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2611" y="3029458"/>
            <a:ext cx="493331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68686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68686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68686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68686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68686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104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664" y="225678"/>
            <a:ext cx="89706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2509" y="1270253"/>
            <a:ext cx="3970020" cy="167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88452" y="6415353"/>
            <a:ext cx="374269" cy="23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68686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09023870" TargetMode="External"/><Relationship Id="rId2" Type="http://schemas.openxmlformats.org/officeDocument/2006/relationships/hyperlink" Target="http://english.ihep.cas.cn/bes/re/ha/dc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6111" y="3126181"/>
            <a:ext cx="6285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latin typeface="Arial"/>
                <a:cs typeface="Arial"/>
              </a:rPr>
              <a:t>BESIII</a:t>
            </a:r>
            <a:r>
              <a:rPr sz="4000" spc="-65" dirty="0"/>
              <a:t>介绍与</a:t>
            </a:r>
            <a:r>
              <a:rPr sz="4000" spc="-70" dirty="0">
                <a:latin typeface="Arial"/>
                <a:cs typeface="Arial"/>
              </a:rPr>
              <a:t>Rhopi</a:t>
            </a:r>
            <a:r>
              <a:rPr sz="4000" spc="-65" dirty="0"/>
              <a:t>程序</a:t>
            </a:r>
            <a:r>
              <a:rPr sz="4000" spc="-60" dirty="0"/>
              <a:t>分析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1325" y="5877481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202</a:t>
            </a:r>
            <a:r>
              <a:rPr lang="en-US" altLang="zh-CN" sz="1800" spc="-50" dirty="0">
                <a:latin typeface="Arial"/>
                <a:cs typeface="Arial"/>
              </a:rPr>
              <a:t>5</a:t>
            </a:r>
            <a:r>
              <a:rPr sz="1800" dirty="0">
                <a:latin typeface="黑体"/>
                <a:cs typeface="黑体"/>
              </a:rPr>
              <a:t>年</a:t>
            </a:r>
            <a:r>
              <a:rPr lang="en-US" altLang="zh-CN" spc="-50" dirty="0">
                <a:latin typeface="Arial"/>
                <a:cs typeface="Arial"/>
              </a:rPr>
              <a:t>6</a:t>
            </a:r>
            <a:r>
              <a:rPr sz="1800" dirty="0">
                <a:latin typeface="黑体"/>
                <a:cs typeface="黑体"/>
              </a:rPr>
              <a:t>月</a:t>
            </a:r>
            <a:r>
              <a:rPr sz="1800" spc="-50" dirty="0">
                <a:latin typeface="Arial"/>
                <a:cs typeface="Arial"/>
              </a:rPr>
              <a:t>30</a:t>
            </a:r>
            <a:r>
              <a:rPr sz="1800" spc="-50" dirty="0">
                <a:latin typeface="黑体"/>
                <a:cs typeface="黑体"/>
              </a:rPr>
              <a:t>日</a:t>
            </a:r>
            <a:endParaRPr sz="1800" dirty="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6395" y="4082542"/>
            <a:ext cx="29883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黑体"/>
                <a:cs typeface="黑体"/>
              </a:rPr>
              <a:t>参考</a:t>
            </a:r>
            <a:r>
              <a:rPr lang="en-US" altLang="zh-CN" spc="-20" dirty="0">
                <a:solidFill>
                  <a:srgbClr val="FFFFFF"/>
                </a:solidFill>
                <a:latin typeface="黑体"/>
                <a:cs typeface="黑体"/>
              </a:rPr>
              <a:t>2024</a:t>
            </a:r>
            <a:r>
              <a:rPr lang="zh-CN" altLang="en-US" spc="-20" dirty="0">
                <a:solidFill>
                  <a:srgbClr val="FFFFFF"/>
                </a:solidFill>
                <a:latin typeface="黑体"/>
                <a:cs typeface="黑体"/>
              </a:rPr>
              <a:t>年</a:t>
            </a:r>
            <a:r>
              <a:rPr sz="1800" spc="-20" dirty="0" err="1">
                <a:solidFill>
                  <a:srgbClr val="FFFFFF"/>
                </a:solidFill>
                <a:latin typeface="黑体"/>
                <a:cs typeface="黑体"/>
              </a:rPr>
              <a:t>的入门分析教程</a:t>
            </a:r>
            <a:endParaRPr sz="1800" dirty="0">
              <a:latin typeface="黑体"/>
              <a:cs typeface="黑体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C7E00C-57DB-4BF7-91FC-10273E64E1D1}"/>
              </a:ext>
            </a:extLst>
          </p:cNvPr>
          <p:cNvSpPr txBox="1"/>
          <p:nvPr/>
        </p:nvSpPr>
        <p:spPr>
          <a:xfrm>
            <a:off x="4114799" y="52670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夏惠亮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50063"/>
            <a:ext cx="20535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寻迹与拟合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044" y="1498091"/>
            <a:ext cx="3526535" cy="29672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4420" y="1517903"/>
            <a:ext cx="3429000" cy="2956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39061" y="1174750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黑体"/>
                <a:cs typeface="黑体"/>
              </a:rPr>
              <a:t>探测器击中信息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10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8209" y="1174750"/>
            <a:ext cx="116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黑体"/>
                <a:cs typeface="黑体"/>
              </a:rPr>
              <a:t>重建的径迹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787" y="4732401"/>
            <a:ext cx="3690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黑体"/>
                <a:cs typeface="黑体"/>
              </a:rPr>
              <a:t>寻迹： 将所有击中分类为一系列击中</a:t>
            </a:r>
            <a:r>
              <a:rPr sz="1800" spc="-45" dirty="0">
                <a:latin typeface="黑体"/>
                <a:cs typeface="黑体"/>
              </a:rPr>
              <a:t>集合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787" y="5281676"/>
            <a:ext cx="167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黑体"/>
                <a:cs typeface="黑体"/>
              </a:rPr>
              <a:t>局域寻迹算法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黑体"/>
                <a:cs typeface="黑体"/>
              </a:rPr>
              <a:t>全局寻迹算法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1653" y="4732401"/>
            <a:ext cx="2305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黑体"/>
                <a:cs typeface="黑体"/>
              </a:rPr>
              <a:t>拟合：得到径迹五参数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1652" y="5006721"/>
            <a:ext cx="34617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黑体"/>
                <a:cs typeface="黑体"/>
              </a:rPr>
              <a:t>全局最小二乘法</a:t>
            </a:r>
            <a:endParaRPr sz="1800" dirty="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黑体"/>
                <a:cs typeface="黑体"/>
              </a:rPr>
              <a:t>卡</a:t>
            </a:r>
            <a:r>
              <a:rPr lang="zh-CN" altLang="en-US" sz="1800" spc="-25" dirty="0">
                <a:latin typeface="黑体"/>
                <a:cs typeface="黑体"/>
              </a:rPr>
              <a:t>尔</a:t>
            </a:r>
            <a:r>
              <a:rPr sz="1800" spc="-25" dirty="0" err="1">
                <a:latin typeface="黑体"/>
                <a:cs typeface="黑体"/>
              </a:rPr>
              <a:t>曼滤波</a:t>
            </a:r>
            <a:r>
              <a:rPr lang="en-US" spc="-25" dirty="0" err="1">
                <a:latin typeface="黑体"/>
                <a:cs typeface="黑体"/>
              </a:rPr>
              <a:t>（Kalman</a:t>
            </a:r>
            <a:r>
              <a:rPr lang="en-US" spc="-25" dirty="0">
                <a:latin typeface="黑体"/>
                <a:cs typeface="黑体"/>
              </a:rPr>
              <a:t> Filter）</a:t>
            </a:r>
            <a:r>
              <a:rPr lang="en-US" spc="-25" dirty="0">
                <a:solidFill>
                  <a:srgbClr val="FF0000"/>
                </a:solidFill>
                <a:latin typeface="黑体"/>
                <a:cs typeface="黑体"/>
              </a:rPr>
              <a:t>*</a:t>
            </a:r>
            <a:endParaRPr sz="1800" dirty="0">
              <a:solidFill>
                <a:srgbClr val="FF0000"/>
              </a:solidFill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" y="251536"/>
            <a:ext cx="2863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带电径迹五参数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9210" y="6442379"/>
            <a:ext cx="9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868686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4644" y="1205483"/>
            <a:ext cx="2686811" cy="4000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60005" y="2208098"/>
            <a:ext cx="603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POCA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07" y="1184528"/>
            <a:ext cx="393827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292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80035" algn="l"/>
              </a:tabLst>
            </a:pP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𝒅</a:t>
            </a:r>
            <a:r>
              <a:rPr sz="1950" baseline="-12820" dirty="0">
                <a:solidFill>
                  <a:srgbClr val="FF0000"/>
                </a:solidFill>
                <a:latin typeface="Cambria Math"/>
                <a:cs typeface="Cambria Math"/>
              </a:rPr>
              <a:t>𝟎</a:t>
            </a:r>
            <a:r>
              <a:rPr sz="18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1800" spc="-50" dirty="0">
                <a:latin typeface="黑体"/>
                <a:cs typeface="黑体"/>
              </a:rPr>
              <a:t>螺旋线于</a:t>
            </a:r>
            <a:r>
              <a:rPr sz="1800" spc="-30" dirty="0">
                <a:latin typeface="Times New Roman"/>
                <a:cs typeface="Times New Roman"/>
              </a:rPr>
              <a:t>x-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50" dirty="0">
                <a:latin typeface="黑体"/>
                <a:cs typeface="黑体"/>
              </a:rPr>
              <a:t>平面投</a:t>
            </a:r>
            <a:r>
              <a:rPr sz="1800" spc="-55" dirty="0">
                <a:latin typeface="黑体"/>
                <a:cs typeface="黑体"/>
              </a:rPr>
              <a:t>影与</a:t>
            </a:r>
            <a:r>
              <a:rPr sz="1800" spc="-45" dirty="0">
                <a:latin typeface="Times New Roman"/>
                <a:cs typeface="Times New Roman"/>
              </a:rPr>
              <a:t>IP</a:t>
            </a:r>
            <a:r>
              <a:rPr sz="1800" spc="-35" dirty="0">
                <a:latin typeface="黑体"/>
                <a:cs typeface="黑体"/>
              </a:rPr>
              <a:t>的距离</a:t>
            </a:r>
            <a:endParaRPr sz="1800">
              <a:latin typeface="黑体"/>
              <a:cs typeface="黑体"/>
            </a:endParaRPr>
          </a:p>
          <a:p>
            <a:pPr marL="279400" indent="-229235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280035" algn="l"/>
              </a:tabLst>
            </a:pP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𝝓</a:t>
            </a:r>
            <a:r>
              <a:rPr sz="1950" baseline="-12820" dirty="0">
                <a:solidFill>
                  <a:srgbClr val="FF0000"/>
                </a:solidFill>
                <a:latin typeface="Cambria Math"/>
                <a:cs typeface="Cambria Math"/>
              </a:rPr>
              <a:t>𝟎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1800" spc="-15" dirty="0">
                <a:latin typeface="Times New Roman"/>
                <a:cs typeface="Times New Roman"/>
              </a:rPr>
              <a:t>x-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30" dirty="0">
                <a:latin typeface="黑体"/>
                <a:cs typeface="黑体"/>
              </a:rPr>
              <a:t>平面内，</a:t>
            </a:r>
            <a:r>
              <a:rPr sz="1800" spc="-30" dirty="0">
                <a:latin typeface="Times New Roman"/>
                <a:cs typeface="Times New Roman"/>
              </a:rPr>
              <a:t>POCA</a:t>
            </a:r>
            <a:r>
              <a:rPr sz="1800" spc="-25" dirty="0">
                <a:latin typeface="黑体"/>
                <a:cs typeface="黑体"/>
              </a:rPr>
              <a:t>的方位角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607" y="2261108"/>
            <a:ext cx="5443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1935" algn="l"/>
              </a:tabLst>
            </a:pP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𝜿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1800" spc="-65" dirty="0">
                <a:latin typeface="黑体"/>
                <a:cs typeface="黑体"/>
              </a:rPr>
              <a:t>横动量的倒数 </a:t>
            </a:r>
            <a:r>
              <a:rPr sz="1800" spc="-10" dirty="0">
                <a:latin typeface="Times New Roman"/>
                <a:cs typeface="Times New Roman"/>
              </a:rPr>
              <a:t>(1/Pt)</a:t>
            </a:r>
            <a:r>
              <a:rPr sz="1800" spc="-20" dirty="0">
                <a:latin typeface="黑体"/>
                <a:cs typeface="黑体"/>
              </a:rPr>
              <a:t>，其符号反映粒子电荷的正负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03" y="2800603"/>
            <a:ext cx="3780790" cy="1764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indent="-23050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4005" algn="l"/>
              </a:tabLst>
            </a:pP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𝒛</a:t>
            </a:r>
            <a:r>
              <a:rPr sz="1950" baseline="-12820" dirty="0">
                <a:solidFill>
                  <a:srgbClr val="FF0000"/>
                </a:solidFill>
                <a:latin typeface="Cambria Math"/>
                <a:cs typeface="Cambria Math"/>
              </a:rPr>
              <a:t>𝟎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spc="-45" dirty="0">
                <a:latin typeface="Times New Roman"/>
                <a:cs typeface="Times New Roman"/>
              </a:rPr>
              <a:t>POCA</a:t>
            </a:r>
            <a:r>
              <a:rPr sz="1800" dirty="0">
                <a:latin typeface="黑体"/>
                <a:cs typeface="黑体"/>
              </a:rPr>
              <a:t>的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-40" dirty="0">
                <a:latin typeface="黑体"/>
                <a:cs typeface="黑体"/>
              </a:rPr>
              <a:t>坐标</a:t>
            </a:r>
            <a:endParaRPr sz="1800">
              <a:latin typeface="黑体"/>
              <a:cs typeface="黑体"/>
            </a:endParaRPr>
          </a:p>
          <a:p>
            <a:pPr marL="293370" indent="-230504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294005" algn="l"/>
              </a:tabLst>
            </a:pP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𝒕𝒂𝒏𝝀</a:t>
            </a:r>
            <a:r>
              <a:rPr sz="1800" spc="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1800" dirty="0">
                <a:latin typeface="Cambria Math"/>
                <a:cs typeface="Cambria Math"/>
              </a:rPr>
              <a:t>𝜆</a:t>
            </a:r>
            <a:r>
              <a:rPr sz="1800" dirty="0">
                <a:latin typeface="黑体"/>
                <a:cs typeface="黑体"/>
              </a:rPr>
              <a:t>为螺旋线与</a:t>
            </a:r>
            <a:r>
              <a:rPr sz="1800" dirty="0">
                <a:latin typeface="Times New Roman"/>
                <a:cs typeface="Times New Roman"/>
              </a:rPr>
              <a:t>x-y</a:t>
            </a:r>
            <a:r>
              <a:rPr sz="1800" spc="-25" dirty="0">
                <a:latin typeface="黑体"/>
                <a:cs typeface="黑体"/>
              </a:rPr>
              <a:t>平面的夹角</a:t>
            </a:r>
            <a:endParaRPr sz="1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黑体"/>
              <a:cs typeface="黑体"/>
            </a:endParaRPr>
          </a:p>
          <a:p>
            <a:pPr marL="357505" indent="-288925">
              <a:lnSpc>
                <a:spcPct val="100000"/>
              </a:lnSpc>
              <a:buChar char="•"/>
              <a:tabLst>
                <a:tab pos="357505" algn="l"/>
                <a:tab pos="35814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IP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(Initial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</a:t>
            </a:r>
            <a:r>
              <a:rPr sz="1800" spc="-5" dirty="0">
                <a:latin typeface="Arial"/>
                <a:cs typeface="Arial"/>
              </a:rPr>
              <a:t>): </a:t>
            </a:r>
            <a:r>
              <a:rPr sz="1800" spc="-20" dirty="0">
                <a:latin typeface="黑体"/>
                <a:cs typeface="黑体"/>
              </a:rPr>
              <a:t>正负电子对撞点</a:t>
            </a:r>
            <a:endParaRPr sz="1800">
              <a:latin typeface="黑体"/>
              <a:cs typeface="黑体"/>
            </a:endParaRPr>
          </a:p>
          <a:p>
            <a:pPr marL="357505" indent="-288925">
              <a:lnSpc>
                <a:spcPct val="100000"/>
              </a:lnSpc>
              <a:spcBef>
                <a:spcPts val="1090"/>
              </a:spcBef>
              <a:buChar char="•"/>
              <a:tabLst>
                <a:tab pos="357505" algn="l"/>
                <a:tab pos="35814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POCA</a:t>
            </a:r>
            <a:r>
              <a:rPr sz="18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(Point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closest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approach)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3179" y="5359908"/>
            <a:ext cx="2337816" cy="12451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47586" y="5355742"/>
            <a:ext cx="10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Monotype Corsiva"/>
                <a:cs typeface="Monotype Corsiva"/>
              </a:rPr>
              <a:t>r</a:t>
            </a:r>
            <a:endParaRPr sz="2000">
              <a:latin typeface="Monotype Corsiva"/>
              <a:cs typeface="Monotype Corsiv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27719" y="5963411"/>
            <a:ext cx="431165" cy="368935"/>
          </a:xfrm>
          <a:custGeom>
            <a:avLst/>
            <a:gdLst/>
            <a:ahLst/>
            <a:cxnLst/>
            <a:rect l="l" t="t" r="r" b="b"/>
            <a:pathLst>
              <a:path w="431165" h="368935">
                <a:moveTo>
                  <a:pt x="430783" y="0"/>
                </a:moveTo>
                <a:lnTo>
                  <a:pt x="0" y="0"/>
                </a:lnTo>
                <a:lnTo>
                  <a:pt x="0" y="368681"/>
                </a:lnTo>
                <a:lnTo>
                  <a:pt x="430783" y="368681"/>
                </a:lnTo>
                <a:lnTo>
                  <a:pt x="430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83854" y="5986373"/>
            <a:ext cx="31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P</a:t>
            </a:r>
            <a:r>
              <a:rPr sz="1800" spc="-37" baseline="-16203" dirty="0">
                <a:latin typeface="Arial"/>
                <a:cs typeface="Arial"/>
              </a:rPr>
              <a:t>T</a:t>
            </a:r>
            <a:endParaRPr sz="1800" baseline="-16203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75576" y="5283708"/>
            <a:ext cx="431165" cy="368935"/>
          </a:xfrm>
          <a:custGeom>
            <a:avLst/>
            <a:gdLst/>
            <a:ahLst/>
            <a:cxnLst/>
            <a:rect l="l" t="t" r="r" b="b"/>
            <a:pathLst>
              <a:path w="431165" h="368935">
                <a:moveTo>
                  <a:pt x="430783" y="0"/>
                </a:moveTo>
                <a:lnTo>
                  <a:pt x="0" y="0"/>
                </a:lnTo>
                <a:lnTo>
                  <a:pt x="0" y="368681"/>
                </a:lnTo>
                <a:lnTo>
                  <a:pt x="430783" y="368681"/>
                </a:lnTo>
                <a:lnTo>
                  <a:pt x="430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31075" y="5306314"/>
            <a:ext cx="31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P</a:t>
            </a:r>
            <a:r>
              <a:rPr sz="1800" spc="-37" baseline="-16203" dirty="0">
                <a:latin typeface="Arial"/>
                <a:cs typeface="Arial"/>
              </a:rPr>
              <a:t>L</a:t>
            </a:r>
            <a:endParaRPr sz="1800" baseline="-16203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0036" y="4852415"/>
            <a:ext cx="25908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" y="251536"/>
            <a:ext cx="2459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粒子鉴别系统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714" y="1198626"/>
            <a:ext cx="2130425" cy="8547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45" dirty="0">
                <a:latin typeface="Arial"/>
                <a:cs typeface="Arial"/>
              </a:rPr>
              <a:t>MDC</a:t>
            </a:r>
            <a:r>
              <a:rPr sz="1800" dirty="0">
                <a:latin typeface="黑体"/>
                <a:cs typeface="黑体"/>
              </a:rPr>
              <a:t>上的</a:t>
            </a:r>
            <a:r>
              <a:rPr sz="1800" spc="-20" dirty="0">
                <a:latin typeface="Arial"/>
                <a:cs typeface="Arial"/>
              </a:rPr>
              <a:t>dEdx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TOF</a:t>
            </a:r>
            <a:r>
              <a:rPr sz="1800" spc="-25" dirty="0">
                <a:latin typeface="黑体"/>
                <a:cs typeface="黑体"/>
              </a:rPr>
              <a:t>上的飞行时间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1812" y="2218944"/>
            <a:ext cx="7580630" cy="4274820"/>
            <a:chOff x="781812" y="2218944"/>
            <a:chExt cx="7580630" cy="4274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2218944"/>
              <a:ext cx="7580376" cy="42748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96006" y="5054345"/>
              <a:ext cx="2712720" cy="1392555"/>
            </a:xfrm>
            <a:custGeom>
              <a:avLst/>
              <a:gdLst/>
              <a:ahLst/>
              <a:cxnLst/>
              <a:rect l="l" t="t" r="r" b="b"/>
              <a:pathLst>
                <a:path w="2712720" h="1392554">
                  <a:moveTo>
                    <a:pt x="0" y="1392427"/>
                  </a:moveTo>
                  <a:lnTo>
                    <a:pt x="2712720" y="1392427"/>
                  </a:lnTo>
                  <a:lnTo>
                    <a:pt x="2712720" y="0"/>
                  </a:lnTo>
                  <a:lnTo>
                    <a:pt x="0" y="0"/>
                  </a:lnTo>
                  <a:lnTo>
                    <a:pt x="0" y="139242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2544" y="1503679"/>
            <a:ext cx="324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黑体"/>
                <a:cs typeface="黑体"/>
              </a:rPr>
              <a:t>（</a:t>
            </a:r>
            <a:r>
              <a:rPr sz="1800" spc="-25" dirty="0">
                <a:latin typeface="Arial"/>
                <a:cs typeface="Arial"/>
              </a:rPr>
              <a:t>PID</a:t>
            </a:r>
            <a:r>
              <a:rPr sz="1800" dirty="0">
                <a:latin typeface="黑体"/>
                <a:cs typeface="黑体"/>
              </a:rPr>
              <a:t>系统还包含</a:t>
            </a:r>
            <a:r>
              <a:rPr sz="1800" spc="-30" dirty="0">
                <a:latin typeface="Arial"/>
                <a:cs typeface="Arial"/>
              </a:rPr>
              <a:t>EMC</a:t>
            </a:r>
            <a:r>
              <a:rPr sz="1800" dirty="0">
                <a:latin typeface="黑体"/>
                <a:cs typeface="黑体"/>
              </a:rPr>
              <a:t>与</a:t>
            </a:r>
            <a:r>
              <a:rPr sz="1800" spc="-20" dirty="0">
                <a:latin typeface="Arial"/>
                <a:cs typeface="Arial"/>
              </a:rPr>
              <a:t>MUC</a:t>
            </a:r>
            <a:r>
              <a:rPr sz="1800" spc="-20" dirty="0">
                <a:latin typeface="黑体"/>
                <a:cs typeface="黑体"/>
              </a:rPr>
              <a:t>）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电离能损</a:t>
            </a:r>
            <a:r>
              <a:rPr spc="-10" dirty="0">
                <a:latin typeface="Arial"/>
                <a:cs typeface="Arial"/>
              </a:rPr>
              <a:t>(dEdx)</a:t>
            </a:r>
          </a:p>
        </p:txBody>
      </p:sp>
      <p:sp>
        <p:nvSpPr>
          <p:cNvPr id="3" name="object 3"/>
          <p:cNvSpPr/>
          <p:nvPr/>
        </p:nvSpPr>
        <p:spPr>
          <a:xfrm>
            <a:off x="775716" y="4701563"/>
            <a:ext cx="2721610" cy="15240"/>
          </a:xfrm>
          <a:custGeom>
            <a:avLst/>
            <a:gdLst/>
            <a:ahLst/>
            <a:cxnLst/>
            <a:rect l="l" t="t" r="r" b="b"/>
            <a:pathLst>
              <a:path w="2721610" h="15239">
                <a:moveTo>
                  <a:pt x="2721229" y="0"/>
                </a:moveTo>
                <a:lnTo>
                  <a:pt x="0" y="0"/>
                </a:lnTo>
                <a:lnTo>
                  <a:pt x="0" y="14963"/>
                </a:lnTo>
                <a:lnTo>
                  <a:pt x="2721229" y="14963"/>
                </a:lnTo>
                <a:lnTo>
                  <a:pt x="2721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320" y="4352544"/>
            <a:ext cx="3456940" cy="73469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6860" algn="ctr">
              <a:lnSpc>
                <a:spcPts val="1610"/>
              </a:lnSpc>
            </a:pPr>
            <a:r>
              <a:rPr sz="1700" spc="-10" dirty="0">
                <a:latin typeface="Cambria Math"/>
                <a:cs typeface="Cambria Math"/>
              </a:rPr>
              <a:t>𝑑𝐸/𝑑𝑥(</a:t>
            </a:r>
            <a:r>
              <a:rPr sz="1700" spc="-5" dirty="0">
                <a:latin typeface="黑体"/>
                <a:cs typeface="黑体"/>
              </a:rPr>
              <a:t>测量</a:t>
            </a:r>
            <a:r>
              <a:rPr sz="1700" spc="55" dirty="0">
                <a:latin typeface="Cambria Math"/>
                <a:cs typeface="Cambria Math"/>
              </a:rPr>
              <a:t>) − </a:t>
            </a:r>
            <a:r>
              <a:rPr sz="1700" spc="-10" dirty="0">
                <a:latin typeface="Cambria Math"/>
                <a:cs typeface="Cambria Math"/>
              </a:rPr>
              <a:t>𝑑𝐸/𝑑𝑥(</a:t>
            </a:r>
            <a:r>
              <a:rPr sz="1700" dirty="0">
                <a:latin typeface="黑体"/>
                <a:cs typeface="黑体"/>
              </a:rPr>
              <a:t>期望</a:t>
            </a:r>
            <a:r>
              <a:rPr sz="1700" spc="-50" dirty="0">
                <a:latin typeface="Cambria Math"/>
                <a:cs typeface="Cambria Math"/>
              </a:rPr>
              <a:t>)</a:t>
            </a:r>
            <a:endParaRPr sz="1700">
              <a:latin typeface="Cambria Math"/>
              <a:cs typeface="Cambria Math"/>
            </a:endParaRPr>
          </a:p>
          <a:p>
            <a:pPr marR="2901315" algn="ctr">
              <a:lnSpc>
                <a:spcPts val="1395"/>
              </a:lnSpc>
            </a:pPr>
            <a:r>
              <a:rPr sz="1700" dirty="0">
                <a:latin typeface="Cambria Math"/>
                <a:cs typeface="Cambria Math"/>
              </a:rPr>
              <a:t>𝜒</a:t>
            </a:r>
            <a:r>
              <a:rPr sz="1700" spc="95" dirty="0">
                <a:latin typeface="Cambria Math"/>
                <a:cs typeface="Cambria Math"/>
              </a:rPr>
              <a:t> </a:t>
            </a:r>
            <a:r>
              <a:rPr sz="1700" spc="-50" dirty="0">
                <a:latin typeface="Cambria Math"/>
                <a:cs typeface="Cambria Math"/>
              </a:rPr>
              <a:t>=</a:t>
            </a:r>
            <a:endParaRPr sz="1700">
              <a:latin typeface="Cambria Math"/>
              <a:cs typeface="Cambria Math"/>
            </a:endParaRPr>
          </a:p>
          <a:p>
            <a:pPr marL="271145" algn="ctr">
              <a:lnSpc>
                <a:spcPts val="1775"/>
              </a:lnSpc>
            </a:pPr>
            <a:r>
              <a:rPr sz="1700" spc="-10" dirty="0">
                <a:latin typeface="Cambria Math"/>
                <a:cs typeface="Cambria Math"/>
              </a:rPr>
              <a:t>𝜎(𝑑𝐸/𝑑𝑥)</a:t>
            </a:r>
            <a:endParaRPr sz="1700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144" y="2784348"/>
            <a:ext cx="4934711" cy="34610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9435" y="3076955"/>
            <a:ext cx="1130935" cy="27749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2055"/>
              </a:lnSpc>
            </a:pPr>
            <a:r>
              <a:rPr sz="1800" dirty="0">
                <a:latin typeface="Cambria Math"/>
                <a:cs typeface="Cambria Math"/>
              </a:rPr>
              <a:t>𝑝</a:t>
            </a:r>
            <a:r>
              <a:rPr sz="1800" spc="12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𝛽𝛾</a:t>
            </a:r>
            <a:r>
              <a:rPr sz="1800" spc="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∙</a:t>
            </a:r>
            <a:r>
              <a:rPr sz="1800" spc="8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𝑚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657" y="1202182"/>
            <a:ext cx="787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带电粒子与介质中的原子发生相互作用，损失的能量由</a:t>
            </a:r>
            <a:r>
              <a:rPr sz="1800" spc="-25" dirty="0">
                <a:latin typeface="Arial"/>
                <a:cs typeface="Arial"/>
              </a:rPr>
              <a:t>Bethe-Bloch</a:t>
            </a:r>
            <a:r>
              <a:rPr sz="1800" spc="-25" dirty="0">
                <a:latin typeface="黑体"/>
                <a:cs typeface="黑体"/>
              </a:rPr>
              <a:t>公式描述：</a:t>
            </a:r>
            <a:endParaRPr sz="18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6460" y="1722120"/>
            <a:ext cx="4831080" cy="624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43558" y="3181349"/>
            <a:ext cx="2152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mbria Math"/>
                <a:cs typeface="Cambria Math"/>
              </a:rPr>
              <a:t>𝑑𝑥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2020570" y="3130676"/>
            <a:ext cx="25907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spc="-37" baseline="-14957" dirty="0">
                <a:latin typeface="Cambria Math"/>
                <a:cs typeface="Cambria Math"/>
              </a:rPr>
              <a:t>𝛽</a:t>
            </a:r>
            <a:r>
              <a:rPr sz="1050" spc="-25" dirty="0">
                <a:latin typeface="Cambria Math"/>
                <a:cs typeface="Cambria Math"/>
              </a:rPr>
              <a:t>2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629" y="3003296"/>
            <a:ext cx="3729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低动量区：</a:t>
            </a:r>
            <a:r>
              <a:rPr sz="1800" spc="-45" dirty="0">
                <a:latin typeface="Cambria Math"/>
                <a:cs typeface="Cambria Math"/>
              </a:rPr>
              <a:t>− </a:t>
            </a:r>
            <a:r>
              <a:rPr sz="1950" u="heavy" baseline="3846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𝑑𝐸</a:t>
            </a:r>
            <a:r>
              <a:rPr sz="1950" spc="480" baseline="38461" dirty="0">
                <a:latin typeface="Cambria Math"/>
                <a:cs typeface="Cambria Math"/>
              </a:rPr>
              <a:t> </a:t>
            </a:r>
            <a:r>
              <a:rPr sz="1800" spc="50" dirty="0">
                <a:latin typeface="Cambria Math"/>
                <a:cs typeface="Cambria Math"/>
              </a:rPr>
              <a:t>∝ </a:t>
            </a:r>
            <a:r>
              <a:rPr sz="1950" u="heavy" spc="240" baseline="3846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1950" u="heavy" baseline="3846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1</a:t>
            </a:r>
            <a:r>
              <a:rPr sz="1950" u="heavy" spc="240" baseline="3846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1800" spc="-20" dirty="0">
                <a:latin typeface="黑体"/>
                <a:cs typeface="黑体"/>
              </a:rPr>
              <a:t>，由漂移室得到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420" y="3377895"/>
            <a:ext cx="3729354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黑体"/>
                <a:cs typeface="黑体"/>
              </a:rPr>
              <a:t>粒子动量，再根据</a:t>
            </a:r>
            <a:r>
              <a:rPr sz="1800" spc="-30" dirty="0">
                <a:latin typeface="Arial"/>
                <a:cs typeface="Arial"/>
              </a:rPr>
              <a:t>dEdx</a:t>
            </a:r>
            <a:r>
              <a:rPr sz="1800" spc="-25" dirty="0">
                <a:latin typeface="黑体"/>
                <a:cs typeface="黑体"/>
              </a:rPr>
              <a:t>信息可实现粒</a:t>
            </a:r>
            <a:endParaRPr sz="18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黑体"/>
                <a:cs typeface="黑体"/>
              </a:rPr>
              <a:t>子鉴别。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420" y="5379821"/>
            <a:ext cx="36779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黑体"/>
                <a:cs typeface="黑体"/>
              </a:rPr>
              <a:t>不同粒子假设得到不同的期望值，与</a:t>
            </a:r>
            <a:r>
              <a:rPr sz="1800" spc="-20" dirty="0">
                <a:latin typeface="黑体"/>
                <a:cs typeface="黑体"/>
              </a:rPr>
              <a:t>测量值比较可以得出被测粒子是某种粒子的几率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飞行时间探测器</a:t>
            </a:r>
            <a:r>
              <a:rPr spc="-10" dirty="0">
                <a:latin typeface="Arial"/>
                <a:cs typeface="Arial"/>
              </a:rPr>
              <a:t>(TOF)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8756" y="6541719"/>
            <a:ext cx="2178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3790188"/>
            <a:ext cx="3337560" cy="25130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956" y="1177544"/>
            <a:ext cx="8771890" cy="5867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sz="1800" dirty="0">
                <a:latin typeface="黑体"/>
                <a:cs typeface="黑体"/>
              </a:rPr>
              <a:t>与</a:t>
            </a:r>
            <a:r>
              <a:rPr sz="1800" spc="-30" dirty="0">
                <a:latin typeface="Arial"/>
                <a:cs typeface="Arial"/>
              </a:rPr>
              <a:t>dEdx</a:t>
            </a:r>
            <a:r>
              <a:rPr sz="1800" dirty="0">
                <a:latin typeface="黑体"/>
                <a:cs typeface="黑体"/>
              </a:rPr>
              <a:t>类似，通过探测器测量得到的粒子动量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dirty="0">
                <a:latin typeface="黑体"/>
                <a:cs typeface="黑体"/>
              </a:rPr>
              <a:t>和飞行距离</a:t>
            </a:r>
            <a:r>
              <a:rPr sz="1800" spc="-30" dirty="0">
                <a:latin typeface="Arial"/>
                <a:cs typeface="Arial"/>
              </a:rPr>
              <a:t>L</a:t>
            </a:r>
            <a:r>
              <a:rPr sz="1800" spc="-30" dirty="0">
                <a:latin typeface="黑体"/>
                <a:cs typeface="黑体"/>
              </a:rPr>
              <a:t>，在粒子假设下，可计算得</a:t>
            </a:r>
            <a:r>
              <a:rPr sz="1800" spc="-20" dirty="0">
                <a:latin typeface="黑体"/>
                <a:cs typeface="黑体"/>
              </a:rPr>
              <a:t>到预期飞行时间：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35" y="1788616"/>
            <a:ext cx="1076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-18518" dirty="0">
                <a:latin typeface="Cambria Math"/>
                <a:cs typeface="Cambria Math"/>
              </a:rPr>
              <a:t>𝑇</a:t>
            </a:r>
            <a:r>
              <a:rPr sz="1300" dirty="0">
                <a:latin typeface="Cambria Math"/>
                <a:cs typeface="Cambria Math"/>
              </a:rPr>
              <a:t>𝑃𝑟𝑒𝑑𝑖𝑐𝑡</a:t>
            </a:r>
            <a:r>
              <a:rPr sz="1300" spc="235" dirty="0">
                <a:latin typeface="Cambria Math"/>
                <a:cs typeface="Cambria Math"/>
              </a:rPr>
              <a:t>  </a:t>
            </a:r>
            <a:r>
              <a:rPr sz="2700" spc="-75" baseline="-18518" dirty="0">
                <a:latin typeface="Cambria Math"/>
                <a:cs typeface="Cambria Math"/>
              </a:rPr>
              <a:t>=</a:t>
            </a:r>
            <a:endParaRPr sz="2700" baseline="-18518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3411" y="2055876"/>
            <a:ext cx="309245" cy="15240"/>
          </a:xfrm>
          <a:custGeom>
            <a:avLst/>
            <a:gdLst/>
            <a:ahLst/>
            <a:cxnLst/>
            <a:rect l="l" t="t" r="r" b="b"/>
            <a:pathLst>
              <a:path w="309244" h="15239">
                <a:moveTo>
                  <a:pt x="308863" y="0"/>
                </a:moveTo>
                <a:lnTo>
                  <a:pt x="0" y="0"/>
                </a:lnTo>
                <a:lnTo>
                  <a:pt x="0" y="15239"/>
                </a:lnTo>
                <a:lnTo>
                  <a:pt x="308863" y="15239"/>
                </a:lnTo>
                <a:lnTo>
                  <a:pt x="308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1898" y="1708150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𝐿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5311" y="2034666"/>
            <a:ext cx="366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𝑐𝛽</a:t>
            </a:r>
            <a:r>
              <a:rPr sz="1950" spc="-37" baseline="-12820" dirty="0">
                <a:latin typeface="Cambria Math"/>
                <a:cs typeface="Cambria Math"/>
              </a:rPr>
              <a:t>𝑖</a:t>
            </a:r>
            <a:endParaRPr sz="1950" baseline="-1282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5817" y="1994407"/>
            <a:ext cx="15335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9460" algn="l"/>
                <a:tab pos="1468120" algn="l"/>
              </a:tabLst>
            </a:pPr>
            <a:r>
              <a:rPr sz="1300" spc="-50" dirty="0">
                <a:latin typeface="Cambria Math"/>
                <a:cs typeface="Cambria Math"/>
              </a:rPr>
              <a:t>𝑖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-50" dirty="0">
                <a:latin typeface="Cambria Math"/>
                <a:cs typeface="Cambria Math"/>
              </a:rPr>
              <a:t>𝑖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-50" dirty="0">
                <a:latin typeface="Cambria Math"/>
                <a:cs typeface="Cambria Math"/>
              </a:rPr>
              <a:t>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9096" y="1796795"/>
            <a:ext cx="982980" cy="510540"/>
          </a:xfrm>
          <a:custGeom>
            <a:avLst/>
            <a:gdLst/>
            <a:ahLst/>
            <a:cxnLst/>
            <a:rect l="l" t="t" r="r" b="b"/>
            <a:pathLst>
              <a:path w="982979" h="510539">
                <a:moveTo>
                  <a:pt x="982852" y="0"/>
                </a:moveTo>
                <a:lnTo>
                  <a:pt x="168528" y="0"/>
                </a:lnTo>
                <a:lnTo>
                  <a:pt x="168528" y="380"/>
                </a:lnTo>
                <a:lnTo>
                  <a:pt x="141350" y="380"/>
                </a:lnTo>
                <a:lnTo>
                  <a:pt x="94741" y="469645"/>
                </a:lnTo>
                <a:lnTo>
                  <a:pt x="38734" y="366013"/>
                </a:lnTo>
                <a:lnTo>
                  <a:pt x="0" y="386461"/>
                </a:lnTo>
                <a:lnTo>
                  <a:pt x="4444" y="394334"/>
                </a:lnTo>
                <a:lnTo>
                  <a:pt x="24764" y="383666"/>
                </a:lnTo>
                <a:lnTo>
                  <a:pt x="93725" y="510158"/>
                </a:lnTo>
                <a:lnTo>
                  <a:pt x="104139" y="510158"/>
                </a:lnTo>
                <a:lnTo>
                  <a:pt x="153924" y="15239"/>
                </a:lnTo>
                <a:lnTo>
                  <a:pt x="982852" y="15239"/>
                </a:lnTo>
                <a:lnTo>
                  <a:pt x="982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08219" y="2011172"/>
            <a:ext cx="781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9829" y="1881581"/>
            <a:ext cx="5634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54990" algn="l"/>
                <a:tab pos="2002789" algn="l"/>
                <a:tab pos="2679700" algn="l"/>
                <a:tab pos="3997960" algn="l"/>
              </a:tabLst>
            </a:pPr>
            <a:r>
              <a:rPr sz="1800" spc="-50" dirty="0">
                <a:latin typeface="Cambria Math"/>
                <a:cs typeface="Cambria Math"/>
              </a:rPr>
              <a:t>,</a:t>
            </a:r>
            <a:r>
              <a:rPr sz="1800" dirty="0">
                <a:latin typeface="Cambria Math"/>
                <a:cs typeface="Cambria Math"/>
              </a:rPr>
              <a:t>	𝛽</a:t>
            </a:r>
            <a:r>
              <a:rPr sz="1800" spc="85" dirty="0">
                <a:latin typeface="Cambria Math"/>
                <a:cs typeface="Cambria Math"/>
              </a:rPr>
              <a:t> 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3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𝑝/𝐸</a:t>
            </a:r>
            <a:r>
              <a:rPr sz="1800" spc="85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,</a:t>
            </a:r>
            <a:r>
              <a:rPr sz="1800" dirty="0">
                <a:latin typeface="Cambria Math"/>
                <a:cs typeface="Cambria Math"/>
              </a:rPr>
              <a:t>	𝐸</a:t>
            </a:r>
            <a:r>
              <a:rPr sz="1800" spc="90" dirty="0">
                <a:latin typeface="Cambria Math"/>
                <a:cs typeface="Cambria Math"/>
              </a:rPr>
              <a:t>  </a:t>
            </a:r>
            <a:r>
              <a:rPr sz="1800" spc="-50" dirty="0">
                <a:latin typeface="Cambria Math"/>
                <a:cs typeface="Cambria Math"/>
              </a:rPr>
              <a:t>=</a:t>
            </a:r>
            <a:r>
              <a:rPr sz="1800" dirty="0">
                <a:latin typeface="Cambria Math"/>
                <a:cs typeface="Cambria Math"/>
              </a:rPr>
              <a:t>	𝑚</a:t>
            </a:r>
            <a:r>
              <a:rPr sz="1950" baseline="23504" dirty="0">
                <a:latin typeface="Cambria Math"/>
                <a:cs typeface="Cambria Math"/>
              </a:rPr>
              <a:t>2</a:t>
            </a:r>
            <a:r>
              <a:rPr sz="1950" spc="315" baseline="2350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𝑝</a:t>
            </a:r>
            <a:r>
              <a:rPr sz="1950" spc="-37" baseline="19230" dirty="0">
                <a:latin typeface="Cambria Math"/>
                <a:cs typeface="Cambria Math"/>
              </a:rPr>
              <a:t>2</a:t>
            </a:r>
            <a:r>
              <a:rPr sz="1800" spc="-25" dirty="0">
                <a:latin typeface="Cambria Math"/>
                <a:cs typeface="Cambria Math"/>
              </a:rPr>
              <a:t>,</a:t>
            </a:r>
            <a:r>
              <a:rPr sz="1800" dirty="0">
                <a:latin typeface="Cambria Math"/>
                <a:cs typeface="Cambria Math"/>
              </a:rPr>
              <a:t>	(𝑖</a:t>
            </a:r>
            <a:r>
              <a:rPr sz="1800" spc="2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4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𝑒,</a:t>
            </a:r>
            <a:r>
              <a:rPr sz="1800" spc="-6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𝜇,</a:t>
            </a:r>
            <a:r>
              <a:rPr sz="1800" spc="-7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𝜋,</a:t>
            </a:r>
            <a:r>
              <a:rPr sz="1800" spc="-6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𝐾,</a:t>
            </a:r>
            <a:r>
              <a:rPr sz="1800" spc="-6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𝑝)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5773" y="2004517"/>
            <a:ext cx="781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956" y="2315971"/>
            <a:ext cx="184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黑体"/>
                <a:cs typeface="黑体"/>
              </a:rPr>
              <a:t>与测量时间比较：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7689" y="2827146"/>
            <a:ext cx="561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𝜒</a:t>
            </a:r>
            <a:r>
              <a:rPr sz="1950" baseline="23504" dirty="0">
                <a:latin typeface="Cambria Math"/>
                <a:cs typeface="Cambria Math"/>
              </a:rPr>
              <a:t>2</a:t>
            </a:r>
            <a:r>
              <a:rPr sz="1950" spc="607" baseline="23504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12464" y="2715767"/>
            <a:ext cx="2144395" cy="583565"/>
          </a:xfrm>
          <a:custGeom>
            <a:avLst/>
            <a:gdLst/>
            <a:ahLst/>
            <a:cxnLst/>
            <a:rect l="l" t="t" r="r" b="b"/>
            <a:pathLst>
              <a:path w="2144395" h="583564">
                <a:moveTo>
                  <a:pt x="105029" y="8382"/>
                </a:moveTo>
                <a:lnTo>
                  <a:pt x="58674" y="48895"/>
                </a:lnTo>
                <a:lnTo>
                  <a:pt x="26924" y="117221"/>
                </a:lnTo>
                <a:lnTo>
                  <a:pt x="15113" y="157353"/>
                </a:lnTo>
                <a:lnTo>
                  <a:pt x="6731" y="199771"/>
                </a:lnTo>
                <a:lnTo>
                  <a:pt x="1651" y="244475"/>
                </a:lnTo>
                <a:lnTo>
                  <a:pt x="0" y="291592"/>
                </a:lnTo>
                <a:lnTo>
                  <a:pt x="1651" y="337820"/>
                </a:lnTo>
                <a:lnTo>
                  <a:pt x="6731" y="382270"/>
                </a:lnTo>
                <a:lnTo>
                  <a:pt x="15113" y="424688"/>
                </a:lnTo>
                <a:lnTo>
                  <a:pt x="26924" y="465328"/>
                </a:lnTo>
                <a:lnTo>
                  <a:pt x="41656" y="502412"/>
                </a:lnTo>
                <a:lnTo>
                  <a:pt x="78105" y="561467"/>
                </a:lnTo>
                <a:lnTo>
                  <a:pt x="99822" y="583565"/>
                </a:lnTo>
                <a:lnTo>
                  <a:pt x="105029" y="575310"/>
                </a:lnTo>
                <a:lnTo>
                  <a:pt x="86360" y="552958"/>
                </a:lnTo>
                <a:lnTo>
                  <a:pt x="69977" y="526034"/>
                </a:lnTo>
                <a:lnTo>
                  <a:pt x="43942" y="458597"/>
                </a:lnTo>
                <a:lnTo>
                  <a:pt x="34671" y="419481"/>
                </a:lnTo>
                <a:lnTo>
                  <a:pt x="27940" y="378587"/>
                </a:lnTo>
                <a:lnTo>
                  <a:pt x="24003" y="335915"/>
                </a:lnTo>
                <a:lnTo>
                  <a:pt x="22606" y="291465"/>
                </a:lnTo>
                <a:lnTo>
                  <a:pt x="24003" y="246380"/>
                </a:lnTo>
                <a:lnTo>
                  <a:pt x="27940" y="203327"/>
                </a:lnTo>
                <a:lnTo>
                  <a:pt x="34671" y="162433"/>
                </a:lnTo>
                <a:lnTo>
                  <a:pt x="44069" y="123698"/>
                </a:lnTo>
                <a:lnTo>
                  <a:pt x="70104" y="57404"/>
                </a:lnTo>
                <a:lnTo>
                  <a:pt x="86487" y="30734"/>
                </a:lnTo>
                <a:lnTo>
                  <a:pt x="105029" y="8382"/>
                </a:lnTo>
                <a:close/>
              </a:path>
              <a:path w="2144395" h="583564">
                <a:moveTo>
                  <a:pt x="2031619" y="283959"/>
                </a:moveTo>
                <a:lnTo>
                  <a:pt x="112395" y="283959"/>
                </a:lnTo>
                <a:lnTo>
                  <a:pt x="112395" y="299212"/>
                </a:lnTo>
                <a:lnTo>
                  <a:pt x="2031619" y="299212"/>
                </a:lnTo>
                <a:lnTo>
                  <a:pt x="2031619" y="283959"/>
                </a:lnTo>
                <a:close/>
              </a:path>
              <a:path w="2144395" h="583564">
                <a:moveTo>
                  <a:pt x="2144014" y="291465"/>
                </a:moveTo>
                <a:lnTo>
                  <a:pt x="2142363" y="244475"/>
                </a:lnTo>
                <a:lnTo>
                  <a:pt x="2137283" y="199771"/>
                </a:lnTo>
                <a:lnTo>
                  <a:pt x="2128774" y="157353"/>
                </a:lnTo>
                <a:lnTo>
                  <a:pt x="2116963" y="117221"/>
                </a:lnTo>
                <a:lnTo>
                  <a:pt x="2102358" y="80645"/>
                </a:lnTo>
                <a:lnTo>
                  <a:pt x="2065909" y="22098"/>
                </a:lnTo>
                <a:lnTo>
                  <a:pt x="2044192" y="0"/>
                </a:lnTo>
                <a:lnTo>
                  <a:pt x="2038985" y="8382"/>
                </a:lnTo>
                <a:lnTo>
                  <a:pt x="2057527" y="30734"/>
                </a:lnTo>
                <a:lnTo>
                  <a:pt x="2073783" y="57404"/>
                </a:lnTo>
                <a:lnTo>
                  <a:pt x="2099818" y="123698"/>
                </a:lnTo>
                <a:lnTo>
                  <a:pt x="2109216" y="162433"/>
                </a:lnTo>
                <a:lnTo>
                  <a:pt x="2115947" y="203327"/>
                </a:lnTo>
                <a:lnTo>
                  <a:pt x="2120011" y="246380"/>
                </a:lnTo>
                <a:lnTo>
                  <a:pt x="2121408" y="291592"/>
                </a:lnTo>
                <a:lnTo>
                  <a:pt x="2120011" y="335915"/>
                </a:lnTo>
                <a:lnTo>
                  <a:pt x="2116074" y="378587"/>
                </a:lnTo>
                <a:lnTo>
                  <a:pt x="2109343" y="419481"/>
                </a:lnTo>
                <a:lnTo>
                  <a:pt x="2099945" y="458597"/>
                </a:lnTo>
                <a:lnTo>
                  <a:pt x="2074037" y="526034"/>
                </a:lnTo>
                <a:lnTo>
                  <a:pt x="2038985" y="575310"/>
                </a:lnTo>
                <a:lnTo>
                  <a:pt x="2044192" y="583565"/>
                </a:lnTo>
                <a:lnTo>
                  <a:pt x="2085340" y="534416"/>
                </a:lnTo>
                <a:lnTo>
                  <a:pt x="2116963" y="465328"/>
                </a:lnTo>
                <a:lnTo>
                  <a:pt x="2128774" y="424688"/>
                </a:lnTo>
                <a:lnTo>
                  <a:pt x="2137283" y="382270"/>
                </a:lnTo>
                <a:lnTo>
                  <a:pt x="2142363" y="337820"/>
                </a:lnTo>
                <a:lnTo>
                  <a:pt x="2144014" y="291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70094" y="2776219"/>
            <a:ext cx="781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7775" y="2569590"/>
            <a:ext cx="195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75" baseline="-16975" dirty="0">
                <a:latin typeface="Cambria Math"/>
                <a:cs typeface="Cambria Math"/>
              </a:rPr>
              <a:t>𝑇</a:t>
            </a:r>
            <a:r>
              <a:rPr sz="1300" spc="50" dirty="0">
                <a:latin typeface="Cambria Math"/>
                <a:cs typeface="Cambria Math"/>
              </a:rPr>
              <a:t>𝑀𝑒𝑎𝑠𝑢𝑟𝑒</a:t>
            </a:r>
            <a:r>
              <a:rPr sz="1300" spc="320" dirty="0">
                <a:latin typeface="Cambria Math"/>
                <a:cs typeface="Cambria Math"/>
              </a:rPr>
              <a:t> </a:t>
            </a:r>
            <a:r>
              <a:rPr sz="2700" baseline="-16975" dirty="0">
                <a:latin typeface="Cambria Math"/>
                <a:cs typeface="Cambria Math"/>
              </a:rPr>
              <a:t>−</a:t>
            </a:r>
            <a:r>
              <a:rPr sz="2700" spc="67" baseline="-16975" dirty="0">
                <a:latin typeface="Cambria Math"/>
                <a:cs typeface="Cambria Math"/>
              </a:rPr>
              <a:t> </a:t>
            </a:r>
            <a:r>
              <a:rPr sz="2700" spc="-15" baseline="-16975" dirty="0">
                <a:latin typeface="Cambria Math"/>
                <a:cs typeface="Cambria Math"/>
              </a:rPr>
              <a:t>𝑇</a:t>
            </a:r>
            <a:r>
              <a:rPr sz="1950" spc="-15" baseline="2136" dirty="0">
                <a:latin typeface="Cambria Math"/>
                <a:cs typeface="Cambria Math"/>
              </a:rPr>
              <a:t>𝑃𝑟𝑒𝑑𝑖𝑐𝑡</a:t>
            </a:r>
            <a:endParaRPr sz="1950" baseline="2136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2809" y="297916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𝜎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2954" y="2559811"/>
            <a:ext cx="1168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mbria Math"/>
                <a:cs typeface="Cambria Math"/>
              </a:rPr>
              <a:t>2</a:t>
            </a:r>
            <a:endParaRPr sz="1300">
              <a:latin typeface="Cambria Math"/>
              <a:cs typeface="Cambria Math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20184" y="3613403"/>
            <a:ext cx="4439920" cy="2827020"/>
            <a:chOff x="4520184" y="3613403"/>
            <a:chExt cx="4439920" cy="282702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0184" y="3755135"/>
              <a:ext cx="4439412" cy="268528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67500" y="3613403"/>
              <a:ext cx="1341120" cy="2171700"/>
            </a:xfrm>
            <a:custGeom>
              <a:avLst/>
              <a:gdLst/>
              <a:ahLst/>
              <a:cxnLst/>
              <a:rect l="l" t="t" r="r" b="b"/>
              <a:pathLst>
                <a:path w="1341120" h="2171700">
                  <a:moveTo>
                    <a:pt x="297688" y="90297"/>
                  </a:moveTo>
                  <a:lnTo>
                    <a:pt x="265684" y="0"/>
                  </a:lnTo>
                  <a:lnTo>
                    <a:pt x="212598" y="79756"/>
                  </a:lnTo>
                  <a:lnTo>
                    <a:pt x="240919" y="83312"/>
                  </a:lnTo>
                  <a:lnTo>
                    <a:pt x="0" y="2023376"/>
                  </a:lnTo>
                  <a:lnTo>
                    <a:pt x="28448" y="2026894"/>
                  </a:lnTo>
                  <a:lnTo>
                    <a:pt x="269240" y="86741"/>
                  </a:lnTo>
                  <a:lnTo>
                    <a:pt x="297688" y="90297"/>
                  </a:lnTo>
                  <a:close/>
                </a:path>
                <a:path w="1341120" h="2171700">
                  <a:moveTo>
                    <a:pt x="1341120" y="147193"/>
                  </a:moveTo>
                  <a:lnTo>
                    <a:pt x="1322070" y="53340"/>
                  </a:lnTo>
                  <a:lnTo>
                    <a:pt x="1258443" y="124968"/>
                  </a:lnTo>
                  <a:lnTo>
                    <a:pt x="1286002" y="132334"/>
                  </a:lnTo>
                  <a:lnTo>
                    <a:pt x="739521" y="2164156"/>
                  </a:lnTo>
                  <a:lnTo>
                    <a:pt x="767207" y="2171573"/>
                  </a:lnTo>
                  <a:lnTo>
                    <a:pt x="1313561" y="139827"/>
                  </a:lnTo>
                  <a:lnTo>
                    <a:pt x="1341120" y="14719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17640" y="3281629"/>
            <a:ext cx="934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黑体"/>
                <a:cs typeface="黑体"/>
              </a:rPr>
              <a:t>两层桶部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0952" y="3352927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0000"/>
                </a:solidFill>
                <a:latin typeface="黑体"/>
                <a:cs typeface="黑体"/>
              </a:rPr>
              <a:t>端盖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4F81DF4-253D-41B3-B82D-F98D183239CF}"/>
              </a:ext>
            </a:extLst>
          </p:cNvPr>
          <p:cNvSpPr/>
          <p:nvPr/>
        </p:nvSpPr>
        <p:spPr>
          <a:xfrm>
            <a:off x="1135380" y="5181600"/>
            <a:ext cx="7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π</a:t>
            </a:r>
            <a:endParaRPr lang="zh-CN" alt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3A54F45-43FC-4649-9618-413074EBA4FB}"/>
              </a:ext>
            </a:extLst>
          </p:cNvPr>
          <p:cNvSpPr/>
          <p:nvPr/>
        </p:nvSpPr>
        <p:spPr>
          <a:xfrm>
            <a:off x="1263878" y="5410200"/>
            <a:ext cx="107722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10438"/>
            <a:ext cx="3359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Arial"/>
                <a:cs typeface="Arial"/>
              </a:rPr>
              <a:t>EMC</a:t>
            </a:r>
            <a:r>
              <a:rPr spc="-25" dirty="0"/>
              <a:t>探测光子能量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" y="1321689"/>
            <a:ext cx="4657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黑体"/>
                <a:cs typeface="黑体"/>
              </a:rPr>
              <a:t>高能光子或正负电子于晶体中产生</a:t>
            </a:r>
            <a:r>
              <a:rPr sz="1800" spc="-15" dirty="0">
                <a:solidFill>
                  <a:srgbClr val="FF0000"/>
                </a:solidFill>
                <a:latin typeface="黑体"/>
                <a:cs typeface="黑体"/>
              </a:rPr>
              <a:t>电磁簇射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" y="439991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光子四动量重建：</a:t>
            </a:r>
            <a:endParaRPr sz="1800">
              <a:latin typeface="黑体"/>
              <a:cs typeface="黑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5646" y="5564123"/>
            <a:ext cx="70484" cy="2115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6956" y="5564123"/>
            <a:ext cx="70612" cy="2115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92319" y="4964683"/>
            <a:ext cx="3723640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</a:pPr>
            <a:r>
              <a:rPr sz="1800" spc="-20" dirty="0">
                <a:latin typeface="黑体"/>
                <a:cs typeface="黑体"/>
              </a:rPr>
              <a:t>通过光子的位置信息得到其四动量：</a:t>
            </a:r>
            <a:endParaRPr sz="1800">
              <a:latin typeface="黑体"/>
              <a:cs typeface="黑体"/>
            </a:endParaRPr>
          </a:p>
          <a:p>
            <a:pPr marL="1212850">
              <a:lnSpc>
                <a:spcPct val="100000"/>
              </a:lnSpc>
              <a:spcBef>
                <a:spcPts val="994"/>
              </a:spcBef>
              <a:tabLst>
                <a:tab pos="1871345" algn="l"/>
              </a:tabLst>
            </a:pPr>
            <a:r>
              <a:rPr sz="1800" dirty="0">
                <a:latin typeface="Cambria Math"/>
                <a:cs typeface="Cambria Math"/>
              </a:rPr>
              <a:t>𝑃</a:t>
            </a:r>
            <a:r>
              <a:rPr sz="1950" baseline="23504" dirty="0">
                <a:latin typeface="Cambria Math"/>
                <a:cs typeface="Cambria Math"/>
              </a:rPr>
              <a:t>𝜇</a:t>
            </a:r>
            <a:r>
              <a:rPr sz="1950" spc="660" baseline="23504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=</a:t>
            </a:r>
            <a:r>
              <a:rPr sz="1800" dirty="0">
                <a:latin typeface="Cambria Math"/>
                <a:cs typeface="Cambria Math"/>
              </a:rPr>
              <a:t>	𝐸,</a:t>
            </a:r>
            <a:r>
              <a:rPr sz="1800" spc="-1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𝑝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452" y="4783835"/>
            <a:ext cx="4285615" cy="1621790"/>
            <a:chOff x="187452" y="4783835"/>
            <a:chExt cx="4285615" cy="16217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" y="4783835"/>
              <a:ext cx="4285488" cy="15605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4100" y="6246875"/>
              <a:ext cx="190500" cy="1584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17747" y="4843271"/>
              <a:ext cx="281940" cy="344170"/>
            </a:xfrm>
            <a:custGeom>
              <a:avLst/>
              <a:gdLst/>
              <a:ahLst/>
              <a:cxnLst/>
              <a:rect l="l" t="t" r="r" b="b"/>
              <a:pathLst>
                <a:path w="281939" h="344170">
                  <a:moveTo>
                    <a:pt x="215391" y="0"/>
                  </a:moveTo>
                  <a:lnTo>
                    <a:pt x="0" y="295909"/>
                  </a:lnTo>
                  <a:lnTo>
                    <a:pt x="66675" y="344169"/>
                  </a:lnTo>
                  <a:lnTo>
                    <a:pt x="281939" y="48259"/>
                  </a:lnTo>
                  <a:lnTo>
                    <a:pt x="2153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17747" y="4843271"/>
              <a:ext cx="281940" cy="344170"/>
            </a:xfrm>
            <a:custGeom>
              <a:avLst/>
              <a:gdLst/>
              <a:ahLst/>
              <a:cxnLst/>
              <a:rect l="l" t="t" r="r" b="b"/>
              <a:pathLst>
                <a:path w="281939" h="344170">
                  <a:moveTo>
                    <a:pt x="215391" y="0"/>
                  </a:moveTo>
                  <a:lnTo>
                    <a:pt x="281939" y="48259"/>
                  </a:lnTo>
                  <a:lnTo>
                    <a:pt x="66675" y="344169"/>
                  </a:lnTo>
                  <a:lnTo>
                    <a:pt x="0" y="295909"/>
                  </a:lnTo>
                  <a:lnTo>
                    <a:pt x="215391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4881" y="5164073"/>
              <a:ext cx="868680" cy="1112520"/>
            </a:xfrm>
            <a:custGeom>
              <a:avLst/>
              <a:gdLst/>
              <a:ahLst/>
              <a:cxnLst/>
              <a:rect l="l" t="t" r="r" b="b"/>
              <a:pathLst>
                <a:path w="868679" h="1112520">
                  <a:moveTo>
                    <a:pt x="0" y="1112469"/>
                  </a:moveTo>
                  <a:lnTo>
                    <a:pt x="868171" y="0"/>
                  </a:lnTo>
                </a:path>
              </a:pathLst>
            </a:custGeom>
            <a:ln w="19050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07514" y="6449669"/>
            <a:ext cx="236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0947" y="5925413"/>
            <a:ext cx="678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mbria Math"/>
                <a:cs typeface="Cambria Math"/>
              </a:rPr>
              <a:t>(𝜽,</a:t>
            </a:r>
            <a:r>
              <a:rPr sz="2000" spc="-8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𝝓)</a:t>
            </a:r>
            <a:endParaRPr sz="2000">
              <a:latin typeface="Cambria Math"/>
              <a:cs typeface="Cambria Math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3627" y="1958339"/>
            <a:ext cx="2263140" cy="24307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3040" y="1783079"/>
            <a:ext cx="3435096" cy="216560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073397" y="2762757"/>
            <a:ext cx="641985" cy="234950"/>
            <a:chOff x="4073397" y="2762757"/>
            <a:chExt cx="641985" cy="234950"/>
          </a:xfrm>
        </p:grpSpPr>
        <p:sp>
          <p:nvSpPr>
            <p:cNvPr id="20" name="object 20"/>
            <p:cNvSpPr/>
            <p:nvPr/>
          </p:nvSpPr>
          <p:spPr>
            <a:xfrm>
              <a:off x="4079747" y="2769107"/>
              <a:ext cx="629285" cy="222250"/>
            </a:xfrm>
            <a:custGeom>
              <a:avLst/>
              <a:gdLst/>
              <a:ahLst/>
              <a:cxnLst/>
              <a:rect l="l" t="t" r="r" b="b"/>
              <a:pathLst>
                <a:path w="629285" h="222250">
                  <a:moveTo>
                    <a:pt x="517778" y="0"/>
                  </a:moveTo>
                  <a:lnTo>
                    <a:pt x="517778" y="55499"/>
                  </a:lnTo>
                  <a:lnTo>
                    <a:pt x="0" y="55499"/>
                  </a:lnTo>
                  <a:lnTo>
                    <a:pt x="0" y="166624"/>
                  </a:lnTo>
                  <a:lnTo>
                    <a:pt x="517778" y="166624"/>
                  </a:lnTo>
                  <a:lnTo>
                    <a:pt x="517778" y="222122"/>
                  </a:lnTo>
                  <a:lnTo>
                    <a:pt x="628903" y="110997"/>
                  </a:lnTo>
                  <a:lnTo>
                    <a:pt x="517778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9747" y="2769107"/>
              <a:ext cx="629285" cy="222250"/>
            </a:xfrm>
            <a:custGeom>
              <a:avLst/>
              <a:gdLst/>
              <a:ahLst/>
              <a:cxnLst/>
              <a:rect l="l" t="t" r="r" b="b"/>
              <a:pathLst>
                <a:path w="629285" h="222250">
                  <a:moveTo>
                    <a:pt x="0" y="55499"/>
                  </a:moveTo>
                  <a:lnTo>
                    <a:pt x="517778" y="55499"/>
                  </a:lnTo>
                  <a:lnTo>
                    <a:pt x="517778" y="0"/>
                  </a:lnTo>
                  <a:lnTo>
                    <a:pt x="628903" y="110997"/>
                  </a:lnTo>
                  <a:lnTo>
                    <a:pt x="517778" y="222122"/>
                  </a:lnTo>
                  <a:lnTo>
                    <a:pt x="517778" y="166624"/>
                  </a:lnTo>
                  <a:lnTo>
                    <a:pt x="0" y="166624"/>
                  </a:lnTo>
                  <a:lnTo>
                    <a:pt x="0" y="55499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/>
                <a:cs typeface="Arial"/>
              </a:rPr>
              <a:t>MUC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8491" y="2333244"/>
            <a:ext cx="7367270" cy="4139565"/>
            <a:chOff x="888491" y="2333244"/>
            <a:chExt cx="7367270" cy="4139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91" y="2333244"/>
              <a:ext cx="7367016" cy="41391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17953" y="3080766"/>
              <a:ext cx="5120640" cy="2011680"/>
            </a:xfrm>
            <a:custGeom>
              <a:avLst/>
              <a:gdLst/>
              <a:ahLst/>
              <a:cxnLst/>
              <a:rect l="l" t="t" r="r" b="b"/>
              <a:pathLst>
                <a:path w="5120640" h="2011679">
                  <a:moveTo>
                    <a:pt x="0" y="2011680"/>
                  </a:moveTo>
                  <a:lnTo>
                    <a:pt x="877824" y="2011680"/>
                  </a:lnTo>
                  <a:lnTo>
                    <a:pt x="877824" y="102108"/>
                  </a:lnTo>
                  <a:lnTo>
                    <a:pt x="0" y="102108"/>
                  </a:lnTo>
                  <a:lnTo>
                    <a:pt x="0" y="2011680"/>
                  </a:lnTo>
                  <a:close/>
                </a:path>
                <a:path w="5120640" h="2011679">
                  <a:moveTo>
                    <a:pt x="4241292" y="1909572"/>
                  </a:moveTo>
                  <a:lnTo>
                    <a:pt x="5120640" y="1909572"/>
                  </a:lnTo>
                  <a:lnTo>
                    <a:pt x="5120640" y="0"/>
                  </a:lnTo>
                  <a:lnTo>
                    <a:pt x="4241292" y="0"/>
                  </a:lnTo>
                  <a:lnTo>
                    <a:pt x="4241292" y="1909572"/>
                  </a:lnTo>
                  <a:close/>
                </a:path>
                <a:path w="5120640" h="2011679">
                  <a:moveTo>
                    <a:pt x="728471" y="1260348"/>
                  </a:moveTo>
                  <a:lnTo>
                    <a:pt x="4434839" y="1260348"/>
                  </a:lnTo>
                  <a:lnTo>
                    <a:pt x="4434839" y="0"/>
                  </a:lnTo>
                  <a:lnTo>
                    <a:pt x="728471" y="0"/>
                  </a:lnTo>
                  <a:lnTo>
                    <a:pt x="728471" y="126034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409" y="1141933"/>
            <a:ext cx="6392545" cy="85598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黑体"/>
                <a:cs typeface="黑体"/>
              </a:rPr>
              <a:t>测量末态</a:t>
            </a:r>
            <a:r>
              <a:rPr sz="1800" spc="-10" dirty="0">
                <a:latin typeface="Cambria Math"/>
                <a:cs typeface="Cambria Math"/>
              </a:rPr>
              <a:t>𝜇/𝜋</a:t>
            </a:r>
            <a:r>
              <a:rPr sz="1800" spc="-25" dirty="0">
                <a:latin typeface="黑体"/>
                <a:cs typeface="黑体"/>
              </a:rPr>
              <a:t>的大概位置，与内层探测器的粒子径迹进行匹配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黑体"/>
                <a:cs typeface="黑体"/>
              </a:rPr>
              <a:t>提高</a:t>
            </a:r>
            <a:r>
              <a:rPr sz="1800" dirty="0">
                <a:latin typeface="Cambria Math"/>
                <a:cs typeface="Cambria Math"/>
              </a:rPr>
              <a:t>𝜇/𝜋</a:t>
            </a:r>
            <a:r>
              <a:rPr sz="1800" spc="-45" dirty="0">
                <a:latin typeface="黑体"/>
                <a:cs typeface="黑体"/>
              </a:rPr>
              <a:t>鉴别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>
                <a:solidFill>
                  <a:srgbClr val="878787"/>
                </a:solidFill>
              </a:rPr>
              <a:t>16</a:t>
            </a:fld>
            <a:endParaRPr spc="-25"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30251"/>
            <a:ext cx="1642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参考材料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>
                <a:solidFill>
                  <a:srgbClr val="878787"/>
                </a:solidFill>
              </a:rPr>
              <a:t>17</a:t>
            </a:fld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409" y="1140409"/>
            <a:ext cx="7345045" cy="127190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10"/>
              </a:spcBef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Drift</a:t>
            </a:r>
            <a:r>
              <a:rPr sz="1800" u="sng" spc="-8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Chamber-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--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-Beijing</a:t>
            </a:r>
            <a:r>
              <a:rPr sz="1800" u="sng" spc="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Spectrometer(BEIII)</a:t>
            </a:r>
            <a:r>
              <a:rPr sz="1800" u="sng" spc="-6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Experiment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(cas.cn)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https://www.sciencedirect.com/science/article/pii/S0168900209023870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黑体"/>
                <a:cs typeface="黑体"/>
              </a:rPr>
              <a:t>《北京谱仪</a:t>
            </a:r>
            <a:r>
              <a:rPr sz="1800" dirty="0">
                <a:latin typeface="Arial"/>
                <a:cs typeface="Arial"/>
              </a:rPr>
              <a:t>(BESIII)</a:t>
            </a:r>
            <a:r>
              <a:rPr sz="1800" spc="-15" dirty="0">
                <a:latin typeface="黑体"/>
                <a:cs typeface="黑体"/>
              </a:rPr>
              <a:t>的设计与研制》王贻芳著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000000"/>
                </a:solidFill>
                <a:latin typeface="黑体"/>
                <a:cs typeface="黑体"/>
              </a:rPr>
              <a:t>二、</a:t>
            </a:r>
            <a:r>
              <a:rPr sz="3600" b="1" spc="-50" dirty="0">
                <a:solidFill>
                  <a:srgbClr val="000000"/>
                </a:solidFill>
                <a:latin typeface="Arial"/>
                <a:cs typeface="Arial"/>
              </a:rPr>
              <a:t>Rhopi</a:t>
            </a:r>
            <a:r>
              <a:rPr sz="3600" b="1" spc="-70" dirty="0">
                <a:solidFill>
                  <a:srgbClr val="000000"/>
                </a:solidFill>
                <a:latin typeface="黑体"/>
                <a:cs typeface="黑体"/>
              </a:rPr>
              <a:t>分析算法介</a:t>
            </a:r>
            <a:r>
              <a:rPr sz="3600" b="1" spc="-50" dirty="0">
                <a:solidFill>
                  <a:srgbClr val="000000"/>
                </a:solidFill>
                <a:latin typeface="黑体"/>
                <a:cs typeface="黑体"/>
              </a:rPr>
              <a:t>绍</a:t>
            </a:r>
            <a:endParaRPr sz="3600">
              <a:latin typeface="黑体"/>
              <a:cs typeface="黑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>
                <a:solidFill>
                  <a:srgbClr val="878787"/>
                </a:solidFill>
              </a:rPr>
              <a:t>18</a:t>
            </a:fld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5095" y="3693922"/>
            <a:ext cx="4657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黑体"/>
                <a:cs typeface="黑体"/>
              </a:rPr>
              <a:t>分析算法包</a:t>
            </a:r>
            <a:r>
              <a:rPr sz="1600" b="1" spc="-20" dirty="0">
                <a:solidFill>
                  <a:srgbClr val="FF0000"/>
                </a:solidFill>
                <a:latin typeface="黑体"/>
                <a:cs typeface="黑体"/>
              </a:rPr>
              <a:t>不能</a:t>
            </a:r>
            <a:r>
              <a:rPr sz="1600" b="1" spc="-10" dirty="0">
                <a:solidFill>
                  <a:srgbClr val="FF0000"/>
                </a:solidFill>
                <a:latin typeface="黑体"/>
                <a:cs typeface="黑体"/>
              </a:rPr>
              <a:t>逐行</a:t>
            </a:r>
            <a:r>
              <a:rPr sz="1600" b="1" spc="-30" dirty="0">
                <a:solidFill>
                  <a:srgbClr val="FF0000"/>
                </a:solidFill>
                <a:latin typeface="黑体"/>
                <a:cs typeface="黑体"/>
              </a:rPr>
              <a:t>理解</a:t>
            </a:r>
            <a:r>
              <a:rPr sz="1600" spc="-40" dirty="0">
                <a:latin typeface="黑体"/>
                <a:cs typeface="黑体"/>
              </a:rPr>
              <a:t>，</a:t>
            </a:r>
            <a:r>
              <a:rPr sz="1600" spc="-50" dirty="0">
                <a:latin typeface="黑体"/>
                <a:cs typeface="黑体"/>
              </a:rPr>
              <a:t>需要理</a:t>
            </a:r>
            <a:r>
              <a:rPr sz="1600" spc="-40" dirty="0">
                <a:latin typeface="黑体"/>
                <a:cs typeface="黑体"/>
              </a:rPr>
              <a:t>解</a:t>
            </a:r>
            <a:r>
              <a:rPr sz="1600" spc="-50" dirty="0">
                <a:latin typeface="黑体"/>
                <a:cs typeface="黑体"/>
              </a:rPr>
              <a:t>每一块</a:t>
            </a:r>
            <a:r>
              <a:rPr sz="1600" spc="-45" dirty="0">
                <a:latin typeface="黑体"/>
                <a:cs typeface="黑体"/>
              </a:rPr>
              <a:t>儿的</a:t>
            </a:r>
            <a:r>
              <a:rPr sz="1600" spc="-50" dirty="0">
                <a:latin typeface="黑体"/>
                <a:cs typeface="黑体"/>
              </a:rPr>
              <a:t>内容</a:t>
            </a:r>
            <a:endParaRPr sz="16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09" y="230251"/>
            <a:ext cx="1642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背景介绍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444" y="1245870"/>
            <a:ext cx="318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黑体"/>
                <a:cs typeface="黑体"/>
              </a:rPr>
              <a:t>分析算法包用来做什么的？？？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6723" y="2522220"/>
            <a:ext cx="2212340" cy="382270"/>
            <a:chOff x="3506723" y="2522220"/>
            <a:chExt cx="2212340" cy="382270"/>
          </a:xfrm>
        </p:grpSpPr>
        <p:sp>
          <p:nvSpPr>
            <p:cNvPr id="5" name="object 5"/>
            <p:cNvSpPr/>
            <p:nvPr/>
          </p:nvSpPr>
          <p:spPr>
            <a:xfrm>
              <a:off x="3512819" y="2528316"/>
              <a:ext cx="2200275" cy="370205"/>
            </a:xfrm>
            <a:custGeom>
              <a:avLst/>
              <a:gdLst/>
              <a:ahLst/>
              <a:cxnLst/>
              <a:rect l="l" t="t" r="r" b="b"/>
              <a:pathLst>
                <a:path w="2200275" h="370205">
                  <a:moveTo>
                    <a:pt x="2014981" y="0"/>
                  </a:moveTo>
                  <a:lnTo>
                    <a:pt x="2014981" y="92456"/>
                  </a:lnTo>
                  <a:lnTo>
                    <a:pt x="0" y="92456"/>
                  </a:lnTo>
                  <a:lnTo>
                    <a:pt x="0" y="277495"/>
                  </a:lnTo>
                  <a:lnTo>
                    <a:pt x="2014981" y="277495"/>
                  </a:lnTo>
                  <a:lnTo>
                    <a:pt x="2014981" y="369950"/>
                  </a:lnTo>
                  <a:lnTo>
                    <a:pt x="2200147" y="184912"/>
                  </a:lnTo>
                  <a:lnTo>
                    <a:pt x="2014981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12819" y="2528316"/>
              <a:ext cx="2200275" cy="370205"/>
            </a:xfrm>
            <a:custGeom>
              <a:avLst/>
              <a:gdLst/>
              <a:ahLst/>
              <a:cxnLst/>
              <a:rect l="l" t="t" r="r" b="b"/>
              <a:pathLst>
                <a:path w="2200275" h="370205">
                  <a:moveTo>
                    <a:pt x="0" y="92456"/>
                  </a:moveTo>
                  <a:lnTo>
                    <a:pt x="2014981" y="92456"/>
                  </a:lnTo>
                  <a:lnTo>
                    <a:pt x="2014981" y="0"/>
                  </a:lnTo>
                  <a:lnTo>
                    <a:pt x="2200147" y="184912"/>
                  </a:lnTo>
                  <a:lnTo>
                    <a:pt x="2014981" y="369950"/>
                  </a:lnTo>
                  <a:lnTo>
                    <a:pt x="2014981" y="277495"/>
                  </a:lnTo>
                  <a:lnTo>
                    <a:pt x="0" y="277495"/>
                  </a:lnTo>
                  <a:lnTo>
                    <a:pt x="0" y="92456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43603" y="2192273"/>
            <a:ext cx="116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黑体"/>
                <a:cs typeface="黑体"/>
              </a:rPr>
              <a:t>分析算法包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>
                <a:solidFill>
                  <a:srgbClr val="878787"/>
                </a:solidFill>
              </a:rPr>
              <a:t>19</a:t>
            </a:fld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0058" y="2931033"/>
            <a:ext cx="934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黑体"/>
                <a:cs typeface="黑体"/>
              </a:rPr>
              <a:t>事例筛选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4608" y="2203704"/>
            <a:ext cx="1416050" cy="875030"/>
          </a:xfrm>
          <a:prstGeom prst="rect">
            <a:avLst/>
          </a:prstGeom>
          <a:solidFill>
            <a:srgbClr val="4470C4"/>
          </a:solidFill>
          <a:ln w="12700">
            <a:solidFill>
              <a:srgbClr val="2D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重建事例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8711" y="2208276"/>
            <a:ext cx="1416050" cy="873760"/>
          </a:xfrm>
          <a:prstGeom prst="rect">
            <a:avLst/>
          </a:prstGeom>
          <a:solidFill>
            <a:srgbClr val="4470C4"/>
          </a:solidFill>
          <a:ln w="12700">
            <a:solidFill>
              <a:srgbClr val="2D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36525" marR="136525">
              <a:lnSpc>
                <a:spcPts val="2100"/>
              </a:lnSpc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我们感兴趣的物理事例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6244" y="3124961"/>
            <a:ext cx="466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000000"/>
                </a:solidFill>
                <a:latin typeface="黑体"/>
                <a:cs typeface="黑体"/>
              </a:rPr>
              <a:t>一、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BESIII</a:t>
            </a:r>
            <a:r>
              <a:rPr sz="3600" b="1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70" dirty="0">
                <a:solidFill>
                  <a:srgbClr val="000000"/>
                </a:solidFill>
                <a:latin typeface="黑体"/>
                <a:cs typeface="黑体"/>
              </a:rPr>
              <a:t>探测器介</a:t>
            </a:r>
            <a:r>
              <a:rPr sz="3600" b="1" spc="-50" dirty="0">
                <a:solidFill>
                  <a:srgbClr val="000000"/>
                </a:solidFill>
                <a:latin typeface="黑体"/>
                <a:cs typeface="黑体"/>
              </a:rPr>
              <a:t>绍</a:t>
            </a:r>
            <a:endParaRPr sz="3600">
              <a:latin typeface="黑体"/>
              <a:cs typeface="黑体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2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09" y="230251"/>
            <a:ext cx="1642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背景介绍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340" y="2030348"/>
            <a:ext cx="1591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𝑒</a:t>
            </a:r>
            <a:r>
              <a:rPr sz="2625" baseline="20634" dirty="0">
                <a:latin typeface="Arial"/>
                <a:cs typeface="Arial"/>
              </a:rPr>
              <a:t>+</a:t>
            </a:r>
            <a:r>
              <a:rPr sz="2400" dirty="0">
                <a:latin typeface="Cambria Math"/>
                <a:cs typeface="Cambria Math"/>
              </a:rPr>
              <a:t>𝑒</a:t>
            </a:r>
            <a:r>
              <a:rPr sz="2625" baseline="20634" dirty="0">
                <a:latin typeface="Arial"/>
                <a:cs typeface="Arial"/>
              </a:rPr>
              <a:t>−</a:t>
            </a:r>
            <a:r>
              <a:rPr sz="2625" spc="82" baseline="20634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→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𝐽</a:t>
            </a:r>
            <a:r>
              <a:rPr sz="2400" spc="-25" dirty="0">
                <a:latin typeface="Arial"/>
                <a:cs typeface="Arial"/>
              </a:rPr>
              <a:t>/</a:t>
            </a:r>
            <a:r>
              <a:rPr sz="2400" spc="-25" dirty="0">
                <a:latin typeface="Cambria Math"/>
                <a:cs typeface="Cambria Math"/>
              </a:rPr>
              <a:t>𝜓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640" y="2422507"/>
            <a:ext cx="2806700" cy="16764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371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800" dirty="0">
                <a:latin typeface="Cambria Math"/>
                <a:cs typeface="Cambria Math"/>
              </a:rPr>
              <a:t>𝐽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dirty="0">
                <a:latin typeface="Cambria Math"/>
                <a:cs typeface="Cambria Math"/>
              </a:rPr>
              <a:t>𝜓</a:t>
            </a:r>
            <a:r>
              <a:rPr sz="1800" spc="229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𝜌</a:t>
            </a:r>
            <a:r>
              <a:rPr sz="1950" spc="-15" baseline="19230" dirty="0">
                <a:latin typeface="Arial"/>
                <a:cs typeface="Arial"/>
              </a:rPr>
              <a:t>0</a:t>
            </a:r>
            <a:r>
              <a:rPr sz="1950" spc="-367" baseline="19230" dirty="0">
                <a:latin typeface="Arial"/>
                <a:cs typeface="Arial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𝜋</a:t>
            </a:r>
            <a:r>
              <a:rPr sz="1950" spc="-15" baseline="19230" dirty="0">
                <a:latin typeface="Arial"/>
                <a:cs typeface="Arial"/>
              </a:rPr>
              <a:t>0</a:t>
            </a:r>
            <a:r>
              <a:rPr sz="1950" spc="-367" baseline="192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950" baseline="19230" dirty="0">
                <a:latin typeface="Arial"/>
                <a:cs typeface="Arial"/>
              </a:rPr>
              <a:t>0</a:t>
            </a:r>
            <a:r>
              <a:rPr sz="1950" spc="667" baseline="192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𝜋</a:t>
            </a:r>
            <a:r>
              <a:rPr sz="1950" spc="-30" baseline="19230" dirty="0">
                <a:latin typeface="Arial"/>
                <a:cs typeface="Arial"/>
              </a:rPr>
              <a:t>+</a:t>
            </a:r>
            <a:r>
              <a:rPr sz="1800" spc="-20" dirty="0">
                <a:latin typeface="Cambria Math"/>
                <a:cs typeface="Cambria Math"/>
              </a:rPr>
              <a:t>𝜋</a:t>
            </a:r>
            <a:r>
              <a:rPr sz="1950" spc="-30" baseline="19230" dirty="0">
                <a:latin typeface="Arial"/>
                <a:cs typeface="Arial"/>
              </a:rPr>
              <a:t>−</a:t>
            </a:r>
            <a:endParaRPr sz="1950" baseline="19230">
              <a:latin typeface="Arial"/>
              <a:cs typeface="Arial"/>
            </a:endParaRPr>
          </a:p>
          <a:p>
            <a:pPr marL="337185" indent="-2870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800" dirty="0">
                <a:latin typeface="Cambria Math"/>
                <a:cs typeface="Cambria Math"/>
              </a:rPr>
              <a:t>𝐽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dirty="0">
                <a:latin typeface="Cambria Math"/>
                <a:cs typeface="Cambria Math"/>
              </a:rPr>
              <a:t>𝜓</a:t>
            </a:r>
            <a:r>
              <a:rPr sz="1800" spc="270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950" baseline="19230" dirty="0">
                <a:latin typeface="Arial"/>
                <a:cs typeface="Arial"/>
              </a:rPr>
              <a:t>+</a:t>
            </a:r>
            <a:r>
              <a:rPr sz="1800" dirty="0">
                <a:latin typeface="Cambria Math"/>
                <a:cs typeface="Cambria Math"/>
              </a:rPr>
              <a:t>𝜋</a:t>
            </a:r>
            <a:r>
              <a:rPr sz="1950" baseline="19230" dirty="0">
                <a:latin typeface="Arial"/>
                <a:cs typeface="Arial"/>
              </a:rPr>
              <a:t>−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950" baseline="19230" dirty="0">
                <a:latin typeface="Arial"/>
                <a:cs typeface="Arial"/>
              </a:rPr>
              <a:t>+</a:t>
            </a:r>
            <a:r>
              <a:rPr sz="1950" spc="585" baseline="192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𝜋</a:t>
            </a:r>
            <a:r>
              <a:rPr sz="1950" spc="-30" baseline="19230" dirty="0">
                <a:latin typeface="Arial"/>
                <a:cs typeface="Arial"/>
              </a:rPr>
              <a:t>+</a:t>
            </a:r>
            <a:r>
              <a:rPr sz="1800" spc="-20" dirty="0">
                <a:latin typeface="Cambria Math"/>
                <a:cs typeface="Cambria Math"/>
              </a:rPr>
              <a:t>𝜋</a:t>
            </a:r>
            <a:r>
              <a:rPr sz="1950" spc="-30" baseline="19230" dirty="0">
                <a:latin typeface="Arial"/>
                <a:cs typeface="Arial"/>
              </a:rPr>
              <a:t>0</a:t>
            </a:r>
            <a:endParaRPr sz="1950" baseline="19230">
              <a:latin typeface="Arial"/>
              <a:cs typeface="Arial"/>
            </a:endParaRPr>
          </a:p>
          <a:p>
            <a:pPr marL="3371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800" dirty="0">
                <a:latin typeface="Cambria Math"/>
                <a:cs typeface="Cambria Math"/>
              </a:rPr>
              <a:t>𝐽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dirty="0">
                <a:latin typeface="Cambria Math"/>
                <a:cs typeface="Cambria Math"/>
              </a:rPr>
              <a:t>𝜓</a:t>
            </a:r>
            <a:r>
              <a:rPr sz="1800" spc="275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950" baseline="19230" dirty="0">
                <a:latin typeface="Arial"/>
                <a:cs typeface="Arial"/>
              </a:rPr>
              <a:t>−</a:t>
            </a:r>
            <a:r>
              <a:rPr sz="1800" dirty="0">
                <a:latin typeface="Cambria Math"/>
                <a:cs typeface="Cambria Math"/>
              </a:rPr>
              <a:t>𝜋</a:t>
            </a:r>
            <a:r>
              <a:rPr sz="1950" baseline="19230" dirty="0">
                <a:latin typeface="Arial"/>
                <a:cs typeface="Arial"/>
              </a:rPr>
              <a:t>+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950" baseline="19230" dirty="0">
                <a:latin typeface="Arial"/>
                <a:cs typeface="Arial"/>
              </a:rPr>
              <a:t>−</a:t>
            </a:r>
            <a:r>
              <a:rPr sz="1950" spc="615" baseline="192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𝜋</a:t>
            </a:r>
            <a:r>
              <a:rPr sz="1950" spc="-30" baseline="19230" dirty="0">
                <a:latin typeface="Arial"/>
                <a:cs typeface="Arial"/>
              </a:rPr>
              <a:t>−</a:t>
            </a:r>
            <a:r>
              <a:rPr sz="1800" spc="-20" dirty="0">
                <a:latin typeface="Cambria Math"/>
                <a:cs typeface="Cambria Math"/>
              </a:rPr>
              <a:t>𝜋</a:t>
            </a:r>
            <a:r>
              <a:rPr sz="1950" spc="-30" baseline="19230" dirty="0">
                <a:latin typeface="Arial"/>
                <a:cs typeface="Arial"/>
              </a:rPr>
              <a:t>0</a:t>
            </a:r>
            <a:endParaRPr sz="1950" baseline="19230">
              <a:latin typeface="Arial"/>
              <a:cs typeface="Arial"/>
            </a:endParaRPr>
          </a:p>
          <a:p>
            <a:pPr marL="337185" indent="-2870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800" dirty="0">
                <a:latin typeface="Cambria Math"/>
                <a:cs typeface="Cambria Math"/>
              </a:rPr>
              <a:t>𝜋</a:t>
            </a:r>
            <a:r>
              <a:rPr sz="1950" baseline="19230" dirty="0">
                <a:latin typeface="Arial"/>
                <a:cs typeface="Arial"/>
              </a:rPr>
              <a:t>0</a:t>
            </a:r>
            <a:r>
              <a:rPr sz="1950" spc="509" baseline="192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𝛾𝛾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047" y="4360926"/>
            <a:ext cx="4588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末态粒子：</a:t>
            </a: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𝜋</a:t>
            </a:r>
            <a:r>
              <a:rPr sz="1950" baseline="19230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𝜋</a:t>
            </a:r>
            <a:r>
              <a:rPr sz="1950" baseline="19230" dirty="0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sz="1800" dirty="0">
                <a:solidFill>
                  <a:srgbClr val="FF0000"/>
                </a:solidFill>
                <a:latin typeface="Cambria Math"/>
                <a:cs typeface="Cambria Math"/>
              </a:rPr>
              <a:t>𝛾𝛾</a:t>
            </a:r>
            <a:r>
              <a:rPr sz="1800" spc="46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800" spc="-45" dirty="0">
                <a:latin typeface="Arial"/>
                <a:cs typeface="Arial"/>
              </a:rPr>
              <a:t>(2</a:t>
            </a:r>
            <a:r>
              <a:rPr sz="1800" dirty="0">
                <a:latin typeface="黑体"/>
                <a:cs typeface="黑体"/>
              </a:rPr>
              <a:t>个带电径迹和两个光子</a:t>
            </a:r>
            <a:r>
              <a:rPr sz="1800" spc="-5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24144" y="1296924"/>
            <a:ext cx="2929255" cy="1577340"/>
            <a:chOff x="5724144" y="1296924"/>
            <a:chExt cx="2929255" cy="1577340"/>
          </a:xfrm>
        </p:grpSpPr>
        <p:sp>
          <p:nvSpPr>
            <p:cNvPr id="7" name="object 7"/>
            <p:cNvSpPr/>
            <p:nvPr/>
          </p:nvSpPr>
          <p:spPr>
            <a:xfrm>
              <a:off x="7166610" y="1788414"/>
              <a:ext cx="909955" cy="265430"/>
            </a:xfrm>
            <a:custGeom>
              <a:avLst/>
              <a:gdLst/>
              <a:ahLst/>
              <a:cxnLst/>
              <a:rect l="l" t="t" r="r" b="b"/>
              <a:pathLst>
                <a:path w="909954" h="265430">
                  <a:moveTo>
                    <a:pt x="0" y="264922"/>
                  </a:moveTo>
                  <a:lnTo>
                    <a:pt x="909447" y="0"/>
                  </a:lnTo>
                </a:path>
              </a:pathLst>
            </a:custGeom>
            <a:ln w="19812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66532" y="1296924"/>
              <a:ext cx="586740" cy="586740"/>
            </a:xfrm>
            <a:custGeom>
              <a:avLst/>
              <a:gdLst/>
              <a:ahLst/>
              <a:cxnLst/>
              <a:rect l="l" t="t" r="r" b="b"/>
              <a:pathLst>
                <a:path w="586740" h="586739">
                  <a:moveTo>
                    <a:pt x="166370" y="0"/>
                  </a:moveTo>
                  <a:lnTo>
                    <a:pt x="106552" y="60578"/>
                  </a:lnTo>
                  <a:lnTo>
                    <a:pt x="136778" y="70358"/>
                  </a:lnTo>
                  <a:lnTo>
                    <a:pt x="0" y="489712"/>
                  </a:lnTo>
                  <a:lnTo>
                    <a:pt x="5588" y="491616"/>
                  </a:lnTo>
                  <a:lnTo>
                    <a:pt x="5334" y="493267"/>
                  </a:lnTo>
                  <a:lnTo>
                    <a:pt x="509904" y="554989"/>
                  </a:lnTo>
                  <a:lnTo>
                    <a:pt x="506095" y="586486"/>
                  </a:lnTo>
                  <a:lnTo>
                    <a:pt x="586359" y="558038"/>
                  </a:lnTo>
                  <a:lnTo>
                    <a:pt x="515366" y="511048"/>
                  </a:lnTo>
                  <a:lnTo>
                    <a:pt x="511428" y="542416"/>
                  </a:lnTo>
                  <a:lnTo>
                    <a:pt x="16128" y="481711"/>
                  </a:lnTo>
                  <a:lnTo>
                    <a:pt x="148844" y="74295"/>
                  </a:lnTo>
                  <a:lnTo>
                    <a:pt x="178943" y="84074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6D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7158" y="2288286"/>
              <a:ext cx="422275" cy="132715"/>
            </a:xfrm>
            <a:custGeom>
              <a:avLst/>
              <a:gdLst/>
              <a:ahLst/>
              <a:cxnLst/>
              <a:rect l="l" t="t" r="r" b="b"/>
              <a:pathLst>
                <a:path w="422275" h="132714">
                  <a:moveTo>
                    <a:pt x="0" y="132334"/>
                  </a:moveTo>
                  <a:lnTo>
                    <a:pt x="421893" y="0"/>
                  </a:lnTo>
                </a:path>
              </a:pathLst>
            </a:custGeom>
            <a:ln w="19812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4144" y="2331720"/>
              <a:ext cx="496570" cy="542925"/>
            </a:xfrm>
            <a:custGeom>
              <a:avLst/>
              <a:gdLst/>
              <a:ahLst/>
              <a:cxnLst/>
              <a:rect l="l" t="t" r="r" b="b"/>
              <a:pathLst>
                <a:path w="496570" h="542925">
                  <a:moveTo>
                    <a:pt x="80136" y="0"/>
                  </a:moveTo>
                  <a:lnTo>
                    <a:pt x="0" y="28955"/>
                  </a:lnTo>
                  <a:lnTo>
                    <a:pt x="71246" y="75564"/>
                  </a:lnTo>
                  <a:lnTo>
                    <a:pt x="74929" y="44068"/>
                  </a:lnTo>
                  <a:lnTo>
                    <a:pt x="480821" y="91820"/>
                  </a:lnTo>
                  <a:lnTo>
                    <a:pt x="371855" y="467613"/>
                  </a:lnTo>
                  <a:lnTo>
                    <a:pt x="341375" y="458724"/>
                  </a:lnTo>
                  <a:lnTo>
                    <a:pt x="356742" y="542543"/>
                  </a:lnTo>
                  <a:lnTo>
                    <a:pt x="414781" y="479932"/>
                  </a:lnTo>
                  <a:lnTo>
                    <a:pt x="384175" y="471169"/>
                  </a:lnTo>
                  <a:lnTo>
                    <a:pt x="496442" y="83946"/>
                  </a:lnTo>
                  <a:lnTo>
                    <a:pt x="489838" y="82041"/>
                  </a:lnTo>
                  <a:lnTo>
                    <a:pt x="490092" y="80263"/>
                  </a:lnTo>
                  <a:lnTo>
                    <a:pt x="76453" y="31495"/>
                  </a:lnTo>
                  <a:lnTo>
                    <a:pt x="80136" y="0"/>
                  </a:lnTo>
                  <a:close/>
                </a:path>
              </a:pathLst>
            </a:custGeom>
            <a:solidFill>
              <a:srgbClr val="6D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87511" y="1135126"/>
            <a:ext cx="2527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53811" y="1770888"/>
            <a:ext cx="3145790" cy="817244"/>
            <a:chOff x="5353811" y="1770888"/>
            <a:chExt cx="3145790" cy="817244"/>
          </a:xfrm>
        </p:grpSpPr>
        <p:sp>
          <p:nvSpPr>
            <p:cNvPr id="13" name="object 13"/>
            <p:cNvSpPr/>
            <p:nvPr/>
          </p:nvSpPr>
          <p:spPr>
            <a:xfrm>
              <a:off x="5353812" y="1770887"/>
              <a:ext cx="3145790" cy="817244"/>
            </a:xfrm>
            <a:custGeom>
              <a:avLst/>
              <a:gdLst/>
              <a:ahLst/>
              <a:cxnLst/>
              <a:rect l="l" t="t" r="r" b="b"/>
              <a:pathLst>
                <a:path w="3145790" h="817244">
                  <a:moveTo>
                    <a:pt x="1271778" y="354457"/>
                  </a:moveTo>
                  <a:lnTo>
                    <a:pt x="1199007" y="289941"/>
                  </a:lnTo>
                  <a:lnTo>
                    <a:pt x="1191514" y="317881"/>
                  </a:lnTo>
                  <a:lnTo>
                    <a:pt x="7620" y="0"/>
                  </a:lnTo>
                  <a:lnTo>
                    <a:pt x="0" y="27940"/>
                  </a:lnTo>
                  <a:lnTo>
                    <a:pt x="1184008" y="345948"/>
                  </a:lnTo>
                  <a:lnTo>
                    <a:pt x="1176528" y="373888"/>
                  </a:lnTo>
                  <a:lnTo>
                    <a:pt x="1271778" y="354457"/>
                  </a:lnTo>
                  <a:close/>
                </a:path>
                <a:path w="3145790" h="817244">
                  <a:moveTo>
                    <a:pt x="3145409" y="788543"/>
                  </a:moveTo>
                  <a:lnTo>
                    <a:pt x="1998218" y="503174"/>
                  </a:lnTo>
                  <a:lnTo>
                    <a:pt x="2005203" y="474980"/>
                  </a:lnTo>
                  <a:lnTo>
                    <a:pt x="1910461" y="496189"/>
                  </a:lnTo>
                  <a:lnTo>
                    <a:pt x="1984248" y="559435"/>
                  </a:lnTo>
                  <a:lnTo>
                    <a:pt x="1991233" y="531241"/>
                  </a:lnTo>
                  <a:lnTo>
                    <a:pt x="3138551" y="816737"/>
                  </a:lnTo>
                  <a:lnTo>
                    <a:pt x="3145409" y="78854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88251" y="1988820"/>
              <a:ext cx="675005" cy="413384"/>
            </a:xfrm>
            <a:custGeom>
              <a:avLst/>
              <a:gdLst/>
              <a:ahLst/>
              <a:cxnLst/>
              <a:rect l="l" t="t" r="r" b="b"/>
              <a:pathLst>
                <a:path w="675004" h="413385">
                  <a:moveTo>
                    <a:pt x="337439" y="0"/>
                  </a:moveTo>
                  <a:lnTo>
                    <a:pt x="276732" y="3301"/>
                  </a:lnTo>
                  <a:lnTo>
                    <a:pt x="219582" y="12953"/>
                  </a:lnTo>
                  <a:lnTo>
                    <a:pt x="167004" y="28193"/>
                  </a:lnTo>
                  <a:lnTo>
                    <a:pt x="120015" y="48513"/>
                  </a:lnTo>
                  <a:lnTo>
                    <a:pt x="79375" y="73405"/>
                  </a:lnTo>
                  <a:lnTo>
                    <a:pt x="46100" y="102234"/>
                  </a:lnTo>
                  <a:lnTo>
                    <a:pt x="21081" y="134492"/>
                  </a:lnTo>
                  <a:lnTo>
                    <a:pt x="5461" y="169290"/>
                  </a:lnTo>
                  <a:lnTo>
                    <a:pt x="0" y="206375"/>
                  </a:lnTo>
                  <a:lnTo>
                    <a:pt x="5461" y="243458"/>
                  </a:lnTo>
                  <a:lnTo>
                    <a:pt x="21081" y="278383"/>
                  </a:lnTo>
                  <a:lnTo>
                    <a:pt x="46100" y="310641"/>
                  </a:lnTo>
                  <a:lnTo>
                    <a:pt x="79375" y="339470"/>
                  </a:lnTo>
                  <a:lnTo>
                    <a:pt x="120015" y="364363"/>
                  </a:lnTo>
                  <a:lnTo>
                    <a:pt x="167004" y="384682"/>
                  </a:lnTo>
                  <a:lnTo>
                    <a:pt x="219582" y="399922"/>
                  </a:lnTo>
                  <a:lnTo>
                    <a:pt x="276732" y="409575"/>
                  </a:lnTo>
                  <a:lnTo>
                    <a:pt x="337439" y="412876"/>
                  </a:lnTo>
                  <a:lnTo>
                    <a:pt x="398018" y="409575"/>
                  </a:lnTo>
                  <a:lnTo>
                    <a:pt x="455168" y="399922"/>
                  </a:lnTo>
                  <a:lnTo>
                    <a:pt x="507746" y="384682"/>
                  </a:lnTo>
                  <a:lnTo>
                    <a:pt x="554736" y="364363"/>
                  </a:lnTo>
                  <a:lnTo>
                    <a:pt x="595376" y="339470"/>
                  </a:lnTo>
                  <a:lnTo>
                    <a:pt x="628650" y="310641"/>
                  </a:lnTo>
                  <a:lnTo>
                    <a:pt x="653669" y="278383"/>
                  </a:lnTo>
                  <a:lnTo>
                    <a:pt x="669290" y="243458"/>
                  </a:lnTo>
                  <a:lnTo>
                    <a:pt x="674751" y="206375"/>
                  </a:lnTo>
                  <a:lnTo>
                    <a:pt x="669290" y="169290"/>
                  </a:lnTo>
                  <a:lnTo>
                    <a:pt x="653669" y="134492"/>
                  </a:lnTo>
                  <a:lnTo>
                    <a:pt x="628650" y="102234"/>
                  </a:lnTo>
                  <a:lnTo>
                    <a:pt x="595376" y="73405"/>
                  </a:lnTo>
                  <a:lnTo>
                    <a:pt x="554736" y="48513"/>
                  </a:lnTo>
                  <a:lnTo>
                    <a:pt x="507746" y="28193"/>
                  </a:lnTo>
                  <a:lnTo>
                    <a:pt x="455168" y="12953"/>
                  </a:lnTo>
                  <a:lnTo>
                    <a:pt x="398018" y="3301"/>
                  </a:lnTo>
                  <a:lnTo>
                    <a:pt x="337439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88251" y="1988820"/>
              <a:ext cx="675005" cy="413384"/>
            </a:xfrm>
            <a:custGeom>
              <a:avLst/>
              <a:gdLst/>
              <a:ahLst/>
              <a:cxnLst/>
              <a:rect l="l" t="t" r="r" b="b"/>
              <a:pathLst>
                <a:path w="675004" h="413385">
                  <a:moveTo>
                    <a:pt x="0" y="206375"/>
                  </a:moveTo>
                  <a:lnTo>
                    <a:pt x="21081" y="134492"/>
                  </a:lnTo>
                  <a:lnTo>
                    <a:pt x="46100" y="102234"/>
                  </a:lnTo>
                  <a:lnTo>
                    <a:pt x="79375" y="73405"/>
                  </a:lnTo>
                  <a:lnTo>
                    <a:pt x="120015" y="48513"/>
                  </a:lnTo>
                  <a:lnTo>
                    <a:pt x="167004" y="28193"/>
                  </a:lnTo>
                  <a:lnTo>
                    <a:pt x="219582" y="12953"/>
                  </a:lnTo>
                  <a:lnTo>
                    <a:pt x="276732" y="3301"/>
                  </a:lnTo>
                  <a:lnTo>
                    <a:pt x="337439" y="0"/>
                  </a:lnTo>
                  <a:lnTo>
                    <a:pt x="398018" y="3301"/>
                  </a:lnTo>
                  <a:lnTo>
                    <a:pt x="455168" y="12953"/>
                  </a:lnTo>
                  <a:lnTo>
                    <a:pt x="507746" y="28193"/>
                  </a:lnTo>
                  <a:lnTo>
                    <a:pt x="554736" y="48513"/>
                  </a:lnTo>
                  <a:lnTo>
                    <a:pt x="595376" y="73405"/>
                  </a:lnTo>
                  <a:lnTo>
                    <a:pt x="628650" y="102234"/>
                  </a:lnTo>
                  <a:lnTo>
                    <a:pt x="653669" y="134492"/>
                  </a:lnTo>
                  <a:lnTo>
                    <a:pt x="669290" y="169290"/>
                  </a:lnTo>
                  <a:lnTo>
                    <a:pt x="674751" y="206375"/>
                  </a:lnTo>
                  <a:lnTo>
                    <a:pt x="669290" y="243458"/>
                  </a:lnTo>
                  <a:lnTo>
                    <a:pt x="653669" y="278383"/>
                  </a:lnTo>
                  <a:lnTo>
                    <a:pt x="628650" y="310641"/>
                  </a:lnTo>
                  <a:lnTo>
                    <a:pt x="595376" y="339470"/>
                  </a:lnTo>
                  <a:lnTo>
                    <a:pt x="554736" y="364363"/>
                  </a:lnTo>
                  <a:lnTo>
                    <a:pt x="507746" y="384682"/>
                  </a:lnTo>
                  <a:lnTo>
                    <a:pt x="455168" y="399922"/>
                  </a:lnTo>
                  <a:lnTo>
                    <a:pt x="398018" y="409575"/>
                  </a:lnTo>
                  <a:lnTo>
                    <a:pt x="337439" y="412876"/>
                  </a:lnTo>
                  <a:lnTo>
                    <a:pt x="276732" y="409575"/>
                  </a:lnTo>
                  <a:lnTo>
                    <a:pt x="219582" y="399922"/>
                  </a:lnTo>
                  <a:lnTo>
                    <a:pt x="167004" y="384682"/>
                  </a:lnTo>
                  <a:lnTo>
                    <a:pt x="120015" y="364363"/>
                  </a:lnTo>
                  <a:lnTo>
                    <a:pt x="79375" y="339470"/>
                  </a:lnTo>
                  <a:lnTo>
                    <a:pt x="46100" y="310641"/>
                  </a:lnTo>
                  <a:lnTo>
                    <a:pt x="21081" y="278383"/>
                  </a:lnTo>
                  <a:lnTo>
                    <a:pt x="5461" y="243458"/>
                  </a:lnTo>
                  <a:lnTo>
                    <a:pt x="0" y="206375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46493" y="2060575"/>
            <a:ext cx="264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𝐽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𝜓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6640" y="1544523"/>
            <a:ext cx="2355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𝑒</a:t>
            </a:r>
            <a:r>
              <a:rPr sz="1000" spc="-2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35695" y="2201418"/>
            <a:ext cx="2400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5873" dirty="0">
                <a:latin typeface="Cambria Math"/>
                <a:cs typeface="Cambria Math"/>
              </a:rPr>
              <a:t>𝑒</a:t>
            </a:r>
            <a:r>
              <a:rPr sz="1000" spc="-25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29754" y="1597278"/>
            <a:ext cx="244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3888" dirty="0">
                <a:latin typeface="Cambria Math"/>
                <a:cs typeface="Cambria Math"/>
              </a:rPr>
              <a:t>𝜌</a:t>
            </a:r>
            <a:r>
              <a:rPr sz="1000" spc="-2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3777" y="2256789"/>
            <a:ext cx="248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89340" y="1707261"/>
            <a:ext cx="131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mbria Math"/>
                <a:cs typeface="Cambria Math"/>
              </a:rPr>
              <a:t>𝜋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91447" y="1707261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5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86932" y="2692654"/>
            <a:ext cx="119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mbria Math"/>
                <a:cs typeface="Cambria Math"/>
              </a:rPr>
              <a:t>𝛾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12078" y="2354961"/>
            <a:ext cx="119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mbria Math"/>
                <a:cs typeface="Cambria Math"/>
              </a:rPr>
              <a:t>𝛾</a:t>
            </a:r>
            <a:endParaRPr sz="1400">
              <a:latin typeface="Cambria Math"/>
              <a:cs typeface="Cambria Math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63896" y="3703320"/>
            <a:ext cx="3145790" cy="814069"/>
            <a:chOff x="5263896" y="3703320"/>
            <a:chExt cx="3145790" cy="814069"/>
          </a:xfrm>
        </p:grpSpPr>
        <p:sp>
          <p:nvSpPr>
            <p:cNvPr id="26" name="object 26"/>
            <p:cNvSpPr/>
            <p:nvPr/>
          </p:nvSpPr>
          <p:spPr>
            <a:xfrm>
              <a:off x="5263896" y="3703319"/>
              <a:ext cx="3145790" cy="814069"/>
            </a:xfrm>
            <a:custGeom>
              <a:avLst/>
              <a:gdLst/>
              <a:ahLst/>
              <a:cxnLst/>
              <a:rect l="l" t="t" r="r" b="b"/>
              <a:pathLst>
                <a:path w="3145790" h="814070">
                  <a:moveTo>
                    <a:pt x="1271778" y="353695"/>
                  </a:moveTo>
                  <a:lnTo>
                    <a:pt x="1199007" y="289306"/>
                  </a:lnTo>
                  <a:lnTo>
                    <a:pt x="1191514" y="317246"/>
                  </a:lnTo>
                  <a:lnTo>
                    <a:pt x="7620" y="0"/>
                  </a:lnTo>
                  <a:lnTo>
                    <a:pt x="0" y="27940"/>
                  </a:lnTo>
                  <a:lnTo>
                    <a:pt x="1184021" y="345186"/>
                  </a:lnTo>
                  <a:lnTo>
                    <a:pt x="1176528" y="373126"/>
                  </a:lnTo>
                  <a:lnTo>
                    <a:pt x="1271778" y="353695"/>
                  </a:lnTo>
                  <a:close/>
                </a:path>
                <a:path w="3145790" h="814070">
                  <a:moveTo>
                    <a:pt x="3145409" y="785368"/>
                  </a:moveTo>
                  <a:lnTo>
                    <a:pt x="1998218" y="500634"/>
                  </a:lnTo>
                  <a:lnTo>
                    <a:pt x="2005203" y="472567"/>
                  </a:lnTo>
                  <a:lnTo>
                    <a:pt x="1910461" y="493776"/>
                  </a:lnTo>
                  <a:lnTo>
                    <a:pt x="1984248" y="556895"/>
                  </a:lnTo>
                  <a:lnTo>
                    <a:pt x="1991233" y="528701"/>
                  </a:lnTo>
                  <a:lnTo>
                    <a:pt x="3138551" y="813562"/>
                  </a:lnTo>
                  <a:lnTo>
                    <a:pt x="3145409" y="78536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98336" y="3921252"/>
              <a:ext cx="675005" cy="411480"/>
            </a:xfrm>
            <a:custGeom>
              <a:avLst/>
              <a:gdLst/>
              <a:ahLst/>
              <a:cxnLst/>
              <a:rect l="l" t="t" r="r" b="b"/>
              <a:pathLst>
                <a:path w="675004" h="411479">
                  <a:moveTo>
                    <a:pt x="337438" y="0"/>
                  </a:moveTo>
                  <a:lnTo>
                    <a:pt x="276733" y="3302"/>
                  </a:lnTo>
                  <a:lnTo>
                    <a:pt x="219583" y="12827"/>
                  </a:lnTo>
                  <a:lnTo>
                    <a:pt x="167005" y="28067"/>
                  </a:lnTo>
                  <a:lnTo>
                    <a:pt x="120014" y="48387"/>
                  </a:lnTo>
                  <a:lnTo>
                    <a:pt x="79374" y="73152"/>
                  </a:lnTo>
                  <a:lnTo>
                    <a:pt x="46100" y="101854"/>
                  </a:lnTo>
                  <a:lnTo>
                    <a:pt x="21082" y="133985"/>
                  </a:lnTo>
                  <a:lnTo>
                    <a:pt x="5461" y="168783"/>
                  </a:lnTo>
                  <a:lnTo>
                    <a:pt x="0" y="205740"/>
                  </a:lnTo>
                  <a:lnTo>
                    <a:pt x="5461" y="242697"/>
                  </a:lnTo>
                  <a:lnTo>
                    <a:pt x="21082" y="277495"/>
                  </a:lnTo>
                  <a:lnTo>
                    <a:pt x="46100" y="309625"/>
                  </a:lnTo>
                  <a:lnTo>
                    <a:pt x="79374" y="338328"/>
                  </a:lnTo>
                  <a:lnTo>
                    <a:pt x="120014" y="363093"/>
                  </a:lnTo>
                  <a:lnTo>
                    <a:pt x="167005" y="383413"/>
                  </a:lnTo>
                  <a:lnTo>
                    <a:pt x="219583" y="398653"/>
                  </a:lnTo>
                  <a:lnTo>
                    <a:pt x="276733" y="408178"/>
                  </a:lnTo>
                  <a:lnTo>
                    <a:pt x="337438" y="411480"/>
                  </a:lnTo>
                  <a:lnTo>
                    <a:pt x="398017" y="408178"/>
                  </a:lnTo>
                  <a:lnTo>
                    <a:pt x="455167" y="398653"/>
                  </a:lnTo>
                  <a:lnTo>
                    <a:pt x="507745" y="383413"/>
                  </a:lnTo>
                  <a:lnTo>
                    <a:pt x="554736" y="363093"/>
                  </a:lnTo>
                  <a:lnTo>
                    <a:pt x="595375" y="338328"/>
                  </a:lnTo>
                  <a:lnTo>
                    <a:pt x="628649" y="309625"/>
                  </a:lnTo>
                  <a:lnTo>
                    <a:pt x="653668" y="277495"/>
                  </a:lnTo>
                  <a:lnTo>
                    <a:pt x="669289" y="242697"/>
                  </a:lnTo>
                  <a:lnTo>
                    <a:pt x="674750" y="205740"/>
                  </a:lnTo>
                  <a:lnTo>
                    <a:pt x="669289" y="168783"/>
                  </a:lnTo>
                  <a:lnTo>
                    <a:pt x="653668" y="133985"/>
                  </a:lnTo>
                  <a:lnTo>
                    <a:pt x="628649" y="101854"/>
                  </a:lnTo>
                  <a:lnTo>
                    <a:pt x="595375" y="73152"/>
                  </a:lnTo>
                  <a:lnTo>
                    <a:pt x="554736" y="48387"/>
                  </a:lnTo>
                  <a:lnTo>
                    <a:pt x="507745" y="28067"/>
                  </a:lnTo>
                  <a:lnTo>
                    <a:pt x="455167" y="12827"/>
                  </a:lnTo>
                  <a:lnTo>
                    <a:pt x="398017" y="3302"/>
                  </a:lnTo>
                  <a:lnTo>
                    <a:pt x="337438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98336" y="3921252"/>
              <a:ext cx="675005" cy="411480"/>
            </a:xfrm>
            <a:custGeom>
              <a:avLst/>
              <a:gdLst/>
              <a:ahLst/>
              <a:cxnLst/>
              <a:rect l="l" t="t" r="r" b="b"/>
              <a:pathLst>
                <a:path w="675004" h="411479">
                  <a:moveTo>
                    <a:pt x="0" y="205740"/>
                  </a:moveTo>
                  <a:lnTo>
                    <a:pt x="21082" y="133985"/>
                  </a:lnTo>
                  <a:lnTo>
                    <a:pt x="46100" y="101854"/>
                  </a:lnTo>
                  <a:lnTo>
                    <a:pt x="79374" y="73152"/>
                  </a:lnTo>
                  <a:lnTo>
                    <a:pt x="120014" y="48387"/>
                  </a:lnTo>
                  <a:lnTo>
                    <a:pt x="167005" y="28067"/>
                  </a:lnTo>
                  <a:lnTo>
                    <a:pt x="219583" y="12827"/>
                  </a:lnTo>
                  <a:lnTo>
                    <a:pt x="276733" y="3302"/>
                  </a:lnTo>
                  <a:lnTo>
                    <a:pt x="337438" y="0"/>
                  </a:lnTo>
                  <a:lnTo>
                    <a:pt x="398017" y="3302"/>
                  </a:lnTo>
                  <a:lnTo>
                    <a:pt x="455167" y="12827"/>
                  </a:lnTo>
                  <a:lnTo>
                    <a:pt x="507745" y="28067"/>
                  </a:lnTo>
                  <a:lnTo>
                    <a:pt x="554736" y="48387"/>
                  </a:lnTo>
                  <a:lnTo>
                    <a:pt x="595375" y="73152"/>
                  </a:lnTo>
                  <a:lnTo>
                    <a:pt x="628649" y="101854"/>
                  </a:lnTo>
                  <a:lnTo>
                    <a:pt x="653668" y="133985"/>
                  </a:lnTo>
                  <a:lnTo>
                    <a:pt x="669289" y="168783"/>
                  </a:lnTo>
                  <a:lnTo>
                    <a:pt x="674750" y="205740"/>
                  </a:lnTo>
                  <a:lnTo>
                    <a:pt x="669289" y="242697"/>
                  </a:lnTo>
                  <a:lnTo>
                    <a:pt x="653668" y="277495"/>
                  </a:lnTo>
                  <a:lnTo>
                    <a:pt x="628649" y="309625"/>
                  </a:lnTo>
                  <a:lnTo>
                    <a:pt x="595375" y="338328"/>
                  </a:lnTo>
                  <a:lnTo>
                    <a:pt x="554736" y="363093"/>
                  </a:lnTo>
                  <a:lnTo>
                    <a:pt x="507745" y="383413"/>
                  </a:lnTo>
                  <a:lnTo>
                    <a:pt x="455167" y="398653"/>
                  </a:lnTo>
                  <a:lnTo>
                    <a:pt x="398017" y="408178"/>
                  </a:lnTo>
                  <a:lnTo>
                    <a:pt x="337438" y="411480"/>
                  </a:lnTo>
                  <a:lnTo>
                    <a:pt x="276733" y="408178"/>
                  </a:lnTo>
                  <a:lnTo>
                    <a:pt x="219583" y="398653"/>
                  </a:lnTo>
                  <a:lnTo>
                    <a:pt x="167005" y="383413"/>
                  </a:lnTo>
                  <a:lnTo>
                    <a:pt x="120014" y="363093"/>
                  </a:lnTo>
                  <a:lnTo>
                    <a:pt x="79374" y="338328"/>
                  </a:lnTo>
                  <a:lnTo>
                    <a:pt x="46100" y="309625"/>
                  </a:lnTo>
                  <a:lnTo>
                    <a:pt x="21082" y="277495"/>
                  </a:lnTo>
                  <a:lnTo>
                    <a:pt x="5461" y="242697"/>
                  </a:lnTo>
                  <a:lnTo>
                    <a:pt x="0" y="205740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657213" y="3992117"/>
            <a:ext cx="264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𝐽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𝜓</a:t>
            </a:r>
            <a:endParaRPr sz="1400">
              <a:latin typeface="Cambria Math"/>
              <a:cs typeface="Cambria Math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065009" y="3226180"/>
            <a:ext cx="1498600" cy="767080"/>
            <a:chOff x="7065009" y="3226180"/>
            <a:chExt cx="1498600" cy="767080"/>
          </a:xfrm>
        </p:grpSpPr>
        <p:sp>
          <p:nvSpPr>
            <p:cNvPr id="31" name="object 31"/>
            <p:cNvSpPr/>
            <p:nvPr/>
          </p:nvSpPr>
          <p:spPr>
            <a:xfrm>
              <a:off x="7075169" y="3716273"/>
              <a:ext cx="911225" cy="266700"/>
            </a:xfrm>
            <a:custGeom>
              <a:avLst/>
              <a:gdLst/>
              <a:ahLst/>
              <a:cxnLst/>
              <a:rect l="l" t="t" r="r" b="b"/>
              <a:pathLst>
                <a:path w="911225" h="266700">
                  <a:moveTo>
                    <a:pt x="0" y="266573"/>
                  </a:moveTo>
                  <a:lnTo>
                    <a:pt x="911098" y="0"/>
                  </a:lnTo>
                </a:path>
              </a:pathLst>
            </a:custGeom>
            <a:ln w="19812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82711" y="3229355"/>
              <a:ext cx="160020" cy="492125"/>
            </a:xfrm>
            <a:custGeom>
              <a:avLst/>
              <a:gdLst/>
              <a:ahLst/>
              <a:cxnLst/>
              <a:rect l="l" t="t" r="r" b="b"/>
              <a:pathLst>
                <a:path w="160020" h="492125">
                  <a:moveTo>
                    <a:pt x="0" y="491998"/>
                  </a:moveTo>
                  <a:lnTo>
                    <a:pt x="159639" y="0"/>
                  </a:lnTo>
                </a:path>
              </a:pathLst>
            </a:custGeom>
            <a:ln w="6096">
              <a:solidFill>
                <a:srgbClr val="6D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2583" y="3739895"/>
              <a:ext cx="80770" cy="746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81187" y="3709415"/>
              <a:ext cx="507365" cy="74295"/>
            </a:xfrm>
            <a:custGeom>
              <a:avLst/>
              <a:gdLst/>
              <a:ahLst/>
              <a:cxnLst/>
              <a:rect l="l" t="t" r="r" b="b"/>
              <a:pathLst>
                <a:path w="507365" h="74295">
                  <a:moveTo>
                    <a:pt x="1523" y="0"/>
                  </a:moveTo>
                  <a:lnTo>
                    <a:pt x="0" y="12572"/>
                  </a:lnTo>
                  <a:lnTo>
                    <a:pt x="505586" y="74294"/>
                  </a:lnTo>
                  <a:lnTo>
                    <a:pt x="507110" y="61721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6D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71871" y="3529965"/>
            <a:ext cx="11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mbria Math"/>
                <a:cs typeface="Cambria Math"/>
              </a:rPr>
              <a:t>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64834" y="3531489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71180" y="4182617"/>
            <a:ext cx="114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mbria Math"/>
                <a:cs typeface="Cambria Math"/>
              </a:rPr>
              <a:t>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64143" y="418503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0218" y="3528821"/>
            <a:ext cx="247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𝜌</a:t>
            </a:r>
            <a:r>
              <a:rPr sz="1000" spc="-2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65038" y="4078985"/>
            <a:ext cx="2527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−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49489" y="3141726"/>
            <a:ext cx="2495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74913" y="3585464"/>
            <a:ext cx="2527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37" baseline="-13888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867400" y="4203191"/>
            <a:ext cx="672465" cy="230504"/>
            <a:chOff x="5867400" y="4203191"/>
            <a:chExt cx="672465" cy="230504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4360165"/>
              <a:ext cx="83818" cy="731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937503" y="4203191"/>
              <a:ext cx="601980" cy="202565"/>
            </a:xfrm>
            <a:custGeom>
              <a:avLst/>
              <a:gdLst/>
              <a:ahLst/>
              <a:cxnLst/>
              <a:rect l="l" t="t" r="r" b="b"/>
              <a:pathLst>
                <a:path w="601979" h="202564">
                  <a:moveTo>
                    <a:pt x="596011" y="0"/>
                  </a:moveTo>
                  <a:lnTo>
                    <a:pt x="0" y="183514"/>
                  </a:lnTo>
                  <a:lnTo>
                    <a:pt x="5842" y="202437"/>
                  </a:lnTo>
                  <a:lnTo>
                    <a:pt x="601852" y="19049"/>
                  </a:lnTo>
                  <a:lnTo>
                    <a:pt x="596011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250179" y="5411723"/>
            <a:ext cx="3145790" cy="817244"/>
            <a:chOff x="5250179" y="5411723"/>
            <a:chExt cx="3145790" cy="817244"/>
          </a:xfrm>
        </p:grpSpPr>
        <p:sp>
          <p:nvSpPr>
            <p:cNvPr id="47" name="object 47"/>
            <p:cNvSpPr/>
            <p:nvPr/>
          </p:nvSpPr>
          <p:spPr>
            <a:xfrm>
              <a:off x="5250180" y="5411723"/>
              <a:ext cx="3145790" cy="817244"/>
            </a:xfrm>
            <a:custGeom>
              <a:avLst/>
              <a:gdLst/>
              <a:ahLst/>
              <a:cxnLst/>
              <a:rect l="l" t="t" r="r" b="b"/>
              <a:pathLst>
                <a:path w="3145790" h="817245">
                  <a:moveTo>
                    <a:pt x="1271765" y="354469"/>
                  </a:moveTo>
                  <a:lnTo>
                    <a:pt x="1199007" y="289928"/>
                  </a:lnTo>
                  <a:lnTo>
                    <a:pt x="1191514" y="317919"/>
                  </a:lnTo>
                  <a:lnTo>
                    <a:pt x="7620" y="0"/>
                  </a:lnTo>
                  <a:lnTo>
                    <a:pt x="0" y="27940"/>
                  </a:lnTo>
                  <a:lnTo>
                    <a:pt x="1184021" y="345922"/>
                  </a:lnTo>
                  <a:lnTo>
                    <a:pt x="1176528" y="373951"/>
                  </a:lnTo>
                  <a:lnTo>
                    <a:pt x="1271765" y="354469"/>
                  </a:lnTo>
                  <a:close/>
                </a:path>
                <a:path w="3145790" h="817245">
                  <a:moveTo>
                    <a:pt x="3145409" y="788543"/>
                  </a:moveTo>
                  <a:lnTo>
                    <a:pt x="1998218" y="503135"/>
                  </a:lnTo>
                  <a:lnTo>
                    <a:pt x="2005203" y="475018"/>
                  </a:lnTo>
                  <a:lnTo>
                    <a:pt x="1910461" y="496239"/>
                  </a:lnTo>
                  <a:lnTo>
                    <a:pt x="1984248" y="559435"/>
                  </a:lnTo>
                  <a:lnTo>
                    <a:pt x="1991233" y="531279"/>
                  </a:lnTo>
                  <a:lnTo>
                    <a:pt x="3138551" y="816686"/>
                  </a:lnTo>
                  <a:lnTo>
                    <a:pt x="3145409" y="78854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84619" y="5629655"/>
              <a:ext cx="675005" cy="411480"/>
            </a:xfrm>
            <a:custGeom>
              <a:avLst/>
              <a:gdLst/>
              <a:ahLst/>
              <a:cxnLst/>
              <a:rect l="l" t="t" r="r" b="b"/>
              <a:pathLst>
                <a:path w="675004" h="411479">
                  <a:moveTo>
                    <a:pt x="337311" y="0"/>
                  </a:moveTo>
                  <a:lnTo>
                    <a:pt x="276732" y="3314"/>
                  </a:lnTo>
                  <a:lnTo>
                    <a:pt x="219582" y="12865"/>
                  </a:lnTo>
                  <a:lnTo>
                    <a:pt x="167004" y="28092"/>
                  </a:lnTo>
                  <a:lnTo>
                    <a:pt x="120014" y="48387"/>
                  </a:lnTo>
                  <a:lnTo>
                    <a:pt x="79375" y="73190"/>
                  </a:lnTo>
                  <a:lnTo>
                    <a:pt x="46100" y="101904"/>
                  </a:lnTo>
                  <a:lnTo>
                    <a:pt x="21081" y="133946"/>
                  </a:lnTo>
                  <a:lnTo>
                    <a:pt x="5460" y="168757"/>
                  </a:lnTo>
                  <a:lnTo>
                    <a:pt x="0" y="205740"/>
                  </a:lnTo>
                  <a:lnTo>
                    <a:pt x="5460" y="242722"/>
                  </a:lnTo>
                  <a:lnTo>
                    <a:pt x="21081" y="277533"/>
                  </a:lnTo>
                  <a:lnTo>
                    <a:pt x="46100" y="309575"/>
                  </a:lnTo>
                  <a:lnTo>
                    <a:pt x="79375" y="338289"/>
                  </a:lnTo>
                  <a:lnTo>
                    <a:pt x="120014" y="363093"/>
                  </a:lnTo>
                  <a:lnTo>
                    <a:pt x="167004" y="383387"/>
                  </a:lnTo>
                  <a:lnTo>
                    <a:pt x="219582" y="398614"/>
                  </a:lnTo>
                  <a:lnTo>
                    <a:pt x="276732" y="408165"/>
                  </a:lnTo>
                  <a:lnTo>
                    <a:pt x="337311" y="411480"/>
                  </a:lnTo>
                  <a:lnTo>
                    <a:pt x="398018" y="408165"/>
                  </a:lnTo>
                  <a:lnTo>
                    <a:pt x="455168" y="398614"/>
                  </a:lnTo>
                  <a:lnTo>
                    <a:pt x="507746" y="383387"/>
                  </a:lnTo>
                  <a:lnTo>
                    <a:pt x="554735" y="363093"/>
                  </a:lnTo>
                  <a:lnTo>
                    <a:pt x="595376" y="338289"/>
                  </a:lnTo>
                  <a:lnTo>
                    <a:pt x="628650" y="309575"/>
                  </a:lnTo>
                  <a:lnTo>
                    <a:pt x="653669" y="277533"/>
                  </a:lnTo>
                  <a:lnTo>
                    <a:pt x="669289" y="242722"/>
                  </a:lnTo>
                  <a:lnTo>
                    <a:pt x="674751" y="205740"/>
                  </a:lnTo>
                  <a:lnTo>
                    <a:pt x="669289" y="168757"/>
                  </a:lnTo>
                  <a:lnTo>
                    <a:pt x="653669" y="133946"/>
                  </a:lnTo>
                  <a:lnTo>
                    <a:pt x="628650" y="101904"/>
                  </a:lnTo>
                  <a:lnTo>
                    <a:pt x="595376" y="73190"/>
                  </a:lnTo>
                  <a:lnTo>
                    <a:pt x="554735" y="48387"/>
                  </a:lnTo>
                  <a:lnTo>
                    <a:pt x="507746" y="28092"/>
                  </a:lnTo>
                  <a:lnTo>
                    <a:pt x="455168" y="12865"/>
                  </a:lnTo>
                  <a:lnTo>
                    <a:pt x="398018" y="3314"/>
                  </a:lnTo>
                  <a:lnTo>
                    <a:pt x="337311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84619" y="5629655"/>
              <a:ext cx="675005" cy="411480"/>
            </a:xfrm>
            <a:custGeom>
              <a:avLst/>
              <a:gdLst/>
              <a:ahLst/>
              <a:cxnLst/>
              <a:rect l="l" t="t" r="r" b="b"/>
              <a:pathLst>
                <a:path w="675004" h="411479">
                  <a:moveTo>
                    <a:pt x="0" y="205740"/>
                  </a:moveTo>
                  <a:lnTo>
                    <a:pt x="21081" y="133946"/>
                  </a:lnTo>
                  <a:lnTo>
                    <a:pt x="46100" y="101904"/>
                  </a:lnTo>
                  <a:lnTo>
                    <a:pt x="79375" y="73190"/>
                  </a:lnTo>
                  <a:lnTo>
                    <a:pt x="120014" y="48387"/>
                  </a:lnTo>
                  <a:lnTo>
                    <a:pt x="167004" y="28092"/>
                  </a:lnTo>
                  <a:lnTo>
                    <a:pt x="219582" y="12865"/>
                  </a:lnTo>
                  <a:lnTo>
                    <a:pt x="276732" y="3314"/>
                  </a:lnTo>
                  <a:lnTo>
                    <a:pt x="337311" y="0"/>
                  </a:lnTo>
                  <a:lnTo>
                    <a:pt x="398018" y="3314"/>
                  </a:lnTo>
                  <a:lnTo>
                    <a:pt x="455168" y="12865"/>
                  </a:lnTo>
                  <a:lnTo>
                    <a:pt x="507746" y="28092"/>
                  </a:lnTo>
                  <a:lnTo>
                    <a:pt x="554735" y="48387"/>
                  </a:lnTo>
                  <a:lnTo>
                    <a:pt x="595376" y="73190"/>
                  </a:lnTo>
                  <a:lnTo>
                    <a:pt x="628650" y="101904"/>
                  </a:lnTo>
                  <a:lnTo>
                    <a:pt x="653669" y="133946"/>
                  </a:lnTo>
                  <a:lnTo>
                    <a:pt x="669289" y="168757"/>
                  </a:lnTo>
                  <a:lnTo>
                    <a:pt x="674751" y="205740"/>
                  </a:lnTo>
                  <a:lnTo>
                    <a:pt x="669289" y="242722"/>
                  </a:lnTo>
                  <a:lnTo>
                    <a:pt x="653669" y="277533"/>
                  </a:lnTo>
                  <a:lnTo>
                    <a:pt x="628650" y="309575"/>
                  </a:lnTo>
                  <a:lnTo>
                    <a:pt x="595376" y="338289"/>
                  </a:lnTo>
                  <a:lnTo>
                    <a:pt x="554735" y="363093"/>
                  </a:lnTo>
                  <a:lnTo>
                    <a:pt x="507746" y="383387"/>
                  </a:lnTo>
                  <a:lnTo>
                    <a:pt x="455168" y="398614"/>
                  </a:lnTo>
                  <a:lnTo>
                    <a:pt x="398018" y="408165"/>
                  </a:lnTo>
                  <a:lnTo>
                    <a:pt x="337311" y="411480"/>
                  </a:lnTo>
                  <a:lnTo>
                    <a:pt x="276732" y="408165"/>
                  </a:lnTo>
                  <a:lnTo>
                    <a:pt x="219582" y="398614"/>
                  </a:lnTo>
                  <a:lnTo>
                    <a:pt x="167004" y="383387"/>
                  </a:lnTo>
                  <a:lnTo>
                    <a:pt x="120014" y="363093"/>
                  </a:lnTo>
                  <a:lnTo>
                    <a:pt x="79375" y="338289"/>
                  </a:lnTo>
                  <a:lnTo>
                    <a:pt x="46100" y="309575"/>
                  </a:lnTo>
                  <a:lnTo>
                    <a:pt x="21081" y="277533"/>
                  </a:lnTo>
                  <a:lnTo>
                    <a:pt x="5460" y="242722"/>
                  </a:lnTo>
                  <a:lnTo>
                    <a:pt x="0" y="205740"/>
                  </a:lnTo>
                  <a:close/>
                </a:path>
              </a:pathLst>
            </a:custGeom>
            <a:ln w="12189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643496" y="5701995"/>
            <a:ext cx="264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𝐽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𝜓</a:t>
            </a:r>
            <a:endParaRPr sz="1400">
              <a:latin typeface="Cambria Math"/>
              <a:cs typeface="Cambria Math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051293" y="4934584"/>
            <a:ext cx="1498600" cy="768985"/>
            <a:chOff x="7051293" y="4934584"/>
            <a:chExt cx="1498600" cy="768985"/>
          </a:xfrm>
        </p:grpSpPr>
        <p:sp>
          <p:nvSpPr>
            <p:cNvPr id="52" name="object 52"/>
            <p:cNvSpPr/>
            <p:nvPr/>
          </p:nvSpPr>
          <p:spPr>
            <a:xfrm>
              <a:off x="7061453" y="5426201"/>
              <a:ext cx="911225" cy="266700"/>
            </a:xfrm>
            <a:custGeom>
              <a:avLst/>
              <a:gdLst/>
              <a:ahLst/>
              <a:cxnLst/>
              <a:rect l="l" t="t" r="r" b="b"/>
              <a:pathLst>
                <a:path w="911225" h="266700">
                  <a:moveTo>
                    <a:pt x="0" y="266585"/>
                  </a:moveTo>
                  <a:lnTo>
                    <a:pt x="911098" y="0"/>
                  </a:lnTo>
                </a:path>
              </a:pathLst>
            </a:custGeom>
            <a:ln w="19810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68995" y="4937759"/>
              <a:ext cx="160020" cy="492125"/>
            </a:xfrm>
            <a:custGeom>
              <a:avLst/>
              <a:gdLst/>
              <a:ahLst/>
              <a:cxnLst/>
              <a:rect l="l" t="t" r="r" b="b"/>
              <a:pathLst>
                <a:path w="160020" h="492125">
                  <a:moveTo>
                    <a:pt x="0" y="491997"/>
                  </a:moveTo>
                  <a:lnTo>
                    <a:pt x="159638" y="0"/>
                  </a:lnTo>
                </a:path>
              </a:pathLst>
            </a:custGeom>
            <a:ln w="6096">
              <a:solidFill>
                <a:srgbClr val="6D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8867" y="5449823"/>
              <a:ext cx="80770" cy="7467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967471" y="5419343"/>
              <a:ext cx="507365" cy="74295"/>
            </a:xfrm>
            <a:custGeom>
              <a:avLst/>
              <a:gdLst/>
              <a:ahLst/>
              <a:cxnLst/>
              <a:rect l="l" t="t" r="r" b="b"/>
              <a:pathLst>
                <a:path w="507365" h="74295">
                  <a:moveTo>
                    <a:pt x="1524" y="0"/>
                  </a:moveTo>
                  <a:lnTo>
                    <a:pt x="0" y="12572"/>
                  </a:lnTo>
                  <a:lnTo>
                    <a:pt x="505586" y="74294"/>
                  </a:lnTo>
                  <a:lnTo>
                    <a:pt x="507110" y="61721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6D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533644" y="5186934"/>
            <a:ext cx="235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𝑒</a:t>
            </a:r>
            <a:r>
              <a:rPr sz="1000" spc="-2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58733" y="5882436"/>
            <a:ext cx="114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mbria Math"/>
                <a:cs typeface="Cambria Math"/>
              </a:rPr>
              <a:t>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44078" y="5893104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5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26756" y="5237479"/>
            <a:ext cx="247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𝜌</a:t>
            </a:r>
            <a:r>
              <a:rPr sz="1000" spc="-25" dirty="0">
                <a:latin typeface="Arial"/>
                <a:cs typeface="Arial"/>
              </a:rPr>
              <a:t>−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51576" y="5788863"/>
            <a:ext cx="2527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35772" y="4850384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37" baseline="-13888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561578" y="5295138"/>
            <a:ext cx="2527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37" baseline="-11904" dirty="0">
                <a:latin typeface="Cambria Math"/>
                <a:cs typeface="Cambria Math"/>
              </a:rPr>
              <a:t>𝜋</a:t>
            </a:r>
            <a:r>
              <a:rPr sz="1000" spc="-25" dirty="0">
                <a:latin typeface="Arial"/>
                <a:cs typeface="Arial"/>
              </a:rPr>
              <a:t>−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852159" y="5911596"/>
            <a:ext cx="673735" cy="230504"/>
            <a:chOff x="5852159" y="5911596"/>
            <a:chExt cx="673735" cy="230504"/>
          </a:xfrm>
        </p:grpSpPr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59" y="6068568"/>
              <a:ext cx="83820" cy="731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922263" y="5911596"/>
              <a:ext cx="603885" cy="202565"/>
            </a:xfrm>
            <a:custGeom>
              <a:avLst/>
              <a:gdLst/>
              <a:ahLst/>
              <a:cxnLst/>
              <a:rect l="l" t="t" r="r" b="b"/>
              <a:pathLst>
                <a:path w="603884" h="202564">
                  <a:moveTo>
                    <a:pt x="597662" y="0"/>
                  </a:moveTo>
                  <a:lnTo>
                    <a:pt x="0" y="183527"/>
                  </a:lnTo>
                  <a:lnTo>
                    <a:pt x="5841" y="202437"/>
                  </a:lnTo>
                  <a:lnTo>
                    <a:pt x="603504" y="18910"/>
                  </a:lnTo>
                  <a:lnTo>
                    <a:pt x="597662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43662" y="1482344"/>
            <a:ext cx="406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latin typeface="黑体"/>
                <a:cs typeface="黑体"/>
              </a:rPr>
              <a:t>以</a:t>
            </a:r>
            <a:r>
              <a:rPr sz="1800" spc="-25" dirty="0">
                <a:latin typeface="Arial"/>
                <a:cs typeface="Arial"/>
              </a:rPr>
              <a:t>rhopi</a:t>
            </a:r>
            <a:r>
              <a:rPr sz="1800" spc="-5" dirty="0">
                <a:latin typeface="黑体"/>
                <a:cs typeface="黑体"/>
              </a:rPr>
              <a:t>算法包为例，级联衰变如下：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>
                <a:solidFill>
                  <a:srgbClr val="878787"/>
                </a:solidFill>
              </a:rPr>
              <a:t>20</a:t>
            </a:fld>
            <a:endParaRPr spc="-25"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" y="229057"/>
            <a:ext cx="2052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算法包结构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572" y="2802820"/>
            <a:ext cx="1837689" cy="20974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/src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/&lt;package-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name&gt;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-20" dirty="0">
                <a:latin typeface="Arial"/>
                <a:cs typeface="Arial"/>
              </a:rPr>
              <a:t>/cmt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spc="-10" dirty="0">
                <a:latin typeface="Arial"/>
                <a:cs typeface="Arial"/>
              </a:rPr>
              <a:t>/share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spc="-10" dirty="0">
                <a:latin typeface="Arial"/>
                <a:cs typeface="Arial"/>
              </a:rPr>
              <a:t>/x86_</a:t>
            </a:r>
            <a:r>
              <a:rPr lang="en-US" altLang="zh-CN" sz="1800" spc="-10" dirty="0">
                <a:latin typeface="Arial"/>
                <a:cs typeface="Arial"/>
              </a:rPr>
              <a:t>**********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2802820"/>
            <a:ext cx="4753610" cy="21945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solidFill>
                  <a:srgbClr val="FF0000"/>
                </a:solidFill>
                <a:latin typeface="黑体"/>
                <a:cs typeface="黑体"/>
              </a:rPr>
              <a:t>源文件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(*.cxx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dirty="0">
                <a:latin typeface="黑体"/>
                <a:cs typeface="黑体"/>
              </a:rPr>
              <a:t>就是你的分析程序</a:t>
            </a:r>
            <a:r>
              <a:rPr sz="1800" spc="-5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FF0000"/>
                </a:solidFill>
                <a:latin typeface="黑体"/>
                <a:cs typeface="黑体"/>
              </a:rPr>
              <a:t>头文件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(*.h)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5" dirty="0">
                <a:latin typeface="黑体"/>
                <a:cs typeface="黑体"/>
              </a:rPr>
              <a:t>里面包含程序中使用到的变量</a:t>
            </a:r>
            <a:r>
              <a:rPr sz="1800" spc="-5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dirty="0" err="1">
                <a:latin typeface="黑体"/>
                <a:cs typeface="黑体"/>
              </a:rPr>
              <a:t>编译的文件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800" spc="-25" dirty="0">
                <a:latin typeface="Arial"/>
                <a:cs typeface="Arial"/>
              </a:rPr>
              <a:t>jobOptions</a:t>
            </a:r>
            <a:r>
              <a:rPr sz="1800" spc="-40" dirty="0">
                <a:latin typeface="黑体"/>
                <a:cs typeface="黑体"/>
              </a:rPr>
              <a:t>文件</a:t>
            </a:r>
            <a:endParaRPr sz="1800" dirty="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spc="-20" dirty="0">
                <a:latin typeface="黑体"/>
                <a:cs typeface="黑体"/>
              </a:rPr>
              <a:t>编译算法包后产生的</a:t>
            </a:r>
            <a:endParaRPr sz="1800" dirty="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1228724"/>
            <a:ext cx="7839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黑体"/>
                <a:cs typeface="黑体"/>
              </a:rPr>
              <a:t>算法包</a:t>
            </a:r>
            <a:r>
              <a:rPr sz="1600" spc="-40" dirty="0">
                <a:latin typeface="黑体"/>
                <a:cs typeface="黑体"/>
              </a:rPr>
              <a:t>路径</a:t>
            </a:r>
            <a:r>
              <a:rPr sz="1600" spc="-50" dirty="0">
                <a:latin typeface="黑体"/>
                <a:cs typeface="黑体"/>
              </a:rPr>
              <a:t>：</a:t>
            </a:r>
            <a:endParaRPr sz="16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Arial"/>
                <a:cs typeface="Arial"/>
              </a:rPr>
              <a:t>/cvmfs/bes3.ihep.ac.cn/bes3sw/Boss/7.0.8/Analysis/Physics/RhopiAlg/RhopiAlg-00-</a:t>
            </a:r>
            <a:r>
              <a:rPr sz="1600" spc="-40" dirty="0">
                <a:latin typeface="Arial"/>
                <a:cs typeface="Arial"/>
              </a:rPr>
              <a:t>00-</a:t>
            </a:r>
            <a:r>
              <a:rPr sz="1600" spc="-25" dirty="0">
                <a:latin typeface="Arial"/>
                <a:cs typeface="Arial"/>
              </a:rPr>
              <a:t>23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2" y="2107692"/>
            <a:ext cx="7162800" cy="5364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>
                <a:solidFill>
                  <a:srgbClr val="878787"/>
                </a:solidFill>
              </a:rPr>
              <a:t>21</a:t>
            </a:fld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164382-18C8-4981-AA68-3CF48EF5ADF6}"/>
              </a:ext>
            </a:extLst>
          </p:cNvPr>
          <p:cNvSpPr txBox="1"/>
          <p:nvPr/>
        </p:nvSpPr>
        <p:spPr>
          <a:xfrm>
            <a:off x="366166" y="5058905"/>
            <a:ext cx="441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编译流程：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cd</a:t>
            </a:r>
            <a:r>
              <a:rPr lang="zh-CN" altLang="en-US" dirty="0"/>
              <a:t> </a:t>
            </a:r>
            <a:r>
              <a:rPr lang="en-US" altLang="zh-CN" dirty="0" err="1"/>
              <a:t>cmt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cmt</a:t>
            </a:r>
            <a:r>
              <a:rPr lang="en-US" altLang="zh-CN" dirty="0"/>
              <a:t> clean → </a:t>
            </a:r>
            <a:r>
              <a:rPr lang="en-US" altLang="zh-CN" dirty="0" err="1"/>
              <a:t>cmt</a:t>
            </a:r>
            <a:r>
              <a:rPr lang="en-US" altLang="zh-CN" dirty="0"/>
              <a:t> config → </a:t>
            </a:r>
            <a:r>
              <a:rPr lang="en-US" altLang="zh-CN" dirty="0" err="1"/>
              <a:t>cmt</a:t>
            </a:r>
            <a:r>
              <a:rPr lang="en-US" altLang="zh-CN" dirty="0"/>
              <a:t> make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程序框架</a:t>
            </a:r>
            <a:r>
              <a:rPr spc="-10" dirty="0">
                <a:latin typeface="Arial"/>
                <a:cs typeface="Arial"/>
              </a:rPr>
              <a:t>(*.cxx)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69153" y="1095502"/>
            <a:ext cx="1310640" cy="625475"/>
            <a:chOff x="5169153" y="1095502"/>
            <a:chExt cx="1310640" cy="625475"/>
          </a:xfrm>
        </p:grpSpPr>
        <p:sp>
          <p:nvSpPr>
            <p:cNvPr id="4" name="object 4"/>
            <p:cNvSpPr/>
            <p:nvPr/>
          </p:nvSpPr>
          <p:spPr>
            <a:xfrm>
              <a:off x="5175503" y="1101852"/>
              <a:ext cx="1297940" cy="612775"/>
            </a:xfrm>
            <a:custGeom>
              <a:avLst/>
              <a:gdLst/>
              <a:ahLst/>
              <a:cxnLst/>
              <a:rect l="l" t="t" r="r" b="b"/>
              <a:pathLst>
                <a:path w="1297939" h="612775">
                  <a:moveTo>
                    <a:pt x="1089152" y="0"/>
                  </a:moveTo>
                  <a:lnTo>
                    <a:pt x="208787" y="0"/>
                  </a:lnTo>
                  <a:lnTo>
                    <a:pt x="171323" y="4952"/>
                  </a:lnTo>
                  <a:lnTo>
                    <a:pt x="103505" y="41783"/>
                  </a:lnTo>
                  <a:lnTo>
                    <a:pt x="74295" y="72009"/>
                  </a:lnTo>
                  <a:lnTo>
                    <a:pt x="49149" y="108965"/>
                  </a:lnTo>
                  <a:lnTo>
                    <a:pt x="28575" y="151637"/>
                  </a:lnTo>
                  <a:lnTo>
                    <a:pt x="13081" y="199389"/>
                  </a:lnTo>
                  <a:lnTo>
                    <a:pt x="3429" y="251206"/>
                  </a:lnTo>
                  <a:lnTo>
                    <a:pt x="0" y="306070"/>
                  </a:lnTo>
                  <a:lnTo>
                    <a:pt x="3429" y="361188"/>
                  </a:lnTo>
                  <a:lnTo>
                    <a:pt x="13081" y="413003"/>
                  </a:lnTo>
                  <a:lnTo>
                    <a:pt x="28575" y="460756"/>
                  </a:lnTo>
                  <a:lnTo>
                    <a:pt x="49149" y="503427"/>
                  </a:lnTo>
                  <a:lnTo>
                    <a:pt x="74295" y="540385"/>
                  </a:lnTo>
                  <a:lnTo>
                    <a:pt x="103505" y="570611"/>
                  </a:lnTo>
                  <a:lnTo>
                    <a:pt x="136017" y="593217"/>
                  </a:lnTo>
                  <a:lnTo>
                    <a:pt x="208787" y="612394"/>
                  </a:lnTo>
                  <a:lnTo>
                    <a:pt x="1089152" y="612394"/>
                  </a:lnTo>
                  <a:lnTo>
                    <a:pt x="1161923" y="593217"/>
                  </a:lnTo>
                  <a:lnTo>
                    <a:pt x="1194435" y="570611"/>
                  </a:lnTo>
                  <a:lnTo>
                    <a:pt x="1223645" y="540385"/>
                  </a:lnTo>
                  <a:lnTo>
                    <a:pt x="1248791" y="503427"/>
                  </a:lnTo>
                  <a:lnTo>
                    <a:pt x="1269365" y="460756"/>
                  </a:lnTo>
                  <a:lnTo>
                    <a:pt x="1284859" y="413003"/>
                  </a:lnTo>
                  <a:lnTo>
                    <a:pt x="1294511" y="361188"/>
                  </a:lnTo>
                  <a:lnTo>
                    <a:pt x="1297940" y="306070"/>
                  </a:lnTo>
                  <a:lnTo>
                    <a:pt x="1294511" y="251206"/>
                  </a:lnTo>
                  <a:lnTo>
                    <a:pt x="1284859" y="199389"/>
                  </a:lnTo>
                  <a:lnTo>
                    <a:pt x="1269365" y="151637"/>
                  </a:lnTo>
                  <a:lnTo>
                    <a:pt x="1248791" y="108965"/>
                  </a:lnTo>
                  <a:lnTo>
                    <a:pt x="1223645" y="72009"/>
                  </a:lnTo>
                  <a:lnTo>
                    <a:pt x="1194435" y="41783"/>
                  </a:lnTo>
                  <a:lnTo>
                    <a:pt x="1161923" y="19176"/>
                  </a:lnTo>
                  <a:lnTo>
                    <a:pt x="1089152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5503" y="1101852"/>
              <a:ext cx="1297940" cy="612775"/>
            </a:xfrm>
            <a:custGeom>
              <a:avLst/>
              <a:gdLst/>
              <a:ahLst/>
              <a:cxnLst/>
              <a:rect l="l" t="t" r="r" b="b"/>
              <a:pathLst>
                <a:path w="1297939" h="612775">
                  <a:moveTo>
                    <a:pt x="208787" y="0"/>
                  </a:moveTo>
                  <a:lnTo>
                    <a:pt x="1089152" y="0"/>
                  </a:lnTo>
                  <a:lnTo>
                    <a:pt x="1126617" y="4952"/>
                  </a:lnTo>
                  <a:lnTo>
                    <a:pt x="1194435" y="41783"/>
                  </a:lnTo>
                  <a:lnTo>
                    <a:pt x="1223645" y="72009"/>
                  </a:lnTo>
                  <a:lnTo>
                    <a:pt x="1248791" y="108965"/>
                  </a:lnTo>
                  <a:lnTo>
                    <a:pt x="1269365" y="151637"/>
                  </a:lnTo>
                  <a:lnTo>
                    <a:pt x="1284859" y="199389"/>
                  </a:lnTo>
                  <a:lnTo>
                    <a:pt x="1294511" y="251206"/>
                  </a:lnTo>
                  <a:lnTo>
                    <a:pt x="1297940" y="306070"/>
                  </a:lnTo>
                  <a:lnTo>
                    <a:pt x="1294511" y="361188"/>
                  </a:lnTo>
                  <a:lnTo>
                    <a:pt x="1284859" y="413003"/>
                  </a:lnTo>
                  <a:lnTo>
                    <a:pt x="1269365" y="460756"/>
                  </a:lnTo>
                  <a:lnTo>
                    <a:pt x="1248791" y="503427"/>
                  </a:lnTo>
                  <a:lnTo>
                    <a:pt x="1223645" y="540385"/>
                  </a:lnTo>
                  <a:lnTo>
                    <a:pt x="1194435" y="570611"/>
                  </a:lnTo>
                  <a:lnTo>
                    <a:pt x="1161923" y="593217"/>
                  </a:lnTo>
                  <a:lnTo>
                    <a:pt x="1089152" y="612394"/>
                  </a:lnTo>
                  <a:lnTo>
                    <a:pt x="208787" y="612394"/>
                  </a:lnTo>
                  <a:lnTo>
                    <a:pt x="136017" y="593217"/>
                  </a:lnTo>
                  <a:lnTo>
                    <a:pt x="103505" y="570611"/>
                  </a:lnTo>
                  <a:lnTo>
                    <a:pt x="74295" y="540385"/>
                  </a:lnTo>
                  <a:lnTo>
                    <a:pt x="49149" y="503427"/>
                  </a:lnTo>
                  <a:lnTo>
                    <a:pt x="28575" y="460756"/>
                  </a:lnTo>
                  <a:lnTo>
                    <a:pt x="13081" y="413003"/>
                  </a:lnTo>
                  <a:lnTo>
                    <a:pt x="3429" y="361188"/>
                  </a:lnTo>
                  <a:lnTo>
                    <a:pt x="0" y="306070"/>
                  </a:lnTo>
                  <a:lnTo>
                    <a:pt x="3429" y="251206"/>
                  </a:lnTo>
                  <a:lnTo>
                    <a:pt x="13081" y="199389"/>
                  </a:lnTo>
                  <a:lnTo>
                    <a:pt x="28575" y="151637"/>
                  </a:lnTo>
                  <a:lnTo>
                    <a:pt x="49149" y="108965"/>
                  </a:lnTo>
                  <a:lnTo>
                    <a:pt x="74295" y="72009"/>
                  </a:lnTo>
                  <a:lnTo>
                    <a:pt x="103505" y="41783"/>
                  </a:lnTo>
                  <a:lnTo>
                    <a:pt x="136017" y="19176"/>
                  </a:lnTo>
                  <a:lnTo>
                    <a:pt x="208787" y="0"/>
                  </a:lnTo>
                  <a:close/>
                </a:path>
              </a:pathLst>
            </a:custGeom>
            <a:ln w="12192">
              <a:solidFill>
                <a:srgbClr val="2C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62194" y="1116584"/>
            <a:ext cx="93408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算法开始</a:t>
            </a:r>
            <a:endParaRPr sz="1800">
              <a:latin typeface="黑体"/>
              <a:cs typeface="黑体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(308)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5503" y="1944623"/>
            <a:ext cx="1298575" cy="579120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94310">
              <a:lnSpc>
                <a:spcPts val="2075"/>
              </a:lnSpc>
              <a:spcBef>
                <a:spcPts val="220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读取事例</a:t>
            </a:r>
            <a:endParaRPr sz="1800">
              <a:latin typeface="黑体"/>
              <a:cs typeface="黑体"/>
            </a:endParaRPr>
          </a:p>
          <a:p>
            <a:pPr marL="165100">
              <a:lnSpc>
                <a:spcPts val="2075"/>
              </a:lnSpc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(312-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331)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5503" y="3631691"/>
            <a:ext cx="1298575" cy="579120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94310">
              <a:lnSpc>
                <a:spcPts val="2080"/>
              </a:lnSpc>
              <a:spcBef>
                <a:spcPts val="229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粒子鉴别</a:t>
            </a:r>
            <a:endParaRPr sz="1800">
              <a:latin typeface="黑体"/>
              <a:cs typeface="黑体"/>
            </a:endParaRPr>
          </a:p>
          <a:p>
            <a:pPr marL="157480">
              <a:lnSpc>
                <a:spcPts val="2080"/>
              </a:lnSpc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(638-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727)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5503" y="4474464"/>
            <a:ext cx="1298575" cy="579120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4310">
              <a:lnSpc>
                <a:spcPts val="2075"/>
              </a:lnSpc>
              <a:spcBef>
                <a:spcPts val="235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顶点拟合</a:t>
            </a:r>
            <a:endParaRPr sz="1800">
              <a:latin typeface="黑体"/>
              <a:cs typeface="黑体"/>
            </a:endParaRPr>
          </a:p>
          <a:p>
            <a:pPr marL="157480">
              <a:lnSpc>
                <a:spcPts val="2075"/>
              </a:lnSpc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(765-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787)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5503" y="5318759"/>
            <a:ext cx="1298575" cy="579120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37210" marR="184785" indent="-340360">
              <a:lnSpc>
                <a:spcPts val="2100"/>
              </a:lnSpc>
              <a:spcBef>
                <a:spcPts val="355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运动学拟</a:t>
            </a:r>
            <a:r>
              <a:rPr sz="1800" spc="-50" dirty="0">
                <a:solidFill>
                  <a:srgbClr val="FFFFFF"/>
                </a:solidFill>
                <a:latin typeface="黑体"/>
                <a:cs typeface="黑体"/>
              </a:rPr>
              <a:t>合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69153" y="6202426"/>
            <a:ext cx="1310640" cy="625475"/>
            <a:chOff x="5169153" y="6202426"/>
            <a:chExt cx="1310640" cy="625475"/>
          </a:xfrm>
        </p:grpSpPr>
        <p:sp>
          <p:nvSpPr>
            <p:cNvPr id="12" name="object 12"/>
            <p:cNvSpPr/>
            <p:nvPr/>
          </p:nvSpPr>
          <p:spPr>
            <a:xfrm>
              <a:off x="5175503" y="6208776"/>
              <a:ext cx="1297940" cy="612775"/>
            </a:xfrm>
            <a:custGeom>
              <a:avLst/>
              <a:gdLst/>
              <a:ahLst/>
              <a:cxnLst/>
              <a:rect l="l" t="t" r="r" b="b"/>
              <a:pathLst>
                <a:path w="1297939" h="612775">
                  <a:moveTo>
                    <a:pt x="1089152" y="0"/>
                  </a:moveTo>
                  <a:lnTo>
                    <a:pt x="208787" y="0"/>
                  </a:lnTo>
                  <a:lnTo>
                    <a:pt x="171323" y="4927"/>
                  </a:lnTo>
                  <a:lnTo>
                    <a:pt x="103505" y="41795"/>
                  </a:lnTo>
                  <a:lnTo>
                    <a:pt x="74295" y="72021"/>
                  </a:lnTo>
                  <a:lnTo>
                    <a:pt x="49149" y="108915"/>
                  </a:lnTo>
                  <a:lnTo>
                    <a:pt x="28575" y="151650"/>
                  </a:lnTo>
                  <a:lnTo>
                    <a:pt x="13081" y="199364"/>
                  </a:lnTo>
                  <a:lnTo>
                    <a:pt x="3429" y="251155"/>
                  </a:lnTo>
                  <a:lnTo>
                    <a:pt x="0" y="306197"/>
                  </a:lnTo>
                  <a:lnTo>
                    <a:pt x="3429" y="361238"/>
                  </a:lnTo>
                  <a:lnTo>
                    <a:pt x="13081" y="413029"/>
                  </a:lnTo>
                  <a:lnTo>
                    <a:pt x="28575" y="460730"/>
                  </a:lnTo>
                  <a:lnTo>
                    <a:pt x="49149" y="503478"/>
                  </a:lnTo>
                  <a:lnTo>
                    <a:pt x="74295" y="540377"/>
                  </a:lnTo>
                  <a:lnTo>
                    <a:pt x="103505" y="570588"/>
                  </a:lnTo>
                  <a:lnTo>
                    <a:pt x="136017" y="593237"/>
                  </a:lnTo>
                  <a:lnTo>
                    <a:pt x="208787" y="612394"/>
                  </a:lnTo>
                  <a:lnTo>
                    <a:pt x="1089152" y="612394"/>
                  </a:lnTo>
                  <a:lnTo>
                    <a:pt x="1161923" y="593237"/>
                  </a:lnTo>
                  <a:lnTo>
                    <a:pt x="1194435" y="570588"/>
                  </a:lnTo>
                  <a:lnTo>
                    <a:pt x="1223645" y="540377"/>
                  </a:lnTo>
                  <a:lnTo>
                    <a:pt x="1248791" y="503478"/>
                  </a:lnTo>
                  <a:lnTo>
                    <a:pt x="1269365" y="460730"/>
                  </a:lnTo>
                  <a:lnTo>
                    <a:pt x="1284859" y="413029"/>
                  </a:lnTo>
                  <a:lnTo>
                    <a:pt x="1294511" y="361238"/>
                  </a:lnTo>
                  <a:lnTo>
                    <a:pt x="1297940" y="306197"/>
                  </a:lnTo>
                  <a:lnTo>
                    <a:pt x="1294511" y="251155"/>
                  </a:lnTo>
                  <a:lnTo>
                    <a:pt x="1284859" y="199364"/>
                  </a:lnTo>
                  <a:lnTo>
                    <a:pt x="1269365" y="151650"/>
                  </a:lnTo>
                  <a:lnTo>
                    <a:pt x="1248791" y="108915"/>
                  </a:lnTo>
                  <a:lnTo>
                    <a:pt x="1223645" y="72021"/>
                  </a:lnTo>
                  <a:lnTo>
                    <a:pt x="1194435" y="41795"/>
                  </a:lnTo>
                  <a:lnTo>
                    <a:pt x="1161923" y="19164"/>
                  </a:lnTo>
                  <a:lnTo>
                    <a:pt x="1089152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5503" y="6208776"/>
              <a:ext cx="1297940" cy="612775"/>
            </a:xfrm>
            <a:custGeom>
              <a:avLst/>
              <a:gdLst/>
              <a:ahLst/>
              <a:cxnLst/>
              <a:rect l="l" t="t" r="r" b="b"/>
              <a:pathLst>
                <a:path w="1297939" h="612775">
                  <a:moveTo>
                    <a:pt x="208787" y="0"/>
                  </a:moveTo>
                  <a:lnTo>
                    <a:pt x="1089152" y="0"/>
                  </a:lnTo>
                  <a:lnTo>
                    <a:pt x="1126617" y="4927"/>
                  </a:lnTo>
                  <a:lnTo>
                    <a:pt x="1194435" y="41795"/>
                  </a:lnTo>
                  <a:lnTo>
                    <a:pt x="1223645" y="72021"/>
                  </a:lnTo>
                  <a:lnTo>
                    <a:pt x="1248791" y="108915"/>
                  </a:lnTo>
                  <a:lnTo>
                    <a:pt x="1269365" y="151650"/>
                  </a:lnTo>
                  <a:lnTo>
                    <a:pt x="1284859" y="199364"/>
                  </a:lnTo>
                  <a:lnTo>
                    <a:pt x="1294511" y="251155"/>
                  </a:lnTo>
                  <a:lnTo>
                    <a:pt x="1297940" y="306197"/>
                  </a:lnTo>
                  <a:lnTo>
                    <a:pt x="1294511" y="361238"/>
                  </a:lnTo>
                  <a:lnTo>
                    <a:pt x="1284859" y="413029"/>
                  </a:lnTo>
                  <a:lnTo>
                    <a:pt x="1269365" y="460730"/>
                  </a:lnTo>
                  <a:lnTo>
                    <a:pt x="1248791" y="503478"/>
                  </a:lnTo>
                  <a:lnTo>
                    <a:pt x="1223645" y="540377"/>
                  </a:lnTo>
                  <a:lnTo>
                    <a:pt x="1194435" y="570588"/>
                  </a:lnTo>
                  <a:lnTo>
                    <a:pt x="1161923" y="593237"/>
                  </a:lnTo>
                  <a:lnTo>
                    <a:pt x="1089152" y="612394"/>
                  </a:lnTo>
                  <a:lnTo>
                    <a:pt x="208787" y="612394"/>
                  </a:lnTo>
                  <a:lnTo>
                    <a:pt x="136017" y="593237"/>
                  </a:lnTo>
                  <a:lnTo>
                    <a:pt x="103505" y="570588"/>
                  </a:lnTo>
                  <a:lnTo>
                    <a:pt x="74295" y="540377"/>
                  </a:lnTo>
                  <a:lnTo>
                    <a:pt x="49149" y="503478"/>
                  </a:lnTo>
                  <a:lnTo>
                    <a:pt x="28575" y="460730"/>
                  </a:lnTo>
                  <a:lnTo>
                    <a:pt x="13081" y="413029"/>
                  </a:lnTo>
                  <a:lnTo>
                    <a:pt x="3429" y="361238"/>
                  </a:lnTo>
                  <a:lnTo>
                    <a:pt x="0" y="306197"/>
                  </a:lnTo>
                  <a:lnTo>
                    <a:pt x="3429" y="251155"/>
                  </a:lnTo>
                  <a:lnTo>
                    <a:pt x="13081" y="199364"/>
                  </a:lnTo>
                  <a:lnTo>
                    <a:pt x="28575" y="151650"/>
                  </a:lnTo>
                  <a:lnTo>
                    <a:pt x="49149" y="108915"/>
                  </a:lnTo>
                  <a:lnTo>
                    <a:pt x="74295" y="72021"/>
                  </a:lnTo>
                  <a:lnTo>
                    <a:pt x="103505" y="41795"/>
                  </a:lnTo>
                  <a:lnTo>
                    <a:pt x="136017" y="19164"/>
                  </a:lnTo>
                  <a:lnTo>
                    <a:pt x="208787" y="0"/>
                  </a:lnTo>
                  <a:close/>
                </a:path>
              </a:pathLst>
            </a:custGeom>
            <a:ln w="12192">
              <a:solidFill>
                <a:srgbClr val="2C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61178" y="6227165"/>
            <a:ext cx="93408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算法结束</a:t>
            </a:r>
            <a:endParaRPr sz="1800">
              <a:latin typeface="黑体"/>
              <a:cs typeface="黑体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(932)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63184" y="1708404"/>
            <a:ext cx="323215" cy="242570"/>
            <a:chOff x="5663184" y="1708404"/>
            <a:chExt cx="323215" cy="242570"/>
          </a:xfrm>
        </p:grpSpPr>
        <p:sp>
          <p:nvSpPr>
            <p:cNvPr id="16" name="object 16"/>
            <p:cNvSpPr/>
            <p:nvPr/>
          </p:nvSpPr>
          <p:spPr>
            <a:xfrm>
              <a:off x="5669280" y="1714500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5">
                  <a:moveTo>
                    <a:pt x="233045" y="0"/>
                  </a:moveTo>
                  <a:lnTo>
                    <a:pt x="77724" y="0"/>
                  </a:lnTo>
                  <a:lnTo>
                    <a:pt x="77724" y="115062"/>
                  </a:lnTo>
                  <a:lnTo>
                    <a:pt x="0" y="115062"/>
                  </a:lnTo>
                  <a:lnTo>
                    <a:pt x="155448" y="229997"/>
                  </a:lnTo>
                  <a:lnTo>
                    <a:pt x="310769" y="115062"/>
                  </a:lnTo>
                  <a:lnTo>
                    <a:pt x="233045" y="115062"/>
                  </a:lnTo>
                  <a:lnTo>
                    <a:pt x="233045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9280" y="1714500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5">
                  <a:moveTo>
                    <a:pt x="0" y="115062"/>
                  </a:moveTo>
                  <a:lnTo>
                    <a:pt x="77724" y="115062"/>
                  </a:lnTo>
                  <a:lnTo>
                    <a:pt x="77724" y="0"/>
                  </a:lnTo>
                  <a:lnTo>
                    <a:pt x="233045" y="0"/>
                  </a:lnTo>
                  <a:lnTo>
                    <a:pt x="233045" y="115062"/>
                  </a:lnTo>
                  <a:lnTo>
                    <a:pt x="310769" y="115062"/>
                  </a:lnTo>
                  <a:lnTo>
                    <a:pt x="155448" y="229997"/>
                  </a:lnTo>
                  <a:lnTo>
                    <a:pt x="0" y="115062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63184" y="2551176"/>
            <a:ext cx="323215" cy="242570"/>
            <a:chOff x="5663184" y="2551176"/>
            <a:chExt cx="323215" cy="242570"/>
          </a:xfrm>
        </p:grpSpPr>
        <p:sp>
          <p:nvSpPr>
            <p:cNvPr id="19" name="object 19"/>
            <p:cNvSpPr/>
            <p:nvPr/>
          </p:nvSpPr>
          <p:spPr>
            <a:xfrm>
              <a:off x="5669280" y="2557272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5">
                  <a:moveTo>
                    <a:pt x="233045" y="0"/>
                  </a:moveTo>
                  <a:lnTo>
                    <a:pt x="77724" y="0"/>
                  </a:lnTo>
                  <a:lnTo>
                    <a:pt x="77724" y="115062"/>
                  </a:lnTo>
                  <a:lnTo>
                    <a:pt x="0" y="115062"/>
                  </a:lnTo>
                  <a:lnTo>
                    <a:pt x="155448" y="229997"/>
                  </a:lnTo>
                  <a:lnTo>
                    <a:pt x="310769" y="115062"/>
                  </a:lnTo>
                  <a:lnTo>
                    <a:pt x="233045" y="115062"/>
                  </a:lnTo>
                  <a:lnTo>
                    <a:pt x="233045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9280" y="2557272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5">
                  <a:moveTo>
                    <a:pt x="0" y="115062"/>
                  </a:moveTo>
                  <a:lnTo>
                    <a:pt x="77724" y="115062"/>
                  </a:lnTo>
                  <a:lnTo>
                    <a:pt x="77724" y="0"/>
                  </a:lnTo>
                  <a:lnTo>
                    <a:pt x="233045" y="0"/>
                  </a:lnTo>
                  <a:lnTo>
                    <a:pt x="233045" y="115062"/>
                  </a:lnTo>
                  <a:lnTo>
                    <a:pt x="310769" y="115062"/>
                  </a:lnTo>
                  <a:lnTo>
                    <a:pt x="155448" y="229997"/>
                  </a:lnTo>
                  <a:lnTo>
                    <a:pt x="0" y="115062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0977" y="2520823"/>
            <a:ext cx="3248025" cy="165481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initialize()</a:t>
            </a:r>
            <a:r>
              <a:rPr sz="2400" spc="-35" dirty="0">
                <a:latin typeface="黑体"/>
                <a:cs typeface="黑体"/>
              </a:rPr>
              <a:t>：初始化</a:t>
            </a:r>
            <a:endParaRPr sz="2400">
              <a:latin typeface="黑体"/>
              <a:cs typeface="黑体"/>
            </a:endParaRPr>
          </a:p>
          <a:p>
            <a:pPr marL="355600" indent="-343535">
              <a:lnSpc>
                <a:spcPct val="100000"/>
              </a:lnSpc>
              <a:spcBef>
                <a:spcPts val="13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execute()</a:t>
            </a:r>
            <a:r>
              <a:rPr sz="2400" spc="-160" dirty="0">
                <a:solidFill>
                  <a:srgbClr val="FF0000"/>
                </a:solidFill>
                <a:latin typeface="黑体"/>
                <a:cs typeface="黑体"/>
              </a:rPr>
              <a:t>： </a:t>
            </a:r>
            <a:r>
              <a:rPr sz="2400" spc="-25" dirty="0">
                <a:latin typeface="黑体"/>
                <a:cs typeface="黑体"/>
              </a:rPr>
              <a:t>算法开始</a:t>
            </a:r>
            <a:endParaRPr sz="2400">
              <a:latin typeface="黑体"/>
              <a:cs typeface="黑体"/>
            </a:endParaRPr>
          </a:p>
          <a:p>
            <a:pPr marL="355600" indent="-343535">
              <a:lnSpc>
                <a:spcPct val="100000"/>
              </a:lnSpc>
              <a:spcBef>
                <a:spcPts val="14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finalize()</a:t>
            </a:r>
            <a:r>
              <a:rPr sz="2400" spc="-100" dirty="0">
                <a:latin typeface="黑体"/>
                <a:cs typeface="黑体"/>
              </a:rPr>
              <a:t>： 算法结束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63184" y="3403091"/>
            <a:ext cx="323215" cy="243840"/>
            <a:chOff x="5663184" y="3403091"/>
            <a:chExt cx="323215" cy="243840"/>
          </a:xfrm>
        </p:grpSpPr>
        <p:sp>
          <p:nvSpPr>
            <p:cNvPr id="23" name="object 23"/>
            <p:cNvSpPr/>
            <p:nvPr/>
          </p:nvSpPr>
          <p:spPr>
            <a:xfrm>
              <a:off x="5669280" y="3409187"/>
              <a:ext cx="311150" cy="231775"/>
            </a:xfrm>
            <a:custGeom>
              <a:avLst/>
              <a:gdLst/>
              <a:ahLst/>
              <a:cxnLst/>
              <a:rect l="l" t="t" r="r" b="b"/>
              <a:pathLst>
                <a:path w="311150" h="231775">
                  <a:moveTo>
                    <a:pt x="233045" y="0"/>
                  </a:moveTo>
                  <a:lnTo>
                    <a:pt x="77724" y="0"/>
                  </a:lnTo>
                  <a:lnTo>
                    <a:pt x="77724" y="115570"/>
                  </a:lnTo>
                  <a:lnTo>
                    <a:pt x="0" y="115570"/>
                  </a:lnTo>
                  <a:lnTo>
                    <a:pt x="155448" y="231394"/>
                  </a:lnTo>
                  <a:lnTo>
                    <a:pt x="310769" y="115570"/>
                  </a:lnTo>
                  <a:lnTo>
                    <a:pt x="233045" y="115570"/>
                  </a:lnTo>
                  <a:lnTo>
                    <a:pt x="233045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69280" y="3409187"/>
              <a:ext cx="311150" cy="231775"/>
            </a:xfrm>
            <a:custGeom>
              <a:avLst/>
              <a:gdLst/>
              <a:ahLst/>
              <a:cxnLst/>
              <a:rect l="l" t="t" r="r" b="b"/>
              <a:pathLst>
                <a:path w="311150" h="231775">
                  <a:moveTo>
                    <a:pt x="0" y="115570"/>
                  </a:moveTo>
                  <a:lnTo>
                    <a:pt x="77724" y="115570"/>
                  </a:lnTo>
                  <a:lnTo>
                    <a:pt x="77724" y="0"/>
                  </a:lnTo>
                  <a:lnTo>
                    <a:pt x="233045" y="0"/>
                  </a:lnTo>
                  <a:lnTo>
                    <a:pt x="233045" y="115570"/>
                  </a:lnTo>
                  <a:lnTo>
                    <a:pt x="310769" y="115570"/>
                  </a:lnTo>
                  <a:lnTo>
                    <a:pt x="155448" y="231394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63184" y="4229100"/>
            <a:ext cx="323215" cy="242570"/>
            <a:chOff x="5663184" y="4229100"/>
            <a:chExt cx="323215" cy="242570"/>
          </a:xfrm>
        </p:grpSpPr>
        <p:sp>
          <p:nvSpPr>
            <p:cNvPr id="26" name="object 26"/>
            <p:cNvSpPr/>
            <p:nvPr/>
          </p:nvSpPr>
          <p:spPr>
            <a:xfrm>
              <a:off x="5669280" y="4235195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4">
                  <a:moveTo>
                    <a:pt x="233045" y="0"/>
                  </a:moveTo>
                  <a:lnTo>
                    <a:pt x="77724" y="0"/>
                  </a:lnTo>
                  <a:lnTo>
                    <a:pt x="77724" y="114934"/>
                  </a:lnTo>
                  <a:lnTo>
                    <a:pt x="0" y="114934"/>
                  </a:lnTo>
                  <a:lnTo>
                    <a:pt x="155448" y="229996"/>
                  </a:lnTo>
                  <a:lnTo>
                    <a:pt x="310769" y="114934"/>
                  </a:lnTo>
                  <a:lnTo>
                    <a:pt x="233045" y="114934"/>
                  </a:lnTo>
                  <a:lnTo>
                    <a:pt x="233045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9280" y="4235195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4">
                  <a:moveTo>
                    <a:pt x="0" y="114934"/>
                  </a:moveTo>
                  <a:lnTo>
                    <a:pt x="77724" y="114934"/>
                  </a:lnTo>
                  <a:lnTo>
                    <a:pt x="77724" y="0"/>
                  </a:lnTo>
                  <a:lnTo>
                    <a:pt x="233045" y="0"/>
                  </a:lnTo>
                  <a:lnTo>
                    <a:pt x="233045" y="114934"/>
                  </a:lnTo>
                  <a:lnTo>
                    <a:pt x="310769" y="114934"/>
                  </a:lnTo>
                  <a:lnTo>
                    <a:pt x="155448" y="229996"/>
                  </a:lnTo>
                  <a:lnTo>
                    <a:pt x="0" y="114934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663184" y="5094732"/>
            <a:ext cx="323215" cy="242570"/>
            <a:chOff x="5663184" y="5094732"/>
            <a:chExt cx="323215" cy="242570"/>
          </a:xfrm>
        </p:grpSpPr>
        <p:sp>
          <p:nvSpPr>
            <p:cNvPr id="29" name="object 29"/>
            <p:cNvSpPr/>
            <p:nvPr/>
          </p:nvSpPr>
          <p:spPr>
            <a:xfrm>
              <a:off x="5669280" y="5100828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4">
                  <a:moveTo>
                    <a:pt x="233045" y="0"/>
                  </a:moveTo>
                  <a:lnTo>
                    <a:pt x="77724" y="0"/>
                  </a:lnTo>
                  <a:lnTo>
                    <a:pt x="77724" y="115062"/>
                  </a:lnTo>
                  <a:lnTo>
                    <a:pt x="0" y="115062"/>
                  </a:lnTo>
                  <a:lnTo>
                    <a:pt x="155448" y="229997"/>
                  </a:lnTo>
                  <a:lnTo>
                    <a:pt x="310769" y="115062"/>
                  </a:lnTo>
                  <a:lnTo>
                    <a:pt x="233045" y="115062"/>
                  </a:lnTo>
                  <a:lnTo>
                    <a:pt x="233045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69280" y="5100828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4">
                  <a:moveTo>
                    <a:pt x="0" y="115062"/>
                  </a:moveTo>
                  <a:lnTo>
                    <a:pt x="77724" y="115062"/>
                  </a:lnTo>
                  <a:lnTo>
                    <a:pt x="77724" y="0"/>
                  </a:lnTo>
                  <a:lnTo>
                    <a:pt x="233045" y="0"/>
                  </a:lnTo>
                  <a:lnTo>
                    <a:pt x="233045" y="115062"/>
                  </a:lnTo>
                  <a:lnTo>
                    <a:pt x="310769" y="115062"/>
                  </a:lnTo>
                  <a:lnTo>
                    <a:pt x="155448" y="229997"/>
                  </a:lnTo>
                  <a:lnTo>
                    <a:pt x="0" y="115062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663184" y="5932932"/>
            <a:ext cx="323215" cy="243840"/>
            <a:chOff x="5663184" y="5932932"/>
            <a:chExt cx="323215" cy="243840"/>
          </a:xfrm>
        </p:grpSpPr>
        <p:sp>
          <p:nvSpPr>
            <p:cNvPr id="32" name="object 32"/>
            <p:cNvSpPr/>
            <p:nvPr/>
          </p:nvSpPr>
          <p:spPr>
            <a:xfrm>
              <a:off x="5669280" y="5939028"/>
              <a:ext cx="311150" cy="231775"/>
            </a:xfrm>
            <a:custGeom>
              <a:avLst/>
              <a:gdLst/>
              <a:ahLst/>
              <a:cxnLst/>
              <a:rect l="l" t="t" r="r" b="b"/>
              <a:pathLst>
                <a:path w="311150" h="231775">
                  <a:moveTo>
                    <a:pt x="233045" y="0"/>
                  </a:moveTo>
                  <a:lnTo>
                    <a:pt x="77724" y="0"/>
                  </a:lnTo>
                  <a:lnTo>
                    <a:pt x="77724" y="115697"/>
                  </a:lnTo>
                  <a:lnTo>
                    <a:pt x="0" y="115697"/>
                  </a:lnTo>
                  <a:lnTo>
                    <a:pt x="155448" y="231394"/>
                  </a:lnTo>
                  <a:lnTo>
                    <a:pt x="310769" y="115697"/>
                  </a:lnTo>
                  <a:lnTo>
                    <a:pt x="233045" y="115697"/>
                  </a:lnTo>
                  <a:lnTo>
                    <a:pt x="233045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69280" y="5939028"/>
              <a:ext cx="311150" cy="231775"/>
            </a:xfrm>
            <a:custGeom>
              <a:avLst/>
              <a:gdLst/>
              <a:ahLst/>
              <a:cxnLst/>
              <a:rect l="l" t="t" r="r" b="b"/>
              <a:pathLst>
                <a:path w="311150" h="231775">
                  <a:moveTo>
                    <a:pt x="0" y="115697"/>
                  </a:moveTo>
                  <a:lnTo>
                    <a:pt x="77724" y="115697"/>
                  </a:lnTo>
                  <a:lnTo>
                    <a:pt x="77724" y="0"/>
                  </a:lnTo>
                  <a:lnTo>
                    <a:pt x="233045" y="0"/>
                  </a:lnTo>
                  <a:lnTo>
                    <a:pt x="233045" y="115697"/>
                  </a:lnTo>
                  <a:lnTo>
                    <a:pt x="310769" y="115697"/>
                  </a:lnTo>
                  <a:lnTo>
                    <a:pt x="155448" y="231394"/>
                  </a:lnTo>
                  <a:lnTo>
                    <a:pt x="0" y="115697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802373" y="2558033"/>
            <a:ext cx="155575" cy="1247140"/>
          </a:xfrm>
          <a:custGeom>
            <a:avLst/>
            <a:gdLst/>
            <a:ahLst/>
            <a:cxnLst/>
            <a:rect l="l" t="t" r="r" b="b"/>
            <a:pathLst>
              <a:path w="155575" h="1247139">
                <a:moveTo>
                  <a:pt x="155194" y="1246632"/>
                </a:moveTo>
                <a:lnTo>
                  <a:pt x="124968" y="1245615"/>
                </a:lnTo>
                <a:lnTo>
                  <a:pt x="100329" y="1242821"/>
                </a:lnTo>
                <a:lnTo>
                  <a:pt x="83693" y="1238630"/>
                </a:lnTo>
                <a:lnTo>
                  <a:pt x="77470" y="1233677"/>
                </a:lnTo>
                <a:lnTo>
                  <a:pt x="77470" y="636396"/>
                </a:lnTo>
                <a:lnTo>
                  <a:pt x="71500" y="631189"/>
                </a:lnTo>
                <a:lnTo>
                  <a:pt x="54864" y="627252"/>
                </a:lnTo>
                <a:lnTo>
                  <a:pt x="30225" y="624331"/>
                </a:lnTo>
                <a:lnTo>
                  <a:pt x="0" y="623188"/>
                </a:lnTo>
                <a:lnTo>
                  <a:pt x="30225" y="622300"/>
                </a:lnTo>
                <a:lnTo>
                  <a:pt x="54864" y="619378"/>
                </a:lnTo>
                <a:lnTo>
                  <a:pt x="71500" y="615314"/>
                </a:lnTo>
                <a:lnTo>
                  <a:pt x="77470" y="610235"/>
                </a:lnTo>
                <a:lnTo>
                  <a:pt x="77470" y="12953"/>
                </a:lnTo>
                <a:lnTo>
                  <a:pt x="83693" y="8000"/>
                </a:lnTo>
                <a:lnTo>
                  <a:pt x="100329" y="3810"/>
                </a:lnTo>
                <a:lnTo>
                  <a:pt x="124968" y="1015"/>
                </a:lnTo>
                <a:lnTo>
                  <a:pt x="155194" y="0"/>
                </a:lnTo>
              </a:path>
            </a:pathLst>
          </a:custGeom>
          <a:ln w="19810">
            <a:solidFill>
              <a:srgbClr val="446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290816" y="2407920"/>
            <a:ext cx="1463040" cy="579120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76860">
              <a:lnSpc>
                <a:spcPts val="2080"/>
              </a:lnSpc>
              <a:spcBef>
                <a:spcPts val="215"/>
              </a:spcBef>
            </a:pPr>
            <a:r>
              <a:rPr sz="1800" spc="-35" dirty="0">
                <a:solidFill>
                  <a:srgbClr val="FFFFFF"/>
                </a:solidFill>
                <a:latin typeface="黑体"/>
                <a:cs typeface="黑体"/>
              </a:rPr>
              <a:t>带电径迹</a:t>
            </a:r>
            <a:endParaRPr sz="1800">
              <a:latin typeface="黑体"/>
              <a:cs typeface="黑体"/>
            </a:endParaRPr>
          </a:p>
          <a:p>
            <a:pPr marL="249554">
              <a:lnSpc>
                <a:spcPts val="2080"/>
              </a:lnSpc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(346-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410)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80147" y="3348228"/>
            <a:ext cx="1463040" cy="579120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40029" marR="255270" indent="36195">
              <a:lnSpc>
                <a:spcPts val="2100"/>
              </a:lnSpc>
              <a:spcBef>
                <a:spcPts val="35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shower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(413-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469)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80147" y="4828032"/>
            <a:ext cx="1463040" cy="581025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4C</a:t>
            </a:r>
            <a:endParaRPr sz="1800">
              <a:latin typeface="Arial"/>
              <a:cs typeface="Arial"/>
            </a:endParaRPr>
          </a:p>
          <a:p>
            <a:pPr marR="14604" algn="ctr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(790-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844)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90816" y="5829300"/>
            <a:ext cx="1463040" cy="582295"/>
          </a:xfrm>
          <a:prstGeom prst="rect">
            <a:avLst/>
          </a:prstGeom>
          <a:solidFill>
            <a:srgbClr val="446FC4"/>
          </a:solidFill>
          <a:ln w="12192">
            <a:solidFill>
              <a:srgbClr val="2C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240029" marR="255270" indent="348615">
              <a:lnSpc>
                <a:spcPct val="100000"/>
              </a:lnSpc>
              <a:spcBef>
                <a:spcPts val="135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5C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(851-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926)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02373" y="4962905"/>
            <a:ext cx="155575" cy="1325880"/>
          </a:xfrm>
          <a:custGeom>
            <a:avLst/>
            <a:gdLst/>
            <a:ahLst/>
            <a:cxnLst/>
            <a:rect l="l" t="t" r="r" b="b"/>
            <a:pathLst>
              <a:path w="155575" h="1325879">
                <a:moveTo>
                  <a:pt x="155194" y="1325880"/>
                </a:moveTo>
                <a:lnTo>
                  <a:pt x="124968" y="1324864"/>
                </a:lnTo>
                <a:lnTo>
                  <a:pt x="100329" y="1322082"/>
                </a:lnTo>
                <a:lnTo>
                  <a:pt x="83693" y="1317967"/>
                </a:lnTo>
                <a:lnTo>
                  <a:pt x="77470" y="1312926"/>
                </a:lnTo>
                <a:lnTo>
                  <a:pt x="77470" y="675894"/>
                </a:lnTo>
                <a:lnTo>
                  <a:pt x="71500" y="670852"/>
                </a:lnTo>
                <a:lnTo>
                  <a:pt x="54864" y="666737"/>
                </a:lnTo>
                <a:lnTo>
                  <a:pt x="30225" y="663956"/>
                </a:lnTo>
                <a:lnTo>
                  <a:pt x="0" y="662940"/>
                </a:lnTo>
                <a:lnTo>
                  <a:pt x="30225" y="661924"/>
                </a:lnTo>
                <a:lnTo>
                  <a:pt x="54864" y="659142"/>
                </a:lnTo>
                <a:lnTo>
                  <a:pt x="71500" y="655027"/>
                </a:lnTo>
                <a:lnTo>
                  <a:pt x="77470" y="649986"/>
                </a:lnTo>
                <a:lnTo>
                  <a:pt x="77470" y="12954"/>
                </a:lnTo>
                <a:lnTo>
                  <a:pt x="83693" y="7874"/>
                </a:lnTo>
                <a:lnTo>
                  <a:pt x="100329" y="3810"/>
                </a:lnTo>
                <a:lnTo>
                  <a:pt x="124968" y="1016"/>
                </a:lnTo>
                <a:lnTo>
                  <a:pt x="155194" y="0"/>
                </a:lnTo>
              </a:path>
            </a:pathLst>
          </a:custGeom>
          <a:ln w="19809">
            <a:solidFill>
              <a:srgbClr val="446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175503" y="2805683"/>
            <a:ext cx="1298575" cy="579120"/>
          </a:xfrm>
          <a:prstGeom prst="rect">
            <a:avLst/>
          </a:prstGeom>
          <a:solidFill>
            <a:srgbClr val="4470C4"/>
          </a:solidFill>
          <a:ln w="12700">
            <a:solidFill>
              <a:srgbClr val="2D528F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230"/>
              </a:spcBef>
            </a:pPr>
            <a:r>
              <a:rPr sz="1800" spc="-25" dirty="0">
                <a:solidFill>
                  <a:srgbClr val="FFFFFF"/>
                </a:solidFill>
                <a:latin typeface="黑体"/>
                <a:cs typeface="黑体"/>
              </a:rPr>
              <a:t>径迹筛选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49726" y="3402838"/>
            <a:ext cx="1027430" cy="166370"/>
            <a:chOff x="3649726" y="3402838"/>
            <a:chExt cx="1027430" cy="166370"/>
          </a:xfrm>
        </p:grpSpPr>
        <p:sp>
          <p:nvSpPr>
            <p:cNvPr id="42" name="object 42"/>
            <p:cNvSpPr/>
            <p:nvPr/>
          </p:nvSpPr>
          <p:spPr>
            <a:xfrm>
              <a:off x="3656076" y="3409188"/>
              <a:ext cx="1014730" cy="153670"/>
            </a:xfrm>
            <a:custGeom>
              <a:avLst/>
              <a:gdLst/>
              <a:ahLst/>
              <a:cxnLst/>
              <a:rect l="l" t="t" r="r" b="b"/>
              <a:pathLst>
                <a:path w="1014729" h="153670">
                  <a:moveTo>
                    <a:pt x="937640" y="0"/>
                  </a:moveTo>
                  <a:lnTo>
                    <a:pt x="937640" y="38353"/>
                  </a:lnTo>
                  <a:lnTo>
                    <a:pt x="0" y="38353"/>
                  </a:lnTo>
                  <a:lnTo>
                    <a:pt x="0" y="115188"/>
                  </a:lnTo>
                  <a:lnTo>
                    <a:pt x="937640" y="115188"/>
                  </a:lnTo>
                  <a:lnTo>
                    <a:pt x="937640" y="153542"/>
                  </a:lnTo>
                  <a:lnTo>
                    <a:pt x="1014602" y="76835"/>
                  </a:lnTo>
                  <a:lnTo>
                    <a:pt x="9376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56076" y="3409188"/>
              <a:ext cx="1014730" cy="153670"/>
            </a:xfrm>
            <a:custGeom>
              <a:avLst/>
              <a:gdLst/>
              <a:ahLst/>
              <a:cxnLst/>
              <a:rect l="l" t="t" r="r" b="b"/>
              <a:pathLst>
                <a:path w="1014729" h="153670">
                  <a:moveTo>
                    <a:pt x="0" y="38353"/>
                  </a:moveTo>
                  <a:lnTo>
                    <a:pt x="937640" y="38353"/>
                  </a:lnTo>
                  <a:lnTo>
                    <a:pt x="937640" y="0"/>
                  </a:lnTo>
                  <a:lnTo>
                    <a:pt x="1014602" y="76835"/>
                  </a:lnTo>
                  <a:lnTo>
                    <a:pt x="937640" y="153542"/>
                  </a:lnTo>
                  <a:lnTo>
                    <a:pt x="937640" y="115188"/>
                  </a:lnTo>
                  <a:lnTo>
                    <a:pt x="0" y="115188"/>
                  </a:lnTo>
                  <a:lnTo>
                    <a:pt x="0" y="38353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Initialize(): </a:t>
            </a:r>
            <a:r>
              <a:rPr lang="zh-CN" altLang="en-US" spc="-10" dirty="0">
                <a:latin typeface="Arial"/>
                <a:cs typeface="Arial"/>
              </a:rPr>
              <a:t>“开关”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5775197" y="1178814"/>
            <a:ext cx="128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src/rhopi.cxx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657" y="1485264"/>
            <a:ext cx="3721735" cy="250952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9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“</a:t>
            </a:r>
            <a:r>
              <a:rPr sz="1800" dirty="0">
                <a:latin typeface="黑体"/>
                <a:cs typeface="黑体"/>
              </a:rPr>
              <a:t>开关</a:t>
            </a:r>
            <a:r>
              <a:rPr sz="1800" dirty="0">
                <a:latin typeface="Arial"/>
                <a:cs typeface="Arial"/>
              </a:rPr>
              <a:t>”</a:t>
            </a:r>
            <a:r>
              <a:rPr sz="1800" dirty="0">
                <a:latin typeface="黑体"/>
                <a:cs typeface="黑体"/>
              </a:rPr>
              <a:t>可以从</a:t>
            </a:r>
            <a:r>
              <a:rPr sz="1800" spc="-25" dirty="0">
                <a:latin typeface="Arial"/>
                <a:cs typeface="Arial"/>
              </a:rPr>
              <a:t>ana.txt</a:t>
            </a:r>
            <a:r>
              <a:rPr sz="1800" spc="-25" dirty="0">
                <a:latin typeface="黑体"/>
                <a:cs typeface="黑体"/>
              </a:rPr>
              <a:t>直接更改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黑体"/>
                <a:cs typeface="黑体"/>
              </a:rPr>
              <a:t>避免多次编译</a:t>
            </a:r>
            <a:endParaRPr sz="1800">
              <a:latin typeface="黑体"/>
              <a:cs typeface="黑体"/>
            </a:endParaRPr>
          </a:p>
          <a:p>
            <a:pPr marL="299085" marR="5080" indent="-287020">
              <a:lnSpc>
                <a:spcPts val="319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黑体"/>
                <a:cs typeface="黑体"/>
              </a:rPr>
              <a:t>分析程序中设置</a:t>
            </a:r>
            <a:r>
              <a:rPr sz="1800" spc="-25" dirty="0">
                <a:latin typeface="Arial"/>
                <a:cs typeface="Arial"/>
              </a:rPr>
              <a:t>default</a:t>
            </a:r>
            <a:r>
              <a:rPr sz="1800" spc="-25" dirty="0">
                <a:latin typeface="黑体"/>
                <a:cs typeface="黑体"/>
              </a:rPr>
              <a:t>值，外部修</a:t>
            </a:r>
            <a:r>
              <a:rPr sz="1800" spc="-20" dirty="0">
                <a:latin typeface="黑体"/>
                <a:cs typeface="黑体"/>
              </a:rPr>
              <a:t>改则以外部为主。</a:t>
            </a:r>
            <a:endParaRPr sz="180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1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ana.txt</a:t>
            </a:r>
            <a:r>
              <a:rPr sz="1800" spc="-30" dirty="0">
                <a:latin typeface="Arial"/>
                <a:cs typeface="Arial"/>
              </a:rPr>
              <a:t> (</a:t>
            </a:r>
            <a:r>
              <a:rPr sz="1800" dirty="0">
                <a:latin typeface="黑体"/>
                <a:cs typeface="黑体"/>
              </a:rPr>
              <a:t>用于运行分析程序的脚本</a:t>
            </a:r>
            <a:r>
              <a:rPr sz="1800" spc="-5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535" y="4088891"/>
            <a:ext cx="5905500" cy="2440305"/>
            <a:chOff x="97535" y="4088891"/>
            <a:chExt cx="5905500" cy="24403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" y="4088891"/>
              <a:ext cx="5905500" cy="24399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1648" y="4738115"/>
              <a:ext cx="1597025" cy="346075"/>
            </a:xfrm>
            <a:custGeom>
              <a:avLst/>
              <a:gdLst/>
              <a:ahLst/>
              <a:cxnLst/>
              <a:rect l="l" t="t" r="r" b="b"/>
              <a:pathLst>
                <a:path w="1597025" h="346075">
                  <a:moveTo>
                    <a:pt x="0" y="345820"/>
                  </a:moveTo>
                  <a:lnTo>
                    <a:pt x="1596644" y="345820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4582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6071" y="1618488"/>
            <a:ext cx="4695444" cy="179984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868686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64" y="201295"/>
            <a:ext cx="3494736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Initialize()</a:t>
            </a:r>
            <a:r>
              <a:rPr lang="en-US" altLang="zh-CN" spc="-10" dirty="0">
                <a:latin typeface="Arial"/>
                <a:cs typeface="Arial"/>
              </a:rPr>
              <a:t>: </a:t>
            </a:r>
            <a:r>
              <a:rPr lang="zh-CN" altLang="en-US" spc="-10" dirty="0">
                <a:latin typeface="Arial"/>
                <a:cs typeface="Arial"/>
              </a:rPr>
              <a:t>变量</a:t>
            </a:r>
            <a:endParaRPr spc="-1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" y="1114044"/>
            <a:ext cx="8065134" cy="2181225"/>
            <a:chOff x="36576" y="1114044"/>
            <a:chExt cx="8065134" cy="2181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" y="1114044"/>
              <a:ext cx="4652772" cy="2180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7696" y="1248156"/>
              <a:ext cx="2913888" cy="11811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03489" y="1606422"/>
            <a:ext cx="713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rhopi.h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0" y="5551119"/>
            <a:ext cx="3301365" cy="10109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99085" marR="5080" indent="-287020">
              <a:lnSpc>
                <a:spcPct val="104400"/>
              </a:lnSpc>
              <a:spcBef>
                <a:spcPts val="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30" dirty="0">
                <a:latin typeface="Arial"/>
                <a:cs typeface="Arial"/>
              </a:rPr>
              <a:t>“m_”</a:t>
            </a:r>
            <a:r>
              <a:rPr sz="1600" spc="-40" dirty="0">
                <a:latin typeface="黑体"/>
                <a:cs typeface="黑体"/>
              </a:rPr>
              <a:t>开头的变量需要</a:t>
            </a:r>
            <a:r>
              <a:rPr sz="1600" spc="-35" dirty="0">
                <a:latin typeface="黑体"/>
                <a:cs typeface="黑体"/>
              </a:rPr>
              <a:t>在</a:t>
            </a:r>
            <a:r>
              <a:rPr sz="1600" spc="-30" dirty="0">
                <a:latin typeface="Arial"/>
                <a:cs typeface="Arial"/>
              </a:rPr>
              <a:t>.h</a:t>
            </a:r>
            <a:r>
              <a:rPr sz="1600" spc="-50" dirty="0">
                <a:latin typeface="黑体"/>
                <a:cs typeface="黑体"/>
              </a:rPr>
              <a:t>中声明，</a:t>
            </a:r>
            <a:r>
              <a:rPr sz="1600" spc="-40" dirty="0">
                <a:latin typeface="黑体"/>
                <a:cs typeface="黑体"/>
              </a:rPr>
              <a:t>是程序中变量的</a:t>
            </a:r>
            <a:r>
              <a:rPr sz="1600" spc="-25" dirty="0">
                <a:latin typeface="黑体"/>
                <a:cs typeface="黑体"/>
              </a:rPr>
              <a:t>名</a:t>
            </a:r>
            <a:r>
              <a:rPr sz="1600" spc="-50" dirty="0">
                <a:latin typeface="黑体"/>
                <a:cs typeface="黑体"/>
              </a:rPr>
              <a:t>字</a:t>
            </a:r>
            <a:endParaRPr sz="1600">
              <a:latin typeface="黑体"/>
              <a:cs typeface="黑体"/>
            </a:endParaRPr>
          </a:p>
          <a:p>
            <a:pPr marL="299085" indent="-287020">
              <a:lnSpc>
                <a:spcPts val="183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黑体"/>
                <a:cs typeface="黑体"/>
              </a:rPr>
              <a:t>红色引号中的</a:t>
            </a:r>
            <a:r>
              <a:rPr sz="1600" spc="-40" dirty="0">
                <a:latin typeface="黑体"/>
                <a:cs typeface="黑体"/>
              </a:rPr>
              <a:t>变</a:t>
            </a:r>
            <a:r>
              <a:rPr sz="1600" spc="-25" dirty="0">
                <a:latin typeface="黑体"/>
                <a:cs typeface="黑体"/>
              </a:rPr>
              <a:t>量是</a:t>
            </a:r>
            <a:r>
              <a:rPr sz="1600" spc="-35" dirty="0">
                <a:latin typeface="黑体"/>
                <a:cs typeface="黑体"/>
              </a:rPr>
              <a:t>外部</a:t>
            </a:r>
            <a:r>
              <a:rPr sz="1600" spc="-30" dirty="0">
                <a:latin typeface="Arial"/>
                <a:cs typeface="Arial"/>
              </a:rPr>
              <a:t>root</a:t>
            </a:r>
            <a:r>
              <a:rPr sz="1600" spc="-50" dirty="0">
                <a:latin typeface="黑体"/>
                <a:cs typeface="黑体"/>
              </a:rPr>
              <a:t>中</a:t>
            </a:r>
            <a:endParaRPr sz="1600">
              <a:latin typeface="黑体"/>
              <a:cs typeface="黑体"/>
            </a:endParaRPr>
          </a:p>
          <a:p>
            <a:pPr marL="299085">
              <a:lnSpc>
                <a:spcPct val="100000"/>
              </a:lnSpc>
              <a:spcBef>
                <a:spcPts val="85"/>
              </a:spcBef>
            </a:pPr>
            <a:r>
              <a:rPr sz="1600" spc="-40" dirty="0">
                <a:latin typeface="黑体"/>
                <a:cs typeface="黑体"/>
              </a:rPr>
              <a:t>的名字</a:t>
            </a:r>
            <a:endParaRPr sz="1600">
              <a:latin typeface="黑体"/>
              <a:cs typeface="黑体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5384" y="3348228"/>
            <a:ext cx="8324215" cy="3008630"/>
            <a:chOff x="405384" y="3348228"/>
            <a:chExt cx="8324215" cy="30086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3601212"/>
              <a:ext cx="3014472" cy="17480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9724" y="3348228"/>
              <a:ext cx="4079748" cy="300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10867" y="3446272"/>
              <a:ext cx="3466465" cy="805180"/>
            </a:xfrm>
            <a:custGeom>
              <a:avLst/>
              <a:gdLst/>
              <a:ahLst/>
              <a:cxnLst/>
              <a:rect l="l" t="t" r="r" b="b"/>
              <a:pathLst>
                <a:path w="3466465" h="805179">
                  <a:moveTo>
                    <a:pt x="3462147" y="0"/>
                  </a:moveTo>
                  <a:lnTo>
                    <a:pt x="0" y="786638"/>
                  </a:lnTo>
                  <a:lnTo>
                    <a:pt x="4318" y="805179"/>
                  </a:lnTo>
                  <a:lnTo>
                    <a:pt x="3466337" y="18541"/>
                  </a:lnTo>
                  <a:lnTo>
                    <a:pt x="3462147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6664" y="3418332"/>
              <a:ext cx="82676" cy="7429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14217" y="1160526"/>
            <a:ext cx="9251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rhopi.cxx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F14795-2596-4F55-9161-2F9BEED1FD8E}"/>
              </a:ext>
            </a:extLst>
          </p:cNvPr>
          <p:cNvSpPr txBox="1"/>
          <p:nvPr/>
        </p:nvSpPr>
        <p:spPr>
          <a:xfrm>
            <a:off x="2915750" y="3378448"/>
            <a:ext cx="132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rhopi.root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849DB-7A97-45DF-A177-274B8FEA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4" y="225678"/>
            <a:ext cx="8970670" cy="492443"/>
          </a:xfrm>
        </p:spPr>
        <p:txBody>
          <a:bodyPr/>
          <a:lstStyle/>
          <a:p>
            <a:r>
              <a:rPr lang="en-US" altLang="zh-CN" spc="-10" dirty="0">
                <a:latin typeface="Arial"/>
                <a:cs typeface="Arial"/>
              </a:rPr>
              <a:t>Initialize(): </a:t>
            </a:r>
            <a:r>
              <a:rPr lang="zh-CN" altLang="en-US" spc="-10" dirty="0">
                <a:latin typeface="Arial"/>
                <a:cs typeface="Arial"/>
              </a:rPr>
              <a:t>变量添加</a:t>
            </a:r>
            <a:endParaRPr lang="zh-CN" altLang="en-US" dirty="0"/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C439EA1D-744A-4FB0-9BA3-EB474FA68588}"/>
              </a:ext>
            </a:extLst>
          </p:cNvPr>
          <p:cNvGrpSpPr/>
          <p:nvPr/>
        </p:nvGrpSpPr>
        <p:grpSpPr>
          <a:xfrm>
            <a:off x="137514" y="2209800"/>
            <a:ext cx="8065134" cy="2181225"/>
            <a:chOff x="36576" y="1114044"/>
            <a:chExt cx="8065134" cy="2181225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F5C7D339-6187-4B34-940B-BB78043ACC3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" y="1114044"/>
              <a:ext cx="4652772" cy="2180843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DC87A0E8-3165-4A73-AAD8-8703893AA4F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7696" y="1248156"/>
              <a:ext cx="2913888" cy="1181100"/>
            </a:xfrm>
            <a:prstGeom prst="rect">
              <a:avLst/>
            </a:prstGeom>
          </p:spPr>
        </p:pic>
      </p:grpSp>
      <p:sp>
        <p:nvSpPr>
          <p:cNvPr id="6" name="object 14">
            <a:extLst>
              <a:ext uri="{FF2B5EF4-FFF2-40B4-BE49-F238E27FC236}">
                <a16:creationId xmlns:a16="http://schemas.microsoft.com/office/drawing/2014/main" id="{39EEDEA5-B3B2-49FA-AF81-A6FF16AEF2CC}"/>
              </a:ext>
            </a:extLst>
          </p:cNvPr>
          <p:cNvSpPr txBox="1"/>
          <p:nvPr/>
        </p:nvSpPr>
        <p:spPr>
          <a:xfrm>
            <a:off x="2895600" y="2218267"/>
            <a:ext cx="22114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rhopi.cxx</a:t>
            </a:r>
            <a:r>
              <a:rPr lang="en-US" altLang="zh-CN" sz="1800" spc="-10" dirty="0">
                <a:latin typeface="Arial"/>
                <a:cs typeface="Arial"/>
              </a:rPr>
              <a:t>: initialize()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00226C2-06C5-4E6E-86CF-CCA4862A9F8B}"/>
              </a:ext>
            </a:extLst>
          </p:cNvPr>
          <p:cNvSpPr txBox="1"/>
          <p:nvPr/>
        </p:nvSpPr>
        <p:spPr>
          <a:xfrm>
            <a:off x="7987130" y="2209800"/>
            <a:ext cx="713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rhopi.h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D76BAFBD-7D28-4148-BB69-CDAB2E486AEF}"/>
              </a:ext>
            </a:extLst>
          </p:cNvPr>
          <p:cNvPicPr/>
          <p:nvPr/>
        </p:nvPicPr>
        <p:blipFill rotWithShape="1">
          <a:blip r:embed="rId4" cstate="print"/>
          <a:srcRect l="-314" r="-2" b="36773"/>
          <a:stretch/>
        </p:blipFill>
        <p:spPr>
          <a:xfrm>
            <a:off x="137514" y="4495800"/>
            <a:ext cx="3600000" cy="2196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6FF557-6D28-4FBA-B113-11C6B8170AC5}"/>
              </a:ext>
            </a:extLst>
          </p:cNvPr>
          <p:cNvSpPr txBox="1"/>
          <p:nvPr/>
        </p:nvSpPr>
        <p:spPr>
          <a:xfrm>
            <a:off x="2895600" y="464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rhopi.cxx: execute() </a:t>
            </a:r>
            <a:endParaRPr lang="zh-CN" altLang="en-US" dirty="0"/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8630EBC0-70B1-4B6F-A326-EA1190B094A1}"/>
              </a:ext>
            </a:extLst>
          </p:cNvPr>
          <p:cNvSpPr txBox="1"/>
          <p:nvPr/>
        </p:nvSpPr>
        <p:spPr>
          <a:xfrm>
            <a:off x="137514" y="1112217"/>
            <a:ext cx="5151120" cy="77328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zh-CN" altLang="en-US" sz="1600" spc="-25" dirty="0">
                <a:latin typeface="黑体"/>
                <a:cs typeface="黑体"/>
              </a:rPr>
              <a:t>添加新变量要修改三个地方</a:t>
            </a:r>
            <a:endParaRPr lang="en-US" altLang="zh-CN" sz="1600" spc="-25" dirty="0">
              <a:latin typeface="黑体"/>
              <a:cs typeface="黑体"/>
            </a:endParaRPr>
          </a:p>
          <a:p>
            <a:pPr marL="299085" indent="-287020">
              <a:spcBef>
                <a:spcPts val="10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zh-CN" sz="1600" spc="-10" dirty="0" err="1">
                <a:latin typeface="Arial"/>
                <a:cs typeface="Arial"/>
              </a:rPr>
              <a:t>rhopi.h</a:t>
            </a:r>
            <a:r>
              <a:rPr lang="en-US" altLang="zh-CN" sz="1600" spc="-10" dirty="0">
                <a:latin typeface="Arial"/>
                <a:cs typeface="Arial"/>
              </a:rPr>
              <a:t>, rhopi.cxx: initialize(),</a:t>
            </a:r>
            <a:r>
              <a:rPr lang="en-US" altLang="zh-CN" sz="1600" dirty="0"/>
              <a:t> rhopi.cxx: execute()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8090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64" y="201295"/>
            <a:ext cx="4332936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Initialize()</a:t>
            </a:r>
            <a:r>
              <a:rPr lang="en-US" altLang="zh-CN" spc="-10" dirty="0">
                <a:latin typeface="Arial"/>
                <a:cs typeface="Arial"/>
              </a:rPr>
              <a:t>: Tree</a:t>
            </a:r>
            <a:endParaRPr spc="-1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000" y="2743200"/>
            <a:ext cx="5184000" cy="3240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409" y="1187577"/>
            <a:ext cx="5617845" cy="1250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黑体"/>
                <a:cs typeface="黑体"/>
              </a:rPr>
              <a:t>我们构建</a:t>
            </a:r>
            <a:r>
              <a:rPr sz="1600" spc="-35" dirty="0">
                <a:latin typeface="黑体"/>
                <a:cs typeface="黑体"/>
              </a:rPr>
              <a:t>的数据</a:t>
            </a:r>
            <a:r>
              <a:rPr sz="1600" spc="-25" dirty="0">
                <a:latin typeface="黑体"/>
                <a:cs typeface="黑体"/>
              </a:rPr>
              <a:t>结构</a:t>
            </a:r>
            <a:r>
              <a:rPr sz="1600" spc="-40" dirty="0">
                <a:latin typeface="黑体"/>
                <a:cs typeface="黑体"/>
              </a:rPr>
              <a:t>为</a:t>
            </a:r>
            <a:r>
              <a:rPr sz="1600" spc="-45" dirty="0">
                <a:latin typeface="Arial"/>
                <a:cs typeface="Arial"/>
              </a:rPr>
              <a:t>Tree</a:t>
            </a:r>
            <a:r>
              <a:rPr sz="1600" spc="-50" dirty="0">
                <a:latin typeface="黑体"/>
                <a:cs typeface="黑体"/>
              </a:rPr>
              <a:t>，每一个变量都是一个</a:t>
            </a:r>
            <a:r>
              <a:rPr sz="1600" spc="-10" dirty="0">
                <a:latin typeface="Arial"/>
                <a:cs typeface="Arial"/>
              </a:rPr>
              <a:t>histogram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ts val="1860"/>
              </a:lnSpc>
              <a:spcBef>
                <a:spcPts val="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latin typeface="黑体"/>
                <a:cs typeface="黑体"/>
              </a:rPr>
              <a:t>打开方式：</a:t>
            </a:r>
            <a:endParaRPr sz="1600" dirty="0">
              <a:latin typeface="黑体"/>
              <a:cs typeface="黑体"/>
            </a:endParaRPr>
          </a:p>
          <a:p>
            <a:pPr marL="756285" lvl="1" indent="-287020">
              <a:lnSpc>
                <a:spcPts val="186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root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*.root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 err="1">
                <a:latin typeface="Arial"/>
                <a:cs typeface="Arial"/>
              </a:rPr>
              <a:t>TBrowser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 (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root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600" spc="-25" dirty="0">
                <a:solidFill>
                  <a:srgbClr val="FF0000"/>
                </a:solidFill>
                <a:latin typeface="黑体"/>
                <a:cs typeface="黑体"/>
              </a:rPr>
              <a:t>下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Tbrowser</a:t>
            </a:r>
            <a:r>
              <a:rPr sz="1600" spc="-25" dirty="0">
                <a:solidFill>
                  <a:srgbClr val="FF0000"/>
                </a:solidFill>
                <a:latin typeface="黑体"/>
                <a:cs typeface="黑体"/>
              </a:rPr>
              <a:t>打不</a:t>
            </a:r>
            <a:r>
              <a:rPr sz="1600" spc="-30" dirty="0">
                <a:solidFill>
                  <a:srgbClr val="FF0000"/>
                </a:solidFill>
                <a:latin typeface="黑体"/>
                <a:cs typeface="黑体"/>
              </a:rPr>
              <a:t>开</a:t>
            </a:r>
            <a:r>
              <a:rPr sz="1600" spc="-50" dirty="0">
                <a:latin typeface="Arial"/>
                <a:cs typeface="Arial"/>
              </a:rPr>
              <a:t>)</a:t>
            </a:r>
            <a:endParaRPr lang="en-US" altLang="zh-CN" sz="1600" spc="-5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756285" algn="l"/>
                <a:tab pos="756920" algn="l"/>
              </a:tabLst>
            </a:pPr>
            <a:r>
              <a:rPr lang="zh-CN" altLang="en-US" sz="1600" dirty="0">
                <a:latin typeface="Arial"/>
                <a:cs typeface="Arial"/>
              </a:rPr>
              <a:t>远程链接时不推荐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4832" y="5340096"/>
            <a:ext cx="2703575" cy="1335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9" y="3107435"/>
            <a:ext cx="3194304" cy="18897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29884" y="3636264"/>
            <a:ext cx="530860" cy="1690370"/>
            <a:chOff x="5929884" y="3636264"/>
            <a:chExt cx="530860" cy="16903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7465" y="5242306"/>
              <a:ext cx="72771" cy="839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29884" y="3636264"/>
              <a:ext cx="503555" cy="1619885"/>
            </a:xfrm>
            <a:custGeom>
              <a:avLst/>
              <a:gdLst/>
              <a:ahLst/>
              <a:cxnLst/>
              <a:rect l="l" t="t" r="r" b="b"/>
              <a:pathLst>
                <a:path w="503554" h="1619885">
                  <a:moveTo>
                    <a:pt x="18287" y="0"/>
                  </a:moveTo>
                  <a:lnTo>
                    <a:pt x="0" y="5587"/>
                  </a:lnTo>
                  <a:lnTo>
                    <a:pt x="484886" y="1619758"/>
                  </a:lnTo>
                  <a:lnTo>
                    <a:pt x="503046" y="161429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execute()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28" y="1138427"/>
            <a:ext cx="4119372" cy="17754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98450" y="3584194"/>
            <a:ext cx="1102360" cy="996950"/>
            <a:chOff x="298450" y="3584194"/>
            <a:chExt cx="1102360" cy="996950"/>
          </a:xfrm>
        </p:grpSpPr>
        <p:sp>
          <p:nvSpPr>
            <p:cNvPr id="10" name="object 10"/>
            <p:cNvSpPr/>
            <p:nvPr/>
          </p:nvSpPr>
          <p:spPr>
            <a:xfrm>
              <a:off x="762000" y="3590544"/>
              <a:ext cx="204470" cy="348615"/>
            </a:xfrm>
            <a:custGeom>
              <a:avLst/>
              <a:gdLst/>
              <a:ahLst/>
              <a:cxnLst/>
              <a:rect l="l" t="t" r="r" b="b"/>
              <a:pathLst>
                <a:path w="204469" h="348614">
                  <a:moveTo>
                    <a:pt x="153073" y="0"/>
                  </a:moveTo>
                  <a:lnTo>
                    <a:pt x="51028" y="0"/>
                  </a:lnTo>
                  <a:lnTo>
                    <a:pt x="51028" y="247395"/>
                  </a:lnTo>
                  <a:lnTo>
                    <a:pt x="0" y="247395"/>
                  </a:lnTo>
                  <a:lnTo>
                    <a:pt x="102044" y="348487"/>
                  </a:lnTo>
                  <a:lnTo>
                    <a:pt x="204088" y="247395"/>
                  </a:lnTo>
                  <a:lnTo>
                    <a:pt x="153073" y="247395"/>
                  </a:lnTo>
                  <a:lnTo>
                    <a:pt x="153073" y="0"/>
                  </a:lnTo>
                  <a:close/>
                </a:path>
              </a:pathLst>
            </a:custGeom>
            <a:solidFill>
              <a:srgbClr val="EB7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" y="3590544"/>
              <a:ext cx="204470" cy="348615"/>
            </a:xfrm>
            <a:custGeom>
              <a:avLst/>
              <a:gdLst/>
              <a:ahLst/>
              <a:cxnLst/>
              <a:rect l="l" t="t" r="r" b="b"/>
              <a:pathLst>
                <a:path w="204469" h="348614">
                  <a:moveTo>
                    <a:pt x="0" y="247395"/>
                  </a:moveTo>
                  <a:lnTo>
                    <a:pt x="51028" y="247395"/>
                  </a:lnTo>
                  <a:lnTo>
                    <a:pt x="51028" y="0"/>
                  </a:lnTo>
                  <a:lnTo>
                    <a:pt x="153073" y="0"/>
                  </a:lnTo>
                  <a:lnTo>
                    <a:pt x="153073" y="247395"/>
                  </a:lnTo>
                  <a:lnTo>
                    <a:pt x="204088" y="247395"/>
                  </a:lnTo>
                  <a:lnTo>
                    <a:pt x="102044" y="348487"/>
                  </a:lnTo>
                  <a:lnTo>
                    <a:pt x="0" y="247395"/>
                  </a:lnTo>
                  <a:close/>
                </a:path>
              </a:pathLst>
            </a:custGeom>
            <a:ln w="12192">
              <a:solidFill>
                <a:srgbClr val="AC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800" y="3997452"/>
              <a:ext cx="1089660" cy="577215"/>
            </a:xfrm>
            <a:custGeom>
              <a:avLst/>
              <a:gdLst/>
              <a:ahLst/>
              <a:cxnLst/>
              <a:rect l="l" t="t" r="r" b="b"/>
              <a:pathLst>
                <a:path w="1089660" h="577214">
                  <a:moveTo>
                    <a:pt x="993013" y="0"/>
                  </a:moveTo>
                  <a:lnTo>
                    <a:pt x="96380" y="0"/>
                  </a:lnTo>
                  <a:lnTo>
                    <a:pt x="58864" y="7493"/>
                  </a:lnTo>
                  <a:lnTo>
                    <a:pt x="28232" y="28193"/>
                  </a:lnTo>
                  <a:lnTo>
                    <a:pt x="7569" y="58800"/>
                  </a:lnTo>
                  <a:lnTo>
                    <a:pt x="0" y="96266"/>
                  </a:lnTo>
                  <a:lnTo>
                    <a:pt x="0" y="480822"/>
                  </a:lnTo>
                  <a:lnTo>
                    <a:pt x="7569" y="518287"/>
                  </a:lnTo>
                  <a:lnTo>
                    <a:pt x="28232" y="548894"/>
                  </a:lnTo>
                  <a:lnTo>
                    <a:pt x="58864" y="569595"/>
                  </a:lnTo>
                  <a:lnTo>
                    <a:pt x="96380" y="577088"/>
                  </a:lnTo>
                  <a:lnTo>
                    <a:pt x="993013" y="577088"/>
                  </a:lnTo>
                  <a:lnTo>
                    <a:pt x="1030605" y="569595"/>
                  </a:lnTo>
                  <a:lnTo>
                    <a:pt x="1061212" y="548894"/>
                  </a:lnTo>
                  <a:lnTo>
                    <a:pt x="1081786" y="518287"/>
                  </a:lnTo>
                  <a:lnTo>
                    <a:pt x="1089406" y="480822"/>
                  </a:lnTo>
                  <a:lnTo>
                    <a:pt x="1089406" y="96266"/>
                  </a:lnTo>
                  <a:lnTo>
                    <a:pt x="1081786" y="58800"/>
                  </a:lnTo>
                  <a:lnTo>
                    <a:pt x="1061212" y="28193"/>
                  </a:lnTo>
                  <a:lnTo>
                    <a:pt x="1030605" y="7493"/>
                  </a:lnTo>
                  <a:lnTo>
                    <a:pt x="993013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3997452"/>
              <a:ext cx="1089660" cy="577215"/>
            </a:xfrm>
            <a:custGeom>
              <a:avLst/>
              <a:gdLst/>
              <a:ahLst/>
              <a:cxnLst/>
              <a:rect l="l" t="t" r="r" b="b"/>
              <a:pathLst>
                <a:path w="1089660" h="577214">
                  <a:moveTo>
                    <a:pt x="0" y="96266"/>
                  </a:moveTo>
                  <a:lnTo>
                    <a:pt x="7569" y="58800"/>
                  </a:lnTo>
                  <a:lnTo>
                    <a:pt x="28232" y="28193"/>
                  </a:lnTo>
                  <a:lnTo>
                    <a:pt x="58864" y="7493"/>
                  </a:lnTo>
                  <a:lnTo>
                    <a:pt x="96380" y="0"/>
                  </a:lnTo>
                  <a:lnTo>
                    <a:pt x="993013" y="0"/>
                  </a:lnTo>
                  <a:lnTo>
                    <a:pt x="1030605" y="7493"/>
                  </a:lnTo>
                  <a:lnTo>
                    <a:pt x="1061212" y="28193"/>
                  </a:lnTo>
                  <a:lnTo>
                    <a:pt x="1081786" y="58800"/>
                  </a:lnTo>
                  <a:lnTo>
                    <a:pt x="1089406" y="96266"/>
                  </a:lnTo>
                  <a:lnTo>
                    <a:pt x="1089406" y="480822"/>
                  </a:lnTo>
                  <a:lnTo>
                    <a:pt x="1081786" y="518287"/>
                  </a:lnTo>
                  <a:lnTo>
                    <a:pt x="1061212" y="548894"/>
                  </a:lnTo>
                  <a:lnTo>
                    <a:pt x="1030605" y="569595"/>
                  </a:lnTo>
                  <a:lnTo>
                    <a:pt x="993013" y="577088"/>
                  </a:lnTo>
                  <a:lnTo>
                    <a:pt x="96380" y="577088"/>
                  </a:lnTo>
                  <a:lnTo>
                    <a:pt x="58864" y="569595"/>
                  </a:lnTo>
                  <a:lnTo>
                    <a:pt x="28232" y="548894"/>
                  </a:lnTo>
                  <a:lnTo>
                    <a:pt x="7569" y="518287"/>
                  </a:lnTo>
                  <a:lnTo>
                    <a:pt x="0" y="480822"/>
                  </a:lnTo>
                  <a:lnTo>
                    <a:pt x="0" y="96266"/>
                  </a:lnTo>
                  <a:close/>
                </a:path>
              </a:pathLst>
            </a:custGeom>
            <a:ln w="12192">
              <a:solidFill>
                <a:srgbClr val="2C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86550" y="3092069"/>
          <a:ext cx="4635498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2C528F"/>
                      </a:solidFill>
                      <a:prstDash val="solid"/>
                    </a:lnL>
                    <a:lnR w="12700">
                      <a:solidFill>
                        <a:srgbClr val="006DC0"/>
                      </a:solidFill>
                      <a:prstDash val="solid"/>
                    </a:lnR>
                    <a:lnT w="12700">
                      <a:solidFill>
                        <a:srgbClr val="2C528F"/>
                      </a:solidFill>
                      <a:prstDash val="solid"/>
                    </a:lnT>
                    <a:lnB w="12700">
                      <a:solidFill>
                        <a:srgbClr val="2C528F"/>
                      </a:solidFill>
                      <a:prstDash val="solid"/>
                    </a:lnB>
                    <a:solidFill>
                      <a:srgbClr val="446F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DC0"/>
                      </a:solidFill>
                      <a:prstDash val="solid"/>
                    </a:lnL>
                    <a:lnR w="12700">
                      <a:solidFill>
                        <a:srgbClr val="2C528F"/>
                      </a:solidFill>
                      <a:prstDash val="solid"/>
                    </a:lnR>
                    <a:lnT w="12700">
                      <a:solidFill>
                        <a:srgbClr val="006DC0"/>
                      </a:solidFill>
                      <a:prstDash val="solid"/>
                    </a:lnT>
                    <a:lnB w="12700">
                      <a:solidFill>
                        <a:srgbClr val="006D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2C528F"/>
                      </a:solidFill>
                      <a:prstDash val="solid"/>
                    </a:lnL>
                    <a:lnR w="12700">
                      <a:solidFill>
                        <a:srgbClr val="006DC0"/>
                      </a:solidFill>
                      <a:prstDash val="solid"/>
                    </a:lnR>
                    <a:lnT w="12700">
                      <a:solidFill>
                        <a:srgbClr val="2C528F"/>
                      </a:solidFill>
                      <a:prstDash val="solid"/>
                    </a:lnT>
                    <a:lnB w="12700">
                      <a:solidFill>
                        <a:srgbClr val="2C528F"/>
                      </a:solidFill>
                      <a:prstDash val="solid"/>
                    </a:lnB>
                    <a:solidFill>
                      <a:srgbClr val="446F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DC0"/>
                      </a:solidFill>
                      <a:prstDash val="solid"/>
                    </a:lnL>
                    <a:lnR w="12700">
                      <a:solidFill>
                        <a:srgbClr val="2C528F"/>
                      </a:solidFill>
                      <a:prstDash val="solid"/>
                    </a:lnR>
                    <a:lnT w="12700">
                      <a:solidFill>
                        <a:srgbClr val="006DC0"/>
                      </a:solidFill>
                      <a:prstDash val="solid"/>
                    </a:lnT>
                    <a:lnB w="12700">
                      <a:solidFill>
                        <a:srgbClr val="006D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2C528F"/>
                      </a:solidFill>
                      <a:prstDash val="solid"/>
                    </a:lnL>
                    <a:lnR w="12700">
                      <a:solidFill>
                        <a:srgbClr val="2C528F"/>
                      </a:solidFill>
                      <a:prstDash val="solid"/>
                    </a:lnR>
                    <a:lnT w="12700">
                      <a:solidFill>
                        <a:srgbClr val="2C528F"/>
                      </a:solidFill>
                      <a:prstDash val="solid"/>
                    </a:lnT>
                    <a:lnB w="12700">
                      <a:solidFill>
                        <a:srgbClr val="2C528F"/>
                      </a:solidFill>
                      <a:prstDash val="solid"/>
                    </a:lnB>
                    <a:solidFill>
                      <a:srgbClr val="446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428650" y="4030471"/>
            <a:ext cx="80010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Event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(0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--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440" y="3800843"/>
            <a:ext cx="3888104" cy="1760855"/>
            <a:chOff x="91440" y="3800843"/>
            <a:chExt cx="3888104" cy="176085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160" y="5484877"/>
              <a:ext cx="62483" cy="76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2000" y="4702809"/>
              <a:ext cx="975360" cy="826135"/>
            </a:xfrm>
            <a:custGeom>
              <a:avLst/>
              <a:gdLst/>
              <a:ahLst/>
              <a:cxnLst/>
              <a:rect l="l" t="t" r="r" b="b"/>
              <a:pathLst>
                <a:path w="975360" h="826135">
                  <a:moveTo>
                    <a:pt x="898525" y="812800"/>
                  </a:moveTo>
                  <a:lnTo>
                    <a:pt x="14185" y="812800"/>
                  </a:lnTo>
                  <a:lnTo>
                    <a:pt x="14185" y="12700"/>
                  </a:lnTo>
                  <a:lnTo>
                    <a:pt x="14185" y="254"/>
                  </a:lnTo>
                  <a:lnTo>
                    <a:pt x="14046" y="254"/>
                  </a:lnTo>
                  <a:lnTo>
                    <a:pt x="14046" y="819150"/>
                  </a:lnTo>
                  <a:lnTo>
                    <a:pt x="11379" y="819150"/>
                  </a:lnTo>
                  <a:lnTo>
                    <a:pt x="11379" y="816610"/>
                  </a:lnTo>
                  <a:lnTo>
                    <a:pt x="11506" y="816610"/>
                  </a:lnTo>
                  <a:lnTo>
                    <a:pt x="14046" y="819150"/>
                  </a:lnTo>
                  <a:lnTo>
                    <a:pt x="14046" y="254"/>
                  </a:lnTo>
                  <a:lnTo>
                    <a:pt x="7569" y="254"/>
                  </a:lnTo>
                  <a:lnTo>
                    <a:pt x="7569" y="12700"/>
                  </a:lnTo>
                  <a:lnTo>
                    <a:pt x="4394" y="12700"/>
                  </a:lnTo>
                  <a:lnTo>
                    <a:pt x="4394" y="10160"/>
                  </a:lnTo>
                  <a:lnTo>
                    <a:pt x="5029" y="10160"/>
                  </a:lnTo>
                  <a:lnTo>
                    <a:pt x="7569" y="12700"/>
                  </a:lnTo>
                  <a:lnTo>
                    <a:pt x="7569" y="254"/>
                  </a:lnTo>
                  <a:lnTo>
                    <a:pt x="756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473" y="12700"/>
                  </a:lnTo>
                  <a:lnTo>
                    <a:pt x="1473" y="812800"/>
                  </a:lnTo>
                  <a:lnTo>
                    <a:pt x="1473" y="816610"/>
                  </a:lnTo>
                  <a:lnTo>
                    <a:pt x="1473" y="819150"/>
                  </a:lnTo>
                  <a:lnTo>
                    <a:pt x="1473" y="825500"/>
                  </a:lnTo>
                  <a:lnTo>
                    <a:pt x="898525" y="825500"/>
                  </a:lnTo>
                  <a:lnTo>
                    <a:pt x="898525" y="819277"/>
                  </a:lnTo>
                  <a:lnTo>
                    <a:pt x="898525" y="819150"/>
                  </a:lnTo>
                  <a:lnTo>
                    <a:pt x="898525" y="816610"/>
                  </a:lnTo>
                  <a:lnTo>
                    <a:pt x="898525" y="816483"/>
                  </a:lnTo>
                  <a:lnTo>
                    <a:pt x="898525" y="812800"/>
                  </a:lnTo>
                  <a:close/>
                </a:path>
                <a:path w="975360" h="826135">
                  <a:moveTo>
                    <a:pt x="974852" y="819277"/>
                  </a:moveTo>
                  <a:lnTo>
                    <a:pt x="962152" y="812927"/>
                  </a:lnTo>
                  <a:lnTo>
                    <a:pt x="911225" y="812927"/>
                  </a:lnTo>
                  <a:lnTo>
                    <a:pt x="911225" y="825627"/>
                  </a:lnTo>
                  <a:lnTo>
                    <a:pt x="962152" y="825627"/>
                  </a:lnTo>
                  <a:lnTo>
                    <a:pt x="974852" y="819277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345" y="3810749"/>
              <a:ext cx="3868420" cy="1017905"/>
            </a:xfrm>
            <a:custGeom>
              <a:avLst/>
              <a:gdLst/>
              <a:ahLst/>
              <a:cxnLst/>
              <a:rect l="l" t="t" r="r" b="b"/>
              <a:pathLst>
                <a:path w="3868420" h="1017904">
                  <a:moveTo>
                    <a:pt x="0" y="1017663"/>
                  </a:moveTo>
                  <a:lnTo>
                    <a:pt x="3867912" y="1017663"/>
                  </a:lnTo>
                  <a:lnTo>
                    <a:pt x="3867912" y="0"/>
                  </a:lnTo>
                  <a:lnTo>
                    <a:pt x="0" y="0"/>
                  </a:lnTo>
                  <a:lnTo>
                    <a:pt x="0" y="1017663"/>
                  </a:lnTo>
                  <a:close/>
                </a:path>
              </a:pathLst>
            </a:custGeom>
            <a:ln w="1981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14322" y="5350255"/>
            <a:ext cx="58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431669" y="5030470"/>
          <a:ext cx="1259204" cy="167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6FC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6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2EA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575"/>
                        </a:lnSpc>
                      </a:pPr>
                      <a:r>
                        <a:rPr sz="2100" spc="-37" baseline="-11904" dirty="0">
                          <a:latin typeface="Cambria Math"/>
                          <a:cs typeface="Cambria Math"/>
                        </a:rPr>
                        <a:t>𝜋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570"/>
                        </a:lnSpc>
                      </a:pPr>
                      <a:r>
                        <a:rPr sz="2100" spc="-37" baseline="-11904" dirty="0">
                          <a:latin typeface="Cambria Math"/>
                          <a:cs typeface="Cambria Math"/>
                        </a:rPr>
                        <a:t>𝜋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−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2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50" dirty="0">
                          <a:latin typeface="Cambria Math"/>
                          <a:cs typeface="Cambria Math"/>
                        </a:rPr>
                        <a:t>𝛾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50" dirty="0">
                          <a:latin typeface="Cambria Math"/>
                          <a:cs typeface="Cambria Math"/>
                        </a:rPr>
                        <a:t>𝛾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5153405" y="1234071"/>
            <a:ext cx="3359785" cy="1570943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黑体"/>
                <a:cs typeface="黑体"/>
              </a:rPr>
              <a:t>每个事例有唯</a:t>
            </a:r>
            <a:r>
              <a:rPr sz="1600" spc="-35" dirty="0">
                <a:latin typeface="黑体"/>
                <a:cs typeface="黑体"/>
              </a:rPr>
              <a:t>一的</a:t>
            </a:r>
            <a:r>
              <a:rPr sz="1600" spc="-30" dirty="0">
                <a:latin typeface="Arial"/>
                <a:cs typeface="Arial"/>
              </a:rPr>
              <a:t>run</a:t>
            </a:r>
            <a:r>
              <a:rPr sz="1600" spc="-40" dirty="0">
                <a:latin typeface="黑体"/>
                <a:cs typeface="黑体"/>
              </a:rPr>
              <a:t>号与</a:t>
            </a:r>
            <a:r>
              <a:rPr sz="1600" spc="-25" dirty="0">
                <a:latin typeface="Arial"/>
                <a:cs typeface="Arial"/>
              </a:rPr>
              <a:t>event</a:t>
            </a:r>
            <a:r>
              <a:rPr sz="1600" spc="-50" dirty="0">
                <a:latin typeface="黑体"/>
                <a:cs typeface="黑体"/>
              </a:rPr>
              <a:t>号</a:t>
            </a:r>
            <a:endParaRPr sz="1600" dirty="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30" dirty="0">
                <a:latin typeface="黑体"/>
                <a:cs typeface="黑体"/>
              </a:rPr>
              <a:t>分析程序每次</a:t>
            </a:r>
            <a:r>
              <a:rPr sz="1600" spc="-40" dirty="0">
                <a:latin typeface="Arial"/>
                <a:cs typeface="Arial"/>
              </a:rPr>
              <a:t>execute()</a:t>
            </a:r>
            <a:r>
              <a:rPr sz="1600" spc="-30" dirty="0">
                <a:latin typeface="黑体"/>
                <a:cs typeface="黑体"/>
              </a:rPr>
              <a:t>仅处理一</a:t>
            </a:r>
            <a:r>
              <a:rPr sz="1600" spc="-50" dirty="0">
                <a:latin typeface="黑体"/>
                <a:cs typeface="黑体"/>
              </a:rPr>
              <a:t>个</a:t>
            </a:r>
            <a:endParaRPr sz="1600" dirty="0">
              <a:latin typeface="黑体"/>
              <a:cs typeface="黑体"/>
            </a:endParaRPr>
          </a:p>
          <a:p>
            <a:pPr marL="299085">
              <a:lnSpc>
                <a:spcPct val="100000"/>
              </a:lnSpc>
              <a:spcBef>
                <a:spcPts val="1015"/>
              </a:spcBef>
            </a:pPr>
            <a:r>
              <a:rPr sz="1600" spc="-40" dirty="0">
                <a:latin typeface="Arial"/>
                <a:cs typeface="Arial"/>
              </a:rPr>
              <a:t>event</a:t>
            </a:r>
            <a:r>
              <a:rPr sz="1600" spc="-40" dirty="0">
                <a:latin typeface="黑体"/>
                <a:cs typeface="黑体"/>
              </a:rPr>
              <a:t>，</a:t>
            </a:r>
            <a:r>
              <a:rPr sz="1600" spc="-25" dirty="0">
                <a:latin typeface="黑体"/>
                <a:cs typeface="黑体"/>
              </a:rPr>
              <a:t>处理完毕进入下一个</a:t>
            </a:r>
            <a:r>
              <a:rPr sz="1600" spc="-20" dirty="0">
                <a:latin typeface="Arial"/>
                <a:cs typeface="Arial"/>
              </a:rPr>
              <a:t>event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Event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Event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!!!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8" y="230251"/>
            <a:ext cx="44088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spc="-30" dirty="0" err="1"/>
              <a:t>带电径迹筛选</a:t>
            </a:r>
            <a:endParaRPr spc="-30" dirty="0"/>
          </a:p>
        </p:txBody>
      </p:sp>
      <p:grpSp>
        <p:nvGrpSpPr>
          <p:cNvPr id="3" name="object 3"/>
          <p:cNvGrpSpPr/>
          <p:nvPr/>
        </p:nvGrpSpPr>
        <p:grpSpPr>
          <a:xfrm>
            <a:off x="109728" y="1303019"/>
            <a:ext cx="8906510" cy="5227320"/>
            <a:chOff x="109728" y="1303019"/>
            <a:chExt cx="8906510" cy="5227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316735"/>
              <a:ext cx="5375148" cy="52136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8648" y="1888108"/>
              <a:ext cx="2582545" cy="1598930"/>
            </a:xfrm>
            <a:custGeom>
              <a:avLst/>
              <a:gdLst/>
              <a:ahLst/>
              <a:cxnLst/>
              <a:rect l="l" t="t" r="r" b="b"/>
              <a:pathLst>
                <a:path w="2582545" h="1598929">
                  <a:moveTo>
                    <a:pt x="2572512" y="0"/>
                  </a:moveTo>
                  <a:lnTo>
                    <a:pt x="0" y="1582292"/>
                  </a:lnTo>
                  <a:lnTo>
                    <a:pt x="9906" y="1598549"/>
                  </a:lnTo>
                  <a:lnTo>
                    <a:pt x="2582417" y="16255"/>
                  </a:lnTo>
                  <a:lnTo>
                    <a:pt x="2572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9551" y="1303019"/>
              <a:ext cx="3456432" cy="1098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6174" y="1856231"/>
              <a:ext cx="84836" cy="723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9955" y="5106974"/>
              <a:ext cx="2185670" cy="1301750"/>
            </a:xfrm>
            <a:custGeom>
              <a:avLst/>
              <a:gdLst/>
              <a:ahLst/>
              <a:cxnLst/>
              <a:rect l="l" t="t" r="r" b="b"/>
              <a:pathLst>
                <a:path w="2185670" h="1301750">
                  <a:moveTo>
                    <a:pt x="117335" y="284937"/>
                  </a:moveTo>
                  <a:lnTo>
                    <a:pt x="2185149" y="284937"/>
                  </a:lnTo>
                  <a:lnTo>
                    <a:pt x="2185149" y="0"/>
                  </a:lnTo>
                  <a:lnTo>
                    <a:pt x="117335" y="0"/>
                  </a:lnTo>
                  <a:lnTo>
                    <a:pt x="117335" y="284937"/>
                  </a:lnTo>
                  <a:close/>
                </a:path>
                <a:path w="2185670" h="1301750">
                  <a:moveTo>
                    <a:pt x="0" y="1301191"/>
                  </a:moveTo>
                  <a:lnTo>
                    <a:pt x="2140966" y="1301191"/>
                  </a:lnTo>
                  <a:lnTo>
                    <a:pt x="2140966" y="1078725"/>
                  </a:lnTo>
                  <a:lnTo>
                    <a:pt x="0" y="1078725"/>
                  </a:lnTo>
                  <a:lnTo>
                    <a:pt x="0" y="130119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8128" y="3803903"/>
              <a:ext cx="3282950" cy="2502535"/>
            </a:xfrm>
            <a:custGeom>
              <a:avLst/>
              <a:gdLst/>
              <a:ahLst/>
              <a:cxnLst/>
              <a:rect l="l" t="t" r="r" b="b"/>
              <a:pathLst>
                <a:path w="3282950" h="2502535">
                  <a:moveTo>
                    <a:pt x="3259328" y="980694"/>
                  </a:moveTo>
                  <a:lnTo>
                    <a:pt x="3174238" y="978281"/>
                  </a:lnTo>
                  <a:lnTo>
                    <a:pt x="3186303" y="1004062"/>
                  </a:lnTo>
                  <a:lnTo>
                    <a:pt x="0" y="2484894"/>
                  </a:lnTo>
                  <a:lnTo>
                    <a:pt x="8128" y="2502166"/>
                  </a:lnTo>
                  <a:lnTo>
                    <a:pt x="3194304" y="1021461"/>
                  </a:lnTo>
                  <a:lnTo>
                    <a:pt x="3206369" y="1047369"/>
                  </a:lnTo>
                  <a:lnTo>
                    <a:pt x="3259328" y="980694"/>
                  </a:lnTo>
                  <a:close/>
                </a:path>
                <a:path w="3282950" h="2502535">
                  <a:moveTo>
                    <a:pt x="3282696" y="3810"/>
                  </a:moveTo>
                  <a:lnTo>
                    <a:pt x="3197479" y="0"/>
                  </a:lnTo>
                  <a:lnTo>
                    <a:pt x="3209163" y="26162"/>
                  </a:lnTo>
                  <a:lnTo>
                    <a:pt x="44323" y="1437767"/>
                  </a:lnTo>
                  <a:lnTo>
                    <a:pt x="52197" y="1455166"/>
                  </a:lnTo>
                  <a:lnTo>
                    <a:pt x="3216910" y="43561"/>
                  </a:lnTo>
                  <a:lnTo>
                    <a:pt x="3228594" y="69596"/>
                  </a:lnTo>
                  <a:lnTo>
                    <a:pt x="3282696" y="38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09386" y="2748152"/>
            <a:ext cx="3462654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525" indent="-288925">
              <a:lnSpc>
                <a:spcPct val="100000"/>
              </a:lnSpc>
              <a:spcBef>
                <a:spcPts val="95"/>
              </a:spcBef>
              <a:buChar char="•"/>
              <a:tabLst>
                <a:tab pos="390525" algn="l"/>
                <a:tab pos="391160" algn="l"/>
              </a:tabLst>
            </a:pPr>
            <a:r>
              <a:rPr sz="1600" spc="-25" dirty="0">
                <a:latin typeface="Arial"/>
                <a:cs typeface="Arial"/>
              </a:rPr>
              <a:t>IP</a:t>
            </a:r>
            <a:r>
              <a:rPr sz="1600" spc="-25" dirty="0">
                <a:latin typeface="黑体"/>
                <a:cs typeface="黑体"/>
              </a:rPr>
              <a:t>：初始顶</a:t>
            </a:r>
            <a:r>
              <a:rPr sz="1600" spc="-50" dirty="0">
                <a:latin typeface="黑体"/>
                <a:cs typeface="黑体"/>
              </a:rPr>
              <a:t>点，从数据库读取。</a:t>
            </a:r>
            <a:endParaRPr sz="1600" dirty="0">
              <a:latin typeface="黑体"/>
              <a:cs typeface="黑体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黑体"/>
              <a:cs typeface="黑体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 dirty="0">
              <a:latin typeface="黑体"/>
              <a:cs typeface="黑体"/>
            </a:endParaRPr>
          </a:p>
          <a:p>
            <a:pPr marL="390525" indent="-288925">
              <a:lnSpc>
                <a:spcPts val="1914"/>
              </a:lnSpc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1600" spc="-50" dirty="0">
                <a:latin typeface="黑体"/>
                <a:cs typeface="黑体"/>
              </a:rPr>
              <a:t>径迹需要限制在一个小范围内</a:t>
            </a:r>
            <a:endParaRPr sz="1600" dirty="0">
              <a:latin typeface="黑体"/>
              <a:cs typeface="黑体"/>
            </a:endParaRPr>
          </a:p>
          <a:p>
            <a:pPr marL="390525">
              <a:lnSpc>
                <a:spcPts val="1914"/>
              </a:lnSpc>
            </a:pPr>
            <a:r>
              <a:rPr sz="1600" spc="-25" dirty="0">
                <a:latin typeface="黑体"/>
                <a:cs typeface="黑体"/>
              </a:rPr>
              <a:t>（</a:t>
            </a:r>
            <a:r>
              <a:rPr sz="1600" spc="-50" dirty="0">
                <a:latin typeface="黑体"/>
                <a:cs typeface="黑体"/>
              </a:rPr>
              <a:t>排除宇</a:t>
            </a:r>
            <a:r>
              <a:rPr sz="1600" spc="-40" dirty="0">
                <a:latin typeface="黑体"/>
                <a:cs typeface="黑体"/>
              </a:rPr>
              <a:t>宙</a:t>
            </a:r>
            <a:r>
              <a:rPr sz="1600" spc="-50" dirty="0">
                <a:latin typeface="黑体"/>
                <a:cs typeface="黑体"/>
              </a:rPr>
              <a:t>线与束</a:t>
            </a:r>
            <a:r>
              <a:rPr sz="1600" spc="-40" dirty="0">
                <a:latin typeface="黑体"/>
                <a:cs typeface="黑体"/>
              </a:rPr>
              <a:t>流</a:t>
            </a:r>
            <a:r>
              <a:rPr sz="1600" spc="-50" dirty="0">
                <a:latin typeface="黑体"/>
                <a:cs typeface="黑体"/>
              </a:rPr>
              <a:t>本底）</a:t>
            </a:r>
            <a:endParaRPr sz="1600" dirty="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1600" dirty="0">
              <a:latin typeface="黑体"/>
              <a:cs typeface="黑体"/>
            </a:endParaRPr>
          </a:p>
          <a:p>
            <a:pPr marL="390525" indent="-288925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1600" spc="-60" dirty="0">
                <a:latin typeface="黑体"/>
                <a:cs typeface="黑体"/>
              </a:rPr>
              <a:t>电荷守恒以及带电径迹数量要求</a:t>
            </a:r>
            <a:endParaRPr sz="1600" dirty="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1800" dirty="0">
              <a:latin typeface="黑体"/>
              <a:cs typeface="黑体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CF4936-BAB0-410C-AF08-82A9C46659FF}"/>
              </a:ext>
            </a:extLst>
          </p:cNvPr>
          <p:cNvSpPr txBox="1"/>
          <p:nvPr/>
        </p:nvSpPr>
        <p:spPr>
          <a:xfrm>
            <a:off x="4346717" y="5280921"/>
            <a:ext cx="504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return </a:t>
            </a:r>
            <a:r>
              <a:rPr lang="en-US" altLang="zh-CN" dirty="0" err="1"/>
              <a:t>StatusCode</a:t>
            </a:r>
            <a:r>
              <a:rPr lang="en-US" altLang="zh-CN" dirty="0"/>
              <a:t>::SUCCESS;</a:t>
            </a:r>
            <a:r>
              <a:rPr lang="zh-CN" altLang="en-US" sz="1800" dirty="0">
                <a:latin typeface="黑体"/>
                <a:cs typeface="黑体"/>
              </a:rPr>
              <a:t>中断这个</a:t>
            </a:r>
            <a:r>
              <a:rPr lang="en-US" altLang="zh-CN" sz="1800" spc="-10" dirty="0">
                <a:latin typeface="Arial"/>
                <a:cs typeface="Arial"/>
              </a:rPr>
              <a:t>event</a:t>
            </a:r>
            <a:endParaRPr lang="en-US" altLang="zh-CN" sz="1800" dirty="0">
              <a:latin typeface="Arial"/>
              <a:cs typeface="Arial"/>
            </a:endParaRP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8" y="230251"/>
            <a:ext cx="40278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spc="-35" dirty="0" err="1"/>
              <a:t>光子筛选</a:t>
            </a:r>
            <a:endParaRPr spc="-35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62227"/>
            <a:ext cx="9043670" cy="4488180"/>
            <a:chOff x="0" y="1062227"/>
            <a:chExt cx="9043670" cy="4488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2227"/>
              <a:ext cx="4902707" cy="44881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7847" y="2174747"/>
              <a:ext cx="4556760" cy="1833245"/>
            </a:xfrm>
            <a:custGeom>
              <a:avLst/>
              <a:gdLst/>
              <a:ahLst/>
              <a:cxnLst/>
              <a:rect l="l" t="t" r="r" b="b"/>
              <a:pathLst>
                <a:path w="4556760" h="1833245">
                  <a:moveTo>
                    <a:pt x="0" y="1832864"/>
                  </a:moveTo>
                  <a:lnTo>
                    <a:pt x="4556760" y="1832864"/>
                  </a:lnTo>
                  <a:lnTo>
                    <a:pt x="4556760" y="0"/>
                  </a:lnTo>
                  <a:lnTo>
                    <a:pt x="0" y="0"/>
                  </a:lnTo>
                  <a:lnTo>
                    <a:pt x="0" y="1832864"/>
                  </a:lnTo>
                  <a:close/>
                </a:path>
              </a:pathLst>
            </a:custGeom>
            <a:ln w="126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8350" y="3783457"/>
              <a:ext cx="75437" cy="839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60036" y="3087623"/>
              <a:ext cx="524510" cy="721995"/>
            </a:xfrm>
            <a:custGeom>
              <a:avLst/>
              <a:gdLst/>
              <a:ahLst/>
              <a:cxnLst/>
              <a:rect l="l" t="t" r="r" b="b"/>
              <a:pathLst>
                <a:path w="524510" h="721995">
                  <a:moveTo>
                    <a:pt x="10413" y="0"/>
                  </a:moveTo>
                  <a:lnTo>
                    <a:pt x="0" y="7365"/>
                  </a:lnTo>
                  <a:lnTo>
                    <a:pt x="514096" y="721740"/>
                  </a:lnTo>
                  <a:lnTo>
                    <a:pt x="524383" y="714248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8912" y="4966716"/>
              <a:ext cx="2660650" cy="301625"/>
            </a:xfrm>
            <a:custGeom>
              <a:avLst/>
              <a:gdLst/>
              <a:ahLst/>
              <a:cxnLst/>
              <a:rect l="l" t="t" r="r" b="b"/>
              <a:pathLst>
                <a:path w="2660650" h="301625">
                  <a:moveTo>
                    <a:pt x="0" y="301244"/>
                  </a:moveTo>
                  <a:lnTo>
                    <a:pt x="2660523" y="301244"/>
                  </a:lnTo>
                  <a:lnTo>
                    <a:pt x="2660523" y="0"/>
                  </a:lnTo>
                  <a:lnTo>
                    <a:pt x="0" y="0"/>
                  </a:lnTo>
                  <a:lnTo>
                    <a:pt x="0" y="30124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068" y="1142999"/>
              <a:ext cx="3927347" cy="18150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56503" y="2023872"/>
              <a:ext cx="2066289" cy="467995"/>
            </a:xfrm>
            <a:custGeom>
              <a:avLst/>
              <a:gdLst/>
              <a:ahLst/>
              <a:cxnLst/>
              <a:rect l="l" t="t" r="r" b="b"/>
              <a:pathLst>
                <a:path w="2066290" h="467994">
                  <a:moveTo>
                    <a:pt x="0" y="467740"/>
                  </a:moveTo>
                  <a:lnTo>
                    <a:pt x="2066163" y="467740"/>
                  </a:lnTo>
                  <a:lnTo>
                    <a:pt x="2066163" y="0"/>
                  </a:lnTo>
                  <a:lnTo>
                    <a:pt x="0" y="0"/>
                  </a:lnTo>
                  <a:lnTo>
                    <a:pt x="0" y="46774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5907" y="5679947"/>
            <a:ext cx="5398135" cy="1165860"/>
            <a:chOff x="25907" y="5679947"/>
            <a:chExt cx="5398135" cy="11658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" y="5679947"/>
              <a:ext cx="3564636" cy="116585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93875" y="5734088"/>
              <a:ext cx="4055745" cy="710565"/>
            </a:xfrm>
            <a:custGeom>
              <a:avLst/>
              <a:gdLst/>
              <a:ahLst/>
              <a:cxnLst/>
              <a:rect l="l" t="t" r="r" b="b"/>
              <a:pathLst>
                <a:path w="4055745" h="710564">
                  <a:moveTo>
                    <a:pt x="4053586" y="0"/>
                  </a:moveTo>
                  <a:lnTo>
                    <a:pt x="0" y="697890"/>
                  </a:lnTo>
                  <a:lnTo>
                    <a:pt x="2032" y="710412"/>
                  </a:lnTo>
                  <a:lnTo>
                    <a:pt x="4055745" y="12509"/>
                  </a:lnTo>
                  <a:lnTo>
                    <a:pt x="40535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2128" y="5702808"/>
              <a:ext cx="81534" cy="750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02909" y="3154807"/>
            <a:ext cx="32696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对于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20" dirty="0">
                <a:latin typeface="黑体"/>
                <a:cs typeface="黑体"/>
              </a:rPr>
              <a:t>光子，循环所有带电径迹，</a:t>
            </a:r>
            <a:r>
              <a:rPr sz="1800" spc="-15" dirty="0">
                <a:latin typeface="黑体"/>
                <a:cs typeface="黑体"/>
              </a:rPr>
              <a:t>找到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35" dirty="0">
                <a:latin typeface="黑体"/>
                <a:cs typeface="黑体"/>
              </a:rPr>
              <a:t>光子与所有带电径迹的最小</a:t>
            </a:r>
            <a:r>
              <a:rPr sz="1800" spc="-20" dirty="0">
                <a:latin typeface="黑体"/>
                <a:cs typeface="黑体"/>
              </a:rPr>
              <a:t>夹角。一般设置最小夹角大于某个阈值，用于排除韧致辐射产生</a:t>
            </a:r>
            <a:r>
              <a:rPr sz="1800" dirty="0">
                <a:latin typeface="黑体"/>
                <a:cs typeface="黑体"/>
              </a:rPr>
              <a:t>的</a:t>
            </a:r>
            <a:r>
              <a:rPr sz="1800" spc="-40" dirty="0">
                <a:latin typeface="Arial"/>
                <a:cs typeface="Arial"/>
              </a:rPr>
              <a:t>shower</a:t>
            </a:r>
            <a:r>
              <a:rPr sz="1800" spc="-50" dirty="0">
                <a:latin typeface="黑体"/>
                <a:cs typeface="黑体"/>
              </a:rPr>
              <a:t>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5502909" y="5291073"/>
            <a:ext cx="33515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对于光子的要求通常大于等于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spc="-50" dirty="0">
                <a:latin typeface="黑体"/>
                <a:cs typeface="黑体"/>
              </a:rPr>
              <a:t>。</a:t>
            </a:r>
            <a:r>
              <a:rPr sz="1800" dirty="0">
                <a:latin typeface="黑体"/>
                <a:cs typeface="黑体"/>
              </a:rPr>
              <a:t>因为</a:t>
            </a:r>
            <a:r>
              <a:rPr sz="1800" spc="-30" dirty="0">
                <a:latin typeface="Arial"/>
                <a:cs typeface="Arial"/>
              </a:rPr>
              <a:t>EMC</a:t>
            </a:r>
            <a:r>
              <a:rPr sz="1800" spc="-5" dirty="0">
                <a:latin typeface="黑体"/>
                <a:cs typeface="黑体"/>
              </a:rPr>
              <a:t>很“脏乱”，会有各种</a:t>
            </a:r>
            <a:r>
              <a:rPr sz="1800" spc="-50" dirty="0">
                <a:latin typeface="黑体"/>
                <a:cs typeface="黑体"/>
              </a:rPr>
              <a:t> </a:t>
            </a:r>
            <a:r>
              <a:rPr sz="1800" spc="-40" dirty="0">
                <a:latin typeface="Arial"/>
                <a:cs typeface="Arial"/>
              </a:rPr>
              <a:t>shower</a:t>
            </a:r>
            <a:r>
              <a:rPr sz="1800" spc="-40" dirty="0">
                <a:latin typeface="黑体"/>
                <a:cs typeface="黑体"/>
              </a:rPr>
              <a:t>，需要后续进一步筛选。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65440" y="1780413"/>
            <a:ext cx="93408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25" dirty="0">
                <a:latin typeface="黑体"/>
                <a:cs typeface="黑体"/>
              </a:rPr>
              <a:t>光子四动</a:t>
            </a:r>
            <a:r>
              <a:rPr sz="1800" spc="-35" dirty="0">
                <a:latin typeface="黑体"/>
                <a:cs typeface="黑体"/>
              </a:rPr>
              <a:t>量存储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04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eijing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lectron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ositron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ollider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II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798"/>
            <a:ext cx="9143999" cy="57911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97BA593-676F-4E18-A48B-967AA42CDA14}"/>
              </a:ext>
            </a:extLst>
          </p:cNvPr>
          <p:cNvSpPr/>
          <p:nvPr/>
        </p:nvSpPr>
        <p:spPr>
          <a:xfrm>
            <a:off x="5638800" y="5334000"/>
            <a:ext cx="3418534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束流能量 </a:t>
            </a:r>
            <a:r>
              <a:rPr lang="en-US" altLang="zh-CN" dirty="0">
                <a:solidFill>
                  <a:srgbClr val="FF0000"/>
                </a:solidFill>
              </a:rPr>
              <a:t>0.92-2.475 GeV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10438"/>
            <a:ext cx="44088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dirty="0" err="1"/>
              <a:t>检查</a:t>
            </a:r>
            <a:r>
              <a:rPr spc="-25" dirty="0" err="1">
                <a:latin typeface="Arial"/>
                <a:cs typeface="Arial"/>
              </a:rPr>
              <a:t>dedx</a:t>
            </a:r>
            <a:r>
              <a:rPr spc="-45" dirty="0" err="1"/>
              <a:t>信息</a:t>
            </a:r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100584" y="5503164"/>
            <a:ext cx="3455035" cy="73469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27329" algn="r">
              <a:lnSpc>
                <a:spcPts val="1610"/>
              </a:lnSpc>
            </a:pPr>
            <a:r>
              <a:rPr sz="1700" spc="-10" dirty="0">
                <a:latin typeface="Cambria Math"/>
                <a:cs typeface="Cambria Math"/>
              </a:rPr>
              <a:t>𝑑𝐸/𝑑𝑥(</a:t>
            </a:r>
            <a:r>
              <a:rPr sz="1700" spc="-15" dirty="0">
                <a:latin typeface="黑体"/>
                <a:cs typeface="黑体"/>
              </a:rPr>
              <a:t>测量</a:t>
            </a:r>
            <a:r>
              <a:rPr sz="1700" spc="40" dirty="0">
                <a:latin typeface="Cambria Math"/>
                <a:cs typeface="Cambria Math"/>
              </a:rPr>
              <a:t>) − </a:t>
            </a:r>
            <a:r>
              <a:rPr sz="1700" dirty="0">
                <a:latin typeface="Cambria Math"/>
                <a:cs typeface="Cambria Math"/>
              </a:rPr>
              <a:t>𝑑𝐸/𝑑𝑥(</a:t>
            </a:r>
            <a:r>
              <a:rPr sz="1700" spc="-15" dirty="0">
                <a:latin typeface="黑体"/>
                <a:cs typeface="黑体"/>
              </a:rPr>
              <a:t>期望</a:t>
            </a:r>
            <a:r>
              <a:rPr sz="1700" spc="-50" dirty="0">
                <a:latin typeface="Cambria Math"/>
                <a:cs typeface="Cambria Math"/>
              </a:rPr>
              <a:t>)</a:t>
            </a:r>
            <a:endParaRPr sz="1700">
              <a:latin typeface="Cambria Math"/>
              <a:cs typeface="Cambria Math"/>
            </a:endParaRPr>
          </a:p>
          <a:p>
            <a:pPr marR="180975" algn="r">
              <a:lnSpc>
                <a:spcPts val="1390"/>
              </a:lnSpc>
              <a:tabLst>
                <a:tab pos="3168015" algn="l"/>
              </a:tabLst>
            </a:pPr>
            <a:r>
              <a:rPr sz="1700" dirty="0">
                <a:latin typeface="Cambria Math"/>
                <a:cs typeface="Cambria Math"/>
              </a:rPr>
              <a:t>𝜒</a:t>
            </a:r>
            <a:r>
              <a:rPr sz="1700" spc="215" dirty="0">
                <a:latin typeface="Cambria Math"/>
                <a:cs typeface="Cambria Math"/>
              </a:rPr>
              <a:t> </a:t>
            </a:r>
            <a:r>
              <a:rPr sz="1700" dirty="0">
                <a:latin typeface="Cambria Math"/>
                <a:cs typeface="Cambria Math"/>
              </a:rPr>
              <a:t>=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endParaRPr sz="1700">
              <a:latin typeface="Cambria Math"/>
              <a:cs typeface="Cambria Math"/>
            </a:endParaRPr>
          </a:p>
          <a:p>
            <a:pPr marL="269240" algn="ctr">
              <a:lnSpc>
                <a:spcPts val="1775"/>
              </a:lnSpc>
            </a:pPr>
            <a:r>
              <a:rPr sz="1700" spc="-10" dirty="0">
                <a:latin typeface="Cambria Math"/>
                <a:cs typeface="Cambria Math"/>
              </a:rPr>
              <a:t>𝜎(𝑑𝐸/𝑑𝑥)</a:t>
            </a:r>
            <a:endParaRPr sz="1700">
              <a:latin typeface="Cambria Math"/>
              <a:cs typeface="Cambria Ma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1123188"/>
            <a:ext cx="8982710" cy="3884929"/>
            <a:chOff x="15240" y="1123188"/>
            <a:chExt cx="8982710" cy="38849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1123188"/>
              <a:ext cx="4907280" cy="38846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9868" y="1274064"/>
              <a:ext cx="3957828" cy="2773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29143" y="1546860"/>
            <a:ext cx="1129665" cy="27749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2055"/>
              </a:lnSpc>
            </a:pPr>
            <a:r>
              <a:rPr sz="1800" dirty="0">
                <a:latin typeface="Cambria Math"/>
                <a:cs typeface="Cambria Math"/>
              </a:rPr>
              <a:t>𝑝</a:t>
            </a:r>
            <a:r>
              <a:rPr sz="1800" spc="12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𝛽𝛾</a:t>
            </a:r>
            <a:r>
              <a:rPr sz="1800" spc="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∙</a:t>
            </a:r>
            <a:r>
              <a:rPr sz="1800" spc="8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𝑚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5523" y="4429759"/>
            <a:ext cx="4878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测量带电粒子于</a:t>
            </a:r>
            <a:r>
              <a:rPr sz="1800" spc="-45" dirty="0">
                <a:latin typeface="Arial"/>
                <a:cs typeface="Arial"/>
              </a:rPr>
              <a:t>MDC</a:t>
            </a:r>
            <a:r>
              <a:rPr sz="1800" spc="-10" dirty="0">
                <a:latin typeface="黑体"/>
                <a:cs typeface="黑体"/>
              </a:rPr>
              <a:t>中的电离能损来鉴别粒子：</a:t>
            </a:r>
            <a:endParaRPr sz="1800">
              <a:latin typeface="黑体"/>
              <a:cs typeface="黑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9559" y="4878323"/>
            <a:ext cx="4831080" cy="62483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676900" y="5919214"/>
            <a:ext cx="219710" cy="15240"/>
          </a:xfrm>
          <a:custGeom>
            <a:avLst/>
            <a:gdLst/>
            <a:ahLst/>
            <a:cxnLst/>
            <a:rect l="l" t="t" r="r" b="b"/>
            <a:pathLst>
              <a:path w="219710" h="15239">
                <a:moveTo>
                  <a:pt x="219201" y="0"/>
                </a:moveTo>
                <a:lnTo>
                  <a:pt x="0" y="0"/>
                </a:lnTo>
                <a:lnTo>
                  <a:pt x="0" y="15241"/>
                </a:lnTo>
                <a:lnTo>
                  <a:pt x="219201" y="15241"/>
                </a:lnTo>
                <a:lnTo>
                  <a:pt x="219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2867" y="5919214"/>
            <a:ext cx="207010" cy="15240"/>
          </a:xfrm>
          <a:custGeom>
            <a:avLst/>
            <a:gdLst/>
            <a:ahLst/>
            <a:cxnLst/>
            <a:rect l="l" t="t" r="r" b="b"/>
            <a:pathLst>
              <a:path w="207010" h="15239">
                <a:moveTo>
                  <a:pt x="206883" y="0"/>
                </a:moveTo>
                <a:lnTo>
                  <a:pt x="0" y="0"/>
                </a:lnTo>
                <a:lnTo>
                  <a:pt x="0" y="15241"/>
                </a:lnTo>
                <a:lnTo>
                  <a:pt x="206883" y="15241"/>
                </a:lnTo>
                <a:lnTo>
                  <a:pt x="20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26809" y="5678220"/>
            <a:ext cx="1168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4241927" y="5703214"/>
            <a:ext cx="497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195830" algn="l"/>
              </a:tabLst>
            </a:pPr>
            <a:r>
              <a:rPr sz="1800" dirty="0">
                <a:latin typeface="黑体"/>
                <a:cs typeface="黑体"/>
              </a:rPr>
              <a:t>低动量区：</a:t>
            </a:r>
            <a:r>
              <a:rPr sz="1800" spc="-540" dirty="0">
                <a:latin typeface="黑体"/>
                <a:cs typeface="黑体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950" baseline="29914" dirty="0">
                <a:latin typeface="Cambria Math"/>
                <a:cs typeface="Cambria Math"/>
              </a:rPr>
              <a:t>𝑑𝐸</a:t>
            </a:r>
            <a:r>
              <a:rPr sz="1950" spc="525" baseline="29914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∝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dirty="0">
                <a:latin typeface="黑体"/>
                <a:cs typeface="黑体"/>
              </a:rPr>
              <a:t>，由漂移室得到粒子动量</a:t>
            </a:r>
            <a:r>
              <a:rPr sz="1800" spc="-50" dirty="0">
                <a:latin typeface="黑体"/>
                <a:cs typeface="黑体"/>
              </a:rPr>
              <a:t>，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70930" y="5931814"/>
            <a:ext cx="2171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mbria Math"/>
                <a:cs typeface="Cambria Math"/>
              </a:rPr>
              <a:t>𝑑𝑥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7180" y="5889142"/>
            <a:ext cx="2571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spc="-37" baseline="-14957" dirty="0">
                <a:latin typeface="Cambria Math"/>
                <a:cs typeface="Cambria Math"/>
              </a:rPr>
              <a:t>𝛽</a:t>
            </a:r>
            <a:r>
              <a:rPr sz="1050" spc="-25" dirty="0">
                <a:latin typeface="Cambria Math"/>
                <a:cs typeface="Cambria Math"/>
              </a:rPr>
              <a:t>2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6691" y="6123838"/>
            <a:ext cx="3510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再根据</a:t>
            </a:r>
            <a:r>
              <a:rPr sz="1800" spc="-30" dirty="0">
                <a:latin typeface="Arial"/>
                <a:cs typeface="Arial"/>
              </a:rPr>
              <a:t>dEdx</a:t>
            </a:r>
            <a:r>
              <a:rPr sz="1800" spc="-10" dirty="0">
                <a:latin typeface="黑体"/>
                <a:cs typeface="黑体"/>
              </a:rPr>
              <a:t>信息可实现粒子鉴别。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491" y="3881628"/>
            <a:ext cx="3339084" cy="25115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8" y="210438"/>
            <a:ext cx="44850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dirty="0" err="1"/>
              <a:t>检查</a:t>
            </a:r>
            <a:r>
              <a:rPr spc="-45" dirty="0" err="1">
                <a:latin typeface="Arial"/>
                <a:cs typeface="Arial"/>
              </a:rPr>
              <a:t>TOF</a:t>
            </a:r>
            <a:r>
              <a:rPr spc="-45" dirty="0" err="1"/>
              <a:t>信息</a:t>
            </a:r>
            <a:endParaRPr spc="-45" dirty="0"/>
          </a:p>
        </p:txBody>
      </p:sp>
      <p:sp>
        <p:nvSpPr>
          <p:cNvPr id="4" name="object 4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95755"/>
            <a:ext cx="8129270" cy="4859020"/>
            <a:chOff x="0" y="1095755"/>
            <a:chExt cx="8129270" cy="4859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95755"/>
              <a:ext cx="4575047" cy="4858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5988" y="2854451"/>
              <a:ext cx="2831465" cy="318770"/>
            </a:xfrm>
            <a:custGeom>
              <a:avLst/>
              <a:gdLst/>
              <a:ahLst/>
              <a:cxnLst/>
              <a:rect l="l" t="t" r="r" b="b"/>
              <a:pathLst>
                <a:path w="2831465" h="318769">
                  <a:moveTo>
                    <a:pt x="0" y="318262"/>
                  </a:moveTo>
                  <a:lnTo>
                    <a:pt x="2831084" y="318262"/>
                  </a:lnTo>
                  <a:lnTo>
                    <a:pt x="2831084" y="0"/>
                  </a:lnTo>
                  <a:lnTo>
                    <a:pt x="0" y="0"/>
                  </a:lnTo>
                  <a:lnTo>
                    <a:pt x="0" y="31826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956" y="1184147"/>
              <a:ext cx="3514344" cy="172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1459991"/>
              <a:ext cx="3557015" cy="17068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29412" y="6083808"/>
            <a:ext cx="2310765" cy="637540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87325" algn="r">
              <a:lnSpc>
                <a:spcPts val="1515"/>
              </a:lnSpc>
            </a:pPr>
            <a:r>
              <a:rPr sz="1600" spc="-20" dirty="0">
                <a:latin typeface="Cambria Math"/>
                <a:cs typeface="Cambria Math"/>
              </a:rPr>
              <a:t>𝑇(</a:t>
            </a:r>
            <a:r>
              <a:rPr sz="1600" spc="-40" dirty="0">
                <a:latin typeface="黑体"/>
                <a:cs typeface="黑体"/>
              </a:rPr>
              <a:t>测量</a:t>
            </a:r>
            <a:r>
              <a:rPr sz="1600" spc="10" dirty="0">
                <a:latin typeface="Cambria Math"/>
                <a:cs typeface="Cambria Math"/>
              </a:rPr>
              <a:t>) − </a:t>
            </a:r>
            <a:r>
              <a:rPr sz="1600" spc="-20" dirty="0">
                <a:latin typeface="Cambria Math"/>
                <a:cs typeface="Cambria Math"/>
              </a:rPr>
              <a:t>𝑇(</a:t>
            </a:r>
            <a:r>
              <a:rPr sz="1600" spc="-30" dirty="0">
                <a:latin typeface="黑体"/>
                <a:cs typeface="黑体"/>
              </a:rPr>
              <a:t>期望</a:t>
            </a:r>
            <a:r>
              <a:rPr sz="1600" spc="-50" dirty="0"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  <a:p>
            <a:pPr marR="142875" algn="r">
              <a:lnSpc>
                <a:spcPts val="1295"/>
              </a:lnSpc>
              <a:tabLst>
                <a:tab pos="2059939" algn="l"/>
              </a:tabLst>
            </a:pPr>
            <a:r>
              <a:rPr sz="1600" dirty="0">
                <a:latin typeface="Cambria Math"/>
                <a:cs typeface="Cambria Math"/>
              </a:rPr>
              <a:t>𝜒</a:t>
            </a:r>
            <a:r>
              <a:rPr sz="1600" spc="18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=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endParaRPr sz="1600">
              <a:latin typeface="Cambria Math"/>
              <a:cs typeface="Cambria Math"/>
            </a:endParaRPr>
          </a:p>
          <a:p>
            <a:pPr marL="287020" algn="ctr">
              <a:lnSpc>
                <a:spcPts val="1670"/>
              </a:lnSpc>
            </a:pPr>
            <a:r>
              <a:rPr sz="1600" spc="-20" dirty="0">
                <a:latin typeface="Cambria Math"/>
                <a:cs typeface="Cambria Math"/>
              </a:rPr>
              <a:t>𝜎(𝑇)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2009" y="1746884"/>
            <a:ext cx="4403090" cy="182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TOF</a:t>
            </a:r>
            <a:r>
              <a:rPr sz="1800" spc="-30" dirty="0">
                <a:latin typeface="黑体"/>
                <a:cs typeface="黑体"/>
              </a:rPr>
              <a:t>的桶部分为两层</a:t>
            </a:r>
            <a:endParaRPr sz="1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黑体"/>
                <a:cs typeface="黑体"/>
              </a:rPr>
              <a:t>测量带电粒子从</a:t>
            </a:r>
            <a:r>
              <a:rPr sz="1800" spc="-20" dirty="0">
                <a:latin typeface="Arial"/>
                <a:cs typeface="Arial"/>
              </a:rPr>
              <a:t>IP</a:t>
            </a:r>
            <a:r>
              <a:rPr sz="1800" dirty="0">
                <a:latin typeface="黑体"/>
                <a:cs typeface="黑体"/>
              </a:rPr>
              <a:t>点至</a:t>
            </a:r>
            <a:r>
              <a:rPr sz="1800" spc="-10" dirty="0">
                <a:latin typeface="Arial"/>
                <a:cs typeface="Arial"/>
              </a:rPr>
              <a:t>TOF</a:t>
            </a:r>
            <a:r>
              <a:rPr sz="1800" spc="-25" dirty="0">
                <a:latin typeface="黑体"/>
                <a:cs typeface="黑体"/>
              </a:rPr>
              <a:t>的飞行时间。</a:t>
            </a:r>
            <a:endParaRPr sz="1800">
              <a:latin typeface="黑体"/>
              <a:cs typeface="黑体"/>
            </a:endParaRPr>
          </a:p>
          <a:p>
            <a:pPr marL="13335" algn="ctr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latin typeface="Cambria Math"/>
                <a:cs typeface="Cambria Math"/>
              </a:rPr>
              <a:t>𝑡</a:t>
            </a:r>
            <a:r>
              <a:rPr sz="1800" spc="1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14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𝐿/𝑐𝛽</a:t>
            </a:r>
            <a:endParaRPr sz="1800">
              <a:latin typeface="Cambria Math"/>
              <a:cs typeface="Cambria Math"/>
            </a:endParaRPr>
          </a:p>
          <a:p>
            <a:pPr marL="299085" indent="-28702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黑体"/>
                <a:cs typeface="黑体"/>
              </a:rPr>
              <a:t>与</a:t>
            </a:r>
            <a:r>
              <a:rPr sz="1800" spc="-25" dirty="0">
                <a:latin typeface="Arial"/>
                <a:cs typeface="Arial"/>
              </a:rPr>
              <a:t>dE/dx</a:t>
            </a:r>
            <a:r>
              <a:rPr sz="1800" spc="-10" dirty="0">
                <a:latin typeface="黑体"/>
                <a:cs typeface="黑体"/>
              </a:rPr>
              <a:t>鉴别类似，动量与飞行时间实现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8" y="230251"/>
            <a:ext cx="37230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spc="-35" dirty="0" err="1"/>
              <a:t>粒子鉴别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11" y="1120139"/>
            <a:ext cx="5747385" cy="5003800"/>
            <a:chOff x="19811" y="1120139"/>
            <a:chExt cx="5747385" cy="5003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1120139"/>
              <a:ext cx="5740908" cy="50032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3003" y="2221991"/>
              <a:ext cx="5347970" cy="2392680"/>
            </a:xfrm>
            <a:custGeom>
              <a:avLst/>
              <a:gdLst/>
              <a:ahLst/>
              <a:cxnLst/>
              <a:rect l="l" t="t" r="r" b="b"/>
              <a:pathLst>
                <a:path w="5347970" h="2392679">
                  <a:moveTo>
                    <a:pt x="39623" y="256032"/>
                  </a:moveTo>
                  <a:lnTo>
                    <a:pt x="5347462" y="256032"/>
                  </a:lnTo>
                  <a:lnTo>
                    <a:pt x="5347462" y="0"/>
                  </a:lnTo>
                  <a:lnTo>
                    <a:pt x="39623" y="0"/>
                  </a:lnTo>
                  <a:lnTo>
                    <a:pt x="39623" y="256032"/>
                  </a:lnTo>
                  <a:close/>
                </a:path>
                <a:path w="5347970" h="2392679">
                  <a:moveTo>
                    <a:pt x="1984120" y="1842516"/>
                  </a:moveTo>
                  <a:lnTo>
                    <a:pt x="4329430" y="1842516"/>
                  </a:lnTo>
                  <a:lnTo>
                    <a:pt x="4329430" y="1588008"/>
                  </a:lnTo>
                  <a:lnTo>
                    <a:pt x="1984120" y="1588008"/>
                  </a:lnTo>
                  <a:lnTo>
                    <a:pt x="1984120" y="1842516"/>
                  </a:lnTo>
                  <a:close/>
                </a:path>
                <a:path w="5347970" h="2392679">
                  <a:moveTo>
                    <a:pt x="0" y="2392680"/>
                  </a:moveTo>
                  <a:lnTo>
                    <a:pt x="3462401" y="2392680"/>
                  </a:lnTo>
                  <a:lnTo>
                    <a:pt x="3462401" y="2065020"/>
                  </a:lnTo>
                  <a:lnTo>
                    <a:pt x="0" y="2065020"/>
                  </a:lnTo>
                  <a:lnTo>
                    <a:pt x="0" y="239268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6178" y="2207514"/>
            <a:ext cx="213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dEdx</a:t>
            </a:r>
            <a:r>
              <a:rPr sz="1800" dirty="0">
                <a:latin typeface="黑体"/>
                <a:cs typeface="黑体"/>
              </a:rPr>
              <a:t>与</a:t>
            </a:r>
            <a:r>
              <a:rPr sz="1800" spc="-10" dirty="0">
                <a:latin typeface="Arial"/>
                <a:cs typeface="Arial"/>
              </a:rPr>
              <a:t>TOF</a:t>
            </a:r>
            <a:r>
              <a:rPr sz="1800" spc="-25" dirty="0">
                <a:latin typeface="黑体"/>
                <a:cs typeface="黑体"/>
              </a:rPr>
              <a:t>联合鉴别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008" y="5744971"/>
            <a:ext cx="4717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PID</a:t>
            </a:r>
            <a:r>
              <a:rPr sz="1800" spc="-25" dirty="0">
                <a:latin typeface="黑体"/>
                <a:cs typeface="黑体"/>
              </a:rPr>
              <a:t>之后，已确定粒子类型，需赋予径迹质量。</a:t>
            </a:r>
            <a:r>
              <a:rPr sz="1800" spc="-50" dirty="0">
                <a:latin typeface="黑体"/>
                <a:cs typeface="黑体"/>
              </a:rPr>
              <a:t> </a:t>
            </a:r>
            <a:r>
              <a:rPr sz="1800" spc="-25" dirty="0">
                <a:latin typeface="Arial"/>
                <a:cs typeface="Arial"/>
              </a:rPr>
              <a:t>RecMdcTrack</a:t>
            </a:r>
            <a:r>
              <a:rPr sz="1800" dirty="0">
                <a:latin typeface="黑体"/>
                <a:cs typeface="黑体"/>
              </a:rPr>
              <a:t>升级为</a:t>
            </a:r>
            <a:r>
              <a:rPr sz="1800" spc="-25" dirty="0">
                <a:latin typeface="Arial"/>
                <a:cs typeface="Arial"/>
              </a:rPr>
              <a:t>RecMdcKalTrack</a:t>
            </a:r>
            <a:r>
              <a:rPr sz="1800" spc="-35" dirty="0">
                <a:latin typeface="黑体"/>
                <a:cs typeface="黑体"/>
              </a:rPr>
              <a:t>。可拿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8008" y="6306108"/>
            <a:ext cx="2988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黑体"/>
                <a:cs typeface="黑体"/>
              </a:rPr>
              <a:t>到</a:t>
            </a:r>
            <a:r>
              <a:rPr sz="1800" spc="-10" dirty="0">
                <a:solidFill>
                  <a:srgbClr val="FF0000"/>
                </a:solidFill>
                <a:latin typeface="黑体"/>
                <a:cs typeface="黑体"/>
              </a:rPr>
              <a:t>径迹参数</a:t>
            </a:r>
            <a:r>
              <a:rPr sz="1800" spc="-20" dirty="0">
                <a:latin typeface="黑体"/>
                <a:cs typeface="黑体"/>
              </a:rPr>
              <a:t>，用于顶点拟合。</a:t>
            </a:r>
            <a:endParaRPr sz="1800">
              <a:latin typeface="黑体"/>
              <a:cs typeface="黑体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4532" y="4835652"/>
            <a:ext cx="5649468" cy="7818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8" y="250063"/>
            <a:ext cx="35706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spc="-35" dirty="0" err="1"/>
              <a:t>顶点拟合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955" y="1386840"/>
            <a:ext cx="4381500" cy="4337685"/>
            <a:chOff x="28955" y="1386840"/>
            <a:chExt cx="4381500" cy="4337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" y="1386840"/>
              <a:ext cx="4381500" cy="43373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60" y="1987295"/>
              <a:ext cx="2932430" cy="2813050"/>
            </a:xfrm>
            <a:custGeom>
              <a:avLst/>
              <a:gdLst/>
              <a:ahLst/>
              <a:cxnLst/>
              <a:rect l="l" t="t" r="r" b="b"/>
              <a:pathLst>
                <a:path w="2932429" h="2813050">
                  <a:moveTo>
                    <a:pt x="1958213" y="2812922"/>
                  </a:moveTo>
                  <a:lnTo>
                    <a:pt x="2931960" y="2812922"/>
                  </a:lnTo>
                  <a:lnTo>
                    <a:pt x="2931960" y="2459405"/>
                  </a:lnTo>
                  <a:lnTo>
                    <a:pt x="1958213" y="2459405"/>
                  </a:lnTo>
                  <a:lnTo>
                    <a:pt x="1958213" y="2812922"/>
                  </a:lnTo>
                  <a:close/>
                </a:path>
                <a:path w="2932429" h="2813050">
                  <a:moveTo>
                    <a:pt x="0" y="1351661"/>
                  </a:moveTo>
                  <a:lnTo>
                    <a:pt x="2457957" y="1351661"/>
                  </a:lnTo>
                  <a:lnTo>
                    <a:pt x="2457957" y="0"/>
                  </a:lnTo>
                  <a:lnTo>
                    <a:pt x="0" y="0"/>
                  </a:lnTo>
                  <a:lnTo>
                    <a:pt x="0" y="13516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01085" y="2348229"/>
            <a:ext cx="1160780" cy="8382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  <a:spcBef>
                <a:spcPts val="140"/>
              </a:spcBef>
            </a:pPr>
            <a:r>
              <a:rPr sz="1800" spc="-25" dirty="0">
                <a:latin typeface="黑体"/>
                <a:cs typeface="黑体"/>
              </a:rPr>
              <a:t>初始设置一个误差无穷大的顶点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159" y="5045964"/>
            <a:ext cx="1565275" cy="243840"/>
          </a:xfrm>
          <a:custGeom>
            <a:avLst/>
            <a:gdLst/>
            <a:ahLst/>
            <a:cxnLst/>
            <a:rect l="l" t="t" r="r" b="b"/>
            <a:pathLst>
              <a:path w="1565275" h="243839">
                <a:moveTo>
                  <a:pt x="0" y="243840"/>
                </a:moveTo>
                <a:lnTo>
                  <a:pt x="1565021" y="243840"/>
                </a:lnTo>
                <a:lnTo>
                  <a:pt x="1565021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2009" y="1182115"/>
            <a:ext cx="395922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末态径迹需要来自于同一个顶点</a:t>
            </a:r>
            <a:endParaRPr sz="1800">
              <a:latin typeface="黑体"/>
              <a:cs typeface="黑体"/>
            </a:endParaRPr>
          </a:p>
          <a:p>
            <a:pPr marL="299085" marR="5080" indent="-287020">
              <a:lnSpc>
                <a:spcPts val="2100"/>
              </a:lnSpc>
              <a:spcBef>
                <a:spcPts val="1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多数粒子寿命很短，衰变顶点与产生</a:t>
            </a:r>
            <a:r>
              <a:rPr sz="1800" spc="-30" dirty="0">
                <a:latin typeface="黑体"/>
                <a:cs typeface="黑体"/>
              </a:rPr>
              <a:t>顶点“重合”。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9609" y="3020060"/>
            <a:ext cx="521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POCA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676" y="5326379"/>
            <a:ext cx="1633727" cy="135483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913501" y="2632329"/>
            <a:ext cx="1543050" cy="1277620"/>
            <a:chOff x="5913501" y="2632329"/>
            <a:chExt cx="1543050" cy="1277620"/>
          </a:xfrm>
        </p:grpSpPr>
        <p:sp>
          <p:nvSpPr>
            <p:cNvPr id="13" name="object 13"/>
            <p:cNvSpPr/>
            <p:nvPr/>
          </p:nvSpPr>
          <p:spPr>
            <a:xfrm>
              <a:off x="5923026" y="2641854"/>
              <a:ext cx="1524000" cy="1258570"/>
            </a:xfrm>
            <a:custGeom>
              <a:avLst/>
              <a:gdLst/>
              <a:ahLst/>
              <a:cxnLst/>
              <a:rect l="l" t="t" r="r" b="b"/>
              <a:pathLst>
                <a:path w="1524000" h="1258570">
                  <a:moveTo>
                    <a:pt x="27432" y="825246"/>
                  </a:moveTo>
                  <a:lnTo>
                    <a:pt x="77597" y="812165"/>
                  </a:lnTo>
                  <a:lnTo>
                    <a:pt x="127888" y="800862"/>
                  </a:lnTo>
                  <a:lnTo>
                    <a:pt x="178181" y="791337"/>
                  </a:lnTo>
                  <a:lnTo>
                    <a:pt x="228473" y="783336"/>
                  </a:lnTo>
                  <a:lnTo>
                    <a:pt x="278764" y="777113"/>
                  </a:lnTo>
                  <a:lnTo>
                    <a:pt x="328929" y="772413"/>
                  </a:lnTo>
                  <a:lnTo>
                    <a:pt x="378968" y="769493"/>
                  </a:lnTo>
                  <a:lnTo>
                    <a:pt x="428878" y="768096"/>
                  </a:lnTo>
                  <a:lnTo>
                    <a:pt x="478663" y="768350"/>
                  </a:lnTo>
                  <a:lnTo>
                    <a:pt x="528065" y="770128"/>
                  </a:lnTo>
                  <a:lnTo>
                    <a:pt x="577214" y="773557"/>
                  </a:lnTo>
                  <a:lnTo>
                    <a:pt x="625982" y="778510"/>
                  </a:lnTo>
                  <a:lnTo>
                    <a:pt x="674497" y="784987"/>
                  </a:lnTo>
                  <a:lnTo>
                    <a:pt x="722502" y="793115"/>
                  </a:lnTo>
                  <a:lnTo>
                    <a:pt x="770001" y="802640"/>
                  </a:lnTo>
                  <a:lnTo>
                    <a:pt x="816991" y="813816"/>
                  </a:lnTo>
                  <a:lnTo>
                    <a:pt x="863346" y="826388"/>
                  </a:lnTo>
                  <a:lnTo>
                    <a:pt x="909193" y="840486"/>
                  </a:lnTo>
                  <a:lnTo>
                    <a:pt x="954404" y="856107"/>
                  </a:lnTo>
                  <a:lnTo>
                    <a:pt x="998854" y="873125"/>
                  </a:lnTo>
                  <a:lnTo>
                    <a:pt x="1042543" y="891667"/>
                  </a:lnTo>
                  <a:lnTo>
                    <a:pt x="1085469" y="911606"/>
                  </a:lnTo>
                  <a:lnTo>
                    <a:pt x="1127632" y="932942"/>
                  </a:lnTo>
                  <a:lnTo>
                    <a:pt x="1168907" y="955801"/>
                  </a:lnTo>
                  <a:lnTo>
                    <a:pt x="1209167" y="979932"/>
                  </a:lnTo>
                  <a:lnTo>
                    <a:pt x="1248537" y="1005459"/>
                  </a:lnTo>
                  <a:lnTo>
                    <a:pt x="1287018" y="1032510"/>
                  </a:lnTo>
                  <a:lnTo>
                    <a:pt x="1324228" y="1060704"/>
                  </a:lnTo>
                  <a:lnTo>
                    <a:pt x="1360424" y="1090422"/>
                  </a:lnTo>
                  <a:lnTo>
                    <a:pt x="1395602" y="1121410"/>
                  </a:lnTo>
                  <a:lnTo>
                    <a:pt x="1429512" y="1153795"/>
                  </a:lnTo>
                  <a:lnTo>
                    <a:pt x="1462151" y="1187323"/>
                  </a:lnTo>
                  <a:lnTo>
                    <a:pt x="1493520" y="1222375"/>
                  </a:lnTo>
                  <a:lnTo>
                    <a:pt x="1523619" y="1258570"/>
                  </a:lnTo>
                </a:path>
                <a:path w="1524000" h="1258570">
                  <a:moveTo>
                    <a:pt x="0" y="807593"/>
                  </a:moveTo>
                  <a:lnTo>
                    <a:pt x="43434" y="797179"/>
                  </a:lnTo>
                  <a:lnTo>
                    <a:pt x="85978" y="784351"/>
                  </a:lnTo>
                  <a:lnTo>
                    <a:pt x="127888" y="769366"/>
                  </a:lnTo>
                  <a:lnTo>
                    <a:pt x="169037" y="752221"/>
                  </a:lnTo>
                  <a:lnTo>
                    <a:pt x="209296" y="732917"/>
                  </a:lnTo>
                  <a:lnTo>
                    <a:pt x="248665" y="711326"/>
                  </a:lnTo>
                  <a:lnTo>
                    <a:pt x="287147" y="687832"/>
                  </a:lnTo>
                  <a:lnTo>
                    <a:pt x="324612" y="662051"/>
                  </a:lnTo>
                  <a:lnTo>
                    <a:pt x="361188" y="634365"/>
                  </a:lnTo>
                  <a:lnTo>
                    <a:pt x="396748" y="604774"/>
                  </a:lnTo>
                  <a:lnTo>
                    <a:pt x="431291" y="573151"/>
                  </a:lnTo>
                  <a:lnTo>
                    <a:pt x="464693" y="539496"/>
                  </a:lnTo>
                  <a:lnTo>
                    <a:pt x="496950" y="504063"/>
                  </a:lnTo>
                  <a:lnTo>
                    <a:pt x="528193" y="466725"/>
                  </a:lnTo>
                  <a:lnTo>
                    <a:pt x="558164" y="427609"/>
                  </a:lnTo>
                  <a:lnTo>
                    <a:pt x="586994" y="386842"/>
                  </a:lnTo>
                  <a:lnTo>
                    <a:pt x="614552" y="344170"/>
                  </a:lnTo>
                  <a:lnTo>
                    <a:pt x="640715" y="299847"/>
                  </a:lnTo>
                  <a:lnTo>
                    <a:pt x="665733" y="253873"/>
                  </a:lnTo>
                  <a:lnTo>
                    <a:pt x="689355" y="206121"/>
                  </a:lnTo>
                  <a:lnTo>
                    <a:pt x="711453" y="156972"/>
                  </a:lnTo>
                  <a:lnTo>
                    <a:pt x="732281" y="106172"/>
                  </a:lnTo>
                  <a:lnTo>
                    <a:pt x="751585" y="53848"/>
                  </a:lnTo>
                  <a:lnTo>
                    <a:pt x="769493" y="0"/>
                  </a:lnTo>
                </a:path>
              </a:pathLst>
            </a:custGeom>
            <a:ln w="1905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8984" y="2747771"/>
              <a:ext cx="982980" cy="805815"/>
            </a:xfrm>
            <a:custGeom>
              <a:avLst/>
              <a:gdLst/>
              <a:ahLst/>
              <a:cxnLst/>
              <a:rect l="l" t="t" r="r" b="b"/>
              <a:pathLst>
                <a:path w="982979" h="805814">
                  <a:moveTo>
                    <a:pt x="452374" y="0"/>
                  </a:moveTo>
                  <a:lnTo>
                    <a:pt x="372364" y="29337"/>
                  </a:lnTo>
                  <a:lnTo>
                    <a:pt x="395605" y="51054"/>
                  </a:lnTo>
                  <a:lnTo>
                    <a:pt x="0" y="470916"/>
                  </a:lnTo>
                  <a:lnTo>
                    <a:pt x="9144" y="479679"/>
                  </a:lnTo>
                  <a:lnTo>
                    <a:pt x="404749" y="59817"/>
                  </a:lnTo>
                  <a:lnTo>
                    <a:pt x="427990" y="81534"/>
                  </a:lnTo>
                  <a:lnTo>
                    <a:pt x="452374" y="0"/>
                  </a:lnTo>
                  <a:close/>
                </a:path>
                <a:path w="982979" h="805814">
                  <a:moveTo>
                    <a:pt x="982599" y="779272"/>
                  </a:moveTo>
                  <a:lnTo>
                    <a:pt x="912749" y="730631"/>
                  </a:lnTo>
                  <a:lnTo>
                    <a:pt x="908050" y="762000"/>
                  </a:lnTo>
                  <a:lnTo>
                    <a:pt x="289039" y="671195"/>
                  </a:lnTo>
                  <a:lnTo>
                    <a:pt x="287261" y="683641"/>
                  </a:lnTo>
                  <a:lnTo>
                    <a:pt x="906272" y="774573"/>
                  </a:lnTo>
                  <a:lnTo>
                    <a:pt x="901700" y="805815"/>
                  </a:lnTo>
                  <a:lnTo>
                    <a:pt x="982599" y="7792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24979" y="3383660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𝑝</a:t>
            </a:r>
            <a:r>
              <a:rPr sz="1950" spc="-37" baseline="-12820" dirty="0">
                <a:latin typeface="Cambria Math"/>
                <a:cs typeface="Cambria Math"/>
              </a:rPr>
              <a:t>2</a:t>
            </a:r>
            <a:endParaRPr sz="1950" baseline="-12820">
              <a:latin typeface="Cambria Math"/>
              <a:cs typeface="Cambria Math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68541" y="4073397"/>
            <a:ext cx="321945" cy="963930"/>
            <a:chOff x="6368541" y="4073397"/>
            <a:chExt cx="321945" cy="963930"/>
          </a:xfrm>
        </p:grpSpPr>
        <p:sp>
          <p:nvSpPr>
            <p:cNvPr id="17" name="object 17"/>
            <p:cNvSpPr/>
            <p:nvPr/>
          </p:nvSpPr>
          <p:spPr>
            <a:xfrm>
              <a:off x="6374891" y="4079747"/>
              <a:ext cx="309245" cy="951230"/>
            </a:xfrm>
            <a:custGeom>
              <a:avLst/>
              <a:gdLst/>
              <a:ahLst/>
              <a:cxnLst/>
              <a:rect l="l" t="t" r="r" b="b"/>
              <a:pathLst>
                <a:path w="309245" h="951229">
                  <a:moveTo>
                    <a:pt x="231648" y="0"/>
                  </a:moveTo>
                  <a:lnTo>
                    <a:pt x="77216" y="0"/>
                  </a:lnTo>
                  <a:lnTo>
                    <a:pt x="77216" y="796035"/>
                  </a:lnTo>
                  <a:lnTo>
                    <a:pt x="0" y="796035"/>
                  </a:lnTo>
                  <a:lnTo>
                    <a:pt x="154432" y="950721"/>
                  </a:lnTo>
                  <a:lnTo>
                    <a:pt x="308863" y="796035"/>
                  </a:lnTo>
                  <a:lnTo>
                    <a:pt x="231648" y="79603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4891" y="4079747"/>
              <a:ext cx="309245" cy="951230"/>
            </a:xfrm>
            <a:custGeom>
              <a:avLst/>
              <a:gdLst/>
              <a:ahLst/>
              <a:cxnLst/>
              <a:rect l="l" t="t" r="r" b="b"/>
              <a:pathLst>
                <a:path w="309245" h="951229">
                  <a:moveTo>
                    <a:pt x="0" y="796035"/>
                  </a:moveTo>
                  <a:lnTo>
                    <a:pt x="77216" y="796035"/>
                  </a:lnTo>
                  <a:lnTo>
                    <a:pt x="77216" y="0"/>
                  </a:lnTo>
                  <a:lnTo>
                    <a:pt x="231648" y="0"/>
                  </a:lnTo>
                  <a:lnTo>
                    <a:pt x="231648" y="796035"/>
                  </a:lnTo>
                  <a:lnTo>
                    <a:pt x="308863" y="796035"/>
                  </a:lnTo>
                  <a:lnTo>
                    <a:pt x="154432" y="950721"/>
                  </a:lnTo>
                  <a:lnTo>
                    <a:pt x="0" y="796035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94423" y="4406010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Swim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9944" y="6165596"/>
            <a:ext cx="67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Vertex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4194" y="3496817"/>
            <a:ext cx="5213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POCA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61302" y="2540634"/>
            <a:ext cx="28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𝑝</a:t>
            </a:r>
            <a:r>
              <a:rPr sz="1950" spc="-37" baseline="-14957" dirty="0">
                <a:latin typeface="Cambria Math"/>
                <a:cs typeface="Cambria Math"/>
              </a:rPr>
              <a:t>1</a:t>
            </a:r>
            <a:endParaRPr sz="1950" baseline="-14957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50063"/>
            <a:ext cx="42564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spc="-30" dirty="0" err="1"/>
              <a:t>运动学拟合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8306816" y="6404559"/>
            <a:ext cx="2178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868686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" y="1127760"/>
            <a:ext cx="9141460" cy="5198745"/>
            <a:chOff x="3048" y="1127760"/>
            <a:chExt cx="9141460" cy="5198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1127760"/>
              <a:ext cx="4541519" cy="4837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9119" y="3276600"/>
              <a:ext cx="4754880" cy="30495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8243" y="4759451"/>
              <a:ext cx="6811009" cy="289560"/>
            </a:xfrm>
            <a:custGeom>
              <a:avLst/>
              <a:gdLst/>
              <a:ahLst/>
              <a:cxnLst/>
              <a:rect l="l" t="t" r="r" b="b"/>
              <a:pathLst>
                <a:path w="6811009" h="289560">
                  <a:moveTo>
                    <a:pt x="0" y="227075"/>
                  </a:moveTo>
                  <a:lnTo>
                    <a:pt x="2057273" y="227075"/>
                  </a:lnTo>
                  <a:lnTo>
                    <a:pt x="2057273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  <a:path w="6811009" h="289560">
                  <a:moveTo>
                    <a:pt x="4638929" y="289560"/>
                  </a:moveTo>
                  <a:lnTo>
                    <a:pt x="6810502" y="289560"/>
                  </a:lnTo>
                  <a:lnTo>
                    <a:pt x="6810502" y="33528"/>
                  </a:lnTo>
                  <a:lnTo>
                    <a:pt x="4638929" y="33528"/>
                  </a:lnTo>
                  <a:lnTo>
                    <a:pt x="4638929" y="28956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3619" y="6013805"/>
            <a:ext cx="380047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黑体"/>
                <a:cs typeface="黑体"/>
              </a:rPr>
              <a:t>通过置信度检验判断拟合情况， </a:t>
            </a:r>
            <a:r>
              <a:rPr sz="1800" spc="80" dirty="0">
                <a:latin typeface="Cambria Math"/>
                <a:cs typeface="Cambria Math"/>
              </a:rPr>
              <a:t>𝜒</a:t>
            </a:r>
            <a:r>
              <a:rPr sz="1950" spc="120" baseline="23504" dirty="0">
                <a:latin typeface="Cambria Math"/>
                <a:cs typeface="Cambria Math"/>
              </a:rPr>
              <a:t>2</a:t>
            </a:r>
            <a:r>
              <a:rPr sz="1800" spc="-50" dirty="0">
                <a:latin typeface="黑体"/>
                <a:cs typeface="黑体"/>
              </a:rPr>
              <a:t>越</a:t>
            </a:r>
            <a:endParaRPr sz="1800">
              <a:latin typeface="黑体"/>
              <a:cs typeface="黑体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spc="-20" dirty="0">
                <a:latin typeface="黑体"/>
                <a:cs typeface="黑体"/>
              </a:rPr>
              <a:t>小，拟合越好。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9085" marR="243204" indent="-287020">
              <a:lnSpc>
                <a:spcPts val="2100"/>
              </a:lnSpc>
              <a:spcBef>
                <a:spcPts val="21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0" dirty="0"/>
              <a:t>运动学拟合利用运动学上的守恒定律对事例加约束。通常：</a:t>
            </a:r>
          </a:p>
          <a:p>
            <a:pPr marL="756285" lvl="1" indent="-287020">
              <a:lnSpc>
                <a:spcPts val="2039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latin typeface="黑体"/>
                <a:cs typeface="黑体"/>
              </a:rPr>
              <a:t>初末态四动量守恒（</a:t>
            </a:r>
            <a:r>
              <a:rPr sz="1800" spc="-5" dirty="0">
                <a:latin typeface="黑体"/>
                <a:cs typeface="黑体"/>
              </a:rPr>
              <a:t>四个约束</a:t>
            </a:r>
            <a:r>
              <a:rPr sz="1800" spc="-50" dirty="0">
                <a:latin typeface="黑体"/>
                <a:cs typeface="黑体"/>
              </a:rPr>
              <a:t>）</a:t>
            </a:r>
            <a:endParaRPr sz="1800">
              <a:latin typeface="黑体"/>
              <a:cs typeface="黑体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30" dirty="0">
                <a:latin typeface="黑体"/>
                <a:cs typeface="黑体"/>
              </a:rPr>
              <a:t>中间共振态约束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ts val="2130"/>
              </a:lnSpc>
              <a:spcBef>
                <a:spcPts val="2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0" dirty="0"/>
              <a:t>运动学拟合通常用来选出最好的光</a:t>
            </a:r>
          </a:p>
          <a:p>
            <a:pPr marL="299085">
              <a:lnSpc>
                <a:spcPts val="2130"/>
              </a:lnSpc>
            </a:pPr>
            <a:r>
              <a:rPr spc="-25" dirty="0"/>
              <a:t>子或光子组合，对径迹有一定修正。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20136" y="4701920"/>
            <a:ext cx="31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4C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0586" y="4630928"/>
            <a:ext cx="31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5C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8" y="230251"/>
            <a:ext cx="38190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pc="-10" dirty="0">
                <a:latin typeface="Arial"/>
                <a:cs typeface="Arial"/>
              </a:rPr>
              <a:t>execute(): </a:t>
            </a:r>
            <a:r>
              <a:rPr spc="-35" dirty="0" err="1"/>
              <a:t>信息保存</a:t>
            </a:r>
            <a:endParaRPr spc="-35" dirty="0"/>
          </a:p>
        </p:txBody>
      </p:sp>
      <p:grpSp>
        <p:nvGrpSpPr>
          <p:cNvPr id="3" name="object 3"/>
          <p:cNvGrpSpPr/>
          <p:nvPr/>
        </p:nvGrpSpPr>
        <p:grpSpPr>
          <a:xfrm>
            <a:off x="86968" y="2146173"/>
            <a:ext cx="7510780" cy="2033270"/>
            <a:chOff x="124968" y="2461260"/>
            <a:chExt cx="7510780" cy="2033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8" y="2461260"/>
              <a:ext cx="7510272" cy="2033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50385" y="3111246"/>
              <a:ext cx="723900" cy="623570"/>
            </a:xfrm>
            <a:custGeom>
              <a:avLst/>
              <a:gdLst/>
              <a:ahLst/>
              <a:cxnLst/>
              <a:rect l="l" t="t" r="r" b="b"/>
              <a:pathLst>
                <a:path w="723900" h="623570">
                  <a:moveTo>
                    <a:pt x="0" y="623061"/>
                  </a:moveTo>
                  <a:lnTo>
                    <a:pt x="723646" y="623061"/>
                  </a:lnTo>
                  <a:lnTo>
                    <a:pt x="723646" y="0"/>
                  </a:lnTo>
                  <a:lnTo>
                    <a:pt x="0" y="0"/>
                  </a:lnTo>
                  <a:lnTo>
                    <a:pt x="0" y="62306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968" y="4266819"/>
            <a:ext cx="3781425" cy="1179195"/>
            <a:chOff x="124968" y="4839080"/>
            <a:chExt cx="3781425" cy="11791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" y="4936235"/>
              <a:ext cx="3781044" cy="1082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3345" y="4848605"/>
              <a:ext cx="723900" cy="624840"/>
            </a:xfrm>
            <a:custGeom>
              <a:avLst/>
              <a:gdLst/>
              <a:ahLst/>
              <a:cxnLst/>
              <a:rect l="l" t="t" r="r" b="b"/>
              <a:pathLst>
                <a:path w="723900" h="624839">
                  <a:moveTo>
                    <a:pt x="0" y="624840"/>
                  </a:moveTo>
                  <a:lnTo>
                    <a:pt x="723900" y="624840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75021" y="3318764"/>
            <a:ext cx="2261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/>
                <a:cs typeface="黑体"/>
              </a:rPr>
              <a:t>变量的类型于</a:t>
            </a:r>
            <a:r>
              <a:rPr sz="1800" spc="-15" dirty="0">
                <a:latin typeface="Arial"/>
                <a:cs typeface="Arial"/>
              </a:rPr>
              <a:t>.h</a:t>
            </a:r>
            <a:r>
              <a:rPr sz="1800" spc="-35" dirty="0">
                <a:latin typeface="黑体"/>
                <a:cs typeface="黑体"/>
              </a:rPr>
              <a:t>中声明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78409" y="1210183"/>
            <a:ext cx="4793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黑体"/>
                <a:cs typeface="黑体"/>
              </a:rPr>
              <a:t>于</a:t>
            </a:r>
            <a:r>
              <a:rPr sz="1800" spc="-25" dirty="0">
                <a:latin typeface="Arial"/>
                <a:cs typeface="Arial"/>
              </a:rPr>
              <a:t>initialize()</a:t>
            </a:r>
            <a:r>
              <a:rPr sz="1800" dirty="0">
                <a:latin typeface="黑体"/>
                <a:cs typeface="黑体"/>
              </a:rPr>
              <a:t>中定义</a:t>
            </a:r>
            <a:r>
              <a:rPr sz="1800" spc="-25" dirty="0">
                <a:latin typeface="Arial"/>
                <a:cs typeface="Arial"/>
              </a:rPr>
              <a:t>tree</a:t>
            </a:r>
            <a:r>
              <a:rPr sz="1800" dirty="0">
                <a:latin typeface="黑体"/>
                <a:cs typeface="黑体"/>
              </a:rPr>
              <a:t>与</a:t>
            </a:r>
            <a:r>
              <a:rPr sz="1800" spc="-20" dirty="0">
                <a:latin typeface="Arial"/>
                <a:cs typeface="Arial"/>
              </a:rPr>
              <a:t>tuple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黑体"/>
                <a:cs typeface="黑体"/>
              </a:rPr>
              <a:t>变量赋值后，需要通过</a:t>
            </a:r>
            <a:r>
              <a:rPr sz="1800" spc="-25" dirty="0">
                <a:latin typeface="Arial"/>
                <a:cs typeface="Arial"/>
              </a:rPr>
              <a:t>write()</a:t>
            </a:r>
            <a:r>
              <a:rPr sz="1800" spc="-15" dirty="0">
                <a:latin typeface="黑体"/>
                <a:cs typeface="黑体"/>
              </a:rPr>
              <a:t>将其写入</a:t>
            </a:r>
            <a:r>
              <a:rPr sz="1800" spc="-20" dirty="0">
                <a:latin typeface="Arial"/>
                <a:cs typeface="Arial"/>
              </a:rPr>
              <a:t>.root</a:t>
            </a:r>
            <a:r>
              <a:rPr sz="1800" spc="-50" dirty="0">
                <a:latin typeface="黑体"/>
                <a:cs typeface="黑体"/>
              </a:rPr>
              <a:t>中</a:t>
            </a:r>
            <a:endParaRPr sz="1800" dirty="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Write()</a:t>
            </a:r>
            <a:r>
              <a:rPr sz="1800" spc="-30" dirty="0">
                <a:latin typeface="黑体"/>
                <a:cs typeface="黑体"/>
              </a:rPr>
              <a:t>后，</a:t>
            </a:r>
            <a:r>
              <a:rPr sz="1800" spc="-35" dirty="0">
                <a:latin typeface="Arial"/>
                <a:cs typeface="Arial"/>
              </a:rPr>
              <a:t>tuple</a:t>
            </a:r>
            <a:r>
              <a:rPr sz="1800" spc="-40" dirty="0">
                <a:latin typeface="黑体"/>
                <a:cs typeface="黑体"/>
              </a:rPr>
              <a:t>中的</a:t>
            </a:r>
            <a:r>
              <a:rPr sz="1800" spc="-50" dirty="0">
                <a:latin typeface="Arial"/>
                <a:cs typeface="Arial"/>
              </a:rPr>
              <a:t>m_</a:t>
            </a:r>
            <a:r>
              <a:rPr sz="1800" spc="-35" dirty="0">
                <a:latin typeface="黑体"/>
                <a:cs typeface="黑体"/>
              </a:rPr>
              <a:t>变量失效</a:t>
            </a:r>
            <a:endParaRPr sz="1800" dirty="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finalize()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1193291"/>
            <a:ext cx="4411980" cy="18318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" y="3334511"/>
            <a:ext cx="6676644" cy="6995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9728" y="4224528"/>
            <a:ext cx="8155305" cy="2600325"/>
            <a:chOff x="109728" y="4224528"/>
            <a:chExt cx="8155305" cy="26003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8" y="4224528"/>
              <a:ext cx="7743444" cy="6995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6763" y="4794502"/>
              <a:ext cx="4437888" cy="20299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28" y="5134356"/>
              <a:ext cx="3012948" cy="7086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58054" y="1269949"/>
            <a:ext cx="4187190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dst</a:t>
            </a:r>
            <a:r>
              <a:rPr sz="1800" spc="-20" dirty="0">
                <a:latin typeface="黑体"/>
                <a:cs typeface="黑体"/>
              </a:rPr>
              <a:t>中的所有事例遍历完后，执行</a:t>
            </a:r>
            <a:endParaRPr sz="1800">
              <a:latin typeface="黑体"/>
              <a:cs typeface="黑体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800" spc="-10" dirty="0">
                <a:latin typeface="Arial"/>
                <a:cs typeface="Arial"/>
              </a:rPr>
              <a:t>finalize()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黑体"/>
                <a:cs typeface="黑体"/>
              </a:rPr>
              <a:t>用于展示</a:t>
            </a:r>
            <a:r>
              <a:rPr sz="1800" dirty="0">
                <a:latin typeface="Arial"/>
                <a:cs typeface="Arial"/>
              </a:rPr>
              <a:t>cut </a:t>
            </a:r>
            <a:r>
              <a:rPr sz="1800" spc="-20" dirty="0">
                <a:latin typeface="Arial"/>
                <a:cs typeface="Arial"/>
              </a:rPr>
              <a:t>flow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也可作为分析程序运行成功的一个标志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69" y="25006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黑体"/>
                <a:cs typeface="黑体"/>
              </a:rPr>
              <a:t>finalize()</a:t>
            </a:r>
            <a:endParaRPr sz="3200">
              <a:latin typeface="黑体"/>
              <a:cs typeface="黑体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374" y="1752600"/>
            <a:ext cx="7871459" cy="30266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6374" y="1343025"/>
            <a:ext cx="3672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黑体"/>
                <a:cs typeface="黑体"/>
              </a:rPr>
              <a:t>一般跑分析作业运行成功时的标志：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图文框 5">
            <a:extLst>
              <a:ext uri="{FF2B5EF4-FFF2-40B4-BE49-F238E27FC236}">
                <a16:creationId xmlns:a16="http://schemas.microsoft.com/office/drawing/2014/main" id="{8409BB1D-695F-4D01-9D1D-D1FBC21813CA}"/>
              </a:ext>
            </a:extLst>
          </p:cNvPr>
          <p:cNvSpPr/>
          <p:nvPr/>
        </p:nvSpPr>
        <p:spPr>
          <a:xfrm>
            <a:off x="506374" y="4334964"/>
            <a:ext cx="7682078" cy="237036"/>
          </a:xfrm>
          <a:prstGeom prst="frame">
            <a:avLst>
              <a:gd name="adj1" fmla="val 11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50063"/>
            <a:ext cx="833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总结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135" y="1216253"/>
            <a:ext cx="6387465" cy="38633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BESIII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0" dirty="0">
                <a:latin typeface="黑体"/>
                <a:cs typeface="黑体"/>
              </a:rPr>
              <a:t>探测器</a:t>
            </a:r>
            <a:endParaRPr sz="2000">
              <a:latin typeface="黑体"/>
              <a:cs typeface="黑体"/>
            </a:endParaRP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spc="-10" dirty="0">
                <a:latin typeface="黑体"/>
                <a:cs typeface="黑体"/>
              </a:rPr>
              <a:t>各个子探测器</a:t>
            </a:r>
            <a:r>
              <a:rPr sz="2000" spc="-10" dirty="0">
                <a:latin typeface="Arial"/>
                <a:cs typeface="Arial"/>
              </a:rPr>
              <a:t>(MDC</a:t>
            </a:r>
            <a:r>
              <a:rPr sz="2000" spc="-65" dirty="0">
                <a:latin typeface="Arial"/>
                <a:cs typeface="Arial"/>
              </a:rPr>
              <a:t>, </a:t>
            </a:r>
            <a:r>
              <a:rPr sz="2000" spc="-50" dirty="0">
                <a:latin typeface="Arial"/>
                <a:cs typeface="Arial"/>
              </a:rPr>
              <a:t>TOF</a:t>
            </a:r>
            <a:r>
              <a:rPr sz="2000" spc="-5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EMC,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MUC)</a:t>
            </a:r>
            <a:r>
              <a:rPr sz="2000" spc="-30" dirty="0">
                <a:latin typeface="黑体"/>
                <a:cs typeface="黑体"/>
              </a:rPr>
              <a:t>的主要功能</a:t>
            </a:r>
            <a:endParaRPr sz="20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latin typeface="黑体"/>
                <a:cs typeface="黑体"/>
              </a:rPr>
              <a:t>分析算法的主要框架：</a:t>
            </a:r>
            <a:endParaRPr sz="2000">
              <a:latin typeface="黑体"/>
              <a:cs typeface="黑体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initialize()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  <a:tab pos="1835150" algn="l"/>
              </a:tabLst>
            </a:pPr>
            <a:r>
              <a:rPr sz="1800" spc="-10" dirty="0">
                <a:latin typeface="Arial"/>
                <a:cs typeface="Arial"/>
              </a:rPr>
              <a:t>execute()</a:t>
            </a:r>
            <a:r>
              <a:rPr sz="1800" dirty="0">
                <a:latin typeface="Arial"/>
                <a:cs typeface="Arial"/>
              </a:rPr>
              <a:t>	——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0" dirty="0">
                <a:latin typeface="Arial"/>
                <a:cs typeface="Arial"/>
              </a:rPr>
              <a:t> event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Finalize()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execute</a:t>
            </a:r>
            <a:r>
              <a:rPr sz="2000" spc="-45" dirty="0">
                <a:latin typeface="Arial"/>
                <a:cs typeface="Arial"/>
              </a:rPr>
              <a:t>() </a:t>
            </a:r>
            <a:r>
              <a:rPr sz="2000" spc="-30" dirty="0">
                <a:latin typeface="黑体"/>
                <a:cs typeface="黑体"/>
              </a:rPr>
              <a:t>主要包含：</a:t>
            </a:r>
            <a:endParaRPr sz="2000">
              <a:latin typeface="黑体"/>
              <a:cs typeface="黑体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黑体"/>
                <a:cs typeface="黑体"/>
              </a:rPr>
              <a:t>带电径迹与</a:t>
            </a:r>
            <a:r>
              <a:rPr sz="1800" spc="-40" dirty="0">
                <a:latin typeface="Arial"/>
                <a:cs typeface="Arial"/>
              </a:rPr>
              <a:t>shower</a:t>
            </a:r>
            <a:r>
              <a:rPr sz="1800" spc="-40" dirty="0">
                <a:latin typeface="黑体"/>
                <a:cs typeface="黑体"/>
              </a:rPr>
              <a:t>读取</a:t>
            </a:r>
            <a:endParaRPr sz="1800">
              <a:latin typeface="黑体"/>
              <a:cs typeface="黑体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黑体"/>
                <a:cs typeface="黑体"/>
              </a:rPr>
              <a:t>粒子鉴别</a:t>
            </a:r>
            <a:r>
              <a:rPr sz="1800" spc="-20" dirty="0">
                <a:latin typeface="Arial"/>
                <a:cs typeface="Arial"/>
              </a:rPr>
              <a:t>(PID)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35" dirty="0">
                <a:latin typeface="黑体"/>
                <a:cs typeface="黑体"/>
              </a:rPr>
              <a:t>顶点拟合</a:t>
            </a:r>
            <a:endParaRPr sz="1800">
              <a:latin typeface="黑体"/>
              <a:cs typeface="黑体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5" dirty="0">
                <a:latin typeface="黑体"/>
                <a:cs typeface="黑体"/>
              </a:rPr>
              <a:t>运动学拟合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01690" y="6049324"/>
            <a:ext cx="115570" cy="115570"/>
            <a:chOff x="5401690" y="6049324"/>
            <a:chExt cx="115570" cy="115570"/>
          </a:xfrm>
        </p:grpSpPr>
        <p:sp>
          <p:nvSpPr>
            <p:cNvPr id="5" name="object 5"/>
            <p:cNvSpPr/>
            <p:nvPr/>
          </p:nvSpPr>
          <p:spPr>
            <a:xfrm>
              <a:off x="5412612" y="6059661"/>
              <a:ext cx="92710" cy="92710"/>
            </a:xfrm>
            <a:custGeom>
              <a:avLst/>
              <a:gdLst/>
              <a:ahLst/>
              <a:cxnLst/>
              <a:rect l="l" t="t" r="r" b="b"/>
              <a:pathLst>
                <a:path w="92710" h="92710">
                  <a:moveTo>
                    <a:pt x="92342" y="0"/>
                  </a:moveTo>
                  <a:lnTo>
                    <a:pt x="0" y="0"/>
                  </a:lnTo>
                  <a:lnTo>
                    <a:pt x="0" y="92104"/>
                  </a:lnTo>
                  <a:lnTo>
                    <a:pt x="92342" y="92104"/>
                  </a:lnTo>
                  <a:lnTo>
                    <a:pt x="92342" y="0"/>
                  </a:lnTo>
                  <a:close/>
                </a:path>
              </a:pathLst>
            </a:custGeom>
            <a:solidFill>
              <a:srgbClr val="F8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3120" y="6060754"/>
              <a:ext cx="92710" cy="92710"/>
            </a:xfrm>
            <a:custGeom>
              <a:avLst/>
              <a:gdLst/>
              <a:ahLst/>
              <a:cxnLst/>
              <a:rect l="l" t="t" r="r" b="b"/>
              <a:pathLst>
                <a:path w="92710" h="92710">
                  <a:moveTo>
                    <a:pt x="0" y="92356"/>
                  </a:moveTo>
                  <a:lnTo>
                    <a:pt x="92318" y="92356"/>
                  </a:lnTo>
                  <a:lnTo>
                    <a:pt x="92318" y="0"/>
                  </a:lnTo>
                  <a:lnTo>
                    <a:pt x="0" y="0"/>
                  </a:lnTo>
                  <a:lnTo>
                    <a:pt x="0" y="92356"/>
                  </a:lnTo>
                  <a:close/>
                </a:path>
              </a:pathLst>
            </a:custGeom>
            <a:ln w="2286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84319" y="5579364"/>
            <a:ext cx="638175" cy="658495"/>
            <a:chOff x="4584319" y="5579364"/>
            <a:chExt cx="638175" cy="6584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3645" y="5987440"/>
              <a:ext cx="129158" cy="237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3638" y="6015342"/>
              <a:ext cx="265684" cy="1993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94987" y="5590032"/>
              <a:ext cx="615315" cy="585470"/>
            </a:xfrm>
            <a:custGeom>
              <a:avLst/>
              <a:gdLst/>
              <a:ahLst/>
              <a:cxnLst/>
              <a:rect l="l" t="t" r="r" b="b"/>
              <a:pathLst>
                <a:path w="615314" h="585470">
                  <a:moveTo>
                    <a:pt x="615061" y="170535"/>
                  </a:moveTo>
                  <a:lnTo>
                    <a:pt x="599186" y="172834"/>
                  </a:lnTo>
                  <a:lnTo>
                    <a:pt x="586105" y="174485"/>
                  </a:lnTo>
                  <a:lnTo>
                    <a:pt x="575564" y="175463"/>
                  </a:lnTo>
                  <a:lnTo>
                    <a:pt x="567817" y="175793"/>
                  </a:lnTo>
                  <a:lnTo>
                    <a:pt x="568071" y="119900"/>
                  </a:lnTo>
                  <a:lnTo>
                    <a:pt x="569087" y="73850"/>
                  </a:lnTo>
                  <a:lnTo>
                    <a:pt x="570738" y="39890"/>
                  </a:lnTo>
                  <a:lnTo>
                    <a:pt x="573024" y="15798"/>
                  </a:lnTo>
                  <a:lnTo>
                    <a:pt x="504317" y="15798"/>
                  </a:lnTo>
                  <a:lnTo>
                    <a:pt x="505587" y="39890"/>
                  </a:lnTo>
                  <a:lnTo>
                    <a:pt x="506349" y="73850"/>
                  </a:lnTo>
                  <a:lnTo>
                    <a:pt x="506857" y="119900"/>
                  </a:lnTo>
                  <a:lnTo>
                    <a:pt x="506984" y="175793"/>
                  </a:lnTo>
                  <a:lnTo>
                    <a:pt x="476885" y="175463"/>
                  </a:lnTo>
                  <a:lnTo>
                    <a:pt x="449707" y="174485"/>
                  </a:lnTo>
                  <a:lnTo>
                    <a:pt x="425577" y="172834"/>
                  </a:lnTo>
                  <a:lnTo>
                    <a:pt x="404495" y="170535"/>
                  </a:lnTo>
                  <a:lnTo>
                    <a:pt x="404495" y="231152"/>
                  </a:lnTo>
                  <a:lnTo>
                    <a:pt x="426085" y="230022"/>
                  </a:lnTo>
                  <a:lnTo>
                    <a:pt x="450215" y="229209"/>
                  </a:lnTo>
                  <a:lnTo>
                    <a:pt x="477266" y="228727"/>
                  </a:lnTo>
                  <a:lnTo>
                    <a:pt x="506984" y="228701"/>
                  </a:lnTo>
                  <a:lnTo>
                    <a:pt x="506984" y="396570"/>
                  </a:lnTo>
                  <a:lnTo>
                    <a:pt x="498602" y="380365"/>
                  </a:lnTo>
                  <a:lnTo>
                    <a:pt x="483235" y="351993"/>
                  </a:lnTo>
                  <a:lnTo>
                    <a:pt x="467741" y="325056"/>
                  </a:lnTo>
                  <a:lnTo>
                    <a:pt x="460502" y="313182"/>
                  </a:lnTo>
                  <a:lnTo>
                    <a:pt x="452501" y="300113"/>
                  </a:lnTo>
                  <a:lnTo>
                    <a:pt x="452247" y="299542"/>
                  </a:lnTo>
                  <a:lnTo>
                    <a:pt x="436499" y="275475"/>
                  </a:lnTo>
                  <a:lnTo>
                    <a:pt x="394335" y="300113"/>
                  </a:lnTo>
                  <a:lnTo>
                    <a:pt x="394335" y="272884"/>
                  </a:lnTo>
                  <a:lnTo>
                    <a:pt x="394335" y="231152"/>
                  </a:lnTo>
                  <a:lnTo>
                    <a:pt x="394462" y="181076"/>
                  </a:lnTo>
                  <a:lnTo>
                    <a:pt x="394589" y="158813"/>
                  </a:lnTo>
                  <a:lnTo>
                    <a:pt x="394970" y="139344"/>
                  </a:lnTo>
                  <a:lnTo>
                    <a:pt x="394970" y="132676"/>
                  </a:lnTo>
                  <a:lnTo>
                    <a:pt x="396875" y="86626"/>
                  </a:lnTo>
                  <a:lnTo>
                    <a:pt x="336169" y="86626"/>
                  </a:lnTo>
                  <a:lnTo>
                    <a:pt x="336169" y="139344"/>
                  </a:lnTo>
                  <a:lnTo>
                    <a:pt x="336169" y="181076"/>
                  </a:lnTo>
                  <a:lnTo>
                    <a:pt x="336169" y="231152"/>
                  </a:lnTo>
                  <a:lnTo>
                    <a:pt x="336169" y="272884"/>
                  </a:lnTo>
                  <a:lnTo>
                    <a:pt x="249809" y="272884"/>
                  </a:lnTo>
                  <a:lnTo>
                    <a:pt x="249809" y="231152"/>
                  </a:lnTo>
                  <a:lnTo>
                    <a:pt x="336169" y="231152"/>
                  </a:lnTo>
                  <a:lnTo>
                    <a:pt x="336169" y="181076"/>
                  </a:lnTo>
                  <a:lnTo>
                    <a:pt x="249809" y="181076"/>
                  </a:lnTo>
                  <a:lnTo>
                    <a:pt x="249809" y="139344"/>
                  </a:lnTo>
                  <a:lnTo>
                    <a:pt x="336169" y="139344"/>
                  </a:lnTo>
                  <a:lnTo>
                    <a:pt x="336169" y="86626"/>
                  </a:lnTo>
                  <a:lnTo>
                    <a:pt x="297180" y="86626"/>
                  </a:lnTo>
                  <a:lnTo>
                    <a:pt x="328676" y="26377"/>
                  </a:lnTo>
                  <a:lnTo>
                    <a:pt x="310515" y="20104"/>
                  </a:lnTo>
                  <a:lnTo>
                    <a:pt x="293878" y="13614"/>
                  </a:lnTo>
                  <a:lnTo>
                    <a:pt x="278638" y="6921"/>
                  </a:lnTo>
                  <a:lnTo>
                    <a:pt x="265049" y="0"/>
                  </a:lnTo>
                  <a:lnTo>
                    <a:pt x="257429" y="30530"/>
                  </a:lnTo>
                  <a:lnTo>
                    <a:pt x="249809" y="55143"/>
                  </a:lnTo>
                  <a:lnTo>
                    <a:pt x="242062" y="73850"/>
                  </a:lnTo>
                  <a:lnTo>
                    <a:pt x="234442" y="86626"/>
                  </a:lnTo>
                  <a:lnTo>
                    <a:pt x="186563" y="86626"/>
                  </a:lnTo>
                  <a:lnTo>
                    <a:pt x="187706" y="111506"/>
                  </a:lnTo>
                  <a:lnTo>
                    <a:pt x="188468" y="138176"/>
                  </a:lnTo>
                  <a:lnTo>
                    <a:pt x="188976" y="174485"/>
                  </a:lnTo>
                  <a:lnTo>
                    <a:pt x="189103" y="372592"/>
                  </a:lnTo>
                  <a:lnTo>
                    <a:pt x="181483" y="372262"/>
                  </a:lnTo>
                  <a:lnTo>
                    <a:pt x="171450" y="371259"/>
                  </a:lnTo>
                  <a:lnTo>
                    <a:pt x="159131" y="369608"/>
                  </a:lnTo>
                  <a:lnTo>
                    <a:pt x="144526" y="367284"/>
                  </a:lnTo>
                  <a:lnTo>
                    <a:pt x="144526" y="421982"/>
                  </a:lnTo>
                  <a:lnTo>
                    <a:pt x="122555" y="456171"/>
                  </a:lnTo>
                  <a:lnTo>
                    <a:pt x="121158" y="464362"/>
                  </a:lnTo>
                  <a:lnTo>
                    <a:pt x="121285" y="287401"/>
                  </a:lnTo>
                  <a:lnTo>
                    <a:pt x="121793" y="262636"/>
                  </a:lnTo>
                  <a:lnTo>
                    <a:pt x="122555" y="236181"/>
                  </a:lnTo>
                  <a:lnTo>
                    <a:pt x="123698" y="212559"/>
                  </a:lnTo>
                  <a:lnTo>
                    <a:pt x="76327" y="212559"/>
                  </a:lnTo>
                  <a:lnTo>
                    <a:pt x="56642" y="212229"/>
                  </a:lnTo>
                  <a:lnTo>
                    <a:pt x="37338" y="211226"/>
                  </a:lnTo>
                  <a:lnTo>
                    <a:pt x="18415" y="209562"/>
                  </a:lnTo>
                  <a:lnTo>
                    <a:pt x="0" y="207238"/>
                  </a:lnTo>
                  <a:lnTo>
                    <a:pt x="0" y="265277"/>
                  </a:lnTo>
                  <a:lnTo>
                    <a:pt x="37719" y="263296"/>
                  </a:lnTo>
                  <a:lnTo>
                    <a:pt x="60452" y="262636"/>
                  </a:lnTo>
                  <a:lnTo>
                    <a:pt x="60452" y="503859"/>
                  </a:lnTo>
                  <a:lnTo>
                    <a:pt x="58801" y="513270"/>
                  </a:lnTo>
                  <a:lnTo>
                    <a:pt x="53848" y="522693"/>
                  </a:lnTo>
                  <a:lnTo>
                    <a:pt x="45593" y="532117"/>
                  </a:lnTo>
                  <a:lnTo>
                    <a:pt x="34163" y="541540"/>
                  </a:lnTo>
                  <a:lnTo>
                    <a:pt x="89027" y="585355"/>
                  </a:lnTo>
                  <a:lnTo>
                    <a:pt x="117094" y="545503"/>
                  </a:lnTo>
                  <a:lnTo>
                    <a:pt x="167767" y="482866"/>
                  </a:lnTo>
                  <a:lnTo>
                    <a:pt x="181610" y="465366"/>
                  </a:lnTo>
                  <a:lnTo>
                    <a:pt x="180848" y="464362"/>
                  </a:lnTo>
                  <a:lnTo>
                    <a:pt x="175387" y="457263"/>
                  </a:lnTo>
                  <a:lnTo>
                    <a:pt x="163195" y="439750"/>
                  </a:lnTo>
                  <a:lnTo>
                    <a:pt x="205232" y="425678"/>
                  </a:lnTo>
                  <a:lnTo>
                    <a:pt x="394335" y="425310"/>
                  </a:lnTo>
                  <a:lnTo>
                    <a:pt x="394335" y="372592"/>
                  </a:lnTo>
                  <a:lnTo>
                    <a:pt x="394335" y="325615"/>
                  </a:lnTo>
                  <a:lnTo>
                    <a:pt x="336169" y="325615"/>
                  </a:lnTo>
                  <a:lnTo>
                    <a:pt x="336169" y="372592"/>
                  </a:lnTo>
                  <a:lnTo>
                    <a:pt x="249809" y="372592"/>
                  </a:lnTo>
                  <a:lnTo>
                    <a:pt x="249809" y="325602"/>
                  </a:lnTo>
                  <a:lnTo>
                    <a:pt x="394335" y="325602"/>
                  </a:lnTo>
                  <a:lnTo>
                    <a:pt x="394335" y="313182"/>
                  </a:lnTo>
                  <a:lnTo>
                    <a:pt x="414655" y="349821"/>
                  </a:lnTo>
                  <a:lnTo>
                    <a:pt x="429260" y="377405"/>
                  </a:lnTo>
                  <a:lnTo>
                    <a:pt x="442341" y="403453"/>
                  </a:lnTo>
                  <a:lnTo>
                    <a:pt x="453898" y="427951"/>
                  </a:lnTo>
                  <a:lnTo>
                    <a:pt x="506984" y="397408"/>
                  </a:lnTo>
                  <a:lnTo>
                    <a:pt x="567817" y="397408"/>
                  </a:lnTo>
                  <a:lnTo>
                    <a:pt x="567817" y="396570"/>
                  </a:lnTo>
                  <a:lnTo>
                    <a:pt x="567690" y="396570"/>
                  </a:lnTo>
                  <a:lnTo>
                    <a:pt x="567690" y="228625"/>
                  </a:lnTo>
                  <a:lnTo>
                    <a:pt x="570471" y="228625"/>
                  </a:lnTo>
                  <a:lnTo>
                    <a:pt x="575183" y="228727"/>
                  </a:lnTo>
                  <a:lnTo>
                    <a:pt x="585597" y="229209"/>
                  </a:lnTo>
                  <a:lnTo>
                    <a:pt x="615061" y="231152"/>
                  </a:lnTo>
                  <a:lnTo>
                    <a:pt x="615061" y="228561"/>
                  </a:lnTo>
                  <a:lnTo>
                    <a:pt x="615061" y="175793"/>
                  </a:lnTo>
                  <a:lnTo>
                    <a:pt x="615061" y="170535"/>
                  </a:lnTo>
                  <a:close/>
                </a:path>
              </a:pathLst>
            </a:custGeom>
            <a:solidFill>
              <a:srgbClr val="F8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7052" y="5596128"/>
              <a:ext cx="153924" cy="1706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95749" y="5590794"/>
              <a:ext cx="615315" cy="635635"/>
            </a:xfrm>
            <a:custGeom>
              <a:avLst/>
              <a:gdLst/>
              <a:ahLst/>
              <a:cxnLst/>
              <a:rect l="l" t="t" r="r" b="b"/>
              <a:pathLst>
                <a:path w="615314" h="635635">
                  <a:moveTo>
                    <a:pt x="249681" y="372656"/>
                  </a:moveTo>
                  <a:lnTo>
                    <a:pt x="336034" y="372656"/>
                  </a:lnTo>
                  <a:lnTo>
                    <a:pt x="336034" y="325541"/>
                  </a:lnTo>
                  <a:lnTo>
                    <a:pt x="249681" y="325541"/>
                  </a:lnTo>
                  <a:lnTo>
                    <a:pt x="249681" y="372656"/>
                  </a:lnTo>
                  <a:close/>
                </a:path>
                <a:path w="615314" h="635635">
                  <a:moveTo>
                    <a:pt x="249681" y="272681"/>
                  </a:moveTo>
                  <a:lnTo>
                    <a:pt x="336034" y="272681"/>
                  </a:lnTo>
                  <a:lnTo>
                    <a:pt x="336034" y="230833"/>
                  </a:lnTo>
                  <a:lnTo>
                    <a:pt x="249681" y="230833"/>
                  </a:lnTo>
                  <a:lnTo>
                    <a:pt x="249681" y="272681"/>
                  </a:lnTo>
                  <a:close/>
                </a:path>
                <a:path w="615314" h="635635">
                  <a:moveTo>
                    <a:pt x="249681" y="180606"/>
                  </a:moveTo>
                  <a:lnTo>
                    <a:pt x="336034" y="180606"/>
                  </a:lnTo>
                  <a:lnTo>
                    <a:pt x="336034" y="138758"/>
                  </a:lnTo>
                  <a:lnTo>
                    <a:pt x="249681" y="138758"/>
                  </a:lnTo>
                  <a:lnTo>
                    <a:pt x="249681" y="180606"/>
                  </a:lnTo>
                  <a:close/>
                </a:path>
                <a:path w="615314" h="635635">
                  <a:moveTo>
                    <a:pt x="265049" y="0"/>
                  </a:moveTo>
                  <a:lnTo>
                    <a:pt x="278764" y="6921"/>
                  </a:lnTo>
                  <a:lnTo>
                    <a:pt x="293877" y="13614"/>
                  </a:lnTo>
                  <a:lnTo>
                    <a:pt x="310514" y="20104"/>
                  </a:lnTo>
                  <a:lnTo>
                    <a:pt x="328802" y="26377"/>
                  </a:lnTo>
                  <a:lnTo>
                    <a:pt x="297306" y="86626"/>
                  </a:lnTo>
                  <a:lnTo>
                    <a:pt x="397001" y="86626"/>
                  </a:lnTo>
                  <a:lnTo>
                    <a:pt x="395859" y="108356"/>
                  </a:lnTo>
                  <a:lnTo>
                    <a:pt x="395097" y="132676"/>
                  </a:lnTo>
                  <a:lnTo>
                    <a:pt x="394588" y="159575"/>
                  </a:lnTo>
                  <a:lnTo>
                    <a:pt x="394462" y="189052"/>
                  </a:lnTo>
                  <a:lnTo>
                    <a:pt x="394462" y="300113"/>
                  </a:lnTo>
                  <a:lnTo>
                    <a:pt x="436625" y="275475"/>
                  </a:lnTo>
                  <a:lnTo>
                    <a:pt x="452247" y="299542"/>
                  </a:lnTo>
                  <a:lnTo>
                    <a:pt x="467867" y="325056"/>
                  </a:lnTo>
                  <a:lnTo>
                    <a:pt x="483362" y="351993"/>
                  </a:lnTo>
                  <a:lnTo>
                    <a:pt x="498728" y="380364"/>
                  </a:lnTo>
                  <a:lnTo>
                    <a:pt x="507111" y="396570"/>
                  </a:lnTo>
                  <a:lnTo>
                    <a:pt x="507111" y="228561"/>
                  </a:lnTo>
                  <a:lnTo>
                    <a:pt x="477265" y="228726"/>
                  </a:lnTo>
                  <a:lnTo>
                    <a:pt x="450341" y="229209"/>
                  </a:lnTo>
                  <a:lnTo>
                    <a:pt x="426085" y="230022"/>
                  </a:lnTo>
                  <a:lnTo>
                    <a:pt x="404622" y="231152"/>
                  </a:lnTo>
                  <a:lnTo>
                    <a:pt x="404622" y="170535"/>
                  </a:lnTo>
                  <a:lnTo>
                    <a:pt x="425576" y="172834"/>
                  </a:lnTo>
                  <a:lnTo>
                    <a:pt x="449706" y="174485"/>
                  </a:lnTo>
                  <a:lnTo>
                    <a:pt x="476885" y="175463"/>
                  </a:lnTo>
                  <a:lnTo>
                    <a:pt x="507111" y="175793"/>
                  </a:lnTo>
                  <a:lnTo>
                    <a:pt x="506984" y="119900"/>
                  </a:lnTo>
                  <a:lnTo>
                    <a:pt x="506475" y="74599"/>
                  </a:lnTo>
                  <a:lnTo>
                    <a:pt x="505587" y="39890"/>
                  </a:lnTo>
                  <a:lnTo>
                    <a:pt x="504443" y="15798"/>
                  </a:lnTo>
                  <a:lnTo>
                    <a:pt x="573024" y="15798"/>
                  </a:lnTo>
                  <a:lnTo>
                    <a:pt x="570738" y="39890"/>
                  </a:lnTo>
                  <a:lnTo>
                    <a:pt x="569087" y="74599"/>
                  </a:lnTo>
                  <a:lnTo>
                    <a:pt x="568198" y="119900"/>
                  </a:lnTo>
                  <a:lnTo>
                    <a:pt x="567816" y="175793"/>
                  </a:lnTo>
                  <a:lnTo>
                    <a:pt x="575563" y="175463"/>
                  </a:lnTo>
                  <a:lnTo>
                    <a:pt x="586104" y="174485"/>
                  </a:lnTo>
                  <a:lnTo>
                    <a:pt x="599186" y="172834"/>
                  </a:lnTo>
                  <a:lnTo>
                    <a:pt x="615061" y="170535"/>
                  </a:lnTo>
                  <a:lnTo>
                    <a:pt x="615061" y="231152"/>
                  </a:lnTo>
                  <a:lnTo>
                    <a:pt x="598931" y="230022"/>
                  </a:lnTo>
                  <a:lnTo>
                    <a:pt x="585724" y="229209"/>
                  </a:lnTo>
                  <a:lnTo>
                    <a:pt x="575310" y="228726"/>
                  </a:lnTo>
                  <a:lnTo>
                    <a:pt x="567816" y="228561"/>
                  </a:lnTo>
                  <a:lnTo>
                    <a:pt x="567816" y="566826"/>
                  </a:lnTo>
                  <a:lnTo>
                    <a:pt x="566420" y="587032"/>
                  </a:lnTo>
                  <a:lnTo>
                    <a:pt x="546353" y="619544"/>
                  </a:lnTo>
                  <a:lnTo>
                    <a:pt x="490347" y="631215"/>
                  </a:lnTo>
                  <a:lnTo>
                    <a:pt x="461137" y="635190"/>
                  </a:lnTo>
                  <a:lnTo>
                    <a:pt x="457326" y="617499"/>
                  </a:lnTo>
                  <a:lnTo>
                    <a:pt x="452374" y="600621"/>
                  </a:lnTo>
                  <a:lnTo>
                    <a:pt x="446150" y="584580"/>
                  </a:lnTo>
                  <a:lnTo>
                    <a:pt x="438785" y="569340"/>
                  </a:lnTo>
                  <a:lnTo>
                    <a:pt x="459866" y="569213"/>
                  </a:lnTo>
                  <a:lnTo>
                    <a:pt x="503427" y="566077"/>
                  </a:lnTo>
                  <a:lnTo>
                    <a:pt x="507111" y="560628"/>
                  </a:lnTo>
                  <a:lnTo>
                    <a:pt x="507111" y="551065"/>
                  </a:lnTo>
                  <a:lnTo>
                    <a:pt x="507111" y="397408"/>
                  </a:lnTo>
                  <a:lnTo>
                    <a:pt x="491616" y="406374"/>
                  </a:lnTo>
                  <a:lnTo>
                    <a:pt x="480822" y="412584"/>
                  </a:lnTo>
                  <a:lnTo>
                    <a:pt x="471042" y="418249"/>
                  </a:lnTo>
                  <a:lnTo>
                    <a:pt x="462025" y="423367"/>
                  </a:lnTo>
                  <a:lnTo>
                    <a:pt x="454025" y="427951"/>
                  </a:lnTo>
                  <a:lnTo>
                    <a:pt x="442340" y="403453"/>
                  </a:lnTo>
                  <a:lnTo>
                    <a:pt x="429260" y="377405"/>
                  </a:lnTo>
                  <a:lnTo>
                    <a:pt x="414654" y="349821"/>
                  </a:lnTo>
                  <a:lnTo>
                    <a:pt x="398652" y="320700"/>
                  </a:lnTo>
                  <a:lnTo>
                    <a:pt x="394462" y="313181"/>
                  </a:lnTo>
                  <a:lnTo>
                    <a:pt x="394462" y="561568"/>
                  </a:lnTo>
                  <a:lnTo>
                    <a:pt x="392811" y="579577"/>
                  </a:lnTo>
                  <a:lnTo>
                    <a:pt x="369062" y="610374"/>
                  </a:lnTo>
                  <a:lnTo>
                    <a:pt x="318897" y="621779"/>
                  </a:lnTo>
                  <a:lnTo>
                    <a:pt x="296799" y="624700"/>
                  </a:lnTo>
                  <a:lnTo>
                    <a:pt x="291464" y="610019"/>
                  </a:lnTo>
                  <a:lnTo>
                    <a:pt x="285368" y="594144"/>
                  </a:lnTo>
                  <a:lnTo>
                    <a:pt x="278384" y="577087"/>
                  </a:lnTo>
                  <a:lnTo>
                    <a:pt x="270510" y="558838"/>
                  </a:lnTo>
                  <a:lnTo>
                    <a:pt x="293115" y="558596"/>
                  </a:lnTo>
                  <a:lnTo>
                    <a:pt x="333755" y="552399"/>
                  </a:lnTo>
                  <a:lnTo>
                    <a:pt x="336296" y="545858"/>
                  </a:lnTo>
                  <a:lnTo>
                    <a:pt x="336296" y="535343"/>
                  </a:lnTo>
                  <a:lnTo>
                    <a:pt x="336296" y="425310"/>
                  </a:lnTo>
                  <a:lnTo>
                    <a:pt x="333755" y="425310"/>
                  </a:lnTo>
                  <a:lnTo>
                    <a:pt x="324230" y="444995"/>
                  </a:lnTo>
                  <a:lnTo>
                    <a:pt x="312674" y="466089"/>
                  </a:lnTo>
                  <a:lnTo>
                    <a:pt x="282448" y="512533"/>
                  </a:lnTo>
                  <a:lnTo>
                    <a:pt x="240918" y="561911"/>
                  </a:lnTo>
                  <a:lnTo>
                    <a:pt x="185547" y="611568"/>
                  </a:lnTo>
                  <a:lnTo>
                    <a:pt x="175640" y="602818"/>
                  </a:lnTo>
                  <a:lnTo>
                    <a:pt x="162813" y="593724"/>
                  </a:lnTo>
                  <a:lnTo>
                    <a:pt x="147192" y="584276"/>
                  </a:lnTo>
                  <a:lnTo>
                    <a:pt x="128650" y="574484"/>
                  </a:lnTo>
                  <a:lnTo>
                    <a:pt x="155575" y="553618"/>
                  </a:lnTo>
                  <a:lnTo>
                    <a:pt x="200151" y="513791"/>
                  </a:lnTo>
                  <a:lnTo>
                    <a:pt x="233172" y="476478"/>
                  </a:lnTo>
                  <a:lnTo>
                    <a:pt x="259587" y="441718"/>
                  </a:lnTo>
                  <a:lnTo>
                    <a:pt x="270510" y="425310"/>
                  </a:lnTo>
                  <a:lnTo>
                    <a:pt x="239140" y="425310"/>
                  </a:lnTo>
                  <a:lnTo>
                    <a:pt x="187578" y="426148"/>
                  </a:lnTo>
                  <a:lnTo>
                    <a:pt x="155193" y="427456"/>
                  </a:lnTo>
                  <a:lnTo>
                    <a:pt x="156972" y="430339"/>
                  </a:lnTo>
                  <a:lnTo>
                    <a:pt x="163195" y="439750"/>
                  </a:lnTo>
                  <a:lnTo>
                    <a:pt x="169290" y="448729"/>
                  </a:lnTo>
                  <a:lnTo>
                    <a:pt x="175513" y="457263"/>
                  </a:lnTo>
                  <a:lnTo>
                    <a:pt x="181610" y="465366"/>
                  </a:lnTo>
                  <a:lnTo>
                    <a:pt x="167766" y="482866"/>
                  </a:lnTo>
                  <a:lnTo>
                    <a:pt x="154304" y="499630"/>
                  </a:lnTo>
                  <a:lnTo>
                    <a:pt x="141350" y="515645"/>
                  </a:lnTo>
                  <a:lnTo>
                    <a:pt x="128777" y="530923"/>
                  </a:lnTo>
                  <a:lnTo>
                    <a:pt x="117093" y="545503"/>
                  </a:lnTo>
                  <a:lnTo>
                    <a:pt x="106552" y="559434"/>
                  </a:lnTo>
                  <a:lnTo>
                    <a:pt x="97154" y="572719"/>
                  </a:lnTo>
                  <a:lnTo>
                    <a:pt x="89026" y="585355"/>
                  </a:lnTo>
                  <a:lnTo>
                    <a:pt x="74929" y="574090"/>
                  </a:lnTo>
                  <a:lnTo>
                    <a:pt x="61087" y="563029"/>
                  </a:lnTo>
                  <a:lnTo>
                    <a:pt x="47498" y="552170"/>
                  </a:lnTo>
                  <a:lnTo>
                    <a:pt x="34162" y="541540"/>
                  </a:lnTo>
                  <a:lnTo>
                    <a:pt x="45720" y="532117"/>
                  </a:lnTo>
                  <a:lnTo>
                    <a:pt x="53848" y="522693"/>
                  </a:lnTo>
                  <a:lnTo>
                    <a:pt x="58800" y="513270"/>
                  </a:lnTo>
                  <a:lnTo>
                    <a:pt x="60451" y="503859"/>
                  </a:lnTo>
                  <a:lnTo>
                    <a:pt x="60451" y="262635"/>
                  </a:lnTo>
                  <a:lnTo>
                    <a:pt x="50926" y="262801"/>
                  </a:lnTo>
                  <a:lnTo>
                    <a:pt x="37718" y="263296"/>
                  </a:lnTo>
                  <a:lnTo>
                    <a:pt x="20827" y="264121"/>
                  </a:lnTo>
                  <a:lnTo>
                    <a:pt x="0" y="265277"/>
                  </a:lnTo>
                  <a:lnTo>
                    <a:pt x="0" y="207238"/>
                  </a:lnTo>
                  <a:lnTo>
                    <a:pt x="18541" y="209562"/>
                  </a:lnTo>
                  <a:lnTo>
                    <a:pt x="37337" y="211226"/>
                  </a:lnTo>
                  <a:lnTo>
                    <a:pt x="56641" y="212229"/>
                  </a:lnTo>
                  <a:lnTo>
                    <a:pt x="76326" y="212559"/>
                  </a:lnTo>
                  <a:lnTo>
                    <a:pt x="123698" y="212559"/>
                  </a:lnTo>
                  <a:lnTo>
                    <a:pt x="122681" y="236181"/>
                  </a:lnTo>
                  <a:lnTo>
                    <a:pt x="121792" y="261137"/>
                  </a:lnTo>
                  <a:lnTo>
                    <a:pt x="121412" y="287400"/>
                  </a:lnTo>
                  <a:lnTo>
                    <a:pt x="121158" y="314972"/>
                  </a:lnTo>
                  <a:lnTo>
                    <a:pt x="121158" y="464362"/>
                  </a:lnTo>
                  <a:lnTo>
                    <a:pt x="122554" y="456171"/>
                  </a:lnTo>
                  <a:lnTo>
                    <a:pt x="126491" y="446785"/>
                  </a:lnTo>
                  <a:lnTo>
                    <a:pt x="133096" y="436194"/>
                  </a:lnTo>
                  <a:lnTo>
                    <a:pt x="142366" y="424395"/>
                  </a:lnTo>
                  <a:lnTo>
                    <a:pt x="144525" y="421982"/>
                  </a:lnTo>
                  <a:lnTo>
                    <a:pt x="144525" y="367283"/>
                  </a:lnTo>
                  <a:lnTo>
                    <a:pt x="159258" y="369608"/>
                  </a:lnTo>
                  <a:lnTo>
                    <a:pt x="171576" y="371259"/>
                  </a:lnTo>
                  <a:lnTo>
                    <a:pt x="181483" y="372262"/>
                  </a:lnTo>
                  <a:lnTo>
                    <a:pt x="189102" y="372592"/>
                  </a:lnTo>
                  <a:lnTo>
                    <a:pt x="189102" y="196913"/>
                  </a:lnTo>
                  <a:lnTo>
                    <a:pt x="188975" y="166649"/>
                  </a:lnTo>
                  <a:lnTo>
                    <a:pt x="188467" y="138175"/>
                  </a:lnTo>
                  <a:lnTo>
                    <a:pt x="187705" y="111505"/>
                  </a:lnTo>
                  <a:lnTo>
                    <a:pt x="186562" y="86626"/>
                  </a:lnTo>
                  <a:lnTo>
                    <a:pt x="234441" y="86626"/>
                  </a:lnTo>
                  <a:lnTo>
                    <a:pt x="242188" y="73850"/>
                  </a:lnTo>
                  <a:lnTo>
                    <a:pt x="249809" y="55143"/>
                  </a:lnTo>
                  <a:lnTo>
                    <a:pt x="257428" y="30530"/>
                  </a:lnTo>
                  <a:lnTo>
                    <a:pt x="265049" y="0"/>
                  </a:lnTo>
                  <a:close/>
                </a:path>
              </a:pathLst>
            </a:custGeom>
            <a:ln w="2286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95344" y="5579364"/>
            <a:ext cx="638175" cy="658495"/>
            <a:chOff x="3895344" y="5579364"/>
            <a:chExt cx="638175" cy="65849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4797" y="5987440"/>
              <a:ext cx="129031" cy="2377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4663" y="6015342"/>
              <a:ext cx="265684" cy="1993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06012" y="5590032"/>
              <a:ext cx="615315" cy="585470"/>
            </a:xfrm>
            <a:custGeom>
              <a:avLst/>
              <a:gdLst/>
              <a:ahLst/>
              <a:cxnLst/>
              <a:rect l="l" t="t" r="r" b="b"/>
              <a:pathLst>
                <a:path w="615314" h="585470">
                  <a:moveTo>
                    <a:pt x="615061" y="170535"/>
                  </a:moveTo>
                  <a:lnTo>
                    <a:pt x="599186" y="172834"/>
                  </a:lnTo>
                  <a:lnTo>
                    <a:pt x="586105" y="174485"/>
                  </a:lnTo>
                  <a:lnTo>
                    <a:pt x="575564" y="175463"/>
                  </a:lnTo>
                  <a:lnTo>
                    <a:pt x="567817" y="175793"/>
                  </a:lnTo>
                  <a:lnTo>
                    <a:pt x="568071" y="119900"/>
                  </a:lnTo>
                  <a:lnTo>
                    <a:pt x="569087" y="73850"/>
                  </a:lnTo>
                  <a:lnTo>
                    <a:pt x="570738" y="39890"/>
                  </a:lnTo>
                  <a:lnTo>
                    <a:pt x="573024" y="15798"/>
                  </a:lnTo>
                  <a:lnTo>
                    <a:pt x="504444" y="15798"/>
                  </a:lnTo>
                  <a:lnTo>
                    <a:pt x="505587" y="39890"/>
                  </a:lnTo>
                  <a:lnTo>
                    <a:pt x="506349" y="73850"/>
                  </a:lnTo>
                  <a:lnTo>
                    <a:pt x="506857" y="119900"/>
                  </a:lnTo>
                  <a:lnTo>
                    <a:pt x="507111" y="175793"/>
                  </a:lnTo>
                  <a:lnTo>
                    <a:pt x="476885" y="175463"/>
                  </a:lnTo>
                  <a:lnTo>
                    <a:pt x="449707" y="174485"/>
                  </a:lnTo>
                  <a:lnTo>
                    <a:pt x="425577" y="172834"/>
                  </a:lnTo>
                  <a:lnTo>
                    <a:pt x="404495" y="170535"/>
                  </a:lnTo>
                  <a:lnTo>
                    <a:pt x="404495" y="231152"/>
                  </a:lnTo>
                  <a:lnTo>
                    <a:pt x="426085" y="230022"/>
                  </a:lnTo>
                  <a:lnTo>
                    <a:pt x="450342" y="229209"/>
                  </a:lnTo>
                  <a:lnTo>
                    <a:pt x="477266" y="228727"/>
                  </a:lnTo>
                  <a:lnTo>
                    <a:pt x="507111" y="228701"/>
                  </a:lnTo>
                  <a:lnTo>
                    <a:pt x="507111" y="396570"/>
                  </a:lnTo>
                  <a:lnTo>
                    <a:pt x="498729" y="380365"/>
                  </a:lnTo>
                  <a:lnTo>
                    <a:pt x="483235" y="351993"/>
                  </a:lnTo>
                  <a:lnTo>
                    <a:pt x="467868" y="325056"/>
                  </a:lnTo>
                  <a:lnTo>
                    <a:pt x="460629" y="313182"/>
                  </a:lnTo>
                  <a:lnTo>
                    <a:pt x="452628" y="300113"/>
                  </a:lnTo>
                  <a:lnTo>
                    <a:pt x="436626" y="275475"/>
                  </a:lnTo>
                  <a:lnTo>
                    <a:pt x="394335" y="300113"/>
                  </a:lnTo>
                  <a:lnTo>
                    <a:pt x="394335" y="272884"/>
                  </a:lnTo>
                  <a:lnTo>
                    <a:pt x="394335" y="231152"/>
                  </a:lnTo>
                  <a:lnTo>
                    <a:pt x="394462" y="181076"/>
                  </a:lnTo>
                  <a:lnTo>
                    <a:pt x="394589" y="158813"/>
                  </a:lnTo>
                  <a:lnTo>
                    <a:pt x="394970" y="139344"/>
                  </a:lnTo>
                  <a:lnTo>
                    <a:pt x="395859" y="108356"/>
                  </a:lnTo>
                  <a:lnTo>
                    <a:pt x="396875" y="86626"/>
                  </a:lnTo>
                  <a:lnTo>
                    <a:pt x="336169" y="86626"/>
                  </a:lnTo>
                  <a:lnTo>
                    <a:pt x="336169" y="139344"/>
                  </a:lnTo>
                  <a:lnTo>
                    <a:pt x="336169" y="181076"/>
                  </a:lnTo>
                  <a:lnTo>
                    <a:pt x="336169" y="231152"/>
                  </a:lnTo>
                  <a:lnTo>
                    <a:pt x="336169" y="272884"/>
                  </a:lnTo>
                  <a:lnTo>
                    <a:pt x="249809" y="272884"/>
                  </a:lnTo>
                  <a:lnTo>
                    <a:pt x="249809" y="231152"/>
                  </a:lnTo>
                  <a:lnTo>
                    <a:pt x="336169" y="231152"/>
                  </a:lnTo>
                  <a:lnTo>
                    <a:pt x="336169" y="181076"/>
                  </a:lnTo>
                  <a:lnTo>
                    <a:pt x="249809" y="181076"/>
                  </a:lnTo>
                  <a:lnTo>
                    <a:pt x="249809" y="139344"/>
                  </a:lnTo>
                  <a:lnTo>
                    <a:pt x="336169" y="139344"/>
                  </a:lnTo>
                  <a:lnTo>
                    <a:pt x="336169" y="86626"/>
                  </a:lnTo>
                  <a:lnTo>
                    <a:pt x="297180" y="86626"/>
                  </a:lnTo>
                  <a:lnTo>
                    <a:pt x="328676" y="26377"/>
                  </a:lnTo>
                  <a:lnTo>
                    <a:pt x="310515" y="20104"/>
                  </a:lnTo>
                  <a:lnTo>
                    <a:pt x="293878" y="13614"/>
                  </a:lnTo>
                  <a:lnTo>
                    <a:pt x="278765" y="6921"/>
                  </a:lnTo>
                  <a:lnTo>
                    <a:pt x="265049" y="0"/>
                  </a:lnTo>
                  <a:lnTo>
                    <a:pt x="257429" y="30530"/>
                  </a:lnTo>
                  <a:lnTo>
                    <a:pt x="249809" y="55143"/>
                  </a:lnTo>
                  <a:lnTo>
                    <a:pt x="242062" y="73850"/>
                  </a:lnTo>
                  <a:lnTo>
                    <a:pt x="234442" y="86626"/>
                  </a:lnTo>
                  <a:lnTo>
                    <a:pt x="186563" y="86626"/>
                  </a:lnTo>
                  <a:lnTo>
                    <a:pt x="187706" y="111506"/>
                  </a:lnTo>
                  <a:lnTo>
                    <a:pt x="188468" y="138176"/>
                  </a:lnTo>
                  <a:lnTo>
                    <a:pt x="188976" y="174485"/>
                  </a:lnTo>
                  <a:lnTo>
                    <a:pt x="189103" y="372592"/>
                  </a:lnTo>
                  <a:lnTo>
                    <a:pt x="181483" y="372262"/>
                  </a:lnTo>
                  <a:lnTo>
                    <a:pt x="171450" y="371259"/>
                  </a:lnTo>
                  <a:lnTo>
                    <a:pt x="159258" y="369608"/>
                  </a:lnTo>
                  <a:lnTo>
                    <a:pt x="144526" y="367284"/>
                  </a:lnTo>
                  <a:lnTo>
                    <a:pt x="144526" y="421982"/>
                  </a:lnTo>
                  <a:lnTo>
                    <a:pt x="122555" y="456171"/>
                  </a:lnTo>
                  <a:lnTo>
                    <a:pt x="121158" y="464362"/>
                  </a:lnTo>
                  <a:lnTo>
                    <a:pt x="121285" y="287401"/>
                  </a:lnTo>
                  <a:lnTo>
                    <a:pt x="121793" y="262636"/>
                  </a:lnTo>
                  <a:lnTo>
                    <a:pt x="123698" y="212559"/>
                  </a:lnTo>
                  <a:lnTo>
                    <a:pt x="76327" y="212559"/>
                  </a:lnTo>
                  <a:lnTo>
                    <a:pt x="56642" y="212229"/>
                  </a:lnTo>
                  <a:lnTo>
                    <a:pt x="37338" y="211226"/>
                  </a:lnTo>
                  <a:lnTo>
                    <a:pt x="18542" y="209562"/>
                  </a:lnTo>
                  <a:lnTo>
                    <a:pt x="0" y="207238"/>
                  </a:lnTo>
                  <a:lnTo>
                    <a:pt x="0" y="265277"/>
                  </a:lnTo>
                  <a:lnTo>
                    <a:pt x="37719" y="263296"/>
                  </a:lnTo>
                  <a:lnTo>
                    <a:pt x="60452" y="262636"/>
                  </a:lnTo>
                  <a:lnTo>
                    <a:pt x="60452" y="503859"/>
                  </a:lnTo>
                  <a:lnTo>
                    <a:pt x="58801" y="513270"/>
                  </a:lnTo>
                  <a:lnTo>
                    <a:pt x="53848" y="522693"/>
                  </a:lnTo>
                  <a:lnTo>
                    <a:pt x="45720" y="532117"/>
                  </a:lnTo>
                  <a:lnTo>
                    <a:pt x="34163" y="541540"/>
                  </a:lnTo>
                  <a:lnTo>
                    <a:pt x="89027" y="585355"/>
                  </a:lnTo>
                  <a:lnTo>
                    <a:pt x="117094" y="545503"/>
                  </a:lnTo>
                  <a:lnTo>
                    <a:pt x="167767" y="482866"/>
                  </a:lnTo>
                  <a:lnTo>
                    <a:pt x="181610" y="465366"/>
                  </a:lnTo>
                  <a:lnTo>
                    <a:pt x="180848" y="464362"/>
                  </a:lnTo>
                  <a:lnTo>
                    <a:pt x="169291" y="448729"/>
                  </a:lnTo>
                  <a:lnTo>
                    <a:pt x="155194" y="427456"/>
                  </a:lnTo>
                  <a:lnTo>
                    <a:pt x="169418" y="426796"/>
                  </a:lnTo>
                  <a:lnTo>
                    <a:pt x="205232" y="425678"/>
                  </a:lnTo>
                  <a:lnTo>
                    <a:pt x="222504" y="425399"/>
                  </a:lnTo>
                  <a:lnTo>
                    <a:pt x="394335" y="425310"/>
                  </a:lnTo>
                  <a:lnTo>
                    <a:pt x="394335" y="372592"/>
                  </a:lnTo>
                  <a:lnTo>
                    <a:pt x="394335" y="325615"/>
                  </a:lnTo>
                  <a:lnTo>
                    <a:pt x="336169" y="325615"/>
                  </a:lnTo>
                  <a:lnTo>
                    <a:pt x="336169" y="372592"/>
                  </a:lnTo>
                  <a:lnTo>
                    <a:pt x="249809" y="372592"/>
                  </a:lnTo>
                  <a:lnTo>
                    <a:pt x="249809" y="325602"/>
                  </a:lnTo>
                  <a:lnTo>
                    <a:pt x="394335" y="325602"/>
                  </a:lnTo>
                  <a:lnTo>
                    <a:pt x="394335" y="313182"/>
                  </a:lnTo>
                  <a:lnTo>
                    <a:pt x="414655" y="349821"/>
                  </a:lnTo>
                  <a:lnTo>
                    <a:pt x="429260" y="377405"/>
                  </a:lnTo>
                  <a:lnTo>
                    <a:pt x="442341" y="403453"/>
                  </a:lnTo>
                  <a:lnTo>
                    <a:pt x="454025" y="427951"/>
                  </a:lnTo>
                  <a:lnTo>
                    <a:pt x="507111" y="397408"/>
                  </a:lnTo>
                  <a:lnTo>
                    <a:pt x="567817" y="397408"/>
                  </a:lnTo>
                  <a:lnTo>
                    <a:pt x="567817" y="396570"/>
                  </a:lnTo>
                  <a:lnTo>
                    <a:pt x="567817" y="228625"/>
                  </a:lnTo>
                  <a:lnTo>
                    <a:pt x="570522" y="228625"/>
                  </a:lnTo>
                  <a:lnTo>
                    <a:pt x="575310" y="228727"/>
                  </a:lnTo>
                  <a:lnTo>
                    <a:pt x="585597" y="229209"/>
                  </a:lnTo>
                  <a:lnTo>
                    <a:pt x="615061" y="231152"/>
                  </a:lnTo>
                  <a:lnTo>
                    <a:pt x="615061" y="228561"/>
                  </a:lnTo>
                  <a:lnTo>
                    <a:pt x="615061" y="175793"/>
                  </a:lnTo>
                  <a:lnTo>
                    <a:pt x="615061" y="170535"/>
                  </a:lnTo>
                  <a:close/>
                </a:path>
              </a:pathLst>
            </a:custGeom>
            <a:solidFill>
              <a:srgbClr val="F8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56710" y="5916335"/>
              <a:ext cx="86360" cy="47625"/>
            </a:xfrm>
            <a:custGeom>
              <a:avLst/>
              <a:gdLst/>
              <a:ahLst/>
              <a:cxnLst/>
              <a:rect l="l" t="t" r="r" b="b"/>
              <a:pathLst>
                <a:path w="86360" h="47625">
                  <a:moveTo>
                    <a:pt x="0" y="47114"/>
                  </a:moveTo>
                  <a:lnTo>
                    <a:pt x="86351" y="47114"/>
                  </a:lnTo>
                  <a:lnTo>
                    <a:pt x="86351" y="0"/>
                  </a:lnTo>
                  <a:lnTo>
                    <a:pt x="0" y="0"/>
                  </a:lnTo>
                  <a:lnTo>
                    <a:pt x="0" y="47114"/>
                  </a:lnTo>
                  <a:close/>
                </a:path>
              </a:pathLst>
            </a:custGeom>
            <a:ln w="2286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8204" y="5596128"/>
              <a:ext cx="153924" cy="1706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06774" y="5590794"/>
              <a:ext cx="615315" cy="635635"/>
            </a:xfrm>
            <a:custGeom>
              <a:avLst/>
              <a:gdLst/>
              <a:ahLst/>
              <a:cxnLst/>
              <a:rect l="l" t="t" r="r" b="b"/>
              <a:pathLst>
                <a:path w="615314" h="635635">
                  <a:moveTo>
                    <a:pt x="249936" y="272681"/>
                  </a:moveTo>
                  <a:lnTo>
                    <a:pt x="336287" y="272681"/>
                  </a:lnTo>
                  <a:lnTo>
                    <a:pt x="336287" y="230833"/>
                  </a:lnTo>
                  <a:lnTo>
                    <a:pt x="249936" y="230833"/>
                  </a:lnTo>
                  <a:lnTo>
                    <a:pt x="249936" y="272681"/>
                  </a:lnTo>
                  <a:close/>
                </a:path>
                <a:path w="615314" h="635635">
                  <a:moveTo>
                    <a:pt x="249936" y="180606"/>
                  </a:moveTo>
                  <a:lnTo>
                    <a:pt x="336287" y="180606"/>
                  </a:lnTo>
                  <a:lnTo>
                    <a:pt x="336287" y="138758"/>
                  </a:lnTo>
                  <a:lnTo>
                    <a:pt x="249936" y="138758"/>
                  </a:lnTo>
                  <a:lnTo>
                    <a:pt x="249936" y="180606"/>
                  </a:lnTo>
                  <a:close/>
                </a:path>
                <a:path w="615314" h="635635">
                  <a:moveTo>
                    <a:pt x="265049" y="0"/>
                  </a:moveTo>
                  <a:lnTo>
                    <a:pt x="278764" y="6921"/>
                  </a:lnTo>
                  <a:lnTo>
                    <a:pt x="293877" y="13614"/>
                  </a:lnTo>
                  <a:lnTo>
                    <a:pt x="310514" y="20104"/>
                  </a:lnTo>
                  <a:lnTo>
                    <a:pt x="328675" y="26377"/>
                  </a:lnTo>
                  <a:lnTo>
                    <a:pt x="297179" y="86626"/>
                  </a:lnTo>
                  <a:lnTo>
                    <a:pt x="397001" y="86626"/>
                  </a:lnTo>
                  <a:lnTo>
                    <a:pt x="395859" y="108356"/>
                  </a:lnTo>
                  <a:lnTo>
                    <a:pt x="395097" y="132676"/>
                  </a:lnTo>
                  <a:lnTo>
                    <a:pt x="394588" y="159575"/>
                  </a:lnTo>
                  <a:lnTo>
                    <a:pt x="394462" y="189052"/>
                  </a:lnTo>
                  <a:lnTo>
                    <a:pt x="394462" y="300113"/>
                  </a:lnTo>
                  <a:lnTo>
                    <a:pt x="436625" y="275475"/>
                  </a:lnTo>
                  <a:lnTo>
                    <a:pt x="452247" y="299542"/>
                  </a:lnTo>
                  <a:lnTo>
                    <a:pt x="467867" y="325056"/>
                  </a:lnTo>
                  <a:lnTo>
                    <a:pt x="483362" y="351993"/>
                  </a:lnTo>
                  <a:lnTo>
                    <a:pt x="498728" y="380364"/>
                  </a:lnTo>
                  <a:lnTo>
                    <a:pt x="507111" y="396570"/>
                  </a:lnTo>
                  <a:lnTo>
                    <a:pt x="507111" y="228561"/>
                  </a:lnTo>
                  <a:lnTo>
                    <a:pt x="477265" y="228726"/>
                  </a:lnTo>
                  <a:lnTo>
                    <a:pt x="450341" y="229209"/>
                  </a:lnTo>
                  <a:lnTo>
                    <a:pt x="426085" y="230022"/>
                  </a:lnTo>
                  <a:lnTo>
                    <a:pt x="404622" y="231152"/>
                  </a:lnTo>
                  <a:lnTo>
                    <a:pt x="404622" y="170535"/>
                  </a:lnTo>
                  <a:lnTo>
                    <a:pt x="425576" y="172834"/>
                  </a:lnTo>
                  <a:lnTo>
                    <a:pt x="449706" y="174485"/>
                  </a:lnTo>
                  <a:lnTo>
                    <a:pt x="476885" y="175463"/>
                  </a:lnTo>
                  <a:lnTo>
                    <a:pt x="507111" y="175793"/>
                  </a:lnTo>
                  <a:lnTo>
                    <a:pt x="506856" y="119900"/>
                  </a:lnTo>
                  <a:lnTo>
                    <a:pt x="506475" y="74599"/>
                  </a:lnTo>
                  <a:lnTo>
                    <a:pt x="505587" y="39890"/>
                  </a:lnTo>
                  <a:lnTo>
                    <a:pt x="504443" y="15798"/>
                  </a:lnTo>
                  <a:lnTo>
                    <a:pt x="573024" y="15798"/>
                  </a:lnTo>
                  <a:lnTo>
                    <a:pt x="570738" y="39890"/>
                  </a:lnTo>
                  <a:lnTo>
                    <a:pt x="569087" y="74599"/>
                  </a:lnTo>
                  <a:lnTo>
                    <a:pt x="568071" y="119900"/>
                  </a:lnTo>
                  <a:lnTo>
                    <a:pt x="567816" y="175793"/>
                  </a:lnTo>
                  <a:lnTo>
                    <a:pt x="575563" y="175463"/>
                  </a:lnTo>
                  <a:lnTo>
                    <a:pt x="586104" y="174485"/>
                  </a:lnTo>
                  <a:lnTo>
                    <a:pt x="599186" y="172834"/>
                  </a:lnTo>
                  <a:lnTo>
                    <a:pt x="615061" y="170535"/>
                  </a:lnTo>
                  <a:lnTo>
                    <a:pt x="615061" y="231152"/>
                  </a:lnTo>
                  <a:lnTo>
                    <a:pt x="598931" y="230022"/>
                  </a:lnTo>
                  <a:lnTo>
                    <a:pt x="585724" y="229209"/>
                  </a:lnTo>
                  <a:lnTo>
                    <a:pt x="575310" y="228726"/>
                  </a:lnTo>
                  <a:lnTo>
                    <a:pt x="567816" y="228561"/>
                  </a:lnTo>
                  <a:lnTo>
                    <a:pt x="567816" y="566826"/>
                  </a:lnTo>
                  <a:lnTo>
                    <a:pt x="566420" y="587032"/>
                  </a:lnTo>
                  <a:lnTo>
                    <a:pt x="546353" y="619544"/>
                  </a:lnTo>
                  <a:lnTo>
                    <a:pt x="490347" y="631215"/>
                  </a:lnTo>
                  <a:lnTo>
                    <a:pt x="461137" y="635190"/>
                  </a:lnTo>
                  <a:lnTo>
                    <a:pt x="457326" y="617499"/>
                  </a:lnTo>
                  <a:lnTo>
                    <a:pt x="452374" y="600621"/>
                  </a:lnTo>
                  <a:lnTo>
                    <a:pt x="446150" y="584580"/>
                  </a:lnTo>
                  <a:lnTo>
                    <a:pt x="438785" y="569340"/>
                  </a:lnTo>
                  <a:lnTo>
                    <a:pt x="459866" y="569213"/>
                  </a:lnTo>
                  <a:lnTo>
                    <a:pt x="503427" y="566077"/>
                  </a:lnTo>
                  <a:lnTo>
                    <a:pt x="507111" y="560628"/>
                  </a:lnTo>
                  <a:lnTo>
                    <a:pt x="507111" y="551065"/>
                  </a:lnTo>
                  <a:lnTo>
                    <a:pt x="507111" y="397408"/>
                  </a:lnTo>
                  <a:lnTo>
                    <a:pt x="491616" y="406374"/>
                  </a:lnTo>
                  <a:lnTo>
                    <a:pt x="480822" y="412584"/>
                  </a:lnTo>
                  <a:lnTo>
                    <a:pt x="471042" y="418249"/>
                  </a:lnTo>
                  <a:lnTo>
                    <a:pt x="462025" y="423367"/>
                  </a:lnTo>
                  <a:lnTo>
                    <a:pt x="454025" y="427951"/>
                  </a:lnTo>
                  <a:lnTo>
                    <a:pt x="442340" y="403453"/>
                  </a:lnTo>
                  <a:lnTo>
                    <a:pt x="429260" y="377405"/>
                  </a:lnTo>
                  <a:lnTo>
                    <a:pt x="414654" y="349821"/>
                  </a:lnTo>
                  <a:lnTo>
                    <a:pt x="398652" y="320700"/>
                  </a:lnTo>
                  <a:lnTo>
                    <a:pt x="394462" y="313181"/>
                  </a:lnTo>
                  <a:lnTo>
                    <a:pt x="394462" y="561568"/>
                  </a:lnTo>
                  <a:lnTo>
                    <a:pt x="392811" y="579577"/>
                  </a:lnTo>
                  <a:lnTo>
                    <a:pt x="369062" y="610374"/>
                  </a:lnTo>
                  <a:lnTo>
                    <a:pt x="318770" y="621779"/>
                  </a:lnTo>
                  <a:lnTo>
                    <a:pt x="296672" y="624700"/>
                  </a:lnTo>
                  <a:lnTo>
                    <a:pt x="291464" y="610019"/>
                  </a:lnTo>
                  <a:lnTo>
                    <a:pt x="285368" y="594144"/>
                  </a:lnTo>
                  <a:lnTo>
                    <a:pt x="278384" y="577087"/>
                  </a:lnTo>
                  <a:lnTo>
                    <a:pt x="270510" y="558838"/>
                  </a:lnTo>
                  <a:lnTo>
                    <a:pt x="292988" y="558596"/>
                  </a:lnTo>
                  <a:lnTo>
                    <a:pt x="333755" y="552399"/>
                  </a:lnTo>
                  <a:lnTo>
                    <a:pt x="336296" y="545858"/>
                  </a:lnTo>
                  <a:lnTo>
                    <a:pt x="336296" y="535343"/>
                  </a:lnTo>
                  <a:lnTo>
                    <a:pt x="336296" y="425310"/>
                  </a:lnTo>
                  <a:lnTo>
                    <a:pt x="333755" y="425310"/>
                  </a:lnTo>
                  <a:lnTo>
                    <a:pt x="324230" y="444995"/>
                  </a:lnTo>
                  <a:lnTo>
                    <a:pt x="312674" y="466089"/>
                  </a:lnTo>
                  <a:lnTo>
                    <a:pt x="282448" y="512533"/>
                  </a:lnTo>
                  <a:lnTo>
                    <a:pt x="240918" y="561911"/>
                  </a:lnTo>
                  <a:lnTo>
                    <a:pt x="185547" y="611568"/>
                  </a:lnTo>
                  <a:lnTo>
                    <a:pt x="175640" y="602818"/>
                  </a:lnTo>
                  <a:lnTo>
                    <a:pt x="162813" y="593724"/>
                  </a:lnTo>
                  <a:lnTo>
                    <a:pt x="147192" y="584276"/>
                  </a:lnTo>
                  <a:lnTo>
                    <a:pt x="128650" y="574484"/>
                  </a:lnTo>
                  <a:lnTo>
                    <a:pt x="155575" y="553618"/>
                  </a:lnTo>
                  <a:lnTo>
                    <a:pt x="200151" y="513791"/>
                  </a:lnTo>
                  <a:lnTo>
                    <a:pt x="233172" y="476478"/>
                  </a:lnTo>
                  <a:lnTo>
                    <a:pt x="259587" y="441718"/>
                  </a:lnTo>
                  <a:lnTo>
                    <a:pt x="270510" y="425310"/>
                  </a:lnTo>
                  <a:lnTo>
                    <a:pt x="239140" y="425310"/>
                  </a:lnTo>
                  <a:lnTo>
                    <a:pt x="187578" y="426148"/>
                  </a:lnTo>
                  <a:lnTo>
                    <a:pt x="155193" y="427456"/>
                  </a:lnTo>
                  <a:lnTo>
                    <a:pt x="156972" y="430339"/>
                  </a:lnTo>
                  <a:lnTo>
                    <a:pt x="163195" y="439750"/>
                  </a:lnTo>
                  <a:lnTo>
                    <a:pt x="169290" y="448729"/>
                  </a:lnTo>
                  <a:lnTo>
                    <a:pt x="175513" y="457263"/>
                  </a:lnTo>
                  <a:lnTo>
                    <a:pt x="181610" y="465366"/>
                  </a:lnTo>
                  <a:lnTo>
                    <a:pt x="167766" y="482866"/>
                  </a:lnTo>
                  <a:lnTo>
                    <a:pt x="154304" y="499630"/>
                  </a:lnTo>
                  <a:lnTo>
                    <a:pt x="141350" y="515645"/>
                  </a:lnTo>
                  <a:lnTo>
                    <a:pt x="128777" y="530923"/>
                  </a:lnTo>
                  <a:lnTo>
                    <a:pt x="117093" y="545503"/>
                  </a:lnTo>
                  <a:lnTo>
                    <a:pt x="106552" y="559434"/>
                  </a:lnTo>
                  <a:lnTo>
                    <a:pt x="97154" y="572719"/>
                  </a:lnTo>
                  <a:lnTo>
                    <a:pt x="89026" y="585355"/>
                  </a:lnTo>
                  <a:lnTo>
                    <a:pt x="74929" y="574090"/>
                  </a:lnTo>
                  <a:lnTo>
                    <a:pt x="61087" y="563029"/>
                  </a:lnTo>
                  <a:lnTo>
                    <a:pt x="47498" y="552170"/>
                  </a:lnTo>
                  <a:lnTo>
                    <a:pt x="34162" y="541540"/>
                  </a:lnTo>
                  <a:lnTo>
                    <a:pt x="45720" y="532117"/>
                  </a:lnTo>
                  <a:lnTo>
                    <a:pt x="53848" y="522693"/>
                  </a:lnTo>
                  <a:lnTo>
                    <a:pt x="58800" y="513270"/>
                  </a:lnTo>
                  <a:lnTo>
                    <a:pt x="60451" y="503859"/>
                  </a:lnTo>
                  <a:lnTo>
                    <a:pt x="60451" y="262635"/>
                  </a:lnTo>
                  <a:lnTo>
                    <a:pt x="50926" y="262801"/>
                  </a:lnTo>
                  <a:lnTo>
                    <a:pt x="37718" y="263296"/>
                  </a:lnTo>
                  <a:lnTo>
                    <a:pt x="20827" y="264121"/>
                  </a:lnTo>
                  <a:lnTo>
                    <a:pt x="0" y="265277"/>
                  </a:lnTo>
                  <a:lnTo>
                    <a:pt x="0" y="207238"/>
                  </a:lnTo>
                  <a:lnTo>
                    <a:pt x="18541" y="209562"/>
                  </a:lnTo>
                  <a:lnTo>
                    <a:pt x="37337" y="211226"/>
                  </a:lnTo>
                  <a:lnTo>
                    <a:pt x="56641" y="212229"/>
                  </a:lnTo>
                  <a:lnTo>
                    <a:pt x="76326" y="212559"/>
                  </a:lnTo>
                  <a:lnTo>
                    <a:pt x="123698" y="212559"/>
                  </a:lnTo>
                  <a:lnTo>
                    <a:pt x="122681" y="236181"/>
                  </a:lnTo>
                  <a:lnTo>
                    <a:pt x="121792" y="261137"/>
                  </a:lnTo>
                  <a:lnTo>
                    <a:pt x="121285" y="287400"/>
                  </a:lnTo>
                  <a:lnTo>
                    <a:pt x="121158" y="314972"/>
                  </a:lnTo>
                  <a:lnTo>
                    <a:pt x="121158" y="464362"/>
                  </a:lnTo>
                  <a:lnTo>
                    <a:pt x="122554" y="456171"/>
                  </a:lnTo>
                  <a:lnTo>
                    <a:pt x="126491" y="446785"/>
                  </a:lnTo>
                  <a:lnTo>
                    <a:pt x="133096" y="436194"/>
                  </a:lnTo>
                  <a:lnTo>
                    <a:pt x="142366" y="424395"/>
                  </a:lnTo>
                  <a:lnTo>
                    <a:pt x="144525" y="421982"/>
                  </a:lnTo>
                  <a:lnTo>
                    <a:pt x="144525" y="367283"/>
                  </a:lnTo>
                  <a:lnTo>
                    <a:pt x="159258" y="369608"/>
                  </a:lnTo>
                  <a:lnTo>
                    <a:pt x="171576" y="371259"/>
                  </a:lnTo>
                  <a:lnTo>
                    <a:pt x="181483" y="372262"/>
                  </a:lnTo>
                  <a:lnTo>
                    <a:pt x="189102" y="372592"/>
                  </a:lnTo>
                  <a:lnTo>
                    <a:pt x="189102" y="196913"/>
                  </a:lnTo>
                  <a:lnTo>
                    <a:pt x="188975" y="166649"/>
                  </a:lnTo>
                  <a:lnTo>
                    <a:pt x="188467" y="138175"/>
                  </a:lnTo>
                  <a:lnTo>
                    <a:pt x="187705" y="111505"/>
                  </a:lnTo>
                  <a:lnTo>
                    <a:pt x="186562" y="86626"/>
                  </a:lnTo>
                  <a:lnTo>
                    <a:pt x="234441" y="86626"/>
                  </a:lnTo>
                  <a:lnTo>
                    <a:pt x="242188" y="73850"/>
                  </a:lnTo>
                  <a:lnTo>
                    <a:pt x="249809" y="55143"/>
                  </a:lnTo>
                  <a:lnTo>
                    <a:pt x="257428" y="30530"/>
                  </a:lnTo>
                  <a:lnTo>
                    <a:pt x="265049" y="0"/>
                  </a:lnTo>
                  <a:close/>
                </a:path>
              </a:pathLst>
            </a:custGeom>
            <a:ln w="2286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01690" y="5649467"/>
            <a:ext cx="118110" cy="352425"/>
            <a:chOff x="5401690" y="5649467"/>
            <a:chExt cx="118110" cy="352425"/>
          </a:xfrm>
        </p:grpSpPr>
        <p:sp>
          <p:nvSpPr>
            <p:cNvPr id="21" name="object 21"/>
            <p:cNvSpPr/>
            <p:nvPr/>
          </p:nvSpPr>
          <p:spPr>
            <a:xfrm>
              <a:off x="5412612" y="5660897"/>
              <a:ext cx="95250" cy="328295"/>
            </a:xfrm>
            <a:custGeom>
              <a:avLst/>
              <a:gdLst/>
              <a:ahLst/>
              <a:cxnLst/>
              <a:rect l="l" t="t" r="r" b="b"/>
              <a:pathLst>
                <a:path w="95250" h="328295">
                  <a:moveTo>
                    <a:pt x="94996" y="0"/>
                  </a:moveTo>
                  <a:lnTo>
                    <a:pt x="0" y="0"/>
                  </a:lnTo>
                  <a:lnTo>
                    <a:pt x="18923" y="328193"/>
                  </a:lnTo>
                  <a:lnTo>
                    <a:pt x="76073" y="328193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F8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3120" y="5660897"/>
              <a:ext cx="95250" cy="329565"/>
            </a:xfrm>
            <a:custGeom>
              <a:avLst/>
              <a:gdLst/>
              <a:ahLst/>
              <a:cxnLst/>
              <a:rect l="l" t="t" r="r" b="b"/>
              <a:pathLst>
                <a:path w="95250" h="329564">
                  <a:moveTo>
                    <a:pt x="0" y="0"/>
                  </a:moveTo>
                  <a:lnTo>
                    <a:pt x="94995" y="0"/>
                  </a:lnTo>
                  <a:lnTo>
                    <a:pt x="76073" y="329095"/>
                  </a:lnTo>
                  <a:lnTo>
                    <a:pt x="18923" y="329095"/>
                  </a:lnTo>
                  <a:lnTo>
                    <a:pt x="0" y="0"/>
                  </a:lnTo>
                  <a:close/>
                </a:path>
              </a:pathLst>
            </a:custGeom>
            <a:ln w="2286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" y="209245"/>
            <a:ext cx="3315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BESIII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25" dirty="0"/>
              <a:t>探测器简介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99" y="2102636"/>
            <a:ext cx="4143135" cy="318099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600" b="1" dirty="0">
                <a:latin typeface="Arial"/>
                <a:cs typeface="Arial"/>
              </a:rPr>
              <a:t>Main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Draft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Chamber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(MDC)</a:t>
            </a:r>
            <a:r>
              <a:rPr sz="1600" b="1" spc="-35" dirty="0">
                <a:latin typeface="Arial"/>
                <a:cs typeface="Arial"/>
              </a:rPr>
              <a:t> : </a:t>
            </a:r>
            <a:r>
              <a:rPr sz="1600" spc="-15" dirty="0">
                <a:latin typeface="黑体"/>
                <a:cs typeface="黑体"/>
              </a:rPr>
              <a:t>主漂移室。测量带电粒子的</a:t>
            </a:r>
            <a:r>
              <a:rPr sz="1600" spc="-15" dirty="0">
                <a:solidFill>
                  <a:srgbClr val="FF0000"/>
                </a:solidFill>
                <a:latin typeface="黑体"/>
                <a:cs typeface="黑体"/>
              </a:rPr>
              <a:t>径迹</a:t>
            </a:r>
            <a:r>
              <a:rPr sz="1600" spc="-15" dirty="0">
                <a:latin typeface="黑体"/>
                <a:cs typeface="黑体"/>
              </a:rPr>
              <a:t>以及</a:t>
            </a:r>
            <a:r>
              <a:rPr sz="1600" spc="-25" dirty="0">
                <a:solidFill>
                  <a:srgbClr val="FF0000"/>
                </a:solidFill>
                <a:latin typeface="黑体"/>
                <a:cs typeface="黑体"/>
              </a:rPr>
              <a:t>电离能损</a:t>
            </a:r>
            <a:endParaRPr sz="1600" dirty="0">
              <a:latin typeface="黑体"/>
              <a:cs typeface="黑体"/>
            </a:endParaRPr>
          </a:p>
          <a:p>
            <a:pPr marL="324485" indent="-28702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600" b="1" dirty="0">
                <a:latin typeface="Arial"/>
                <a:cs typeface="Arial"/>
              </a:rPr>
              <a:t>Time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Flight</a:t>
            </a:r>
            <a:r>
              <a:rPr sz="1600" b="1" spc="-10" dirty="0">
                <a:latin typeface="Arial"/>
                <a:cs typeface="Arial"/>
              </a:rPr>
              <a:t> (</a:t>
            </a:r>
            <a:r>
              <a:rPr sz="1600" b="1" dirty="0">
                <a:latin typeface="Arial"/>
                <a:cs typeface="Arial"/>
              </a:rPr>
              <a:t>TOF</a:t>
            </a:r>
            <a:r>
              <a:rPr sz="1600" b="1" spc="-15" dirty="0">
                <a:latin typeface="Arial"/>
                <a:cs typeface="Arial"/>
              </a:rPr>
              <a:t>) : </a:t>
            </a:r>
            <a:r>
              <a:rPr sz="1600" spc="-50" dirty="0">
                <a:latin typeface="黑体"/>
                <a:cs typeface="黑体"/>
              </a:rPr>
              <a:t>飞行时间探测器。</a:t>
            </a:r>
            <a:r>
              <a:rPr sz="1600" spc="-65" dirty="0">
                <a:latin typeface="黑体"/>
                <a:cs typeface="黑体"/>
              </a:rPr>
              <a:t>测量带电粒子的</a:t>
            </a:r>
            <a:r>
              <a:rPr sz="1600" spc="-65" dirty="0">
                <a:solidFill>
                  <a:srgbClr val="FF0000"/>
                </a:solidFill>
                <a:latin typeface="黑体"/>
                <a:cs typeface="黑体"/>
              </a:rPr>
              <a:t>飞行时间</a:t>
            </a:r>
            <a:endParaRPr sz="1600" dirty="0">
              <a:latin typeface="黑体"/>
              <a:cs typeface="黑体"/>
            </a:endParaRPr>
          </a:p>
          <a:p>
            <a:pPr marL="324485" indent="-2870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600" b="1" dirty="0">
                <a:latin typeface="Arial"/>
                <a:cs typeface="Arial"/>
              </a:rPr>
              <a:t>ElectroMagnetic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Calorimeter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(EMC)</a:t>
            </a:r>
            <a:r>
              <a:rPr sz="1600" b="1" spc="-5" dirty="0">
                <a:latin typeface="Arial"/>
                <a:cs typeface="Arial"/>
              </a:rPr>
              <a:t> : </a:t>
            </a:r>
            <a:r>
              <a:rPr sz="1600" spc="-10" dirty="0">
                <a:latin typeface="黑体"/>
                <a:cs typeface="黑体"/>
              </a:rPr>
              <a:t>电磁量能器。测量</a:t>
            </a:r>
            <a:r>
              <a:rPr sz="1600" spc="-10" dirty="0">
                <a:solidFill>
                  <a:srgbClr val="FF0000"/>
                </a:solidFill>
                <a:latin typeface="黑体"/>
                <a:cs typeface="黑体"/>
              </a:rPr>
              <a:t>电磁型粒子能量</a:t>
            </a:r>
            <a:r>
              <a:rPr sz="1600" dirty="0">
                <a:latin typeface="黑体"/>
                <a:cs typeface="黑体"/>
              </a:rPr>
              <a:t>。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10" dirty="0">
                <a:latin typeface="Cambria Math"/>
                <a:cs typeface="Cambria Math"/>
              </a:rPr>
              <a:t>𝑒</a:t>
            </a:r>
            <a:r>
              <a:rPr sz="1600" spc="-15" baseline="23504" dirty="0">
                <a:latin typeface="Cambria Math"/>
                <a:cs typeface="Cambria Math"/>
              </a:rPr>
              <a:t>±</a:t>
            </a:r>
            <a:r>
              <a:rPr sz="1600" spc="-60" dirty="0">
                <a:latin typeface="Cambria Math"/>
                <a:cs typeface="Cambria Math"/>
              </a:rPr>
              <a:t>, </a:t>
            </a:r>
            <a:r>
              <a:rPr sz="1600" spc="-25" dirty="0">
                <a:latin typeface="Cambria Math"/>
                <a:cs typeface="Cambria Math"/>
              </a:rPr>
              <a:t>𝛾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600" b="1" dirty="0">
                <a:latin typeface="Arial"/>
                <a:cs typeface="Arial"/>
              </a:rPr>
              <a:t>Super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Conducting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Solenoid</a:t>
            </a:r>
            <a:r>
              <a:rPr sz="1600" b="1" spc="-35" dirty="0">
                <a:latin typeface="Arial"/>
                <a:cs typeface="Arial"/>
              </a:rPr>
              <a:t> : </a:t>
            </a:r>
            <a:r>
              <a:rPr sz="1600" dirty="0">
                <a:latin typeface="黑体"/>
                <a:cs typeface="黑体"/>
              </a:rPr>
              <a:t>超导磁铁。提供</a:t>
            </a:r>
            <a:r>
              <a:rPr sz="1600" spc="-10" dirty="0">
                <a:latin typeface="Arial"/>
                <a:cs typeface="Arial"/>
              </a:rPr>
              <a:t>1T</a:t>
            </a:r>
            <a:r>
              <a:rPr sz="1600" spc="-35" dirty="0">
                <a:latin typeface="黑体"/>
                <a:cs typeface="黑体"/>
              </a:rPr>
              <a:t>磁场。</a:t>
            </a:r>
            <a:endParaRPr sz="1600" dirty="0">
              <a:latin typeface="黑体"/>
              <a:cs typeface="黑体"/>
            </a:endParaRPr>
          </a:p>
          <a:p>
            <a:pPr marL="324485" indent="-2870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600" b="1" dirty="0">
                <a:latin typeface="Arial"/>
                <a:cs typeface="Arial"/>
              </a:rPr>
              <a:t>Muon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Counter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(MUC</a:t>
            </a:r>
            <a:r>
              <a:rPr sz="1600" b="1" spc="-5" dirty="0">
                <a:latin typeface="Arial"/>
                <a:cs typeface="Arial"/>
              </a:rPr>
              <a:t>) : </a:t>
            </a:r>
            <a:r>
              <a:rPr sz="1600" spc="-50" dirty="0">
                <a:latin typeface="黑体"/>
                <a:cs typeface="黑体"/>
              </a:rPr>
              <a:t>测量</a:t>
            </a:r>
            <a:r>
              <a:rPr sz="1600" spc="-20" dirty="0">
                <a:latin typeface="Cambria Math"/>
                <a:cs typeface="Cambria Math"/>
              </a:rPr>
              <a:t>𝜇</a:t>
            </a:r>
            <a:r>
              <a:rPr sz="1600" spc="-50" dirty="0">
                <a:latin typeface="黑体"/>
                <a:cs typeface="黑体"/>
              </a:rPr>
              <a:t>的位置，鉴别</a:t>
            </a:r>
            <a:r>
              <a:rPr sz="1600" spc="-10" dirty="0">
                <a:latin typeface="Cambria Math"/>
                <a:cs typeface="Cambria Math"/>
              </a:rPr>
              <a:t>𝜇/𝜋</a:t>
            </a:r>
            <a:r>
              <a:rPr sz="1600" spc="-50" dirty="0">
                <a:latin typeface="黑体"/>
                <a:cs typeface="黑体"/>
              </a:rPr>
              <a:t>。</a:t>
            </a:r>
            <a:endParaRPr sz="1600" dirty="0">
              <a:latin typeface="黑体"/>
              <a:cs typeface="黑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4</a:t>
            </a:fld>
            <a:endParaRPr dirty="0">
              <a:solidFill>
                <a:srgbClr val="878787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E00F7F-AA10-4547-8CDC-15684A816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35" y="1447800"/>
            <a:ext cx="4924665" cy="44906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9" y="250063"/>
            <a:ext cx="2854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漂移室工作原理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4271771"/>
            <a:ext cx="2764536" cy="22341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98884" y="4180332"/>
            <a:ext cx="2771140" cy="2545080"/>
            <a:chOff x="5298884" y="4180332"/>
            <a:chExt cx="2771140" cy="2545080"/>
          </a:xfrm>
        </p:grpSpPr>
        <p:sp>
          <p:nvSpPr>
            <p:cNvPr id="5" name="object 5"/>
            <p:cNvSpPr/>
            <p:nvPr/>
          </p:nvSpPr>
          <p:spPr>
            <a:xfrm>
              <a:off x="5300471" y="4184929"/>
              <a:ext cx="2766060" cy="2535555"/>
            </a:xfrm>
            <a:custGeom>
              <a:avLst/>
              <a:gdLst/>
              <a:ahLst/>
              <a:cxnLst/>
              <a:rect l="l" t="t" r="r" b="b"/>
              <a:pathLst>
                <a:path w="2766059" h="2535554">
                  <a:moveTo>
                    <a:pt x="2766060" y="0"/>
                  </a:moveTo>
                  <a:lnTo>
                    <a:pt x="0" y="0"/>
                  </a:lnTo>
                  <a:lnTo>
                    <a:pt x="0" y="2535555"/>
                  </a:lnTo>
                  <a:lnTo>
                    <a:pt x="2766060" y="2535555"/>
                  </a:lnTo>
                  <a:lnTo>
                    <a:pt x="276606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0471" y="4184904"/>
              <a:ext cx="2767965" cy="2536190"/>
            </a:xfrm>
            <a:custGeom>
              <a:avLst/>
              <a:gdLst/>
              <a:ahLst/>
              <a:cxnLst/>
              <a:rect l="l" t="t" r="r" b="b"/>
              <a:pathLst>
                <a:path w="2767965" h="2536190">
                  <a:moveTo>
                    <a:pt x="0" y="0"/>
                  </a:moveTo>
                  <a:lnTo>
                    <a:pt x="0" y="2535580"/>
                  </a:lnTo>
                </a:path>
                <a:path w="2767965" h="2536190">
                  <a:moveTo>
                    <a:pt x="2767583" y="0"/>
                  </a:moveTo>
                  <a:lnTo>
                    <a:pt x="2767583" y="25355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1995" y="4184929"/>
              <a:ext cx="1270" cy="2535555"/>
            </a:xfrm>
            <a:custGeom>
              <a:avLst/>
              <a:gdLst/>
              <a:ahLst/>
              <a:cxnLst/>
              <a:rect l="l" t="t" r="r" b="b"/>
              <a:pathLst>
                <a:path w="1270" h="2535554">
                  <a:moveTo>
                    <a:pt x="1237" y="0"/>
                  </a:moveTo>
                  <a:lnTo>
                    <a:pt x="0" y="0"/>
                  </a:lnTo>
                  <a:lnTo>
                    <a:pt x="0" y="2535555"/>
                  </a:lnTo>
                  <a:lnTo>
                    <a:pt x="1237" y="2535555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65007" y="4328198"/>
              <a:ext cx="1270" cy="2392680"/>
            </a:xfrm>
            <a:custGeom>
              <a:avLst/>
              <a:gdLst/>
              <a:ahLst/>
              <a:cxnLst/>
              <a:rect l="l" t="t" r="r" b="b"/>
              <a:pathLst>
                <a:path w="1270" h="2392679">
                  <a:moveTo>
                    <a:pt x="954" y="0"/>
                  </a:moveTo>
                  <a:lnTo>
                    <a:pt x="0" y="0"/>
                  </a:lnTo>
                  <a:lnTo>
                    <a:pt x="0" y="2392553"/>
                  </a:lnTo>
                  <a:lnTo>
                    <a:pt x="954" y="2392553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1233" y="4185666"/>
              <a:ext cx="2766060" cy="2536190"/>
            </a:xfrm>
            <a:custGeom>
              <a:avLst/>
              <a:gdLst/>
              <a:ahLst/>
              <a:cxnLst/>
              <a:rect l="l" t="t" r="r" b="b"/>
              <a:pathLst>
                <a:path w="2766059" h="2536190">
                  <a:moveTo>
                    <a:pt x="0" y="2535580"/>
                  </a:moveTo>
                  <a:lnTo>
                    <a:pt x="0" y="0"/>
                  </a:lnTo>
                </a:path>
                <a:path w="2766059" h="2536190">
                  <a:moveTo>
                    <a:pt x="2765551" y="0"/>
                  </a:moveTo>
                  <a:lnTo>
                    <a:pt x="2765551" y="2535580"/>
                  </a:lnTo>
                </a:path>
              </a:pathLst>
            </a:custGeom>
            <a:ln w="4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0472" y="4184853"/>
              <a:ext cx="2077085" cy="2536190"/>
            </a:xfrm>
            <a:custGeom>
              <a:avLst/>
              <a:gdLst/>
              <a:ahLst/>
              <a:cxnLst/>
              <a:rect l="l" t="t" r="r" b="b"/>
              <a:pathLst>
                <a:path w="2077084" h="2536190">
                  <a:moveTo>
                    <a:pt x="2794" y="50"/>
                  </a:moveTo>
                  <a:lnTo>
                    <a:pt x="0" y="50"/>
                  </a:lnTo>
                  <a:lnTo>
                    <a:pt x="0" y="2535631"/>
                  </a:lnTo>
                  <a:lnTo>
                    <a:pt x="2794" y="2535631"/>
                  </a:lnTo>
                  <a:lnTo>
                    <a:pt x="2794" y="50"/>
                  </a:lnTo>
                  <a:close/>
                </a:path>
                <a:path w="2077084" h="2536190">
                  <a:moveTo>
                    <a:pt x="348945" y="0"/>
                  </a:moveTo>
                  <a:lnTo>
                    <a:pt x="344297" y="0"/>
                  </a:lnTo>
                  <a:lnTo>
                    <a:pt x="344297" y="6400"/>
                  </a:lnTo>
                  <a:lnTo>
                    <a:pt x="348945" y="6400"/>
                  </a:lnTo>
                  <a:lnTo>
                    <a:pt x="348945" y="0"/>
                  </a:lnTo>
                  <a:close/>
                </a:path>
                <a:path w="2077084" h="2536190">
                  <a:moveTo>
                    <a:pt x="693623" y="0"/>
                  </a:moveTo>
                  <a:lnTo>
                    <a:pt x="688975" y="0"/>
                  </a:lnTo>
                  <a:lnTo>
                    <a:pt x="688975" y="6400"/>
                  </a:lnTo>
                  <a:lnTo>
                    <a:pt x="693623" y="6400"/>
                  </a:lnTo>
                  <a:lnTo>
                    <a:pt x="693623" y="0"/>
                  </a:lnTo>
                  <a:close/>
                </a:path>
                <a:path w="2077084" h="2536190">
                  <a:moveTo>
                    <a:pt x="1039812" y="0"/>
                  </a:moveTo>
                  <a:lnTo>
                    <a:pt x="1035177" y="0"/>
                  </a:lnTo>
                  <a:lnTo>
                    <a:pt x="1035177" y="6400"/>
                  </a:lnTo>
                  <a:lnTo>
                    <a:pt x="1039812" y="6400"/>
                  </a:lnTo>
                  <a:lnTo>
                    <a:pt x="1039812" y="0"/>
                  </a:lnTo>
                  <a:close/>
                </a:path>
                <a:path w="2077084" h="2536190">
                  <a:moveTo>
                    <a:pt x="1386014" y="0"/>
                  </a:moveTo>
                  <a:lnTo>
                    <a:pt x="1381379" y="0"/>
                  </a:lnTo>
                  <a:lnTo>
                    <a:pt x="1381379" y="6400"/>
                  </a:lnTo>
                  <a:lnTo>
                    <a:pt x="1386014" y="6400"/>
                  </a:lnTo>
                  <a:lnTo>
                    <a:pt x="1386014" y="0"/>
                  </a:lnTo>
                  <a:close/>
                </a:path>
                <a:path w="2077084" h="2536190">
                  <a:moveTo>
                    <a:pt x="1732216" y="0"/>
                  </a:moveTo>
                  <a:lnTo>
                    <a:pt x="1727581" y="0"/>
                  </a:lnTo>
                  <a:lnTo>
                    <a:pt x="1727581" y="6400"/>
                  </a:lnTo>
                  <a:lnTo>
                    <a:pt x="1732216" y="6400"/>
                  </a:lnTo>
                  <a:lnTo>
                    <a:pt x="1732216" y="0"/>
                  </a:lnTo>
                  <a:close/>
                </a:path>
                <a:path w="2077084" h="2536190">
                  <a:moveTo>
                    <a:pt x="2076894" y="0"/>
                  </a:moveTo>
                  <a:lnTo>
                    <a:pt x="2072259" y="0"/>
                  </a:lnTo>
                  <a:lnTo>
                    <a:pt x="2072259" y="6400"/>
                  </a:lnTo>
                  <a:lnTo>
                    <a:pt x="2076894" y="6400"/>
                  </a:lnTo>
                  <a:lnTo>
                    <a:pt x="207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1233" y="4246626"/>
              <a:ext cx="28575" cy="2442845"/>
            </a:xfrm>
            <a:custGeom>
              <a:avLst/>
              <a:gdLst/>
              <a:ahLst/>
              <a:cxnLst/>
              <a:rect l="l" t="t" r="r" b="b"/>
              <a:pathLst>
                <a:path w="28575" h="2442845">
                  <a:moveTo>
                    <a:pt x="14224" y="2442679"/>
                  </a:moveTo>
                  <a:lnTo>
                    <a:pt x="0" y="2442679"/>
                  </a:lnTo>
                </a:path>
                <a:path w="28575" h="2442845">
                  <a:moveTo>
                    <a:pt x="14224" y="2360879"/>
                  </a:moveTo>
                  <a:lnTo>
                    <a:pt x="0" y="2360879"/>
                  </a:lnTo>
                </a:path>
                <a:path w="28575" h="2442845">
                  <a:moveTo>
                    <a:pt x="14224" y="2279230"/>
                  </a:moveTo>
                  <a:lnTo>
                    <a:pt x="0" y="2279230"/>
                  </a:lnTo>
                </a:path>
                <a:path w="28575" h="2442845">
                  <a:moveTo>
                    <a:pt x="28448" y="2198954"/>
                  </a:moveTo>
                  <a:lnTo>
                    <a:pt x="0" y="2198954"/>
                  </a:lnTo>
                </a:path>
                <a:path w="28575" h="2442845">
                  <a:moveTo>
                    <a:pt x="14224" y="2117293"/>
                  </a:moveTo>
                  <a:lnTo>
                    <a:pt x="0" y="2117293"/>
                  </a:lnTo>
                </a:path>
                <a:path w="28575" h="2442845">
                  <a:moveTo>
                    <a:pt x="14224" y="2035505"/>
                  </a:moveTo>
                  <a:lnTo>
                    <a:pt x="0" y="2035505"/>
                  </a:lnTo>
                </a:path>
                <a:path w="28575" h="2442845">
                  <a:moveTo>
                    <a:pt x="14224" y="1953844"/>
                  </a:moveTo>
                  <a:lnTo>
                    <a:pt x="0" y="1953844"/>
                  </a:lnTo>
                </a:path>
                <a:path w="28575" h="2442845">
                  <a:moveTo>
                    <a:pt x="28448" y="1873554"/>
                  </a:moveTo>
                  <a:lnTo>
                    <a:pt x="0" y="1873554"/>
                  </a:lnTo>
                </a:path>
                <a:path w="28575" h="2442845">
                  <a:moveTo>
                    <a:pt x="14224" y="1791906"/>
                  </a:moveTo>
                  <a:lnTo>
                    <a:pt x="0" y="1791906"/>
                  </a:lnTo>
                </a:path>
                <a:path w="28575" h="2442845">
                  <a:moveTo>
                    <a:pt x="14224" y="1710143"/>
                  </a:moveTo>
                  <a:lnTo>
                    <a:pt x="0" y="1710143"/>
                  </a:lnTo>
                </a:path>
                <a:path w="28575" h="2442845">
                  <a:moveTo>
                    <a:pt x="14224" y="1628432"/>
                  </a:moveTo>
                  <a:lnTo>
                    <a:pt x="0" y="1628432"/>
                  </a:lnTo>
                </a:path>
                <a:path w="28575" h="2442845">
                  <a:moveTo>
                    <a:pt x="28448" y="1546656"/>
                  </a:moveTo>
                  <a:lnTo>
                    <a:pt x="0" y="1546656"/>
                  </a:lnTo>
                </a:path>
                <a:path w="28575" h="2442845">
                  <a:moveTo>
                    <a:pt x="14224" y="1466494"/>
                  </a:moveTo>
                  <a:lnTo>
                    <a:pt x="0" y="1466494"/>
                  </a:lnTo>
                </a:path>
                <a:path w="28575" h="2442845">
                  <a:moveTo>
                    <a:pt x="14224" y="1384731"/>
                  </a:moveTo>
                  <a:lnTo>
                    <a:pt x="0" y="1384731"/>
                  </a:lnTo>
                </a:path>
                <a:path w="28575" h="2442845">
                  <a:moveTo>
                    <a:pt x="14224" y="1303020"/>
                  </a:moveTo>
                  <a:lnTo>
                    <a:pt x="0" y="1303020"/>
                  </a:lnTo>
                </a:path>
                <a:path w="28575" h="2442845">
                  <a:moveTo>
                    <a:pt x="28448" y="1221359"/>
                  </a:moveTo>
                  <a:lnTo>
                    <a:pt x="0" y="1221359"/>
                  </a:lnTo>
                </a:path>
                <a:path w="28575" h="2442845">
                  <a:moveTo>
                    <a:pt x="14224" y="1139571"/>
                  </a:moveTo>
                  <a:lnTo>
                    <a:pt x="0" y="1139571"/>
                  </a:lnTo>
                </a:path>
                <a:path w="28575" h="2442845">
                  <a:moveTo>
                    <a:pt x="14224" y="1059434"/>
                  </a:moveTo>
                  <a:lnTo>
                    <a:pt x="0" y="1059434"/>
                  </a:lnTo>
                </a:path>
                <a:path w="28575" h="2442845">
                  <a:moveTo>
                    <a:pt x="14224" y="977646"/>
                  </a:moveTo>
                  <a:lnTo>
                    <a:pt x="0" y="977646"/>
                  </a:lnTo>
                </a:path>
                <a:path w="28575" h="2442845">
                  <a:moveTo>
                    <a:pt x="28448" y="895857"/>
                  </a:moveTo>
                  <a:lnTo>
                    <a:pt x="0" y="895857"/>
                  </a:lnTo>
                </a:path>
                <a:path w="28575" h="2442845">
                  <a:moveTo>
                    <a:pt x="14224" y="814197"/>
                  </a:moveTo>
                  <a:lnTo>
                    <a:pt x="0" y="814197"/>
                  </a:lnTo>
                </a:path>
                <a:path w="28575" h="2442845">
                  <a:moveTo>
                    <a:pt x="14224" y="733932"/>
                  </a:moveTo>
                  <a:lnTo>
                    <a:pt x="0" y="733932"/>
                  </a:lnTo>
                </a:path>
                <a:path w="28575" h="2442845">
                  <a:moveTo>
                    <a:pt x="14224" y="652272"/>
                  </a:moveTo>
                  <a:lnTo>
                    <a:pt x="0" y="652272"/>
                  </a:lnTo>
                </a:path>
                <a:path w="28575" h="2442845">
                  <a:moveTo>
                    <a:pt x="28448" y="570484"/>
                  </a:moveTo>
                  <a:lnTo>
                    <a:pt x="0" y="570484"/>
                  </a:lnTo>
                </a:path>
                <a:path w="28575" h="2442845">
                  <a:moveTo>
                    <a:pt x="14224" y="488823"/>
                  </a:moveTo>
                  <a:lnTo>
                    <a:pt x="0" y="488823"/>
                  </a:lnTo>
                </a:path>
                <a:path w="28575" h="2442845">
                  <a:moveTo>
                    <a:pt x="14224" y="407035"/>
                  </a:moveTo>
                  <a:lnTo>
                    <a:pt x="0" y="407035"/>
                  </a:lnTo>
                </a:path>
                <a:path w="28575" h="2442845">
                  <a:moveTo>
                    <a:pt x="14224" y="326771"/>
                  </a:moveTo>
                  <a:lnTo>
                    <a:pt x="0" y="326771"/>
                  </a:lnTo>
                </a:path>
                <a:path w="28575" h="2442845">
                  <a:moveTo>
                    <a:pt x="28448" y="245110"/>
                  </a:moveTo>
                  <a:lnTo>
                    <a:pt x="0" y="245110"/>
                  </a:lnTo>
                </a:path>
                <a:path w="28575" h="2442845">
                  <a:moveTo>
                    <a:pt x="14224" y="163449"/>
                  </a:moveTo>
                  <a:lnTo>
                    <a:pt x="0" y="163449"/>
                  </a:lnTo>
                </a:path>
                <a:path w="28575" h="2442845">
                  <a:moveTo>
                    <a:pt x="14224" y="81661"/>
                  </a:moveTo>
                  <a:lnTo>
                    <a:pt x="0" y="81661"/>
                  </a:lnTo>
                </a:path>
                <a:path w="28575" h="2442845">
                  <a:moveTo>
                    <a:pt x="14224" y="0"/>
                  </a:moveTo>
                  <a:lnTo>
                    <a:pt x="0" y="0"/>
                  </a:lnTo>
                </a:path>
              </a:pathLst>
            </a:custGeom>
            <a:ln w="4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3483" y="4328198"/>
              <a:ext cx="3175" cy="2392680"/>
            </a:xfrm>
            <a:custGeom>
              <a:avLst/>
              <a:gdLst/>
              <a:ahLst/>
              <a:cxnLst/>
              <a:rect l="l" t="t" r="r" b="b"/>
              <a:pathLst>
                <a:path w="3175" h="2392679">
                  <a:moveTo>
                    <a:pt x="2935" y="0"/>
                  </a:moveTo>
                  <a:lnTo>
                    <a:pt x="0" y="0"/>
                  </a:lnTo>
                  <a:lnTo>
                    <a:pt x="0" y="2392553"/>
                  </a:lnTo>
                  <a:lnTo>
                    <a:pt x="2935" y="239255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9861" y="4411218"/>
              <a:ext cx="27305" cy="2278380"/>
            </a:xfrm>
            <a:custGeom>
              <a:avLst/>
              <a:gdLst/>
              <a:ahLst/>
              <a:cxnLst/>
              <a:rect l="l" t="t" r="r" b="b"/>
              <a:pathLst>
                <a:path w="27304" h="2278379">
                  <a:moveTo>
                    <a:pt x="13462" y="2277808"/>
                  </a:moveTo>
                  <a:lnTo>
                    <a:pt x="26924" y="2277808"/>
                  </a:lnTo>
                </a:path>
                <a:path w="27304" h="2278379">
                  <a:moveTo>
                    <a:pt x="13462" y="2196071"/>
                  </a:moveTo>
                  <a:lnTo>
                    <a:pt x="26924" y="2196071"/>
                  </a:lnTo>
                </a:path>
                <a:path w="27304" h="2278379">
                  <a:moveTo>
                    <a:pt x="13462" y="2114461"/>
                  </a:moveTo>
                  <a:lnTo>
                    <a:pt x="26924" y="2114461"/>
                  </a:lnTo>
                </a:path>
                <a:path w="27304" h="2278379">
                  <a:moveTo>
                    <a:pt x="0" y="2034235"/>
                  </a:moveTo>
                  <a:lnTo>
                    <a:pt x="26924" y="2034235"/>
                  </a:lnTo>
                </a:path>
                <a:path w="27304" h="2278379">
                  <a:moveTo>
                    <a:pt x="13462" y="1952624"/>
                  </a:moveTo>
                  <a:lnTo>
                    <a:pt x="26924" y="1952624"/>
                  </a:lnTo>
                </a:path>
                <a:path w="27304" h="2278379">
                  <a:moveTo>
                    <a:pt x="13462" y="1870887"/>
                  </a:moveTo>
                  <a:lnTo>
                    <a:pt x="26924" y="1870887"/>
                  </a:lnTo>
                </a:path>
                <a:path w="27304" h="2278379">
                  <a:moveTo>
                    <a:pt x="13462" y="1789277"/>
                  </a:moveTo>
                  <a:lnTo>
                    <a:pt x="26924" y="1789277"/>
                  </a:lnTo>
                </a:path>
                <a:path w="27304" h="2278379">
                  <a:moveTo>
                    <a:pt x="0" y="1709038"/>
                  </a:moveTo>
                  <a:lnTo>
                    <a:pt x="26924" y="1709038"/>
                  </a:lnTo>
                </a:path>
                <a:path w="27304" h="2278379">
                  <a:moveTo>
                    <a:pt x="13462" y="1627441"/>
                  </a:moveTo>
                  <a:lnTo>
                    <a:pt x="26924" y="1627441"/>
                  </a:lnTo>
                </a:path>
                <a:path w="27304" h="2278379">
                  <a:moveTo>
                    <a:pt x="13462" y="1545716"/>
                  </a:moveTo>
                  <a:lnTo>
                    <a:pt x="26924" y="1545716"/>
                  </a:lnTo>
                </a:path>
                <a:path w="27304" h="2278379">
                  <a:moveTo>
                    <a:pt x="13462" y="1464055"/>
                  </a:moveTo>
                  <a:lnTo>
                    <a:pt x="26924" y="1464055"/>
                  </a:lnTo>
                </a:path>
                <a:path w="27304" h="2278379">
                  <a:moveTo>
                    <a:pt x="0" y="1382344"/>
                  </a:moveTo>
                  <a:lnTo>
                    <a:pt x="26924" y="1382344"/>
                  </a:lnTo>
                </a:path>
                <a:path w="27304" h="2278379">
                  <a:moveTo>
                    <a:pt x="13462" y="1302219"/>
                  </a:moveTo>
                  <a:lnTo>
                    <a:pt x="26924" y="1302219"/>
                  </a:lnTo>
                </a:path>
                <a:path w="27304" h="2278379">
                  <a:moveTo>
                    <a:pt x="13462" y="1220508"/>
                  </a:moveTo>
                  <a:lnTo>
                    <a:pt x="26924" y="1220508"/>
                  </a:lnTo>
                </a:path>
                <a:path w="27304" h="2278379">
                  <a:moveTo>
                    <a:pt x="13462" y="1138935"/>
                  </a:moveTo>
                  <a:lnTo>
                    <a:pt x="26924" y="1138935"/>
                  </a:lnTo>
                </a:path>
                <a:path w="27304" h="2278379">
                  <a:moveTo>
                    <a:pt x="0" y="1057147"/>
                  </a:moveTo>
                  <a:lnTo>
                    <a:pt x="26924" y="1057147"/>
                  </a:lnTo>
                </a:path>
                <a:path w="27304" h="2278379">
                  <a:moveTo>
                    <a:pt x="13462" y="975486"/>
                  </a:moveTo>
                  <a:lnTo>
                    <a:pt x="26924" y="975486"/>
                  </a:lnTo>
                </a:path>
                <a:path w="27304" h="2278379">
                  <a:moveTo>
                    <a:pt x="13462" y="895349"/>
                  </a:moveTo>
                  <a:lnTo>
                    <a:pt x="26924" y="895349"/>
                  </a:lnTo>
                </a:path>
                <a:path w="27304" h="2278379">
                  <a:moveTo>
                    <a:pt x="13462" y="813688"/>
                  </a:moveTo>
                  <a:lnTo>
                    <a:pt x="26924" y="813688"/>
                  </a:lnTo>
                </a:path>
                <a:path w="27304" h="2278379">
                  <a:moveTo>
                    <a:pt x="0" y="732027"/>
                  </a:moveTo>
                  <a:lnTo>
                    <a:pt x="26924" y="732027"/>
                  </a:lnTo>
                </a:path>
                <a:path w="27304" h="2278379">
                  <a:moveTo>
                    <a:pt x="13462" y="650366"/>
                  </a:moveTo>
                  <a:lnTo>
                    <a:pt x="26924" y="650366"/>
                  </a:lnTo>
                </a:path>
                <a:path w="27304" h="2278379">
                  <a:moveTo>
                    <a:pt x="13462" y="570102"/>
                  </a:moveTo>
                  <a:lnTo>
                    <a:pt x="26924" y="570102"/>
                  </a:lnTo>
                </a:path>
                <a:path w="27304" h="2278379">
                  <a:moveTo>
                    <a:pt x="13462" y="488568"/>
                  </a:moveTo>
                  <a:lnTo>
                    <a:pt x="26924" y="488568"/>
                  </a:lnTo>
                </a:path>
                <a:path w="27304" h="2278379">
                  <a:moveTo>
                    <a:pt x="0" y="406780"/>
                  </a:moveTo>
                  <a:lnTo>
                    <a:pt x="26924" y="406780"/>
                  </a:lnTo>
                </a:path>
                <a:path w="27304" h="2278379">
                  <a:moveTo>
                    <a:pt x="13462" y="325119"/>
                  </a:moveTo>
                  <a:lnTo>
                    <a:pt x="26924" y="325119"/>
                  </a:lnTo>
                </a:path>
                <a:path w="27304" h="2278379">
                  <a:moveTo>
                    <a:pt x="13462" y="243458"/>
                  </a:moveTo>
                  <a:lnTo>
                    <a:pt x="26924" y="243458"/>
                  </a:lnTo>
                </a:path>
                <a:path w="27304" h="2278379">
                  <a:moveTo>
                    <a:pt x="13462" y="163194"/>
                  </a:moveTo>
                  <a:lnTo>
                    <a:pt x="26924" y="163194"/>
                  </a:lnTo>
                </a:path>
                <a:path w="27304" h="2278379">
                  <a:moveTo>
                    <a:pt x="0" y="81660"/>
                  </a:moveTo>
                  <a:lnTo>
                    <a:pt x="26924" y="81660"/>
                  </a:lnTo>
                </a:path>
                <a:path w="27304" h="2278379">
                  <a:moveTo>
                    <a:pt x="13462" y="0"/>
                  </a:moveTo>
                  <a:lnTo>
                    <a:pt x="26924" y="0"/>
                  </a:lnTo>
                </a:path>
              </a:pathLst>
            </a:custGeom>
            <a:ln w="4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2815" y="432968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471" y="4180332"/>
              <a:ext cx="2766060" cy="254508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315648" y="1249616"/>
            <a:ext cx="2752090" cy="2749550"/>
            <a:chOff x="5315648" y="1249616"/>
            <a:chExt cx="2752090" cy="2749550"/>
          </a:xfrm>
        </p:grpSpPr>
        <p:sp>
          <p:nvSpPr>
            <p:cNvPr id="17" name="object 17"/>
            <p:cNvSpPr/>
            <p:nvPr/>
          </p:nvSpPr>
          <p:spPr>
            <a:xfrm>
              <a:off x="5317235" y="1251203"/>
              <a:ext cx="2748915" cy="2743200"/>
            </a:xfrm>
            <a:custGeom>
              <a:avLst/>
              <a:gdLst/>
              <a:ahLst/>
              <a:cxnLst/>
              <a:rect l="l" t="t" r="r" b="b"/>
              <a:pathLst>
                <a:path w="2748915" h="2743200">
                  <a:moveTo>
                    <a:pt x="0" y="0"/>
                  </a:moveTo>
                  <a:lnTo>
                    <a:pt x="2739263" y="0"/>
                  </a:lnTo>
                  <a:lnTo>
                    <a:pt x="2739263" y="2743073"/>
                  </a:lnTo>
                  <a:lnTo>
                    <a:pt x="0" y="2743073"/>
                  </a:lnTo>
                  <a:lnTo>
                    <a:pt x="0" y="0"/>
                  </a:lnTo>
                </a:path>
                <a:path w="2748915" h="2743200">
                  <a:moveTo>
                    <a:pt x="227456" y="0"/>
                  </a:moveTo>
                  <a:lnTo>
                    <a:pt x="227456" y="27050"/>
                  </a:lnTo>
                </a:path>
                <a:path w="2748915" h="2743200">
                  <a:moveTo>
                    <a:pt x="227456" y="2743073"/>
                  </a:moveTo>
                  <a:lnTo>
                    <a:pt x="227456" y="2716022"/>
                  </a:lnTo>
                </a:path>
                <a:path w="2748915" h="2743200">
                  <a:moveTo>
                    <a:pt x="456438" y="0"/>
                  </a:moveTo>
                  <a:lnTo>
                    <a:pt x="456438" y="27050"/>
                  </a:lnTo>
                </a:path>
                <a:path w="2748915" h="2743200">
                  <a:moveTo>
                    <a:pt x="456438" y="2743073"/>
                  </a:moveTo>
                  <a:lnTo>
                    <a:pt x="456438" y="2716022"/>
                  </a:lnTo>
                </a:path>
                <a:path w="2748915" h="2743200">
                  <a:moveTo>
                    <a:pt x="685291" y="2743073"/>
                  </a:moveTo>
                  <a:lnTo>
                    <a:pt x="685291" y="2716022"/>
                  </a:lnTo>
                </a:path>
                <a:path w="2748915" h="2743200">
                  <a:moveTo>
                    <a:pt x="912622" y="0"/>
                  </a:moveTo>
                  <a:lnTo>
                    <a:pt x="912622" y="27050"/>
                  </a:lnTo>
                </a:path>
                <a:path w="2748915" h="2743200">
                  <a:moveTo>
                    <a:pt x="912622" y="2743073"/>
                  </a:moveTo>
                  <a:lnTo>
                    <a:pt x="912622" y="2716022"/>
                  </a:lnTo>
                </a:path>
                <a:path w="2748915" h="2743200">
                  <a:moveTo>
                    <a:pt x="1141476" y="0"/>
                  </a:moveTo>
                  <a:lnTo>
                    <a:pt x="1141476" y="27050"/>
                  </a:lnTo>
                </a:path>
                <a:path w="2748915" h="2743200">
                  <a:moveTo>
                    <a:pt x="1141476" y="2743073"/>
                  </a:moveTo>
                  <a:lnTo>
                    <a:pt x="1141476" y="2716022"/>
                  </a:lnTo>
                </a:path>
                <a:path w="2748915" h="2743200">
                  <a:moveTo>
                    <a:pt x="1370457" y="0"/>
                  </a:moveTo>
                  <a:lnTo>
                    <a:pt x="1370457" y="27050"/>
                  </a:lnTo>
                </a:path>
                <a:path w="2748915" h="2743200">
                  <a:moveTo>
                    <a:pt x="1370457" y="2743073"/>
                  </a:moveTo>
                  <a:lnTo>
                    <a:pt x="1370457" y="2716022"/>
                  </a:lnTo>
                </a:path>
                <a:path w="2748915" h="2743200">
                  <a:moveTo>
                    <a:pt x="1597787" y="0"/>
                  </a:moveTo>
                  <a:lnTo>
                    <a:pt x="1597787" y="27050"/>
                  </a:lnTo>
                </a:path>
                <a:path w="2748915" h="2743200">
                  <a:moveTo>
                    <a:pt x="1826767" y="0"/>
                  </a:moveTo>
                  <a:lnTo>
                    <a:pt x="1826767" y="27050"/>
                  </a:lnTo>
                </a:path>
                <a:path w="2748915" h="2743200">
                  <a:moveTo>
                    <a:pt x="1826767" y="2743073"/>
                  </a:moveTo>
                  <a:lnTo>
                    <a:pt x="1826767" y="2716022"/>
                  </a:lnTo>
                </a:path>
                <a:path w="2748915" h="2743200">
                  <a:moveTo>
                    <a:pt x="2055621" y="0"/>
                  </a:moveTo>
                  <a:lnTo>
                    <a:pt x="2055621" y="27050"/>
                  </a:lnTo>
                </a:path>
                <a:path w="2748915" h="2743200">
                  <a:moveTo>
                    <a:pt x="2055621" y="2743073"/>
                  </a:moveTo>
                  <a:lnTo>
                    <a:pt x="2055621" y="2716022"/>
                  </a:lnTo>
                </a:path>
                <a:path w="2748915" h="2743200">
                  <a:moveTo>
                    <a:pt x="2282952" y="0"/>
                  </a:moveTo>
                  <a:lnTo>
                    <a:pt x="2282952" y="27050"/>
                  </a:lnTo>
                </a:path>
                <a:path w="2748915" h="2743200">
                  <a:moveTo>
                    <a:pt x="2282952" y="2743073"/>
                  </a:moveTo>
                  <a:lnTo>
                    <a:pt x="2282952" y="2716022"/>
                  </a:lnTo>
                </a:path>
                <a:path w="2748915" h="2743200">
                  <a:moveTo>
                    <a:pt x="2511933" y="0"/>
                  </a:moveTo>
                  <a:lnTo>
                    <a:pt x="2511933" y="27050"/>
                  </a:lnTo>
                </a:path>
                <a:path w="2748915" h="2743200">
                  <a:moveTo>
                    <a:pt x="2511933" y="2743073"/>
                  </a:moveTo>
                  <a:lnTo>
                    <a:pt x="2511933" y="2716022"/>
                  </a:lnTo>
                </a:path>
                <a:path w="2748915" h="2743200">
                  <a:moveTo>
                    <a:pt x="0" y="229108"/>
                  </a:moveTo>
                  <a:lnTo>
                    <a:pt x="27177" y="229108"/>
                  </a:lnTo>
                </a:path>
                <a:path w="2748915" h="2743200">
                  <a:moveTo>
                    <a:pt x="2739263" y="229108"/>
                  </a:moveTo>
                  <a:lnTo>
                    <a:pt x="2712212" y="229108"/>
                  </a:lnTo>
                </a:path>
                <a:path w="2748915" h="2743200">
                  <a:moveTo>
                    <a:pt x="0" y="456692"/>
                  </a:moveTo>
                  <a:lnTo>
                    <a:pt x="27177" y="456692"/>
                  </a:lnTo>
                </a:path>
                <a:path w="2748915" h="2743200">
                  <a:moveTo>
                    <a:pt x="2739263" y="456692"/>
                  </a:moveTo>
                  <a:lnTo>
                    <a:pt x="2712212" y="456692"/>
                  </a:lnTo>
                </a:path>
                <a:path w="2748915" h="2743200">
                  <a:moveTo>
                    <a:pt x="0" y="685800"/>
                  </a:moveTo>
                  <a:lnTo>
                    <a:pt x="27177" y="685800"/>
                  </a:lnTo>
                </a:path>
                <a:path w="2748915" h="2743200">
                  <a:moveTo>
                    <a:pt x="2739263" y="685800"/>
                  </a:moveTo>
                  <a:lnTo>
                    <a:pt x="2712212" y="685800"/>
                  </a:lnTo>
                </a:path>
                <a:path w="2748915" h="2743200">
                  <a:moveTo>
                    <a:pt x="0" y="914908"/>
                  </a:moveTo>
                  <a:lnTo>
                    <a:pt x="27177" y="914908"/>
                  </a:lnTo>
                </a:path>
                <a:path w="2748915" h="2743200">
                  <a:moveTo>
                    <a:pt x="2739263" y="914908"/>
                  </a:moveTo>
                  <a:lnTo>
                    <a:pt x="2712212" y="914908"/>
                  </a:lnTo>
                </a:path>
                <a:path w="2748915" h="2743200">
                  <a:moveTo>
                    <a:pt x="0" y="1142365"/>
                  </a:moveTo>
                  <a:lnTo>
                    <a:pt x="27177" y="1142365"/>
                  </a:lnTo>
                </a:path>
                <a:path w="2748915" h="2743200">
                  <a:moveTo>
                    <a:pt x="2739263" y="1142365"/>
                  </a:moveTo>
                  <a:lnTo>
                    <a:pt x="2712212" y="1142365"/>
                  </a:lnTo>
                </a:path>
                <a:path w="2748915" h="2743200">
                  <a:moveTo>
                    <a:pt x="0" y="1371600"/>
                  </a:moveTo>
                  <a:lnTo>
                    <a:pt x="27177" y="1371600"/>
                  </a:lnTo>
                </a:path>
                <a:path w="2748915" h="2743200">
                  <a:moveTo>
                    <a:pt x="2739263" y="1371600"/>
                  </a:moveTo>
                  <a:lnTo>
                    <a:pt x="2712212" y="1371600"/>
                  </a:lnTo>
                </a:path>
                <a:path w="2748915" h="2743200">
                  <a:moveTo>
                    <a:pt x="0" y="1600708"/>
                  </a:moveTo>
                  <a:lnTo>
                    <a:pt x="27177" y="1600708"/>
                  </a:lnTo>
                </a:path>
                <a:path w="2748915" h="2743200">
                  <a:moveTo>
                    <a:pt x="2739263" y="1600708"/>
                  </a:moveTo>
                  <a:lnTo>
                    <a:pt x="2712212" y="1600708"/>
                  </a:lnTo>
                </a:path>
                <a:path w="2748915" h="2743200">
                  <a:moveTo>
                    <a:pt x="0" y="1828165"/>
                  </a:moveTo>
                  <a:lnTo>
                    <a:pt x="27177" y="1828165"/>
                  </a:lnTo>
                </a:path>
                <a:path w="2748915" h="2743200">
                  <a:moveTo>
                    <a:pt x="2739263" y="1828165"/>
                  </a:moveTo>
                  <a:lnTo>
                    <a:pt x="2712212" y="1828165"/>
                  </a:lnTo>
                </a:path>
                <a:path w="2748915" h="2743200">
                  <a:moveTo>
                    <a:pt x="0" y="2057273"/>
                  </a:moveTo>
                  <a:lnTo>
                    <a:pt x="27177" y="2057273"/>
                  </a:lnTo>
                </a:path>
                <a:path w="2748915" h="2743200">
                  <a:moveTo>
                    <a:pt x="2739263" y="2057273"/>
                  </a:moveTo>
                  <a:lnTo>
                    <a:pt x="2712212" y="2057273"/>
                  </a:lnTo>
                </a:path>
                <a:path w="2748915" h="2743200">
                  <a:moveTo>
                    <a:pt x="0" y="2286508"/>
                  </a:moveTo>
                  <a:lnTo>
                    <a:pt x="27177" y="2286508"/>
                  </a:lnTo>
                </a:path>
                <a:path w="2748915" h="2743200">
                  <a:moveTo>
                    <a:pt x="2739263" y="2286508"/>
                  </a:moveTo>
                  <a:lnTo>
                    <a:pt x="2712212" y="2286508"/>
                  </a:lnTo>
                </a:path>
                <a:path w="2748915" h="2743200">
                  <a:moveTo>
                    <a:pt x="0" y="2513965"/>
                  </a:moveTo>
                  <a:lnTo>
                    <a:pt x="27177" y="2513965"/>
                  </a:lnTo>
                </a:path>
                <a:path w="2748915" h="2743200">
                  <a:moveTo>
                    <a:pt x="2739263" y="2513965"/>
                  </a:moveTo>
                  <a:lnTo>
                    <a:pt x="2712212" y="2513965"/>
                  </a:lnTo>
                </a:path>
                <a:path w="2748915" h="2743200">
                  <a:moveTo>
                    <a:pt x="2468880" y="101726"/>
                  </a:moveTo>
                  <a:lnTo>
                    <a:pt x="2468880" y="132080"/>
                  </a:lnTo>
                </a:path>
                <a:path w="2748915" h="2743200">
                  <a:moveTo>
                    <a:pt x="2454656" y="116205"/>
                  </a:moveTo>
                  <a:lnTo>
                    <a:pt x="2484882" y="116205"/>
                  </a:lnTo>
                </a:path>
                <a:path w="2748915" h="2743200">
                  <a:moveTo>
                    <a:pt x="2454656" y="132080"/>
                  </a:moveTo>
                  <a:lnTo>
                    <a:pt x="2484882" y="101726"/>
                  </a:lnTo>
                </a:path>
                <a:path w="2748915" h="2743200">
                  <a:moveTo>
                    <a:pt x="2454656" y="101726"/>
                  </a:moveTo>
                  <a:lnTo>
                    <a:pt x="2484882" y="132080"/>
                  </a:lnTo>
                </a:path>
                <a:path w="2748915" h="2743200">
                  <a:moveTo>
                    <a:pt x="2095372" y="124079"/>
                  </a:moveTo>
                  <a:lnTo>
                    <a:pt x="2095372" y="154305"/>
                  </a:lnTo>
                </a:path>
                <a:path w="2748915" h="2743200">
                  <a:moveTo>
                    <a:pt x="2081021" y="138430"/>
                  </a:moveTo>
                  <a:lnTo>
                    <a:pt x="2111247" y="138430"/>
                  </a:lnTo>
                </a:path>
                <a:path w="2748915" h="2743200">
                  <a:moveTo>
                    <a:pt x="2081021" y="154305"/>
                  </a:moveTo>
                  <a:lnTo>
                    <a:pt x="2111247" y="124079"/>
                  </a:lnTo>
                </a:path>
                <a:path w="2748915" h="2743200">
                  <a:moveTo>
                    <a:pt x="2081021" y="124079"/>
                  </a:moveTo>
                  <a:lnTo>
                    <a:pt x="2111247" y="154305"/>
                  </a:lnTo>
                </a:path>
                <a:path w="2748915" h="2743200">
                  <a:moveTo>
                    <a:pt x="1721739" y="136779"/>
                  </a:moveTo>
                  <a:lnTo>
                    <a:pt x="1721739" y="167005"/>
                  </a:lnTo>
                </a:path>
                <a:path w="2748915" h="2743200">
                  <a:moveTo>
                    <a:pt x="1707514" y="151130"/>
                  </a:moveTo>
                  <a:lnTo>
                    <a:pt x="1737740" y="151130"/>
                  </a:lnTo>
                </a:path>
                <a:path w="2748915" h="2743200">
                  <a:moveTo>
                    <a:pt x="1707514" y="167005"/>
                  </a:moveTo>
                  <a:lnTo>
                    <a:pt x="1737740" y="136779"/>
                  </a:lnTo>
                </a:path>
                <a:path w="2748915" h="2743200">
                  <a:moveTo>
                    <a:pt x="1707514" y="136779"/>
                  </a:moveTo>
                  <a:lnTo>
                    <a:pt x="1737740" y="167005"/>
                  </a:lnTo>
                </a:path>
                <a:path w="2748915" h="2743200">
                  <a:moveTo>
                    <a:pt x="1348232" y="141605"/>
                  </a:moveTo>
                  <a:lnTo>
                    <a:pt x="1348232" y="171831"/>
                  </a:lnTo>
                </a:path>
                <a:path w="2748915" h="2743200">
                  <a:moveTo>
                    <a:pt x="1333881" y="155956"/>
                  </a:moveTo>
                  <a:lnTo>
                    <a:pt x="1363980" y="155956"/>
                  </a:lnTo>
                </a:path>
                <a:path w="2748915" h="2743200">
                  <a:moveTo>
                    <a:pt x="1333881" y="171831"/>
                  </a:moveTo>
                  <a:lnTo>
                    <a:pt x="1363980" y="141605"/>
                  </a:lnTo>
                </a:path>
                <a:path w="2748915" h="2743200">
                  <a:moveTo>
                    <a:pt x="1333881" y="141605"/>
                  </a:moveTo>
                  <a:lnTo>
                    <a:pt x="1363980" y="171831"/>
                  </a:lnTo>
                </a:path>
                <a:path w="2748915" h="2743200">
                  <a:moveTo>
                    <a:pt x="974725" y="135128"/>
                  </a:moveTo>
                  <a:lnTo>
                    <a:pt x="974725" y="165481"/>
                  </a:lnTo>
                </a:path>
                <a:path w="2748915" h="2743200">
                  <a:moveTo>
                    <a:pt x="960247" y="149606"/>
                  </a:moveTo>
                  <a:lnTo>
                    <a:pt x="990473" y="149606"/>
                  </a:lnTo>
                </a:path>
                <a:path w="2748915" h="2743200">
                  <a:moveTo>
                    <a:pt x="960247" y="165481"/>
                  </a:moveTo>
                  <a:lnTo>
                    <a:pt x="990473" y="135128"/>
                  </a:lnTo>
                </a:path>
                <a:path w="2748915" h="2743200">
                  <a:moveTo>
                    <a:pt x="960247" y="135128"/>
                  </a:moveTo>
                  <a:lnTo>
                    <a:pt x="990473" y="165481"/>
                  </a:lnTo>
                </a:path>
                <a:path w="2748915" h="2743200">
                  <a:moveTo>
                    <a:pt x="600963" y="120904"/>
                  </a:moveTo>
                  <a:lnTo>
                    <a:pt x="600963" y="151130"/>
                  </a:lnTo>
                </a:path>
                <a:path w="2748915" h="2743200">
                  <a:moveTo>
                    <a:pt x="586613" y="135128"/>
                  </a:moveTo>
                  <a:lnTo>
                    <a:pt x="616838" y="135128"/>
                  </a:lnTo>
                </a:path>
                <a:path w="2748915" h="2743200">
                  <a:moveTo>
                    <a:pt x="586613" y="151130"/>
                  </a:moveTo>
                  <a:lnTo>
                    <a:pt x="616838" y="120904"/>
                  </a:lnTo>
                </a:path>
                <a:path w="2748915" h="2743200">
                  <a:moveTo>
                    <a:pt x="586613" y="120904"/>
                  </a:moveTo>
                  <a:lnTo>
                    <a:pt x="616838" y="151130"/>
                  </a:lnTo>
                </a:path>
                <a:path w="2748915" h="2743200">
                  <a:moveTo>
                    <a:pt x="227456" y="98679"/>
                  </a:moveTo>
                  <a:lnTo>
                    <a:pt x="227456" y="128905"/>
                  </a:lnTo>
                </a:path>
                <a:path w="2748915" h="2743200">
                  <a:moveTo>
                    <a:pt x="213105" y="112903"/>
                  </a:moveTo>
                  <a:lnTo>
                    <a:pt x="243331" y="112903"/>
                  </a:lnTo>
                </a:path>
                <a:path w="2748915" h="2743200">
                  <a:moveTo>
                    <a:pt x="213105" y="128905"/>
                  </a:moveTo>
                  <a:lnTo>
                    <a:pt x="243331" y="98679"/>
                  </a:lnTo>
                </a:path>
                <a:path w="2748915" h="2743200">
                  <a:moveTo>
                    <a:pt x="213105" y="98679"/>
                  </a:moveTo>
                  <a:lnTo>
                    <a:pt x="243331" y="128905"/>
                  </a:lnTo>
                </a:path>
                <a:path w="2748915" h="2743200">
                  <a:moveTo>
                    <a:pt x="2670937" y="101726"/>
                  </a:moveTo>
                  <a:lnTo>
                    <a:pt x="2669286" y="108204"/>
                  </a:lnTo>
                  <a:lnTo>
                    <a:pt x="2666238" y="112903"/>
                  </a:lnTo>
                  <a:lnTo>
                    <a:pt x="2661285" y="116205"/>
                  </a:lnTo>
                  <a:lnTo>
                    <a:pt x="2655062" y="117856"/>
                  </a:lnTo>
                  <a:lnTo>
                    <a:pt x="2648585" y="116205"/>
                  </a:lnTo>
                  <a:lnTo>
                    <a:pt x="2643886" y="112903"/>
                  </a:lnTo>
                  <a:lnTo>
                    <a:pt x="2640584" y="108204"/>
                  </a:lnTo>
                  <a:lnTo>
                    <a:pt x="2640584" y="101726"/>
                  </a:lnTo>
                  <a:lnTo>
                    <a:pt x="2640584" y="95376"/>
                  </a:lnTo>
                  <a:lnTo>
                    <a:pt x="2643886" y="90678"/>
                  </a:lnTo>
                  <a:lnTo>
                    <a:pt x="2648585" y="87503"/>
                  </a:lnTo>
                  <a:lnTo>
                    <a:pt x="2655062" y="87503"/>
                  </a:lnTo>
                  <a:lnTo>
                    <a:pt x="2661285" y="87503"/>
                  </a:lnTo>
                  <a:lnTo>
                    <a:pt x="2666238" y="90678"/>
                  </a:lnTo>
                  <a:lnTo>
                    <a:pt x="2669286" y="95376"/>
                  </a:lnTo>
                  <a:lnTo>
                    <a:pt x="2670937" y="101726"/>
                  </a:lnTo>
                </a:path>
                <a:path w="2748915" h="2743200">
                  <a:moveTo>
                    <a:pt x="2298827" y="127254"/>
                  </a:moveTo>
                  <a:lnTo>
                    <a:pt x="2297303" y="133731"/>
                  </a:lnTo>
                  <a:lnTo>
                    <a:pt x="2294128" y="138430"/>
                  </a:lnTo>
                  <a:lnTo>
                    <a:pt x="2289302" y="141605"/>
                  </a:lnTo>
                  <a:lnTo>
                    <a:pt x="2282952" y="143129"/>
                  </a:lnTo>
                  <a:lnTo>
                    <a:pt x="2276602" y="141605"/>
                  </a:lnTo>
                  <a:lnTo>
                    <a:pt x="2271775" y="138430"/>
                  </a:lnTo>
                  <a:lnTo>
                    <a:pt x="2268600" y="133731"/>
                  </a:lnTo>
                  <a:lnTo>
                    <a:pt x="2268600" y="127254"/>
                  </a:lnTo>
                  <a:lnTo>
                    <a:pt x="2268600" y="120904"/>
                  </a:lnTo>
                  <a:lnTo>
                    <a:pt x="2271775" y="116205"/>
                  </a:lnTo>
                  <a:lnTo>
                    <a:pt x="2276602" y="112903"/>
                  </a:lnTo>
                  <a:lnTo>
                    <a:pt x="2282952" y="112903"/>
                  </a:lnTo>
                  <a:lnTo>
                    <a:pt x="2289302" y="112903"/>
                  </a:lnTo>
                  <a:lnTo>
                    <a:pt x="2294128" y="116205"/>
                  </a:lnTo>
                  <a:lnTo>
                    <a:pt x="2297303" y="120904"/>
                  </a:lnTo>
                  <a:lnTo>
                    <a:pt x="2298827" y="127254"/>
                  </a:lnTo>
                </a:path>
                <a:path w="2748915" h="2743200">
                  <a:moveTo>
                    <a:pt x="1925192" y="146431"/>
                  </a:moveTo>
                  <a:lnTo>
                    <a:pt x="1923668" y="152654"/>
                  </a:lnTo>
                  <a:lnTo>
                    <a:pt x="1920366" y="157607"/>
                  </a:lnTo>
                  <a:lnTo>
                    <a:pt x="1915667" y="160655"/>
                  </a:lnTo>
                  <a:lnTo>
                    <a:pt x="1909444" y="162306"/>
                  </a:lnTo>
                  <a:lnTo>
                    <a:pt x="1902967" y="160655"/>
                  </a:lnTo>
                  <a:lnTo>
                    <a:pt x="1898268" y="157607"/>
                  </a:lnTo>
                  <a:lnTo>
                    <a:pt x="1895093" y="152654"/>
                  </a:lnTo>
                  <a:lnTo>
                    <a:pt x="1895093" y="146431"/>
                  </a:lnTo>
                  <a:lnTo>
                    <a:pt x="1895093" y="140081"/>
                  </a:lnTo>
                  <a:lnTo>
                    <a:pt x="1898268" y="135128"/>
                  </a:lnTo>
                  <a:lnTo>
                    <a:pt x="1902967" y="132080"/>
                  </a:lnTo>
                  <a:lnTo>
                    <a:pt x="1909444" y="132080"/>
                  </a:lnTo>
                  <a:lnTo>
                    <a:pt x="1915667" y="132080"/>
                  </a:lnTo>
                  <a:lnTo>
                    <a:pt x="1920366" y="135128"/>
                  </a:lnTo>
                  <a:lnTo>
                    <a:pt x="1923668" y="140081"/>
                  </a:lnTo>
                  <a:lnTo>
                    <a:pt x="1925192" y="146431"/>
                  </a:lnTo>
                </a:path>
                <a:path w="2748915" h="2743200">
                  <a:moveTo>
                    <a:pt x="1551686" y="154305"/>
                  </a:moveTo>
                  <a:lnTo>
                    <a:pt x="1550162" y="160655"/>
                  </a:lnTo>
                  <a:lnTo>
                    <a:pt x="1546860" y="165481"/>
                  </a:lnTo>
                  <a:lnTo>
                    <a:pt x="1542034" y="168656"/>
                  </a:lnTo>
                  <a:lnTo>
                    <a:pt x="1535811" y="170180"/>
                  </a:lnTo>
                  <a:lnTo>
                    <a:pt x="1529461" y="168656"/>
                  </a:lnTo>
                  <a:lnTo>
                    <a:pt x="1524635" y="165481"/>
                  </a:lnTo>
                  <a:lnTo>
                    <a:pt x="1521587" y="160655"/>
                  </a:lnTo>
                  <a:lnTo>
                    <a:pt x="1521587" y="154305"/>
                  </a:lnTo>
                  <a:lnTo>
                    <a:pt x="1521587" y="147955"/>
                  </a:lnTo>
                  <a:lnTo>
                    <a:pt x="1524635" y="143129"/>
                  </a:lnTo>
                  <a:lnTo>
                    <a:pt x="1529461" y="140081"/>
                  </a:lnTo>
                  <a:lnTo>
                    <a:pt x="1535811" y="140081"/>
                  </a:lnTo>
                  <a:lnTo>
                    <a:pt x="1542034" y="140081"/>
                  </a:lnTo>
                  <a:lnTo>
                    <a:pt x="1546860" y="143129"/>
                  </a:lnTo>
                  <a:lnTo>
                    <a:pt x="1550162" y="147955"/>
                  </a:lnTo>
                  <a:lnTo>
                    <a:pt x="1551686" y="154305"/>
                  </a:lnTo>
                </a:path>
                <a:path w="2748915" h="2743200">
                  <a:moveTo>
                    <a:pt x="1178052" y="154305"/>
                  </a:moveTo>
                  <a:lnTo>
                    <a:pt x="1176401" y="160655"/>
                  </a:lnTo>
                  <a:lnTo>
                    <a:pt x="1173352" y="165481"/>
                  </a:lnTo>
                  <a:lnTo>
                    <a:pt x="1168527" y="168656"/>
                  </a:lnTo>
                  <a:lnTo>
                    <a:pt x="1162303" y="170180"/>
                  </a:lnTo>
                  <a:lnTo>
                    <a:pt x="1155827" y="168656"/>
                  </a:lnTo>
                  <a:lnTo>
                    <a:pt x="1151001" y="165481"/>
                  </a:lnTo>
                  <a:lnTo>
                    <a:pt x="1147826" y="160655"/>
                  </a:lnTo>
                  <a:lnTo>
                    <a:pt x="1147826" y="154305"/>
                  </a:lnTo>
                  <a:lnTo>
                    <a:pt x="1147826" y="147955"/>
                  </a:lnTo>
                  <a:lnTo>
                    <a:pt x="1151001" y="143129"/>
                  </a:lnTo>
                  <a:lnTo>
                    <a:pt x="1155827" y="140081"/>
                  </a:lnTo>
                  <a:lnTo>
                    <a:pt x="1162303" y="140081"/>
                  </a:lnTo>
                  <a:lnTo>
                    <a:pt x="1168527" y="140081"/>
                  </a:lnTo>
                  <a:lnTo>
                    <a:pt x="1173352" y="143129"/>
                  </a:lnTo>
                  <a:lnTo>
                    <a:pt x="1176401" y="147955"/>
                  </a:lnTo>
                  <a:lnTo>
                    <a:pt x="1178052" y="154305"/>
                  </a:lnTo>
                </a:path>
                <a:path w="2748915" h="2743200">
                  <a:moveTo>
                    <a:pt x="430911" y="125730"/>
                  </a:moveTo>
                  <a:lnTo>
                    <a:pt x="429260" y="132080"/>
                  </a:lnTo>
                  <a:lnTo>
                    <a:pt x="426212" y="136779"/>
                  </a:lnTo>
                  <a:lnTo>
                    <a:pt x="421386" y="140081"/>
                  </a:lnTo>
                  <a:lnTo>
                    <a:pt x="415036" y="141605"/>
                  </a:lnTo>
                  <a:lnTo>
                    <a:pt x="408559" y="140081"/>
                  </a:lnTo>
                  <a:lnTo>
                    <a:pt x="403860" y="136779"/>
                  </a:lnTo>
                  <a:lnTo>
                    <a:pt x="400685" y="132080"/>
                  </a:lnTo>
                  <a:lnTo>
                    <a:pt x="400685" y="125730"/>
                  </a:lnTo>
                  <a:lnTo>
                    <a:pt x="400685" y="119253"/>
                  </a:lnTo>
                  <a:lnTo>
                    <a:pt x="403860" y="114554"/>
                  </a:lnTo>
                  <a:lnTo>
                    <a:pt x="408559" y="111379"/>
                  </a:lnTo>
                  <a:lnTo>
                    <a:pt x="415036" y="111379"/>
                  </a:lnTo>
                  <a:lnTo>
                    <a:pt x="421386" y="111379"/>
                  </a:lnTo>
                  <a:lnTo>
                    <a:pt x="426212" y="114554"/>
                  </a:lnTo>
                  <a:lnTo>
                    <a:pt x="429260" y="119253"/>
                  </a:lnTo>
                  <a:lnTo>
                    <a:pt x="430911" y="125730"/>
                  </a:lnTo>
                </a:path>
                <a:path w="2748915" h="2743200">
                  <a:moveTo>
                    <a:pt x="57403" y="97028"/>
                  </a:moveTo>
                  <a:lnTo>
                    <a:pt x="55752" y="103378"/>
                  </a:lnTo>
                  <a:lnTo>
                    <a:pt x="52450" y="108204"/>
                  </a:lnTo>
                  <a:lnTo>
                    <a:pt x="47751" y="111379"/>
                  </a:lnTo>
                  <a:lnTo>
                    <a:pt x="41401" y="112903"/>
                  </a:lnTo>
                  <a:lnTo>
                    <a:pt x="35051" y="111379"/>
                  </a:lnTo>
                  <a:lnTo>
                    <a:pt x="30225" y="108204"/>
                  </a:lnTo>
                  <a:lnTo>
                    <a:pt x="27177" y="103378"/>
                  </a:lnTo>
                  <a:lnTo>
                    <a:pt x="27177" y="97028"/>
                  </a:lnTo>
                  <a:lnTo>
                    <a:pt x="27177" y="90678"/>
                  </a:lnTo>
                  <a:lnTo>
                    <a:pt x="30225" y="85851"/>
                  </a:lnTo>
                  <a:lnTo>
                    <a:pt x="35051" y="82804"/>
                  </a:lnTo>
                  <a:lnTo>
                    <a:pt x="41401" y="82804"/>
                  </a:lnTo>
                  <a:lnTo>
                    <a:pt x="47751" y="82804"/>
                  </a:lnTo>
                  <a:lnTo>
                    <a:pt x="52450" y="85851"/>
                  </a:lnTo>
                  <a:lnTo>
                    <a:pt x="55752" y="90678"/>
                  </a:lnTo>
                  <a:lnTo>
                    <a:pt x="57403" y="97028"/>
                  </a:lnTo>
                </a:path>
                <a:path w="2748915" h="2743200">
                  <a:moveTo>
                    <a:pt x="2670937" y="267208"/>
                  </a:moveTo>
                  <a:lnTo>
                    <a:pt x="2670937" y="297561"/>
                  </a:lnTo>
                </a:path>
                <a:path w="2748915" h="2743200">
                  <a:moveTo>
                    <a:pt x="2656586" y="281559"/>
                  </a:moveTo>
                  <a:lnTo>
                    <a:pt x="2686685" y="281559"/>
                  </a:lnTo>
                </a:path>
                <a:path w="2748915" h="2743200">
                  <a:moveTo>
                    <a:pt x="2656586" y="297561"/>
                  </a:moveTo>
                  <a:lnTo>
                    <a:pt x="2686685" y="267208"/>
                  </a:lnTo>
                </a:path>
                <a:path w="2748915" h="2743200">
                  <a:moveTo>
                    <a:pt x="2656586" y="267208"/>
                  </a:moveTo>
                  <a:lnTo>
                    <a:pt x="2686685" y="297561"/>
                  </a:lnTo>
                </a:path>
                <a:path w="2748915" h="2743200">
                  <a:moveTo>
                    <a:pt x="2481707" y="281559"/>
                  </a:moveTo>
                  <a:lnTo>
                    <a:pt x="2481707" y="311912"/>
                  </a:lnTo>
                </a:path>
                <a:path w="2748915" h="2743200">
                  <a:moveTo>
                    <a:pt x="2467483" y="296037"/>
                  </a:moveTo>
                  <a:lnTo>
                    <a:pt x="2497582" y="296037"/>
                  </a:lnTo>
                </a:path>
                <a:path w="2748915" h="2743200">
                  <a:moveTo>
                    <a:pt x="2467483" y="311912"/>
                  </a:moveTo>
                  <a:lnTo>
                    <a:pt x="2497582" y="281559"/>
                  </a:lnTo>
                </a:path>
                <a:path w="2748915" h="2743200">
                  <a:moveTo>
                    <a:pt x="2467483" y="281559"/>
                  </a:moveTo>
                  <a:lnTo>
                    <a:pt x="2497582" y="311912"/>
                  </a:lnTo>
                </a:path>
                <a:path w="2748915" h="2743200">
                  <a:moveTo>
                    <a:pt x="2292477" y="294386"/>
                  </a:moveTo>
                  <a:lnTo>
                    <a:pt x="2292477" y="324612"/>
                  </a:lnTo>
                </a:path>
                <a:path w="2748915" h="2743200">
                  <a:moveTo>
                    <a:pt x="2278253" y="308610"/>
                  </a:moveTo>
                  <a:lnTo>
                    <a:pt x="2308352" y="308610"/>
                  </a:lnTo>
                </a:path>
                <a:path w="2748915" h="2743200">
                  <a:moveTo>
                    <a:pt x="2278253" y="324612"/>
                  </a:moveTo>
                  <a:lnTo>
                    <a:pt x="2308352" y="294386"/>
                  </a:lnTo>
                </a:path>
                <a:path w="2748915" h="2743200">
                  <a:moveTo>
                    <a:pt x="2278253" y="294386"/>
                  </a:moveTo>
                  <a:lnTo>
                    <a:pt x="2308352" y="324612"/>
                  </a:lnTo>
                </a:path>
                <a:path w="2748915" h="2743200">
                  <a:moveTo>
                    <a:pt x="2104897" y="303911"/>
                  </a:moveTo>
                  <a:lnTo>
                    <a:pt x="2104897" y="334137"/>
                  </a:lnTo>
                </a:path>
                <a:path w="2748915" h="2743200">
                  <a:moveTo>
                    <a:pt x="2090546" y="318262"/>
                  </a:moveTo>
                  <a:lnTo>
                    <a:pt x="2120772" y="318262"/>
                  </a:lnTo>
                </a:path>
                <a:path w="2748915" h="2743200">
                  <a:moveTo>
                    <a:pt x="2090546" y="334137"/>
                  </a:moveTo>
                  <a:lnTo>
                    <a:pt x="2120772" y="303911"/>
                  </a:lnTo>
                </a:path>
                <a:path w="2748915" h="2743200">
                  <a:moveTo>
                    <a:pt x="2090546" y="303911"/>
                  </a:moveTo>
                  <a:lnTo>
                    <a:pt x="2120772" y="334137"/>
                  </a:lnTo>
                </a:path>
                <a:path w="2748915" h="2743200">
                  <a:moveTo>
                    <a:pt x="1915667" y="311912"/>
                  </a:moveTo>
                  <a:lnTo>
                    <a:pt x="1915667" y="342138"/>
                  </a:lnTo>
                </a:path>
                <a:path w="2748915" h="2743200">
                  <a:moveTo>
                    <a:pt x="1901316" y="326136"/>
                  </a:moveTo>
                  <a:lnTo>
                    <a:pt x="1931542" y="326136"/>
                  </a:lnTo>
                </a:path>
                <a:path w="2748915" h="2743200">
                  <a:moveTo>
                    <a:pt x="1901316" y="342138"/>
                  </a:moveTo>
                  <a:lnTo>
                    <a:pt x="1931542" y="311912"/>
                  </a:lnTo>
                </a:path>
                <a:path w="2748915" h="2743200">
                  <a:moveTo>
                    <a:pt x="1901316" y="311912"/>
                  </a:moveTo>
                  <a:lnTo>
                    <a:pt x="1931542" y="342138"/>
                  </a:lnTo>
                </a:path>
                <a:path w="2748915" h="2743200">
                  <a:moveTo>
                    <a:pt x="1726564" y="318262"/>
                  </a:moveTo>
                  <a:lnTo>
                    <a:pt x="1726564" y="348361"/>
                  </a:lnTo>
                </a:path>
                <a:path w="2748915" h="2743200">
                  <a:moveTo>
                    <a:pt x="1712214" y="332486"/>
                  </a:moveTo>
                  <a:lnTo>
                    <a:pt x="1742439" y="332486"/>
                  </a:lnTo>
                </a:path>
                <a:path w="2748915" h="2743200">
                  <a:moveTo>
                    <a:pt x="1712214" y="348361"/>
                  </a:moveTo>
                  <a:lnTo>
                    <a:pt x="1742439" y="318262"/>
                  </a:lnTo>
                </a:path>
                <a:path w="2748915" h="2743200">
                  <a:moveTo>
                    <a:pt x="1712214" y="318262"/>
                  </a:moveTo>
                  <a:lnTo>
                    <a:pt x="1742439" y="348361"/>
                  </a:lnTo>
                </a:path>
                <a:path w="2748915" h="2743200">
                  <a:moveTo>
                    <a:pt x="1537335" y="321437"/>
                  </a:moveTo>
                  <a:lnTo>
                    <a:pt x="1537335" y="351663"/>
                  </a:lnTo>
                </a:path>
                <a:path w="2748915" h="2743200">
                  <a:moveTo>
                    <a:pt x="1522984" y="335788"/>
                  </a:moveTo>
                  <a:lnTo>
                    <a:pt x="1553210" y="335788"/>
                  </a:lnTo>
                </a:path>
                <a:path w="2748915" h="2743200">
                  <a:moveTo>
                    <a:pt x="1522984" y="351663"/>
                  </a:moveTo>
                  <a:lnTo>
                    <a:pt x="1553210" y="321437"/>
                  </a:lnTo>
                </a:path>
                <a:path w="2748915" h="2743200">
                  <a:moveTo>
                    <a:pt x="1522984" y="321437"/>
                  </a:moveTo>
                  <a:lnTo>
                    <a:pt x="1553210" y="351663"/>
                  </a:lnTo>
                </a:path>
                <a:path w="2748915" h="2743200">
                  <a:moveTo>
                    <a:pt x="1348232" y="321437"/>
                  </a:moveTo>
                  <a:lnTo>
                    <a:pt x="1348232" y="351663"/>
                  </a:lnTo>
                </a:path>
                <a:path w="2748915" h="2743200">
                  <a:moveTo>
                    <a:pt x="1333881" y="335788"/>
                  </a:moveTo>
                  <a:lnTo>
                    <a:pt x="1363980" y="335788"/>
                  </a:lnTo>
                </a:path>
                <a:path w="2748915" h="2743200">
                  <a:moveTo>
                    <a:pt x="1333881" y="351663"/>
                  </a:moveTo>
                  <a:lnTo>
                    <a:pt x="1363980" y="321437"/>
                  </a:lnTo>
                </a:path>
                <a:path w="2748915" h="2743200">
                  <a:moveTo>
                    <a:pt x="1333881" y="321437"/>
                  </a:moveTo>
                  <a:lnTo>
                    <a:pt x="1363980" y="351663"/>
                  </a:lnTo>
                </a:path>
                <a:path w="2748915" h="2743200">
                  <a:moveTo>
                    <a:pt x="1159002" y="319786"/>
                  </a:moveTo>
                  <a:lnTo>
                    <a:pt x="1159002" y="350012"/>
                  </a:lnTo>
                </a:path>
                <a:path w="2748915" h="2743200">
                  <a:moveTo>
                    <a:pt x="1144651" y="334137"/>
                  </a:moveTo>
                  <a:lnTo>
                    <a:pt x="1174877" y="334137"/>
                  </a:lnTo>
                </a:path>
                <a:path w="2748915" h="2743200">
                  <a:moveTo>
                    <a:pt x="1144651" y="350012"/>
                  </a:moveTo>
                  <a:lnTo>
                    <a:pt x="1174877" y="319786"/>
                  </a:lnTo>
                </a:path>
                <a:path w="2748915" h="2743200">
                  <a:moveTo>
                    <a:pt x="1144651" y="319786"/>
                  </a:moveTo>
                  <a:lnTo>
                    <a:pt x="1174877" y="350012"/>
                  </a:lnTo>
                </a:path>
                <a:path w="2748915" h="2743200">
                  <a:moveTo>
                    <a:pt x="591438" y="302260"/>
                  </a:moveTo>
                  <a:lnTo>
                    <a:pt x="591438" y="332486"/>
                  </a:lnTo>
                </a:path>
                <a:path w="2748915" h="2743200">
                  <a:moveTo>
                    <a:pt x="577088" y="316611"/>
                  </a:moveTo>
                  <a:lnTo>
                    <a:pt x="607313" y="316611"/>
                  </a:lnTo>
                </a:path>
                <a:path w="2748915" h="2743200">
                  <a:moveTo>
                    <a:pt x="577088" y="332486"/>
                  </a:moveTo>
                  <a:lnTo>
                    <a:pt x="607313" y="302260"/>
                  </a:lnTo>
                </a:path>
                <a:path w="2748915" h="2743200">
                  <a:moveTo>
                    <a:pt x="577088" y="302260"/>
                  </a:moveTo>
                  <a:lnTo>
                    <a:pt x="607313" y="332486"/>
                  </a:lnTo>
                </a:path>
                <a:path w="2748915" h="2743200">
                  <a:moveTo>
                    <a:pt x="403860" y="291084"/>
                  </a:moveTo>
                  <a:lnTo>
                    <a:pt x="403860" y="321437"/>
                  </a:lnTo>
                </a:path>
                <a:path w="2748915" h="2743200">
                  <a:moveTo>
                    <a:pt x="389509" y="305562"/>
                  </a:moveTo>
                  <a:lnTo>
                    <a:pt x="419735" y="305562"/>
                  </a:lnTo>
                </a:path>
                <a:path w="2748915" h="2743200">
                  <a:moveTo>
                    <a:pt x="389509" y="321437"/>
                  </a:moveTo>
                  <a:lnTo>
                    <a:pt x="419735" y="291084"/>
                  </a:lnTo>
                </a:path>
                <a:path w="2748915" h="2743200">
                  <a:moveTo>
                    <a:pt x="389509" y="291084"/>
                  </a:moveTo>
                  <a:lnTo>
                    <a:pt x="419735" y="321437"/>
                  </a:lnTo>
                </a:path>
                <a:path w="2748915" h="2743200">
                  <a:moveTo>
                    <a:pt x="214756" y="278511"/>
                  </a:moveTo>
                  <a:lnTo>
                    <a:pt x="214756" y="308610"/>
                  </a:lnTo>
                </a:path>
                <a:path w="2748915" h="2743200">
                  <a:moveTo>
                    <a:pt x="200278" y="292735"/>
                  </a:moveTo>
                  <a:lnTo>
                    <a:pt x="230504" y="292735"/>
                  </a:lnTo>
                </a:path>
                <a:path w="2748915" h="2743200">
                  <a:moveTo>
                    <a:pt x="200278" y="308610"/>
                  </a:moveTo>
                  <a:lnTo>
                    <a:pt x="230504" y="278511"/>
                  </a:lnTo>
                </a:path>
                <a:path w="2748915" h="2743200">
                  <a:moveTo>
                    <a:pt x="200278" y="278511"/>
                  </a:moveTo>
                  <a:lnTo>
                    <a:pt x="230504" y="308610"/>
                  </a:lnTo>
                </a:path>
                <a:path w="2748915" h="2743200">
                  <a:moveTo>
                    <a:pt x="25526" y="262509"/>
                  </a:moveTo>
                  <a:lnTo>
                    <a:pt x="25526" y="292735"/>
                  </a:lnTo>
                </a:path>
                <a:path w="2748915" h="2743200">
                  <a:moveTo>
                    <a:pt x="11175" y="276860"/>
                  </a:moveTo>
                  <a:lnTo>
                    <a:pt x="41401" y="276860"/>
                  </a:lnTo>
                </a:path>
                <a:path w="2748915" h="2743200">
                  <a:moveTo>
                    <a:pt x="11175" y="292735"/>
                  </a:moveTo>
                  <a:lnTo>
                    <a:pt x="41401" y="262509"/>
                  </a:lnTo>
                </a:path>
                <a:path w="2748915" h="2743200">
                  <a:moveTo>
                    <a:pt x="11175" y="262509"/>
                  </a:moveTo>
                  <a:lnTo>
                    <a:pt x="41401" y="292735"/>
                  </a:lnTo>
                </a:path>
                <a:path w="2748915" h="2743200">
                  <a:moveTo>
                    <a:pt x="2686685" y="451993"/>
                  </a:moveTo>
                  <a:lnTo>
                    <a:pt x="2686685" y="482092"/>
                  </a:lnTo>
                </a:path>
                <a:path w="2748915" h="2743200">
                  <a:moveTo>
                    <a:pt x="2672461" y="466217"/>
                  </a:moveTo>
                  <a:lnTo>
                    <a:pt x="2702687" y="466217"/>
                  </a:lnTo>
                </a:path>
                <a:path w="2748915" h="2743200">
                  <a:moveTo>
                    <a:pt x="2672461" y="482092"/>
                  </a:moveTo>
                  <a:lnTo>
                    <a:pt x="2702687" y="451993"/>
                  </a:lnTo>
                </a:path>
                <a:path w="2748915" h="2743200">
                  <a:moveTo>
                    <a:pt x="2672461" y="451993"/>
                  </a:moveTo>
                  <a:lnTo>
                    <a:pt x="2702687" y="482092"/>
                  </a:lnTo>
                </a:path>
                <a:path w="2748915" h="2743200">
                  <a:moveTo>
                    <a:pt x="2303653" y="480441"/>
                  </a:moveTo>
                  <a:lnTo>
                    <a:pt x="2303653" y="510667"/>
                  </a:lnTo>
                </a:path>
                <a:path w="2748915" h="2743200">
                  <a:moveTo>
                    <a:pt x="2289302" y="494792"/>
                  </a:moveTo>
                  <a:lnTo>
                    <a:pt x="2319528" y="494792"/>
                  </a:lnTo>
                </a:path>
                <a:path w="2748915" h="2743200">
                  <a:moveTo>
                    <a:pt x="2289302" y="510667"/>
                  </a:moveTo>
                  <a:lnTo>
                    <a:pt x="2319528" y="480441"/>
                  </a:lnTo>
                </a:path>
                <a:path w="2748915" h="2743200">
                  <a:moveTo>
                    <a:pt x="2289302" y="480441"/>
                  </a:moveTo>
                  <a:lnTo>
                    <a:pt x="2319528" y="510667"/>
                  </a:lnTo>
                </a:path>
                <a:path w="2748915" h="2743200">
                  <a:moveTo>
                    <a:pt x="1922017" y="497967"/>
                  </a:moveTo>
                  <a:lnTo>
                    <a:pt x="1922017" y="528193"/>
                  </a:lnTo>
                </a:path>
                <a:path w="2748915" h="2743200">
                  <a:moveTo>
                    <a:pt x="1907793" y="512318"/>
                  </a:moveTo>
                  <a:lnTo>
                    <a:pt x="1938019" y="512318"/>
                  </a:lnTo>
                </a:path>
                <a:path w="2748915" h="2743200">
                  <a:moveTo>
                    <a:pt x="1907793" y="528193"/>
                  </a:moveTo>
                  <a:lnTo>
                    <a:pt x="1938019" y="497967"/>
                  </a:lnTo>
                </a:path>
                <a:path w="2748915" h="2743200">
                  <a:moveTo>
                    <a:pt x="1907793" y="497967"/>
                  </a:moveTo>
                  <a:lnTo>
                    <a:pt x="1938019" y="528193"/>
                  </a:lnTo>
                </a:path>
                <a:path w="2748915" h="2743200">
                  <a:moveTo>
                    <a:pt x="1538986" y="507619"/>
                  </a:moveTo>
                  <a:lnTo>
                    <a:pt x="1538986" y="537845"/>
                  </a:lnTo>
                </a:path>
                <a:path w="2748915" h="2743200">
                  <a:moveTo>
                    <a:pt x="1524635" y="521843"/>
                  </a:moveTo>
                  <a:lnTo>
                    <a:pt x="1554861" y="521843"/>
                  </a:lnTo>
                </a:path>
                <a:path w="2748915" h="2743200">
                  <a:moveTo>
                    <a:pt x="1524635" y="537845"/>
                  </a:moveTo>
                  <a:lnTo>
                    <a:pt x="1554861" y="507619"/>
                  </a:lnTo>
                </a:path>
                <a:path w="2748915" h="2743200">
                  <a:moveTo>
                    <a:pt x="1524635" y="507619"/>
                  </a:moveTo>
                  <a:lnTo>
                    <a:pt x="1554861" y="537845"/>
                  </a:lnTo>
                </a:path>
                <a:path w="2748915" h="2743200">
                  <a:moveTo>
                    <a:pt x="1155827" y="505968"/>
                  </a:moveTo>
                  <a:lnTo>
                    <a:pt x="1155827" y="536194"/>
                  </a:lnTo>
                </a:path>
                <a:path w="2748915" h="2743200">
                  <a:moveTo>
                    <a:pt x="1141476" y="520319"/>
                  </a:moveTo>
                  <a:lnTo>
                    <a:pt x="1171828" y="520319"/>
                  </a:lnTo>
                </a:path>
                <a:path w="2748915" h="2743200">
                  <a:moveTo>
                    <a:pt x="1141476" y="536194"/>
                  </a:moveTo>
                  <a:lnTo>
                    <a:pt x="1171828" y="505968"/>
                  </a:lnTo>
                </a:path>
                <a:path w="2748915" h="2743200">
                  <a:moveTo>
                    <a:pt x="1141476" y="505968"/>
                  </a:moveTo>
                  <a:lnTo>
                    <a:pt x="1171828" y="536194"/>
                  </a:lnTo>
                </a:path>
                <a:path w="2748915" h="2743200">
                  <a:moveTo>
                    <a:pt x="391160" y="477266"/>
                  </a:moveTo>
                  <a:lnTo>
                    <a:pt x="391160" y="507619"/>
                  </a:lnTo>
                </a:path>
                <a:path w="2748915" h="2743200">
                  <a:moveTo>
                    <a:pt x="376936" y="491744"/>
                  </a:moveTo>
                  <a:lnTo>
                    <a:pt x="407162" y="491744"/>
                  </a:lnTo>
                </a:path>
                <a:path w="2748915" h="2743200">
                  <a:moveTo>
                    <a:pt x="376936" y="507619"/>
                  </a:moveTo>
                  <a:lnTo>
                    <a:pt x="407162" y="477266"/>
                  </a:lnTo>
                </a:path>
                <a:path w="2748915" h="2743200">
                  <a:moveTo>
                    <a:pt x="376936" y="477266"/>
                  </a:moveTo>
                  <a:lnTo>
                    <a:pt x="407162" y="507619"/>
                  </a:lnTo>
                </a:path>
                <a:path w="2748915" h="2743200">
                  <a:moveTo>
                    <a:pt x="2511933" y="482092"/>
                  </a:moveTo>
                  <a:lnTo>
                    <a:pt x="2510282" y="488442"/>
                  </a:lnTo>
                  <a:lnTo>
                    <a:pt x="2507234" y="493268"/>
                  </a:lnTo>
                  <a:lnTo>
                    <a:pt x="2502408" y="496443"/>
                  </a:lnTo>
                  <a:lnTo>
                    <a:pt x="2496058" y="497967"/>
                  </a:lnTo>
                  <a:lnTo>
                    <a:pt x="2489581" y="496443"/>
                  </a:lnTo>
                  <a:lnTo>
                    <a:pt x="2484882" y="493268"/>
                  </a:lnTo>
                  <a:lnTo>
                    <a:pt x="2481707" y="488442"/>
                  </a:lnTo>
                  <a:lnTo>
                    <a:pt x="2481707" y="482092"/>
                  </a:lnTo>
                  <a:lnTo>
                    <a:pt x="2481707" y="475742"/>
                  </a:lnTo>
                  <a:lnTo>
                    <a:pt x="2484882" y="470916"/>
                  </a:lnTo>
                  <a:lnTo>
                    <a:pt x="2489581" y="467868"/>
                  </a:lnTo>
                  <a:lnTo>
                    <a:pt x="2496058" y="467868"/>
                  </a:lnTo>
                  <a:lnTo>
                    <a:pt x="2502408" y="467868"/>
                  </a:lnTo>
                  <a:lnTo>
                    <a:pt x="2507234" y="470916"/>
                  </a:lnTo>
                  <a:lnTo>
                    <a:pt x="2510282" y="475742"/>
                  </a:lnTo>
                  <a:lnTo>
                    <a:pt x="2511933" y="482092"/>
                  </a:lnTo>
                </a:path>
                <a:path w="2748915" h="2743200">
                  <a:moveTo>
                    <a:pt x="2128900" y="504317"/>
                  </a:moveTo>
                  <a:lnTo>
                    <a:pt x="2127249" y="510667"/>
                  </a:lnTo>
                  <a:lnTo>
                    <a:pt x="2124074" y="515493"/>
                  </a:lnTo>
                  <a:lnTo>
                    <a:pt x="2119121" y="518668"/>
                  </a:lnTo>
                  <a:lnTo>
                    <a:pt x="2112771" y="520319"/>
                  </a:lnTo>
                  <a:lnTo>
                    <a:pt x="2106548" y="518668"/>
                  </a:lnTo>
                  <a:lnTo>
                    <a:pt x="2101722" y="515493"/>
                  </a:lnTo>
                  <a:lnTo>
                    <a:pt x="2098547" y="510667"/>
                  </a:lnTo>
                  <a:lnTo>
                    <a:pt x="2098547" y="504317"/>
                  </a:lnTo>
                  <a:lnTo>
                    <a:pt x="2098547" y="497967"/>
                  </a:lnTo>
                  <a:lnTo>
                    <a:pt x="2101722" y="493268"/>
                  </a:lnTo>
                  <a:lnTo>
                    <a:pt x="2106548" y="490093"/>
                  </a:lnTo>
                  <a:lnTo>
                    <a:pt x="2112771" y="490093"/>
                  </a:lnTo>
                  <a:lnTo>
                    <a:pt x="2119121" y="490093"/>
                  </a:lnTo>
                  <a:lnTo>
                    <a:pt x="2124074" y="493268"/>
                  </a:lnTo>
                  <a:lnTo>
                    <a:pt x="2127249" y="497967"/>
                  </a:lnTo>
                  <a:lnTo>
                    <a:pt x="2128900" y="504317"/>
                  </a:lnTo>
                </a:path>
                <a:path w="2748915" h="2743200">
                  <a:moveTo>
                    <a:pt x="1747265" y="518668"/>
                  </a:moveTo>
                  <a:lnTo>
                    <a:pt x="1745614" y="525145"/>
                  </a:lnTo>
                  <a:lnTo>
                    <a:pt x="1742439" y="529844"/>
                  </a:lnTo>
                  <a:lnTo>
                    <a:pt x="1737740" y="533019"/>
                  </a:lnTo>
                  <a:lnTo>
                    <a:pt x="1731264" y="534543"/>
                  </a:lnTo>
                  <a:lnTo>
                    <a:pt x="1724914" y="533019"/>
                  </a:lnTo>
                  <a:lnTo>
                    <a:pt x="1720214" y="529844"/>
                  </a:lnTo>
                  <a:lnTo>
                    <a:pt x="1717039" y="525145"/>
                  </a:lnTo>
                  <a:lnTo>
                    <a:pt x="1717039" y="518668"/>
                  </a:lnTo>
                  <a:lnTo>
                    <a:pt x="1717039" y="512318"/>
                  </a:lnTo>
                  <a:lnTo>
                    <a:pt x="1720214" y="507619"/>
                  </a:lnTo>
                  <a:lnTo>
                    <a:pt x="1724914" y="504317"/>
                  </a:lnTo>
                  <a:lnTo>
                    <a:pt x="1731264" y="504317"/>
                  </a:lnTo>
                  <a:lnTo>
                    <a:pt x="1737740" y="504317"/>
                  </a:lnTo>
                  <a:lnTo>
                    <a:pt x="1742439" y="507619"/>
                  </a:lnTo>
                  <a:lnTo>
                    <a:pt x="1745614" y="512318"/>
                  </a:lnTo>
                  <a:lnTo>
                    <a:pt x="1747265" y="518668"/>
                  </a:lnTo>
                </a:path>
                <a:path w="2748915" h="2743200">
                  <a:moveTo>
                    <a:pt x="1363980" y="521843"/>
                  </a:moveTo>
                  <a:lnTo>
                    <a:pt x="1362583" y="528193"/>
                  </a:lnTo>
                  <a:lnTo>
                    <a:pt x="1359281" y="533019"/>
                  </a:lnTo>
                  <a:lnTo>
                    <a:pt x="1354455" y="536194"/>
                  </a:lnTo>
                  <a:lnTo>
                    <a:pt x="1348232" y="537845"/>
                  </a:lnTo>
                  <a:lnTo>
                    <a:pt x="1341882" y="536194"/>
                  </a:lnTo>
                  <a:lnTo>
                    <a:pt x="1337056" y="533019"/>
                  </a:lnTo>
                  <a:lnTo>
                    <a:pt x="1333881" y="528193"/>
                  </a:lnTo>
                  <a:lnTo>
                    <a:pt x="1333881" y="521843"/>
                  </a:lnTo>
                  <a:lnTo>
                    <a:pt x="1333881" y="515493"/>
                  </a:lnTo>
                  <a:lnTo>
                    <a:pt x="1337056" y="510667"/>
                  </a:lnTo>
                  <a:lnTo>
                    <a:pt x="1341882" y="507619"/>
                  </a:lnTo>
                  <a:lnTo>
                    <a:pt x="1348232" y="507619"/>
                  </a:lnTo>
                  <a:lnTo>
                    <a:pt x="1354455" y="507619"/>
                  </a:lnTo>
                  <a:lnTo>
                    <a:pt x="1359281" y="510667"/>
                  </a:lnTo>
                  <a:lnTo>
                    <a:pt x="1362583" y="515493"/>
                  </a:lnTo>
                  <a:lnTo>
                    <a:pt x="1363980" y="521843"/>
                  </a:lnTo>
                </a:path>
                <a:path w="2748915" h="2743200">
                  <a:moveTo>
                    <a:pt x="597788" y="502793"/>
                  </a:moveTo>
                  <a:lnTo>
                    <a:pt x="596264" y="509270"/>
                  </a:lnTo>
                  <a:lnTo>
                    <a:pt x="593089" y="513969"/>
                  </a:lnTo>
                  <a:lnTo>
                    <a:pt x="588263" y="517144"/>
                  </a:lnTo>
                  <a:lnTo>
                    <a:pt x="581913" y="518668"/>
                  </a:lnTo>
                  <a:lnTo>
                    <a:pt x="575563" y="517144"/>
                  </a:lnTo>
                  <a:lnTo>
                    <a:pt x="570738" y="513969"/>
                  </a:lnTo>
                  <a:lnTo>
                    <a:pt x="567563" y="509270"/>
                  </a:lnTo>
                  <a:lnTo>
                    <a:pt x="567563" y="502793"/>
                  </a:lnTo>
                  <a:lnTo>
                    <a:pt x="567563" y="496443"/>
                  </a:lnTo>
                  <a:lnTo>
                    <a:pt x="570738" y="491744"/>
                  </a:lnTo>
                  <a:lnTo>
                    <a:pt x="575563" y="488442"/>
                  </a:lnTo>
                  <a:lnTo>
                    <a:pt x="581913" y="488442"/>
                  </a:lnTo>
                  <a:lnTo>
                    <a:pt x="588263" y="488442"/>
                  </a:lnTo>
                  <a:lnTo>
                    <a:pt x="593089" y="491744"/>
                  </a:lnTo>
                  <a:lnTo>
                    <a:pt x="596264" y="496443"/>
                  </a:lnTo>
                  <a:lnTo>
                    <a:pt x="597788" y="502793"/>
                  </a:lnTo>
                </a:path>
                <a:path w="2748915" h="2743200">
                  <a:moveTo>
                    <a:pt x="2701036" y="634873"/>
                  </a:moveTo>
                  <a:lnTo>
                    <a:pt x="2701036" y="664972"/>
                  </a:lnTo>
                </a:path>
                <a:path w="2748915" h="2743200">
                  <a:moveTo>
                    <a:pt x="2686685" y="649097"/>
                  </a:moveTo>
                  <a:lnTo>
                    <a:pt x="2716911" y="649097"/>
                  </a:lnTo>
                </a:path>
                <a:path w="2748915" h="2743200">
                  <a:moveTo>
                    <a:pt x="2686685" y="664972"/>
                  </a:moveTo>
                  <a:lnTo>
                    <a:pt x="2716911" y="634873"/>
                  </a:lnTo>
                </a:path>
                <a:path w="2748915" h="2743200">
                  <a:moveTo>
                    <a:pt x="2686685" y="634873"/>
                  </a:moveTo>
                  <a:lnTo>
                    <a:pt x="2716911" y="664972"/>
                  </a:lnTo>
                </a:path>
                <a:path w="2748915" h="2743200">
                  <a:moveTo>
                    <a:pt x="2508631" y="649097"/>
                  </a:moveTo>
                  <a:lnTo>
                    <a:pt x="2508631" y="679450"/>
                  </a:lnTo>
                </a:path>
                <a:path w="2748915" h="2743200">
                  <a:moveTo>
                    <a:pt x="2494407" y="663575"/>
                  </a:moveTo>
                  <a:lnTo>
                    <a:pt x="2524633" y="663575"/>
                  </a:lnTo>
                </a:path>
                <a:path w="2748915" h="2743200">
                  <a:moveTo>
                    <a:pt x="2494407" y="679450"/>
                  </a:moveTo>
                  <a:lnTo>
                    <a:pt x="2524633" y="649097"/>
                  </a:lnTo>
                </a:path>
                <a:path w="2748915" h="2743200">
                  <a:moveTo>
                    <a:pt x="2494407" y="649097"/>
                  </a:moveTo>
                  <a:lnTo>
                    <a:pt x="2524633" y="679450"/>
                  </a:lnTo>
                </a:path>
                <a:path w="2748915" h="2743200">
                  <a:moveTo>
                    <a:pt x="2314829" y="661924"/>
                  </a:moveTo>
                  <a:lnTo>
                    <a:pt x="2314829" y="692150"/>
                  </a:lnTo>
                </a:path>
                <a:path w="2748915" h="2743200">
                  <a:moveTo>
                    <a:pt x="2300350" y="676148"/>
                  </a:moveTo>
                  <a:lnTo>
                    <a:pt x="2330577" y="676148"/>
                  </a:lnTo>
                </a:path>
                <a:path w="2748915" h="2743200">
                  <a:moveTo>
                    <a:pt x="2300350" y="692150"/>
                  </a:moveTo>
                  <a:lnTo>
                    <a:pt x="2330577" y="661924"/>
                  </a:lnTo>
                </a:path>
                <a:path w="2748915" h="2743200">
                  <a:moveTo>
                    <a:pt x="2300350" y="661924"/>
                  </a:moveTo>
                  <a:lnTo>
                    <a:pt x="2330577" y="692150"/>
                  </a:lnTo>
                </a:path>
                <a:path w="2748915" h="2743200">
                  <a:moveTo>
                    <a:pt x="2122423" y="673100"/>
                  </a:moveTo>
                  <a:lnTo>
                    <a:pt x="2122423" y="703326"/>
                  </a:lnTo>
                </a:path>
                <a:path w="2748915" h="2743200">
                  <a:moveTo>
                    <a:pt x="2108072" y="687324"/>
                  </a:moveTo>
                  <a:lnTo>
                    <a:pt x="2138425" y="687324"/>
                  </a:lnTo>
                </a:path>
                <a:path w="2748915" h="2743200">
                  <a:moveTo>
                    <a:pt x="2108072" y="703326"/>
                  </a:moveTo>
                  <a:lnTo>
                    <a:pt x="2138425" y="673100"/>
                  </a:lnTo>
                </a:path>
                <a:path w="2748915" h="2743200">
                  <a:moveTo>
                    <a:pt x="2108072" y="673100"/>
                  </a:moveTo>
                  <a:lnTo>
                    <a:pt x="2138425" y="703326"/>
                  </a:lnTo>
                </a:path>
                <a:path w="2748915" h="2743200">
                  <a:moveTo>
                    <a:pt x="1928494" y="681101"/>
                  </a:moveTo>
                  <a:lnTo>
                    <a:pt x="1928494" y="711200"/>
                  </a:lnTo>
                </a:path>
                <a:path w="2748915" h="2743200">
                  <a:moveTo>
                    <a:pt x="1914143" y="695325"/>
                  </a:moveTo>
                  <a:lnTo>
                    <a:pt x="1944369" y="695325"/>
                  </a:lnTo>
                </a:path>
                <a:path w="2748915" h="2743200">
                  <a:moveTo>
                    <a:pt x="1914143" y="711200"/>
                  </a:moveTo>
                  <a:lnTo>
                    <a:pt x="1944369" y="681101"/>
                  </a:lnTo>
                </a:path>
                <a:path w="2748915" h="2743200">
                  <a:moveTo>
                    <a:pt x="1914143" y="681101"/>
                  </a:moveTo>
                  <a:lnTo>
                    <a:pt x="1944369" y="711200"/>
                  </a:lnTo>
                </a:path>
                <a:path w="2748915" h="2743200">
                  <a:moveTo>
                    <a:pt x="1734439" y="687324"/>
                  </a:moveTo>
                  <a:lnTo>
                    <a:pt x="1734439" y="717550"/>
                  </a:lnTo>
                </a:path>
                <a:path w="2748915" h="2743200">
                  <a:moveTo>
                    <a:pt x="1720214" y="701675"/>
                  </a:moveTo>
                  <a:lnTo>
                    <a:pt x="1750440" y="701675"/>
                  </a:lnTo>
                </a:path>
                <a:path w="2748915" h="2743200">
                  <a:moveTo>
                    <a:pt x="1720214" y="717550"/>
                  </a:moveTo>
                  <a:lnTo>
                    <a:pt x="1750440" y="687324"/>
                  </a:lnTo>
                </a:path>
                <a:path w="2748915" h="2743200">
                  <a:moveTo>
                    <a:pt x="1720214" y="687324"/>
                  </a:moveTo>
                  <a:lnTo>
                    <a:pt x="1750440" y="717550"/>
                  </a:lnTo>
                </a:path>
                <a:path w="2748915" h="2743200">
                  <a:moveTo>
                    <a:pt x="1540637" y="690499"/>
                  </a:moveTo>
                  <a:lnTo>
                    <a:pt x="1540637" y="720851"/>
                  </a:lnTo>
                </a:path>
                <a:path w="2748915" h="2743200">
                  <a:moveTo>
                    <a:pt x="1526286" y="704976"/>
                  </a:moveTo>
                  <a:lnTo>
                    <a:pt x="1556385" y="704976"/>
                  </a:lnTo>
                </a:path>
                <a:path w="2748915" h="2743200">
                  <a:moveTo>
                    <a:pt x="1526286" y="720851"/>
                  </a:moveTo>
                  <a:lnTo>
                    <a:pt x="1556385" y="690499"/>
                  </a:lnTo>
                </a:path>
                <a:path w="2748915" h="2743200">
                  <a:moveTo>
                    <a:pt x="1526286" y="690499"/>
                  </a:moveTo>
                  <a:lnTo>
                    <a:pt x="1556385" y="720851"/>
                  </a:lnTo>
                </a:path>
                <a:path w="2748915" h="2743200">
                  <a:moveTo>
                    <a:pt x="1348232" y="690499"/>
                  </a:moveTo>
                  <a:lnTo>
                    <a:pt x="1348232" y="720851"/>
                  </a:lnTo>
                </a:path>
                <a:path w="2748915" h="2743200">
                  <a:moveTo>
                    <a:pt x="1333881" y="704976"/>
                  </a:moveTo>
                  <a:lnTo>
                    <a:pt x="1363980" y="704976"/>
                  </a:lnTo>
                </a:path>
                <a:path w="2748915" h="2743200">
                  <a:moveTo>
                    <a:pt x="1333881" y="720851"/>
                  </a:moveTo>
                  <a:lnTo>
                    <a:pt x="1363980" y="690499"/>
                  </a:lnTo>
                </a:path>
                <a:path w="2748915" h="2743200">
                  <a:moveTo>
                    <a:pt x="1333881" y="690499"/>
                  </a:moveTo>
                  <a:lnTo>
                    <a:pt x="1363980" y="720851"/>
                  </a:lnTo>
                </a:path>
                <a:path w="2748915" h="2743200">
                  <a:moveTo>
                    <a:pt x="1154176" y="688975"/>
                  </a:moveTo>
                  <a:lnTo>
                    <a:pt x="1154176" y="719201"/>
                  </a:lnTo>
                </a:path>
                <a:path w="2748915" h="2743200">
                  <a:moveTo>
                    <a:pt x="1139952" y="703326"/>
                  </a:moveTo>
                  <a:lnTo>
                    <a:pt x="1170177" y="703326"/>
                  </a:lnTo>
                </a:path>
                <a:path w="2748915" h="2743200">
                  <a:moveTo>
                    <a:pt x="1139952" y="719201"/>
                  </a:moveTo>
                  <a:lnTo>
                    <a:pt x="1170177" y="688975"/>
                  </a:lnTo>
                </a:path>
                <a:path w="2748915" h="2743200">
                  <a:moveTo>
                    <a:pt x="1139952" y="688975"/>
                  </a:moveTo>
                  <a:lnTo>
                    <a:pt x="1170177" y="719201"/>
                  </a:lnTo>
                </a:path>
                <a:path w="2748915" h="2743200">
                  <a:moveTo>
                    <a:pt x="574039" y="671449"/>
                  </a:moveTo>
                  <a:lnTo>
                    <a:pt x="574039" y="701675"/>
                  </a:lnTo>
                </a:path>
                <a:path w="2748915" h="2743200">
                  <a:moveTo>
                    <a:pt x="559688" y="685800"/>
                  </a:moveTo>
                  <a:lnTo>
                    <a:pt x="589788" y="685800"/>
                  </a:lnTo>
                </a:path>
                <a:path w="2748915" h="2743200">
                  <a:moveTo>
                    <a:pt x="559688" y="701675"/>
                  </a:moveTo>
                  <a:lnTo>
                    <a:pt x="589788" y="671449"/>
                  </a:lnTo>
                </a:path>
                <a:path w="2748915" h="2743200">
                  <a:moveTo>
                    <a:pt x="559688" y="671449"/>
                  </a:moveTo>
                  <a:lnTo>
                    <a:pt x="589788" y="701675"/>
                  </a:lnTo>
                </a:path>
                <a:path w="2748915" h="2743200">
                  <a:moveTo>
                    <a:pt x="379984" y="660273"/>
                  </a:moveTo>
                  <a:lnTo>
                    <a:pt x="379984" y="690499"/>
                  </a:lnTo>
                </a:path>
                <a:path w="2748915" h="2743200">
                  <a:moveTo>
                    <a:pt x="365760" y="674624"/>
                  </a:moveTo>
                  <a:lnTo>
                    <a:pt x="395986" y="674624"/>
                  </a:lnTo>
                </a:path>
                <a:path w="2748915" h="2743200">
                  <a:moveTo>
                    <a:pt x="365760" y="690499"/>
                  </a:moveTo>
                  <a:lnTo>
                    <a:pt x="395986" y="660273"/>
                  </a:lnTo>
                </a:path>
                <a:path w="2748915" h="2743200">
                  <a:moveTo>
                    <a:pt x="365760" y="660273"/>
                  </a:moveTo>
                  <a:lnTo>
                    <a:pt x="395986" y="690499"/>
                  </a:lnTo>
                </a:path>
                <a:path w="2748915" h="2743200">
                  <a:moveTo>
                    <a:pt x="187705" y="646049"/>
                  </a:moveTo>
                  <a:lnTo>
                    <a:pt x="187705" y="676148"/>
                  </a:lnTo>
                </a:path>
                <a:path w="2748915" h="2743200">
                  <a:moveTo>
                    <a:pt x="173354" y="660273"/>
                  </a:moveTo>
                  <a:lnTo>
                    <a:pt x="203580" y="660273"/>
                  </a:lnTo>
                </a:path>
                <a:path w="2748915" h="2743200">
                  <a:moveTo>
                    <a:pt x="173354" y="676148"/>
                  </a:moveTo>
                  <a:lnTo>
                    <a:pt x="203580" y="646049"/>
                  </a:lnTo>
                </a:path>
                <a:path w="2748915" h="2743200">
                  <a:moveTo>
                    <a:pt x="173354" y="646049"/>
                  </a:moveTo>
                  <a:lnTo>
                    <a:pt x="203580" y="676148"/>
                  </a:lnTo>
                </a:path>
                <a:path w="2748915" h="2743200">
                  <a:moveTo>
                    <a:pt x="2521458" y="838454"/>
                  </a:moveTo>
                  <a:lnTo>
                    <a:pt x="2521458" y="868807"/>
                  </a:lnTo>
                </a:path>
                <a:path w="2748915" h="2743200">
                  <a:moveTo>
                    <a:pt x="2507234" y="852805"/>
                  </a:moveTo>
                  <a:lnTo>
                    <a:pt x="2537206" y="852805"/>
                  </a:lnTo>
                </a:path>
                <a:path w="2748915" h="2743200">
                  <a:moveTo>
                    <a:pt x="2507234" y="868807"/>
                  </a:moveTo>
                  <a:lnTo>
                    <a:pt x="2537206" y="838454"/>
                  </a:lnTo>
                </a:path>
                <a:path w="2748915" h="2743200">
                  <a:moveTo>
                    <a:pt x="2507234" y="838454"/>
                  </a:moveTo>
                  <a:lnTo>
                    <a:pt x="2537206" y="868807"/>
                  </a:lnTo>
                </a:path>
                <a:path w="2748915" h="2743200">
                  <a:moveTo>
                    <a:pt x="2130297" y="862330"/>
                  </a:moveTo>
                  <a:lnTo>
                    <a:pt x="2130297" y="892683"/>
                  </a:lnTo>
                </a:path>
                <a:path w="2748915" h="2743200">
                  <a:moveTo>
                    <a:pt x="2116073" y="876808"/>
                  </a:moveTo>
                  <a:lnTo>
                    <a:pt x="2146299" y="876808"/>
                  </a:lnTo>
                </a:path>
                <a:path w="2748915" h="2743200">
                  <a:moveTo>
                    <a:pt x="2116073" y="892683"/>
                  </a:moveTo>
                  <a:lnTo>
                    <a:pt x="2146299" y="862330"/>
                  </a:lnTo>
                </a:path>
                <a:path w="2748915" h="2743200">
                  <a:moveTo>
                    <a:pt x="2116073" y="862330"/>
                  </a:moveTo>
                  <a:lnTo>
                    <a:pt x="2146299" y="892683"/>
                  </a:lnTo>
                </a:path>
                <a:path w="2748915" h="2743200">
                  <a:moveTo>
                    <a:pt x="1739264" y="876808"/>
                  </a:moveTo>
                  <a:lnTo>
                    <a:pt x="1739264" y="907034"/>
                  </a:lnTo>
                </a:path>
                <a:path w="2748915" h="2743200">
                  <a:moveTo>
                    <a:pt x="1724914" y="891032"/>
                  </a:moveTo>
                  <a:lnTo>
                    <a:pt x="1755139" y="891032"/>
                  </a:lnTo>
                </a:path>
                <a:path w="2748915" h="2743200">
                  <a:moveTo>
                    <a:pt x="1724914" y="907034"/>
                  </a:moveTo>
                  <a:lnTo>
                    <a:pt x="1755139" y="876808"/>
                  </a:lnTo>
                </a:path>
                <a:path w="2748915" h="2743200">
                  <a:moveTo>
                    <a:pt x="1724914" y="876808"/>
                  </a:moveTo>
                  <a:lnTo>
                    <a:pt x="1755139" y="907034"/>
                  </a:lnTo>
                </a:path>
                <a:path w="2748915" h="2743200">
                  <a:moveTo>
                    <a:pt x="1346581" y="879856"/>
                  </a:moveTo>
                  <a:lnTo>
                    <a:pt x="1346581" y="910082"/>
                  </a:lnTo>
                </a:path>
                <a:path w="2748915" h="2743200">
                  <a:moveTo>
                    <a:pt x="1332357" y="894080"/>
                  </a:moveTo>
                  <a:lnTo>
                    <a:pt x="1362583" y="894080"/>
                  </a:lnTo>
                </a:path>
                <a:path w="2748915" h="2743200">
                  <a:moveTo>
                    <a:pt x="1332357" y="910082"/>
                  </a:moveTo>
                  <a:lnTo>
                    <a:pt x="1362583" y="879856"/>
                  </a:lnTo>
                </a:path>
                <a:path w="2748915" h="2743200">
                  <a:moveTo>
                    <a:pt x="1332357" y="879856"/>
                  </a:moveTo>
                  <a:lnTo>
                    <a:pt x="1362583" y="910082"/>
                  </a:lnTo>
                </a:path>
                <a:path w="2748915" h="2743200">
                  <a:moveTo>
                    <a:pt x="564514" y="860679"/>
                  </a:moveTo>
                  <a:lnTo>
                    <a:pt x="564514" y="891032"/>
                  </a:lnTo>
                </a:path>
                <a:path w="2748915" h="2743200">
                  <a:moveTo>
                    <a:pt x="550037" y="875157"/>
                  </a:moveTo>
                  <a:lnTo>
                    <a:pt x="580263" y="875157"/>
                  </a:lnTo>
                </a:path>
                <a:path w="2748915" h="2743200">
                  <a:moveTo>
                    <a:pt x="550037" y="891032"/>
                  </a:moveTo>
                  <a:lnTo>
                    <a:pt x="580263" y="860679"/>
                  </a:lnTo>
                </a:path>
                <a:path w="2748915" h="2743200">
                  <a:moveTo>
                    <a:pt x="550037" y="860679"/>
                  </a:moveTo>
                  <a:lnTo>
                    <a:pt x="580263" y="891032"/>
                  </a:lnTo>
                </a:path>
                <a:path w="2748915" h="2743200">
                  <a:moveTo>
                    <a:pt x="173354" y="835406"/>
                  </a:moveTo>
                  <a:lnTo>
                    <a:pt x="173354" y="865505"/>
                  </a:lnTo>
                </a:path>
                <a:path w="2748915" h="2743200">
                  <a:moveTo>
                    <a:pt x="159003" y="849630"/>
                  </a:moveTo>
                  <a:lnTo>
                    <a:pt x="189229" y="849630"/>
                  </a:lnTo>
                </a:path>
                <a:path w="2748915" h="2743200">
                  <a:moveTo>
                    <a:pt x="159003" y="865505"/>
                  </a:moveTo>
                  <a:lnTo>
                    <a:pt x="189229" y="835406"/>
                  </a:lnTo>
                </a:path>
                <a:path w="2748915" h="2743200">
                  <a:moveTo>
                    <a:pt x="159003" y="835406"/>
                  </a:moveTo>
                  <a:lnTo>
                    <a:pt x="189229" y="865505"/>
                  </a:lnTo>
                </a:path>
                <a:path w="2748915" h="2743200">
                  <a:moveTo>
                    <a:pt x="2341753" y="865505"/>
                  </a:moveTo>
                  <a:lnTo>
                    <a:pt x="2340102" y="871982"/>
                  </a:lnTo>
                  <a:lnTo>
                    <a:pt x="2337054" y="876808"/>
                  </a:lnTo>
                  <a:lnTo>
                    <a:pt x="2332228" y="879856"/>
                  </a:lnTo>
                  <a:lnTo>
                    <a:pt x="2325878" y="881507"/>
                  </a:lnTo>
                  <a:lnTo>
                    <a:pt x="2319528" y="879856"/>
                  </a:lnTo>
                  <a:lnTo>
                    <a:pt x="2314829" y="876808"/>
                  </a:lnTo>
                  <a:lnTo>
                    <a:pt x="2311527" y="871982"/>
                  </a:lnTo>
                  <a:lnTo>
                    <a:pt x="2311527" y="865505"/>
                  </a:lnTo>
                  <a:lnTo>
                    <a:pt x="2311527" y="859282"/>
                  </a:lnTo>
                  <a:lnTo>
                    <a:pt x="2314829" y="854329"/>
                  </a:lnTo>
                  <a:lnTo>
                    <a:pt x="2319528" y="851281"/>
                  </a:lnTo>
                  <a:lnTo>
                    <a:pt x="2325878" y="851281"/>
                  </a:lnTo>
                  <a:lnTo>
                    <a:pt x="2332228" y="851281"/>
                  </a:lnTo>
                  <a:lnTo>
                    <a:pt x="2337054" y="854329"/>
                  </a:lnTo>
                  <a:lnTo>
                    <a:pt x="2340102" y="859282"/>
                  </a:lnTo>
                  <a:lnTo>
                    <a:pt x="2341753" y="865505"/>
                  </a:lnTo>
                </a:path>
                <a:path w="2748915" h="2743200">
                  <a:moveTo>
                    <a:pt x="1950719" y="884682"/>
                  </a:moveTo>
                  <a:lnTo>
                    <a:pt x="1949195" y="891032"/>
                  </a:lnTo>
                  <a:lnTo>
                    <a:pt x="1946020" y="895731"/>
                  </a:lnTo>
                  <a:lnTo>
                    <a:pt x="1941194" y="899033"/>
                  </a:lnTo>
                  <a:lnTo>
                    <a:pt x="1934717" y="900557"/>
                  </a:lnTo>
                  <a:lnTo>
                    <a:pt x="1928494" y="899033"/>
                  </a:lnTo>
                  <a:lnTo>
                    <a:pt x="1923668" y="895731"/>
                  </a:lnTo>
                  <a:lnTo>
                    <a:pt x="1920366" y="891032"/>
                  </a:lnTo>
                  <a:lnTo>
                    <a:pt x="1920366" y="884682"/>
                  </a:lnTo>
                  <a:lnTo>
                    <a:pt x="1920366" y="878205"/>
                  </a:lnTo>
                  <a:lnTo>
                    <a:pt x="1923668" y="873506"/>
                  </a:lnTo>
                  <a:lnTo>
                    <a:pt x="1928494" y="870204"/>
                  </a:lnTo>
                  <a:lnTo>
                    <a:pt x="1934717" y="870204"/>
                  </a:lnTo>
                  <a:lnTo>
                    <a:pt x="1941194" y="870204"/>
                  </a:lnTo>
                  <a:lnTo>
                    <a:pt x="1946020" y="873506"/>
                  </a:lnTo>
                  <a:lnTo>
                    <a:pt x="1949195" y="878205"/>
                  </a:lnTo>
                  <a:lnTo>
                    <a:pt x="1950719" y="884682"/>
                  </a:lnTo>
                </a:path>
                <a:path w="2748915" h="2743200">
                  <a:moveTo>
                    <a:pt x="1559687" y="894080"/>
                  </a:moveTo>
                  <a:lnTo>
                    <a:pt x="1558036" y="900557"/>
                  </a:lnTo>
                  <a:lnTo>
                    <a:pt x="1554861" y="905256"/>
                  </a:lnTo>
                  <a:lnTo>
                    <a:pt x="1550162" y="908558"/>
                  </a:lnTo>
                  <a:lnTo>
                    <a:pt x="1543685" y="910082"/>
                  </a:lnTo>
                  <a:lnTo>
                    <a:pt x="1537335" y="908558"/>
                  </a:lnTo>
                  <a:lnTo>
                    <a:pt x="1532509" y="905256"/>
                  </a:lnTo>
                  <a:lnTo>
                    <a:pt x="1529461" y="900557"/>
                  </a:lnTo>
                  <a:lnTo>
                    <a:pt x="1529461" y="894080"/>
                  </a:lnTo>
                  <a:lnTo>
                    <a:pt x="1529461" y="887857"/>
                  </a:lnTo>
                  <a:lnTo>
                    <a:pt x="1532509" y="883158"/>
                  </a:lnTo>
                  <a:lnTo>
                    <a:pt x="1537335" y="879856"/>
                  </a:lnTo>
                  <a:lnTo>
                    <a:pt x="1543685" y="879856"/>
                  </a:lnTo>
                  <a:lnTo>
                    <a:pt x="1550162" y="879856"/>
                  </a:lnTo>
                  <a:lnTo>
                    <a:pt x="1554861" y="883158"/>
                  </a:lnTo>
                  <a:lnTo>
                    <a:pt x="1558036" y="887857"/>
                  </a:lnTo>
                  <a:lnTo>
                    <a:pt x="1559687" y="894080"/>
                  </a:lnTo>
                </a:path>
                <a:path w="2748915" h="2743200">
                  <a:moveTo>
                    <a:pt x="384810" y="863981"/>
                  </a:moveTo>
                  <a:lnTo>
                    <a:pt x="383159" y="870204"/>
                  </a:lnTo>
                  <a:lnTo>
                    <a:pt x="379984" y="875157"/>
                  </a:lnTo>
                  <a:lnTo>
                    <a:pt x="375285" y="878205"/>
                  </a:lnTo>
                  <a:lnTo>
                    <a:pt x="368808" y="879856"/>
                  </a:lnTo>
                  <a:lnTo>
                    <a:pt x="362585" y="878205"/>
                  </a:lnTo>
                  <a:lnTo>
                    <a:pt x="357631" y="875157"/>
                  </a:lnTo>
                  <a:lnTo>
                    <a:pt x="354584" y="870204"/>
                  </a:lnTo>
                  <a:lnTo>
                    <a:pt x="354584" y="863981"/>
                  </a:lnTo>
                  <a:lnTo>
                    <a:pt x="354584" y="857631"/>
                  </a:lnTo>
                  <a:lnTo>
                    <a:pt x="357631" y="852805"/>
                  </a:lnTo>
                  <a:lnTo>
                    <a:pt x="362585" y="849630"/>
                  </a:lnTo>
                  <a:lnTo>
                    <a:pt x="368808" y="849630"/>
                  </a:lnTo>
                  <a:lnTo>
                    <a:pt x="375285" y="849630"/>
                  </a:lnTo>
                  <a:lnTo>
                    <a:pt x="379984" y="852805"/>
                  </a:lnTo>
                  <a:lnTo>
                    <a:pt x="383159" y="857631"/>
                  </a:lnTo>
                  <a:lnTo>
                    <a:pt x="384810" y="863981"/>
                  </a:lnTo>
                </a:path>
                <a:path w="2748915" h="2743200">
                  <a:moveTo>
                    <a:pt x="2732913" y="1010285"/>
                  </a:moveTo>
                  <a:lnTo>
                    <a:pt x="2732913" y="1040511"/>
                  </a:lnTo>
                </a:path>
                <a:path w="2748915" h="2743200">
                  <a:moveTo>
                    <a:pt x="2718435" y="1024636"/>
                  </a:moveTo>
                  <a:lnTo>
                    <a:pt x="2748788" y="1024636"/>
                  </a:lnTo>
                </a:path>
                <a:path w="2748915" h="2743200">
                  <a:moveTo>
                    <a:pt x="2718435" y="1040511"/>
                  </a:moveTo>
                  <a:lnTo>
                    <a:pt x="2748788" y="1010285"/>
                  </a:lnTo>
                </a:path>
                <a:path w="2748915" h="2743200">
                  <a:moveTo>
                    <a:pt x="2718435" y="1010285"/>
                  </a:moveTo>
                  <a:lnTo>
                    <a:pt x="2748788" y="1040511"/>
                  </a:lnTo>
                </a:path>
                <a:path w="2748915" h="2743200">
                  <a:moveTo>
                    <a:pt x="2535809" y="1026287"/>
                  </a:moveTo>
                  <a:lnTo>
                    <a:pt x="2535809" y="1056640"/>
                  </a:lnTo>
                </a:path>
                <a:path w="2748915" h="2743200">
                  <a:moveTo>
                    <a:pt x="2521458" y="1040511"/>
                  </a:moveTo>
                  <a:lnTo>
                    <a:pt x="2551684" y="1040511"/>
                  </a:lnTo>
                </a:path>
                <a:path w="2748915" h="2743200">
                  <a:moveTo>
                    <a:pt x="2521458" y="1056640"/>
                  </a:moveTo>
                  <a:lnTo>
                    <a:pt x="2551684" y="1026287"/>
                  </a:lnTo>
                </a:path>
                <a:path w="2748915" h="2743200">
                  <a:moveTo>
                    <a:pt x="2521458" y="1026287"/>
                  </a:moveTo>
                  <a:lnTo>
                    <a:pt x="2551684" y="1056640"/>
                  </a:lnTo>
                </a:path>
                <a:path w="2748915" h="2743200">
                  <a:moveTo>
                    <a:pt x="2337054" y="1038987"/>
                  </a:moveTo>
                  <a:lnTo>
                    <a:pt x="2337054" y="1069213"/>
                  </a:lnTo>
                </a:path>
                <a:path w="2748915" h="2743200">
                  <a:moveTo>
                    <a:pt x="2322703" y="1053338"/>
                  </a:moveTo>
                  <a:lnTo>
                    <a:pt x="2352929" y="1053338"/>
                  </a:lnTo>
                </a:path>
                <a:path w="2748915" h="2743200">
                  <a:moveTo>
                    <a:pt x="2322703" y="1069213"/>
                  </a:moveTo>
                  <a:lnTo>
                    <a:pt x="2352929" y="1038987"/>
                  </a:lnTo>
                </a:path>
                <a:path w="2748915" h="2743200">
                  <a:moveTo>
                    <a:pt x="2322703" y="1038987"/>
                  </a:moveTo>
                  <a:lnTo>
                    <a:pt x="2352929" y="1069213"/>
                  </a:lnTo>
                </a:path>
                <a:path w="2748915" h="2743200">
                  <a:moveTo>
                    <a:pt x="2139822" y="1050036"/>
                  </a:moveTo>
                  <a:lnTo>
                    <a:pt x="2139822" y="1080389"/>
                  </a:lnTo>
                </a:path>
                <a:path w="2748915" h="2743200">
                  <a:moveTo>
                    <a:pt x="2125598" y="1064514"/>
                  </a:moveTo>
                  <a:lnTo>
                    <a:pt x="2155824" y="1064514"/>
                  </a:lnTo>
                </a:path>
                <a:path w="2748915" h="2743200">
                  <a:moveTo>
                    <a:pt x="2125598" y="1080389"/>
                  </a:moveTo>
                  <a:lnTo>
                    <a:pt x="2155824" y="1050036"/>
                  </a:lnTo>
                </a:path>
                <a:path w="2748915" h="2743200">
                  <a:moveTo>
                    <a:pt x="2125598" y="1050036"/>
                  </a:moveTo>
                  <a:lnTo>
                    <a:pt x="2155824" y="1080389"/>
                  </a:lnTo>
                </a:path>
                <a:path w="2748915" h="2743200">
                  <a:moveTo>
                    <a:pt x="1941194" y="1058037"/>
                  </a:moveTo>
                  <a:lnTo>
                    <a:pt x="1941194" y="1088390"/>
                  </a:lnTo>
                </a:path>
                <a:path w="2748915" h="2743200">
                  <a:moveTo>
                    <a:pt x="1926843" y="1072515"/>
                  </a:moveTo>
                  <a:lnTo>
                    <a:pt x="1957069" y="1072515"/>
                  </a:lnTo>
                </a:path>
                <a:path w="2748915" h="2743200">
                  <a:moveTo>
                    <a:pt x="1926843" y="1088390"/>
                  </a:moveTo>
                  <a:lnTo>
                    <a:pt x="1957069" y="1058037"/>
                  </a:lnTo>
                </a:path>
                <a:path w="2748915" h="2743200">
                  <a:moveTo>
                    <a:pt x="1926843" y="1058037"/>
                  </a:moveTo>
                  <a:lnTo>
                    <a:pt x="1957069" y="1088390"/>
                  </a:lnTo>
                </a:path>
                <a:path w="2748915" h="2743200">
                  <a:moveTo>
                    <a:pt x="1743964" y="1064514"/>
                  </a:moveTo>
                  <a:lnTo>
                    <a:pt x="1743964" y="1094740"/>
                  </a:lnTo>
                </a:path>
                <a:path w="2748915" h="2743200">
                  <a:moveTo>
                    <a:pt x="1729739" y="1078738"/>
                  </a:moveTo>
                  <a:lnTo>
                    <a:pt x="1759965" y="1078738"/>
                  </a:lnTo>
                </a:path>
                <a:path w="2748915" h="2743200">
                  <a:moveTo>
                    <a:pt x="1729739" y="1094740"/>
                  </a:moveTo>
                  <a:lnTo>
                    <a:pt x="1759965" y="1064514"/>
                  </a:lnTo>
                </a:path>
                <a:path w="2748915" h="2743200">
                  <a:moveTo>
                    <a:pt x="1729739" y="1064514"/>
                  </a:moveTo>
                  <a:lnTo>
                    <a:pt x="1759965" y="1094740"/>
                  </a:lnTo>
                </a:path>
                <a:path w="2748915" h="2743200">
                  <a:moveTo>
                    <a:pt x="1545336" y="1067562"/>
                  </a:moveTo>
                  <a:lnTo>
                    <a:pt x="1545336" y="1097788"/>
                  </a:lnTo>
                </a:path>
                <a:path w="2748915" h="2743200">
                  <a:moveTo>
                    <a:pt x="1531112" y="1081913"/>
                  </a:moveTo>
                  <a:lnTo>
                    <a:pt x="1561211" y="1081913"/>
                  </a:lnTo>
                </a:path>
                <a:path w="2748915" h="2743200">
                  <a:moveTo>
                    <a:pt x="1531112" y="1097788"/>
                  </a:moveTo>
                  <a:lnTo>
                    <a:pt x="1561211" y="1067562"/>
                  </a:lnTo>
                </a:path>
                <a:path w="2748915" h="2743200">
                  <a:moveTo>
                    <a:pt x="1531112" y="1067562"/>
                  </a:moveTo>
                  <a:lnTo>
                    <a:pt x="1561211" y="1097788"/>
                  </a:lnTo>
                </a:path>
                <a:path w="2748915" h="2743200">
                  <a:moveTo>
                    <a:pt x="1346581" y="1067562"/>
                  </a:moveTo>
                  <a:lnTo>
                    <a:pt x="1346581" y="1097788"/>
                  </a:lnTo>
                </a:path>
                <a:path w="2748915" h="2743200">
                  <a:moveTo>
                    <a:pt x="1332357" y="1081913"/>
                  </a:moveTo>
                  <a:lnTo>
                    <a:pt x="1362583" y="1081913"/>
                  </a:lnTo>
                </a:path>
                <a:path w="2748915" h="2743200">
                  <a:moveTo>
                    <a:pt x="1332357" y="1097788"/>
                  </a:moveTo>
                  <a:lnTo>
                    <a:pt x="1362583" y="1067562"/>
                  </a:lnTo>
                </a:path>
                <a:path w="2748915" h="2743200">
                  <a:moveTo>
                    <a:pt x="1332357" y="1067562"/>
                  </a:moveTo>
                  <a:lnTo>
                    <a:pt x="1362583" y="1097788"/>
                  </a:lnTo>
                </a:path>
                <a:path w="2748915" h="2743200">
                  <a:moveTo>
                    <a:pt x="752093" y="1056640"/>
                  </a:moveTo>
                  <a:lnTo>
                    <a:pt x="752093" y="1086739"/>
                  </a:lnTo>
                </a:path>
                <a:path w="2748915" h="2743200">
                  <a:moveTo>
                    <a:pt x="737742" y="1070864"/>
                  </a:moveTo>
                  <a:lnTo>
                    <a:pt x="767841" y="1070864"/>
                  </a:lnTo>
                </a:path>
                <a:path w="2748915" h="2743200">
                  <a:moveTo>
                    <a:pt x="737742" y="1086739"/>
                  </a:moveTo>
                  <a:lnTo>
                    <a:pt x="767841" y="1056640"/>
                  </a:lnTo>
                </a:path>
                <a:path w="2748915" h="2743200">
                  <a:moveTo>
                    <a:pt x="737742" y="1056640"/>
                  </a:moveTo>
                  <a:lnTo>
                    <a:pt x="767841" y="1086739"/>
                  </a:lnTo>
                </a:path>
                <a:path w="2748915" h="2743200">
                  <a:moveTo>
                    <a:pt x="554989" y="1046988"/>
                  </a:moveTo>
                  <a:lnTo>
                    <a:pt x="554989" y="1077214"/>
                  </a:lnTo>
                </a:path>
                <a:path w="2748915" h="2743200">
                  <a:moveTo>
                    <a:pt x="540512" y="1061339"/>
                  </a:moveTo>
                  <a:lnTo>
                    <a:pt x="570738" y="1061339"/>
                  </a:lnTo>
                </a:path>
                <a:path w="2748915" h="2743200">
                  <a:moveTo>
                    <a:pt x="540512" y="1077214"/>
                  </a:moveTo>
                  <a:lnTo>
                    <a:pt x="570738" y="1046988"/>
                  </a:lnTo>
                </a:path>
                <a:path w="2748915" h="2743200">
                  <a:moveTo>
                    <a:pt x="540512" y="1046988"/>
                  </a:moveTo>
                  <a:lnTo>
                    <a:pt x="570738" y="1077214"/>
                  </a:lnTo>
                </a:path>
                <a:path w="2748915" h="2743200">
                  <a:moveTo>
                    <a:pt x="356235" y="1035812"/>
                  </a:moveTo>
                  <a:lnTo>
                    <a:pt x="356235" y="1066038"/>
                  </a:lnTo>
                </a:path>
                <a:path w="2748915" h="2743200">
                  <a:moveTo>
                    <a:pt x="341884" y="1050036"/>
                  </a:moveTo>
                  <a:lnTo>
                    <a:pt x="372110" y="1050036"/>
                  </a:lnTo>
                </a:path>
                <a:path w="2748915" h="2743200">
                  <a:moveTo>
                    <a:pt x="341884" y="1066038"/>
                  </a:moveTo>
                  <a:lnTo>
                    <a:pt x="372110" y="1035812"/>
                  </a:lnTo>
                </a:path>
                <a:path w="2748915" h="2743200">
                  <a:moveTo>
                    <a:pt x="341884" y="1035812"/>
                  </a:moveTo>
                  <a:lnTo>
                    <a:pt x="372110" y="1066038"/>
                  </a:lnTo>
                </a:path>
                <a:path w="2748915" h="2743200">
                  <a:moveTo>
                    <a:pt x="159003" y="1023112"/>
                  </a:moveTo>
                  <a:lnTo>
                    <a:pt x="159003" y="1053338"/>
                  </a:lnTo>
                </a:path>
                <a:path w="2748915" h="2743200">
                  <a:moveTo>
                    <a:pt x="144779" y="1037463"/>
                  </a:moveTo>
                  <a:lnTo>
                    <a:pt x="175005" y="1037463"/>
                  </a:lnTo>
                </a:path>
                <a:path w="2748915" h="2743200">
                  <a:moveTo>
                    <a:pt x="144779" y="1053338"/>
                  </a:moveTo>
                  <a:lnTo>
                    <a:pt x="175005" y="1023112"/>
                  </a:lnTo>
                </a:path>
                <a:path w="2748915" h="2743200">
                  <a:moveTo>
                    <a:pt x="144779" y="1023112"/>
                  </a:moveTo>
                  <a:lnTo>
                    <a:pt x="175005" y="1053338"/>
                  </a:lnTo>
                </a:path>
                <a:path w="2748915" h="2743200">
                  <a:moveTo>
                    <a:pt x="2349627" y="1229868"/>
                  </a:moveTo>
                  <a:lnTo>
                    <a:pt x="2349627" y="1260221"/>
                  </a:lnTo>
                </a:path>
                <a:path w="2748915" h="2743200">
                  <a:moveTo>
                    <a:pt x="2335403" y="1244346"/>
                  </a:moveTo>
                  <a:lnTo>
                    <a:pt x="2365756" y="1244346"/>
                  </a:lnTo>
                </a:path>
                <a:path w="2748915" h="2743200">
                  <a:moveTo>
                    <a:pt x="2335403" y="1260221"/>
                  </a:moveTo>
                  <a:lnTo>
                    <a:pt x="2365756" y="1229868"/>
                  </a:lnTo>
                </a:path>
                <a:path w="2748915" h="2743200">
                  <a:moveTo>
                    <a:pt x="2335403" y="1229868"/>
                  </a:moveTo>
                  <a:lnTo>
                    <a:pt x="2365756" y="1260221"/>
                  </a:lnTo>
                </a:path>
                <a:path w="2748915" h="2743200">
                  <a:moveTo>
                    <a:pt x="1949195" y="1249045"/>
                  </a:moveTo>
                  <a:lnTo>
                    <a:pt x="1949195" y="1279271"/>
                  </a:lnTo>
                </a:path>
                <a:path w="2748915" h="2743200">
                  <a:moveTo>
                    <a:pt x="1934717" y="1263269"/>
                  </a:moveTo>
                  <a:lnTo>
                    <a:pt x="1965070" y="1263269"/>
                  </a:lnTo>
                </a:path>
                <a:path w="2748915" h="2743200">
                  <a:moveTo>
                    <a:pt x="1934717" y="1279271"/>
                  </a:moveTo>
                  <a:lnTo>
                    <a:pt x="1965070" y="1249045"/>
                  </a:lnTo>
                </a:path>
                <a:path w="2748915" h="2743200">
                  <a:moveTo>
                    <a:pt x="1934717" y="1249045"/>
                  </a:moveTo>
                  <a:lnTo>
                    <a:pt x="1965070" y="1279271"/>
                  </a:lnTo>
                </a:path>
                <a:path w="2748915" h="2743200">
                  <a:moveTo>
                    <a:pt x="1546860" y="1258570"/>
                  </a:moveTo>
                  <a:lnTo>
                    <a:pt x="1546860" y="1288796"/>
                  </a:lnTo>
                </a:path>
                <a:path w="2748915" h="2743200">
                  <a:moveTo>
                    <a:pt x="1532509" y="1272921"/>
                  </a:moveTo>
                  <a:lnTo>
                    <a:pt x="1562735" y="1272921"/>
                  </a:lnTo>
                </a:path>
                <a:path w="2748915" h="2743200">
                  <a:moveTo>
                    <a:pt x="1532509" y="1288796"/>
                  </a:moveTo>
                  <a:lnTo>
                    <a:pt x="1562735" y="1258570"/>
                  </a:lnTo>
                </a:path>
                <a:path w="2748915" h="2743200">
                  <a:moveTo>
                    <a:pt x="1532509" y="1258570"/>
                  </a:moveTo>
                  <a:lnTo>
                    <a:pt x="1562735" y="1288796"/>
                  </a:lnTo>
                </a:path>
                <a:path w="2748915" h="2743200">
                  <a:moveTo>
                    <a:pt x="745743" y="1247394"/>
                  </a:moveTo>
                  <a:lnTo>
                    <a:pt x="745743" y="1277620"/>
                  </a:lnTo>
                </a:path>
                <a:path w="2748915" h="2743200">
                  <a:moveTo>
                    <a:pt x="731392" y="1261745"/>
                  </a:moveTo>
                  <a:lnTo>
                    <a:pt x="761618" y="1261745"/>
                  </a:lnTo>
                </a:path>
                <a:path w="2748915" h="2743200">
                  <a:moveTo>
                    <a:pt x="731392" y="1277620"/>
                  </a:moveTo>
                  <a:lnTo>
                    <a:pt x="761618" y="1247394"/>
                  </a:lnTo>
                </a:path>
                <a:path w="2748915" h="2743200">
                  <a:moveTo>
                    <a:pt x="731392" y="1247394"/>
                  </a:moveTo>
                  <a:lnTo>
                    <a:pt x="761618" y="1277620"/>
                  </a:lnTo>
                </a:path>
                <a:path w="2748915" h="2743200">
                  <a:moveTo>
                    <a:pt x="345059" y="1226820"/>
                  </a:moveTo>
                  <a:lnTo>
                    <a:pt x="345059" y="1256919"/>
                  </a:lnTo>
                </a:path>
                <a:path w="2748915" h="2743200">
                  <a:moveTo>
                    <a:pt x="330708" y="1241044"/>
                  </a:moveTo>
                  <a:lnTo>
                    <a:pt x="360934" y="1241044"/>
                  </a:lnTo>
                </a:path>
                <a:path w="2748915" h="2743200">
                  <a:moveTo>
                    <a:pt x="330708" y="1256919"/>
                  </a:moveTo>
                  <a:lnTo>
                    <a:pt x="360934" y="1226820"/>
                  </a:lnTo>
                </a:path>
                <a:path w="2748915" h="2743200">
                  <a:moveTo>
                    <a:pt x="330708" y="1226820"/>
                  </a:moveTo>
                  <a:lnTo>
                    <a:pt x="360934" y="1256919"/>
                  </a:lnTo>
                </a:path>
                <a:path w="2748915" h="2743200">
                  <a:moveTo>
                    <a:pt x="2566035" y="1229868"/>
                  </a:moveTo>
                  <a:lnTo>
                    <a:pt x="2564384" y="1236218"/>
                  </a:lnTo>
                  <a:lnTo>
                    <a:pt x="2561209" y="1241044"/>
                  </a:lnTo>
                  <a:lnTo>
                    <a:pt x="2556510" y="1244346"/>
                  </a:lnTo>
                  <a:lnTo>
                    <a:pt x="2550033" y="1245870"/>
                  </a:lnTo>
                  <a:lnTo>
                    <a:pt x="2543683" y="1244346"/>
                  </a:lnTo>
                  <a:lnTo>
                    <a:pt x="2538857" y="1241044"/>
                  </a:lnTo>
                  <a:lnTo>
                    <a:pt x="2535809" y="1236218"/>
                  </a:lnTo>
                  <a:lnTo>
                    <a:pt x="2535809" y="1229868"/>
                  </a:lnTo>
                  <a:lnTo>
                    <a:pt x="2535809" y="1223518"/>
                  </a:lnTo>
                  <a:lnTo>
                    <a:pt x="2538857" y="1218819"/>
                  </a:lnTo>
                  <a:lnTo>
                    <a:pt x="2543683" y="1215644"/>
                  </a:lnTo>
                  <a:lnTo>
                    <a:pt x="2550033" y="1215644"/>
                  </a:lnTo>
                  <a:lnTo>
                    <a:pt x="2556510" y="1215644"/>
                  </a:lnTo>
                  <a:lnTo>
                    <a:pt x="2561209" y="1218819"/>
                  </a:lnTo>
                  <a:lnTo>
                    <a:pt x="2564384" y="1223518"/>
                  </a:lnTo>
                  <a:lnTo>
                    <a:pt x="2566035" y="1229868"/>
                  </a:lnTo>
                </a:path>
                <a:path w="2748915" h="2743200">
                  <a:moveTo>
                    <a:pt x="2165349" y="1255395"/>
                  </a:moveTo>
                  <a:lnTo>
                    <a:pt x="2163698" y="1261745"/>
                  </a:lnTo>
                  <a:lnTo>
                    <a:pt x="2160523" y="1266571"/>
                  </a:lnTo>
                  <a:lnTo>
                    <a:pt x="2155824" y="1269746"/>
                  </a:lnTo>
                  <a:lnTo>
                    <a:pt x="2149347" y="1271270"/>
                  </a:lnTo>
                  <a:lnTo>
                    <a:pt x="2142997" y="1269746"/>
                  </a:lnTo>
                  <a:lnTo>
                    <a:pt x="2138425" y="1266571"/>
                  </a:lnTo>
                  <a:lnTo>
                    <a:pt x="2135123" y="1261745"/>
                  </a:lnTo>
                  <a:lnTo>
                    <a:pt x="2135123" y="1255395"/>
                  </a:lnTo>
                  <a:lnTo>
                    <a:pt x="2135123" y="1249045"/>
                  </a:lnTo>
                  <a:lnTo>
                    <a:pt x="2138425" y="1244346"/>
                  </a:lnTo>
                  <a:lnTo>
                    <a:pt x="2142997" y="1241044"/>
                  </a:lnTo>
                  <a:lnTo>
                    <a:pt x="2149347" y="1241044"/>
                  </a:lnTo>
                  <a:lnTo>
                    <a:pt x="2155824" y="1241044"/>
                  </a:lnTo>
                  <a:lnTo>
                    <a:pt x="2160523" y="1244346"/>
                  </a:lnTo>
                  <a:lnTo>
                    <a:pt x="2163698" y="1249045"/>
                  </a:lnTo>
                  <a:lnTo>
                    <a:pt x="2165349" y="1255395"/>
                  </a:lnTo>
                </a:path>
                <a:path w="2748915" h="2743200">
                  <a:moveTo>
                    <a:pt x="1763140" y="1268095"/>
                  </a:moveTo>
                  <a:lnTo>
                    <a:pt x="1761489" y="1274572"/>
                  </a:lnTo>
                  <a:lnTo>
                    <a:pt x="1758441" y="1279271"/>
                  </a:lnTo>
                  <a:lnTo>
                    <a:pt x="1753489" y="1282446"/>
                  </a:lnTo>
                  <a:lnTo>
                    <a:pt x="1747265" y="1284097"/>
                  </a:lnTo>
                  <a:lnTo>
                    <a:pt x="1740915" y="1282446"/>
                  </a:lnTo>
                  <a:lnTo>
                    <a:pt x="1736089" y="1279271"/>
                  </a:lnTo>
                  <a:lnTo>
                    <a:pt x="1732914" y="1274572"/>
                  </a:lnTo>
                  <a:lnTo>
                    <a:pt x="1732914" y="1268095"/>
                  </a:lnTo>
                  <a:lnTo>
                    <a:pt x="1732914" y="1261745"/>
                  </a:lnTo>
                  <a:lnTo>
                    <a:pt x="1736089" y="1256919"/>
                  </a:lnTo>
                  <a:lnTo>
                    <a:pt x="1740915" y="1253744"/>
                  </a:lnTo>
                  <a:lnTo>
                    <a:pt x="1747265" y="1253744"/>
                  </a:lnTo>
                  <a:lnTo>
                    <a:pt x="1753489" y="1253744"/>
                  </a:lnTo>
                  <a:lnTo>
                    <a:pt x="1758441" y="1256919"/>
                  </a:lnTo>
                  <a:lnTo>
                    <a:pt x="1761489" y="1261745"/>
                  </a:lnTo>
                  <a:lnTo>
                    <a:pt x="1763140" y="1268095"/>
                  </a:lnTo>
                </a:path>
                <a:path w="2748915" h="2743200">
                  <a:moveTo>
                    <a:pt x="1362583" y="1272921"/>
                  </a:moveTo>
                  <a:lnTo>
                    <a:pt x="1360932" y="1279271"/>
                  </a:lnTo>
                  <a:lnTo>
                    <a:pt x="1357757" y="1284097"/>
                  </a:lnTo>
                  <a:lnTo>
                    <a:pt x="1352931" y="1287145"/>
                  </a:lnTo>
                  <a:lnTo>
                    <a:pt x="1346581" y="1288796"/>
                  </a:lnTo>
                  <a:lnTo>
                    <a:pt x="1340231" y="1287145"/>
                  </a:lnTo>
                  <a:lnTo>
                    <a:pt x="1335405" y="1284097"/>
                  </a:lnTo>
                  <a:lnTo>
                    <a:pt x="1332357" y="1279271"/>
                  </a:lnTo>
                  <a:lnTo>
                    <a:pt x="1332357" y="1272921"/>
                  </a:lnTo>
                  <a:lnTo>
                    <a:pt x="1332357" y="1266571"/>
                  </a:lnTo>
                  <a:lnTo>
                    <a:pt x="1335405" y="1261745"/>
                  </a:lnTo>
                  <a:lnTo>
                    <a:pt x="1340231" y="1258570"/>
                  </a:lnTo>
                  <a:lnTo>
                    <a:pt x="1346581" y="1258570"/>
                  </a:lnTo>
                  <a:lnTo>
                    <a:pt x="1352931" y="1258570"/>
                  </a:lnTo>
                  <a:lnTo>
                    <a:pt x="1357757" y="1261745"/>
                  </a:lnTo>
                  <a:lnTo>
                    <a:pt x="1360932" y="1266571"/>
                  </a:lnTo>
                  <a:lnTo>
                    <a:pt x="1362583" y="1272921"/>
                  </a:lnTo>
                </a:path>
                <a:path w="2748915" h="2743200">
                  <a:moveTo>
                    <a:pt x="561213" y="1252220"/>
                  </a:moveTo>
                  <a:lnTo>
                    <a:pt x="559688" y="1258570"/>
                  </a:lnTo>
                  <a:lnTo>
                    <a:pt x="556513" y="1263269"/>
                  </a:lnTo>
                  <a:lnTo>
                    <a:pt x="551688" y="1266571"/>
                  </a:lnTo>
                  <a:lnTo>
                    <a:pt x="545464" y="1268095"/>
                  </a:lnTo>
                  <a:lnTo>
                    <a:pt x="538988" y="1266571"/>
                  </a:lnTo>
                  <a:lnTo>
                    <a:pt x="534288" y="1263269"/>
                  </a:lnTo>
                  <a:lnTo>
                    <a:pt x="530987" y="1258570"/>
                  </a:lnTo>
                  <a:lnTo>
                    <a:pt x="530987" y="1252220"/>
                  </a:lnTo>
                  <a:lnTo>
                    <a:pt x="530987" y="1245870"/>
                  </a:lnTo>
                  <a:lnTo>
                    <a:pt x="534288" y="1241044"/>
                  </a:lnTo>
                  <a:lnTo>
                    <a:pt x="538988" y="1237869"/>
                  </a:lnTo>
                  <a:lnTo>
                    <a:pt x="545464" y="1237869"/>
                  </a:lnTo>
                  <a:lnTo>
                    <a:pt x="551688" y="1237869"/>
                  </a:lnTo>
                  <a:lnTo>
                    <a:pt x="556513" y="1241044"/>
                  </a:lnTo>
                  <a:lnTo>
                    <a:pt x="559688" y="1245870"/>
                  </a:lnTo>
                  <a:lnTo>
                    <a:pt x="561213" y="1252220"/>
                  </a:lnTo>
                </a:path>
                <a:path w="2748915" h="2743200">
                  <a:moveTo>
                    <a:pt x="2631059" y="1409700"/>
                  </a:moveTo>
                  <a:lnTo>
                    <a:pt x="2631059" y="1440053"/>
                  </a:lnTo>
                </a:path>
                <a:path w="2748915" h="2743200">
                  <a:moveTo>
                    <a:pt x="2616962" y="1424051"/>
                  </a:moveTo>
                  <a:lnTo>
                    <a:pt x="2646934" y="1424051"/>
                  </a:lnTo>
                </a:path>
                <a:path w="2748915" h="2743200">
                  <a:moveTo>
                    <a:pt x="2616962" y="1440053"/>
                  </a:moveTo>
                  <a:lnTo>
                    <a:pt x="2646934" y="1409700"/>
                  </a:lnTo>
                </a:path>
                <a:path w="2748915" h="2743200">
                  <a:moveTo>
                    <a:pt x="2616962" y="1409700"/>
                  </a:moveTo>
                  <a:lnTo>
                    <a:pt x="2646934" y="1440053"/>
                  </a:lnTo>
                </a:path>
                <a:path w="2748915" h="2743200">
                  <a:moveTo>
                    <a:pt x="2451481" y="1422527"/>
                  </a:moveTo>
                  <a:lnTo>
                    <a:pt x="2451481" y="1452753"/>
                  </a:lnTo>
                </a:path>
                <a:path w="2748915" h="2743200">
                  <a:moveTo>
                    <a:pt x="2437257" y="1436751"/>
                  </a:moveTo>
                  <a:lnTo>
                    <a:pt x="2467483" y="1436751"/>
                  </a:lnTo>
                </a:path>
                <a:path w="2748915" h="2743200">
                  <a:moveTo>
                    <a:pt x="2437257" y="1452753"/>
                  </a:moveTo>
                  <a:lnTo>
                    <a:pt x="2467483" y="1422527"/>
                  </a:lnTo>
                </a:path>
                <a:path w="2748915" h="2743200">
                  <a:moveTo>
                    <a:pt x="2437257" y="1422527"/>
                  </a:moveTo>
                  <a:lnTo>
                    <a:pt x="2467483" y="1452753"/>
                  </a:lnTo>
                </a:path>
                <a:path w="2748915" h="2743200">
                  <a:moveTo>
                    <a:pt x="2271775" y="1433576"/>
                  </a:moveTo>
                  <a:lnTo>
                    <a:pt x="2271775" y="1463929"/>
                  </a:lnTo>
                </a:path>
                <a:path w="2748915" h="2743200">
                  <a:moveTo>
                    <a:pt x="2257552" y="1447927"/>
                  </a:moveTo>
                  <a:lnTo>
                    <a:pt x="2287778" y="1447927"/>
                  </a:lnTo>
                </a:path>
                <a:path w="2748915" h="2743200">
                  <a:moveTo>
                    <a:pt x="2257552" y="1463929"/>
                  </a:moveTo>
                  <a:lnTo>
                    <a:pt x="2287778" y="1433576"/>
                  </a:lnTo>
                </a:path>
                <a:path w="2748915" h="2743200">
                  <a:moveTo>
                    <a:pt x="2257552" y="1433576"/>
                  </a:moveTo>
                  <a:lnTo>
                    <a:pt x="2287778" y="1463929"/>
                  </a:lnTo>
                </a:path>
                <a:path w="2748915" h="2743200">
                  <a:moveTo>
                    <a:pt x="2090546" y="1441450"/>
                  </a:moveTo>
                  <a:lnTo>
                    <a:pt x="2090546" y="1471803"/>
                  </a:lnTo>
                </a:path>
                <a:path w="2748915" h="2743200">
                  <a:moveTo>
                    <a:pt x="2076322" y="1455928"/>
                  </a:moveTo>
                  <a:lnTo>
                    <a:pt x="2106548" y="1455928"/>
                  </a:lnTo>
                </a:path>
                <a:path w="2748915" h="2743200">
                  <a:moveTo>
                    <a:pt x="2076322" y="1471803"/>
                  </a:moveTo>
                  <a:lnTo>
                    <a:pt x="2106548" y="1441450"/>
                  </a:lnTo>
                </a:path>
                <a:path w="2748915" h="2743200">
                  <a:moveTo>
                    <a:pt x="2076322" y="1441450"/>
                  </a:moveTo>
                  <a:lnTo>
                    <a:pt x="2106548" y="1471803"/>
                  </a:lnTo>
                </a:path>
                <a:path w="2748915" h="2743200">
                  <a:moveTo>
                    <a:pt x="1910841" y="1449451"/>
                  </a:moveTo>
                  <a:lnTo>
                    <a:pt x="1910841" y="1479804"/>
                  </a:lnTo>
                </a:path>
                <a:path w="2748915" h="2743200">
                  <a:moveTo>
                    <a:pt x="1896744" y="1463929"/>
                  </a:moveTo>
                  <a:lnTo>
                    <a:pt x="1926843" y="1463929"/>
                  </a:lnTo>
                </a:path>
                <a:path w="2748915" h="2743200">
                  <a:moveTo>
                    <a:pt x="1896744" y="1479804"/>
                  </a:moveTo>
                  <a:lnTo>
                    <a:pt x="1926843" y="1449451"/>
                  </a:lnTo>
                </a:path>
                <a:path w="2748915" h="2743200">
                  <a:moveTo>
                    <a:pt x="1896744" y="1449451"/>
                  </a:moveTo>
                  <a:lnTo>
                    <a:pt x="1926843" y="1479804"/>
                  </a:lnTo>
                </a:path>
                <a:path w="2748915" h="2743200">
                  <a:moveTo>
                    <a:pt x="1731264" y="1454404"/>
                  </a:moveTo>
                  <a:lnTo>
                    <a:pt x="1731264" y="1484503"/>
                  </a:lnTo>
                </a:path>
                <a:path w="2748915" h="2743200">
                  <a:moveTo>
                    <a:pt x="1717039" y="1468628"/>
                  </a:moveTo>
                  <a:lnTo>
                    <a:pt x="1747265" y="1468628"/>
                  </a:lnTo>
                </a:path>
                <a:path w="2748915" h="2743200">
                  <a:moveTo>
                    <a:pt x="1717039" y="1484503"/>
                  </a:moveTo>
                  <a:lnTo>
                    <a:pt x="1747265" y="1454404"/>
                  </a:lnTo>
                </a:path>
                <a:path w="2748915" h="2743200">
                  <a:moveTo>
                    <a:pt x="1717039" y="1454404"/>
                  </a:moveTo>
                  <a:lnTo>
                    <a:pt x="1747265" y="1484503"/>
                  </a:lnTo>
                </a:path>
                <a:path w="2748915" h="2743200">
                  <a:moveTo>
                    <a:pt x="1550162" y="1457452"/>
                  </a:moveTo>
                  <a:lnTo>
                    <a:pt x="1550162" y="1487805"/>
                  </a:lnTo>
                </a:path>
                <a:path w="2748915" h="2743200">
                  <a:moveTo>
                    <a:pt x="1535811" y="1471803"/>
                  </a:moveTo>
                  <a:lnTo>
                    <a:pt x="1565910" y="1471803"/>
                  </a:lnTo>
                </a:path>
                <a:path w="2748915" h="2743200">
                  <a:moveTo>
                    <a:pt x="1535811" y="1487805"/>
                  </a:moveTo>
                  <a:lnTo>
                    <a:pt x="1565910" y="1457452"/>
                  </a:lnTo>
                </a:path>
                <a:path w="2748915" h="2743200">
                  <a:moveTo>
                    <a:pt x="1535811" y="1457452"/>
                  </a:moveTo>
                  <a:lnTo>
                    <a:pt x="1565910" y="1487805"/>
                  </a:lnTo>
                </a:path>
                <a:path w="2748915" h="2743200">
                  <a:moveTo>
                    <a:pt x="1370457" y="1457452"/>
                  </a:moveTo>
                  <a:lnTo>
                    <a:pt x="1370457" y="1487805"/>
                  </a:lnTo>
                </a:path>
                <a:path w="2748915" h="2743200">
                  <a:moveTo>
                    <a:pt x="1356106" y="1471803"/>
                  </a:moveTo>
                  <a:lnTo>
                    <a:pt x="1386332" y="1471803"/>
                  </a:lnTo>
                </a:path>
                <a:path w="2748915" h="2743200">
                  <a:moveTo>
                    <a:pt x="1356106" y="1487805"/>
                  </a:moveTo>
                  <a:lnTo>
                    <a:pt x="1386332" y="1457452"/>
                  </a:lnTo>
                </a:path>
                <a:path w="2748915" h="2743200">
                  <a:moveTo>
                    <a:pt x="1356106" y="1457452"/>
                  </a:moveTo>
                  <a:lnTo>
                    <a:pt x="1386332" y="1487805"/>
                  </a:lnTo>
                </a:path>
                <a:path w="2748915" h="2743200">
                  <a:moveTo>
                    <a:pt x="828293" y="1449451"/>
                  </a:moveTo>
                  <a:lnTo>
                    <a:pt x="828293" y="1479804"/>
                  </a:lnTo>
                </a:path>
                <a:path w="2748915" h="2743200">
                  <a:moveTo>
                    <a:pt x="814069" y="1463929"/>
                  </a:moveTo>
                  <a:lnTo>
                    <a:pt x="844296" y="1463929"/>
                  </a:lnTo>
                </a:path>
                <a:path w="2748915" h="2743200">
                  <a:moveTo>
                    <a:pt x="814069" y="1479804"/>
                  </a:moveTo>
                  <a:lnTo>
                    <a:pt x="844296" y="1449451"/>
                  </a:lnTo>
                </a:path>
                <a:path w="2748915" h="2743200">
                  <a:moveTo>
                    <a:pt x="814069" y="1449451"/>
                  </a:moveTo>
                  <a:lnTo>
                    <a:pt x="844296" y="1479804"/>
                  </a:lnTo>
                </a:path>
                <a:path w="2748915" h="2743200">
                  <a:moveTo>
                    <a:pt x="648588" y="1441450"/>
                  </a:moveTo>
                  <a:lnTo>
                    <a:pt x="648588" y="1471803"/>
                  </a:lnTo>
                </a:path>
                <a:path w="2748915" h="2743200">
                  <a:moveTo>
                    <a:pt x="634364" y="1455928"/>
                  </a:moveTo>
                  <a:lnTo>
                    <a:pt x="664590" y="1455928"/>
                  </a:lnTo>
                </a:path>
                <a:path w="2748915" h="2743200">
                  <a:moveTo>
                    <a:pt x="634364" y="1471803"/>
                  </a:moveTo>
                  <a:lnTo>
                    <a:pt x="664590" y="1441450"/>
                  </a:lnTo>
                </a:path>
                <a:path w="2748915" h="2743200">
                  <a:moveTo>
                    <a:pt x="634364" y="1441450"/>
                  </a:moveTo>
                  <a:lnTo>
                    <a:pt x="664590" y="1471803"/>
                  </a:lnTo>
                </a:path>
                <a:path w="2748915" h="2743200">
                  <a:moveTo>
                    <a:pt x="467360" y="1433576"/>
                  </a:moveTo>
                  <a:lnTo>
                    <a:pt x="467360" y="1463929"/>
                  </a:lnTo>
                </a:path>
                <a:path w="2748915" h="2743200">
                  <a:moveTo>
                    <a:pt x="453136" y="1447927"/>
                  </a:moveTo>
                  <a:lnTo>
                    <a:pt x="483362" y="1447927"/>
                  </a:lnTo>
                </a:path>
                <a:path w="2748915" h="2743200">
                  <a:moveTo>
                    <a:pt x="453136" y="1463929"/>
                  </a:moveTo>
                  <a:lnTo>
                    <a:pt x="483362" y="1433576"/>
                  </a:lnTo>
                </a:path>
                <a:path w="2748915" h="2743200">
                  <a:moveTo>
                    <a:pt x="453136" y="1433576"/>
                  </a:moveTo>
                  <a:lnTo>
                    <a:pt x="483362" y="1463929"/>
                  </a:lnTo>
                </a:path>
                <a:path w="2748915" h="2743200">
                  <a:moveTo>
                    <a:pt x="287909" y="1422527"/>
                  </a:moveTo>
                  <a:lnTo>
                    <a:pt x="287909" y="1452753"/>
                  </a:lnTo>
                </a:path>
                <a:path w="2748915" h="2743200">
                  <a:moveTo>
                    <a:pt x="273558" y="1436751"/>
                  </a:moveTo>
                  <a:lnTo>
                    <a:pt x="303784" y="1436751"/>
                  </a:lnTo>
                </a:path>
                <a:path w="2748915" h="2743200">
                  <a:moveTo>
                    <a:pt x="273558" y="1452753"/>
                  </a:moveTo>
                  <a:lnTo>
                    <a:pt x="303784" y="1422527"/>
                  </a:lnTo>
                </a:path>
                <a:path w="2748915" h="2743200">
                  <a:moveTo>
                    <a:pt x="273558" y="1422527"/>
                  </a:moveTo>
                  <a:lnTo>
                    <a:pt x="303784" y="1452753"/>
                  </a:lnTo>
                </a:path>
                <a:path w="2748915" h="2743200">
                  <a:moveTo>
                    <a:pt x="2462657" y="1597533"/>
                  </a:moveTo>
                  <a:lnTo>
                    <a:pt x="2462657" y="1627759"/>
                  </a:lnTo>
                </a:path>
                <a:path w="2748915" h="2743200">
                  <a:moveTo>
                    <a:pt x="2448306" y="1611757"/>
                  </a:moveTo>
                  <a:lnTo>
                    <a:pt x="2478405" y="1611757"/>
                  </a:lnTo>
                </a:path>
                <a:path w="2748915" h="2743200">
                  <a:moveTo>
                    <a:pt x="2448306" y="1627759"/>
                  </a:moveTo>
                  <a:lnTo>
                    <a:pt x="2478405" y="1597533"/>
                  </a:lnTo>
                </a:path>
                <a:path w="2748915" h="2743200">
                  <a:moveTo>
                    <a:pt x="2448306" y="1597533"/>
                  </a:moveTo>
                  <a:lnTo>
                    <a:pt x="2478405" y="1627759"/>
                  </a:lnTo>
                </a:path>
                <a:path w="2748915" h="2743200">
                  <a:moveTo>
                    <a:pt x="2098547" y="1618234"/>
                  </a:moveTo>
                  <a:lnTo>
                    <a:pt x="2098547" y="1648460"/>
                  </a:lnTo>
                </a:path>
                <a:path w="2748915" h="2743200">
                  <a:moveTo>
                    <a:pt x="2084196" y="1632585"/>
                  </a:moveTo>
                  <a:lnTo>
                    <a:pt x="2114422" y="1632585"/>
                  </a:lnTo>
                </a:path>
                <a:path w="2748915" h="2743200">
                  <a:moveTo>
                    <a:pt x="2084196" y="1648460"/>
                  </a:moveTo>
                  <a:lnTo>
                    <a:pt x="2114422" y="1618234"/>
                  </a:lnTo>
                </a:path>
                <a:path w="2748915" h="2743200">
                  <a:moveTo>
                    <a:pt x="2084196" y="1618234"/>
                  </a:moveTo>
                  <a:lnTo>
                    <a:pt x="2114422" y="1648460"/>
                  </a:lnTo>
                </a:path>
                <a:path w="2748915" h="2743200">
                  <a:moveTo>
                    <a:pt x="1734439" y="1629283"/>
                  </a:moveTo>
                  <a:lnTo>
                    <a:pt x="1734439" y="1659636"/>
                  </a:lnTo>
                </a:path>
                <a:path w="2748915" h="2743200">
                  <a:moveTo>
                    <a:pt x="1720214" y="1643761"/>
                  </a:moveTo>
                  <a:lnTo>
                    <a:pt x="1750440" y="1643761"/>
                  </a:lnTo>
                </a:path>
                <a:path w="2748915" h="2743200">
                  <a:moveTo>
                    <a:pt x="1720214" y="1659636"/>
                  </a:moveTo>
                  <a:lnTo>
                    <a:pt x="1750440" y="1629283"/>
                  </a:lnTo>
                </a:path>
                <a:path w="2748915" h="2743200">
                  <a:moveTo>
                    <a:pt x="1720214" y="1629283"/>
                  </a:moveTo>
                  <a:lnTo>
                    <a:pt x="1750440" y="1659636"/>
                  </a:lnTo>
                </a:path>
                <a:path w="2748915" h="2743200">
                  <a:moveTo>
                    <a:pt x="1370457" y="1634109"/>
                  </a:moveTo>
                  <a:lnTo>
                    <a:pt x="1370457" y="1664335"/>
                  </a:lnTo>
                </a:path>
                <a:path w="2748915" h="2743200">
                  <a:moveTo>
                    <a:pt x="1356106" y="1648460"/>
                  </a:moveTo>
                  <a:lnTo>
                    <a:pt x="1386332" y="1648460"/>
                  </a:lnTo>
                </a:path>
                <a:path w="2748915" h="2743200">
                  <a:moveTo>
                    <a:pt x="1356106" y="1664335"/>
                  </a:moveTo>
                  <a:lnTo>
                    <a:pt x="1386332" y="1634109"/>
                  </a:lnTo>
                </a:path>
                <a:path w="2748915" h="2743200">
                  <a:moveTo>
                    <a:pt x="1356106" y="1634109"/>
                  </a:moveTo>
                  <a:lnTo>
                    <a:pt x="1386332" y="1664335"/>
                  </a:lnTo>
                </a:path>
                <a:path w="2748915" h="2743200">
                  <a:moveTo>
                    <a:pt x="1004697" y="1629283"/>
                  </a:moveTo>
                  <a:lnTo>
                    <a:pt x="1004697" y="1659636"/>
                  </a:lnTo>
                </a:path>
                <a:path w="2748915" h="2743200">
                  <a:moveTo>
                    <a:pt x="990473" y="1643761"/>
                  </a:moveTo>
                  <a:lnTo>
                    <a:pt x="1020699" y="1643761"/>
                  </a:lnTo>
                </a:path>
                <a:path w="2748915" h="2743200">
                  <a:moveTo>
                    <a:pt x="990473" y="1659636"/>
                  </a:moveTo>
                  <a:lnTo>
                    <a:pt x="1020699" y="1629283"/>
                  </a:lnTo>
                </a:path>
                <a:path w="2748915" h="2743200">
                  <a:moveTo>
                    <a:pt x="990473" y="1629283"/>
                  </a:moveTo>
                  <a:lnTo>
                    <a:pt x="1020699" y="1659636"/>
                  </a:lnTo>
                </a:path>
                <a:path w="2748915" h="2743200">
                  <a:moveTo>
                    <a:pt x="640714" y="1618234"/>
                  </a:moveTo>
                  <a:lnTo>
                    <a:pt x="640714" y="1648460"/>
                  </a:lnTo>
                </a:path>
                <a:path w="2748915" h="2743200">
                  <a:moveTo>
                    <a:pt x="626363" y="1632585"/>
                  </a:moveTo>
                  <a:lnTo>
                    <a:pt x="656589" y="1632585"/>
                  </a:lnTo>
                </a:path>
                <a:path w="2748915" h="2743200">
                  <a:moveTo>
                    <a:pt x="626363" y="1648460"/>
                  </a:moveTo>
                  <a:lnTo>
                    <a:pt x="656589" y="1618234"/>
                  </a:lnTo>
                </a:path>
                <a:path w="2748915" h="2743200">
                  <a:moveTo>
                    <a:pt x="626363" y="1618234"/>
                  </a:moveTo>
                  <a:lnTo>
                    <a:pt x="656589" y="1648460"/>
                  </a:lnTo>
                </a:path>
                <a:path w="2748915" h="2743200">
                  <a:moveTo>
                    <a:pt x="276733" y="1597533"/>
                  </a:moveTo>
                  <a:lnTo>
                    <a:pt x="276733" y="1627759"/>
                  </a:lnTo>
                </a:path>
                <a:path w="2748915" h="2743200">
                  <a:moveTo>
                    <a:pt x="262381" y="1611757"/>
                  </a:moveTo>
                  <a:lnTo>
                    <a:pt x="292608" y="1611757"/>
                  </a:lnTo>
                </a:path>
                <a:path w="2748915" h="2743200">
                  <a:moveTo>
                    <a:pt x="262381" y="1627759"/>
                  </a:moveTo>
                  <a:lnTo>
                    <a:pt x="292608" y="1597533"/>
                  </a:lnTo>
                </a:path>
                <a:path w="2748915" h="2743200">
                  <a:moveTo>
                    <a:pt x="262381" y="1597533"/>
                  </a:moveTo>
                  <a:lnTo>
                    <a:pt x="292608" y="1627759"/>
                  </a:lnTo>
                </a:path>
                <a:path w="2748915" h="2743200">
                  <a:moveTo>
                    <a:pt x="2661285" y="1599057"/>
                  </a:moveTo>
                  <a:lnTo>
                    <a:pt x="2659634" y="1605407"/>
                  </a:lnTo>
                  <a:lnTo>
                    <a:pt x="2656586" y="1610233"/>
                  </a:lnTo>
                  <a:lnTo>
                    <a:pt x="2651760" y="1613408"/>
                  </a:lnTo>
                  <a:lnTo>
                    <a:pt x="2645537" y="1614932"/>
                  </a:lnTo>
                  <a:lnTo>
                    <a:pt x="2639060" y="1613408"/>
                  </a:lnTo>
                  <a:lnTo>
                    <a:pt x="2634361" y="1610233"/>
                  </a:lnTo>
                  <a:lnTo>
                    <a:pt x="2631059" y="1605407"/>
                  </a:lnTo>
                  <a:lnTo>
                    <a:pt x="2631059" y="1599057"/>
                  </a:lnTo>
                  <a:lnTo>
                    <a:pt x="2631059" y="1592707"/>
                  </a:lnTo>
                  <a:lnTo>
                    <a:pt x="2634361" y="1587881"/>
                  </a:lnTo>
                  <a:lnTo>
                    <a:pt x="2639060" y="1584833"/>
                  </a:lnTo>
                  <a:lnTo>
                    <a:pt x="2645537" y="1584833"/>
                  </a:lnTo>
                  <a:lnTo>
                    <a:pt x="2651760" y="1584833"/>
                  </a:lnTo>
                  <a:lnTo>
                    <a:pt x="2656586" y="1587881"/>
                  </a:lnTo>
                  <a:lnTo>
                    <a:pt x="2659634" y="1592707"/>
                  </a:lnTo>
                  <a:lnTo>
                    <a:pt x="2661285" y="1599057"/>
                  </a:lnTo>
                </a:path>
                <a:path w="2748915" h="2743200">
                  <a:moveTo>
                    <a:pt x="2297303" y="1622933"/>
                  </a:moveTo>
                  <a:lnTo>
                    <a:pt x="2295652" y="1629283"/>
                  </a:lnTo>
                  <a:lnTo>
                    <a:pt x="2292477" y="1634109"/>
                  </a:lnTo>
                  <a:lnTo>
                    <a:pt x="2287778" y="1637284"/>
                  </a:lnTo>
                  <a:lnTo>
                    <a:pt x="2281300" y="1638808"/>
                  </a:lnTo>
                  <a:lnTo>
                    <a:pt x="2275078" y="1637284"/>
                  </a:lnTo>
                  <a:lnTo>
                    <a:pt x="2270252" y="1634109"/>
                  </a:lnTo>
                  <a:lnTo>
                    <a:pt x="2267077" y="1629283"/>
                  </a:lnTo>
                  <a:lnTo>
                    <a:pt x="2267077" y="1622933"/>
                  </a:lnTo>
                  <a:lnTo>
                    <a:pt x="2267077" y="1616583"/>
                  </a:lnTo>
                  <a:lnTo>
                    <a:pt x="2270252" y="1611757"/>
                  </a:lnTo>
                  <a:lnTo>
                    <a:pt x="2275078" y="1608709"/>
                  </a:lnTo>
                  <a:lnTo>
                    <a:pt x="2281300" y="1608709"/>
                  </a:lnTo>
                  <a:lnTo>
                    <a:pt x="2287778" y="1608709"/>
                  </a:lnTo>
                  <a:lnTo>
                    <a:pt x="2292477" y="1611757"/>
                  </a:lnTo>
                  <a:lnTo>
                    <a:pt x="2295652" y="1616583"/>
                  </a:lnTo>
                  <a:lnTo>
                    <a:pt x="2297303" y="1622933"/>
                  </a:lnTo>
                </a:path>
                <a:path w="2748915" h="2743200">
                  <a:moveTo>
                    <a:pt x="1933193" y="1638808"/>
                  </a:moveTo>
                  <a:lnTo>
                    <a:pt x="1931542" y="1645158"/>
                  </a:lnTo>
                  <a:lnTo>
                    <a:pt x="1928494" y="1649984"/>
                  </a:lnTo>
                  <a:lnTo>
                    <a:pt x="1923668" y="1653159"/>
                  </a:lnTo>
                  <a:lnTo>
                    <a:pt x="1917318" y="1654683"/>
                  </a:lnTo>
                  <a:lnTo>
                    <a:pt x="1910841" y="1653159"/>
                  </a:lnTo>
                  <a:lnTo>
                    <a:pt x="1906269" y="1649984"/>
                  </a:lnTo>
                  <a:lnTo>
                    <a:pt x="1902967" y="1645158"/>
                  </a:lnTo>
                  <a:lnTo>
                    <a:pt x="1902967" y="1638808"/>
                  </a:lnTo>
                  <a:lnTo>
                    <a:pt x="1902967" y="1632585"/>
                  </a:lnTo>
                  <a:lnTo>
                    <a:pt x="1906269" y="1627759"/>
                  </a:lnTo>
                  <a:lnTo>
                    <a:pt x="1910841" y="1624584"/>
                  </a:lnTo>
                  <a:lnTo>
                    <a:pt x="1917318" y="1624584"/>
                  </a:lnTo>
                  <a:lnTo>
                    <a:pt x="1923668" y="1624584"/>
                  </a:lnTo>
                  <a:lnTo>
                    <a:pt x="1928494" y="1627759"/>
                  </a:lnTo>
                  <a:lnTo>
                    <a:pt x="1931542" y="1632585"/>
                  </a:lnTo>
                  <a:lnTo>
                    <a:pt x="1933193" y="1638808"/>
                  </a:lnTo>
                </a:path>
                <a:path w="2748915" h="2743200">
                  <a:moveTo>
                    <a:pt x="1567561" y="1646809"/>
                  </a:moveTo>
                  <a:lnTo>
                    <a:pt x="1565910" y="1653159"/>
                  </a:lnTo>
                  <a:lnTo>
                    <a:pt x="1562735" y="1657985"/>
                  </a:lnTo>
                  <a:lnTo>
                    <a:pt x="1558036" y="1661033"/>
                  </a:lnTo>
                  <a:lnTo>
                    <a:pt x="1551686" y="1662684"/>
                  </a:lnTo>
                  <a:lnTo>
                    <a:pt x="1545336" y="1661033"/>
                  </a:lnTo>
                  <a:lnTo>
                    <a:pt x="1540637" y="1657985"/>
                  </a:lnTo>
                  <a:lnTo>
                    <a:pt x="1537335" y="1653159"/>
                  </a:lnTo>
                  <a:lnTo>
                    <a:pt x="1537335" y="1646809"/>
                  </a:lnTo>
                  <a:lnTo>
                    <a:pt x="1537335" y="1640459"/>
                  </a:lnTo>
                  <a:lnTo>
                    <a:pt x="1540637" y="1635760"/>
                  </a:lnTo>
                  <a:lnTo>
                    <a:pt x="1545336" y="1632585"/>
                  </a:lnTo>
                  <a:lnTo>
                    <a:pt x="1551686" y="1632585"/>
                  </a:lnTo>
                  <a:lnTo>
                    <a:pt x="1558036" y="1632585"/>
                  </a:lnTo>
                  <a:lnTo>
                    <a:pt x="1562735" y="1635760"/>
                  </a:lnTo>
                  <a:lnTo>
                    <a:pt x="1565910" y="1640459"/>
                  </a:lnTo>
                  <a:lnTo>
                    <a:pt x="1567561" y="1646809"/>
                  </a:lnTo>
                </a:path>
                <a:path w="2748915" h="2743200">
                  <a:moveTo>
                    <a:pt x="837818" y="1638808"/>
                  </a:moveTo>
                  <a:lnTo>
                    <a:pt x="836167" y="1645158"/>
                  </a:lnTo>
                  <a:lnTo>
                    <a:pt x="833119" y="1649984"/>
                  </a:lnTo>
                  <a:lnTo>
                    <a:pt x="828293" y="1653159"/>
                  </a:lnTo>
                  <a:lnTo>
                    <a:pt x="821943" y="1654683"/>
                  </a:lnTo>
                  <a:lnTo>
                    <a:pt x="815593" y="1653159"/>
                  </a:lnTo>
                  <a:lnTo>
                    <a:pt x="810894" y="1649984"/>
                  </a:lnTo>
                  <a:lnTo>
                    <a:pt x="807592" y="1645158"/>
                  </a:lnTo>
                  <a:lnTo>
                    <a:pt x="807592" y="1638808"/>
                  </a:lnTo>
                  <a:lnTo>
                    <a:pt x="807592" y="1632585"/>
                  </a:lnTo>
                  <a:lnTo>
                    <a:pt x="810894" y="1627759"/>
                  </a:lnTo>
                  <a:lnTo>
                    <a:pt x="815593" y="1624584"/>
                  </a:lnTo>
                  <a:lnTo>
                    <a:pt x="821943" y="1624584"/>
                  </a:lnTo>
                  <a:lnTo>
                    <a:pt x="828293" y="1624584"/>
                  </a:lnTo>
                  <a:lnTo>
                    <a:pt x="833119" y="1627759"/>
                  </a:lnTo>
                  <a:lnTo>
                    <a:pt x="836167" y="1632585"/>
                  </a:lnTo>
                  <a:lnTo>
                    <a:pt x="837818" y="1638808"/>
                  </a:lnTo>
                </a:path>
                <a:path w="2748915" h="2743200">
                  <a:moveTo>
                    <a:pt x="473837" y="1622933"/>
                  </a:moveTo>
                  <a:lnTo>
                    <a:pt x="472186" y="1629283"/>
                  </a:lnTo>
                  <a:lnTo>
                    <a:pt x="469011" y="1634109"/>
                  </a:lnTo>
                  <a:lnTo>
                    <a:pt x="464312" y="1637284"/>
                  </a:lnTo>
                  <a:lnTo>
                    <a:pt x="457835" y="1638808"/>
                  </a:lnTo>
                  <a:lnTo>
                    <a:pt x="451485" y="1637284"/>
                  </a:lnTo>
                  <a:lnTo>
                    <a:pt x="446913" y="1634109"/>
                  </a:lnTo>
                  <a:lnTo>
                    <a:pt x="443611" y="1629283"/>
                  </a:lnTo>
                  <a:lnTo>
                    <a:pt x="443611" y="1622933"/>
                  </a:lnTo>
                  <a:lnTo>
                    <a:pt x="443611" y="1616583"/>
                  </a:lnTo>
                  <a:lnTo>
                    <a:pt x="446913" y="1611757"/>
                  </a:lnTo>
                  <a:lnTo>
                    <a:pt x="451485" y="1608709"/>
                  </a:lnTo>
                  <a:lnTo>
                    <a:pt x="457835" y="1608709"/>
                  </a:lnTo>
                  <a:lnTo>
                    <a:pt x="464312" y="1608709"/>
                  </a:lnTo>
                  <a:lnTo>
                    <a:pt x="469011" y="1611757"/>
                  </a:lnTo>
                  <a:lnTo>
                    <a:pt x="472186" y="1616583"/>
                  </a:lnTo>
                  <a:lnTo>
                    <a:pt x="473837" y="1622933"/>
                  </a:lnTo>
                </a:path>
                <a:path w="2748915" h="2743200">
                  <a:moveTo>
                    <a:pt x="2658110" y="1756664"/>
                  </a:moveTo>
                  <a:lnTo>
                    <a:pt x="2658110" y="1786890"/>
                  </a:lnTo>
                </a:path>
                <a:path w="2748915" h="2743200">
                  <a:moveTo>
                    <a:pt x="2643886" y="1770888"/>
                  </a:moveTo>
                  <a:lnTo>
                    <a:pt x="2674112" y="1770888"/>
                  </a:lnTo>
                </a:path>
                <a:path w="2748915" h="2743200">
                  <a:moveTo>
                    <a:pt x="2643886" y="1786890"/>
                  </a:moveTo>
                  <a:lnTo>
                    <a:pt x="2674112" y="1756664"/>
                  </a:lnTo>
                </a:path>
                <a:path w="2748915" h="2743200">
                  <a:moveTo>
                    <a:pt x="2643886" y="1756664"/>
                  </a:moveTo>
                  <a:lnTo>
                    <a:pt x="2674112" y="1786890"/>
                  </a:lnTo>
                </a:path>
                <a:path w="2748915" h="2743200">
                  <a:moveTo>
                    <a:pt x="2473706" y="1770888"/>
                  </a:moveTo>
                  <a:lnTo>
                    <a:pt x="2473706" y="1801114"/>
                  </a:lnTo>
                </a:path>
                <a:path w="2748915" h="2743200">
                  <a:moveTo>
                    <a:pt x="2459355" y="1785239"/>
                  </a:moveTo>
                  <a:lnTo>
                    <a:pt x="2489581" y="1785239"/>
                  </a:lnTo>
                </a:path>
                <a:path w="2748915" h="2743200">
                  <a:moveTo>
                    <a:pt x="2459355" y="1801114"/>
                  </a:moveTo>
                  <a:lnTo>
                    <a:pt x="2489581" y="1770888"/>
                  </a:lnTo>
                </a:path>
                <a:path w="2748915" h="2743200">
                  <a:moveTo>
                    <a:pt x="2459355" y="1770888"/>
                  </a:moveTo>
                  <a:lnTo>
                    <a:pt x="2489581" y="1801114"/>
                  </a:lnTo>
                </a:path>
                <a:path w="2748915" h="2743200">
                  <a:moveTo>
                    <a:pt x="2290825" y="1780540"/>
                  </a:moveTo>
                  <a:lnTo>
                    <a:pt x="2290825" y="1810639"/>
                  </a:lnTo>
                </a:path>
                <a:path w="2748915" h="2743200">
                  <a:moveTo>
                    <a:pt x="2276602" y="1794764"/>
                  </a:moveTo>
                  <a:lnTo>
                    <a:pt x="2306828" y="1794764"/>
                  </a:lnTo>
                </a:path>
                <a:path w="2748915" h="2743200">
                  <a:moveTo>
                    <a:pt x="2276602" y="1810639"/>
                  </a:moveTo>
                  <a:lnTo>
                    <a:pt x="2306828" y="1780540"/>
                  </a:lnTo>
                </a:path>
                <a:path w="2748915" h="2743200">
                  <a:moveTo>
                    <a:pt x="2276602" y="1780540"/>
                  </a:moveTo>
                  <a:lnTo>
                    <a:pt x="2306828" y="1810639"/>
                  </a:lnTo>
                </a:path>
                <a:path w="2748915" h="2743200">
                  <a:moveTo>
                    <a:pt x="2106548" y="1790065"/>
                  </a:moveTo>
                  <a:lnTo>
                    <a:pt x="2106548" y="1820291"/>
                  </a:lnTo>
                </a:path>
                <a:path w="2748915" h="2743200">
                  <a:moveTo>
                    <a:pt x="2092197" y="1804289"/>
                  </a:moveTo>
                  <a:lnTo>
                    <a:pt x="2122423" y="1804289"/>
                  </a:lnTo>
                </a:path>
                <a:path w="2748915" h="2743200">
                  <a:moveTo>
                    <a:pt x="2092197" y="1820291"/>
                  </a:moveTo>
                  <a:lnTo>
                    <a:pt x="2122423" y="1790065"/>
                  </a:lnTo>
                </a:path>
                <a:path w="2748915" h="2743200">
                  <a:moveTo>
                    <a:pt x="2092197" y="1790065"/>
                  </a:moveTo>
                  <a:lnTo>
                    <a:pt x="2122423" y="1820291"/>
                  </a:lnTo>
                </a:path>
                <a:path w="2748915" h="2743200">
                  <a:moveTo>
                    <a:pt x="1922017" y="1798066"/>
                  </a:moveTo>
                  <a:lnTo>
                    <a:pt x="1922017" y="1828165"/>
                  </a:lnTo>
                </a:path>
                <a:path w="2748915" h="2743200">
                  <a:moveTo>
                    <a:pt x="1907793" y="1812290"/>
                  </a:moveTo>
                  <a:lnTo>
                    <a:pt x="1938019" y="1812290"/>
                  </a:lnTo>
                </a:path>
                <a:path w="2748915" h="2743200">
                  <a:moveTo>
                    <a:pt x="1907793" y="1828165"/>
                  </a:moveTo>
                  <a:lnTo>
                    <a:pt x="1938019" y="1798066"/>
                  </a:lnTo>
                </a:path>
                <a:path w="2748915" h="2743200">
                  <a:moveTo>
                    <a:pt x="1907793" y="1798066"/>
                  </a:moveTo>
                  <a:lnTo>
                    <a:pt x="1938019" y="1828165"/>
                  </a:lnTo>
                </a:path>
                <a:path w="2748915" h="2743200">
                  <a:moveTo>
                    <a:pt x="1737740" y="1802765"/>
                  </a:moveTo>
                  <a:lnTo>
                    <a:pt x="1737740" y="1832864"/>
                  </a:lnTo>
                </a:path>
                <a:path w="2748915" h="2743200">
                  <a:moveTo>
                    <a:pt x="1723389" y="1816989"/>
                  </a:moveTo>
                  <a:lnTo>
                    <a:pt x="1753489" y="1816989"/>
                  </a:lnTo>
                </a:path>
                <a:path w="2748915" h="2743200">
                  <a:moveTo>
                    <a:pt x="1723389" y="1832864"/>
                  </a:moveTo>
                  <a:lnTo>
                    <a:pt x="1753489" y="1802765"/>
                  </a:lnTo>
                </a:path>
                <a:path w="2748915" h="2743200">
                  <a:moveTo>
                    <a:pt x="1723389" y="1802765"/>
                  </a:moveTo>
                  <a:lnTo>
                    <a:pt x="1753489" y="1832864"/>
                  </a:lnTo>
                </a:path>
                <a:path w="2748915" h="2743200">
                  <a:moveTo>
                    <a:pt x="1553210" y="1805940"/>
                  </a:moveTo>
                  <a:lnTo>
                    <a:pt x="1553210" y="1836166"/>
                  </a:lnTo>
                </a:path>
                <a:path w="2748915" h="2743200">
                  <a:moveTo>
                    <a:pt x="1538986" y="1820291"/>
                  </a:moveTo>
                  <a:lnTo>
                    <a:pt x="1569212" y="1820291"/>
                  </a:lnTo>
                </a:path>
                <a:path w="2748915" h="2743200">
                  <a:moveTo>
                    <a:pt x="1538986" y="1836166"/>
                  </a:moveTo>
                  <a:lnTo>
                    <a:pt x="1569212" y="1805940"/>
                  </a:lnTo>
                </a:path>
                <a:path w="2748915" h="2743200">
                  <a:moveTo>
                    <a:pt x="1538986" y="1805940"/>
                  </a:moveTo>
                  <a:lnTo>
                    <a:pt x="1569212" y="1836166"/>
                  </a:lnTo>
                </a:path>
                <a:path w="2748915" h="2743200">
                  <a:moveTo>
                    <a:pt x="1001649" y="1802765"/>
                  </a:moveTo>
                  <a:lnTo>
                    <a:pt x="1001649" y="1832864"/>
                  </a:lnTo>
                </a:path>
                <a:path w="2748915" h="2743200">
                  <a:moveTo>
                    <a:pt x="987298" y="1816989"/>
                  </a:moveTo>
                  <a:lnTo>
                    <a:pt x="1017524" y="1816989"/>
                  </a:lnTo>
                </a:path>
                <a:path w="2748915" h="2743200">
                  <a:moveTo>
                    <a:pt x="987298" y="1832864"/>
                  </a:moveTo>
                  <a:lnTo>
                    <a:pt x="1017524" y="1802765"/>
                  </a:lnTo>
                </a:path>
                <a:path w="2748915" h="2743200">
                  <a:moveTo>
                    <a:pt x="987298" y="1802765"/>
                  </a:moveTo>
                  <a:lnTo>
                    <a:pt x="1017524" y="1832864"/>
                  </a:lnTo>
                </a:path>
                <a:path w="2748915" h="2743200">
                  <a:moveTo>
                    <a:pt x="817117" y="1798066"/>
                  </a:moveTo>
                  <a:lnTo>
                    <a:pt x="817117" y="1828165"/>
                  </a:lnTo>
                </a:path>
                <a:path w="2748915" h="2743200">
                  <a:moveTo>
                    <a:pt x="802893" y="1812290"/>
                  </a:moveTo>
                  <a:lnTo>
                    <a:pt x="833119" y="1812290"/>
                  </a:lnTo>
                </a:path>
                <a:path w="2748915" h="2743200">
                  <a:moveTo>
                    <a:pt x="802893" y="1828165"/>
                  </a:moveTo>
                  <a:lnTo>
                    <a:pt x="833119" y="1798066"/>
                  </a:lnTo>
                </a:path>
                <a:path w="2748915" h="2743200">
                  <a:moveTo>
                    <a:pt x="802893" y="1798066"/>
                  </a:moveTo>
                  <a:lnTo>
                    <a:pt x="833119" y="1828165"/>
                  </a:lnTo>
                </a:path>
                <a:path w="2748915" h="2743200">
                  <a:moveTo>
                    <a:pt x="632840" y="1790065"/>
                  </a:moveTo>
                  <a:lnTo>
                    <a:pt x="632840" y="1820291"/>
                  </a:lnTo>
                </a:path>
                <a:path w="2748915" h="2743200">
                  <a:moveTo>
                    <a:pt x="618489" y="1804289"/>
                  </a:moveTo>
                  <a:lnTo>
                    <a:pt x="648588" y="1804289"/>
                  </a:lnTo>
                </a:path>
                <a:path w="2748915" h="2743200">
                  <a:moveTo>
                    <a:pt x="618489" y="1820291"/>
                  </a:moveTo>
                  <a:lnTo>
                    <a:pt x="648588" y="1790065"/>
                  </a:lnTo>
                </a:path>
                <a:path w="2748915" h="2743200">
                  <a:moveTo>
                    <a:pt x="618489" y="1790065"/>
                  </a:moveTo>
                  <a:lnTo>
                    <a:pt x="648588" y="1820291"/>
                  </a:lnTo>
                </a:path>
                <a:path w="2748915" h="2743200">
                  <a:moveTo>
                    <a:pt x="448310" y="1780540"/>
                  </a:moveTo>
                  <a:lnTo>
                    <a:pt x="448310" y="1810639"/>
                  </a:lnTo>
                </a:path>
                <a:path w="2748915" h="2743200">
                  <a:moveTo>
                    <a:pt x="434086" y="1794764"/>
                  </a:moveTo>
                  <a:lnTo>
                    <a:pt x="464312" y="1794764"/>
                  </a:lnTo>
                </a:path>
                <a:path w="2748915" h="2743200">
                  <a:moveTo>
                    <a:pt x="434086" y="1810639"/>
                  </a:moveTo>
                  <a:lnTo>
                    <a:pt x="464312" y="1780540"/>
                  </a:lnTo>
                </a:path>
                <a:path w="2748915" h="2743200">
                  <a:moveTo>
                    <a:pt x="434086" y="1780540"/>
                  </a:moveTo>
                  <a:lnTo>
                    <a:pt x="464312" y="1810639"/>
                  </a:lnTo>
                </a:path>
                <a:path w="2748915" h="2743200">
                  <a:moveTo>
                    <a:pt x="265556" y="1770888"/>
                  </a:moveTo>
                  <a:lnTo>
                    <a:pt x="265556" y="1801114"/>
                  </a:lnTo>
                </a:path>
                <a:path w="2748915" h="2743200">
                  <a:moveTo>
                    <a:pt x="251205" y="1785239"/>
                  </a:moveTo>
                  <a:lnTo>
                    <a:pt x="281431" y="1785239"/>
                  </a:lnTo>
                </a:path>
                <a:path w="2748915" h="2743200">
                  <a:moveTo>
                    <a:pt x="251205" y="1801114"/>
                  </a:moveTo>
                  <a:lnTo>
                    <a:pt x="281431" y="1770888"/>
                  </a:lnTo>
                </a:path>
                <a:path w="2748915" h="2743200">
                  <a:moveTo>
                    <a:pt x="251205" y="1770888"/>
                  </a:moveTo>
                  <a:lnTo>
                    <a:pt x="281431" y="1801114"/>
                  </a:lnTo>
                </a:path>
                <a:path w="2748915" h="2743200">
                  <a:moveTo>
                    <a:pt x="2672461" y="1938020"/>
                  </a:moveTo>
                  <a:lnTo>
                    <a:pt x="2672461" y="1968246"/>
                  </a:lnTo>
                </a:path>
                <a:path w="2748915" h="2743200">
                  <a:moveTo>
                    <a:pt x="2658110" y="1952371"/>
                  </a:moveTo>
                  <a:lnTo>
                    <a:pt x="2688336" y="1952371"/>
                  </a:lnTo>
                </a:path>
                <a:path w="2748915" h="2743200">
                  <a:moveTo>
                    <a:pt x="2658110" y="1968246"/>
                  </a:moveTo>
                  <a:lnTo>
                    <a:pt x="2688336" y="1938020"/>
                  </a:lnTo>
                </a:path>
                <a:path w="2748915" h="2743200">
                  <a:moveTo>
                    <a:pt x="2658110" y="1938020"/>
                  </a:moveTo>
                  <a:lnTo>
                    <a:pt x="2688336" y="1968246"/>
                  </a:lnTo>
                </a:path>
                <a:path w="2748915" h="2743200">
                  <a:moveTo>
                    <a:pt x="2300350" y="1963420"/>
                  </a:moveTo>
                  <a:lnTo>
                    <a:pt x="2300350" y="1993646"/>
                  </a:lnTo>
                </a:path>
                <a:path w="2748915" h="2743200">
                  <a:moveTo>
                    <a:pt x="2286127" y="1977771"/>
                  </a:moveTo>
                  <a:lnTo>
                    <a:pt x="2316353" y="1977771"/>
                  </a:lnTo>
                </a:path>
                <a:path w="2748915" h="2743200">
                  <a:moveTo>
                    <a:pt x="2286127" y="1993646"/>
                  </a:moveTo>
                  <a:lnTo>
                    <a:pt x="2316353" y="1963420"/>
                  </a:lnTo>
                </a:path>
                <a:path w="2748915" h="2743200">
                  <a:moveTo>
                    <a:pt x="2286127" y="1963420"/>
                  </a:moveTo>
                  <a:lnTo>
                    <a:pt x="2316353" y="1993646"/>
                  </a:lnTo>
                </a:path>
                <a:path w="2748915" h="2743200">
                  <a:moveTo>
                    <a:pt x="1928494" y="1979295"/>
                  </a:moveTo>
                  <a:lnTo>
                    <a:pt x="1928494" y="2009648"/>
                  </a:lnTo>
                </a:path>
                <a:path w="2748915" h="2743200">
                  <a:moveTo>
                    <a:pt x="1914143" y="1993646"/>
                  </a:moveTo>
                  <a:lnTo>
                    <a:pt x="1944369" y="1993646"/>
                  </a:lnTo>
                </a:path>
                <a:path w="2748915" h="2743200">
                  <a:moveTo>
                    <a:pt x="1914143" y="2009648"/>
                  </a:moveTo>
                  <a:lnTo>
                    <a:pt x="1944369" y="1979295"/>
                  </a:lnTo>
                </a:path>
                <a:path w="2748915" h="2743200">
                  <a:moveTo>
                    <a:pt x="1914143" y="1979295"/>
                  </a:moveTo>
                  <a:lnTo>
                    <a:pt x="1944369" y="2009648"/>
                  </a:lnTo>
                </a:path>
                <a:path w="2748915" h="2743200">
                  <a:moveTo>
                    <a:pt x="1556385" y="1987169"/>
                  </a:moveTo>
                  <a:lnTo>
                    <a:pt x="1556385" y="2017522"/>
                  </a:lnTo>
                </a:path>
                <a:path w="2748915" h="2743200">
                  <a:moveTo>
                    <a:pt x="1542034" y="2001647"/>
                  </a:moveTo>
                  <a:lnTo>
                    <a:pt x="1572260" y="2001647"/>
                  </a:lnTo>
                </a:path>
                <a:path w="2748915" h="2743200">
                  <a:moveTo>
                    <a:pt x="1542034" y="2017522"/>
                  </a:moveTo>
                  <a:lnTo>
                    <a:pt x="1572260" y="1987169"/>
                  </a:lnTo>
                </a:path>
                <a:path w="2748915" h="2743200">
                  <a:moveTo>
                    <a:pt x="1542034" y="1987169"/>
                  </a:moveTo>
                  <a:lnTo>
                    <a:pt x="1572260" y="2017522"/>
                  </a:lnTo>
                </a:path>
                <a:path w="2748915" h="2743200">
                  <a:moveTo>
                    <a:pt x="1182877" y="1987169"/>
                  </a:moveTo>
                  <a:lnTo>
                    <a:pt x="1182877" y="2017522"/>
                  </a:lnTo>
                </a:path>
                <a:path w="2748915" h="2743200">
                  <a:moveTo>
                    <a:pt x="1168527" y="2001647"/>
                  </a:moveTo>
                  <a:lnTo>
                    <a:pt x="1198753" y="2001647"/>
                  </a:lnTo>
                </a:path>
                <a:path w="2748915" h="2743200">
                  <a:moveTo>
                    <a:pt x="1168527" y="2017522"/>
                  </a:moveTo>
                  <a:lnTo>
                    <a:pt x="1198753" y="1987169"/>
                  </a:lnTo>
                </a:path>
                <a:path w="2748915" h="2743200">
                  <a:moveTo>
                    <a:pt x="1168527" y="1987169"/>
                  </a:moveTo>
                  <a:lnTo>
                    <a:pt x="1198753" y="2017522"/>
                  </a:lnTo>
                </a:path>
                <a:path w="2748915" h="2743200">
                  <a:moveTo>
                    <a:pt x="810894" y="1979295"/>
                  </a:moveTo>
                  <a:lnTo>
                    <a:pt x="810894" y="2009648"/>
                  </a:lnTo>
                </a:path>
                <a:path w="2748915" h="2743200">
                  <a:moveTo>
                    <a:pt x="796543" y="1993646"/>
                  </a:moveTo>
                  <a:lnTo>
                    <a:pt x="826642" y="1993646"/>
                  </a:lnTo>
                </a:path>
                <a:path w="2748915" h="2743200">
                  <a:moveTo>
                    <a:pt x="796543" y="2009648"/>
                  </a:moveTo>
                  <a:lnTo>
                    <a:pt x="826642" y="1979295"/>
                  </a:lnTo>
                </a:path>
                <a:path w="2748915" h="2743200">
                  <a:moveTo>
                    <a:pt x="796543" y="1979295"/>
                  </a:moveTo>
                  <a:lnTo>
                    <a:pt x="826642" y="2009648"/>
                  </a:lnTo>
                </a:path>
                <a:path w="2748915" h="2743200">
                  <a:moveTo>
                    <a:pt x="438785" y="1963420"/>
                  </a:moveTo>
                  <a:lnTo>
                    <a:pt x="438785" y="1993646"/>
                  </a:lnTo>
                </a:path>
                <a:path w="2748915" h="2743200">
                  <a:moveTo>
                    <a:pt x="424561" y="1977771"/>
                  </a:moveTo>
                  <a:lnTo>
                    <a:pt x="454787" y="1977771"/>
                  </a:lnTo>
                </a:path>
                <a:path w="2748915" h="2743200">
                  <a:moveTo>
                    <a:pt x="424561" y="1993646"/>
                  </a:moveTo>
                  <a:lnTo>
                    <a:pt x="454787" y="1963420"/>
                  </a:lnTo>
                </a:path>
                <a:path w="2748915" h="2743200">
                  <a:moveTo>
                    <a:pt x="424561" y="1963420"/>
                  </a:moveTo>
                  <a:lnTo>
                    <a:pt x="454787" y="1993646"/>
                  </a:lnTo>
                </a:path>
                <a:path w="2748915" h="2743200">
                  <a:moveTo>
                    <a:pt x="2502408" y="1966595"/>
                  </a:moveTo>
                  <a:lnTo>
                    <a:pt x="2500757" y="1972945"/>
                  </a:lnTo>
                  <a:lnTo>
                    <a:pt x="2497582" y="1977771"/>
                  </a:lnTo>
                  <a:lnTo>
                    <a:pt x="2492883" y="1980946"/>
                  </a:lnTo>
                  <a:lnTo>
                    <a:pt x="2486533" y="1982470"/>
                  </a:lnTo>
                  <a:lnTo>
                    <a:pt x="2480056" y="1980946"/>
                  </a:lnTo>
                  <a:lnTo>
                    <a:pt x="2475357" y="1977771"/>
                  </a:lnTo>
                  <a:lnTo>
                    <a:pt x="2472182" y="1972945"/>
                  </a:lnTo>
                  <a:lnTo>
                    <a:pt x="2472182" y="1966595"/>
                  </a:lnTo>
                  <a:lnTo>
                    <a:pt x="2472182" y="1960372"/>
                  </a:lnTo>
                  <a:lnTo>
                    <a:pt x="2475357" y="1955419"/>
                  </a:lnTo>
                  <a:lnTo>
                    <a:pt x="2480056" y="1952371"/>
                  </a:lnTo>
                  <a:lnTo>
                    <a:pt x="2486533" y="1952371"/>
                  </a:lnTo>
                  <a:lnTo>
                    <a:pt x="2492883" y="1952371"/>
                  </a:lnTo>
                  <a:lnTo>
                    <a:pt x="2497582" y="1955419"/>
                  </a:lnTo>
                  <a:lnTo>
                    <a:pt x="2500757" y="1960372"/>
                  </a:lnTo>
                  <a:lnTo>
                    <a:pt x="2502408" y="1966595"/>
                  </a:lnTo>
                </a:path>
                <a:path w="2748915" h="2743200">
                  <a:moveTo>
                    <a:pt x="2130297" y="1985772"/>
                  </a:moveTo>
                  <a:lnTo>
                    <a:pt x="2128900" y="1992122"/>
                  </a:lnTo>
                  <a:lnTo>
                    <a:pt x="2125598" y="1996821"/>
                  </a:lnTo>
                  <a:lnTo>
                    <a:pt x="2120772" y="2000123"/>
                  </a:lnTo>
                  <a:lnTo>
                    <a:pt x="2114422" y="2001647"/>
                  </a:lnTo>
                  <a:lnTo>
                    <a:pt x="2108072" y="2000123"/>
                  </a:lnTo>
                  <a:lnTo>
                    <a:pt x="2103246" y="1996821"/>
                  </a:lnTo>
                  <a:lnTo>
                    <a:pt x="2100071" y="1992122"/>
                  </a:lnTo>
                  <a:lnTo>
                    <a:pt x="2100071" y="1985772"/>
                  </a:lnTo>
                  <a:lnTo>
                    <a:pt x="2100071" y="1979295"/>
                  </a:lnTo>
                  <a:lnTo>
                    <a:pt x="2103246" y="1974596"/>
                  </a:lnTo>
                  <a:lnTo>
                    <a:pt x="2108072" y="1971294"/>
                  </a:lnTo>
                  <a:lnTo>
                    <a:pt x="2114422" y="1971294"/>
                  </a:lnTo>
                  <a:lnTo>
                    <a:pt x="2120772" y="1971294"/>
                  </a:lnTo>
                  <a:lnTo>
                    <a:pt x="2125598" y="1974596"/>
                  </a:lnTo>
                  <a:lnTo>
                    <a:pt x="2128900" y="1979295"/>
                  </a:lnTo>
                  <a:lnTo>
                    <a:pt x="2130297" y="1985772"/>
                  </a:lnTo>
                </a:path>
                <a:path w="2748915" h="2743200">
                  <a:moveTo>
                    <a:pt x="1758441" y="1998472"/>
                  </a:moveTo>
                  <a:lnTo>
                    <a:pt x="1756790" y="2004822"/>
                  </a:lnTo>
                  <a:lnTo>
                    <a:pt x="1753489" y="2009648"/>
                  </a:lnTo>
                  <a:lnTo>
                    <a:pt x="1748789" y="2012696"/>
                  </a:lnTo>
                  <a:lnTo>
                    <a:pt x="1742439" y="2014347"/>
                  </a:lnTo>
                  <a:lnTo>
                    <a:pt x="1736089" y="2012696"/>
                  </a:lnTo>
                  <a:lnTo>
                    <a:pt x="1731264" y="2009648"/>
                  </a:lnTo>
                  <a:lnTo>
                    <a:pt x="1728215" y="2004822"/>
                  </a:lnTo>
                  <a:lnTo>
                    <a:pt x="1728215" y="1998472"/>
                  </a:lnTo>
                  <a:lnTo>
                    <a:pt x="1728215" y="1992122"/>
                  </a:lnTo>
                  <a:lnTo>
                    <a:pt x="1731264" y="1987169"/>
                  </a:lnTo>
                  <a:lnTo>
                    <a:pt x="1736089" y="1984121"/>
                  </a:lnTo>
                  <a:lnTo>
                    <a:pt x="1742439" y="1984121"/>
                  </a:lnTo>
                  <a:lnTo>
                    <a:pt x="1748789" y="1984121"/>
                  </a:lnTo>
                  <a:lnTo>
                    <a:pt x="1753489" y="1987169"/>
                  </a:lnTo>
                  <a:lnTo>
                    <a:pt x="1756790" y="1992122"/>
                  </a:lnTo>
                  <a:lnTo>
                    <a:pt x="1758441" y="1998472"/>
                  </a:lnTo>
                </a:path>
                <a:path w="2748915" h="2743200">
                  <a:moveTo>
                    <a:pt x="1012825" y="1998472"/>
                  </a:moveTo>
                  <a:lnTo>
                    <a:pt x="1011174" y="2004822"/>
                  </a:lnTo>
                  <a:lnTo>
                    <a:pt x="1007999" y="2009648"/>
                  </a:lnTo>
                  <a:lnTo>
                    <a:pt x="1003300" y="2012696"/>
                  </a:lnTo>
                  <a:lnTo>
                    <a:pt x="996823" y="2014347"/>
                  </a:lnTo>
                  <a:lnTo>
                    <a:pt x="990473" y="2012696"/>
                  </a:lnTo>
                  <a:lnTo>
                    <a:pt x="985647" y="2009648"/>
                  </a:lnTo>
                  <a:lnTo>
                    <a:pt x="982599" y="2004822"/>
                  </a:lnTo>
                  <a:lnTo>
                    <a:pt x="982599" y="1998472"/>
                  </a:lnTo>
                  <a:lnTo>
                    <a:pt x="982599" y="1992122"/>
                  </a:lnTo>
                  <a:lnTo>
                    <a:pt x="985647" y="1987169"/>
                  </a:lnTo>
                  <a:lnTo>
                    <a:pt x="990473" y="1984121"/>
                  </a:lnTo>
                  <a:lnTo>
                    <a:pt x="996823" y="1984121"/>
                  </a:lnTo>
                  <a:lnTo>
                    <a:pt x="1003300" y="1984121"/>
                  </a:lnTo>
                  <a:lnTo>
                    <a:pt x="1007999" y="1987169"/>
                  </a:lnTo>
                  <a:lnTo>
                    <a:pt x="1011174" y="1992122"/>
                  </a:lnTo>
                  <a:lnTo>
                    <a:pt x="1012825" y="1998472"/>
                  </a:lnTo>
                </a:path>
                <a:path w="2748915" h="2743200">
                  <a:moveTo>
                    <a:pt x="640714" y="1985772"/>
                  </a:moveTo>
                  <a:lnTo>
                    <a:pt x="639063" y="1992122"/>
                  </a:lnTo>
                  <a:lnTo>
                    <a:pt x="636015" y="1996821"/>
                  </a:lnTo>
                  <a:lnTo>
                    <a:pt x="631189" y="2000123"/>
                  </a:lnTo>
                  <a:lnTo>
                    <a:pt x="624966" y="2001647"/>
                  </a:lnTo>
                  <a:lnTo>
                    <a:pt x="618489" y="2000123"/>
                  </a:lnTo>
                  <a:lnTo>
                    <a:pt x="613790" y="1996821"/>
                  </a:lnTo>
                  <a:lnTo>
                    <a:pt x="610488" y="1992122"/>
                  </a:lnTo>
                  <a:lnTo>
                    <a:pt x="610488" y="1985772"/>
                  </a:lnTo>
                  <a:lnTo>
                    <a:pt x="610488" y="1979295"/>
                  </a:lnTo>
                  <a:lnTo>
                    <a:pt x="613790" y="1974596"/>
                  </a:lnTo>
                  <a:lnTo>
                    <a:pt x="618489" y="1971294"/>
                  </a:lnTo>
                  <a:lnTo>
                    <a:pt x="624966" y="1971294"/>
                  </a:lnTo>
                  <a:lnTo>
                    <a:pt x="631189" y="1971294"/>
                  </a:lnTo>
                  <a:lnTo>
                    <a:pt x="636015" y="1974596"/>
                  </a:lnTo>
                  <a:lnTo>
                    <a:pt x="639063" y="1979295"/>
                  </a:lnTo>
                  <a:lnTo>
                    <a:pt x="640714" y="1985772"/>
                  </a:lnTo>
                </a:path>
                <a:path w="2748915" h="2743200">
                  <a:moveTo>
                    <a:pt x="2685288" y="2117852"/>
                  </a:moveTo>
                  <a:lnTo>
                    <a:pt x="2685288" y="2148078"/>
                  </a:lnTo>
                </a:path>
                <a:path w="2748915" h="2743200">
                  <a:moveTo>
                    <a:pt x="2670937" y="2132076"/>
                  </a:moveTo>
                  <a:lnTo>
                    <a:pt x="2701036" y="2132076"/>
                  </a:lnTo>
                </a:path>
                <a:path w="2748915" h="2743200">
                  <a:moveTo>
                    <a:pt x="2670937" y="2148078"/>
                  </a:moveTo>
                  <a:lnTo>
                    <a:pt x="2701036" y="2117852"/>
                  </a:lnTo>
                </a:path>
                <a:path w="2748915" h="2743200">
                  <a:moveTo>
                    <a:pt x="2670937" y="2117852"/>
                  </a:moveTo>
                  <a:lnTo>
                    <a:pt x="2701036" y="2148078"/>
                  </a:lnTo>
                </a:path>
                <a:path w="2748915" h="2743200">
                  <a:moveTo>
                    <a:pt x="2497582" y="2130552"/>
                  </a:moveTo>
                  <a:lnTo>
                    <a:pt x="2497582" y="2160651"/>
                  </a:lnTo>
                </a:path>
                <a:path w="2748915" h="2743200">
                  <a:moveTo>
                    <a:pt x="2483358" y="2144776"/>
                  </a:moveTo>
                  <a:lnTo>
                    <a:pt x="2513457" y="2144776"/>
                  </a:lnTo>
                </a:path>
                <a:path w="2748915" h="2743200">
                  <a:moveTo>
                    <a:pt x="2483358" y="2160651"/>
                  </a:moveTo>
                  <a:lnTo>
                    <a:pt x="2513457" y="2130552"/>
                  </a:lnTo>
                </a:path>
                <a:path w="2748915" h="2743200">
                  <a:moveTo>
                    <a:pt x="2483358" y="2130552"/>
                  </a:moveTo>
                  <a:lnTo>
                    <a:pt x="2513457" y="2160651"/>
                  </a:lnTo>
                </a:path>
                <a:path w="2748915" h="2743200">
                  <a:moveTo>
                    <a:pt x="2310003" y="2141728"/>
                  </a:moveTo>
                  <a:lnTo>
                    <a:pt x="2310003" y="2171827"/>
                  </a:lnTo>
                </a:path>
                <a:path w="2748915" h="2743200">
                  <a:moveTo>
                    <a:pt x="2295652" y="2155952"/>
                  </a:moveTo>
                  <a:lnTo>
                    <a:pt x="2325878" y="2155952"/>
                  </a:lnTo>
                </a:path>
                <a:path w="2748915" h="2743200">
                  <a:moveTo>
                    <a:pt x="2295652" y="2171827"/>
                  </a:moveTo>
                  <a:lnTo>
                    <a:pt x="2325878" y="2141728"/>
                  </a:lnTo>
                </a:path>
                <a:path w="2748915" h="2743200">
                  <a:moveTo>
                    <a:pt x="2295652" y="2141728"/>
                  </a:moveTo>
                  <a:lnTo>
                    <a:pt x="2325878" y="2171827"/>
                  </a:lnTo>
                </a:path>
                <a:path w="2748915" h="2743200">
                  <a:moveTo>
                    <a:pt x="2122423" y="2151126"/>
                  </a:moveTo>
                  <a:lnTo>
                    <a:pt x="2122423" y="2181479"/>
                  </a:lnTo>
                </a:path>
                <a:path w="2748915" h="2743200">
                  <a:moveTo>
                    <a:pt x="2108072" y="2165604"/>
                  </a:moveTo>
                  <a:lnTo>
                    <a:pt x="2138425" y="2165604"/>
                  </a:lnTo>
                </a:path>
                <a:path w="2748915" h="2743200">
                  <a:moveTo>
                    <a:pt x="2108072" y="2181479"/>
                  </a:moveTo>
                  <a:lnTo>
                    <a:pt x="2138425" y="2151126"/>
                  </a:lnTo>
                </a:path>
                <a:path w="2748915" h="2743200">
                  <a:moveTo>
                    <a:pt x="2108072" y="2151126"/>
                  </a:moveTo>
                  <a:lnTo>
                    <a:pt x="2138425" y="2181479"/>
                  </a:lnTo>
                </a:path>
                <a:path w="2748915" h="2743200">
                  <a:moveTo>
                    <a:pt x="1934717" y="2157603"/>
                  </a:moveTo>
                  <a:lnTo>
                    <a:pt x="1934717" y="2187829"/>
                  </a:lnTo>
                </a:path>
                <a:path w="2748915" h="2743200">
                  <a:moveTo>
                    <a:pt x="1920366" y="2171827"/>
                  </a:moveTo>
                  <a:lnTo>
                    <a:pt x="1950719" y="2171827"/>
                  </a:lnTo>
                </a:path>
                <a:path w="2748915" h="2743200">
                  <a:moveTo>
                    <a:pt x="1920366" y="2187829"/>
                  </a:moveTo>
                  <a:lnTo>
                    <a:pt x="1950719" y="2157603"/>
                  </a:lnTo>
                </a:path>
                <a:path w="2748915" h="2743200">
                  <a:moveTo>
                    <a:pt x="1920366" y="2157603"/>
                  </a:moveTo>
                  <a:lnTo>
                    <a:pt x="1950719" y="2187829"/>
                  </a:lnTo>
                </a:path>
                <a:path w="2748915" h="2743200">
                  <a:moveTo>
                    <a:pt x="1745614" y="2163953"/>
                  </a:moveTo>
                  <a:lnTo>
                    <a:pt x="1745614" y="2194179"/>
                  </a:lnTo>
                </a:path>
                <a:path w="2748915" h="2743200">
                  <a:moveTo>
                    <a:pt x="1731264" y="2178304"/>
                  </a:moveTo>
                  <a:lnTo>
                    <a:pt x="1761489" y="2178304"/>
                  </a:lnTo>
                </a:path>
                <a:path w="2748915" h="2743200">
                  <a:moveTo>
                    <a:pt x="1731264" y="2194179"/>
                  </a:moveTo>
                  <a:lnTo>
                    <a:pt x="1761489" y="2163953"/>
                  </a:lnTo>
                </a:path>
                <a:path w="2748915" h="2743200">
                  <a:moveTo>
                    <a:pt x="1731264" y="2163953"/>
                  </a:moveTo>
                  <a:lnTo>
                    <a:pt x="1761489" y="2194179"/>
                  </a:lnTo>
                </a:path>
                <a:path w="2748915" h="2743200">
                  <a:moveTo>
                    <a:pt x="1181353" y="2167001"/>
                  </a:moveTo>
                  <a:lnTo>
                    <a:pt x="1181353" y="2197354"/>
                  </a:lnTo>
                </a:path>
                <a:path w="2748915" h="2743200">
                  <a:moveTo>
                    <a:pt x="1166876" y="2181479"/>
                  </a:moveTo>
                  <a:lnTo>
                    <a:pt x="1197102" y="2181479"/>
                  </a:lnTo>
                </a:path>
                <a:path w="2748915" h="2743200">
                  <a:moveTo>
                    <a:pt x="1166876" y="2197354"/>
                  </a:moveTo>
                  <a:lnTo>
                    <a:pt x="1197102" y="2167001"/>
                  </a:lnTo>
                </a:path>
                <a:path w="2748915" h="2743200">
                  <a:moveTo>
                    <a:pt x="1166876" y="2167001"/>
                  </a:moveTo>
                  <a:lnTo>
                    <a:pt x="1197102" y="2197354"/>
                  </a:lnTo>
                </a:path>
                <a:path w="2748915" h="2743200">
                  <a:moveTo>
                    <a:pt x="993775" y="2163953"/>
                  </a:moveTo>
                  <a:lnTo>
                    <a:pt x="993775" y="2194179"/>
                  </a:lnTo>
                </a:path>
                <a:path w="2748915" h="2743200">
                  <a:moveTo>
                    <a:pt x="979424" y="2178304"/>
                  </a:moveTo>
                  <a:lnTo>
                    <a:pt x="1009523" y="2178304"/>
                  </a:lnTo>
                </a:path>
                <a:path w="2748915" h="2743200">
                  <a:moveTo>
                    <a:pt x="979424" y="2194179"/>
                  </a:moveTo>
                  <a:lnTo>
                    <a:pt x="1009523" y="2163953"/>
                  </a:lnTo>
                </a:path>
                <a:path w="2748915" h="2743200">
                  <a:moveTo>
                    <a:pt x="979424" y="2163953"/>
                  </a:moveTo>
                  <a:lnTo>
                    <a:pt x="1009523" y="2194179"/>
                  </a:lnTo>
                </a:path>
                <a:path w="2748915" h="2743200">
                  <a:moveTo>
                    <a:pt x="804544" y="2157603"/>
                  </a:moveTo>
                  <a:lnTo>
                    <a:pt x="804544" y="2187829"/>
                  </a:lnTo>
                </a:path>
                <a:path w="2748915" h="2743200">
                  <a:moveTo>
                    <a:pt x="790193" y="2171827"/>
                  </a:moveTo>
                  <a:lnTo>
                    <a:pt x="820419" y="2171827"/>
                  </a:lnTo>
                </a:path>
                <a:path w="2748915" h="2743200">
                  <a:moveTo>
                    <a:pt x="790193" y="2187829"/>
                  </a:moveTo>
                  <a:lnTo>
                    <a:pt x="820419" y="2157603"/>
                  </a:lnTo>
                </a:path>
                <a:path w="2748915" h="2743200">
                  <a:moveTo>
                    <a:pt x="790193" y="2157603"/>
                  </a:moveTo>
                  <a:lnTo>
                    <a:pt x="820419" y="2187829"/>
                  </a:lnTo>
                </a:path>
                <a:path w="2748915" h="2743200">
                  <a:moveTo>
                    <a:pt x="616838" y="2151126"/>
                  </a:moveTo>
                  <a:lnTo>
                    <a:pt x="616838" y="2181479"/>
                  </a:lnTo>
                </a:path>
                <a:path w="2748915" h="2743200">
                  <a:moveTo>
                    <a:pt x="602614" y="2165604"/>
                  </a:moveTo>
                  <a:lnTo>
                    <a:pt x="632840" y="2165604"/>
                  </a:lnTo>
                </a:path>
                <a:path w="2748915" h="2743200">
                  <a:moveTo>
                    <a:pt x="602614" y="2181479"/>
                  </a:moveTo>
                  <a:lnTo>
                    <a:pt x="632840" y="2151126"/>
                  </a:lnTo>
                </a:path>
                <a:path w="2748915" h="2743200">
                  <a:moveTo>
                    <a:pt x="602614" y="2151126"/>
                  </a:moveTo>
                  <a:lnTo>
                    <a:pt x="632840" y="2181479"/>
                  </a:lnTo>
                </a:path>
                <a:path w="2748915" h="2743200">
                  <a:moveTo>
                    <a:pt x="429260" y="2141728"/>
                  </a:moveTo>
                  <a:lnTo>
                    <a:pt x="429260" y="2171827"/>
                  </a:lnTo>
                </a:path>
                <a:path w="2748915" h="2743200">
                  <a:moveTo>
                    <a:pt x="415036" y="2155952"/>
                  </a:moveTo>
                  <a:lnTo>
                    <a:pt x="445262" y="2155952"/>
                  </a:lnTo>
                </a:path>
                <a:path w="2748915" h="2743200">
                  <a:moveTo>
                    <a:pt x="415036" y="2171827"/>
                  </a:moveTo>
                  <a:lnTo>
                    <a:pt x="445262" y="2141728"/>
                  </a:lnTo>
                </a:path>
                <a:path w="2748915" h="2743200">
                  <a:moveTo>
                    <a:pt x="415036" y="2141728"/>
                  </a:moveTo>
                  <a:lnTo>
                    <a:pt x="445262" y="2171827"/>
                  </a:lnTo>
                </a:path>
                <a:path w="2748915" h="2743200">
                  <a:moveTo>
                    <a:pt x="241680" y="2130552"/>
                  </a:moveTo>
                  <a:lnTo>
                    <a:pt x="241680" y="2160651"/>
                  </a:lnTo>
                </a:path>
                <a:path w="2748915" h="2743200">
                  <a:moveTo>
                    <a:pt x="227456" y="2144776"/>
                  </a:moveTo>
                  <a:lnTo>
                    <a:pt x="257683" y="2144776"/>
                  </a:lnTo>
                </a:path>
                <a:path w="2748915" h="2743200">
                  <a:moveTo>
                    <a:pt x="227456" y="2160651"/>
                  </a:moveTo>
                  <a:lnTo>
                    <a:pt x="257683" y="2130552"/>
                  </a:lnTo>
                </a:path>
                <a:path w="2748915" h="2743200">
                  <a:moveTo>
                    <a:pt x="227456" y="2130552"/>
                  </a:moveTo>
                  <a:lnTo>
                    <a:pt x="257683" y="2160651"/>
                  </a:lnTo>
                </a:path>
                <a:path w="2748915" h="2743200">
                  <a:moveTo>
                    <a:pt x="2510282" y="2313559"/>
                  </a:moveTo>
                  <a:lnTo>
                    <a:pt x="2510282" y="2343785"/>
                  </a:lnTo>
                </a:path>
                <a:path w="2748915" h="2743200">
                  <a:moveTo>
                    <a:pt x="2496058" y="2327910"/>
                  </a:moveTo>
                  <a:lnTo>
                    <a:pt x="2526284" y="2327910"/>
                  </a:lnTo>
                </a:path>
                <a:path w="2748915" h="2743200">
                  <a:moveTo>
                    <a:pt x="2496058" y="2343785"/>
                  </a:moveTo>
                  <a:lnTo>
                    <a:pt x="2526284" y="2313559"/>
                  </a:lnTo>
                </a:path>
                <a:path w="2748915" h="2743200">
                  <a:moveTo>
                    <a:pt x="2496058" y="2313559"/>
                  </a:moveTo>
                  <a:lnTo>
                    <a:pt x="2526284" y="2343785"/>
                  </a:lnTo>
                </a:path>
                <a:path w="2748915" h="2743200">
                  <a:moveTo>
                    <a:pt x="2130297" y="2334133"/>
                  </a:moveTo>
                  <a:lnTo>
                    <a:pt x="2130297" y="2364359"/>
                  </a:lnTo>
                </a:path>
                <a:path w="2748915" h="2743200">
                  <a:moveTo>
                    <a:pt x="2116073" y="2348484"/>
                  </a:moveTo>
                  <a:lnTo>
                    <a:pt x="2146299" y="2348484"/>
                  </a:lnTo>
                </a:path>
                <a:path w="2748915" h="2743200">
                  <a:moveTo>
                    <a:pt x="2116073" y="2364359"/>
                  </a:moveTo>
                  <a:lnTo>
                    <a:pt x="2146299" y="2334133"/>
                  </a:lnTo>
                </a:path>
                <a:path w="2748915" h="2743200">
                  <a:moveTo>
                    <a:pt x="2116073" y="2334133"/>
                  </a:moveTo>
                  <a:lnTo>
                    <a:pt x="2146299" y="2364359"/>
                  </a:lnTo>
                </a:path>
                <a:path w="2748915" h="2743200">
                  <a:moveTo>
                    <a:pt x="1750440" y="2346833"/>
                  </a:moveTo>
                  <a:lnTo>
                    <a:pt x="1750440" y="2377186"/>
                  </a:lnTo>
                </a:path>
                <a:path w="2748915" h="2743200">
                  <a:moveTo>
                    <a:pt x="1736089" y="2361311"/>
                  </a:moveTo>
                  <a:lnTo>
                    <a:pt x="1766315" y="2361311"/>
                  </a:lnTo>
                </a:path>
                <a:path w="2748915" h="2743200">
                  <a:moveTo>
                    <a:pt x="1736089" y="2377186"/>
                  </a:moveTo>
                  <a:lnTo>
                    <a:pt x="1766315" y="2346833"/>
                  </a:lnTo>
                </a:path>
                <a:path w="2748915" h="2743200">
                  <a:moveTo>
                    <a:pt x="1736089" y="2346833"/>
                  </a:moveTo>
                  <a:lnTo>
                    <a:pt x="1766315" y="2377186"/>
                  </a:lnTo>
                </a:path>
                <a:path w="2748915" h="2743200">
                  <a:moveTo>
                    <a:pt x="988949" y="2346833"/>
                  </a:moveTo>
                  <a:lnTo>
                    <a:pt x="988949" y="2377186"/>
                  </a:lnTo>
                </a:path>
                <a:path w="2748915" h="2743200">
                  <a:moveTo>
                    <a:pt x="974725" y="2361311"/>
                  </a:moveTo>
                  <a:lnTo>
                    <a:pt x="1004697" y="2361311"/>
                  </a:lnTo>
                </a:path>
                <a:path w="2748915" h="2743200">
                  <a:moveTo>
                    <a:pt x="974725" y="2377186"/>
                  </a:moveTo>
                  <a:lnTo>
                    <a:pt x="1004697" y="2346833"/>
                  </a:lnTo>
                </a:path>
                <a:path w="2748915" h="2743200">
                  <a:moveTo>
                    <a:pt x="974725" y="2346833"/>
                  </a:moveTo>
                  <a:lnTo>
                    <a:pt x="1004697" y="2377186"/>
                  </a:lnTo>
                </a:path>
                <a:path w="2748915" h="2743200">
                  <a:moveTo>
                    <a:pt x="608964" y="2334133"/>
                  </a:moveTo>
                  <a:lnTo>
                    <a:pt x="608964" y="2364359"/>
                  </a:lnTo>
                </a:path>
                <a:path w="2748915" h="2743200">
                  <a:moveTo>
                    <a:pt x="594740" y="2348484"/>
                  </a:moveTo>
                  <a:lnTo>
                    <a:pt x="624966" y="2348484"/>
                  </a:lnTo>
                </a:path>
                <a:path w="2748915" h="2743200">
                  <a:moveTo>
                    <a:pt x="594740" y="2364359"/>
                  </a:moveTo>
                  <a:lnTo>
                    <a:pt x="624966" y="2334133"/>
                  </a:lnTo>
                </a:path>
                <a:path w="2748915" h="2743200">
                  <a:moveTo>
                    <a:pt x="594740" y="2334133"/>
                  </a:moveTo>
                  <a:lnTo>
                    <a:pt x="624966" y="2364359"/>
                  </a:lnTo>
                </a:path>
                <a:path w="2748915" h="2743200">
                  <a:moveTo>
                    <a:pt x="228980" y="2313559"/>
                  </a:moveTo>
                  <a:lnTo>
                    <a:pt x="228980" y="2343785"/>
                  </a:lnTo>
                </a:path>
                <a:path w="2748915" h="2743200">
                  <a:moveTo>
                    <a:pt x="214756" y="2327910"/>
                  </a:moveTo>
                  <a:lnTo>
                    <a:pt x="244855" y="2327910"/>
                  </a:lnTo>
                </a:path>
                <a:path w="2748915" h="2743200">
                  <a:moveTo>
                    <a:pt x="214756" y="2343785"/>
                  </a:moveTo>
                  <a:lnTo>
                    <a:pt x="244855" y="2313559"/>
                  </a:lnTo>
                </a:path>
                <a:path w="2748915" h="2743200">
                  <a:moveTo>
                    <a:pt x="214756" y="2313559"/>
                  </a:moveTo>
                  <a:lnTo>
                    <a:pt x="244855" y="2343785"/>
                  </a:lnTo>
                </a:path>
                <a:path w="2748915" h="2743200">
                  <a:moveTo>
                    <a:pt x="2335403" y="2338959"/>
                  </a:moveTo>
                  <a:lnTo>
                    <a:pt x="2333879" y="2345309"/>
                  </a:lnTo>
                  <a:lnTo>
                    <a:pt x="2330577" y="2350008"/>
                  </a:lnTo>
                  <a:lnTo>
                    <a:pt x="2325878" y="2353310"/>
                  </a:lnTo>
                  <a:lnTo>
                    <a:pt x="2319528" y="2354834"/>
                  </a:lnTo>
                  <a:lnTo>
                    <a:pt x="2313178" y="2353310"/>
                  </a:lnTo>
                  <a:lnTo>
                    <a:pt x="2308352" y="2350008"/>
                  </a:lnTo>
                  <a:lnTo>
                    <a:pt x="2305304" y="2345309"/>
                  </a:lnTo>
                  <a:lnTo>
                    <a:pt x="2305304" y="2338959"/>
                  </a:lnTo>
                  <a:lnTo>
                    <a:pt x="2305304" y="2332609"/>
                  </a:lnTo>
                  <a:lnTo>
                    <a:pt x="2308352" y="2327910"/>
                  </a:lnTo>
                  <a:lnTo>
                    <a:pt x="2313178" y="2324608"/>
                  </a:lnTo>
                  <a:lnTo>
                    <a:pt x="2319528" y="2324608"/>
                  </a:lnTo>
                  <a:lnTo>
                    <a:pt x="2325878" y="2324608"/>
                  </a:lnTo>
                  <a:lnTo>
                    <a:pt x="2330577" y="2327910"/>
                  </a:lnTo>
                  <a:lnTo>
                    <a:pt x="2333879" y="2332609"/>
                  </a:lnTo>
                  <a:lnTo>
                    <a:pt x="2335403" y="2338959"/>
                  </a:lnTo>
                </a:path>
                <a:path w="2748915" h="2743200">
                  <a:moveTo>
                    <a:pt x="1955545" y="2354834"/>
                  </a:moveTo>
                  <a:lnTo>
                    <a:pt x="1953894" y="2361311"/>
                  </a:lnTo>
                  <a:lnTo>
                    <a:pt x="1950719" y="2366010"/>
                  </a:lnTo>
                  <a:lnTo>
                    <a:pt x="1946020" y="2369185"/>
                  </a:lnTo>
                  <a:lnTo>
                    <a:pt x="1939670" y="2370836"/>
                  </a:lnTo>
                  <a:lnTo>
                    <a:pt x="1933193" y="2369185"/>
                  </a:lnTo>
                  <a:lnTo>
                    <a:pt x="1928494" y="2366010"/>
                  </a:lnTo>
                  <a:lnTo>
                    <a:pt x="1925192" y="2361311"/>
                  </a:lnTo>
                  <a:lnTo>
                    <a:pt x="1925192" y="2354834"/>
                  </a:lnTo>
                  <a:lnTo>
                    <a:pt x="1925192" y="2348484"/>
                  </a:lnTo>
                  <a:lnTo>
                    <a:pt x="1928494" y="2343785"/>
                  </a:lnTo>
                  <a:lnTo>
                    <a:pt x="1933193" y="2340483"/>
                  </a:lnTo>
                  <a:lnTo>
                    <a:pt x="1939670" y="2340483"/>
                  </a:lnTo>
                  <a:lnTo>
                    <a:pt x="1946020" y="2340483"/>
                  </a:lnTo>
                  <a:lnTo>
                    <a:pt x="1950719" y="2343785"/>
                  </a:lnTo>
                  <a:lnTo>
                    <a:pt x="1953894" y="2348484"/>
                  </a:lnTo>
                  <a:lnTo>
                    <a:pt x="1955545" y="2354834"/>
                  </a:lnTo>
                </a:path>
                <a:path w="2748915" h="2743200">
                  <a:moveTo>
                    <a:pt x="1195450" y="2364359"/>
                  </a:moveTo>
                  <a:lnTo>
                    <a:pt x="1193927" y="2370836"/>
                  </a:lnTo>
                  <a:lnTo>
                    <a:pt x="1190879" y="2375535"/>
                  </a:lnTo>
                  <a:lnTo>
                    <a:pt x="1185925" y="2378837"/>
                  </a:lnTo>
                  <a:lnTo>
                    <a:pt x="1179702" y="2380234"/>
                  </a:lnTo>
                  <a:lnTo>
                    <a:pt x="1173352" y="2378837"/>
                  </a:lnTo>
                  <a:lnTo>
                    <a:pt x="1168527" y="2375535"/>
                  </a:lnTo>
                  <a:lnTo>
                    <a:pt x="1165352" y="2370836"/>
                  </a:lnTo>
                  <a:lnTo>
                    <a:pt x="1165352" y="2364359"/>
                  </a:lnTo>
                  <a:lnTo>
                    <a:pt x="1165352" y="2358009"/>
                  </a:lnTo>
                  <a:lnTo>
                    <a:pt x="1168527" y="2353310"/>
                  </a:lnTo>
                  <a:lnTo>
                    <a:pt x="1173352" y="2350008"/>
                  </a:lnTo>
                  <a:lnTo>
                    <a:pt x="1179702" y="2350008"/>
                  </a:lnTo>
                  <a:lnTo>
                    <a:pt x="1185925" y="2350008"/>
                  </a:lnTo>
                  <a:lnTo>
                    <a:pt x="1190879" y="2353310"/>
                  </a:lnTo>
                  <a:lnTo>
                    <a:pt x="1193927" y="2358009"/>
                  </a:lnTo>
                  <a:lnTo>
                    <a:pt x="1195450" y="2364359"/>
                  </a:lnTo>
                </a:path>
                <a:path w="2748915" h="2743200">
                  <a:moveTo>
                    <a:pt x="815593" y="2354834"/>
                  </a:moveTo>
                  <a:lnTo>
                    <a:pt x="814069" y="2361311"/>
                  </a:lnTo>
                  <a:lnTo>
                    <a:pt x="810894" y="2366010"/>
                  </a:lnTo>
                  <a:lnTo>
                    <a:pt x="806068" y="2369185"/>
                  </a:lnTo>
                  <a:lnTo>
                    <a:pt x="799718" y="2370836"/>
                  </a:lnTo>
                  <a:lnTo>
                    <a:pt x="793368" y="2369185"/>
                  </a:lnTo>
                  <a:lnTo>
                    <a:pt x="788542" y="2366010"/>
                  </a:lnTo>
                  <a:lnTo>
                    <a:pt x="785494" y="2361311"/>
                  </a:lnTo>
                  <a:lnTo>
                    <a:pt x="785494" y="2354834"/>
                  </a:lnTo>
                  <a:lnTo>
                    <a:pt x="785494" y="2348484"/>
                  </a:lnTo>
                  <a:lnTo>
                    <a:pt x="788542" y="2343785"/>
                  </a:lnTo>
                  <a:lnTo>
                    <a:pt x="793368" y="2340483"/>
                  </a:lnTo>
                  <a:lnTo>
                    <a:pt x="799718" y="2340483"/>
                  </a:lnTo>
                  <a:lnTo>
                    <a:pt x="806068" y="2340483"/>
                  </a:lnTo>
                  <a:lnTo>
                    <a:pt x="810894" y="2343785"/>
                  </a:lnTo>
                  <a:lnTo>
                    <a:pt x="814069" y="2348484"/>
                  </a:lnTo>
                  <a:lnTo>
                    <a:pt x="815593" y="2354834"/>
                  </a:lnTo>
                </a:path>
                <a:path w="2748915" h="2743200">
                  <a:moveTo>
                    <a:pt x="435737" y="2338959"/>
                  </a:moveTo>
                  <a:lnTo>
                    <a:pt x="434086" y="2345309"/>
                  </a:lnTo>
                  <a:lnTo>
                    <a:pt x="430911" y="2350008"/>
                  </a:lnTo>
                  <a:lnTo>
                    <a:pt x="426212" y="2353310"/>
                  </a:lnTo>
                  <a:lnTo>
                    <a:pt x="419735" y="2354834"/>
                  </a:lnTo>
                  <a:lnTo>
                    <a:pt x="413385" y="2353310"/>
                  </a:lnTo>
                  <a:lnTo>
                    <a:pt x="408559" y="2350008"/>
                  </a:lnTo>
                  <a:lnTo>
                    <a:pt x="405511" y="2345309"/>
                  </a:lnTo>
                  <a:lnTo>
                    <a:pt x="405511" y="2338959"/>
                  </a:lnTo>
                  <a:lnTo>
                    <a:pt x="405511" y="2332609"/>
                  </a:lnTo>
                  <a:lnTo>
                    <a:pt x="408559" y="2327910"/>
                  </a:lnTo>
                  <a:lnTo>
                    <a:pt x="413385" y="2324608"/>
                  </a:lnTo>
                  <a:lnTo>
                    <a:pt x="419735" y="2324608"/>
                  </a:lnTo>
                  <a:lnTo>
                    <a:pt x="426212" y="2324608"/>
                  </a:lnTo>
                  <a:lnTo>
                    <a:pt x="430911" y="2327910"/>
                  </a:lnTo>
                  <a:lnTo>
                    <a:pt x="434086" y="2332609"/>
                  </a:lnTo>
                  <a:lnTo>
                    <a:pt x="435737" y="2338959"/>
                  </a:lnTo>
                </a:path>
                <a:path w="2748915" h="2743200">
                  <a:moveTo>
                    <a:pt x="2521458" y="2493391"/>
                  </a:moveTo>
                  <a:lnTo>
                    <a:pt x="2521458" y="2523490"/>
                  </a:lnTo>
                </a:path>
                <a:path w="2748915" h="2743200">
                  <a:moveTo>
                    <a:pt x="2507234" y="2507615"/>
                  </a:moveTo>
                  <a:lnTo>
                    <a:pt x="2537206" y="2507615"/>
                  </a:lnTo>
                </a:path>
                <a:path w="2748915" h="2743200">
                  <a:moveTo>
                    <a:pt x="2507234" y="2523490"/>
                  </a:moveTo>
                  <a:lnTo>
                    <a:pt x="2537206" y="2493391"/>
                  </a:lnTo>
                </a:path>
                <a:path w="2748915" h="2743200">
                  <a:moveTo>
                    <a:pt x="2507234" y="2493391"/>
                  </a:moveTo>
                  <a:lnTo>
                    <a:pt x="2537206" y="2523490"/>
                  </a:lnTo>
                </a:path>
                <a:path w="2748915" h="2743200">
                  <a:moveTo>
                    <a:pt x="2330577" y="2504440"/>
                  </a:moveTo>
                  <a:lnTo>
                    <a:pt x="2330577" y="2534539"/>
                  </a:lnTo>
                </a:path>
                <a:path w="2748915" h="2743200">
                  <a:moveTo>
                    <a:pt x="2316353" y="2518664"/>
                  </a:moveTo>
                  <a:lnTo>
                    <a:pt x="2346579" y="2518664"/>
                  </a:lnTo>
                </a:path>
                <a:path w="2748915" h="2743200">
                  <a:moveTo>
                    <a:pt x="2316353" y="2534539"/>
                  </a:moveTo>
                  <a:lnTo>
                    <a:pt x="2346579" y="2504440"/>
                  </a:lnTo>
                </a:path>
                <a:path w="2748915" h="2743200">
                  <a:moveTo>
                    <a:pt x="2316353" y="2504440"/>
                  </a:moveTo>
                  <a:lnTo>
                    <a:pt x="2346579" y="2534539"/>
                  </a:lnTo>
                </a:path>
                <a:path w="2748915" h="2743200">
                  <a:moveTo>
                    <a:pt x="2138425" y="2513965"/>
                  </a:moveTo>
                  <a:lnTo>
                    <a:pt x="2138425" y="2544191"/>
                  </a:lnTo>
                </a:path>
                <a:path w="2748915" h="2743200">
                  <a:moveTo>
                    <a:pt x="2124074" y="2528316"/>
                  </a:moveTo>
                  <a:lnTo>
                    <a:pt x="2154173" y="2528316"/>
                  </a:lnTo>
                </a:path>
                <a:path w="2748915" h="2743200">
                  <a:moveTo>
                    <a:pt x="2124074" y="2544191"/>
                  </a:moveTo>
                  <a:lnTo>
                    <a:pt x="2154173" y="2513965"/>
                  </a:lnTo>
                </a:path>
                <a:path w="2748915" h="2743200">
                  <a:moveTo>
                    <a:pt x="2124074" y="2513965"/>
                  </a:moveTo>
                  <a:lnTo>
                    <a:pt x="2154173" y="2544191"/>
                  </a:lnTo>
                </a:path>
                <a:path w="2748915" h="2743200">
                  <a:moveTo>
                    <a:pt x="1946020" y="2521966"/>
                  </a:moveTo>
                  <a:lnTo>
                    <a:pt x="1946020" y="2552192"/>
                  </a:lnTo>
                </a:path>
                <a:path w="2748915" h="2743200">
                  <a:moveTo>
                    <a:pt x="1931542" y="2536190"/>
                  </a:moveTo>
                  <a:lnTo>
                    <a:pt x="1961768" y="2536190"/>
                  </a:lnTo>
                </a:path>
                <a:path w="2748915" h="2743200">
                  <a:moveTo>
                    <a:pt x="1931542" y="2552192"/>
                  </a:moveTo>
                  <a:lnTo>
                    <a:pt x="1961768" y="2521966"/>
                  </a:lnTo>
                </a:path>
                <a:path w="2748915" h="2743200">
                  <a:moveTo>
                    <a:pt x="1931542" y="2521966"/>
                  </a:moveTo>
                  <a:lnTo>
                    <a:pt x="1961768" y="2552192"/>
                  </a:lnTo>
                </a:path>
                <a:path w="2748915" h="2743200">
                  <a:moveTo>
                    <a:pt x="1753489" y="2526665"/>
                  </a:moveTo>
                  <a:lnTo>
                    <a:pt x="1753489" y="2557018"/>
                  </a:lnTo>
                </a:path>
                <a:path w="2748915" h="2743200">
                  <a:moveTo>
                    <a:pt x="1739264" y="2541143"/>
                  </a:moveTo>
                  <a:lnTo>
                    <a:pt x="1769490" y="2541143"/>
                  </a:lnTo>
                </a:path>
                <a:path w="2748915" h="2743200">
                  <a:moveTo>
                    <a:pt x="1739264" y="2557018"/>
                  </a:moveTo>
                  <a:lnTo>
                    <a:pt x="1769490" y="2526665"/>
                  </a:lnTo>
                </a:path>
                <a:path w="2748915" h="2743200">
                  <a:moveTo>
                    <a:pt x="1739264" y="2526665"/>
                  </a:moveTo>
                  <a:lnTo>
                    <a:pt x="1769490" y="2557018"/>
                  </a:lnTo>
                </a:path>
                <a:path w="2748915" h="2743200">
                  <a:moveTo>
                    <a:pt x="1370457" y="2531491"/>
                  </a:moveTo>
                  <a:lnTo>
                    <a:pt x="1370457" y="2561717"/>
                  </a:lnTo>
                </a:path>
                <a:path w="2748915" h="2743200">
                  <a:moveTo>
                    <a:pt x="1356106" y="2545842"/>
                  </a:moveTo>
                  <a:lnTo>
                    <a:pt x="1386332" y="2545842"/>
                  </a:lnTo>
                </a:path>
                <a:path w="2748915" h="2743200">
                  <a:moveTo>
                    <a:pt x="1356106" y="2561717"/>
                  </a:moveTo>
                  <a:lnTo>
                    <a:pt x="1386332" y="2531491"/>
                  </a:lnTo>
                </a:path>
                <a:path w="2748915" h="2743200">
                  <a:moveTo>
                    <a:pt x="1356106" y="2531491"/>
                  </a:moveTo>
                  <a:lnTo>
                    <a:pt x="1386332" y="2561717"/>
                  </a:lnTo>
                </a:path>
                <a:path w="2748915" h="2743200">
                  <a:moveTo>
                    <a:pt x="1178052" y="2529840"/>
                  </a:moveTo>
                  <a:lnTo>
                    <a:pt x="1178052" y="2560066"/>
                  </a:lnTo>
                </a:path>
                <a:path w="2748915" h="2743200">
                  <a:moveTo>
                    <a:pt x="1163701" y="2544191"/>
                  </a:moveTo>
                  <a:lnTo>
                    <a:pt x="1193927" y="2544191"/>
                  </a:lnTo>
                </a:path>
                <a:path w="2748915" h="2743200">
                  <a:moveTo>
                    <a:pt x="1163701" y="2560066"/>
                  </a:moveTo>
                  <a:lnTo>
                    <a:pt x="1193927" y="2529840"/>
                  </a:lnTo>
                </a:path>
                <a:path w="2748915" h="2743200">
                  <a:moveTo>
                    <a:pt x="1163701" y="2529840"/>
                  </a:moveTo>
                  <a:lnTo>
                    <a:pt x="1193927" y="2560066"/>
                  </a:lnTo>
                </a:path>
                <a:path w="2748915" h="2743200">
                  <a:moveTo>
                    <a:pt x="985647" y="2526665"/>
                  </a:moveTo>
                  <a:lnTo>
                    <a:pt x="985647" y="2557018"/>
                  </a:lnTo>
                </a:path>
                <a:path w="2748915" h="2743200">
                  <a:moveTo>
                    <a:pt x="971423" y="2541143"/>
                  </a:moveTo>
                  <a:lnTo>
                    <a:pt x="1001649" y="2541143"/>
                  </a:lnTo>
                </a:path>
                <a:path w="2748915" h="2743200">
                  <a:moveTo>
                    <a:pt x="971423" y="2557018"/>
                  </a:moveTo>
                  <a:lnTo>
                    <a:pt x="1001649" y="2526665"/>
                  </a:lnTo>
                </a:path>
                <a:path w="2748915" h="2743200">
                  <a:moveTo>
                    <a:pt x="971423" y="2526665"/>
                  </a:moveTo>
                  <a:lnTo>
                    <a:pt x="1001649" y="2557018"/>
                  </a:lnTo>
                </a:path>
                <a:path w="2748915" h="2743200">
                  <a:moveTo>
                    <a:pt x="793368" y="2521966"/>
                  </a:moveTo>
                  <a:lnTo>
                    <a:pt x="793368" y="2552192"/>
                  </a:lnTo>
                </a:path>
                <a:path w="2748915" h="2743200">
                  <a:moveTo>
                    <a:pt x="779017" y="2536190"/>
                  </a:moveTo>
                  <a:lnTo>
                    <a:pt x="809243" y="2536190"/>
                  </a:lnTo>
                </a:path>
                <a:path w="2748915" h="2743200">
                  <a:moveTo>
                    <a:pt x="779017" y="2552192"/>
                  </a:moveTo>
                  <a:lnTo>
                    <a:pt x="809243" y="2521966"/>
                  </a:lnTo>
                </a:path>
                <a:path w="2748915" h="2743200">
                  <a:moveTo>
                    <a:pt x="779017" y="2521966"/>
                  </a:moveTo>
                  <a:lnTo>
                    <a:pt x="809243" y="2552192"/>
                  </a:lnTo>
                </a:path>
                <a:path w="2748915" h="2743200">
                  <a:moveTo>
                    <a:pt x="600963" y="2513965"/>
                  </a:moveTo>
                  <a:lnTo>
                    <a:pt x="600963" y="2544191"/>
                  </a:lnTo>
                </a:path>
                <a:path w="2748915" h="2743200">
                  <a:moveTo>
                    <a:pt x="586613" y="2528316"/>
                  </a:moveTo>
                  <a:lnTo>
                    <a:pt x="616838" y="2528316"/>
                  </a:lnTo>
                </a:path>
                <a:path w="2748915" h="2743200">
                  <a:moveTo>
                    <a:pt x="586613" y="2544191"/>
                  </a:moveTo>
                  <a:lnTo>
                    <a:pt x="616838" y="2513965"/>
                  </a:lnTo>
                </a:path>
                <a:path w="2748915" h="2743200">
                  <a:moveTo>
                    <a:pt x="586613" y="2513965"/>
                  </a:moveTo>
                  <a:lnTo>
                    <a:pt x="616838" y="2544191"/>
                  </a:lnTo>
                </a:path>
                <a:path w="2748915" h="2743200">
                  <a:moveTo>
                    <a:pt x="408559" y="2504440"/>
                  </a:moveTo>
                  <a:lnTo>
                    <a:pt x="408559" y="2534539"/>
                  </a:lnTo>
                </a:path>
                <a:path w="2748915" h="2743200">
                  <a:moveTo>
                    <a:pt x="394335" y="2518664"/>
                  </a:moveTo>
                  <a:lnTo>
                    <a:pt x="424561" y="2518664"/>
                  </a:lnTo>
                </a:path>
                <a:path w="2748915" h="2743200">
                  <a:moveTo>
                    <a:pt x="394335" y="2534539"/>
                  </a:moveTo>
                  <a:lnTo>
                    <a:pt x="424561" y="2504440"/>
                  </a:lnTo>
                </a:path>
                <a:path w="2748915" h="2743200">
                  <a:moveTo>
                    <a:pt x="394335" y="2504440"/>
                  </a:moveTo>
                  <a:lnTo>
                    <a:pt x="424561" y="2534539"/>
                  </a:lnTo>
                </a:path>
                <a:path w="2748915" h="2743200">
                  <a:moveTo>
                    <a:pt x="217931" y="2493391"/>
                  </a:moveTo>
                  <a:lnTo>
                    <a:pt x="217931" y="2523490"/>
                  </a:lnTo>
                </a:path>
                <a:path w="2748915" h="2743200">
                  <a:moveTo>
                    <a:pt x="203580" y="2507615"/>
                  </a:moveTo>
                  <a:lnTo>
                    <a:pt x="233806" y="2507615"/>
                  </a:lnTo>
                </a:path>
                <a:path w="2748915" h="2743200">
                  <a:moveTo>
                    <a:pt x="203580" y="2523490"/>
                  </a:moveTo>
                  <a:lnTo>
                    <a:pt x="233806" y="2493391"/>
                  </a:lnTo>
                </a:path>
                <a:path w="2748915" h="2743200">
                  <a:moveTo>
                    <a:pt x="203580" y="2493391"/>
                  </a:moveTo>
                  <a:lnTo>
                    <a:pt x="233806" y="25234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1511" y="1251203"/>
              <a:ext cx="917447" cy="27477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99110" y="1071245"/>
            <a:ext cx="4157979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1930" indent="-28702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带电粒子穿过漂移室，通过电离激发</a:t>
            </a:r>
            <a:r>
              <a:rPr sz="1800" dirty="0">
                <a:latin typeface="黑体"/>
                <a:cs typeface="黑体"/>
              </a:rPr>
              <a:t>产生</a:t>
            </a:r>
            <a:r>
              <a:rPr sz="1800" spc="-5" dirty="0">
                <a:solidFill>
                  <a:srgbClr val="FF0000"/>
                </a:solidFill>
                <a:latin typeface="黑体"/>
                <a:cs typeface="黑体"/>
              </a:rPr>
              <a:t>电子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1800" dirty="0">
                <a:solidFill>
                  <a:srgbClr val="FF0000"/>
                </a:solidFill>
                <a:latin typeface="黑体"/>
                <a:cs typeface="黑体"/>
              </a:rPr>
              <a:t>离子对</a:t>
            </a:r>
            <a:r>
              <a:rPr sz="1800" spc="-20" dirty="0">
                <a:latin typeface="黑体"/>
                <a:cs typeface="黑体"/>
              </a:rPr>
              <a:t>，电子在电场下向阳极丝漂移感应信号。</a:t>
            </a:r>
            <a:endParaRPr sz="1800" dirty="0">
              <a:latin typeface="黑体"/>
              <a:cs typeface="黑体"/>
            </a:endParaRPr>
          </a:p>
          <a:p>
            <a:pPr marL="299085" indent="-287020" algn="just">
              <a:lnSpc>
                <a:spcPct val="100000"/>
              </a:lnSpc>
              <a:spcBef>
                <a:spcPts val="1510"/>
              </a:spcBef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BESIII</a:t>
            </a:r>
            <a:r>
              <a:rPr sz="1800" spc="-15" dirty="0">
                <a:latin typeface="黑体"/>
                <a:cs typeface="黑体"/>
              </a:rPr>
              <a:t>的漂移室拉有直丝与斜丝，分别</a:t>
            </a:r>
            <a:endParaRPr sz="1800" dirty="0">
              <a:latin typeface="黑体"/>
              <a:cs typeface="黑体"/>
            </a:endParaRPr>
          </a:p>
          <a:p>
            <a:pPr marL="299085">
              <a:lnSpc>
                <a:spcPct val="100000"/>
              </a:lnSpc>
              <a:spcBef>
                <a:spcPts val="1190"/>
              </a:spcBef>
            </a:pPr>
            <a:r>
              <a:rPr sz="1800" spc="-30" dirty="0">
                <a:latin typeface="黑体"/>
                <a:cs typeface="黑体"/>
              </a:rPr>
              <a:t>定位径迹的横向与纵向。</a:t>
            </a:r>
            <a:endParaRPr sz="1800" dirty="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通过寻迹算法将探测器上的击中转化</a:t>
            </a:r>
            <a:endParaRPr sz="1800" dirty="0">
              <a:latin typeface="黑体"/>
              <a:cs typeface="黑体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25" dirty="0">
                <a:latin typeface="黑体"/>
                <a:cs typeface="黑体"/>
              </a:rPr>
              <a:t>为径迹信息。</a:t>
            </a:r>
            <a:endParaRPr sz="1800" dirty="0">
              <a:latin typeface="黑体"/>
              <a:cs typeface="黑体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5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6FF26-B3AA-4AD2-A6D2-B9663992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4" y="225678"/>
            <a:ext cx="8970670" cy="492443"/>
          </a:xfrm>
        </p:spPr>
        <p:txBody>
          <a:bodyPr/>
          <a:lstStyle/>
          <a:p>
            <a:r>
              <a:rPr lang="en-US" altLang="zh-CN" dirty="0"/>
              <a:t>CGEM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429D5-AB0A-4942-B701-014D1F7C21A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70395" y="1719707"/>
            <a:ext cx="2786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65FD42-8A1A-42E4-B16D-3B2F3FF47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41" b="12994"/>
          <a:stretch/>
        </p:blipFill>
        <p:spPr>
          <a:xfrm>
            <a:off x="253250" y="2257133"/>
            <a:ext cx="3261119" cy="1800000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821D1C54-7FF5-49EB-BB61-395A11D353EC}"/>
              </a:ext>
            </a:extLst>
          </p:cNvPr>
          <p:cNvSpPr/>
          <p:nvPr/>
        </p:nvSpPr>
        <p:spPr>
          <a:xfrm>
            <a:off x="3964641" y="3020594"/>
            <a:ext cx="792088" cy="27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9B820DDC-E2B6-41D2-97BC-5C474D9E3873}"/>
              </a:ext>
            </a:extLst>
          </p:cNvPr>
          <p:cNvSpPr txBox="1"/>
          <p:nvPr/>
        </p:nvSpPr>
        <p:spPr>
          <a:xfrm>
            <a:off x="253251" y="4698719"/>
            <a:ext cx="431875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spcBef>
                <a:spcPts val="1510"/>
              </a:spcBef>
              <a:buFontTx/>
              <a:buChar char="•"/>
              <a:tabLst>
                <a:tab pos="299720" algn="l"/>
              </a:tabLst>
            </a:pPr>
            <a:r>
              <a:rPr lang="en-US" altLang="zh-CN" sz="1800" spc="-20" dirty="0">
                <a:latin typeface="黑体"/>
                <a:cs typeface="黑体"/>
              </a:rPr>
              <a:t>2024</a:t>
            </a:r>
            <a:r>
              <a:rPr lang="zh-CN" altLang="en-US" sz="1800" spc="-20" dirty="0">
                <a:latin typeface="黑体"/>
                <a:cs typeface="黑体"/>
              </a:rPr>
              <a:t>年，</a:t>
            </a:r>
            <a:r>
              <a:rPr lang="en-US" altLang="zh-CN" sz="1800" spc="-20" dirty="0">
                <a:latin typeface="黑体"/>
                <a:cs typeface="黑体"/>
              </a:rPr>
              <a:t>MDC</a:t>
            </a:r>
            <a:r>
              <a:rPr lang="zh-CN" altLang="en-US" sz="1800" spc="-20" dirty="0">
                <a:latin typeface="黑体"/>
                <a:cs typeface="黑体"/>
              </a:rPr>
              <a:t>内室升级为</a:t>
            </a:r>
            <a:r>
              <a:rPr lang="en-US" altLang="zh-CN" sz="1800" spc="-20" dirty="0">
                <a:latin typeface="黑体"/>
                <a:cs typeface="黑体"/>
              </a:rPr>
              <a:t>CGEM</a:t>
            </a:r>
            <a:r>
              <a:rPr lang="zh-CN" altLang="en-US" sz="1800" spc="-20" dirty="0">
                <a:latin typeface="黑体"/>
                <a:cs typeface="黑体"/>
              </a:rPr>
              <a:t>。</a:t>
            </a:r>
            <a:endParaRPr sz="1800" dirty="0">
              <a:latin typeface="黑体"/>
              <a:cs typeface="黑体"/>
            </a:endParaRPr>
          </a:p>
          <a:p>
            <a:pPr marL="299085" indent="-287020" algn="just">
              <a:spcBef>
                <a:spcPts val="5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zh-CN" altLang="en-US" spc="-30" dirty="0">
                <a:latin typeface="黑体"/>
                <a:cs typeface="黑体"/>
              </a:rPr>
              <a:t>原理：电离激发产生的电子被电场加速经过小孔，与气体发生雪崩效应，实现倍增。</a:t>
            </a:r>
            <a:endParaRPr lang="en-US" altLang="zh-CN" sz="1800" spc="-30" dirty="0">
              <a:latin typeface="黑体"/>
              <a:cs typeface="黑体"/>
            </a:endParaRPr>
          </a:p>
          <a:p>
            <a:pPr marL="299085" indent="-287020" algn="just">
              <a:spcBef>
                <a:spcPts val="5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zh-CN" sz="1800" dirty="0">
                <a:latin typeface="Arial"/>
                <a:cs typeface="Arial"/>
              </a:rPr>
              <a:t>z</a:t>
            </a:r>
            <a:r>
              <a:rPr lang="zh-CN" altLang="en-US" sz="1800" dirty="0">
                <a:latin typeface="Arial"/>
                <a:cs typeface="Arial"/>
              </a:rPr>
              <a:t>方向有更好的分辨率</a:t>
            </a:r>
            <a:r>
              <a:rPr lang="zh-CN" altLang="en-US" sz="1800" spc="-30" dirty="0">
                <a:latin typeface="黑体"/>
                <a:cs typeface="黑体"/>
              </a:rPr>
              <a:t>。</a:t>
            </a:r>
            <a:endParaRPr lang="en-US" altLang="zh-CN" spc="-30" dirty="0">
              <a:latin typeface="黑体"/>
              <a:cs typeface="黑体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CFB8BD-4E4B-4C3E-83EA-CB82F06E28A8}"/>
              </a:ext>
            </a:extLst>
          </p:cNvPr>
          <p:cNvSpPr txBox="1"/>
          <p:nvPr/>
        </p:nvSpPr>
        <p:spPr>
          <a:xfrm>
            <a:off x="300318" y="1228517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Cylindrical Gas Electron Multiplier</a:t>
            </a:r>
            <a:r>
              <a:rPr lang="zh-CN" altLang="en-US" dirty="0"/>
              <a:t>（圆柱形气体倍增器）。</a:t>
            </a:r>
            <a:endParaRPr lang="zh-CN" altLang="en-US" sz="1800" dirty="0">
              <a:latin typeface="黑体"/>
              <a:cs typeface="黑体"/>
            </a:endParaRP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8DB2B0-7E6E-4CD4-A391-CE24AF09F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71" r="4692"/>
          <a:stretch/>
        </p:blipFill>
        <p:spPr>
          <a:xfrm>
            <a:off x="5562600" y="3157133"/>
            <a:ext cx="2190526" cy="1440000"/>
          </a:xfrm>
          <a:prstGeom prst="rect">
            <a:avLst/>
          </a:prstGeom>
        </p:spPr>
      </p:pic>
      <p:pic>
        <p:nvPicPr>
          <p:cNvPr id="1026" name="Picture 2" descr="https://wkrtcs.bdimg.com/rtcs/image?w=553.00&amp;md5sum=a422ec510696765c85e6b3f2d162079e&amp;sign=38a602110b&amp;rtcs_flag=1&amp;rtcs_ver=4&amp;l=webapp&amp;bucketNum=888&amp;ipr=%7B%22c%22%3A%22word%2Fmedia%2Fimage1.jpeg%22%2C%22dataType%22%3A%22jpeg%22%2C%22h%22%3A%22369.00%22%2C%22imgOriH%22%3A341%2C%22imgOriW%22%3A454%2C%22r%22%3A%22r_11%22%2C%22t%22%3A%22img%22%2C%22w%22%3A%22553.00%22%7D">
            <a:extLst>
              <a:ext uri="{FF2B5EF4-FFF2-40B4-BE49-F238E27FC236}">
                <a16:creationId xmlns:a16="http://schemas.microsoft.com/office/drawing/2014/main" id="{8F97F873-6210-494A-984D-4F331684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89" y="4876800"/>
            <a:ext cx="2160000" cy="16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1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如何测量的呢？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15" y="1151890"/>
            <a:ext cx="501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BESIII</a:t>
            </a:r>
            <a:r>
              <a:rPr sz="1800" dirty="0">
                <a:latin typeface="黑体"/>
                <a:cs typeface="黑体"/>
              </a:rPr>
              <a:t>实验上可探测的末态粒子：</a:t>
            </a:r>
            <a:r>
              <a:rPr sz="1800" dirty="0">
                <a:latin typeface="Cambria Math"/>
                <a:cs typeface="Cambria Math"/>
              </a:rPr>
              <a:t>𝑒</a:t>
            </a:r>
            <a:r>
              <a:rPr sz="1800" spc="-45" dirty="0">
                <a:latin typeface="Cambria Math"/>
                <a:cs typeface="Cambria Math"/>
              </a:rPr>
              <a:t>, </a:t>
            </a:r>
            <a:r>
              <a:rPr sz="1800" dirty="0">
                <a:latin typeface="Cambria Math"/>
                <a:cs typeface="Cambria Math"/>
              </a:rPr>
              <a:t>𝜇</a:t>
            </a:r>
            <a:r>
              <a:rPr sz="1800" spc="-25" dirty="0">
                <a:latin typeface="Cambria Math"/>
                <a:cs typeface="Cambria Math"/>
              </a:rPr>
              <a:t>, </a:t>
            </a:r>
            <a:r>
              <a:rPr sz="1800" dirty="0">
                <a:latin typeface="Cambria Math"/>
                <a:cs typeface="Cambria Math"/>
              </a:rPr>
              <a:t>𝜋,</a:t>
            </a:r>
            <a:r>
              <a:rPr sz="1800" spc="-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𝐾,</a:t>
            </a:r>
            <a:r>
              <a:rPr sz="1800" spc="-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𝑝,</a:t>
            </a:r>
            <a:r>
              <a:rPr sz="1800" spc="85" dirty="0">
                <a:latin typeface="Cambria Math"/>
                <a:cs typeface="Cambria Math"/>
              </a:rPr>
              <a:t>  </a:t>
            </a:r>
            <a:r>
              <a:rPr sz="1800" spc="-50" dirty="0">
                <a:latin typeface="Cambria Math"/>
                <a:cs typeface="Cambria Math"/>
              </a:rPr>
              <a:t>𝛾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415" y="3412568"/>
            <a:ext cx="6714490" cy="85280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6EC0"/>
                </a:solidFill>
                <a:latin typeface="黑体"/>
                <a:cs typeface="黑体"/>
              </a:rPr>
              <a:t>原始数据：</a:t>
            </a:r>
            <a:r>
              <a:rPr sz="1800" spc="-10" dirty="0">
                <a:latin typeface="黑体"/>
                <a:cs typeface="黑体"/>
              </a:rPr>
              <a:t>探测器给出的电子学信号（包含时间和幅度等信息</a:t>
            </a:r>
            <a:r>
              <a:rPr sz="1800" spc="-50" dirty="0">
                <a:latin typeface="黑体"/>
                <a:cs typeface="黑体"/>
              </a:rPr>
              <a:t>）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6EC0"/>
                </a:solidFill>
                <a:latin typeface="黑体"/>
                <a:cs typeface="黑体"/>
              </a:rPr>
              <a:t>重建数据：</a:t>
            </a:r>
            <a:r>
              <a:rPr sz="1800" spc="-20" dirty="0">
                <a:latin typeface="黑体"/>
                <a:cs typeface="黑体"/>
              </a:rPr>
              <a:t>通过重建算法，得到粒子的动量、能量等物理量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0" y="1339596"/>
            <a:ext cx="8042275" cy="2162810"/>
            <a:chOff x="609600" y="1339596"/>
            <a:chExt cx="8042275" cy="2162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543812"/>
              <a:ext cx="7776972" cy="19583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61632" y="1339596"/>
              <a:ext cx="1690370" cy="473709"/>
            </a:xfrm>
            <a:custGeom>
              <a:avLst/>
              <a:gdLst/>
              <a:ahLst/>
              <a:cxnLst/>
              <a:rect l="l" t="t" r="r" b="b"/>
              <a:pathLst>
                <a:path w="1690370" h="473710">
                  <a:moveTo>
                    <a:pt x="1689862" y="0"/>
                  </a:moveTo>
                  <a:lnTo>
                    <a:pt x="0" y="0"/>
                  </a:lnTo>
                  <a:lnTo>
                    <a:pt x="0" y="473583"/>
                  </a:lnTo>
                  <a:lnTo>
                    <a:pt x="1689862" y="473583"/>
                  </a:lnTo>
                  <a:lnTo>
                    <a:pt x="168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4563" y="4369308"/>
            <a:ext cx="2442972" cy="23591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2559" y="4334255"/>
            <a:ext cx="2442972" cy="23942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7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需要测量哪些物理量？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8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312926"/>
            <a:ext cx="7636509" cy="290703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9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25" dirty="0">
                <a:solidFill>
                  <a:srgbClr val="FF0000"/>
                </a:solidFill>
                <a:latin typeface="黑体"/>
                <a:cs typeface="黑体"/>
              </a:rPr>
              <a:t>计数和计数</a:t>
            </a:r>
            <a:r>
              <a:rPr sz="1800" b="1" spc="-10" dirty="0">
                <a:solidFill>
                  <a:srgbClr val="FF0000"/>
                </a:solidFill>
                <a:latin typeface="黑体"/>
                <a:cs typeface="黑体"/>
              </a:rPr>
              <a:t>率</a:t>
            </a:r>
            <a:r>
              <a:rPr sz="1800" b="1" spc="-25" dirty="0">
                <a:latin typeface="黑体"/>
                <a:cs typeface="黑体"/>
              </a:rPr>
              <a:t>，即粒子通</a:t>
            </a:r>
            <a:r>
              <a:rPr sz="1800" b="1" spc="-10" dirty="0">
                <a:latin typeface="黑体"/>
                <a:cs typeface="黑体"/>
              </a:rPr>
              <a:t>量</a:t>
            </a:r>
            <a:r>
              <a:rPr sz="1800" b="1" spc="-25" dirty="0">
                <a:latin typeface="黑体"/>
                <a:cs typeface="黑体"/>
              </a:rPr>
              <a:t>和流</a:t>
            </a:r>
            <a:r>
              <a:rPr sz="1800" b="1" spc="-50" dirty="0">
                <a:latin typeface="黑体"/>
                <a:cs typeface="黑体"/>
              </a:rPr>
              <a:t>强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09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25" dirty="0">
                <a:solidFill>
                  <a:srgbClr val="FF0000"/>
                </a:solidFill>
                <a:latin typeface="黑体"/>
                <a:cs typeface="黑体"/>
              </a:rPr>
              <a:t>时间</a:t>
            </a:r>
            <a:r>
              <a:rPr sz="1800" b="1" spc="-25" dirty="0">
                <a:latin typeface="黑体"/>
                <a:cs typeface="黑体"/>
              </a:rPr>
              <a:t>，粒子</a:t>
            </a:r>
            <a:r>
              <a:rPr sz="1800" b="1" spc="-10" dirty="0">
                <a:latin typeface="黑体"/>
                <a:cs typeface="黑体"/>
              </a:rPr>
              <a:t>到</a:t>
            </a:r>
            <a:r>
              <a:rPr sz="1800" b="1" spc="-25" dirty="0">
                <a:latin typeface="黑体"/>
                <a:cs typeface="黑体"/>
              </a:rPr>
              <a:t>达探测器的</a:t>
            </a:r>
            <a:r>
              <a:rPr sz="1800" b="1" spc="-10" dirty="0">
                <a:latin typeface="黑体"/>
                <a:cs typeface="黑体"/>
              </a:rPr>
              <a:t>时</a:t>
            </a:r>
            <a:r>
              <a:rPr sz="1800" b="1" spc="-25" dirty="0">
                <a:latin typeface="黑体"/>
                <a:cs typeface="黑体"/>
              </a:rPr>
              <a:t>间或相对于</a:t>
            </a:r>
            <a:r>
              <a:rPr sz="1800" b="1" spc="-10" dirty="0">
                <a:latin typeface="黑体"/>
                <a:cs typeface="黑体"/>
              </a:rPr>
              <a:t>某</a:t>
            </a:r>
            <a:r>
              <a:rPr sz="1800" b="1" spc="-25" dirty="0">
                <a:latin typeface="黑体"/>
                <a:cs typeface="黑体"/>
              </a:rPr>
              <a:t>一时刻的时间间隔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019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25" dirty="0">
                <a:solidFill>
                  <a:srgbClr val="FF0000"/>
                </a:solidFill>
                <a:latin typeface="黑体"/>
                <a:cs typeface="黑体"/>
              </a:rPr>
              <a:t>能量</a:t>
            </a:r>
            <a:r>
              <a:rPr sz="1800" b="1" spc="-25" dirty="0">
                <a:latin typeface="黑体"/>
                <a:cs typeface="黑体"/>
              </a:rPr>
              <a:t>，粒子</a:t>
            </a:r>
            <a:r>
              <a:rPr sz="1800" b="1" spc="-25" dirty="0">
                <a:latin typeface="Arial"/>
                <a:cs typeface="Arial"/>
              </a:rPr>
              <a:t>(</a:t>
            </a:r>
            <a:r>
              <a:rPr sz="1800" b="1" spc="-25" dirty="0">
                <a:latin typeface="黑体"/>
                <a:cs typeface="黑体"/>
              </a:rPr>
              <a:t>特别是中性粒子</a:t>
            </a:r>
            <a:r>
              <a:rPr sz="1800" b="1" spc="-30" dirty="0">
                <a:latin typeface="Arial"/>
                <a:cs typeface="Arial"/>
              </a:rPr>
              <a:t>)</a:t>
            </a:r>
            <a:r>
              <a:rPr sz="1800" b="1" spc="-25" dirty="0">
                <a:latin typeface="黑体"/>
                <a:cs typeface="黑体"/>
              </a:rPr>
              <a:t>的能</a:t>
            </a:r>
            <a:r>
              <a:rPr sz="1800" b="1" spc="-50" dirty="0">
                <a:latin typeface="黑体"/>
                <a:cs typeface="黑体"/>
              </a:rPr>
              <a:t>量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19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40" dirty="0">
                <a:solidFill>
                  <a:srgbClr val="FF0000"/>
                </a:solidFill>
                <a:latin typeface="黑体"/>
                <a:cs typeface="黑体"/>
              </a:rPr>
              <a:t>动量</a:t>
            </a:r>
            <a:r>
              <a:rPr sz="1800" b="1" spc="-25" dirty="0">
                <a:latin typeface="黑体"/>
                <a:cs typeface="黑体"/>
              </a:rPr>
              <a:t>，主</a:t>
            </a:r>
            <a:r>
              <a:rPr sz="1800" b="1" spc="-10" dirty="0">
                <a:latin typeface="黑体"/>
                <a:cs typeface="黑体"/>
              </a:rPr>
              <a:t>要指</a:t>
            </a:r>
            <a:r>
              <a:rPr sz="1800" b="1" spc="-25" dirty="0">
                <a:latin typeface="黑体"/>
                <a:cs typeface="黑体"/>
              </a:rPr>
              <a:t>带电粒子动</a:t>
            </a:r>
            <a:r>
              <a:rPr sz="1800" b="1" spc="-50" dirty="0">
                <a:latin typeface="黑体"/>
                <a:cs typeface="黑体"/>
              </a:rPr>
              <a:t>量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30" dirty="0">
                <a:solidFill>
                  <a:srgbClr val="FF0000"/>
                </a:solidFill>
                <a:latin typeface="黑体"/>
                <a:cs typeface="黑体"/>
              </a:rPr>
              <a:t>位置</a:t>
            </a:r>
            <a:r>
              <a:rPr sz="1800" b="1" spc="-30" dirty="0">
                <a:latin typeface="黑体"/>
                <a:cs typeface="黑体"/>
              </a:rPr>
              <a:t>，</a:t>
            </a:r>
            <a:r>
              <a:rPr sz="1800" b="1" spc="-25" dirty="0">
                <a:latin typeface="黑体"/>
                <a:cs typeface="黑体"/>
              </a:rPr>
              <a:t>粒子进入探测器</a:t>
            </a:r>
            <a:r>
              <a:rPr sz="1800" b="1" spc="-30" dirty="0">
                <a:latin typeface="黑体"/>
                <a:cs typeface="黑体"/>
              </a:rPr>
              <a:t>的位</a:t>
            </a:r>
            <a:r>
              <a:rPr sz="1800" b="1" spc="-25" dirty="0">
                <a:latin typeface="黑体"/>
                <a:cs typeface="黑体"/>
              </a:rPr>
              <a:t>置，带电</a:t>
            </a:r>
            <a:r>
              <a:rPr sz="1800" b="1" spc="-30" dirty="0">
                <a:latin typeface="黑体"/>
                <a:cs typeface="黑体"/>
              </a:rPr>
              <a:t>粒子</a:t>
            </a:r>
            <a:r>
              <a:rPr sz="1800" b="1" spc="-25" dirty="0">
                <a:latin typeface="黑体"/>
                <a:cs typeface="黑体"/>
              </a:rPr>
              <a:t>飞行</a:t>
            </a:r>
            <a:r>
              <a:rPr sz="1800" b="1" spc="-30" dirty="0">
                <a:latin typeface="黑体"/>
                <a:cs typeface="黑体"/>
              </a:rPr>
              <a:t>径迹，中</a:t>
            </a:r>
            <a:r>
              <a:rPr sz="1800" b="1" spc="-25" dirty="0">
                <a:latin typeface="黑体"/>
                <a:cs typeface="黑体"/>
              </a:rPr>
              <a:t>性粒</a:t>
            </a:r>
            <a:r>
              <a:rPr sz="1800" b="1" spc="-35" dirty="0">
                <a:latin typeface="黑体"/>
                <a:cs typeface="黑体"/>
              </a:rPr>
              <a:t>子</a:t>
            </a:r>
            <a:r>
              <a:rPr sz="1800" b="1" spc="-25" dirty="0">
                <a:latin typeface="黑体"/>
                <a:cs typeface="黑体"/>
              </a:rPr>
              <a:t>的位置</a:t>
            </a:r>
            <a:r>
              <a:rPr sz="1800" b="1" spc="-35" dirty="0">
                <a:latin typeface="黑体"/>
                <a:cs typeface="黑体"/>
              </a:rPr>
              <a:t>与飞</a:t>
            </a:r>
            <a:endParaRPr sz="1800">
              <a:latin typeface="黑体"/>
              <a:cs typeface="黑体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b="1" spc="-25" dirty="0">
                <a:latin typeface="黑体"/>
                <a:cs typeface="黑体"/>
              </a:rPr>
              <a:t>行方</a:t>
            </a:r>
            <a:r>
              <a:rPr sz="1800" b="1" spc="-50" dirty="0">
                <a:latin typeface="黑体"/>
                <a:cs typeface="黑体"/>
              </a:rPr>
              <a:t>向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51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25" dirty="0">
                <a:solidFill>
                  <a:srgbClr val="FF0000"/>
                </a:solidFill>
                <a:latin typeface="黑体"/>
                <a:cs typeface="黑体"/>
              </a:rPr>
              <a:t>粒子的分辨</a:t>
            </a:r>
            <a:r>
              <a:rPr sz="1800" b="1" spc="-25" dirty="0">
                <a:latin typeface="黑体"/>
                <a:cs typeface="黑体"/>
              </a:rPr>
              <a:t>，通常使用</a:t>
            </a:r>
            <a:r>
              <a:rPr sz="1800" b="1" spc="-20" dirty="0">
                <a:latin typeface="Arial"/>
                <a:cs typeface="Arial"/>
              </a:rPr>
              <a:t>dE/dx</a:t>
            </a:r>
            <a:r>
              <a:rPr sz="1800" b="1" spc="-25" dirty="0">
                <a:latin typeface="黑体"/>
                <a:cs typeface="黑体"/>
              </a:rPr>
              <a:t>与</a:t>
            </a:r>
            <a:r>
              <a:rPr sz="1800" b="1" spc="-10" dirty="0">
                <a:latin typeface="Arial"/>
                <a:cs typeface="Arial"/>
              </a:rPr>
              <a:t>TOF</a:t>
            </a:r>
            <a:r>
              <a:rPr sz="1800" b="1" spc="-25" dirty="0">
                <a:latin typeface="黑体"/>
                <a:cs typeface="黑体"/>
              </a:rPr>
              <a:t>信息联合鉴</a:t>
            </a:r>
            <a:r>
              <a:rPr sz="1800" b="1" spc="-50" dirty="0">
                <a:latin typeface="黑体"/>
                <a:cs typeface="黑体"/>
              </a:rPr>
              <a:t>别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" y="251536"/>
            <a:ext cx="2863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带电粒子的重建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714" y="1223010"/>
            <a:ext cx="2820670" cy="12553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带电粒子径迹的描述方法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35" dirty="0">
                <a:latin typeface="Arial"/>
                <a:cs typeface="Arial"/>
              </a:rPr>
              <a:t>MDC</a:t>
            </a:r>
            <a:r>
              <a:rPr sz="1800" spc="-25" dirty="0">
                <a:latin typeface="黑体"/>
                <a:cs typeface="黑体"/>
              </a:rPr>
              <a:t>工作原理</a:t>
            </a:r>
            <a:endParaRPr sz="1800">
              <a:latin typeface="黑体"/>
              <a:cs typeface="黑体"/>
            </a:endParaRPr>
          </a:p>
          <a:p>
            <a:pPr marL="299085" indent="-28702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20" dirty="0">
                <a:latin typeface="黑体"/>
                <a:cs typeface="黑体"/>
              </a:rPr>
              <a:t>寻迹算法与径迹拟合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8136" y="2877311"/>
            <a:ext cx="6967855" cy="3843654"/>
            <a:chOff x="1088136" y="2877311"/>
            <a:chExt cx="6967855" cy="38436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136" y="2877311"/>
              <a:ext cx="6967727" cy="38435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07841" y="5706617"/>
              <a:ext cx="2367915" cy="838200"/>
            </a:xfrm>
            <a:custGeom>
              <a:avLst/>
              <a:gdLst/>
              <a:ahLst/>
              <a:cxnLst/>
              <a:rect l="l" t="t" r="r" b="b"/>
              <a:pathLst>
                <a:path w="2367915" h="838200">
                  <a:moveTo>
                    <a:pt x="0" y="837945"/>
                  </a:moveTo>
                  <a:lnTo>
                    <a:pt x="2367788" y="837945"/>
                  </a:lnTo>
                  <a:lnTo>
                    <a:pt x="2367788" y="0"/>
                  </a:lnTo>
                  <a:lnTo>
                    <a:pt x="0" y="0"/>
                  </a:lnTo>
                  <a:lnTo>
                    <a:pt x="0" y="83794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9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1276</Words>
  <Application>Microsoft Office PowerPoint</Application>
  <PresentationFormat>全屏显示(4:3)</PresentationFormat>
  <Paragraphs>356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黑体</vt:lpstr>
      <vt:lpstr>宋体</vt:lpstr>
      <vt:lpstr>Arial</vt:lpstr>
      <vt:lpstr>Calibri</vt:lpstr>
      <vt:lpstr>Cambria Math</vt:lpstr>
      <vt:lpstr>Monotype Corsiva</vt:lpstr>
      <vt:lpstr>Times New Roman</vt:lpstr>
      <vt:lpstr>Wingdings</vt:lpstr>
      <vt:lpstr>Office Theme</vt:lpstr>
      <vt:lpstr>BESIII介绍与Rhopi程序分析</vt:lpstr>
      <vt:lpstr>一、BESIII 探测器介绍</vt:lpstr>
      <vt:lpstr>Beijing Electron Positron Collider II</vt:lpstr>
      <vt:lpstr>BESIII 探测器简介</vt:lpstr>
      <vt:lpstr>漂移室工作原理</vt:lpstr>
      <vt:lpstr>CGEM</vt:lpstr>
      <vt:lpstr>如何测量的呢？</vt:lpstr>
      <vt:lpstr>需要测量哪些物理量？</vt:lpstr>
      <vt:lpstr>带电粒子的重建</vt:lpstr>
      <vt:lpstr>寻迹与拟合</vt:lpstr>
      <vt:lpstr>带电径迹五参数</vt:lpstr>
      <vt:lpstr>粒子鉴别系统</vt:lpstr>
      <vt:lpstr>电离能损(dEdx)</vt:lpstr>
      <vt:lpstr>飞行时间探测器(TOF)</vt:lpstr>
      <vt:lpstr>EMC探测光子能量</vt:lpstr>
      <vt:lpstr>MUC</vt:lpstr>
      <vt:lpstr>参考材料</vt:lpstr>
      <vt:lpstr>二、Rhopi分析算法介绍</vt:lpstr>
      <vt:lpstr>背景介绍</vt:lpstr>
      <vt:lpstr>背景介绍</vt:lpstr>
      <vt:lpstr>算法包结构</vt:lpstr>
      <vt:lpstr>程序框架(*.cxx)</vt:lpstr>
      <vt:lpstr>Initialize(): “开关”</vt:lpstr>
      <vt:lpstr>Initialize(): 变量</vt:lpstr>
      <vt:lpstr>Initialize(): 变量添加</vt:lpstr>
      <vt:lpstr>Initialize(): Tree</vt:lpstr>
      <vt:lpstr>execute()</vt:lpstr>
      <vt:lpstr>execute(): 带电径迹筛选</vt:lpstr>
      <vt:lpstr>execute(): 光子筛选</vt:lpstr>
      <vt:lpstr>execute(): 检查dedx信息</vt:lpstr>
      <vt:lpstr>execute(): 检查TOF信息</vt:lpstr>
      <vt:lpstr>execute(): 粒子鉴别</vt:lpstr>
      <vt:lpstr>execute(): 顶点拟合</vt:lpstr>
      <vt:lpstr>execute(): 运动学拟合</vt:lpstr>
      <vt:lpstr>execute(): 信息保存</vt:lpstr>
      <vt:lpstr>finalize()</vt:lpstr>
      <vt:lpstr>PowerPoint 演示文稿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Rhopi 分析程序介绍</dc:title>
  <dc:creator>~ PaPer</dc:creator>
  <cp:lastModifiedBy>Rain_Bright</cp:lastModifiedBy>
  <cp:revision>21</cp:revision>
  <dcterms:created xsi:type="dcterms:W3CDTF">2025-06-26T12:02:16Z</dcterms:created>
  <dcterms:modified xsi:type="dcterms:W3CDTF">2025-06-27T07:59:17Z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2025-06-26T00:00:00Z</vt:filetime>
  </property>
  <property fmtid="{D5CDD505-2E9C-101B-9397-08002B2CF9AE}" pid="5" name="Producer">
    <vt:lpwstr>Microsoft® PowerPoint® LTSC</vt:lpwstr>
  </property>
</Properties>
</file>