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handoutMasterIdLst>
    <p:handoutMasterId r:id="rId16"/>
  </p:handoutMasterIdLst>
  <p:sldIdLst>
    <p:sldId id="429" r:id="rId5"/>
    <p:sldId id="431" r:id="rId6"/>
    <p:sldId id="432" r:id="rId7"/>
    <p:sldId id="438" r:id="rId8"/>
    <p:sldId id="439" r:id="rId9"/>
    <p:sldId id="434" r:id="rId10"/>
    <p:sldId id="433" r:id="rId11"/>
    <p:sldId id="435" r:id="rId12"/>
    <p:sldId id="436" r:id="rId13"/>
    <p:sldId id="427" r:id="rId14"/>
  </p:sldIdLst>
  <p:sldSz cx="13003213" cy="975201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2"/>
    <p:restoredTop sz="94692"/>
  </p:normalViewPr>
  <p:slideViewPr>
    <p:cSldViewPr snapToGrid="0" snapToObjects="1">
      <p:cViewPr>
        <p:scale>
          <a:sx n="89" d="100"/>
          <a:sy n="89" d="100"/>
        </p:scale>
        <p:origin x="13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/>
            </a:pPr>
            <a:fld id="{4A18DED1-9340-4530-BD90-17900E62AE35}" type="slidenum"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sz="12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fld id="{BB962C8B-B14F-4D97-AF65-F5344CB8AC3E}" type="datetimeFigureOut">
              <a:rPr lang="en-US" sz="1200"/>
              <a:t>6/24/25</a:t>
            </a:fld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x-none" sz="1200"/>
              <a:t>‹#›</a:t>
            </a:fld>
            <a:endParaRPr lang="zh-CN" altLang="x-non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sz="120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fld id="{BB962C8B-B14F-4D97-AF65-F5344CB8AC3E}" type="datetimeFigureOut">
              <a:rPr lang="en-US" sz="1200"/>
              <a:t>6/24/25</a:t>
            </a:fld>
            <a:endParaRPr lang="en-US" sz="1200"/>
          </a:p>
        </p:txBody>
      </p:sp>
      <p:sp>
        <p:nvSpPr>
          <p:cNvPr id="5018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8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0182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0183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x-none" sz="1200"/>
              <a:t>‹#›</a:t>
            </a:fld>
            <a:endParaRPr lang="zh-CN" altLang="x-non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rtl="0" hangingPunct="1">
      <a:lnSpc>
        <a:spcPct val="100000"/>
      </a:lnSpc>
      <a:spcBef>
        <a:spcPts val="0"/>
      </a:spcBef>
      <a:spcAft>
        <a:spcPts val="0"/>
      </a:spcAft>
      <a:tabLst>
        <a:tab pos="0" algn="l"/>
        <a:tab pos="914400" algn="l"/>
        <a:tab pos="1828800" algn="l"/>
        <a:tab pos="2742565" algn="l"/>
        <a:tab pos="3657600" algn="l"/>
        <a:tab pos="4572000" algn="l"/>
        <a:tab pos="5485765" algn="l"/>
        <a:tab pos="6400165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Helvetica Neue Light" panose="02000503000000020004"/>
        <a:ea typeface="SimSun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CE74EB29-BFD4-42F3-8DA3-1F746A33FC55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F03BB1-1B82-49A6-9C58-A632D520C6D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4F577-BB9A-49C0-A605-444069AB0F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D4555AC-347E-4810-B2FB-EC10A2CA80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B01D762-F6C5-48C4-A94A-B5EFD62141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3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2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4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5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78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0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2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5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2000" y="1820160"/>
            <a:ext cx="12312000" cy="71078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6288" y="431800"/>
            <a:ext cx="3078162" cy="849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431800"/>
            <a:ext cx="9082088" cy="849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2228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40" y="1819800"/>
            <a:ext cx="12312000" cy="7107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2228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819275"/>
            <a:ext cx="6078538" cy="710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738" y="1819275"/>
            <a:ext cx="6080125" cy="710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2228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0160"/>
            <a:ext cx="12312000" cy="7107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lIns="50760" tIns="50760" rIns="50760" bIns="5076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Pts val="1295"/>
              <a:buFontTx/>
              <a:buNone/>
              <a:tabLst>
                <a:tab pos="143510" algn="l"/>
              </a:tabLst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Helvetica Neue Light" panose="02000503000000020004"/>
              <a:ea typeface="ヒラギノ角ゴ ProN W3" panose="020B0300000000000000" charset="-128"/>
              <a:cs typeface="ヒラギノ角ゴ ProN W3" panose="020B0300000000000000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2228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640" y="1819800"/>
            <a:ext cx="12312000" cy="71074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6288" y="422275"/>
            <a:ext cx="3076575" cy="8504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422275"/>
            <a:ext cx="9082088" cy="8504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964160"/>
            <a:ext cx="12312000" cy="5757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963738"/>
            <a:ext cx="6078537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1963738"/>
            <a:ext cx="6080125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lIns="50760" tIns="50760" rIns="50760" bIns="50760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 Light" panose="020005030000000200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964160"/>
            <a:ext cx="12312000" cy="57578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850" y="431800"/>
            <a:ext cx="3076575" cy="728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431800"/>
            <a:ext cx="9082087" cy="728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144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84000"/>
            <a:ext cx="12312000" cy="7107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144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584325"/>
            <a:ext cx="6078537" cy="710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1584325"/>
            <a:ext cx="6080125" cy="710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144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820863"/>
            <a:ext cx="6080125" cy="7107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4325" y="1820863"/>
            <a:ext cx="6080125" cy="7107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vert="horz" lIns="50760" tIns="50760" rIns="50760" bIns="5076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Pts val="1295"/>
              <a:buFontTx/>
              <a:buNone/>
              <a:tabLst>
                <a:tab pos="143510" algn="l"/>
              </a:tabLst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Helvetica Neue Light" panose="02000503000000020004"/>
              <a:ea typeface="ヒラギノ角ゴ ProN W3" panose="020B0300000000000000" charset="-128"/>
              <a:cs typeface="ヒラギノ角ゴ ProN W3" panose="020B0300000000000000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144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584000"/>
            <a:ext cx="12312000" cy="71078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850" y="144463"/>
            <a:ext cx="3076575" cy="854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144463"/>
            <a:ext cx="9082087" cy="854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lIns="50760" tIns="50760" rIns="50760" bIns="5076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Pts val="1295"/>
              <a:buFontTx/>
              <a:buNone/>
              <a:tabLst>
                <a:tab pos="143510" algn="l"/>
              </a:tabLst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Helvetica Neue Light" panose="02000503000000020004"/>
              <a:ea typeface="ヒラギノ角ゴ ProN W3" panose="020B0300000000000000" charset="-128"/>
              <a:cs typeface="ヒラギノ角ゴ ProN W3" panose="020B0300000000000000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>
          <a:xfrm>
            <a:off x="666750" y="431800"/>
            <a:ext cx="11861800" cy="1152525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b" anchorCtr="0"/>
          <a:lstStyle/>
          <a:p>
            <a:pPr lvl="0"/>
            <a:endParaRPr/>
          </a:p>
        </p:txBody>
      </p:sp>
      <p:sp>
        <p:nvSpPr>
          <p:cNvPr id="3" name="Straight Connector 2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1028" name="Text Placeholder 3"/>
          <p:cNvSpPr txBox="1">
            <a:spLocks noGrp="1"/>
          </p:cNvSpPr>
          <p:nvPr>
            <p:ph type="body" idx="1"/>
          </p:nvPr>
        </p:nvSpPr>
        <p:spPr>
          <a:xfrm>
            <a:off x="431800" y="1820863"/>
            <a:ext cx="12312650" cy="7107237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/>
          <a:lstStyle/>
          <a:p>
            <a:pPr lvl="0"/>
            <a:r>
              <a:t>Click to edit the outline text forma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" y="9434513"/>
            <a:ext cx="3588973" cy="3120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eaLnBrk="1" hangingPunct="0">
              <a:buNone/>
            </a:pPr>
            <a:r>
              <a:rPr sz="1500" dirty="0">
                <a:solidFill>
                  <a:srgbClr val="666666"/>
                </a:solidFill>
                <a:latin typeface="Arial" panose="020B0604020202090204" pitchFamily="34" charset="0"/>
                <a:ea typeface="SimSun" panose="02010600030101010101" pitchFamily="2" charset="-122"/>
              </a:rPr>
              <a:t>H. Yang,</a:t>
            </a:r>
            <a:r>
              <a:rPr lang="zh-CN" altLang="en-US" sz="1500" dirty="0">
                <a:solidFill>
                  <a:srgbClr val="666666"/>
                </a:solidFill>
                <a:latin typeface="Arial" panose="020B060402020209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1500" dirty="0">
                <a:solidFill>
                  <a:srgbClr val="666666"/>
                </a:solidFill>
                <a:latin typeface="Arial" panose="020B0604020202090204" pitchFamily="34" charset="0"/>
                <a:ea typeface="Lucida Sans" panose="020B0602030504020204"/>
              </a:rPr>
              <a:t>AHCAL</a:t>
            </a:r>
            <a:r>
              <a:rPr lang="zh-CN" altLang="en-US" sz="1500" dirty="0">
                <a:solidFill>
                  <a:srgbClr val="666666"/>
                </a:solidFill>
                <a:latin typeface="Arial" panose="020B060402020209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1500" dirty="0" smtClean="0">
                <a:solidFill>
                  <a:srgbClr val="666666"/>
                </a:solidFill>
                <a:latin typeface="Arial" panose="020B0604020202090204" pitchFamily="34" charset="0"/>
                <a:ea typeface="Lucida Sans" panose="020B0602030504020204"/>
              </a:rPr>
              <a:t>Update, June 24, 2025</a:t>
            </a:r>
            <a:endParaRPr sz="1500" dirty="0">
              <a:solidFill>
                <a:srgbClr val="666666"/>
              </a:solidFill>
              <a:latin typeface="Arial" panose="020B0604020202090204" pitchFamily="34" charset="0"/>
              <a:ea typeface="Lucida Sans" panose="020B0602030504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2565" algn="l"/>
          <a:tab pos="3657600" algn="l"/>
          <a:tab pos="4572000" algn="l"/>
          <a:tab pos="5485765" algn="l"/>
          <a:tab pos="6400165" algn="l"/>
          <a:tab pos="7315200" algn="l"/>
          <a:tab pos="8229600" algn="l"/>
          <a:tab pos="9144000" algn="l"/>
          <a:tab pos="10058400" algn="l"/>
        </a:tabLst>
        <a:defRPr lang="en-US" sz="4200" b="0" i="0" u="none" strike="noStrike" baseline="0">
          <a:ln>
            <a:noFill/>
          </a:ln>
          <a:solidFill>
            <a:srgbClr val="666666"/>
          </a:solidFill>
          <a:latin typeface="Helvetica Neue Light" panose="02000503000000020004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 txBox="1">
            <a:spLocks noGrp="1"/>
          </p:cNvSpPr>
          <p:nvPr>
            <p:ph type="title"/>
          </p:nvPr>
        </p:nvSpPr>
        <p:spPr>
          <a:xfrm>
            <a:off x="665163" y="422275"/>
            <a:ext cx="11861800" cy="1152525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b" anchorCtr="0"/>
          <a:lstStyle/>
          <a:p>
            <a:pPr lvl="0"/>
            <a:endParaRPr/>
          </a:p>
        </p:txBody>
      </p:sp>
      <p:sp>
        <p:nvSpPr>
          <p:cNvPr id="3" name="Straight Connector 2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31800" y="1819275"/>
            <a:ext cx="12311063" cy="7107238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/>
          <a:p>
            <a:pPr lvl="0"/>
            <a:r>
              <a:t>Click</a:t>
            </a:r>
          </a:p>
          <a:p>
            <a:pPr lvl="1"/>
            <a:endParaRPr/>
          </a:p>
          <a:p>
            <a:pPr lvl="2"/>
            <a:r>
              <a:t>to edit the outline text forma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2565" algn="l"/>
          <a:tab pos="3657600" algn="l"/>
          <a:tab pos="4572000" algn="l"/>
          <a:tab pos="5485765" algn="l"/>
          <a:tab pos="6400165" algn="l"/>
          <a:tab pos="7315200" algn="l"/>
          <a:tab pos="8229600" algn="l"/>
          <a:tab pos="9144000" algn="l"/>
          <a:tab pos="10058400" algn="l"/>
        </a:tabLst>
        <a:defRPr lang="en-US" sz="4200" b="0" i="0" u="none" strike="noStrike" baseline="0">
          <a:ln>
            <a:noFill/>
          </a:ln>
          <a:solidFill>
            <a:srgbClr val="000000"/>
          </a:solidFill>
          <a:latin typeface="Helvetica Neue Light" panose="02000503000000020004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535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1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1pPr>
      <a:lvl2pPr marL="0" marR="0" lvl="1" indent="0" algn="l" rtl="0" hangingPunct="1">
        <a:lnSpc>
          <a:spcPct val="100000"/>
        </a:lnSpc>
        <a:spcBef>
          <a:spcPts val="535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1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2pPr>
      <a:lvl3pPr marL="0" marR="0" lvl="2" indent="0" algn="l" rtl="0" hangingPunct="1">
        <a:lnSpc>
          <a:spcPct val="100000"/>
        </a:lnSpc>
        <a:spcBef>
          <a:spcPts val="535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1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 txBox="1">
            <a:spLocks noGrp="1"/>
          </p:cNvSpPr>
          <p:nvPr>
            <p:ph type="title"/>
          </p:nvPr>
        </p:nvSpPr>
        <p:spPr>
          <a:xfrm>
            <a:off x="666750" y="431800"/>
            <a:ext cx="11861800" cy="1152525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b" anchorCtr="0"/>
          <a:lstStyle/>
          <a:p>
            <a:pPr lvl="0"/>
            <a:endParaRPr/>
          </a:p>
        </p:txBody>
      </p:sp>
      <p:sp>
        <p:nvSpPr>
          <p:cNvPr id="3" name="Straight Connector 2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3076" name="Text Placeholder 3"/>
          <p:cNvSpPr txBox="1">
            <a:spLocks noGrp="1"/>
          </p:cNvSpPr>
          <p:nvPr>
            <p:ph type="body" idx="1"/>
          </p:nvPr>
        </p:nvSpPr>
        <p:spPr>
          <a:xfrm>
            <a:off x="360363" y="1963738"/>
            <a:ext cx="12311062" cy="5757862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2565" algn="l"/>
          <a:tab pos="3657600" algn="l"/>
          <a:tab pos="4572000" algn="l"/>
          <a:tab pos="5485765" algn="l"/>
          <a:tab pos="6400165" algn="l"/>
          <a:tab pos="7315200" algn="l"/>
          <a:tab pos="8229600" algn="l"/>
          <a:tab pos="9144000" algn="l"/>
          <a:tab pos="10058400" algn="l"/>
        </a:tabLst>
        <a:defRPr lang="en-US" sz="4200" b="0" i="0" u="none" strike="noStrike" baseline="0">
          <a:ln>
            <a:noFill/>
          </a:ln>
          <a:solidFill>
            <a:srgbClr val="000000"/>
          </a:solidFill>
          <a:latin typeface="Helvetica Neue Light" panose="02000503000000020004"/>
        </a:defRPr>
      </a:lvl1pPr>
    </p:titleStyle>
    <p:bodyStyle>
      <a:lvl1pPr marL="0" marR="0" indent="0" algn="l" rtl="0" hangingPunct="1">
        <a:lnSpc>
          <a:spcPct val="100000"/>
        </a:lnSpc>
        <a:spcBef>
          <a:spcPts val="1700"/>
        </a:spcBef>
        <a:spcAft>
          <a:spcPts val="0"/>
        </a:spcAft>
        <a:defRPr lang="en-US" sz="2600" b="0" i="0" u="none" strike="noStrike" baseline="0">
          <a:ln>
            <a:noFill/>
          </a:ln>
          <a:solidFill>
            <a:srgbClr val="333333"/>
          </a:solidFill>
          <a:latin typeface="Helvetica Neue Light" panose="0200050300000002000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 txBox="1">
            <a:spLocks noGrp="1"/>
          </p:cNvSpPr>
          <p:nvPr>
            <p:ph type="title"/>
          </p:nvPr>
        </p:nvSpPr>
        <p:spPr>
          <a:xfrm>
            <a:off x="666750" y="144463"/>
            <a:ext cx="11861800" cy="1150937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b" anchorCtr="0"/>
          <a:lstStyle/>
          <a:p>
            <a:pPr lvl="0"/>
            <a:endParaRPr/>
          </a:p>
        </p:txBody>
      </p:sp>
      <p:sp>
        <p:nvSpPr>
          <p:cNvPr id="3" name="Straight Connector 2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360363" y="1584325"/>
            <a:ext cx="12311063" cy="7107238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50760" bIns="50760" anchor="t" anchorCtr="0" compatLnSpc="1">
            <a:noAutofit/>
          </a:bodyPr>
          <a:lstStyle/>
          <a:p>
            <a:pPr lvl="0"/>
            <a:r>
              <a:t>Click to edit the outline text format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  <a:p>
            <a:pPr lvl="4"/>
            <a:endParaRPr/>
          </a:p>
          <a:p>
            <a:pPr lvl="4"/>
            <a:endParaRPr/>
          </a:p>
          <a:p>
            <a:pPr lvl="4"/>
            <a:endParaRPr/>
          </a:p>
          <a:p>
            <a:pPr lvl="4"/>
            <a:endParaRPr/>
          </a:p>
          <a:p>
            <a:pPr lvl="4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2565" algn="l"/>
          <a:tab pos="3657600" algn="l"/>
          <a:tab pos="4572000" algn="l"/>
          <a:tab pos="5485765" algn="l"/>
          <a:tab pos="6400165" algn="l"/>
          <a:tab pos="7315200" algn="l"/>
          <a:tab pos="8229600" algn="l"/>
          <a:tab pos="9144000" algn="l"/>
          <a:tab pos="10058400" algn="l"/>
        </a:tabLst>
        <a:defRPr lang="en-US" sz="4200" b="0" i="0" u="none" strike="noStrike" baseline="0">
          <a:ln>
            <a:noFill/>
          </a:ln>
          <a:solidFill>
            <a:srgbClr val="4C4C4C"/>
          </a:solidFill>
          <a:latin typeface="Helvetica Neue Light" panose="02000503000000020004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1pPr>
      <a:lvl2pPr marL="0" marR="0" lvl="1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2pPr>
      <a:lvl3pPr marL="0" marR="0" lvl="2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3pPr>
      <a:lvl4pPr marL="0" marR="0" lvl="3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4pPr>
      <a:lvl5pPr marL="0" marR="0" lvl="4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5pPr>
      <a:lvl6pPr marL="0" marR="0" lvl="5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6pPr>
      <a:lvl7pPr marL="0" marR="0" lvl="6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7pPr>
      <a:lvl8pPr marL="0" marR="0" lvl="7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8pPr>
      <a:lvl9pPr marL="0" marR="0" lvl="8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GIF"/><Relationship Id="rId6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hyperlink" Target="https://github.com/yangheng-PKU/hello-Github/tree/master/Downloads/AHCAL-data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BD3556A-2482-4015-B1E5-A0800B200F4F}"/>
              </a:ext>
            </a:extLst>
          </p:cNvPr>
          <p:cNvSpPr txBox="1">
            <a:spLocks/>
          </p:cNvSpPr>
          <p:nvPr/>
        </p:nvSpPr>
        <p:spPr>
          <a:xfrm>
            <a:off x="666360" y="835158"/>
            <a:ext cx="11861640" cy="748842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 anchorCtr="0" compatLnSpc="1">
            <a:spAutoFit/>
          </a:bodyPr>
          <a:lstStyle>
            <a:lvl1pPr marL="0" marR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4200" b="0" i="0" u="none" strike="noStrike" baseline="0">
                <a:ln>
                  <a:noFill/>
                </a:ln>
                <a:solidFill>
                  <a:srgbClr val="666666"/>
                </a:solidFill>
                <a:latin typeface="Helvetica Neue Light" pitchFamily="18"/>
              </a:defRPr>
            </a:lvl1pPr>
          </a:lstStyle>
          <a:p>
            <a:pPr algn="ctr"/>
            <a:r>
              <a:rPr lang="en-US" kern="0" dirty="0" smtClean="0"/>
              <a:t>AHCAL Test Update </a:t>
            </a:r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8343B3-882A-48D8-AEC1-175AE6783E54}"/>
              </a:ext>
            </a:extLst>
          </p:cNvPr>
          <p:cNvSpPr txBox="1"/>
          <p:nvPr/>
        </p:nvSpPr>
        <p:spPr>
          <a:xfrm>
            <a:off x="-185738" y="2952942"/>
            <a:ext cx="13188951" cy="5459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algn="ctr" hangingPunct="0"/>
            <a:r>
              <a:rPr lang="en-US" sz="2700" b="1" dirty="0" err="1" smtClean="0">
                <a:latin typeface="Helvetica Neue Light" pitchFamily="18"/>
                <a:ea typeface="SimSun" pitchFamily="2"/>
                <a:cs typeface="Lucida Sans" pitchFamily="2"/>
              </a:rPr>
              <a:t>Heng</a:t>
            </a:r>
            <a:r>
              <a:rPr lang="en-US" sz="2700" b="1" dirty="0" smtClean="0">
                <a:latin typeface="Helvetica Neue Light" pitchFamily="18"/>
                <a:ea typeface="SimSun" pitchFamily="2"/>
                <a:cs typeface="Lucida Sans" pitchFamily="2"/>
              </a:rPr>
              <a:t> Yang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¹, </a:t>
            </a:r>
          </a:p>
          <a:p>
            <a:pPr algn="ctr" hangingPunct="0"/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Hongbin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Diao², Zhen Hu¹,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Jianbei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Liu²,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Hao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Liu², Yasuhiro Maruya</a:t>
            </a:r>
            <a:r>
              <a:rPr lang="en-US" sz="2700" baseline="30000" dirty="0" smtClean="0">
                <a:latin typeface="Helvetica Neue Light" pitchFamily="18"/>
                <a:ea typeface="SimSun" pitchFamily="2"/>
                <a:cs typeface="Lucida Sans" pitchFamily="2"/>
              </a:rPr>
              <a:t>3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, </a:t>
            </a:r>
            <a:r>
              <a:rPr lang="en-US" altLang="zh-CN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Hidatoshi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 Otono</a:t>
            </a:r>
            <a:r>
              <a:rPr lang="en-US" altLang="zh-CN" sz="2700" baseline="30000" dirty="0" smtClean="0">
                <a:latin typeface="Helvetica Neue Light" pitchFamily="18"/>
                <a:ea typeface="SimSun" pitchFamily="2"/>
                <a:cs typeface="Lucida Sans" pitchFamily="2"/>
              </a:rPr>
              <a:t>4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, 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Zhen Wang²,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Jiaxuan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Wang², </a:t>
            </a:r>
            <a:r>
              <a:rPr lang="en-US" altLang="zh-CN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Chengjun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 Zhang</a:t>
            </a:r>
            <a:r>
              <a:rPr lang="en-US" sz="2700" dirty="0">
                <a:latin typeface="Helvetica Neue Light" pitchFamily="18"/>
                <a:ea typeface="SimSun" pitchFamily="2"/>
                <a:cs typeface="Lucida Sans" pitchFamily="2"/>
              </a:rPr>
              <a:t>²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Shunliang</a:t>
            </a:r>
            <a:r>
              <a:rPr lang="en-US" sz="2700" dirty="0">
                <a:latin typeface="Helvetica Neue Light" pitchFamily="18"/>
                <a:ea typeface="SimSun" pitchFamily="2"/>
                <a:cs typeface="Lucida Sans" pitchFamily="2"/>
              </a:rPr>
              <a:t> 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Zhang¹,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Yunlong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Zhang²</a:t>
            </a:r>
            <a:endParaRPr lang="en-US" sz="2700" b="0" i="0" u="none" strike="noStrike" kern="1200" dirty="0" smtClean="0">
              <a:ln>
                <a:noFill/>
              </a:ln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dirty="0" smtClean="0">
              <a:solidFill>
                <a:srgbClr val="4C4C4C"/>
              </a:solidFill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b="0" i="0" u="none" strike="noStrike" kern="1200" dirty="0" smtClean="0">
              <a:ln>
                <a:noFill/>
              </a:ln>
              <a:solidFill>
                <a:srgbClr val="4C4C4C"/>
              </a:solidFill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¹ Department of Physics, Tsinghua University</a:t>
            </a:r>
            <a:b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</a:br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² State Key Laboratory of Particle Detection and Electronics, University of Science and Technology of China</a:t>
            </a:r>
          </a:p>
          <a:p>
            <a:pPr algn="ctr"/>
            <a:r>
              <a:rPr lang="en-US" sz="2000" baseline="30000" dirty="0" smtClean="0">
                <a:latin typeface="Helvetica Neue Light" pitchFamily="18"/>
                <a:ea typeface="SimSun" pitchFamily="2"/>
                <a:cs typeface="Lucida Sans" pitchFamily="2"/>
              </a:rPr>
              <a:t>3</a:t>
            </a:r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Tokyo </a:t>
            </a:r>
            <a:r>
              <a:rPr lang="en-US" sz="2000" dirty="0">
                <a:latin typeface="Helvetica Neue Light" pitchFamily="18"/>
                <a:ea typeface="SimSun" pitchFamily="2"/>
                <a:cs typeface="Lucida Sans" pitchFamily="2"/>
              </a:rPr>
              <a:t>Institute of </a:t>
            </a:r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Technology, Japan</a:t>
            </a:r>
          </a:p>
          <a:p>
            <a:pPr algn="ctr"/>
            <a:r>
              <a:rPr lang="en-US" sz="2000" baseline="30000" dirty="0" smtClean="0">
                <a:latin typeface="Helvetica Neue Light" pitchFamily="18"/>
                <a:ea typeface="SimSun" pitchFamily="2"/>
                <a:cs typeface="Lucida Sans" pitchFamily="2"/>
              </a:rPr>
              <a:t>4</a:t>
            </a:r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Kyushu </a:t>
            </a:r>
            <a:r>
              <a:rPr lang="en-US" sz="2000" dirty="0">
                <a:latin typeface="Helvetica Neue Light" pitchFamily="18"/>
                <a:ea typeface="SimSun" pitchFamily="2"/>
                <a:cs typeface="Lucida Sans" pitchFamily="2"/>
              </a:rPr>
              <a:t>University, Japan</a:t>
            </a:r>
          </a:p>
          <a:p>
            <a:pPr algn="ctr"/>
            <a:endParaRPr lang="en-US" sz="2000" dirty="0" smtClean="0"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dirty="0" smtClean="0"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dirty="0" smtClean="0"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dirty="0" smtClean="0"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r>
              <a:rPr lang="en-US" sz="2800" dirty="0" smtClean="0">
                <a:latin typeface="Helvetica Neue Light" pitchFamily="18"/>
                <a:ea typeface="SimSun" pitchFamily="2"/>
                <a:cs typeface="Lucida Sans" pitchFamily="2"/>
              </a:rPr>
              <a:t>June 2</a:t>
            </a:r>
            <a:r>
              <a:rPr lang="en-US" sz="2800" dirty="0">
                <a:latin typeface="Helvetica Neue Light" pitchFamily="18"/>
                <a:ea typeface="SimSun" pitchFamily="2"/>
                <a:cs typeface="Lucida Sans" pitchFamily="2"/>
              </a:rPr>
              <a:t>4</a:t>
            </a:r>
            <a:r>
              <a:rPr lang="en-US" sz="2800" dirty="0" smtClean="0">
                <a:latin typeface="Helvetica Neue Light" pitchFamily="18"/>
                <a:ea typeface="SimSun" pitchFamily="2"/>
                <a:cs typeface="Lucida Sans" pitchFamily="2"/>
              </a:rPr>
              <a:t>, 2025</a:t>
            </a:r>
            <a:endParaRPr lang="en-US" sz="2800" dirty="0">
              <a:latin typeface="Helvetica Neue Light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4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zh-CN" altLang="en-US" dirty="0" smtClean="0"/>
              <a:t>致谢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471488" y="1855460"/>
            <a:ext cx="11980911" cy="6874201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zh-CN" altLang="en-US" sz="3200" dirty="0" smtClean="0">
                <a:solidFill>
                  <a:srgbClr val="4C4C4C"/>
                </a:solidFill>
                <a:latin typeface="Helvetica Neue Light" pitchFamily="18"/>
              </a:rPr>
              <a:t>非常感谢各位老师和同学，在</a:t>
            </a:r>
            <a:r>
              <a:rPr lang="zh-CN" altLang="en-US" sz="3200" dirty="0">
                <a:solidFill>
                  <a:srgbClr val="4C4C4C"/>
                </a:solidFill>
                <a:latin typeface="Helvetica Neue Light" pitchFamily="18"/>
              </a:rPr>
              <a:t>本次</a:t>
            </a:r>
            <a:r>
              <a:rPr lang="en-US" altLang="zh-CN" sz="3200" dirty="0">
                <a:solidFill>
                  <a:srgbClr val="4C4C4C"/>
                </a:solidFill>
                <a:latin typeface="Helvetica Neue Light" pitchFamily="18"/>
              </a:rPr>
              <a:t>AHCAL</a:t>
            </a:r>
            <a:r>
              <a:rPr lang="zh-CN" altLang="en-US" sz="3200" dirty="0">
                <a:solidFill>
                  <a:srgbClr val="4C4C4C"/>
                </a:solidFill>
                <a:latin typeface="Helvetica Neue Light" pitchFamily="18"/>
              </a:rPr>
              <a:t>测试准备过程中给予的全力支持与</a:t>
            </a:r>
            <a:r>
              <a:rPr lang="zh-CN" altLang="en-US" sz="3200" dirty="0" smtClean="0">
                <a:solidFill>
                  <a:srgbClr val="4C4C4C"/>
                </a:solidFill>
                <a:latin typeface="Helvetica Neue Light" pitchFamily="18"/>
              </a:rPr>
              <a:t>协助！</a:t>
            </a:r>
            <a:endParaRPr lang="en-US" altLang="zh-CN" sz="3200" dirty="0" smtClean="0">
              <a:solidFill>
                <a:srgbClr val="4C4C4C"/>
              </a:solidFill>
              <a:latin typeface="Helvetica Neue Light" pitchFamily="1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6044" y="4414341"/>
            <a:ext cx="3631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  <a:endParaRPr lang="en-US" altLang="zh-CN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6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zh-CN" altLang="en-US" dirty="0" smtClean="0"/>
              <a:t>当前</a:t>
            </a:r>
            <a:r>
              <a:rPr lang="zh-CN" altLang="en-US" dirty="0"/>
              <a:t>进展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1" y="1730413"/>
            <a:ext cx="12744450" cy="7127838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5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5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40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层吸收体的防锈处理已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完成，但由于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本周工厂进行安全检查，安装计划安排在下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周一，唐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工将协助安装。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/>
            </a:r>
            <a:b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</a:b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5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张老师找到了一台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TLU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测试机，但没有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TLU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控制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电脑。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5"/>
              </a:buBlip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5"/>
              </a:buBlip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我已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重新安装了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TLU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软件，现在可以重新运行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TLU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，也可以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继续采集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数据了。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/>
            </a:r>
            <a:b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</a:b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</p:txBody>
      </p:sp>
      <p:pic>
        <p:nvPicPr>
          <p:cNvPr id="3" name="43_175067356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6605" y="4343400"/>
            <a:ext cx="3717670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5152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zh-CN" altLang="en-US" dirty="0" smtClean="0"/>
              <a:t>新</a:t>
            </a:r>
            <a:r>
              <a:rPr lang="zh-CN" altLang="en-US" dirty="0"/>
              <a:t>数据采集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0" y="1730413"/>
            <a:ext cx="13003213" cy="7127838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使用新的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TLU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采集了新的一组数据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(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  <a:hlinkClick r:id="rId4"/>
              </a:rPr>
              <a:t>AHCAL new data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)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：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914400" lvl="4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is-IS" altLang="zh-CN" sz="2400" dirty="0" smtClean="0">
                <a:solidFill>
                  <a:srgbClr val="4C4C4C"/>
                </a:solidFill>
                <a:latin typeface="Helvetica Neue Light" pitchFamily="18"/>
              </a:rPr>
              <a:t>→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AHCAL_Run45_20250623_213345.dat</a:t>
            </a: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本次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运行大约持续了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6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至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13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小时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。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因为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今早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DAQ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软件断连，无法准确判断运行总时长。</a:t>
            </a: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914400" lvl="4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/>
            </a:r>
            <a:b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</a:b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0" y="3323312"/>
            <a:ext cx="9274046" cy="60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zh-CN" altLang="en-US" dirty="0" smtClean="0"/>
              <a:t>新数据的结果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171451" y="1855460"/>
            <a:ext cx="12172950" cy="1330653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err="1" smtClean="0">
                <a:solidFill>
                  <a:srgbClr val="4C4C4C"/>
                </a:solidFill>
                <a:latin typeface="Helvetica Neue Light" pitchFamily="18"/>
              </a:rPr>
              <a:t>Yasu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刚刚分析了昨晚采集的数据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数据缺少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事件结束标记。二进制数据中每个事件都应该有一个事件结束标记，但缺少该标记。而且，在大多数事件中，下一个事件头位于第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37 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层的芯片页脚之后。因此，第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38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层和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39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层的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芯片头未被传输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。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537"/>
            <a:ext cx="65786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6" y="4427537"/>
            <a:ext cx="6299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04379"/>
            <a:ext cx="11861640" cy="779620"/>
          </a:xfrm>
        </p:spPr>
        <p:txBody>
          <a:bodyPr>
            <a:spAutoFit/>
          </a:bodyPr>
          <a:lstStyle/>
          <a:p>
            <a:r>
              <a:rPr lang="zh-CN" altLang="en-US" sz="4400" dirty="0">
                <a:solidFill>
                  <a:srgbClr val="4C4C4C"/>
                </a:solidFill>
                <a:latin typeface="Helvetica Neue Light" pitchFamily="18"/>
              </a:rPr>
              <a:t>触发频率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171451" y="1855460"/>
            <a:ext cx="12172950" cy="1330653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理论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估算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,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地面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宇宙线总通量约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为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~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170 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粒子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/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m²/s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，考虑垂直放置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，即使仅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探测垂直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方向角度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分布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~cos²θ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，</a:t>
            </a:r>
            <a:r>
              <a:rPr lang="en-US" altLang="zh-CN" sz="2400" dirty="0" err="1">
                <a:solidFill>
                  <a:srgbClr val="4C4C4C"/>
                </a:solidFill>
                <a:latin typeface="Helvetica Neue Light" pitchFamily="18"/>
              </a:rPr>
              <a:t>θ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&lt; 10° 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约占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5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%,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有效面积（每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层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): </a:t>
            </a:r>
            <a:b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</a:b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                                           0.72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× 0.72 = 0.5184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m²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垂直方向通量为 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                                           170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×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5%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=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8.5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粒子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/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m²/s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第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8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层与第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32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层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AND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触发，理论触发率约为：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/>
            </a:r>
            <a:b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</a:b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                                              8.5×0.5184≈4.4 Hz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现在实际测的整体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触发频率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50000/6~13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小时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,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1~2Hz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，低于理论值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156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zh-CN" altLang="en-US" dirty="0" smtClean="0"/>
              <a:t>校准</a:t>
            </a:r>
            <a:r>
              <a:rPr lang="zh-CN" altLang="en-US" dirty="0"/>
              <a:t>与测量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0" y="1730413"/>
            <a:ext cx="13003213" cy="7127838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部分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Chip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计数异常高（如每层的第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7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个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Chip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），可能是漏光或阈值设定问题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。需要了解如何阈值和电压的调节，以及解决遮光问题。</a:t>
            </a: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914400" lvl="4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8" y="3093251"/>
            <a:ext cx="5908675" cy="384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51" y="3093251"/>
            <a:ext cx="5684949" cy="37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zh-CN" altLang="en-US" dirty="0" smtClean="0"/>
              <a:t>运输</a:t>
            </a:r>
            <a:r>
              <a:rPr lang="zh-CN" altLang="en-US" dirty="0"/>
              <a:t>计划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0" y="1730413"/>
            <a:ext cx="13003213" cy="7127838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AHCAL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主探测体和吊环打算由唐工定制木箱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运输。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其余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部件（电源、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DAQ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、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TLU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、铜片、支架、备用板、电缆等）打算定制航空箱运输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。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张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老师已找到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4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个大吊环、电源支架和螺钉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。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仍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缺：铜片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、放置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DAQ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的铝条，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LEMO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头。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胡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老师或</a:t>
            </a:r>
            <a:r>
              <a:rPr lang="en-US" altLang="zh-CN" sz="2400" dirty="0" err="1">
                <a:solidFill>
                  <a:srgbClr val="4C4C4C"/>
                </a:solidFill>
                <a:latin typeface="Helvetica Neue Light" pitchFamily="18"/>
              </a:rPr>
              <a:t>Hida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将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联系沈老师制作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1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块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DAQ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备用板和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4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块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DIF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备用板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。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我们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还需购买六角扳手和电动扳手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。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需要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测量各部件尺寸并设计航空箱内部结构。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324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0" y="1655436"/>
            <a:ext cx="13003213" cy="7788603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与张老师讨论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LED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校准的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方法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学习如何调节阈值和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电压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请张老师协助寻找铜片、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LEMO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头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、放置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DAQ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的铝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条等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部件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关于改善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DAQ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支撑柱，唐工建议更换为不锈钢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；是否需要同时加粗？孔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是否也要放大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列出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需要带去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CERN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的物品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清单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zh-CN" altLang="en-US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希望能参考之前航空箱的结构和设计图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 b="22205"/>
          <a:stretch/>
        </p:blipFill>
        <p:spPr>
          <a:xfrm>
            <a:off x="7286626" y="5586412"/>
            <a:ext cx="4643437" cy="3857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zh-CN" altLang="en-US" dirty="0" smtClean="0"/>
              <a:t>下</a:t>
            </a:r>
            <a:r>
              <a:rPr lang="zh-CN" altLang="en-US" dirty="0"/>
              <a:t>一步计划</a:t>
            </a: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8515349" y="8529638"/>
            <a:ext cx="671513" cy="642938"/>
          </a:xfrm>
          <a:prstGeom prst="donut">
            <a:avLst>
              <a:gd name="adj" fmla="val 70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8515349" y="6181729"/>
            <a:ext cx="671513" cy="642938"/>
          </a:xfrm>
          <a:prstGeom prst="donut">
            <a:avLst>
              <a:gd name="adj" fmla="val 70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zh-CN" altLang="en-US" dirty="0" smtClean="0"/>
              <a:t>时间</a:t>
            </a:r>
            <a:r>
              <a:rPr lang="zh-CN" altLang="en-US" dirty="0"/>
              <a:t>安排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171450" y="1855460"/>
            <a:ext cx="13346113" cy="6874201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err="1" smtClean="0">
                <a:solidFill>
                  <a:srgbClr val="4C4C4C"/>
                </a:solidFill>
                <a:latin typeface="Helvetica Neue Light" pitchFamily="18"/>
              </a:rPr>
              <a:t>Hida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将于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6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月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25–27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日来中科大 → 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本周或者下周尽量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完成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测试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下周前往工厂安装</a:t>
            </a: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吸收体，之后再运输闪烁体，安装并调试</a:t>
            </a: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7</a:t>
            </a: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月中下旬打包并运输至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CERN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None/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>
                <a:solidFill>
                  <a:srgbClr val="4C4C4C"/>
                </a:solidFill>
                <a:latin typeface="Helvetica Neue Light" pitchFamily="18"/>
              </a:rPr>
              <a:t>（以上为初步计划，可根据实际情况调整）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endParaRPr lang="en-US" altLang="zh-CN" sz="2400" dirty="0" smtClean="0">
              <a:solidFill>
                <a:srgbClr val="4C4C4C"/>
              </a:solidFill>
              <a:latin typeface="Helvetica Neue Light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968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k-Nov-201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-march-2013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-jan-2013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alk-May-2017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../../../../../../../Library/Application%20Support/OpenOffice/4/user/template/save/talk-Nov-2013.otp</Template>
  <TotalTime>524</TotalTime>
  <Words>601</Words>
  <Application>Microsoft Macintosh PowerPoint</Application>
  <PresentationFormat>Custom</PresentationFormat>
  <Paragraphs>95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Calibri</vt:lpstr>
      <vt:lpstr>Helvetica</vt:lpstr>
      <vt:lpstr>Helvetica Neue Light</vt:lpstr>
      <vt:lpstr>Lucida Sans</vt:lpstr>
      <vt:lpstr>SimSun</vt:lpstr>
      <vt:lpstr>ヒラギノ角ゴ ProN W3</vt:lpstr>
      <vt:lpstr>等线</vt:lpstr>
      <vt:lpstr>Arial</vt:lpstr>
      <vt:lpstr>talk-Nov-2013</vt:lpstr>
      <vt:lpstr>simple-march-20131</vt:lpstr>
      <vt:lpstr>simple-jan-20131</vt:lpstr>
      <vt:lpstr>talk-May-20172</vt:lpstr>
      <vt:lpstr>PowerPoint Presentation</vt:lpstr>
      <vt:lpstr>当前进展</vt:lpstr>
      <vt:lpstr>新数据采集</vt:lpstr>
      <vt:lpstr>新数据的结果</vt:lpstr>
      <vt:lpstr>触发频率</vt:lpstr>
      <vt:lpstr>校准与测量</vt:lpstr>
      <vt:lpstr>运输计划</vt:lpstr>
      <vt:lpstr>下一步计划</vt:lpstr>
      <vt:lpstr>时间安排</vt:lpstr>
      <vt:lpstr>致谢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talk-Nov-2013</dc:title>
  <dc:creator>Hannes Jung</dc:creator>
  <dc:description>%%% OOoLatex Preamble %%%%%%%%%%%%%%
\usepackage{amsmath}
\usepackage{amssymb}
\usepackage[usenames]{color}
%\definecolor{myColor}{RGB}{0,128,255}
%\pagecolor{white}\color{myColor}
\def\kt{\ensuremath{k_\perp}}
%\def\pt{\ensuremath{p_t}}
%\newcommand{\pt2}{\pt^2}
\newcommand{\alphasb}{\bar{\alpha}_s}
\newcommand{\asb}{{\bar \alpha}_\mathrm{s}}
\newcommand{\as}{{\alpha}_\mathrm{s}}
\newcommand{\ktp}{k_{\perp}^{\prime}}
\newcommand{\Pmax}{\bar{q}}
\newcommand{\mypink}{\color{magenta}}%\newcommand{\red}{\color{red}}
\newcommand{\blue}{\color{blue}}
\definecolor{darkblue}{rgb}{0,0.08,0.35} 
\newcommand{\black}{\color{black}}
\newcommand{\red}{\color{red}}
\newcommand{\magenta}{\color{magenta}}
\newcommand{\Pom}{{\hspace{ -0.1em}I\hspace{-0.2em}P}}
\newcommand{\xPom}{x_\Pom}
\renewcommand{\kappa}{\chi}
\renewcommand{\th}{\hat{t}}
\newcommand{\uh}{\hat{u}}
\newcommand{\sh}{\hat{s}}
\newcommand{\that}{\hat{t}}
\newcommand{\uhat}{\hat{u}}
\newcommand{\shat}{\hat{s}}
\def\kti#1{\ensuremath{k_{T #1}}}
%\blue
%\black
\definecolor{trolleygrey}{rgb}{0.5, 0.5, 0.5}
\color{trolleygrey}
\color{black}
%%% End OOoLatex Preamble %%%%%%%%%%%%
%%% OOoLatex Configuration %%%%%%%%%%%%
GraphicDPI=600
BaseLine=61740
FileFormat=png
Transparent=0
Crop=0
###
ImpressCharSize=28
ImpressEquationType=display
WriterCharSize=11
WriterEquationType=inline
DisplayTopMargin=150
DisplayBottomMargin=100
%%% End OOoLatex Configuration %%%%%%%%%%</dc:description>
  <cp:lastModifiedBy>Microsoft Office User</cp:lastModifiedBy>
  <cp:revision>424</cp:revision>
  <cp:lastPrinted>2025-06-24T05:35:43Z</cp:lastPrinted>
  <dcterms:created xsi:type="dcterms:W3CDTF">2025-05-08T04:34:50Z</dcterms:created>
  <dcterms:modified xsi:type="dcterms:W3CDTF">2025-06-24T07:27:33Z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  <property fmtid="{D5CDD505-2E9C-101B-9397-08002B2CF9AE}" pid="6" name="TexMathsIgnorePreamble">
    <vt:lpwstr>FALSE</vt:lpwstr>
  </property>
  <property fmtid="{D5CDD505-2E9C-101B-9397-08002B2CF9AE}" pid="7" name="TexMathsPreamble">
    <vt:lpwstr>% LaTex Compiler§§\usepackage{amsmath}§\usepackage{amssymb}§\usepackage[usenames]{color}§§% Uncomment this line for sans-serif maths font§%\everymath{\mathsf{\xdef\mysf{\mathgroup\the\mathgroup\relax}}\mysf}§§% Uncomment these lines for colored equations§</vt:lpwstr>
  </property>
  <property fmtid="{D5CDD505-2E9C-101B-9397-08002B2CF9AE}" pid="8" name="ICV">
    <vt:lpwstr>80B1D8985F8E25E26A341C68F42CBFE6_43</vt:lpwstr>
  </property>
  <property fmtid="{D5CDD505-2E9C-101B-9397-08002B2CF9AE}" pid="9" name="KSOProductBuildVer">
    <vt:lpwstr>1033-7.2.2.8955</vt:lpwstr>
  </property>
</Properties>
</file>