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2"/>
  </p:notesMasterIdLst>
  <p:handoutMasterIdLst>
    <p:handoutMasterId r:id="rId33"/>
  </p:handoutMasterIdLst>
  <p:sldIdLst>
    <p:sldId id="258" r:id="rId2"/>
    <p:sldId id="1417" r:id="rId3"/>
    <p:sldId id="1071" r:id="rId4"/>
    <p:sldId id="1427" r:id="rId5"/>
    <p:sldId id="1418" r:id="rId6"/>
    <p:sldId id="1419" r:id="rId7"/>
    <p:sldId id="1420" r:id="rId8"/>
    <p:sldId id="1421" r:id="rId9"/>
    <p:sldId id="1426" r:id="rId10"/>
    <p:sldId id="1422" r:id="rId11"/>
    <p:sldId id="1423" r:id="rId12"/>
    <p:sldId id="1424" r:id="rId13"/>
    <p:sldId id="1425" r:id="rId14"/>
    <p:sldId id="1438" r:id="rId15"/>
    <p:sldId id="1428" r:id="rId16"/>
    <p:sldId id="1437" r:id="rId17"/>
    <p:sldId id="1450" r:id="rId18"/>
    <p:sldId id="1447" r:id="rId19"/>
    <p:sldId id="1442" r:id="rId20"/>
    <p:sldId id="1441" r:id="rId21"/>
    <p:sldId id="1446" r:id="rId22"/>
    <p:sldId id="1445" r:id="rId23"/>
    <p:sldId id="1432" r:id="rId24"/>
    <p:sldId id="1429" r:id="rId25"/>
    <p:sldId id="1430" r:id="rId26"/>
    <p:sldId id="1431" r:id="rId27"/>
    <p:sldId id="1439" r:id="rId28"/>
    <p:sldId id="1449" r:id="rId29"/>
    <p:sldId id="1443" r:id="rId30"/>
    <p:sldId id="1444" r:id="rId31"/>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9"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1439" autoAdjust="0"/>
  </p:normalViewPr>
  <p:slideViewPr>
    <p:cSldViewPr>
      <p:cViewPr>
        <p:scale>
          <a:sx n="100" d="100"/>
          <a:sy n="100" d="100"/>
        </p:scale>
        <p:origin x="2112" y="1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Sheet1!$G$9</c:f>
              <c:strCache>
                <c:ptCount val="1"/>
                <c:pt idx="0">
                  <c:v>线圈电阻 (AC) (Ω)</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Sheet1!$E$10:$E$13</c:f>
              <c:numCache>
                <c:formatCode>General</c:formatCode>
                <c:ptCount val="4"/>
                <c:pt idx="0">
                  <c:v>0</c:v>
                </c:pt>
                <c:pt idx="1">
                  <c:v>1</c:v>
                </c:pt>
                <c:pt idx="2">
                  <c:v>2</c:v>
                </c:pt>
                <c:pt idx="3">
                  <c:v>3</c:v>
                </c:pt>
              </c:numCache>
            </c:numRef>
          </c:xVal>
          <c:yVal>
            <c:numRef>
              <c:f>Sheet1!$G$10:$G$13</c:f>
              <c:numCache>
                <c:formatCode>General</c:formatCode>
                <c:ptCount val="4"/>
                <c:pt idx="0">
                  <c:v>94.370999999999995</c:v>
                </c:pt>
                <c:pt idx="1">
                  <c:v>94.388000000000005</c:v>
                </c:pt>
                <c:pt idx="2">
                  <c:v>94.388000000000005</c:v>
                </c:pt>
                <c:pt idx="3">
                  <c:v>94.388999999999996</c:v>
                </c:pt>
              </c:numCache>
            </c:numRef>
          </c:yVal>
          <c:smooth val="0"/>
          <c:extLst>
            <c:ext xmlns:c16="http://schemas.microsoft.com/office/drawing/2014/chart" uri="{C3380CC4-5D6E-409C-BE32-E72D297353CC}">
              <c16:uniqueId val="{00000000-5F77-4408-AC49-E42F9090FBFE}"/>
            </c:ext>
          </c:extLst>
        </c:ser>
        <c:dLbls>
          <c:showLegendKey val="0"/>
          <c:showVal val="0"/>
          <c:showCatName val="0"/>
          <c:showSerName val="0"/>
          <c:showPercent val="0"/>
          <c:showBubbleSize val="0"/>
        </c:dLbls>
        <c:axId val="1938378127"/>
        <c:axId val="1938378543"/>
      </c:scatterChart>
      <c:valAx>
        <c:axId val="1938378127"/>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Mesh</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8378543"/>
        <c:crosses val="autoZero"/>
        <c:crossBetween val="midCat"/>
        <c:majorUnit val="1"/>
      </c:valAx>
      <c:valAx>
        <c:axId val="1938378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Rac (Ω)</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837812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2025/6/23</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2025/6/23</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27458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LCR </a:t>
            </a:r>
            <a:r>
              <a:rPr lang="zh-CN" altLang="en-US" dirty="0"/>
              <a:t>模型未拟合成功，使用</a:t>
            </a:r>
            <a:r>
              <a:rPr lang="en-US" altLang="zh-CN" dirty="0"/>
              <a:t>Rs</a:t>
            </a:r>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9</a:t>
            </a:fld>
            <a:endParaRPr lang="zh-CN" altLang="en-US"/>
          </a:p>
        </p:txBody>
      </p:sp>
    </p:spTree>
    <p:extLst>
      <p:ext uri="{BB962C8B-B14F-4D97-AF65-F5344CB8AC3E}">
        <p14:creationId xmlns:p14="http://schemas.microsoft.com/office/powerpoint/2010/main" val="28590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15</a:t>
            </a:fld>
            <a:endParaRPr lang="zh-CN" altLang="en-US"/>
          </a:p>
        </p:txBody>
      </p:sp>
    </p:spTree>
    <p:extLst>
      <p:ext uri="{BB962C8B-B14F-4D97-AF65-F5344CB8AC3E}">
        <p14:creationId xmlns:p14="http://schemas.microsoft.com/office/powerpoint/2010/main" val="370195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16</a:t>
            </a:fld>
            <a:endParaRPr lang="zh-CN" altLang="en-US"/>
          </a:p>
        </p:txBody>
      </p:sp>
    </p:spTree>
    <p:extLst>
      <p:ext uri="{BB962C8B-B14F-4D97-AF65-F5344CB8AC3E}">
        <p14:creationId xmlns:p14="http://schemas.microsoft.com/office/powerpoint/2010/main" val="3800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29</a:t>
            </a:fld>
            <a:endParaRPr lang="zh-CN" altLang="en-US"/>
          </a:p>
        </p:txBody>
      </p:sp>
    </p:spTree>
    <p:extLst>
      <p:ext uri="{BB962C8B-B14F-4D97-AF65-F5344CB8AC3E}">
        <p14:creationId xmlns:p14="http://schemas.microsoft.com/office/powerpoint/2010/main" val="113244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chart" Target="../charts/char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空气芯线圈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23</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C29621-3B8F-425F-B999-72FDC128137D}"/>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C1487953-5282-407F-9595-A04FA4243B88}"/>
              </a:ext>
            </a:extLst>
          </p:cNvPr>
          <p:cNvSpPr>
            <a:spLocks noGrp="1"/>
          </p:cNvSpPr>
          <p:nvPr>
            <p:ph type="body" sz="quarter" idx="13"/>
          </p:nvPr>
        </p:nvSpPr>
        <p:spPr/>
        <p:txBody>
          <a:bodyPr/>
          <a:lstStyle/>
          <a:p>
            <a:r>
              <a:rPr lang="en-US" altLang="zh-CN" dirty="0"/>
              <a:t>Test coil:</a:t>
            </a:r>
            <a:r>
              <a:rPr lang="zh-CN" altLang="en-US" dirty="0"/>
              <a:t> </a:t>
            </a:r>
            <a:r>
              <a:rPr lang="en-US" altLang="zh-CN" dirty="0"/>
              <a:t>coil6</a:t>
            </a:r>
            <a:endParaRPr lang="zh-CN" altLang="en-US" dirty="0"/>
          </a:p>
        </p:txBody>
      </p:sp>
      <p:pic>
        <p:nvPicPr>
          <p:cNvPr id="5" name="图片 4">
            <a:extLst>
              <a:ext uri="{FF2B5EF4-FFF2-40B4-BE49-F238E27FC236}">
                <a16:creationId xmlns:a16="http://schemas.microsoft.com/office/drawing/2014/main" id="{7B91424F-8D8B-4972-816E-209438A886E3}"/>
              </a:ext>
            </a:extLst>
          </p:cNvPr>
          <p:cNvPicPr>
            <a:picLocks noChangeAspect="1"/>
          </p:cNvPicPr>
          <p:nvPr/>
        </p:nvPicPr>
        <p:blipFill>
          <a:blip r:embed="rId2"/>
          <a:stretch>
            <a:fillRect/>
          </a:stretch>
        </p:blipFill>
        <p:spPr>
          <a:xfrm>
            <a:off x="0" y="1319083"/>
            <a:ext cx="9144000" cy="5157917"/>
          </a:xfrm>
          <a:prstGeom prst="rect">
            <a:avLst/>
          </a:prstGeom>
        </p:spPr>
      </p:pic>
    </p:spTree>
    <p:extLst>
      <p:ext uri="{BB962C8B-B14F-4D97-AF65-F5344CB8AC3E}">
        <p14:creationId xmlns:p14="http://schemas.microsoft.com/office/powerpoint/2010/main" val="104225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A0A6410-E834-4A17-A4A2-62F39E49F0D5}"/>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2A16C247-900F-4982-AAB5-567D85B397A5}"/>
              </a:ext>
            </a:extLst>
          </p:cNvPr>
          <p:cNvSpPr>
            <a:spLocks noGrp="1"/>
          </p:cNvSpPr>
          <p:nvPr>
            <p:ph type="body" sz="quarter" idx="13"/>
          </p:nvPr>
        </p:nvSpPr>
        <p:spPr/>
        <p:txBody>
          <a:bodyPr/>
          <a:lstStyle/>
          <a:p>
            <a:r>
              <a:rPr lang="en-US" altLang="zh-CN" dirty="0"/>
              <a:t>Test coil:</a:t>
            </a:r>
            <a:r>
              <a:rPr lang="zh-CN" altLang="en-US" dirty="0"/>
              <a:t> </a:t>
            </a:r>
            <a:r>
              <a:rPr lang="en-US" altLang="zh-CN" dirty="0"/>
              <a:t>coil7</a:t>
            </a:r>
            <a:endParaRPr lang="zh-CN" altLang="en-US" dirty="0"/>
          </a:p>
        </p:txBody>
      </p:sp>
      <p:pic>
        <p:nvPicPr>
          <p:cNvPr id="5" name="图片 4">
            <a:extLst>
              <a:ext uri="{FF2B5EF4-FFF2-40B4-BE49-F238E27FC236}">
                <a16:creationId xmlns:a16="http://schemas.microsoft.com/office/drawing/2014/main" id="{776097DF-AB86-413A-ABC7-B76A74EF94B5}"/>
              </a:ext>
            </a:extLst>
          </p:cNvPr>
          <p:cNvPicPr>
            <a:picLocks noChangeAspect="1"/>
          </p:cNvPicPr>
          <p:nvPr/>
        </p:nvPicPr>
        <p:blipFill>
          <a:blip r:embed="rId2"/>
          <a:stretch>
            <a:fillRect/>
          </a:stretch>
        </p:blipFill>
        <p:spPr>
          <a:xfrm>
            <a:off x="0" y="1250477"/>
            <a:ext cx="9144000" cy="5455123"/>
          </a:xfrm>
          <a:prstGeom prst="rect">
            <a:avLst/>
          </a:prstGeom>
        </p:spPr>
      </p:pic>
    </p:spTree>
    <p:extLst>
      <p:ext uri="{BB962C8B-B14F-4D97-AF65-F5344CB8AC3E}">
        <p14:creationId xmlns:p14="http://schemas.microsoft.com/office/powerpoint/2010/main" val="64571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V3</a:t>
            </a:r>
            <a:endParaRPr lang="zh-CN" altLang="en-US" dirty="0"/>
          </a:p>
        </p:txBody>
      </p:sp>
      <p:pic>
        <p:nvPicPr>
          <p:cNvPr id="5" name="图片 4">
            <a:extLst>
              <a:ext uri="{FF2B5EF4-FFF2-40B4-BE49-F238E27FC236}">
                <a16:creationId xmlns:a16="http://schemas.microsoft.com/office/drawing/2014/main" id="{801EA79E-EC6C-4BB1-B296-AEA0D9B63751}"/>
              </a:ext>
            </a:extLst>
          </p:cNvPr>
          <p:cNvPicPr>
            <a:picLocks noChangeAspect="1"/>
          </p:cNvPicPr>
          <p:nvPr/>
        </p:nvPicPr>
        <p:blipFill>
          <a:blip r:embed="rId2"/>
          <a:stretch>
            <a:fillRect/>
          </a:stretch>
        </p:blipFill>
        <p:spPr>
          <a:xfrm>
            <a:off x="-76200" y="1339543"/>
            <a:ext cx="9144000" cy="5420032"/>
          </a:xfrm>
          <a:prstGeom prst="rect">
            <a:avLst/>
          </a:prstGeom>
        </p:spPr>
      </p:pic>
    </p:spTree>
    <p:extLst>
      <p:ext uri="{BB962C8B-B14F-4D97-AF65-F5344CB8AC3E}">
        <p14:creationId xmlns:p14="http://schemas.microsoft.com/office/powerpoint/2010/main" val="384272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0407D05-FEFC-4AAD-8698-372389CA7D4A}"/>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824AD4C7-5E9D-4230-9EBD-1099AD2BC851}"/>
              </a:ext>
            </a:extLst>
          </p:cNvPr>
          <p:cNvSpPr>
            <a:spLocks noGrp="1"/>
          </p:cNvSpPr>
          <p:nvPr>
            <p:ph type="body" sz="quarter" idx="13"/>
          </p:nvPr>
        </p:nvSpPr>
        <p:spPr/>
        <p:txBody>
          <a:bodyPr/>
          <a:lstStyle/>
          <a:p>
            <a:r>
              <a:rPr lang="en-US" altLang="zh-CN" dirty="0"/>
              <a:t>V3.5</a:t>
            </a:r>
            <a:endParaRPr lang="zh-CN" altLang="en-US" dirty="0"/>
          </a:p>
        </p:txBody>
      </p:sp>
      <p:pic>
        <p:nvPicPr>
          <p:cNvPr id="6" name="图片 5">
            <a:extLst>
              <a:ext uri="{FF2B5EF4-FFF2-40B4-BE49-F238E27FC236}">
                <a16:creationId xmlns:a16="http://schemas.microsoft.com/office/drawing/2014/main" id="{9C6F29AC-F399-44D9-ABD7-FA8BD4FC1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 y="1241831"/>
            <a:ext cx="9144000" cy="5418995"/>
          </a:xfrm>
          <a:prstGeom prst="rect">
            <a:avLst/>
          </a:prstGeom>
        </p:spPr>
      </p:pic>
    </p:spTree>
    <p:extLst>
      <p:ext uri="{BB962C8B-B14F-4D97-AF65-F5344CB8AC3E}">
        <p14:creationId xmlns:p14="http://schemas.microsoft.com/office/powerpoint/2010/main" val="112758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DE51B0-97DF-4FEF-A8AF-5B690B4EB0F5}"/>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544568EB-83FD-478D-9AAA-7EE718F214C4}"/>
              </a:ext>
            </a:extLst>
          </p:cNvPr>
          <p:cNvSpPr>
            <a:spLocks noGrp="1"/>
          </p:cNvSpPr>
          <p:nvPr>
            <p:ph type="body" sz="quarter" idx="13"/>
          </p:nvPr>
        </p:nvSpPr>
        <p:spPr/>
        <p:txBody>
          <a:bodyPr/>
          <a:lstStyle/>
          <a:p>
            <a:r>
              <a:rPr lang="en-US" altLang="zh-CN" dirty="0"/>
              <a:t>H1</a:t>
            </a:r>
            <a:endParaRPr lang="zh-CN" altLang="en-US" dirty="0"/>
          </a:p>
        </p:txBody>
      </p:sp>
      <p:pic>
        <p:nvPicPr>
          <p:cNvPr id="5" name="图片 4">
            <a:extLst>
              <a:ext uri="{FF2B5EF4-FFF2-40B4-BE49-F238E27FC236}">
                <a16:creationId xmlns:a16="http://schemas.microsoft.com/office/drawing/2014/main" id="{530DDE09-DB2B-447B-8CE8-3FD19E82D664}"/>
              </a:ext>
            </a:extLst>
          </p:cNvPr>
          <p:cNvPicPr>
            <a:picLocks noChangeAspect="1"/>
          </p:cNvPicPr>
          <p:nvPr/>
        </p:nvPicPr>
        <p:blipFill>
          <a:blip r:embed="rId2"/>
          <a:stretch>
            <a:fillRect/>
          </a:stretch>
        </p:blipFill>
        <p:spPr>
          <a:xfrm>
            <a:off x="0" y="1237284"/>
            <a:ext cx="9144000" cy="5239716"/>
          </a:xfrm>
          <a:prstGeom prst="rect">
            <a:avLst/>
          </a:prstGeom>
        </p:spPr>
      </p:pic>
    </p:spTree>
    <p:extLst>
      <p:ext uri="{BB962C8B-B14F-4D97-AF65-F5344CB8AC3E}">
        <p14:creationId xmlns:p14="http://schemas.microsoft.com/office/powerpoint/2010/main" val="208839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58C954B-B448-4EAC-B3D9-080B1748A1C9}"/>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11A5BE22-BE25-480A-9E93-F508DEB7E883}"/>
              </a:ext>
            </a:extLst>
          </p:cNvPr>
          <p:cNvSpPr>
            <a:spLocks noGrp="1"/>
          </p:cNvSpPr>
          <p:nvPr>
            <p:ph type="body" sz="quarter" idx="13"/>
          </p:nvPr>
        </p:nvSpPr>
        <p:spPr/>
        <p:txBody>
          <a:bodyPr/>
          <a:lstStyle/>
          <a:p>
            <a:r>
              <a:rPr lang="zh-CN" altLang="en-US" dirty="0"/>
              <a:t>相关结论</a:t>
            </a:r>
          </a:p>
        </p:txBody>
      </p:sp>
      <p:sp>
        <p:nvSpPr>
          <p:cNvPr id="4" name="文本框 3">
            <a:extLst>
              <a:ext uri="{FF2B5EF4-FFF2-40B4-BE49-F238E27FC236}">
                <a16:creationId xmlns:a16="http://schemas.microsoft.com/office/drawing/2014/main" id="{E9EA286F-39F9-4FAB-8302-02C7EA08498E}"/>
              </a:ext>
            </a:extLst>
          </p:cNvPr>
          <p:cNvSpPr txBox="1"/>
          <p:nvPr/>
        </p:nvSpPr>
        <p:spPr>
          <a:xfrm>
            <a:off x="201623" y="1231495"/>
            <a:ext cx="8740753" cy="5036122"/>
          </a:xfrm>
          <a:prstGeom prst="rect">
            <a:avLst/>
          </a:prstGeom>
          <a:noFill/>
        </p:spPr>
        <p:txBody>
          <a:bodyPr wrap="square" rtlCol="0">
            <a:spAutoFit/>
          </a:bodyPr>
          <a:lstStyle/>
          <a:p>
            <a:pPr>
              <a:lnSpc>
                <a:spcPct val="150000"/>
              </a:lnSpc>
            </a:pPr>
            <a:r>
              <a:rPr lang="en-US" altLang="zh-CN" dirty="0"/>
              <a:t>1.Comsol </a:t>
            </a:r>
            <a:r>
              <a:rPr lang="zh-CN" altLang="en-US" dirty="0"/>
              <a:t>和 </a:t>
            </a:r>
            <a:r>
              <a:rPr lang="en-US" altLang="zh-CN" dirty="0"/>
              <a:t>Ansys </a:t>
            </a:r>
            <a:r>
              <a:rPr lang="zh-CN" altLang="en-US" dirty="0"/>
              <a:t>均能实现对交流电阻的仿真，</a:t>
            </a:r>
            <a:r>
              <a:rPr lang="en-US" altLang="zh-CN" dirty="0" err="1"/>
              <a:t>Comsol</a:t>
            </a:r>
            <a:r>
              <a:rPr lang="zh-CN" altLang="en-US" dirty="0"/>
              <a:t> 的交流电阻仿真结果普遍会略高于</a:t>
            </a:r>
            <a:r>
              <a:rPr lang="en-US" altLang="zh-CN" dirty="0"/>
              <a:t>Ansys </a:t>
            </a:r>
            <a:r>
              <a:rPr lang="zh-CN" altLang="en-US" dirty="0"/>
              <a:t>的仿真结果，且</a:t>
            </a:r>
            <a:r>
              <a:rPr lang="en-US" altLang="zh-CN" dirty="0" err="1">
                <a:solidFill>
                  <a:srgbClr val="FF0000"/>
                </a:solidFill>
              </a:rPr>
              <a:t>Comsol</a:t>
            </a:r>
            <a:r>
              <a:rPr lang="en-US" altLang="zh-CN" dirty="0">
                <a:solidFill>
                  <a:srgbClr val="FF0000"/>
                </a:solidFill>
              </a:rPr>
              <a:t> </a:t>
            </a:r>
            <a:r>
              <a:rPr lang="zh-CN" altLang="en-US" dirty="0">
                <a:solidFill>
                  <a:srgbClr val="FF0000"/>
                </a:solidFill>
              </a:rPr>
              <a:t>的交流电阻仿真结果与实际测试得到的交流电阻符合的更好</a:t>
            </a:r>
            <a:endParaRPr lang="en-US" altLang="zh-CN" dirty="0">
              <a:solidFill>
                <a:srgbClr val="FF0000"/>
              </a:solidFill>
            </a:endParaRPr>
          </a:p>
          <a:p>
            <a:pPr>
              <a:lnSpc>
                <a:spcPct val="150000"/>
              </a:lnSpc>
            </a:pPr>
            <a:r>
              <a:rPr lang="en-US" altLang="zh-CN" dirty="0"/>
              <a:t>2.</a:t>
            </a:r>
            <a:r>
              <a:rPr lang="zh-CN" altLang="en-US" dirty="0"/>
              <a:t>存在仿真结果和测试结果符合非常不好的情况，出现在</a:t>
            </a:r>
            <a:r>
              <a:rPr lang="zh-CN" altLang="en-US" dirty="0">
                <a:solidFill>
                  <a:srgbClr val="FF0000"/>
                </a:solidFill>
              </a:rPr>
              <a:t>小线径</a:t>
            </a:r>
            <a:r>
              <a:rPr lang="en-US" altLang="zh-CN" dirty="0">
                <a:solidFill>
                  <a:srgbClr val="FF0000"/>
                </a:solidFill>
              </a:rPr>
              <a:t>&amp;</a:t>
            </a:r>
            <a:r>
              <a:rPr lang="zh-CN" altLang="en-US" dirty="0">
                <a:solidFill>
                  <a:srgbClr val="FF0000"/>
                </a:solidFill>
              </a:rPr>
              <a:t>大线圈半径</a:t>
            </a: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p:txBody>
      </p:sp>
      <p:graphicFrame>
        <p:nvGraphicFramePr>
          <p:cNvPr id="5" name="表格 5">
            <a:extLst>
              <a:ext uri="{FF2B5EF4-FFF2-40B4-BE49-F238E27FC236}">
                <a16:creationId xmlns:a16="http://schemas.microsoft.com/office/drawing/2014/main" id="{436CFB8C-A12A-44F2-80CE-E3CD107F98E7}"/>
              </a:ext>
            </a:extLst>
          </p:cNvPr>
          <p:cNvGraphicFramePr>
            <a:graphicFrameLocks noGrp="1"/>
          </p:cNvGraphicFramePr>
          <p:nvPr>
            <p:extLst>
              <p:ext uri="{D42A27DB-BD31-4B8C-83A1-F6EECF244321}">
                <p14:modId xmlns:p14="http://schemas.microsoft.com/office/powerpoint/2010/main" val="3205293442"/>
              </p:ext>
            </p:extLst>
          </p:nvPr>
        </p:nvGraphicFramePr>
        <p:xfrm>
          <a:off x="98445" y="3048000"/>
          <a:ext cx="8740752" cy="3429000"/>
        </p:xfrm>
        <a:graphic>
          <a:graphicData uri="http://schemas.openxmlformats.org/drawingml/2006/table">
            <a:tbl>
              <a:tblPr firstRow="1" bandRow="1">
                <a:tableStyleId>{69CF1AB2-1976-4502-BF36-3FF5EA218861}</a:tableStyleId>
              </a:tblPr>
              <a:tblGrid>
                <a:gridCol w="871577">
                  <a:extLst>
                    <a:ext uri="{9D8B030D-6E8A-4147-A177-3AD203B41FA5}">
                      <a16:colId xmlns:a16="http://schemas.microsoft.com/office/drawing/2014/main" val="1969986963"/>
                    </a:ext>
                  </a:extLst>
                </a:gridCol>
                <a:gridCol w="639161">
                  <a:extLst>
                    <a:ext uri="{9D8B030D-6E8A-4147-A177-3AD203B41FA5}">
                      <a16:colId xmlns:a16="http://schemas.microsoft.com/office/drawing/2014/main" val="1523366972"/>
                    </a:ext>
                  </a:extLst>
                </a:gridCol>
                <a:gridCol w="976065">
                  <a:extLst>
                    <a:ext uri="{9D8B030D-6E8A-4147-A177-3AD203B41FA5}">
                      <a16:colId xmlns:a16="http://schemas.microsoft.com/office/drawing/2014/main" val="1397474941"/>
                    </a:ext>
                  </a:extLst>
                </a:gridCol>
                <a:gridCol w="1093276">
                  <a:extLst>
                    <a:ext uri="{9D8B030D-6E8A-4147-A177-3AD203B41FA5}">
                      <a16:colId xmlns:a16="http://schemas.microsoft.com/office/drawing/2014/main" val="2292667255"/>
                    </a:ext>
                  </a:extLst>
                </a:gridCol>
                <a:gridCol w="765294">
                  <a:extLst>
                    <a:ext uri="{9D8B030D-6E8A-4147-A177-3AD203B41FA5}">
                      <a16:colId xmlns:a16="http://schemas.microsoft.com/office/drawing/2014/main" val="536465090"/>
                    </a:ext>
                  </a:extLst>
                </a:gridCol>
                <a:gridCol w="765294">
                  <a:extLst>
                    <a:ext uri="{9D8B030D-6E8A-4147-A177-3AD203B41FA5}">
                      <a16:colId xmlns:a16="http://schemas.microsoft.com/office/drawing/2014/main" val="1261791897"/>
                    </a:ext>
                  </a:extLst>
                </a:gridCol>
                <a:gridCol w="856388">
                  <a:extLst>
                    <a:ext uri="{9D8B030D-6E8A-4147-A177-3AD203B41FA5}">
                      <a16:colId xmlns:a16="http://schemas.microsoft.com/office/drawing/2014/main" val="3877714259"/>
                    </a:ext>
                  </a:extLst>
                </a:gridCol>
                <a:gridCol w="467785">
                  <a:extLst>
                    <a:ext uri="{9D8B030D-6E8A-4147-A177-3AD203B41FA5}">
                      <a16:colId xmlns:a16="http://schemas.microsoft.com/office/drawing/2014/main" val="3054904779"/>
                    </a:ext>
                  </a:extLst>
                </a:gridCol>
                <a:gridCol w="1035174">
                  <a:extLst>
                    <a:ext uri="{9D8B030D-6E8A-4147-A177-3AD203B41FA5}">
                      <a16:colId xmlns:a16="http://schemas.microsoft.com/office/drawing/2014/main" val="2149075265"/>
                    </a:ext>
                  </a:extLst>
                </a:gridCol>
                <a:gridCol w="1270738">
                  <a:extLst>
                    <a:ext uri="{9D8B030D-6E8A-4147-A177-3AD203B41FA5}">
                      <a16:colId xmlns:a16="http://schemas.microsoft.com/office/drawing/2014/main" val="2451568343"/>
                    </a:ext>
                  </a:extLst>
                </a:gridCol>
              </a:tblGrid>
              <a:tr h="297180">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线径</a:t>
                      </a:r>
                      <a:r>
                        <a:rPr lang="en-US" altLang="zh-CN" sz="1200" b="0" dirty="0"/>
                        <a:t>(mm)</a:t>
                      </a:r>
                      <a:endParaRPr lang="zh-CN" altLang="en-US" sz="1200" b="0" dirty="0"/>
                    </a:p>
                  </a:txBody>
                  <a:tcPr anchor="ctr">
                    <a:noFill/>
                  </a:tcPr>
                </a:tc>
                <a:tc>
                  <a:txBody>
                    <a:bodyPr/>
                    <a:lstStyle/>
                    <a:p>
                      <a:pPr algn="ctr"/>
                      <a:r>
                        <a:rPr lang="zh-CN" altLang="en-US" sz="1200" b="0" dirty="0"/>
                        <a:t>线圈内径（</a:t>
                      </a:r>
                      <a:r>
                        <a:rPr lang="en-US" altLang="zh-CN" sz="1200" b="0" dirty="0"/>
                        <a:t>mm</a:t>
                      </a:r>
                      <a:r>
                        <a:rPr lang="zh-CN" altLang="en-US" sz="1200" b="0" dirty="0"/>
                        <a:t>）</a:t>
                      </a:r>
                    </a:p>
                  </a:txBody>
                  <a:tcPr anchor="ctr">
                    <a:noFill/>
                  </a:tcPr>
                </a:tc>
                <a:tc>
                  <a:txBody>
                    <a:bodyPr/>
                    <a:lstStyle/>
                    <a:p>
                      <a:pPr algn="ctr"/>
                      <a:r>
                        <a:rPr lang="zh-CN" altLang="en-US" sz="1200" b="0" dirty="0"/>
                        <a:t>线径</a:t>
                      </a:r>
                      <a:r>
                        <a:rPr lang="en-US" altLang="zh-CN" sz="1200" b="0" dirty="0"/>
                        <a:t>/</a:t>
                      </a:r>
                      <a:r>
                        <a:rPr lang="zh-CN" altLang="en-US" sz="1200" b="0" dirty="0"/>
                        <a:t>线圈内径</a:t>
                      </a:r>
                    </a:p>
                  </a:txBody>
                  <a:tcPr anchor="ctr">
                    <a:noFill/>
                  </a:tcPr>
                </a:tc>
                <a:tc>
                  <a:txBody>
                    <a:bodyPr/>
                    <a:lstStyle/>
                    <a:p>
                      <a:pPr algn="ctr"/>
                      <a:r>
                        <a:rPr lang="zh-CN" altLang="en-US" sz="1200" b="0" dirty="0"/>
                        <a:t>单层匝数</a:t>
                      </a:r>
                    </a:p>
                  </a:txBody>
                  <a:tcPr anchor="ctr">
                    <a:noFill/>
                  </a:tcPr>
                </a:tc>
                <a:tc>
                  <a:txBody>
                    <a:bodyPr/>
                    <a:lstStyle/>
                    <a:p>
                      <a:pPr algn="ctr"/>
                      <a:r>
                        <a:rPr lang="zh-CN" altLang="en-US" sz="1200" b="0" dirty="0"/>
                        <a:t>匝间距</a:t>
                      </a:r>
                      <a:r>
                        <a:rPr lang="en-US" altLang="zh-CN" sz="1200" b="0" dirty="0"/>
                        <a:t>(mm)</a:t>
                      </a:r>
                      <a:endParaRPr lang="zh-CN" altLang="en-US" sz="1200" b="0" dirty="0"/>
                    </a:p>
                  </a:txBody>
                  <a:tcPr anchor="ctr">
                    <a:noFill/>
                  </a:tcPr>
                </a:tc>
                <a:tc>
                  <a:txBody>
                    <a:bodyPr/>
                    <a:lstStyle/>
                    <a:p>
                      <a:pPr algn="ctr"/>
                      <a:r>
                        <a:rPr lang="zh-CN" altLang="en-US" sz="1200" b="0" dirty="0"/>
                        <a:t>层数</a:t>
                      </a:r>
                    </a:p>
                  </a:txBody>
                  <a:tcPr anchor="ctr">
                    <a:noFill/>
                  </a:tcPr>
                </a:tc>
                <a:tc>
                  <a:txBody>
                    <a:bodyPr/>
                    <a:lstStyle/>
                    <a:p>
                      <a:pPr algn="ctr"/>
                      <a:r>
                        <a:rPr lang="zh-CN" altLang="en-US" sz="1200" b="0" dirty="0"/>
                        <a:t>层间距</a:t>
                      </a:r>
                      <a:r>
                        <a:rPr lang="en-US" altLang="zh-CN" sz="1200" b="0" dirty="0"/>
                        <a:t>(mm)</a:t>
                      </a:r>
                      <a:endParaRPr lang="zh-CN" altLang="en-US" sz="1200" b="0" dirty="0"/>
                    </a:p>
                  </a:txBody>
                  <a:tcPr anchor="ctr">
                    <a:noFill/>
                  </a:tcPr>
                </a:tc>
                <a:tc>
                  <a:txBody>
                    <a:bodyPr/>
                    <a:lstStyle/>
                    <a:p>
                      <a:pPr algn="ctr"/>
                      <a:r>
                        <a:rPr lang="en-US" altLang="zh-CN" sz="1200" b="0" dirty="0"/>
                        <a:t>Simulation vs test</a:t>
                      </a:r>
                      <a:endParaRPr lang="zh-CN" altLang="en-US" sz="1200" b="0" dirty="0"/>
                    </a:p>
                  </a:txBody>
                  <a:tcPr anchor="ctr">
                    <a:noFill/>
                  </a:tcPr>
                </a:tc>
                <a:extLst>
                  <a:ext uri="{0D108BD9-81ED-4DB2-BD59-A6C34878D82A}">
                    <a16:rowId xmlns:a16="http://schemas.microsoft.com/office/drawing/2014/main" val="2646039981"/>
                  </a:ext>
                </a:extLst>
              </a:tr>
              <a:tr h="297180">
                <a:tc rowSpan="3">
                  <a:txBody>
                    <a:bodyPr/>
                    <a:lstStyle/>
                    <a:p>
                      <a:pPr algn="ctr"/>
                      <a:r>
                        <a:rPr lang="en-US" altLang="zh-CN" sz="1200" b="0" dirty="0"/>
                        <a:t>Prototype coil</a:t>
                      </a:r>
                      <a:endParaRPr lang="zh-CN" altLang="en-US" sz="1200" b="0" dirty="0"/>
                    </a:p>
                  </a:txBody>
                  <a:tcPr anchor="ctr">
                    <a:noFill/>
                  </a:tcPr>
                </a:tc>
                <a:tc>
                  <a:txBody>
                    <a:bodyPr/>
                    <a:lstStyle/>
                    <a:p>
                      <a:pPr algn="ctr"/>
                      <a:r>
                        <a:rPr lang="en-US" altLang="zh-CN" sz="1200" b="0" dirty="0"/>
                        <a:t>V1</a:t>
                      </a:r>
                      <a:endParaRPr lang="zh-CN" altLang="en-US" sz="1200" b="0" dirty="0"/>
                    </a:p>
                  </a:txBody>
                  <a:tcPr anchor="ctr">
                    <a:noFill/>
                  </a:tcPr>
                </a:tc>
                <a:tc>
                  <a:txBody>
                    <a:bodyPr/>
                    <a:lstStyle/>
                    <a:p>
                      <a:pPr algn="ctr"/>
                      <a:r>
                        <a:rPr lang="en-US" altLang="zh-CN" sz="1200" b="0" dirty="0"/>
                        <a:t>0.13/0.156</a:t>
                      </a:r>
                      <a:endParaRPr lang="zh-CN" altLang="en-US" sz="1200" b="0" dirty="0"/>
                    </a:p>
                  </a:txBody>
                  <a:tcPr anchor="ctr">
                    <a:noFill/>
                  </a:tcPr>
                </a:tc>
                <a:tc>
                  <a:txBody>
                    <a:bodyPr/>
                    <a:lstStyle/>
                    <a:p>
                      <a:pPr algn="ctr"/>
                      <a:r>
                        <a:rPr lang="en-US" altLang="zh-CN" sz="1200" b="0" dirty="0"/>
                        <a:t>114</a:t>
                      </a:r>
                      <a:endParaRPr lang="zh-CN" altLang="en-US" sz="1200" b="0" dirty="0"/>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1.14E-03</a:t>
                      </a:r>
                    </a:p>
                  </a:txBody>
                  <a:tcPr marL="9525" marR="9525" marT="9525" marB="0" anchor="ctr">
                    <a:noFill/>
                  </a:tcPr>
                </a:tc>
                <a:tc>
                  <a:txBody>
                    <a:bodyPr/>
                    <a:lstStyle/>
                    <a:p>
                      <a:pPr algn="ctr"/>
                      <a:r>
                        <a:rPr lang="en-US" altLang="zh-CN" sz="1200" b="0" dirty="0"/>
                        <a:t>288</a:t>
                      </a:r>
                      <a:endParaRPr lang="zh-CN" altLang="en-US" sz="1200" b="0" dirty="0"/>
                    </a:p>
                  </a:txBody>
                  <a:tcPr anchor="ctr">
                    <a:noFill/>
                  </a:tcPr>
                </a:tc>
                <a:tc>
                  <a:txBody>
                    <a:bodyPr/>
                    <a:lstStyle/>
                    <a:p>
                      <a:pPr algn="ctr"/>
                      <a:r>
                        <a:rPr lang="en-US" altLang="zh-CN" sz="1200" b="0" dirty="0"/>
                        <a:t>0.198</a:t>
                      </a:r>
                      <a:endParaRPr lang="zh-CN" altLang="en-US" sz="1200" b="0" dirty="0"/>
                    </a:p>
                  </a:txBody>
                  <a:tcPr anchor="ctr">
                    <a:noFill/>
                  </a:tcPr>
                </a:tc>
                <a:tc>
                  <a:txBody>
                    <a:bodyPr/>
                    <a:lstStyle/>
                    <a:p>
                      <a:pPr algn="ctr"/>
                      <a:r>
                        <a:rPr lang="en-US" altLang="zh-CN" sz="1200" b="0" dirty="0"/>
                        <a:t>15</a:t>
                      </a:r>
                      <a:endParaRPr lang="zh-CN" altLang="en-US" sz="1200" b="0" dirty="0"/>
                    </a:p>
                  </a:txBody>
                  <a:tcPr anchor="ctr">
                    <a:noFill/>
                  </a:tcPr>
                </a:tc>
                <a:tc>
                  <a:txBody>
                    <a:bodyPr/>
                    <a:lstStyle/>
                    <a:p>
                      <a:pPr algn="ctr"/>
                      <a:r>
                        <a:rPr lang="en-US" altLang="zh-CN" sz="1200" b="0" dirty="0"/>
                        <a:t>0.75+0.156</a:t>
                      </a:r>
                      <a:endParaRPr lang="zh-CN" altLang="en-US" sz="1200" b="0" dirty="0"/>
                    </a:p>
                  </a:txBody>
                  <a:tcPr anchor="ctr">
                    <a:noFill/>
                  </a:tcPr>
                </a:tc>
                <a:tc>
                  <a:txBody>
                    <a:bodyPr/>
                    <a:lstStyle/>
                    <a:p>
                      <a:pPr algn="ctr"/>
                      <a:r>
                        <a:rPr lang="zh-CN" altLang="en-US" sz="1200" b="0" dirty="0"/>
                        <a:t>未仿真</a:t>
                      </a:r>
                    </a:p>
                  </a:txBody>
                  <a:tcPr anchor="ctr">
                    <a:noFill/>
                  </a:tcPr>
                </a:tc>
                <a:extLst>
                  <a:ext uri="{0D108BD9-81ED-4DB2-BD59-A6C34878D82A}">
                    <a16:rowId xmlns:a16="http://schemas.microsoft.com/office/drawing/2014/main" val="2886982460"/>
                  </a:ext>
                </a:extLst>
              </a:tr>
              <a:tr h="297180">
                <a:tc vMerge="1">
                  <a:txBody>
                    <a:bodyPr/>
                    <a:lstStyle/>
                    <a:p>
                      <a:endParaRPr lang="zh-CN" altLang="en-US" sz="1400" b="0" dirty="0"/>
                    </a:p>
                  </a:txBody>
                  <a:tcPr>
                    <a:noFill/>
                  </a:tcPr>
                </a:tc>
                <a:tc>
                  <a:txBody>
                    <a:bodyPr/>
                    <a:lstStyle/>
                    <a:p>
                      <a:pPr algn="ctr"/>
                      <a:r>
                        <a:rPr lang="en-US" altLang="zh-CN" sz="1200" b="0" dirty="0"/>
                        <a:t>V3</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200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solidFill>
                      <a:schemeClr val="accent4">
                        <a:lumMod val="60000"/>
                        <a:lumOff val="40000"/>
                      </a:schemeClr>
                    </a:solidFill>
                  </a:tcPr>
                </a:tc>
                <a:tc>
                  <a:txBody>
                    <a:bodyPr/>
                    <a:lstStyle/>
                    <a:p>
                      <a:pPr algn="ctr"/>
                      <a:r>
                        <a:rPr lang="en-US" altLang="zh-CN" sz="1200" b="0" dirty="0"/>
                        <a:t>250</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50</a:t>
                      </a:r>
                      <a:endParaRPr lang="zh-CN" altLang="en-US" sz="1200" b="0" dirty="0"/>
                    </a:p>
                  </a:txBody>
                  <a:tcPr anchor="ctr">
                    <a:solidFill>
                      <a:schemeClr val="accent4">
                        <a:lumMod val="60000"/>
                        <a:lumOff val="40000"/>
                      </a:schemeClr>
                    </a:solidFill>
                  </a:tcPr>
                </a:tc>
                <a:tc>
                  <a:txBody>
                    <a:bodyPr/>
                    <a:lstStyle/>
                    <a:p>
                      <a:pPr algn="ctr"/>
                      <a:r>
                        <a:rPr lang="en-US" altLang="zh-CN" sz="1200" b="0" dirty="0"/>
                        <a:t>0.25+0.6</a:t>
                      </a:r>
                      <a:endParaRPr lang="zh-CN" altLang="en-US" sz="1200" b="0" dirty="0"/>
                    </a:p>
                  </a:txBody>
                  <a:tcPr anchor="ctr">
                    <a:solidFill>
                      <a:schemeClr val="accent4">
                        <a:lumMod val="60000"/>
                        <a:lumOff val="40000"/>
                      </a:schemeClr>
                    </a:solidFill>
                  </a:tcPr>
                </a:tc>
                <a:tc>
                  <a:txBody>
                    <a:bodyPr/>
                    <a:lstStyle/>
                    <a:p>
                      <a:pPr algn="ct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297180">
                <a:tc vMerge="1">
                  <a:txBody>
                    <a:bodyPr/>
                    <a:lstStyle/>
                    <a:p>
                      <a:endParaRPr lang="zh-CN" altLang="en-US" sz="1400" b="0" dirty="0"/>
                    </a:p>
                  </a:txBody>
                  <a:tcPr>
                    <a:noFill/>
                  </a:tcPr>
                </a:tc>
                <a:tc>
                  <a:txBody>
                    <a:bodyPr/>
                    <a:lstStyle/>
                    <a:p>
                      <a:pPr algn="ctr"/>
                      <a:r>
                        <a:rPr lang="en-US" altLang="zh-CN" sz="1200" b="0" dirty="0"/>
                        <a:t>V3.5</a:t>
                      </a:r>
                      <a:endParaRPr lang="zh-CN" altLang="en-US" sz="1200" b="0" dirty="0"/>
                    </a:p>
                  </a:txBody>
                  <a:tcPr anchor="ctr">
                    <a:solidFill>
                      <a:schemeClr val="accent6">
                        <a:lumMod val="40000"/>
                        <a:lumOff val="60000"/>
                      </a:schemeClr>
                    </a:solidFill>
                  </a:tcPr>
                </a:tc>
                <a:tc>
                  <a:txBody>
                    <a:bodyPr/>
                    <a:lstStyle/>
                    <a:p>
                      <a:pPr algn="ctr"/>
                      <a:r>
                        <a:rPr lang="en-US" altLang="zh-CN" sz="1200" b="0" dirty="0"/>
                        <a:t>1.2/1.27</a:t>
                      </a:r>
                      <a:endParaRPr lang="zh-CN" altLang="en-US" sz="1200" b="0" dirty="0"/>
                    </a:p>
                  </a:txBody>
                  <a:tcPr anchor="ctr">
                    <a:solidFill>
                      <a:schemeClr val="accent6">
                        <a:lumMod val="40000"/>
                        <a:lumOff val="60000"/>
                      </a:schemeClr>
                    </a:solidFill>
                  </a:tcPr>
                </a:tc>
                <a:tc>
                  <a:txBody>
                    <a:bodyPr/>
                    <a:lstStyle/>
                    <a:p>
                      <a:pPr algn="ctr"/>
                      <a:r>
                        <a:rPr lang="en-US" altLang="zh-CN" sz="1200" b="0" dirty="0"/>
                        <a:t>114</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1.05E-02</a:t>
                      </a:r>
                    </a:p>
                  </a:txBody>
                  <a:tcPr marL="9525" marR="9525" marT="9525" marB="0" anchor="ctr">
                    <a:solidFill>
                      <a:schemeClr val="accent6">
                        <a:lumMod val="40000"/>
                        <a:lumOff val="60000"/>
                      </a:schemeClr>
                    </a:solidFill>
                  </a:tcPr>
                </a:tc>
                <a:tc>
                  <a:txBody>
                    <a:bodyPr/>
                    <a:lstStyle/>
                    <a:p>
                      <a:pPr algn="ctr"/>
                      <a:r>
                        <a:rPr lang="en-US" altLang="zh-CN" sz="1200" b="0" dirty="0"/>
                        <a:t>180</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8</a:t>
                      </a:r>
                      <a:endParaRPr lang="zh-CN" altLang="en-US" sz="1200" b="0" dirty="0"/>
                    </a:p>
                  </a:txBody>
                  <a:tcPr anchor="ctr">
                    <a:solidFill>
                      <a:schemeClr val="accent6">
                        <a:lumMod val="40000"/>
                        <a:lumOff val="60000"/>
                      </a:schemeClr>
                    </a:solidFill>
                  </a:tcPr>
                </a:tc>
                <a:tc>
                  <a:txBody>
                    <a:bodyPr/>
                    <a:lstStyle/>
                    <a:p>
                      <a:pPr algn="ctr"/>
                      <a:r>
                        <a:rPr lang="en-US" altLang="zh-CN" sz="1200" b="0" dirty="0"/>
                        <a:t>0.5+1.27</a:t>
                      </a:r>
                      <a:endParaRPr lang="zh-CN" altLang="en-US" sz="1200" b="0" dirty="0"/>
                    </a:p>
                  </a:txBody>
                  <a:tcPr anchor="ctr">
                    <a:solidFill>
                      <a:schemeClr val="accent6">
                        <a:lumMod val="40000"/>
                        <a:lumOff val="60000"/>
                      </a:schemeClr>
                    </a:solidFill>
                  </a:tcPr>
                </a:tc>
                <a:tc>
                  <a:txBody>
                    <a:bodyPr/>
                    <a:lstStyle/>
                    <a:p>
                      <a:pPr algn="ct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297180">
                <a:tc rowSpan="7">
                  <a:txBody>
                    <a:bodyPr/>
                    <a:lstStyle/>
                    <a:p>
                      <a:pPr algn="ctr"/>
                      <a:r>
                        <a:rPr lang="en-US" altLang="zh-CN" sz="1200" b="0" dirty="0"/>
                        <a:t>Test coil</a:t>
                      </a:r>
                      <a:endParaRPr lang="zh-CN" altLang="en-US" sz="1200" b="0" dirty="0"/>
                    </a:p>
                  </a:txBody>
                  <a:tcPr anchor="ctr">
                    <a:noFill/>
                  </a:tcPr>
                </a:tc>
                <a:tc>
                  <a:txBody>
                    <a:bodyPr/>
                    <a:lstStyle/>
                    <a:p>
                      <a:pPr algn="ctr"/>
                      <a:r>
                        <a:rPr lang="en-US" altLang="zh-CN" sz="1200" b="0" dirty="0"/>
                        <a:t>Coil1</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50</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297180">
                <a:tc vMerge="1">
                  <a:txBody>
                    <a:bodyPr/>
                    <a:lstStyle/>
                    <a:p>
                      <a:endParaRPr lang="zh-CN" altLang="en-US" sz="1400" b="0" dirty="0"/>
                    </a:p>
                  </a:txBody>
                  <a:tcPr>
                    <a:noFill/>
                  </a:tcPr>
                </a:tc>
                <a:tc>
                  <a:txBody>
                    <a:bodyPr/>
                    <a:lstStyle/>
                    <a:p>
                      <a:pPr algn="ctr"/>
                      <a:r>
                        <a:rPr lang="en-US" altLang="zh-CN" sz="1200" b="0" dirty="0"/>
                        <a:t>Coil2</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75</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297180">
                <a:tc vMerge="1">
                  <a:txBody>
                    <a:bodyPr/>
                    <a:lstStyle/>
                    <a:p>
                      <a:endParaRPr lang="zh-CN" altLang="en-US" sz="1400" b="0" dirty="0"/>
                    </a:p>
                  </a:txBody>
                  <a:tcPr>
                    <a:noFill/>
                  </a:tcPr>
                </a:tc>
                <a:tc>
                  <a:txBody>
                    <a:bodyPr/>
                    <a:lstStyle/>
                    <a:p>
                      <a:pPr algn="ctr"/>
                      <a:r>
                        <a:rPr lang="en-US" altLang="zh-CN" sz="1200" b="0" dirty="0"/>
                        <a:t>Coil3</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100</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297180">
                <a:tc vMerge="1">
                  <a:txBody>
                    <a:bodyPr/>
                    <a:lstStyle/>
                    <a:p>
                      <a:endParaRPr lang="zh-CN" altLang="en-US"/>
                    </a:p>
                  </a:txBody>
                  <a:tcPr/>
                </a:tc>
                <a:tc>
                  <a:txBody>
                    <a:bodyPr/>
                    <a:lstStyle/>
                    <a:p>
                      <a:pPr algn="ctr"/>
                      <a:r>
                        <a:rPr lang="en-US" altLang="zh-CN" sz="1200" b="0" dirty="0"/>
                        <a:t>Coil4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3.00E-02</a:t>
                      </a:r>
                    </a:p>
                  </a:txBody>
                  <a:tcPr marL="9525" marR="9525" marT="9525" marB="0" anchor="ctr">
                    <a:solidFill>
                      <a:schemeClr val="accent6">
                        <a:lumMod val="40000"/>
                        <a:lumOff val="60000"/>
                      </a:schemeClr>
                    </a:solidFill>
                  </a:tcPr>
                </a:tc>
                <a:tc>
                  <a:txBody>
                    <a:bodyPr/>
                    <a:lstStyle/>
                    <a:p>
                      <a:pPr algn="ctr"/>
                      <a:r>
                        <a:rPr lang="en-US" altLang="zh-CN" sz="1200" b="0" dirty="0"/>
                        <a:t>47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6</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297180">
                <a:tc vMerge="1">
                  <a:txBody>
                    <a:bodyPr/>
                    <a:lstStyle/>
                    <a:p>
                      <a:endParaRPr lang="zh-CN" altLang="en-US" sz="1400" b="0" dirty="0"/>
                    </a:p>
                  </a:txBody>
                  <a:tcPr>
                    <a:noFill/>
                  </a:tcPr>
                </a:tc>
                <a:tc>
                  <a:txBody>
                    <a:bodyPr/>
                    <a:lstStyle/>
                    <a:p>
                      <a:pPr algn="ctr"/>
                      <a:r>
                        <a:rPr lang="en-US" altLang="zh-CN" sz="1200" b="0" dirty="0"/>
                        <a:t>Coil6</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297180">
                <a:tc vMerge="1">
                  <a:txBody>
                    <a:bodyPr/>
                    <a:lstStyle/>
                    <a:p>
                      <a:endParaRPr lang="zh-CN" altLang="en-US" sz="1400" b="0" dirty="0"/>
                    </a:p>
                  </a:txBody>
                  <a:tcPr>
                    <a:noFill/>
                  </a:tcPr>
                </a:tc>
                <a:tc>
                  <a:txBody>
                    <a:bodyPr/>
                    <a:lstStyle/>
                    <a:p>
                      <a:pPr algn="ctr"/>
                      <a:r>
                        <a:rPr lang="en-US" altLang="zh-CN" sz="1200" b="0" dirty="0"/>
                        <a:t>Coil7</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150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3.67E-03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297180">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200" b="0" kern="1200" dirty="0">
                          <a:solidFill>
                            <a:schemeClr val="dk1"/>
                          </a:solidFill>
                          <a:latin typeface="+mn-lt"/>
                          <a:ea typeface="+mn-ea"/>
                          <a:cs typeface="+mn-cs"/>
                        </a:rPr>
                        <a:t>H1</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0.65/0.715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34</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1.91E-02</a:t>
                      </a:r>
                    </a:p>
                  </a:txBody>
                  <a:tcPr marL="9525" marR="9525" marT="9525" marB="0"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56</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18</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latin typeface="+mn-lt"/>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bl>
          </a:graphicData>
        </a:graphic>
      </p:graphicFrame>
    </p:spTree>
    <p:extLst>
      <p:ext uri="{BB962C8B-B14F-4D97-AF65-F5344CB8AC3E}">
        <p14:creationId xmlns:p14="http://schemas.microsoft.com/office/powerpoint/2010/main" val="258919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2CF2350-752B-4F65-A7E7-78FAF8FA5DE2}"/>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4C8BB3C6-2378-4C90-80B6-4013681A4213}"/>
              </a:ext>
            </a:extLst>
          </p:cNvPr>
          <p:cNvSpPr>
            <a:spLocks noGrp="1"/>
          </p:cNvSpPr>
          <p:nvPr>
            <p:ph type="body" sz="quarter" idx="13"/>
          </p:nvPr>
        </p:nvSpPr>
        <p:spPr/>
        <p:txBody>
          <a:bodyPr/>
          <a:lstStyle/>
          <a:p>
            <a:r>
              <a:rPr lang="en-US" altLang="zh-CN" dirty="0"/>
              <a:t>More sample</a:t>
            </a:r>
            <a:endParaRPr lang="zh-CN" altLang="en-US" dirty="0"/>
          </a:p>
        </p:txBody>
      </p:sp>
      <p:graphicFrame>
        <p:nvGraphicFramePr>
          <p:cNvPr id="7" name="表格 5">
            <a:extLst>
              <a:ext uri="{FF2B5EF4-FFF2-40B4-BE49-F238E27FC236}">
                <a16:creationId xmlns:a16="http://schemas.microsoft.com/office/drawing/2014/main" id="{B1BB78D6-89D3-44AD-8F4B-33C03035DBCC}"/>
              </a:ext>
            </a:extLst>
          </p:cNvPr>
          <p:cNvGraphicFramePr>
            <a:graphicFrameLocks noGrp="1"/>
          </p:cNvGraphicFramePr>
          <p:nvPr>
            <p:extLst>
              <p:ext uri="{D42A27DB-BD31-4B8C-83A1-F6EECF244321}">
                <p14:modId xmlns:p14="http://schemas.microsoft.com/office/powerpoint/2010/main" val="1364971698"/>
              </p:ext>
            </p:extLst>
          </p:nvPr>
        </p:nvGraphicFramePr>
        <p:xfrm>
          <a:off x="100812" y="2631923"/>
          <a:ext cx="8942375" cy="4183380"/>
        </p:xfrm>
        <a:graphic>
          <a:graphicData uri="http://schemas.openxmlformats.org/drawingml/2006/table">
            <a:tbl>
              <a:tblPr firstRow="1" bandRow="1">
                <a:tableStyleId>{69CF1AB2-1976-4502-BF36-3FF5EA218861}</a:tableStyleId>
              </a:tblPr>
              <a:tblGrid>
                <a:gridCol w="596467">
                  <a:extLst>
                    <a:ext uri="{9D8B030D-6E8A-4147-A177-3AD203B41FA5}">
                      <a16:colId xmlns:a16="http://schemas.microsoft.com/office/drawing/2014/main" val="1969986963"/>
                    </a:ext>
                  </a:extLst>
                </a:gridCol>
                <a:gridCol w="571190">
                  <a:extLst>
                    <a:ext uri="{9D8B030D-6E8A-4147-A177-3AD203B41FA5}">
                      <a16:colId xmlns:a16="http://schemas.microsoft.com/office/drawing/2014/main" val="1523366972"/>
                    </a:ext>
                  </a:extLst>
                </a:gridCol>
                <a:gridCol w="785387">
                  <a:extLst>
                    <a:ext uri="{9D8B030D-6E8A-4147-A177-3AD203B41FA5}">
                      <a16:colId xmlns:a16="http://schemas.microsoft.com/office/drawing/2014/main" val="1397474941"/>
                    </a:ext>
                  </a:extLst>
                </a:gridCol>
                <a:gridCol w="1070981">
                  <a:extLst>
                    <a:ext uri="{9D8B030D-6E8A-4147-A177-3AD203B41FA5}">
                      <a16:colId xmlns:a16="http://schemas.microsoft.com/office/drawing/2014/main" val="2292667255"/>
                    </a:ext>
                  </a:extLst>
                </a:gridCol>
                <a:gridCol w="1047554">
                  <a:extLst>
                    <a:ext uri="{9D8B030D-6E8A-4147-A177-3AD203B41FA5}">
                      <a16:colId xmlns:a16="http://schemas.microsoft.com/office/drawing/2014/main" val="536465090"/>
                    </a:ext>
                  </a:extLst>
                </a:gridCol>
                <a:gridCol w="717075">
                  <a:extLst>
                    <a:ext uri="{9D8B030D-6E8A-4147-A177-3AD203B41FA5}">
                      <a16:colId xmlns:a16="http://schemas.microsoft.com/office/drawing/2014/main" val="1261791897"/>
                    </a:ext>
                  </a:extLst>
                </a:gridCol>
                <a:gridCol w="802429">
                  <a:extLst>
                    <a:ext uri="{9D8B030D-6E8A-4147-A177-3AD203B41FA5}">
                      <a16:colId xmlns:a16="http://schemas.microsoft.com/office/drawing/2014/main" val="3877714259"/>
                    </a:ext>
                  </a:extLst>
                </a:gridCol>
                <a:gridCol w="969950">
                  <a:extLst>
                    <a:ext uri="{9D8B030D-6E8A-4147-A177-3AD203B41FA5}">
                      <a16:colId xmlns:a16="http://schemas.microsoft.com/office/drawing/2014/main" val="2149075265"/>
                    </a:ext>
                  </a:extLst>
                </a:gridCol>
                <a:gridCol w="1190671">
                  <a:extLst>
                    <a:ext uri="{9D8B030D-6E8A-4147-A177-3AD203B41FA5}">
                      <a16:colId xmlns:a16="http://schemas.microsoft.com/office/drawing/2014/main" val="1860525783"/>
                    </a:ext>
                  </a:extLst>
                </a:gridCol>
                <a:gridCol w="1190671">
                  <a:extLst>
                    <a:ext uri="{9D8B030D-6E8A-4147-A177-3AD203B41FA5}">
                      <a16:colId xmlns:a16="http://schemas.microsoft.com/office/drawing/2014/main" val="2451568343"/>
                    </a:ext>
                  </a:extLst>
                </a:gridCol>
              </a:tblGrid>
              <a:tr h="379512">
                <a:tc>
                  <a:txBody>
                    <a:bodyPr/>
                    <a:lstStyle/>
                    <a:p>
                      <a:pPr algn="ctr"/>
                      <a:endParaRPr lang="zh-CN" altLang="en-US" sz="1050" b="0" dirty="0">
                        <a:latin typeface="+mn-ea"/>
                        <a:ea typeface="+mn-ea"/>
                      </a:endParaRPr>
                    </a:p>
                  </a:txBody>
                  <a:tcPr anchor="ctr">
                    <a:noFill/>
                  </a:tcPr>
                </a:tc>
                <a:tc>
                  <a:txBody>
                    <a:bodyPr/>
                    <a:lstStyle/>
                    <a:p>
                      <a:pPr algn="ct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(mm)</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线圈内径（</a:t>
                      </a:r>
                      <a:r>
                        <a:rPr lang="en-US" altLang="zh-CN" sz="1050" b="0" dirty="0">
                          <a:latin typeface="+mn-ea"/>
                          <a:ea typeface="+mn-ea"/>
                        </a:rPr>
                        <a:t>mm</a:t>
                      </a:r>
                      <a:r>
                        <a:rPr lang="zh-CN" altLang="en-US" sz="1050" b="0" dirty="0">
                          <a:latin typeface="+mn-ea"/>
                          <a:ea typeface="+mn-ea"/>
                        </a:rPr>
                        <a:t>）</a:t>
                      </a: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a:t>
                      </a:r>
                      <a:r>
                        <a:rPr lang="zh-CN" altLang="en-US" sz="1050" b="0" dirty="0">
                          <a:latin typeface="+mn-ea"/>
                          <a:ea typeface="+mn-ea"/>
                        </a:rPr>
                        <a:t>线圈内径</a:t>
                      </a:r>
                    </a:p>
                  </a:txBody>
                  <a:tcPr anchor="ctr">
                    <a:noFill/>
                  </a:tcPr>
                </a:tc>
                <a:tc>
                  <a:txBody>
                    <a:bodyPr/>
                    <a:lstStyle/>
                    <a:p>
                      <a:pPr algn="ctr"/>
                      <a:r>
                        <a:rPr lang="en-US" altLang="zh-CN" sz="1050" b="0" dirty="0">
                          <a:latin typeface="+mn-ea"/>
                          <a:ea typeface="+mn-ea"/>
                        </a:rPr>
                        <a:t>L (H)</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 (F)</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谐振频率（</a:t>
                      </a:r>
                      <a:r>
                        <a:rPr lang="en-US" altLang="zh-CN" sz="1050" b="0" dirty="0">
                          <a:latin typeface="+mn-ea"/>
                          <a:ea typeface="+mn-ea"/>
                        </a:rPr>
                        <a:t>kHz</a:t>
                      </a:r>
                      <a:r>
                        <a:rPr lang="zh-CN" altLang="en-US" sz="1050" b="0" dirty="0">
                          <a:latin typeface="+mn-ea"/>
                          <a:ea typeface="+mn-ea"/>
                        </a:rPr>
                        <a:t>）</a:t>
                      </a:r>
                    </a:p>
                  </a:txBody>
                  <a:tcPr anchor="ctr">
                    <a:noFill/>
                  </a:tcPr>
                </a:tc>
                <a:tc>
                  <a:txBody>
                    <a:bodyPr/>
                    <a:lstStyle/>
                    <a:p>
                      <a:pPr algn="ctr"/>
                      <a:r>
                        <a:rPr lang="zh-CN" altLang="en-US" sz="1050" b="0" dirty="0">
                          <a:latin typeface="+mn-ea"/>
                          <a:ea typeface="+mn-ea"/>
                        </a:rPr>
                        <a:t>线圈绕线长度（</a:t>
                      </a:r>
                      <a:r>
                        <a:rPr lang="en-US" altLang="zh-CN" sz="1050" b="0" dirty="0">
                          <a:latin typeface="+mn-ea"/>
                          <a:ea typeface="+mn-ea"/>
                        </a:rPr>
                        <a:t>m</a:t>
                      </a:r>
                      <a:r>
                        <a:rPr lang="zh-CN" altLang="en-US" sz="1050" b="0" dirty="0">
                          <a:latin typeface="+mn-ea"/>
                          <a:ea typeface="+mn-ea"/>
                        </a:rPr>
                        <a:t>）</a:t>
                      </a:r>
                    </a:p>
                  </a:txBody>
                  <a:tcPr anchor="ctr">
                    <a:noFill/>
                  </a:tcPr>
                </a:tc>
                <a:tc>
                  <a:txBody>
                    <a:bodyPr/>
                    <a:lstStyle/>
                    <a:p>
                      <a:pPr algn="ctr"/>
                      <a:r>
                        <a:rPr lang="en-US" altLang="zh-CN" sz="1050" b="0" dirty="0">
                          <a:latin typeface="+mn-ea"/>
                          <a:ea typeface="+mn-ea"/>
                        </a:rPr>
                        <a:t>Simulation vs test</a:t>
                      </a:r>
                      <a:endParaRPr lang="zh-CN" altLang="en-US" sz="1050" b="0" dirty="0">
                        <a:latin typeface="+mn-ea"/>
                        <a:ea typeface="+mn-ea"/>
                      </a:endParaRPr>
                    </a:p>
                  </a:txBody>
                  <a:tcPr anchor="ctr">
                    <a:noFill/>
                  </a:tcPr>
                </a:tc>
                <a:extLst>
                  <a:ext uri="{0D108BD9-81ED-4DB2-BD59-A6C34878D82A}">
                    <a16:rowId xmlns:a16="http://schemas.microsoft.com/office/drawing/2014/main" val="2646039981"/>
                  </a:ext>
                </a:extLst>
              </a:tr>
              <a:tr h="242006">
                <a:tc rowSpan="3">
                  <a:txBody>
                    <a:bodyPr/>
                    <a:lstStyle/>
                    <a:p>
                      <a:pPr algn="ctr"/>
                      <a:r>
                        <a:rPr lang="en-US" altLang="zh-CN" sz="1050" b="0" dirty="0">
                          <a:latin typeface="+mn-ea"/>
                          <a:ea typeface="+mn-ea"/>
                        </a:rPr>
                        <a:t>Prototype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V1</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0.13/0.156</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noFill/>
                  </a:tcPr>
                </a:tc>
                <a:tc>
                  <a:txBody>
                    <a:bodyPr/>
                    <a:lstStyle/>
                    <a:p>
                      <a:pPr algn="ctr" fontAlgn="ctr"/>
                      <a:r>
                        <a:rPr lang="en-US" sz="1050" b="0" i="0" u="none" strike="noStrike" dirty="0">
                          <a:solidFill>
                            <a:srgbClr val="000000"/>
                          </a:solidFill>
                          <a:effectLst/>
                          <a:latin typeface="+mn-ea"/>
                          <a:ea typeface="+mn-ea"/>
                        </a:rPr>
                        <a:t>1.14E-03</a:t>
                      </a:r>
                    </a:p>
                  </a:txBody>
                  <a:tcPr marL="9525" marR="9525" marT="9525" marB="0" anchor="ctr">
                    <a:no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2.29E+00</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6.71E-11</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1.28E+01</a:t>
                      </a:r>
                    </a:p>
                  </a:txBody>
                  <a:tcPr marL="9525" marR="9525" marT="9525" marB="0" anchor="ctr">
                    <a:noFill/>
                  </a:tcPr>
                </a:tc>
                <a:tc>
                  <a:txBody>
                    <a:bodyPr/>
                    <a:lstStyle/>
                    <a:p>
                      <a:pPr algn="ctr"/>
                      <a:r>
                        <a:rPr lang="en-US" altLang="zh-CN" sz="1050" b="0" dirty="0">
                          <a:latin typeface="+mn-ea"/>
                          <a:ea typeface="+mn-ea"/>
                        </a:rPr>
                        <a:t>1722</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未仿真</a:t>
                      </a:r>
                    </a:p>
                  </a:txBody>
                  <a:tcPr anchor="ctr">
                    <a:noFill/>
                  </a:tcPr>
                </a:tc>
                <a:extLst>
                  <a:ext uri="{0D108BD9-81ED-4DB2-BD59-A6C34878D82A}">
                    <a16:rowId xmlns:a16="http://schemas.microsoft.com/office/drawing/2014/main" val="2886982460"/>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V3</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200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2.75E-03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2.74E+01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1.86E-10</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2.23E+00</a:t>
                      </a:r>
                    </a:p>
                  </a:txBody>
                  <a:tcPr marL="9525" marR="9525" marT="9525" marB="0" anchor="ctr">
                    <a:solidFill>
                      <a:schemeClr val="accent4">
                        <a:lumMod val="60000"/>
                        <a:lumOff val="40000"/>
                      </a:schemeClr>
                    </a:solidFill>
                  </a:tcPr>
                </a:tc>
                <a:tc>
                  <a:txBody>
                    <a:bodyPr/>
                    <a:lstStyle/>
                    <a:p>
                      <a:pPr algn="ctr"/>
                      <a:r>
                        <a:rPr lang="en-US" altLang="zh-CN" sz="1050" b="0" dirty="0">
                          <a:latin typeface="+mn-ea"/>
                          <a:ea typeface="+mn-ea"/>
                        </a:rPr>
                        <a:t>9513</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V3.5</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1.05E-02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1.03E-01</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3.21E-10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2.77E+01</a:t>
                      </a:r>
                    </a:p>
                  </a:txBody>
                  <a:tcPr marL="9525" marR="9525" marT="9525" marB="0" anchor="ctr">
                    <a:solidFill>
                      <a:schemeClr val="accent6">
                        <a:lumMod val="40000"/>
                        <a:lumOff val="60000"/>
                      </a:schemeClr>
                    </a:solidFill>
                  </a:tcPr>
                </a:tc>
                <a:tc>
                  <a:txBody>
                    <a:bodyPr/>
                    <a:lstStyle/>
                    <a:p>
                      <a:pPr algn="ctr"/>
                      <a:r>
                        <a:rPr lang="en-US" altLang="zh-CN" sz="1050" b="0" dirty="0">
                          <a:latin typeface="+mn-ea"/>
                          <a:ea typeface="+mn-ea"/>
                        </a:rPr>
                        <a:t>578</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242006">
                <a:tc rowSpan="12">
                  <a:txBody>
                    <a:bodyPr/>
                    <a:lstStyle/>
                    <a:p>
                      <a:pPr algn="ctr"/>
                      <a:r>
                        <a:rPr lang="en-US" altLang="zh-CN" sz="1050" b="0" dirty="0">
                          <a:latin typeface="+mn-ea"/>
                          <a:ea typeface="+mn-ea"/>
                        </a:rPr>
                        <a:t>Test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Coil1</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106</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Coil2</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3.09E-02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1.74E-10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160</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Coil3</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4.52E-02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1.13E+02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213</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242006">
                <a:tc vMerge="1">
                  <a:txBody>
                    <a:bodyPr/>
                    <a:lstStyle/>
                    <a:p>
                      <a:endParaRPr lang="zh-CN" altLang="en-US"/>
                    </a:p>
                  </a:txBody>
                  <a:tcPr/>
                </a:tc>
                <a:tc>
                  <a:txBody>
                    <a:bodyPr/>
                    <a:lstStyle/>
                    <a:p>
                      <a:pPr algn="ctr"/>
                      <a:r>
                        <a:rPr lang="en-US" altLang="zh-CN" sz="1050" b="0" dirty="0">
                          <a:latin typeface="+mn-ea"/>
                          <a:ea typeface="+mn-ea"/>
                        </a:rPr>
                        <a:t>Coil4</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3.00E-02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&gt;2E+02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42</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5.50E-03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1.89E-01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2.38E+01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477</a:t>
                      </a:r>
                      <a:endParaRPr lang="zh-CN" altLang="en-US" sz="1050" b="0" dirty="0">
                        <a:latin typeface="+mn-ea"/>
                        <a:ea typeface="+mn-ea"/>
                      </a:endParaRPr>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Coil7</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150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3.67E-03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3.41E-01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1.34E+01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697</a:t>
                      </a:r>
                      <a:endParaRPr lang="zh-CN" altLang="en-US" sz="1050" b="0" dirty="0">
                        <a:latin typeface="+mn-ea"/>
                        <a:ea typeface="+mn-ea"/>
                      </a:endParaRPr>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242006">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H1</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0.65/0.715</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34</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1.91E-02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2.85E-02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1.69E-10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148</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kern="1200" dirty="0">
                          <a:solidFill>
                            <a:schemeClr val="dk1"/>
                          </a:solidFill>
                          <a:latin typeface="+mn-ea"/>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r h="242006">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Coil8</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473452322"/>
                  </a:ext>
                </a:extLst>
              </a:tr>
              <a:tr h="242006">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Coil9</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0.22</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5.50E-03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808209331"/>
                  </a:ext>
                </a:extLst>
              </a:tr>
              <a:tr h="242006">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0.35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8.75E-03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441313211"/>
                  </a:ext>
                </a:extLst>
              </a:tr>
              <a:tr h="242006">
                <a:tc vMerge="1">
                  <a:txBody>
                    <a:bodyPr/>
                    <a:lstStyle/>
                    <a:p>
                      <a:pPr algn="ctr"/>
                      <a:endParaRPr lang="zh-CN" altLang="en-US" sz="1050" b="0" dirty="0">
                        <a:latin typeface="+mn-ea"/>
                        <a:ea typeface="+mn-ea"/>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0.45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1.13E-02</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22752472"/>
                  </a:ext>
                </a:extLst>
              </a:tr>
              <a:tr h="242006">
                <a:tc vMerge="1">
                  <a:txBody>
                    <a:bodyPr/>
                    <a:lstStyle/>
                    <a:p>
                      <a:pPr algn="ctr"/>
                      <a:endParaRPr lang="zh-CN" altLang="en-US" sz="1050" b="0" dirty="0">
                        <a:latin typeface="+mn-ea"/>
                        <a:ea typeface="+mn-ea"/>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Coil12</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0.55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100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3033092343"/>
                  </a:ext>
                </a:extLst>
              </a:tr>
            </a:tbl>
          </a:graphicData>
        </a:graphic>
      </p:graphicFrame>
      <p:pic>
        <p:nvPicPr>
          <p:cNvPr id="8" name="图片 7">
            <a:extLst>
              <a:ext uri="{FF2B5EF4-FFF2-40B4-BE49-F238E27FC236}">
                <a16:creationId xmlns:a16="http://schemas.microsoft.com/office/drawing/2014/main" id="{58C5E803-2D75-4974-A6DF-21C8ADF42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904" y="1113476"/>
            <a:ext cx="4320000" cy="1440000"/>
          </a:xfrm>
          <a:prstGeom prst="rect">
            <a:avLst/>
          </a:prstGeom>
        </p:spPr>
      </p:pic>
      <p:pic>
        <p:nvPicPr>
          <p:cNvPr id="5" name="图片 4">
            <a:extLst>
              <a:ext uri="{FF2B5EF4-FFF2-40B4-BE49-F238E27FC236}">
                <a16:creationId xmlns:a16="http://schemas.microsoft.com/office/drawing/2014/main" id="{5A43D8E5-BDF4-4FAB-A38C-C96F55AD5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97" y="1113476"/>
            <a:ext cx="4320000" cy="1440000"/>
          </a:xfrm>
          <a:prstGeom prst="rect">
            <a:avLst/>
          </a:prstGeom>
        </p:spPr>
      </p:pic>
    </p:spTree>
    <p:extLst>
      <p:ext uri="{BB962C8B-B14F-4D97-AF65-F5344CB8AC3E}">
        <p14:creationId xmlns:p14="http://schemas.microsoft.com/office/powerpoint/2010/main" val="164590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02CB08-3F77-47F2-94BF-9031742F898C}"/>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5D4D634D-CDC0-46F2-9A67-6E2214A1FCFC}"/>
              </a:ext>
            </a:extLst>
          </p:cNvPr>
          <p:cNvSpPr>
            <a:spLocks noGrp="1"/>
          </p:cNvSpPr>
          <p:nvPr>
            <p:ph type="body" sz="quarter" idx="13"/>
          </p:nvPr>
        </p:nvSpPr>
        <p:spPr/>
        <p:txBody>
          <a:bodyPr/>
          <a:lstStyle/>
          <a:p>
            <a:endParaRPr lang="zh-CN" altLang="en-US"/>
          </a:p>
        </p:txBody>
      </p:sp>
      <p:pic>
        <p:nvPicPr>
          <p:cNvPr id="5" name="图片 4">
            <a:extLst>
              <a:ext uri="{FF2B5EF4-FFF2-40B4-BE49-F238E27FC236}">
                <a16:creationId xmlns:a16="http://schemas.microsoft.com/office/drawing/2014/main" id="{3D0C1C7E-1F6B-4929-A5C9-DF08930D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335"/>
            <a:ext cx="9144000" cy="2931330"/>
          </a:xfrm>
          <a:prstGeom prst="rect">
            <a:avLst/>
          </a:prstGeom>
        </p:spPr>
      </p:pic>
    </p:spTree>
    <p:extLst>
      <p:ext uri="{BB962C8B-B14F-4D97-AF65-F5344CB8AC3E}">
        <p14:creationId xmlns:p14="http://schemas.microsoft.com/office/powerpoint/2010/main" val="134537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F098754-5EB0-46CF-A4D7-215236A41F32}"/>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F58518B7-F124-4F8A-B474-C97E8B13FE84}"/>
              </a:ext>
            </a:extLst>
          </p:cNvPr>
          <p:cNvSpPr>
            <a:spLocks noGrp="1"/>
          </p:cNvSpPr>
          <p:nvPr>
            <p:ph type="body" sz="quarter" idx="13"/>
          </p:nvPr>
        </p:nvSpPr>
        <p:spPr/>
        <p:txBody>
          <a:bodyPr>
            <a:normAutofit/>
          </a:bodyPr>
          <a:lstStyle/>
          <a:p>
            <a:r>
              <a:rPr lang="zh-CN" altLang="en-US" dirty="0"/>
              <a:t>仿真 </a:t>
            </a:r>
            <a:r>
              <a:rPr lang="en-US" altLang="zh-CN" dirty="0"/>
              <a:t>vs </a:t>
            </a:r>
            <a:r>
              <a:rPr lang="zh-CN" altLang="en-US" dirty="0"/>
              <a:t>实测 定量结果</a:t>
            </a:r>
          </a:p>
        </p:txBody>
      </p:sp>
      <p:sp>
        <p:nvSpPr>
          <p:cNvPr id="5" name="文本框 4">
            <a:extLst>
              <a:ext uri="{FF2B5EF4-FFF2-40B4-BE49-F238E27FC236}">
                <a16:creationId xmlns:a16="http://schemas.microsoft.com/office/drawing/2014/main" id="{6347EAD5-D666-4E98-BFDE-AC8CC37D6FA1}"/>
              </a:ext>
            </a:extLst>
          </p:cNvPr>
          <p:cNvSpPr txBox="1"/>
          <p:nvPr/>
        </p:nvSpPr>
        <p:spPr>
          <a:xfrm>
            <a:off x="228600" y="1295400"/>
            <a:ext cx="3991798" cy="465640"/>
          </a:xfrm>
          <a:prstGeom prst="rect">
            <a:avLst/>
          </a:prstGeom>
          <a:noFill/>
        </p:spPr>
        <p:txBody>
          <a:bodyPr wrap="none" rtlCol="0">
            <a:spAutoFit/>
          </a:bodyPr>
          <a:lstStyle/>
          <a:p>
            <a:pPr>
              <a:lnSpc>
                <a:spcPct val="150000"/>
              </a:lnSpc>
            </a:pPr>
            <a:r>
              <a:rPr lang="zh-CN" altLang="en-US" dirty="0"/>
              <a:t>相对误差结果为 </a:t>
            </a:r>
            <a:r>
              <a:rPr lang="en-US" altLang="zh-CN" dirty="0" err="1"/>
              <a:t>Rac</a:t>
            </a:r>
            <a:r>
              <a:rPr lang="en-US" altLang="zh-CN" dirty="0"/>
              <a:t> </a:t>
            </a:r>
            <a:r>
              <a:rPr lang="zh-CN" altLang="en-US" dirty="0"/>
              <a:t>在</a:t>
            </a:r>
            <a:r>
              <a:rPr lang="en-US" altLang="zh-CN" dirty="0"/>
              <a:t>2kHz</a:t>
            </a:r>
            <a:r>
              <a:rPr lang="zh-CN" altLang="en-US" dirty="0"/>
              <a:t> 处的结果</a:t>
            </a:r>
            <a:endParaRPr lang="en-US" altLang="zh-CN" dirty="0"/>
          </a:p>
        </p:txBody>
      </p:sp>
      <p:graphicFrame>
        <p:nvGraphicFramePr>
          <p:cNvPr id="6" name="表格 5">
            <a:extLst>
              <a:ext uri="{FF2B5EF4-FFF2-40B4-BE49-F238E27FC236}">
                <a16:creationId xmlns:a16="http://schemas.microsoft.com/office/drawing/2014/main" id="{C42F4D54-E25E-4917-9F12-D7D600064F09}"/>
              </a:ext>
            </a:extLst>
          </p:cNvPr>
          <p:cNvGraphicFramePr>
            <a:graphicFrameLocks noGrp="1"/>
          </p:cNvGraphicFramePr>
          <p:nvPr>
            <p:extLst>
              <p:ext uri="{D42A27DB-BD31-4B8C-83A1-F6EECF244321}">
                <p14:modId xmlns:p14="http://schemas.microsoft.com/office/powerpoint/2010/main" val="754427156"/>
              </p:ext>
            </p:extLst>
          </p:nvPr>
        </p:nvGraphicFramePr>
        <p:xfrm>
          <a:off x="435516" y="2790190"/>
          <a:ext cx="8272967" cy="3566160"/>
        </p:xfrm>
        <a:graphic>
          <a:graphicData uri="http://schemas.openxmlformats.org/drawingml/2006/table">
            <a:tbl>
              <a:tblPr firstRow="1" bandRow="1">
                <a:tableStyleId>{69CF1AB2-1976-4502-BF36-3FF5EA218861}</a:tableStyleId>
              </a:tblPr>
              <a:tblGrid>
                <a:gridCol w="871577">
                  <a:extLst>
                    <a:ext uri="{9D8B030D-6E8A-4147-A177-3AD203B41FA5}">
                      <a16:colId xmlns:a16="http://schemas.microsoft.com/office/drawing/2014/main" val="1364982403"/>
                    </a:ext>
                  </a:extLst>
                </a:gridCol>
                <a:gridCol w="639161">
                  <a:extLst>
                    <a:ext uri="{9D8B030D-6E8A-4147-A177-3AD203B41FA5}">
                      <a16:colId xmlns:a16="http://schemas.microsoft.com/office/drawing/2014/main" val="1914422242"/>
                    </a:ext>
                  </a:extLst>
                </a:gridCol>
                <a:gridCol w="976065">
                  <a:extLst>
                    <a:ext uri="{9D8B030D-6E8A-4147-A177-3AD203B41FA5}">
                      <a16:colId xmlns:a16="http://schemas.microsoft.com/office/drawing/2014/main" val="2902304560"/>
                    </a:ext>
                  </a:extLst>
                </a:gridCol>
                <a:gridCol w="1093276">
                  <a:extLst>
                    <a:ext uri="{9D8B030D-6E8A-4147-A177-3AD203B41FA5}">
                      <a16:colId xmlns:a16="http://schemas.microsoft.com/office/drawing/2014/main" val="3955614923"/>
                    </a:ext>
                  </a:extLst>
                </a:gridCol>
                <a:gridCol w="765294">
                  <a:extLst>
                    <a:ext uri="{9D8B030D-6E8A-4147-A177-3AD203B41FA5}">
                      <a16:colId xmlns:a16="http://schemas.microsoft.com/office/drawing/2014/main" val="3647513698"/>
                    </a:ext>
                  </a:extLst>
                </a:gridCol>
                <a:gridCol w="765294">
                  <a:extLst>
                    <a:ext uri="{9D8B030D-6E8A-4147-A177-3AD203B41FA5}">
                      <a16:colId xmlns:a16="http://schemas.microsoft.com/office/drawing/2014/main" val="562575633"/>
                    </a:ext>
                  </a:extLst>
                </a:gridCol>
                <a:gridCol w="856388">
                  <a:extLst>
                    <a:ext uri="{9D8B030D-6E8A-4147-A177-3AD203B41FA5}">
                      <a16:colId xmlns:a16="http://schemas.microsoft.com/office/drawing/2014/main" val="3863787635"/>
                    </a:ext>
                  </a:extLst>
                </a:gridCol>
                <a:gridCol w="1035174">
                  <a:extLst>
                    <a:ext uri="{9D8B030D-6E8A-4147-A177-3AD203B41FA5}">
                      <a16:colId xmlns:a16="http://schemas.microsoft.com/office/drawing/2014/main" val="2904127003"/>
                    </a:ext>
                  </a:extLst>
                </a:gridCol>
                <a:gridCol w="1270738">
                  <a:extLst>
                    <a:ext uri="{9D8B030D-6E8A-4147-A177-3AD203B41FA5}">
                      <a16:colId xmlns:a16="http://schemas.microsoft.com/office/drawing/2014/main" val="2817119150"/>
                    </a:ext>
                  </a:extLst>
                </a:gridCol>
              </a:tblGrid>
              <a:tr h="406498">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线径</a:t>
                      </a:r>
                      <a:r>
                        <a:rPr lang="en-US" altLang="zh-CN" sz="1200" b="0" dirty="0"/>
                        <a:t>(mm)</a:t>
                      </a:r>
                      <a:endParaRPr lang="zh-CN" altLang="en-US" sz="1200" b="0" dirty="0"/>
                    </a:p>
                  </a:txBody>
                  <a:tcPr anchor="ctr">
                    <a:noFill/>
                  </a:tcPr>
                </a:tc>
                <a:tc>
                  <a:txBody>
                    <a:bodyPr/>
                    <a:lstStyle/>
                    <a:p>
                      <a:pPr algn="ctr"/>
                      <a:r>
                        <a:rPr lang="zh-CN" altLang="en-US" sz="1200" b="0" dirty="0"/>
                        <a:t>线圈内径（</a:t>
                      </a:r>
                      <a:r>
                        <a:rPr lang="en-US" altLang="zh-CN" sz="1200" b="0" dirty="0"/>
                        <a:t>mm</a:t>
                      </a:r>
                      <a:r>
                        <a:rPr lang="zh-CN" altLang="en-US" sz="1200" b="0" dirty="0"/>
                        <a:t>）</a:t>
                      </a:r>
                    </a:p>
                  </a:txBody>
                  <a:tcPr anchor="ctr">
                    <a:noFill/>
                  </a:tcPr>
                </a:tc>
                <a:tc>
                  <a:txBody>
                    <a:bodyPr/>
                    <a:lstStyle/>
                    <a:p>
                      <a:pPr algn="ctr"/>
                      <a:r>
                        <a:rPr lang="zh-CN" altLang="en-US" sz="1200" b="0" dirty="0"/>
                        <a:t>线径</a:t>
                      </a:r>
                      <a:r>
                        <a:rPr lang="en-US" altLang="zh-CN" sz="1200" b="0" dirty="0"/>
                        <a:t>/</a:t>
                      </a:r>
                      <a:r>
                        <a:rPr lang="zh-CN" altLang="en-US" sz="1200" b="0" dirty="0"/>
                        <a:t>线圈内径</a:t>
                      </a: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Test (Ω</a:t>
                      </a: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Simu (Ω)</a:t>
                      </a:r>
                      <a:endParaRPr lang="zh-CN" altLang="en-US" sz="1200" b="0" dirty="0"/>
                    </a:p>
                  </a:txBody>
                  <a:tcPr anchor="ctr">
                    <a:noFill/>
                  </a:tcPr>
                </a:tc>
                <a:tc>
                  <a:txBody>
                    <a:bodyPr/>
                    <a:lstStyle/>
                    <a:p>
                      <a:pPr algn="ctr"/>
                      <a:r>
                        <a:rPr lang="zh-CN" altLang="en-US" sz="1200" b="0" dirty="0"/>
                        <a:t>相对误差</a:t>
                      </a:r>
                    </a:p>
                  </a:txBody>
                  <a:tcPr anchor="ctr">
                    <a:noFill/>
                  </a:tcPr>
                </a:tc>
                <a:tc>
                  <a:txBody>
                    <a:bodyPr/>
                    <a:lstStyle/>
                    <a:p>
                      <a:pPr algn="ctr"/>
                      <a:r>
                        <a:rPr lang="en-US" altLang="zh-CN" sz="1200" b="0" dirty="0"/>
                        <a:t>Simulation vs test</a:t>
                      </a:r>
                      <a:endParaRPr lang="zh-CN" altLang="en-US" sz="1200" b="0" dirty="0"/>
                    </a:p>
                  </a:txBody>
                  <a:tcPr anchor="ctr">
                    <a:noFill/>
                  </a:tcPr>
                </a:tc>
                <a:extLst>
                  <a:ext uri="{0D108BD9-81ED-4DB2-BD59-A6C34878D82A}">
                    <a16:rowId xmlns:a16="http://schemas.microsoft.com/office/drawing/2014/main" val="1254656537"/>
                  </a:ext>
                </a:extLst>
              </a:tr>
              <a:tr h="264224">
                <a:tc rowSpan="3">
                  <a:txBody>
                    <a:bodyPr/>
                    <a:lstStyle/>
                    <a:p>
                      <a:pPr algn="ctr"/>
                      <a:r>
                        <a:rPr lang="en-US" altLang="zh-CN" sz="1200" b="0" dirty="0"/>
                        <a:t>Prototype coil</a:t>
                      </a:r>
                      <a:endParaRPr lang="zh-CN" altLang="en-US" sz="1200" b="0" dirty="0"/>
                    </a:p>
                  </a:txBody>
                  <a:tcPr anchor="ctr">
                    <a:noFill/>
                  </a:tcPr>
                </a:tc>
                <a:tc>
                  <a:txBody>
                    <a:bodyPr/>
                    <a:lstStyle/>
                    <a:p>
                      <a:pPr algn="ctr"/>
                      <a:r>
                        <a:rPr lang="en-US" altLang="zh-CN" sz="1200" b="0" dirty="0"/>
                        <a:t>V1</a:t>
                      </a:r>
                      <a:endParaRPr lang="zh-CN" altLang="en-US" sz="1200" b="0" dirty="0"/>
                    </a:p>
                  </a:txBody>
                  <a:tcPr anchor="ctr">
                    <a:noFill/>
                  </a:tcPr>
                </a:tc>
                <a:tc>
                  <a:txBody>
                    <a:bodyPr/>
                    <a:lstStyle/>
                    <a:p>
                      <a:pPr algn="ctr"/>
                      <a:r>
                        <a:rPr lang="en-US" altLang="zh-CN" sz="1200" b="0" dirty="0"/>
                        <a:t>0.13/0.156</a:t>
                      </a:r>
                      <a:endParaRPr lang="zh-CN" altLang="en-US" sz="1200" b="0" dirty="0"/>
                    </a:p>
                  </a:txBody>
                  <a:tcPr anchor="ctr">
                    <a:noFill/>
                  </a:tcPr>
                </a:tc>
                <a:tc>
                  <a:txBody>
                    <a:bodyPr/>
                    <a:lstStyle/>
                    <a:p>
                      <a:pPr algn="ctr"/>
                      <a:r>
                        <a:rPr lang="en-US" altLang="zh-CN" sz="1200" b="0" dirty="0"/>
                        <a:t>114</a:t>
                      </a:r>
                      <a:endParaRPr lang="zh-CN" altLang="en-US" sz="1200" b="0" dirty="0"/>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1.14E-03</a:t>
                      </a:r>
                    </a:p>
                  </a:txBody>
                  <a:tcPr marL="9525" marR="9525" marT="9525" marB="0" anchor="ctr">
                    <a:noFill/>
                  </a:tcPr>
                </a:tc>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未仿真</a:t>
                      </a:r>
                    </a:p>
                  </a:txBody>
                  <a:tcPr anchor="ctr">
                    <a:noFill/>
                  </a:tcPr>
                </a:tc>
                <a:extLst>
                  <a:ext uri="{0D108BD9-81ED-4DB2-BD59-A6C34878D82A}">
                    <a16:rowId xmlns:a16="http://schemas.microsoft.com/office/drawing/2014/main" val="818380003"/>
                  </a:ext>
                </a:extLst>
              </a:tr>
              <a:tr h="406498">
                <a:tc vMerge="1">
                  <a:txBody>
                    <a:bodyPr/>
                    <a:lstStyle/>
                    <a:p>
                      <a:endParaRPr lang="zh-CN" altLang="en-US" sz="1400" b="0" dirty="0"/>
                    </a:p>
                  </a:txBody>
                  <a:tcPr>
                    <a:noFill/>
                  </a:tcPr>
                </a:tc>
                <a:tc>
                  <a:txBody>
                    <a:bodyPr/>
                    <a:lstStyle/>
                    <a:p>
                      <a:pPr algn="ctr"/>
                      <a:r>
                        <a:rPr lang="en-US" altLang="zh-CN" sz="1200" b="0" dirty="0"/>
                        <a:t>V3</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200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solidFill>
                      <a:schemeClr val="accent4">
                        <a:lumMod val="60000"/>
                        <a:lumOff val="40000"/>
                      </a:schemeClr>
                    </a:solidFill>
                  </a:tcPr>
                </a:tc>
                <a:tc>
                  <a:txBody>
                    <a:bodyPr/>
                    <a:lstStyle/>
                    <a:p>
                      <a:pPr algn="ctr"/>
                      <a:r>
                        <a:rPr lang="en-US" altLang="zh-CN" sz="1200" b="0" dirty="0"/>
                        <a:t>7502.0449</a:t>
                      </a:r>
                      <a:endParaRPr lang="zh-CN" altLang="en-US" sz="1200" b="0" dirty="0"/>
                    </a:p>
                  </a:txBody>
                  <a:tcPr anchor="ctr">
                    <a:solidFill>
                      <a:schemeClr val="accent4">
                        <a:lumMod val="60000"/>
                        <a:lumOff val="40000"/>
                      </a:schemeClr>
                    </a:solidFill>
                  </a:tcPr>
                </a:tc>
                <a:tc>
                  <a:txBody>
                    <a:bodyPr/>
                    <a:lstStyle/>
                    <a:p>
                      <a:pPr algn="ctr"/>
                      <a:r>
                        <a:rPr lang="en-US" altLang="zh-CN" sz="1200" b="0" dirty="0"/>
                        <a:t>1242.9233</a:t>
                      </a:r>
                      <a:endParaRPr lang="zh-CN" altLang="en-US" sz="1200" b="0" dirty="0"/>
                    </a:p>
                  </a:txBody>
                  <a:tcPr anchor="ctr">
                    <a:solidFill>
                      <a:schemeClr val="accent4">
                        <a:lumMod val="60000"/>
                        <a:lumOff val="40000"/>
                      </a:schemeClr>
                    </a:solidFill>
                  </a:tcPr>
                </a:tc>
                <a:tc>
                  <a:txBody>
                    <a:bodyPr/>
                    <a:lstStyle/>
                    <a:p>
                      <a:pPr algn="ctr"/>
                      <a:r>
                        <a:rPr lang="en-US" altLang="zh-CN" sz="1200" b="0" dirty="0"/>
                        <a:t>503.58%</a:t>
                      </a:r>
                      <a:endParaRPr lang="zh-CN" altLang="en-US" sz="1200" b="0" dirty="0"/>
                    </a:p>
                  </a:txBody>
                  <a:tcPr anchor="ctr">
                    <a:solidFill>
                      <a:schemeClr val="accent4">
                        <a:lumMod val="60000"/>
                        <a:lumOff val="40000"/>
                      </a:schemeClr>
                    </a:solidFill>
                  </a:tcPr>
                </a:tc>
                <a:tc>
                  <a:txBody>
                    <a:bodyPr/>
                    <a:lstStyle/>
                    <a:p>
                      <a:pPr algn="ct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2601047670"/>
                  </a:ext>
                </a:extLst>
              </a:tr>
              <a:tr h="264224">
                <a:tc vMerge="1">
                  <a:txBody>
                    <a:bodyPr/>
                    <a:lstStyle/>
                    <a:p>
                      <a:endParaRPr lang="zh-CN" altLang="en-US" sz="1400" b="0" dirty="0"/>
                    </a:p>
                  </a:txBody>
                  <a:tcPr>
                    <a:noFill/>
                  </a:tcPr>
                </a:tc>
                <a:tc>
                  <a:txBody>
                    <a:bodyPr/>
                    <a:lstStyle/>
                    <a:p>
                      <a:pPr algn="ctr"/>
                      <a:r>
                        <a:rPr lang="en-US" altLang="zh-CN" sz="1200" b="0" dirty="0"/>
                        <a:t>V3.5</a:t>
                      </a:r>
                      <a:endParaRPr lang="zh-CN" altLang="en-US" sz="1200" b="0" dirty="0"/>
                    </a:p>
                  </a:txBody>
                  <a:tcPr anchor="ctr">
                    <a:solidFill>
                      <a:schemeClr val="accent6">
                        <a:lumMod val="40000"/>
                        <a:lumOff val="60000"/>
                      </a:schemeClr>
                    </a:solidFill>
                  </a:tcPr>
                </a:tc>
                <a:tc>
                  <a:txBody>
                    <a:bodyPr/>
                    <a:lstStyle/>
                    <a:p>
                      <a:pPr algn="ctr"/>
                      <a:r>
                        <a:rPr lang="en-US" altLang="zh-CN" sz="1200" b="0" dirty="0"/>
                        <a:t>1.2/1.27</a:t>
                      </a:r>
                      <a:endParaRPr lang="zh-CN" altLang="en-US" sz="1200" b="0" dirty="0"/>
                    </a:p>
                  </a:txBody>
                  <a:tcPr anchor="ctr">
                    <a:solidFill>
                      <a:schemeClr val="accent6">
                        <a:lumMod val="40000"/>
                        <a:lumOff val="60000"/>
                      </a:schemeClr>
                    </a:solidFill>
                  </a:tcPr>
                </a:tc>
                <a:tc>
                  <a:txBody>
                    <a:bodyPr/>
                    <a:lstStyle/>
                    <a:p>
                      <a:pPr algn="ctr"/>
                      <a:r>
                        <a:rPr lang="en-US" altLang="zh-CN" sz="1200" b="0" dirty="0"/>
                        <a:t>114</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1.05E-02</a:t>
                      </a:r>
                    </a:p>
                  </a:txBody>
                  <a:tcPr marL="9525" marR="9525" marT="9525" marB="0" anchor="ctr">
                    <a:solidFill>
                      <a:schemeClr val="accent6">
                        <a:lumMod val="40000"/>
                        <a:lumOff val="60000"/>
                      </a:schemeClr>
                    </a:solidFill>
                  </a:tcPr>
                </a:tc>
                <a:tc>
                  <a:txBody>
                    <a:bodyPr/>
                    <a:lstStyle/>
                    <a:p>
                      <a:pPr algn="ctr"/>
                      <a:r>
                        <a:rPr lang="en-US" altLang="zh-CN" sz="1200" b="0" dirty="0"/>
                        <a:t>15.7031</a:t>
                      </a:r>
                      <a:endParaRPr lang="zh-CN" altLang="en-US" sz="1200" b="0" dirty="0"/>
                    </a:p>
                  </a:txBody>
                  <a:tcPr anchor="ctr">
                    <a:solidFill>
                      <a:schemeClr val="accent6">
                        <a:lumMod val="40000"/>
                        <a:lumOff val="60000"/>
                      </a:schemeClr>
                    </a:solidFill>
                  </a:tcPr>
                </a:tc>
                <a:tc>
                  <a:txBody>
                    <a:bodyPr/>
                    <a:lstStyle/>
                    <a:p>
                      <a:pPr algn="ctr"/>
                      <a:r>
                        <a:rPr lang="en-US" altLang="zh-CN" sz="1200" b="0" dirty="0"/>
                        <a:t>16.1661</a:t>
                      </a:r>
                      <a:endParaRPr lang="zh-CN" altLang="en-US" sz="1200" b="0" dirty="0"/>
                    </a:p>
                  </a:txBody>
                  <a:tcPr anchor="ctr">
                    <a:solidFill>
                      <a:schemeClr val="accent6">
                        <a:lumMod val="40000"/>
                        <a:lumOff val="60000"/>
                      </a:schemeClr>
                    </a:solidFill>
                  </a:tcPr>
                </a:tc>
                <a:tc>
                  <a:txBody>
                    <a:bodyPr/>
                    <a:lstStyle/>
                    <a:p>
                      <a:pPr algn="ctr"/>
                      <a:r>
                        <a:rPr lang="en-US" altLang="zh-CN" sz="1200" b="0" dirty="0"/>
                        <a:t>2.86%</a:t>
                      </a:r>
                      <a:endParaRPr lang="zh-CN" altLang="en-US" sz="1200" b="0" dirty="0"/>
                    </a:p>
                  </a:txBody>
                  <a:tcPr anchor="ctr">
                    <a:solidFill>
                      <a:schemeClr val="accent6">
                        <a:lumMod val="40000"/>
                        <a:lumOff val="60000"/>
                      </a:schemeClr>
                    </a:solidFill>
                  </a:tcPr>
                </a:tc>
                <a:tc>
                  <a:txBody>
                    <a:bodyPr/>
                    <a:lstStyle/>
                    <a:p>
                      <a:pPr algn="ct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2190362552"/>
                  </a:ext>
                </a:extLst>
              </a:tr>
              <a:tr h="264224">
                <a:tc rowSpan="7">
                  <a:txBody>
                    <a:bodyPr/>
                    <a:lstStyle/>
                    <a:p>
                      <a:pPr algn="ctr"/>
                      <a:r>
                        <a:rPr lang="en-US" altLang="zh-CN" sz="1200" b="0" dirty="0"/>
                        <a:t>Test coil</a:t>
                      </a:r>
                      <a:endParaRPr lang="zh-CN" altLang="en-US" sz="1200" b="0" dirty="0"/>
                    </a:p>
                  </a:txBody>
                  <a:tcPr anchor="ctr">
                    <a:noFill/>
                  </a:tcPr>
                </a:tc>
                <a:tc>
                  <a:txBody>
                    <a:bodyPr/>
                    <a:lstStyle/>
                    <a:p>
                      <a:pPr algn="ctr"/>
                      <a:r>
                        <a:rPr lang="en-US" altLang="zh-CN" sz="1200" b="0" dirty="0"/>
                        <a:t>Coil1</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8.0729</a:t>
                      </a:r>
                      <a:endParaRPr lang="zh-CN" altLang="en-US" sz="1200" b="0" dirty="0"/>
                    </a:p>
                  </a:txBody>
                  <a:tcPr anchor="ctr">
                    <a:solidFill>
                      <a:schemeClr val="accent6">
                        <a:lumMod val="40000"/>
                        <a:lumOff val="60000"/>
                      </a:schemeClr>
                    </a:solidFill>
                  </a:tcPr>
                </a:tc>
                <a:tc>
                  <a:txBody>
                    <a:bodyPr/>
                    <a:lstStyle/>
                    <a:p>
                      <a:pPr algn="ctr"/>
                      <a:r>
                        <a:rPr lang="en-US" altLang="zh-CN" sz="1200" b="0" dirty="0"/>
                        <a:t>7.9271</a:t>
                      </a:r>
                      <a:endParaRPr lang="zh-CN" altLang="en-US" sz="1200" b="0" dirty="0"/>
                    </a:p>
                  </a:txBody>
                  <a:tcPr anchor="ctr">
                    <a:solidFill>
                      <a:schemeClr val="accent6">
                        <a:lumMod val="40000"/>
                        <a:lumOff val="60000"/>
                      </a:schemeClr>
                    </a:solidFill>
                  </a:tcPr>
                </a:tc>
                <a:tc>
                  <a:txBody>
                    <a:bodyPr/>
                    <a:lstStyle/>
                    <a:p>
                      <a:pPr algn="ctr"/>
                      <a:r>
                        <a:rPr lang="en-US" altLang="zh-CN" sz="1200" b="0" dirty="0"/>
                        <a:t>1.84%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3403138992"/>
                  </a:ext>
                </a:extLst>
              </a:tr>
              <a:tr h="264224">
                <a:tc vMerge="1">
                  <a:txBody>
                    <a:bodyPr/>
                    <a:lstStyle/>
                    <a:p>
                      <a:endParaRPr lang="zh-CN" altLang="en-US" sz="1400" b="0" dirty="0"/>
                    </a:p>
                  </a:txBody>
                  <a:tcPr>
                    <a:noFill/>
                  </a:tcPr>
                </a:tc>
                <a:tc>
                  <a:txBody>
                    <a:bodyPr/>
                    <a:lstStyle/>
                    <a:p>
                      <a:pPr algn="ctr"/>
                      <a:r>
                        <a:rPr lang="en-US" altLang="zh-CN" sz="1200" b="0" dirty="0"/>
                        <a:t>Coil2</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12.3445</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12.0600</a:t>
                      </a:r>
                      <a:endParaRPr lang="zh-CN" altLang="en-US" sz="1200" b="0" dirty="0"/>
                    </a:p>
                  </a:txBody>
                  <a:tcPr anchor="ctr">
                    <a:solidFill>
                      <a:schemeClr val="accent6">
                        <a:lumMod val="40000"/>
                        <a:lumOff val="60000"/>
                      </a:schemeClr>
                    </a:solidFill>
                  </a:tcPr>
                </a:tc>
                <a:tc>
                  <a:txBody>
                    <a:bodyPr/>
                    <a:lstStyle/>
                    <a:p>
                      <a:pPr algn="ctr"/>
                      <a:r>
                        <a:rPr lang="en-US" altLang="zh-CN" sz="1200" b="0" dirty="0"/>
                        <a:t>2.36%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001909849"/>
                  </a:ext>
                </a:extLst>
              </a:tr>
              <a:tr h="264224">
                <a:tc vMerge="1">
                  <a:txBody>
                    <a:bodyPr/>
                    <a:lstStyle/>
                    <a:p>
                      <a:endParaRPr lang="zh-CN" altLang="en-US" sz="1400" b="0" dirty="0"/>
                    </a:p>
                  </a:txBody>
                  <a:tcPr>
                    <a:noFill/>
                  </a:tcPr>
                </a:tc>
                <a:tc>
                  <a:txBody>
                    <a:bodyPr/>
                    <a:lstStyle/>
                    <a:p>
                      <a:pPr algn="ctr"/>
                      <a:r>
                        <a:rPr lang="en-US" altLang="zh-CN" sz="1200" b="0" dirty="0"/>
                        <a:t>Coil3</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16.5969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16.2412</a:t>
                      </a:r>
                      <a:endParaRPr lang="zh-CN" altLang="en-US" sz="1200" b="0" dirty="0"/>
                    </a:p>
                  </a:txBody>
                  <a:tcPr anchor="ctr">
                    <a:solidFill>
                      <a:schemeClr val="accent6">
                        <a:lumMod val="40000"/>
                        <a:lumOff val="60000"/>
                      </a:schemeClr>
                    </a:solidFill>
                  </a:tcPr>
                </a:tc>
                <a:tc>
                  <a:txBody>
                    <a:bodyPr/>
                    <a:lstStyle/>
                    <a:p>
                      <a:pPr algn="ctr"/>
                      <a:r>
                        <a:rPr lang="en-US" altLang="zh-CN" sz="1200" b="0" dirty="0"/>
                        <a:t>2.19%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415453118"/>
                  </a:ext>
                </a:extLst>
              </a:tr>
              <a:tr h="264224">
                <a:tc vMerge="1">
                  <a:txBody>
                    <a:bodyPr/>
                    <a:lstStyle/>
                    <a:p>
                      <a:endParaRPr lang="zh-CN" altLang="en-US"/>
                    </a:p>
                  </a:txBody>
                  <a:tcPr/>
                </a:tc>
                <a:tc>
                  <a:txBody>
                    <a:bodyPr/>
                    <a:lstStyle/>
                    <a:p>
                      <a:pPr algn="ctr"/>
                      <a:r>
                        <a:rPr lang="en-US" altLang="zh-CN" sz="1200" b="0" dirty="0"/>
                        <a:t>Coil4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3.00E-02</a:t>
                      </a:r>
                    </a:p>
                  </a:txBody>
                  <a:tcPr marL="9525" marR="9525" marT="9525" marB="0" anchor="ctr">
                    <a:solidFill>
                      <a:schemeClr val="accent6">
                        <a:lumMod val="40000"/>
                        <a:lumOff val="60000"/>
                      </a:schemeClr>
                    </a:solidFill>
                  </a:tcPr>
                </a:tc>
                <a:tc>
                  <a:txBody>
                    <a:bodyPr/>
                    <a:lstStyle/>
                    <a:p>
                      <a:pPr algn="ctr"/>
                      <a:r>
                        <a:rPr lang="en-US" altLang="zh-CN" sz="1200" b="0" dirty="0"/>
                        <a:t>0.8742</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0.8794</a:t>
                      </a:r>
                      <a:endParaRPr lang="zh-CN" altLang="en-US" sz="1200" b="0" dirty="0"/>
                    </a:p>
                  </a:txBody>
                  <a:tcPr anchor="ctr">
                    <a:solidFill>
                      <a:schemeClr val="accent6">
                        <a:lumMod val="40000"/>
                        <a:lumOff val="60000"/>
                      </a:schemeClr>
                    </a:solidFill>
                  </a:tcPr>
                </a:tc>
                <a:tc>
                  <a:txBody>
                    <a:bodyPr/>
                    <a:lstStyle/>
                    <a:p>
                      <a:pPr algn="ctr"/>
                      <a:r>
                        <a:rPr lang="en-US" altLang="zh-CN" sz="1200" b="0" dirty="0"/>
                        <a:t>0.59%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779873103"/>
                  </a:ext>
                </a:extLst>
              </a:tr>
              <a:tr h="264224">
                <a:tc vMerge="1">
                  <a:txBody>
                    <a:bodyPr/>
                    <a:lstStyle/>
                    <a:p>
                      <a:endParaRPr lang="zh-CN" altLang="en-US" sz="1400" b="0" dirty="0"/>
                    </a:p>
                  </a:txBody>
                  <a:tcPr>
                    <a:noFill/>
                  </a:tcPr>
                </a:tc>
                <a:tc>
                  <a:txBody>
                    <a:bodyPr/>
                    <a:lstStyle/>
                    <a:p>
                      <a:pPr algn="ctr"/>
                      <a:r>
                        <a:rPr lang="en-US" altLang="zh-CN" sz="1200" b="0" dirty="0"/>
                        <a:t>Coil6</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solidFill>
                      <a:schemeClr val="accent4">
                        <a:lumMod val="60000"/>
                        <a:lumOff val="40000"/>
                      </a:schemeClr>
                    </a:solidFill>
                  </a:tcPr>
                </a:tc>
                <a:tc>
                  <a:txBody>
                    <a:bodyPr/>
                    <a:lstStyle/>
                    <a:p>
                      <a:pPr algn="ctr"/>
                      <a:r>
                        <a:rPr lang="en-US" altLang="zh-CN" sz="1200" b="0" dirty="0"/>
                        <a:t>75.1922</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36.3152</a:t>
                      </a:r>
                      <a:endParaRPr lang="zh-CN" altLang="en-US" sz="1200" b="0" dirty="0"/>
                    </a:p>
                  </a:txBody>
                  <a:tcPr anchor="ctr">
                    <a:solidFill>
                      <a:schemeClr val="accent4">
                        <a:lumMod val="60000"/>
                        <a:lumOff val="40000"/>
                      </a:schemeClr>
                    </a:solidFill>
                  </a:tcPr>
                </a:tc>
                <a:tc>
                  <a:txBody>
                    <a:bodyPr/>
                    <a:lstStyle/>
                    <a:p>
                      <a:pPr algn="ctr"/>
                      <a:r>
                        <a:rPr lang="en-US" altLang="zh-CN" sz="1200" b="0" dirty="0"/>
                        <a:t>107.05%</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3782850881"/>
                  </a:ext>
                </a:extLst>
              </a:tr>
              <a:tr h="406498">
                <a:tc vMerge="1">
                  <a:txBody>
                    <a:bodyPr/>
                    <a:lstStyle/>
                    <a:p>
                      <a:endParaRPr lang="zh-CN" altLang="en-US" sz="1400" b="0" dirty="0"/>
                    </a:p>
                  </a:txBody>
                  <a:tcPr>
                    <a:noFill/>
                  </a:tcPr>
                </a:tc>
                <a:tc>
                  <a:txBody>
                    <a:bodyPr/>
                    <a:lstStyle/>
                    <a:p>
                      <a:pPr algn="ctr"/>
                      <a:r>
                        <a:rPr lang="en-US" altLang="zh-CN" sz="1200" b="0" dirty="0"/>
                        <a:t>Coil7</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150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3.67E-03</a:t>
                      </a:r>
                    </a:p>
                  </a:txBody>
                  <a:tcPr marL="9525" marR="9525" marT="9525" marB="0" anchor="ctr">
                    <a:solidFill>
                      <a:schemeClr val="accent4">
                        <a:lumMod val="60000"/>
                        <a:lumOff val="40000"/>
                      </a:schemeClr>
                    </a:solidFill>
                  </a:tcPr>
                </a:tc>
                <a:tc>
                  <a:txBody>
                    <a:bodyPr/>
                    <a:lstStyle/>
                    <a:p>
                      <a:pPr algn="ctr"/>
                      <a:r>
                        <a:rPr lang="en-US" altLang="zh-CN" sz="1200" b="0" dirty="0"/>
                        <a:t>404.5206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52.9797</a:t>
                      </a:r>
                      <a:endParaRPr lang="zh-CN" altLang="en-US" sz="1200" b="0" dirty="0"/>
                    </a:p>
                  </a:txBody>
                  <a:tcPr anchor="ctr">
                    <a:solidFill>
                      <a:schemeClr val="accent4">
                        <a:lumMod val="60000"/>
                        <a:lumOff val="40000"/>
                      </a:schemeClr>
                    </a:solidFill>
                  </a:tcPr>
                </a:tc>
                <a:tc>
                  <a:txBody>
                    <a:bodyPr/>
                    <a:lstStyle/>
                    <a:p>
                      <a:pPr algn="ctr"/>
                      <a:r>
                        <a:rPr lang="en-US" altLang="zh-CN" sz="1200" b="0" dirty="0"/>
                        <a:t>663.54%</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682230604"/>
                  </a:ext>
                </a:extLst>
              </a:tr>
              <a:tr h="264224">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200" b="0" kern="1200" dirty="0">
                          <a:solidFill>
                            <a:schemeClr val="dk1"/>
                          </a:solidFill>
                          <a:latin typeface="+mn-lt"/>
                          <a:ea typeface="+mn-ea"/>
                          <a:cs typeface="+mn-cs"/>
                        </a:rPr>
                        <a:t>H1</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0.65/0.715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34</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1.91E-02</a:t>
                      </a:r>
                    </a:p>
                  </a:txBody>
                  <a:tcPr marL="9525" marR="9525" marT="9525" marB="0"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9.6460</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latin typeface="+mn-lt"/>
                          <a:ea typeface="+mn-ea"/>
                          <a:cs typeface="+mn-cs"/>
                        </a:rPr>
                        <a:t>8.9376</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7.93%</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latin typeface="+mn-lt"/>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2177881814"/>
                  </a:ext>
                </a:extLst>
              </a:tr>
            </a:tbl>
          </a:graphicData>
        </a:graphic>
      </p:graphicFrame>
      <p:pic>
        <p:nvPicPr>
          <p:cNvPr id="9" name="图片 8">
            <a:extLst>
              <a:ext uri="{FF2B5EF4-FFF2-40B4-BE49-F238E27FC236}">
                <a16:creationId xmlns:a16="http://schemas.microsoft.com/office/drawing/2014/main" id="{D52AB97E-8106-46DE-AC67-1AED0DA26E66}"/>
              </a:ext>
            </a:extLst>
          </p:cNvPr>
          <p:cNvPicPr>
            <a:picLocks noChangeAspect="1"/>
          </p:cNvPicPr>
          <p:nvPr/>
        </p:nvPicPr>
        <p:blipFill>
          <a:blip r:embed="rId2"/>
          <a:stretch>
            <a:fillRect/>
          </a:stretch>
        </p:blipFill>
        <p:spPr>
          <a:xfrm>
            <a:off x="4885504" y="22225"/>
            <a:ext cx="4203769" cy="2565865"/>
          </a:xfrm>
          <a:prstGeom prst="rect">
            <a:avLst/>
          </a:prstGeom>
        </p:spPr>
      </p:pic>
    </p:spTree>
    <p:extLst>
      <p:ext uri="{BB962C8B-B14F-4D97-AF65-F5344CB8AC3E}">
        <p14:creationId xmlns:p14="http://schemas.microsoft.com/office/powerpoint/2010/main" val="42669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93B6C3B-AF1B-436C-87DC-73F62F09537C}"/>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1E276F5F-2A7E-40AF-9261-9649D482EEA5}"/>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4A1AB463-868D-41FA-B7CD-124615E9F873}"/>
              </a:ext>
            </a:extLst>
          </p:cNvPr>
          <p:cNvSpPr txBox="1"/>
          <p:nvPr/>
        </p:nvSpPr>
        <p:spPr>
          <a:xfrm>
            <a:off x="266700" y="1180867"/>
            <a:ext cx="8610600" cy="1707455"/>
          </a:xfrm>
          <a:prstGeom prst="rect">
            <a:avLst/>
          </a:prstGeom>
          <a:noFill/>
        </p:spPr>
        <p:txBody>
          <a:bodyPr wrap="square" rtlCol="0">
            <a:spAutoFit/>
          </a:bodyPr>
          <a:lstStyle/>
          <a:p>
            <a:pPr>
              <a:lnSpc>
                <a:spcPct val="150000"/>
              </a:lnSpc>
            </a:pPr>
            <a:r>
              <a:rPr lang="zh-CN" altLang="en-US" dirty="0"/>
              <a:t>对于小线径大半径的线圈，由于尺度的变化，仿真中网格分辨率可能不理想，加密网格，使用自适应网格，自动加密</a:t>
            </a:r>
            <a:endParaRPr lang="en-US" altLang="zh-CN" dirty="0"/>
          </a:p>
          <a:p>
            <a:pPr>
              <a:lnSpc>
                <a:spcPct val="150000"/>
              </a:lnSpc>
            </a:pPr>
            <a:r>
              <a:rPr lang="zh-CN" altLang="en-US" dirty="0"/>
              <a:t>值得指出的是：经验上，仿真趋肤效应时，一般要求网格尺寸</a:t>
            </a:r>
            <a:r>
              <a:rPr lang="en-US" altLang="zh-CN" dirty="0"/>
              <a:t>&lt;</a:t>
            </a:r>
            <a:r>
              <a:rPr lang="el-GR" altLang="zh-CN" dirty="0"/>
              <a:t>δ​</a:t>
            </a:r>
            <a:r>
              <a:rPr lang="en-US" altLang="zh-CN" dirty="0"/>
              <a:t>/5</a:t>
            </a:r>
            <a:r>
              <a:rPr lang="zh-CN" altLang="en-US" dirty="0"/>
              <a:t>，最好是</a:t>
            </a:r>
            <a:r>
              <a:rPr lang="el-GR" altLang="zh-CN" dirty="0"/>
              <a:t>δ​</a:t>
            </a:r>
            <a:r>
              <a:rPr lang="en-US" altLang="zh-CN" dirty="0"/>
              <a:t>/10</a:t>
            </a:r>
            <a:br>
              <a:rPr lang="en-US" altLang="zh-CN" dirty="0"/>
            </a:br>
            <a:r>
              <a:rPr lang="zh-CN" altLang="en-US" dirty="0"/>
              <a:t>对于铜，</a:t>
            </a:r>
            <a:r>
              <a:rPr lang="en-US" altLang="zh-CN" dirty="0"/>
              <a:t>10kHz </a:t>
            </a:r>
            <a:r>
              <a:rPr lang="zh-CN" altLang="en-US" dirty="0"/>
              <a:t>时，趋肤深度</a:t>
            </a:r>
            <a:r>
              <a:rPr lang="el-GR" altLang="zh-CN" dirty="0"/>
              <a:t>δ​</a:t>
            </a:r>
            <a:r>
              <a:rPr lang="en-US" altLang="zh-CN" dirty="0"/>
              <a:t>=0.66mm</a:t>
            </a:r>
          </a:p>
        </p:txBody>
      </p:sp>
      <p:pic>
        <p:nvPicPr>
          <p:cNvPr id="6" name="视频 5">
            <a:hlinkClick r:id="" action="ppaction://media"/>
            <a:extLst>
              <a:ext uri="{FF2B5EF4-FFF2-40B4-BE49-F238E27FC236}">
                <a16:creationId xmlns:a16="http://schemas.microsoft.com/office/drawing/2014/main" id="{7DAE2F74-F33F-46DA-9FF3-45E0CE6B1CC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3657600"/>
            <a:ext cx="4078180" cy="2051126"/>
          </a:xfrm>
          <a:prstGeom prst="rect">
            <a:avLst/>
          </a:prstGeom>
        </p:spPr>
      </p:pic>
      <p:sp>
        <p:nvSpPr>
          <p:cNvPr id="7" name="文本框 6">
            <a:extLst>
              <a:ext uri="{FF2B5EF4-FFF2-40B4-BE49-F238E27FC236}">
                <a16:creationId xmlns:a16="http://schemas.microsoft.com/office/drawing/2014/main" id="{EC007412-DA05-4D42-BEC9-9E270453252C}"/>
              </a:ext>
            </a:extLst>
          </p:cNvPr>
          <p:cNvSpPr txBox="1"/>
          <p:nvPr/>
        </p:nvSpPr>
        <p:spPr>
          <a:xfrm>
            <a:off x="1666102" y="3109947"/>
            <a:ext cx="1396536" cy="369332"/>
          </a:xfrm>
          <a:prstGeom prst="rect">
            <a:avLst/>
          </a:prstGeom>
          <a:noFill/>
        </p:spPr>
        <p:txBody>
          <a:bodyPr wrap="none" rtlCol="0">
            <a:spAutoFit/>
          </a:bodyPr>
          <a:lstStyle/>
          <a:p>
            <a:pPr algn="ctr"/>
            <a:r>
              <a:rPr lang="en-US" altLang="zh-CN" b="1" dirty="0">
                <a:solidFill>
                  <a:srgbClr val="0070C0"/>
                </a:solidFill>
              </a:rPr>
              <a:t>Mesh(0--3)</a:t>
            </a:r>
            <a:endParaRPr lang="zh-CN" altLang="en-US" b="1" dirty="0">
              <a:solidFill>
                <a:srgbClr val="0070C0"/>
              </a:solidFill>
            </a:endParaRPr>
          </a:p>
        </p:txBody>
      </p:sp>
      <p:sp>
        <p:nvSpPr>
          <p:cNvPr id="10" name="文本框 9">
            <a:extLst>
              <a:ext uri="{FF2B5EF4-FFF2-40B4-BE49-F238E27FC236}">
                <a16:creationId xmlns:a16="http://schemas.microsoft.com/office/drawing/2014/main" id="{9E56CEFB-87E1-436B-ABEF-4E2C8CE330FC}"/>
              </a:ext>
            </a:extLst>
          </p:cNvPr>
          <p:cNvSpPr txBox="1"/>
          <p:nvPr/>
        </p:nvSpPr>
        <p:spPr>
          <a:xfrm>
            <a:off x="6209698" y="3109947"/>
            <a:ext cx="2553904" cy="369332"/>
          </a:xfrm>
          <a:prstGeom prst="rect">
            <a:avLst/>
          </a:prstGeom>
          <a:noFill/>
        </p:spPr>
        <p:txBody>
          <a:bodyPr wrap="none" rtlCol="0">
            <a:spAutoFit/>
          </a:bodyPr>
          <a:lstStyle/>
          <a:p>
            <a:pPr algn="ctr"/>
            <a:r>
              <a:rPr lang="en-US" altLang="zh-CN" b="1" dirty="0" err="1">
                <a:solidFill>
                  <a:srgbClr val="0070C0"/>
                </a:solidFill>
              </a:rPr>
              <a:t>Rac</a:t>
            </a:r>
            <a:r>
              <a:rPr lang="en-US" altLang="zh-CN" b="1" dirty="0">
                <a:solidFill>
                  <a:srgbClr val="0070C0"/>
                </a:solidFill>
              </a:rPr>
              <a:t> @ 10kHz vs Mesh</a:t>
            </a:r>
            <a:endParaRPr lang="zh-CN" altLang="en-US" b="1" dirty="0">
              <a:solidFill>
                <a:srgbClr val="0070C0"/>
              </a:solidFill>
            </a:endParaRPr>
          </a:p>
        </p:txBody>
      </p:sp>
      <p:graphicFrame>
        <p:nvGraphicFramePr>
          <p:cNvPr id="11" name="图表 10">
            <a:extLst>
              <a:ext uri="{FF2B5EF4-FFF2-40B4-BE49-F238E27FC236}">
                <a16:creationId xmlns:a16="http://schemas.microsoft.com/office/drawing/2014/main" id="{7D1B915A-DB8E-40C2-B96C-4DF141AF518F}"/>
              </a:ext>
            </a:extLst>
          </p:cNvPr>
          <p:cNvGraphicFramePr>
            <a:graphicFrameLocks/>
          </p:cNvGraphicFramePr>
          <p:nvPr>
            <p:extLst>
              <p:ext uri="{D42A27DB-BD31-4B8C-83A1-F6EECF244321}">
                <p14:modId xmlns:p14="http://schemas.microsoft.com/office/powerpoint/2010/main" val="1642329600"/>
              </p:ext>
            </p:extLst>
          </p:nvPr>
        </p:nvGraphicFramePr>
        <p:xfrm>
          <a:off x="4572000" y="3453882"/>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文本框 11">
            <a:extLst>
              <a:ext uri="{FF2B5EF4-FFF2-40B4-BE49-F238E27FC236}">
                <a16:creationId xmlns:a16="http://schemas.microsoft.com/office/drawing/2014/main" id="{117C2A6D-FE44-4690-B226-1CDCF9795D61}"/>
              </a:ext>
            </a:extLst>
          </p:cNvPr>
          <p:cNvSpPr txBox="1"/>
          <p:nvPr/>
        </p:nvSpPr>
        <p:spPr>
          <a:xfrm>
            <a:off x="333045" y="6103992"/>
            <a:ext cx="2031325" cy="369332"/>
          </a:xfrm>
          <a:prstGeom prst="rect">
            <a:avLst/>
          </a:prstGeom>
          <a:noFill/>
        </p:spPr>
        <p:txBody>
          <a:bodyPr wrap="none" rtlCol="0">
            <a:spAutoFit/>
          </a:bodyPr>
          <a:lstStyle/>
          <a:p>
            <a:r>
              <a:rPr lang="zh-CN" altLang="en-US" dirty="0">
                <a:solidFill>
                  <a:srgbClr val="C00000"/>
                </a:solidFill>
              </a:rPr>
              <a:t>当前网格已经足够</a:t>
            </a:r>
          </a:p>
        </p:txBody>
      </p:sp>
    </p:spTree>
    <p:extLst>
      <p:ext uri="{BB962C8B-B14F-4D97-AF65-F5344CB8AC3E}">
        <p14:creationId xmlns:p14="http://schemas.microsoft.com/office/powerpoint/2010/main" val="30874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9C03B07-A111-42B2-BB91-6DD1C1826BC5}"/>
              </a:ext>
            </a:extLst>
          </p:cNvPr>
          <p:cNvSpPr txBox="1"/>
          <p:nvPr/>
        </p:nvSpPr>
        <p:spPr>
          <a:xfrm>
            <a:off x="213049" y="1195169"/>
            <a:ext cx="7239000" cy="881139"/>
          </a:xfrm>
          <a:prstGeom prst="rect">
            <a:avLst/>
          </a:prstGeom>
          <a:noFill/>
        </p:spPr>
        <p:txBody>
          <a:bodyPr wrap="square" rtlCol="0">
            <a:spAutoFit/>
          </a:bodyPr>
          <a:lstStyle/>
          <a:p>
            <a:pPr>
              <a:lnSpc>
                <a:spcPct val="150000"/>
              </a:lnSpc>
            </a:pPr>
            <a:r>
              <a:rPr lang="zh-CN" altLang="en-US" b="1" dirty="0">
                <a:solidFill>
                  <a:srgbClr val="FF0000"/>
                </a:solidFill>
              </a:rPr>
              <a:t>问题：存在空气芯线圈仿真结果与线圈实测结果匹配不上的情况</a:t>
            </a:r>
            <a:endParaRPr lang="en-US" altLang="zh-CN" b="1" dirty="0">
              <a:solidFill>
                <a:srgbClr val="FF0000"/>
              </a:solidFill>
            </a:endParaRPr>
          </a:p>
          <a:p>
            <a:pPr>
              <a:lnSpc>
                <a:spcPct val="150000"/>
              </a:lnSpc>
            </a:pPr>
            <a:r>
              <a:rPr lang="zh-CN" altLang="en-US" dirty="0"/>
              <a:t>将各只线圈的结果整理如下（为标称结果）</a:t>
            </a:r>
            <a:endParaRPr lang="en-US" altLang="zh-CN" dirty="0"/>
          </a:p>
        </p:txBody>
      </p:sp>
      <p:sp>
        <p:nvSpPr>
          <p:cNvPr id="2" name="灯片编号占位符 1">
            <a:extLst>
              <a:ext uri="{FF2B5EF4-FFF2-40B4-BE49-F238E27FC236}">
                <a16:creationId xmlns:a16="http://schemas.microsoft.com/office/drawing/2014/main" id="{0E947D2B-8FA8-433F-BDF1-6D4C4E14E8F9}"/>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DDCF0B0D-E613-446B-AF11-1162DD94BD86}"/>
              </a:ext>
            </a:extLst>
          </p:cNvPr>
          <p:cNvSpPr>
            <a:spLocks noGrp="1"/>
          </p:cNvSpPr>
          <p:nvPr>
            <p:ph type="body" sz="quarter" idx="13"/>
          </p:nvPr>
        </p:nvSpPr>
        <p:spPr/>
        <p:txBody>
          <a:bodyPr/>
          <a:lstStyle/>
          <a:p>
            <a:r>
              <a:rPr lang="zh-CN" altLang="en-US" dirty="0"/>
              <a:t>空气芯线圈</a:t>
            </a:r>
          </a:p>
        </p:txBody>
      </p:sp>
      <p:graphicFrame>
        <p:nvGraphicFramePr>
          <p:cNvPr id="5" name="表格 5">
            <a:extLst>
              <a:ext uri="{FF2B5EF4-FFF2-40B4-BE49-F238E27FC236}">
                <a16:creationId xmlns:a16="http://schemas.microsoft.com/office/drawing/2014/main" id="{5C8B5D86-B7BD-490E-8FBA-CBA81CFC56C3}"/>
              </a:ext>
            </a:extLst>
          </p:cNvPr>
          <p:cNvGraphicFramePr>
            <a:graphicFrameLocks noGrp="1"/>
          </p:cNvGraphicFramePr>
          <p:nvPr>
            <p:extLst>
              <p:ext uri="{D42A27DB-BD31-4B8C-83A1-F6EECF244321}">
                <p14:modId xmlns:p14="http://schemas.microsoft.com/office/powerpoint/2010/main" val="1695167323"/>
              </p:ext>
            </p:extLst>
          </p:nvPr>
        </p:nvGraphicFramePr>
        <p:xfrm>
          <a:off x="107303" y="2238232"/>
          <a:ext cx="8947106" cy="4621693"/>
        </p:xfrm>
        <a:graphic>
          <a:graphicData uri="http://schemas.openxmlformats.org/drawingml/2006/table">
            <a:tbl>
              <a:tblPr firstRow="1" bandRow="1">
                <a:tableStyleId>{69CF1AB2-1976-4502-BF36-3FF5EA218861}</a:tableStyleId>
              </a:tblPr>
              <a:tblGrid>
                <a:gridCol w="1371599">
                  <a:extLst>
                    <a:ext uri="{9D8B030D-6E8A-4147-A177-3AD203B41FA5}">
                      <a16:colId xmlns:a16="http://schemas.microsoft.com/office/drawing/2014/main" val="1969986963"/>
                    </a:ext>
                  </a:extLst>
                </a:gridCol>
                <a:gridCol w="609600">
                  <a:extLst>
                    <a:ext uri="{9D8B030D-6E8A-4147-A177-3AD203B41FA5}">
                      <a16:colId xmlns:a16="http://schemas.microsoft.com/office/drawing/2014/main" val="1523366972"/>
                    </a:ext>
                  </a:extLst>
                </a:gridCol>
                <a:gridCol w="1280022">
                  <a:extLst>
                    <a:ext uri="{9D8B030D-6E8A-4147-A177-3AD203B41FA5}">
                      <a16:colId xmlns:a16="http://schemas.microsoft.com/office/drawing/2014/main" val="1397474941"/>
                    </a:ext>
                  </a:extLst>
                </a:gridCol>
                <a:gridCol w="1433734">
                  <a:extLst>
                    <a:ext uri="{9D8B030D-6E8A-4147-A177-3AD203B41FA5}">
                      <a16:colId xmlns:a16="http://schemas.microsoft.com/office/drawing/2014/main" val="2292667255"/>
                    </a:ext>
                  </a:extLst>
                </a:gridCol>
                <a:gridCol w="1003614">
                  <a:extLst>
                    <a:ext uri="{9D8B030D-6E8A-4147-A177-3AD203B41FA5}">
                      <a16:colId xmlns:a16="http://schemas.microsoft.com/office/drawing/2014/main" val="1261791897"/>
                    </a:ext>
                  </a:extLst>
                </a:gridCol>
                <a:gridCol w="1123077">
                  <a:extLst>
                    <a:ext uri="{9D8B030D-6E8A-4147-A177-3AD203B41FA5}">
                      <a16:colId xmlns:a16="http://schemas.microsoft.com/office/drawing/2014/main" val="3877714259"/>
                    </a:ext>
                  </a:extLst>
                </a:gridCol>
                <a:gridCol w="613460">
                  <a:extLst>
                    <a:ext uri="{9D8B030D-6E8A-4147-A177-3AD203B41FA5}">
                      <a16:colId xmlns:a16="http://schemas.microsoft.com/office/drawing/2014/main" val="3054904779"/>
                    </a:ext>
                  </a:extLst>
                </a:gridCol>
                <a:gridCol w="1512000">
                  <a:extLst>
                    <a:ext uri="{9D8B030D-6E8A-4147-A177-3AD203B41FA5}">
                      <a16:colId xmlns:a16="http://schemas.microsoft.com/office/drawing/2014/main" val="2149075265"/>
                    </a:ext>
                  </a:extLst>
                </a:gridCol>
              </a:tblGrid>
              <a:tr h="448537">
                <a:tc>
                  <a:txBody>
                    <a:bodyPr/>
                    <a:lstStyle/>
                    <a:p>
                      <a:pPr algn="ctr"/>
                      <a:endParaRPr lang="zh-CN" altLang="en-US" sz="1400" b="0" dirty="0"/>
                    </a:p>
                  </a:txBody>
                  <a:tcPr anchor="ctr">
                    <a:noFill/>
                  </a:tcPr>
                </a:tc>
                <a:tc>
                  <a:txBody>
                    <a:bodyPr/>
                    <a:lstStyle/>
                    <a:p>
                      <a:pPr algn="ctr"/>
                      <a:endParaRPr lang="zh-CN" altLang="en-US" sz="1400" b="0" dirty="0"/>
                    </a:p>
                  </a:txBody>
                  <a:tcPr anchor="ctr">
                    <a:noFill/>
                  </a:tcPr>
                </a:tc>
                <a:tc>
                  <a:txBody>
                    <a:bodyPr/>
                    <a:lstStyle/>
                    <a:p>
                      <a:pPr algn="ctr"/>
                      <a:r>
                        <a:rPr lang="zh-CN" altLang="en-US" sz="1400" b="0" dirty="0"/>
                        <a:t>线径</a:t>
                      </a:r>
                      <a:r>
                        <a:rPr lang="en-US" altLang="zh-CN" sz="1400" b="0" dirty="0"/>
                        <a:t>(mm)</a:t>
                      </a:r>
                      <a:endParaRPr lang="zh-CN" altLang="en-US" sz="1400" b="0" dirty="0"/>
                    </a:p>
                  </a:txBody>
                  <a:tcPr anchor="ctr">
                    <a:noFill/>
                  </a:tcPr>
                </a:tc>
                <a:tc>
                  <a:txBody>
                    <a:bodyPr/>
                    <a:lstStyle/>
                    <a:p>
                      <a:pPr algn="ctr"/>
                      <a:r>
                        <a:rPr lang="zh-CN" altLang="en-US" sz="1400" b="0" dirty="0"/>
                        <a:t>线圈内径（</a:t>
                      </a:r>
                      <a:r>
                        <a:rPr lang="en-US" altLang="zh-CN" sz="1400" b="0" dirty="0"/>
                        <a:t>mm</a:t>
                      </a:r>
                      <a:r>
                        <a:rPr lang="zh-CN" altLang="en-US" sz="1400" b="0" dirty="0"/>
                        <a:t>）</a:t>
                      </a:r>
                    </a:p>
                  </a:txBody>
                  <a:tcPr anchor="ctr">
                    <a:noFill/>
                  </a:tcPr>
                </a:tc>
                <a:tc>
                  <a:txBody>
                    <a:bodyPr/>
                    <a:lstStyle/>
                    <a:p>
                      <a:pPr algn="ctr"/>
                      <a:r>
                        <a:rPr lang="zh-CN" altLang="en-US" sz="1400" b="0" dirty="0"/>
                        <a:t>单层匝数</a:t>
                      </a:r>
                    </a:p>
                  </a:txBody>
                  <a:tcPr anchor="ctr">
                    <a:noFill/>
                  </a:tcPr>
                </a:tc>
                <a:tc>
                  <a:txBody>
                    <a:bodyPr/>
                    <a:lstStyle/>
                    <a:p>
                      <a:pPr algn="ctr"/>
                      <a:r>
                        <a:rPr lang="zh-CN" altLang="en-US" sz="1400" b="0" dirty="0"/>
                        <a:t>匝间距</a:t>
                      </a:r>
                      <a:r>
                        <a:rPr lang="en-US" altLang="zh-CN" sz="1400" b="0" dirty="0"/>
                        <a:t>(mm)</a:t>
                      </a:r>
                      <a:endParaRPr lang="zh-CN" altLang="en-US" sz="1400" b="0" dirty="0"/>
                    </a:p>
                  </a:txBody>
                  <a:tcPr anchor="ctr">
                    <a:noFill/>
                  </a:tcPr>
                </a:tc>
                <a:tc>
                  <a:txBody>
                    <a:bodyPr/>
                    <a:lstStyle/>
                    <a:p>
                      <a:pPr algn="ctr"/>
                      <a:r>
                        <a:rPr lang="zh-CN" altLang="en-US" sz="1400" b="0" dirty="0"/>
                        <a:t>层数</a:t>
                      </a:r>
                    </a:p>
                  </a:txBody>
                  <a:tcPr anchor="ctr">
                    <a:noFill/>
                  </a:tcPr>
                </a:tc>
                <a:tc>
                  <a:txBody>
                    <a:bodyPr/>
                    <a:lstStyle/>
                    <a:p>
                      <a:pPr algn="ctr"/>
                      <a:r>
                        <a:rPr lang="zh-CN" altLang="en-US" sz="1400" b="0" dirty="0"/>
                        <a:t>层间距</a:t>
                      </a:r>
                      <a:r>
                        <a:rPr lang="en-US" altLang="zh-CN" sz="1400" b="0" dirty="0"/>
                        <a:t>(mm)</a:t>
                      </a:r>
                      <a:endParaRPr lang="zh-CN" altLang="en-US" sz="1400" b="0" dirty="0"/>
                    </a:p>
                  </a:txBody>
                  <a:tcPr anchor="ctr">
                    <a:noFill/>
                  </a:tcPr>
                </a:tc>
                <a:extLst>
                  <a:ext uri="{0D108BD9-81ED-4DB2-BD59-A6C34878D82A}">
                    <a16:rowId xmlns:a16="http://schemas.microsoft.com/office/drawing/2014/main" val="2646039981"/>
                  </a:ext>
                </a:extLst>
              </a:tr>
              <a:tr h="321012">
                <a:tc rowSpan="5">
                  <a:txBody>
                    <a:bodyPr/>
                    <a:lstStyle/>
                    <a:p>
                      <a:pPr algn="ctr"/>
                      <a:r>
                        <a:rPr lang="en-US" altLang="zh-CN" sz="1400" b="0" dirty="0"/>
                        <a:t>Prototype coil</a:t>
                      </a:r>
                      <a:endParaRPr lang="zh-CN" altLang="en-US" sz="1400" b="0" dirty="0"/>
                    </a:p>
                  </a:txBody>
                  <a:tcPr anchor="ctr">
                    <a:noFill/>
                  </a:tcPr>
                </a:tc>
                <a:tc>
                  <a:txBody>
                    <a:bodyPr/>
                    <a:lstStyle/>
                    <a:p>
                      <a:pPr algn="ctr"/>
                      <a:r>
                        <a:rPr lang="en-US" altLang="zh-CN" sz="1400" b="0" dirty="0"/>
                        <a:t>V1</a:t>
                      </a:r>
                      <a:endParaRPr lang="zh-CN" altLang="en-US" sz="1400" b="0" dirty="0"/>
                    </a:p>
                  </a:txBody>
                  <a:tcPr anchor="ctr">
                    <a:noFill/>
                  </a:tcPr>
                </a:tc>
                <a:tc>
                  <a:txBody>
                    <a:bodyPr/>
                    <a:lstStyle/>
                    <a:p>
                      <a:pPr algn="ctr"/>
                      <a:r>
                        <a:rPr lang="en-US" altLang="zh-CN" sz="1400" b="0" dirty="0"/>
                        <a:t>0.13/0.156</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288</a:t>
                      </a:r>
                      <a:endParaRPr lang="zh-CN" altLang="en-US" sz="1400" b="0" dirty="0"/>
                    </a:p>
                  </a:txBody>
                  <a:tcPr anchor="ctr">
                    <a:noFill/>
                  </a:tcPr>
                </a:tc>
                <a:tc>
                  <a:txBody>
                    <a:bodyPr/>
                    <a:lstStyle/>
                    <a:p>
                      <a:pPr algn="ctr"/>
                      <a:r>
                        <a:rPr lang="en-US" altLang="zh-CN" sz="1400" b="0" dirty="0"/>
                        <a:t>0.198</a:t>
                      </a:r>
                      <a:endParaRPr lang="zh-CN" altLang="en-US" sz="1400" b="0" dirty="0"/>
                    </a:p>
                  </a:txBody>
                  <a:tcPr anchor="ctr">
                    <a:noFill/>
                  </a:tcPr>
                </a:tc>
                <a:tc>
                  <a:txBody>
                    <a:bodyPr/>
                    <a:lstStyle/>
                    <a:p>
                      <a:pPr algn="ctr"/>
                      <a:r>
                        <a:rPr lang="en-US" altLang="zh-CN" sz="1400" b="0" dirty="0"/>
                        <a:t>15</a:t>
                      </a:r>
                      <a:endParaRPr lang="zh-CN" altLang="en-US" sz="1400" b="0" dirty="0"/>
                    </a:p>
                  </a:txBody>
                  <a:tcPr anchor="ctr">
                    <a:noFill/>
                  </a:tcPr>
                </a:tc>
                <a:tc>
                  <a:txBody>
                    <a:bodyPr/>
                    <a:lstStyle/>
                    <a:p>
                      <a:pPr algn="ctr"/>
                      <a:r>
                        <a:rPr lang="en-US" altLang="zh-CN" sz="1400" b="0" dirty="0"/>
                        <a:t>0.75+0.156</a:t>
                      </a:r>
                      <a:endParaRPr lang="zh-CN" altLang="en-US" sz="1400" b="0" dirty="0"/>
                    </a:p>
                  </a:txBody>
                  <a:tcPr anchor="ctr">
                    <a:noFill/>
                  </a:tcPr>
                </a:tc>
                <a:extLst>
                  <a:ext uri="{0D108BD9-81ED-4DB2-BD59-A6C34878D82A}">
                    <a16:rowId xmlns:a16="http://schemas.microsoft.com/office/drawing/2014/main" val="2886982460"/>
                  </a:ext>
                </a:extLst>
              </a:tr>
              <a:tr h="321012">
                <a:tc vMerge="1">
                  <a:txBody>
                    <a:bodyPr/>
                    <a:lstStyle/>
                    <a:p>
                      <a:endParaRPr lang="zh-CN" altLang="en-US" sz="1400" b="0" dirty="0"/>
                    </a:p>
                  </a:txBody>
                  <a:tcPr>
                    <a:noFill/>
                  </a:tcPr>
                </a:tc>
                <a:tc>
                  <a:txBody>
                    <a:bodyPr/>
                    <a:lstStyle/>
                    <a:p>
                      <a:pPr algn="ctr"/>
                      <a:r>
                        <a:rPr lang="en-US" altLang="zh-CN" sz="1400" b="0" dirty="0"/>
                        <a:t>V2</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90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4051098788"/>
                  </a:ext>
                </a:extLst>
              </a:tr>
              <a:tr h="321012">
                <a:tc vMerge="1">
                  <a:txBody>
                    <a:bodyPr/>
                    <a:lstStyle/>
                    <a:p>
                      <a:endParaRPr lang="zh-CN" altLang="en-US" sz="1400" b="0" dirty="0"/>
                    </a:p>
                  </a:txBody>
                  <a:tcPr>
                    <a:noFill/>
                  </a:tcPr>
                </a:tc>
                <a:tc>
                  <a:txBody>
                    <a:bodyPr/>
                    <a:lstStyle/>
                    <a:p>
                      <a:pPr algn="ctr"/>
                      <a:r>
                        <a:rPr lang="en-US" altLang="zh-CN" sz="1400" b="0" dirty="0"/>
                        <a:t>V3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200</a:t>
                      </a:r>
                      <a:endParaRPr lang="zh-CN" altLang="en-US" sz="1400" b="0" dirty="0"/>
                    </a:p>
                  </a:txBody>
                  <a:tcPr anchor="ctr">
                    <a:noFill/>
                  </a:tcPr>
                </a:tc>
                <a:tc>
                  <a:txBody>
                    <a:bodyPr/>
                    <a:lstStyle/>
                    <a:p>
                      <a:pPr algn="ctr"/>
                      <a:r>
                        <a:rPr lang="en-US" altLang="zh-CN" sz="1400" b="0" dirty="0"/>
                        <a:t>250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0.25+0.6</a:t>
                      </a:r>
                      <a:endParaRPr lang="zh-CN" altLang="en-US" sz="1400" b="0" dirty="0"/>
                    </a:p>
                  </a:txBody>
                  <a:tcPr anchor="ctr">
                    <a:noFill/>
                  </a:tcPr>
                </a:tc>
                <a:extLst>
                  <a:ext uri="{0D108BD9-81ED-4DB2-BD59-A6C34878D82A}">
                    <a16:rowId xmlns:a16="http://schemas.microsoft.com/office/drawing/2014/main" val="564106260"/>
                  </a:ext>
                </a:extLst>
              </a:tr>
              <a:tr h="321012">
                <a:tc vMerge="1">
                  <a:txBody>
                    <a:bodyPr/>
                    <a:lstStyle/>
                    <a:p>
                      <a:endParaRPr lang="zh-CN" altLang="en-US" sz="1400" b="0" dirty="0"/>
                    </a:p>
                  </a:txBody>
                  <a:tcPr>
                    <a:noFill/>
                  </a:tcPr>
                </a:tc>
                <a:tc>
                  <a:txBody>
                    <a:bodyPr/>
                    <a:lstStyle/>
                    <a:p>
                      <a:pPr algn="ctr"/>
                      <a:r>
                        <a:rPr lang="en-US" altLang="zh-CN" sz="1400" b="0" dirty="0"/>
                        <a:t>V3.5</a:t>
                      </a:r>
                      <a:endParaRPr lang="zh-CN" altLang="en-US" sz="1400" b="0" dirty="0"/>
                    </a:p>
                  </a:txBody>
                  <a:tcPr anchor="ctr">
                    <a:noFill/>
                  </a:tcPr>
                </a:tc>
                <a:tc>
                  <a:txBody>
                    <a:bodyPr/>
                    <a:lstStyle/>
                    <a:p>
                      <a:pPr algn="ctr"/>
                      <a:r>
                        <a:rPr lang="en-US" altLang="zh-CN" sz="1400" b="0" dirty="0"/>
                        <a:t>1.2/1.27</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0.5+1.27</a:t>
                      </a:r>
                      <a:endParaRPr lang="zh-CN" altLang="en-US" sz="1400" b="0" dirty="0"/>
                    </a:p>
                  </a:txBody>
                  <a:tcPr anchor="ctr">
                    <a:noFill/>
                  </a:tcPr>
                </a:tc>
                <a:extLst>
                  <a:ext uri="{0D108BD9-81ED-4DB2-BD59-A6C34878D82A}">
                    <a16:rowId xmlns:a16="http://schemas.microsoft.com/office/drawing/2014/main" val="1968356856"/>
                  </a:ext>
                </a:extLst>
              </a:tr>
              <a:tr h="321012">
                <a:tc vMerge="1">
                  <a:txBody>
                    <a:bodyPr/>
                    <a:lstStyle/>
                    <a:p>
                      <a:endParaRPr lang="zh-CN" altLang="en-US" sz="1400" b="0" dirty="0"/>
                    </a:p>
                  </a:txBody>
                  <a:tcPr>
                    <a:noFill/>
                  </a:tcPr>
                </a:tc>
                <a:tc>
                  <a:txBody>
                    <a:bodyPr/>
                    <a:lstStyle/>
                    <a:p>
                      <a:pPr algn="ctr"/>
                      <a:r>
                        <a:rPr lang="en-US" altLang="zh-CN" sz="1400" b="0" dirty="0"/>
                        <a:t>V4</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1834424089"/>
                  </a:ext>
                </a:extLst>
              </a:tr>
              <a:tr h="321012">
                <a:tc rowSpan="8">
                  <a:txBody>
                    <a:bodyPr/>
                    <a:lstStyle/>
                    <a:p>
                      <a:pPr algn="ctr"/>
                      <a:r>
                        <a:rPr lang="en-US" altLang="zh-CN" sz="1400" b="0" dirty="0"/>
                        <a:t>Test coil</a:t>
                      </a:r>
                      <a:endParaRPr lang="zh-CN" altLang="en-US" sz="1400" b="0" dirty="0"/>
                    </a:p>
                  </a:txBody>
                  <a:tcPr anchor="ctr">
                    <a:noFill/>
                  </a:tcPr>
                </a:tc>
                <a:tc>
                  <a:txBody>
                    <a:bodyPr/>
                    <a:lstStyle/>
                    <a:p>
                      <a:pPr algn="ctr"/>
                      <a:r>
                        <a:rPr lang="en-US" altLang="zh-CN" sz="1400" b="0" dirty="0"/>
                        <a:t>Coil1</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397066463"/>
                  </a:ext>
                </a:extLst>
              </a:tr>
              <a:tr h="321012">
                <a:tc vMerge="1">
                  <a:txBody>
                    <a:bodyPr/>
                    <a:lstStyle/>
                    <a:p>
                      <a:endParaRPr lang="zh-CN" altLang="en-US" sz="1400" b="0" dirty="0"/>
                    </a:p>
                  </a:txBody>
                  <a:tcPr>
                    <a:noFill/>
                  </a:tcPr>
                </a:tc>
                <a:tc>
                  <a:txBody>
                    <a:bodyPr/>
                    <a:lstStyle/>
                    <a:p>
                      <a:pPr algn="ctr"/>
                      <a:r>
                        <a:rPr lang="en-US" altLang="zh-CN" sz="1400" b="0" dirty="0"/>
                        <a:t>Coil2</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75</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2170739928"/>
                  </a:ext>
                </a:extLst>
              </a:tr>
              <a:tr h="321012">
                <a:tc vMerge="1">
                  <a:txBody>
                    <a:bodyPr/>
                    <a:lstStyle/>
                    <a:p>
                      <a:endParaRPr lang="zh-CN" altLang="en-US" sz="1400" b="0" dirty="0"/>
                    </a:p>
                  </a:txBody>
                  <a:tcPr>
                    <a:noFill/>
                  </a:tcPr>
                </a:tc>
                <a:tc>
                  <a:txBody>
                    <a:bodyPr/>
                    <a:lstStyle/>
                    <a:p>
                      <a:pPr algn="ctr"/>
                      <a:r>
                        <a:rPr lang="en-US" altLang="zh-CN" sz="1400" b="0" dirty="0"/>
                        <a:t>Coil3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494436431"/>
                  </a:ext>
                </a:extLst>
              </a:tr>
              <a:tr h="321012">
                <a:tc vMerge="1">
                  <a:txBody>
                    <a:bodyPr/>
                    <a:lstStyle/>
                    <a:p>
                      <a:endParaRPr lang="zh-CN" altLang="en-US"/>
                    </a:p>
                  </a:txBody>
                  <a:tcPr/>
                </a:tc>
                <a:tc>
                  <a:txBody>
                    <a:bodyPr/>
                    <a:lstStyle/>
                    <a:p>
                      <a:pPr algn="ctr"/>
                      <a:r>
                        <a:rPr lang="en-US" altLang="zh-CN" sz="1400" b="0" dirty="0"/>
                        <a:t>Coil4</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1.2/1.27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40</a:t>
                      </a:r>
                      <a:endParaRPr lang="zh-CN" altLang="en-US" sz="1400" b="0" dirty="0"/>
                    </a:p>
                  </a:txBody>
                  <a:tcPr anchor="ctr">
                    <a:noFill/>
                  </a:tcPr>
                </a:tc>
                <a:tc>
                  <a:txBody>
                    <a:bodyPr/>
                    <a:lstStyle/>
                    <a:p>
                      <a:pPr algn="ctr"/>
                      <a:r>
                        <a:rPr lang="en-US" altLang="zh-CN" sz="1400" b="0" dirty="0"/>
                        <a:t>47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1.27</a:t>
                      </a:r>
                      <a:endParaRPr lang="zh-CN" altLang="en-US" sz="1400" b="0" dirty="0"/>
                    </a:p>
                  </a:txBody>
                  <a:tcPr anchor="ctr">
                    <a:noFill/>
                  </a:tcPr>
                </a:tc>
                <a:tc>
                  <a:txBody>
                    <a:bodyPr/>
                    <a:lstStyle/>
                    <a:p>
                      <a:pPr algn="ctr"/>
                      <a:r>
                        <a:rPr lang="en-US" altLang="zh-CN" sz="1400" b="0" dirty="0"/>
                        <a:t>6</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extLst>
                  <a:ext uri="{0D108BD9-81ED-4DB2-BD59-A6C34878D82A}">
                    <a16:rowId xmlns:a16="http://schemas.microsoft.com/office/drawing/2014/main" val="3280778682"/>
                  </a:ext>
                </a:extLst>
              </a:tr>
              <a:tr h="321012">
                <a:tc vMerge="1">
                  <a:txBody>
                    <a:bodyPr/>
                    <a:lstStyle/>
                    <a:p>
                      <a:endParaRPr lang="zh-CN" altLang="en-US"/>
                    </a:p>
                  </a:txBody>
                  <a:tcPr/>
                </a:tc>
                <a:tc>
                  <a:txBody>
                    <a:bodyPr/>
                    <a:lstStyle/>
                    <a:p>
                      <a:pPr algn="ctr"/>
                      <a:r>
                        <a:rPr lang="en-US" altLang="zh-CN" sz="1400" b="0" dirty="0"/>
                        <a:t>Coil5</a:t>
                      </a:r>
                      <a:endParaRPr lang="zh-CN" altLang="en-US" sz="1400" b="0" dirty="0"/>
                    </a:p>
                  </a:txBody>
                  <a:tcPr anchor="ctr">
                    <a:noFill/>
                  </a:tcPr>
                </a:tc>
                <a:tc>
                  <a:txBody>
                    <a:bodyPr/>
                    <a:lstStyle/>
                    <a:p>
                      <a:pPr algn="ctr"/>
                      <a:r>
                        <a:rPr lang="en-US" altLang="zh-CN" sz="1400" b="0" dirty="0"/>
                        <a:t>0.1*20/0.6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657960683"/>
                  </a:ext>
                </a:extLst>
              </a:tr>
              <a:tr h="321012">
                <a:tc vMerge="1">
                  <a:txBody>
                    <a:bodyPr/>
                    <a:lstStyle/>
                    <a:p>
                      <a:endParaRPr lang="zh-CN" altLang="en-US" sz="1400" b="0" dirty="0"/>
                    </a:p>
                  </a:txBody>
                  <a:tcPr>
                    <a:noFill/>
                  </a:tcPr>
                </a:tc>
                <a:tc>
                  <a:txBody>
                    <a:bodyPr/>
                    <a:lstStyle/>
                    <a:p>
                      <a:pPr algn="ctr"/>
                      <a:r>
                        <a:rPr lang="en-US" altLang="zh-CN" sz="1400" b="0" dirty="0"/>
                        <a:t>Coil6</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879389"/>
                  </a:ext>
                </a:extLst>
              </a:tr>
              <a:tr h="321012">
                <a:tc vMerge="1">
                  <a:txBody>
                    <a:bodyPr/>
                    <a:lstStyle/>
                    <a:p>
                      <a:endParaRPr lang="zh-CN" altLang="en-US" sz="1400" b="0" dirty="0"/>
                    </a:p>
                  </a:txBody>
                  <a:tcPr>
                    <a:noFill/>
                  </a:tcPr>
                </a:tc>
                <a:tc>
                  <a:txBody>
                    <a:bodyPr/>
                    <a:lstStyle/>
                    <a:p>
                      <a:pPr algn="ctr"/>
                      <a:r>
                        <a:rPr lang="en-US" altLang="zh-CN" sz="1400" b="0" dirty="0"/>
                        <a:t>Coil7</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150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496153598"/>
                  </a:ext>
                </a:extLst>
              </a:tr>
              <a:tr h="321012">
                <a:tc vMerge="1">
                  <a:txBody>
                    <a:bodyPr/>
                    <a:lstStyle/>
                    <a:p>
                      <a:pPr algn="ctr"/>
                      <a:endParaRPr lang="zh-CN" altLang="en-US" sz="1400" b="0" dirty="0"/>
                    </a:p>
                  </a:txBody>
                  <a:tcPr anchor="ctr">
                    <a:noFill/>
                  </a:tcPr>
                </a:tc>
                <a:tc>
                  <a:txBody>
                    <a:bodyPr/>
                    <a:lstStyle/>
                    <a:p>
                      <a:pPr algn="ctr"/>
                      <a:r>
                        <a:rPr lang="en-US" altLang="zh-CN" sz="1400" b="0" dirty="0"/>
                        <a:t>H1</a:t>
                      </a:r>
                      <a:endParaRPr lang="zh-CN" altLang="en-US" sz="1400" b="0" dirty="0"/>
                    </a:p>
                  </a:txBody>
                  <a:tcPr anchor="ctr">
                    <a:noFill/>
                  </a:tcPr>
                </a:tc>
                <a:tc>
                  <a:txBody>
                    <a:bodyPr/>
                    <a:lstStyle/>
                    <a:p>
                      <a:pPr algn="ctr"/>
                      <a:r>
                        <a:rPr lang="en-US" altLang="zh-CN" sz="1400" b="0" dirty="0"/>
                        <a:t>0.65/0.715</a:t>
                      </a:r>
                      <a:endParaRPr lang="zh-CN" altLang="en-US" sz="1400" b="0" dirty="0"/>
                    </a:p>
                  </a:txBody>
                  <a:tcPr anchor="ctr">
                    <a:noFill/>
                  </a:tcPr>
                </a:tc>
                <a:tc>
                  <a:txBody>
                    <a:bodyPr/>
                    <a:lstStyle/>
                    <a:p>
                      <a:pPr algn="ctr"/>
                      <a:r>
                        <a:rPr lang="en-US" altLang="zh-CN" sz="1400" b="0" dirty="0"/>
                        <a:t>34</a:t>
                      </a:r>
                      <a:endParaRPr lang="zh-CN" altLang="en-US" sz="1400" b="0" dirty="0"/>
                    </a:p>
                  </a:txBody>
                  <a:tcPr anchor="ctr">
                    <a:noFill/>
                  </a:tcPr>
                </a:tc>
                <a:tc>
                  <a:txBody>
                    <a:bodyPr/>
                    <a:lstStyle/>
                    <a:p>
                      <a:pPr algn="ctr"/>
                      <a:r>
                        <a:rPr lang="en-US" altLang="zh-CN" sz="1400" b="0" dirty="0"/>
                        <a:t>56</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0.715</a:t>
                      </a:r>
                      <a:endParaRPr lang="zh-CN" altLang="en-US" sz="1400" b="0" dirty="0"/>
                    </a:p>
                  </a:txBody>
                  <a:tcPr anchor="ctr">
                    <a:noFill/>
                  </a:tcPr>
                </a:tc>
                <a:tc>
                  <a:txBody>
                    <a:bodyPr/>
                    <a:lstStyle/>
                    <a:p>
                      <a:pPr algn="ctr"/>
                      <a:r>
                        <a:rPr lang="en-US" altLang="zh-CN" sz="1400" b="0" dirty="0"/>
                        <a:t>18</a:t>
                      </a:r>
                      <a:endParaRPr lang="zh-CN" altLang="en-US" sz="1400" b="0" dirty="0"/>
                    </a:p>
                  </a:txBody>
                  <a:tcPr anchor="ctr">
                    <a:noFill/>
                  </a:tcPr>
                </a:tc>
                <a:tc>
                  <a:txBody>
                    <a:bodyPr/>
                    <a:lstStyle/>
                    <a:p>
                      <a:pPr algn="ctr"/>
                      <a:r>
                        <a:rPr lang="en-US" altLang="zh-CN" sz="1400" b="0" dirty="0"/>
                        <a:t>0.715</a:t>
                      </a:r>
                      <a:endParaRPr lang="zh-CN" altLang="en-US" sz="1400" b="0" dirty="0"/>
                    </a:p>
                  </a:txBody>
                  <a:tcPr anchor="ctr">
                    <a:noFill/>
                  </a:tcPr>
                </a:tc>
                <a:extLst>
                  <a:ext uri="{0D108BD9-81ED-4DB2-BD59-A6C34878D82A}">
                    <a16:rowId xmlns:a16="http://schemas.microsoft.com/office/drawing/2014/main" val="1889827758"/>
                  </a:ext>
                </a:extLst>
              </a:tr>
            </a:tbl>
          </a:graphicData>
        </a:graphic>
      </p:graphicFrame>
      <p:sp>
        <p:nvSpPr>
          <p:cNvPr id="6" name="文本框 5">
            <a:extLst>
              <a:ext uri="{FF2B5EF4-FFF2-40B4-BE49-F238E27FC236}">
                <a16:creationId xmlns:a16="http://schemas.microsoft.com/office/drawing/2014/main" id="{4FDC9036-B809-4949-BE09-2E5AB397238C}"/>
              </a:ext>
            </a:extLst>
          </p:cNvPr>
          <p:cNvSpPr txBox="1"/>
          <p:nvPr/>
        </p:nvSpPr>
        <p:spPr>
          <a:xfrm>
            <a:off x="6667327" y="1762081"/>
            <a:ext cx="2362200" cy="307777"/>
          </a:xfrm>
          <a:prstGeom prst="rect">
            <a:avLst/>
          </a:prstGeom>
          <a:noFill/>
        </p:spPr>
        <p:txBody>
          <a:bodyPr wrap="square" rtlCol="0">
            <a:spAutoFit/>
          </a:bodyPr>
          <a:lstStyle/>
          <a:p>
            <a:r>
              <a:rPr lang="en-US" altLang="zh-CN" sz="1400" i="1" dirty="0"/>
              <a:t>3D</a:t>
            </a:r>
            <a:r>
              <a:rPr lang="zh-CN" altLang="en-US" sz="1400" i="1" dirty="0"/>
              <a:t>打印骨架误差：</a:t>
            </a:r>
            <a:r>
              <a:rPr lang="en-US" altLang="zh-CN" sz="1400" i="1" dirty="0"/>
              <a:t>±0.3mm</a:t>
            </a:r>
            <a:endParaRPr lang="zh-CN" altLang="en-US" sz="1400" i="1" dirty="0"/>
          </a:p>
        </p:txBody>
      </p:sp>
    </p:spTree>
    <p:extLst>
      <p:ext uri="{BB962C8B-B14F-4D97-AF65-F5344CB8AC3E}">
        <p14:creationId xmlns:p14="http://schemas.microsoft.com/office/powerpoint/2010/main" val="280937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8B1C77B-5969-4809-9530-DB2B4171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97" y="2743200"/>
            <a:ext cx="6709605" cy="1592253"/>
          </a:xfrm>
          <a:prstGeom prst="rect">
            <a:avLst/>
          </a:prstGeom>
        </p:spPr>
      </p:pic>
      <p:sp>
        <p:nvSpPr>
          <p:cNvPr id="2" name="灯片编号占位符 1">
            <a:extLst>
              <a:ext uri="{FF2B5EF4-FFF2-40B4-BE49-F238E27FC236}">
                <a16:creationId xmlns:a16="http://schemas.microsoft.com/office/drawing/2014/main" id="{08C649B3-A750-4966-8F29-F124E83AC1B5}"/>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743D448A-4650-48E2-8261-8B7C7E89D941}"/>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57AC68BD-D932-4BAB-948A-8D2C96666225}"/>
              </a:ext>
            </a:extLst>
          </p:cNvPr>
          <p:cNvSpPr txBox="1"/>
          <p:nvPr/>
        </p:nvSpPr>
        <p:spPr>
          <a:xfrm>
            <a:off x="228600" y="1295400"/>
            <a:ext cx="8610600" cy="1712135"/>
          </a:xfrm>
          <a:prstGeom prst="rect">
            <a:avLst/>
          </a:prstGeom>
          <a:noFill/>
        </p:spPr>
        <p:txBody>
          <a:bodyPr wrap="square" rtlCol="0">
            <a:spAutoFit/>
          </a:bodyPr>
          <a:lstStyle/>
          <a:p>
            <a:pPr>
              <a:lnSpc>
                <a:spcPct val="150000"/>
              </a:lnSpc>
            </a:pPr>
            <a:r>
              <a:rPr lang="zh-CN" altLang="en-US" dirty="0"/>
              <a:t>面积更大的线圈，更加容易出现天线效应，产生额外的辐射损耗，而</a:t>
            </a:r>
            <a:r>
              <a:rPr lang="en-US" altLang="zh-CN" dirty="0" err="1"/>
              <a:t>Comsol</a:t>
            </a:r>
            <a:r>
              <a:rPr lang="en-US" altLang="zh-CN" dirty="0"/>
              <a:t> (AD/DC) </a:t>
            </a:r>
            <a:r>
              <a:rPr lang="zh-CN" altLang="en-US" dirty="0"/>
              <a:t>以及</a:t>
            </a:r>
            <a:r>
              <a:rPr lang="en-US" altLang="zh-CN" dirty="0"/>
              <a:t>Ansys (Maxwell) </a:t>
            </a:r>
            <a:r>
              <a:rPr lang="zh-CN" altLang="en-US" dirty="0"/>
              <a:t>不能仿真辐射，需使用</a:t>
            </a:r>
            <a:r>
              <a:rPr lang="en-US" altLang="zh-CN" dirty="0" err="1"/>
              <a:t>Comsol</a:t>
            </a:r>
            <a:r>
              <a:rPr lang="en-US" altLang="zh-CN" dirty="0"/>
              <a:t> (RF) </a:t>
            </a:r>
            <a:r>
              <a:rPr lang="zh-CN" altLang="en-US" dirty="0"/>
              <a:t>或者</a:t>
            </a:r>
            <a:r>
              <a:rPr lang="en-US" altLang="zh-CN" dirty="0"/>
              <a:t>Ansys (HFSS) </a:t>
            </a:r>
            <a:r>
              <a:rPr lang="zh-CN" altLang="en-US" dirty="0"/>
              <a:t>才能准确仿真，但是仿真存在困难</a:t>
            </a:r>
            <a:endParaRPr lang="en-US" altLang="zh-CN" dirty="0"/>
          </a:p>
          <a:p>
            <a:pPr>
              <a:lnSpc>
                <a:spcPct val="150000"/>
              </a:lnSpc>
            </a:pPr>
            <a:r>
              <a:rPr lang="zh-CN" altLang="en-US" dirty="0"/>
              <a:t>理论公式：</a:t>
            </a:r>
            <a:endParaRPr lang="en-US" altLang="zh-CN" dirty="0"/>
          </a:p>
        </p:txBody>
      </p:sp>
      <p:pic>
        <p:nvPicPr>
          <p:cNvPr id="8" name="图片 7">
            <a:extLst>
              <a:ext uri="{FF2B5EF4-FFF2-40B4-BE49-F238E27FC236}">
                <a16:creationId xmlns:a16="http://schemas.microsoft.com/office/drawing/2014/main" id="{1EC4973E-C746-403B-AD8D-DA9BC325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343400"/>
            <a:ext cx="7086600" cy="1037965"/>
          </a:xfrm>
          <a:prstGeom prst="rect">
            <a:avLst/>
          </a:prstGeom>
        </p:spPr>
      </p:pic>
      <p:graphicFrame>
        <p:nvGraphicFramePr>
          <p:cNvPr id="9" name="表格 9">
            <a:extLst>
              <a:ext uri="{FF2B5EF4-FFF2-40B4-BE49-F238E27FC236}">
                <a16:creationId xmlns:a16="http://schemas.microsoft.com/office/drawing/2014/main" id="{28A8165D-12BA-4879-964A-977DB1205BF0}"/>
              </a:ext>
            </a:extLst>
          </p:cNvPr>
          <p:cNvGraphicFramePr>
            <a:graphicFrameLocks noGrp="1"/>
          </p:cNvGraphicFramePr>
          <p:nvPr>
            <p:extLst>
              <p:ext uri="{D42A27DB-BD31-4B8C-83A1-F6EECF244321}">
                <p14:modId xmlns:p14="http://schemas.microsoft.com/office/powerpoint/2010/main" val="1225308188"/>
              </p:ext>
            </p:extLst>
          </p:nvPr>
        </p:nvGraphicFramePr>
        <p:xfrm>
          <a:off x="381000" y="5573605"/>
          <a:ext cx="8382000" cy="1188720"/>
        </p:xfrm>
        <a:graphic>
          <a:graphicData uri="http://schemas.openxmlformats.org/drawingml/2006/table">
            <a:tbl>
              <a:tblPr firstRow="1" bandRow="1">
                <a:tableStyleId>{69CF1AB2-1976-4502-BF36-3FF5EA218861}</a:tableStyleId>
              </a:tblPr>
              <a:tblGrid>
                <a:gridCol w="4191000">
                  <a:extLst>
                    <a:ext uri="{9D8B030D-6E8A-4147-A177-3AD203B41FA5}">
                      <a16:colId xmlns:a16="http://schemas.microsoft.com/office/drawing/2014/main" val="518980918"/>
                    </a:ext>
                  </a:extLst>
                </a:gridCol>
                <a:gridCol w="4191000">
                  <a:extLst>
                    <a:ext uri="{9D8B030D-6E8A-4147-A177-3AD203B41FA5}">
                      <a16:colId xmlns:a16="http://schemas.microsoft.com/office/drawing/2014/main" val="2276380333"/>
                    </a:ext>
                  </a:extLst>
                </a:gridCol>
              </a:tblGrid>
              <a:tr h="219499">
                <a:tc>
                  <a:txBody>
                    <a:bodyPr/>
                    <a:lstStyle/>
                    <a:p>
                      <a:pPr algn="ctr"/>
                      <a:endParaRPr lang="zh-CN" altLang="en-US" dirty="0"/>
                    </a:p>
                  </a:txBody>
                  <a:tcPr anchor="ctr">
                    <a:noFill/>
                  </a:tcPr>
                </a:tc>
                <a:tc>
                  <a:txBody>
                    <a:bodyPr/>
                    <a:lstStyle/>
                    <a:p>
                      <a:pPr algn="ctr"/>
                      <a:r>
                        <a:rPr lang="zh-CN" altLang="en-US" dirty="0"/>
                        <a:t>辐射电阻</a:t>
                      </a:r>
                      <a:r>
                        <a:rPr lang="en-US" altLang="zh-CN" dirty="0" err="1"/>
                        <a:t>Rrad</a:t>
                      </a:r>
                      <a:r>
                        <a:rPr lang="en-US" altLang="zh-CN" dirty="0"/>
                        <a:t> (Ω) @ 10kHz</a:t>
                      </a:r>
                      <a:endParaRPr lang="zh-CN" altLang="en-US" dirty="0"/>
                    </a:p>
                  </a:txBody>
                  <a:tcPr anchor="ctr">
                    <a:noFill/>
                  </a:tcPr>
                </a:tc>
                <a:extLst>
                  <a:ext uri="{0D108BD9-81ED-4DB2-BD59-A6C34878D82A}">
                    <a16:rowId xmlns:a16="http://schemas.microsoft.com/office/drawing/2014/main" val="845790515"/>
                  </a:ext>
                </a:extLst>
              </a:tr>
              <a:tr h="219499">
                <a:tc>
                  <a:txBody>
                    <a:bodyPr/>
                    <a:lstStyle/>
                    <a:p>
                      <a:pPr algn="ctr"/>
                      <a:r>
                        <a:rPr lang="en-US" altLang="zh-CN" dirty="0"/>
                        <a:t>V3</a:t>
                      </a:r>
                      <a:endParaRPr lang="zh-CN" altLang="en-US" dirty="0"/>
                    </a:p>
                  </a:txBody>
                  <a:tcPr anchor="ctr">
                    <a:noFill/>
                  </a:tcPr>
                </a:tc>
                <a:tc>
                  <a:txBody>
                    <a:bodyPr/>
                    <a:lstStyle/>
                    <a:p>
                      <a:pPr algn="ctr"/>
                      <a:r>
                        <a:rPr lang="en-US" altLang="zh-CN" dirty="0"/>
                        <a:t>6.3e-9</a:t>
                      </a:r>
                      <a:endParaRPr lang="zh-CN" altLang="en-US" dirty="0"/>
                    </a:p>
                  </a:txBody>
                  <a:tcPr anchor="ctr">
                    <a:noFill/>
                  </a:tcPr>
                </a:tc>
                <a:extLst>
                  <a:ext uri="{0D108BD9-81ED-4DB2-BD59-A6C34878D82A}">
                    <a16:rowId xmlns:a16="http://schemas.microsoft.com/office/drawing/2014/main" val="3117801739"/>
                  </a:ext>
                </a:extLst>
              </a:tr>
              <a:tr h="219499">
                <a:tc>
                  <a:txBody>
                    <a:bodyPr/>
                    <a:lstStyle/>
                    <a:p>
                      <a:pPr algn="ctr"/>
                      <a:r>
                        <a:rPr lang="en-US" altLang="zh-CN" dirty="0"/>
                        <a:t>Coil6</a:t>
                      </a:r>
                      <a:endParaRPr lang="zh-CN" altLang="en-US" dirty="0"/>
                    </a:p>
                  </a:txBody>
                  <a:tcPr anchor="ctr">
                    <a:noFill/>
                  </a:tcPr>
                </a:tc>
                <a:tc>
                  <a:txBody>
                    <a:bodyPr/>
                    <a:lstStyle/>
                    <a:p>
                      <a:pPr algn="ctr"/>
                      <a:r>
                        <a:rPr lang="en-US" altLang="zh-CN" dirty="0"/>
                        <a:t>3.1e-12</a:t>
                      </a:r>
                      <a:endParaRPr lang="zh-CN" altLang="en-US" dirty="0"/>
                    </a:p>
                  </a:txBody>
                  <a:tcPr anchor="ctr">
                    <a:noFill/>
                  </a:tcPr>
                </a:tc>
                <a:extLst>
                  <a:ext uri="{0D108BD9-81ED-4DB2-BD59-A6C34878D82A}">
                    <a16:rowId xmlns:a16="http://schemas.microsoft.com/office/drawing/2014/main" val="3286114162"/>
                  </a:ext>
                </a:extLst>
              </a:tr>
              <a:tr h="219499">
                <a:tc>
                  <a:txBody>
                    <a:bodyPr/>
                    <a:lstStyle/>
                    <a:p>
                      <a:pPr algn="ctr"/>
                      <a:r>
                        <a:rPr lang="en-US" altLang="zh-CN" dirty="0"/>
                        <a:t>Coil7</a:t>
                      </a:r>
                      <a:endParaRPr lang="zh-CN" altLang="en-US" dirty="0"/>
                    </a:p>
                  </a:txBody>
                  <a:tcPr anchor="ctr">
                    <a:noFill/>
                  </a:tcPr>
                </a:tc>
                <a:tc>
                  <a:txBody>
                    <a:bodyPr/>
                    <a:lstStyle/>
                    <a:p>
                      <a:pPr algn="ctr"/>
                      <a:r>
                        <a:rPr lang="en-US" altLang="zh-CN" dirty="0"/>
                        <a:t>1.4e-11</a:t>
                      </a:r>
                      <a:endParaRPr lang="zh-CN" altLang="en-US" dirty="0"/>
                    </a:p>
                  </a:txBody>
                  <a:tcPr anchor="ctr">
                    <a:noFill/>
                  </a:tcPr>
                </a:tc>
                <a:extLst>
                  <a:ext uri="{0D108BD9-81ED-4DB2-BD59-A6C34878D82A}">
                    <a16:rowId xmlns:a16="http://schemas.microsoft.com/office/drawing/2014/main" val="471866319"/>
                  </a:ext>
                </a:extLst>
              </a:tr>
            </a:tbl>
          </a:graphicData>
        </a:graphic>
      </p:graphicFrame>
    </p:spTree>
    <p:extLst>
      <p:ext uri="{BB962C8B-B14F-4D97-AF65-F5344CB8AC3E}">
        <p14:creationId xmlns:p14="http://schemas.microsoft.com/office/powerpoint/2010/main" val="344582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0AD8007-C422-4D1D-A078-A0B7FE0727D0}"/>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8C9D959B-FF17-4712-871C-4E669ADE22AB}"/>
              </a:ext>
            </a:extLst>
          </p:cNvPr>
          <p:cNvSpPr>
            <a:spLocks noGrp="1"/>
          </p:cNvSpPr>
          <p:nvPr>
            <p:ph type="body" sz="quarter" idx="13"/>
          </p:nvPr>
        </p:nvSpPr>
        <p:spPr/>
        <p:txBody>
          <a:bodyPr>
            <a:normAutofit fontScale="85000" lnSpcReduction="10000"/>
          </a:bodyPr>
          <a:lstStyle/>
          <a:p>
            <a:r>
              <a:rPr lang="en-US" altLang="zh-CN" dirty="0"/>
              <a:t>Ansys</a:t>
            </a:r>
            <a:r>
              <a:rPr lang="zh-CN" altLang="en-US" dirty="0"/>
              <a:t> 中线圈的随机排布</a:t>
            </a:r>
            <a:endParaRPr lang="en-US" altLang="zh-CN" dirty="0"/>
          </a:p>
        </p:txBody>
      </p:sp>
      <p:sp>
        <p:nvSpPr>
          <p:cNvPr id="12" name="文本框 11">
            <a:extLst>
              <a:ext uri="{FF2B5EF4-FFF2-40B4-BE49-F238E27FC236}">
                <a16:creationId xmlns:a16="http://schemas.microsoft.com/office/drawing/2014/main" id="{A6B35527-0F9E-4A95-A8F5-A602D2ACAD76}"/>
              </a:ext>
            </a:extLst>
          </p:cNvPr>
          <p:cNvSpPr txBox="1"/>
          <p:nvPr/>
        </p:nvSpPr>
        <p:spPr>
          <a:xfrm>
            <a:off x="266700" y="1078926"/>
            <a:ext cx="8610600" cy="881139"/>
          </a:xfrm>
          <a:prstGeom prst="rect">
            <a:avLst/>
          </a:prstGeom>
          <a:noFill/>
        </p:spPr>
        <p:txBody>
          <a:bodyPr wrap="square" rtlCol="0">
            <a:spAutoFit/>
          </a:bodyPr>
          <a:lstStyle/>
          <a:p>
            <a:pPr>
              <a:lnSpc>
                <a:spcPct val="150000"/>
              </a:lnSpc>
            </a:pPr>
            <a:r>
              <a:rPr lang="en-US" altLang="zh-CN" dirty="0"/>
              <a:t>Ansys</a:t>
            </a:r>
            <a:r>
              <a:rPr lang="zh-CN" altLang="en-US" dirty="0"/>
              <a:t> 和 </a:t>
            </a:r>
            <a:r>
              <a:rPr lang="en-US" altLang="zh-CN" dirty="0" err="1"/>
              <a:t>Comsol</a:t>
            </a:r>
            <a:r>
              <a:rPr lang="en-US" altLang="zh-CN" dirty="0"/>
              <a:t> </a:t>
            </a:r>
            <a:r>
              <a:rPr lang="zh-CN" altLang="en-US" dirty="0"/>
              <a:t>的结果具有一定的一致性，且</a:t>
            </a:r>
            <a:r>
              <a:rPr lang="en-US" altLang="zh-CN" dirty="0"/>
              <a:t>Ansys </a:t>
            </a:r>
            <a:r>
              <a:rPr lang="zh-CN" altLang="en-US" dirty="0"/>
              <a:t>端口开放使用更加容易以及仿真时间更短，故此处研究选择</a:t>
            </a:r>
            <a:r>
              <a:rPr lang="en-US" altLang="zh-CN" dirty="0"/>
              <a:t>Ansys</a:t>
            </a:r>
          </a:p>
        </p:txBody>
      </p:sp>
      <p:graphicFrame>
        <p:nvGraphicFramePr>
          <p:cNvPr id="15" name="表格 14">
            <a:extLst>
              <a:ext uri="{FF2B5EF4-FFF2-40B4-BE49-F238E27FC236}">
                <a16:creationId xmlns:a16="http://schemas.microsoft.com/office/drawing/2014/main" id="{6E27501E-2385-4E24-BBA0-9D8116224F40}"/>
              </a:ext>
            </a:extLst>
          </p:cNvPr>
          <p:cNvGraphicFramePr>
            <a:graphicFrameLocks noGrp="1"/>
          </p:cNvGraphicFramePr>
          <p:nvPr>
            <p:extLst>
              <p:ext uri="{D42A27DB-BD31-4B8C-83A1-F6EECF244321}">
                <p14:modId xmlns:p14="http://schemas.microsoft.com/office/powerpoint/2010/main" val="2010532600"/>
              </p:ext>
            </p:extLst>
          </p:nvPr>
        </p:nvGraphicFramePr>
        <p:xfrm>
          <a:off x="1828800" y="2453046"/>
          <a:ext cx="6934200" cy="4106581"/>
        </p:xfrm>
        <a:graphic>
          <a:graphicData uri="http://schemas.openxmlformats.org/drawingml/2006/table">
            <a:tbl>
              <a:tblPr>
                <a:tableStyleId>{69CF1AB2-1976-4502-BF36-3FF5EA218861}</a:tableStyleId>
              </a:tblPr>
              <a:tblGrid>
                <a:gridCol w="1733550">
                  <a:extLst>
                    <a:ext uri="{9D8B030D-6E8A-4147-A177-3AD203B41FA5}">
                      <a16:colId xmlns:a16="http://schemas.microsoft.com/office/drawing/2014/main" val="649347149"/>
                    </a:ext>
                  </a:extLst>
                </a:gridCol>
                <a:gridCol w="1733550">
                  <a:extLst>
                    <a:ext uri="{9D8B030D-6E8A-4147-A177-3AD203B41FA5}">
                      <a16:colId xmlns:a16="http://schemas.microsoft.com/office/drawing/2014/main" val="2021279389"/>
                    </a:ext>
                  </a:extLst>
                </a:gridCol>
                <a:gridCol w="1733550">
                  <a:extLst>
                    <a:ext uri="{9D8B030D-6E8A-4147-A177-3AD203B41FA5}">
                      <a16:colId xmlns:a16="http://schemas.microsoft.com/office/drawing/2014/main" val="1042567894"/>
                    </a:ext>
                  </a:extLst>
                </a:gridCol>
                <a:gridCol w="1733550">
                  <a:extLst>
                    <a:ext uri="{9D8B030D-6E8A-4147-A177-3AD203B41FA5}">
                      <a16:colId xmlns:a16="http://schemas.microsoft.com/office/drawing/2014/main" val="2288008967"/>
                    </a:ext>
                  </a:extLst>
                </a:gridCol>
              </a:tblGrid>
              <a:tr h="669389">
                <a:tc rowSpan="2">
                  <a:txBody>
                    <a:bodyPr/>
                    <a:lstStyle/>
                    <a:p>
                      <a:pPr algn="ctr" fontAlgn="ctr"/>
                      <a:r>
                        <a:rPr lang="en-US" sz="1400" u="none" strike="noStrike" dirty="0">
                          <a:effectLst/>
                        </a:rPr>
                        <a:t>Iteration</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3">
                  <a:txBody>
                    <a:bodyPr/>
                    <a:lstStyle/>
                    <a:p>
                      <a:pPr algn="ctr" fontAlgn="ctr"/>
                      <a:r>
                        <a:rPr lang="en-US" sz="1400" u="none" strike="noStrike" dirty="0" err="1">
                          <a:effectLst/>
                        </a:rPr>
                        <a:t>Rac</a:t>
                      </a:r>
                      <a:r>
                        <a:rPr lang="en-US" sz="1400" u="none" strike="noStrike" dirty="0">
                          <a:effectLst/>
                        </a:rPr>
                        <a:t> (</a:t>
                      </a:r>
                      <a:r>
                        <a:rPr lang="el-GR" sz="1400" u="none" strike="noStrike" dirty="0">
                          <a:effectLst/>
                        </a:rPr>
                        <a:t>Ω)</a:t>
                      </a:r>
                      <a:endParaRPr lang="el-GR"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90162107"/>
                  </a:ext>
                </a:extLst>
              </a:tr>
              <a:tr h="700990">
                <a:tc vMerge="1">
                  <a:txBody>
                    <a:bodyPr/>
                    <a:lstStyle/>
                    <a:p>
                      <a:pPr algn="ctr" fontAlgn="ctr"/>
                      <a:r>
                        <a:rPr lang="en-US" sz="1100" u="none" strike="noStrike" dirty="0">
                          <a:effectLst/>
                        </a:rPr>
                        <a:t>Iteration</a:t>
                      </a:r>
                      <a:endParaRPr lang="en-US" sz="11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CN" sz="1400" u="none" strike="noStrike" dirty="0">
                          <a:effectLst/>
                        </a:rPr>
                        <a:t>Wire diameter = 0.13mm</a:t>
                      </a:r>
                      <a:endParaRPr lang="en-US" altLang="zh-CN" sz="1400" b="1" i="0" u="none" strike="noStrike" dirty="0">
                        <a:solidFill>
                          <a:srgbClr val="000000"/>
                        </a:solidFill>
                        <a:effectLst/>
                        <a:latin typeface="等线" panose="02010600030101010101" pitchFamily="2" charset="-122"/>
                        <a:ea typeface="+mn-ea"/>
                      </a:endParaRPr>
                    </a:p>
                  </a:txBody>
                  <a:tcPr marL="9525" marR="9525" marT="9525" marB="0" anchor="ctr"/>
                </a:tc>
                <a:tc>
                  <a:txBody>
                    <a:bodyPr/>
                    <a:lstStyle/>
                    <a:p>
                      <a:pPr algn="ctr" fontAlgn="ctr"/>
                      <a:r>
                        <a:rPr lang="en-US" sz="1400" u="none" strike="noStrike" dirty="0">
                          <a:effectLst/>
                        </a:rPr>
                        <a:t>Wire diameter = 0.55mm</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CN" sz="1400" u="none" strike="noStrike" dirty="0">
                          <a:effectLst/>
                        </a:rPr>
                        <a:t>Wire diameter = 1.2mm</a:t>
                      </a:r>
                      <a:endParaRPr lang="en-US" altLang="zh-CN" sz="1400" b="1" i="0" u="none" strike="noStrike" dirty="0">
                        <a:solidFill>
                          <a:srgbClr val="000000"/>
                        </a:solidFill>
                        <a:effectLst/>
                        <a:latin typeface="等线" panose="02010600030101010101" pitchFamily="2" charset="-122"/>
                        <a:ea typeface="+mn-ea"/>
                      </a:endParaRPr>
                    </a:p>
                  </a:txBody>
                  <a:tcPr marL="9525" marR="9525" marT="9525" marB="0" anchor="ctr"/>
                </a:tc>
                <a:extLst>
                  <a:ext uri="{0D108BD9-81ED-4DB2-BD59-A6C34878D82A}">
                    <a16:rowId xmlns:a16="http://schemas.microsoft.com/office/drawing/2014/main" val="4006017969"/>
                  </a:ext>
                </a:extLst>
              </a:tr>
              <a:tr h="247561">
                <a:tc>
                  <a:txBody>
                    <a:bodyPr/>
                    <a:lstStyle/>
                    <a:p>
                      <a:pPr algn="ctr" fontAlgn="ctr"/>
                      <a:r>
                        <a:rPr lang="en-US" altLang="zh-CN" sz="1400" u="none" strike="noStrike">
                          <a:effectLst/>
                        </a:rPr>
                        <a:t>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6.8528E+00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5.4548E+00</a:t>
                      </a:r>
                    </a:p>
                  </a:txBody>
                  <a:tcPr marL="9525" marR="9525" marT="9525" marB="0" anchor="b"/>
                </a:tc>
                <a:extLst>
                  <a:ext uri="{0D108BD9-81ED-4DB2-BD59-A6C34878D82A}">
                    <a16:rowId xmlns:a16="http://schemas.microsoft.com/office/drawing/2014/main" val="1674617352"/>
                  </a:ext>
                </a:extLst>
              </a:tr>
              <a:tr h="247561">
                <a:tc>
                  <a:txBody>
                    <a:bodyPr/>
                    <a:lstStyle/>
                    <a:p>
                      <a:pPr algn="ctr" fontAlgn="ctr"/>
                      <a:r>
                        <a:rPr lang="en-US" altLang="zh-CN" sz="1400" u="none" strike="noStrike">
                          <a:effectLst/>
                        </a:rPr>
                        <a:t>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6.8559E+00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5.5247E+00</a:t>
                      </a:r>
                    </a:p>
                  </a:txBody>
                  <a:tcPr marL="9525" marR="9525" marT="9525" marB="0" anchor="b"/>
                </a:tc>
                <a:extLst>
                  <a:ext uri="{0D108BD9-81ED-4DB2-BD59-A6C34878D82A}">
                    <a16:rowId xmlns:a16="http://schemas.microsoft.com/office/drawing/2014/main" val="3014706556"/>
                  </a:ext>
                </a:extLst>
              </a:tr>
              <a:tr h="247561">
                <a:tc>
                  <a:txBody>
                    <a:bodyPr/>
                    <a:lstStyle/>
                    <a:p>
                      <a:pPr algn="ctr" fontAlgn="ctr"/>
                      <a:r>
                        <a:rPr lang="en-US" altLang="zh-CN" sz="1400" u="none" strike="noStrike">
                          <a:effectLst/>
                        </a:rPr>
                        <a:t>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6.8575E+00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5.5466E+00</a:t>
                      </a:r>
                    </a:p>
                  </a:txBody>
                  <a:tcPr marL="9525" marR="9525" marT="9525" marB="0" anchor="b"/>
                </a:tc>
                <a:extLst>
                  <a:ext uri="{0D108BD9-81ED-4DB2-BD59-A6C34878D82A}">
                    <a16:rowId xmlns:a16="http://schemas.microsoft.com/office/drawing/2014/main" val="931048699"/>
                  </a:ext>
                </a:extLst>
              </a:tr>
              <a:tr h="247561">
                <a:tc>
                  <a:txBody>
                    <a:bodyPr/>
                    <a:lstStyle/>
                    <a:p>
                      <a:pPr algn="ctr" fontAlgn="ctr"/>
                      <a:r>
                        <a:rPr lang="en-US" altLang="zh-CN" sz="1400" u="none" strike="noStrike">
                          <a:effectLst/>
                        </a:rPr>
                        <a:t>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6.8614E+00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5.5376E+00</a:t>
                      </a:r>
                    </a:p>
                  </a:txBody>
                  <a:tcPr marL="9525" marR="9525" marT="9525" marB="0" anchor="b"/>
                </a:tc>
                <a:extLst>
                  <a:ext uri="{0D108BD9-81ED-4DB2-BD59-A6C34878D82A}">
                    <a16:rowId xmlns:a16="http://schemas.microsoft.com/office/drawing/2014/main" val="2781760011"/>
                  </a:ext>
                </a:extLst>
              </a:tr>
              <a:tr h="247561">
                <a:tc>
                  <a:txBody>
                    <a:bodyPr/>
                    <a:lstStyle/>
                    <a:p>
                      <a:pPr algn="ctr" fontAlgn="ctr"/>
                      <a:r>
                        <a:rPr lang="en-US" altLang="zh-CN" sz="1400" u="none" strike="noStrike">
                          <a:effectLst/>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6.8581E+00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5.5620E+00</a:t>
                      </a:r>
                    </a:p>
                  </a:txBody>
                  <a:tcPr marL="9525" marR="9525" marT="9525" marB="0" anchor="b"/>
                </a:tc>
                <a:extLst>
                  <a:ext uri="{0D108BD9-81ED-4DB2-BD59-A6C34878D82A}">
                    <a16:rowId xmlns:a16="http://schemas.microsoft.com/office/drawing/2014/main" val="261736607"/>
                  </a:ext>
                </a:extLst>
              </a:tr>
              <a:tr h="247561">
                <a:tc>
                  <a:txBody>
                    <a:bodyPr/>
                    <a:lstStyle/>
                    <a:p>
                      <a:pPr algn="ctr" fontAlgn="ctr"/>
                      <a:r>
                        <a:rPr lang="en-US" altLang="zh-CN" sz="1400" u="none" strike="noStrike">
                          <a:effectLst/>
                        </a:rPr>
                        <a:t>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6.8641E+00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5.4477E+00</a:t>
                      </a:r>
                    </a:p>
                  </a:txBody>
                  <a:tcPr marL="9525" marR="9525" marT="9525" marB="0" anchor="b"/>
                </a:tc>
                <a:extLst>
                  <a:ext uri="{0D108BD9-81ED-4DB2-BD59-A6C34878D82A}">
                    <a16:rowId xmlns:a16="http://schemas.microsoft.com/office/drawing/2014/main" val="1201453114"/>
                  </a:ext>
                </a:extLst>
              </a:tr>
              <a:tr h="247561">
                <a:tc>
                  <a:txBody>
                    <a:bodyPr/>
                    <a:lstStyle/>
                    <a:p>
                      <a:pPr algn="ctr" fontAlgn="ctr"/>
                      <a:r>
                        <a:rPr lang="en-US" altLang="zh-CN" sz="1400" u="none" strike="noStrike">
                          <a:effectLst/>
                        </a:rPr>
                        <a:t>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1.0561E+02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6.8552E+00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5.5476E+00</a:t>
                      </a:r>
                    </a:p>
                  </a:txBody>
                  <a:tcPr marL="9525" marR="9525" marT="9525" marB="0" anchor="b"/>
                </a:tc>
                <a:extLst>
                  <a:ext uri="{0D108BD9-81ED-4DB2-BD59-A6C34878D82A}">
                    <a16:rowId xmlns:a16="http://schemas.microsoft.com/office/drawing/2014/main" val="977240106"/>
                  </a:ext>
                </a:extLst>
              </a:tr>
              <a:tr h="247561">
                <a:tc>
                  <a:txBody>
                    <a:bodyPr/>
                    <a:lstStyle/>
                    <a:p>
                      <a:pPr algn="ctr" fontAlgn="ctr"/>
                      <a:r>
                        <a:rPr lang="en-US" altLang="zh-CN" sz="1400" u="none" strike="noStrike">
                          <a:effectLst/>
                        </a:rPr>
                        <a:t>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1.0561E+02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6.8630E+00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5.5283E+00</a:t>
                      </a:r>
                    </a:p>
                  </a:txBody>
                  <a:tcPr marL="9525" marR="9525" marT="9525" marB="0" anchor="b"/>
                </a:tc>
                <a:extLst>
                  <a:ext uri="{0D108BD9-81ED-4DB2-BD59-A6C34878D82A}">
                    <a16:rowId xmlns:a16="http://schemas.microsoft.com/office/drawing/2014/main" val="1481319098"/>
                  </a:ext>
                </a:extLst>
              </a:tr>
              <a:tr h="247561">
                <a:tc>
                  <a:txBody>
                    <a:bodyPr/>
                    <a:lstStyle/>
                    <a:p>
                      <a:pPr algn="ctr" fontAlgn="ctr"/>
                      <a:r>
                        <a:rPr lang="en-US" altLang="zh-CN" sz="1400" u="none" strike="noStrike">
                          <a:effectLst/>
                        </a:rPr>
                        <a:t>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1.0558E+02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6.8598E+00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5.5239E+00</a:t>
                      </a:r>
                    </a:p>
                  </a:txBody>
                  <a:tcPr marL="9525" marR="9525" marT="9525" marB="0" anchor="b"/>
                </a:tc>
                <a:extLst>
                  <a:ext uri="{0D108BD9-81ED-4DB2-BD59-A6C34878D82A}">
                    <a16:rowId xmlns:a16="http://schemas.microsoft.com/office/drawing/2014/main" val="2126807069"/>
                  </a:ext>
                </a:extLst>
              </a:tr>
              <a:tr h="247561">
                <a:tc>
                  <a:txBody>
                    <a:bodyPr/>
                    <a:lstStyle/>
                    <a:p>
                      <a:pPr algn="ctr"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6.8521E+00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5.4928E+00</a:t>
                      </a:r>
                    </a:p>
                  </a:txBody>
                  <a:tcPr marL="9525" marR="9525" marT="9525" marB="0" anchor="b"/>
                </a:tc>
                <a:extLst>
                  <a:ext uri="{0D108BD9-81ED-4DB2-BD59-A6C34878D82A}">
                    <a16:rowId xmlns:a16="http://schemas.microsoft.com/office/drawing/2014/main" val="41226428"/>
                  </a:ext>
                </a:extLst>
              </a:tr>
              <a:tr h="260592">
                <a:tc>
                  <a:txBody>
                    <a:bodyPr/>
                    <a:lstStyle/>
                    <a:p>
                      <a:pPr algn="ctr" fontAlgn="ctr"/>
                      <a:r>
                        <a:rPr lang="en-US" sz="1400" u="none" strike="noStrike">
                          <a:effectLst/>
                        </a:rPr>
                        <a:t>std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1.0500E-02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3.4267E-03</a:t>
                      </a:r>
                    </a:p>
                  </a:txBody>
                  <a:tcPr marL="9525" marR="9525" marT="9525" marB="0" anchor="b"/>
                </a:tc>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3.7451E-02</a:t>
                      </a:r>
                    </a:p>
                  </a:txBody>
                  <a:tcPr marL="9525" marR="9525" marT="9525" marB="0" anchor="b"/>
                </a:tc>
                <a:extLst>
                  <a:ext uri="{0D108BD9-81ED-4DB2-BD59-A6C34878D82A}">
                    <a16:rowId xmlns:a16="http://schemas.microsoft.com/office/drawing/2014/main" val="2452161961"/>
                  </a:ext>
                </a:extLst>
              </a:tr>
            </a:tbl>
          </a:graphicData>
        </a:graphic>
      </p:graphicFrame>
      <p:pic>
        <p:nvPicPr>
          <p:cNvPr id="5" name="图片 4">
            <a:extLst>
              <a:ext uri="{FF2B5EF4-FFF2-40B4-BE49-F238E27FC236}">
                <a16:creationId xmlns:a16="http://schemas.microsoft.com/office/drawing/2014/main" id="{BE6248FA-8D64-4F09-A24C-5DD46E0BF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57989"/>
            <a:ext cx="919263" cy="4563486"/>
          </a:xfrm>
          <a:prstGeom prst="rect">
            <a:avLst/>
          </a:prstGeom>
        </p:spPr>
      </p:pic>
    </p:spTree>
    <p:extLst>
      <p:ext uri="{BB962C8B-B14F-4D97-AF65-F5344CB8AC3E}">
        <p14:creationId xmlns:p14="http://schemas.microsoft.com/office/powerpoint/2010/main" val="368913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562C1D9-25BE-46A6-B4DB-0D279D1033A8}"/>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FBAA1DA2-B641-4D39-A149-796620FA8589}"/>
              </a:ext>
            </a:extLst>
          </p:cNvPr>
          <p:cNvSpPr>
            <a:spLocks noGrp="1"/>
          </p:cNvSpPr>
          <p:nvPr>
            <p:ph type="body" sz="quarter" idx="13"/>
          </p:nvPr>
        </p:nvSpPr>
        <p:spPr/>
        <p:txBody>
          <a:bodyPr/>
          <a:lstStyle/>
          <a:p>
            <a:r>
              <a:rPr lang="zh-CN" altLang="en-US" dirty="0"/>
              <a:t>分布模型</a:t>
            </a:r>
          </a:p>
        </p:txBody>
      </p:sp>
      <p:sp>
        <p:nvSpPr>
          <p:cNvPr id="4" name="文本框 3">
            <a:extLst>
              <a:ext uri="{FF2B5EF4-FFF2-40B4-BE49-F238E27FC236}">
                <a16:creationId xmlns:a16="http://schemas.microsoft.com/office/drawing/2014/main" id="{E74801EC-B70A-4F70-B438-0CB513024F00}"/>
              </a:ext>
            </a:extLst>
          </p:cNvPr>
          <p:cNvSpPr txBox="1"/>
          <p:nvPr/>
        </p:nvSpPr>
        <p:spPr>
          <a:xfrm>
            <a:off x="1089267" y="2604334"/>
            <a:ext cx="620683" cy="369332"/>
          </a:xfrm>
          <a:prstGeom prst="rect">
            <a:avLst/>
          </a:prstGeom>
          <a:noFill/>
        </p:spPr>
        <p:txBody>
          <a:bodyPr wrap="none" rtlCol="0">
            <a:spAutoFit/>
          </a:bodyPr>
          <a:lstStyle/>
          <a:p>
            <a:r>
              <a:rPr lang="en-US" altLang="zh-CN" dirty="0"/>
              <a:t>V3,5</a:t>
            </a:r>
            <a:endParaRPr lang="zh-CN" altLang="en-US" dirty="0"/>
          </a:p>
        </p:txBody>
      </p:sp>
      <p:pic>
        <p:nvPicPr>
          <p:cNvPr id="8" name="图片 7">
            <a:extLst>
              <a:ext uri="{FF2B5EF4-FFF2-40B4-BE49-F238E27FC236}">
                <a16:creationId xmlns:a16="http://schemas.microsoft.com/office/drawing/2014/main" id="{7E4AC23F-58DB-446A-9D47-DACEAB03CD44}"/>
              </a:ext>
            </a:extLst>
          </p:cNvPr>
          <p:cNvPicPr>
            <a:picLocks noChangeAspect="1"/>
          </p:cNvPicPr>
          <p:nvPr/>
        </p:nvPicPr>
        <p:blipFill>
          <a:blip r:embed="rId2"/>
          <a:stretch>
            <a:fillRect/>
          </a:stretch>
        </p:blipFill>
        <p:spPr>
          <a:xfrm>
            <a:off x="-280391" y="3124200"/>
            <a:ext cx="3360000" cy="2520000"/>
          </a:xfrm>
          <a:prstGeom prst="rect">
            <a:avLst/>
          </a:prstGeom>
        </p:spPr>
      </p:pic>
      <p:pic>
        <p:nvPicPr>
          <p:cNvPr id="10" name="图片 9">
            <a:extLst>
              <a:ext uri="{FF2B5EF4-FFF2-40B4-BE49-F238E27FC236}">
                <a16:creationId xmlns:a16="http://schemas.microsoft.com/office/drawing/2014/main" id="{48316A9B-5F9B-4F83-8FB4-1509ED765281}"/>
              </a:ext>
            </a:extLst>
          </p:cNvPr>
          <p:cNvPicPr>
            <a:picLocks noChangeAspect="1"/>
          </p:cNvPicPr>
          <p:nvPr/>
        </p:nvPicPr>
        <p:blipFill>
          <a:blip r:embed="rId3"/>
          <a:stretch>
            <a:fillRect/>
          </a:stretch>
        </p:blipFill>
        <p:spPr>
          <a:xfrm>
            <a:off x="2857500" y="3192463"/>
            <a:ext cx="3360000" cy="2520000"/>
          </a:xfrm>
          <a:prstGeom prst="rect">
            <a:avLst/>
          </a:prstGeom>
        </p:spPr>
      </p:pic>
      <p:sp>
        <p:nvSpPr>
          <p:cNvPr id="11" name="文本框 10">
            <a:extLst>
              <a:ext uri="{FF2B5EF4-FFF2-40B4-BE49-F238E27FC236}">
                <a16:creationId xmlns:a16="http://schemas.microsoft.com/office/drawing/2014/main" id="{3761B255-9A2B-4FB6-A936-5A414227C404}"/>
              </a:ext>
            </a:extLst>
          </p:cNvPr>
          <p:cNvSpPr txBox="1"/>
          <p:nvPr/>
        </p:nvSpPr>
        <p:spPr>
          <a:xfrm>
            <a:off x="4343400" y="2604334"/>
            <a:ext cx="646331" cy="369332"/>
          </a:xfrm>
          <a:prstGeom prst="rect">
            <a:avLst/>
          </a:prstGeom>
          <a:noFill/>
        </p:spPr>
        <p:txBody>
          <a:bodyPr wrap="none" rtlCol="0">
            <a:spAutoFit/>
          </a:bodyPr>
          <a:lstStyle/>
          <a:p>
            <a:r>
              <a:rPr lang="en-US" altLang="zh-CN" dirty="0"/>
              <a:t>coil6</a:t>
            </a:r>
            <a:endParaRPr lang="zh-CN" altLang="en-US" dirty="0"/>
          </a:p>
        </p:txBody>
      </p:sp>
      <p:sp>
        <p:nvSpPr>
          <p:cNvPr id="12" name="文本框 11">
            <a:extLst>
              <a:ext uri="{FF2B5EF4-FFF2-40B4-BE49-F238E27FC236}">
                <a16:creationId xmlns:a16="http://schemas.microsoft.com/office/drawing/2014/main" id="{AA0E90E5-91E2-40D4-A0A9-D334FF1926E0}"/>
              </a:ext>
            </a:extLst>
          </p:cNvPr>
          <p:cNvSpPr txBox="1"/>
          <p:nvPr/>
        </p:nvSpPr>
        <p:spPr>
          <a:xfrm>
            <a:off x="7300015" y="2482137"/>
            <a:ext cx="646331" cy="369332"/>
          </a:xfrm>
          <a:prstGeom prst="rect">
            <a:avLst/>
          </a:prstGeom>
          <a:noFill/>
        </p:spPr>
        <p:txBody>
          <a:bodyPr wrap="none" rtlCol="0">
            <a:spAutoFit/>
          </a:bodyPr>
          <a:lstStyle/>
          <a:p>
            <a:r>
              <a:rPr lang="en-US" altLang="zh-CN" dirty="0"/>
              <a:t>coil7</a:t>
            </a:r>
            <a:endParaRPr lang="zh-CN" altLang="en-US" dirty="0"/>
          </a:p>
        </p:txBody>
      </p:sp>
      <p:pic>
        <p:nvPicPr>
          <p:cNvPr id="14" name="图片 13">
            <a:extLst>
              <a:ext uri="{FF2B5EF4-FFF2-40B4-BE49-F238E27FC236}">
                <a16:creationId xmlns:a16="http://schemas.microsoft.com/office/drawing/2014/main" id="{210318A0-F8ED-45A0-9032-AC85DEFD102A}"/>
              </a:ext>
            </a:extLst>
          </p:cNvPr>
          <p:cNvPicPr>
            <a:picLocks noChangeAspect="1"/>
          </p:cNvPicPr>
          <p:nvPr/>
        </p:nvPicPr>
        <p:blipFill>
          <a:blip r:embed="rId4"/>
          <a:stretch>
            <a:fillRect/>
          </a:stretch>
        </p:blipFill>
        <p:spPr>
          <a:xfrm>
            <a:off x="5995391" y="3179763"/>
            <a:ext cx="3360000" cy="2520000"/>
          </a:xfrm>
          <a:prstGeom prst="rect">
            <a:avLst/>
          </a:prstGeom>
        </p:spPr>
      </p:pic>
    </p:spTree>
    <p:extLst>
      <p:ext uri="{BB962C8B-B14F-4D97-AF65-F5344CB8AC3E}">
        <p14:creationId xmlns:p14="http://schemas.microsoft.com/office/powerpoint/2010/main" val="375047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空气芯线圈（利兹线）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5418919"/>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5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i="1">
                              <a:latin typeface="Cambria Math" panose="02040503050406030204" pitchFamily="18" charset="0"/>
                              <a:cs typeface="Times New Roman" panose="02020603050405020304" pitchFamily="18" charset="0"/>
                            </a:rPr>
                            <m:t>𝑑𝑐</m:t>
                          </m:r>
                        </m:sub>
                      </m:sSub>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a:latin typeface="Cambria Math" panose="02040503050406030204" pitchFamily="18" charset="0"/>
                              <a:cs typeface="Times New Roman" panose="02020603050405020304" pitchFamily="18" charset="0"/>
                            </a:rPr>
                            <m:t>2</m:t>
                          </m:r>
                        </m:den>
                      </m:f>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1</m:t>
                              </m:r>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𝑏𝑒𝑟</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𝑏𝑒𝑖</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r>
                        <a:rPr lang="en-US" altLang="zh-CN" i="1">
                          <a:latin typeface="Cambria Math" panose="02040503050406030204" pitchFamily="18" charset="0"/>
                          <a:cs typeface="Times New Roman" panose="02020603050405020304" pitchFamily="18" charset="0"/>
                        </a:rPr>
                        <m:t>−</m:t>
                      </m:r>
                    </m:oMath>
                  </m:oMathPara>
                </a14:m>
                <a:endParaRPr lang="en-US" altLang="zh-CN" i="1"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4</m:t>
                              </m:r>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𝑁</m:t>
                                      </m:r>
                                    </m:e>
                                    <m:sub>
                                      <m:r>
                                        <a:rPr lang="en-US" altLang="zh-CN" i="1">
                                          <a:latin typeface="Cambria Math" panose="02040503050406030204" pitchFamily="18" charset="0"/>
                                          <a:cs typeface="Times New Roman" panose="02020603050405020304" pitchFamily="18" charset="0"/>
                                        </a:rPr>
                                        <m:t>𝑙</m:t>
                                      </m:r>
                                    </m:sub>
                                    <m:sup>
                                      <m:r>
                                        <a:rPr lang="en-US" altLang="zh-CN">
                                          <a:latin typeface="Cambria Math" panose="02040503050406030204" pitchFamily="18" charset="0"/>
                                          <a:cs typeface="Times New Roman" panose="02020603050405020304" pitchFamily="18" charset="0"/>
                                        </a:rPr>
                                        <m:t>2</m:t>
                                      </m:r>
                                    </m:sup>
                                  </m:sSub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1</m:t>
                                  </m:r>
                                </m:e>
                              </m:d>
                            </m:num>
                            <m:den>
                              <m:r>
                                <a:rPr lang="en-US" altLang="zh-CN">
                                  <a:latin typeface="Cambria Math" panose="02040503050406030204" pitchFamily="18" charset="0"/>
                                  <a:cs typeface="Times New Roman" panose="02020603050405020304" pitchFamily="18" charset="0"/>
                                </a:rPr>
                                <m:t>3</m:t>
                              </m:r>
                            </m:den>
                          </m:f>
                          <m:r>
                            <a:rPr lang="en-US" altLang="zh-CN">
                              <a:latin typeface="Cambria Math" panose="02040503050406030204" pitchFamily="18" charset="0"/>
                              <a:cs typeface="Times New Roman" panose="02020603050405020304" pitchFamily="18" charset="0"/>
                            </a:rPr>
                            <m:t>+1</m:t>
                          </m:r>
                        </m:e>
                      </m:d>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1</m:t>
                              </m:r>
                            </m:sub>
                            <m:sup>
                              <m:r>
                                <a:rPr lang="en-US" altLang="zh-CN">
                                  <a:latin typeface="Cambria Math" panose="02040503050406030204" pitchFamily="18" charset="0"/>
                                  <a:cs typeface="Times New Roman" panose="02020603050405020304" pitchFamily="18" charset="0"/>
                                </a:rPr>
                                <m:t>2</m:t>
                              </m:r>
                            </m:sup>
                          </m:sSubSup>
                          <m:r>
                            <a:rPr lang="en-US" altLang="zh-CN">
                              <a:latin typeface="Cambria Math" panose="02040503050406030204" pitchFamily="18" charset="0"/>
                              <a:cs typeface="Times New Roman" panose="02020603050405020304" pitchFamily="18" charset="0"/>
                            </a:rPr>
                            <m:t>+</m:t>
                          </m:r>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2</m:t>
                              </m:r>
                            </m:sub>
                            <m:sup>
                              <m:r>
                                <a:rPr lang="en-US" altLang="zh-CN">
                                  <a:latin typeface="Cambria Math" panose="02040503050406030204" pitchFamily="18" charset="0"/>
                                  <a:cs typeface="Times New Roman" panose="02020603050405020304" pitchFamily="18" charset="0"/>
                                </a:rPr>
                                <m:t>2</m:t>
                              </m:r>
                            </m:sup>
                          </m:sSubSup>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𝑝</m:t>
                              </m:r>
                            </m:num>
                            <m:den>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e>
                      </m:d>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𝑟</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b="0" i="1" smtClean="0">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𝑖</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5418919"/>
              </a:xfrm>
              <a:prstGeom prst="rect">
                <a:avLst/>
              </a:prstGeom>
              <a:blipFill>
                <a:blip r:embed="rId2"/>
                <a:stretch>
                  <a:fillRect l="-621" b="-788"/>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74" y="4580526"/>
            <a:ext cx="2619351" cy="2160000"/>
          </a:xfrm>
          <a:prstGeom prst="rect">
            <a:avLst/>
          </a:prstGeom>
        </p:spPr>
      </p:pic>
      <p:cxnSp>
        <p:nvCxnSpPr>
          <p:cNvPr id="12" name="直接连接符 11">
            <a:extLst>
              <a:ext uri="{FF2B5EF4-FFF2-40B4-BE49-F238E27FC236}">
                <a16:creationId xmlns:a16="http://schemas.microsoft.com/office/drawing/2014/main" id="{435B798B-91BB-41FD-9519-1A13978D7FC1}"/>
              </a:ext>
            </a:extLst>
          </p:cNvPr>
          <p:cNvCxnSpPr>
            <a:cxnSpLocks/>
          </p:cNvCxnSpPr>
          <p:nvPr/>
        </p:nvCxnSpPr>
        <p:spPr>
          <a:xfrm>
            <a:off x="3733800" y="2438400"/>
            <a:ext cx="289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64DC215-59F2-4425-85F8-5C8B379082B4}"/>
              </a:ext>
            </a:extLst>
          </p:cNvPr>
          <p:cNvCxnSpPr>
            <a:cxnSpLocks/>
          </p:cNvCxnSpPr>
          <p:nvPr/>
        </p:nvCxnSpPr>
        <p:spPr>
          <a:xfrm>
            <a:off x="1466850" y="4236482"/>
            <a:ext cx="62293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B8613E4-F179-424E-B2FD-F8D6D181C301}"/>
              </a:ext>
            </a:extLst>
          </p:cNvPr>
          <p:cNvSpPr txBox="1"/>
          <p:nvPr/>
        </p:nvSpPr>
        <p:spPr>
          <a:xfrm>
            <a:off x="4627602" y="2050018"/>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20" name="文本框 19">
            <a:extLst>
              <a:ext uri="{FF2B5EF4-FFF2-40B4-BE49-F238E27FC236}">
                <a16:creationId xmlns:a16="http://schemas.microsoft.com/office/drawing/2014/main" id="{BACE1A91-B5D2-4150-BBF6-D2E6D88EB8E1}"/>
              </a:ext>
            </a:extLst>
          </p:cNvPr>
          <p:cNvSpPr txBox="1"/>
          <p:nvPr/>
        </p:nvSpPr>
        <p:spPr>
          <a:xfrm>
            <a:off x="7840740" y="3997045"/>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cxnSp>
        <p:nvCxnSpPr>
          <p:cNvPr id="22" name="直接连接符 21">
            <a:extLst>
              <a:ext uri="{FF2B5EF4-FFF2-40B4-BE49-F238E27FC236}">
                <a16:creationId xmlns:a16="http://schemas.microsoft.com/office/drawing/2014/main" id="{D605ED54-785F-4F40-A7D9-B8E23B9C3808}"/>
              </a:ext>
            </a:extLst>
          </p:cNvPr>
          <p:cNvCxnSpPr>
            <a:cxnSpLocks/>
          </p:cNvCxnSpPr>
          <p:nvPr/>
        </p:nvCxnSpPr>
        <p:spPr>
          <a:xfrm>
            <a:off x="3514725" y="4457463"/>
            <a:ext cx="4000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63EC440-9334-4222-A5CF-BE25EE01B6DC}"/>
              </a:ext>
            </a:extLst>
          </p:cNvPr>
          <p:cNvCxnSpPr>
            <a:cxnSpLocks/>
          </p:cNvCxnSpPr>
          <p:nvPr/>
        </p:nvCxnSpPr>
        <p:spPr>
          <a:xfrm>
            <a:off x="4038600" y="4457463"/>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093B325-1E94-443A-ACA1-F79FDFDF8264}"/>
              </a:ext>
            </a:extLst>
          </p:cNvPr>
          <p:cNvSpPr txBox="1"/>
          <p:nvPr/>
        </p:nvSpPr>
        <p:spPr>
          <a:xfrm>
            <a:off x="1905000" y="4320423"/>
            <a:ext cx="1569660"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股间邻近效应</a:t>
            </a:r>
          </a:p>
        </p:txBody>
      </p:sp>
    </p:spTree>
    <p:extLst>
      <p:ext uri="{BB962C8B-B14F-4D97-AF65-F5344CB8AC3E}">
        <p14:creationId xmlns:p14="http://schemas.microsoft.com/office/powerpoint/2010/main" val="756858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coil5</a:t>
            </a:r>
            <a:endParaRPr lang="zh-CN" altLang="en-US" dirty="0"/>
          </a:p>
        </p:txBody>
      </p:sp>
      <p:pic>
        <p:nvPicPr>
          <p:cNvPr id="5" name="图片 4">
            <a:extLst>
              <a:ext uri="{FF2B5EF4-FFF2-40B4-BE49-F238E27FC236}">
                <a16:creationId xmlns:a16="http://schemas.microsoft.com/office/drawing/2014/main" id="{7CD074F0-7B50-4685-9368-B198B43EA323}"/>
              </a:ext>
            </a:extLst>
          </p:cNvPr>
          <p:cNvPicPr>
            <a:picLocks noChangeAspect="1"/>
          </p:cNvPicPr>
          <p:nvPr/>
        </p:nvPicPr>
        <p:blipFill>
          <a:blip r:embed="rId2"/>
          <a:stretch>
            <a:fillRect/>
          </a:stretch>
        </p:blipFill>
        <p:spPr>
          <a:xfrm>
            <a:off x="0" y="1106415"/>
            <a:ext cx="9144000" cy="5294385"/>
          </a:xfrm>
          <a:prstGeom prst="rect">
            <a:avLst/>
          </a:prstGeom>
        </p:spPr>
      </p:pic>
    </p:spTree>
    <p:extLst>
      <p:ext uri="{BB962C8B-B14F-4D97-AF65-F5344CB8AC3E}">
        <p14:creationId xmlns:p14="http://schemas.microsoft.com/office/powerpoint/2010/main" val="11845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V2</a:t>
            </a:r>
            <a:endParaRPr lang="zh-CN" altLang="en-US" dirty="0"/>
          </a:p>
        </p:txBody>
      </p:sp>
      <p:pic>
        <p:nvPicPr>
          <p:cNvPr id="5" name="图片 4">
            <a:extLst>
              <a:ext uri="{FF2B5EF4-FFF2-40B4-BE49-F238E27FC236}">
                <a16:creationId xmlns:a16="http://schemas.microsoft.com/office/drawing/2014/main" id="{CD05C27F-62C5-4E3B-B36D-2BDF2C087C49}"/>
              </a:ext>
            </a:extLst>
          </p:cNvPr>
          <p:cNvPicPr>
            <a:picLocks noChangeAspect="1"/>
          </p:cNvPicPr>
          <p:nvPr/>
        </p:nvPicPr>
        <p:blipFill>
          <a:blip r:embed="rId2"/>
          <a:stretch>
            <a:fillRect/>
          </a:stretch>
        </p:blipFill>
        <p:spPr>
          <a:xfrm>
            <a:off x="342900" y="1295400"/>
            <a:ext cx="8458200" cy="4953845"/>
          </a:xfrm>
          <a:prstGeom prst="rect">
            <a:avLst/>
          </a:prstGeom>
        </p:spPr>
      </p:pic>
    </p:spTree>
    <p:extLst>
      <p:ext uri="{BB962C8B-B14F-4D97-AF65-F5344CB8AC3E}">
        <p14:creationId xmlns:p14="http://schemas.microsoft.com/office/powerpoint/2010/main" val="197077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V4</a:t>
            </a:r>
            <a:endParaRPr lang="zh-CN" altLang="en-US" dirty="0"/>
          </a:p>
        </p:txBody>
      </p:sp>
      <p:pic>
        <p:nvPicPr>
          <p:cNvPr id="5" name="图片 4">
            <a:extLst>
              <a:ext uri="{FF2B5EF4-FFF2-40B4-BE49-F238E27FC236}">
                <a16:creationId xmlns:a16="http://schemas.microsoft.com/office/drawing/2014/main" id="{AF7EEDFD-905B-4FF3-81C7-F8297813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572125"/>
          </a:xfrm>
          <a:prstGeom prst="rect">
            <a:avLst/>
          </a:prstGeom>
        </p:spPr>
      </p:pic>
    </p:spTree>
    <p:extLst>
      <p:ext uri="{BB962C8B-B14F-4D97-AF65-F5344CB8AC3E}">
        <p14:creationId xmlns:p14="http://schemas.microsoft.com/office/powerpoint/2010/main" val="289092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相关结论</a:t>
            </a:r>
          </a:p>
        </p:txBody>
      </p:sp>
      <p:sp>
        <p:nvSpPr>
          <p:cNvPr id="7" name="文本框 6">
            <a:extLst>
              <a:ext uri="{FF2B5EF4-FFF2-40B4-BE49-F238E27FC236}">
                <a16:creationId xmlns:a16="http://schemas.microsoft.com/office/drawing/2014/main" id="{3D636C37-75F8-448A-BC7F-7BDAC6A1998D}"/>
              </a:ext>
            </a:extLst>
          </p:cNvPr>
          <p:cNvSpPr txBox="1"/>
          <p:nvPr/>
        </p:nvSpPr>
        <p:spPr>
          <a:xfrm>
            <a:off x="304800" y="1295400"/>
            <a:ext cx="8610600" cy="29586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1.Comsol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均能实现对利兹线线圈交流电阻的仿真，</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Comsol</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的仿真结果具有一致性，</a:t>
            </a:r>
            <a:r>
              <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差别主要是直流电阻</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，这与利兹线设置中的诸如“线圈长度倍增因子”，“扭绞长度因子”有关</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dirty="0">
                <a:solidFill>
                  <a:prstClr val="black"/>
                </a:solidFill>
                <a:latin typeface="等线" panose="020F0502020204030204"/>
                <a:ea typeface="等线" panose="02010600030101010101" pitchFamily="2" charset="-122"/>
              </a:rPr>
              <a:t>2.</a:t>
            </a:r>
            <a:r>
              <a:rPr lang="zh-CN" altLang="en-US" dirty="0">
                <a:solidFill>
                  <a:prstClr val="black"/>
                </a:solidFill>
                <a:latin typeface="等线" panose="020F0502020204030204"/>
                <a:ea typeface="等线" panose="02010600030101010101" pitchFamily="2" charset="-122"/>
              </a:rPr>
              <a:t>目前没有没有很好的理论和仿真模型能预测现有利兹线线圈交流电阻</a:t>
            </a: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249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BD2FF8F-70BB-47E9-95C5-CFA0B36ABE4A}"/>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64A8E0F8-A3DC-4914-A69E-31BB02824514}"/>
              </a:ext>
            </a:extLst>
          </p:cNvPr>
          <p:cNvSpPr>
            <a:spLocks noGrp="1"/>
          </p:cNvSpPr>
          <p:nvPr>
            <p:ph type="body" sz="quarter" idx="13"/>
          </p:nvPr>
        </p:nvSpPr>
        <p:spPr/>
        <p:txBody>
          <a:bodyPr/>
          <a:lstStyle/>
          <a:p>
            <a:r>
              <a:rPr lang="zh-CN" altLang="en-US" dirty="0"/>
              <a:t>大半径样机</a:t>
            </a:r>
          </a:p>
        </p:txBody>
      </p:sp>
      <p:sp>
        <p:nvSpPr>
          <p:cNvPr id="4" name="文本框 3">
            <a:extLst>
              <a:ext uri="{FF2B5EF4-FFF2-40B4-BE49-F238E27FC236}">
                <a16:creationId xmlns:a16="http://schemas.microsoft.com/office/drawing/2014/main" id="{D47335E5-1602-4F86-AF0B-4DDB784ED893}"/>
              </a:ext>
            </a:extLst>
          </p:cNvPr>
          <p:cNvSpPr txBox="1"/>
          <p:nvPr/>
        </p:nvSpPr>
        <p:spPr>
          <a:xfrm>
            <a:off x="228600" y="1219200"/>
            <a:ext cx="8001000" cy="1712135"/>
          </a:xfrm>
          <a:prstGeom prst="rect">
            <a:avLst/>
          </a:prstGeom>
          <a:noFill/>
        </p:spPr>
        <p:txBody>
          <a:bodyPr wrap="square" rtlCol="0">
            <a:spAutoFit/>
          </a:bodyPr>
          <a:lstStyle/>
          <a:p>
            <a:pPr>
              <a:lnSpc>
                <a:spcPct val="150000"/>
              </a:lnSpc>
            </a:pPr>
            <a:r>
              <a:rPr lang="zh-CN" altLang="en-US" dirty="0"/>
              <a:t>线圈半径：</a:t>
            </a:r>
            <a:r>
              <a:rPr lang="en-US" altLang="zh-CN" dirty="0"/>
              <a:t>1m</a:t>
            </a:r>
            <a:r>
              <a:rPr lang="en-US" altLang="zh-CN" baseline="30000" dirty="0"/>
              <a:t>2</a:t>
            </a:r>
            <a:r>
              <a:rPr lang="en-US" altLang="zh-CN" dirty="0"/>
              <a:t>/6.28   =====&gt;  d=450 mm</a:t>
            </a:r>
          </a:p>
          <a:p>
            <a:pPr>
              <a:lnSpc>
                <a:spcPct val="150000"/>
              </a:lnSpc>
            </a:pPr>
            <a:r>
              <a:rPr lang="en-US" altLang="zh-CN" dirty="0"/>
              <a:t>SNR</a:t>
            </a:r>
            <a:r>
              <a:rPr lang="zh-CN" altLang="en-US" dirty="0"/>
              <a:t>：</a:t>
            </a:r>
            <a:r>
              <a:rPr lang="en-US" altLang="zh-CN" dirty="0"/>
              <a:t>&gt;4.5</a:t>
            </a:r>
          </a:p>
          <a:p>
            <a:pPr>
              <a:lnSpc>
                <a:spcPct val="150000"/>
              </a:lnSpc>
            </a:pPr>
            <a:r>
              <a:rPr lang="zh-CN" altLang="en-US" dirty="0"/>
              <a:t>实心线：</a:t>
            </a:r>
            <a:r>
              <a:rPr lang="en-US" altLang="zh-CN" dirty="0">
                <a:solidFill>
                  <a:srgbClr val="C00000"/>
                </a:solidFill>
              </a:rPr>
              <a:t>450 * 1.05E-2 = 4.725mm</a:t>
            </a:r>
          </a:p>
          <a:p>
            <a:pPr>
              <a:lnSpc>
                <a:spcPct val="150000"/>
              </a:lnSpc>
            </a:pPr>
            <a:endParaRPr lang="zh-CN" altLang="en-US" dirty="0"/>
          </a:p>
        </p:txBody>
      </p:sp>
    </p:spTree>
    <p:extLst>
      <p:ext uri="{BB962C8B-B14F-4D97-AF65-F5344CB8AC3E}">
        <p14:creationId xmlns:p14="http://schemas.microsoft.com/office/powerpoint/2010/main" val="346084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17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29</a:t>
            </a:fld>
            <a:endParaRPr lang="en-US" altLang="zh-CN" dirty="0"/>
          </a:p>
        </p:txBody>
      </p:sp>
    </p:spTree>
    <p:extLst>
      <p:ext uri="{BB962C8B-B14F-4D97-AF65-F5344CB8AC3E}">
        <p14:creationId xmlns:p14="http://schemas.microsoft.com/office/powerpoint/2010/main" val="287802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807852A-E8BB-4ACF-BE63-0E9A248FAA9F}"/>
              </a:ext>
            </a:extLst>
          </p:cNvPr>
          <p:cNvPicPr>
            <a:picLocks noChangeAspect="1"/>
          </p:cNvPicPr>
          <p:nvPr/>
        </p:nvPicPr>
        <p:blipFill>
          <a:blip r:embed="rId2"/>
          <a:stretch>
            <a:fillRect/>
          </a:stretch>
        </p:blipFill>
        <p:spPr>
          <a:xfrm>
            <a:off x="665400" y="3719003"/>
            <a:ext cx="7735200" cy="941057"/>
          </a:xfrm>
          <a:prstGeom prst="rect">
            <a:avLst/>
          </a:prstGeom>
        </p:spPr>
      </p:pic>
      <p:sp>
        <p:nvSpPr>
          <p:cNvPr id="2" name="灯片编号占位符 1">
            <a:extLst>
              <a:ext uri="{FF2B5EF4-FFF2-40B4-BE49-F238E27FC236}">
                <a16:creationId xmlns:a16="http://schemas.microsoft.com/office/drawing/2014/main" id="{BDC27C66-9A1C-40EC-BD72-313CB5DD9E88}"/>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7A790B19-351E-454A-A10C-D0AC32B20714}"/>
              </a:ext>
            </a:extLst>
          </p:cNvPr>
          <p:cNvSpPr>
            <a:spLocks noGrp="1"/>
          </p:cNvSpPr>
          <p:nvPr>
            <p:ph type="body" sz="quarter" idx="13"/>
          </p:nvPr>
        </p:nvSpPr>
        <p:spPr/>
        <p:txBody>
          <a:bodyPr/>
          <a:lstStyle/>
          <a:p>
            <a:r>
              <a:rPr lang="en-US" altLang="zh-CN" dirty="0"/>
              <a:t>Prototype coil</a:t>
            </a:r>
          </a:p>
        </p:txBody>
      </p:sp>
      <p:pic>
        <p:nvPicPr>
          <p:cNvPr id="5" name="图片 4">
            <a:extLst>
              <a:ext uri="{FF2B5EF4-FFF2-40B4-BE49-F238E27FC236}">
                <a16:creationId xmlns:a16="http://schemas.microsoft.com/office/drawing/2014/main" id="{E80D6ADB-881E-49F8-A561-B4440F3ECE51}"/>
              </a:ext>
            </a:extLst>
          </p:cNvPr>
          <p:cNvPicPr>
            <a:picLocks noChangeAspect="1"/>
          </p:cNvPicPr>
          <p:nvPr/>
        </p:nvPicPr>
        <p:blipFill rotWithShape="1">
          <a:blip r:embed="rId3">
            <a:extLst>
              <a:ext uri="{28A0092B-C50C-407E-A947-70E740481C1C}">
                <a14:useLocalDpi xmlns:a14="http://schemas.microsoft.com/office/drawing/2010/main" val="0"/>
              </a:ext>
            </a:extLst>
          </a:blip>
          <a:srcRect t="25546" b="28880"/>
          <a:stretch/>
        </p:blipFill>
        <p:spPr>
          <a:xfrm>
            <a:off x="1219200" y="4563240"/>
            <a:ext cx="6705600" cy="2291080"/>
          </a:xfrm>
          <a:prstGeom prst="rect">
            <a:avLst/>
          </a:prstGeom>
        </p:spPr>
      </p:pic>
      <p:sp>
        <p:nvSpPr>
          <p:cNvPr id="6" name="文本框 5">
            <a:extLst>
              <a:ext uri="{FF2B5EF4-FFF2-40B4-BE49-F238E27FC236}">
                <a16:creationId xmlns:a16="http://schemas.microsoft.com/office/drawing/2014/main" id="{BC1E3E8D-20A5-4552-9F96-00B013CAD631}"/>
              </a:ext>
            </a:extLst>
          </p:cNvPr>
          <p:cNvSpPr txBox="1"/>
          <p:nvPr/>
        </p:nvSpPr>
        <p:spPr>
          <a:xfrm>
            <a:off x="303000" y="1149219"/>
            <a:ext cx="1692000" cy="2554545"/>
          </a:xfrm>
          <a:prstGeom prst="rect">
            <a:avLst/>
          </a:prstGeom>
          <a:noFill/>
          <a:ln w="28575">
            <a:solidFill>
              <a:srgbClr val="C00000"/>
            </a:solidFill>
          </a:ln>
        </p:spPr>
        <p:txBody>
          <a:bodyPr wrap="square">
            <a:spAutoFit/>
          </a:bodyPr>
          <a:lstStyle/>
          <a:p>
            <a:r>
              <a:rPr lang="en-US" altLang="zh-CN" sz="1000" dirty="0"/>
              <a:t>v1_1</a:t>
            </a:r>
            <a:r>
              <a:rPr lang="zh-CN" altLang="en-US" sz="1000" dirty="0"/>
              <a:t>绕制参数：</a:t>
            </a:r>
            <a:r>
              <a:rPr lang="en-US" altLang="zh-CN" sz="1000" dirty="0"/>
              <a:t>	</a:t>
            </a:r>
          </a:p>
          <a:p>
            <a:r>
              <a:rPr lang="en-US" altLang="zh-CN" sz="1000" dirty="0"/>
              <a:t>    • </a:t>
            </a:r>
            <a:r>
              <a:rPr lang="zh-CN" altLang="en-US" sz="1000" dirty="0"/>
              <a:t>绕线直径：</a:t>
            </a:r>
            <a:r>
              <a:rPr lang="en-US" altLang="zh-CN" sz="1000" dirty="0"/>
              <a:t>0.13mm</a:t>
            </a:r>
          </a:p>
          <a:p>
            <a:r>
              <a:rPr lang="zh-CN" altLang="en-US" sz="1000" dirty="0"/>
              <a:t>    </a:t>
            </a:r>
            <a:r>
              <a:rPr lang="en-US" altLang="zh-CN" sz="1000" dirty="0"/>
              <a:t>• </a:t>
            </a:r>
            <a:r>
              <a:rPr lang="zh-CN" altLang="en-US" sz="1000" dirty="0"/>
              <a:t>绕制桩内径：</a:t>
            </a:r>
            <a:r>
              <a:rPr lang="en-US" altLang="zh-CN" sz="1000" dirty="0"/>
              <a:t>108mm</a:t>
            </a:r>
          </a:p>
          <a:p>
            <a:r>
              <a:rPr lang="zh-CN" altLang="en-US" sz="1000" dirty="0"/>
              <a:t>    </a:t>
            </a:r>
            <a:r>
              <a:rPr lang="en-US" altLang="zh-CN" sz="1000" dirty="0"/>
              <a:t>• </a:t>
            </a:r>
            <a:r>
              <a:rPr lang="zh-CN" altLang="en-US" sz="1000" dirty="0"/>
              <a:t>绕制高度：</a:t>
            </a:r>
            <a:r>
              <a:rPr lang="en-US" altLang="zh-CN" sz="1000" dirty="0"/>
              <a:t>57mm</a:t>
            </a:r>
          </a:p>
          <a:p>
            <a:r>
              <a:rPr lang="en-US" altLang="zh-CN" sz="1000" dirty="0"/>
              <a:t>    • </a:t>
            </a:r>
            <a:r>
              <a:rPr lang="zh-CN" altLang="en-US" sz="1000" dirty="0"/>
              <a:t>匝数（单层匝数</a:t>
            </a:r>
            <a:r>
              <a:rPr lang="en-US" altLang="zh-CN" sz="1000" dirty="0"/>
              <a:t>×</a:t>
            </a:r>
            <a:r>
              <a:rPr lang="zh-CN" altLang="en-US" sz="1000" dirty="0"/>
              <a:t>层数）：</a:t>
            </a:r>
            <a:r>
              <a:rPr lang="en-US" altLang="zh-CN" sz="1000" dirty="0"/>
              <a:t>288×15</a:t>
            </a:r>
          </a:p>
          <a:p>
            <a:r>
              <a:rPr lang="en-US" altLang="zh-CN" sz="1000" dirty="0"/>
              <a:t>    • </a:t>
            </a:r>
            <a:r>
              <a:rPr lang="zh-CN" altLang="en-US" sz="1000" dirty="0"/>
              <a:t>层与层间距：</a:t>
            </a:r>
            <a:r>
              <a:rPr lang="en-US" altLang="zh-CN" sz="1000" dirty="0"/>
              <a:t>0.75mm</a:t>
            </a:r>
          </a:p>
          <a:p>
            <a:r>
              <a:rPr lang="en-US" altLang="zh-CN" sz="1000" dirty="0"/>
              <a:t>    • </a:t>
            </a:r>
            <a:r>
              <a:rPr lang="zh-CN" altLang="en-US" sz="1000" dirty="0"/>
              <a:t>重量：</a:t>
            </a:r>
            <a:r>
              <a:rPr lang="en-US" altLang="zh-CN" sz="1000" dirty="0"/>
              <a:t>0.97kg</a:t>
            </a:r>
          </a:p>
          <a:p>
            <a:endParaRPr lang="en-US" altLang="zh-CN" sz="1000" dirty="0"/>
          </a:p>
          <a:p>
            <a:r>
              <a:rPr lang="zh-CN" altLang="en-US" sz="1000" dirty="0"/>
              <a:t>电学参数：</a:t>
            </a:r>
            <a:r>
              <a:rPr lang="en-US" altLang="zh-CN" sz="1000" dirty="0"/>
              <a:t>	</a:t>
            </a:r>
          </a:p>
          <a:p>
            <a:r>
              <a:rPr lang="en-US" altLang="zh-CN" sz="1000" dirty="0"/>
              <a:t>    • L</a:t>
            </a:r>
            <a:r>
              <a:rPr lang="zh-CN" altLang="en-US" sz="1000" dirty="0"/>
              <a:t>：</a:t>
            </a:r>
            <a:r>
              <a:rPr lang="en-US" altLang="zh-CN" sz="1000" dirty="0"/>
              <a:t>2.2932E+00 H</a:t>
            </a:r>
          </a:p>
          <a:p>
            <a:r>
              <a:rPr lang="en-US" altLang="zh-CN" sz="1000" dirty="0"/>
              <a:t>    • C</a:t>
            </a:r>
            <a:r>
              <a:rPr lang="zh-CN" altLang="en-US" sz="1000" dirty="0"/>
              <a:t>：</a:t>
            </a:r>
            <a:r>
              <a:rPr lang="en-US" altLang="zh-CN" sz="1000" dirty="0"/>
              <a:t>6.7127E-11  F</a:t>
            </a:r>
          </a:p>
          <a:p>
            <a:r>
              <a:rPr lang="zh-CN" altLang="en-US" sz="1000" dirty="0"/>
              <a:t>    </a:t>
            </a:r>
            <a:r>
              <a:rPr lang="en-US" altLang="zh-CN" sz="1000" dirty="0"/>
              <a:t>• a</a:t>
            </a:r>
            <a:r>
              <a:rPr lang="zh-CN" altLang="en-US" sz="1000" dirty="0"/>
              <a:t>：</a:t>
            </a:r>
            <a:r>
              <a:rPr lang="en-US" altLang="zh-CN" sz="1000" dirty="0"/>
              <a:t>1.4698E-09  </a:t>
            </a:r>
          </a:p>
          <a:p>
            <a:r>
              <a:rPr lang="en-US" altLang="zh-CN" sz="1000" dirty="0"/>
              <a:t>    • b</a:t>
            </a:r>
            <a:r>
              <a:rPr lang="zh-CN" altLang="en-US" sz="1000" dirty="0"/>
              <a:t>：</a:t>
            </a:r>
            <a:r>
              <a:rPr lang="en-US" altLang="zh-CN" sz="1000" dirty="0"/>
              <a:t>3.0389E+00  </a:t>
            </a:r>
          </a:p>
          <a:p>
            <a:r>
              <a:rPr lang="en-US" altLang="zh-CN" sz="1000" dirty="0"/>
              <a:t>    • </a:t>
            </a:r>
            <a:r>
              <a:rPr lang="en-US" altLang="zh-CN" sz="1000" dirty="0" err="1"/>
              <a:t>Rdc</a:t>
            </a:r>
            <a:r>
              <a:rPr lang="zh-CN" altLang="en-US" sz="1000" dirty="0"/>
              <a:t>：</a:t>
            </a:r>
            <a:r>
              <a:rPr lang="en-US" altLang="zh-CN" sz="1000" dirty="0"/>
              <a:t>2.2254E+03 Ω</a:t>
            </a:r>
          </a:p>
          <a:p>
            <a:r>
              <a:rPr lang="en-US" altLang="zh-CN" sz="1000" dirty="0"/>
              <a:t>    • </a:t>
            </a:r>
            <a:r>
              <a:rPr lang="en-US" altLang="zh-CN" sz="1000" dirty="0" err="1"/>
              <a:t>fres</a:t>
            </a:r>
            <a:r>
              <a:rPr lang="zh-CN" altLang="en-US" sz="1000" dirty="0"/>
              <a:t>：</a:t>
            </a:r>
            <a:r>
              <a:rPr lang="en-US" altLang="zh-CN" sz="1000" dirty="0"/>
              <a:t>12.83kHz</a:t>
            </a:r>
          </a:p>
        </p:txBody>
      </p:sp>
      <p:sp>
        <p:nvSpPr>
          <p:cNvPr id="7" name="文本框 6">
            <a:extLst>
              <a:ext uri="{FF2B5EF4-FFF2-40B4-BE49-F238E27FC236}">
                <a16:creationId xmlns:a16="http://schemas.microsoft.com/office/drawing/2014/main" id="{77D3A67A-2829-4D9C-A3B3-5B6C0E6F3DCD}"/>
              </a:ext>
            </a:extLst>
          </p:cNvPr>
          <p:cNvSpPr txBox="1"/>
          <p:nvPr/>
        </p:nvSpPr>
        <p:spPr>
          <a:xfrm>
            <a:off x="1995000" y="1149219"/>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v2</a:t>
            </a:r>
            <a:r>
              <a:rPr lang="zh-CN" altLang="en-US" dirty="0"/>
              <a:t>绕制参数：</a:t>
            </a:r>
            <a:r>
              <a:rPr lang="en-US" altLang="zh-CN" dirty="0"/>
              <a:t>	</a:t>
            </a:r>
          </a:p>
          <a:p>
            <a:r>
              <a:rPr lang="en-US" altLang="zh-CN" dirty="0"/>
              <a:t>    • </a:t>
            </a:r>
            <a:r>
              <a:rPr lang="zh-CN" altLang="en-US" dirty="0"/>
              <a:t>绕线直径：</a:t>
            </a:r>
            <a:r>
              <a:rPr lang="en-US" altLang="zh-CN" dirty="0"/>
              <a:t>1.35mm</a:t>
            </a:r>
            <a:r>
              <a:rPr lang="zh-CN" altLang="en-US" dirty="0"/>
              <a:t>（利兹线</a:t>
            </a:r>
            <a:r>
              <a:rPr lang="en-US" altLang="zh-CN" dirty="0"/>
              <a:t>0.1mm*100</a:t>
            </a:r>
            <a:r>
              <a:rPr lang="zh-CN" altLang="en-US" dirty="0"/>
              <a:t>）</a:t>
            </a:r>
            <a:endParaRPr lang="en-US" altLang="zh-CN" dirty="0"/>
          </a:p>
          <a:p>
            <a:r>
              <a:rPr lang="zh-CN" altLang="en-US" dirty="0"/>
              <a:t>    </a:t>
            </a:r>
            <a:r>
              <a:rPr lang="en-US" altLang="zh-CN" dirty="0"/>
              <a:t>•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121mm</a:t>
            </a:r>
          </a:p>
          <a:p>
            <a:r>
              <a:rPr lang="en-US" altLang="zh-CN" dirty="0"/>
              <a:t>    • </a:t>
            </a:r>
            <a:r>
              <a:rPr lang="zh-CN" altLang="en-US" dirty="0"/>
              <a:t>匝数（单层匝数</a:t>
            </a:r>
            <a:r>
              <a:rPr lang="en-US" altLang="zh-CN" dirty="0"/>
              <a:t>×</a:t>
            </a:r>
            <a:r>
              <a:rPr lang="zh-CN" altLang="en-US" dirty="0"/>
              <a:t>层数）：</a:t>
            </a:r>
            <a:r>
              <a:rPr lang="en-US" altLang="zh-CN" dirty="0"/>
              <a:t>90×8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2.80kg</a:t>
            </a:r>
          </a:p>
          <a:p>
            <a:r>
              <a:rPr lang="zh-CN" altLang="en-US" dirty="0"/>
              <a:t>电学参数：</a:t>
            </a:r>
            <a:r>
              <a:rPr lang="en-US" altLang="zh-CN" dirty="0"/>
              <a:t>	</a:t>
            </a:r>
          </a:p>
          <a:p>
            <a:r>
              <a:rPr lang="en-US" altLang="zh-CN" dirty="0"/>
              <a:t>    • L</a:t>
            </a:r>
            <a:r>
              <a:rPr lang="zh-CN" altLang="en-US" dirty="0"/>
              <a:t>：</a:t>
            </a:r>
            <a:r>
              <a:rPr lang="en-US" altLang="zh-CN" dirty="0"/>
              <a:t>4.0602E-02 H</a:t>
            </a:r>
          </a:p>
          <a:p>
            <a:r>
              <a:rPr lang="en-US" altLang="zh-CN" dirty="0"/>
              <a:t>    • C</a:t>
            </a:r>
            <a:r>
              <a:rPr lang="zh-CN" altLang="en-US" dirty="0"/>
              <a:t>：</a:t>
            </a:r>
            <a:r>
              <a:rPr lang="en-US" altLang="zh-CN" dirty="0"/>
              <a:t>2.0116E-10  F</a:t>
            </a:r>
          </a:p>
          <a:p>
            <a:r>
              <a:rPr lang="zh-CN" altLang="en-US" dirty="0"/>
              <a:t>    </a:t>
            </a:r>
            <a:r>
              <a:rPr lang="en-US" altLang="zh-CN" dirty="0"/>
              <a:t>• a</a:t>
            </a:r>
            <a:r>
              <a:rPr lang="zh-CN" altLang="en-US" dirty="0"/>
              <a:t>：</a:t>
            </a:r>
            <a:r>
              <a:rPr lang="en-US" altLang="zh-CN" dirty="0"/>
              <a:t>5.4575E-12  </a:t>
            </a:r>
          </a:p>
          <a:p>
            <a:r>
              <a:rPr lang="en-US" altLang="zh-CN" dirty="0"/>
              <a:t>    • b</a:t>
            </a:r>
            <a:r>
              <a:rPr lang="zh-CN" altLang="en-US" dirty="0"/>
              <a:t>：</a:t>
            </a:r>
            <a:r>
              <a:rPr lang="en-US" altLang="zh-CN" dirty="0"/>
              <a:t>2.8237E+00</a:t>
            </a:r>
          </a:p>
          <a:p>
            <a:r>
              <a:rPr lang="en-US" altLang="zh-CN" dirty="0"/>
              <a:t>    • </a:t>
            </a:r>
            <a:r>
              <a:rPr lang="en-US" altLang="zh-CN" dirty="0" err="1"/>
              <a:t>Rdc</a:t>
            </a:r>
            <a:r>
              <a:rPr lang="zh-CN" altLang="en-US" dirty="0"/>
              <a:t>：</a:t>
            </a:r>
            <a:r>
              <a:rPr lang="en-US" altLang="zh-CN" dirty="0"/>
              <a:t>6.0809E+00 Ω </a:t>
            </a:r>
          </a:p>
          <a:p>
            <a:r>
              <a:rPr lang="en-US" altLang="zh-CN" dirty="0"/>
              <a:t>    • </a:t>
            </a:r>
            <a:r>
              <a:rPr lang="en-US" altLang="zh-CN" dirty="0" err="1"/>
              <a:t>fres</a:t>
            </a:r>
            <a:r>
              <a:rPr lang="zh-CN" altLang="en-US" dirty="0"/>
              <a:t>：</a:t>
            </a:r>
            <a:r>
              <a:rPr lang="en-US" altLang="zh-CN" dirty="0"/>
              <a:t>55.69kHz</a:t>
            </a:r>
          </a:p>
        </p:txBody>
      </p:sp>
      <p:sp>
        <p:nvSpPr>
          <p:cNvPr id="8" name="文本框 7">
            <a:extLst>
              <a:ext uri="{FF2B5EF4-FFF2-40B4-BE49-F238E27FC236}">
                <a16:creationId xmlns:a16="http://schemas.microsoft.com/office/drawing/2014/main" id="{3C3DEB1C-D47E-4F56-BAD5-E5ACFA6817F2}"/>
              </a:ext>
            </a:extLst>
          </p:cNvPr>
          <p:cNvSpPr txBox="1"/>
          <p:nvPr/>
        </p:nvSpPr>
        <p:spPr>
          <a:xfrm>
            <a:off x="3687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a:t>
            </a:r>
            <a:r>
              <a:rPr lang="zh-CN" altLang="en-US" dirty="0"/>
              <a:t>绕制参数：</a:t>
            </a:r>
            <a:r>
              <a:rPr lang="en-US" altLang="zh-CN" dirty="0"/>
              <a:t>	</a:t>
            </a:r>
          </a:p>
          <a:p>
            <a:r>
              <a:rPr lang="en-US" altLang="zh-CN" dirty="0"/>
              <a:t>    • </a:t>
            </a:r>
            <a:r>
              <a:rPr lang="zh-CN" altLang="en-US" dirty="0"/>
              <a:t>绕线直径：</a:t>
            </a:r>
            <a:r>
              <a:rPr lang="en-US" altLang="zh-CN" dirty="0"/>
              <a:t>0.6mm</a:t>
            </a:r>
          </a:p>
          <a:p>
            <a:r>
              <a:rPr lang="en-US" altLang="zh-CN" dirty="0"/>
              <a:t>    • </a:t>
            </a:r>
            <a:r>
              <a:rPr lang="zh-CN" altLang="en-US" dirty="0"/>
              <a:t>绕制桩内径：</a:t>
            </a:r>
            <a:r>
              <a:rPr lang="en-US" altLang="zh-CN" dirty="0"/>
              <a:t>200mm</a:t>
            </a:r>
          </a:p>
          <a:p>
            <a:r>
              <a:rPr lang="zh-CN" altLang="en-US" dirty="0"/>
              <a:t>    </a:t>
            </a:r>
            <a:r>
              <a:rPr lang="en-US" altLang="zh-CN" dirty="0"/>
              <a:t>• </a:t>
            </a:r>
            <a:r>
              <a:rPr lang="zh-CN" altLang="en-US" dirty="0"/>
              <a:t>绕制高度：</a:t>
            </a:r>
            <a:r>
              <a:rPr lang="en-US" altLang="zh-CN" dirty="0"/>
              <a:t>150mm</a:t>
            </a:r>
          </a:p>
          <a:p>
            <a:r>
              <a:rPr lang="en-US" altLang="zh-CN" dirty="0"/>
              <a:t>    • </a:t>
            </a:r>
            <a:r>
              <a:rPr lang="zh-CN" altLang="en-US" dirty="0"/>
              <a:t>匝数（单层匝数</a:t>
            </a:r>
            <a:r>
              <a:rPr lang="en-US" altLang="zh-CN" dirty="0"/>
              <a:t>×</a:t>
            </a:r>
            <a:r>
              <a:rPr lang="zh-CN" altLang="en-US" dirty="0"/>
              <a:t>层数）：</a:t>
            </a:r>
            <a:r>
              <a:rPr lang="en-US" altLang="zh-CN" dirty="0"/>
              <a:t>250×50</a:t>
            </a:r>
          </a:p>
          <a:p>
            <a:r>
              <a:rPr lang="en-US" altLang="zh-CN" dirty="0"/>
              <a:t>    • </a:t>
            </a:r>
            <a:r>
              <a:rPr lang="zh-CN" altLang="en-US" dirty="0"/>
              <a:t>层与层间距：</a:t>
            </a:r>
            <a:r>
              <a:rPr lang="en-US" altLang="zh-CN" dirty="0"/>
              <a:t>0.25mm</a:t>
            </a:r>
          </a:p>
          <a:p>
            <a:r>
              <a:rPr lang="en-US" altLang="zh-CN" dirty="0"/>
              <a:t>    • </a:t>
            </a:r>
            <a:r>
              <a:rPr lang="zh-CN" altLang="en-US" dirty="0"/>
              <a:t>重量：</a:t>
            </a:r>
            <a:r>
              <a:rPr lang="en-US" altLang="zh-CN" dirty="0"/>
              <a:t>25.34kg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2.7384E+01 H</a:t>
            </a:r>
          </a:p>
          <a:p>
            <a:r>
              <a:rPr lang="en-US" altLang="zh-CN" dirty="0"/>
              <a:t>    • C</a:t>
            </a:r>
            <a:r>
              <a:rPr lang="zh-CN" altLang="en-US" dirty="0"/>
              <a:t>：</a:t>
            </a:r>
            <a:r>
              <a:rPr lang="en-US" altLang="zh-CN" dirty="0"/>
              <a:t>1.8572E-10 F</a:t>
            </a:r>
          </a:p>
          <a:p>
            <a:r>
              <a:rPr lang="zh-CN" altLang="en-US" dirty="0"/>
              <a:t>    </a:t>
            </a:r>
            <a:r>
              <a:rPr lang="en-US" altLang="zh-CN" dirty="0"/>
              <a:t>• a</a:t>
            </a:r>
            <a:r>
              <a:rPr lang="zh-CN" altLang="en-US" dirty="0"/>
              <a:t>：</a:t>
            </a:r>
            <a:r>
              <a:rPr lang="en-US" altLang="zh-CN" dirty="0"/>
              <a:t>9.2607E-06 </a:t>
            </a:r>
          </a:p>
          <a:p>
            <a:r>
              <a:rPr lang="en-US" altLang="zh-CN" dirty="0"/>
              <a:t>    • b</a:t>
            </a:r>
            <a:r>
              <a:rPr lang="zh-CN" altLang="en-US" dirty="0"/>
              <a:t>：</a:t>
            </a:r>
            <a:r>
              <a:rPr lang="en-US" altLang="zh-CN" dirty="0"/>
              <a:t>2.6859E+00 </a:t>
            </a:r>
          </a:p>
          <a:p>
            <a:r>
              <a:rPr lang="en-US" altLang="zh-CN" dirty="0"/>
              <a:t>    • </a:t>
            </a:r>
            <a:r>
              <a:rPr lang="en-US" altLang="zh-CN" dirty="0" err="1"/>
              <a:t>Rdc</a:t>
            </a:r>
            <a:r>
              <a:rPr lang="zh-CN" altLang="en-US" dirty="0"/>
              <a:t>：</a:t>
            </a:r>
            <a:r>
              <a:rPr lang="en-US" altLang="zh-CN" dirty="0"/>
              <a:t>6.9602E+02 Ω </a:t>
            </a:r>
          </a:p>
          <a:p>
            <a:r>
              <a:rPr lang="en-US" altLang="zh-CN" dirty="0"/>
              <a:t>    • </a:t>
            </a:r>
            <a:r>
              <a:rPr lang="en-US" altLang="zh-CN" dirty="0" err="1"/>
              <a:t>fres</a:t>
            </a:r>
            <a:r>
              <a:rPr lang="zh-CN" altLang="en-US" dirty="0"/>
              <a:t>：</a:t>
            </a:r>
            <a:r>
              <a:rPr lang="en-US" altLang="zh-CN" dirty="0"/>
              <a:t>2.23kHz</a:t>
            </a:r>
          </a:p>
        </p:txBody>
      </p:sp>
      <p:sp>
        <p:nvSpPr>
          <p:cNvPr id="9" name="文本框 8">
            <a:extLst>
              <a:ext uri="{FF2B5EF4-FFF2-40B4-BE49-F238E27FC236}">
                <a16:creationId xmlns:a16="http://schemas.microsoft.com/office/drawing/2014/main" id="{3F7AB516-0CAE-4D17-ADF9-4D8AA9CFA3B7}"/>
              </a:ext>
            </a:extLst>
          </p:cNvPr>
          <p:cNvSpPr txBox="1"/>
          <p:nvPr/>
        </p:nvSpPr>
        <p:spPr>
          <a:xfrm>
            <a:off x="5379000" y="1149220"/>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V3.5</a:t>
            </a:r>
            <a:r>
              <a:rPr lang="zh-CN" altLang="en-US" dirty="0"/>
              <a:t>绕制参数：</a:t>
            </a:r>
            <a:r>
              <a:rPr lang="en-US" altLang="zh-CN" dirty="0"/>
              <a:t>	</a:t>
            </a:r>
          </a:p>
          <a:p>
            <a:r>
              <a:rPr lang="en-US" altLang="zh-CN" dirty="0"/>
              <a:t>    • </a:t>
            </a:r>
            <a:r>
              <a:rPr lang="zh-CN" altLang="en-US" dirty="0"/>
              <a:t>绕线直径：</a:t>
            </a:r>
            <a:r>
              <a:rPr lang="en-US" altLang="zh-CN" dirty="0"/>
              <a:t>1.2mm</a:t>
            </a:r>
          </a:p>
          <a:p>
            <a:r>
              <a:rPr lang="en-US" altLang="zh-CN" dirty="0"/>
              <a:t>    •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228.6mm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7.26kg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1.0267E-01 H</a:t>
            </a:r>
          </a:p>
          <a:p>
            <a:r>
              <a:rPr lang="en-US" altLang="zh-CN" dirty="0"/>
              <a:t>    • C</a:t>
            </a:r>
            <a:r>
              <a:rPr lang="zh-CN" altLang="en-US" dirty="0"/>
              <a:t>：</a:t>
            </a:r>
            <a:r>
              <a:rPr lang="en-US" altLang="zh-CN" dirty="0"/>
              <a:t>3.2081E-10 F</a:t>
            </a:r>
          </a:p>
          <a:p>
            <a:r>
              <a:rPr lang="zh-CN" altLang="en-US" dirty="0"/>
              <a:t>    </a:t>
            </a:r>
            <a:r>
              <a:rPr lang="en-US" altLang="zh-CN" dirty="0"/>
              <a:t>• a</a:t>
            </a:r>
            <a:r>
              <a:rPr lang="zh-CN" altLang="en-US" dirty="0"/>
              <a:t>：</a:t>
            </a:r>
            <a:r>
              <a:rPr lang="en-US" altLang="zh-CN" dirty="0"/>
              <a:t>1.5528E-05 </a:t>
            </a:r>
          </a:p>
          <a:p>
            <a:r>
              <a:rPr lang="en-US" altLang="zh-CN" dirty="0"/>
              <a:t>    • b</a:t>
            </a:r>
            <a:r>
              <a:rPr lang="zh-CN" altLang="en-US" dirty="0"/>
              <a:t>：</a:t>
            </a:r>
            <a:r>
              <a:rPr lang="en-US" altLang="zh-CN" dirty="0"/>
              <a:t>1.7360E+00</a:t>
            </a:r>
          </a:p>
          <a:p>
            <a:r>
              <a:rPr lang="en-US" altLang="zh-CN" dirty="0"/>
              <a:t>    • </a:t>
            </a:r>
            <a:r>
              <a:rPr lang="en-US" altLang="zh-CN" dirty="0" err="1"/>
              <a:t>Rdc</a:t>
            </a:r>
            <a:r>
              <a:rPr lang="zh-CN" altLang="en-US" dirty="0"/>
              <a:t>：</a:t>
            </a:r>
            <a:r>
              <a:rPr lang="en-US" altLang="zh-CN" dirty="0"/>
              <a:t>8.6007E+00 Ω </a:t>
            </a:r>
          </a:p>
          <a:p>
            <a:r>
              <a:rPr lang="en-US" altLang="zh-CN" dirty="0"/>
              <a:t>    • </a:t>
            </a:r>
            <a:r>
              <a:rPr lang="en-US" altLang="zh-CN" dirty="0" err="1"/>
              <a:t>fres</a:t>
            </a:r>
            <a:r>
              <a:rPr lang="zh-CN" altLang="en-US" dirty="0"/>
              <a:t>：</a:t>
            </a:r>
            <a:r>
              <a:rPr lang="en-US" altLang="zh-CN" dirty="0"/>
              <a:t>27.73kHz</a:t>
            </a:r>
          </a:p>
        </p:txBody>
      </p:sp>
      <p:sp>
        <p:nvSpPr>
          <p:cNvPr id="10" name="文本框 9">
            <a:extLst>
              <a:ext uri="{FF2B5EF4-FFF2-40B4-BE49-F238E27FC236}">
                <a16:creationId xmlns:a16="http://schemas.microsoft.com/office/drawing/2014/main" id="{55322564-B7DB-4297-A4C5-232932681E19}"/>
              </a:ext>
            </a:extLst>
          </p:cNvPr>
          <p:cNvSpPr txBox="1"/>
          <p:nvPr/>
        </p:nvSpPr>
        <p:spPr>
          <a:xfrm>
            <a:off x="7071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v4</a:t>
            </a:r>
            <a:r>
              <a:rPr lang="zh-CN" altLang="en-US" dirty="0"/>
              <a:t>绕制参数：</a:t>
            </a:r>
            <a:r>
              <a:rPr lang="en-US" altLang="zh-CN" dirty="0"/>
              <a:t>	</a:t>
            </a:r>
          </a:p>
          <a:p>
            <a:r>
              <a:rPr lang="zh-CN" altLang="en-US" dirty="0"/>
              <a:t>    </a:t>
            </a:r>
            <a:r>
              <a:rPr lang="en-US" altLang="zh-CN" dirty="0"/>
              <a:t>• </a:t>
            </a:r>
            <a:r>
              <a:rPr lang="zh-CN" altLang="en-US" dirty="0"/>
              <a:t>绕线直径：</a:t>
            </a:r>
            <a:r>
              <a:rPr lang="en-US" altLang="zh-CN" dirty="0"/>
              <a:t>1.35mm</a:t>
            </a:r>
            <a:r>
              <a:rPr lang="zh-CN" altLang="en-US" dirty="0"/>
              <a:t>（利兹线</a:t>
            </a:r>
            <a:r>
              <a:rPr lang="en-US" altLang="zh-CN" dirty="0"/>
              <a:t>0.1mm*100</a:t>
            </a:r>
            <a:r>
              <a:rPr lang="zh-CN" altLang="en-US" dirty="0"/>
              <a:t>）</a:t>
            </a:r>
          </a:p>
          <a:p>
            <a:r>
              <a:rPr lang="zh-CN" altLang="en-US" dirty="0"/>
              <a:t>    </a:t>
            </a:r>
            <a:r>
              <a:rPr lang="en-US" altLang="zh-CN" dirty="0"/>
              <a:t>• </a:t>
            </a:r>
            <a:r>
              <a:rPr lang="zh-CN" altLang="en-US" dirty="0"/>
              <a:t>绕制桩内径：</a:t>
            </a:r>
            <a:r>
              <a:rPr lang="en-US" altLang="zh-CN" dirty="0"/>
              <a:t>114mm</a:t>
            </a:r>
          </a:p>
          <a:p>
            <a:r>
              <a:rPr lang="en-US" altLang="zh-CN" dirty="0"/>
              <a:t>    • </a:t>
            </a:r>
            <a:r>
              <a:rPr lang="zh-CN" altLang="en-US" dirty="0"/>
              <a:t>绕制高度：</a:t>
            </a:r>
            <a:r>
              <a:rPr lang="en-US" altLang="zh-CN" dirty="0"/>
              <a:t>242mm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5.77kg</a:t>
            </a:r>
          </a:p>
          <a:p>
            <a:r>
              <a:rPr lang="zh-CN" altLang="en-US" dirty="0"/>
              <a:t>电学参数：</a:t>
            </a:r>
            <a:r>
              <a:rPr lang="en-US" altLang="zh-CN" dirty="0"/>
              <a:t>	</a:t>
            </a:r>
          </a:p>
          <a:p>
            <a:r>
              <a:rPr lang="pt-BR" altLang="zh-CN" dirty="0"/>
              <a:t>    • L</a:t>
            </a:r>
            <a:r>
              <a:rPr lang="zh-CN" altLang="pt-BR" dirty="0"/>
              <a:t>：</a:t>
            </a:r>
            <a:r>
              <a:rPr lang="pt-BR" altLang="zh-CN" dirty="0"/>
              <a:t>1.0462E-01 H</a:t>
            </a:r>
          </a:p>
          <a:p>
            <a:r>
              <a:rPr lang="pt-BR" altLang="zh-CN" dirty="0"/>
              <a:t>    • C</a:t>
            </a:r>
            <a:r>
              <a:rPr lang="zh-CN" altLang="pt-BR" dirty="0"/>
              <a:t>：</a:t>
            </a:r>
            <a:r>
              <a:rPr lang="pt-BR" altLang="zh-CN" dirty="0"/>
              <a:t>3.2250E-10 F</a:t>
            </a:r>
          </a:p>
          <a:p>
            <a:r>
              <a:rPr lang="pt-BR" altLang="zh-CN" dirty="0"/>
              <a:t>    • a</a:t>
            </a:r>
            <a:r>
              <a:rPr lang="zh-CN" altLang="pt-BR" dirty="0"/>
              <a:t>：</a:t>
            </a:r>
            <a:r>
              <a:rPr lang="pt-BR" altLang="zh-CN" dirty="0"/>
              <a:t>1.0221E-10 </a:t>
            </a:r>
          </a:p>
          <a:p>
            <a:r>
              <a:rPr lang="pt-BR" altLang="zh-CN" dirty="0"/>
              <a:t>    • b</a:t>
            </a:r>
            <a:r>
              <a:rPr lang="zh-CN" altLang="pt-BR" dirty="0"/>
              <a:t>：</a:t>
            </a:r>
            <a:r>
              <a:rPr lang="pt-BR" altLang="zh-CN" dirty="0"/>
              <a:t>2.7204E+00</a:t>
            </a:r>
          </a:p>
          <a:p>
            <a:r>
              <a:rPr lang="pt-BR" altLang="zh-CN" dirty="0"/>
              <a:t>    • Rdc</a:t>
            </a:r>
            <a:r>
              <a:rPr lang="zh-CN" altLang="pt-BR" dirty="0"/>
              <a:t>：</a:t>
            </a:r>
            <a:r>
              <a:rPr lang="pt-BR" altLang="zh-CN" dirty="0"/>
              <a:t>1.3171E+01 Ω </a:t>
            </a:r>
          </a:p>
          <a:p>
            <a:r>
              <a:rPr lang="pt-BR" altLang="zh-CN" dirty="0"/>
              <a:t>    • fres</a:t>
            </a:r>
            <a:r>
              <a:rPr lang="zh-CN" altLang="pt-BR" dirty="0"/>
              <a:t>：</a:t>
            </a:r>
            <a:r>
              <a:rPr lang="pt-BR" altLang="zh-CN" dirty="0"/>
              <a:t>27.40kHz</a:t>
            </a:r>
            <a:endParaRPr lang="en-US" altLang="zh-CN" dirty="0"/>
          </a:p>
        </p:txBody>
      </p:sp>
    </p:spTree>
    <p:extLst>
      <p:ext uri="{BB962C8B-B14F-4D97-AF65-F5344CB8AC3E}">
        <p14:creationId xmlns:p14="http://schemas.microsoft.com/office/powerpoint/2010/main" val="233165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E30679-9059-4973-9C63-BE6995E7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954" y="1066800"/>
            <a:ext cx="3600000" cy="2457546"/>
          </a:xfrm>
          <a:prstGeom prst="rect">
            <a:avLst/>
          </a:prstGeom>
        </p:spPr>
      </p:pic>
      <p:pic>
        <p:nvPicPr>
          <p:cNvPr id="11" name="图片 10">
            <a:extLst>
              <a:ext uri="{FF2B5EF4-FFF2-40B4-BE49-F238E27FC236}">
                <a16:creationId xmlns:a16="http://schemas.microsoft.com/office/drawing/2014/main" id="{A2F27DC6-A248-4580-AF8B-71F52786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954" y="3522314"/>
            <a:ext cx="3600000" cy="2525294"/>
          </a:xfrm>
          <a:prstGeom prst="rect">
            <a:avLst/>
          </a:prstGeom>
        </p:spPr>
      </p:pic>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30</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磁芯复数磁导率</a:t>
            </a:r>
          </a:p>
        </p:txBody>
      </p:sp>
      <p:sp>
        <p:nvSpPr>
          <p:cNvPr id="5" name="文本框 4">
            <a:extLst>
              <a:ext uri="{FF2B5EF4-FFF2-40B4-BE49-F238E27FC236}">
                <a16:creationId xmlns:a16="http://schemas.microsoft.com/office/drawing/2014/main" id="{374C17E7-48B1-4BD2-A399-2F8B4F577960}"/>
              </a:ext>
            </a:extLst>
          </p:cNvPr>
          <p:cNvSpPr txBox="1"/>
          <p:nvPr/>
        </p:nvSpPr>
        <p:spPr>
          <a:xfrm>
            <a:off x="76200" y="5963761"/>
            <a:ext cx="8991600" cy="738664"/>
          </a:xfrm>
          <a:prstGeom prst="rect">
            <a:avLst/>
          </a:prstGeom>
          <a:noFill/>
        </p:spPr>
        <p:txBody>
          <a:bodyPr wrap="square">
            <a:spAutoFit/>
          </a:bodyPr>
          <a:lstStyle/>
          <a:p>
            <a:r>
              <a:rPr lang="en-US" altLang="zh-CN" sz="1400" b="0" i="1" dirty="0">
                <a:solidFill>
                  <a:srgbClr val="222222"/>
                </a:solidFill>
                <a:effectLst/>
                <a:latin typeface="Arial" panose="020B0604020202020204" pitchFamily="34" charset="0"/>
              </a:rPr>
              <a:t>Cuellar C, Tan W, </a:t>
            </a:r>
            <a:r>
              <a:rPr lang="en-US" altLang="zh-CN" sz="1400" b="0" i="1" dirty="0" err="1">
                <a:solidFill>
                  <a:srgbClr val="222222"/>
                </a:solidFill>
                <a:effectLst/>
                <a:latin typeface="Arial" panose="020B0604020202020204" pitchFamily="34" charset="0"/>
              </a:rPr>
              <a:t>Margueron</a:t>
            </a:r>
            <a:r>
              <a:rPr lang="en-US" altLang="zh-CN" sz="1400" b="0" i="1" dirty="0">
                <a:solidFill>
                  <a:srgbClr val="222222"/>
                </a:solidFill>
                <a:effectLst/>
                <a:latin typeface="Arial" panose="020B0604020202020204" pitchFamily="34" charset="0"/>
              </a:rPr>
              <a:t> X, et al. Measurement method of the complex magnetic permeability of ferrites in high frequency[C]//2012 IEEE international instrumentation and measurement technology conference proceedings. IEEE, 2012: 63-68.</a:t>
            </a:r>
            <a:endParaRPr lang="zh-CN" altLang="en-US" sz="1400" i="1" dirty="0"/>
          </a:p>
        </p:txBody>
      </p:sp>
      <p:pic>
        <p:nvPicPr>
          <p:cNvPr id="7" name="图片 6">
            <a:extLst>
              <a:ext uri="{FF2B5EF4-FFF2-40B4-BE49-F238E27FC236}">
                <a16:creationId xmlns:a16="http://schemas.microsoft.com/office/drawing/2014/main" id="{D125B7AE-2DB0-4D77-99EE-1448A49EE261}"/>
              </a:ext>
            </a:extLst>
          </p:cNvPr>
          <p:cNvPicPr>
            <a:picLocks noChangeAspect="1"/>
          </p:cNvPicPr>
          <p:nvPr/>
        </p:nvPicPr>
        <p:blipFill rotWithShape="1">
          <a:blip r:embed="rId4">
            <a:extLst>
              <a:ext uri="{28A0092B-C50C-407E-A947-70E740481C1C}">
                <a14:useLocalDpi xmlns:a14="http://schemas.microsoft.com/office/drawing/2010/main" val="0"/>
              </a:ext>
            </a:extLst>
          </a:blip>
          <a:srcRect b="36754"/>
          <a:stretch/>
        </p:blipFill>
        <p:spPr>
          <a:xfrm>
            <a:off x="159474" y="3813110"/>
            <a:ext cx="5297379" cy="1575356"/>
          </a:xfrm>
          <a:prstGeom prst="rect">
            <a:avLst/>
          </a:prstGeom>
        </p:spPr>
      </p:pic>
      <p:sp>
        <p:nvSpPr>
          <p:cNvPr id="13" name="文本框 12">
            <a:extLst>
              <a:ext uri="{FF2B5EF4-FFF2-40B4-BE49-F238E27FC236}">
                <a16:creationId xmlns:a16="http://schemas.microsoft.com/office/drawing/2014/main" id="{38A8A366-1C3A-4A4B-A5F1-DB765F16DF6D}"/>
              </a:ext>
            </a:extLst>
          </p:cNvPr>
          <p:cNvSpPr txBox="1"/>
          <p:nvPr/>
        </p:nvSpPr>
        <p:spPr>
          <a:xfrm>
            <a:off x="152400" y="1212359"/>
            <a:ext cx="5097354" cy="2353786"/>
          </a:xfrm>
          <a:prstGeom prst="rect">
            <a:avLst/>
          </a:prstGeom>
          <a:noFill/>
        </p:spPr>
        <p:txBody>
          <a:bodyPr wrap="square">
            <a:spAutoFit/>
          </a:bodyPr>
          <a:lstStyle/>
          <a:p>
            <a:pPr>
              <a:lnSpc>
                <a:spcPct val="150000"/>
              </a:lnSpc>
            </a:pPr>
            <a:r>
              <a:rPr lang="en-US" altLang="zh-CN" sz="2000" b="0" i="0" dirty="0">
                <a:solidFill>
                  <a:srgbClr val="000000"/>
                </a:solidFill>
                <a:effectLst/>
                <a:latin typeface="Times New Roman" panose="02020603050405020304" pitchFamily="18" charset="0"/>
              </a:rPr>
              <a:t>The obtained results show that the CMP cannot be generalized for one kind of material because it depends of the geometrical dimensions and manufacture process dispersion.</a:t>
            </a:r>
            <a:r>
              <a:rPr lang="en-US" altLang="zh-CN" sz="2000" dirty="0"/>
              <a:t> </a:t>
            </a:r>
            <a:br>
              <a:rPr lang="en-US" altLang="zh-CN" sz="2000" dirty="0"/>
            </a:br>
            <a:endParaRPr lang="zh-CN" altLang="en-US" sz="2000" dirty="0"/>
          </a:p>
        </p:txBody>
      </p:sp>
    </p:spTree>
    <p:extLst>
      <p:ext uri="{BB962C8B-B14F-4D97-AF65-F5344CB8AC3E}">
        <p14:creationId xmlns:p14="http://schemas.microsoft.com/office/powerpoint/2010/main" val="335670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EB78C-CE07-4A2B-83A9-618360410302}"/>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6283E112-66C3-42D6-A861-C2226D511016}"/>
              </a:ext>
            </a:extLst>
          </p:cNvPr>
          <p:cNvSpPr>
            <a:spLocks noGrp="1"/>
          </p:cNvSpPr>
          <p:nvPr>
            <p:ph type="body" sz="quarter" idx="13"/>
          </p:nvPr>
        </p:nvSpPr>
        <p:spPr/>
        <p:txBody>
          <a:bodyPr/>
          <a:lstStyle/>
          <a:p>
            <a:r>
              <a:rPr lang="en-US" altLang="zh-CN" dirty="0"/>
              <a:t>Test coil</a:t>
            </a:r>
            <a:endParaRPr lang="zh-CN" altLang="en-US" dirty="0"/>
          </a:p>
        </p:txBody>
      </p:sp>
      <p:pic>
        <p:nvPicPr>
          <p:cNvPr id="5" name="图片 4">
            <a:extLst>
              <a:ext uri="{FF2B5EF4-FFF2-40B4-BE49-F238E27FC236}">
                <a16:creationId xmlns:a16="http://schemas.microsoft.com/office/drawing/2014/main" id="{C7677289-CB2F-496D-A0DE-DDEBECDF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52600"/>
            <a:ext cx="6248400" cy="4684468"/>
          </a:xfrm>
          <a:prstGeom prst="rect">
            <a:avLst/>
          </a:prstGeom>
        </p:spPr>
      </p:pic>
    </p:spTree>
    <p:extLst>
      <p:ext uri="{BB962C8B-B14F-4D97-AF65-F5344CB8AC3E}">
        <p14:creationId xmlns:p14="http://schemas.microsoft.com/office/powerpoint/2010/main" val="30220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空气芯线圈（实心线）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3893886"/>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3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m:rPr>
                              <m:sty m:val="p"/>
                            </m:rPr>
                            <a:rPr lang="en-US" altLang="zh-CN" b="0" i="0" smtClean="0">
                              <a:latin typeface="Cambria Math" panose="02040503050406030204" pitchFamily="18" charset="0"/>
                            </a:rPr>
                            <m:t>dc</m:t>
                          </m:r>
                        </m:sub>
                      </m:sSub>
                      <m:f>
                        <m:fPr>
                          <m:ctrlPr>
                            <a:rPr lang="zh-CN" altLang="zh-CN" i="1">
                              <a:latin typeface="Cambria Math" panose="02040503050406030204" pitchFamily="18" charset="0"/>
                            </a:rPr>
                          </m:ctrlPr>
                        </m:fPr>
                        <m:num>
                          <m:r>
                            <a:rPr lang="en-US" altLang="zh-CN" i="1">
                              <a:latin typeface="Cambria Math" panose="02040503050406030204" pitchFamily="18" charset="0"/>
                            </a:rPr>
                            <m:t>𝛾</m:t>
                          </m:r>
                        </m:num>
                        <m:den>
                          <m:r>
                            <a:rPr lang="en-US" altLang="zh-CN">
                              <a:latin typeface="Cambria Math" panose="02040503050406030204" pitchFamily="18" charset="0"/>
                            </a:rPr>
                            <m:t>2</m:t>
                          </m:r>
                        </m:den>
                      </m:f>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i="1">
                                  <a:latin typeface="Cambria Math" panose="02040503050406030204" pitchFamily="18" charset="0"/>
                                </a:rPr>
                                <m:t>𝑏𝑒𝑟</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i="1">
                                  <a:latin typeface="Cambria Math" panose="02040503050406030204" pitchFamily="18" charset="0"/>
                                </a:rPr>
                                <m:t>𝛾</m:t>
                              </m:r>
                              <m:r>
                                <a:rPr lang="en-US" altLang="zh-CN" i="1">
                                  <a:latin typeface="Cambria Math" panose="02040503050406030204" pitchFamily="18" charset="0"/>
                                </a:rPr>
                                <m:t>−</m:t>
                              </m:r>
                              <m:r>
                                <a:rPr lang="en-US" altLang="zh-CN" i="1">
                                  <a:latin typeface="Cambria Math" panose="02040503050406030204" pitchFamily="18" charset="0"/>
                                </a:rPr>
                                <m:t>𝑏𝑒𝑖</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den>
                          </m:f>
                        </m:e>
                      </m:d>
                      <m:r>
                        <a:rPr lang="en-US" altLang="zh-CN" b="0" i="0" smtClean="0">
                          <a:latin typeface="Cambria Math" panose="02040503050406030204" pitchFamily="18" charset="0"/>
                        </a:rPr>
                        <m:t>−</m:t>
                      </m:r>
                      <m:d>
                        <m:dPr>
                          <m:begChr m:val=""/>
                          <m:endChr m:val="}"/>
                          <m:ctrlPr>
                            <a:rPr lang="zh-CN" altLang="zh-CN" i="1">
                              <a:latin typeface="Cambria Math" panose="02040503050406030204" pitchFamily="18" charset="0"/>
                            </a:rPr>
                          </m:ctrlPr>
                        </m:dPr>
                        <m:e>
                          <m:r>
                            <a:rPr lang="en-US" altLang="zh-CN">
                              <a:latin typeface="Cambria Math" panose="02040503050406030204" pitchFamily="18" charset="0"/>
                            </a:rPr>
                            <m:t>2</m:t>
                          </m:r>
                          <m:r>
                            <a:rPr lang="en-US" altLang="zh-CN" i="1">
                              <a:latin typeface="Cambria Math" panose="02040503050406030204" pitchFamily="18" charset="0"/>
                            </a:rPr>
                            <m:t>𝜋</m:t>
                          </m:r>
                          <m:sSup>
                            <m:sSupPr>
                              <m:ctrlPr>
                                <a:rPr lang="zh-CN" altLang="zh-CN" i="1">
                                  <a:latin typeface="Cambria Math" panose="02040503050406030204" pitchFamily="18" charset="0"/>
                                </a:rPr>
                              </m:ctrlPr>
                            </m:sSupPr>
                            <m:e>
                              <m:r>
                                <a:rPr lang="en-US" altLang="zh-CN" i="1">
                                  <a:latin typeface="Cambria Math" panose="02040503050406030204" pitchFamily="18" charset="0"/>
                                </a:rPr>
                                <m:t>𝜂</m:t>
                              </m:r>
                            </m:e>
                            <m:sup>
                              <m:r>
                                <a:rPr lang="en-US" altLang="zh-CN">
                                  <a:latin typeface="Cambria Math" panose="02040503050406030204" pitchFamily="18" charset="0"/>
                                </a:rPr>
                                <m:t>2</m:t>
                              </m:r>
                            </m:sup>
                          </m:sSup>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a:latin typeface="Cambria Math" panose="02040503050406030204" pitchFamily="18" charset="0"/>
                                    </a:rPr>
                                    <m:t>4</m:t>
                                  </m:r>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𝑁</m:t>
                                          </m:r>
                                        </m:e>
                                        <m:sub>
                                          <m:r>
                                            <a:rPr lang="en-US" altLang="zh-CN" i="1">
                                              <a:latin typeface="Cambria Math" panose="02040503050406030204" pitchFamily="18" charset="0"/>
                                            </a:rPr>
                                            <m:t>𝑙</m:t>
                                          </m:r>
                                        </m:sub>
                                        <m:sup>
                                          <m:r>
                                            <a:rPr lang="en-US" altLang="zh-CN">
                                              <a:latin typeface="Cambria Math" panose="02040503050406030204" pitchFamily="18" charset="0"/>
                                            </a:rPr>
                                            <m:t>2</m:t>
                                          </m:r>
                                        </m:sup>
                                      </m:sSubSup>
                                      <m:r>
                                        <a:rPr lang="en-US" altLang="zh-CN" i="1">
                                          <a:latin typeface="Cambria Math" panose="02040503050406030204" pitchFamily="18" charset="0"/>
                                        </a:rPr>
                                        <m:t>−</m:t>
                                      </m:r>
                                      <m:r>
                                        <a:rPr lang="en-US" altLang="zh-CN">
                                          <a:latin typeface="Cambria Math" panose="02040503050406030204" pitchFamily="18" charset="0"/>
                                        </a:rPr>
                                        <m:t>1</m:t>
                                      </m:r>
                                    </m:e>
                                  </m:d>
                                </m:num>
                                <m:den>
                                  <m:r>
                                    <a:rPr lang="en-US" altLang="zh-CN">
                                      <a:latin typeface="Cambria Math" panose="02040503050406030204" pitchFamily="18" charset="0"/>
                                    </a:rPr>
                                    <m:t>3</m:t>
                                  </m:r>
                                </m:den>
                              </m:f>
                              <m:r>
                                <a:rPr lang="en-US" altLang="zh-CN">
                                  <a:latin typeface="Cambria Math" panose="02040503050406030204" pitchFamily="18" charset="0"/>
                                </a:rPr>
                                <m:t>+1</m:t>
                              </m:r>
                            </m:e>
                          </m:d>
                          <m:f>
                            <m:fPr>
                              <m:ctrlPr>
                                <a:rPr lang="zh-CN" altLang="zh-CN" i="1">
                                  <a:latin typeface="Cambria Math" panose="02040503050406030204" pitchFamily="18" charset="0"/>
                                </a:rPr>
                              </m:ctrlPr>
                            </m:fPr>
                            <m:num>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r>
                                <a:rPr lang="en-US" altLang="zh-CN" b="0" i="1" smtClean="0">
                                  <a:latin typeface="Cambria Math" panose="02040503050406030204" pitchFamily="18" charset="0"/>
                                </a:rPr>
                                <m:t>+</m:t>
                              </m:r>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a:latin typeface="Cambria Math" panose="02040503050406030204" pitchFamily="18" charset="0"/>
                                    </a:rPr>
                                    <m:t>2</m:t>
                                  </m:r>
                                </m:sup>
                              </m:sSup>
                              <m:r>
                                <a:rPr lang="en-US" altLang="zh-CN" i="1">
                                  <a:latin typeface="Cambria Math" panose="02040503050406030204" pitchFamily="18" charset="0"/>
                                </a:rPr>
                                <m:t>𝛾</m:t>
                              </m:r>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3893886"/>
              </a:xfrm>
              <a:prstGeom prst="rect">
                <a:avLst/>
              </a:prstGeom>
              <a:blipFill>
                <a:blip r:embed="rId2"/>
                <a:stretch>
                  <a:fillRect l="-621" b="-1567"/>
                </a:stretch>
              </a:blipFill>
            </p:spPr>
            <p:txBody>
              <a:bodyPr/>
              <a:lstStyle/>
              <a:p>
                <a:r>
                  <a:rPr lang="zh-CN" altLang="en-US">
                    <a:noFill/>
                  </a:rPr>
                  <a:t> </a:t>
                </a:r>
              </a:p>
            </p:txBody>
          </p:sp>
        </mc:Fallback>
      </mc:AlternateContent>
      <p:cxnSp>
        <p:nvCxnSpPr>
          <p:cNvPr id="15" name="直接连接符 14">
            <a:extLst>
              <a:ext uri="{FF2B5EF4-FFF2-40B4-BE49-F238E27FC236}">
                <a16:creationId xmlns:a16="http://schemas.microsoft.com/office/drawing/2014/main" id="{D984F298-BBF9-4B00-A1B6-36454C1D45C2}"/>
              </a:ext>
            </a:extLst>
          </p:cNvPr>
          <p:cNvCxnSpPr>
            <a:cxnSpLocks/>
          </p:cNvCxnSpPr>
          <p:nvPr/>
        </p:nvCxnSpPr>
        <p:spPr>
          <a:xfrm>
            <a:off x="1595436" y="3124200"/>
            <a:ext cx="22145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4DD990D-AF59-406A-8A22-77D24D47DDFB}"/>
              </a:ext>
            </a:extLst>
          </p:cNvPr>
          <p:cNvCxnSpPr>
            <a:cxnSpLocks/>
          </p:cNvCxnSpPr>
          <p:nvPr/>
        </p:nvCxnSpPr>
        <p:spPr>
          <a:xfrm>
            <a:off x="4114800" y="31242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DABB9010-3C07-4D3F-9860-004107CC02B2}"/>
              </a:ext>
            </a:extLst>
          </p:cNvPr>
          <p:cNvSpPr txBox="1"/>
          <p:nvPr/>
        </p:nvSpPr>
        <p:spPr>
          <a:xfrm>
            <a:off x="2148720" y="3225017"/>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18" name="文本框 17">
            <a:extLst>
              <a:ext uri="{FF2B5EF4-FFF2-40B4-BE49-F238E27FC236}">
                <a16:creationId xmlns:a16="http://schemas.microsoft.com/office/drawing/2014/main" id="{2B003AA7-7751-423C-B42A-E7655B56279F}"/>
              </a:ext>
            </a:extLst>
          </p:cNvPr>
          <p:cNvSpPr txBox="1"/>
          <p:nvPr/>
        </p:nvSpPr>
        <p:spPr>
          <a:xfrm>
            <a:off x="5903952" y="3225017"/>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pic>
        <p:nvPicPr>
          <p:cNvPr id="19" name="图片 18">
            <a:extLst>
              <a:ext uri="{FF2B5EF4-FFF2-40B4-BE49-F238E27FC236}">
                <a16:creationId xmlns:a16="http://schemas.microsoft.com/office/drawing/2014/main" id="{9A041BF9-718D-4A1F-8A0F-8132311D3A58}"/>
              </a:ext>
            </a:extLst>
          </p:cNvPr>
          <p:cNvPicPr>
            <a:picLocks noChangeAspect="1"/>
          </p:cNvPicPr>
          <p:nvPr/>
        </p:nvPicPr>
        <p:blipFill>
          <a:blip r:embed="rId3"/>
          <a:stretch>
            <a:fillRect/>
          </a:stretch>
        </p:blipFill>
        <p:spPr>
          <a:xfrm>
            <a:off x="9448800" y="1008937"/>
            <a:ext cx="6934200" cy="3766641"/>
          </a:xfrm>
          <a:prstGeom prst="rect">
            <a:avLst/>
          </a:prstGeom>
        </p:spPr>
      </p:pic>
      <p:pic>
        <p:nvPicPr>
          <p:cNvPr id="21" name="图片 20">
            <a:extLst>
              <a:ext uri="{FF2B5EF4-FFF2-40B4-BE49-F238E27FC236}">
                <a16:creationId xmlns:a16="http://schemas.microsoft.com/office/drawing/2014/main" id="{AABFEEB3-3A56-4156-A827-7DB9B68A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962400"/>
            <a:ext cx="3074143" cy="2160000"/>
          </a:xfrm>
          <a:prstGeom prst="rect">
            <a:avLst/>
          </a:prstGeom>
        </p:spPr>
      </p:pic>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43" y="3962400"/>
            <a:ext cx="2619351" cy="2160000"/>
          </a:xfrm>
          <a:prstGeom prst="rect">
            <a:avLst/>
          </a:prstGeom>
        </p:spPr>
      </p:pic>
    </p:spTree>
    <p:extLst>
      <p:ext uri="{BB962C8B-B14F-4D97-AF65-F5344CB8AC3E}">
        <p14:creationId xmlns:p14="http://schemas.microsoft.com/office/powerpoint/2010/main" val="77893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coil1</a:t>
            </a:r>
            <a:endParaRPr lang="zh-CN" altLang="en-US" dirty="0"/>
          </a:p>
        </p:txBody>
      </p:sp>
      <p:pic>
        <p:nvPicPr>
          <p:cNvPr id="5" name="图片 4">
            <a:extLst>
              <a:ext uri="{FF2B5EF4-FFF2-40B4-BE49-F238E27FC236}">
                <a16:creationId xmlns:a16="http://schemas.microsoft.com/office/drawing/2014/main" id="{76DF7449-D074-407F-ABAC-7C78B6CE35BB}"/>
              </a:ext>
            </a:extLst>
          </p:cNvPr>
          <p:cNvPicPr>
            <a:picLocks noChangeAspect="1"/>
          </p:cNvPicPr>
          <p:nvPr/>
        </p:nvPicPr>
        <p:blipFill>
          <a:blip r:embed="rId2"/>
          <a:stretch>
            <a:fillRect/>
          </a:stretch>
        </p:blipFill>
        <p:spPr>
          <a:xfrm>
            <a:off x="381000" y="1421772"/>
            <a:ext cx="8382000" cy="4944104"/>
          </a:xfrm>
          <a:prstGeom prst="rect">
            <a:avLst/>
          </a:prstGeom>
        </p:spPr>
      </p:pic>
    </p:spTree>
    <p:extLst>
      <p:ext uri="{BB962C8B-B14F-4D97-AF65-F5344CB8AC3E}">
        <p14:creationId xmlns:p14="http://schemas.microsoft.com/office/powerpoint/2010/main" val="22265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coil2</a:t>
            </a:r>
            <a:endParaRPr lang="zh-CN" altLang="en-US" dirty="0"/>
          </a:p>
        </p:txBody>
      </p:sp>
      <p:pic>
        <p:nvPicPr>
          <p:cNvPr id="6" name="图片 5">
            <a:extLst>
              <a:ext uri="{FF2B5EF4-FFF2-40B4-BE49-F238E27FC236}">
                <a16:creationId xmlns:a16="http://schemas.microsoft.com/office/drawing/2014/main" id="{35284235-4EAE-4CE5-9BD6-D963BFF9524F}"/>
              </a:ext>
            </a:extLst>
          </p:cNvPr>
          <p:cNvPicPr>
            <a:picLocks noChangeAspect="1"/>
          </p:cNvPicPr>
          <p:nvPr/>
        </p:nvPicPr>
        <p:blipFill>
          <a:blip r:embed="rId2"/>
          <a:stretch>
            <a:fillRect/>
          </a:stretch>
        </p:blipFill>
        <p:spPr>
          <a:xfrm>
            <a:off x="0" y="1321985"/>
            <a:ext cx="9144000" cy="5399490"/>
          </a:xfrm>
          <a:prstGeom prst="rect">
            <a:avLst/>
          </a:prstGeom>
        </p:spPr>
      </p:pic>
    </p:spTree>
    <p:extLst>
      <p:ext uri="{BB962C8B-B14F-4D97-AF65-F5344CB8AC3E}">
        <p14:creationId xmlns:p14="http://schemas.microsoft.com/office/powerpoint/2010/main" val="182165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07789C2-C0B7-4C33-84C2-0D214F934649}"/>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0D837137-46E9-46BA-92FE-53B43321790F}"/>
              </a:ext>
            </a:extLst>
          </p:cNvPr>
          <p:cNvSpPr>
            <a:spLocks noGrp="1"/>
          </p:cNvSpPr>
          <p:nvPr>
            <p:ph type="body" sz="quarter" idx="13"/>
          </p:nvPr>
        </p:nvSpPr>
        <p:spPr/>
        <p:txBody>
          <a:bodyPr/>
          <a:lstStyle/>
          <a:p>
            <a:r>
              <a:rPr lang="en-US" altLang="zh-CN" dirty="0"/>
              <a:t>Test coil:</a:t>
            </a:r>
            <a:r>
              <a:rPr lang="zh-CN" altLang="en-US" dirty="0"/>
              <a:t> </a:t>
            </a:r>
            <a:r>
              <a:rPr lang="en-US" altLang="zh-CN" dirty="0"/>
              <a:t>coil3</a:t>
            </a:r>
            <a:endParaRPr lang="zh-CN" altLang="en-US" dirty="0"/>
          </a:p>
        </p:txBody>
      </p:sp>
      <p:pic>
        <p:nvPicPr>
          <p:cNvPr id="5" name="图片 4">
            <a:extLst>
              <a:ext uri="{FF2B5EF4-FFF2-40B4-BE49-F238E27FC236}">
                <a16:creationId xmlns:a16="http://schemas.microsoft.com/office/drawing/2014/main" id="{0CD7C3AF-1DD9-44FA-8E64-06C9FDD856E7}"/>
              </a:ext>
            </a:extLst>
          </p:cNvPr>
          <p:cNvPicPr>
            <a:picLocks noChangeAspect="1"/>
          </p:cNvPicPr>
          <p:nvPr/>
        </p:nvPicPr>
        <p:blipFill>
          <a:blip r:embed="rId2"/>
          <a:stretch>
            <a:fillRect/>
          </a:stretch>
        </p:blipFill>
        <p:spPr>
          <a:xfrm>
            <a:off x="0" y="1240137"/>
            <a:ext cx="9144000" cy="5462288"/>
          </a:xfrm>
          <a:prstGeom prst="rect">
            <a:avLst/>
          </a:prstGeom>
        </p:spPr>
      </p:pic>
    </p:spTree>
    <p:extLst>
      <p:ext uri="{BB962C8B-B14F-4D97-AF65-F5344CB8AC3E}">
        <p14:creationId xmlns:p14="http://schemas.microsoft.com/office/powerpoint/2010/main" val="404520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coil4</a:t>
            </a:r>
            <a:endParaRPr lang="zh-CN" altLang="en-US" dirty="0"/>
          </a:p>
        </p:txBody>
      </p:sp>
      <p:pic>
        <p:nvPicPr>
          <p:cNvPr id="5" name="图片 4">
            <a:extLst>
              <a:ext uri="{FF2B5EF4-FFF2-40B4-BE49-F238E27FC236}">
                <a16:creationId xmlns:a16="http://schemas.microsoft.com/office/drawing/2014/main" id="{DAE404F8-1865-432A-8BD4-FE1A780DA910}"/>
              </a:ext>
            </a:extLst>
          </p:cNvPr>
          <p:cNvPicPr>
            <a:picLocks noChangeAspect="1"/>
          </p:cNvPicPr>
          <p:nvPr/>
        </p:nvPicPr>
        <p:blipFill>
          <a:blip r:embed="rId3"/>
          <a:stretch>
            <a:fillRect/>
          </a:stretch>
        </p:blipFill>
        <p:spPr>
          <a:xfrm>
            <a:off x="209550" y="1338224"/>
            <a:ext cx="8515350" cy="5018127"/>
          </a:xfrm>
          <a:prstGeom prst="rect">
            <a:avLst/>
          </a:prstGeom>
        </p:spPr>
      </p:pic>
    </p:spTree>
    <p:extLst>
      <p:ext uri="{BB962C8B-B14F-4D97-AF65-F5344CB8AC3E}">
        <p14:creationId xmlns:p14="http://schemas.microsoft.com/office/powerpoint/2010/main" val="25639502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575752</TotalTime>
  <Words>1852</Words>
  <Application>Microsoft Office PowerPoint</Application>
  <PresentationFormat>全屏显示(4:3)</PresentationFormat>
  <Paragraphs>659</Paragraphs>
  <Slides>30</Slides>
  <Notes>5</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等线</vt:lpstr>
      <vt:lpstr>等线 Light</vt:lpstr>
      <vt:lpstr>宋体</vt:lpstr>
      <vt:lpstr>Arial</vt:lpstr>
      <vt:lpstr>Cambria Math</vt:lpstr>
      <vt:lpstr>Times New Roman</vt:lpstr>
      <vt:lpstr>Wingdings</vt:lpstr>
      <vt:lpstr>Office 主题​​</vt:lpstr>
      <vt:lpstr>空气芯线圈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磁芯线圈</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7352</cp:revision>
  <cp:lastPrinted>2023-09-04T07:35:07Z</cp:lastPrinted>
  <dcterms:created xsi:type="dcterms:W3CDTF">1601-01-01T00:00:00Z</dcterms:created>
  <dcterms:modified xsi:type="dcterms:W3CDTF">2025-06-24T08:53:58Z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