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0"/>
  </p:notesMasterIdLst>
  <p:handoutMasterIdLst>
    <p:handoutMasterId r:id="rId31"/>
  </p:handoutMasterIdLst>
  <p:sldIdLst>
    <p:sldId id="258" r:id="rId2"/>
    <p:sldId id="1417" r:id="rId3"/>
    <p:sldId id="1071" r:id="rId4"/>
    <p:sldId id="1427" r:id="rId5"/>
    <p:sldId id="1418" r:id="rId6"/>
    <p:sldId id="1419" r:id="rId7"/>
    <p:sldId id="1420" r:id="rId8"/>
    <p:sldId id="1421" r:id="rId9"/>
    <p:sldId id="1426" r:id="rId10"/>
    <p:sldId id="1422" r:id="rId11"/>
    <p:sldId id="1423" r:id="rId12"/>
    <p:sldId id="1424" r:id="rId13"/>
    <p:sldId id="1425" r:id="rId14"/>
    <p:sldId id="1438" r:id="rId15"/>
    <p:sldId id="1428" r:id="rId16"/>
    <p:sldId id="1437" r:id="rId17"/>
    <p:sldId id="1442" r:id="rId18"/>
    <p:sldId id="1441" r:id="rId19"/>
    <p:sldId id="1445" r:id="rId20"/>
    <p:sldId id="1432" r:id="rId21"/>
    <p:sldId id="1429" r:id="rId22"/>
    <p:sldId id="1430" r:id="rId23"/>
    <p:sldId id="1431" r:id="rId24"/>
    <p:sldId id="1439" r:id="rId25"/>
    <p:sldId id="1433" r:id="rId26"/>
    <p:sldId id="1440" r:id="rId27"/>
    <p:sldId id="1443" r:id="rId28"/>
    <p:sldId id="1444" r:id="rId29"/>
  </p:sldIdLst>
  <p:sldSz cx="9144000" cy="6858000" type="screen4x3"/>
  <p:notesSz cx="6792913" cy="99250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wang" initials="lw" lastIdx="1" clrIdx="0">
    <p:extLst>
      <p:ext uri="{19B8F6BF-5375-455C-9EA6-DF929625EA0E}">
        <p15:presenceInfo xmlns:p15="http://schemas.microsoft.com/office/powerpoint/2012/main" userId="7dbf4ba8da585acb" providerId="Windows Live"/>
      </p:ext>
    </p:extLst>
  </p:cmAuthor>
  <p:cmAuthor id="2" name="yechangqing" initials="y" lastIdx="9" clrIdx="1">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1439" autoAdjust="0"/>
  </p:normalViewPr>
  <p:slideViewPr>
    <p:cSldViewPr>
      <p:cViewPr varScale="1">
        <p:scale>
          <a:sx n="103" d="100"/>
          <a:sy n="103" d="100"/>
        </p:scale>
        <p:origin x="205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19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9B3C11-F805-4C3D-B9B8-752E9494D35F}"/>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D5A85D1-4FA1-4E48-AC75-56CE810179CF}"/>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D032DBAE-07B3-4811-AC70-5CD08B07C79A}" type="datetimeFigureOut">
              <a:rPr lang="zh-CN" altLang="en-US" smtClean="0"/>
              <a:t>2025/6/16</a:t>
            </a:fld>
            <a:endParaRPr lang="zh-CN" altLang="en-US"/>
          </a:p>
        </p:txBody>
      </p:sp>
      <p:sp>
        <p:nvSpPr>
          <p:cNvPr id="4" name="页脚占位符 3">
            <a:extLst>
              <a:ext uri="{FF2B5EF4-FFF2-40B4-BE49-F238E27FC236}">
                <a16:creationId xmlns:a16="http://schemas.microsoft.com/office/drawing/2014/main" id="{6B965668-4C6A-4879-8D96-399A01EADBC2}"/>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B486C0A-2161-431B-8BC4-0048994DB6D6}"/>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6CCF8C8-E817-4D99-A4D5-E1B58232D367}" type="slidenum">
              <a:rPr lang="zh-CN" altLang="en-US" smtClean="0"/>
              <a:t>‹#›</a:t>
            </a:fld>
            <a:endParaRPr lang="zh-CN" altLang="en-US"/>
          </a:p>
        </p:txBody>
      </p:sp>
    </p:spTree>
    <p:extLst>
      <p:ext uri="{BB962C8B-B14F-4D97-AF65-F5344CB8AC3E}">
        <p14:creationId xmlns:p14="http://schemas.microsoft.com/office/powerpoint/2010/main" val="93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B81A020-D781-4672-BA54-ABD7001C275C}"/>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23EE2D2-A42B-4EA8-A6E2-21B8CFFEE99D}"/>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pPr>
              <a:defRPr/>
            </a:pPr>
            <a:fld id="{E00688EF-04A8-4DA9-97EE-1D7B6287A4F1}" type="datetimeFigureOut">
              <a:rPr lang="zh-CN" altLang="en-US"/>
              <a:pPr>
                <a:defRPr/>
              </a:pPr>
              <a:t>2025/6/16</a:t>
            </a:fld>
            <a:endParaRPr lang="zh-CN" altLang="en-US"/>
          </a:p>
        </p:txBody>
      </p:sp>
      <p:sp>
        <p:nvSpPr>
          <p:cNvPr id="4" name="幻灯片图像占位符 3">
            <a:extLst>
              <a:ext uri="{FF2B5EF4-FFF2-40B4-BE49-F238E27FC236}">
                <a16:creationId xmlns:a16="http://schemas.microsoft.com/office/drawing/2014/main" id="{7E3F9AEB-5FCC-40FB-B809-DBA64CD28BB2}"/>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D219B32-0C7D-43E5-A1A6-6402D8322737}"/>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51BA2490-8EBA-4D74-8B34-F46176D0EE11}"/>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7ACB40F5-D785-4BC8-9F88-EE2EB0C3A993}"/>
              </a:ext>
            </a:extLst>
          </p:cNvPr>
          <p:cNvSpPr>
            <a:spLocks noGrp="1"/>
          </p:cNvSpPr>
          <p:nvPr>
            <p:ph type="sldNum" sz="quarter" idx="5"/>
          </p:nvPr>
        </p:nvSpPr>
        <p:spPr>
          <a:xfrm>
            <a:off x="3847745" y="9427076"/>
            <a:ext cx="2943596" cy="497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4AB2B21-51AE-4EEE-A1A4-F8380AC818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a:t>
            </a:fld>
            <a:endParaRPr lang="zh-CN" altLang="en-US"/>
          </a:p>
        </p:txBody>
      </p:sp>
    </p:spTree>
    <p:extLst>
      <p:ext uri="{BB962C8B-B14F-4D97-AF65-F5344CB8AC3E}">
        <p14:creationId xmlns:p14="http://schemas.microsoft.com/office/powerpoint/2010/main" val="427458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LCR </a:t>
            </a:r>
            <a:r>
              <a:rPr lang="zh-CN" altLang="en-US" dirty="0"/>
              <a:t>模型未拟合成功，使用</a:t>
            </a:r>
            <a:r>
              <a:rPr lang="en-US" altLang="zh-CN" dirty="0"/>
              <a:t>Rs</a:t>
            </a:r>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9</a:t>
            </a:fld>
            <a:endParaRPr lang="zh-CN" altLang="en-US"/>
          </a:p>
        </p:txBody>
      </p:sp>
    </p:spTree>
    <p:extLst>
      <p:ext uri="{BB962C8B-B14F-4D97-AF65-F5344CB8AC3E}">
        <p14:creationId xmlns:p14="http://schemas.microsoft.com/office/powerpoint/2010/main" val="28590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15</a:t>
            </a:fld>
            <a:endParaRPr lang="zh-CN" altLang="en-US"/>
          </a:p>
        </p:txBody>
      </p:sp>
    </p:spTree>
    <p:extLst>
      <p:ext uri="{BB962C8B-B14F-4D97-AF65-F5344CB8AC3E}">
        <p14:creationId xmlns:p14="http://schemas.microsoft.com/office/powerpoint/2010/main" val="370195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16</a:t>
            </a:fld>
            <a:endParaRPr lang="zh-CN" altLang="en-US"/>
          </a:p>
        </p:txBody>
      </p:sp>
    </p:spTree>
    <p:extLst>
      <p:ext uri="{BB962C8B-B14F-4D97-AF65-F5344CB8AC3E}">
        <p14:creationId xmlns:p14="http://schemas.microsoft.com/office/powerpoint/2010/main" val="38005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25</a:t>
            </a:fld>
            <a:endParaRPr lang="zh-CN" altLang="en-US"/>
          </a:p>
        </p:txBody>
      </p:sp>
    </p:spTree>
    <p:extLst>
      <p:ext uri="{BB962C8B-B14F-4D97-AF65-F5344CB8AC3E}">
        <p14:creationId xmlns:p14="http://schemas.microsoft.com/office/powerpoint/2010/main" val="30928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27</a:t>
            </a:fld>
            <a:endParaRPr lang="zh-CN" altLang="en-US"/>
          </a:p>
        </p:txBody>
      </p:sp>
    </p:spTree>
    <p:extLst>
      <p:ext uri="{BB962C8B-B14F-4D97-AF65-F5344CB8AC3E}">
        <p14:creationId xmlns:p14="http://schemas.microsoft.com/office/powerpoint/2010/main" val="113244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81F87-3656-48AB-9014-9E3519E1D676}"/>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A6449F1-A1A1-4340-BEE6-378C3C43D22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2EA2E3-E792-44B1-9C12-EAC8D7DA6C2A}"/>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736F20ED-ACC7-476D-87B9-07469AA7BEC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64BED3E8-BAFC-4B0E-8E44-3CCC9E3021D5}"/>
              </a:ext>
            </a:extLst>
          </p:cNvPr>
          <p:cNvSpPr>
            <a:spLocks noGrp="1"/>
          </p:cNvSpPr>
          <p:nvPr>
            <p:ph type="sldNum" sz="quarter" idx="12"/>
          </p:nvPr>
        </p:nvSpPr>
        <p:spPr/>
        <p:txBody>
          <a:bodyPr/>
          <a:lstStyle/>
          <a:p>
            <a:pPr>
              <a:defRPr/>
            </a:pPr>
            <a:fld id="{330181D9-487F-424F-A4D5-93BA9AD789F5}" type="slidenum">
              <a:rPr lang="en-US" altLang="zh-CN" smtClean="0"/>
              <a:pPr>
                <a:defRPr/>
              </a:pPr>
              <a:t>‹#›</a:t>
            </a:fld>
            <a:endParaRPr lang="en-US" altLang="zh-CN" dirty="0"/>
          </a:p>
        </p:txBody>
      </p:sp>
    </p:spTree>
    <p:extLst>
      <p:ext uri="{BB962C8B-B14F-4D97-AF65-F5344CB8AC3E}">
        <p14:creationId xmlns:p14="http://schemas.microsoft.com/office/powerpoint/2010/main" val="42536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49644D-5E54-4C9B-96BA-935A40795A48}"/>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477F78AA-C8A4-45EE-ABDD-144A88C43A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99AF2BC-DBFB-4196-AED8-34F081F922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584E868-4C12-43B9-A254-4F633C906B26}"/>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511F3D4A-353D-423F-94DC-FF532D205D4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0D355C76-69FD-4F91-A4DE-D0A213274DEB}"/>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8339696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330DF-AB01-439C-BDCD-184FA5F00E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DAB032-124F-4899-9A09-4928847F1F6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A951B5-882E-4BCC-9563-00616EB6B3C2}"/>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020A1958-5038-438C-A828-55CE92E476F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B77E22A-1AF0-4A43-A267-0738B84494CF}"/>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970443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8F6BC8D-FA25-406E-87A6-512A92214C46}"/>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6D06E9-D819-4469-83B9-EF767FDEA2DE}"/>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9BE229-70F9-46C9-9C23-D13F3E0C001B}"/>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B702BC56-B600-4640-A2CD-1C14EE0863D4}"/>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46CC9A1-C95D-4A78-8512-708949A02791}"/>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467333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98AAD-E6DB-4F0D-BE69-17D36443918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51F035-FB6A-4B26-B3EC-702505AE12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14A0C8-A198-416B-BB49-C7F1DE13AFFF}"/>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314E4F9A-19C7-470E-9B2C-3DEEB285B363}"/>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D77C12D0-E88E-434A-994C-0E93E3C768C3}"/>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085346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2EEC6-667E-4C9C-81DE-4F8355F7305A}"/>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EDE96B14-FB7A-4106-9F19-E36C0D749C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CD1A0CE-E429-446A-9806-2E2DC1338AAE}"/>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FA139376-B66C-4CDF-98C5-855A96911EB6}"/>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AA498D8F-E820-472C-899F-EA257400ECE2}"/>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815519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279F0-3E23-410E-9F14-D877396F33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9CFE51-C81B-458F-912E-E086467D37E7}"/>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B77B75-1744-4F06-8518-9F0D997099CB}"/>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02D0D2-1210-45E6-BC22-C26E687FDA30}"/>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488EE33D-4664-4C31-8E80-215F011EA0F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69F2BC3D-4F5D-43D3-9F17-143784DFBC28}"/>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287081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7AE3B-5A9B-47F4-9A17-6917B0C9E6BD}"/>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D9D50F-E60D-4375-AB5B-D11B905749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70BB658-8866-4022-B721-E59414D431B3}"/>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0C4F2AA-CCF8-4D0C-9C95-8BC48033B0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8EB9082D-6F7D-4BFE-9E75-266537FC7996}"/>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4AEAFA-B66D-4B8D-B253-140662E04588}"/>
              </a:ext>
            </a:extLst>
          </p:cNvPr>
          <p:cNvSpPr>
            <a:spLocks noGrp="1"/>
          </p:cNvSpPr>
          <p:nvPr>
            <p:ph type="dt" sz="half" idx="10"/>
          </p:nvPr>
        </p:nvSpPr>
        <p:spPr/>
        <p:txBody>
          <a:bodyPr/>
          <a:lstStyle/>
          <a:p>
            <a:pPr>
              <a:defRPr/>
            </a:pPr>
            <a:endParaRPr lang="en-US" altLang="zh-CN" dirty="0"/>
          </a:p>
        </p:txBody>
      </p:sp>
      <p:sp>
        <p:nvSpPr>
          <p:cNvPr id="8" name="页脚占位符 7">
            <a:extLst>
              <a:ext uri="{FF2B5EF4-FFF2-40B4-BE49-F238E27FC236}">
                <a16:creationId xmlns:a16="http://schemas.microsoft.com/office/drawing/2014/main" id="{4EDA7EA0-5FD0-4ABB-90D3-C3D3C50B2952}"/>
              </a:ext>
            </a:extLst>
          </p:cNvPr>
          <p:cNvSpPr>
            <a:spLocks noGrp="1"/>
          </p:cNvSpPr>
          <p:nvPr>
            <p:ph type="ftr" sz="quarter" idx="11"/>
          </p:nvPr>
        </p:nvSpPr>
        <p:spPr/>
        <p:txBody>
          <a:bodyPr/>
          <a:lstStyle/>
          <a:p>
            <a:pPr>
              <a:defRPr/>
            </a:pPr>
            <a:endParaRPr lang="en-US" altLang="zh-CN" dirty="0"/>
          </a:p>
        </p:txBody>
      </p:sp>
      <p:sp>
        <p:nvSpPr>
          <p:cNvPr id="9" name="灯片编号占位符 8">
            <a:extLst>
              <a:ext uri="{FF2B5EF4-FFF2-40B4-BE49-F238E27FC236}">
                <a16:creationId xmlns:a16="http://schemas.microsoft.com/office/drawing/2014/main" id="{A8C19922-4A26-480F-AC43-90948A7B6794}"/>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979643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F6414-AC35-4DDA-936F-06CA2B8844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54E9A6-10CA-469C-8973-0C3F2122B63B}"/>
              </a:ext>
            </a:extLst>
          </p:cNvPr>
          <p:cNvSpPr>
            <a:spLocks noGrp="1"/>
          </p:cNvSpPr>
          <p:nvPr>
            <p:ph type="dt" sz="half" idx="10"/>
          </p:nvPr>
        </p:nvSpPr>
        <p:spPr/>
        <p:txBody>
          <a:bodyPr/>
          <a:lstStyle/>
          <a:p>
            <a:pPr>
              <a:defRPr/>
            </a:pPr>
            <a:endParaRPr lang="en-US" altLang="zh-CN" dirty="0"/>
          </a:p>
        </p:txBody>
      </p:sp>
      <p:sp>
        <p:nvSpPr>
          <p:cNvPr id="4" name="页脚占位符 3">
            <a:extLst>
              <a:ext uri="{FF2B5EF4-FFF2-40B4-BE49-F238E27FC236}">
                <a16:creationId xmlns:a16="http://schemas.microsoft.com/office/drawing/2014/main" id="{5FB95FA7-EC69-4349-92AC-0FA6EEF654BF}"/>
              </a:ext>
            </a:extLst>
          </p:cNvPr>
          <p:cNvSpPr>
            <a:spLocks noGrp="1"/>
          </p:cNvSpPr>
          <p:nvPr>
            <p:ph type="ftr" sz="quarter" idx="11"/>
          </p:nvPr>
        </p:nvSpPr>
        <p:spPr/>
        <p:txBody>
          <a:bodyPr/>
          <a:lstStyle/>
          <a:p>
            <a:pPr>
              <a:defRPr/>
            </a:pPr>
            <a:endParaRPr lang="en-US" altLang="zh-CN" dirty="0"/>
          </a:p>
        </p:txBody>
      </p:sp>
      <p:sp>
        <p:nvSpPr>
          <p:cNvPr id="5" name="灯片编号占位符 4">
            <a:extLst>
              <a:ext uri="{FF2B5EF4-FFF2-40B4-BE49-F238E27FC236}">
                <a16:creationId xmlns:a16="http://schemas.microsoft.com/office/drawing/2014/main" id="{5187E545-7A27-40F0-9E9C-36B576DF050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9297437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68A9493-819D-4ED5-AB1D-C277B44B3CE5}"/>
              </a:ext>
            </a:extLst>
          </p:cNvPr>
          <p:cNvSpPr>
            <a:spLocks noGrp="1"/>
          </p:cNvSpPr>
          <p:nvPr>
            <p:ph type="dt" sz="half" idx="10"/>
          </p:nvPr>
        </p:nvSpPr>
        <p:spPr/>
        <p:txBody>
          <a:bodyPr/>
          <a:lstStyle/>
          <a:p>
            <a:pPr>
              <a:defRPr/>
            </a:pPr>
            <a:endParaRPr lang="en-US" altLang="zh-CN" dirty="0"/>
          </a:p>
        </p:txBody>
      </p:sp>
      <p:sp>
        <p:nvSpPr>
          <p:cNvPr id="3" name="页脚占位符 2">
            <a:extLst>
              <a:ext uri="{FF2B5EF4-FFF2-40B4-BE49-F238E27FC236}">
                <a16:creationId xmlns:a16="http://schemas.microsoft.com/office/drawing/2014/main" id="{F5FBD330-F806-4915-AD5A-505A78137078}"/>
              </a:ext>
            </a:extLst>
          </p:cNvPr>
          <p:cNvSpPr>
            <a:spLocks noGrp="1"/>
          </p:cNvSpPr>
          <p:nvPr>
            <p:ph type="ftr" sz="quarter" idx="11"/>
          </p:nvPr>
        </p:nvSpPr>
        <p:spPr/>
        <p:txBody>
          <a:bodyPr/>
          <a:lstStyle/>
          <a:p>
            <a:pPr>
              <a:defRPr/>
            </a:pPr>
            <a:endParaRPr lang="en-US" altLang="zh-CN" dirty="0"/>
          </a:p>
        </p:txBody>
      </p:sp>
      <p:sp>
        <p:nvSpPr>
          <p:cNvPr id="4" name="灯片编号占位符 3">
            <a:extLst>
              <a:ext uri="{FF2B5EF4-FFF2-40B4-BE49-F238E27FC236}">
                <a16:creationId xmlns:a16="http://schemas.microsoft.com/office/drawing/2014/main" id="{D9338402-4305-4C02-AF32-BF11EC312387}"/>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3133828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F7779-C9DC-4BDD-AD7F-A9C01D958E9D}"/>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E85D69EF-3C81-4AFB-A1C6-4712316A21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1147849-41C6-4007-81BE-769B87729D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1966A9D-AB91-464F-A35D-7F5067D19C12}"/>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38A3C781-3611-4A05-8D33-9E05D51A9D0E}"/>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D824AD0D-B246-43FB-9EFC-B3CF5F6D906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358907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8" descr="PPT内页副本1">
            <a:extLst>
              <a:ext uri="{FF2B5EF4-FFF2-40B4-BE49-F238E27FC236}">
                <a16:creationId xmlns:a16="http://schemas.microsoft.com/office/drawing/2014/main" id="{427CADE0-5D59-48D7-B880-E1682443E7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9348FDCA-98FE-4D45-894D-8C9E1E705594}"/>
              </a:ext>
            </a:extLst>
          </p:cNvPr>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a:extLst>
              <a:ext uri="{FF2B5EF4-FFF2-40B4-BE49-F238E27FC236}">
                <a16:creationId xmlns:a16="http://schemas.microsoft.com/office/drawing/2014/main" id="{8784D09B-03DB-42A7-A9A5-146C6CBACC92}"/>
              </a:ext>
            </a:extLst>
          </p:cNvPr>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a:extLst>
              <a:ext uri="{FF2B5EF4-FFF2-40B4-BE49-F238E27FC236}">
                <a16:creationId xmlns:a16="http://schemas.microsoft.com/office/drawing/2014/main" id="{53310071-454F-422B-9A85-A073DD2E36BA}"/>
              </a:ext>
            </a:extLst>
          </p:cNvPr>
          <p:cNvSpPr>
            <a:spLocks noGrp="1" noChangeArrowheads="1"/>
          </p:cNvSpPr>
          <p:nvPr>
            <p:ph type="sldNum" sz="quarter" idx="12"/>
          </p:nvPr>
        </p:nvSpPr>
        <p:spPr>
          <a:ln/>
        </p:spPr>
        <p:txBody>
          <a:bodyPr/>
          <a:lstStyle>
            <a:lvl1pPr>
              <a:defRPr/>
            </a:lvl1pPr>
          </a:lstStyle>
          <a:p>
            <a:pPr>
              <a:defRPr/>
            </a:pPr>
            <a:fld id="{C58DEF2B-8039-4C1E-A573-46AE1706B516}" type="slidenum">
              <a:rPr lang="en-US" altLang="zh-CN"/>
              <a:pPr>
                <a:defRPr/>
              </a:pPr>
              <a:t>‹#›</a:t>
            </a:fld>
            <a:endParaRPr lang="en-US" altLang="zh-CN" dirty="0"/>
          </a:p>
        </p:txBody>
      </p:sp>
      <p:sp>
        <p:nvSpPr>
          <p:cNvPr id="12" name="文本占位符 11">
            <a:extLst>
              <a:ext uri="{FF2B5EF4-FFF2-40B4-BE49-F238E27FC236}">
                <a16:creationId xmlns:a16="http://schemas.microsoft.com/office/drawing/2014/main" id="{B7296F4C-DFB7-4BEE-B399-2E1E730B1F7D}"/>
              </a:ext>
            </a:extLst>
          </p:cNvPr>
          <p:cNvSpPr>
            <a:spLocks noGrp="1"/>
          </p:cNvSpPr>
          <p:nvPr>
            <p:ph type="body" sz="quarter" idx="13" hasCustomPrompt="1"/>
          </p:nvPr>
        </p:nvSpPr>
        <p:spPr>
          <a:xfrm>
            <a:off x="228600" y="136525"/>
            <a:ext cx="5257800" cy="838200"/>
          </a:xfrm>
        </p:spPr>
        <p:txBody>
          <a:bodyPr/>
          <a:lstStyle>
            <a:lvl1pPr marL="0" indent="0">
              <a:buNone/>
              <a:defRPr sz="4000" b="1">
                <a:solidFill>
                  <a:schemeClr val="bg1"/>
                </a:solidFill>
              </a:defRPr>
            </a:lvl1pPr>
          </a:lstStyle>
          <a:p>
            <a:pPr lvl="0"/>
            <a:r>
              <a:rPr lang="zh-CN" altLang="en-US" dirty="0"/>
              <a:t>目录</a:t>
            </a:r>
          </a:p>
        </p:txBody>
      </p:sp>
    </p:spTree>
    <p:extLst>
      <p:ext uri="{BB962C8B-B14F-4D97-AF65-F5344CB8AC3E}">
        <p14:creationId xmlns:p14="http://schemas.microsoft.com/office/powerpoint/2010/main" val="288425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BC1E515-0B88-4D07-A3A0-0FA3421416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2739E7-BA22-4199-8449-C0D4BE1DCC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BFF116A-2462-402F-9CAB-9E789B91B5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dirty="0"/>
          </a:p>
        </p:txBody>
      </p:sp>
      <p:sp>
        <p:nvSpPr>
          <p:cNvPr id="5" name="页脚占位符 4">
            <a:extLst>
              <a:ext uri="{FF2B5EF4-FFF2-40B4-BE49-F238E27FC236}">
                <a16:creationId xmlns:a16="http://schemas.microsoft.com/office/drawing/2014/main" id="{12FD7F7F-1C84-4664-A17A-08E0FF9C65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dirty="0"/>
          </a:p>
        </p:txBody>
      </p:sp>
      <p:sp>
        <p:nvSpPr>
          <p:cNvPr id="6" name="灯片编号占位符 5">
            <a:extLst>
              <a:ext uri="{FF2B5EF4-FFF2-40B4-BE49-F238E27FC236}">
                <a16:creationId xmlns:a16="http://schemas.microsoft.com/office/drawing/2014/main" id="{F9A1E558-B7E7-4798-B517-D41E8FB8F5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8669102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6" r:id="rId9"/>
    <p:sldLayoutId id="2147483661" r:id="rId10"/>
    <p:sldLayoutId id="2147483662" r:id="rId11"/>
    <p:sldLayoutId id="214748366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空气芯线圈</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06</a:t>
            </a:r>
            <a:r>
              <a:rPr lang="zh-CN" altLang="en-US" b="1" dirty="0">
                <a:ea typeface="+mn-ea"/>
                <a:cs typeface="+mn-ea"/>
                <a:sym typeface="+mn-lt"/>
              </a:rPr>
              <a:t>月</a:t>
            </a:r>
            <a:r>
              <a:rPr lang="en-US" altLang="zh-CN" b="1" dirty="0">
                <a:ea typeface="+mn-ea"/>
                <a:cs typeface="+mn-ea"/>
                <a:sym typeface="+mn-lt"/>
              </a:rPr>
              <a:t>16</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a:t>
            </a:fld>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2C29621-3B8F-425F-B999-72FDC128137D}"/>
              </a:ext>
            </a:extLst>
          </p:cNvPr>
          <p:cNvSpPr>
            <a:spLocks noGrp="1"/>
          </p:cNvSpPr>
          <p:nvPr>
            <p:ph type="sldNum" sz="quarter" idx="12"/>
          </p:nvPr>
        </p:nvSpPr>
        <p:spPr/>
        <p:txBody>
          <a:bodyPr/>
          <a:lstStyle/>
          <a:p>
            <a:pPr>
              <a:defRPr/>
            </a:pPr>
            <a:fld id="{C58DEF2B-8039-4C1E-A573-46AE1706B516}" type="slidenum">
              <a:rPr lang="en-US" altLang="zh-CN" smtClean="0"/>
              <a:pPr>
                <a:defRPr/>
              </a:pPr>
              <a:t>10</a:t>
            </a:fld>
            <a:endParaRPr lang="en-US" altLang="zh-CN" dirty="0"/>
          </a:p>
        </p:txBody>
      </p:sp>
      <p:sp>
        <p:nvSpPr>
          <p:cNvPr id="3" name="文本占位符 2">
            <a:extLst>
              <a:ext uri="{FF2B5EF4-FFF2-40B4-BE49-F238E27FC236}">
                <a16:creationId xmlns:a16="http://schemas.microsoft.com/office/drawing/2014/main" id="{C1487953-5282-407F-9595-A04FA4243B88}"/>
              </a:ext>
            </a:extLst>
          </p:cNvPr>
          <p:cNvSpPr>
            <a:spLocks noGrp="1"/>
          </p:cNvSpPr>
          <p:nvPr>
            <p:ph type="body" sz="quarter" idx="13"/>
          </p:nvPr>
        </p:nvSpPr>
        <p:spPr/>
        <p:txBody>
          <a:bodyPr/>
          <a:lstStyle/>
          <a:p>
            <a:r>
              <a:rPr lang="en-US" altLang="zh-CN" dirty="0"/>
              <a:t>Test coil:</a:t>
            </a:r>
            <a:r>
              <a:rPr lang="zh-CN" altLang="en-US" dirty="0"/>
              <a:t> </a:t>
            </a:r>
            <a:r>
              <a:rPr lang="en-US" altLang="zh-CN" dirty="0"/>
              <a:t>coil6</a:t>
            </a:r>
            <a:endParaRPr lang="zh-CN" altLang="en-US" dirty="0"/>
          </a:p>
        </p:txBody>
      </p:sp>
      <p:pic>
        <p:nvPicPr>
          <p:cNvPr id="5" name="图片 4">
            <a:extLst>
              <a:ext uri="{FF2B5EF4-FFF2-40B4-BE49-F238E27FC236}">
                <a16:creationId xmlns:a16="http://schemas.microsoft.com/office/drawing/2014/main" id="{7B91424F-8D8B-4972-816E-209438A886E3}"/>
              </a:ext>
            </a:extLst>
          </p:cNvPr>
          <p:cNvPicPr>
            <a:picLocks noChangeAspect="1"/>
          </p:cNvPicPr>
          <p:nvPr/>
        </p:nvPicPr>
        <p:blipFill>
          <a:blip r:embed="rId2"/>
          <a:stretch>
            <a:fillRect/>
          </a:stretch>
        </p:blipFill>
        <p:spPr>
          <a:xfrm>
            <a:off x="0" y="1319083"/>
            <a:ext cx="9144000" cy="5157917"/>
          </a:xfrm>
          <a:prstGeom prst="rect">
            <a:avLst/>
          </a:prstGeom>
        </p:spPr>
      </p:pic>
    </p:spTree>
    <p:extLst>
      <p:ext uri="{BB962C8B-B14F-4D97-AF65-F5344CB8AC3E}">
        <p14:creationId xmlns:p14="http://schemas.microsoft.com/office/powerpoint/2010/main" val="104225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A0A6410-E834-4A17-A4A2-62F39E49F0D5}"/>
              </a:ext>
            </a:extLst>
          </p:cNvPr>
          <p:cNvSpPr>
            <a:spLocks noGrp="1"/>
          </p:cNvSpPr>
          <p:nvPr>
            <p:ph type="sldNum" sz="quarter" idx="12"/>
          </p:nvPr>
        </p:nvSpPr>
        <p:spPr/>
        <p:txBody>
          <a:bodyPr/>
          <a:lstStyle/>
          <a:p>
            <a:pPr>
              <a:defRPr/>
            </a:pPr>
            <a:fld id="{C58DEF2B-8039-4C1E-A573-46AE1706B516}" type="slidenum">
              <a:rPr lang="en-US" altLang="zh-CN" smtClean="0"/>
              <a:pPr>
                <a:defRPr/>
              </a:pPr>
              <a:t>11</a:t>
            </a:fld>
            <a:endParaRPr lang="en-US" altLang="zh-CN" dirty="0"/>
          </a:p>
        </p:txBody>
      </p:sp>
      <p:sp>
        <p:nvSpPr>
          <p:cNvPr id="3" name="文本占位符 2">
            <a:extLst>
              <a:ext uri="{FF2B5EF4-FFF2-40B4-BE49-F238E27FC236}">
                <a16:creationId xmlns:a16="http://schemas.microsoft.com/office/drawing/2014/main" id="{2A16C247-900F-4982-AAB5-567D85B397A5}"/>
              </a:ext>
            </a:extLst>
          </p:cNvPr>
          <p:cNvSpPr>
            <a:spLocks noGrp="1"/>
          </p:cNvSpPr>
          <p:nvPr>
            <p:ph type="body" sz="quarter" idx="13"/>
          </p:nvPr>
        </p:nvSpPr>
        <p:spPr/>
        <p:txBody>
          <a:bodyPr/>
          <a:lstStyle/>
          <a:p>
            <a:r>
              <a:rPr lang="en-US" altLang="zh-CN" dirty="0"/>
              <a:t>Test coil:</a:t>
            </a:r>
            <a:r>
              <a:rPr lang="zh-CN" altLang="en-US" dirty="0"/>
              <a:t> </a:t>
            </a:r>
            <a:r>
              <a:rPr lang="en-US" altLang="zh-CN" dirty="0"/>
              <a:t>coil7</a:t>
            </a:r>
            <a:endParaRPr lang="zh-CN" altLang="en-US" dirty="0"/>
          </a:p>
        </p:txBody>
      </p:sp>
      <p:pic>
        <p:nvPicPr>
          <p:cNvPr id="5" name="图片 4">
            <a:extLst>
              <a:ext uri="{FF2B5EF4-FFF2-40B4-BE49-F238E27FC236}">
                <a16:creationId xmlns:a16="http://schemas.microsoft.com/office/drawing/2014/main" id="{776097DF-AB86-413A-ABC7-B76A74EF94B5}"/>
              </a:ext>
            </a:extLst>
          </p:cNvPr>
          <p:cNvPicPr>
            <a:picLocks noChangeAspect="1"/>
          </p:cNvPicPr>
          <p:nvPr/>
        </p:nvPicPr>
        <p:blipFill>
          <a:blip r:embed="rId2"/>
          <a:stretch>
            <a:fillRect/>
          </a:stretch>
        </p:blipFill>
        <p:spPr>
          <a:xfrm>
            <a:off x="0" y="1250477"/>
            <a:ext cx="9144000" cy="5455123"/>
          </a:xfrm>
          <a:prstGeom prst="rect">
            <a:avLst/>
          </a:prstGeom>
        </p:spPr>
      </p:pic>
    </p:spTree>
    <p:extLst>
      <p:ext uri="{BB962C8B-B14F-4D97-AF65-F5344CB8AC3E}">
        <p14:creationId xmlns:p14="http://schemas.microsoft.com/office/powerpoint/2010/main" val="64571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5B44C0-8A3A-4115-B7A2-35A24D91DDDD}"/>
              </a:ext>
            </a:extLst>
          </p:cNvPr>
          <p:cNvSpPr>
            <a:spLocks noGrp="1"/>
          </p:cNvSpPr>
          <p:nvPr>
            <p:ph type="sldNum" sz="quarter" idx="12"/>
          </p:nvPr>
        </p:nvSpPr>
        <p:spPr/>
        <p:txBody>
          <a:bodyPr/>
          <a:lstStyle/>
          <a:p>
            <a:pPr>
              <a:defRPr/>
            </a:pPr>
            <a:fld id="{C58DEF2B-8039-4C1E-A573-46AE1706B516}" type="slidenum">
              <a:rPr lang="en-US" altLang="zh-CN" smtClean="0"/>
              <a:pPr>
                <a:defRPr/>
              </a:pPr>
              <a:t>12</a:t>
            </a:fld>
            <a:endParaRPr lang="en-US" altLang="zh-CN" dirty="0"/>
          </a:p>
        </p:txBody>
      </p:sp>
      <p:sp>
        <p:nvSpPr>
          <p:cNvPr id="3" name="文本占位符 2">
            <a:extLst>
              <a:ext uri="{FF2B5EF4-FFF2-40B4-BE49-F238E27FC236}">
                <a16:creationId xmlns:a16="http://schemas.microsoft.com/office/drawing/2014/main" id="{EBCB04F7-71F4-475F-9A4E-142ED3CD5CA8}"/>
              </a:ext>
            </a:extLst>
          </p:cNvPr>
          <p:cNvSpPr>
            <a:spLocks noGrp="1"/>
          </p:cNvSpPr>
          <p:nvPr>
            <p:ph type="body" sz="quarter" idx="13"/>
          </p:nvPr>
        </p:nvSpPr>
        <p:spPr/>
        <p:txBody>
          <a:bodyPr/>
          <a:lstStyle/>
          <a:p>
            <a:r>
              <a:rPr lang="en-US" altLang="zh-CN" dirty="0"/>
              <a:t>V3</a:t>
            </a:r>
            <a:endParaRPr lang="zh-CN" altLang="en-US" dirty="0"/>
          </a:p>
        </p:txBody>
      </p:sp>
      <p:pic>
        <p:nvPicPr>
          <p:cNvPr id="5" name="图片 4">
            <a:extLst>
              <a:ext uri="{FF2B5EF4-FFF2-40B4-BE49-F238E27FC236}">
                <a16:creationId xmlns:a16="http://schemas.microsoft.com/office/drawing/2014/main" id="{801EA79E-EC6C-4BB1-B296-AEA0D9B63751}"/>
              </a:ext>
            </a:extLst>
          </p:cNvPr>
          <p:cNvPicPr>
            <a:picLocks noChangeAspect="1"/>
          </p:cNvPicPr>
          <p:nvPr/>
        </p:nvPicPr>
        <p:blipFill>
          <a:blip r:embed="rId2"/>
          <a:stretch>
            <a:fillRect/>
          </a:stretch>
        </p:blipFill>
        <p:spPr>
          <a:xfrm>
            <a:off x="-76200" y="1339543"/>
            <a:ext cx="9144000" cy="5420032"/>
          </a:xfrm>
          <a:prstGeom prst="rect">
            <a:avLst/>
          </a:prstGeom>
        </p:spPr>
      </p:pic>
    </p:spTree>
    <p:extLst>
      <p:ext uri="{BB962C8B-B14F-4D97-AF65-F5344CB8AC3E}">
        <p14:creationId xmlns:p14="http://schemas.microsoft.com/office/powerpoint/2010/main" val="384272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0407D05-FEFC-4AAD-8698-372389CA7D4A}"/>
              </a:ext>
            </a:extLst>
          </p:cNvPr>
          <p:cNvSpPr>
            <a:spLocks noGrp="1"/>
          </p:cNvSpPr>
          <p:nvPr>
            <p:ph type="sldNum" sz="quarter" idx="12"/>
          </p:nvPr>
        </p:nvSpPr>
        <p:spPr/>
        <p:txBody>
          <a:bodyPr/>
          <a:lstStyle/>
          <a:p>
            <a:pPr>
              <a:defRPr/>
            </a:pPr>
            <a:fld id="{C58DEF2B-8039-4C1E-A573-46AE1706B516}" type="slidenum">
              <a:rPr lang="en-US" altLang="zh-CN" smtClean="0"/>
              <a:pPr>
                <a:defRPr/>
              </a:pPr>
              <a:t>13</a:t>
            </a:fld>
            <a:endParaRPr lang="en-US" altLang="zh-CN" dirty="0"/>
          </a:p>
        </p:txBody>
      </p:sp>
      <p:sp>
        <p:nvSpPr>
          <p:cNvPr id="3" name="文本占位符 2">
            <a:extLst>
              <a:ext uri="{FF2B5EF4-FFF2-40B4-BE49-F238E27FC236}">
                <a16:creationId xmlns:a16="http://schemas.microsoft.com/office/drawing/2014/main" id="{824AD4C7-5E9D-4230-9EBD-1099AD2BC851}"/>
              </a:ext>
            </a:extLst>
          </p:cNvPr>
          <p:cNvSpPr>
            <a:spLocks noGrp="1"/>
          </p:cNvSpPr>
          <p:nvPr>
            <p:ph type="body" sz="quarter" idx="13"/>
          </p:nvPr>
        </p:nvSpPr>
        <p:spPr/>
        <p:txBody>
          <a:bodyPr/>
          <a:lstStyle/>
          <a:p>
            <a:r>
              <a:rPr lang="en-US" altLang="zh-CN" dirty="0"/>
              <a:t>V3.5</a:t>
            </a:r>
            <a:endParaRPr lang="zh-CN" altLang="en-US" dirty="0"/>
          </a:p>
        </p:txBody>
      </p:sp>
      <p:pic>
        <p:nvPicPr>
          <p:cNvPr id="6" name="图片 5">
            <a:extLst>
              <a:ext uri="{FF2B5EF4-FFF2-40B4-BE49-F238E27FC236}">
                <a16:creationId xmlns:a16="http://schemas.microsoft.com/office/drawing/2014/main" id="{9C6F29AC-F399-44D9-ABD7-FA8BD4FC1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 y="1241831"/>
            <a:ext cx="9144000" cy="5418995"/>
          </a:xfrm>
          <a:prstGeom prst="rect">
            <a:avLst/>
          </a:prstGeom>
        </p:spPr>
      </p:pic>
    </p:spTree>
    <p:extLst>
      <p:ext uri="{BB962C8B-B14F-4D97-AF65-F5344CB8AC3E}">
        <p14:creationId xmlns:p14="http://schemas.microsoft.com/office/powerpoint/2010/main" val="112758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4DE51B0-97DF-4FEF-A8AF-5B690B4EB0F5}"/>
              </a:ext>
            </a:extLst>
          </p:cNvPr>
          <p:cNvSpPr>
            <a:spLocks noGrp="1"/>
          </p:cNvSpPr>
          <p:nvPr>
            <p:ph type="sldNum" sz="quarter" idx="12"/>
          </p:nvPr>
        </p:nvSpPr>
        <p:spPr/>
        <p:txBody>
          <a:bodyPr/>
          <a:lstStyle/>
          <a:p>
            <a:pPr>
              <a:defRPr/>
            </a:pPr>
            <a:fld id="{C58DEF2B-8039-4C1E-A573-46AE1706B516}" type="slidenum">
              <a:rPr lang="en-US" altLang="zh-CN" smtClean="0"/>
              <a:pPr>
                <a:defRPr/>
              </a:pPr>
              <a:t>14</a:t>
            </a:fld>
            <a:endParaRPr lang="en-US" altLang="zh-CN" dirty="0"/>
          </a:p>
        </p:txBody>
      </p:sp>
      <p:sp>
        <p:nvSpPr>
          <p:cNvPr id="3" name="文本占位符 2">
            <a:extLst>
              <a:ext uri="{FF2B5EF4-FFF2-40B4-BE49-F238E27FC236}">
                <a16:creationId xmlns:a16="http://schemas.microsoft.com/office/drawing/2014/main" id="{544568EB-83FD-478D-9AAA-7EE718F214C4}"/>
              </a:ext>
            </a:extLst>
          </p:cNvPr>
          <p:cNvSpPr>
            <a:spLocks noGrp="1"/>
          </p:cNvSpPr>
          <p:nvPr>
            <p:ph type="body" sz="quarter" idx="13"/>
          </p:nvPr>
        </p:nvSpPr>
        <p:spPr/>
        <p:txBody>
          <a:bodyPr/>
          <a:lstStyle/>
          <a:p>
            <a:r>
              <a:rPr lang="en-US" altLang="zh-CN" dirty="0"/>
              <a:t>H1</a:t>
            </a:r>
            <a:endParaRPr lang="zh-CN" altLang="en-US" dirty="0"/>
          </a:p>
        </p:txBody>
      </p:sp>
      <p:pic>
        <p:nvPicPr>
          <p:cNvPr id="5" name="图片 4">
            <a:extLst>
              <a:ext uri="{FF2B5EF4-FFF2-40B4-BE49-F238E27FC236}">
                <a16:creationId xmlns:a16="http://schemas.microsoft.com/office/drawing/2014/main" id="{530DDE09-DB2B-447B-8CE8-3FD19E82D664}"/>
              </a:ext>
            </a:extLst>
          </p:cNvPr>
          <p:cNvPicPr>
            <a:picLocks noChangeAspect="1"/>
          </p:cNvPicPr>
          <p:nvPr/>
        </p:nvPicPr>
        <p:blipFill>
          <a:blip r:embed="rId2"/>
          <a:stretch>
            <a:fillRect/>
          </a:stretch>
        </p:blipFill>
        <p:spPr>
          <a:xfrm>
            <a:off x="0" y="1237284"/>
            <a:ext cx="9144000" cy="5239716"/>
          </a:xfrm>
          <a:prstGeom prst="rect">
            <a:avLst/>
          </a:prstGeom>
        </p:spPr>
      </p:pic>
    </p:spTree>
    <p:extLst>
      <p:ext uri="{BB962C8B-B14F-4D97-AF65-F5344CB8AC3E}">
        <p14:creationId xmlns:p14="http://schemas.microsoft.com/office/powerpoint/2010/main" val="208839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58C954B-B448-4EAC-B3D9-080B1748A1C9}"/>
              </a:ext>
            </a:extLst>
          </p:cNvPr>
          <p:cNvSpPr>
            <a:spLocks noGrp="1"/>
          </p:cNvSpPr>
          <p:nvPr>
            <p:ph type="sldNum" sz="quarter" idx="12"/>
          </p:nvPr>
        </p:nvSpPr>
        <p:spPr/>
        <p:txBody>
          <a:bodyPr/>
          <a:lstStyle/>
          <a:p>
            <a:pPr>
              <a:defRPr/>
            </a:pPr>
            <a:fld id="{C58DEF2B-8039-4C1E-A573-46AE1706B516}" type="slidenum">
              <a:rPr lang="en-US" altLang="zh-CN" smtClean="0"/>
              <a:pPr>
                <a:defRPr/>
              </a:pPr>
              <a:t>15</a:t>
            </a:fld>
            <a:endParaRPr lang="en-US" altLang="zh-CN" dirty="0"/>
          </a:p>
        </p:txBody>
      </p:sp>
      <p:sp>
        <p:nvSpPr>
          <p:cNvPr id="3" name="文本占位符 2">
            <a:extLst>
              <a:ext uri="{FF2B5EF4-FFF2-40B4-BE49-F238E27FC236}">
                <a16:creationId xmlns:a16="http://schemas.microsoft.com/office/drawing/2014/main" id="{11A5BE22-BE25-480A-9E93-F508DEB7E883}"/>
              </a:ext>
            </a:extLst>
          </p:cNvPr>
          <p:cNvSpPr>
            <a:spLocks noGrp="1"/>
          </p:cNvSpPr>
          <p:nvPr>
            <p:ph type="body" sz="quarter" idx="13"/>
          </p:nvPr>
        </p:nvSpPr>
        <p:spPr/>
        <p:txBody>
          <a:bodyPr/>
          <a:lstStyle/>
          <a:p>
            <a:r>
              <a:rPr lang="zh-CN" altLang="en-US" dirty="0"/>
              <a:t>相关结论</a:t>
            </a:r>
          </a:p>
        </p:txBody>
      </p:sp>
      <p:sp>
        <p:nvSpPr>
          <p:cNvPr id="4" name="文本框 3">
            <a:extLst>
              <a:ext uri="{FF2B5EF4-FFF2-40B4-BE49-F238E27FC236}">
                <a16:creationId xmlns:a16="http://schemas.microsoft.com/office/drawing/2014/main" id="{E9EA286F-39F9-4FAB-8302-02C7EA08498E}"/>
              </a:ext>
            </a:extLst>
          </p:cNvPr>
          <p:cNvSpPr txBox="1"/>
          <p:nvPr/>
        </p:nvSpPr>
        <p:spPr>
          <a:xfrm>
            <a:off x="201623" y="1231495"/>
            <a:ext cx="8740753" cy="5036122"/>
          </a:xfrm>
          <a:prstGeom prst="rect">
            <a:avLst/>
          </a:prstGeom>
          <a:noFill/>
        </p:spPr>
        <p:txBody>
          <a:bodyPr wrap="square" rtlCol="0">
            <a:spAutoFit/>
          </a:bodyPr>
          <a:lstStyle/>
          <a:p>
            <a:pPr>
              <a:lnSpc>
                <a:spcPct val="150000"/>
              </a:lnSpc>
            </a:pPr>
            <a:r>
              <a:rPr lang="en-US" altLang="zh-CN" dirty="0"/>
              <a:t>1.Comsol </a:t>
            </a:r>
            <a:r>
              <a:rPr lang="zh-CN" altLang="en-US" dirty="0"/>
              <a:t>和 </a:t>
            </a:r>
            <a:r>
              <a:rPr lang="en-US" altLang="zh-CN" dirty="0"/>
              <a:t>Ansys </a:t>
            </a:r>
            <a:r>
              <a:rPr lang="zh-CN" altLang="en-US" dirty="0"/>
              <a:t>均能实现对交流电阻的仿真，</a:t>
            </a:r>
            <a:r>
              <a:rPr lang="en-US" altLang="zh-CN" dirty="0" err="1"/>
              <a:t>Comsol</a:t>
            </a:r>
            <a:r>
              <a:rPr lang="zh-CN" altLang="en-US" dirty="0"/>
              <a:t> 的交流电阻仿真结果普遍会略高于</a:t>
            </a:r>
            <a:r>
              <a:rPr lang="en-US" altLang="zh-CN" dirty="0"/>
              <a:t>Ansys </a:t>
            </a:r>
            <a:r>
              <a:rPr lang="zh-CN" altLang="en-US" dirty="0"/>
              <a:t>的仿真结果，且</a:t>
            </a:r>
            <a:r>
              <a:rPr lang="en-US" altLang="zh-CN" dirty="0" err="1">
                <a:solidFill>
                  <a:srgbClr val="FF0000"/>
                </a:solidFill>
              </a:rPr>
              <a:t>Comsol</a:t>
            </a:r>
            <a:r>
              <a:rPr lang="en-US" altLang="zh-CN" dirty="0">
                <a:solidFill>
                  <a:srgbClr val="FF0000"/>
                </a:solidFill>
              </a:rPr>
              <a:t> </a:t>
            </a:r>
            <a:r>
              <a:rPr lang="zh-CN" altLang="en-US" dirty="0">
                <a:solidFill>
                  <a:srgbClr val="FF0000"/>
                </a:solidFill>
              </a:rPr>
              <a:t>的交流电阻仿真结果与实际测试得到的交流电阻符合的更好</a:t>
            </a:r>
            <a:endParaRPr lang="en-US" altLang="zh-CN" dirty="0">
              <a:solidFill>
                <a:srgbClr val="FF0000"/>
              </a:solidFill>
            </a:endParaRPr>
          </a:p>
          <a:p>
            <a:pPr>
              <a:lnSpc>
                <a:spcPct val="150000"/>
              </a:lnSpc>
            </a:pPr>
            <a:r>
              <a:rPr lang="en-US" altLang="zh-CN" dirty="0"/>
              <a:t>2.</a:t>
            </a:r>
            <a:r>
              <a:rPr lang="zh-CN" altLang="en-US" dirty="0"/>
              <a:t>存在仿真结果和测试结果符合非常不好的情况，出现在</a:t>
            </a:r>
            <a:r>
              <a:rPr lang="zh-CN" altLang="en-US" dirty="0">
                <a:solidFill>
                  <a:srgbClr val="FF0000"/>
                </a:solidFill>
              </a:rPr>
              <a:t>小线径</a:t>
            </a:r>
            <a:r>
              <a:rPr lang="en-US" altLang="zh-CN" dirty="0">
                <a:solidFill>
                  <a:srgbClr val="FF0000"/>
                </a:solidFill>
              </a:rPr>
              <a:t>&amp;</a:t>
            </a:r>
            <a:r>
              <a:rPr lang="zh-CN" altLang="en-US" dirty="0">
                <a:solidFill>
                  <a:srgbClr val="FF0000"/>
                </a:solidFill>
              </a:rPr>
              <a:t>大线圈半径</a:t>
            </a: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p:txBody>
      </p:sp>
      <p:graphicFrame>
        <p:nvGraphicFramePr>
          <p:cNvPr id="5" name="表格 5">
            <a:extLst>
              <a:ext uri="{FF2B5EF4-FFF2-40B4-BE49-F238E27FC236}">
                <a16:creationId xmlns:a16="http://schemas.microsoft.com/office/drawing/2014/main" id="{436CFB8C-A12A-44F2-80CE-E3CD107F98E7}"/>
              </a:ext>
            </a:extLst>
          </p:cNvPr>
          <p:cNvGraphicFramePr>
            <a:graphicFrameLocks noGrp="1"/>
          </p:cNvGraphicFramePr>
          <p:nvPr>
            <p:extLst>
              <p:ext uri="{D42A27DB-BD31-4B8C-83A1-F6EECF244321}">
                <p14:modId xmlns:p14="http://schemas.microsoft.com/office/powerpoint/2010/main" val="3205293442"/>
              </p:ext>
            </p:extLst>
          </p:nvPr>
        </p:nvGraphicFramePr>
        <p:xfrm>
          <a:off x="98445" y="3048000"/>
          <a:ext cx="8740752" cy="3429000"/>
        </p:xfrm>
        <a:graphic>
          <a:graphicData uri="http://schemas.openxmlformats.org/drawingml/2006/table">
            <a:tbl>
              <a:tblPr firstRow="1" bandRow="1">
                <a:tableStyleId>{69CF1AB2-1976-4502-BF36-3FF5EA218861}</a:tableStyleId>
              </a:tblPr>
              <a:tblGrid>
                <a:gridCol w="871577">
                  <a:extLst>
                    <a:ext uri="{9D8B030D-6E8A-4147-A177-3AD203B41FA5}">
                      <a16:colId xmlns:a16="http://schemas.microsoft.com/office/drawing/2014/main" val="1969986963"/>
                    </a:ext>
                  </a:extLst>
                </a:gridCol>
                <a:gridCol w="639161">
                  <a:extLst>
                    <a:ext uri="{9D8B030D-6E8A-4147-A177-3AD203B41FA5}">
                      <a16:colId xmlns:a16="http://schemas.microsoft.com/office/drawing/2014/main" val="1523366972"/>
                    </a:ext>
                  </a:extLst>
                </a:gridCol>
                <a:gridCol w="976065">
                  <a:extLst>
                    <a:ext uri="{9D8B030D-6E8A-4147-A177-3AD203B41FA5}">
                      <a16:colId xmlns:a16="http://schemas.microsoft.com/office/drawing/2014/main" val="1397474941"/>
                    </a:ext>
                  </a:extLst>
                </a:gridCol>
                <a:gridCol w="1093276">
                  <a:extLst>
                    <a:ext uri="{9D8B030D-6E8A-4147-A177-3AD203B41FA5}">
                      <a16:colId xmlns:a16="http://schemas.microsoft.com/office/drawing/2014/main" val="2292667255"/>
                    </a:ext>
                  </a:extLst>
                </a:gridCol>
                <a:gridCol w="765294">
                  <a:extLst>
                    <a:ext uri="{9D8B030D-6E8A-4147-A177-3AD203B41FA5}">
                      <a16:colId xmlns:a16="http://schemas.microsoft.com/office/drawing/2014/main" val="536465090"/>
                    </a:ext>
                  </a:extLst>
                </a:gridCol>
                <a:gridCol w="765294">
                  <a:extLst>
                    <a:ext uri="{9D8B030D-6E8A-4147-A177-3AD203B41FA5}">
                      <a16:colId xmlns:a16="http://schemas.microsoft.com/office/drawing/2014/main" val="1261791897"/>
                    </a:ext>
                  </a:extLst>
                </a:gridCol>
                <a:gridCol w="856388">
                  <a:extLst>
                    <a:ext uri="{9D8B030D-6E8A-4147-A177-3AD203B41FA5}">
                      <a16:colId xmlns:a16="http://schemas.microsoft.com/office/drawing/2014/main" val="3877714259"/>
                    </a:ext>
                  </a:extLst>
                </a:gridCol>
                <a:gridCol w="467785">
                  <a:extLst>
                    <a:ext uri="{9D8B030D-6E8A-4147-A177-3AD203B41FA5}">
                      <a16:colId xmlns:a16="http://schemas.microsoft.com/office/drawing/2014/main" val="3054904779"/>
                    </a:ext>
                  </a:extLst>
                </a:gridCol>
                <a:gridCol w="1035174">
                  <a:extLst>
                    <a:ext uri="{9D8B030D-6E8A-4147-A177-3AD203B41FA5}">
                      <a16:colId xmlns:a16="http://schemas.microsoft.com/office/drawing/2014/main" val="2149075265"/>
                    </a:ext>
                  </a:extLst>
                </a:gridCol>
                <a:gridCol w="1270738">
                  <a:extLst>
                    <a:ext uri="{9D8B030D-6E8A-4147-A177-3AD203B41FA5}">
                      <a16:colId xmlns:a16="http://schemas.microsoft.com/office/drawing/2014/main" val="2451568343"/>
                    </a:ext>
                  </a:extLst>
                </a:gridCol>
              </a:tblGrid>
              <a:tr h="297180">
                <a:tc>
                  <a:txBody>
                    <a:bodyPr/>
                    <a:lstStyle/>
                    <a:p>
                      <a:pPr algn="ctr"/>
                      <a:endParaRPr lang="zh-CN" altLang="en-US" sz="1200" b="0" dirty="0"/>
                    </a:p>
                  </a:txBody>
                  <a:tcPr anchor="ctr">
                    <a:noFill/>
                  </a:tcPr>
                </a:tc>
                <a:tc>
                  <a:txBody>
                    <a:bodyPr/>
                    <a:lstStyle/>
                    <a:p>
                      <a:pPr algn="ctr"/>
                      <a:endParaRPr lang="zh-CN" altLang="en-US" sz="1200" b="0" dirty="0"/>
                    </a:p>
                  </a:txBody>
                  <a:tcPr anchor="ctr">
                    <a:noFill/>
                  </a:tcPr>
                </a:tc>
                <a:tc>
                  <a:txBody>
                    <a:bodyPr/>
                    <a:lstStyle/>
                    <a:p>
                      <a:pPr algn="ctr"/>
                      <a:r>
                        <a:rPr lang="zh-CN" altLang="en-US" sz="1200" b="0" dirty="0"/>
                        <a:t>线径</a:t>
                      </a:r>
                      <a:r>
                        <a:rPr lang="en-US" altLang="zh-CN" sz="1200" b="0" dirty="0"/>
                        <a:t>(mm)</a:t>
                      </a:r>
                      <a:endParaRPr lang="zh-CN" altLang="en-US" sz="1200" b="0" dirty="0"/>
                    </a:p>
                  </a:txBody>
                  <a:tcPr anchor="ctr">
                    <a:noFill/>
                  </a:tcPr>
                </a:tc>
                <a:tc>
                  <a:txBody>
                    <a:bodyPr/>
                    <a:lstStyle/>
                    <a:p>
                      <a:pPr algn="ctr"/>
                      <a:r>
                        <a:rPr lang="zh-CN" altLang="en-US" sz="1200" b="0" dirty="0"/>
                        <a:t>线圈内径（</a:t>
                      </a:r>
                      <a:r>
                        <a:rPr lang="en-US" altLang="zh-CN" sz="1200" b="0" dirty="0"/>
                        <a:t>mm</a:t>
                      </a:r>
                      <a:r>
                        <a:rPr lang="zh-CN" altLang="en-US" sz="1200" b="0" dirty="0"/>
                        <a:t>）</a:t>
                      </a:r>
                    </a:p>
                  </a:txBody>
                  <a:tcPr anchor="ctr">
                    <a:noFill/>
                  </a:tcPr>
                </a:tc>
                <a:tc>
                  <a:txBody>
                    <a:bodyPr/>
                    <a:lstStyle/>
                    <a:p>
                      <a:pPr algn="ctr"/>
                      <a:r>
                        <a:rPr lang="zh-CN" altLang="en-US" sz="1200" b="0" dirty="0"/>
                        <a:t>线径</a:t>
                      </a:r>
                      <a:r>
                        <a:rPr lang="en-US" altLang="zh-CN" sz="1200" b="0" dirty="0"/>
                        <a:t>/</a:t>
                      </a:r>
                      <a:r>
                        <a:rPr lang="zh-CN" altLang="en-US" sz="1200" b="0" dirty="0"/>
                        <a:t>线圈内径</a:t>
                      </a:r>
                    </a:p>
                  </a:txBody>
                  <a:tcPr anchor="ctr">
                    <a:noFill/>
                  </a:tcPr>
                </a:tc>
                <a:tc>
                  <a:txBody>
                    <a:bodyPr/>
                    <a:lstStyle/>
                    <a:p>
                      <a:pPr algn="ctr"/>
                      <a:r>
                        <a:rPr lang="zh-CN" altLang="en-US" sz="1200" b="0" dirty="0"/>
                        <a:t>单层匝数</a:t>
                      </a:r>
                    </a:p>
                  </a:txBody>
                  <a:tcPr anchor="ctr">
                    <a:noFill/>
                  </a:tcPr>
                </a:tc>
                <a:tc>
                  <a:txBody>
                    <a:bodyPr/>
                    <a:lstStyle/>
                    <a:p>
                      <a:pPr algn="ctr"/>
                      <a:r>
                        <a:rPr lang="zh-CN" altLang="en-US" sz="1200" b="0" dirty="0"/>
                        <a:t>匝间距</a:t>
                      </a:r>
                      <a:r>
                        <a:rPr lang="en-US" altLang="zh-CN" sz="1200" b="0" dirty="0"/>
                        <a:t>(mm)</a:t>
                      </a:r>
                      <a:endParaRPr lang="zh-CN" altLang="en-US" sz="1200" b="0" dirty="0"/>
                    </a:p>
                  </a:txBody>
                  <a:tcPr anchor="ctr">
                    <a:noFill/>
                  </a:tcPr>
                </a:tc>
                <a:tc>
                  <a:txBody>
                    <a:bodyPr/>
                    <a:lstStyle/>
                    <a:p>
                      <a:pPr algn="ctr"/>
                      <a:r>
                        <a:rPr lang="zh-CN" altLang="en-US" sz="1200" b="0" dirty="0"/>
                        <a:t>层数</a:t>
                      </a:r>
                    </a:p>
                  </a:txBody>
                  <a:tcPr anchor="ctr">
                    <a:noFill/>
                  </a:tcPr>
                </a:tc>
                <a:tc>
                  <a:txBody>
                    <a:bodyPr/>
                    <a:lstStyle/>
                    <a:p>
                      <a:pPr algn="ctr"/>
                      <a:r>
                        <a:rPr lang="zh-CN" altLang="en-US" sz="1200" b="0" dirty="0"/>
                        <a:t>层间距</a:t>
                      </a:r>
                      <a:r>
                        <a:rPr lang="en-US" altLang="zh-CN" sz="1200" b="0" dirty="0"/>
                        <a:t>(mm)</a:t>
                      </a:r>
                      <a:endParaRPr lang="zh-CN" altLang="en-US" sz="1200" b="0" dirty="0"/>
                    </a:p>
                  </a:txBody>
                  <a:tcPr anchor="ctr">
                    <a:noFill/>
                  </a:tcPr>
                </a:tc>
                <a:tc>
                  <a:txBody>
                    <a:bodyPr/>
                    <a:lstStyle/>
                    <a:p>
                      <a:pPr algn="ctr"/>
                      <a:r>
                        <a:rPr lang="en-US" altLang="zh-CN" sz="1200" b="0" dirty="0"/>
                        <a:t>Simulation vs test</a:t>
                      </a:r>
                      <a:endParaRPr lang="zh-CN" altLang="en-US" sz="1200" b="0" dirty="0"/>
                    </a:p>
                  </a:txBody>
                  <a:tcPr anchor="ctr">
                    <a:noFill/>
                  </a:tcPr>
                </a:tc>
                <a:extLst>
                  <a:ext uri="{0D108BD9-81ED-4DB2-BD59-A6C34878D82A}">
                    <a16:rowId xmlns:a16="http://schemas.microsoft.com/office/drawing/2014/main" val="2646039981"/>
                  </a:ext>
                </a:extLst>
              </a:tr>
              <a:tr h="297180">
                <a:tc rowSpan="3">
                  <a:txBody>
                    <a:bodyPr/>
                    <a:lstStyle/>
                    <a:p>
                      <a:pPr algn="ctr"/>
                      <a:r>
                        <a:rPr lang="en-US" altLang="zh-CN" sz="1200" b="0" dirty="0"/>
                        <a:t>Prototype coil</a:t>
                      </a:r>
                      <a:endParaRPr lang="zh-CN" altLang="en-US" sz="1200" b="0" dirty="0"/>
                    </a:p>
                  </a:txBody>
                  <a:tcPr anchor="ctr">
                    <a:noFill/>
                  </a:tcPr>
                </a:tc>
                <a:tc>
                  <a:txBody>
                    <a:bodyPr/>
                    <a:lstStyle/>
                    <a:p>
                      <a:pPr algn="ctr"/>
                      <a:r>
                        <a:rPr lang="en-US" altLang="zh-CN" sz="1200" b="0" dirty="0"/>
                        <a:t>V1</a:t>
                      </a:r>
                      <a:endParaRPr lang="zh-CN" altLang="en-US" sz="1200" b="0" dirty="0"/>
                    </a:p>
                  </a:txBody>
                  <a:tcPr anchor="ctr">
                    <a:noFill/>
                  </a:tcPr>
                </a:tc>
                <a:tc>
                  <a:txBody>
                    <a:bodyPr/>
                    <a:lstStyle/>
                    <a:p>
                      <a:pPr algn="ctr"/>
                      <a:r>
                        <a:rPr lang="en-US" altLang="zh-CN" sz="1200" b="0" dirty="0"/>
                        <a:t>0.13/0.156</a:t>
                      </a:r>
                      <a:endParaRPr lang="zh-CN" altLang="en-US" sz="1200" b="0" dirty="0"/>
                    </a:p>
                  </a:txBody>
                  <a:tcPr anchor="ctr">
                    <a:noFill/>
                  </a:tcPr>
                </a:tc>
                <a:tc>
                  <a:txBody>
                    <a:bodyPr/>
                    <a:lstStyle/>
                    <a:p>
                      <a:pPr algn="ctr"/>
                      <a:r>
                        <a:rPr lang="en-US" altLang="zh-CN" sz="1200" b="0" dirty="0"/>
                        <a:t>114</a:t>
                      </a:r>
                      <a:endParaRPr lang="zh-CN" altLang="en-US" sz="1200" b="0" dirty="0"/>
                    </a:p>
                  </a:txBody>
                  <a:tcPr anchor="ctr">
                    <a:no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1.14E-03</a:t>
                      </a:r>
                    </a:p>
                  </a:txBody>
                  <a:tcPr marL="9525" marR="9525" marT="9525" marB="0" anchor="ctr">
                    <a:noFill/>
                  </a:tcPr>
                </a:tc>
                <a:tc>
                  <a:txBody>
                    <a:bodyPr/>
                    <a:lstStyle/>
                    <a:p>
                      <a:pPr algn="ctr"/>
                      <a:r>
                        <a:rPr lang="en-US" altLang="zh-CN" sz="1200" b="0" dirty="0"/>
                        <a:t>288</a:t>
                      </a:r>
                      <a:endParaRPr lang="zh-CN" altLang="en-US" sz="1200" b="0" dirty="0"/>
                    </a:p>
                  </a:txBody>
                  <a:tcPr anchor="ctr">
                    <a:noFill/>
                  </a:tcPr>
                </a:tc>
                <a:tc>
                  <a:txBody>
                    <a:bodyPr/>
                    <a:lstStyle/>
                    <a:p>
                      <a:pPr algn="ctr"/>
                      <a:r>
                        <a:rPr lang="en-US" altLang="zh-CN" sz="1200" b="0" dirty="0"/>
                        <a:t>0.198</a:t>
                      </a:r>
                      <a:endParaRPr lang="zh-CN" altLang="en-US" sz="1200" b="0" dirty="0"/>
                    </a:p>
                  </a:txBody>
                  <a:tcPr anchor="ctr">
                    <a:noFill/>
                  </a:tcPr>
                </a:tc>
                <a:tc>
                  <a:txBody>
                    <a:bodyPr/>
                    <a:lstStyle/>
                    <a:p>
                      <a:pPr algn="ctr"/>
                      <a:r>
                        <a:rPr lang="en-US" altLang="zh-CN" sz="1200" b="0" dirty="0"/>
                        <a:t>15</a:t>
                      </a:r>
                      <a:endParaRPr lang="zh-CN" altLang="en-US" sz="1200" b="0" dirty="0"/>
                    </a:p>
                  </a:txBody>
                  <a:tcPr anchor="ctr">
                    <a:noFill/>
                  </a:tcPr>
                </a:tc>
                <a:tc>
                  <a:txBody>
                    <a:bodyPr/>
                    <a:lstStyle/>
                    <a:p>
                      <a:pPr algn="ctr"/>
                      <a:r>
                        <a:rPr lang="en-US" altLang="zh-CN" sz="1200" b="0" dirty="0"/>
                        <a:t>0.75+0.156</a:t>
                      </a:r>
                      <a:endParaRPr lang="zh-CN" altLang="en-US" sz="1200" b="0" dirty="0"/>
                    </a:p>
                  </a:txBody>
                  <a:tcPr anchor="ctr">
                    <a:noFill/>
                  </a:tcPr>
                </a:tc>
                <a:tc>
                  <a:txBody>
                    <a:bodyPr/>
                    <a:lstStyle/>
                    <a:p>
                      <a:pPr algn="ctr"/>
                      <a:r>
                        <a:rPr lang="zh-CN" altLang="en-US" sz="1200" b="0" dirty="0"/>
                        <a:t>未仿真</a:t>
                      </a:r>
                    </a:p>
                  </a:txBody>
                  <a:tcPr anchor="ctr">
                    <a:noFill/>
                  </a:tcPr>
                </a:tc>
                <a:extLst>
                  <a:ext uri="{0D108BD9-81ED-4DB2-BD59-A6C34878D82A}">
                    <a16:rowId xmlns:a16="http://schemas.microsoft.com/office/drawing/2014/main" val="2886982460"/>
                  </a:ext>
                </a:extLst>
              </a:tr>
              <a:tr h="297180">
                <a:tc vMerge="1">
                  <a:txBody>
                    <a:bodyPr/>
                    <a:lstStyle/>
                    <a:p>
                      <a:endParaRPr lang="zh-CN" altLang="en-US" sz="1400" b="0" dirty="0"/>
                    </a:p>
                  </a:txBody>
                  <a:tcPr>
                    <a:noFill/>
                  </a:tcPr>
                </a:tc>
                <a:tc>
                  <a:txBody>
                    <a:bodyPr/>
                    <a:lstStyle/>
                    <a:p>
                      <a:pPr algn="ctr"/>
                      <a:r>
                        <a:rPr lang="en-US" altLang="zh-CN" sz="1200" b="0" dirty="0"/>
                        <a:t>V3</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200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2.75E-03</a:t>
                      </a:r>
                    </a:p>
                  </a:txBody>
                  <a:tcPr marL="9525" marR="9525" marT="9525" marB="0" anchor="ctr">
                    <a:solidFill>
                      <a:schemeClr val="accent4">
                        <a:lumMod val="60000"/>
                        <a:lumOff val="40000"/>
                      </a:schemeClr>
                    </a:solidFill>
                  </a:tcPr>
                </a:tc>
                <a:tc>
                  <a:txBody>
                    <a:bodyPr/>
                    <a:lstStyle/>
                    <a:p>
                      <a:pPr algn="ctr"/>
                      <a:r>
                        <a:rPr lang="en-US" altLang="zh-CN" sz="1200" b="0" dirty="0"/>
                        <a:t>250</a:t>
                      </a:r>
                      <a:endParaRPr lang="zh-CN" altLang="en-US" sz="1200" b="0" dirty="0"/>
                    </a:p>
                  </a:txBody>
                  <a:tcPr anchor="ctr">
                    <a:solidFill>
                      <a:schemeClr val="accent4">
                        <a:lumMod val="60000"/>
                        <a:lumOff val="40000"/>
                      </a:schemeClr>
                    </a:solidFill>
                  </a:tcPr>
                </a:tc>
                <a:tc>
                  <a:txBody>
                    <a:bodyPr/>
                    <a:lstStyle/>
                    <a:p>
                      <a:pPr algn="ctr"/>
                      <a:r>
                        <a:rPr lang="en-US" altLang="zh-CN" sz="1200" b="0" dirty="0"/>
                        <a:t>0.6</a:t>
                      </a:r>
                      <a:endParaRPr lang="zh-CN" altLang="en-US" sz="1200" b="0" dirty="0"/>
                    </a:p>
                  </a:txBody>
                  <a:tcPr anchor="ctr">
                    <a:solidFill>
                      <a:schemeClr val="accent4">
                        <a:lumMod val="60000"/>
                        <a:lumOff val="40000"/>
                      </a:schemeClr>
                    </a:solidFill>
                  </a:tcPr>
                </a:tc>
                <a:tc>
                  <a:txBody>
                    <a:bodyPr/>
                    <a:lstStyle/>
                    <a:p>
                      <a:pPr algn="ctr"/>
                      <a:r>
                        <a:rPr lang="en-US" altLang="zh-CN" sz="1200" b="0" dirty="0"/>
                        <a:t>50</a:t>
                      </a:r>
                      <a:endParaRPr lang="zh-CN" altLang="en-US" sz="1200" b="0" dirty="0"/>
                    </a:p>
                  </a:txBody>
                  <a:tcPr anchor="ctr">
                    <a:solidFill>
                      <a:schemeClr val="accent4">
                        <a:lumMod val="60000"/>
                        <a:lumOff val="40000"/>
                      </a:schemeClr>
                    </a:solidFill>
                  </a:tcPr>
                </a:tc>
                <a:tc>
                  <a:txBody>
                    <a:bodyPr/>
                    <a:lstStyle/>
                    <a:p>
                      <a:pPr algn="ctr"/>
                      <a:r>
                        <a:rPr lang="en-US" altLang="zh-CN" sz="1200" b="0" dirty="0"/>
                        <a:t>0.25+0.6</a:t>
                      </a:r>
                      <a:endParaRPr lang="zh-CN" altLang="en-US" sz="1200" b="0" dirty="0"/>
                    </a:p>
                  </a:txBody>
                  <a:tcPr anchor="ctr">
                    <a:solidFill>
                      <a:schemeClr val="accent4">
                        <a:lumMod val="60000"/>
                        <a:lumOff val="40000"/>
                      </a:schemeClr>
                    </a:solidFill>
                  </a:tcPr>
                </a:tc>
                <a:tc>
                  <a:txBody>
                    <a:bodyPr/>
                    <a:lstStyle/>
                    <a:p>
                      <a:pPr algn="ct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564106260"/>
                  </a:ext>
                </a:extLst>
              </a:tr>
              <a:tr h="297180">
                <a:tc vMerge="1">
                  <a:txBody>
                    <a:bodyPr/>
                    <a:lstStyle/>
                    <a:p>
                      <a:endParaRPr lang="zh-CN" altLang="en-US" sz="1400" b="0" dirty="0"/>
                    </a:p>
                  </a:txBody>
                  <a:tcPr>
                    <a:noFill/>
                  </a:tcPr>
                </a:tc>
                <a:tc>
                  <a:txBody>
                    <a:bodyPr/>
                    <a:lstStyle/>
                    <a:p>
                      <a:pPr algn="ctr"/>
                      <a:r>
                        <a:rPr lang="en-US" altLang="zh-CN" sz="1200" b="0" dirty="0"/>
                        <a:t>V3.5</a:t>
                      </a:r>
                      <a:endParaRPr lang="zh-CN" altLang="en-US" sz="1200" b="0" dirty="0"/>
                    </a:p>
                  </a:txBody>
                  <a:tcPr anchor="ctr">
                    <a:solidFill>
                      <a:schemeClr val="accent6">
                        <a:lumMod val="40000"/>
                        <a:lumOff val="60000"/>
                      </a:schemeClr>
                    </a:solidFill>
                  </a:tcPr>
                </a:tc>
                <a:tc>
                  <a:txBody>
                    <a:bodyPr/>
                    <a:lstStyle/>
                    <a:p>
                      <a:pPr algn="ctr"/>
                      <a:r>
                        <a:rPr lang="en-US" altLang="zh-CN" sz="1200" b="0" dirty="0"/>
                        <a:t>1.2/1.27</a:t>
                      </a:r>
                      <a:endParaRPr lang="zh-CN" altLang="en-US" sz="1200" b="0" dirty="0"/>
                    </a:p>
                  </a:txBody>
                  <a:tcPr anchor="ctr">
                    <a:solidFill>
                      <a:schemeClr val="accent6">
                        <a:lumMod val="40000"/>
                        <a:lumOff val="60000"/>
                      </a:schemeClr>
                    </a:solidFill>
                  </a:tcPr>
                </a:tc>
                <a:tc>
                  <a:txBody>
                    <a:bodyPr/>
                    <a:lstStyle/>
                    <a:p>
                      <a:pPr algn="ctr"/>
                      <a:r>
                        <a:rPr lang="en-US" altLang="zh-CN" sz="1200" b="0" dirty="0"/>
                        <a:t>114</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1.05E-02</a:t>
                      </a:r>
                    </a:p>
                  </a:txBody>
                  <a:tcPr marL="9525" marR="9525" marT="9525" marB="0" anchor="ctr">
                    <a:solidFill>
                      <a:schemeClr val="accent6">
                        <a:lumMod val="40000"/>
                        <a:lumOff val="60000"/>
                      </a:schemeClr>
                    </a:solidFill>
                  </a:tcPr>
                </a:tc>
                <a:tc>
                  <a:txBody>
                    <a:bodyPr/>
                    <a:lstStyle/>
                    <a:p>
                      <a:pPr algn="ctr"/>
                      <a:r>
                        <a:rPr lang="en-US" altLang="zh-CN" sz="1200" b="0" dirty="0"/>
                        <a:t>180</a:t>
                      </a:r>
                      <a:endParaRPr lang="zh-CN" altLang="en-US" sz="1200" b="0" dirty="0"/>
                    </a:p>
                  </a:txBody>
                  <a:tcPr anchor="ctr">
                    <a:solidFill>
                      <a:schemeClr val="accent6">
                        <a:lumMod val="40000"/>
                        <a:lumOff val="60000"/>
                      </a:schemeClr>
                    </a:solidFill>
                  </a:tcPr>
                </a:tc>
                <a:tc>
                  <a:txBody>
                    <a:bodyPr/>
                    <a:lstStyle/>
                    <a:p>
                      <a:pPr algn="ctr"/>
                      <a:r>
                        <a:rPr lang="en-US" altLang="zh-CN" sz="1200" b="0" dirty="0"/>
                        <a:t>1.27</a:t>
                      </a:r>
                      <a:endParaRPr lang="zh-CN" altLang="en-US" sz="1200" b="0" dirty="0"/>
                    </a:p>
                  </a:txBody>
                  <a:tcPr anchor="ctr">
                    <a:solidFill>
                      <a:schemeClr val="accent6">
                        <a:lumMod val="40000"/>
                        <a:lumOff val="60000"/>
                      </a:schemeClr>
                    </a:solidFill>
                  </a:tcPr>
                </a:tc>
                <a:tc>
                  <a:txBody>
                    <a:bodyPr/>
                    <a:lstStyle/>
                    <a:p>
                      <a:pPr algn="ctr"/>
                      <a:r>
                        <a:rPr lang="en-US" altLang="zh-CN" sz="1200" b="0" dirty="0"/>
                        <a:t>8</a:t>
                      </a:r>
                      <a:endParaRPr lang="zh-CN" altLang="en-US" sz="1200" b="0" dirty="0"/>
                    </a:p>
                  </a:txBody>
                  <a:tcPr anchor="ctr">
                    <a:solidFill>
                      <a:schemeClr val="accent6">
                        <a:lumMod val="40000"/>
                        <a:lumOff val="60000"/>
                      </a:schemeClr>
                    </a:solidFill>
                  </a:tcPr>
                </a:tc>
                <a:tc>
                  <a:txBody>
                    <a:bodyPr/>
                    <a:lstStyle/>
                    <a:p>
                      <a:pPr algn="ctr"/>
                      <a:r>
                        <a:rPr lang="en-US" altLang="zh-CN" sz="1200" b="0" dirty="0"/>
                        <a:t>0.5+1.27</a:t>
                      </a:r>
                      <a:endParaRPr lang="zh-CN" altLang="en-US" sz="1200" b="0" dirty="0"/>
                    </a:p>
                  </a:txBody>
                  <a:tcPr anchor="ctr">
                    <a:solidFill>
                      <a:schemeClr val="accent6">
                        <a:lumMod val="40000"/>
                        <a:lumOff val="60000"/>
                      </a:schemeClr>
                    </a:solidFill>
                  </a:tcPr>
                </a:tc>
                <a:tc>
                  <a:txBody>
                    <a:bodyPr/>
                    <a:lstStyle/>
                    <a:p>
                      <a:pPr algn="ct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1968356856"/>
                  </a:ext>
                </a:extLst>
              </a:tr>
              <a:tr h="297180">
                <a:tc rowSpan="7">
                  <a:txBody>
                    <a:bodyPr/>
                    <a:lstStyle/>
                    <a:p>
                      <a:pPr algn="ctr"/>
                      <a:r>
                        <a:rPr lang="en-US" altLang="zh-CN" sz="1200" b="0" dirty="0"/>
                        <a:t>Test coil</a:t>
                      </a:r>
                      <a:endParaRPr lang="zh-CN" altLang="en-US" sz="1200" b="0" dirty="0"/>
                    </a:p>
                  </a:txBody>
                  <a:tcPr anchor="ctr">
                    <a:noFill/>
                  </a:tcPr>
                </a:tc>
                <a:tc>
                  <a:txBody>
                    <a:bodyPr/>
                    <a:lstStyle/>
                    <a:p>
                      <a:pPr algn="ctr"/>
                      <a:r>
                        <a:rPr lang="en-US" altLang="zh-CN" sz="1200" b="0" dirty="0"/>
                        <a:t>Coil1</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50</a:t>
                      </a:r>
                      <a:endParaRPr lang="zh-CN" altLang="en-US" sz="1200" b="0" dirty="0"/>
                    </a:p>
                  </a:txBody>
                  <a:tcPr anchor="ctr">
                    <a:solidFill>
                      <a:schemeClr val="accent6">
                        <a:lumMod val="40000"/>
                        <a:lumOff val="60000"/>
                      </a:schemeClr>
                    </a:solidFill>
                  </a:tcPr>
                </a:tc>
                <a:tc>
                  <a:txBody>
                    <a:bodyPr/>
                    <a:lstStyle/>
                    <a:p>
                      <a:pPr algn="ctr"/>
                      <a:r>
                        <a:rPr lang="en-US" altLang="zh-CN" sz="1200" b="0" dirty="0"/>
                        <a:t>0.6</a:t>
                      </a:r>
                      <a:endParaRPr lang="zh-CN" altLang="en-US" sz="1200" b="0" dirty="0"/>
                    </a:p>
                  </a:txBody>
                  <a:tcPr anchor="ctr">
                    <a:solidFill>
                      <a:schemeClr val="accent6">
                        <a:lumMod val="40000"/>
                        <a:lumOff val="60000"/>
                      </a:schemeClr>
                    </a:solidFill>
                  </a:tcPr>
                </a:tc>
                <a:tc>
                  <a:txBody>
                    <a:bodyPr/>
                    <a:lstStyle/>
                    <a:p>
                      <a:pPr algn="ctr"/>
                      <a:r>
                        <a:rPr lang="en-US" altLang="zh-CN" sz="1200" b="0" dirty="0"/>
                        <a:t>14</a:t>
                      </a:r>
                      <a:endParaRPr lang="zh-CN" altLang="en-US" sz="1200" b="0" dirty="0"/>
                    </a:p>
                  </a:txBody>
                  <a:tcPr anchor="ctr">
                    <a:solidFill>
                      <a:schemeClr val="accent6">
                        <a:lumMod val="40000"/>
                        <a:lumOff val="60000"/>
                      </a:schemeClr>
                    </a:solidFill>
                  </a:tcPr>
                </a:tc>
                <a:tc>
                  <a:txBody>
                    <a:bodyPr/>
                    <a:lstStyle/>
                    <a:p>
                      <a:pPr algn="ctr"/>
                      <a:r>
                        <a:rPr lang="en-US" altLang="zh-CN" sz="1200" b="0" dirty="0"/>
                        <a:t>0.6</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1397066463"/>
                  </a:ext>
                </a:extLst>
              </a:tr>
              <a:tr h="297180">
                <a:tc vMerge="1">
                  <a:txBody>
                    <a:bodyPr/>
                    <a:lstStyle/>
                    <a:p>
                      <a:endParaRPr lang="zh-CN" altLang="en-US" sz="1400" b="0" dirty="0"/>
                    </a:p>
                  </a:txBody>
                  <a:tcPr>
                    <a:noFill/>
                  </a:tcPr>
                </a:tc>
                <a:tc>
                  <a:txBody>
                    <a:bodyPr/>
                    <a:lstStyle/>
                    <a:p>
                      <a:pPr algn="ctr"/>
                      <a:r>
                        <a:rPr lang="en-US" altLang="zh-CN" sz="1200" b="0" dirty="0"/>
                        <a:t>Coil2</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75</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0.6</a:t>
                      </a:r>
                      <a:endParaRPr lang="zh-CN" altLang="en-US" sz="1200" b="0" dirty="0"/>
                    </a:p>
                  </a:txBody>
                  <a:tcPr anchor="ctr">
                    <a:solidFill>
                      <a:schemeClr val="accent6">
                        <a:lumMod val="40000"/>
                        <a:lumOff val="60000"/>
                      </a:schemeClr>
                    </a:solidFill>
                  </a:tcPr>
                </a:tc>
                <a:tc>
                  <a:txBody>
                    <a:bodyPr/>
                    <a:lstStyle/>
                    <a:p>
                      <a:pPr algn="ctr"/>
                      <a:r>
                        <a:rPr lang="en-US" altLang="zh-CN" sz="1200" b="0" dirty="0"/>
                        <a:t>14</a:t>
                      </a:r>
                      <a:endParaRPr lang="zh-CN" altLang="en-US" sz="1200" b="0" dirty="0"/>
                    </a:p>
                  </a:txBody>
                  <a:tcPr anchor="ctr">
                    <a:solidFill>
                      <a:schemeClr val="accent6">
                        <a:lumMod val="40000"/>
                        <a:lumOff val="60000"/>
                      </a:schemeClr>
                    </a:solidFill>
                  </a:tcPr>
                </a:tc>
                <a:tc>
                  <a:txBody>
                    <a:bodyPr/>
                    <a:lstStyle/>
                    <a:p>
                      <a:pPr algn="ctr"/>
                      <a:r>
                        <a:rPr lang="en-US" altLang="zh-CN" sz="1200" b="0" dirty="0"/>
                        <a:t>0.6</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2170739928"/>
                  </a:ext>
                </a:extLst>
              </a:tr>
              <a:tr h="297180">
                <a:tc vMerge="1">
                  <a:txBody>
                    <a:bodyPr/>
                    <a:lstStyle/>
                    <a:p>
                      <a:endParaRPr lang="zh-CN" altLang="en-US" sz="1400" b="0" dirty="0"/>
                    </a:p>
                  </a:txBody>
                  <a:tcPr>
                    <a:noFill/>
                  </a:tcPr>
                </a:tc>
                <a:tc>
                  <a:txBody>
                    <a:bodyPr/>
                    <a:lstStyle/>
                    <a:p>
                      <a:pPr algn="ctr"/>
                      <a:r>
                        <a:rPr lang="en-US" altLang="zh-CN" sz="1200" b="0" dirty="0"/>
                        <a:t>Coil3</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100</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0.6</a:t>
                      </a:r>
                      <a:endParaRPr lang="zh-CN" altLang="en-US" sz="1200" b="0" dirty="0"/>
                    </a:p>
                  </a:txBody>
                  <a:tcPr anchor="ctr">
                    <a:solidFill>
                      <a:schemeClr val="accent6">
                        <a:lumMod val="40000"/>
                        <a:lumOff val="60000"/>
                      </a:schemeClr>
                    </a:solidFill>
                  </a:tcPr>
                </a:tc>
                <a:tc>
                  <a:txBody>
                    <a:bodyPr/>
                    <a:lstStyle/>
                    <a:p>
                      <a:pPr algn="ctr"/>
                      <a:r>
                        <a:rPr lang="en-US" altLang="zh-CN" sz="1200" b="0" dirty="0"/>
                        <a:t>14</a:t>
                      </a:r>
                      <a:endParaRPr lang="zh-CN" altLang="en-US" sz="1200" b="0" dirty="0"/>
                    </a:p>
                  </a:txBody>
                  <a:tcPr anchor="ctr">
                    <a:solidFill>
                      <a:schemeClr val="accent6">
                        <a:lumMod val="40000"/>
                        <a:lumOff val="60000"/>
                      </a:schemeClr>
                    </a:solidFill>
                  </a:tcPr>
                </a:tc>
                <a:tc>
                  <a:txBody>
                    <a:bodyPr/>
                    <a:lstStyle/>
                    <a:p>
                      <a:pPr algn="ctr"/>
                      <a:r>
                        <a:rPr lang="en-US" altLang="zh-CN" sz="1200" b="0" dirty="0"/>
                        <a:t>0.6</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494436431"/>
                  </a:ext>
                </a:extLst>
              </a:tr>
              <a:tr h="297180">
                <a:tc vMerge="1">
                  <a:txBody>
                    <a:bodyPr/>
                    <a:lstStyle/>
                    <a:p>
                      <a:endParaRPr lang="zh-CN" altLang="en-US"/>
                    </a:p>
                  </a:txBody>
                  <a:tcPr/>
                </a:tc>
                <a:tc>
                  <a:txBody>
                    <a:bodyPr/>
                    <a:lstStyle/>
                    <a:p>
                      <a:pPr algn="ctr"/>
                      <a:r>
                        <a:rPr lang="en-US" altLang="zh-CN" sz="1200" b="0" dirty="0"/>
                        <a:t>Coil4</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1.2/1.27</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3.00E-02</a:t>
                      </a:r>
                    </a:p>
                  </a:txBody>
                  <a:tcPr marL="9525" marR="9525" marT="9525" marB="0" anchor="ctr">
                    <a:solidFill>
                      <a:schemeClr val="accent6">
                        <a:lumMod val="40000"/>
                        <a:lumOff val="60000"/>
                      </a:schemeClr>
                    </a:solidFill>
                  </a:tcPr>
                </a:tc>
                <a:tc>
                  <a:txBody>
                    <a:bodyPr/>
                    <a:lstStyle/>
                    <a:p>
                      <a:pPr algn="ctr"/>
                      <a:r>
                        <a:rPr lang="en-US" altLang="zh-CN" sz="1200" b="0" dirty="0"/>
                        <a:t>47</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1.27</a:t>
                      </a:r>
                      <a:endParaRPr lang="zh-CN" altLang="en-US" sz="1200" b="0" dirty="0"/>
                    </a:p>
                  </a:txBody>
                  <a:tcPr anchor="ctr">
                    <a:solidFill>
                      <a:schemeClr val="accent6">
                        <a:lumMod val="40000"/>
                        <a:lumOff val="60000"/>
                      </a:schemeClr>
                    </a:solidFill>
                  </a:tcPr>
                </a:tc>
                <a:tc>
                  <a:txBody>
                    <a:bodyPr/>
                    <a:lstStyle/>
                    <a:p>
                      <a:pPr algn="ctr"/>
                      <a:r>
                        <a:rPr lang="en-US" altLang="zh-CN" sz="1200" b="0" dirty="0"/>
                        <a:t>6</a:t>
                      </a:r>
                      <a:endParaRPr lang="zh-CN" altLang="en-US" sz="1200" b="0" dirty="0"/>
                    </a:p>
                  </a:txBody>
                  <a:tcPr anchor="ctr">
                    <a:solidFill>
                      <a:schemeClr val="accent6">
                        <a:lumMod val="40000"/>
                        <a:lumOff val="60000"/>
                      </a:schemeClr>
                    </a:solidFill>
                  </a:tcPr>
                </a:tc>
                <a:tc>
                  <a:txBody>
                    <a:bodyPr/>
                    <a:lstStyle/>
                    <a:p>
                      <a:pPr algn="ctr"/>
                      <a:r>
                        <a:rPr lang="en-US" altLang="zh-CN" sz="1200" b="0" dirty="0"/>
                        <a:t>1.27</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3280778682"/>
                  </a:ext>
                </a:extLst>
              </a:tr>
              <a:tr h="297180">
                <a:tc vMerge="1">
                  <a:txBody>
                    <a:bodyPr/>
                    <a:lstStyle/>
                    <a:p>
                      <a:endParaRPr lang="zh-CN" altLang="en-US" sz="1400" b="0" dirty="0"/>
                    </a:p>
                  </a:txBody>
                  <a:tcPr>
                    <a:noFill/>
                  </a:tcPr>
                </a:tc>
                <a:tc>
                  <a:txBody>
                    <a:bodyPr/>
                    <a:lstStyle/>
                    <a:p>
                      <a:pPr algn="ctr"/>
                      <a:r>
                        <a:rPr lang="en-US" altLang="zh-CN" sz="1200" b="0" dirty="0"/>
                        <a:t>Coil6</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100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5.50E-03</a:t>
                      </a:r>
                    </a:p>
                  </a:txBody>
                  <a:tcPr marL="9525" marR="9525" marT="9525" marB="0" anchor="ctr">
                    <a:solidFill>
                      <a:schemeClr val="accent4">
                        <a:lumMod val="60000"/>
                        <a:lumOff val="40000"/>
                      </a:schemeClr>
                    </a:solidFill>
                  </a:tcPr>
                </a:tc>
                <a:tc>
                  <a:txBody>
                    <a:bodyPr/>
                    <a:lstStyle/>
                    <a:p>
                      <a:pPr algn="ctr"/>
                      <a:r>
                        <a:rPr lang="en-US" altLang="zh-CN" sz="1200" b="0" dirty="0"/>
                        <a:t>100</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0.6</a:t>
                      </a:r>
                      <a:endParaRPr lang="zh-CN" altLang="en-US" sz="1200" b="0" dirty="0"/>
                    </a:p>
                  </a:txBody>
                  <a:tcPr anchor="ctr">
                    <a:solidFill>
                      <a:schemeClr val="accent4">
                        <a:lumMod val="60000"/>
                        <a:lumOff val="40000"/>
                      </a:schemeClr>
                    </a:solidFill>
                  </a:tcPr>
                </a:tc>
                <a:tc>
                  <a:txBody>
                    <a:bodyPr/>
                    <a:lstStyle/>
                    <a:p>
                      <a:pPr algn="ctr"/>
                      <a:r>
                        <a:rPr lang="en-US" altLang="zh-CN" sz="1200" b="0" dirty="0"/>
                        <a:t>14</a:t>
                      </a:r>
                      <a:endParaRPr lang="zh-CN" altLang="en-US" sz="1200" b="0" dirty="0"/>
                    </a:p>
                  </a:txBody>
                  <a:tcPr anchor="ctr">
                    <a:solidFill>
                      <a:schemeClr val="accent4">
                        <a:lumMod val="60000"/>
                        <a:lumOff val="40000"/>
                      </a:schemeClr>
                    </a:solidFill>
                  </a:tcPr>
                </a:tc>
                <a:tc>
                  <a:txBody>
                    <a:bodyPr/>
                    <a:lstStyle/>
                    <a:p>
                      <a:pPr algn="ctr"/>
                      <a:r>
                        <a:rPr lang="en-US" altLang="zh-CN" sz="1200" b="0" dirty="0"/>
                        <a:t>0.6</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3879389"/>
                  </a:ext>
                </a:extLst>
              </a:tr>
              <a:tr h="297180">
                <a:tc vMerge="1">
                  <a:txBody>
                    <a:bodyPr/>
                    <a:lstStyle/>
                    <a:p>
                      <a:endParaRPr lang="zh-CN" altLang="en-US" sz="1400" b="0" dirty="0"/>
                    </a:p>
                  </a:txBody>
                  <a:tcPr>
                    <a:noFill/>
                  </a:tcPr>
                </a:tc>
                <a:tc>
                  <a:txBody>
                    <a:bodyPr/>
                    <a:lstStyle/>
                    <a:p>
                      <a:pPr algn="ctr"/>
                      <a:r>
                        <a:rPr lang="en-US" altLang="zh-CN" sz="1200" b="0" dirty="0"/>
                        <a:t>Coil7</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150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3.67E-03</a:t>
                      </a:r>
                    </a:p>
                  </a:txBody>
                  <a:tcPr marL="9525" marR="9525" marT="9525" marB="0" anchor="ctr">
                    <a:solidFill>
                      <a:schemeClr val="accent4">
                        <a:lumMod val="60000"/>
                        <a:lumOff val="40000"/>
                      </a:schemeClr>
                    </a:solidFill>
                  </a:tcPr>
                </a:tc>
                <a:tc>
                  <a:txBody>
                    <a:bodyPr/>
                    <a:lstStyle/>
                    <a:p>
                      <a:pPr algn="ctr"/>
                      <a:r>
                        <a:rPr lang="en-US" altLang="zh-CN" sz="1200" b="0" dirty="0"/>
                        <a:t>100</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0.6</a:t>
                      </a:r>
                      <a:endParaRPr lang="zh-CN" altLang="en-US" sz="1200" b="0" dirty="0"/>
                    </a:p>
                  </a:txBody>
                  <a:tcPr anchor="ctr">
                    <a:solidFill>
                      <a:schemeClr val="accent4">
                        <a:lumMod val="60000"/>
                        <a:lumOff val="40000"/>
                      </a:schemeClr>
                    </a:solidFill>
                  </a:tcPr>
                </a:tc>
                <a:tc>
                  <a:txBody>
                    <a:bodyPr/>
                    <a:lstStyle/>
                    <a:p>
                      <a:pPr algn="ctr"/>
                      <a:r>
                        <a:rPr lang="en-US" altLang="zh-CN" sz="1200" b="0" dirty="0"/>
                        <a:t>14</a:t>
                      </a:r>
                      <a:endParaRPr lang="zh-CN" altLang="en-US" sz="1200" b="0" dirty="0"/>
                    </a:p>
                  </a:txBody>
                  <a:tcPr anchor="ctr">
                    <a:solidFill>
                      <a:schemeClr val="accent4">
                        <a:lumMod val="60000"/>
                        <a:lumOff val="40000"/>
                      </a:schemeClr>
                    </a:solidFill>
                  </a:tcPr>
                </a:tc>
                <a:tc>
                  <a:txBody>
                    <a:bodyPr/>
                    <a:lstStyle/>
                    <a:p>
                      <a:pPr algn="ctr"/>
                      <a:r>
                        <a:rPr lang="en-US" altLang="zh-CN" sz="1200" b="0" dirty="0"/>
                        <a:t>0.6</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1496153598"/>
                  </a:ext>
                </a:extLst>
              </a:tr>
              <a:tr h="297180">
                <a:tc vMerge="1">
                  <a:txBody>
                    <a:bodyPr/>
                    <a:lstStyle/>
                    <a:p>
                      <a:pPr algn="ctr"/>
                      <a:endParaRPr lang="zh-CN" altLang="en-US" sz="1200" b="0" dirty="0"/>
                    </a:p>
                  </a:txBody>
                  <a:tcPr anchor="ctr">
                    <a:noFill/>
                  </a:tcPr>
                </a:tc>
                <a:tc>
                  <a:txBody>
                    <a:bodyPr/>
                    <a:lstStyle/>
                    <a:p>
                      <a:pPr marL="0" algn="ctr" defTabSz="685800" rtl="0" eaLnBrk="1" latinLnBrk="0" hangingPunct="1"/>
                      <a:r>
                        <a:rPr lang="en-US" altLang="zh-CN" sz="1200" b="0" kern="1200" dirty="0">
                          <a:solidFill>
                            <a:schemeClr val="dk1"/>
                          </a:solidFill>
                          <a:latin typeface="+mn-lt"/>
                          <a:ea typeface="+mn-ea"/>
                          <a:cs typeface="+mn-cs"/>
                        </a:rPr>
                        <a:t>H1</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0.65/0.715</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34</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1.91E-02</a:t>
                      </a:r>
                    </a:p>
                  </a:txBody>
                  <a:tcPr marL="9525" marR="9525" marT="9525" marB="0"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56</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dk1"/>
                          </a:solidFill>
                          <a:latin typeface="+mn-lt"/>
                          <a:ea typeface="+mn-ea"/>
                          <a:cs typeface="+mn-cs"/>
                        </a:rPr>
                        <a:t>0.715</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18</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0.715</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dk1"/>
                          </a:solidFill>
                          <a:latin typeface="+mn-lt"/>
                          <a:ea typeface="+mn-ea"/>
                          <a:cs typeface="+mn-cs"/>
                        </a:rPr>
                        <a:t>符合较好</a:t>
                      </a:r>
                    </a:p>
                  </a:txBody>
                  <a:tcPr anchor="ctr">
                    <a:solidFill>
                      <a:schemeClr val="accent6">
                        <a:lumMod val="40000"/>
                        <a:lumOff val="60000"/>
                      </a:schemeClr>
                    </a:solidFill>
                  </a:tcPr>
                </a:tc>
                <a:extLst>
                  <a:ext uri="{0D108BD9-81ED-4DB2-BD59-A6C34878D82A}">
                    <a16:rowId xmlns:a16="http://schemas.microsoft.com/office/drawing/2014/main" val="3734667396"/>
                  </a:ext>
                </a:extLst>
              </a:tr>
            </a:tbl>
          </a:graphicData>
        </a:graphic>
      </p:graphicFrame>
    </p:spTree>
    <p:extLst>
      <p:ext uri="{BB962C8B-B14F-4D97-AF65-F5344CB8AC3E}">
        <p14:creationId xmlns:p14="http://schemas.microsoft.com/office/powerpoint/2010/main" val="258919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6E4051D-984B-42B8-91F4-00D8F69D2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08" y="1226382"/>
            <a:ext cx="4320001" cy="1440000"/>
          </a:xfrm>
          <a:prstGeom prst="rect">
            <a:avLst/>
          </a:prstGeom>
        </p:spPr>
      </p:pic>
      <p:sp>
        <p:nvSpPr>
          <p:cNvPr id="2" name="灯片编号占位符 1">
            <a:extLst>
              <a:ext uri="{FF2B5EF4-FFF2-40B4-BE49-F238E27FC236}">
                <a16:creationId xmlns:a16="http://schemas.microsoft.com/office/drawing/2014/main" id="{02CF2350-752B-4F65-A7E7-78FAF8FA5DE2}"/>
              </a:ext>
            </a:extLst>
          </p:cNvPr>
          <p:cNvSpPr>
            <a:spLocks noGrp="1"/>
          </p:cNvSpPr>
          <p:nvPr>
            <p:ph type="sldNum" sz="quarter" idx="12"/>
          </p:nvPr>
        </p:nvSpPr>
        <p:spPr/>
        <p:txBody>
          <a:bodyPr/>
          <a:lstStyle/>
          <a:p>
            <a:pPr>
              <a:defRPr/>
            </a:pPr>
            <a:fld id="{C58DEF2B-8039-4C1E-A573-46AE1706B516}" type="slidenum">
              <a:rPr lang="en-US" altLang="zh-CN" smtClean="0"/>
              <a:pPr>
                <a:defRPr/>
              </a:pPr>
              <a:t>16</a:t>
            </a:fld>
            <a:endParaRPr lang="en-US" altLang="zh-CN" dirty="0"/>
          </a:p>
        </p:txBody>
      </p:sp>
      <p:sp>
        <p:nvSpPr>
          <p:cNvPr id="3" name="文本占位符 2">
            <a:extLst>
              <a:ext uri="{FF2B5EF4-FFF2-40B4-BE49-F238E27FC236}">
                <a16:creationId xmlns:a16="http://schemas.microsoft.com/office/drawing/2014/main" id="{4C8BB3C6-2378-4C90-80B6-4013681A4213}"/>
              </a:ext>
            </a:extLst>
          </p:cNvPr>
          <p:cNvSpPr>
            <a:spLocks noGrp="1"/>
          </p:cNvSpPr>
          <p:nvPr>
            <p:ph type="body" sz="quarter" idx="13"/>
          </p:nvPr>
        </p:nvSpPr>
        <p:spPr/>
        <p:txBody>
          <a:bodyPr/>
          <a:lstStyle/>
          <a:p>
            <a:r>
              <a:rPr lang="en-US" altLang="zh-CN" dirty="0"/>
              <a:t>More sample</a:t>
            </a:r>
            <a:endParaRPr lang="zh-CN" altLang="en-US" dirty="0"/>
          </a:p>
        </p:txBody>
      </p:sp>
      <p:graphicFrame>
        <p:nvGraphicFramePr>
          <p:cNvPr id="7" name="表格 5">
            <a:extLst>
              <a:ext uri="{FF2B5EF4-FFF2-40B4-BE49-F238E27FC236}">
                <a16:creationId xmlns:a16="http://schemas.microsoft.com/office/drawing/2014/main" id="{B1BB78D6-89D3-44AD-8F4B-33C03035DBCC}"/>
              </a:ext>
            </a:extLst>
          </p:cNvPr>
          <p:cNvGraphicFramePr>
            <a:graphicFrameLocks noGrp="1"/>
          </p:cNvGraphicFramePr>
          <p:nvPr>
            <p:extLst>
              <p:ext uri="{D42A27DB-BD31-4B8C-83A1-F6EECF244321}">
                <p14:modId xmlns:p14="http://schemas.microsoft.com/office/powerpoint/2010/main" val="2764227901"/>
              </p:ext>
            </p:extLst>
          </p:nvPr>
        </p:nvGraphicFramePr>
        <p:xfrm>
          <a:off x="201624" y="3048000"/>
          <a:ext cx="8753452" cy="3771900"/>
        </p:xfrm>
        <a:graphic>
          <a:graphicData uri="http://schemas.openxmlformats.org/drawingml/2006/table">
            <a:tbl>
              <a:tblPr firstRow="1" bandRow="1">
                <a:tableStyleId>{69CF1AB2-1976-4502-BF36-3FF5EA218861}</a:tableStyleId>
              </a:tblPr>
              <a:tblGrid>
                <a:gridCol w="673548">
                  <a:extLst>
                    <a:ext uri="{9D8B030D-6E8A-4147-A177-3AD203B41FA5}">
                      <a16:colId xmlns:a16="http://schemas.microsoft.com/office/drawing/2014/main" val="1969986963"/>
                    </a:ext>
                  </a:extLst>
                </a:gridCol>
                <a:gridCol w="645005">
                  <a:extLst>
                    <a:ext uri="{9D8B030D-6E8A-4147-A177-3AD203B41FA5}">
                      <a16:colId xmlns:a16="http://schemas.microsoft.com/office/drawing/2014/main" val="1523366972"/>
                    </a:ext>
                  </a:extLst>
                </a:gridCol>
                <a:gridCol w="886882">
                  <a:extLst>
                    <a:ext uri="{9D8B030D-6E8A-4147-A177-3AD203B41FA5}">
                      <a16:colId xmlns:a16="http://schemas.microsoft.com/office/drawing/2014/main" val="1397474941"/>
                    </a:ext>
                  </a:extLst>
                </a:gridCol>
                <a:gridCol w="1209384">
                  <a:extLst>
                    <a:ext uri="{9D8B030D-6E8A-4147-A177-3AD203B41FA5}">
                      <a16:colId xmlns:a16="http://schemas.microsoft.com/office/drawing/2014/main" val="2292667255"/>
                    </a:ext>
                  </a:extLst>
                </a:gridCol>
                <a:gridCol w="1182929">
                  <a:extLst>
                    <a:ext uri="{9D8B030D-6E8A-4147-A177-3AD203B41FA5}">
                      <a16:colId xmlns:a16="http://schemas.microsoft.com/office/drawing/2014/main" val="536465090"/>
                    </a:ext>
                  </a:extLst>
                </a:gridCol>
                <a:gridCol w="809741">
                  <a:extLst>
                    <a:ext uri="{9D8B030D-6E8A-4147-A177-3AD203B41FA5}">
                      <a16:colId xmlns:a16="http://schemas.microsoft.com/office/drawing/2014/main" val="1261791897"/>
                    </a:ext>
                  </a:extLst>
                </a:gridCol>
                <a:gridCol w="906126">
                  <a:extLst>
                    <a:ext uri="{9D8B030D-6E8A-4147-A177-3AD203B41FA5}">
                      <a16:colId xmlns:a16="http://schemas.microsoft.com/office/drawing/2014/main" val="3877714259"/>
                    </a:ext>
                  </a:extLst>
                </a:gridCol>
                <a:gridCol w="1095296">
                  <a:extLst>
                    <a:ext uri="{9D8B030D-6E8A-4147-A177-3AD203B41FA5}">
                      <a16:colId xmlns:a16="http://schemas.microsoft.com/office/drawing/2014/main" val="2149075265"/>
                    </a:ext>
                  </a:extLst>
                </a:gridCol>
                <a:gridCol w="1344541">
                  <a:extLst>
                    <a:ext uri="{9D8B030D-6E8A-4147-A177-3AD203B41FA5}">
                      <a16:colId xmlns:a16="http://schemas.microsoft.com/office/drawing/2014/main" val="2451568343"/>
                    </a:ext>
                  </a:extLst>
                </a:gridCol>
              </a:tblGrid>
              <a:tr h="182103">
                <a:tc>
                  <a:txBody>
                    <a:bodyPr/>
                    <a:lstStyle/>
                    <a:p>
                      <a:pPr algn="ctr"/>
                      <a:endParaRPr lang="zh-CN" altLang="en-US" sz="1050" b="0" dirty="0">
                        <a:latin typeface="+mn-ea"/>
                        <a:ea typeface="+mn-ea"/>
                      </a:endParaRPr>
                    </a:p>
                  </a:txBody>
                  <a:tcPr anchor="ctr">
                    <a:noFill/>
                  </a:tcPr>
                </a:tc>
                <a:tc>
                  <a:txBody>
                    <a:bodyPr/>
                    <a:lstStyle/>
                    <a:p>
                      <a:pPr algn="ctr"/>
                      <a:endParaRPr lang="zh-CN" altLang="en-US" sz="1050" b="0" dirty="0">
                        <a:latin typeface="+mn-ea"/>
                        <a:ea typeface="+mn-ea"/>
                      </a:endParaRPr>
                    </a:p>
                  </a:txBody>
                  <a:tcPr anchor="ctr">
                    <a:noFill/>
                  </a:tcPr>
                </a:tc>
                <a:tc>
                  <a:txBody>
                    <a:bodyPr/>
                    <a:lstStyle/>
                    <a:p>
                      <a:pPr algn="ctr"/>
                      <a:r>
                        <a:rPr lang="zh-CN" altLang="en-US" sz="1050" b="0" dirty="0">
                          <a:latin typeface="+mn-ea"/>
                          <a:ea typeface="+mn-ea"/>
                        </a:rPr>
                        <a:t>线径</a:t>
                      </a:r>
                      <a:r>
                        <a:rPr lang="en-US" altLang="zh-CN" sz="1050" b="0" dirty="0">
                          <a:latin typeface="+mn-ea"/>
                          <a:ea typeface="+mn-ea"/>
                        </a:rPr>
                        <a:t>(mm)</a:t>
                      </a:r>
                      <a:endParaRPr lang="zh-CN" altLang="en-US" sz="1050" b="0" dirty="0">
                        <a:latin typeface="+mn-ea"/>
                        <a:ea typeface="+mn-ea"/>
                      </a:endParaRPr>
                    </a:p>
                  </a:txBody>
                  <a:tcPr anchor="ctr">
                    <a:noFill/>
                  </a:tcPr>
                </a:tc>
                <a:tc>
                  <a:txBody>
                    <a:bodyPr/>
                    <a:lstStyle/>
                    <a:p>
                      <a:pPr algn="ctr"/>
                      <a:r>
                        <a:rPr lang="zh-CN" altLang="en-US" sz="1050" b="0" dirty="0">
                          <a:latin typeface="+mn-ea"/>
                          <a:ea typeface="+mn-ea"/>
                        </a:rPr>
                        <a:t>线圈内径（</a:t>
                      </a:r>
                      <a:r>
                        <a:rPr lang="en-US" altLang="zh-CN" sz="1050" b="0" dirty="0">
                          <a:latin typeface="+mn-ea"/>
                          <a:ea typeface="+mn-ea"/>
                        </a:rPr>
                        <a:t>mm</a:t>
                      </a:r>
                      <a:r>
                        <a:rPr lang="zh-CN" altLang="en-US" sz="1050" b="0" dirty="0">
                          <a:latin typeface="+mn-ea"/>
                          <a:ea typeface="+mn-ea"/>
                        </a:rPr>
                        <a:t>）</a:t>
                      </a:r>
                    </a:p>
                  </a:txBody>
                  <a:tcPr anchor="ctr">
                    <a:noFill/>
                  </a:tcPr>
                </a:tc>
                <a:tc>
                  <a:txBody>
                    <a:bodyPr/>
                    <a:lstStyle/>
                    <a:p>
                      <a:pPr algn="ctr"/>
                      <a:r>
                        <a:rPr lang="zh-CN" altLang="en-US" sz="1050" b="0" dirty="0">
                          <a:latin typeface="+mn-ea"/>
                          <a:ea typeface="+mn-ea"/>
                        </a:rPr>
                        <a:t>线径</a:t>
                      </a:r>
                      <a:r>
                        <a:rPr lang="en-US" altLang="zh-CN" sz="1050" b="0" dirty="0">
                          <a:latin typeface="+mn-ea"/>
                          <a:ea typeface="+mn-ea"/>
                        </a:rPr>
                        <a:t>/</a:t>
                      </a:r>
                      <a:r>
                        <a:rPr lang="zh-CN" altLang="en-US" sz="1050" b="0" dirty="0">
                          <a:latin typeface="+mn-ea"/>
                          <a:ea typeface="+mn-ea"/>
                        </a:rPr>
                        <a:t>线圈内径</a:t>
                      </a:r>
                    </a:p>
                  </a:txBody>
                  <a:tcPr anchor="ctr">
                    <a:noFill/>
                  </a:tcPr>
                </a:tc>
                <a:tc>
                  <a:txBody>
                    <a:bodyPr/>
                    <a:lstStyle/>
                    <a:p>
                      <a:pPr algn="ctr"/>
                      <a:r>
                        <a:rPr lang="en-US" altLang="zh-CN" sz="1050" b="0" dirty="0">
                          <a:latin typeface="+mn-ea"/>
                          <a:ea typeface="+mn-ea"/>
                        </a:rPr>
                        <a:t>L (H)</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C (F)</a:t>
                      </a:r>
                      <a:endParaRPr lang="zh-CN" altLang="en-US" sz="1050" b="0" dirty="0">
                        <a:latin typeface="+mn-ea"/>
                        <a:ea typeface="+mn-ea"/>
                      </a:endParaRPr>
                    </a:p>
                  </a:txBody>
                  <a:tcPr anchor="ctr">
                    <a:noFill/>
                  </a:tcPr>
                </a:tc>
                <a:tc>
                  <a:txBody>
                    <a:bodyPr/>
                    <a:lstStyle/>
                    <a:p>
                      <a:pPr algn="ctr"/>
                      <a:r>
                        <a:rPr lang="zh-CN" altLang="en-US" sz="1050" b="0" dirty="0">
                          <a:latin typeface="+mn-ea"/>
                          <a:ea typeface="+mn-ea"/>
                        </a:rPr>
                        <a:t>谐振频率（</a:t>
                      </a:r>
                      <a:r>
                        <a:rPr lang="en-US" altLang="zh-CN" sz="1050" b="0" dirty="0">
                          <a:latin typeface="+mn-ea"/>
                          <a:ea typeface="+mn-ea"/>
                        </a:rPr>
                        <a:t>kHz</a:t>
                      </a:r>
                      <a:r>
                        <a:rPr lang="zh-CN" altLang="en-US" sz="1050" b="0" dirty="0">
                          <a:latin typeface="+mn-ea"/>
                          <a:ea typeface="+mn-ea"/>
                        </a:rPr>
                        <a:t>）</a:t>
                      </a:r>
                    </a:p>
                  </a:txBody>
                  <a:tcPr anchor="ctr">
                    <a:noFill/>
                  </a:tcPr>
                </a:tc>
                <a:tc>
                  <a:txBody>
                    <a:bodyPr/>
                    <a:lstStyle/>
                    <a:p>
                      <a:pPr algn="ctr"/>
                      <a:r>
                        <a:rPr lang="en-US" altLang="zh-CN" sz="1050" b="0" dirty="0">
                          <a:latin typeface="+mn-ea"/>
                          <a:ea typeface="+mn-ea"/>
                        </a:rPr>
                        <a:t>Simulation vs test</a:t>
                      </a:r>
                      <a:endParaRPr lang="zh-CN" altLang="en-US" sz="1050" b="0" dirty="0">
                        <a:latin typeface="+mn-ea"/>
                        <a:ea typeface="+mn-ea"/>
                      </a:endParaRPr>
                    </a:p>
                  </a:txBody>
                  <a:tcPr anchor="ctr">
                    <a:noFill/>
                  </a:tcPr>
                </a:tc>
                <a:extLst>
                  <a:ext uri="{0D108BD9-81ED-4DB2-BD59-A6C34878D82A}">
                    <a16:rowId xmlns:a16="http://schemas.microsoft.com/office/drawing/2014/main" val="2646039981"/>
                  </a:ext>
                </a:extLst>
              </a:tr>
              <a:tr h="179307">
                <a:tc rowSpan="3">
                  <a:txBody>
                    <a:bodyPr/>
                    <a:lstStyle/>
                    <a:p>
                      <a:pPr algn="ctr"/>
                      <a:r>
                        <a:rPr lang="en-US" altLang="zh-CN" sz="1050" b="0" dirty="0">
                          <a:latin typeface="+mn-ea"/>
                          <a:ea typeface="+mn-ea"/>
                        </a:rPr>
                        <a:t>Prototype coil</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V1</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0.13/0.156</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114</a:t>
                      </a:r>
                      <a:endParaRPr lang="zh-CN" altLang="en-US" sz="1050" b="0" dirty="0">
                        <a:latin typeface="+mn-ea"/>
                        <a:ea typeface="+mn-ea"/>
                      </a:endParaRPr>
                    </a:p>
                  </a:txBody>
                  <a:tcPr anchor="ctr">
                    <a:noFill/>
                  </a:tcPr>
                </a:tc>
                <a:tc>
                  <a:txBody>
                    <a:bodyPr/>
                    <a:lstStyle/>
                    <a:p>
                      <a:pPr algn="ctr" fontAlgn="ctr"/>
                      <a:r>
                        <a:rPr lang="en-US" sz="1050" b="0" i="0" u="none" strike="noStrike" dirty="0">
                          <a:solidFill>
                            <a:srgbClr val="000000"/>
                          </a:solidFill>
                          <a:effectLst/>
                          <a:latin typeface="+mn-ea"/>
                          <a:ea typeface="+mn-ea"/>
                        </a:rPr>
                        <a:t>1.14E-03</a:t>
                      </a:r>
                    </a:p>
                  </a:txBody>
                  <a:tcPr marL="9525" marR="9525" marT="9525" marB="0" anchor="ctr">
                    <a:no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2.29E+00</a:t>
                      </a:r>
                    </a:p>
                  </a:txBody>
                  <a:tcPr marL="9525" marR="9525" marT="9525" marB="0" anchor="ctr">
                    <a:no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6.71E-11</a:t>
                      </a:r>
                    </a:p>
                  </a:txBody>
                  <a:tcPr marL="9525" marR="9525" marT="9525" marB="0" anchor="ctr">
                    <a:no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1.28E+01</a:t>
                      </a:r>
                    </a:p>
                  </a:txBody>
                  <a:tcPr marL="9525" marR="9525" marT="9525" marB="0" anchor="ctr">
                    <a:noFill/>
                  </a:tcPr>
                </a:tc>
                <a:tc>
                  <a:txBody>
                    <a:bodyPr/>
                    <a:lstStyle/>
                    <a:p>
                      <a:pPr algn="ctr"/>
                      <a:r>
                        <a:rPr lang="zh-CN" altLang="en-US" sz="1050" b="0" dirty="0">
                          <a:latin typeface="+mn-ea"/>
                          <a:ea typeface="+mn-ea"/>
                        </a:rPr>
                        <a:t>未仿真</a:t>
                      </a:r>
                    </a:p>
                  </a:txBody>
                  <a:tcPr anchor="ctr">
                    <a:noFill/>
                  </a:tcPr>
                </a:tc>
                <a:extLst>
                  <a:ext uri="{0D108BD9-81ED-4DB2-BD59-A6C34878D82A}">
                    <a16:rowId xmlns:a16="http://schemas.microsoft.com/office/drawing/2014/main" val="2886982460"/>
                  </a:ext>
                </a:extLst>
              </a:tr>
              <a:tr h="179307">
                <a:tc vMerge="1">
                  <a:txBody>
                    <a:bodyPr/>
                    <a:lstStyle/>
                    <a:p>
                      <a:endParaRPr lang="zh-CN" altLang="en-US" sz="1400" b="0" dirty="0"/>
                    </a:p>
                  </a:txBody>
                  <a:tcPr>
                    <a:noFill/>
                  </a:tcPr>
                </a:tc>
                <a:tc>
                  <a:txBody>
                    <a:bodyPr/>
                    <a:lstStyle/>
                    <a:p>
                      <a:pPr algn="ctr"/>
                      <a:r>
                        <a:rPr lang="en-US" altLang="zh-CN" sz="1050" b="0" dirty="0">
                          <a:latin typeface="+mn-ea"/>
                          <a:ea typeface="+mn-ea"/>
                        </a:rPr>
                        <a:t>V3</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200</a:t>
                      </a:r>
                      <a:endParaRPr lang="zh-CN" altLang="en-US" sz="1050" b="0" dirty="0">
                        <a:latin typeface="+mn-ea"/>
                        <a:ea typeface="+mn-ea"/>
                      </a:endParaRPr>
                    </a:p>
                  </a:txBody>
                  <a:tcPr anchor="ctr">
                    <a:solidFill>
                      <a:schemeClr val="accent4">
                        <a:lumMod val="60000"/>
                        <a:lumOff val="40000"/>
                      </a:schemeClr>
                    </a:solidFill>
                  </a:tcPr>
                </a:tc>
                <a:tc>
                  <a:txBody>
                    <a:bodyPr/>
                    <a:lstStyle/>
                    <a:p>
                      <a:pPr algn="ctr" fontAlgn="ctr"/>
                      <a:r>
                        <a:rPr lang="en-US" sz="1050" b="0" i="0" u="none" strike="noStrike" dirty="0">
                          <a:solidFill>
                            <a:srgbClr val="000000"/>
                          </a:solidFill>
                          <a:effectLst/>
                          <a:latin typeface="+mn-ea"/>
                          <a:ea typeface="+mn-ea"/>
                        </a:rPr>
                        <a:t>2.75E-03</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2.74E+01</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1.86E-10</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2.23E+00</a:t>
                      </a:r>
                    </a:p>
                  </a:txBody>
                  <a:tcPr marL="9525" marR="9525" marT="9525" marB="0" anchor="ctr">
                    <a:solidFill>
                      <a:schemeClr val="accent4">
                        <a:lumMod val="60000"/>
                        <a:lumOff val="40000"/>
                      </a:schemeClr>
                    </a:solidFill>
                  </a:tcPr>
                </a:tc>
                <a:tc>
                  <a:txBody>
                    <a:bodyPr/>
                    <a:lstStyle/>
                    <a:p>
                      <a:pPr algn="ctr"/>
                      <a:r>
                        <a:rPr lang="zh-CN" altLang="en-US" sz="1050" b="0" dirty="0">
                          <a:latin typeface="+mn-ea"/>
                          <a:ea typeface="+mn-ea"/>
                        </a:rPr>
                        <a:t>符合不好</a:t>
                      </a:r>
                    </a:p>
                  </a:txBody>
                  <a:tcPr anchor="ctr">
                    <a:solidFill>
                      <a:schemeClr val="accent4">
                        <a:lumMod val="60000"/>
                        <a:lumOff val="40000"/>
                      </a:schemeClr>
                    </a:solidFill>
                  </a:tcPr>
                </a:tc>
                <a:extLst>
                  <a:ext uri="{0D108BD9-81ED-4DB2-BD59-A6C34878D82A}">
                    <a16:rowId xmlns:a16="http://schemas.microsoft.com/office/drawing/2014/main" val="564106260"/>
                  </a:ext>
                </a:extLst>
              </a:tr>
              <a:tr h="179307">
                <a:tc vMerge="1">
                  <a:txBody>
                    <a:bodyPr/>
                    <a:lstStyle/>
                    <a:p>
                      <a:endParaRPr lang="zh-CN" altLang="en-US" sz="1400" b="0" dirty="0"/>
                    </a:p>
                  </a:txBody>
                  <a:tcPr>
                    <a:noFill/>
                  </a:tcPr>
                </a:tc>
                <a:tc>
                  <a:txBody>
                    <a:bodyPr/>
                    <a:lstStyle/>
                    <a:p>
                      <a:pPr algn="ctr"/>
                      <a:r>
                        <a:rPr lang="en-US" altLang="zh-CN" sz="1050" b="0" dirty="0">
                          <a:latin typeface="+mn-ea"/>
                          <a:ea typeface="+mn-ea"/>
                        </a:rPr>
                        <a:t>V3.5</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1.2/1.27</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114</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1.05E-02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1.03E-01</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3.21E-10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2.77E+01</a:t>
                      </a:r>
                    </a:p>
                  </a:txBody>
                  <a:tcPr marL="9525" marR="9525" marT="9525" marB="0" anchor="ctr">
                    <a:solidFill>
                      <a:schemeClr val="accent6">
                        <a:lumMod val="40000"/>
                        <a:lumOff val="60000"/>
                      </a:schemeClr>
                    </a:solidFill>
                  </a:tcPr>
                </a:tc>
                <a:tc>
                  <a:txBody>
                    <a:bodyPr/>
                    <a:lstStyle/>
                    <a:p>
                      <a:pPr algn="ct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1968356856"/>
                  </a:ext>
                </a:extLst>
              </a:tr>
              <a:tr h="179307">
                <a:tc rowSpan="11">
                  <a:txBody>
                    <a:bodyPr/>
                    <a:lstStyle/>
                    <a:p>
                      <a:pPr algn="ctr"/>
                      <a:r>
                        <a:rPr lang="en-US" altLang="zh-CN" sz="1050" b="0" dirty="0">
                          <a:latin typeface="+mn-ea"/>
                          <a:ea typeface="+mn-ea"/>
                        </a:rPr>
                        <a:t>Test coil</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Coil1</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40</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1.38E-02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1.72E-02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1.45E-10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2.53E+02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1397066463"/>
                  </a:ext>
                </a:extLst>
              </a:tr>
              <a:tr h="179307">
                <a:tc vMerge="1">
                  <a:txBody>
                    <a:bodyPr/>
                    <a:lstStyle/>
                    <a:p>
                      <a:endParaRPr lang="zh-CN" altLang="en-US" sz="1400" b="0" dirty="0"/>
                    </a:p>
                  </a:txBody>
                  <a:tcPr>
                    <a:noFill/>
                  </a:tcPr>
                </a:tc>
                <a:tc>
                  <a:txBody>
                    <a:bodyPr/>
                    <a:lstStyle/>
                    <a:p>
                      <a:pPr algn="ctr"/>
                      <a:r>
                        <a:rPr lang="en-US" altLang="zh-CN" sz="1050" b="0" dirty="0">
                          <a:latin typeface="+mn-ea"/>
                          <a:ea typeface="+mn-ea"/>
                        </a:rPr>
                        <a:t>Coil2</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40</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1.38E-02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3.09E-02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1.74E-10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1.72E+02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2170739928"/>
                  </a:ext>
                </a:extLst>
              </a:tr>
              <a:tr h="179307">
                <a:tc vMerge="1">
                  <a:txBody>
                    <a:bodyPr/>
                    <a:lstStyle/>
                    <a:p>
                      <a:endParaRPr lang="zh-CN" altLang="en-US" sz="1400" b="0" dirty="0"/>
                    </a:p>
                  </a:txBody>
                  <a:tcPr>
                    <a:noFill/>
                  </a:tcPr>
                </a:tc>
                <a:tc>
                  <a:txBody>
                    <a:bodyPr/>
                    <a:lstStyle/>
                    <a:p>
                      <a:pPr algn="ctr"/>
                      <a:r>
                        <a:rPr lang="en-US" altLang="zh-CN" sz="1050" b="0" dirty="0">
                          <a:latin typeface="+mn-ea"/>
                          <a:ea typeface="+mn-ea"/>
                        </a:rPr>
                        <a:t>Coil3</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40</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1.38E-02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4.52E-02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2.75E-10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1.13E+02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494436431"/>
                  </a:ext>
                </a:extLst>
              </a:tr>
              <a:tr h="179307">
                <a:tc vMerge="1">
                  <a:txBody>
                    <a:bodyPr/>
                    <a:lstStyle/>
                    <a:p>
                      <a:endParaRPr lang="zh-CN" altLang="en-US"/>
                    </a:p>
                  </a:txBody>
                  <a:tcPr/>
                </a:tc>
                <a:tc>
                  <a:txBody>
                    <a:bodyPr/>
                    <a:lstStyle/>
                    <a:p>
                      <a:pPr algn="ctr"/>
                      <a:r>
                        <a:rPr lang="en-US" altLang="zh-CN" sz="1050" b="0" dirty="0">
                          <a:latin typeface="+mn-ea"/>
                          <a:ea typeface="+mn-ea"/>
                        </a:rPr>
                        <a:t>Coil4</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1.2/1.27</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40</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3.00E-02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endParaRPr lang="en-US" sz="1050" b="0"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endParaRPr lang="en-US" sz="1050" b="0"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&gt;2E+02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3280778682"/>
                  </a:ext>
                </a:extLst>
              </a:tr>
              <a:tr h="179307">
                <a:tc vMerge="1">
                  <a:txBody>
                    <a:bodyPr/>
                    <a:lstStyle/>
                    <a:p>
                      <a:endParaRPr lang="zh-CN" altLang="en-US" sz="1400" b="0" dirty="0"/>
                    </a:p>
                  </a:txBody>
                  <a:tcPr>
                    <a:noFill/>
                  </a:tcPr>
                </a:tc>
                <a:tc>
                  <a:txBody>
                    <a:bodyPr/>
                    <a:lstStyle/>
                    <a:p>
                      <a:pPr algn="ctr"/>
                      <a:r>
                        <a:rPr lang="en-US" altLang="zh-CN" sz="1050" b="0" dirty="0">
                          <a:latin typeface="+mn-ea"/>
                          <a:ea typeface="+mn-ea"/>
                        </a:rPr>
                        <a:t>Coil6</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100</a:t>
                      </a:r>
                      <a:endParaRPr lang="zh-CN" altLang="en-US" sz="1050" b="0" dirty="0">
                        <a:latin typeface="+mn-ea"/>
                        <a:ea typeface="+mn-ea"/>
                      </a:endParaRPr>
                    </a:p>
                  </a:txBody>
                  <a:tcPr anchor="ctr">
                    <a:solidFill>
                      <a:schemeClr val="accent4">
                        <a:lumMod val="60000"/>
                        <a:lumOff val="40000"/>
                      </a:schemeClr>
                    </a:solidFill>
                  </a:tcPr>
                </a:tc>
                <a:tc>
                  <a:txBody>
                    <a:bodyPr/>
                    <a:lstStyle/>
                    <a:p>
                      <a:pPr algn="ctr" fontAlgn="ctr"/>
                      <a:r>
                        <a:rPr lang="en-US" sz="1050" b="0" i="0" u="none" strike="noStrike" dirty="0">
                          <a:solidFill>
                            <a:srgbClr val="000000"/>
                          </a:solidFill>
                          <a:effectLst/>
                          <a:latin typeface="+mn-ea"/>
                          <a:ea typeface="+mn-ea"/>
                        </a:rPr>
                        <a:t>5.50E-03</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1.89E-01</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1.49E-09</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2.38E+01</a:t>
                      </a:r>
                    </a:p>
                  </a:txBody>
                  <a:tcPr marL="9525" marR="9525" marT="9525" marB="0"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符合不好</a:t>
                      </a:r>
                    </a:p>
                  </a:txBody>
                  <a:tcPr anchor="ctr">
                    <a:solidFill>
                      <a:schemeClr val="accent4">
                        <a:lumMod val="60000"/>
                        <a:lumOff val="40000"/>
                      </a:schemeClr>
                    </a:solidFill>
                  </a:tcPr>
                </a:tc>
                <a:extLst>
                  <a:ext uri="{0D108BD9-81ED-4DB2-BD59-A6C34878D82A}">
                    <a16:rowId xmlns:a16="http://schemas.microsoft.com/office/drawing/2014/main" val="3879389"/>
                  </a:ext>
                </a:extLst>
              </a:tr>
              <a:tr h="179307">
                <a:tc vMerge="1">
                  <a:txBody>
                    <a:bodyPr/>
                    <a:lstStyle/>
                    <a:p>
                      <a:endParaRPr lang="zh-CN" altLang="en-US" sz="1400" b="0" dirty="0"/>
                    </a:p>
                  </a:txBody>
                  <a:tcPr>
                    <a:noFill/>
                  </a:tcPr>
                </a:tc>
                <a:tc>
                  <a:txBody>
                    <a:bodyPr/>
                    <a:lstStyle/>
                    <a:p>
                      <a:pPr algn="ctr"/>
                      <a:r>
                        <a:rPr lang="en-US" altLang="zh-CN" sz="1050" b="0" dirty="0">
                          <a:latin typeface="+mn-ea"/>
                          <a:ea typeface="+mn-ea"/>
                        </a:rPr>
                        <a:t>Coil7</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150</a:t>
                      </a:r>
                      <a:endParaRPr lang="zh-CN" altLang="en-US" sz="1050" b="0" dirty="0">
                        <a:latin typeface="+mn-ea"/>
                        <a:ea typeface="+mn-ea"/>
                      </a:endParaRPr>
                    </a:p>
                  </a:txBody>
                  <a:tcPr anchor="ctr">
                    <a:solidFill>
                      <a:schemeClr val="accent4">
                        <a:lumMod val="60000"/>
                        <a:lumOff val="40000"/>
                      </a:schemeClr>
                    </a:solidFill>
                  </a:tcPr>
                </a:tc>
                <a:tc>
                  <a:txBody>
                    <a:bodyPr/>
                    <a:lstStyle/>
                    <a:p>
                      <a:pPr algn="ctr" fontAlgn="ctr"/>
                      <a:r>
                        <a:rPr lang="en-US" sz="1050" b="0" i="0" u="none" strike="noStrike" dirty="0">
                          <a:solidFill>
                            <a:srgbClr val="000000"/>
                          </a:solidFill>
                          <a:effectLst/>
                          <a:latin typeface="+mn-ea"/>
                          <a:ea typeface="+mn-ea"/>
                        </a:rPr>
                        <a:t>3.67E-03</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3.41E-01</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2.59E-09</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1.34E+01</a:t>
                      </a:r>
                    </a:p>
                  </a:txBody>
                  <a:tcPr marL="9525" marR="9525" marT="9525" marB="0"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符合不好</a:t>
                      </a:r>
                    </a:p>
                  </a:txBody>
                  <a:tcPr anchor="ctr">
                    <a:solidFill>
                      <a:schemeClr val="accent4">
                        <a:lumMod val="60000"/>
                        <a:lumOff val="40000"/>
                      </a:schemeClr>
                    </a:solidFill>
                  </a:tcPr>
                </a:tc>
                <a:extLst>
                  <a:ext uri="{0D108BD9-81ED-4DB2-BD59-A6C34878D82A}">
                    <a16:rowId xmlns:a16="http://schemas.microsoft.com/office/drawing/2014/main" val="1496153598"/>
                  </a:ext>
                </a:extLst>
              </a:tr>
              <a:tr h="179307">
                <a:tc vMerge="1">
                  <a:txBody>
                    <a:bodyPr/>
                    <a:lstStyle/>
                    <a:p>
                      <a:pPr algn="ctr"/>
                      <a:endParaRPr lang="zh-CN" altLang="en-US" sz="1200" b="0" dirty="0"/>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H1</a:t>
                      </a:r>
                      <a:endParaRPr lang="zh-CN" altLang="en-US" sz="1050" b="0" kern="1200" dirty="0">
                        <a:solidFill>
                          <a:schemeClr val="dk1"/>
                        </a:solidFill>
                        <a:latin typeface="+mn-ea"/>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050" b="0" kern="1200" dirty="0">
                          <a:solidFill>
                            <a:schemeClr val="dk1"/>
                          </a:solidFill>
                          <a:latin typeface="+mn-ea"/>
                          <a:ea typeface="+mn-ea"/>
                          <a:cs typeface="+mn-cs"/>
                        </a:rPr>
                        <a:t>0.65/0.715</a:t>
                      </a:r>
                      <a:endParaRPr lang="zh-CN" altLang="en-US" sz="1050" b="0" kern="1200" dirty="0">
                        <a:solidFill>
                          <a:schemeClr val="dk1"/>
                        </a:solidFill>
                        <a:latin typeface="+mn-ea"/>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050" b="0" kern="1200" dirty="0">
                          <a:solidFill>
                            <a:schemeClr val="dk1"/>
                          </a:solidFill>
                          <a:latin typeface="+mn-ea"/>
                          <a:ea typeface="+mn-ea"/>
                          <a:cs typeface="+mn-cs"/>
                        </a:rPr>
                        <a:t>34</a:t>
                      </a:r>
                      <a:endParaRPr lang="zh-CN" altLang="en-US" sz="1050" b="0" kern="1200" dirty="0">
                        <a:solidFill>
                          <a:schemeClr val="dk1"/>
                        </a:solidFill>
                        <a:latin typeface="+mn-ea"/>
                        <a:ea typeface="+mn-ea"/>
                        <a:cs typeface="+mn-cs"/>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1.91E-02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2.85E-02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1.69E-10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1.82E+02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kern="1200" dirty="0">
                          <a:solidFill>
                            <a:schemeClr val="dk1"/>
                          </a:solidFill>
                          <a:latin typeface="+mn-ea"/>
                          <a:ea typeface="+mn-ea"/>
                          <a:cs typeface="+mn-cs"/>
                        </a:rPr>
                        <a:t>符合较好</a:t>
                      </a:r>
                    </a:p>
                  </a:txBody>
                  <a:tcPr anchor="ctr">
                    <a:solidFill>
                      <a:schemeClr val="accent6">
                        <a:lumMod val="40000"/>
                        <a:lumOff val="60000"/>
                      </a:schemeClr>
                    </a:solidFill>
                  </a:tcPr>
                </a:tc>
                <a:extLst>
                  <a:ext uri="{0D108BD9-81ED-4DB2-BD59-A6C34878D82A}">
                    <a16:rowId xmlns:a16="http://schemas.microsoft.com/office/drawing/2014/main" val="3734667396"/>
                  </a:ext>
                </a:extLst>
              </a:tr>
              <a:tr h="179307">
                <a:tc vMerge="1">
                  <a:txBody>
                    <a:bodyPr/>
                    <a:lstStyle/>
                    <a:p>
                      <a:pPr algn="ctr"/>
                      <a:endParaRPr lang="zh-CN" altLang="en-US" sz="1200" b="0" dirty="0"/>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Coil8</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0.11</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40</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fontAlgn="ctr" latinLnBrk="0" hangingPunct="1"/>
                      <a:r>
                        <a:rPr lang="en-US" sz="1050" b="0" kern="1200" dirty="0">
                          <a:solidFill>
                            <a:schemeClr val="dk1"/>
                          </a:solidFill>
                          <a:latin typeface="+mn-ea"/>
                          <a:ea typeface="+mn-ea"/>
                          <a:cs typeface="+mn-cs"/>
                        </a:rPr>
                        <a:t>2.75E-03</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1473452322"/>
                  </a:ext>
                </a:extLst>
              </a:tr>
              <a:tr h="179307">
                <a:tc vMerge="1">
                  <a:txBody>
                    <a:bodyPr/>
                    <a:lstStyle/>
                    <a:p>
                      <a:pPr algn="ctr"/>
                      <a:endParaRPr lang="zh-CN" altLang="en-US" sz="12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Coil9</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0.22</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40</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fontAlgn="ctr" latinLnBrk="0" hangingPunct="1"/>
                      <a:r>
                        <a:rPr lang="en-US" sz="1050" b="0" kern="1200" dirty="0">
                          <a:solidFill>
                            <a:schemeClr val="dk1"/>
                          </a:solidFill>
                          <a:latin typeface="+mn-ea"/>
                          <a:ea typeface="+mn-ea"/>
                          <a:cs typeface="+mn-cs"/>
                        </a:rPr>
                        <a:t>5.50E-03</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1808209331"/>
                  </a:ext>
                </a:extLst>
              </a:tr>
              <a:tr h="179307">
                <a:tc vMerge="1">
                  <a:txBody>
                    <a:bodyPr/>
                    <a:lstStyle/>
                    <a:p>
                      <a:pPr algn="ctr"/>
                      <a:endParaRPr lang="zh-CN" altLang="en-US" sz="12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Coil10</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0.33</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40</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fontAlgn="ctr" latinLnBrk="0" hangingPunct="1"/>
                      <a:r>
                        <a:rPr lang="en-US" sz="1050" b="0" kern="1200" dirty="0">
                          <a:solidFill>
                            <a:schemeClr val="dk1"/>
                          </a:solidFill>
                          <a:latin typeface="+mn-ea"/>
                          <a:ea typeface="+mn-ea"/>
                          <a:cs typeface="+mn-cs"/>
                        </a:rPr>
                        <a:t>8.25E-03</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441313211"/>
                  </a:ext>
                </a:extLst>
              </a:tr>
              <a:tr h="179307">
                <a:tc vMerge="1">
                  <a:txBody>
                    <a:bodyPr/>
                    <a:lstStyle/>
                    <a:p>
                      <a:pPr algn="ctr"/>
                      <a:endParaRPr lang="zh-CN" altLang="en-US" sz="12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Coil11</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0.44</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40</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fontAlgn="ctr" latinLnBrk="0" hangingPunct="1"/>
                      <a:r>
                        <a:rPr lang="en-US" sz="1050" b="0" kern="1200" dirty="0">
                          <a:solidFill>
                            <a:schemeClr val="dk1"/>
                          </a:solidFill>
                          <a:latin typeface="+mn-ea"/>
                          <a:ea typeface="+mn-ea"/>
                          <a:cs typeface="+mn-cs"/>
                        </a:rPr>
                        <a:t>1.10E-02</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3189757754"/>
                  </a:ext>
                </a:extLst>
              </a:tr>
            </a:tbl>
          </a:graphicData>
        </a:graphic>
      </p:graphicFrame>
      <p:pic>
        <p:nvPicPr>
          <p:cNvPr id="8" name="图片 7">
            <a:extLst>
              <a:ext uri="{FF2B5EF4-FFF2-40B4-BE49-F238E27FC236}">
                <a16:creationId xmlns:a16="http://schemas.microsoft.com/office/drawing/2014/main" id="{58C5E803-2D75-4974-A6DF-21C8ADF42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904" y="1226382"/>
            <a:ext cx="4320000" cy="1440000"/>
          </a:xfrm>
          <a:prstGeom prst="rect">
            <a:avLst/>
          </a:prstGeom>
        </p:spPr>
      </p:pic>
    </p:spTree>
    <p:extLst>
      <p:ext uri="{BB962C8B-B14F-4D97-AF65-F5344CB8AC3E}">
        <p14:creationId xmlns:p14="http://schemas.microsoft.com/office/powerpoint/2010/main" val="164590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93B6C3B-AF1B-436C-87DC-73F62F09537C}"/>
              </a:ext>
            </a:extLst>
          </p:cNvPr>
          <p:cNvSpPr>
            <a:spLocks noGrp="1"/>
          </p:cNvSpPr>
          <p:nvPr>
            <p:ph type="sldNum" sz="quarter" idx="12"/>
          </p:nvPr>
        </p:nvSpPr>
        <p:spPr/>
        <p:txBody>
          <a:bodyPr/>
          <a:lstStyle/>
          <a:p>
            <a:pPr>
              <a:defRPr/>
            </a:pPr>
            <a:fld id="{C58DEF2B-8039-4C1E-A573-46AE1706B516}" type="slidenum">
              <a:rPr lang="en-US" altLang="zh-CN" smtClean="0"/>
              <a:pPr>
                <a:defRPr/>
              </a:pPr>
              <a:t>17</a:t>
            </a:fld>
            <a:endParaRPr lang="en-US" altLang="zh-CN" dirty="0"/>
          </a:p>
        </p:txBody>
      </p:sp>
      <p:sp>
        <p:nvSpPr>
          <p:cNvPr id="3" name="文本占位符 2">
            <a:extLst>
              <a:ext uri="{FF2B5EF4-FFF2-40B4-BE49-F238E27FC236}">
                <a16:creationId xmlns:a16="http://schemas.microsoft.com/office/drawing/2014/main" id="{1E276F5F-2A7E-40AF-9261-9649D482EEA5}"/>
              </a:ext>
            </a:extLst>
          </p:cNvPr>
          <p:cNvSpPr>
            <a:spLocks noGrp="1"/>
          </p:cNvSpPr>
          <p:nvPr>
            <p:ph type="body" sz="quarter" idx="13"/>
          </p:nvPr>
        </p:nvSpPr>
        <p:spPr/>
        <p:txBody>
          <a:bodyPr/>
          <a:lstStyle/>
          <a:p>
            <a:r>
              <a:rPr lang="zh-CN" altLang="en-US" dirty="0"/>
              <a:t>可能原因</a:t>
            </a:r>
          </a:p>
        </p:txBody>
      </p:sp>
      <p:sp>
        <p:nvSpPr>
          <p:cNvPr id="4" name="文本框 3">
            <a:extLst>
              <a:ext uri="{FF2B5EF4-FFF2-40B4-BE49-F238E27FC236}">
                <a16:creationId xmlns:a16="http://schemas.microsoft.com/office/drawing/2014/main" id="{4A1AB463-868D-41FA-B7CD-124615E9F873}"/>
              </a:ext>
            </a:extLst>
          </p:cNvPr>
          <p:cNvSpPr txBox="1"/>
          <p:nvPr/>
        </p:nvSpPr>
        <p:spPr>
          <a:xfrm>
            <a:off x="228600" y="1295400"/>
            <a:ext cx="8610600" cy="881139"/>
          </a:xfrm>
          <a:prstGeom prst="rect">
            <a:avLst/>
          </a:prstGeom>
          <a:noFill/>
        </p:spPr>
        <p:txBody>
          <a:bodyPr wrap="square" rtlCol="0">
            <a:spAutoFit/>
          </a:bodyPr>
          <a:lstStyle/>
          <a:p>
            <a:pPr>
              <a:lnSpc>
                <a:spcPct val="150000"/>
              </a:lnSpc>
            </a:pPr>
            <a:r>
              <a:rPr lang="zh-CN" altLang="en-US" dirty="0"/>
              <a:t>对于小线径大半径的线圈，由于尺度的变化，仿真中网格分辨率可能不理想，加密网格，使用自适应网格，自动加密</a:t>
            </a:r>
            <a:endParaRPr lang="en-US" altLang="zh-CN" dirty="0"/>
          </a:p>
        </p:txBody>
      </p:sp>
    </p:spTree>
    <p:extLst>
      <p:ext uri="{BB962C8B-B14F-4D97-AF65-F5344CB8AC3E}">
        <p14:creationId xmlns:p14="http://schemas.microsoft.com/office/powerpoint/2010/main" val="308741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8B1C77B-5969-4809-9530-DB2B41711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197" y="2743200"/>
            <a:ext cx="6709605" cy="1592253"/>
          </a:xfrm>
          <a:prstGeom prst="rect">
            <a:avLst/>
          </a:prstGeom>
        </p:spPr>
      </p:pic>
      <p:sp>
        <p:nvSpPr>
          <p:cNvPr id="2" name="灯片编号占位符 1">
            <a:extLst>
              <a:ext uri="{FF2B5EF4-FFF2-40B4-BE49-F238E27FC236}">
                <a16:creationId xmlns:a16="http://schemas.microsoft.com/office/drawing/2014/main" id="{08C649B3-A750-4966-8F29-F124E83AC1B5}"/>
              </a:ext>
            </a:extLst>
          </p:cNvPr>
          <p:cNvSpPr>
            <a:spLocks noGrp="1"/>
          </p:cNvSpPr>
          <p:nvPr>
            <p:ph type="sldNum" sz="quarter" idx="12"/>
          </p:nvPr>
        </p:nvSpPr>
        <p:spPr/>
        <p:txBody>
          <a:bodyPr/>
          <a:lstStyle/>
          <a:p>
            <a:pPr>
              <a:defRPr/>
            </a:pPr>
            <a:fld id="{C58DEF2B-8039-4C1E-A573-46AE1706B516}" type="slidenum">
              <a:rPr lang="en-US" altLang="zh-CN" smtClean="0"/>
              <a:pPr>
                <a:defRPr/>
              </a:pPr>
              <a:t>18</a:t>
            </a:fld>
            <a:endParaRPr lang="en-US" altLang="zh-CN" dirty="0"/>
          </a:p>
        </p:txBody>
      </p:sp>
      <p:sp>
        <p:nvSpPr>
          <p:cNvPr id="3" name="文本占位符 2">
            <a:extLst>
              <a:ext uri="{FF2B5EF4-FFF2-40B4-BE49-F238E27FC236}">
                <a16:creationId xmlns:a16="http://schemas.microsoft.com/office/drawing/2014/main" id="{743D448A-4650-48E2-8261-8B7C7E89D941}"/>
              </a:ext>
            </a:extLst>
          </p:cNvPr>
          <p:cNvSpPr>
            <a:spLocks noGrp="1"/>
          </p:cNvSpPr>
          <p:nvPr>
            <p:ph type="body" sz="quarter" idx="13"/>
          </p:nvPr>
        </p:nvSpPr>
        <p:spPr/>
        <p:txBody>
          <a:bodyPr/>
          <a:lstStyle/>
          <a:p>
            <a:r>
              <a:rPr lang="zh-CN" altLang="en-US" dirty="0"/>
              <a:t>可能原因</a:t>
            </a:r>
          </a:p>
        </p:txBody>
      </p:sp>
      <p:sp>
        <p:nvSpPr>
          <p:cNvPr id="4" name="文本框 3">
            <a:extLst>
              <a:ext uri="{FF2B5EF4-FFF2-40B4-BE49-F238E27FC236}">
                <a16:creationId xmlns:a16="http://schemas.microsoft.com/office/drawing/2014/main" id="{57AC68BD-D932-4BAB-948A-8D2C96666225}"/>
              </a:ext>
            </a:extLst>
          </p:cNvPr>
          <p:cNvSpPr txBox="1"/>
          <p:nvPr/>
        </p:nvSpPr>
        <p:spPr>
          <a:xfrm>
            <a:off x="228600" y="1295400"/>
            <a:ext cx="8610600" cy="1712135"/>
          </a:xfrm>
          <a:prstGeom prst="rect">
            <a:avLst/>
          </a:prstGeom>
          <a:noFill/>
        </p:spPr>
        <p:txBody>
          <a:bodyPr wrap="square" rtlCol="0">
            <a:spAutoFit/>
          </a:bodyPr>
          <a:lstStyle/>
          <a:p>
            <a:pPr>
              <a:lnSpc>
                <a:spcPct val="150000"/>
              </a:lnSpc>
            </a:pPr>
            <a:r>
              <a:rPr lang="zh-CN" altLang="en-US" dirty="0"/>
              <a:t>面积更大的线圈，更加容易出现天线效应，产生额外的辐射损耗，而</a:t>
            </a:r>
            <a:r>
              <a:rPr lang="en-US" altLang="zh-CN" dirty="0" err="1"/>
              <a:t>Comsol</a:t>
            </a:r>
            <a:r>
              <a:rPr lang="en-US" altLang="zh-CN" dirty="0"/>
              <a:t> (AD/DC) </a:t>
            </a:r>
            <a:r>
              <a:rPr lang="zh-CN" altLang="en-US" dirty="0"/>
              <a:t>以及</a:t>
            </a:r>
            <a:r>
              <a:rPr lang="en-US" altLang="zh-CN" dirty="0"/>
              <a:t>Ansys (Maxwell) </a:t>
            </a:r>
            <a:r>
              <a:rPr lang="zh-CN" altLang="en-US" dirty="0"/>
              <a:t>不能仿真辐射，需使用</a:t>
            </a:r>
            <a:r>
              <a:rPr lang="en-US" altLang="zh-CN" dirty="0" err="1"/>
              <a:t>Comsol</a:t>
            </a:r>
            <a:r>
              <a:rPr lang="en-US" altLang="zh-CN" dirty="0"/>
              <a:t> (RF) </a:t>
            </a:r>
            <a:r>
              <a:rPr lang="zh-CN" altLang="en-US" dirty="0"/>
              <a:t>或者</a:t>
            </a:r>
            <a:r>
              <a:rPr lang="en-US" altLang="zh-CN" dirty="0"/>
              <a:t>Ansys (HFSS) </a:t>
            </a:r>
            <a:r>
              <a:rPr lang="zh-CN" altLang="en-US" dirty="0"/>
              <a:t>才能准确仿真，但是仿真存在困难</a:t>
            </a:r>
            <a:endParaRPr lang="en-US" altLang="zh-CN" dirty="0"/>
          </a:p>
          <a:p>
            <a:pPr>
              <a:lnSpc>
                <a:spcPct val="150000"/>
              </a:lnSpc>
            </a:pPr>
            <a:r>
              <a:rPr lang="zh-CN" altLang="en-US" dirty="0"/>
              <a:t>理论公式：</a:t>
            </a:r>
            <a:endParaRPr lang="en-US" altLang="zh-CN" dirty="0"/>
          </a:p>
        </p:txBody>
      </p:sp>
      <p:pic>
        <p:nvPicPr>
          <p:cNvPr id="8" name="图片 7">
            <a:extLst>
              <a:ext uri="{FF2B5EF4-FFF2-40B4-BE49-F238E27FC236}">
                <a16:creationId xmlns:a16="http://schemas.microsoft.com/office/drawing/2014/main" id="{1EC4973E-C746-403B-AD8D-DA9BC3258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4343400"/>
            <a:ext cx="7086600" cy="1037965"/>
          </a:xfrm>
          <a:prstGeom prst="rect">
            <a:avLst/>
          </a:prstGeom>
        </p:spPr>
      </p:pic>
      <p:graphicFrame>
        <p:nvGraphicFramePr>
          <p:cNvPr id="9" name="表格 9">
            <a:extLst>
              <a:ext uri="{FF2B5EF4-FFF2-40B4-BE49-F238E27FC236}">
                <a16:creationId xmlns:a16="http://schemas.microsoft.com/office/drawing/2014/main" id="{28A8165D-12BA-4879-964A-977DB1205BF0}"/>
              </a:ext>
            </a:extLst>
          </p:cNvPr>
          <p:cNvGraphicFramePr>
            <a:graphicFrameLocks noGrp="1"/>
          </p:cNvGraphicFramePr>
          <p:nvPr>
            <p:extLst>
              <p:ext uri="{D42A27DB-BD31-4B8C-83A1-F6EECF244321}">
                <p14:modId xmlns:p14="http://schemas.microsoft.com/office/powerpoint/2010/main" val="1225308188"/>
              </p:ext>
            </p:extLst>
          </p:nvPr>
        </p:nvGraphicFramePr>
        <p:xfrm>
          <a:off x="381000" y="5573605"/>
          <a:ext cx="8382000" cy="1188720"/>
        </p:xfrm>
        <a:graphic>
          <a:graphicData uri="http://schemas.openxmlformats.org/drawingml/2006/table">
            <a:tbl>
              <a:tblPr firstRow="1" bandRow="1">
                <a:tableStyleId>{69CF1AB2-1976-4502-BF36-3FF5EA218861}</a:tableStyleId>
              </a:tblPr>
              <a:tblGrid>
                <a:gridCol w="4191000">
                  <a:extLst>
                    <a:ext uri="{9D8B030D-6E8A-4147-A177-3AD203B41FA5}">
                      <a16:colId xmlns:a16="http://schemas.microsoft.com/office/drawing/2014/main" val="518980918"/>
                    </a:ext>
                  </a:extLst>
                </a:gridCol>
                <a:gridCol w="4191000">
                  <a:extLst>
                    <a:ext uri="{9D8B030D-6E8A-4147-A177-3AD203B41FA5}">
                      <a16:colId xmlns:a16="http://schemas.microsoft.com/office/drawing/2014/main" val="2276380333"/>
                    </a:ext>
                  </a:extLst>
                </a:gridCol>
              </a:tblGrid>
              <a:tr h="219499">
                <a:tc>
                  <a:txBody>
                    <a:bodyPr/>
                    <a:lstStyle/>
                    <a:p>
                      <a:pPr algn="ctr"/>
                      <a:endParaRPr lang="zh-CN" altLang="en-US" dirty="0"/>
                    </a:p>
                  </a:txBody>
                  <a:tcPr anchor="ctr">
                    <a:noFill/>
                  </a:tcPr>
                </a:tc>
                <a:tc>
                  <a:txBody>
                    <a:bodyPr/>
                    <a:lstStyle/>
                    <a:p>
                      <a:pPr algn="ctr"/>
                      <a:r>
                        <a:rPr lang="zh-CN" altLang="en-US" dirty="0"/>
                        <a:t>辐射电阻</a:t>
                      </a:r>
                      <a:r>
                        <a:rPr lang="en-US" altLang="zh-CN" dirty="0" err="1"/>
                        <a:t>Rrad</a:t>
                      </a:r>
                      <a:r>
                        <a:rPr lang="en-US" altLang="zh-CN" dirty="0"/>
                        <a:t> (Ω) @ 10kHz</a:t>
                      </a:r>
                      <a:endParaRPr lang="zh-CN" altLang="en-US" dirty="0"/>
                    </a:p>
                  </a:txBody>
                  <a:tcPr anchor="ctr">
                    <a:noFill/>
                  </a:tcPr>
                </a:tc>
                <a:extLst>
                  <a:ext uri="{0D108BD9-81ED-4DB2-BD59-A6C34878D82A}">
                    <a16:rowId xmlns:a16="http://schemas.microsoft.com/office/drawing/2014/main" val="845790515"/>
                  </a:ext>
                </a:extLst>
              </a:tr>
              <a:tr h="219499">
                <a:tc>
                  <a:txBody>
                    <a:bodyPr/>
                    <a:lstStyle/>
                    <a:p>
                      <a:pPr algn="ctr"/>
                      <a:r>
                        <a:rPr lang="en-US" altLang="zh-CN" dirty="0"/>
                        <a:t>V3</a:t>
                      </a:r>
                      <a:endParaRPr lang="zh-CN" altLang="en-US" dirty="0"/>
                    </a:p>
                  </a:txBody>
                  <a:tcPr anchor="ctr">
                    <a:noFill/>
                  </a:tcPr>
                </a:tc>
                <a:tc>
                  <a:txBody>
                    <a:bodyPr/>
                    <a:lstStyle/>
                    <a:p>
                      <a:pPr algn="ctr"/>
                      <a:r>
                        <a:rPr lang="en-US" altLang="zh-CN" dirty="0"/>
                        <a:t>6.3e-9</a:t>
                      </a:r>
                      <a:endParaRPr lang="zh-CN" altLang="en-US" dirty="0"/>
                    </a:p>
                  </a:txBody>
                  <a:tcPr anchor="ctr">
                    <a:noFill/>
                  </a:tcPr>
                </a:tc>
                <a:extLst>
                  <a:ext uri="{0D108BD9-81ED-4DB2-BD59-A6C34878D82A}">
                    <a16:rowId xmlns:a16="http://schemas.microsoft.com/office/drawing/2014/main" val="3117801739"/>
                  </a:ext>
                </a:extLst>
              </a:tr>
              <a:tr h="219499">
                <a:tc>
                  <a:txBody>
                    <a:bodyPr/>
                    <a:lstStyle/>
                    <a:p>
                      <a:pPr algn="ctr"/>
                      <a:r>
                        <a:rPr lang="en-US" altLang="zh-CN" dirty="0"/>
                        <a:t>Coil6</a:t>
                      </a:r>
                      <a:endParaRPr lang="zh-CN" altLang="en-US" dirty="0"/>
                    </a:p>
                  </a:txBody>
                  <a:tcPr anchor="ctr">
                    <a:noFill/>
                  </a:tcPr>
                </a:tc>
                <a:tc>
                  <a:txBody>
                    <a:bodyPr/>
                    <a:lstStyle/>
                    <a:p>
                      <a:pPr algn="ctr"/>
                      <a:r>
                        <a:rPr lang="en-US" altLang="zh-CN" dirty="0"/>
                        <a:t>3.1e-12</a:t>
                      </a:r>
                      <a:endParaRPr lang="zh-CN" altLang="en-US" dirty="0"/>
                    </a:p>
                  </a:txBody>
                  <a:tcPr anchor="ctr">
                    <a:noFill/>
                  </a:tcPr>
                </a:tc>
                <a:extLst>
                  <a:ext uri="{0D108BD9-81ED-4DB2-BD59-A6C34878D82A}">
                    <a16:rowId xmlns:a16="http://schemas.microsoft.com/office/drawing/2014/main" val="3286114162"/>
                  </a:ext>
                </a:extLst>
              </a:tr>
              <a:tr h="219499">
                <a:tc>
                  <a:txBody>
                    <a:bodyPr/>
                    <a:lstStyle/>
                    <a:p>
                      <a:pPr algn="ctr"/>
                      <a:r>
                        <a:rPr lang="en-US" altLang="zh-CN" dirty="0"/>
                        <a:t>Coil7</a:t>
                      </a:r>
                      <a:endParaRPr lang="zh-CN" altLang="en-US" dirty="0"/>
                    </a:p>
                  </a:txBody>
                  <a:tcPr anchor="ctr">
                    <a:noFill/>
                  </a:tcPr>
                </a:tc>
                <a:tc>
                  <a:txBody>
                    <a:bodyPr/>
                    <a:lstStyle/>
                    <a:p>
                      <a:pPr algn="ctr"/>
                      <a:r>
                        <a:rPr lang="en-US" altLang="zh-CN" dirty="0"/>
                        <a:t>1.4e-11</a:t>
                      </a:r>
                      <a:endParaRPr lang="zh-CN" altLang="en-US" dirty="0"/>
                    </a:p>
                  </a:txBody>
                  <a:tcPr anchor="ctr">
                    <a:noFill/>
                  </a:tcPr>
                </a:tc>
                <a:extLst>
                  <a:ext uri="{0D108BD9-81ED-4DB2-BD59-A6C34878D82A}">
                    <a16:rowId xmlns:a16="http://schemas.microsoft.com/office/drawing/2014/main" val="471866319"/>
                  </a:ext>
                </a:extLst>
              </a:tr>
            </a:tbl>
          </a:graphicData>
        </a:graphic>
      </p:graphicFrame>
    </p:spTree>
    <p:extLst>
      <p:ext uri="{BB962C8B-B14F-4D97-AF65-F5344CB8AC3E}">
        <p14:creationId xmlns:p14="http://schemas.microsoft.com/office/powerpoint/2010/main" val="3445821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562C1D9-25BE-46A6-B4DB-0D279D1033A8}"/>
              </a:ext>
            </a:extLst>
          </p:cNvPr>
          <p:cNvSpPr>
            <a:spLocks noGrp="1"/>
          </p:cNvSpPr>
          <p:nvPr>
            <p:ph type="sldNum" sz="quarter" idx="12"/>
          </p:nvPr>
        </p:nvSpPr>
        <p:spPr/>
        <p:txBody>
          <a:bodyPr/>
          <a:lstStyle/>
          <a:p>
            <a:pPr>
              <a:defRPr/>
            </a:pPr>
            <a:fld id="{C58DEF2B-8039-4C1E-A573-46AE1706B516}" type="slidenum">
              <a:rPr lang="en-US" altLang="zh-CN" smtClean="0"/>
              <a:pPr>
                <a:defRPr/>
              </a:pPr>
              <a:t>19</a:t>
            </a:fld>
            <a:endParaRPr lang="en-US" altLang="zh-CN" dirty="0"/>
          </a:p>
        </p:txBody>
      </p:sp>
      <p:sp>
        <p:nvSpPr>
          <p:cNvPr id="3" name="文本占位符 2">
            <a:extLst>
              <a:ext uri="{FF2B5EF4-FFF2-40B4-BE49-F238E27FC236}">
                <a16:creationId xmlns:a16="http://schemas.microsoft.com/office/drawing/2014/main" id="{FBAA1DA2-B641-4D39-A149-796620FA8589}"/>
              </a:ext>
            </a:extLst>
          </p:cNvPr>
          <p:cNvSpPr>
            <a:spLocks noGrp="1"/>
          </p:cNvSpPr>
          <p:nvPr>
            <p:ph type="body" sz="quarter" idx="13"/>
          </p:nvPr>
        </p:nvSpPr>
        <p:spPr/>
        <p:txBody>
          <a:bodyPr/>
          <a:lstStyle/>
          <a:p>
            <a:r>
              <a:rPr lang="zh-CN" altLang="en-US" dirty="0"/>
              <a:t>传输线效应</a:t>
            </a:r>
          </a:p>
        </p:txBody>
      </p:sp>
    </p:spTree>
    <p:extLst>
      <p:ext uri="{BB962C8B-B14F-4D97-AF65-F5344CB8AC3E}">
        <p14:creationId xmlns:p14="http://schemas.microsoft.com/office/powerpoint/2010/main" val="375047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9C03B07-A111-42B2-BB91-6DD1C1826BC5}"/>
              </a:ext>
            </a:extLst>
          </p:cNvPr>
          <p:cNvSpPr txBox="1"/>
          <p:nvPr/>
        </p:nvSpPr>
        <p:spPr>
          <a:xfrm>
            <a:off x="213049" y="1195169"/>
            <a:ext cx="7239000" cy="881139"/>
          </a:xfrm>
          <a:prstGeom prst="rect">
            <a:avLst/>
          </a:prstGeom>
          <a:noFill/>
        </p:spPr>
        <p:txBody>
          <a:bodyPr wrap="square" rtlCol="0">
            <a:spAutoFit/>
          </a:bodyPr>
          <a:lstStyle/>
          <a:p>
            <a:pPr>
              <a:lnSpc>
                <a:spcPct val="150000"/>
              </a:lnSpc>
            </a:pPr>
            <a:r>
              <a:rPr lang="zh-CN" altLang="en-US" b="1" dirty="0">
                <a:solidFill>
                  <a:srgbClr val="FF0000"/>
                </a:solidFill>
              </a:rPr>
              <a:t>问题：存在空气芯线圈仿真结果与线圈实测结果匹配不上的情况</a:t>
            </a:r>
            <a:endParaRPr lang="en-US" altLang="zh-CN" b="1" dirty="0">
              <a:solidFill>
                <a:srgbClr val="FF0000"/>
              </a:solidFill>
            </a:endParaRPr>
          </a:p>
          <a:p>
            <a:pPr>
              <a:lnSpc>
                <a:spcPct val="150000"/>
              </a:lnSpc>
            </a:pPr>
            <a:r>
              <a:rPr lang="zh-CN" altLang="en-US" dirty="0"/>
              <a:t>将各只线圈的结果整理如下（为标称结果）</a:t>
            </a:r>
            <a:endParaRPr lang="en-US" altLang="zh-CN" dirty="0"/>
          </a:p>
        </p:txBody>
      </p:sp>
      <p:sp>
        <p:nvSpPr>
          <p:cNvPr id="2" name="灯片编号占位符 1">
            <a:extLst>
              <a:ext uri="{FF2B5EF4-FFF2-40B4-BE49-F238E27FC236}">
                <a16:creationId xmlns:a16="http://schemas.microsoft.com/office/drawing/2014/main" id="{0E947D2B-8FA8-433F-BDF1-6D4C4E14E8F9}"/>
              </a:ext>
            </a:extLst>
          </p:cNvPr>
          <p:cNvSpPr>
            <a:spLocks noGrp="1"/>
          </p:cNvSpPr>
          <p:nvPr>
            <p:ph type="sldNum" sz="quarter" idx="12"/>
          </p:nvPr>
        </p:nvSpPr>
        <p:spPr/>
        <p:txBody>
          <a:bodyPr/>
          <a:lstStyle/>
          <a:p>
            <a:pPr>
              <a:defRPr/>
            </a:pPr>
            <a:fld id="{C58DEF2B-8039-4C1E-A573-46AE1706B516}" type="slidenum">
              <a:rPr lang="en-US" altLang="zh-CN" smtClean="0"/>
              <a:pPr>
                <a:defRPr/>
              </a:pPr>
              <a:t>2</a:t>
            </a:fld>
            <a:endParaRPr lang="en-US" altLang="zh-CN" dirty="0"/>
          </a:p>
        </p:txBody>
      </p:sp>
      <p:sp>
        <p:nvSpPr>
          <p:cNvPr id="3" name="文本占位符 2">
            <a:extLst>
              <a:ext uri="{FF2B5EF4-FFF2-40B4-BE49-F238E27FC236}">
                <a16:creationId xmlns:a16="http://schemas.microsoft.com/office/drawing/2014/main" id="{DDCF0B0D-E613-446B-AF11-1162DD94BD86}"/>
              </a:ext>
            </a:extLst>
          </p:cNvPr>
          <p:cNvSpPr>
            <a:spLocks noGrp="1"/>
          </p:cNvSpPr>
          <p:nvPr>
            <p:ph type="body" sz="quarter" idx="13"/>
          </p:nvPr>
        </p:nvSpPr>
        <p:spPr/>
        <p:txBody>
          <a:bodyPr/>
          <a:lstStyle/>
          <a:p>
            <a:r>
              <a:rPr lang="zh-CN" altLang="en-US" dirty="0"/>
              <a:t>空气芯线圈</a:t>
            </a:r>
          </a:p>
        </p:txBody>
      </p:sp>
      <p:graphicFrame>
        <p:nvGraphicFramePr>
          <p:cNvPr id="5" name="表格 5">
            <a:extLst>
              <a:ext uri="{FF2B5EF4-FFF2-40B4-BE49-F238E27FC236}">
                <a16:creationId xmlns:a16="http://schemas.microsoft.com/office/drawing/2014/main" id="{5C8B5D86-B7BD-490E-8FBA-CBA81CFC56C3}"/>
              </a:ext>
            </a:extLst>
          </p:cNvPr>
          <p:cNvGraphicFramePr>
            <a:graphicFrameLocks noGrp="1"/>
          </p:cNvGraphicFramePr>
          <p:nvPr>
            <p:extLst>
              <p:ext uri="{D42A27DB-BD31-4B8C-83A1-F6EECF244321}">
                <p14:modId xmlns:p14="http://schemas.microsoft.com/office/powerpoint/2010/main" val="1695167323"/>
              </p:ext>
            </p:extLst>
          </p:nvPr>
        </p:nvGraphicFramePr>
        <p:xfrm>
          <a:off x="107303" y="2238232"/>
          <a:ext cx="8947106" cy="4621693"/>
        </p:xfrm>
        <a:graphic>
          <a:graphicData uri="http://schemas.openxmlformats.org/drawingml/2006/table">
            <a:tbl>
              <a:tblPr firstRow="1" bandRow="1">
                <a:tableStyleId>{69CF1AB2-1976-4502-BF36-3FF5EA218861}</a:tableStyleId>
              </a:tblPr>
              <a:tblGrid>
                <a:gridCol w="1371599">
                  <a:extLst>
                    <a:ext uri="{9D8B030D-6E8A-4147-A177-3AD203B41FA5}">
                      <a16:colId xmlns:a16="http://schemas.microsoft.com/office/drawing/2014/main" val="1969986963"/>
                    </a:ext>
                  </a:extLst>
                </a:gridCol>
                <a:gridCol w="609600">
                  <a:extLst>
                    <a:ext uri="{9D8B030D-6E8A-4147-A177-3AD203B41FA5}">
                      <a16:colId xmlns:a16="http://schemas.microsoft.com/office/drawing/2014/main" val="1523366972"/>
                    </a:ext>
                  </a:extLst>
                </a:gridCol>
                <a:gridCol w="1280022">
                  <a:extLst>
                    <a:ext uri="{9D8B030D-6E8A-4147-A177-3AD203B41FA5}">
                      <a16:colId xmlns:a16="http://schemas.microsoft.com/office/drawing/2014/main" val="1397474941"/>
                    </a:ext>
                  </a:extLst>
                </a:gridCol>
                <a:gridCol w="1433734">
                  <a:extLst>
                    <a:ext uri="{9D8B030D-6E8A-4147-A177-3AD203B41FA5}">
                      <a16:colId xmlns:a16="http://schemas.microsoft.com/office/drawing/2014/main" val="2292667255"/>
                    </a:ext>
                  </a:extLst>
                </a:gridCol>
                <a:gridCol w="1003614">
                  <a:extLst>
                    <a:ext uri="{9D8B030D-6E8A-4147-A177-3AD203B41FA5}">
                      <a16:colId xmlns:a16="http://schemas.microsoft.com/office/drawing/2014/main" val="1261791897"/>
                    </a:ext>
                  </a:extLst>
                </a:gridCol>
                <a:gridCol w="1123077">
                  <a:extLst>
                    <a:ext uri="{9D8B030D-6E8A-4147-A177-3AD203B41FA5}">
                      <a16:colId xmlns:a16="http://schemas.microsoft.com/office/drawing/2014/main" val="3877714259"/>
                    </a:ext>
                  </a:extLst>
                </a:gridCol>
                <a:gridCol w="613460">
                  <a:extLst>
                    <a:ext uri="{9D8B030D-6E8A-4147-A177-3AD203B41FA5}">
                      <a16:colId xmlns:a16="http://schemas.microsoft.com/office/drawing/2014/main" val="3054904779"/>
                    </a:ext>
                  </a:extLst>
                </a:gridCol>
                <a:gridCol w="1512000">
                  <a:extLst>
                    <a:ext uri="{9D8B030D-6E8A-4147-A177-3AD203B41FA5}">
                      <a16:colId xmlns:a16="http://schemas.microsoft.com/office/drawing/2014/main" val="2149075265"/>
                    </a:ext>
                  </a:extLst>
                </a:gridCol>
              </a:tblGrid>
              <a:tr h="448537">
                <a:tc>
                  <a:txBody>
                    <a:bodyPr/>
                    <a:lstStyle/>
                    <a:p>
                      <a:pPr algn="ctr"/>
                      <a:endParaRPr lang="zh-CN" altLang="en-US" sz="1400" b="0" dirty="0"/>
                    </a:p>
                  </a:txBody>
                  <a:tcPr anchor="ctr">
                    <a:noFill/>
                  </a:tcPr>
                </a:tc>
                <a:tc>
                  <a:txBody>
                    <a:bodyPr/>
                    <a:lstStyle/>
                    <a:p>
                      <a:pPr algn="ctr"/>
                      <a:endParaRPr lang="zh-CN" altLang="en-US" sz="1400" b="0" dirty="0"/>
                    </a:p>
                  </a:txBody>
                  <a:tcPr anchor="ctr">
                    <a:noFill/>
                  </a:tcPr>
                </a:tc>
                <a:tc>
                  <a:txBody>
                    <a:bodyPr/>
                    <a:lstStyle/>
                    <a:p>
                      <a:pPr algn="ctr"/>
                      <a:r>
                        <a:rPr lang="zh-CN" altLang="en-US" sz="1400" b="0" dirty="0"/>
                        <a:t>线径</a:t>
                      </a:r>
                      <a:r>
                        <a:rPr lang="en-US" altLang="zh-CN" sz="1400" b="0" dirty="0"/>
                        <a:t>(mm)</a:t>
                      </a:r>
                      <a:endParaRPr lang="zh-CN" altLang="en-US" sz="1400" b="0" dirty="0"/>
                    </a:p>
                  </a:txBody>
                  <a:tcPr anchor="ctr">
                    <a:noFill/>
                  </a:tcPr>
                </a:tc>
                <a:tc>
                  <a:txBody>
                    <a:bodyPr/>
                    <a:lstStyle/>
                    <a:p>
                      <a:pPr algn="ctr"/>
                      <a:r>
                        <a:rPr lang="zh-CN" altLang="en-US" sz="1400" b="0" dirty="0"/>
                        <a:t>线圈内径（</a:t>
                      </a:r>
                      <a:r>
                        <a:rPr lang="en-US" altLang="zh-CN" sz="1400" b="0" dirty="0"/>
                        <a:t>mm</a:t>
                      </a:r>
                      <a:r>
                        <a:rPr lang="zh-CN" altLang="en-US" sz="1400" b="0" dirty="0"/>
                        <a:t>）</a:t>
                      </a:r>
                    </a:p>
                  </a:txBody>
                  <a:tcPr anchor="ctr">
                    <a:noFill/>
                  </a:tcPr>
                </a:tc>
                <a:tc>
                  <a:txBody>
                    <a:bodyPr/>
                    <a:lstStyle/>
                    <a:p>
                      <a:pPr algn="ctr"/>
                      <a:r>
                        <a:rPr lang="zh-CN" altLang="en-US" sz="1400" b="0" dirty="0"/>
                        <a:t>单层匝数</a:t>
                      </a:r>
                    </a:p>
                  </a:txBody>
                  <a:tcPr anchor="ctr">
                    <a:noFill/>
                  </a:tcPr>
                </a:tc>
                <a:tc>
                  <a:txBody>
                    <a:bodyPr/>
                    <a:lstStyle/>
                    <a:p>
                      <a:pPr algn="ctr"/>
                      <a:r>
                        <a:rPr lang="zh-CN" altLang="en-US" sz="1400" b="0" dirty="0"/>
                        <a:t>匝间距</a:t>
                      </a:r>
                      <a:r>
                        <a:rPr lang="en-US" altLang="zh-CN" sz="1400" b="0" dirty="0"/>
                        <a:t>(mm)</a:t>
                      </a:r>
                      <a:endParaRPr lang="zh-CN" altLang="en-US" sz="1400" b="0" dirty="0"/>
                    </a:p>
                  </a:txBody>
                  <a:tcPr anchor="ctr">
                    <a:noFill/>
                  </a:tcPr>
                </a:tc>
                <a:tc>
                  <a:txBody>
                    <a:bodyPr/>
                    <a:lstStyle/>
                    <a:p>
                      <a:pPr algn="ctr"/>
                      <a:r>
                        <a:rPr lang="zh-CN" altLang="en-US" sz="1400" b="0" dirty="0"/>
                        <a:t>层数</a:t>
                      </a:r>
                    </a:p>
                  </a:txBody>
                  <a:tcPr anchor="ctr">
                    <a:noFill/>
                  </a:tcPr>
                </a:tc>
                <a:tc>
                  <a:txBody>
                    <a:bodyPr/>
                    <a:lstStyle/>
                    <a:p>
                      <a:pPr algn="ctr"/>
                      <a:r>
                        <a:rPr lang="zh-CN" altLang="en-US" sz="1400" b="0" dirty="0"/>
                        <a:t>层间距</a:t>
                      </a:r>
                      <a:r>
                        <a:rPr lang="en-US" altLang="zh-CN" sz="1400" b="0" dirty="0"/>
                        <a:t>(mm)</a:t>
                      </a:r>
                      <a:endParaRPr lang="zh-CN" altLang="en-US" sz="1400" b="0" dirty="0"/>
                    </a:p>
                  </a:txBody>
                  <a:tcPr anchor="ctr">
                    <a:noFill/>
                  </a:tcPr>
                </a:tc>
                <a:extLst>
                  <a:ext uri="{0D108BD9-81ED-4DB2-BD59-A6C34878D82A}">
                    <a16:rowId xmlns:a16="http://schemas.microsoft.com/office/drawing/2014/main" val="2646039981"/>
                  </a:ext>
                </a:extLst>
              </a:tr>
              <a:tr h="321012">
                <a:tc rowSpan="5">
                  <a:txBody>
                    <a:bodyPr/>
                    <a:lstStyle/>
                    <a:p>
                      <a:pPr algn="ctr"/>
                      <a:r>
                        <a:rPr lang="en-US" altLang="zh-CN" sz="1400" b="0" dirty="0"/>
                        <a:t>Prototype coil</a:t>
                      </a:r>
                      <a:endParaRPr lang="zh-CN" altLang="en-US" sz="1400" b="0" dirty="0"/>
                    </a:p>
                  </a:txBody>
                  <a:tcPr anchor="ctr">
                    <a:noFill/>
                  </a:tcPr>
                </a:tc>
                <a:tc>
                  <a:txBody>
                    <a:bodyPr/>
                    <a:lstStyle/>
                    <a:p>
                      <a:pPr algn="ctr"/>
                      <a:r>
                        <a:rPr lang="en-US" altLang="zh-CN" sz="1400" b="0" dirty="0"/>
                        <a:t>V1</a:t>
                      </a:r>
                      <a:endParaRPr lang="zh-CN" altLang="en-US" sz="1400" b="0" dirty="0"/>
                    </a:p>
                  </a:txBody>
                  <a:tcPr anchor="ctr">
                    <a:noFill/>
                  </a:tcPr>
                </a:tc>
                <a:tc>
                  <a:txBody>
                    <a:bodyPr/>
                    <a:lstStyle/>
                    <a:p>
                      <a:pPr algn="ctr"/>
                      <a:r>
                        <a:rPr lang="en-US" altLang="zh-CN" sz="1400" b="0" dirty="0"/>
                        <a:t>0.13/0.156</a:t>
                      </a:r>
                      <a:endParaRPr lang="zh-CN" altLang="en-US" sz="1400" b="0" dirty="0"/>
                    </a:p>
                  </a:txBody>
                  <a:tcPr anchor="ctr">
                    <a:noFill/>
                  </a:tcPr>
                </a:tc>
                <a:tc>
                  <a:txBody>
                    <a:bodyPr/>
                    <a:lstStyle/>
                    <a:p>
                      <a:pPr algn="ctr"/>
                      <a:r>
                        <a:rPr lang="en-US" altLang="zh-CN" sz="1400" b="0" dirty="0"/>
                        <a:t>114</a:t>
                      </a:r>
                      <a:endParaRPr lang="zh-CN" altLang="en-US" sz="1400" b="0" dirty="0"/>
                    </a:p>
                  </a:txBody>
                  <a:tcPr anchor="ctr">
                    <a:noFill/>
                  </a:tcPr>
                </a:tc>
                <a:tc>
                  <a:txBody>
                    <a:bodyPr/>
                    <a:lstStyle/>
                    <a:p>
                      <a:pPr algn="ctr"/>
                      <a:r>
                        <a:rPr lang="en-US" altLang="zh-CN" sz="1400" b="0" dirty="0"/>
                        <a:t>288</a:t>
                      </a:r>
                      <a:endParaRPr lang="zh-CN" altLang="en-US" sz="1400" b="0" dirty="0"/>
                    </a:p>
                  </a:txBody>
                  <a:tcPr anchor="ctr">
                    <a:noFill/>
                  </a:tcPr>
                </a:tc>
                <a:tc>
                  <a:txBody>
                    <a:bodyPr/>
                    <a:lstStyle/>
                    <a:p>
                      <a:pPr algn="ctr"/>
                      <a:r>
                        <a:rPr lang="en-US" altLang="zh-CN" sz="1400" b="0" dirty="0"/>
                        <a:t>0.198</a:t>
                      </a:r>
                      <a:endParaRPr lang="zh-CN" altLang="en-US" sz="1400" b="0" dirty="0"/>
                    </a:p>
                  </a:txBody>
                  <a:tcPr anchor="ctr">
                    <a:noFill/>
                  </a:tcPr>
                </a:tc>
                <a:tc>
                  <a:txBody>
                    <a:bodyPr/>
                    <a:lstStyle/>
                    <a:p>
                      <a:pPr algn="ctr"/>
                      <a:r>
                        <a:rPr lang="en-US" altLang="zh-CN" sz="1400" b="0" dirty="0"/>
                        <a:t>15</a:t>
                      </a:r>
                      <a:endParaRPr lang="zh-CN" altLang="en-US" sz="1400" b="0" dirty="0"/>
                    </a:p>
                  </a:txBody>
                  <a:tcPr anchor="ctr">
                    <a:noFill/>
                  </a:tcPr>
                </a:tc>
                <a:tc>
                  <a:txBody>
                    <a:bodyPr/>
                    <a:lstStyle/>
                    <a:p>
                      <a:pPr algn="ctr"/>
                      <a:r>
                        <a:rPr lang="en-US" altLang="zh-CN" sz="1400" b="0" dirty="0"/>
                        <a:t>0.75+0.156</a:t>
                      </a:r>
                      <a:endParaRPr lang="zh-CN" altLang="en-US" sz="1400" b="0" dirty="0"/>
                    </a:p>
                  </a:txBody>
                  <a:tcPr anchor="ctr">
                    <a:noFill/>
                  </a:tcPr>
                </a:tc>
                <a:extLst>
                  <a:ext uri="{0D108BD9-81ED-4DB2-BD59-A6C34878D82A}">
                    <a16:rowId xmlns:a16="http://schemas.microsoft.com/office/drawing/2014/main" val="2886982460"/>
                  </a:ext>
                </a:extLst>
              </a:tr>
              <a:tr h="321012">
                <a:tc vMerge="1">
                  <a:txBody>
                    <a:bodyPr/>
                    <a:lstStyle/>
                    <a:p>
                      <a:endParaRPr lang="zh-CN" altLang="en-US" sz="1400" b="0" dirty="0"/>
                    </a:p>
                  </a:txBody>
                  <a:tcPr>
                    <a:noFill/>
                  </a:tcPr>
                </a:tc>
                <a:tc>
                  <a:txBody>
                    <a:bodyPr/>
                    <a:lstStyle/>
                    <a:p>
                      <a:pPr algn="ctr"/>
                      <a:r>
                        <a:rPr lang="en-US" altLang="zh-CN" sz="1400" b="0" dirty="0"/>
                        <a:t>V2</a:t>
                      </a:r>
                      <a:endParaRPr lang="zh-CN" altLang="en-US" sz="1400" b="0" dirty="0"/>
                    </a:p>
                  </a:txBody>
                  <a:tcPr anchor="ctr">
                    <a:noFill/>
                  </a:tcPr>
                </a:tc>
                <a:tc>
                  <a:txBody>
                    <a:bodyPr/>
                    <a:lstStyle/>
                    <a:p>
                      <a:pPr algn="ctr"/>
                      <a:r>
                        <a:rPr lang="en-US" altLang="zh-CN" sz="1400" b="0" dirty="0"/>
                        <a:t>0.1*100/1.35</a:t>
                      </a:r>
                      <a:endParaRPr lang="zh-CN" altLang="en-US" sz="1400" b="0" dirty="0"/>
                    </a:p>
                  </a:txBody>
                  <a:tcPr anchor="ctr">
                    <a:noFill/>
                  </a:tcPr>
                </a:tc>
                <a:tc>
                  <a:txBody>
                    <a:bodyPr/>
                    <a:lstStyle/>
                    <a:p>
                      <a:pPr algn="ctr"/>
                      <a:r>
                        <a:rPr lang="en-US" altLang="zh-CN" sz="1400" b="0" dirty="0"/>
                        <a:t>114</a:t>
                      </a:r>
                      <a:endParaRPr lang="zh-CN" altLang="en-US" sz="1400" b="0" dirty="0"/>
                    </a:p>
                  </a:txBody>
                  <a:tcPr anchor="ctr">
                    <a:noFill/>
                  </a:tcPr>
                </a:tc>
                <a:tc>
                  <a:txBody>
                    <a:bodyPr/>
                    <a:lstStyle/>
                    <a:p>
                      <a:pPr algn="ctr"/>
                      <a:r>
                        <a:rPr lang="en-US" altLang="zh-CN" sz="1400" b="0" dirty="0"/>
                        <a:t>90</a:t>
                      </a:r>
                      <a:endParaRPr lang="zh-CN" altLang="en-US" sz="1400" b="0" dirty="0"/>
                    </a:p>
                  </a:txBody>
                  <a:tcPr anchor="ctr">
                    <a:noFill/>
                  </a:tcPr>
                </a:tc>
                <a:tc>
                  <a:txBody>
                    <a:bodyPr/>
                    <a:lstStyle/>
                    <a:p>
                      <a:pPr algn="ctr"/>
                      <a:r>
                        <a:rPr lang="en-US" altLang="zh-CN" sz="1400" b="0" dirty="0"/>
                        <a:t>1.35</a:t>
                      </a:r>
                      <a:endParaRPr lang="zh-CN" altLang="en-US" sz="1400" b="0" dirty="0"/>
                    </a:p>
                  </a:txBody>
                  <a:tcPr anchor="ctr">
                    <a:noFill/>
                  </a:tcPr>
                </a:tc>
                <a:tc>
                  <a:txBody>
                    <a:bodyPr/>
                    <a:lstStyle/>
                    <a:p>
                      <a:pPr algn="ctr"/>
                      <a:r>
                        <a:rPr lang="en-US" altLang="zh-CN" sz="1400" b="0" dirty="0"/>
                        <a:t>8</a:t>
                      </a:r>
                      <a:endParaRPr lang="zh-CN" altLang="en-US" sz="1400" b="0" dirty="0"/>
                    </a:p>
                  </a:txBody>
                  <a:tcPr anchor="ctr">
                    <a:noFill/>
                  </a:tcPr>
                </a:tc>
                <a:tc>
                  <a:txBody>
                    <a:bodyPr/>
                    <a:lstStyle/>
                    <a:p>
                      <a:pPr algn="ctr"/>
                      <a:r>
                        <a:rPr lang="en-US" altLang="zh-CN" sz="1400" b="0" dirty="0"/>
                        <a:t>0.5+1.35</a:t>
                      </a:r>
                      <a:endParaRPr lang="zh-CN" altLang="en-US" sz="1400" b="0" dirty="0"/>
                    </a:p>
                  </a:txBody>
                  <a:tcPr anchor="ctr">
                    <a:noFill/>
                  </a:tcPr>
                </a:tc>
                <a:extLst>
                  <a:ext uri="{0D108BD9-81ED-4DB2-BD59-A6C34878D82A}">
                    <a16:rowId xmlns:a16="http://schemas.microsoft.com/office/drawing/2014/main" val="4051098788"/>
                  </a:ext>
                </a:extLst>
              </a:tr>
              <a:tr h="321012">
                <a:tc vMerge="1">
                  <a:txBody>
                    <a:bodyPr/>
                    <a:lstStyle/>
                    <a:p>
                      <a:endParaRPr lang="zh-CN" altLang="en-US" sz="1400" b="0" dirty="0"/>
                    </a:p>
                  </a:txBody>
                  <a:tcPr>
                    <a:noFill/>
                  </a:tcPr>
                </a:tc>
                <a:tc>
                  <a:txBody>
                    <a:bodyPr/>
                    <a:lstStyle/>
                    <a:p>
                      <a:pPr algn="ctr"/>
                      <a:r>
                        <a:rPr lang="en-US" altLang="zh-CN" sz="1400" b="0" dirty="0"/>
                        <a:t>V3</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200</a:t>
                      </a:r>
                      <a:endParaRPr lang="zh-CN" altLang="en-US" sz="1400" b="0" dirty="0"/>
                    </a:p>
                  </a:txBody>
                  <a:tcPr anchor="ctr">
                    <a:noFill/>
                  </a:tcPr>
                </a:tc>
                <a:tc>
                  <a:txBody>
                    <a:bodyPr/>
                    <a:lstStyle/>
                    <a:p>
                      <a:pPr algn="ctr"/>
                      <a:r>
                        <a:rPr lang="en-US" altLang="zh-CN" sz="1400" b="0" dirty="0"/>
                        <a:t>250</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tc>
                  <a:txBody>
                    <a:bodyPr/>
                    <a:lstStyle/>
                    <a:p>
                      <a:pPr algn="ctr"/>
                      <a:r>
                        <a:rPr lang="en-US" altLang="zh-CN" sz="1400" b="0" dirty="0"/>
                        <a:t>50</a:t>
                      </a:r>
                      <a:endParaRPr lang="zh-CN" altLang="en-US" sz="1400" b="0" dirty="0"/>
                    </a:p>
                  </a:txBody>
                  <a:tcPr anchor="ctr">
                    <a:noFill/>
                  </a:tcPr>
                </a:tc>
                <a:tc>
                  <a:txBody>
                    <a:bodyPr/>
                    <a:lstStyle/>
                    <a:p>
                      <a:pPr algn="ctr"/>
                      <a:r>
                        <a:rPr lang="en-US" altLang="zh-CN" sz="1400" b="0" dirty="0"/>
                        <a:t>0.25+0.6</a:t>
                      </a:r>
                      <a:endParaRPr lang="zh-CN" altLang="en-US" sz="1400" b="0" dirty="0"/>
                    </a:p>
                  </a:txBody>
                  <a:tcPr anchor="ctr">
                    <a:noFill/>
                  </a:tcPr>
                </a:tc>
                <a:extLst>
                  <a:ext uri="{0D108BD9-81ED-4DB2-BD59-A6C34878D82A}">
                    <a16:rowId xmlns:a16="http://schemas.microsoft.com/office/drawing/2014/main" val="564106260"/>
                  </a:ext>
                </a:extLst>
              </a:tr>
              <a:tr h="321012">
                <a:tc vMerge="1">
                  <a:txBody>
                    <a:bodyPr/>
                    <a:lstStyle/>
                    <a:p>
                      <a:endParaRPr lang="zh-CN" altLang="en-US" sz="1400" b="0" dirty="0"/>
                    </a:p>
                  </a:txBody>
                  <a:tcPr>
                    <a:noFill/>
                  </a:tcPr>
                </a:tc>
                <a:tc>
                  <a:txBody>
                    <a:bodyPr/>
                    <a:lstStyle/>
                    <a:p>
                      <a:pPr algn="ctr"/>
                      <a:r>
                        <a:rPr lang="en-US" altLang="zh-CN" sz="1400" b="0" dirty="0"/>
                        <a:t>V3.5</a:t>
                      </a:r>
                      <a:endParaRPr lang="zh-CN" altLang="en-US" sz="1400" b="0" dirty="0"/>
                    </a:p>
                  </a:txBody>
                  <a:tcPr anchor="ctr">
                    <a:noFill/>
                  </a:tcPr>
                </a:tc>
                <a:tc>
                  <a:txBody>
                    <a:bodyPr/>
                    <a:lstStyle/>
                    <a:p>
                      <a:pPr algn="ctr"/>
                      <a:r>
                        <a:rPr lang="en-US" altLang="zh-CN" sz="1400" b="0" dirty="0"/>
                        <a:t>1.2/1.27</a:t>
                      </a:r>
                      <a:endParaRPr lang="zh-CN" altLang="en-US" sz="1400" b="0" dirty="0"/>
                    </a:p>
                  </a:txBody>
                  <a:tcPr anchor="ctr">
                    <a:noFill/>
                  </a:tcPr>
                </a:tc>
                <a:tc>
                  <a:txBody>
                    <a:bodyPr/>
                    <a:lstStyle/>
                    <a:p>
                      <a:pPr algn="ctr"/>
                      <a:r>
                        <a:rPr lang="en-US" altLang="zh-CN" sz="1400" b="0" dirty="0"/>
                        <a:t>114</a:t>
                      </a:r>
                      <a:endParaRPr lang="zh-CN" altLang="en-US" sz="1400" b="0" dirty="0"/>
                    </a:p>
                  </a:txBody>
                  <a:tcPr anchor="ctr">
                    <a:noFill/>
                  </a:tcPr>
                </a:tc>
                <a:tc>
                  <a:txBody>
                    <a:bodyPr/>
                    <a:lstStyle/>
                    <a:p>
                      <a:pPr algn="ctr"/>
                      <a:r>
                        <a:rPr lang="en-US" altLang="zh-CN" sz="1400" b="0" dirty="0"/>
                        <a:t>180</a:t>
                      </a:r>
                      <a:endParaRPr lang="zh-CN" altLang="en-US" sz="1400" b="0" dirty="0"/>
                    </a:p>
                  </a:txBody>
                  <a:tcPr anchor="ctr">
                    <a:noFill/>
                  </a:tcPr>
                </a:tc>
                <a:tc>
                  <a:txBody>
                    <a:bodyPr/>
                    <a:lstStyle/>
                    <a:p>
                      <a:pPr algn="ctr"/>
                      <a:r>
                        <a:rPr lang="en-US" altLang="zh-CN" sz="1400" b="0" dirty="0"/>
                        <a:t>1.27</a:t>
                      </a:r>
                      <a:endParaRPr lang="zh-CN" altLang="en-US" sz="1400" b="0" dirty="0"/>
                    </a:p>
                  </a:txBody>
                  <a:tcPr anchor="ctr">
                    <a:noFill/>
                  </a:tcPr>
                </a:tc>
                <a:tc>
                  <a:txBody>
                    <a:bodyPr/>
                    <a:lstStyle/>
                    <a:p>
                      <a:pPr algn="ctr"/>
                      <a:r>
                        <a:rPr lang="en-US" altLang="zh-CN" sz="1400" b="0" dirty="0"/>
                        <a:t>8</a:t>
                      </a:r>
                      <a:endParaRPr lang="zh-CN" altLang="en-US" sz="1400" b="0" dirty="0"/>
                    </a:p>
                  </a:txBody>
                  <a:tcPr anchor="ctr">
                    <a:noFill/>
                  </a:tcPr>
                </a:tc>
                <a:tc>
                  <a:txBody>
                    <a:bodyPr/>
                    <a:lstStyle/>
                    <a:p>
                      <a:pPr algn="ctr"/>
                      <a:r>
                        <a:rPr lang="en-US" altLang="zh-CN" sz="1400" b="0" dirty="0"/>
                        <a:t>0.5+1.27</a:t>
                      </a:r>
                      <a:endParaRPr lang="zh-CN" altLang="en-US" sz="1400" b="0" dirty="0"/>
                    </a:p>
                  </a:txBody>
                  <a:tcPr anchor="ctr">
                    <a:noFill/>
                  </a:tcPr>
                </a:tc>
                <a:extLst>
                  <a:ext uri="{0D108BD9-81ED-4DB2-BD59-A6C34878D82A}">
                    <a16:rowId xmlns:a16="http://schemas.microsoft.com/office/drawing/2014/main" val="1968356856"/>
                  </a:ext>
                </a:extLst>
              </a:tr>
              <a:tr h="321012">
                <a:tc vMerge="1">
                  <a:txBody>
                    <a:bodyPr/>
                    <a:lstStyle/>
                    <a:p>
                      <a:endParaRPr lang="zh-CN" altLang="en-US" sz="1400" b="0" dirty="0"/>
                    </a:p>
                  </a:txBody>
                  <a:tcPr>
                    <a:noFill/>
                  </a:tcPr>
                </a:tc>
                <a:tc>
                  <a:txBody>
                    <a:bodyPr/>
                    <a:lstStyle/>
                    <a:p>
                      <a:pPr algn="ctr"/>
                      <a:r>
                        <a:rPr lang="en-US" altLang="zh-CN" sz="1400" b="0" dirty="0"/>
                        <a:t>V4</a:t>
                      </a:r>
                      <a:endParaRPr lang="zh-CN" altLang="en-US" sz="1400" b="0" dirty="0"/>
                    </a:p>
                  </a:txBody>
                  <a:tcPr anchor="ctr">
                    <a:noFill/>
                  </a:tcPr>
                </a:tc>
                <a:tc>
                  <a:txBody>
                    <a:bodyPr/>
                    <a:lstStyle/>
                    <a:p>
                      <a:pPr algn="ctr"/>
                      <a:r>
                        <a:rPr lang="en-US" altLang="zh-CN" sz="1400" b="0" dirty="0"/>
                        <a:t>0.1*100/1.35</a:t>
                      </a:r>
                      <a:endParaRPr lang="zh-CN" altLang="en-US" sz="1400" b="0" dirty="0"/>
                    </a:p>
                  </a:txBody>
                  <a:tcPr anchor="ctr">
                    <a:noFill/>
                  </a:tcPr>
                </a:tc>
                <a:tc>
                  <a:txBody>
                    <a:bodyPr/>
                    <a:lstStyle/>
                    <a:p>
                      <a:pPr algn="ctr"/>
                      <a:r>
                        <a:rPr lang="en-US" altLang="zh-CN" sz="1400" b="0" dirty="0"/>
                        <a:t>114</a:t>
                      </a:r>
                      <a:endParaRPr lang="zh-CN" altLang="en-US" sz="1400" b="0" dirty="0"/>
                    </a:p>
                  </a:txBody>
                  <a:tcPr anchor="ctr">
                    <a:noFill/>
                  </a:tcPr>
                </a:tc>
                <a:tc>
                  <a:txBody>
                    <a:bodyPr/>
                    <a:lstStyle/>
                    <a:p>
                      <a:pPr algn="ctr"/>
                      <a:r>
                        <a:rPr lang="en-US" altLang="zh-CN" sz="1400" b="0" dirty="0"/>
                        <a:t>180</a:t>
                      </a:r>
                      <a:endParaRPr lang="zh-CN" altLang="en-US" sz="1400" b="0" dirty="0"/>
                    </a:p>
                  </a:txBody>
                  <a:tcPr anchor="ctr">
                    <a:noFill/>
                  </a:tcPr>
                </a:tc>
                <a:tc>
                  <a:txBody>
                    <a:bodyPr/>
                    <a:lstStyle/>
                    <a:p>
                      <a:pPr algn="ctr"/>
                      <a:r>
                        <a:rPr lang="en-US" altLang="zh-CN" sz="1400" b="0" dirty="0"/>
                        <a:t>1.35</a:t>
                      </a:r>
                      <a:endParaRPr lang="zh-CN" altLang="en-US" sz="1400" b="0" dirty="0"/>
                    </a:p>
                  </a:txBody>
                  <a:tcPr anchor="ctr">
                    <a:noFill/>
                  </a:tcPr>
                </a:tc>
                <a:tc>
                  <a:txBody>
                    <a:bodyPr/>
                    <a:lstStyle/>
                    <a:p>
                      <a:pPr algn="ctr"/>
                      <a:r>
                        <a:rPr lang="en-US" altLang="zh-CN" sz="1400" b="0" dirty="0"/>
                        <a:t>8</a:t>
                      </a:r>
                      <a:endParaRPr lang="zh-CN" altLang="en-US" sz="1400" b="0" dirty="0"/>
                    </a:p>
                  </a:txBody>
                  <a:tcPr anchor="ctr">
                    <a:noFill/>
                  </a:tcPr>
                </a:tc>
                <a:tc>
                  <a:txBody>
                    <a:bodyPr/>
                    <a:lstStyle/>
                    <a:p>
                      <a:pPr algn="ctr"/>
                      <a:r>
                        <a:rPr lang="en-US" altLang="zh-CN" sz="1400" b="0" dirty="0"/>
                        <a:t>0.5+1.35</a:t>
                      </a:r>
                      <a:endParaRPr lang="zh-CN" altLang="en-US" sz="1400" b="0" dirty="0"/>
                    </a:p>
                  </a:txBody>
                  <a:tcPr anchor="ctr">
                    <a:noFill/>
                  </a:tcPr>
                </a:tc>
                <a:extLst>
                  <a:ext uri="{0D108BD9-81ED-4DB2-BD59-A6C34878D82A}">
                    <a16:rowId xmlns:a16="http://schemas.microsoft.com/office/drawing/2014/main" val="1834424089"/>
                  </a:ext>
                </a:extLst>
              </a:tr>
              <a:tr h="321012">
                <a:tc rowSpan="8">
                  <a:txBody>
                    <a:bodyPr/>
                    <a:lstStyle/>
                    <a:p>
                      <a:pPr algn="ctr"/>
                      <a:r>
                        <a:rPr lang="en-US" altLang="zh-CN" sz="1400" b="0" dirty="0"/>
                        <a:t>Test coil</a:t>
                      </a:r>
                      <a:endParaRPr lang="zh-CN" altLang="en-US" sz="1400" b="0" dirty="0"/>
                    </a:p>
                  </a:txBody>
                  <a:tcPr anchor="ctr">
                    <a:noFill/>
                  </a:tcPr>
                </a:tc>
                <a:tc>
                  <a:txBody>
                    <a:bodyPr/>
                    <a:lstStyle/>
                    <a:p>
                      <a:pPr algn="ctr"/>
                      <a:r>
                        <a:rPr lang="en-US" altLang="zh-CN" sz="1400" b="0" dirty="0"/>
                        <a:t>Coil1</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40</a:t>
                      </a:r>
                      <a:endParaRPr lang="zh-CN" altLang="en-US" sz="1400" b="0" dirty="0"/>
                    </a:p>
                  </a:txBody>
                  <a:tcPr anchor="ctr">
                    <a:noFill/>
                  </a:tcPr>
                </a:tc>
                <a:tc>
                  <a:txBody>
                    <a:bodyPr/>
                    <a:lstStyle/>
                    <a:p>
                      <a:pPr algn="ctr"/>
                      <a:r>
                        <a:rPr lang="en-US" altLang="zh-CN" sz="1400" b="0" dirty="0"/>
                        <a:t>50</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1397066463"/>
                  </a:ext>
                </a:extLst>
              </a:tr>
              <a:tr h="321012">
                <a:tc vMerge="1">
                  <a:txBody>
                    <a:bodyPr/>
                    <a:lstStyle/>
                    <a:p>
                      <a:endParaRPr lang="zh-CN" altLang="en-US" sz="1400" b="0" dirty="0"/>
                    </a:p>
                  </a:txBody>
                  <a:tcPr>
                    <a:noFill/>
                  </a:tcPr>
                </a:tc>
                <a:tc>
                  <a:txBody>
                    <a:bodyPr/>
                    <a:lstStyle/>
                    <a:p>
                      <a:pPr algn="ctr"/>
                      <a:r>
                        <a:rPr lang="en-US" altLang="zh-CN" sz="1400" b="0" dirty="0"/>
                        <a:t>Coil2</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40</a:t>
                      </a:r>
                      <a:endParaRPr lang="zh-CN" altLang="en-US" sz="1400" b="0" dirty="0"/>
                    </a:p>
                  </a:txBody>
                  <a:tcPr anchor="ctr">
                    <a:noFill/>
                  </a:tcPr>
                </a:tc>
                <a:tc>
                  <a:txBody>
                    <a:bodyPr/>
                    <a:lstStyle/>
                    <a:p>
                      <a:pPr algn="ctr"/>
                      <a:r>
                        <a:rPr lang="en-US" altLang="zh-CN" sz="1400" b="0" dirty="0"/>
                        <a:t>75</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2170739928"/>
                  </a:ext>
                </a:extLst>
              </a:tr>
              <a:tr h="321012">
                <a:tc vMerge="1">
                  <a:txBody>
                    <a:bodyPr/>
                    <a:lstStyle/>
                    <a:p>
                      <a:endParaRPr lang="zh-CN" altLang="en-US" sz="1400" b="0" dirty="0"/>
                    </a:p>
                  </a:txBody>
                  <a:tcPr>
                    <a:noFill/>
                  </a:tcPr>
                </a:tc>
                <a:tc>
                  <a:txBody>
                    <a:bodyPr/>
                    <a:lstStyle/>
                    <a:p>
                      <a:pPr algn="ctr"/>
                      <a:r>
                        <a:rPr lang="en-US" altLang="zh-CN" sz="1400" b="0" dirty="0"/>
                        <a:t>Coil3</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40</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494436431"/>
                  </a:ext>
                </a:extLst>
              </a:tr>
              <a:tr h="321012">
                <a:tc vMerge="1">
                  <a:txBody>
                    <a:bodyPr/>
                    <a:lstStyle/>
                    <a:p>
                      <a:endParaRPr lang="zh-CN" altLang="en-US"/>
                    </a:p>
                  </a:txBody>
                  <a:tcPr/>
                </a:tc>
                <a:tc>
                  <a:txBody>
                    <a:bodyPr/>
                    <a:lstStyle/>
                    <a:p>
                      <a:pPr algn="ctr"/>
                      <a:r>
                        <a:rPr lang="en-US" altLang="zh-CN" sz="1400" b="0" dirty="0"/>
                        <a:t>Coil4</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1.2/1.27</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40</a:t>
                      </a:r>
                      <a:endParaRPr lang="zh-CN" altLang="en-US" sz="1400" b="0" dirty="0"/>
                    </a:p>
                  </a:txBody>
                  <a:tcPr anchor="ctr">
                    <a:noFill/>
                  </a:tcPr>
                </a:tc>
                <a:tc>
                  <a:txBody>
                    <a:bodyPr/>
                    <a:lstStyle/>
                    <a:p>
                      <a:pPr algn="ctr"/>
                      <a:r>
                        <a:rPr lang="en-US" altLang="zh-CN" sz="1400" b="0" dirty="0"/>
                        <a:t>47</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1.27</a:t>
                      </a:r>
                      <a:endParaRPr lang="zh-CN" altLang="en-US" sz="1400" b="0" dirty="0"/>
                    </a:p>
                  </a:txBody>
                  <a:tcPr anchor="ctr">
                    <a:noFill/>
                  </a:tcPr>
                </a:tc>
                <a:tc>
                  <a:txBody>
                    <a:bodyPr/>
                    <a:lstStyle/>
                    <a:p>
                      <a:pPr algn="ctr"/>
                      <a:r>
                        <a:rPr lang="en-US" altLang="zh-CN" sz="1400" b="0" dirty="0"/>
                        <a:t>6</a:t>
                      </a:r>
                      <a:endParaRPr lang="zh-CN" altLang="en-US" sz="1400" b="0" dirty="0"/>
                    </a:p>
                  </a:txBody>
                  <a:tcPr anchor="ctr">
                    <a:noFill/>
                  </a:tcPr>
                </a:tc>
                <a:tc>
                  <a:txBody>
                    <a:bodyPr/>
                    <a:lstStyle/>
                    <a:p>
                      <a:pPr algn="ctr"/>
                      <a:r>
                        <a:rPr lang="en-US" altLang="zh-CN" sz="1400" b="0" dirty="0"/>
                        <a:t>1.27</a:t>
                      </a:r>
                      <a:endParaRPr lang="zh-CN" altLang="en-US" sz="1400" b="0" dirty="0"/>
                    </a:p>
                  </a:txBody>
                  <a:tcPr anchor="ctr">
                    <a:noFill/>
                  </a:tcPr>
                </a:tc>
                <a:extLst>
                  <a:ext uri="{0D108BD9-81ED-4DB2-BD59-A6C34878D82A}">
                    <a16:rowId xmlns:a16="http://schemas.microsoft.com/office/drawing/2014/main" val="3280778682"/>
                  </a:ext>
                </a:extLst>
              </a:tr>
              <a:tr h="321012">
                <a:tc vMerge="1">
                  <a:txBody>
                    <a:bodyPr/>
                    <a:lstStyle/>
                    <a:p>
                      <a:endParaRPr lang="zh-CN" altLang="en-US"/>
                    </a:p>
                  </a:txBody>
                  <a:tcPr/>
                </a:tc>
                <a:tc>
                  <a:txBody>
                    <a:bodyPr/>
                    <a:lstStyle/>
                    <a:p>
                      <a:pPr algn="ctr"/>
                      <a:r>
                        <a:rPr lang="en-US" altLang="zh-CN" sz="1400" b="0" dirty="0"/>
                        <a:t>Coil5</a:t>
                      </a:r>
                      <a:endParaRPr lang="zh-CN" altLang="en-US" sz="1400" b="0" dirty="0"/>
                    </a:p>
                  </a:txBody>
                  <a:tcPr anchor="ctr">
                    <a:noFill/>
                  </a:tcPr>
                </a:tc>
                <a:tc>
                  <a:txBody>
                    <a:bodyPr/>
                    <a:lstStyle/>
                    <a:p>
                      <a:pPr algn="ctr"/>
                      <a:r>
                        <a:rPr lang="en-US" altLang="zh-CN" sz="1400" b="0" dirty="0"/>
                        <a:t>0.1*20/0.6</a:t>
                      </a:r>
                      <a:endParaRPr lang="zh-CN" altLang="en-US" sz="1400" b="0" dirty="0"/>
                    </a:p>
                  </a:txBody>
                  <a:tcPr anchor="ctr">
                    <a:noFill/>
                  </a:tcPr>
                </a:tc>
                <a:tc>
                  <a:txBody>
                    <a:bodyPr/>
                    <a:lstStyle/>
                    <a:p>
                      <a:pPr algn="ctr"/>
                      <a:r>
                        <a:rPr lang="en-US" altLang="zh-CN" sz="1400" b="0" dirty="0"/>
                        <a:t>40</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3657960683"/>
                  </a:ext>
                </a:extLst>
              </a:tr>
              <a:tr h="321012">
                <a:tc vMerge="1">
                  <a:txBody>
                    <a:bodyPr/>
                    <a:lstStyle/>
                    <a:p>
                      <a:endParaRPr lang="zh-CN" altLang="en-US" sz="1400" b="0" dirty="0"/>
                    </a:p>
                  </a:txBody>
                  <a:tcPr>
                    <a:noFill/>
                  </a:tcPr>
                </a:tc>
                <a:tc>
                  <a:txBody>
                    <a:bodyPr/>
                    <a:lstStyle/>
                    <a:p>
                      <a:pPr algn="ctr"/>
                      <a:r>
                        <a:rPr lang="en-US" altLang="zh-CN" sz="1400" b="0" dirty="0"/>
                        <a:t>Coil6</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3879389"/>
                  </a:ext>
                </a:extLst>
              </a:tr>
              <a:tr h="321012">
                <a:tc vMerge="1">
                  <a:txBody>
                    <a:bodyPr/>
                    <a:lstStyle/>
                    <a:p>
                      <a:endParaRPr lang="zh-CN" altLang="en-US" sz="1400" b="0" dirty="0"/>
                    </a:p>
                  </a:txBody>
                  <a:tcPr>
                    <a:noFill/>
                  </a:tcPr>
                </a:tc>
                <a:tc>
                  <a:txBody>
                    <a:bodyPr/>
                    <a:lstStyle/>
                    <a:p>
                      <a:pPr algn="ctr"/>
                      <a:r>
                        <a:rPr lang="en-US" altLang="zh-CN" sz="1400" b="0" dirty="0"/>
                        <a:t>Coil7</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150</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1496153598"/>
                  </a:ext>
                </a:extLst>
              </a:tr>
              <a:tr h="321012">
                <a:tc vMerge="1">
                  <a:txBody>
                    <a:bodyPr/>
                    <a:lstStyle/>
                    <a:p>
                      <a:pPr algn="ctr"/>
                      <a:endParaRPr lang="zh-CN" altLang="en-US" sz="1400" b="0" dirty="0"/>
                    </a:p>
                  </a:txBody>
                  <a:tcPr anchor="ctr">
                    <a:noFill/>
                  </a:tcPr>
                </a:tc>
                <a:tc>
                  <a:txBody>
                    <a:bodyPr/>
                    <a:lstStyle/>
                    <a:p>
                      <a:pPr algn="ctr"/>
                      <a:r>
                        <a:rPr lang="en-US" altLang="zh-CN" sz="1400" b="0" dirty="0"/>
                        <a:t>H1</a:t>
                      </a:r>
                      <a:endParaRPr lang="zh-CN" altLang="en-US" sz="1400" b="0" dirty="0"/>
                    </a:p>
                  </a:txBody>
                  <a:tcPr anchor="ctr">
                    <a:noFill/>
                  </a:tcPr>
                </a:tc>
                <a:tc>
                  <a:txBody>
                    <a:bodyPr/>
                    <a:lstStyle/>
                    <a:p>
                      <a:pPr algn="ctr"/>
                      <a:r>
                        <a:rPr lang="en-US" altLang="zh-CN" sz="1400" b="0" dirty="0"/>
                        <a:t>0.65/0.715</a:t>
                      </a:r>
                      <a:endParaRPr lang="zh-CN" altLang="en-US" sz="1400" b="0" dirty="0"/>
                    </a:p>
                  </a:txBody>
                  <a:tcPr anchor="ctr">
                    <a:noFill/>
                  </a:tcPr>
                </a:tc>
                <a:tc>
                  <a:txBody>
                    <a:bodyPr/>
                    <a:lstStyle/>
                    <a:p>
                      <a:pPr algn="ctr"/>
                      <a:r>
                        <a:rPr lang="en-US" altLang="zh-CN" sz="1400" b="0" dirty="0"/>
                        <a:t>34</a:t>
                      </a:r>
                      <a:endParaRPr lang="zh-CN" altLang="en-US" sz="1400" b="0" dirty="0"/>
                    </a:p>
                  </a:txBody>
                  <a:tcPr anchor="ctr">
                    <a:noFill/>
                  </a:tcPr>
                </a:tc>
                <a:tc>
                  <a:txBody>
                    <a:bodyPr/>
                    <a:lstStyle/>
                    <a:p>
                      <a:pPr algn="ctr"/>
                      <a:r>
                        <a:rPr lang="en-US" altLang="zh-CN" sz="1400" b="0" dirty="0"/>
                        <a:t>56</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0.715</a:t>
                      </a:r>
                      <a:endParaRPr lang="zh-CN" altLang="en-US" sz="1400" b="0" dirty="0"/>
                    </a:p>
                  </a:txBody>
                  <a:tcPr anchor="ctr">
                    <a:noFill/>
                  </a:tcPr>
                </a:tc>
                <a:tc>
                  <a:txBody>
                    <a:bodyPr/>
                    <a:lstStyle/>
                    <a:p>
                      <a:pPr algn="ctr"/>
                      <a:r>
                        <a:rPr lang="en-US" altLang="zh-CN" sz="1400" b="0" dirty="0"/>
                        <a:t>18</a:t>
                      </a:r>
                      <a:endParaRPr lang="zh-CN" altLang="en-US" sz="1400" b="0" dirty="0"/>
                    </a:p>
                  </a:txBody>
                  <a:tcPr anchor="ctr">
                    <a:noFill/>
                  </a:tcPr>
                </a:tc>
                <a:tc>
                  <a:txBody>
                    <a:bodyPr/>
                    <a:lstStyle/>
                    <a:p>
                      <a:pPr algn="ctr"/>
                      <a:r>
                        <a:rPr lang="en-US" altLang="zh-CN" sz="1400" b="0" dirty="0"/>
                        <a:t>0.715</a:t>
                      </a:r>
                      <a:endParaRPr lang="zh-CN" altLang="en-US" sz="1400" b="0" dirty="0"/>
                    </a:p>
                  </a:txBody>
                  <a:tcPr anchor="ctr">
                    <a:noFill/>
                  </a:tcPr>
                </a:tc>
                <a:extLst>
                  <a:ext uri="{0D108BD9-81ED-4DB2-BD59-A6C34878D82A}">
                    <a16:rowId xmlns:a16="http://schemas.microsoft.com/office/drawing/2014/main" val="1889827758"/>
                  </a:ext>
                </a:extLst>
              </a:tr>
            </a:tbl>
          </a:graphicData>
        </a:graphic>
      </p:graphicFrame>
      <p:sp>
        <p:nvSpPr>
          <p:cNvPr id="6" name="文本框 5">
            <a:extLst>
              <a:ext uri="{FF2B5EF4-FFF2-40B4-BE49-F238E27FC236}">
                <a16:creationId xmlns:a16="http://schemas.microsoft.com/office/drawing/2014/main" id="{4FDC9036-B809-4949-BE09-2E5AB397238C}"/>
              </a:ext>
            </a:extLst>
          </p:cNvPr>
          <p:cNvSpPr txBox="1"/>
          <p:nvPr/>
        </p:nvSpPr>
        <p:spPr>
          <a:xfrm>
            <a:off x="6667327" y="1762081"/>
            <a:ext cx="2362200" cy="307777"/>
          </a:xfrm>
          <a:prstGeom prst="rect">
            <a:avLst/>
          </a:prstGeom>
          <a:noFill/>
        </p:spPr>
        <p:txBody>
          <a:bodyPr wrap="square" rtlCol="0">
            <a:spAutoFit/>
          </a:bodyPr>
          <a:lstStyle/>
          <a:p>
            <a:r>
              <a:rPr lang="en-US" altLang="zh-CN" sz="1400" i="1" dirty="0"/>
              <a:t>3D</a:t>
            </a:r>
            <a:r>
              <a:rPr lang="zh-CN" altLang="en-US" sz="1400" i="1" dirty="0"/>
              <a:t>打印骨架误差：</a:t>
            </a:r>
            <a:r>
              <a:rPr lang="en-US" altLang="zh-CN" sz="1400" i="1" dirty="0"/>
              <a:t>±0.3mm</a:t>
            </a:r>
            <a:endParaRPr lang="zh-CN" altLang="en-US" sz="1400" i="1" dirty="0"/>
          </a:p>
        </p:txBody>
      </p:sp>
    </p:spTree>
    <p:extLst>
      <p:ext uri="{BB962C8B-B14F-4D97-AF65-F5344CB8AC3E}">
        <p14:creationId xmlns:p14="http://schemas.microsoft.com/office/powerpoint/2010/main" val="280937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ACCA628-2EC7-47E0-A2A2-1B683DBC52BE}"/>
              </a:ext>
            </a:extLst>
          </p:cNvPr>
          <p:cNvSpPr>
            <a:spLocks noGrp="1"/>
          </p:cNvSpPr>
          <p:nvPr>
            <p:ph type="sldNum" sz="quarter" idx="12"/>
          </p:nvPr>
        </p:nvSpPr>
        <p:spPr/>
        <p:txBody>
          <a:bodyPr/>
          <a:lstStyle/>
          <a:p>
            <a:pPr>
              <a:defRPr/>
            </a:pPr>
            <a:fld id="{C58DEF2B-8039-4C1E-A573-46AE1706B516}" type="slidenum">
              <a:rPr lang="en-US" altLang="zh-CN" smtClean="0"/>
              <a:pPr>
                <a:defRPr/>
              </a:pPr>
              <a:t>20</a:t>
            </a:fld>
            <a:endParaRPr lang="en-US" altLang="zh-CN" dirty="0"/>
          </a:p>
        </p:txBody>
      </p:sp>
      <p:sp>
        <p:nvSpPr>
          <p:cNvPr id="3" name="文本占位符 2">
            <a:extLst>
              <a:ext uri="{FF2B5EF4-FFF2-40B4-BE49-F238E27FC236}">
                <a16:creationId xmlns:a16="http://schemas.microsoft.com/office/drawing/2014/main" id="{19C010E6-F6AE-428A-897E-191B7E6BEAD3}"/>
              </a:ext>
            </a:extLst>
          </p:cNvPr>
          <p:cNvSpPr>
            <a:spLocks noGrp="1"/>
          </p:cNvSpPr>
          <p:nvPr>
            <p:ph type="body" sz="quarter" idx="13"/>
          </p:nvPr>
        </p:nvSpPr>
        <p:spPr/>
        <p:txBody>
          <a:bodyPr>
            <a:normAutofit/>
          </a:bodyPr>
          <a:lstStyle/>
          <a:p>
            <a:r>
              <a:rPr lang="zh-CN" altLang="en-US" dirty="0"/>
              <a:t>空气芯线圈（利兹线）</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C1F53FF-1931-4892-B0D7-DC7E1B719A20}"/>
                  </a:ext>
                </a:extLst>
              </p:cNvPr>
              <p:cNvSpPr txBox="1"/>
              <p:nvPr/>
            </p:nvSpPr>
            <p:spPr>
              <a:xfrm>
                <a:off x="76200" y="1295400"/>
                <a:ext cx="8839200" cy="5418919"/>
              </a:xfrm>
              <a:prstGeom prst="rect">
                <a:avLst/>
              </a:prstGeom>
              <a:noFill/>
            </p:spPr>
            <p:txBody>
              <a:bodyPr wrap="square" rtlCol="0">
                <a:spAutoFit/>
              </a:bodyPr>
              <a:lstStyle/>
              <a:p>
                <a:pPr>
                  <a:lnSpc>
                    <a:spcPct val="150000"/>
                  </a:lnSpc>
                </a:pPr>
                <a:r>
                  <a:rPr lang="zh-CN" altLang="en-US" dirty="0"/>
                  <a:t>线圈交流电阻</a:t>
                </a:r>
                <a:endParaRPr lang="en-US" altLang="zh-CN" dirty="0"/>
              </a:p>
              <a:p>
                <a:pPr marL="742950" lvl="1" indent="-285750">
                  <a:lnSpc>
                    <a:spcPct val="150000"/>
                  </a:lnSpc>
                  <a:buFont typeface="Wingdings" panose="05000000000000000000" pitchFamily="2" charset="2"/>
                  <a:buChar char="p"/>
                </a:pPr>
                <a:r>
                  <a:rPr lang="zh-CN" altLang="en-US" dirty="0"/>
                  <a:t>计算结果</a:t>
                </a:r>
                <a:endParaRPr lang="en-US" altLang="zh-CN" dirty="0"/>
              </a:p>
              <a:p>
                <a:pPr>
                  <a:lnSpc>
                    <a:spcPct val="150000"/>
                  </a:lnSpc>
                </a:pPr>
                <a14:m>
                  <m:oMathPara xmlns:m="http://schemas.openxmlformats.org/officeDocument/2006/math">
                    <m:oMathParaPr>
                      <m:jc m:val="centerGroup"/>
                    </m:oMathParaPr>
                    <m:oMath xmlns:m="http://schemas.openxmlformats.org/officeDocument/2006/math">
                      <m:sSub>
                        <m:sSubPr>
                          <m:ctrlPr>
                            <a:rPr lang="zh-CN" altLang="zh-CN"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𝑅</m:t>
                          </m:r>
                        </m:e>
                        <m:sub>
                          <m:r>
                            <a:rPr lang="en-US" altLang="zh-CN" b="0" i="1" smtClean="0">
                              <a:latin typeface="Cambria Math" panose="02040503050406030204" pitchFamily="18" charset="0"/>
                              <a:cs typeface="Times New Roman" panose="02020603050405020304" pitchFamily="18" charset="0"/>
                            </a:rPr>
                            <m:t>𝑎𝑐</m:t>
                          </m:r>
                        </m:sub>
                      </m:sSub>
                      <m:r>
                        <a:rPr lang="en-US" altLang="zh-CN">
                          <a:latin typeface="Cambria Math" panose="02040503050406030204" pitchFamily="18" charset="0"/>
                          <a:cs typeface="Times New Roman" panose="02020603050405020304" pitchFamily="18" charset="0"/>
                        </a:rPr>
                        <m:t>=</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𝑅</m:t>
                          </m:r>
                        </m:e>
                        <m:sub>
                          <m:r>
                            <a:rPr lang="en-US" altLang="zh-CN" i="1">
                              <a:latin typeface="Cambria Math" panose="02040503050406030204" pitchFamily="18" charset="0"/>
                              <a:cs typeface="Times New Roman" panose="02020603050405020304" pitchFamily="18" charset="0"/>
                            </a:rPr>
                            <m:t>𝑑𝑐</m:t>
                          </m:r>
                        </m:sub>
                      </m:sSub>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num>
                        <m:den>
                          <m:r>
                            <a:rPr lang="en-US" altLang="zh-CN">
                              <a:latin typeface="Cambria Math" panose="02040503050406030204" pitchFamily="18" charset="0"/>
                              <a:cs typeface="Times New Roman" panose="02020603050405020304" pitchFamily="18" charset="0"/>
                            </a:rPr>
                            <m:t>2</m:t>
                          </m:r>
                        </m:den>
                      </m:f>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𝑠</m:t>
                          </m:r>
                        </m:sub>
                      </m:sSub>
                      <m:d>
                        <m:dPr>
                          <m:begChr m:val="{"/>
                          <m:endChr m:val=""/>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a:latin typeface="Cambria Math" panose="02040503050406030204" pitchFamily="18" charset="0"/>
                                  <a:cs typeface="Times New Roman" panose="02020603050405020304" pitchFamily="18" charset="0"/>
                                </a:rPr>
                                <m:t>1</m:t>
                              </m:r>
                            </m:num>
                            <m:den>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𝑠</m:t>
                                  </m:r>
                                </m:sub>
                              </m:sSub>
                            </m:den>
                          </m:f>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𝑏𝑒𝑟</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𝑖</m:t>
                                  </m:r>
                                </m:e>
                                <m:sup>
                                  <m:r>
                                    <a:rPr lang="en-US" altLang="zh-CN" i="1">
                                      <a:latin typeface="Cambria Math" panose="02040503050406030204" pitchFamily="18" charset="0"/>
                                      <a:cs typeface="Times New Roman" panose="02020603050405020304" pitchFamily="18" charset="0"/>
                                    </a:rPr>
                                    <m:t>′</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𝑏𝑒𝑖</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𝑟</m:t>
                                  </m:r>
                                </m:e>
                                <m:sup>
                                  <m:r>
                                    <a:rPr lang="en-US" altLang="zh-CN" i="1">
                                      <a:latin typeface="Cambria Math" panose="02040503050406030204" pitchFamily="18" charset="0"/>
                                      <a:cs typeface="Times New Roman" panose="02020603050405020304" pitchFamily="18" charset="0"/>
                                    </a:rPr>
                                    <m:t>′</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num>
                            <m:den>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𝑟</m:t>
                                  </m:r>
                                </m:e>
                                <m:sup>
                                  <m:r>
                                    <a:rPr lang="en-US" altLang="zh-CN" i="1">
                                      <a:latin typeface="Cambria Math" panose="02040503050406030204" pitchFamily="18" charset="0"/>
                                      <a:cs typeface="Times New Roman" panose="02020603050405020304" pitchFamily="18" charset="0"/>
                                    </a:rPr>
                                    <m:t>′</m:t>
                                  </m:r>
                                  <m:r>
                                    <a:rPr lang="en-US" altLang="zh-CN">
                                      <a:latin typeface="Cambria Math" panose="02040503050406030204" pitchFamily="18" charset="0"/>
                                      <a:cs typeface="Times New Roman" panose="02020603050405020304" pitchFamily="18" charset="0"/>
                                    </a:rPr>
                                    <m:t>2</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𝑖</m:t>
                                  </m:r>
                                </m:e>
                                <m:sup>
                                  <m:r>
                                    <a:rPr lang="en-US" altLang="zh-CN" i="1">
                                      <a:latin typeface="Cambria Math" panose="02040503050406030204" pitchFamily="18" charset="0"/>
                                      <a:cs typeface="Times New Roman" panose="02020603050405020304" pitchFamily="18" charset="0"/>
                                    </a:rPr>
                                    <m:t>′</m:t>
                                  </m:r>
                                  <m:r>
                                    <a:rPr lang="en-US" altLang="zh-CN">
                                      <a:latin typeface="Cambria Math" panose="02040503050406030204" pitchFamily="18" charset="0"/>
                                      <a:cs typeface="Times New Roman" panose="02020603050405020304" pitchFamily="18" charset="0"/>
                                    </a:rPr>
                                    <m:t>2</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den>
                          </m:f>
                        </m:e>
                      </m:d>
                      <m:r>
                        <a:rPr lang="en-US" altLang="zh-CN" i="1">
                          <a:latin typeface="Cambria Math" panose="02040503050406030204" pitchFamily="18" charset="0"/>
                          <a:cs typeface="Times New Roman" panose="02020603050405020304" pitchFamily="18" charset="0"/>
                        </a:rPr>
                        <m:t>−</m:t>
                      </m:r>
                    </m:oMath>
                  </m:oMathPara>
                </a14:m>
                <a:endParaRPr lang="en-US" altLang="zh-CN" i="1" dirty="0">
                  <a:latin typeface="Cambria Math" panose="020405030504060302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altLang="zh-CN">
                          <a:latin typeface="Cambria Math" panose="02040503050406030204" pitchFamily="18" charset="0"/>
                          <a:cs typeface="Times New Roman" panose="02020603050405020304" pitchFamily="18" charset="0"/>
                        </a:rPr>
                        <m:t>2</m:t>
                      </m:r>
                      <m:r>
                        <a:rPr lang="en-US" altLang="zh-CN" i="1">
                          <a:latin typeface="Cambria Math" panose="02040503050406030204" pitchFamily="18" charset="0"/>
                          <a:cs typeface="Times New Roman" panose="02020603050405020304" pitchFamily="18" charset="0"/>
                        </a:rPr>
                        <m:t>𝜋</m:t>
                      </m:r>
                      <m:d>
                        <m:dPr>
                          <m:begChr m:val="["/>
                          <m:endChr m:val="]"/>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a:latin typeface="Cambria Math" panose="02040503050406030204" pitchFamily="18" charset="0"/>
                                  <a:cs typeface="Times New Roman" panose="02020603050405020304" pitchFamily="18" charset="0"/>
                                </a:rPr>
                                <m:t>4</m:t>
                              </m:r>
                              <m:d>
                                <m:d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𝑁</m:t>
                                      </m:r>
                                    </m:e>
                                    <m:sub>
                                      <m:r>
                                        <a:rPr lang="en-US" altLang="zh-CN" i="1">
                                          <a:latin typeface="Cambria Math" panose="02040503050406030204" pitchFamily="18" charset="0"/>
                                          <a:cs typeface="Times New Roman" panose="02020603050405020304" pitchFamily="18" charset="0"/>
                                        </a:rPr>
                                        <m:t>𝑙</m:t>
                                      </m:r>
                                    </m:sub>
                                    <m:sup>
                                      <m:r>
                                        <a:rPr lang="en-US" altLang="zh-CN">
                                          <a:latin typeface="Cambria Math" panose="02040503050406030204" pitchFamily="18" charset="0"/>
                                          <a:cs typeface="Times New Roman" panose="02020603050405020304" pitchFamily="18" charset="0"/>
                                        </a:rPr>
                                        <m:t>2</m:t>
                                      </m:r>
                                    </m:sup>
                                  </m:sSubSup>
                                  <m:r>
                                    <a:rPr lang="en-US" altLang="zh-CN" i="1">
                                      <a:latin typeface="Cambria Math" panose="02040503050406030204" pitchFamily="18" charset="0"/>
                                      <a:cs typeface="Times New Roman" panose="02020603050405020304" pitchFamily="18" charset="0"/>
                                    </a:rPr>
                                    <m:t>−</m:t>
                                  </m:r>
                                  <m:r>
                                    <a:rPr lang="en-US" altLang="zh-CN">
                                      <a:latin typeface="Cambria Math" panose="02040503050406030204" pitchFamily="18" charset="0"/>
                                      <a:cs typeface="Times New Roman" panose="02020603050405020304" pitchFamily="18" charset="0"/>
                                    </a:rPr>
                                    <m:t>1</m:t>
                                  </m:r>
                                </m:e>
                              </m:d>
                            </m:num>
                            <m:den>
                              <m:r>
                                <a:rPr lang="en-US" altLang="zh-CN">
                                  <a:latin typeface="Cambria Math" panose="02040503050406030204" pitchFamily="18" charset="0"/>
                                  <a:cs typeface="Times New Roman" panose="02020603050405020304" pitchFamily="18" charset="0"/>
                                </a:rPr>
                                <m:t>3</m:t>
                              </m:r>
                            </m:den>
                          </m:f>
                          <m:r>
                            <a:rPr lang="en-US" altLang="zh-CN">
                              <a:latin typeface="Cambria Math" panose="02040503050406030204" pitchFamily="18" charset="0"/>
                              <a:cs typeface="Times New Roman" panose="02020603050405020304" pitchFamily="18" charset="0"/>
                            </a:rPr>
                            <m:t>+1</m:t>
                          </m:r>
                        </m:e>
                      </m:d>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𝑠</m:t>
                          </m:r>
                        </m:sub>
                      </m:sSub>
                      <m:d>
                        <m:d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𝜂</m:t>
                              </m:r>
                            </m:e>
                            <m:sub>
                              <m:r>
                                <a:rPr lang="en-US" altLang="zh-CN">
                                  <a:latin typeface="Cambria Math" panose="02040503050406030204" pitchFamily="18" charset="0"/>
                                  <a:cs typeface="Times New Roman" panose="02020603050405020304" pitchFamily="18" charset="0"/>
                                </a:rPr>
                                <m:t>1</m:t>
                              </m:r>
                            </m:sub>
                            <m:sup>
                              <m:r>
                                <a:rPr lang="en-US" altLang="zh-CN">
                                  <a:latin typeface="Cambria Math" panose="02040503050406030204" pitchFamily="18" charset="0"/>
                                  <a:cs typeface="Times New Roman" panose="02020603050405020304" pitchFamily="18" charset="0"/>
                                </a:rPr>
                                <m:t>2</m:t>
                              </m:r>
                            </m:sup>
                          </m:sSubSup>
                          <m:r>
                            <a:rPr lang="en-US" altLang="zh-CN">
                              <a:latin typeface="Cambria Math" panose="02040503050406030204" pitchFamily="18" charset="0"/>
                              <a:cs typeface="Times New Roman" panose="02020603050405020304" pitchFamily="18" charset="0"/>
                            </a:rPr>
                            <m:t>+</m:t>
                          </m:r>
                          <m:sSubSup>
                            <m:sSub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𝜂</m:t>
                              </m:r>
                            </m:e>
                            <m:sub>
                              <m:r>
                                <a:rPr lang="en-US" altLang="zh-CN">
                                  <a:latin typeface="Cambria Math" panose="02040503050406030204" pitchFamily="18" charset="0"/>
                                  <a:cs typeface="Times New Roman" panose="02020603050405020304" pitchFamily="18" charset="0"/>
                                </a:rPr>
                                <m:t>2</m:t>
                              </m:r>
                            </m:sub>
                            <m:sup>
                              <m:r>
                                <a:rPr lang="en-US" altLang="zh-CN">
                                  <a:latin typeface="Cambria Math" panose="02040503050406030204" pitchFamily="18" charset="0"/>
                                  <a:cs typeface="Times New Roman" panose="02020603050405020304" pitchFamily="18" charset="0"/>
                                </a:rPr>
                                <m:t>2</m:t>
                              </m:r>
                            </m:sup>
                          </m:sSubSup>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𝑝</m:t>
                              </m:r>
                            </m:num>
                            <m:den>
                              <m:r>
                                <a:rPr lang="en-US" altLang="zh-CN">
                                  <a:latin typeface="Cambria Math" panose="02040503050406030204" pitchFamily="18" charset="0"/>
                                  <a:cs typeface="Times New Roman" panose="02020603050405020304" pitchFamily="18" charset="0"/>
                                </a:rPr>
                                <m:t>2</m:t>
                              </m:r>
                              <m:r>
                                <a:rPr lang="en-US" altLang="zh-CN" i="1">
                                  <a:latin typeface="Cambria Math" panose="02040503050406030204" pitchFamily="18" charset="0"/>
                                  <a:cs typeface="Times New Roman" panose="02020603050405020304" pitchFamily="18" charset="0"/>
                                </a:rPr>
                                <m:t>𝜋</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𝑠</m:t>
                                  </m:r>
                                </m:sub>
                              </m:sSub>
                            </m:den>
                          </m:f>
                        </m:e>
                      </m:d>
                      <m:d>
                        <m:dPr>
                          <m:begChr m:val=""/>
                          <m:endChr m:val="}"/>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𝑏𝑒</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𝑟</m:t>
                                  </m:r>
                                </m:e>
                                <m:sub>
                                  <m:r>
                                    <a:rPr lang="en-US" altLang="zh-CN">
                                      <a:latin typeface="Cambria Math" panose="02040503050406030204" pitchFamily="18" charset="0"/>
                                      <a:cs typeface="Times New Roman" panose="02020603050405020304" pitchFamily="18" charset="0"/>
                                    </a:rPr>
                                    <m:t>2</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𝑟</m:t>
                                  </m:r>
                                </m:e>
                                <m:sup>
                                  <m:r>
                                    <a:rPr lang="en-US" altLang="zh-CN" i="1">
                                      <a:latin typeface="Cambria Math" panose="02040503050406030204" pitchFamily="18" charset="0"/>
                                      <a:cs typeface="Times New Roman" panose="02020603050405020304" pitchFamily="18" charset="0"/>
                                    </a:rPr>
                                    <m:t>′</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b="0" i="1" smtClean="0">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𝑏𝑒</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𝑖</m:t>
                                  </m:r>
                                </m:e>
                                <m:sub>
                                  <m:r>
                                    <a:rPr lang="en-US" altLang="zh-CN">
                                      <a:latin typeface="Cambria Math" panose="02040503050406030204" pitchFamily="18" charset="0"/>
                                      <a:cs typeface="Times New Roman" panose="02020603050405020304" pitchFamily="18" charset="0"/>
                                    </a:rPr>
                                    <m:t>2</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𝑖</m:t>
                                  </m:r>
                                </m:e>
                                <m:sup>
                                  <m:r>
                                    <a:rPr lang="en-US" altLang="zh-CN" i="1">
                                      <a:latin typeface="Cambria Math" panose="02040503050406030204" pitchFamily="18" charset="0"/>
                                      <a:cs typeface="Times New Roman" panose="02020603050405020304" pitchFamily="18" charset="0"/>
                                    </a:rPr>
                                    <m:t>′</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num>
                            <m:den>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𝑟</m:t>
                                  </m:r>
                                </m:e>
                                <m:sup>
                                  <m:r>
                                    <a:rPr lang="en-US" altLang="zh-CN">
                                      <a:latin typeface="Cambria Math" panose="02040503050406030204" pitchFamily="18" charset="0"/>
                                      <a:cs typeface="Times New Roman" panose="02020603050405020304" pitchFamily="18" charset="0"/>
                                    </a:rPr>
                                    <m:t>2</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𝑖</m:t>
                                  </m:r>
                                </m:e>
                                <m:sup>
                                  <m:r>
                                    <a:rPr lang="en-US" altLang="zh-CN">
                                      <a:latin typeface="Cambria Math" panose="02040503050406030204" pitchFamily="18" charset="0"/>
                                      <a:cs typeface="Times New Roman" panose="02020603050405020304" pitchFamily="18" charset="0"/>
                                    </a:rPr>
                                    <m:t>2</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den>
                          </m:f>
                        </m:e>
                      </m:d>
                    </m:oMath>
                  </m:oMathPara>
                </a14:m>
                <a:endParaRPr lang="en-US" altLang="zh-CN" dirty="0"/>
              </a:p>
              <a:p>
                <a:pPr lvl="1">
                  <a:lnSpc>
                    <a:spcPct val="150000"/>
                  </a:lnSpc>
                </a:pPr>
                <a:endParaRPr lang="en-US" altLang="zh-CN" dirty="0"/>
              </a:p>
              <a:p>
                <a:pPr marL="742950" lvl="1" indent="-285750">
                  <a:lnSpc>
                    <a:spcPct val="150000"/>
                  </a:lnSpc>
                  <a:buFont typeface="Wingdings" panose="05000000000000000000" pitchFamily="2" charset="2"/>
                  <a:buChar char="p"/>
                </a:pPr>
                <a:endParaRPr lang="en-US" altLang="zh-CN" dirty="0"/>
              </a:p>
              <a:p>
                <a:pPr marL="742950" lvl="1" indent="-285750">
                  <a:lnSpc>
                    <a:spcPct val="150000"/>
                  </a:lnSpc>
                  <a:buFont typeface="Wingdings" panose="05000000000000000000" pitchFamily="2" charset="2"/>
                  <a:buChar char="p"/>
                </a:pPr>
                <a:r>
                  <a:rPr lang="zh-CN" altLang="en-US" dirty="0"/>
                  <a:t>仿真结果</a:t>
                </a:r>
                <a:endParaRPr lang="en-US" altLang="zh-CN" dirty="0"/>
              </a:p>
              <a:p>
                <a:pPr marL="1200150" lvl="2" indent="-285750">
                  <a:lnSpc>
                    <a:spcPct val="150000"/>
                  </a:lnSpc>
                  <a:buFont typeface="Arial" panose="020B0604020202020204" pitchFamily="34" charset="0"/>
                  <a:buChar char="•"/>
                </a:pPr>
                <a:r>
                  <a:rPr lang="en-US" altLang="zh-CN" dirty="0" err="1"/>
                  <a:t>Comsol</a:t>
                </a:r>
                <a:endParaRPr lang="en-US" altLang="zh-CN" dirty="0"/>
              </a:p>
              <a:p>
                <a:pPr marL="1200150" lvl="2" indent="-285750">
                  <a:lnSpc>
                    <a:spcPct val="150000"/>
                  </a:lnSpc>
                  <a:buFont typeface="Arial" panose="020B0604020202020204" pitchFamily="34" charset="0"/>
                  <a:buChar char="•"/>
                </a:pPr>
                <a:r>
                  <a:rPr lang="en-US" altLang="zh-CN" dirty="0"/>
                  <a:t>Ansys Maxwell</a:t>
                </a:r>
              </a:p>
              <a:p>
                <a:pPr marL="742950" lvl="1" indent="-285750">
                  <a:lnSpc>
                    <a:spcPct val="150000"/>
                  </a:lnSpc>
                  <a:buFont typeface="Wingdings" panose="05000000000000000000" pitchFamily="2" charset="2"/>
                  <a:buChar char="p"/>
                </a:pPr>
                <a:r>
                  <a:rPr lang="zh-CN" altLang="en-US" dirty="0"/>
                  <a:t>实测结果</a:t>
                </a:r>
              </a:p>
            </p:txBody>
          </p:sp>
        </mc:Choice>
        <mc:Fallback xmlns="">
          <p:sp>
            <p:nvSpPr>
              <p:cNvPr id="4" name="文本框 3">
                <a:extLst>
                  <a:ext uri="{FF2B5EF4-FFF2-40B4-BE49-F238E27FC236}">
                    <a16:creationId xmlns:a16="http://schemas.microsoft.com/office/drawing/2014/main" id="{CC1F53FF-1931-4892-B0D7-DC7E1B719A20}"/>
                  </a:ext>
                </a:extLst>
              </p:cNvPr>
              <p:cNvSpPr txBox="1">
                <a:spLocks noRot="1" noChangeAspect="1" noMove="1" noResize="1" noEditPoints="1" noAdjustHandles="1" noChangeArrowheads="1" noChangeShapeType="1" noTextEdit="1"/>
              </p:cNvSpPr>
              <p:nvPr/>
            </p:nvSpPr>
            <p:spPr>
              <a:xfrm>
                <a:off x="76200" y="1295400"/>
                <a:ext cx="8839200" cy="5418919"/>
              </a:xfrm>
              <a:prstGeom prst="rect">
                <a:avLst/>
              </a:prstGeom>
              <a:blipFill>
                <a:blip r:embed="rId2"/>
                <a:stretch>
                  <a:fillRect l="-621" b="-788"/>
                </a:stretch>
              </a:blipFill>
            </p:spPr>
            <p:txBody>
              <a:bodyPr/>
              <a:lstStyle/>
              <a:p>
                <a:r>
                  <a:rPr lang="zh-CN" altLang="en-US">
                    <a:noFill/>
                  </a:rPr>
                  <a:t> </a:t>
                </a:r>
              </a:p>
            </p:txBody>
          </p:sp>
        </mc:Fallback>
      </mc:AlternateContent>
      <p:pic>
        <p:nvPicPr>
          <p:cNvPr id="23" name="图片 22">
            <a:extLst>
              <a:ext uri="{FF2B5EF4-FFF2-40B4-BE49-F238E27FC236}">
                <a16:creationId xmlns:a16="http://schemas.microsoft.com/office/drawing/2014/main" id="{27E8861D-6B4B-42F7-87D4-5010480A5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474" y="4580526"/>
            <a:ext cx="2619351" cy="2160000"/>
          </a:xfrm>
          <a:prstGeom prst="rect">
            <a:avLst/>
          </a:prstGeom>
        </p:spPr>
      </p:pic>
      <p:cxnSp>
        <p:nvCxnSpPr>
          <p:cNvPr id="12" name="直接连接符 11">
            <a:extLst>
              <a:ext uri="{FF2B5EF4-FFF2-40B4-BE49-F238E27FC236}">
                <a16:creationId xmlns:a16="http://schemas.microsoft.com/office/drawing/2014/main" id="{435B798B-91BB-41FD-9519-1A13978D7FC1}"/>
              </a:ext>
            </a:extLst>
          </p:cNvPr>
          <p:cNvCxnSpPr>
            <a:cxnSpLocks/>
          </p:cNvCxnSpPr>
          <p:nvPr/>
        </p:nvCxnSpPr>
        <p:spPr>
          <a:xfrm>
            <a:off x="3733800" y="2438400"/>
            <a:ext cx="289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64DC215-59F2-4425-85F8-5C8B379082B4}"/>
              </a:ext>
            </a:extLst>
          </p:cNvPr>
          <p:cNvCxnSpPr>
            <a:cxnSpLocks/>
          </p:cNvCxnSpPr>
          <p:nvPr/>
        </p:nvCxnSpPr>
        <p:spPr>
          <a:xfrm>
            <a:off x="1466850" y="4236482"/>
            <a:ext cx="62293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9B8613E4-F179-424E-B2FD-F8D6D181C301}"/>
              </a:ext>
            </a:extLst>
          </p:cNvPr>
          <p:cNvSpPr txBox="1"/>
          <p:nvPr/>
        </p:nvSpPr>
        <p:spPr>
          <a:xfrm>
            <a:off x="4627602" y="2050018"/>
            <a:ext cx="1107996" cy="369332"/>
          </a:xfrm>
          <a:prstGeom prst="rect">
            <a:avLst/>
          </a:prstGeom>
          <a:noFill/>
        </p:spPr>
        <p:txBody>
          <a:bodyPr wrap="none" rtlCol="0">
            <a:spAutoFit/>
          </a:bodyPr>
          <a:lstStyle/>
          <a:p>
            <a:r>
              <a:rPr lang="zh-CN" altLang="en-US" b="1" dirty="0">
                <a:solidFill>
                  <a:srgbClr val="C00000"/>
                </a:solidFill>
              </a:rPr>
              <a:t>集肤效应</a:t>
            </a:r>
          </a:p>
        </p:txBody>
      </p:sp>
      <p:sp>
        <p:nvSpPr>
          <p:cNvPr id="20" name="文本框 19">
            <a:extLst>
              <a:ext uri="{FF2B5EF4-FFF2-40B4-BE49-F238E27FC236}">
                <a16:creationId xmlns:a16="http://schemas.microsoft.com/office/drawing/2014/main" id="{BACE1A91-B5D2-4150-BBF6-D2E6D88EB8E1}"/>
              </a:ext>
            </a:extLst>
          </p:cNvPr>
          <p:cNvSpPr txBox="1"/>
          <p:nvPr/>
        </p:nvSpPr>
        <p:spPr>
          <a:xfrm>
            <a:off x="7840740" y="3997045"/>
            <a:ext cx="1107996" cy="369332"/>
          </a:xfrm>
          <a:prstGeom prst="rect">
            <a:avLst/>
          </a:prstGeom>
          <a:noFill/>
        </p:spPr>
        <p:txBody>
          <a:bodyPr wrap="none" rtlCol="0">
            <a:spAutoFit/>
          </a:bodyPr>
          <a:lstStyle>
            <a:defPPr>
              <a:defRPr lang="zh-CN"/>
            </a:defPPr>
            <a:lvl1pPr>
              <a:defRPr b="1">
                <a:solidFill>
                  <a:srgbClr val="C00000"/>
                </a:solidFill>
              </a:defRPr>
            </a:lvl1pPr>
          </a:lstStyle>
          <a:p>
            <a:r>
              <a:rPr lang="zh-CN" altLang="en-US" dirty="0"/>
              <a:t>邻近效应</a:t>
            </a:r>
          </a:p>
        </p:txBody>
      </p:sp>
      <p:cxnSp>
        <p:nvCxnSpPr>
          <p:cNvPr id="22" name="直接连接符 21">
            <a:extLst>
              <a:ext uri="{FF2B5EF4-FFF2-40B4-BE49-F238E27FC236}">
                <a16:creationId xmlns:a16="http://schemas.microsoft.com/office/drawing/2014/main" id="{D605ED54-785F-4F40-A7D9-B8E23B9C3808}"/>
              </a:ext>
            </a:extLst>
          </p:cNvPr>
          <p:cNvCxnSpPr>
            <a:cxnSpLocks/>
          </p:cNvCxnSpPr>
          <p:nvPr/>
        </p:nvCxnSpPr>
        <p:spPr>
          <a:xfrm>
            <a:off x="3514725" y="4457463"/>
            <a:ext cx="4000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63EC440-9334-4222-A5CF-BE25EE01B6DC}"/>
              </a:ext>
            </a:extLst>
          </p:cNvPr>
          <p:cNvCxnSpPr>
            <a:cxnSpLocks/>
          </p:cNvCxnSpPr>
          <p:nvPr/>
        </p:nvCxnSpPr>
        <p:spPr>
          <a:xfrm>
            <a:off x="4038600" y="4457463"/>
            <a:ext cx="83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2093B325-1E94-443A-ACA1-F79FDFDF8264}"/>
              </a:ext>
            </a:extLst>
          </p:cNvPr>
          <p:cNvSpPr txBox="1"/>
          <p:nvPr/>
        </p:nvSpPr>
        <p:spPr>
          <a:xfrm>
            <a:off x="1905000" y="4320423"/>
            <a:ext cx="1569660" cy="369332"/>
          </a:xfrm>
          <a:prstGeom prst="rect">
            <a:avLst/>
          </a:prstGeom>
          <a:noFill/>
        </p:spPr>
        <p:txBody>
          <a:bodyPr wrap="none" rtlCol="0">
            <a:spAutoFit/>
          </a:bodyPr>
          <a:lstStyle>
            <a:defPPr>
              <a:defRPr lang="zh-CN"/>
            </a:defPPr>
            <a:lvl1pPr>
              <a:defRPr b="1">
                <a:solidFill>
                  <a:srgbClr val="C00000"/>
                </a:solidFill>
              </a:defRPr>
            </a:lvl1pPr>
          </a:lstStyle>
          <a:p>
            <a:r>
              <a:rPr lang="zh-CN" altLang="en-US" dirty="0"/>
              <a:t>股间邻近效应</a:t>
            </a:r>
          </a:p>
        </p:txBody>
      </p:sp>
    </p:spTree>
    <p:extLst>
      <p:ext uri="{BB962C8B-B14F-4D97-AF65-F5344CB8AC3E}">
        <p14:creationId xmlns:p14="http://schemas.microsoft.com/office/powerpoint/2010/main" val="756858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EAD27A7-69B2-4689-B5AA-8D284FD8F1BA}"/>
              </a:ext>
            </a:extLst>
          </p:cNvPr>
          <p:cNvSpPr>
            <a:spLocks noGrp="1"/>
          </p:cNvSpPr>
          <p:nvPr>
            <p:ph type="sldNum" sz="quarter" idx="12"/>
          </p:nvPr>
        </p:nvSpPr>
        <p:spPr/>
        <p:txBody>
          <a:bodyPr/>
          <a:lstStyle/>
          <a:p>
            <a:pPr>
              <a:defRPr/>
            </a:pPr>
            <a:fld id="{C58DEF2B-8039-4C1E-A573-46AE1706B516}" type="slidenum">
              <a:rPr lang="en-US" altLang="zh-CN" smtClean="0"/>
              <a:pPr>
                <a:defRPr/>
              </a:pPr>
              <a:t>21</a:t>
            </a:fld>
            <a:endParaRPr lang="en-US" altLang="zh-CN" dirty="0"/>
          </a:p>
        </p:txBody>
      </p:sp>
      <p:sp>
        <p:nvSpPr>
          <p:cNvPr id="3" name="文本占位符 2">
            <a:extLst>
              <a:ext uri="{FF2B5EF4-FFF2-40B4-BE49-F238E27FC236}">
                <a16:creationId xmlns:a16="http://schemas.microsoft.com/office/drawing/2014/main" id="{90B8A71B-7978-48E2-87DC-8D65F9360504}"/>
              </a:ext>
            </a:extLst>
          </p:cNvPr>
          <p:cNvSpPr>
            <a:spLocks noGrp="1"/>
          </p:cNvSpPr>
          <p:nvPr>
            <p:ph type="body" sz="quarter" idx="13"/>
          </p:nvPr>
        </p:nvSpPr>
        <p:spPr/>
        <p:txBody>
          <a:bodyPr/>
          <a:lstStyle/>
          <a:p>
            <a:r>
              <a:rPr lang="en-US" altLang="zh-CN" dirty="0"/>
              <a:t>Test coil:</a:t>
            </a:r>
            <a:r>
              <a:rPr lang="zh-CN" altLang="en-US" dirty="0"/>
              <a:t> </a:t>
            </a:r>
            <a:r>
              <a:rPr lang="en-US" altLang="zh-CN" dirty="0"/>
              <a:t>coil5</a:t>
            </a:r>
            <a:endParaRPr lang="zh-CN" altLang="en-US" dirty="0"/>
          </a:p>
        </p:txBody>
      </p:sp>
      <p:pic>
        <p:nvPicPr>
          <p:cNvPr id="5" name="图片 4">
            <a:extLst>
              <a:ext uri="{FF2B5EF4-FFF2-40B4-BE49-F238E27FC236}">
                <a16:creationId xmlns:a16="http://schemas.microsoft.com/office/drawing/2014/main" id="{7CD074F0-7B50-4685-9368-B198B43EA323}"/>
              </a:ext>
            </a:extLst>
          </p:cNvPr>
          <p:cNvPicPr>
            <a:picLocks noChangeAspect="1"/>
          </p:cNvPicPr>
          <p:nvPr/>
        </p:nvPicPr>
        <p:blipFill>
          <a:blip r:embed="rId2"/>
          <a:stretch>
            <a:fillRect/>
          </a:stretch>
        </p:blipFill>
        <p:spPr>
          <a:xfrm>
            <a:off x="0" y="1106415"/>
            <a:ext cx="9144000" cy="5294385"/>
          </a:xfrm>
          <a:prstGeom prst="rect">
            <a:avLst/>
          </a:prstGeom>
        </p:spPr>
      </p:pic>
    </p:spTree>
    <p:extLst>
      <p:ext uri="{BB962C8B-B14F-4D97-AF65-F5344CB8AC3E}">
        <p14:creationId xmlns:p14="http://schemas.microsoft.com/office/powerpoint/2010/main" val="118451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5B44C0-8A3A-4115-B7A2-35A24D91DDDD}"/>
              </a:ext>
            </a:extLst>
          </p:cNvPr>
          <p:cNvSpPr>
            <a:spLocks noGrp="1"/>
          </p:cNvSpPr>
          <p:nvPr>
            <p:ph type="sldNum" sz="quarter" idx="12"/>
          </p:nvPr>
        </p:nvSpPr>
        <p:spPr/>
        <p:txBody>
          <a:bodyPr/>
          <a:lstStyle/>
          <a:p>
            <a:pPr>
              <a:defRPr/>
            </a:pPr>
            <a:fld id="{C58DEF2B-8039-4C1E-A573-46AE1706B516}" type="slidenum">
              <a:rPr lang="en-US" altLang="zh-CN" smtClean="0"/>
              <a:pPr>
                <a:defRPr/>
              </a:pPr>
              <a:t>22</a:t>
            </a:fld>
            <a:endParaRPr lang="en-US" altLang="zh-CN" dirty="0"/>
          </a:p>
        </p:txBody>
      </p:sp>
      <p:sp>
        <p:nvSpPr>
          <p:cNvPr id="3" name="文本占位符 2">
            <a:extLst>
              <a:ext uri="{FF2B5EF4-FFF2-40B4-BE49-F238E27FC236}">
                <a16:creationId xmlns:a16="http://schemas.microsoft.com/office/drawing/2014/main" id="{EBCB04F7-71F4-475F-9A4E-142ED3CD5CA8}"/>
              </a:ext>
            </a:extLst>
          </p:cNvPr>
          <p:cNvSpPr>
            <a:spLocks noGrp="1"/>
          </p:cNvSpPr>
          <p:nvPr>
            <p:ph type="body" sz="quarter" idx="13"/>
          </p:nvPr>
        </p:nvSpPr>
        <p:spPr/>
        <p:txBody>
          <a:bodyPr/>
          <a:lstStyle/>
          <a:p>
            <a:r>
              <a:rPr lang="en-US" altLang="zh-CN" dirty="0"/>
              <a:t>V2</a:t>
            </a:r>
            <a:endParaRPr lang="zh-CN" altLang="en-US" dirty="0"/>
          </a:p>
        </p:txBody>
      </p:sp>
      <p:pic>
        <p:nvPicPr>
          <p:cNvPr id="5" name="图片 4">
            <a:extLst>
              <a:ext uri="{FF2B5EF4-FFF2-40B4-BE49-F238E27FC236}">
                <a16:creationId xmlns:a16="http://schemas.microsoft.com/office/drawing/2014/main" id="{CD05C27F-62C5-4E3B-B36D-2BDF2C087C49}"/>
              </a:ext>
            </a:extLst>
          </p:cNvPr>
          <p:cNvPicPr>
            <a:picLocks noChangeAspect="1"/>
          </p:cNvPicPr>
          <p:nvPr/>
        </p:nvPicPr>
        <p:blipFill>
          <a:blip r:embed="rId2"/>
          <a:stretch>
            <a:fillRect/>
          </a:stretch>
        </p:blipFill>
        <p:spPr>
          <a:xfrm>
            <a:off x="342900" y="1295400"/>
            <a:ext cx="8458200" cy="4953845"/>
          </a:xfrm>
          <a:prstGeom prst="rect">
            <a:avLst/>
          </a:prstGeom>
        </p:spPr>
      </p:pic>
    </p:spTree>
    <p:extLst>
      <p:ext uri="{BB962C8B-B14F-4D97-AF65-F5344CB8AC3E}">
        <p14:creationId xmlns:p14="http://schemas.microsoft.com/office/powerpoint/2010/main" val="1970778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5B44C0-8A3A-4115-B7A2-35A24D91DDDD}"/>
              </a:ext>
            </a:extLst>
          </p:cNvPr>
          <p:cNvSpPr>
            <a:spLocks noGrp="1"/>
          </p:cNvSpPr>
          <p:nvPr>
            <p:ph type="sldNum" sz="quarter" idx="12"/>
          </p:nvPr>
        </p:nvSpPr>
        <p:spPr/>
        <p:txBody>
          <a:bodyPr/>
          <a:lstStyle/>
          <a:p>
            <a:pPr>
              <a:defRPr/>
            </a:pPr>
            <a:fld id="{C58DEF2B-8039-4C1E-A573-46AE1706B516}" type="slidenum">
              <a:rPr lang="en-US" altLang="zh-CN" smtClean="0"/>
              <a:pPr>
                <a:defRPr/>
              </a:pPr>
              <a:t>23</a:t>
            </a:fld>
            <a:endParaRPr lang="en-US" altLang="zh-CN" dirty="0"/>
          </a:p>
        </p:txBody>
      </p:sp>
      <p:sp>
        <p:nvSpPr>
          <p:cNvPr id="3" name="文本占位符 2">
            <a:extLst>
              <a:ext uri="{FF2B5EF4-FFF2-40B4-BE49-F238E27FC236}">
                <a16:creationId xmlns:a16="http://schemas.microsoft.com/office/drawing/2014/main" id="{EBCB04F7-71F4-475F-9A4E-142ED3CD5CA8}"/>
              </a:ext>
            </a:extLst>
          </p:cNvPr>
          <p:cNvSpPr>
            <a:spLocks noGrp="1"/>
          </p:cNvSpPr>
          <p:nvPr>
            <p:ph type="body" sz="quarter" idx="13"/>
          </p:nvPr>
        </p:nvSpPr>
        <p:spPr/>
        <p:txBody>
          <a:bodyPr/>
          <a:lstStyle/>
          <a:p>
            <a:r>
              <a:rPr lang="en-US" altLang="zh-CN" dirty="0"/>
              <a:t>V4</a:t>
            </a:r>
            <a:endParaRPr lang="zh-CN" altLang="en-US" dirty="0"/>
          </a:p>
        </p:txBody>
      </p:sp>
      <p:pic>
        <p:nvPicPr>
          <p:cNvPr id="5" name="图片 4">
            <a:extLst>
              <a:ext uri="{FF2B5EF4-FFF2-40B4-BE49-F238E27FC236}">
                <a16:creationId xmlns:a16="http://schemas.microsoft.com/office/drawing/2014/main" id="{AF7EEDFD-905B-4FF3-81C7-F82978134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5572125"/>
          </a:xfrm>
          <a:prstGeom prst="rect">
            <a:avLst/>
          </a:prstGeom>
        </p:spPr>
      </p:pic>
    </p:spTree>
    <p:extLst>
      <p:ext uri="{BB962C8B-B14F-4D97-AF65-F5344CB8AC3E}">
        <p14:creationId xmlns:p14="http://schemas.microsoft.com/office/powerpoint/2010/main" val="289092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98D8201-9455-47C5-8D78-EB4CDF12332F}"/>
              </a:ext>
            </a:extLst>
          </p:cNvPr>
          <p:cNvSpPr>
            <a:spLocks noGrp="1"/>
          </p:cNvSpPr>
          <p:nvPr>
            <p:ph type="sldNum" sz="quarter" idx="12"/>
          </p:nvPr>
        </p:nvSpPr>
        <p:spPr/>
        <p:txBody>
          <a:bodyPr/>
          <a:lstStyle/>
          <a:p>
            <a:pPr>
              <a:defRPr/>
            </a:pPr>
            <a:fld id="{C58DEF2B-8039-4C1E-A573-46AE1706B516}" type="slidenum">
              <a:rPr lang="en-US" altLang="zh-CN" smtClean="0"/>
              <a:pPr>
                <a:defRPr/>
              </a:pPr>
              <a:t>24</a:t>
            </a:fld>
            <a:endParaRPr lang="en-US" altLang="zh-CN" dirty="0"/>
          </a:p>
        </p:txBody>
      </p:sp>
      <p:sp>
        <p:nvSpPr>
          <p:cNvPr id="3" name="文本占位符 2">
            <a:extLst>
              <a:ext uri="{FF2B5EF4-FFF2-40B4-BE49-F238E27FC236}">
                <a16:creationId xmlns:a16="http://schemas.microsoft.com/office/drawing/2014/main" id="{16D4A818-AADA-41B4-A93E-7ECC985C2AFD}"/>
              </a:ext>
            </a:extLst>
          </p:cNvPr>
          <p:cNvSpPr>
            <a:spLocks noGrp="1"/>
          </p:cNvSpPr>
          <p:nvPr>
            <p:ph type="body" sz="quarter" idx="13"/>
          </p:nvPr>
        </p:nvSpPr>
        <p:spPr/>
        <p:txBody>
          <a:bodyPr/>
          <a:lstStyle/>
          <a:p>
            <a:r>
              <a:rPr lang="zh-CN" altLang="en-US" dirty="0"/>
              <a:t>相关结论</a:t>
            </a:r>
          </a:p>
        </p:txBody>
      </p:sp>
      <p:sp>
        <p:nvSpPr>
          <p:cNvPr id="7" name="文本框 6">
            <a:extLst>
              <a:ext uri="{FF2B5EF4-FFF2-40B4-BE49-F238E27FC236}">
                <a16:creationId xmlns:a16="http://schemas.microsoft.com/office/drawing/2014/main" id="{3D636C37-75F8-448A-BC7F-7BDAC6A1998D}"/>
              </a:ext>
            </a:extLst>
          </p:cNvPr>
          <p:cNvSpPr txBox="1"/>
          <p:nvPr/>
        </p:nvSpPr>
        <p:spPr>
          <a:xfrm>
            <a:off x="304800" y="1295400"/>
            <a:ext cx="8610600" cy="337412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1.Comsol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和 </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Ansys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均能实现对利兹线线圈交流电阻的仿真，</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Comsol</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和 </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Ansys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的仿真结果具有一致性，</a:t>
            </a:r>
            <a:r>
              <a:rPr kumimoji="0" lang="zh-CN" altLang="en-US" sz="18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差别主要是直流电阻</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，这与利兹线设置中的诸如“线圈长度倍增因子”，“扭绞长度因子”有关</a:t>
            </a: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dirty="0">
                <a:solidFill>
                  <a:prstClr val="black"/>
                </a:solidFill>
                <a:latin typeface="等线" panose="020F0502020204030204"/>
                <a:ea typeface="等线" panose="02010600030101010101" pitchFamily="2" charset="-122"/>
              </a:rPr>
              <a:t>2.</a:t>
            </a:r>
            <a:r>
              <a:rPr lang="zh-CN" altLang="en-US" dirty="0">
                <a:solidFill>
                  <a:prstClr val="black"/>
                </a:solidFill>
                <a:latin typeface="等线" panose="020F0502020204030204"/>
                <a:ea typeface="等线" panose="02010600030101010101" pitchFamily="2" charset="-122"/>
              </a:rPr>
              <a:t>目前没有没有很好的理论和仿真模型能预测现有利兹线线圈交流电阻</a:t>
            </a:r>
            <a:endParaRPr lang="en-US" altLang="zh-CN" dirty="0">
              <a:solidFill>
                <a:prstClr val="black"/>
              </a:solidFill>
              <a:latin typeface="等线" panose="020F0502020204030204"/>
              <a:ea typeface="等线"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zh-CN" dirty="0">
              <a:solidFill>
                <a:prstClr val="black"/>
              </a:solidFill>
              <a:latin typeface="等线" panose="020F0502020204030204"/>
              <a:ea typeface="等线"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dirty="0">
                <a:solidFill>
                  <a:prstClr val="black"/>
                </a:solidFill>
                <a:latin typeface="等线" panose="020F0502020204030204"/>
                <a:ea typeface="等线" panose="02010600030101010101" pitchFamily="2" charset="-122"/>
              </a:rPr>
              <a:t>怀疑：</a:t>
            </a:r>
            <a:r>
              <a:rPr lang="zh-CN" altLang="en-US" dirty="0">
                <a:solidFill>
                  <a:srgbClr val="FF0000"/>
                </a:solidFill>
                <a:latin typeface="等线" panose="020F0502020204030204"/>
                <a:ea typeface="等线" panose="02010600030101010101" pitchFamily="2" charset="-122"/>
              </a:rPr>
              <a:t>利兹线的品质</a:t>
            </a:r>
            <a:endParaRPr kumimoji="0" lang="en-US" altLang="zh-CN" sz="18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2492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文章大纲</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06</a:t>
            </a:r>
            <a:r>
              <a:rPr lang="zh-CN" altLang="en-US" b="1" dirty="0">
                <a:ea typeface="+mn-ea"/>
                <a:cs typeface="+mn-ea"/>
                <a:sym typeface="+mn-lt"/>
              </a:rPr>
              <a:t>月</a:t>
            </a:r>
            <a:r>
              <a:rPr lang="en-US" altLang="zh-CN" b="1" dirty="0">
                <a:ea typeface="+mn-ea"/>
                <a:cs typeface="+mn-ea"/>
                <a:sym typeface="+mn-lt"/>
              </a:rPr>
              <a:t>17</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25</a:t>
            </a:fld>
            <a:endParaRPr lang="en-US" altLang="zh-CN" dirty="0"/>
          </a:p>
        </p:txBody>
      </p:sp>
    </p:spTree>
    <p:extLst>
      <p:ext uri="{BB962C8B-B14F-4D97-AF65-F5344CB8AC3E}">
        <p14:creationId xmlns:p14="http://schemas.microsoft.com/office/powerpoint/2010/main" val="244090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98D8201-9455-47C5-8D78-EB4CDF12332F}"/>
              </a:ext>
            </a:extLst>
          </p:cNvPr>
          <p:cNvSpPr>
            <a:spLocks noGrp="1"/>
          </p:cNvSpPr>
          <p:nvPr>
            <p:ph type="sldNum" sz="quarter" idx="12"/>
          </p:nvPr>
        </p:nvSpPr>
        <p:spPr/>
        <p:txBody>
          <a:bodyPr/>
          <a:lstStyle/>
          <a:p>
            <a:pPr>
              <a:defRPr/>
            </a:pPr>
            <a:fld id="{C58DEF2B-8039-4C1E-A573-46AE1706B516}" type="slidenum">
              <a:rPr lang="en-US" altLang="zh-CN" smtClean="0"/>
              <a:pPr>
                <a:defRPr/>
              </a:pPr>
              <a:t>26</a:t>
            </a:fld>
            <a:endParaRPr lang="en-US" altLang="zh-CN" dirty="0"/>
          </a:p>
        </p:txBody>
      </p:sp>
      <p:sp>
        <p:nvSpPr>
          <p:cNvPr id="3" name="文本占位符 2">
            <a:extLst>
              <a:ext uri="{FF2B5EF4-FFF2-40B4-BE49-F238E27FC236}">
                <a16:creationId xmlns:a16="http://schemas.microsoft.com/office/drawing/2014/main" id="{16D4A818-AADA-41B4-A93E-7ECC985C2AFD}"/>
              </a:ext>
            </a:extLst>
          </p:cNvPr>
          <p:cNvSpPr>
            <a:spLocks noGrp="1"/>
          </p:cNvSpPr>
          <p:nvPr>
            <p:ph type="body" sz="quarter" idx="13"/>
          </p:nvPr>
        </p:nvSpPr>
        <p:spPr/>
        <p:txBody>
          <a:bodyPr/>
          <a:lstStyle/>
          <a:p>
            <a:r>
              <a:rPr lang="zh-CN" altLang="en-US" dirty="0"/>
              <a:t>文章大纲</a:t>
            </a:r>
          </a:p>
        </p:txBody>
      </p:sp>
    </p:spTree>
    <p:extLst>
      <p:ext uri="{BB962C8B-B14F-4D97-AF65-F5344CB8AC3E}">
        <p14:creationId xmlns:p14="http://schemas.microsoft.com/office/powerpoint/2010/main" val="1517281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磁芯线圈</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06</a:t>
            </a:r>
            <a:r>
              <a:rPr lang="zh-CN" altLang="en-US" b="1" dirty="0">
                <a:ea typeface="+mn-ea"/>
                <a:cs typeface="+mn-ea"/>
                <a:sym typeface="+mn-lt"/>
              </a:rPr>
              <a:t>月</a:t>
            </a:r>
            <a:r>
              <a:rPr lang="en-US" altLang="zh-CN" b="1" dirty="0">
                <a:ea typeface="+mn-ea"/>
                <a:cs typeface="+mn-ea"/>
                <a:sym typeface="+mn-lt"/>
              </a:rPr>
              <a:t>17</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27</a:t>
            </a:fld>
            <a:endParaRPr lang="en-US" altLang="zh-CN" dirty="0"/>
          </a:p>
        </p:txBody>
      </p:sp>
    </p:spTree>
    <p:extLst>
      <p:ext uri="{BB962C8B-B14F-4D97-AF65-F5344CB8AC3E}">
        <p14:creationId xmlns:p14="http://schemas.microsoft.com/office/powerpoint/2010/main" val="2878024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0E30679-9059-4973-9C63-BE6995E75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954" y="1066800"/>
            <a:ext cx="3600000" cy="2457546"/>
          </a:xfrm>
          <a:prstGeom prst="rect">
            <a:avLst/>
          </a:prstGeom>
        </p:spPr>
      </p:pic>
      <p:pic>
        <p:nvPicPr>
          <p:cNvPr id="11" name="图片 10">
            <a:extLst>
              <a:ext uri="{FF2B5EF4-FFF2-40B4-BE49-F238E27FC236}">
                <a16:creationId xmlns:a16="http://schemas.microsoft.com/office/drawing/2014/main" id="{A2F27DC6-A248-4580-AF8B-71F527861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954" y="3522314"/>
            <a:ext cx="3600000" cy="2525294"/>
          </a:xfrm>
          <a:prstGeom prst="rect">
            <a:avLst/>
          </a:prstGeom>
        </p:spPr>
      </p:pic>
      <p:sp>
        <p:nvSpPr>
          <p:cNvPr id="2" name="灯片编号占位符 1">
            <a:extLst>
              <a:ext uri="{FF2B5EF4-FFF2-40B4-BE49-F238E27FC236}">
                <a16:creationId xmlns:a16="http://schemas.microsoft.com/office/drawing/2014/main" id="{D98D8201-9455-47C5-8D78-EB4CDF12332F}"/>
              </a:ext>
            </a:extLst>
          </p:cNvPr>
          <p:cNvSpPr>
            <a:spLocks noGrp="1"/>
          </p:cNvSpPr>
          <p:nvPr>
            <p:ph type="sldNum" sz="quarter" idx="12"/>
          </p:nvPr>
        </p:nvSpPr>
        <p:spPr/>
        <p:txBody>
          <a:bodyPr/>
          <a:lstStyle/>
          <a:p>
            <a:pPr>
              <a:defRPr/>
            </a:pPr>
            <a:fld id="{C58DEF2B-8039-4C1E-A573-46AE1706B516}" type="slidenum">
              <a:rPr lang="en-US" altLang="zh-CN" smtClean="0"/>
              <a:pPr>
                <a:defRPr/>
              </a:pPr>
              <a:t>28</a:t>
            </a:fld>
            <a:endParaRPr lang="en-US" altLang="zh-CN" dirty="0"/>
          </a:p>
        </p:txBody>
      </p:sp>
      <p:sp>
        <p:nvSpPr>
          <p:cNvPr id="3" name="文本占位符 2">
            <a:extLst>
              <a:ext uri="{FF2B5EF4-FFF2-40B4-BE49-F238E27FC236}">
                <a16:creationId xmlns:a16="http://schemas.microsoft.com/office/drawing/2014/main" id="{16D4A818-AADA-41B4-A93E-7ECC985C2AFD}"/>
              </a:ext>
            </a:extLst>
          </p:cNvPr>
          <p:cNvSpPr>
            <a:spLocks noGrp="1"/>
          </p:cNvSpPr>
          <p:nvPr>
            <p:ph type="body" sz="quarter" idx="13"/>
          </p:nvPr>
        </p:nvSpPr>
        <p:spPr/>
        <p:txBody>
          <a:bodyPr/>
          <a:lstStyle/>
          <a:p>
            <a:r>
              <a:rPr lang="zh-CN" altLang="en-US" dirty="0"/>
              <a:t>磁芯复数磁导率</a:t>
            </a:r>
          </a:p>
        </p:txBody>
      </p:sp>
      <p:sp>
        <p:nvSpPr>
          <p:cNvPr id="5" name="文本框 4">
            <a:extLst>
              <a:ext uri="{FF2B5EF4-FFF2-40B4-BE49-F238E27FC236}">
                <a16:creationId xmlns:a16="http://schemas.microsoft.com/office/drawing/2014/main" id="{374C17E7-48B1-4BD2-A399-2F8B4F577960}"/>
              </a:ext>
            </a:extLst>
          </p:cNvPr>
          <p:cNvSpPr txBox="1"/>
          <p:nvPr/>
        </p:nvSpPr>
        <p:spPr>
          <a:xfrm>
            <a:off x="76200" y="5963761"/>
            <a:ext cx="8991600" cy="738664"/>
          </a:xfrm>
          <a:prstGeom prst="rect">
            <a:avLst/>
          </a:prstGeom>
          <a:noFill/>
        </p:spPr>
        <p:txBody>
          <a:bodyPr wrap="square">
            <a:spAutoFit/>
          </a:bodyPr>
          <a:lstStyle/>
          <a:p>
            <a:r>
              <a:rPr lang="en-US" altLang="zh-CN" sz="1400" b="0" i="1" dirty="0">
                <a:solidFill>
                  <a:srgbClr val="222222"/>
                </a:solidFill>
                <a:effectLst/>
                <a:latin typeface="Arial" panose="020B0604020202020204" pitchFamily="34" charset="0"/>
              </a:rPr>
              <a:t>Cuellar C, Tan W, </a:t>
            </a:r>
            <a:r>
              <a:rPr lang="en-US" altLang="zh-CN" sz="1400" b="0" i="1" dirty="0" err="1">
                <a:solidFill>
                  <a:srgbClr val="222222"/>
                </a:solidFill>
                <a:effectLst/>
                <a:latin typeface="Arial" panose="020B0604020202020204" pitchFamily="34" charset="0"/>
              </a:rPr>
              <a:t>Margueron</a:t>
            </a:r>
            <a:r>
              <a:rPr lang="en-US" altLang="zh-CN" sz="1400" b="0" i="1" dirty="0">
                <a:solidFill>
                  <a:srgbClr val="222222"/>
                </a:solidFill>
                <a:effectLst/>
                <a:latin typeface="Arial" panose="020B0604020202020204" pitchFamily="34" charset="0"/>
              </a:rPr>
              <a:t> X, et al. Measurement method of the complex magnetic permeability of ferrites in high frequency[C]//2012 IEEE international instrumentation and measurement technology conference proceedings. IEEE, 2012: 63-68.</a:t>
            </a:r>
            <a:endParaRPr lang="zh-CN" altLang="en-US" sz="1400" i="1" dirty="0"/>
          </a:p>
        </p:txBody>
      </p:sp>
      <p:pic>
        <p:nvPicPr>
          <p:cNvPr id="7" name="图片 6">
            <a:extLst>
              <a:ext uri="{FF2B5EF4-FFF2-40B4-BE49-F238E27FC236}">
                <a16:creationId xmlns:a16="http://schemas.microsoft.com/office/drawing/2014/main" id="{D125B7AE-2DB0-4D77-99EE-1448A49EE261}"/>
              </a:ext>
            </a:extLst>
          </p:cNvPr>
          <p:cNvPicPr>
            <a:picLocks noChangeAspect="1"/>
          </p:cNvPicPr>
          <p:nvPr/>
        </p:nvPicPr>
        <p:blipFill rotWithShape="1">
          <a:blip r:embed="rId4">
            <a:extLst>
              <a:ext uri="{28A0092B-C50C-407E-A947-70E740481C1C}">
                <a14:useLocalDpi xmlns:a14="http://schemas.microsoft.com/office/drawing/2010/main" val="0"/>
              </a:ext>
            </a:extLst>
          </a:blip>
          <a:srcRect b="36754"/>
          <a:stretch/>
        </p:blipFill>
        <p:spPr>
          <a:xfrm>
            <a:off x="159474" y="3813110"/>
            <a:ext cx="5297379" cy="1575356"/>
          </a:xfrm>
          <a:prstGeom prst="rect">
            <a:avLst/>
          </a:prstGeom>
        </p:spPr>
      </p:pic>
      <p:sp>
        <p:nvSpPr>
          <p:cNvPr id="13" name="文本框 12">
            <a:extLst>
              <a:ext uri="{FF2B5EF4-FFF2-40B4-BE49-F238E27FC236}">
                <a16:creationId xmlns:a16="http://schemas.microsoft.com/office/drawing/2014/main" id="{38A8A366-1C3A-4A4B-A5F1-DB765F16DF6D}"/>
              </a:ext>
            </a:extLst>
          </p:cNvPr>
          <p:cNvSpPr txBox="1"/>
          <p:nvPr/>
        </p:nvSpPr>
        <p:spPr>
          <a:xfrm>
            <a:off x="152400" y="1212359"/>
            <a:ext cx="5097354" cy="2353786"/>
          </a:xfrm>
          <a:prstGeom prst="rect">
            <a:avLst/>
          </a:prstGeom>
          <a:noFill/>
        </p:spPr>
        <p:txBody>
          <a:bodyPr wrap="square">
            <a:spAutoFit/>
          </a:bodyPr>
          <a:lstStyle/>
          <a:p>
            <a:pPr>
              <a:lnSpc>
                <a:spcPct val="150000"/>
              </a:lnSpc>
            </a:pPr>
            <a:r>
              <a:rPr lang="en-US" altLang="zh-CN" sz="2000" b="0" i="0" dirty="0">
                <a:solidFill>
                  <a:srgbClr val="000000"/>
                </a:solidFill>
                <a:effectLst/>
                <a:latin typeface="Times New Roman" panose="02020603050405020304" pitchFamily="18" charset="0"/>
              </a:rPr>
              <a:t>The obtained results show that the CMP cannot be generalized for one kind of material because it depends of the geometrical dimensions and manufacture process dispersion.</a:t>
            </a:r>
            <a:r>
              <a:rPr lang="en-US" altLang="zh-CN" sz="2000" dirty="0"/>
              <a:t> </a:t>
            </a:r>
            <a:br>
              <a:rPr lang="en-US" altLang="zh-CN" sz="2000" dirty="0"/>
            </a:br>
            <a:endParaRPr lang="zh-CN" altLang="en-US" sz="2000" dirty="0"/>
          </a:p>
        </p:txBody>
      </p:sp>
    </p:spTree>
    <p:extLst>
      <p:ext uri="{BB962C8B-B14F-4D97-AF65-F5344CB8AC3E}">
        <p14:creationId xmlns:p14="http://schemas.microsoft.com/office/powerpoint/2010/main" val="335670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807852A-E8BB-4ACF-BE63-0E9A248FAA9F}"/>
              </a:ext>
            </a:extLst>
          </p:cNvPr>
          <p:cNvPicPr>
            <a:picLocks noChangeAspect="1"/>
          </p:cNvPicPr>
          <p:nvPr/>
        </p:nvPicPr>
        <p:blipFill>
          <a:blip r:embed="rId2"/>
          <a:stretch>
            <a:fillRect/>
          </a:stretch>
        </p:blipFill>
        <p:spPr>
          <a:xfrm>
            <a:off x="665400" y="3719003"/>
            <a:ext cx="7735200" cy="941057"/>
          </a:xfrm>
          <a:prstGeom prst="rect">
            <a:avLst/>
          </a:prstGeom>
        </p:spPr>
      </p:pic>
      <p:sp>
        <p:nvSpPr>
          <p:cNvPr id="2" name="灯片编号占位符 1">
            <a:extLst>
              <a:ext uri="{FF2B5EF4-FFF2-40B4-BE49-F238E27FC236}">
                <a16:creationId xmlns:a16="http://schemas.microsoft.com/office/drawing/2014/main" id="{BDC27C66-9A1C-40EC-BD72-313CB5DD9E88}"/>
              </a:ext>
            </a:extLst>
          </p:cNvPr>
          <p:cNvSpPr>
            <a:spLocks noGrp="1"/>
          </p:cNvSpPr>
          <p:nvPr>
            <p:ph type="sldNum" sz="quarter" idx="12"/>
          </p:nvPr>
        </p:nvSpPr>
        <p:spPr/>
        <p:txBody>
          <a:bodyPr/>
          <a:lstStyle/>
          <a:p>
            <a:pPr>
              <a:defRPr/>
            </a:pPr>
            <a:fld id="{C58DEF2B-8039-4C1E-A573-46AE1706B516}" type="slidenum">
              <a:rPr lang="en-US" altLang="zh-CN" smtClean="0"/>
              <a:pPr>
                <a:defRPr/>
              </a:pPr>
              <a:t>3</a:t>
            </a:fld>
            <a:endParaRPr lang="en-US" altLang="zh-CN" dirty="0"/>
          </a:p>
        </p:txBody>
      </p:sp>
      <p:sp>
        <p:nvSpPr>
          <p:cNvPr id="3" name="文本占位符 2">
            <a:extLst>
              <a:ext uri="{FF2B5EF4-FFF2-40B4-BE49-F238E27FC236}">
                <a16:creationId xmlns:a16="http://schemas.microsoft.com/office/drawing/2014/main" id="{7A790B19-351E-454A-A10C-D0AC32B20714}"/>
              </a:ext>
            </a:extLst>
          </p:cNvPr>
          <p:cNvSpPr>
            <a:spLocks noGrp="1"/>
          </p:cNvSpPr>
          <p:nvPr>
            <p:ph type="body" sz="quarter" idx="13"/>
          </p:nvPr>
        </p:nvSpPr>
        <p:spPr/>
        <p:txBody>
          <a:bodyPr/>
          <a:lstStyle/>
          <a:p>
            <a:r>
              <a:rPr lang="en-US" altLang="zh-CN" dirty="0"/>
              <a:t>Prototype coil</a:t>
            </a:r>
          </a:p>
        </p:txBody>
      </p:sp>
      <p:pic>
        <p:nvPicPr>
          <p:cNvPr id="5" name="图片 4">
            <a:extLst>
              <a:ext uri="{FF2B5EF4-FFF2-40B4-BE49-F238E27FC236}">
                <a16:creationId xmlns:a16="http://schemas.microsoft.com/office/drawing/2014/main" id="{E80D6ADB-881E-49F8-A561-B4440F3ECE51}"/>
              </a:ext>
            </a:extLst>
          </p:cNvPr>
          <p:cNvPicPr>
            <a:picLocks noChangeAspect="1"/>
          </p:cNvPicPr>
          <p:nvPr/>
        </p:nvPicPr>
        <p:blipFill rotWithShape="1">
          <a:blip r:embed="rId3">
            <a:extLst>
              <a:ext uri="{28A0092B-C50C-407E-A947-70E740481C1C}">
                <a14:useLocalDpi xmlns:a14="http://schemas.microsoft.com/office/drawing/2010/main" val="0"/>
              </a:ext>
            </a:extLst>
          </a:blip>
          <a:srcRect t="25546" b="28880"/>
          <a:stretch/>
        </p:blipFill>
        <p:spPr>
          <a:xfrm>
            <a:off x="1219200" y="4563240"/>
            <a:ext cx="6705600" cy="2291080"/>
          </a:xfrm>
          <a:prstGeom prst="rect">
            <a:avLst/>
          </a:prstGeom>
        </p:spPr>
      </p:pic>
      <p:sp>
        <p:nvSpPr>
          <p:cNvPr id="6" name="文本框 5">
            <a:extLst>
              <a:ext uri="{FF2B5EF4-FFF2-40B4-BE49-F238E27FC236}">
                <a16:creationId xmlns:a16="http://schemas.microsoft.com/office/drawing/2014/main" id="{BC1E3E8D-20A5-4552-9F96-00B013CAD631}"/>
              </a:ext>
            </a:extLst>
          </p:cNvPr>
          <p:cNvSpPr txBox="1"/>
          <p:nvPr/>
        </p:nvSpPr>
        <p:spPr>
          <a:xfrm>
            <a:off x="303000" y="1149219"/>
            <a:ext cx="1692000" cy="2554545"/>
          </a:xfrm>
          <a:prstGeom prst="rect">
            <a:avLst/>
          </a:prstGeom>
          <a:noFill/>
          <a:ln w="28575">
            <a:solidFill>
              <a:srgbClr val="C00000"/>
            </a:solidFill>
          </a:ln>
        </p:spPr>
        <p:txBody>
          <a:bodyPr wrap="square">
            <a:spAutoFit/>
          </a:bodyPr>
          <a:lstStyle/>
          <a:p>
            <a:r>
              <a:rPr lang="en-US" altLang="zh-CN" sz="1000" dirty="0"/>
              <a:t>v1_1</a:t>
            </a:r>
            <a:r>
              <a:rPr lang="zh-CN" altLang="en-US" sz="1000" dirty="0"/>
              <a:t>绕制参数：</a:t>
            </a:r>
            <a:r>
              <a:rPr lang="en-US" altLang="zh-CN" sz="1000" dirty="0"/>
              <a:t>	</a:t>
            </a:r>
          </a:p>
          <a:p>
            <a:r>
              <a:rPr lang="en-US" altLang="zh-CN" sz="1000" dirty="0"/>
              <a:t>    • </a:t>
            </a:r>
            <a:r>
              <a:rPr lang="zh-CN" altLang="en-US" sz="1000" dirty="0"/>
              <a:t>绕线直径：</a:t>
            </a:r>
            <a:r>
              <a:rPr lang="en-US" altLang="zh-CN" sz="1000" dirty="0"/>
              <a:t>0.13mm</a:t>
            </a:r>
          </a:p>
          <a:p>
            <a:r>
              <a:rPr lang="zh-CN" altLang="en-US" sz="1000" dirty="0"/>
              <a:t>    </a:t>
            </a:r>
            <a:r>
              <a:rPr lang="en-US" altLang="zh-CN" sz="1000" dirty="0"/>
              <a:t>• </a:t>
            </a:r>
            <a:r>
              <a:rPr lang="zh-CN" altLang="en-US" sz="1000" dirty="0"/>
              <a:t>绕制桩内径：</a:t>
            </a:r>
            <a:r>
              <a:rPr lang="en-US" altLang="zh-CN" sz="1000" dirty="0"/>
              <a:t>108mm</a:t>
            </a:r>
          </a:p>
          <a:p>
            <a:r>
              <a:rPr lang="zh-CN" altLang="en-US" sz="1000" dirty="0"/>
              <a:t>    </a:t>
            </a:r>
            <a:r>
              <a:rPr lang="en-US" altLang="zh-CN" sz="1000" dirty="0"/>
              <a:t>• </a:t>
            </a:r>
            <a:r>
              <a:rPr lang="zh-CN" altLang="en-US" sz="1000" dirty="0"/>
              <a:t>绕制高度：</a:t>
            </a:r>
            <a:r>
              <a:rPr lang="en-US" altLang="zh-CN" sz="1000" dirty="0"/>
              <a:t>57mm</a:t>
            </a:r>
          </a:p>
          <a:p>
            <a:r>
              <a:rPr lang="en-US" altLang="zh-CN" sz="1000" dirty="0"/>
              <a:t>    • </a:t>
            </a:r>
            <a:r>
              <a:rPr lang="zh-CN" altLang="en-US" sz="1000" dirty="0"/>
              <a:t>匝数（单层匝数</a:t>
            </a:r>
            <a:r>
              <a:rPr lang="en-US" altLang="zh-CN" sz="1000" dirty="0"/>
              <a:t>×</a:t>
            </a:r>
            <a:r>
              <a:rPr lang="zh-CN" altLang="en-US" sz="1000" dirty="0"/>
              <a:t>层数）：</a:t>
            </a:r>
            <a:r>
              <a:rPr lang="en-US" altLang="zh-CN" sz="1000" dirty="0"/>
              <a:t>288×15</a:t>
            </a:r>
          </a:p>
          <a:p>
            <a:r>
              <a:rPr lang="en-US" altLang="zh-CN" sz="1000" dirty="0"/>
              <a:t>    • </a:t>
            </a:r>
            <a:r>
              <a:rPr lang="zh-CN" altLang="en-US" sz="1000" dirty="0"/>
              <a:t>层与层间距：</a:t>
            </a:r>
            <a:r>
              <a:rPr lang="en-US" altLang="zh-CN" sz="1000" dirty="0"/>
              <a:t>0.75mm</a:t>
            </a:r>
          </a:p>
          <a:p>
            <a:r>
              <a:rPr lang="en-US" altLang="zh-CN" sz="1000" dirty="0"/>
              <a:t>    • </a:t>
            </a:r>
            <a:r>
              <a:rPr lang="zh-CN" altLang="en-US" sz="1000" dirty="0"/>
              <a:t>重量：</a:t>
            </a:r>
            <a:r>
              <a:rPr lang="en-US" altLang="zh-CN" sz="1000" dirty="0"/>
              <a:t>0.97kg</a:t>
            </a:r>
          </a:p>
          <a:p>
            <a:endParaRPr lang="en-US" altLang="zh-CN" sz="1000" dirty="0"/>
          </a:p>
          <a:p>
            <a:r>
              <a:rPr lang="zh-CN" altLang="en-US" sz="1000" dirty="0"/>
              <a:t>电学参数：</a:t>
            </a:r>
            <a:r>
              <a:rPr lang="en-US" altLang="zh-CN" sz="1000" dirty="0"/>
              <a:t>	</a:t>
            </a:r>
          </a:p>
          <a:p>
            <a:r>
              <a:rPr lang="en-US" altLang="zh-CN" sz="1000" dirty="0"/>
              <a:t>    • L</a:t>
            </a:r>
            <a:r>
              <a:rPr lang="zh-CN" altLang="en-US" sz="1000" dirty="0"/>
              <a:t>：</a:t>
            </a:r>
            <a:r>
              <a:rPr lang="en-US" altLang="zh-CN" sz="1000" dirty="0"/>
              <a:t>2.2932E+00 H</a:t>
            </a:r>
          </a:p>
          <a:p>
            <a:r>
              <a:rPr lang="en-US" altLang="zh-CN" sz="1000" dirty="0"/>
              <a:t>    • C</a:t>
            </a:r>
            <a:r>
              <a:rPr lang="zh-CN" altLang="en-US" sz="1000" dirty="0"/>
              <a:t>：</a:t>
            </a:r>
            <a:r>
              <a:rPr lang="en-US" altLang="zh-CN" sz="1000" dirty="0"/>
              <a:t>6.7127E-11  F</a:t>
            </a:r>
          </a:p>
          <a:p>
            <a:r>
              <a:rPr lang="zh-CN" altLang="en-US" sz="1000" dirty="0"/>
              <a:t>    </a:t>
            </a:r>
            <a:r>
              <a:rPr lang="en-US" altLang="zh-CN" sz="1000" dirty="0"/>
              <a:t>• a</a:t>
            </a:r>
            <a:r>
              <a:rPr lang="zh-CN" altLang="en-US" sz="1000" dirty="0"/>
              <a:t>：</a:t>
            </a:r>
            <a:r>
              <a:rPr lang="en-US" altLang="zh-CN" sz="1000" dirty="0"/>
              <a:t>1.4698E-09  </a:t>
            </a:r>
          </a:p>
          <a:p>
            <a:r>
              <a:rPr lang="en-US" altLang="zh-CN" sz="1000" dirty="0"/>
              <a:t>    • b</a:t>
            </a:r>
            <a:r>
              <a:rPr lang="zh-CN" altLang="en-US" sz="1000" dirty="0"/>
              <a:t>：</a:t>
            </a:r>
            <a:r>
              <a:rPr lang="en-US" altLang="zh-CN" sz="1000" dirty="0"/>
              <a:t>3.0389E+00  </a:t>
            </a:r>
          </a:p>
          <a:p>
            <a:r>
              <a:rPr lang="en-US" altLang="zh-CN" sz="1000" dirty="0"/>
              <a:t>    • </a:t>
            </a:r>
            <a:r>
              <a:rPr lang="en-US" altLang="zh-CN" sz="1000" dirty="0" err="1"/>
              <a:t>Rdc</a:t>
            </a:r>
            <a:r>
              <a:rPr lang="zh-CN" altLang="en-US" sz="1000" dirty="0"/>
              <a:t>：</a:t>
            </a:r>
            <a:r>
              <a:rPr lang="en-US" altLang="zh-CN" sz="1000" dirty="0"/>
              <a:t>2.2254E+03 Ω</a:t>
            </a:r>
          </a:p>
          <a:p>
            <a:r>
              <a:rPr lang="en-US" altLang="zh-CN" sz="1000" dirty="0"/>
              <a:t>    • </a:t>
            </a:r>
            <a:r>
              <a:rPr lang="en-US" altLang="zh-CN" sz="1000" dirty="0" err="1"/>
              <a:t>fres</a:t>
            </a:r>
            <a:r>
              <a:rPr lang="zh-CN" altLang="en-US" sz="1000" dirty="0"/>
              <a:t>：</a:t>
            </a:r>
            <a:r>
              <a:rPr lang="en-US" altLang="zh-CN" sz="1000" dirty="0"/>
              <a:t>12.83kHz</a:t>
            </a:r>
          </a:p>
        </p:txBody>
      </p:sp>
      <p:sp>
        <p:nvSpPr>
          <p:cNvPr id="7" name="文本框 6">
            <a:extLst>
              <a:ext uri="{FF2B5EF4-FFF2-40B4-BE49-F238E27FC236}">
                <a16:creationId xmlns:a16="http://schemas.microsoft.com/office/drawing/2014/main" id="{77D3A67A-2829-4D9C-A3B3-5B6C0E6F3DCD}"/>
              </a:ext>
            </a:extLst>
          </p:cNvPr>
          <p:cNvSpPr txBox="1"/>
          <p:nvPr/>
        </p:nvSpPr>
        <p:spPr>
          <a:xfrm>
            <a:off x="1995000" y="1149219"/>
            <a:ext cx="1692000" cy="2554545"/>
          </a:xfrm>
          <a:prstGeom prst="rect">
            <a:avLst/>
          </a:prstGeom>
          <a:noFill/>
          <a:ln w="28575">
            <a:solidFill>
              <a:srgbClr val="C00000"/>
            </a:solidFill>
          </a:ln>
        </p:spPr>
        <p:txBody>
          <a:bodyPr wrap="square">
            <a:spAutoFit/>
          </a:bodyPr>
          <a:lstStyle>
            <a:defPPr>
              <a:defRPr lang="zh-CN"/>
            </a:defPPr>
            <a:lvl1pPr>
              <a:defRPr sz="1000"/>
            </a:lvl1pPr>
          </a:lstStyle>
          <a:p>
            <a:r>
              <a:rPr lang="en-US" altLang="zh-CN" dirty="0"/>
              <a:t>v2</a:t>
            </a:r>
            <a:r>
              <a:rPr lang="zh-CN" altLang="en-US" dirty="0"/>
              <a:t>绕制参数：</a:t>
            </a:r>
            <a:r>
              <a:rPr lang="en-US" altLang="zh-CN" dirty="0"/>
              <a:t>	</a:t>
            </a:r>
          </a:p>
          <a:p>
            <a:r>
              <a:rPr lang="en-US" altLang="zh-CN" dirty="0"/>
              <a:t>    • </a:t>
            </a:r>
            <a:r>
              <a:rPr lang="zh-CN" altLang="en-US" dirty="0"/>
              <a:t>绕线直径：</a:t>
            </a:r>
            <a:r>
              <a:rPr lang="en-US" altLang="zh-CN" dirty="0"/>
              <a:t>1.35mm</a:t>
            </a:r>
            <a:r>
              <a:rPr lang="zh-CN" altLang="en-US" dirty="0"/>
              <a:t>（利兹线</a:t>
            </a:r>
            <a:r>
              <a:rPr lang="en-US" altLang="zh-CN" dirty="0"/>
              <a:t>0.1mm*100</a:t>
            </a:r>
            <a:r>
              <a:rPr lang="zh-CN" altLang="en-US" dirty="0"/>
              <a:t>）</a:t>
            </a:r>
            <a:endParaRPr lang="en-US" altLang="zh-CN" dirty="0"/>
          </a:p>
          <a:p>
            <a:r>
              <a:rPr lang="zh-CN" altLang="en-US" dirty="0"/>
              <a:t>    </a:t>
            </a:r>
            <a:r>
              <a:rPr lang="en-US" altLang="zh-CN" dirty="0"/>
              <a:t>• </a:t>
            </a:r>
            <a:r>
              <a:rPr lang="zh-CN" altLang="en-US" dirty="0"/>
              <a:t>绕制桩内径：</a:t>
            </a:r>
            <a:r>
              <a:rPr lang="en-US" altLang="zh-CN" dirty="0"/>
              <a:t>114mm</a:t>
            </a:r>
          </a:p>
          <a:p>
            <a:r>
              <a:rPr lang="zh-CN" altLang="en-US" dirty="0"/>
              <a:t>    </a:t>
            </a:r>
            <a:r>
              <a:rPr lang="en-US" altLang="zh-CN" dirty="0"/>
              <a:t>• </a:t>
            </a:r>
            <a:r>
              <a:rPr lang="zh-CN" altLang="en-US" dirty="0"/>
              <a:t>绕制高度：</a:t>
            </a:r>
            <a:r>
              <a:rPr lang="en-US" altLang="zh-CN" dirty="0"/>
              <a:t>121mm</a:t>
            </a:r>
          </a:p>
          <a:p>
            <a:r>
              <a:rPr lang="en-US" altLang="zh-CN" dirty="0"/>
              <a:t>    • </a:t>
            </a:r>
            <a:r>
              <a:rPr lang="zh-CN" altLang="en-US" dirty="0"/>
              <a:t>匝数（单层匝数</a:t>
            </a:r>
            <a:r>
              <a:rPr lang="en-US" altLang="zh-CN" dirty="0"/>
              <a:t>×</a:t>
            </a:r>
            <a:r>
              <a:rPr lang="zh-CN" altLang="en-US" dirty="0"/>
              <a:t>层数）：</a:t>
            </a:r>
            <a:r>
              <a:rPr lang="en-US" altLang="zh-CN" dirty="0"/>
              <a:t>90×8</a:t>
            </a:r>
          </a:p>
          <a:p>
            <a:r>
              <a:rPr lang="en-US" altLang="zh-CN" dirty="0"/>
              <a:t>    • </a:t>
            </a:r>
            <a:r>
              <a:rPr lang="zh-CN" altLang="en-US" dirty="0"/>
              <a:t>层与层间距：</a:t>
            </a:r>
            <a:r>
              <a:rPr lang="en-US" altLang="zh-CN" dirty="0"/>
              <a:t>0.5mm</a:t>
            </a:r>
          </a:p>
          <a:p>
            <a:r>
              <a:rPr lang="en-US" altLang="zh-CN" dirty="0"/>
              <a:t>    • </a:t>
            </a:r>
            <a:r>
              <a:rPr lang="zh-CN" altLang="en-US" dirty="0"/>
              <a:t>重量：</a:t>
            </a:r>
            <a:r>
              <a:rPr lang="en-US" altLang="zh-CN" dirty="0"/>
              <a:t>2.80kg</a:t>
            </a:r>
          </a:p>
          <a:p>
            <a:r>
              <a:rPr lang="zh-CN" altLang="en-US" dirty="0"/>
              <a:t>电学参数：</a:t>
            </a:r>
            <a:r>
              <a:rPr lang="en-US" altLang="zh-CN" dirty="0"/>
              <a:t>	</a:t>
            </a:r>
          </a:p>
          <a:p>
            <a:r>
              <a:rPr lang="en-US" altLang="zh-CN" dirty="0"/>
              <a:t>    • L</a:t>
            </a:r>
            <a:r>
              <a:rPr lang="zh-CN" altLang="en-US" dirty="0"/>
              <a:t>：</a:t>
            </a:r>
            <a:r>
              <a:rPr lang="en-US" altLang="zh-CN" dirty="0"/>
              <a:t>4.0602E-02 H</a:t>
            </a:r>
          </a:p>
          <a:p>
            <a:r>
              <a:rPr lang="en-US" altLang="zh-CN" dirty="0"/>
              <a:t>    • C</a:t>
            </a:r>
            <a:r>
              <a:rPr lang="zh-CN" altLang="en-US" dirty="0"/>
              <a:t>：</a:t>
            </a:r>
            <a:r>
              <a:rPr lang="en-US" altLang="zh-CN" dirty="0"/>
              <a:t>2.0116E-10  F</a:t>
            </a:r>
          </a:p>
          <a:p>
            <a:r>
              <a:rPr lang="zh-CN" altLang="en-US" dirty="0"/>
              <a:t>    </a:t>
            </a:r>
            <a:r>
              <a:rPr lang="en-US" altLang="zh-CN" dirty="0"/>
              <a:t>• a</a:t>
            </a:r>
            <a:r>
              <a:rPr lang="zh-CN" altLang="en-US" dirty="0"/>
              <a:t>：</a:t>
            </a:r>
            <a:r>
              <a:rPr lang="en-US" altLang="zh-CN" dirty="0"/>
              <a:t>5.4575E-12  </a:t>
            </a:r>
          </a:p>
          <a:p>
            <a:r>
              <a:rPr lang="en-US" altLang="zh-CN" dirty="0"/>
              <a:t>    • b</a:t>
            </a:r>
            <a:r>
              <a:rPr lang="zh-CN" altLang="en-US" dirty="0"/>
              <a:t>：</a:t>
            </a:r>
            <a:r>
              <a:rPr lang="en-US" altLang="zh-CN" dirty="0"/>
              <a:t>2.8237E+00</a:t>
            </a:r>
          </a:p>
          <a:p>
            <a:r>
              <a:rPr lang="en-US" altLang="zh-CN" dirty="0"/>
              <a:t>    • </a:t>
            </a:r>
            <a:r>
              <a:rPr lang="en-US" altLang="zh-CN" dirty="0" err="1"/>
              <a:t>Rdc</a:t>
            </a:r>
            <a:r>
              <a:rPr lang="zh-CN" altLang="en-US" dirty="0"/>
              <a:t>：</a:t>
            </a:r>
            <a:r>
              <a:rPr lang="en-US" altLang="zh-CN" dirty="0"/>
              <a:t>6.0809E+00 Ω </a:t>
            </a:r>
          </a:p>
          <a:p>
            <a:r>
              <a:rPr lang="en-US" altLang="zh-CN" dirty="0"/>
              <a:t>    • </a:t>
            </a:r>
            <a:r>
              <a:rPr lang="en-US" altLang="zh-CN" dirty="0" err="1"/>
              <a:t>fres</a:t>
            </a:r>
            <a:r>
              <a:rPr lang="zh-CN" altLang="en-US" dirty="0"/>
              <a:t>：</a:t>
            </a:r>
            <a:r>
              <a:rPr lang="en-US" altLang="zh-CN" dirty="0"/>
              <a:t>55.69kHz</a:t>
            </a:r>
          </a:p>
        </p:txBody>
      </p:sp>
      <p:sp>
        <p:nvSpPr>
          <p:cNvPr id="8" name="文本框 7">
            <a:extLst>
              <a:ext uri="{FF2B5EF4-FFF2-40B4-BE49-F238E27FC236}">
                <a16:creationId xmlns:a16="http://schemas.microsoft.com/office/drawing/2014/main" id="{3C3DEB1C-D47E-4F56-BAD5-E5ACFA6817F2}"/>
              </a:ext>
            </a:extLst>
          </p:cNvPr>
          <p:cNvSpPr txBox="1"/>
          <p:nvPr/>
        </p:nvSpPr>
        <p:spPr>
          <a:xfrm>
            <a:off x="3687000" y="1149218"/>
            <a:ext cx="1692000" cy="2554545"/>
          </a:xfrm>
          <a:prstGeom prst="rect">
            <a:avLst/>
          </a:prstGeom>
          <a:noFill/>
          <a:ln w="28575">
            <a:solidFill>
              <a:srgbClr val="C00000"/>
            </a:solidFill>
          </a:ln>
        </p:spPr>
        <p:txBody>
          <a:bodyPr wrap="square">
            <a:spAutoFit/>
          </a:bodyPr>
          <a:lstStyle>
            <a:defPPr>
              <a:defRPr lang="zh-CN"/>
            </a:defPPr>
            <a:lvl1pPr>
              <a:defRPr sz="1000"/>
            </a:lvl1pPr>
          </a:lstStyle>
          <a:p>
            <a:r>
              <a:rPr lang="en-US" altLang="zh-CN" dirty="0"/>
              <a:t>v3</a:t>
            </a:r>
            <a:r>
              <a:rPr lang="zh-CN" altLang="en-US" dirty="0"/>
              <a:t>绕制参数：</a:t>
            </a:r>
            <a:r>
              <a:rPr lang="en-US" altLang="zh-CN" dirty="0"/>
              <a:t>	</a:t>
            </a:r>
          </a:p>
          <a:p>
            <a:r>
              <a:rPr lang="en-US" altLang="zh-CN" dirty="0"/>
              <a:t>    • </a:t>
            </a:r>
            <a:r>
              <a:rPr lang="zh-CN" altLang="en-US" dirty="0"/>
              <a:t>绕线直径：</a:t>
            </a:r>
            <a:r>
              <a:rPr lang="en-US" altLang="zh-CN" dirty="0"/>
              <a:t>0.6mm</a:t>
            </a:r>
          </a:p>
          <a:p>
            <a:r>
              <a:rPr lang="en-US" altLang="zh-CN" dirty="0"/>
              <a:t>    • </a:t>
            </a:r>
            <a:r>
              <a:rPr lang="zh-CN" altLang="en-US" dirty="0"/>
              <a:t>绕制桩内径：</a:t>
            </a:r>
            <a:r>
              <a:rPr lang="en-US" altLang="zh-CN" dirty="0"/>
              <a:t>200mm</a:t>
            </a:r>
          </a:p>
          <a:p>
            <a:r>
              <a:rPr lang="zh-CN" altLang="en-US" dirty="0"/>
              <a:t>    </a:t>
            </a:r>
            <a:r>
              <a:rPr lang="en-US" altLang="zh-CN" dirty="0"/>
              <a:t>• </a:t>
            </a:r>
            <a:r>
              <a:rPr lang="zh-CN" altLang="en-US" dirty="0"/>
              <a:t>绕制高度：</a:t>
            </a:r>
            <a:r>
              <a:rPr lang="en-US" altLang="zh-CN" dirty="0"/>
              <a:t>150mm</a:t>
            </a:r>
          </a:p>
          <a:p>
            <a:r>
              <a:rPr lang="en-US" altLang="zh-CN" dirty="0"/>
              <a:t>    • </a:t>
            </a:r>
            <a:r>
              <a:rPr lang="zh-CN" altLang="en-US" dirty="0"/>
              <a:t>匝数（单层匝数</a:t>
            </a:r>
            <a:r>
              <a:rPr lang="en-US" altLang="zh-CN" dirty="0"/>
              <a:t>×</a:t>
            </a:r>
            <a:r>
              <a:rPr lang="zh-CN" altLang="en-US" dirty="0"/>
              <a:t>层数）：</a:t>
            </a:r>
            <a:r>
              <a:rPr lang="en-US" altLang="zh-CN" dirty="0"/>
              <a:t>250×50</a:t>
            </a:r>
          </a:p>
          <a:p>
            <a:r>
              <a:rPr lang="en-US" altLang="zh-CN" dirty="0"/>
              <a:t>    • </a:t>
            </a:r>
            <a:r>
              <a:rPr lang="zh-CN" altLang="en-US" dirty="0"/>
              <a:t>层与层间距：</a:t>
            </a:r>
            <a:r>
              <a:rPr lang="en-US" altLang="zh-CN" dirty="0"/>
              <a:t>0.25mm</a:t>
            </a:r>
          </a:p>
          <a:p>
            <a:r>
              <a:rPr lang="en-US" altLang="zh-CN" dirty="0"/>
              <a:t>    • </a:t>
            </a:r>
            <a:r>
              <a:rPr lang="zh-CN" altLang="en-US" dirty="0"/>
              <a:t>重量：</a:t>
            </a:r>
            <a:r>
              <a:rPr lang="en-US" altLang="zh-CN" dirty="0"/>
              <a:t>25.34kg</a:t>
            </a:r>
          </a:p>
          <a:p>
            <a:endParaRPr lang="en-US" altLang="zh-CN" dirty="0"/>
          </a:p>
          <a:p>
            <a:r>
              <a:rPr lang="zh-CN" altLang="en-US" dirty="0"/>
              <a:t>电学参数：</a:t>
            </a:r>
            <a:r>
              <a:rPr lang="en-US" altLang="zh-CN" dirty="0"/>
              <a:t>	</a:t>
            </a:r>
          </a:p>
          <a:p>
            <a:r>
              <a:rPr lang="en-US" altLang="zh-CN" dirty="0"/>
              <a:t>    • L</a:t>
            </a:r>
            <a:r>
              <a:rPr lang="zh-CN" altLang="en-US" dirty="0"/>
              <a:t>：</a:t>
            </a:r>
            <a:r>
              <a:rPr lang="en-US" altLang="zh-CN" dirty="0"/>
              <a:t>2.7384E+01 H</a:t>
            </a:r>
          </a:p>
          <a:p>
            <a:r>
              <a:rPr lang="en-US" altLang="zh-CN" dirty="0"/>
              <a:t>    • C</a:t>
            </a:r>
            <a:r>
              <a:rPr lang="zh-CN" altLang="en-US" dirty="0"/>
              <a:t>：</a:t>
            </a:r>
            <a:r>
              <a:rPr lang="en-US" altLang="zh-CN" dirty="0"/>
              <a:t>1.8572E-10 F</a:t>
            </a:r>
          </a:p>
          <a:p>
            <a:r>
              <a:rPr lang="zh-CN" altLang="en-US" dirty="0"/>
              <a:t>    </a:t>
            </a:r>
            <a:r>
              <a:rPr lang="en-US" altLang="zh-CN" dirty="0"/>
              <a:t>• a</a:t>
            </a:r>
            <a:r>
              <a:rPr lang="zh-CN" altLang="en-US" dirty="0"/>
              <a:t>：</a:t>
            </a:r>
            <a:r>
              <a:rPr lang="en-US" altLang="zh-CN" dirty="0"/>
              <a:t>9.2607E-06 </a:t>
            </a:r>
          </a:p>
          <a:p>
            <a:r>
              <a:rPr lang="en-US" altLang="zh-CN" dirty="0"/>
              <a:t>    • b</a:t>
            </a:r>
            <a:r>
              <a:rPr lang="zh-CN" altLang="en-US" dirty="0"/>
              <a:t>：</a:t>
            </a:r>
            <a:r>
              <a:rPr lang="en-US" altLang="zh-CN" dirty="0"/>
              <a:t>2.6859E+00 </a:t>
            </a:r>
          </a:p>
          <a:p>
            <a:r>
              <a:rPr lang="en-US" altLang="zh-CN" dirty="0"/>
              <a:t>    • </a:t>
            </a:r>
            <a:r>
              <a:rPr lang="en-US" altLang="zh-CN" dirty="0" err="1"/>
              <a:t>Rdc</a:t>
            </a:r>
            <a:r>
              <a:rPr lang="zh-CN" altLang="en-US" dirty="0"/>
              <a:t>：</a:t>
            </a:r>
            <a:r>
              <a:rPr lang="en-US" altLang="zh-CN" dirty="0"/>
              <a:t>6.9602E+02 Ω </a:t>
            </a:r>
          </a:p>
          <a:p>
            <a:r>
              <a:rPr lang="en-US" altLang="zh-CN" dirty="0"/>
              <a:t>    • </a:t>
            </a:r>
            <a:r>
              <a:rPr lang="en-US" altLang="zh-CN" dirty="0" err="1"/>
              <a:t>fres</a:t>
            </a:r>
            <a:r>
              <a:rPr lang="zh-CN" altLang="en-US" dirty="0"/>
              <a:t>：</a:t>
            </a:r>
            <a:r>
              <a:rPr lang="en-US" altLang="zh-CN" dirty="0"/>
              <a:t>2.23kHz</a:t>
            </a:r>
          </a:p>
        </p:txBody>
      </p:sp>
      <p:sp>
        <p:nvSpPr>
          <p:cNvPr id="9" name="文本框 8">
            <a:extLst>
              <a:ext uri="{FF2B5EF4-FFF2-40B4-BE49-F238E27FC236}">
                <a16:creationId xmlns:a16="http://schemas.microsoft.com/office/drawing/2014/main" id="{3F7AB516-0CAE-4D17-ADF9-4D8AA9CFA3B7}"/>
              </a:ext>
            </a:extLst>
          </p:cNvPr>
          <p:cNvSpPr txBox="1"/>
          <p:nvPr/>
        </p:nvSpPr>
        <p:spPr>
          <a:xfrm>
            <a:off x="5379000" y="1149220"/>
            <a:ext cx="1692000" cy="2554545"/>
          </a:xfrm>
          <a:prstGeom prst="rect">
            <a:avLst/>
          </a:prstGeom>
          <a:noFill/>
          <a:ln w="28575">
            <a:solidFill>
              <a:srgbClr val="C00000"/>
            </a:solidFill>
          </a:ln>
        </p:spPr>
        <p:txBody>
          <a:bodyPr wrap="square">
            <a:spAutoFit/>
          </a:bodyPr>
          <a:lstStyle>
            <a:defPPr>
              <a:defRPr lang="zh-CN"/>
            </a:defPPr>
            <a:lvl1pPr>
              <a:defRPr sz="1000"/>
            </a:lvl1pPr>
          </a:lstStyle>
          <a:p>
            <a:r>
              <a:rPr lang="en-US" altLang="zh-CN" dirty="0"/>
              <a:t>V3.5</a:t>
            </a:r>
            <a:r>
              <a:rPr lang="zh-CN" altLang="en-US" dirty="0"/>
              <a:t>绕制参数：</a:t>
            </a:r>
            <a:r>
              <a:rPr lang="en-US" altLang="zh-CN" dirty="0"/>
              <a:t>	</a:t>
            </a:r>
          </a:p>
          <a:p>
            <a:r>
              <a:rPr lang="en-US" altLang="zh-CN" dirty="0"/>
              <a:t>    • </a:t>
            </a:r>
            <a:r>
              <a:rPr lang="zh-CN" altLang="en-US" dirty="0"/>
              <a:t>绕线直径：</a:t>
            </a:r>
            <a:r>
              <a:rPr lang="en-US" altLang="zh-CN" dirty="0"/>
              <a:t>1.2mm</a:t>
            </a:r>
          </a:p>
          <a:p>
            <a:r>
              <a:rPr lang="en-US" altLang="zh-CN" dirty="0"/>
              <a:t>    • </a:t>
            </a:r>
            <a:r>
              <a:rPr lang="zh-CN" altLang="en-US" dirty="0"/>
              <a:t>绕制桩内径：</a:t>
            </a:r>
            <a:r>
              <a:rPr lang="en-US" altLang="zh-CN" dirty="0"/>
              <a:t>114mm</a:t>
            </a:r>
          </a:p>
          <a:p>
            <a:r>
              <a:rPr lang="zh-CN" altLang="en-US" dirty="0"/>
              <a:t>    </a:t>
            </a:r>
            <a:r>
              <a:rPr lang="en-US" altLang="zh-CN" dirty="0"/>
              <a:t>• </a:t>
            </a:r>
            <a:r>
              <a:rPr lang="zh-CN" altLang="en-US" dirty="0"/>
              <a:t>绕制高度：</a:t>
            </a:r>
            <a:r>
              <a:rPr lang="en-US" altLang="zh-CN" dirty="0"/>
              <a:t>228.6mm</a:t>
            </a:r>
          </a:p>
          <a:p>
            <a:r>
              <a:rPr lang="en-US" altLang="zh-CN" dirty="0"/>
              <a:t>    • </a:t>
            </a:r>
            <a:r>
              <a:rPr lang="zh-CN" altLang="en-US" dirty="0"/>
              <a:t>匝数（单层匝数</a:t>
            </a:r>
            <a:r>
              <a:rPr lang="en-US" altLang="zh-CN" dirty="0"/>
              <a:t>×</a:t>
            </a:r>
            <a:r>
              <a:rPr lang="zh-CN" altLang="en-US" dirty="0"/>
              <a:t>层数）：</a:t>
            </a:r>
            <a:r>
              <a:rPr lang="en-US" altLang="zh-CN" dirty="0"/>
              <a:t>180×8</a:t>
            </a:r>
          </a:p>
          <a:p>
            <a:r>
              <a:rPr lang="en-US" altLang="zh-CN" dirty="0"/>
              <a:t>    • </a:t>
            </a:r>
            <a:r>
              <a:rPr lang="zh-CN" altLang="en-US" dirty="0"/>
              <a:t>层与层间距：</a:t>
            </a:r>
            <a:r>
              <a:rPr lang="en-US" altLang="zh-CN" dirty="0"/>
              <a:t>0.5mm</a:t>
            </a:r>
          </a:p>
          <a:p>
            <a:r>
              <a:rPr lang="en-US" altLang="zh-CN" dirty="0"/>
              <a:t>    • </a:t>
            </a:r>
            <a:r>
              <a:rPr lang="zh-CN" altLang="en-US" dirty="0"/>
              <a:t>重量：</a:t>
            </a:r>
            <a:r>
              <a:rPr lang="en-US" altLang="zh-CN" dirty="0"/>
              <a:t>7.26kg</a:t>
            </a:r>
          </a:p>
          <a:p>
            <a:endParaRPr lang="en-US" altLang="zh-CN" dirty="0"/>
          </a:p>
          <a:p>
            <a:r>
              <a:rPr lang="zh-CN" altLang="en-US" dirty="0"/>
              <a:t>电学参数：</a:t>
            </a:r>
            <a:r>
              <a:rPr lang="en-US" altLang="zh-CN" dirty="0"/>
              <a:t>	</a:t>
            </a:r>
          </a:p>
          <a:p>
            <a:r>
              <a:rPr lang="en-US" altLang="zh-CN" dirty="0"/>
              <a:t>    • L</a:t>
            </a:r>
            <a:r>
              <a:rPr lang="zh-CN" altLang="en-US" dirty="0"/>
              <a:t>：</a:t>
            </a:r>
            <a:r>
              <a:rPr lang="en-US" altLang="zh-CN" dirty="0"/>
              <a:t>1.0267E-01 H</a:t>
            </a:r>
          </a:p>
          <a:p>
            <a:r>
              <a:rPr lang="en-US" altLang="zh-CN" dirty="0"/>
              <a:t>    • C</a:t>
            </a:r>
            <a:r>
              <a:rPr lang="zh-CN" altLang="en-US" dirty="0"/>
              <a:t>：</a:t>
            </a:r>
            <a:r>
              <a:rPr lang="en-US" altLang="zh-CN" dirty="0"/>
              <a:t>3.2081E-10 F</a:t>
            </a:r>
          </a:p>
          <a:p>
            <a:r>
              <a:rPr lang="zh-CN" altLang="en-US" dirty="0"/>
              <a:t>    </a:t>
            </a:r>
            <a:r>
              <a:rPr lang="en-US" altLang="zh-CN" dirty="0"/>
              <a:t>• a</a:t>
            </a:r>
            <a:r>
              <a:rPr lang="zh-CN" altLang="en-US" dirty="0"/>
              <a:t>：</a:t>
            </a:r>
            <a:r>
              <a:rPr lang="en-US" altLang="zh-CN" dirty="0"/>
              <a:t>1.5528E-05 </a:t>
            </a:r>
          </a:p>
          <a:p>
            <a:r>
              <a:rPr lang="en-US" altLang="zh-CN" dirty="0"/>
              <a:t>    • b</a:t>
            </a:r>
            <a:r>
              <a:rPr lang="zh-CN" altLang="en-US" dirty="0"/>
              <a:t>：</a:t>
            </a:r>
            <a:r>
              <a:rPr lang="en-US" altLang="zh-CN" dirty="0"/>
              <a:t>1.7360E+00</a:t>
            </a:r>
          </a:p>
          <a:p>
            <a:r>
              <a:rPr lang="en-US" altLang="zh-CN" dirty="0"/>
              <a:t>    • </a:t>
            </a:r>
            <a:r>
              <a:rPr lang="en-US" altLang="zh-CN" dirty="0" err="1"/>
              <a:t>Rdc</a:t>
            </a:r>
            <a:r>
              <a:rPr lang="zh-CN" altLang="en-US" dirty="0"/>
              <a:t>：</a:t>
            </a:r>
            <a:r>
              <a:rPr lang="en-US" altLang="zh-CN" dirty="0"/>
              <a:t>8.6007E+00 Ω </a:t>
            </a:r>
          </a:p>
          <a:p>
            <a:r>
              <a:rPr lang="en-US" altLang="zh-CN" dirty="0"/>
              <a:t>    • </a:t>
            </a:r>
            <a:r>
              <a:rPr lang="en-US" altLang="zh-CN" dirty="0" err="1"/>
              <a:t>fres</a:t>
            </a:r>
            <a:r>
              <a:rPr lang="zh-CN" altLang="en-US" dirty="0"/>
              <a:t>：</a:t>
            </a:r>
            <a:r>
              <a:rPr lang="en-US" altLang="zh-CN" dirty="0"/>
              <a:t>27.73kHz</a:t>
            </a:r>
          </a:p>
        </p:txBody>
      </p:sp>
      <p:sp>
        <p:nvSpPr>
          <p:cNvPr id="10" name="文本框 9">
            <a:extLst>
              <a:ext uri="{FF2B5EF4-FFF2-40B4-BE49-F238E27FC236}">
                <a16:creationId xmlns:a16="http://schemas.microsoft.com/office/drawing/2014/main" id="{55322564-B7DB-4297-A4C5-232932681E19}"/>
              </a:ext>
            </a:extLst>
          </p:cNvPr>
          <p:cNvSpPr txBox="1"/>
          <p:nvPr/>
        </p:nvSpPr>
        <p:spPr>
          <a:xfrm>
            <a:off x="7071000" y="1149218"/>
            <a:ext cx="1692000" cy="2554545"/>
          </a:xfrm>
          <a:prstGeom prst="rect">
            <a:avLst/>
          </a:prstGeom>
          <a:noFill/>
          <a:ln w="28575">
            <a:solidFill>
              <a:srgbClr val="C00000"/>
            </a:solidFill>
          </a:ln>
        </p:spPr>
        <p:txBody>
          <a:bodyPr wrap="square">
            <a:spAutoFit/>
          </a:bodyPr>
          <a:lstStyle>
            <a:defPPr>
              <a:defRPr lang="zh-CN"/>
            </a:defPPr>
            <a:lvl1pPr>
              <a:defRPr sz="1000"/>
            </a:lvl1pPr>
          </a:lstStyle>
          <a:p>
            <a:r>
              <a:rPr lang="en-US" altLang="zh-CN" dirty="0"/>
              <a:t>v4</a:t>
            </a:r>
            <a:r>
              <a:rPr lang="zh-CN" altLang="en-US" dirty="0"/>
              <a:t>绕制参数：</a:t>
            </a:r>
            <a:r>
              <a:rPr lang="en-US" altLang="zh-CN" dirty="0"/>
              <a:t>	</a:t>
            </a:r>
          </a:p>
          <a:p>
            <a:r>
              <a:rPr lang="zh-CN" altLang="en-US" dirty="0"/>
              <a:t>    </a:t>
            </a:r>
            <a:r>
              <a:rPr lang="en-US" altLang="zh-CN" dirty="0"/>
              <a:t>• </a:t>
            </a:r>
            <a:r>
              <a:rPr lang="zh-CN" altLang="en-US" dirty="0"/>
              <a:t>绕线直径：</a:t>
            </a:r>
            <a:r>
              <a:rPr lang="en-US" altLang="zh-CN" dirty="0"/>
              <a:t>1.35mm</a:t>
            </a:r>
            <a:r>
              <a:rPr lang="zh-CN" altLang="en-US" dirty="0"/>
              <a:t>（利兹线</a:t>
            </a:r>
            <a:r>
              <a:rPr lang="en-US" altLang="zh-CN" dirty="0"/>
              <a:t>0.1mm*100</a:t>
            </a:r>
            <a:r>
              <a:rPr lang="zh-CN" altLang="en-US" dirty="0"/>
              <a:t>）</a:t>
            </a:r>
          </a:p>
          <a:p>
            <a:r>
              <a:rPr lang="zh-CN" altLang="en-US" dirty="0"/>
              <a:t>    </a:t>
            </a:r>
            <a:r>
              <a:rPr lang="en-US" altLang="zh-CN" dirty="0"/>
              <a:t>• </a:t>
            </a:r>
            <a:r>
              <a:rPr lang="zh-CN" altLang="en-US" dirty="0"/>
              <a:t>绕制桩内径：</a:t>
            </a:r>
            <a:r>
              <a:rPr lang="en-US" altLang="zh-CN" dirty="0"/>
              <a:t>114mm</a:t>
            </a:r>
          </a:p>
          <a:p>
            <a:r>
              <a:rPr lang="en-US" altLang="zh-CN" dirty="0"/>
              <a:t>    • </a:t>
            </a:r>
            <a:r>
              <a:rPr lang="zh-CN" altLang="en-US" dirty="0"/>
              <a:t>绕制高度：</a:t>
            </a:r>
            <a:r>
              <a:rPr lang="en-US" altLang="zh-CN" dirty="0"/>
              <a:t>242mm</a:t>
            </a:r>
          </a:p>
          <a:p>
            <a:r>
              <a:rPr lang="en-US" altLang="zh-CN" dirty="0"/>
              <a:t>    • </a:t>
            </a:r>
            <a:r>
              <a:rPr lang="zh-CN" altLang="en-US" dirty="0"/>
              <a:t>匝数（单层匝数</a:t>
            </a:r>
            <a:r>
              <a:rPr lang="en-US" altLang="zh-CN" dirty="0"/>
              <a:t>×</a:t>
            </a:r>
            <a:r>
              <a:rPr lang="zh-CN" altLang="en-US" dirty="0"/>
              <a:t>层数）：</a:t>
            </a:r>
            <a:r>
              <a:rPr lang="en-US" altLang="zh-CN" dirty="0"/>
              <a:t>180×8</a:t>
            </a:r>
          </a:p>
          <a:p>
            <a:r>
              <a:rPr lang="en-US" altLang="zh-CN" dirty="0"/>
              <a:t>    • </a:t>
            </a:r>
            <a:r>
              <a:rPr lang="zh-CN" altLang="en-US" dirty="0"/>
              <a:t>层与层间距：</a:t>
            </a:r>
            <a:r>
              <a:rPr lang="en-US" altLang="zh-CN" dirty="0"/>
              <a:t>0.5mm</a:t>
            </a:r>
          </a:p>
          <a:p>
            <a:r>
              <a:rPr lang="en-US" altLang="zh-CN" dirty="0"/>
              <a:t>    • </a:t>
            </a:r>
            <a:r>
              <a:rPr lang="zh-CN" altLang="en-US" dirty="0"/>
              <a:t>重量：</a:t>
            </a:r>
            <a:r>
              <a:rPr lang="en-US" altLang="zh-CN" dirty="0"/>
              <a:t>5.77kg</a:t>
            </a:r>
          </a:p>
          <a:p>
            <a:r>
              <a:rPr lang="zh-CN" altLang="en-US" dirty="0"/>
              <a:t>电学参数：</a:t>
            </a:r>
            <a:r>
              <a:rPr lang="en-US" altLang="zh-CN" dirty="0"/>
              <a:t>	</a:t>
            </a:r>
          </a:p>
          <a:p>
            <a:r>
              <a:rPr lang="pt-BR" altLang="zh-CN" dirty="0"/>
              <a:t>    • L</a:t>
            </a:r>
            <a:r>
              <a:rPr lang="zh-CN" altLang="pt-BR" dirty="0"/>
              <a:t>：</a:t>
            </a:r>
            <a:r>
              <a:rPr lang="pt-BR" altLang="zh-CN" dirty="0"/>
              <a:t>1.0462E-01 H</a:t>
            </a:r>
          </a:p>
          <a:p>
            <a:r>
              <a:rPr lang="pt-BR" altLang="zh-CN" dirty="0"/>
              <a:t>    • C</a:t>
            </a:r>
            <a:r>
              <a:rPr lang="zh-CN" altLang="pt-BR" dirty="0"/>
              <a:t>：</a:t>
            </a:r>
            <a:r>
              <a:rPr lang="pt-BR" altLang="zh-CN" dirty="0"/>
              <a:t>3.2250E-10 F</a:t>
            </a:r>
          </a:p>
          <a:p>
            <a:r>
              <a:rPr lang="pt-BR" altLang="zh-CN" dirty="0"/>
              <a:t>    • a</a:t>
            </a:r>
            <a:r>
              <a:rPr lang="zh-CN" altLang="pt-BR" dirty="0"/>
              <a:t>：</a:t>
            </a:r>
            <a:r>
              <a:rPr lang="pt-BR" altLang="zh-CN" dirty="0"/>
              <a:t>1.0221E-10 </a:t>
            </a:r>
          </a:p>
          <a:p>
            <a:r>
              <a:rPr lang="pt-BR" altLang="zh-CN" dirty="0"/>
              <a:t>    • b</a:t>
            </a:r>
            <a:r>
              <a:rPr lang="zh-CN" altLang="pt-BR" dirty="0"/>
              <a:t>：</a:t>
            </a:r>
            <a:r>
              <a:rPr lang="pt-BR" altLang="zh-CN" dirty="0"/>
              <a:t>2.7204E+00</a:t>
            </a:r>
          </a:p>
          <a:p>
            <a:r>
              <a:rPr lang="pt-BR" altLang="zh-CN" dirty="0"/>
              <a:t>    • Rdc</a:t>
            </a:r>
            <a:r>
              <a:rPr lang="zh-CN" altLang="pt-BR" dirty="0"/>
              <a:t>：</a:t>
            </a:r>
            <a:r>
              <a:rPr lang="pt-BR" altLang="zh-CN" dirty="0"/>
              <a:t>1.3171E+01 Ω </a:t>
            </a:r>
          </a:p>
          <a:p>
            <a:r>
              <a:rPr lang="pt-BR" altLang="zh-CN" dirty="0"/>
              <a:t>    • fres</a:t>
            </a:r>
            <a:r>
              <a:rPr lang="zh-CN" altLang="pt-BR" dirty="0"/>
              <a:t>：</a:t>
            </a:r>
            <a:r>
              <a:rPr lang="pt-BR" altLang="zh-CN" dirty="0"/>
              <a:t>27.40kHz</a:t>
            </a:r>
            <a:endParaRPr lang="en-US" altLang="zh-CN" dirty="0"/>
          </a:p>
        </p:txBody>
      </p:sp>
    </p:spTree>
    <p:extLst>
      <p:ext uri="{BB962C8B-B14F-4D97-AF65-F5344CB8AC3E}">
        <p14:creationId xmlns:p14="http://schemas.microsoft.com/office/powerpoint/2010/main" val="233165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1EB78C-CE07-4A2B-83A9-618360410302}"/>
              </a:ext>
            </a:extLst>
          </p:cNvPr>
          <p:cNvSpPr>
            <a:spLocks noGrp="1"/>
          </p:cNvSpPr>
          <p:nvPr>
            <p:ph type="sldNum" sz="quarter" idx="12"/>
          </p:nvPr>
        </p:nvSpPr>
        <p:spPr/>
        <p:txBody>
          <a:bodyPr/>
          <a:lstStyle/>
          <a:p>
            <a:pPr>
              <a:defRPr/>
            </a:pPr>
            <a:fld id="{C58DEF2B-8039-4C1E-A573-46AE1706B516}" type="slidenum">
              <a:rPr lang="en-US" altLang="zh-CN" smtClean="0"/>
              <a:pPr>
                <a:defRPr/>
              </a:pPr>
              <a:t>4</a:t>
            </a:fld>
            <a:endParaRPr lang="en-US" altLang="zh-CN" dirty="0"/>
          </a:p>
        </p:txBody>
      </p:sp>
      <p:sp>
        <p:nvSpPr>
          <p:cNvPr id="3" name="文本占位符 2">
            <a:extLst>
              <a:ext uri="{FF2B5EF4-FFF2-40B4-BE49-F238E27FC236}">
                <a16:creationId xmlns:a16="http://schemas.microsoft.com/office/drawing/2014/main" id="{6283E112-66C3-42D6-A861-C2226D511016}"/>
              </a:ext>
            </a:extLst>
          </p:cNvPr>
          <p:cNvSpPr>
            <a:spLocks noGrp="1"/>
          </p:cNvSpPr>
          <p:nvPr>
            <p:ph type="body" sz="quarter" idx="13"/>
          </p:nvPr>
        </p:nvSpPr>
        <p:spPr/>
        <p:txBody>
          <a:bodyPr/>
          <a:lstStyle/>
          <a:p>
            <a:r>
              <a:rPr lang="en-US" altLang="zh-CN" dirty="0"/>
              <a:t>Test coil</a:t>
            </a:r>
            <a:endParaRPr lang="zh-CN" altLang="en-US" dirty="0"/>
          </a:p>
        </p:txBody>
      </p:sp>
      <p:pic>
        <p:nvPicPr>
          <p:cNvPr id="5" name="图片 4">
            <a:extLst>
              <a:ext uri="{FF2B5EF4-FFF2-40B4-BE49-F238E27FC236}">
                <a16:creationId xmlns:a16="http://schemas.microsoft.com/office/drawing/2014/main" id="{C7677289-CB2F-496D-A0DE-DDEBECDF4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752600"/>
            <a:ext cx="6248400" cy="4684468"/>
          </a:xfrm>
          <a:prstGeom prst="rect">
            <a:avLst/>
          </a:prstGeom>
        </p:spPr>
      </p:pic>
    </p:spTree>
    <p:extLst>
      <p:ext uri="{BB962C8B-B14F-4D97-AF65-F5344CB8AC3E}">
        <p14:creationId xmlns:p14="http://schemas.microsoft.com/office/powerpoint/2010/main" val="30220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ACCA628-2EC7-47E0-A2A2-1B683DBC52BE}"/>
              </a:ext>
            </a:extLst>
          </p:cNvPr>
          <p:cNvSpPr>
            <a:spLocks noGrp="1"/>
          </p:cNvSpPr>
          <p:nvPr>
            <p:ph type="sldNum" sz="quarter" idx="12"/>
          </p:nvPr>
        </p:nvSpPr>
        <p:spPr/>
        <p:txBody>
          <a:bodyPr/>
          <a:lstStyle/>
          <a:p>
            <a:pPr>
              <a:defRPr/>
            </a:pPr>
            <a:fld id="{C58DEF2B-8039-4C1E-A573-46AE1706B516}" type="slidenum">
              <a:rPr lang="en-US" altLang="zh-CN" smtClean="0"/>
              <a:pPr>
                <a:defRPr/>
              </a:pPr>
              <a:t>5</a:t>
            </a:fld>
            <a:endParaRPr lang="en-US" altLang="zh-CN" dirty="0"/>
          </a:p>
        </p:txBody>
      </p:sp>
      <p:sp>
        <p:nvSpPr>
          <p:cNvPr id="3" name="文本占位符 2">
            <a:extLst>
              <a:ext uri="{FF2B5EF4-FFF2-40B4-BE49-F238E27FC236}">
                <a16:creationId xmlns:a16="http://schemas.microsoft.com/office/drawing/2014/main" id="{19C010E6-F6AE-428A-897E-191B7E6BEAD3}"/>
              </a:ext>
            </a:extLst>
          </p:cNvPr>
          <p:cNvSpPr>
            <a:spLocks noGrp="1"/>
          </p:cNvSpPr>
          <p:nvPr>
            <p:ph type="body" sz="quarter" idx="13"/>
          </p:nvPr>
        </p:nvSpPr>
        <p:spPr/>
        <p:txBody>
          <a:bodyPr>
            <a:normAutofit/>
          </a:bodyPr>
          <a:lstStyle/>
          <a:p>
            <a:r>
              <a:rPr lang="zh-CN" altLang="en-US" dirty="0"/>
              <a:t>空气芯线圈（实心线）</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C1F53FF-1931-4892-B0D7-DC7E1B719A20}"/>
                  </a:ext>
                </a:extLst>
              </p:cNvPr>
              <p:cNvSpPr txBox="1"/>
              <p:nvPr/>
            </p:nvSpPr>
            <p:spPr>
              <a:xfrm>
                <a:off x="76200" y="1295400"/>
                <a:ext cx="8839200" cy="3893886"/>
              </a:xfrm>
              <a:prstGeom prst="rect">
                <a:avLst/>
              </a:prstGeom>
              <a:noFill/>
            </p:spPr>
            <p:txBody>
              <a:bodyPr wrap="square" rtlCol="0">
                <a:spAutoFit/>
              </a:bodyPr>
              <a:lstStyle/>
              <a:p>
                <a:pPr>
                  <a:lnSpc>
                    <a:spcPct val="150000"/>
                  </a:lnSpc>
                </a:pPr>
                <a:r>
                  <a:rPr lang="zh-CN" altLang="en-US" dirty="0"/>
                  <a:t>线圈交流电阻</a:t>
                </a:r>
                <a:endParaRPr lang="en-US" altLang="zh-CN" dirty="0"/>
              </a:p>
              <a:p>
                <a:pPr marL="742950" lvl="1" indent="-285750">
                  <a:lnSpc>
                    <a:spcPct val="150000"/>
                  </a:lnSpc>
                  <a:buFont typeface="Wingdings" panose="05000000000000000000" pitchFamily="2" charset="2"/>
                  <a:buChar char="p"/>
                </a:pPr>
                <a:r>
                  <a:rPr lang="zh-CN" altLang="en-US" dirty="0"/>
                  <a:t>计算结果</a:t>
                </a:r>
                <a:endParaRPr lang="en-US" altLang="zh-CN" dirty="0"/>
              </a:p>
              <a:p>
                <a:pPr>
                  <a:lnSpc>
                    <a:spcPct val="130000"/>
                  </a:lnSpc>
                </a:pPr>
                <a14:m>
                  <m:oMathPara xmlns:m="http://schemas.openxmlformats.org/officeDocument/2006/math">
                    <m:oMathParaPr>
                      <m:jc m:val="centerGroup"/>
                    </m:oMathParaPr>
                    <m:oMath xmlns:m="http://schemas.openxmlformats.org/officeDocument/2006/math">
                      <m:sSub>
                        <m:sSubPr>
                          <m:ctrlPr>
                            <a:rPr lang="zh-CN" altLang="zh-CN"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𝑅</m:t>
                          </m:r>
                        </m:e>
                        <m:sub>
                          <m:r>
                            <a:rPr lang="en-US" altLang="zh-CN" b="0" i="1" smtClean="0">
                              <a:latin typeface="Cambria Math" panose="02040503050406030204" pitchFamily="18" charset="0"/>
                              <a:cs typeface="Times New Roman" panose="02020603050405020304" pitchFamily="18" charset="0"/>
                            </a:rPr>
                            <m:t>𝑎𝑐</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𝑅</m:t>
                          </m:r>
                        </m:e>
                        <m:sub>
                          <m:r>
                            <m:rPr>
                              <m:sty m:val="p"/>
                            </m:rPr>
                            <a:rPr lang="en-US" altLang="zh-CN" b="0" i="0" smtClean="0">
                              <a:latin typeface="Cambria Math" panose="02040503050406030204" pitchFamily="18" charset="0"/>
                            </a:rPr>
                            <m:t>dc</m:t>
                          </m:r>
                        </m:sub>
                      </m:sSub>
                      <m:f>
                        <m:fPr>
                          <m:ctrlPr>
                            <a:rPr lang="zh-CN" altLang="zh-CN" i="1">
                              <a:latin typeface="Cambria Math" panose="02040503050406030204" pitchFamily="18" charset="0"/>
                            </a:rPr>
                          </m:ctrlPr>
                        </m:fPr>
                        <m:num>
                          <m:r>
                            <a:rPr lang="en-US" altLang="zh-CN" i="1">
                              <a:latin typeface="Cambria Math" panose="02040503050406030204" pitchFamily="18" charset="0"/>
                            </a:rPr>
                            <m:t>𝛾</m:t>
                          </m:r>
                        </m:num>
                        <m:den>
                          <m:r>
                            <a:rPr lang="en-US" altLang="zh-CN">
                              <a:latin typeface="Cambria Math" panose="02040503050406030204" pitchFamily="18" charset="0"/>
                            </a:rPr>
                            <m:t>2</m:t>
                          </m:r>
                        </m:den>
                      </m:f>
                      <m:d>
                        <m:dPr>
                          <m:begChr m:val="{"/>
                          <m:endChr m:val=""/>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r>
                                <a:rPr lang="en-US" altLang="zh-CN" i="1">
                                  <a:latin typeface="Cambria Math" panose="02040503050406030204" pitchFamily="18" charset="0"/>
                                </a:rPr>
                                <m:t>𝑏𝑒𝑟</m:t>
                              </m:r>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𝑖</m:t>
                                  </m:r>
                                </m:e>
                                <m:sup>
                                  <m:r>
                                    <a:rPr lang="en-US" altLang="zh-CN" b="0" i="1" smtClean="0">
                                      <a:latin typeface="Cambria Math" panose="02040503050406030204" pitchFamily="18" charset="0"/>
                                    </a:rPr>
                                    <m:t>′</m:t>
                                  </m:r>
                                </m:sup>
                              </m:sSup>
                              <m:r>
                                <a:rPr lang="en-US" altLang="zh-CN" i="1">
                                  <a:latin typeface="Cambria Math" panose="02040503050406030204" pitchFamily="18" charset="0"/>
                                </a:rPr>
                                <m:t>𝛾</m:t>
                              </m:r>
                              <m:r>
                                <a:rPr lang="en-US" altLang="zh-CN" i="1">
                                  <a:latin typeface="Cambria Math" panose="02040503050406030204" pitchFamily="18" charset="0"/>
                                </a:rPr>
                                <m:t>−</m:t>
                              </m:r>
                              <m:r>
                                <a:rPr lang="en-US" altLang="zh-CN" i="1">
                                  <a:latin typeface="Cambria Math" panose="02040503050406030204" pitchFamily="18" charset="0"/>
                                </a:rPr>
                                <m:t>𝑏𝑒𝑖</m:t>
                              </m:r>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m:t>
                                  </m:r>
                                </m:sup>
                              </m:sSup>
                              <m:r>
                                <a:rPr lang="en-US" altLang="zh-CN" i="1">
                                  <a:latin typeface="Cambria Math" panose="02040503050406030204" pitchFamily="18" charset="0"/>
                                </a:rPr>
                                <m:t>𝛾</m:t>
                              </m:r>
                            </m:num>
                            <m:den>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m:t>
                                  </m:r>
                                  <m:r>
                                    <a:rPr lang="en-US" altLang="zh-CN">
                                      <a:latin typeface="Cambria Math" panose="02040503050406030204" pitchFamily="18" charset="0"/>
                                    </a:rPr>
                                    <m:t>2</m:t>
                                  </m:r>
                                </m:sup>
                              </m:sSup>
                              <m:r>
                                <a:rPr lang="en-US" altLang="zh-CN" i="1">
                                  <a:latin typeface="Cambria Math" panose="02040503050406030204" pitchFamily="18" charset="0"/>
                                </a:rPr>
                                <m:t>𝛾</m:t>
                              </m:r>
                              <m:r>
                                <a:rPr lang="en-US" altLang="zh-CN">
                                  <a:latin typeface="Cambria Math" panose="02040503050406030204" pitchFamily="18" charset="0"/>
                                </a:rPr>
                                <m:t>+</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r>
                                    <a:rPr lang="en-US" altLang="zh-CN">
                                      <a:latin typeface="Cambria Math" panose="02040503050406030204" pitchFamily="18" charset="0"/>
                                    </a:rPr>
                                    <m:t>2</m:t>
                                  </m:r>
                                </m:sup>
                              </m:sSup>
                              <m:r>
                                <a:rPr lang="en-US" altLang="zh-CN" i="1">
                                  <a:latin typeface="Cambria Math" panose="02040503050406030204" pitchFamily="18" charset="0"/>
                                </a:rPr>
                                <m:t>𝛾</m:t>
                              </m:r>
                            </m:den>
                          </m:f>
                        </m:e>
                      </m:d>
                      <m:r>
                        <a:rPr lang="en-US" altLang="zh-CN" b="0" i="0" smtClean="0">
                          <a:latin typeface="Cambria Math" panose="02040503050406030204" pitchFamily="18" charset="0"/>
                        </a:rPr>
                        <m:t>−</m:t>
                      </m:r>
                      <m:d>
                        <m:dPr>
                          <m:begChr m:val=""/>
                          <m:endChr m:val="}"/>
                          <m:ctrlPr>
                            <a:rPr lang="zh-CN" altLang="zh-CN" i="1">
                              <a:latin typeface="Cambria Math" panose="02040503050406030204" pitchFamily="18" charset="0"/>
                            </a:rPr>
                          </m:ctrlPr>
                        </m:dPr>
                        <m:e>
                          <m:r>
                            <a:rPr lang="en-US" altLang="zh-CN">
                              <a:latin typeface="Cambria Math" panose="02040503050406030204" pitchFamily="18" charset="0"/>
                            </a:rPr>
                            <m:t>2</m:t>
                          </m:r>
                          <m:r>
                            <a:rPr lang="en-US" altLang="zh-CN" i="1">
                              <a:latin typeface="Cambria Math" panose="02040503050406030204" pitchFamily="18" charset="0"/>
                            </a:rPr>
                            <m:t>𝜋</m:t>
                          </m:r>
                          <m:sSup>
                            <m:sSupPr>
                              <m:ctrlPr>
                                <a:rPr lang="zh-CN" altLang="zh-CN" i="1">
                                  <a:latin typeface="Cambria Math" panose="02040503050406030204" pitchFamily="18" charset="0"/>
                                </a:rPr>
                              </m:ctrlPr>
                            </m:sSupPr>
                            <m:e>
                              <m:r>
                                <a:rPr lang="en-US" altLang="zh-CN" i="1">
                                  <a:latin typeface="Cambria Math" panose="02040503050406030204" pitchFamily="18" charset="0"/>
                                </a:rPr>
                                <m:t>𝜂</m:t>
                              </m:r>
                            </m:e>
                            <m:sup>
                              <m:r>
                                <a:rPr lang="en-US" altLang="zh-CN">
                                  <a:latin typeface="Cambria Math" panose="02040503050406030204" pitchFamily="18" charset="0"/>
                                </a:rPr>
                                <m:t>2</m:t>
                              </m:r>
                            </m:sup>
                          </m:sSup>
                          <m:d>
                            <m:dPr>
                              <m:begChr m:val="["/>
                              <m:endChr m:val="]"/>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r>
                                    <a:rPr lang="en-US" altLang="zh-CN">
                                      <a:latin typeface="Cambria Math" panose="02040503050406030204" pitchFamily="18" charset="0"/>
                                    </a:rPr>
                                    <m:t>4</m:t>
                                  </m:r>
                                  <m:d>
                                    <m:dPr>
                                      <m:ctrlPr>
                                        <a:rPr lang="zh-CN" altLang="zh-CN" i="1">
                                          <a:latin typeface="Cambria Math" panose="02040503050406030204" pitchFamily="18" charset="0"/>
                                        </a:rPr>
                                      </m:ctrlPr>
                                    </m:dPr>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𝑁</m:t>
                                          </m:r>
                                        </m:e>
                                        <m:sub>
                                          <m:r>
                                            <a:rPr lang="en-US" altLang="zh-CN" i="1">
                                              <a:latin typeface="Cambria Math" panose="02040503050406030204" pitchFamily="18" charset="0"/>
                                            </a:rPr>
                                            <m:t>𝑙</m:t>
                                          </m:r>
                                        </m:sub>
                                        <m:sup>
                                          <m:r>
                                            <a:rPr lang="en-US" altLang="zh-CN">
                                              <a:latin typeface="Cambria Math" panose="02040503050406030204" pitchFamily="18" charset="0"/>
                                            </a:rPr>
                                            <m:t>2</m:t>
                                          </m:r>
                                        </m:sup>
                                      </m:sSubSup>
                                      <m:r>
                                        <a:rPr lang="en-US" altLang="zh-CN" i="1">
                                          <a:latin typeface="Cambria Math" panose="02040503050406030204" pitchFamily="18" charset="0"/>
                                        </a:rPr>
                                        <m:t>−</m:t>
                                      </m:r>
                                      <m:r>
                                        <a:rPr lang="en-US" altLang="zh-CN">
                                          <a:latin typeface="Cambria Math" panose="02040503050406030204" pitchFamily="18" charset="0"/>
                                        </a:rPr>
                                        <m:t>1</m:t>
                                      </m:r>
                                    </m:e>
                                  </m:d>
                                </m:num>
                                <m:den>
                                  <m:r>
                                    <a:rPr lang="en-US" altLang="zh-CN">
                                      <a:latin typeface="Cambria Math" panose="02040503050406030204" pitchFamily="18" charset="0"/>
                                    </a:rPr>
                                    <m:t>3</m:t>
                                  </m:r>
                                </m:den>
                              </m:f>
                              <m:r>
                                <a:rPr lang="en-US" altLang="zh-CN">
                                  <a:latin typeface="Cambria Math" panose="02040503050406030204" pitchFamily="18" charset="0"/>
                                </a:rPr>
                                <m:t>+1</m:t>
                              </m:r>
                            </m:e>
                          </m:d>
                          <m:f>
                            <m:fPr>
                              <m:ctrlPr>
                                <a:rPr lang="zh-CN" altLang="zh-CN" i="1">
                                  <a:latin typeface="Cambria Math" panose="02040503050406030204" pitchFamily="18" charset="0"/>
                                </a:rPr>
                              </m:ctrlPr>
                            </m:fPr>
                            <m:num>
                              <m:r>
                                <a:rPr lang="en-US" altLang="zh-CN" i="1">
                                  <a:latin typeface="Cambria Math" panose="02040503050406030204" pitchFamily="18" charset="0"/>
                                </a:rPr>
                                <m:t>𝑏𝑒</m:t>
                              </m:r>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a:latin typeface="Cambria Math" panose="02040503050406030204" pitchFamily="18" charset="0"/>
                                    </a:rPr>
                                    <m:t>2</m:t>
                                  </m:r>
                                </m:sub>
                              </m:sSub>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m:t>
                                  </m:r>
                                </m:sup>
                              </m:sSup>
                              <m:r>
                                <a:rPr lang="en-US" altLang="zh-CN" i="1">
                                  <a:latin typeface="Cambria Math" panose="02040503050406030204" pitchFamily="18" charset="0"/>
                                </a:rPr>
                                <m:t>𝛾</m:t>
                              </m:r>
                              <m:r>
                                <a:rPr lang="en-US" altLang="zh-CN" b="0" i="1" smtClean="0">
                                  <a:latin typeface="Cambria Math" panose="02040503050406030204" pitchFamily="18" charset="0"/>
                                </a:rPr>
                                <m:t>+</m:t>
                              </m:r>
                              <m:r>
                                <a:rPr lang="en-US" altLang="zh-CN" i="1">
                                  <a:latin typeface="Cambria Math" panose="02040503050406030204" pitchFamily="18" charset="0"/>
                                </a:rPr>
                                <m:t>𝑏𝑒</m:t>
                              </m:r>
                              <m:sSub>
                                <m:sSubPr>
                                  <m:ctrlPr>
                                    <a:rPr lang="zh-CN" altLang="zh-CN" i="1">
                                      <a:latin typeface="Cambria Math" panose="02040503050406030204" pitchFamily="18" charset="0"/>
                                    </a:rPr>
                                  </m:ctrlPr>
                                </m:sSubPr>
                                <m:e>
                                  <m:r>
                                    <a:rPr lang="en-US" altLang="zh-CN" i="1">
                                      <a:latin typeface="Cambria Math" panose="02040503050406030204" pitchFamily="18" charset="0"/>
                                    </a:rPr>
                                    <m:t>𝑖</m:t>
                                  </m:r>
                                </m:e>
                                <m:sub>
                                  <m:r>
                                    <a:rPr lang="en-US" altLang="zh-CN">
                                      <a:latin typeface="Cambria Math" panose="02040503050406030204" pitchFamily="18" charset="0"/>
                                    </a:rPr>
                                    <m:t>2</m:t>
                                  </m:r>
                                </m:sub>
                              </m:sSub>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en-US"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r>
                                <a:rPr lang="en-US" altLang="zh-CN" i="1">
                                  <a:latin typeface="Cambria Math" panose="02040503050406030204" pitchFamily="18" charset="0"/>
                                </a:rPr>
                                <m:t>𝛾</m:t>
                              </m:r>
                            </m:num>
                            <m:den>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a:latin typeface="Cambria Math" panose="02040503050406030204" pitchFamily="18" charset="0"/>
                                    </a:rPr>
                                    <m:t>2</m:t>
                                  </m:r>
                                </m:sup>
                              </m:sSup>
                              <m:r>
                                <a:rPr lang="en-US" altLang="zh-CN" i="1">
                                  <a:latin typeface="Cambria Math" panose="02040503050406030204" pitchFamily="18" charset="0"/>
                                </a:rPr>
                                <m:t>𝛾</m:t>
                              </m:r>
                              <m:r>
                                <a:rPr lang="en-US" altLang="zh-CN">
                                  <a:latin typeface="Cambria Math" panose="02040503050406030204" pitchFamily="18" charset="0"/>
                                </a:rPr>
                                <m:t>+</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a:latin typeface="Cambria Math" panose="02040503050406030204" pitchFamily="18" charset="0"/>
                                    </a:rPr>
                                    <m:t>2</m:t>
                                  </m:r>
                                </m:sup>
                              </m:sSup>
                              <m:r>
                                <a:rPr lang="en-US" altLang="zh-CN" i="1">
                                  <a:latin typeface="Cambria Math" panose="02040503050406030204" pitchFamily="18" charset="0"/>
                                </a:rPr>
                                <m:t>𝛾</m:t>
                              </m:r>
                            </m:den>
                          </m:f>
                        </m:e>
                      </m:d>
                    </m:oMath>
                  </m:oMathPara>
                </a14:m>
                <a:endParaRPr lang="en-US" altLang="zh-CN" dirty="0"/>
              </a:p>
              <a:p>
                <a:pPr lvl="1">
                  <a:lnSpc>
                    <a:spcPct val="150000"/>
                  </a:lnSpc>
                </a:pPr>
                <a:endParaRPr lang="en-US" altLang="zh-CN" dirty="0"/>
              </a:p>
              <a:p>
                <a:pPr marL="742950" lvl="1" indent="-285750">
                  <a:lnSpc>
                    <a:spcPct val="150000"/>
                  </a:lnSpc>
                  <a:buFont typeface="Wingdings" panose="05000000000000000000" pitchFamily="2" charset="2"/>
                  <a:buChar char="p"/>
                </a:pPr>
                <a:r>
                  <a:rPr lang="zh-CN" altLang="en-US" dirty="0"/>
                  <a:t>仿真结果</a:t>
                </a:r>
                <a:endParaRPr lang="en-US" altLang="zh-CN" dirty="0"/>
              </a:p>
              <a:p>
                <a:pPr marL="1200150" lvl="2" indent="-285750">
                  <a:lnSpc>
                    <a:spcPct val="150000"/>
                  </a:lnSpc>
                  <a:buFont typeface="Arial" panose="020B0604020202020204" pitchFamily="34" charset="0"/>
                  <a:buChar char="•"/>
                </a:pPr>
                <a:r>
                  <a:rPr lang="en-US" altLang="zh-CN" dirty="0" err="1"/>
                  <a:t>Comsol</a:t>
                </a:r>
                <a:endParaRPr lang="en-US" altLang="zh-CN" dirty="0"/>
              </a:p>
              <a:p>
                <a:pPr marL="1200150" lvl="2" indent="-285750">
                  <a:lnSpc>
                    <a:spcPct val="150000"/>
                  </a:lnSpc>
                  <a:buFont typeface="Arial" panose="020B0604020202020204" pitchFamily="34" charset="0"/>
                  <a:buChar char="•"/>
                </a:pPr>
                <a:r>
                  <a:rPr lang="en-US" altLang="zh-CN" dirty="0"/>
                  <a:t>Ansys Maxwell</a:t>
                </a:r>
              </a:p>
              <a:p>
                <a:pPr marL="742950" lvl="1" indent="-285750">
                  <a:lnSpc>
                    <a:spcPct val="150000"/>
                  </a:lnSpc>
                  <a:buFont typeface="Wingdings" panose="05000000000000000000" pitchFamily="2" charset="2"/>
                  <a:buChar char="p"/>
                </a:pPr>
                <a:r>
                  <a:rPr lang="zh-CN" altLang="en-US" dirty="0"/>
                  <a:t>实测结果</a:t>
                </a:r>
              </a:p>
            </p:txBody>
          </p:sp>
        </mc:Choice>
        <mc:Fallback xmlns="">
          <p:sp>
            <p:nvSpPr>
              <p:cNvPr id="4" name="文本框 3">
                <a:extLst>
                  <a:ext uri="{FF2B5EF4-FFF2-40B4-BE49-F238E27FC236}">
                    <a16:creationId xmlns:a16="http://schemas.microsoft.com/office/drawing/2014/main" id="{CC1F53FF-1931-4892-B0D7-DC7E1B719A20}"/>
                  </a:ext>
                </a:extLst>
              </p:cNvPr>
              <p:cNvSpPr txBox="1">
                <a:spLocks noRot="1" noChangeAspect="1" noMove="1" noResize="1" noEditPoints="1" noAdjustHandles="1" noChangeArrowheads="1" noChangeShapeType="1" noTextEdit="1"/>
              </p:cNvSpPr>
              <p:nvPr/>
            </p:nvSpPr>
            <p:spPr>
              <a:xfrm>
                <a:off x="76200" y="1295400"/>
                <a:ext cx="8839200" cy="3893886"/>
              </a:xfrm>
              <a:prstGeom prst="rect">
                <a:avLst/>
              </a:prstGeom>
              <a:blipFill>
                <a:blip r:embed="rId2"/>
                <a:stretch>
                  <a:fillRect l="-621" b="-1567"/>
                </a:stretch>
              </a:blipFill>
            </p:spPr>
            <p:txBody>
              <a:bodyPr/>
              <a:lstStyle/>
              <a:p>
                <a:r>
                  <a:rPr lang="zh-CN" altLang="en-US">
                    <a:noFill/>
                  </a:rPr>
                  <a:t> </a:t>
                </a:r>
              </a:p>
            </p:txBody>
          </p:sp>
        </mc:Fallback>
      </mc:AlternateContent>
      <p:cxnSp>
        <p:nvCxnSpPr>
          <p:cNvPr id="15" name="直接连接符 14">
            <a:extLst>
              <a:ext uri="{FF2B5EF4-FFF2-40B4-BE49-F238E27FC236}">
                <a16:creationId xmlns:a16="http://schemas.microsoft.com/office/drawing/2014/main" id="{D984F298-BBF9-4B00-A1B6-36454C1D45C2}"/>
              </a:ext>
            </a:extLst>
          </p:cNvPr>
          <p:cNvCxnSpPr>
            <a:cxnSpLocks/>
          </p:cNvCxnSpPr>
          <p:nvPr/>
        </p:nvCxnSpPr>
        <p:spPr>
          <a:xfrm>
            <a:off x="1595436" y="3124200"/>
            <a:ext cx="22145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A4DD990D-AF59-406A-8A22-77D24D47DDFB}"/>
              </a:ext>
            </a:extLst>
          </p:cNvPr>
          <p:cNvCxnSpPr>
            <a:cxnSpLocks/>
          </p:cNvCxnSpPr>
          <p:nvPr/>
        </p:nvCxnSpPr>
        <p:spPr>
          <a:xfrm>
            <a:off x="4114800" y="3124200"/>
            <a:ext cx="464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DABB9010-3C07-4D3F-9860-004107CC02B2}"/>
              </a:ext>
            </a:extLst>
          </p:cNvPr>
          <p:cNvSpPr txBox="1"/>
          <p:nvPr/>
        </p:nvSpPr>
        <p:spPr>
          <a:xfrm>
            <a:off x="2148720" y="3225017"/>
            <a:ext cx="1107996" cy="369332"/>
          </a:xfrm>
          <a:prstGeom prst="rect">
            <a:avLst/>
          </a:prstGeom>
          <a:noFill/>
        </p:spPr>
        <p:txBody>
          <a:bodyPr wrap="none" rtlCol="0">
            <a:spAutoFit/>
          </a:bodyPr>
          <a:lstStyle/>
          <a:p>
            <a:r>
              <a:rPr lang="zh-CN" altLang="en-US" b="1" dirty="0">
                <a:solidFill>
                  <a:srgbClr val="C00000"/>
                </a:solidFill>
              </a:rPr>
              <a:t>集肤效应</a:t>
            </a:r>
          </a:p>
        </p:txBody>
      </p:sp>
      <p:sp>
        <p:nvSpPr>
          <p:cNvPr id="18" name="文本框 17">
            <a:extLst>
              <a:ext uri="{FF2B5EF4-FFF2-40B4-BE49-F238E27FC236}">
                <a16:creationId xmlns:a16="http://schemas.microsoft.com/office/drawing/2014/main" id="{2B003AA7-7751-423C-B42A-E7655B56279F}"/>
              </a:ext>
            </a:extLst>
          </p:cNvPr>
          <p:cNvSpPr txBox="1"/>
          <p:nvPr/>
        </p:nvSpPr>
        <p:spPr>
          <a:xfrm>
            <a:off x="5903952" y="3225017"/>
            <a:ext cx="1107996" cy="369332"/>
          </a:xfrm>
          <a:prstGeom prst="rect">
            <a:avLst/>
          </a:prstGeom>
          <a:noFill/>
        </p:spPr>
        <p:txBody>
          <a:bodyPr wrap="none" rtlCol="0">
            <a:spAutoFit/>
          </a:bodyPr>
          <a:lstStyle>
            <a:defPPr>
              <a:defRPr lang="zh-CN"/>
            </a:defPPr>
            <a:lvl1pPr>
              <a:defRPr b="1">
                <a:solidFill>
                  <a:srgbClr val="C00000"/>
                </a:solidFill>
              </a:defRPr>
            </a:lvl1pPr>
          </a:lstStyle>
          <a:p>
            <a:r>
              <a:rPr lang="zh-CN" altLang="en-US" dirty="0"/>
              <a:t>邻近效应</a:t>
            </a:r>
          </a:p>
        </p:txBody>
      </p:sp>
      <p:pic>
        <p:nvPicPr>
          <p:cNvPr id="19" name="图片 18">
            <a:extLst>
              <a:ext uri="{FF2B5EF4-FFF2-40B4-BE49-F238E27FC236}">
                <a16:creationId xmlns:a16="http://schemas.microsoft.com/office/drawing/2014/main" id="{9A041BF9-718D-4A1F-8A0F-8132311D3A58}"/>
              </a:ext>
            </a:extLst>
          </p:cNvPr>
          <p:cNvPicPr>
            <a:picLocks noChangeAspect="1"/>
          </p:cNvPicPr>
          <p:nvPr/>
        </p:nvPicPr>
        <p:blipFill>
          <a:blip r:embed="rId3"/>
          <a:stretch>
            <a:fillRect/>
          </a:stretch>
        </p:blipFill>
        <p:spPr>
          <a:xfrm>
            <a:off x="9448800" y="1008937"/>
            <a:ext cx="6934200" cy="3766641"/>
          </a:xfrm>
          <a:prstGeom prst="rect">
            <a:avLst/>
          </a:prstGeom>
        </p:spPr>
      </p:pic>
      <p:pic>
        <p:nvPicPr>
          <p:cNvPr id="21" name="图片 20">
            <a:extLst>
              <a:ext uri="{FF2B5EF4-FFF2-40B4-BE49-F238E27FC236}">
                <a16:creationId xmlns:a16="http://schemas.microsoft.com/office/drawing/2014/main" id="{AABFEEB3-3A56-4156-A827-7DB9B68A6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962400"/>
            <a:ext cx="3074143" cy="2160000"/>
          </a:xfrm>
          <a:prstGeom prst="rect">
            <a:avLst/>
          </a:prstGeom>
        </p:spPr>
      </p:pic>
      <p:pic>
        <p:nvPicPr>
          <p:cNvPr id="23" name="图片 22">
            <a:extLst>
              <a:ext uri="{FF2B5EF4-FFF2-40B4-BE49-F238E27FC236}">
                <a16:creationId xmlns:a16="http://schemas.microsoft.com/office/drawing/2014/main" id="{27E8861D-6B4B-42F7-87D4-5010480A54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643" y="3962400"/>
            <a:ext cx="2619351" cy="2160000"/>
          </a:xfrm>
          <a:prstGeom prst="rect">
            <a:avLst/>
          </a:prstGeom>
        </p:spPr>
      </p:pic>
    </p:spTree>
    <p:extLst>
      <p:ext uri="{BB962C8B-B14F-4D97-AF65-F5344CB8AC3E}">
        <p14:creationId xmlns:p14="http://schemas.microsoft.com/office/powerpoint/2010/main" val="778932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12CBB2-1031-4121-B6A5-2EE698C08D3C}"/>
              </a:ext>
            </a:extLst>
          </p:cNvPr>
          <p:cNvSpPr>
            <a:spLocks noGrp="1"/>
          </p:cNvSpPr>
          <p:nvPr>
            <p:ph type="sldNum" sz="quarter" idx="12"/>
          </p:nvPr>
        </p:nvSpPr>
        <p:spPr/>
        <p:txBody>
          <a:bodyPr/>
          <a:lstStyle/>
          <a:p>
            <a:pPr>
              <a:defRPr/>
            </a:pPr>
            <a:fld id="{C58DEF2B-8039-4C1E-A573-46AE1706B516}" type="slidenum">
              <a:rPr lang="en-US" altLang="zh-CN" smtClean="0"/>
              <a:pPr>
                <a:defRPr/>
              </a:pPr>
              <a:t>6</a:t>
            </a:fld>
            <a:endParaRPr lang="en-US" altLang="zh-CN" dirty="0"/>
          </a:p>
        </p:txBody>
      </p:sp>
      <p:sp>
        <p:nvSpPr>
          <p:cNvPr id="3" name="文本占位符 2">
            <a:extLst>
              <a:ext uri="{FF2B5EF4-FFF2-40B4-BE49-F238E27FC236}">
                <a16:creationId xmlns:a16="http://schemas.microsoft.com/office/drawing/2014/main" id="{7EE482CB-4477-4250-82F6-37F4771BC730}"/>
              </a:ext>
            </a:extLst>
          </p:cNvPr>
          <p:cNvSpPr>
            <a:spLocks noGrp="1"/>
          </p:cNvSpPr>
          <p:nvPr>
            <p:ph type="body" sz="quarter" idx="13"/>
          </p:nvPr>
        </p:nvSpPr>
        <p:spPr/>
        <p:txBody>
          <a:bodyPr/>
          <a:lstStyle/>
          <a:p>
            <a:r>
              <a:rPr lang="en-US" altLang="zh-CN" dirty="0"/>
              <a:t>Test coil:</a:t>
            </a:r>
            <a:r>
              <a:rPr lang="zh-CN" altLang="en-US" dirty="0"/>
              <a:t> </a:t>
            </a:r>
            <a:r>
              <a:rPr lang="en-US" altLang="zh-CN" dirty="0"/>
              <a:t>coil1</a:t>
            </a:r>
            <a:endParaRPr lang="zh-CN" altLang="en-US" dirty="0"/>
          </a:p>
        </p:txBody>
      </p:sp>
      <p:pic>
        <p:nvPicPr>
          <p:cNvPr id="5" name="图片 4">
            <a:extLst>
              <a:ext uri="{FF2B5EF4-FFF2-40B4-BE49-F238E27FC236}">
                <a16:creationId xmlns:a16="http://schemas.microsoft.com/office/drawing/2014/main" id="{76DF7449-D074-407F-ABAC-7C78B6CE35BB}"/>
              </a:ext>
            </a:extLst>
          </p:cNvPr>
          <p:cNvPicPr>
            <a:picLocks noChangeAspect="1"/>
          </p:cNvPicPr>
          <p:nvPr/>
        </p:nvPicPr>
        <p:blipFill>
          <a:blip r:embed="rId2"/>
          <a:stretch>
            <a:fillRect/>
          </a:stretch>
        </p:blipFill>
        <p:spPr>
          <a:xfrm>
            <a:off x="381000" y="1421772"/>
            <a:ext cx="8382000" cy="4944104"/>
          </a:xfrm>
          <a:prstGeom prst="rect">
            <a:avLst/>
          </a:prstGeom>
        </p:spPr>
      </p:pic>
    </p:spTree>
    <p:extLst>
      <p:ext uri="{BB962C8B-B14F-4D97-AF65-F5344CB8AC3E}">
        <p14:creationId xmlns:p14="http://schemas.microsoft.com/office/powerpoint/2010/main" val="222653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12CBB2-1031-4121-B6A5-2EE698C08D3C}"/>
              </a:ext>
            </a:extLst>
          </p:cNvPr>
          <p:cNvSpPr>
            <a:spLocks noGrp="1"/>
          </p:cNvSpPr>
          <p:nvPr>
            <p:ph type="sldNum" sz="quarter" idx="12"/>
          </p:nvPr>
        </p:nvSpPr>
        <p:spPr/>
        <p:txBody>
          <a:bodyPr/>
          <a:lstStyle/>
          <a:p>
            <a:pPr>
              <a:defRPr/>
            </a:pPr>
            <a:fld id="{C58DEF2B-8039-4C1E-A573-46AE1706B516}" type="slidenum">
              <a:rPr lang="en-US" altLang="zh-CN" smtClean="0"/>
              <a:pPr>
                <a:defRPr/>
              </a:pPr>
              <a:t>7</a:t>
            </a:fld>
            <a:endParaRPr lang="en-US" altLang="zh-CN" dirty="0"/>
          </a:p>
        </p:txBody>
      </p:sp>
      <p:sp>
        <p:nvSpPr>
          <p:cNvPr id="3" name="文本占位符 2">
            <a:extLst>
              <a:ext uri="{FF2B5EF4-FFF2-40B4-BE49-F238E27FC236}">
                <a16:creationId xmlns:a16="http://schemas.microsoft.com/office/drawing/2014/main" id="{7EE482CB-4477-4250-82F6-37F4771BC730}"/>
              </a:ext>
            </a:extLst>
          </p:cNvPr>
          <p:cNvSpPr>
            <a:spLocks noGrp="1"/>
          </p:cNvSpPr>
          <p:nvPr>
            <p:ph type="body" sz="quarter" idx="13"/>
          </p:nvPr>
        </p:nvSpPr>
        <p:spPr/>
        <p:txBody>
          <a:bodyPr/>
          <a:lstStyle/>
          <a:p>
            <a:r>
              <a:rPr lang="en-US" altLang="zh-CN" dirty="0"/>
              <a:t>Test coil:</a:t>
            </a:r>
            <a:r>
              <a:rPr lang="zh-CN" altLang="en-US" dirty="0"/>
              <a:t> </a:t>
            </a:r>
            <a:r>
              <a:rPr lang="en-US" altLang="zh-CN" dirty="0"/>
              <a:t>coil2</a:t>
            </a:r>
            <a:endParaRPr lang="zh-CN" altLang="en-US" dirty="0"/>
          </a:p>
        </p:txBody>
      </p:sp>
      <p:pic>
        <p:nvPicPr>
          <p:cNvPr id="6" name="图片 5">
            <a:extLst>
              <a:ext uri="{FF2B5EF4-FFF2-40B4-BE49-F238E27FC236}">
                <a16:creationId xmlns:a16="http://schemas.microsoft.com/office/drawing/2014/main" id="{35284235-4EAE-4CE5-9BD6-D963BFF9524F}"/>
              </a:ext>
            </a:extLst>
          </p:cNvPr>
          <p:cNvPicPr>
            <a:picLocks noChangeAspect="1"/>
          </p:cNvPicPr>
          <p:nvPr/>
        </p:nvPicPr>
        <p:blipFill>
          <a:blip r:embed="rId2"/>
          <a:stretch>
            <a:fillRect/>
          </a:stretch>
        </p:blipFill>
        <p:spPr>
          <a:xfrm>
            <a:off x="0" y="1321985"/>
            <a:ext cx="9144000" cy="5399490"/>
          </a:xfrm>
          <a:prstGeom prst="rect">
            <a:avLst/>
          </a:prstGeom>
        </p:spPr>
      </p:pic>
    </p:spTree>
    <p:extLst>
      <p:ext uri="{BB962C8B-B14F-4D97-AF65-F5344CB8AC3E}">
        <p14:creationId xmlns:p14="http://schemas.microsoft.com/office/powerpoint/2010/main" val="182165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07789C2-C0B7-4C33-84C2-0D214F934649}"/>
              </a:ext>
            </a:extLst>
          </p:cNvPr>
          <p:cNvSpPr>
            <a:spLocks noGrp="1"/>
          </p:cNvSpPr>
          <p:nvPr>
            <p:ph type="sldNum" sz="quarter" idx="12"/>
          </p:nvPr>
        </p:nvSpPr>
        <p:spPr/>
        <p:txBody>
          <a:bodyPr/>
          <a:lstStyle/>
          <a:p>
            <a:pPr>
              <a:defRPr/>
            </a:pPr>
            <a:fld id="{C58DEF2B-8039-4C1E-A573-46AE1706B516}" type="slidenum">
              <a:rPr lang="en-US" altLang="zh-CN" smtClean="0"/>
              <a:pPr>
                <a:defRPr/>
              </a:pPr>
              <a:t>8</a:t>
            </a:fld>
            <a:endParaRPr lang="en-US" altLang="zh-CN" dirty="0"/>
          </a:p>
        </p:txBody>
      </p:sp>
      <p:sp>
        <p:nvSpPr>
          <p:cNvPr id="3" name="文本占位符 2">
            <a:extLst>
              <a:ext uri="{FF2B5EF4-FFF2-40B4-BE49-F238E27FC236}">
                <a16:creationId xmlns:a16="http://schemas.microsoft.com/office/drawing/2014/main" id="{0D837137-46E9-46BA-92FE-53B43321790F}"/>
              </a:ext>
            </a:extLst>
          </p:cNvPr>
          <p:cNvSpPr>
            <a:spLocks noGrp="1"/>
          </p:cNvSpPr>
          <p:nvPr>
            <p:ph type="body" sz="quarter" idx="13"/>
          </p:nvPr>
        </p:nvSpPr>
        <p:spPr/>
        <p:txBody>
          <a:bodyPr/>
          <a:lstStyle/>
          <a:p>
            <a:r>
              <a:rPr lang="en-US" altLang="zh-CN" dirty="0"/>
              <a:t>Test coil:</a:t>
            </a:r>
            <a:r>
              <a:rPr lang="zh-CN" altLang="en-US" dirty="0"/>
              <a:t> </a:t>
            </a:r>
            <a:r>
              <a:rPr lang="en-US" altLang="zh-CN" dirty="0"/>
              <a:t>coil3</a:t>
            </a:r>
            <a:endParaRPr lang="zh-CN" altLang="en-US" dirty="0"/>
          </a:p>
        </p:txBody>
      </p:sp>
      <p:pic>
        <p:nvPicPr>
          <p:cNvPr id="5" name="图片 4">
            <a:extLst>
              <a:ext uri="{FF2B5EF4-FFF2-40B4-BE49-F238E27FC236}">
                <a16:creationId xmlns:a16="http://schemas.microsoft.com/office/drawing/2014/main" id="{0CD7C3AF-1DD9-44FA-8E64-06C9FDD856E7}"/>
              </a:ext>
            </a:extLst>
          </p:cNvPr>
          <p:cNvPicPr>
            <a:picLocks noChangeAspect="1"/>
          </p:cNvPicPr>
          <p:nvPr/>
        </p:nvPicPr>
        <p:blipFill>
          <a:blip r:embed="rId2"/>
          <a:stretch>
            <a:fillRect/>
          </a:stretch>
        </p:blipFill>
        <p:spPr>
          <a:xfrm>
            <a:off x="0" y="1240137"/>
            <a:ext cx="9144000" cy="5462288"/>
          </a:xfrm>
          <a:prstGeom prst="rect">
            <a:avLst/>
          </a:prstGeom>
        </p:spPr>
      </p:pic>
    </p:spTree>
    <p:extLst>
      <p:ext uri="{BB962C8B-B14F-4D97-AF65-F5344CB8AC3E}">
        <p14:creationId xmlns:p14="http://schemas.microsoft.com/office/powerpoint/2010/main" val="404520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EAD27A7-69B2-4689-B5AA-8D284FD8F1BA}"/>
              </a:ext>
            </a:extLst>
          </p:cNvPr>
          <p:cNvSpPr>
            <a:spLocks noGrp="1"/>
          </p:cNvSpPr>
          <p:nvPr>
            <p:ph type="sldNum" sz="quarter" idx="12"/>
          </p:nvPr>
        </p:nvSpPr>
        <p:spPr/>
        <p:txBody>
          <a:bodyPr/>
          <a:lstStyle/>
          <a:p>
            <a:pPr>
              <a:defRPr/>
            </a:pPr>
            <a:fld id="{C58DEF2B-8039-4C1E-A573-46AE1706B516}" type="slidenum">
              <a:rPr lang="en-US" altLang="zh-CN" smtClean="0"/>
              <a:pPr>
                <a:defRPr/>
              </a:pPr>
              <a:t>9</a:t>
            </a:fld>
            <a:endParaRPr lang="en-US" altLang="zh-CN" dirty="0"/>
          </a:p>
        </p:txBody>
      </p:sp>
      <p:sp>
        <p:nvSpPr>
          <p:cNvPr id="3" name="文本占位符 2">
            <a:extLst>
              <a:ext uri="{FF2B5EF4-FFF2-40B4-BE49-F238E27FC236}">
                <a16:creationId xmlns:a16="http://schemas.microsoft.com/office/drawing/2014/main" id="{90B8A71B-7978-48E2-87DC-8D65F9360504}"/>
              </a:ext>
            </a:extLst>
          </p:cNvPr>
          <p:cNvSpPr>
            <a:spLocks noGrp="1"/>
          </p:cNvSpPr>
          <p:nvPr>
            <p:ph type="body" sz="quarter" idx="13"/>
          </p:nvPr>
        </p:nvSpPr>
        <p:spPr/>
        <p:txBody>
          <a:bodyPr/>
          <a:lstStyle/>
          <a:p>
            <a:r>
              <a:rPr lang="en-US" altLang="zh-CN" dirty="0"/>
              <a:t>Test coil:</a:t>
            </a:r>
            <a:r>
              <a:rPr lang="zh-CN" altLang="en-US" dirty="0"/>
              <a:t> </a:t>
            </a:r>
            <a:r>
              <a:rPr lang="en-US" altLang="zh-CN" dirty="0"/>
              <a:t>coil4</a:t>
            </a:r>
            <a:endParaRPr lang="zh-CN" altLang="en-US" dirty="0"/>
          </a:p>
        </p:txBody>
      </p:sp>
      <p:pic>
        <p:nvPicPr>
          <p:cNvPr id="5" name="图片 4">
            <a:extLst>
              <a:ext uri="{FF2B5EF4-FFF2-40B4-BE49-F238E27FC236}">
                <a16:creationId xmlns:a16="http://schemas.microsoft.com/office/drawing/2014/main" id="{DAE404F8-1865-432A-8BD4-FE1A780DA910}"/>
              </a:ext>
            </a:extLst>
          </p:cNvPr>
          <p:cNvPicPr>
            <a:picLocks noChangeAspect="1"/>
          </p:cNvPicPr>
          <p:nvPr/>
        </p:nvPicPr>
        <p:blipFill>
          <a:blip r:embed="rId3"/>
          <a:stretch>
            <a:fillRect/>
          </a:stretch>
        </p:blipFill>
        <p:spPr>
          <a:xfrm>
            <a:off x="209550" y="1338224"/>
            <a:ext cx="8515350" cy="5018127"/>
          </a:xfrm>
          <a:prstGeom prst="rect">
            <a:avLst/>
          </a:prstGeom>
        </p:spPr>
      </p:pic>
    </p:spTree>
    <p:extLst>
      <p:ext uri="{BB962C8B-B14F-4D97-AF65-F5344CB8AC3E}">
        <p14:creationId xmlns:p14="http://schemas.microsoft.com/office/powerpoint/2010/main" val="256395024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568990</TotalTime>
  <Words>1470</Words>
  <Application>Microsoft Office PowerPoint</Application>
  <PresentationFormat>全屏显示(4:3)</PresentationFormat>
  <Paragraphs>499</Paragraphs>
  <Slides>28</Slides>
  <Notes>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等线</vt:lpstr>
      <vt:lpstr>等线 Light</vt:lpstr>
      <vt:lpstr>Arial</vt:lpstr>
      <vt:lpstr>Cambria Math</vt:lpstr>
      <vt:lpstr>Times New Roman</vt:lpstr>
      <vt:lpstr>Wingdings</vt:lpstr>
      <vt:lpstr>Office 主题​​</vt:lpstr>
      <vt:lpstr>空气芯线圈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文章大纲</vt:lpstr>
      <vt:lpstr>PowerPoint 演示文稿</vt:lpstr>
      <vt:lpstr>磁芯线圈</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yechangqing</cp:lastModifiedBy>
  <cp:revision>7301</cp:revision>
  <cp:lastPrinted>2023-09-04T07:35:07Z</cp:lastPrinted>
  <dcterms:created xsi:type="dcterms:W3CDTF">1601-01-01T00:00:00Z</dcterms:created>
  <dcterms:modified xsi:type="dcterms:W3CDTF">2025-06-17T08:52:49Z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