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5"/>
  </p:notesMasterIdLst>
  <p:handoutMasterIdLst>
    <p:handoutMasterId r:id="rId26"/>
  </p:handoutMasterIdLst>
  <p:sldIdLst>
    <p:sldId id="258" r:id="rId2"/>
    <p:sldId id="1417" r:id="rId3"/>
    <p:sldId id="1071" r:id="rId4"/>
    <p:sldId id="1427" r:id="rId5"/>
    <p:sldId id="1418" r:id="rId6"/>
    <p:sldId id="1419" r:id="rId7"/>
    <p:sldId id="1420" r:id="rId8"/>
    <p:sldId id="1421" r:id="rId9"/>
    <p:sldId id="1426" r:id="rId10"/>
    <p:sldId id="1422" r:id="rId11"/>
    <p:sldId id="1423" r:id="rId12"/>
    <p:sldId id="1424" r:id="rId13"/>
    <p:sldId id="1425" r:id="rId14"/>
    <p:sldId id="1428" r:id="rId15"/>
    <p:sldId id="1437" r:id="rId16"/>
    <p:sldId id="1432" r:id="rId17"/>
    <p:sldId id="1429" r:id="rId18"/>
    <p:sldId id="1430" r:id="rId19"/>
    <p:sldId id="1431" r:id="rId20"/>
    <p:sldId id="1433" r:id="rId21"/>
    <p:sldId id="1434" r:id="rId22"/>
    <p:sldId id="1435" r:id="rId23"/>
    <p:sldId id="1436" r:id="rId24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9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1439" autoAdjust="0"/>
  </p:normalViewPr>
  <p:slideViewPr>
    <p:cSldViewPr>
      <p:cViewPr varScale="1">
        <p:scale>
          <a:sx n="103" d="100"/>
          <a:sy n="103" d="100"/>
        </p:scale>
        <p:origin x="205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2025/6/10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2025/6/10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58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87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emf"/><Relationship Id="rId4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空气芯线圈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06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10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2C29621-3B8F-425F-B999-72FDC1281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1487953-5282-407F-9595-A04FA4243B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Test coil:</a:t>
            </a:r>
            <a:r>
              <a:rPr lang="zh-CN" altLang="en-US" dirty="0"/>
              <a:t> </a:t>
            </a:r>
            <a:r>
              <a:rPr lang="en-US" altLang="zh-CN" dirty="0"/>
              <a:t>coil6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B91424F-8D8B-4972-816E-209438A88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9083"/>
            <a:ext cx="9144000" cy="51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58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A0A6410-E834-4A17-A4A2-62F39E49F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A16C247-900F-4982-AAB5-567D85B397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Test coil:</a:t>
            </a:r>
            <a:r>
              <a:rPr lang="zh-CN" altLang="en-US" dirty="0"/>
              <a:t> </a:t>
            </a:r>
            <a:r>
              <a:rPr lang="en-US" altLang="zh-CN" dirty="0"/>
              <a:t>coil7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76097DF-AB86-413A-ABC7-B76A74EF9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0477"/>
            <a:ext cx="9144000" cy="545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10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D5B44C0-8A3A-4115-B7A2-35A24D91D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CB04F7-71F4-475F-9A4E-142ED3CD5C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V3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01EA79E-EC6C-4BB1-B296-AEA0D9B63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1339543"/>
            <a:ext cx="9144000" cy="542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25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0407D05-FEFC-4AAD-8698-372389CA7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4AD4C7-5E9D-4230-9EBD-1099AD2BC8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V3.5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C6F29AC-F399-44D9-ABD7-FA8BD4FC1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20" y="1241831"/>
            <a:ext cx="9144000" cy="541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88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58C954B-B448-4EAC-B3D9-080B1748A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1A5BE22-BE25-480A-9E93-F508DEB7E8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相关结论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9EA286F-39F9-4FAB-8302-02C7EA08498E}"/>
              </a:ext>
            </a:extLst>
          </p:cNvPr>
          <p:cNvSpPr txBox="1"/>
          <p:nvPr/>
        </p:nvSpPr>
        <p:spPr>
          <a:xfrm>
            <a:off x="201623" y="1231495"/>
            <a:ext cx="8740753" cy="545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1.Comsol </a:t>
            </a:r>
            <a:r>
              <a:rPr lang="zh-CN" altLang="en-US" dirty="0"/>
              <a:t>和 </a:t>
            </a:r>
            <a:r>
              <a:rPr lang="en-US" altLang="zh-CN" dirty="0"/>
              <a:t>Ansys </a:t>
            </a:r>
            <a:r>
              <a:rPr lang="zh-CN" altLang="en-US" dirty="0"/>
              <a:t>均能实现对交流电阻的仿真，</a:t>
            </a:r>
            <a:r>
              <a:rPr lang="en-US" altLang="zh-CN" dirty="0" err="1"/>
              <a:t>Comsol</a:t>
            </a:r>
            <a:r>
              <a:rPr lang="zh-CN" altLang="en-US" dirty="0"/>
              <a:t> 的交流电阻仿真结果普遍会略高于</a:t>
            </a:r>
            <a:r>
              <a:rPr lang="en-US" altLang="zh-CN" dirty="0"/>
              <a:t>Ansys </a:t>
            </a:r>
            <a:r>
              <a:rPr lang="zh-CN" altLang="en-US" dirty="0"/>
              <a:t>的仿真结果，且</a:t>
            </a:r>
            <a:r>
              <a:rPr lang="en-US" altLang="zh-CN" dirty="0" err="1">
                <a:solidFill>
                  <a:srgbClr val="FF0000"/>
                </a:solidFill>
              </a:rPr>
              <a:t>Comsol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zh-CN" altLang="en-US" dirty="0">
                <a:solidFill>
                  <a:srgbClr val="FF0000"/>
                </a:solidFill>
              </a:rPr>
              <a:t>的交流电阻仿真结果与实际测试得到的交流电阻符合的更好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/>
              <a:t>2.</a:t>
            </a:r>
            <a:r>
              <a:rPr lang="zh-CN" altLang="en-US" dirty="0"/>
              <a:t>存在仿真结果和测试结果符合非常不好的情况，出现在</a:t>
            </a:r>
            <a:r>
              <a:rPr lang="zh-CN" altLang="en-US" dirty="0">
                <a:solidFill>
                  <a:srgbClr val="FF0000"/>
                </a:solidFill>
              </a:rPr>
              <a:t>小线径</a:t>
            </a:r>
            <a:r>
              <a:rPr lang="en-US" altLang="zh-CN" dirty="0">
                <a:solidFill>
                  <a:srgbClr val="FF0000"/>
                </a:solidFill>
              </a:rPr>
              <a:t>&amp;</a:t>
            </a:r>
            <a:r>
              <a:rPr lang="zh-CN" altLang="en-US" dirty="0">
                <a:solidFill>
                  <a:srgbClr val="FF0000"/>
                </a:solidFill>
              </a:rPr>
              <a:t>大线圈半径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/>
              <a:t>3.</a:t>
            </a:r>
            <a:r>
              <a:rPr lang="zh-CN" altLang="en-US" dirty="0"/>
              <a:t>实际使用</a:t>
            </a:r>
            <a:r>
              <a:rPr lang="en-US" altLang="zh-CN" dirty="0" err="1"/>
              <a:t>litz</a:t>
            </a:r>
            <a:r>
              <a:rPr lang="zh-CN" altLang="en-US" dirty="0"/>
              <a:t>线代替实心线</a:t>
            </a:r>
            <a:endParaRPr lang="en-US" altLang="zh-CN" dirty="0"/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436CFB8C-A12A-44F2-80CE-E3CD107F9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853521"/>
              </p:ext>
            </p:extLst>
          </p:nvPr>
        </p:nvGraphicFramePr>
        <p:xfrm>
          <a:off x="98446" y="3048000"/>
          <a:ext cx="8947106" cy="2971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73316">
                  <a:extLst>
                    <a:ext uri="{9D8B030D-6E8A-4147-A177-3AD203B41FA5}">
                      <a16:colId xmlns:a16="http://schemas.microsoft.com/office/drawing/2014/main" val="1969986963"/>
                    </a:ext>
                  </a:extLst>
                </a:gridCol>
                <a:gridCol w="521474">
                  <a:extLst>
                    <a:ext uri="{9D8B030D-6E8A-4147-A177-3AD203B41FA5}">
                      <a16:colId xmlns:a16="http://schemas.microsoft.com/office/drawing/2014/main" val="1523366972"/>
                    </a:ext>
                  </a:extLst>
                </a:gridCol>
                <a:gridCol w="1094978">
                  <a:extLst>
                    <a:ext uri="{9D8B030D-6E8A-4147-A177-3AD203B41FA5}">
                      <a16:colId xmlns:a16="http://schemas.microsoft.com/office/drawing/2014/main" val="1397474941"/>
                    </a:ext>
                  </a:extLst>
                </a:gridCol>
                <a:gridCol w="1226469">
                  <a:extLst>
                    <a:ext uri="{9D8B030D-6E8A-4147-A177-3AD203B41FA5}">
                      <a16:colId xmlns:a16="http://schemas.microsoft.com/office/drawing/2014/main" val="2292667255"/>
                    </a:ext>
                  </a:extLst>
                </a:gridCol>
                <a:gridCol w="858529">
                  <a:extLst>
                    <a:ext uri="{9D8B030D-6E8A-4147-A177-3AD203B41FA5}">
                      <a16:colId xmlns:a16="http://schemas.microsoft.com/office/drawing/2014/main" val="1261791897"/>
                    </a:ext>
                  </a:extLst>
                </a:gridCol>
                <a:gridCol w="960722">
                  <a:extLst>
                    <a:ext uri="{9D8B030D-6E8A-4147-A177-3AD203B41FA5}">
                      <a16:colId xmlns:a16="http://schemas.microsoft.com/office/drawing/2014/main" val="3877714259"/>
                    </a:ext>
                  </a:extLst>
                </a:gridCol>
                <a:gridCol w="524776">
                  <a:extLst>
                    <a:ext uri="{9D8B030D-6E8A-4147-A177-3AD203B41FA5}">
                      <a16:colId xmlns:a16="http://schemas.microsoft.com/office/drawing/2014/main" val="3054904779"/>
                    </a:ext>
                  </a:extLst>
                </a:gridCol>
                <a:gridCol w="1161289">
                  <a:extLst>
                    <a:ext uri="{9D8B030D-6E8A-4147-A177-3AD203B41FA5}">
                      <a16:colId xmlns:a16="http://schemas.microsoft.com/office/drawing/2014/main" val="2149075265"/>
                    </a:ext>
                  </a:extLst>
                </a:gridCol>
                <a:gridCol w="1425553">
                  <a:extLst>
                    <a:ext uri="{9D8B030D-6E8A-4147-A177-3AD203B41FA5}">
                      <a16:colId xmlns:a16="http://schemas.microsoft.com/office/drawing/2014/main" val="2451568343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/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/>
                        <a:t>线径</a:t>
                      </a:r>
                      <a:r>
                        <a:rPr lang="en-US" altLang="zh-CN" sz="1200" b="0" dirty="0"/>
                        <a:t>(mm)</a:t>
                      </a: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/>
                        <a:t>线圈内径（</a:t>
                      </a:r>
                      <a:r>
                        <a:rPr lang="en-US" altLang="zh-CN" sz="1200" b="0" dirty="0"/>
                        <a:t>mm</a:t>
                      </a:r>
                      <a:r>
                        <a:rPr lang="zh-CN" altLang="en-US" sz="1200" b="0" dirty="0"/>
                        <a:t>）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/>
                        <a:t>单层匝数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/>
                        <a:t>匝间距</a:t>
                      </a:r>
                      <a:r>
                        <a:rPr lang="en-US" altLang="zh-CN" sz="1200" b="0" dirty="0"/>
                        <a:t>(mm)</a:t>
                      </a: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/>
                        <a:t>层数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/>
                        <a:t>层间距</a:t>
                      </a:r>
                      <a:r>
                        <a:rPr lang="en-US" altLang="zh-CN" sz="1200" b="0" dirty="0"/>
                        <a:t>(mm)</a:t>
                      </a: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Simulation vs test</a:t>
                      </a: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6039981"/>
                  </a:ext>
                </a:extLst>
              </a:tr>
              <a:tr h="297180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Prototype coil</a:t>
                      </a: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V1</a:t>
                      </a: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0.13/0.156</a:t>
                      </a: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114</a:t>
                      </a: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288</a:t>
                      </a: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0.198</a:t>
                      </a: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15</a:t>
                      </a: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0.75+0.156</a:t>
                      </a: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/>
                        <a:t>未仿真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982460"/>
                  </a:ext>
                </a:extLst>
              </a:tr>
              <a:tr h="297180">
                <a:tc vMerge="1">
                  <a:txBody>
                    <a:bodyPr/>
                    <a:lstStyle/>
                    <a:p>
                      <a:endParaRPr lang="zh-CN" alt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V3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0.55/0.6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200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250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0.6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50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0.25+0.6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/>
                        <a:t>符合不好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106260"/>
                  </a:ext>
                </a:extLst>
              </a:tr>
              <a:tr h="297180">
                <a:tc vMerge="1">
                  <a:txBody>
                    <a:bodyPr/>
                    <a:lstStyle/>
                    <a:p>
                      <a:endParaRPr lang="zh-CN" alt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V3.5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1.2/1.27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114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180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1.27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8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0.5+1.27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/>
                        <a:t>符合较好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356856"/>
                  </a:ext>
                </a:extLst>
              </a:tr>
              <a:tr h="297180">
                <a:tc rowSpan="6"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Test coil</a:t>
                      </a: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Coil1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0.55/0.6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40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50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0.6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14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0.6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dirty="0"/>
                        <a:t>符合较好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066463"/>
                  </a:ext>
                </a:extLst>
              </a:tr>
              <a:tr h="297180">
                <a:tc vMerge="1">
                  <a:txBody>
                    <a:bodyPr/>
                    <a:lstStyle/>
                    <a:p>
                      <a:endParaRPr lang="zh-CN" alt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Coil2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0.55/0.6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40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75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/>
                        <a:t>0.6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14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0.6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dirty="0"/>
                        <a:t>符合较好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739928"/>
                  </a:ext>
                </a:extLst>
              </a:tr>
              <a:tr h="297180">
                <a:tc vMerge="1">
                  <a:txBody>
                    <a:bodyPr/>
                    <a:lstStyle/>
                    <a:p>
                      <a:endParaRPr lang="zh-CN" alt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Coil3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0.55/0.6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40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100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/>
                        <a:t>0.6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14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0.6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dirty="0"/>
                        <a:t>符合较好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436431"/>
                  </a:ext>
                </a:extLst>
              </a:tr>
              <a:tr h="29718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Coil4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/>
                        <a:t>1.2/1.27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/>
                        <a:t>40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47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/>
                        <a:t>1.27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6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1.27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dirty="0"/>
                        <a:t>符合较好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778682"/>
                  </a:ext>
                </a:extLst>
              </a:tr>
              <a:tr h="297180">
                <a:tc vMerge="1">
                  <a:txBody>
                    <a:bodyPr/>
                    <a:lstStyle/>
                    <a:p>
                      <a:endParaRPr lang="zh-CN" alt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Coil6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0.55/0.6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100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100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/>
                        <a:t>0.6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14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0.6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dirty="0"/>
                        <a:t>符合不好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389"/>
                  </a:ext>
                </a:extLst>
              </a:tr>
              <a:tr h="297180">
                <a:tc vMerge="1">
                  <a:txBody>
                    <a:bodyPr/>
                    <a:lstStyle/>
                    <a:p>
                      <a:endParaRPr lang="zh-CN" alt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Coil7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0.55/0.6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150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100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/>
                        <a:t>0.6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14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0.6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dirty="0"/>
                        <a:t>符合不好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153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9198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2CF2350-752B-4F65-A7E7-78FAF8FA5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C8BB3C6-2378-4C90-80B6-4013681A42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More sample</a:t>
            </a:r>
            <a:endParaRPr lang="zh-CN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FDD35C6-DD49-4131-ADA9-5E3F64A660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288275"/>
              </p:ext>
            </p:extLst>
          </p:nvPr>
        </p:nvGraphicFramePr>
        <p:xfrm>
          <a:off x="98447" y="1752600"/>
          <a:ext cx="8947106" cy="32689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44553">
                  <a:extLst>
                    <a:ext uri="{9D8B030D-6E8A-4147-A177-3AD203B41FA5}">
                      <a16:colId xmlns:a16="http://schemas.microsoft.com/office/drawing/2014/main" val="1599878390"/>
                    </a:ext>
                  </a:extLst>
                </a:gridCol>
                <a:gridCol w="650237">
                  <a:extLst>
                    <a:ext uri="{9D8B030D-6E8A-4147-A177-3AD203B41FA5}">
                      <a16:colId xmlns:a16="http://schemas.microsoft.com/office/drawing/2014/main" val="338152903"/>
                    </a:ext>
                  </a:extLst>
                </a:gridCol>
                <a:gridCol w="1094978">
                  <a:extLst>
                    <a:ext uri="{9D8B030D-6E8A-4147-A177-3AD203B41FA5}">
                      <a16:colId xmlns:a16="http://schemas.microsoft.com/office/drawing/2014/main" val="145176312"/>
                    </a:ext>
                  </a:extLst>
                </a:gridCol>
                <a:gridCol w="1226469">
                  <a:extLst>
                    <a:ext uri="{9D8B030D-6E8A-4147-A177-3AD203B41FA5}">
                      <a16:colId xmlns:a16="http://schemas.microsoft.com/office/drawing/2014/main" val="1027829606"/>
                    </a:ext>
                  </a:extLst>
                </a:gridCol>
                <a:gridCol w="858529">
                  <a:extLst>
                    <a:ext uri="{9D8B030D-6E8A-4147-A177-3AD203B41FA5}">
                      <a16:colId xmlns:a16="http://schemas.microsoft.com/office/drawing/2014/main" val="3615691597"/>
                    </a:ext>
                  </a:extLst>
                </a:gridCol>
                <a:gridCol w="960722">
                  <a:extLst>
                    <a:ext uri="{9D8B030D-6E8A-4147-A177-3AD203B41FA5}">
                      <a16:colId xmlns:a16="http://schemas.microsoft.com/office/drawing/2014/main" val="2874331224"/>
                    </a:ext>
                  </a:extLst>
                </a:gridCol>
                <a:gridCol w="524776">
                  <a:extLst>
                    <a:ext uri="{9D8B030D-6E8A-4147-A177-3AD203B41FA5}">
                      <a16:colId xmlns:a16="http://schemas.microsoft.com/office/drawing/2014/main" val="69500769"/>
                    </a:ext>
                  </a:extLst>
                </a:gridCol>
                <a:gridCol w="1161289">
                  <a:extLst>
                    <a:ext uri="{9D8B030D-6E8A-4147-A177-3AD203B41FA5}">
                      <a16:colId xmlns:a16="http://schemas.microsoft.com/office/drawing/2014/main" val="4292172098"/>
                    </a:ext>
                  </a:extLst>
                </a:gridCol>
                <a:gridCol w="1425553">
                  <a:extLst>
                    <a:ext uri="{9D8B030D-6E8A-4147-A177-3AD203B41FA5}">
                      <a16:colId xmlns:a16="http://schemas.microsoft.com/office/drawing/2014/main" val="1758015772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/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/>
                        <a:t>线径</a:t>
                      </a:r>
                      <a:r>
                        <a:rPr lang="en-US" altLang="zh-CN" sz="1200" b="0" dirty="0"/>
                        <a:t>(mm)</a:t>
                      </a: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/>
                        <a:t>线圈内径（</a:t>
                      </a:r>
                      <a:r>
                        <a:rPr lang="en-US" altLang="zh-CN" sz="1200" b="0" dirty="0"/>
                        <a:t>mm</a:t>
                      </a:r>
                      <a:r>
                        <a:rPr lang="zh-CN" altLang="en-US" sz="1200" b="0" dirty="0"/>
                        <a:t>）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/>
                        <a:t>单层匝数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/>
                        <a:t>匝间距</a:t>
                      </a:r>
                      <a:r>
                        <a:rPr lang="en-US" altLang="zh-CN" sz="1200" b="0" dirty="0"/>
                        <a:t>(mm)</a:t>
                      </a: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/>
                        <a:t>层数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/>
                        <a:t>层间距</a:t>
                      </a:r>
                      <a:r>
                        <a:rPr lang="en-US" altLang="zh-CN" sz="1200" b="0" dirty="0"/>
                        <a:t>(mm)</a:t>
                      </a: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Simulation vs test</a:t>
                      </a: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1387091"/>
                  </a:ext>
                </a:extLst>
              </a:tr>
              <a:tr h="297180">
                <a:tc rowSpan="10"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Test coil</a:t>
                      </a: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Coil1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0.55/0.6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40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50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0.6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14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0.6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dirty="0"/>
                        <a:t>符合较好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215317"/>
                  </a:ext>
                </a:extLst>
              </a:tr>
              <a:tr h="297180">
                <a:tc vMerge="1">
                  <a:txBody>
                    <a:bodyPr/>
                    <a:lstStyle/>
                    <a:p>
                      <a:endParaRPr lang="zh-CN" alt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Coil2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0.55/0.6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40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75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/>
                        <a:t>0.6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14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0.6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dirty="0"/>
                        <a:t>符合较好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182739"/>
                  </a:ext>
                </a:extLst>
              </a:tr>
              <a:tr h="297180">
                <a:tc vMerge="1">
                  <a:txBody>
                    <a:bodyPr/>
                    <a:lstStyle/>
                    <a:p>
                      <a:endParaRPr lang="zh-CN" alt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Coil3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0.55/0.6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40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100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/>
                        <a:t>0.6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14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0.6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dirty="0"/>
                        <a:t>符合较好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55211"/>
                  </a:ext>
                </a:extLst>
              </a:tr>
              <a:tr h="29718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Coil4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/>
                        <a:t>1.2/1.27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/>
                        <a:t>40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47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/>
                        <a:t>1.27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6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1.27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dirty="0"/>
                        <a:t>符合较好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196432"/>
                  </a:ext>
                </a:extLst>
              </a:tr>
              <a:tr h="297180">
                <a:tc vMerge="1">
                  <a:txBody>
                    <a:bodyPr/>
                    <a:lstStyle/>
                    <a:p>
                      <a:endParaRPr lang="zh-CN" alt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Coil6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0.55/0.6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100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100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/>
                        <a:t>0.6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14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0.6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dirty="0"/>
                        <a:t>符合不好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088057"/>
                  </a:ext>
                </a:extLst>
              </a:tr>
              <a:tr h="297180">
                <a:tc vMerge="1">
                  <a:txBody>
                    <a:bodyPr/>
                    <a:lstStyle/>
                    <a:p>
                      <a:endParaRPr lang="zh-CN" alt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Coil7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0.55/0.6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150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100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/>
                        <a:t>0.6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14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0.6</a:t>
                      </a:r>
                      <a:endParaRPr lang="zh-CN" altLang="en-US" sz="1200" b="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dirty="0"/>
                        <a:t>符合不好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188145"/>
                  </a:ext>
                </a:extLst>
              </a:tr>
              <a:tr h="297180">
                <a:tc vMerge="1">
                  <a:txBody>
                    <a:bodyPr/>
                    <a:lstStyle/>
                    <a:p>
                      <a:pPr algn="ctr"/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Coil8</a:t>
                      </a: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0.11</a:t>
                      </a: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40</a:t>
                      </a: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69194"/>
                  </a:ext>
                </a:extLst>
              </a:tr>
              <a:tr h="297180">
                <a:tc vMerge="1">
                  <a:txBody>
                    <a:bodyPr/>
                    <a:lstStyle/>
                    <a:p>
                      <a:pPr algn="ctr"/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/>
                        <a:t>Coil9</a:t>
                      </a: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0.22</a:t>
                      </a: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40</a:t>
                      </a: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4764794"/>
                  </a:ext>
                </a:extLst>
              </a:tr>
              <a:tr h="297180">
                <a:tc vMerge="1">
                  <a:txBody>
                    <a:bodyPr/>
                    <a:lstStyle/>
                    <a:p>
                      <a:pPr algn="ctr"/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/>
                        <a:t>Coil10</a:t>
                      </a: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0.33</a:t>
                      </a: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40</a:t>
                      </a: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511723"/>
                  </a:ext>
                </a:extLst>
              </a:tr>
              <a:tr h="297180">
                <a:tc vMerge="1">
                  <a:txBody>
                    <a:bodyPr/>
                    <a:lstStyle/>
                    <a:p>
                      <a:pPr algn="ctr"/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/>
                        <a:t>Coil11</a:t>
                      </a: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0.44</a:t>
                      </a: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/>
                        <a:t>40</a:t>
                      </a: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0326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5901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ACCA628-2EC7-47E0-A2A2-1B683DBC5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9C010E6-F6AE-428A-897E-191B7E6BEA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空气芯线圈（利兹线）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C1F53FF-1931-4892-B0D7-DC7E1B719A20}"/>
                  </a:ext>
                </a:extLst>
              </p:cNvPr>
              <p:cNvSpPr txBox="1"/>
              <p:nvPr/>
            </p:nvSpPr>
            <p:spPr>
              <a:xfrm>
                <a:off x="76200" y="1295400"/>
                <a:ext cx="8839200" cy="5003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线圈交流电阻</a:t>
                </a:r>
                <a:endParaRPr lang="en-US" altLang="zh-CN" dirty="0"/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计算结果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𝑎𝑐</m:t>
                          </m:r>
                        </m:sub>
                      </m:sSub>
                      <m:r>
                        <a:rPr lang="en-US" altLang="zh-CN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𝑑𝑐</m:t>
                          </m:r>
                        </m:sub>
                      </m:sSub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begChr m:val="{"/>
                          <m:endChr m:val=""/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𝑏𝑒𝑟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𝑏𝑒𝑖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CN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d>
                        <m:dPr>
                          <m:begChr m:val="["/>
                          <m:endChr m:val="]"/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d>
                                <m:d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</m:sub>
                                    <m:sup>
                                      <m:r>
                                        <a:rPr lang="en-US" altLang="zh-CN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CN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n-US" altLang="zh-CN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begChr m:val=""/>
                          <m:endChr m:val="}"/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𝑏𝑒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𝑏𝑒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CN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 lvl="1">
                  <a:lnSpc>
                    <a:spcPct val="150000"/>
                  </a:lnSpc>
                </a:pPr>
                <a:endParaRPr lang="en-US" altLang="zh-CN" dirty="0"/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endParaRPr lang="en-US" altLang="zh-CN" dirty="0"/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仿真结果</a:t>
                </a:r>
                <a:endParaRPr lang="en-US" altLang="zh-CN" dirty="0"/>
              </a:p>
              <a:p>
                <a:pPr marL="1200150" lvl="2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Ansys Maxwell</a:t>
                </a: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实测结果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C1F53FF-1931-4892-B0D7-DC7E1B719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295400"/>
                <a:ext cx="8839200" cy="5003421"/>
              </a:xfrm>
              <a:prstGeom prst="rect">
                <a:avLst/>
              </a:prstGeom>
              <a:blipFill>
                <a:blip r:embed="rId2"/>
                <a:stretch>
                  <a:fillRect l="-621" b="-9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图片 22">
            <a:extLst>
              <a:ext uri="{FF2B5EF4-FFF2-40B4-BE49-F238E27FC236}">
                <a16:creationId xmlns:a16="http://schemas.microsoft.com/office/drawing/2014/main" id="{27E8861D-6B4B-42F7-87D4-5010480A5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74" y="4580526"/>
            <a:ext cx="2619351" cy="2160000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435B798B-91BB-41FD-9519-1A13978D7FC1}"/>
              </a:ext>
            </a:extLst>
          </p:cNvPr>
          <p:cNvCxnSpPr>
            <a:cxnSpLocks/>
          </p:cNvCxnSpPr>
          <p:nvPr/>
        </p:nvCxnSpPr>
        <p:spPr>
          <a:xfrm>
            <a:off x="3733800" y="2438400"/>
            <a:ext cx="2895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64DC215-59F2-4425-85F8-5C8B379082B4}"/>
              </a:ext>
            </a:extLst>
          </p:cNvPr>
          <p:cNvCxnSpPr>
            <a:cxnSpLocks/>
          </p:cNvCxnSpPr>
          <p:nvPr/>
        </p:nvCxnSpPr>
        <p:spPr>
          <a:xfrm>
            <a:off x="1466850" y="4236482"/>
            <a:ext cx="622935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9B8613E4-F179-424E-B2FD-F8D6D181C301}"/>
              </a:ext>
            </a:extLst>
          </p:cNvPr>
          <p:cNvSpPr txBox="1"/>
          <p:nvPr/>
        </p:nvSpPr>
        <p:spPr>
          <a:xfrm>
            <a:off x="4627602" y="205001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集肤效应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ACE1A91-B5D2-4150-BBF6-D2E6D88EB8E1}"/>
              </a:ext>
            </a:extLst>
          </p:cNvPr>
          <p:cNvSpPr txBox="1"/>
          <p:nvPr/>
        </p:nvSpPr>
        <p:spPr>
          <a:xfrm>
            <a:off x="7840740" y="399704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zh-CN" altLang="en-US" dirty="0"/>
              <a:t>邻近效应</a:t>
            </a: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D605ED54-785F-4F40-A7D9-B8E23B9C3808}"/>
              </a:ext>
            </a:extLst>
          </p:cNvPr>
          <p:cNvCxnSpPr>
            <a:cxnSpLocks/>
          </p:cNvCxnSpPr>
          <p:nvPr/>
        </p:nvCxnSpPr>
        <p:spPr>
          <a:xfrm>
            <a:off x="3514725" y="4457463"/>
            <a:ext cx="40005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63EC440-9334-4222-A5CF-BE25EE01B6DC}"/>
              </a:ext>
            </a:extLst>
          </p:cNvPr>
          <p:cNvCxnSpPr>
            <a:cxnSpLocks/>
          </p:cNvCxnSpPr>
          <p:nvPr/>
        </p:nvCxnSpPr>
        <p:spPr>
          <a:xfrm>
            <a:off x="4038600" y="4457463"/>
            <a:ext cx="838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2093B325-1E94-443A-ACA1-F79FDFDF8264}"/>
              </a:ext>
            </a:extLst>
          </p:cNvPr>
          <p:cNvSpPr txBox="1"/>
          <p:nvPr/>
        </p:nvSpPr>
        <p:spPr>
          <a:xfrm>
            <a:off x="1905000" y="432042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zh-CN" altLang="en-US" dirty="0"/>
              <a:t>股间邻近效应</a:t>
            </a:r>
          </a:p>
        </p:txBody>
      </p:sp>
    </p:spTree>
    <p:extLst>
      <p:ext uri="{BB962C8B-B14F-4D97-AF65-F5344CB8AC3E}">
        <p14:creationId xmlns:p14="http://schemas.microsoft.com/office/powerpoint/2010/main" val="756858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EAD27A7-69B2-4689-B5AA-8D284FD8F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B8A71B-7978-48E2-87DC-8D65F93605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Test coil:</a:t>
            </a:r>
            <a:r>
              <a:rPr lang="zh-CN" altLang="en-US" dirty="0"/>
              <a:t> </a:t>
            </a:r>
            <a:r>
              <a:rPr lang="en-US" altLang="zh-CN" dirty="0"/>
              <a:t>coil5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451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D5B44C0-8A3A-4115-B7A2-35A24D91D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CB04F7-71F4-475F-9A4E-142ED3CD5C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V2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0778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D5B44C0-8A3A-4115-B7A2-35A24D91D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CB04F7-71F4-475F-9A4E-142ED3CD5C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V4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0926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9C03B07-A111-42B2-BB91-6DD1C1826BC5}"/>
              </a:ext>
            </a:extLst>
          </p:cNvPr>
          <p:cNvSpPr txBox="1"/>
          <p:nvPr/>
        </p:nvSpPr>
        <p:spPr>
          <a:xfrm>
            <a:off x="213049" y="1195169"/>
            <a:ext cx="72390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</a:rPr>
              <a:t>问题：存在空气芯线圈仿真结果与线圈实测结果匹配不上的情况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/>
              <a:t>将各只线圈的结果整理如下（为标称结果）</a:t>
            </a:r>
            <a:endParaRPr lang="en-US" altLang="zh-CN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E947D2B-8FA8-433F-BDF1-6D4C4E14E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DCF0B0D-E613-446B-AF11-1162DD94BD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空气芯线圈</a:t>
            </a: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5C8B5D86-B7BD-490E-8FBA-CBA81CFC56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456834"/>
              </p:ext>
            </p:extLst>
          </p:nvPr>
        </p:nvGraphicFramePr>
        <p:xfrm>
          <a:off x="98447" y="2420796"/>
          <a:ext cx="8947106" cy="430068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71599">
                  <a:extLst>
                    <a:ext uri="{9D8B030D-6E8A-4147-A177-3AD203B41FA5}">
                      <a16:colId xmlns:a16="http://schemas.microsoft.com/office/drawing/2014/main" val="196998696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23366972"/>
                    </a:ext>
                  </a:extLst>
                </a:gridCol>
                <a:gridCol w="1280022">
                  <a:extLst>
                    <a:ext uri="{9D8B030D-6E8A-4147-A177-3AD203B41FA5}">
                      <a16:colId xmlns:a16="http://schemas.microsoft.com/office/drawing/2014/main" val="1397474941"/>
                    </a:ext>
                  </a:extLst>
                </a:gridCol>
                <a:gridCol w="1433734">
                  <a:extLst>
                    <a:ext uri="{9D8B030D-6E8A-4147-A177-3AD203B41FA5}">
                      <a16:colId xmlns:a16="http://schemas.microsoft.com/office/drawing/2014/main" val="2292667255"/>
                    </a:ext>
                  </a:extLst>
                </a:gridCol>
                <a:gridCol w="1003614">
                  <a:extLst>
                    <a:ext uri="{9D8B030D-6E8A-4147-A177-3AD203B41FA5}">
                      <a16:colId xmlns:a16="http://schemas.microsoft.com/office/drawing/2014/main" val="1261791897"/>
                    </a:ext>
                  </a:extLst>
                </a:gridCol>
                <a:gridCol w="1123077">
                  <a:extLst>
                    <a:ext uri="{9D8B030D-6E8A-4147-A177-3AD203B41FA5}">
                      <a16:colId xmlns:a16="http://schemas.microsoft.com/office/drawing/2014/main" val="3877714259"/>
                    </a:ext>
                  </a:extLst>
                </a:gridCol>
                <a:gridCol w="613460">
                  <a:extLst>
                    <a:ext uri="{9D8B030D-6E8A-4147-A177-3AD203B41FA5}">
                      <a16:colId xmlns:a16="http://schemas.microsoft.com/office/drawing/2014/main" val="3054904779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2149075265"/>
                    </a:ext>
                  </a:extLst>
                </a:gridCol>
              </a:tblGrid>
              <a:tr h="448537">
                <a:tc>
                  <a:txBody>
                    <a:bodyPr/>
                    <a:lstStyle/>
                    <a:p>
                      <a:pPr algn="ctr"/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/>
                        <a:t>线径</a:t>
                      </a:r>
                      <a:r>
                        <a:rPr lang="en-US" altLang="zh-CN" sz="1400" b="0" dirty="0"/>
                        <a:t>(mm)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/>
                        <a:t>线圈内径（</a:t>
                      </a:r>
                      <a:r>
                        <a:rPr lang="en-US" altLang="zh-CN" sz="1400" b="0" dirty="0"/>
                        <a:t>mm</a:t>
                      </a:r>
                      <a:r>
                        <a:rPr lang="zh-CN" altLang="en-US" sz="1400" b="0" dirty="0"/>
                        <a:t>）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/>
                        <a:t>单层匝数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/>
                        <a:t>匝间距</a:t>
                      </a:r>
                      <a:r>
                        <a:rPr lang="en-US" altLang="zh-CN" sz="1400" b="0" dirty="0"/>
                        <a:t>(mm)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/>
                        <a:t>层数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/>
                        <a:t>层间距</a:t>
                      </a:r>
                      <a:r>
                        <a:rPr lang="en-US" altLang="zh-CN" sz="1400" b="0" dirty="0"/>
                        <a:t>(mm)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6039981"/>
                  </a:ext>
                </a:extLst>
              </a:tr>
              <a:tr h="321012">
                <a:tc rowSpan="5"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Prototype coil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V1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0.13/0.156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114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288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0.198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15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0.75+0.156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982460"/>
                  </a:ext>
                </a:extLst>
              </a:tr>
              <a:tr h="321012">
                <a:tc vMerge="1">
                  <a:txBody>
                    <a:bodyPr/>
                    <a:lstStyle/>
                    <a:p>
                      <a:endParaRPr lang="zh-CN" alt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V2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0.1*100/1.35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114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90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1.35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8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0.5+1.35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098788"/>
                  </a:ext>
                </a:extLst>
              </a:tr>
              <a:tr h="321012">
                <a:tc vMerge="1">
                  <a:txBody>
                    <a:bodyPr/>
                    <a:lstStyle/>
                    <a:p>
                      <a:endParaRPr lang="zh-CN" alt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V3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0.55/0.6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200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250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0.6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50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0.25+0.6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4106260"/>
                  </a:ext>
                </a:extLst>
              </a:tr>
              <a:tr h="321012">
                <a:tc vMerge="1">
                  <a:txBody>
                    <a:bodyPr/>
                    <a:lstStyle/>
                    <a:p>
                      <a:endParaRPr lang="zh-CN" alt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V3.5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1.2/1.27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114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180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1.27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8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0.5+1.27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356856"/>
                  </a:ext>
                </a:extLst>
              </a:tr>
              <a:tr h="321012">
                <a:tc vMerge="1">
                  <a:txBody>
                    <a:bodyPr/>
                    <a:lstStyle/>
                    <a:p>
                      <a:endParaRPr lang="zh-CN" alt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V4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0.1*100/1.35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114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180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1.35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8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0.5+1.35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424089"/>
                  </a:ext>
                </a:extLst>
              </a:tr>
              <a:tr h="321012">
                <a:tc rowSpan="7"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Test coil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Coil1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0.55/0.6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40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50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0.6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14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0.6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066463"/>
                  </a:ext>
                </a:extLst>
              </a:tr>
              <a:tr h="321012">
                <a:tc vMerge="1">
                  <a:txBody>
                    <a:bodyPr/>
                    <a:lstStyle/>
                    <a:p>
                      <a:endParaRPr lang="zh-CN" alt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Coil2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0.55/0.6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40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75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/>
                        <a:t>0.6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14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0.6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0739928"/>
                  </a:ext>
                </a:extLst>
              </a:tr>
              <a:tr h="321012">
                <a:tc vMerge="1">
                  <a:txBody>
                    <a:bodyPr/>
                    <a:lstStyle/>
                    <a:p>
                      <a:endParaRPr lang="zh-CN" alt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Coil3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0.55/0.6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40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100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/>
                        <a:t>0.6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14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0.6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436431"/>
                  </a:ext>
                </a:extLst>
              </a:tr>
              <a:tr h="32101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Coil4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/>
                        <a:t>1.2/1.27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/>
                        <a:t>40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47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/>
                        <a:t>1.27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6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1.27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0778682"/>
                  </a:ext>
                </a:extLst>
              </a:tr>
              <a:tr h="32101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Coil5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0.1*20/0.6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40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100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/>
                        <a:t>0.6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14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0.6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7960683"/>
                  </a:ext>
                </a:extLst>
              </a:tr>
              <a:tr h="321012">
                <a:tc vMerge="1">
                  <a:txBody>
                    <a:bodyPr/>
                    <a:lstStyle/>
                    <a:p>
                      <a:endParaRPr lang="zh-CN" alt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Coil6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0.55/0.6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100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100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/>
                        <a:t>0.6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14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0.6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389"/>
                  </a:ext>
                </a:extLst>
              </a:tr>
              <a:tr h="321012">
                <a:tc vMerge="1">
                  <a:txBody>
                    <a:bodyPr/>
                    <a:lstStyle/>
                    <a:p>
                      <a:endParaRPr lang="zh-CN" altLang="en-US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Coil7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0.55/0.6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150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100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/>
                        <a:t>0.6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14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0.6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6153598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4FDC9036-B809-4949-BE09-2E5AB397238C}"/>
              </a:ext>
            </a:extLst>
          </p:cNvPr>
          <p:cNvSpPr txBox="1"/>
          <p:nvPr/>
        </p:nvSpPr>
        <p:spPr>
          <a:xfrm>
            <a:off x="6667327" y="1762081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/>
              <a:t>3D</a:t>
            </a:r>
            <a:r>
              <a:rPr lang="zh-CN" altLang="en-US" sz="1400" i="1" dirty="0"/>
              <a:t>打印骨架误差：</a:t>
            </a:r>
            <a:r>
              <a:rPr lang="en-US" altLang="zh-CN" sz="1400" i="1" dirty="0"/>
              <a:t>±0.3mm</a:t>
            </a:r>
            <a:endParaRPr lang="zh-CN" alt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809378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磁芯线圈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06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10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20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40901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9C03B07-A111-42B2-BB91-6DD1C1826BC5}"/>
              </a:ext>
            </a:extLst>
          </p:cNvPr>
          <p:cNvSpPr txBox="1"/>
          <p:nvPr/>
        </p:nvSpPr>
        <p:spPr>
          <a:xfrm>
            <a:off x="457200" y="1447800"/>
            <a:ext cx="8382000" cy="2543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已有结论</a:t>
            </a:r>
            <a:endParaRPr lang="en-US" altLang="zh-CN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新的铁氧体材料根据仿真的结果，磁芯线圈交流电阻的绝大部分来源于线圈（插入磁芯导致线圈部分磁场发生变化，产生额外的损耗）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b="1" dirty="0"/>
              <a:t>相关讨论</a:t>
            </a:r>
            <a:endParaRPr lang="en-US" altLang="zh-CN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利兹线受磁场的影响小于实心线，能</a:t>
            </a:r>
            <a:r>
              <a:rPr lang="zh-CN" altLang="en-US" dirty="0">
                <a:solidFill>
                  <a:srgbClr val="FF0000"/>
                </a:solidFill>
              </a:rPr>
              <a:t>有效抑制磁芯引入的额外损耗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E947D2B-8FA8-433F-BDF1-6D4C4E14E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DCF0B0D-E613-446B-AF11-1162DD94BD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讨论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7E6CFE2E-5068-40DD-9471-CF663E2AC6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544628"/>
              </p:ext>
            </p:extLst>
          </p:nvPr>
        </p:nvGraphicFramePr>
        <p:xfrm>
          <a:off x="228600" y="4800600"/>
          <a:ext cx="8663400" cy="18542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165850">
                  <a:extLst>
                    <a:ext uri="{9D8B030D-6E8A-4147-A177-3AD203B41FA5}">
                      <a16:colId xmlns:a16="http://schemas.microsoft.com/office/drawing/2014/main" val="1267933983"/>
                    </a:ext>
                  </a:extLst>
                </a:gridCol>
                <a:gridCol w="2165850">
                  <a:extLst>
                    <a:ext uri="{9D8B030D-6E8A-4147-A177-3AD203B41FA5}">
                      <a16:colId xmlns:a16="http://schemas.microsoft.com/office/drawing/2014/main" val="4201541234"/>
                    </a:ext>
                  </a:extLst>
                </a:gridCol>
                <a:gridCol w="2165850">
                  <a:extLst>
                    <a:ext uri="{9D8B030D-6E8A-4147-A177-3AD203B41FA5}">
                      <a16:colId xmlns:a16="http://schemas.microsoft.com/office/drawing/2014/main" val="2539343795"/>
                    </a:ext>
                  </a:extLst>
                </a:gridCol>
                <a:gridCol w="2165850">
                  <a:extLst>
                    <a:ext uri="{9D8B030D-6E8A-4147-A177-3AD203B41FA5}">
                      <a16:colId xmlns:a16="http://schemas.microsoft.com/office/drawing/2014/main" val="3054975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磁芯直径（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磁芯高度（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磁芯个数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4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Core1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688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Core2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274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Core3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230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Core4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48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4714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E819FC2-2EF8-4DB2-994F-471EF2283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C1B608B-9F3E-47CA-860D-93B0F79D2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测试验证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12D02E62-C963-4698-9B47-25EB3B904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961634"/>
              </p:ext>
            </p:extLst>
          </p:nvPr>
        </p:nvGraphicFramePr>
        <p:xfrm>
          <a:off x="98447" y="1219200"/>
          <a:ext cx="8947106" cy="109056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20753">
                  <a:extLst>
                    <a:ext uri="{9D8B030D-6E8A-4147-A177-3AD203B41FA5}">
                      <a16:colId xmlns:a16="http://schemas.microsoft.com/office/drawing/2014/main" val="1091407955"/>
                    </a:ext>
                  </a:extLst>
                </a:gridCol>
                <a:gridCol w="860446">
                  <a:extLst>
                    <a:ext uri="{9D8B030D-6E8A-4147-A177-3AD203B41FA5}">
                      <a16:colId xmlns:a16="http://schemas.microsoft.com/office/drawing/2014/main" val="3192871802"/>
                    </a:ext>
                  </a:extLst>
                </a:gridCol>
                <a:gridCol w="1280022">
                  <a:extLst>
                    <a:ext uri="{9D8B030D-6E8A-4147-A177-3AD203B41FA5}">
                      <a16:colId xmlns:a16="http://schemas.microsoft.com/office/drawing/2014/main" val="3382218451"/>
                    </a:ext>
                  </a:extLst>
                </a:gridCol>
                <a:gridCol w="1433734">
                  <a:extLst>
                    <a:ext uri="{9D8B030D-6E8A-4147-A177-3AD203B41FA5}">
                      <a16:colId xmlns:a16="http://schemas.microsoft.com/office/drawing/2014/main" val="497529414"/>
                    </a:ext>
                  </a:extLst>
                </a:gridCol>
                <a:gridCol w="1003614">
                  <a:extLst>
                    <a:ext uri="{9D8B030D-6E8A-4147-A177-3AD203B41FA5}">
                      <a16:colId xmlns:a16="http://schemas.microsoft.com/office/drawing/2014/main" val="4230847664"/>
                    </a:ext>
                  </a:extLst>
                </a:gridCol>
                <a:gridCol w="1123077">
                  <a:extLst>
                    <a:ext uri="{9D8B030D-6E8A-4147-A177-3AD203B41FA5}">
                      <a16:colId xmlns:a16="http://schemas.microsoft.com/office/drawing/2014/main" val="694347204"/>
                    </a:ext>
                  </a:extLst>
                </a:gridCol>
                <a:gridCol w="613460">
                  <a:extLst>
                    <a:ext uri="{9D8B030D-6E8A-4147-A177-3AD203B41FA5}">
                      <a16:colId xmlns:a16="http://schemas.microsoft.com/office/drawing/2014/main" val="3034911777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1133933415"/>
                    </a:ext>
                  </a:extLst>
                </a:gridCol>
              </a:tblGrid>
              <a:tr h="448537">
                <a:tc>
                  <a:txBody>
                    <a:bodyPr/>
                    <a:lstStyle/>
                    <a:p>
                      <a:pPr algn="ctr"/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/>
                        <a:t>线径</a:t>
                      </a:r>
                      <a:r>
                        <a:rPr lang="en-US" altLang="zh-CN" sz="1400" b="0" dirty="0"/>
                        <a:t>(mm)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/>
                        <a:t>线圈内径（</a:t>
                      </a:r>
                      <a:r>
                        <a:rPr lang="en-US" altLang="zh-CN" sz="1400" b="0" dirty="0"/>
                        <a:t>mm</a:t>
                      </a:r>
                      <a:r>
                        <a:rPr lang="zh-CN" altLang="en-US" sz="1400" b="0" dirty="0"/>
                        <a:t>）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/>
                        <a:t>单层匝数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/>
                        <a:t>匝间距</a:t>
                      </a:r>
                      <a:r>
                        <a:rPr lang="en-US" altLang="zh-CN" sz="1400" b="0" dirty="0"/>
                        <a:t>(mm)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/>
                        <a:t>层数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/>
                        <a:t>层间距</a:t>
                      </a:r>
                      <a:r>
                        <a:rPr lang="en-US" altLang="zh-CN" sz="1400" b="0" dirty="0"/>
                        <a:t>(mm)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22714"/>
                  </a:ext>
                </a:extLst>
              </a:tr>
              <a:tr h="321012"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/>
                        <a:t>Test coil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Coil3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0.55/0.6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40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100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/>
                        <a:t>0.6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14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0.6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587329"/>
                  </a:ext>
                </a:extLst>
              </a:tr>
              <a:tr h="32101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Coil5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0.1*20/0.6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40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100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/>
                        <a:t>0.6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14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0.6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3172901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36346994-FB60-4067-9907-D00269BD6456}"/>
              </a:ext>
            </a:extLst>
          </p:cNvPr>
          <p:cNvSpPr txBox="1"/>
          <p:nvPr/>
        </p:nvSpPr>
        <p:spPr>
          <a:xfrm>
            <a:off x="5235553" y="2353760"/>
            <a:ext cx="3810000" cy="465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Coil3_1_Core2_1 vs Coil5_1_Core2_1 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5EC534E-2A2A-4C59-8B87-2A076C2CE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47" y="2819400"/>
            <a:ext cx="3240000" cy="243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5C6521B-8B8D-4D32-A591-386B82082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819400"/>
            <a:ext cx="3240000" cy="243000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6ED08A08-0476-414E-8585-EA1F073D75EC}"/>
              </a:ext>
            </a:extLst>
          </p:cNvPr>
          <p:cNvSpPr txBox="1"/>
          <p:nvPr/>
        </p:nvSpPr>
        <p:spPr>
          <a:xfrm>
            <a:off x="146071" y="2353760"/>
            <a:ext cx="4572000" cy="465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Coil3_1_Core1_1 vs Coil5_1_Core1_1 </a:t>
            </a:r>
          </a:p>
        </p:txBody>
      </p: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FCBD7EA9-3018-4E37-AD1F-C883E604E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240460"/>
              </p:ext>
            </p:extLst>
          </p:nvPr>
        </p:nvGraphicFramePr>
        <p:xfrm>
          <a:off x="533400" y="5334000"/>
          <a:ext cx="8305799" cy="1463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74253">
                  <a:extLst>
                    <a:ext uri="{9D8B030D-6E8A-4147-A177-3AD203B41FA5}">
                      <a16:colId xmlns:a16="http://schemas.microsoft.com/office/drawing/2014/main" val="3192871802"/>
                    </a:ext>
                  </a:extLst>
                </a:gridCol>
                <a:gridCol w="3165773">
                  <a:extLst>
                    <a:ext uri="{9D8B030D-6E8A-4147-A177-3AD203B41FA5}">
                      <a16:colId xmlns:a16="http://schemas.microsoft.com/office/drawing/2014/main" val="3382218451"/>
                    </a:ext>
                  </a:extLst>
                </a:gridCol>
                <a:gridCol w="3165773">
                  <a:extLst>
                    <a:ext uri="{9D8B030D-6E8A-4147-A177-3AD203B41FA5}">
                      <a16:colId xmlns:a16="http://schemas.microsoft.com/office/drawing/2014/main" val="497529414"/>
                    </a:ext>
                  </a:extLst>
                </a:gridCol>
              </a:tblGrid>
              <a:tr h="293089">
                <a:tc>
                  <a:txBody>
                    <a:bodyPr/>
                    <a:lstStyle/>
                    <a:p>
                      <a:pPr algn="ctr"/>
                      <a:endParaRPr lang="zh-CN" altLang="en-US" sz="1800" b="0" dirty="0"/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/>
                        <a:t>ΔR (Ω) @ 10kHz</a:t>
                      </a:r>
                      <a:endParaRPr lang="zh-CN" altLang="en-US" sz="1800" b="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8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4518885"/>
                  </a:ext>
                </a:extLst>
              </a:tr>
              <a:tr h="315314">
                <a:tc>
                  <a:txBody>
                    <a:bodyPr/>
                    <a:lstStyle/>
                    <a:p>
                      <a:pPr algn="ctr"/>
                      <a:endParaRPr lang="zh-CN" altLang="en-US" sz="18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/>
                        <a:t>Core1</a:t>
                      </a:r>
                      <a:endParaRPr lang="zh-CN" altLang="en-US" sz="18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/>
                        <a:t>Core2</a:t>
                      </a:r>
                      <a:endParaRPr lang="zh-CN" altLang="en-US" sz="18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22714"/>
                  </a:ext>
                </a:extLst>
              </a:tr>
              <a:tr h="2097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/>
                        <a:t>Coil3</a:t>
                      </a:r>
                      <a:endParaRPr lang="zh-CN" altLang="en-US" sz="18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/>
                        <a:t>94.6724</a:t>
                      </a:r>
                      <a:endParaRPr lang="zh-CN" altLang="en-US" sz="18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/>
                        <a:t>196.2414</a:t>
                      </a:r>
                      <a:endParaRPr lang="zh-CN" altLang="en-US" sz="18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587329"/>
                  </a:ext>
                </a:extLst>
              </a:tr>
              <a:tr h="2097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/>
                        <a:t>Coil5</a:t>
                      </a:r>
                      <a:endParaRPr lang="zh-CN" altLang="en-US" sz="18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/>
                        <a:t>38.4464</a:t>
                      </a:r>
                      <a:endParaRPr lang="zh-CN" altLang="en-US" sz="18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/>
                        <a:t>82.1576</a:t>
                      </a:r>
                      <a:endParaRPr lang="zh-CN" altLang="en-US" sz="18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3172901"/>
                  </a:ext>
                </a:extLst>
              </a:tr>
            </a:tbl>
          </a:graphicData>
        </a:graphic>
      </p:graphicFrame>
      <p:pic>
        <p:nvPicPr>
          <p:cNvPr id="23" name="图片 22">
            <a:extLst>
              <a:ext uri="{FF2B5EF4-FFF2-40B4-BE49-F238E27FC236}">
                <a16:creationId xmlns:a16="http://schemas.microsoft.com/office/drawing/2014/main" id="{E6EFAE3D-94A0-4EC0-816B-2539858BC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3035" y="231710"/>
            <a:ext cx="4267200" cy="32004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880B0A4-2C4E-4A6C-957E-B893A08D09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3035" y="4002673"/>
            <a:ext cx="4267200" cy="3200400"/>
          </a:xfrm>
          <a:prstGeom prst="rect">
            <a:avLst/>
          </a:prstGeom>
        </p:spPr>
      </p:pic>
      <p:graphicFrame>
        <p:nvGraphicFramePr>
          <p:cNvPr id="26" name="表格 25">
            <a:extLst>
              <a:ext uri="{FF2B5EF4-FFF2-40B4-BE49-F238E27FC236}">
                <a16:creationId xmlns:a16="http://schemas.microsoft.com/office/drawing/2014/main" id="{80A7FD62-3E83-4924-9639-D763DF0589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693999"/>
              </p:ext>
            </p:extLst>
          </p:nvPr>
        </p:nvGraphicFramePr>
        <p:xfrm>
          <a:off x="3352800" y="7279318"/>
          <a:ext cx="8947109" cy="122971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44553">
                  <a:extLst>
                    <a:ext uri="{9D8B030D-6E8A-4147-A177-3AD203B41FA5}">
                      <a16:colId xmlns:a16="http://schemas.microsoft.com/office/drawing/2014/main" val="3192871802"/>
                    </a:ext>
                  </a:extLst>
                </a:gridCol>
                <a:gridCol w="1575639">
                  <a:extLst>
                    <a:ext uri="{9D8B030D-6E8A-4147-A177-3AD203B41FA5}">
                      <a16:colId xmlns:a16="http://schemas.microsoft.com/office/drawing/2014/main" val="3382218451"/>
                    </a:ext>
                  </a:extLst>
                </a:gridCol>
                <a:gridCol w="1575639">
                  <a:extLst>
                    <a:ext uri="{9D8B030D-6E8A-4147-A177-3AD203B41FA5}">
                      <a16:colId xmlns:a16="http://schemas.microsoft.com/office/drawing/2014/main" val="2888185587"/>
                    </a:ext>
                  </a:extLst>
                </a:gridCol>
                <a:gridCol w="1575639">
                  <a:extLst>
                    <a:ext uri="{9D8B030D-6E8A-4147-A177-3AD203B41FA5}">
                      <a16:colId xmlns:a16="http://schemas.microsoft.com/office/drawing/2014/main" val="497529414"/>
                    </a:ext>
                  </a:extLst>
                </a:gridCol>
                <a:gridCol w="1575639">
                  <a:extLst>
                    <a:ext uri="{9D8B030D-6E8A-4147-A177-3AD203B41FA5}">
                      <a16:colId xmlns:a16="http://schemas.microsoft.com/office/drawing/2014/main" val="1441680772"/>
                    </a:ext>
                  </a:extLst>
                </a:gridCol>
              </a:tblGrid>
              <a:tr h="293089">
                <a:tc>
                  <a:txBody>
                    <a:bodyPr/>
                    <a:lstStyle/>
                    <a:p>
                      <a:pPr algn="ctr"/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Core1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Core2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518885"/>
                  </a:ext>
                </a:extLst>
              </a:tr>
              <a:tr h="315314">
                <a:tc>
                  <a:txBody>
                    <a:bodyPr/>
                    <a:lstStyle/>
                    <a:p>
                      <a:pPr algn="ctr"/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ΔR (Ω) @ 10kHz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/>
                        <a:t>ratio @ 10kHz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ΔR @ 10kHz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/>
                        <a:t>ratio @ 10kHz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22714"/>
                  </a:ext>
                </a:extLst>
              </a:tr>
              <a:tr h="2097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Coil3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94.6724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3.312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196.2414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5.786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587329"/>
                  </a:ext>
                </a:extLst>
              </a:tr>
              <a:tr h="2097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Coil5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38.4464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13.768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82.1576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28.474</a:t>
                      </a:r>
                      <a:endParaRPr lang="zh-CN" altLang="en-US" sz="14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3172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872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5329388-A04A-4E03-9865-F6B4E7AD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C23F40-6247-465F-A6B5-5B64AE9ADC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Prototype with core</a:t>
            </a:r>
            <a:endParaRPr lang="zh-CN" altLang="en-US" dirty="0"/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33BEE60F-AC4C-4E38-83C7-50935DEF44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7001"/>
              </p:ext>
            </p:extLst>
          </p:nvPr>
        </p:nvGraphicFramePr>
        <p:xfrm>
          <a:off x="215899" y="2240280"/>
          <a:ext cx="8712202" cy="13411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12672">
                  <a:extLst>
                    <a:ext uri="{9D8B030D-6E8A-4147-A177-3AD203B41FA5}">
                      <a16:colId xmlns:a16="http://schemas.microsoft.com/office/drawing/2014/main" val="3192871802"/>
                    </a:ext>
                  </a:extLst>
                </a:gridCol>
                <a:gridCol w="1142790">
                  <a:extLst>
                    <a:ext uri="{9D8B030D-6E8A-4147-A177-3AD203B41FA5}">
                      <a16:colId xmlns:a16="http://schemas.microsoft.com/office/drawing/2014/main" val="497529414"/>
                    </a:ext>
                  </a:extLst>
                </a:gridCol>
                <a:gridCol w="1142790">
                  <a:extLst>
                    <a:ext uri="{9D8B030D-6E8A-4147-A177-3AD203B41FA5}">
                      <a16:colId xmlns:a16="http://schemas.microsoft.com/office/drawing/2014/main" val="3012948400"/>
                    </a:ext>
                  </a:extLst>
                </a:gridCol>
                <a:gridCol w="1142790">
                  <a:extLst>
                    <a:ext uri="{9D8B030D-6E8A-4147-A177-3AD203B41FA5}">
                      <a16:colId xmlns:a16="http://schemas.microsoft.com/office/drawing/2014/main" val="777501545"/>
                    </a:ext>
                  </a:extLst>
                </a:gridCol>
                <a:gridCol w="1142790">
                  <a:extLst>
                    <a:ext uri="{9D8B030D-6E8A-4147-A177-3AD203B41FA5}">
                      <a16:colId xmlns:a16="http://schemas.microsoft.com/office/drawing/2014/main" val="1291036639"/>
                    </a:ext>
                  </a:extLst>
                </a:gridCol>
                <a:gridCol w="1142790">
                  <a:extLst>
                    <a:ext uri="{9D8B030D-6E8A-4147-A177-3AD203B41FA5}">
                      <a16:colId xmlns:a16="http://schemas.microsoft.com/office/drawing/2014/main" val="1189448287"/>
                    </a:ext>
                  </a:extLst>
                </a:gridCol>
                <a:gridCol w="1142790">
                  <a:extLst>
                    <a:ext uri="{9D8B030D-6E8A-4147-A177-3AD203B41FA5}">
                      <a16:colId xmlns:a16="http://schemas.microsoft.com/office/drawing/2014/main" val="1991585760"/>
                    </a:ext>
                  </a:extLst>
                </a:gridCol>
                <a:gridCol w="1142790">
                  <a:extLst>
                    <a:ext uri="{9D8B030D-6E8A-4147-A177-3AD203B41FA5}">
                      <a16:colId xmlns:a16="http://schemas.microsoft.com/office/drawing/2014/main" val="1615502462"/>
                    </a:ext>
                  </a:extLst>
                </a:gridCol>
              </a:tblGrid>
              <a:tr h="291127">
                <a:tc>
                  <a:txBody>
                    <a:bodyPr/>
                    <a:lstStyle/>
                    <a:p>
                      <a:pPr algn="ctr"/>
                      <a:endParaRPr lang="zh-CN" altLang="en-US" sz="16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b="0" dirty="0"/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600" b="0" dirty="0"/>
                        <a:t>Core*1</a:t>
                      </a:r>
                      <a:endParaRPr lang="zh-CN" altLang="en-US" sz="1600" b="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800" b="0" dirty="0"/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600" b="0" dirty="0"/>
                        <a:t>Core*2</a:t>
                      </a:r>
                      <a:endParaRPr lang="zh-CN" altLang="en-US" sz="1600" b="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800" b="0" dirty="0"/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600" b="0" dirty="0"/>
                        <a:t>Core*3</a:t>
                      </a:r>
                      <a:endParaRPr lang="zh-CN" altLang="en-US" sz="1600" b="0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8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793202"/>
                  </a:ext>
                </a:extLst>
              </a:tr>
              <a:tr h="291127">
                <a:tc>
                  <a:txBody>
                    <a:bodyPr/>
                    <a:lstStyle/>
                    <a:p>
                      <a:pPr algn="ctr"/>
                      <a:endParaRPr lang="zh-CN" altLang="en-US" sz="16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err="1"/>
                        <a:t>SNR_air</a:t>
                      </a:r>
                      <a:endParaRPr lang="zh-CN" altLang="en-US" sz="16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/>
                        <a:t>Gain</a:t>
                      </a:r>
                      <a:endParaRPr lang="zh-CN" altLang="en-US" sz="16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err="1"/>
                        <a:t>SNR_core</a:t>
                      </a:r>
                      <a:endParaRPr lang="zh-CN" altLang="en-US" sz="16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/>
                        <a:t>Gain</a:t>
                      </a:r>
                      <a:endParaRPr lang="zh-CN" altLang="en-US" sz="16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err="1"/>
                        <a:t>SNR_core</a:t>
                      </a:r>
                      <a:endParaRPr lang="zh-CN" altLang="en-US" sz="16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/>
                        <a:t>Gain</a:t>
                      </a:r>
                      <a:endParaRPr lang="zh-CN" altLang="en-US" sz="16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err="1"/>
                        <a:t>SNR_core</a:t>
                      </a:r>
                      <a:endParaRPr lang="zh-CN" altLang="en-US" sz="1600" b="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4518885"/>
                  </a:ext>
                </a:extLst>
              </a:tr>
              <a:tr h="2911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/>
                        <a:t>V2</a:t>
                      </a:r>
                      <a:endParaRPr lang="zh-CN" altLang="en-US" sz="16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/>
                        <a:t>0.574441</a:t>
                      </a:r>
                      <a:endParaRPr lang="zh-CN" altLang="en-US" sz="16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1.6654</a:t>
                      </a:r>
                      <a:endParaRPr lang="zh-CN" altLang="en-US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/>
                        <a:t>1.549064</a:t>
                      </a:r>
                      <a:endParaRPr lang="zh-CN" altLang="en-US" sz="16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2.9543</a:t>
                      </a:r>
                      <a:endParaRPr lang="zh-CN" altLang="en-US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/>
                        <a:t>4.307419</a:t>
                      </a:r>
                      <a:endParaRPr lang="zh-CN" altLang="en-US" sz="16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4.1306</a:t>
                      </a:r>
                      <a:endParaRPr lang="zh-CN" altLang="en-US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/>
                        <a:t>8.4267697</a:t>
                      </a:r>
                      <a:endParaRPr lang="zh-CN" altLang="en-US" sz="1600" b="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587329"/>
                  </a:ext>
                </a:extLst>
              </a:tr>
              <a:tr h="2911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/>
                        <a:t>V4</a:t>
                      </a:r>
                      <a:endParaRPr lang="zh-CN" altLang="en-US" sz="16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/>
                        <a:t> </a:t>
                      </a:r>
                      <a:r>
                        <a:rPr lang="en-US" altLang="zh-CN" sz="1600" b="0" dirty="0"/>
                        <a:t>1.72402</a:t>
                      </a:r>
                      <a:endParaRPr lang="zh-CN" altLang="en-US" sz="16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1.4049</a:t>
                      </a:r>
                      <a:endParaRPr lang="zh-CN" altLang="en-US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/>
                        <a:t>3.282642</a:t>
                      </a:r>
                      <a:endParaRPr lang="zh-CN" altLang="en-US" sz="16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2.3284</a:t>
                      </a:r>
                      <a:endParaRPr lang="zh-CN" altLang="en-US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/>
                        <a:t>7.9012267</a:t>
                      </a:r>
                      <a:endParaRPr lang="zh-CN" altLang="en-US" sz="1600" b="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3.7303</a:t>
                      </a:r>
                      <a:endParaRPr lang="zh-CN" altLang="en-US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/>
                        <a:t>17.859837</a:t>
                      </a:r>
                      <a:endParaRPr lang="zh-CN" altLang="en-US" sz="1600" b="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172901"/>
                  </a:ext>
                </a:extLst>
              </a:tr>
            </a:tbl>
          </a:graphicData>
        </a:graphic>
      </p:graphicFrame>
      <p:pic>
        <p:nvPicPr>
          <p:cNvPr id="13" name="图片 12">
            <a:extLst>
              <a:ext uri="{FF2B5EF4-FFF2-40B4-BE49-F238E27FC236}">
                <a16:creationId xmlns:a16="http://schemas.microsoft.com/office/drawing/2014/main" id="{FEDFACEC-4B76-4853-B6D2-85E4113BE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618000"/>
            <a:ext cx="4320000" cy="324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AA85DFE-7EAE-4282-B426-4DF7D6E7A7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8" r="15057"/>
          <a:stretch/>
        </p:blipFill>
        <p:spPr>
          <a:xfrm rot="16200000">
            <a:off x="7020533" y="261039"/>
            <a:ext cx="1564385" cy="219424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7956509-5D22-4EDA-A765-AA4DA7E54F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" t="24394" r="5124" b="20051"/>
          <a:stretch/>
        </p:blipFill>
        <p:spPr>
          <a:xfrm rot="5400000">
            <a:off x="4703399" y="703188"/>
            <a:ext cx="1566000" cy="132711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F2352B8-CEA0-4117-98C3-0DB466B065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800" y="3618000"/>
            <a:ext cx="43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45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0807852A-E8BB-4ACF-BE63-0E9A248FA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00" y="3719003"/>
            <a:ext cx="7735200" cy="941057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DC27C66-9A1C-40EC-BD72-313CB5DD9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A790B19-351E-454A-A10C-D0AC32B207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Prototype coil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80D6ADB-881E-49F8-A561-B4440F3ECE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46" b="28880"/>
          <a:stretch/>
        </p:blipFill>
        <p:spPr>
          <a:xfrm>
            <a:off x="1219200" y="4563240"/>
            <a:ext cx="6705600" cy="229108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C1E3E8D-20A5-4552-9F96-00B013CAD631}"/>
              </a:ext>
            </a:extLst>
          </p:cNvPr>
          <p:cNvSpPr txBox="1"/>
          <p:nvPr/>
        </p:nvSpPr>
        <p:spPr>
          <a:xfrm>
            <a:off x="303000" y="1149219"/>
            <a:ext cx="1692000" cy="25545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000" dirty="0"/>
              <a:t>v1_1</a:t>
            </a:r>
            <a:r>
              <a:rPr lang="zh-CN" altLang="en-US" sz="1000" dirty="0"/>
              <a:t>绕制参数：</a:t>
            </a:r>
            <a:r>
              <a:rPr lang="en-US" altLang="zh-CN" sz="1000" dirty="0"/>
              <a:t>	</a:t>
            </a:r>
          </a:p>
          <a:p>
            <a:r>
              <a:rPr lang="en-US" altLang="zh-CN" sz="1000" dirty="0"/>
              <a:t>    • </a:t>
            </a:r>
            <a:r>
              <a:rPr lang="zh-CN" altLang="en-US" sz="1000" dirty="0"/>
              <a:t>绕线直径：</a:t>
            </a:r>
            <a:r>
              <a:rPr lang="en-US" altLang="zh-CN" sz="1000" dirty="0"/>
              <a:t>0.13mm</a:t>
            </a:r>
          </a:p>
          <a:p>
            <a:r>
              <a:rPr lang="zh-CN" altLang="en-US" sz="1000" dirty="0"/>
              <a:t>    </a:t>
            </a:r>
            <a:r>
              <a:rPr lang="en-US" altLang="zh-CN" sz="1000" dirty="0"/>
              <a:t>• </a:t>
            </a:r>
            <a:r>
              <a:rPr lang="zh-CN" altLang="en-US" sz="1000" dirty="0"/>
              <a:t>绕制桩内径：</a:t>
            </a:r>
            <a:r>
              <a:rPr lang="en-US" altLang="zh-CN" sz="1000" dirty="0"/>
              <a:t>108mm</a:t>
            </a:r>
          </a:p>
          <a:p>
            <a:r>
              <a:rPr lang="zh-CN" altLang="en-US" sz="1000" dirty="0"/>
              <a:t>    </a:t>
            </a:r>
            <a:r>
              <a:rPr lang="en-US" altLang="zh-CN" sz="1000" dirty="0"/>
              <a:t>• </a:t>
            </a:r>
            <a:r>
              <a:rPr lang="zh-CN" altLang="en-US" sz="1000" dirty="0"/>
              <a:t>绕制高度：</a:t>
            </a:r>
            <a:r>
              <a:rPr lang="en-US" altLang="zh-CN" sz="1000" dirty="0"/>
              <a:t>57mm</a:t>
            </a:r>
          </a:p>
          <a:p>
            <a:r>
              <a:rPr lang="en-US" altLang="zh-CN" sz="1000" dirty="0"/>
              <a:t>    • </a:t>
            </a:r>
            <a:r>
              <a:rPr lang="zh-CN" altLang="en-US" sz="1000" dirty="0"/>
              <a:t>匝数（单层匝数</a:t>
            </a:r>
            <a:r>
              <a:rPr lang="en-US" altLang="zh-CN" sz="1000" dirty="0"/>
              <a:t>×</a:t>
            </a:r>
            <a:r>
              <a:rPr lang="zh-CN" altLang="en-US" sz="1000" dirty="0"/>
              <a:t>层数）：</a:t>
            </a:r>
            <a:r>
              <a:rPr lang="en-US" altLang="zh-CN" sz="1000" dirty="0"/>
              <a:t>288×15</a:t>
            </a:r>
          </a:p>
          <a:p>
            <a:r>
              <a:rPr lang="en-US" altLang="zh-CN" sz="1000" dirty="0"/>
              <a:t>    • </a:t>
            </a:r>
            <a:r>
              <a:rPr lang="zh-CN" altLang="en-US" sz="1000" dirty="0"/>
              <a:t>层与层间距：</a:t>
            </a:r>
            <a:r>
              <a:rPr lang="en-US" altLang="zh-CN" sz="1000" dirty="0"/>
              <a:t>0.75mm</a:t>
            </a:r>
          </a:p>
          <a:p>
            <a:r>
              <a:rPr lang="en-US" altLang="zh-CN" sz="1000" dirty="0"/>
              <a:t>    • </a:t>
            </a:r>
            <a:r>
              <a:rPr lang="zh-CN" altLang="en-US" sz="1000" dirty="0"/>
              <a:t>重量：</a:t>
            </a:r>
            <a:r>
              <a:rPr lang="en-US" altLang="zh-CN" sz="1000" dirty="0"/>
              <a:t>0.97kg</a:t>
            </a:r>
          </a:p>
          <a:p>
            <a:endParaRPr lang="en-US" altLang="zh-CN" sz="1000" dirty="0"/>
          </a:p>
          <a:p>
            <a:r>
              <a:rPr lang="zh-CN" altLang="en-US" sz="1000" dirty="0"/>
              <a:t>电学参数：</a:t>
            </a:r>
            <a:r>
              <a:rPr lang="en-US" altLang="zh-CN" sz="1000" dirty="0"/>
              <a:t>	</a:t>
            </a:r>
          </a:p>
          <a:p>
            <a:r>
              <a:rPr lang="en-US" altLang="zh-CN" sz="1000" dirty="0"/>
              <a:t>    • L</a:t>
            </a:r>
            <a:r>
              <a:rPr lang="zh-CN" altLang="en-US" sz="1000" dirty="0"/>
              <a:t>：</a:t>
            </a:r>
            <a:r>
              <a:rPr lang="en-US" altLang="zh-CN" sz="1000" dirty="0"/>
              <a:t>2.2932E+00 H</a:t>
            </a:r>
          </a:p>
          <a:p>
            <a:r>
              <a:rPr lang="en-US" altLang="zh-CN" sz="1000" dirty="0"/>
              <a:t>    • C</a:t>
            </a:r>
            <a:r>
              <a:rPr lang="zh-CN" altLang="en-US" sz="1000" dirty="0"/>
              <a:t>：</a:t>
            </a:r>
            <a:r>
              <a:rPr lang="en-US" altLang="zh-CN" sz="1000" dirty="0"/>
              <a:t>6.7127E-11  F</a:t>
            </a:r>
          </a:p>
          <a:p>
            <a:r>
              <a:rPr lang="zh-CN" altLang="en-US" sz="1000" dirty="0"/>
              <a:t>    </a:t>
            </a:r>
            <a:r>
              <a:rPr lang="en-US" altLang="zh-CN" sz="1000" dirty="0"/>
              <a:t>• a</a:t>
            </a:r>
            <a:r>
              <a:rPr lang="zh-CN" altLang="en-US" sz="1000" dirty="0"/>
              <a:t>：</a:t>
            </a:r>
            <a:r>
              <a:rPr lang="en-US" altLang="zh-CN" sz="1000" dirty="0"/>
              <a:t>1.4698E-09  </a:t>
            </a:r>
          </a:p>
          <a:p>
            <a:r>
              <a:rPr lang="en-US" altLang="zh-CN" sz="1000" dirty="0"/>
              <a:t>    • b</a:t>
            </a:r>
            <a:r>
              <a:rPr lang="zh-CN" altLang="en-US" sz="1000" dirty="0"/>
              <a:t>：</a:t>
            </a:r>
            <a:r>
              <a:rPr lang="en-US" altLang="zh-CN" sz="1000" dirty="0"/>
              <a:t>3.0389E+00  </a:t>
            </a:r>
          </a:p>
          <a:p>
            <a:r>
              <a:rPr lang="en-US" altLang="zh-CN" sz="1000" dirty="0"/>
              <a:t>    • </a:t>
            </a:r>
            <a:r>
              <a:rPr lang="en-US" altLang="zh-CN" sz="1000" dirty="0" err="1"/>
              <a:t>Rdc</a:t>
            </a:r>
            <a:r>
              <a:rPr lang="zh-CN" altLang="en-US" sz="1000" dirty="0"/>
              <a:t>：</a:t>
            </a:r>
            <a:r>
              <a:rPr lang="en-US" altLang="zh-CN" sz="1000" dirty="0"/>
              <a:t>2.2254E+03 Ω</a:t>
            </a:r>
          </a:p>
          <a:p>
            <a:r>
              <a:rPr lang="en-US" altLang="zh-CN" sz="1000" dirty="0"/>
              <a:t>    • </a:t>
            </a:r>
            <a:r>
              <a:rPr lang="en-US" altLang="zh-CN" sz="1000" dirty="0" err="1"/>
              <a:t>fres</a:t>
            </a:r>
            <a:r>
              <a:rPr lang="zh-CN" altLang="en-US" sz="1000" dirty="0"/>
              <a:t>：</a:t>
            </a:r>
            <a:r>
              <a:rPr lang="en-US" altLang="zh-CN" sz="1000" dirty="0"/>
              <a:t>12.83kHz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7D3A67A-2829-4D9C-A3B3-5B6C0E6F3DCD}"/>
              </a:ext>
            </a:extLst>
          </p:cNvPr>
          <p:cNvSpPr txBox="1"/>
          <p:nvPr/>
        </p:nvSpPr>
        <p:spPr>
          <a:xfrm>
            <a:off x="1995000" y="1149219"/>
            <a:ext cx="1692000" cy="25545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000"/>
            </a:lvl1pPr>
          </a:lstStyle>
          <a:p>
            <a:r>
              <a:rPr lang="en-US" altLang="zh-CN" dirty="0"/>
              <a:t>v2</a:t>
            </a:r>
            <a:r>
              <a:rPr lang="zh-CN" altLang="en-US" dirty="0"/>
              <a:t>绕制参数：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绕线直径：</a:t>
            </a:r>
            <a:r>
              <a:rPr lang="en-US" altLang="zh-CN" dirty="0"/>
              <a:t>1.35mm</a:t>
            </a:r>
            <a:r>
              <a:rPr lang="zh-CN" altLang="en-US" dirty="0"/>
              <a:t>（利兹线</a:t>
            </a:r>
            <a:r>
              <a:rPr lang="en-US" altLang="zh-CN" dirty="0"/>
              <a:t>0.1mm*100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    </a:t>
            </a:r>
            <a:r>
              <a:rPr lang="en-US" altLang="zh-CN" dirty="0"/>
              <a:t>• </a:t>
            </a:r>
            <a:r>
              <a:rPr lang="zh-CN" altLang="en-US" dirty="0"/>
              <a:t>绕制桩内径：</a:t>
            </a:r>
            <a:r>
              <a:rPr lang="en-US" altLang="zh-CN" dirty="0"/>
              <a:t>114mm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</a:t>
            </a:r>
            <a:r>
              <a:rPr lang="zh-CN" altLang="en-US" dirty="0"/>
              <a:t>绕制高度：</a:t>
            </a:r>
            <a:r>
              <a:rPr lang="en-US" altLang="zh-CN" dirty="0"/>
              <a:t>121mm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匝数（单层匝数</a:t>
            </a:r>
            <a:r>
              <a:rPr lang="en-US" altLang="zh-CN" dirty="0"/>
              <a:t>×</a:t>
            </a:r>
            <a:r>
              <a:rPr lang="zh-CN" altLang="en-US" dirty="0"/>
              <a:t>层数）：</a:t>
            </a:r>
            <a:r>
              <a:rPr lang="en-US" altLang="zh-CN" dirty="0"/>
              <a:t>90×8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层与层间距：</a:t>
            </a:r>
            <a:r>
              <a:rPr lang="en-US" altLang="zh-CN" dirty="0"/>
              <a:t>0.5mm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重量：</a:t>
            </a:r>
            <a:r>
              <a:rPr lang="en-US" altLang="zh-CN" dirty="0"/>
              <a:t>2.80kg</a:t>
            </a:r>
          </a:p>
          <a:p>
            <a:r>
              <a:rPr lang="zh-CN" altLang="en-US" dirty="0"/>
              <a:t>电学参数：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• L</a:t>
            </a:r>
            <a:r>
              <a:rPr lang="zh-CN" altLang="en-US" dirty="0"/>
              <a:t>：</a:t>
            </a:r>
            <a:r>
              <a:rPr lang="en-US" altLang="zh-CN" dirty="0"/>
              <a:t>4.0602E-02 H</a:t>
            </a:r>
          </a:p>
          <a:p>
            <a:r>
              <a:rPr lang="en-US" altLang="zh-CN" dirty="0"/>
              <a:t>    • C</a:t>
            </a:r>
            <a:r>
              <a:rPr lang="zh-CN" altLang="en-US" dirty="0"/>
              <a:t>：</a:t>
            </a:r>
            <a:r>
              <a:rPr lang="en-US" altLang="zh-CN" dirty="0"/>
              <a:t>2.0116E-10  F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a</a:t>
            </a:r>
            <a:r>
              <a:rPr lang="zh-CN" altLang="en-US" dirty="0"/>
              <a:t>：</a:t>
            </a:r>
            <a:r>
              <a:rPr lang="en-US" altLang="zh-CN" dirty="0"/>
              <a:t>5.4575E-12  </a:t>
            </a:r>
          </a:p>
          <a:p>
            <a:r>
              <a:rPr lang="en-US" altLang="zh-CN" dirty="0"/>
              <a:t>    • b</a:t>
            </a:r>
            <a:r>
              <a:rPr lang="zh-CN" altLang="en-US" dirty="0"/>
              <a:t>：</a:t>
            </a:r>
            <a:r>
              <a:rPr lang="en-US" altLang="zh-CN" dirty="0"/>
              <a:t>2.8237E+00</a:t>
            </a:r>
          </a:p>
          <a:p>
            <a:r>
              <a:rPr lang="en-US" altLang="zh-CN" dirty="0"/>
              <a:t>    • </a:t>
            </a:r>
            <a:r>
              <a:rPr lang="en-US" altLang="zh-CN" dirty="0" err="1"/>
              <a:t>Rdc</a:t>
            </a:r>
            <a:r>
              <a:rPr lang="zh-CN" altLang="en-US" dirty="0"/>
              <a:t>：</a:t>
            </a:r>
            <a:r>
              <a:rPr lang="en-US" altLang="zh-CN" dirty="0"/>
              <a:t>6.0809E+00 Ω </a:t>
            </a:r>
          </a:p>
          <a:p>
            <a:r>
              <a:rPr lang="en-US" altLang="zh-CN" dirty="0"/>
              <a:t>    • </a:t>
            </a:r>
            <a:r>
              <a:rPr lang="en-US" altLang="zh-CN" dirty="0" err="1"/>
              <a:t>fres</a:t>
            </a:r>
            <a:r>
              <a:rPr lang="zh-CN" altLang="en-US" dirty="0"/>
              <a:t>：</a:t>
            </a:r>
            <a:r>
              <a:rPr lang="en-US" altLang="zh-CN" dirty="0"/>
              <a:t>55.69kHz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C3DEB1C-D47E-4F56-BAD5-E5ACFA6817F2}"/>
              </a:ext>
            </a:extLst>
          </p:cNvPr>
          <p:cNvSpPr txBox="1"/>
          <p:nvPr/>
        </p:nvSpPr>
        <p:spPr>
          <a:xfrm>
            <a:off x="3687000" y="1149218"/>
            <a:ext cx="1692000" cy="25545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000"/>
            </a:lvl1pPr>
          </a:lstStyle>
          <a:p>
            <a:r>
              <a:rPr lang="en-US" altLang="zh-CN" dirty="0"/>
              <a:t>v3</a:t>
            </a:r>
            <a:r>
              <a:rPr lang="zh-CN" altLang="en-US" dirty="0"/>
              <a:t>绕制参数：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绕线直径：</a:t>
            </a:r>
            <a:r>
              <a:rPr lang="en-US" altLang="zh-CN" dirty="0"/>
              <a:t>0.6mm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绕制桩内径：</a:t>
            </a:r>
            <a:r>
              <a:rPr lang="en-US" altLang="zh-CN" dirty="0"/>
              <a:t>200mm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</a:t>
            </a:r>
            <a:r>
              <a:rPr lang="zh-CN" altLang="en-US" dirty="0"/>
              <a:t>绕制高度：</a:t>
            </a:r>
            <a:r>
              <a:rPr lang="en-US" altLang="zh-CN" dirty="0"/>
              <a:t>150mm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匝数（单层匝数</a:t>
            </a:r>
            <a:r>
              <a:rPr lang="en-US" altLang="zh-CN" dirty="0"/>
              <a:t>×</a:t>
            </a:r>
            <a:r>
              <a:rPr lang="zh-CN" altLang="en-US" dirty="0"/>
              <a:t>层数）：</a:t>
            </a:r>
            <a:r>
              <a:rPr lang="en-US" altLang="zh-CN" dirty="0"/>
              <a:t>250×50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层与层间距：</a:t>
            </a:r>
            <a:r>
              <a:rPr lang="en-US" altLang="zh-CN" dirty="0"/>
              <a:t>0.25mm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重量：</a:t>
            </a:r>
            <a:r>
              <a:rPr lang="en-US" altLang="zh-CN" dirty="0"/>
              <a:t>25.34kg</a:t>
            </a:r>
          </a:p>
          <a:p>
            <a:endParaRPr lang="en-US" altLang="zh-CN" dirty="0"/>
          </a:p>
          <a:p>
            <a:r>
              <a:rPr lang="zh-CN" altLang="en-US" dirty="0"/>
              <a:t>电学参数：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• L</a:t>
            </a:r>
            <a:r>
              <a:rPr lang="zh-CN" altLang="en-US" dirty="0"/>
              <a:t>：</a:t>
            </a:r>
            <a:r>
              <a:rPr lang="en-US" altLang="zh-CN" dirty="0"/>
              <a:t>2.7384E+01 H</a:t>
            </a:r>
          </a:p>
          <a:p>
            <a:r>
              <a:rPr lang="en-US" altLang="zh-CN" dirty="0"/>
              <a:t>    • C</a:t>
            </a:r>
            <a:r>
              <a:rPr lang="zh-CN" altLang="en-US" dirty="0"/>
              <a:t>：</a:t>
            </a:r>
            <a:r>
              <a:rPr lang="en-US" altLang="zh-CN" dirty="0"/>
              <a:t>1.8572E-10 F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a</a:t>
            </a:r>
            <a:r>
              <a:rPr lang="zh-CN" altLang="en-US" dirty="0"/>
              <a:t>：</a:t>
            </a:r>
            <a:r>
              <a:rPr lang="en-US" altLang="zh-CN" dirty="0"/>
              <a:t>9.2607E-06 </a:t>
            </a:r>
          </a:p>
          <a:p>
            <a:r>
              <a:rPr lang="en-US" altLang="zh-CN" dirty="0"/>
              <a:t>    • b</a:t>
            </a:r>
            <a:r>
              <a:rPr lang="zh-CN" altLang="en-US" dirty="0"/>
              <a:t>：</a:t>
            </a:r>
            <a:r>
              <a:rPr lang="en-US" altLang="zh-CN" dirty="0"/>
              <a:t>2.6859E+00 </a:t>
            </a:r>
          </a:p>
          <a:p>
            <a:r>
              <a:rPr lang="en-US" altLang="zh-CN" dirty="0"/>
              <a:t>    • </a:t>
            </a:r>
            <a:r>
              <a:rPr lang="en-US" altLang="zh-CN" dirty="0" err="1"/>
              <a:t>Rdc</a:t>
            </a:r>
            <a:r>
              <a:rPr lang="zh-CN" altLang="en-US" dirty="0"/>
              <a:t>：</a:t>
            </a:r>
            <a:r>
              <a:rPr lang="en-US" altLang="zh-CN" dirty="0"/>
              <a:t>6.9602E+02 Ω </a:t>
            </a:r>
          </a:p>
          <a:p>
            <a:r>
              <a:rPr lang="en-US" altLang="zh-CN" dirty="0"/>
              <a:t>    • </a:t>
            </a:r>
            <a:r>
              <a:rPr lang="en-US" altLang="zh-CN" dirty="0" err="1"/>
              <a:t>fres</a:t>
            </a:r>
            <a:r>
              <a:rPr lang="zh-CN" altLang="en-US" dirty="0"/>
              <a:t>：</a:t>
            </a:r>
            <a:r>
              <a:rPr lang="en-US" altLang="zh-CN" dirty="0"/>
              <a:t>2.23kHz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F7AB516-0CAE-4D17-ADF9-4D8AA9CFA3B7}"/>
              </a:ext>
            </a:extLst>
          </p:cNvPr>
          <p:cNvSpPr txBox="1"/>
          <p:nvPr/>
        </p:nvSpPr>
        <p:spPr>
          <a:xfrm>
            <a:off x="5379000" y="1149220"/>
            <a:ext cx="1692000" cy="25545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000"/>
            </a:lvl1pPr>
          </a:lstStyle>
          <a:p>
            <a:r>
              <a:rPr lang="en-US" altLang="zh-CN" dirty="0"/>
              <a:t>V3.5</a:t>
            </a:r>
            <a:r>
              <a:rPr lang="zh-CN" altLang="en-US" dirty="0"/>
              <a:t>绕制参数：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绕线直径：</a:t>
            </a:r>
            <a:r>
              <a:rPr lang="en-US" altLang="zh-CN" dirty="0"/>
              <a:t>1.2mm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绕制桩内径：</a:t>
            </a:r>
            <a:r>
              <a:rPr lang="en-US" altLang="zh-CN" dirty="0"/>
              <a:t>114mm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</a:t>
            </a:r>
            <a:r>
              <a:rPr lang="zh-CN" altLang="en-US" dirty="0"/>
              <a:t>绕制高度：</a:t>
            </a:r>
            <a:r>
              <a:rPr lang="en-US" altLang="zh-CN" dirty="0"/>
              <a:t>228.6mm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匝数（单层匝数</a:t>
            </a:r>
            <a:r>
              <a:rPr lang="en-US" altLang="zh-CN" dirty="0"/>
              <a:t>×</a:t>
            </a:r>
            <a:r>
              <a:rPr lang="zh-CN" altLang="en-US" dirty="0"/>
              <a:t>层数）：</a:t>
            </a:r>
            <a:r>
              <a:rPr lang="en-US" altLang="zh-CN" dirty="0"/>
              <a:t>180×8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层与层间距：</a:t>
            </a:r>
            <a:r>
              <a:rPr lang="en-US" altLang="zh-CN" dirty="0"/>
              <a:t>0.5mm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重量：</a:t>
            </a:r>
            <a:r>
              <a:rPr lang="en-US" altLang="zh-CN" dirty="0"/>
              <a:t>7.26kg</a:t>
            </a:r>
          </a:p>
          <a:p>
            <a:endParaRPr lang="en-US" altLang="zh-CN" dirty="0"/>
          </a:p>
          <a:p>
            <a:r>
              <a:rPr lang="zh-CN" altLang="en-US" dirty="0"/>
              <a:t>电学参数：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• L</a:t>
            </a:r>
            <a:r>
              <a:rPr lang="zh-CN" altLang="en-US" dirty="0"/>
              <a:t>：</a:t>
            </a:r>
            <a:r>
              <a:rPr lang="en-US" altLang="zh-CN" dirty="0"/>
              <a:t>1.0267E-01 H</a:t>
            </a:r>
          </a:p>
          <a:p>
            <a:r>
              <a:rPr lang="en-US" altLang="zh-CN" dirty="0"/>
              <a:t>    • C</a:t>
            </a:r>
            <a:r>
              <a:rPr lang="zh-CN" altLang="en-US" dirty="0"/>
              <a:t>：</a:t>
            </a:r>
            <a:r>
              <a:rPr lang="en-US" altLang="zh-CN" dirty="0"/>
              <a:t>3.2081E-10 F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a</a:t>
            </a:r>
            <a:r>
              <a:rPr lang="zh-CN" altLang="en-US" dirty="0"/>
              <a:t>：</a:t>
            </a:r>
            <a:r>
              <a:rPr lang="en-US" altLang="zh-CN" dirty="0"/>
              <a:t>1.5528E-05 </a:t>
            </a:r>
          </a:p>
          <a:p>
            <a:r>
              <a:rPr lang="en-US" altLang="zh-CN" dirty="0"/>
              <a:t>    • b</a:t>
            </a:r>
            <a:r>
              <a:rPr lang="zh-CN" altLang="en-US" dirty="0"/>
              <a:t>：</a:t>
            </a:r>
            <a:r>
              <a:rPr lang="en-US" altLang="zh-CN" dirty="0"/>
              <a:t>1.7360E+00</a:t>
            </a:r>
          </a:p>
          <a:p>
            <a:r>
              <a:rPr lang="en-US" altLang="zh-CN" dirty="0"/>
              <a:t>    • </a:t>
            </a:r>
            <a:r>
              <a:rPr lang="en-US" altLang="zh-CN" dirty="0" err="1"/>
              <a:t>Rdc</a:t>
            </a:r>
            <a:r>
              <a:rPr lang="zh-CN" altLang="en-US" dirty="0"/>
              <a:t>：</a:t>
            </a:r>
            <a:r>
              <a:rPr lang="en-US" altLang="zh-CN" dirty="0"/>
              <a:t>8.6007E+00 Ω </a:t>
            </a:r>
          </a:p>
          <a:p>
            <a:r>
              <a:rPr lang="en-US" altLang="zh-CN" dirty="0"/>
              <a:t>    • </a:t>
            </a:r>
            <a:r>
              <a:rPr lang="en-US" altLang="zh-CN" dirty="0" err="1"/>
              <a:t>fres</a:t>
            </a:r>
            <a:r>
              <a:rPr lang="zh-CN" altLang="en-US" dirty="0"/>
              <a:t>：</a:t>
            </a:r>
            <a:r>
              <a:rPr lang="en-US" altLang="zh-CN" dirty="0"/>
              <a:t>27.73kHz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5322564-B7DB-4297-A4C5-232932681E19}"/>
              </a:ext>
            </a:extLst>
          </p:cNvPr>
          <p:cNvSpPr txBox="1"/>
          <p:nvPr/>
        </p:nvSpPr>
        <p:spPr>
          <a:xfrm>
            <a:off x="7071000" y="1149218"/>
            <a:ext cx="1692000" cy="25545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000"/>
            </a:lvl1pPr>
          </a:lstStyle>
          <a:p>
            <a:r>
              <a:rPr lang="en-US" altLang="zh-CN" dirty="0"/>
              <a:t>v4</a:t>
            </a:r>
            <a:r>
              <a:rPr lang="zh-CN" altLang="en-US" dirty="0"/>
              <a:t>绕制参数：</a:t>
            </a:r>
            <a:r>
              <a:rPr lang="en-US" altLang="zh-CN" dirty="0"/>
              <a:t>	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</a:t>
            </a:r>
            <a:r>
              <a:rPr lang="zh-CN" altLang="en-US" dirty="0"/>
              <a:t>绕线直径：</a:t>
            </a:r>
            <a:r>
              <a:rPr lang="en-US" altLang="zh-CN" dirty="0"/>
              <a:t>1.35mm</a:t>
            </a:r>
            <a:r>
              <a:rPr lang="zh-CN" altLang="en-US" dirty="0"/>
              <a:t>（利兹线</a:t>
            </a:r>
            <a:r>
              <a:rPr lang="en-US" altLang="zh-CN" dirty="0"/>
              <a:t>0.1mm*100</a:t>
            </a:r>
            <a:r>
              <a:rPr lang="zh-CN" altLang="en-US" dirty="0"/>
              <a:t>）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</a:t>
            </a:r>
            <a:r>
              <a:rPr lang="zh-CN" altLang="en-US" dirty="0"/>
              <a:t>绕制桩内径：</a:t>
            </a:r>
            <a:r>
              <a:rPr lang="en-US" altLang="zh-CN" dirty="0"/>
              <a:t>114mm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绕制高度：</a:t>
            </a:r>
            <a:r>
              <a:rPr lang="en-US" altLang="zh-CN" dirty="0"/>
              <a:t>242mm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匝数（单层匝数</a:t>
            </a:r>
            <a:r>
              <a:rPr lang="en-US" altLang="zh-CN" dirty="0"/>
              <a:t>×</a:t>
            </a:r>
            <a:r>
              <a:rPr lang="zh-CN" altLang="en-US" dirty="0"/>
              <a:t>层数）：</a:t>
            </a:r>
            <a:r>
              <a:rPr lang="en-US" altLang="zh-CN" dirty="0"/>
              <a:t>180×8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层与层间距：</a:t>
            </a:r>
            <a:r>
              <a:rPr lang="en-US" altLang="zh-CN" dirty="0"/>
              <a:t>0.5mm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重量：</a:t>
            </a:r>
            <a:r>
              <a:rPr lang="en-US" altLang="zh-CN" dirty="0"/>
              <a:t>5.77kg</a:t>
            </a:r>
          </a:p>
          <a:p>
            <a:r>
              <a:rPr lang="zh-CN" altLang="en-US" dirty="0"/>
              <a:t>电学参数：</a:t>
            </a:r>
            <a:r>
              <a:rPr lang="en-US" altLang="zh-CN" dirty="0"/>
              <a:t>	</a:t>
            </a:r>
          </a:p>
          <a:p>
            <a:r>
              <a:rPr lang="pt-BR" altLang="zh-CN" dirty="0"/>
              <a:t>    • L</a:t>
            </a:r>
            <a:r>
              <a:rPr lang="zh-CN" altLang="pt-BR" dirty="0"/>
              <a:t>：</a:t>
            </a:r>
            <a:r>
              <a:rPr lang="pt-BR" altLang="zh-CN" dirty="0"/>
              <a:t>1.0462E-01 H</a:t>
            </a:r>
          </a:p>
          <a:p>
            <a:r>
              <a:rPr lang="pt-BR" altLang="zh-CN" dirty="0"/>
              <a:t>    • C</a:t>
            </a:r>
            <a:r>
              <a:rPr lang="zh-CN" altLang="pt-BR" dirty="0"/>
              <a:t>：</a:t>
            </a:r>
            <a:r>
              <a:rPr lang="pt-BR" altLang="zh-CN" dirty="0"/>
              <a:t>3.2250E-10 F</a:t>
            </a:r>
          </a:p>
          <a:p>
            <a:r>
              <a:rPr lang="pt-BR" altLang="zh-CN" dirty="0"/>
              <a:t>    • a</a:t>
            </a:r>
            <a:r>
              <a:rPr lang="zh-CN" altLang="pt-BR" dirty="0"/>
              <a:t>：</a:t>
            </a:r>
            <a:r>
              <a:rPr lang="pt-BR" altLang="zh-CN" dirty="0"/>
              <a:t>1.0221E-10 </a:t>
            </a:r>
          </a:p>
          <a:p>
            <a:r>
              <a:rPr lang="pt-BR" altLang="zh-CN" dirty="0"/>
              <a:t>    • b</a:t>
            </a:r>
            <a:r>
              <a:rPr lang="zh-CN" altLang="pt-BR" dirty="0"/>
              <a:t>：</a:t>
            </a:r>
            <a:r>
              <a:rPr lang="pt-BR" altLang="zh-CN" dirty="0"/>
              <a:t>2.7204E+00</a:t>
            </a:r>
          </a:p>
          <a:p>
            <a:r>
              <a:rPr lang="pt-BR" altLang="zh-CN" dirty="0"/>
              <a:t>    • Rdc</a:t>
            </a:r>
            <a:r>
              <a:rPr lang="zh-CN" altLang="pt-BR" dirty="0"/>
              <a:t>：</a:t>
            </a:r>
            <a:r>
              <a:rPr lang="pt-BR" altLang="zh-CN" dirty="0"/>
              <a:t>1.3171E+01 Ω </a:t>
            </a:r>
          </a:p>
          <a:p>
            <a:r>
              <a:rPr lang="pt-BR" altLang="zh-CN" dirty="0"/>
              <a:t>    • fres</a:t>
            </a:r>
            <a:r>
              <a:rPr lang="zh-CN" altLang="pt-BR" dirty="0"/>
              <a:t>：</a:t>
            </a:r>
            <a:r>
              <a:rPr lang="pt-BR" altLang="zh-CN" dirty="0"/>
              <a:t>27.40kHz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31650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31EB78C-CE07-4A2B-83A9-618360410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283E112-66C3-42D6-A861-C2226D5110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Test coil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7677289-CB2F-496D-A0DE-DDEBECDF4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752600"/>
            <a:ext cx="6248400" cy="468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58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ACCA628-2EC7-47E0-A2A2-1B683DBC5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9C010E6-F6AE-428A-897E-191B7E6BEA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空气芯线圈（实心线）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C1F53FF-1931-4892-B0D7-DC7E1B719A20}"/>
                  </a:ext>
                </a:extLst>
              </p:cNvPr>
              <p:cNvSpPr txBox="1"/>
              <p:nvPr/>
            </p:nvSpPr>
            <p:spPr>
              <a:xfrm>
                <a:off x="76200" y="1295400"/>
                <a:ext cx="8839200" cy="389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线圈交流电阻</a:t>
                </a:r>
                <a:endParaRPr lang="en-US" altLang="zh-CN" dirty="0"/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计算结果</a:t>
                </a:r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𝑎𝑐</m:t>
                          </m:r>
                        </m:sub>
                      </m:sSub>
                      <m:r>
                        <a:rPr lang="en-US" altLang="zh-CN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dc</m:t>
                          </m:r>
                        </m:sub>
                      </m:sSub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{"/>
                          <m:endChr m:val="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𝑏𝑒𝑟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den>
                          </m:f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"/>
                          <m:endChr m:val="}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d>
                                    <m:d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zh-CN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 lvl="1">
                  <a:lnSpc>
                    <a:spcPct val="150000"/>
                  </a:lnSpc>
                </a:pPr>
                <a:endParaRPr lang="en-US" altLang="zh-CN" dirty="0"/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仿真结果</a:t>
                </a:r>
                <a:endParaRPr lang="en-US" altLang="zh-CN" dirty="0"/>
              </a:p>
              <a:p>
                <a:pPr marL="1200150" lvl="2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err="1"/>
                  <a:t>Comsol</a:t>
                </a:r>
                <a:endParaRPr lang="en-US" altLang="zh-CN" dirty="0"/>
              </a:p>
              <a:p>
                <a:pPr marL="1200150" lvl="2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Ansys Maxwell</a:t>
                </a: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实测结果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C1F53FF-1931-4892-B0D7-DC7E1B719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295400"/>
                <a:ext cx="8839200" cy="3893886"/>
              </a:xfrm>
              <a:prstGeom prst="rect">
                <a:avLst/>
              </a:prstGeom>
              <a:blipFill>
                <a:blip r:embed="rId2"/>
                <a:stretch>
                  <a:fillRect l="-621" b="-15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D984F298-BBF9-4B00-A1B6-36454C1D45C2}"/>
              </a:ext>
            </a:extLst>
          </p:cNvPr>
          <p:cNvCxnSpPr>
            <a:cxnSpLocks/>
          </p:cNvCxnSpPr>
          <p:nvPr/>
        </p:nvCxnSpPr>
        <p:spPr>
          <a:xfrm>
            <a:off x="1595436" y="3124200"/>
            <a:ext cx="221456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A4DD990D-AF59-406A-8A22-77D24D47DDFB}"/>
              </a:ext>
            </a:extLst>
          </p:cNvPr>
          <p:cNvCxnSpPr>
            <a:cxnSpLocks/>
          </p:cNvCxnSpPr>
          <p:nvPr/>
        </p:nvCxnSpPr>
        <p:spPr>
          <a:xfrm>
            <a:off x="4114800" y="3124200"/>
            <a:ext cx="4648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DABB9010-3C07-4D3F-9860-004107CC02B2}"/>
              </a:ext>
            </a:extLst>
          </p:cNvPr>
          <p:cNvSpPr txBox="1"/>
          <p:nvPr/>
        </p:nvSpPr>
        <p:spPr>
          <a:xfrm>
            <a:off x="2148720" y="322501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集肤效应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B003AA7-7751-423C-B42A-E7655B56279F}"/>
              </a:ext>
            </a:extLst>
          </p:cNvPr>
          <p:cNvSpPr txBox="1"/>
          <p:nvPr/>
        </p:nvSpPr>
        <p:spPr>
          <a:xfrm>
            <a:off x="5903952" y="322501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zh-CN" altLang="en-US" dirty="0"/>
              <a:t>邻近效应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9A041BF9-718D-4A1F-8A0F-8132311D3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0" y="1008937"/>
            <a:ext cx="6934200" cy="376664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AABFEEB3-3A56-4156-A827-7DB9B68A6E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962400"/>
            <a:ext cx="3074143" cy="21600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7E8861D-6B4B-42F7-87D4-5010480A54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643" y="3962400"/>
            <a:ext cx="2619351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32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312CBB2-1031-4121-B6A5-2EE698C08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E482CB-4477-4250-82F6-37F4771BC7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Test coil:</a:t>
            </a:r>
            <a:r>
              <a:rPr lang="zh-CN" altLang="en-US" dirty="0"/>
              <a:t> </a:t>
            </a:r>
            <a:r>
              <a:rPr lang="en-US" altLang="zh-CN" dirty="0"/>
              <a:t>coil1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6DF7449-D074-407F-ABAC-7C78B6CE3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21772"/>
            <a:ext cx="8382000" cy="494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35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312CBB2-1031-4121-B6A5-2EE698C08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E482CB-4477-4250-82F6-37F4771BC7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Test coil:</a:t>
            </a:r>
            <a:r>
              <a:rPr lang="zh-CN" altLang="en-US" dirty="0"/>
              <a:t> </a:t>
            </a:r>
            <a:r>
              <a:rPr lang="en-US" altLang="zh-CN" dirty="0"/>
              <a:t>coil2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5284235-4EAE-4CE5-9BD6-D963BFF95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1985"/>
            <a:ext cx="9144000" cy="539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53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07789C2-C0B7-4C33-84C2-0D214F934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837137-46E9-46BA-92FE-53B4332179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Test coil:</a:t>
            </a:r>
            <a:r>
              <a:rPr lang="zh-CN" altLang="en-US" dirty="0"/>
              <a:t> </a:t>
            </a:r>
            <a:r>
              <a:rPr lang="en-US" altLang="zh-CN" dirty="0"/>
              <a:t>coil3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CD7C3AF-1DD9-44FA-8E64-06C9FDD85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0137"/>
            <a:ext cx="9144000" cy="546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02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EAD27A7-69B2-4689-B5AA-8D284FD8F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B8A71B-7978-48E2-87DC-8D65F93605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Test coil:</a:t>
            </a:r>
            <a:r>
              <a:rPr lang="zh-CN" altLang="en-US" dirty="0"/>
              <a:t> </a:t>
            </a:r>
            <a:r>
              <a:rPr lang="en-US" altLang="zh-CN" dirty="0"/>
              <a:t>coil4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AE404F8-1865-432A-8BD4-FE1A780DA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1338224"/>
            <a:ext cx="8515350" cy="501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50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562625</TotalTime>
  <Words>1318</Words>
  <Application>Microsoft Office PowerPoint</Application>
  <PresentationFormat>全屏显示(4:3)</PresentationFormat>
  <Paragraphs>502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等线</vt:lpstr>
      <vt:lpstr>等线 Light</vt:lpstr>
      <vt:lpstr>Arial</vt:lpstr>
      <vt:lpstr>Cambria Math</vt:lpstr>
      <vt:lpstr>Wingdings</vt:lpstr>
      <vt:lpstr>Office 主题​​</vt:lpstr>
      <vt:lpstr>空气芯线圈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磁芯线圈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7254</cp:revision>
  <cp:lastPrinted>2023-09-04T07:35:07Z</cp:lastPrinted>
  <dcterms:created xsi:type="dcterms:W3CDTF">1601-01-01T00:00:00Z</dcterms:created>
  <dcterms:modified xsi:type="dcterms:W3CDTF">2025-06-10T08:53:11Z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