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1388" r:id="rId4"/>
    <p:sldId id="1389" r:id="rId5"/>
    <p:sldId id="1390" r:id="rId6"/>
    <p:sldId id="1402" r:id="rId7"/>
    <p:sldId id="1405" r:id="rId8"/>
    <p:sldId id="1406" r:id="rId9"/>
    <p:sldId id="1408" r:id="rId10"/>
    <p:sldId id="1409" r:id="rId11"/>
    <p:sldId id="1410" r:id="rId12"/>
    <p:sldId id="1411" r:id="rId13"/>
    <p:sldId id="1403" r:id="rId14"/>
    <p:sldId id="1413" r:id="rId15"/>
    <p:sldId id="1414" r:id="rId16"/>
    <p:sldId id="1415" r:id="rId17"/>
    <p:sldId id="1416" r:id="rId18"/>
    <p:sldId id="1412" r:id="rId1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>
        <p:scale>
          <a:sx n="66" d="100"/>
          <a:sy n="66" d="100"/>
        </p:scale>
        <p:origin x="3102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2025/5/29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7C35BF-446B-46B8-8637-0848BD07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C9CBA-DA31-4AE7-84FB-B8012BC53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Coil4,5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4AA4EF3-B5C2-423A-A598-2BF0315FC5C5}"/>
              </a:ext>
            </a:extLst>
          </p:cNvPr>
          <p:cNvSpPr txBox="1"/>
          <p:nvPr/>
        </p:nvSpPr>
        <p:spPr>
          <a:xfrm>
            <a:off x="152400" y="1201276"/>
            <a:ext cx="3506088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得到</a:t>
            </a:r>
            <a:r>
              <a:rPr lang="en-US" altLang="zh-CN" dirty="0"/>
              <a:t>coil4,5 </a:t>
            </a:r>
            <a:r>
              <a:rPr lang="zh-CN" altLang="en-US" dirty="0"/>
              <a:t>的半径修正结果如下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Frequency range:</a:t>
            </a:r>
            <a:r>
              <a:rPr lang="zh-CN" altLang="en-US" dirty="0"/>
              <a:t> </a:t>
            </a:r>
            <a:r>
              <a:rPr lang="en-US" altLang="zh-CN" dirty="0"/>
              <a:t>1kHz</a:t>
            </a:r>
            <a:r>
              <a:rPr lang="zh-CN" altLang="en-US" dirty="0"/>
              <a:t> </a:t>
            </a:r>
            <a:r>
              <a:rPr lang="en-US" altLang="zh-CN" dirty="0"/>
              <a:t>~~</a:t>
            </a:r>
            <a:r>
              <a:rPr lang="zh-CN" altLang="en-US" dirty="0"/>
              <a:t> </a:t>
            </a:r>
            <a:r>
              <a:rPr lang="en-US" altLang="zh-CN" dirty="0"/>
              <a:t>10kHz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BF0EB6-5A02-469F-B68C-D9078BAD094D}"/>
              </a:ext>
            </a:extLst>
          </p:cNvPr>
          <p:cNvSpPr txBox="1"/>
          <p:nvPr/>
        </p:nvSpPr>
        <p:spPr>
          <a:xfrm>
            <a:off x="228600" y="2514600"/>
            <a:ext cx="4012727" cy="36933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coil4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A25ED91-0ED8-457D-A060-FA07481B6532}"/>
              </a:ext>
            </a:extLst>
          </p:cNvPr>
          <p:cNvSpPr txBox="1"/>
          <p:nvPr/>
        </p:nvSpPr>
        <p:spPr>
          <a:xfrm>
            <a:off x="4845646" y="2524944"/>
            <a:ext cx="4012727" cy="36933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coil5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A2A7CB-E2EB-4E2A-939D-9B1BA6F764EB}"/>
              </a:ext>
            </a:extLst>
          </p:cNvPr>
          <p:cNvSpPr/>
          <p:nvPr/>
        </p:nvSpPr>
        <p:spPr>
          <a:xfrm>
            <a:off x="230776" y="2514600"/>
            <a:ext cx="4163497" cy="41044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92EC1D-D7E7-4359-A974-AED264E496BC}"/>
              </a:ext>
            </a:extLst>
          </p:cNvPr>
          <p:cNvSpPr/>
          <p:nvPr/>
        </p:nvSpPr>
        <p:spPr>
          <a:xfrm>
            <a:off x="4830406" y="2524944"/>
            <a:ext cx="4161194" cy="41044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E747701-E35F-48AA-8A16-CA693F50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0" y="3339444"/>
            <a:ext cx="4251272" cy="318845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39C2E3A-B67E-40C0-BA9B-A317F393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32" y="3306082"/>
            <a:ext cx="4251600" cy="31887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D561801D-54A0-4393-B37F-A74B023C573C}"/>
              </a:ext>
            </a:extLst>
          </p:cNvPr>
          <p:cNvSpPr txBox="1"/>
          <p:nvPr/>
        </p:nvSpPr>
        <p:spPr>
          <a:xfrm>
            <a:off x="5049000" y="2980881"/>
            <a:ext cx="685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谐振频率：</a:t>
            </a:r>
            <a:r>
              <a:rPr lang="en-US" altLang="zh-CN" dirty="0"/>
              <a:t>5.5kHz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F6ABA35-9B96-42F7-B4FA-1ADC2E601FB7}"/>
              </a:ext>
            </a:extLst>
          </p:cNvPr>
          <p:cNvSpPr txBox="1"/>
          <p:nvPr/>
        </p:nvSpPr>
        <p:spPr>
          <a:xfrm>
            <a:off x="457200" y="2980881"/>
            <a:ext cx="685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谐振频率：</a:t>
            </a:r>
            <a:r>
              <a:rPr lang="en-US" altLang="zh-CN" dirty="0"/>
              <a:t>~7kHz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602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7C35BF-446B-46B8-8637-0848BD07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C9CBA-DA31-4AE7-84FB-B8012BC53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Coil4,5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4AA4EF3-B5C2-423A-A598-2BF0315FC5C5}"/>
              </a:ext>
            </a:extLst>
          </p:cNvPr>
          <p:cNvSpPr txBox="1"/>
          <p:nvPr/>
        </p:nvSpPr>
        <p:spPr>
          <a:xfrm>
            <a:off x="152400" y="1201276"/>
            <a:ext cx="3421129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得到</a:t>
            </a:r>
            <a:r>
              <a:rPr lang="en-US" altLang="zh-CN" dirty="0"/>
              <a:t>coil4,5 </a:t>
            </a:r>
            <a:r>
              <a:rPr lang="zh-CN" altLang="en-US" dirty="0"/>
              <a:t>的半径修正结果如下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BF0EB6-5A02-469F-B68C-D9078BAD094D}"/>
              </a:ext>
            </a:extLst>
          </p:cNvPr>
          <p:cNvSpPr txBox="1"/>
          <p:nvPr/>
        </p:nvSpPr>
        <p:spPr>
          <a:xfrm>
            <a:off x="228600" y="2514600"/>
            <a:ext cx="4012727" cy="36933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coil4</a:t>
            </a:r>
            <a:endParaRPr lang="zh-CN" altLang="en-US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60348EDB-50C1-4392-9D99-1E44ADAFB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44732"/>
              </p:ext>
            </p:extLst>
          </p:nvPr>
        </p:nvGraphicFramePr>
        <p:xfrm>
          <a:off x="285586" y="4530824"/>
          <a:ext cx="1599198" cy="1905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5735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0.18829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0.18858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0.18886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0.18914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0.18943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9F3D381-E3D1-4627-A614-767A73EF5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97200"/>
              </p:ext>
            </p:extLst>
          </p:nvPr>
        </p:nvGraphicFramePr>
        <p:xfrm>
          <a:off x="4902632" y="4541168"/>
          <a:ext cx="1599198" cy="1905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5735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0.33847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0.33913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0.34112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0.34146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D846813B-9E98-47DD-BC88-EE5EE6B48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48179"/>
              </p:ext>
            </p:extLst>
          </p:nvPr>
        </p:nvGraphicFramePr>
        <p:xfrm>
          <a:off x="285586" y="2946648"/>
          <a:ext cx="1599198" cy="15015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573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983464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34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L_test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altLang="zh-CN" sz="1400" u="none" strike="noStrike" dirty="0">
                          <a:effectLst/>
                        </a:rPr>
                        <a:t>H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coil4_1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0.188572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coil4_2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0.188707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coil4_3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0.190616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0.189299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168967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D19D9385-354F-4788-AEFB-D5143BD9464D}"/>
              </a:ext>
            </a:extLst>
          </p:cNvPr>
          <p:cNvSpPr txBox="1"/>
          <p:nvPr/>
        </p:nvSpPr>
        <p:spPr>
          <a:xfrm>
            <a:off x="1884784" y="2883169"/>
            <a:ext cx="2509490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半径修正为：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50.15mm</a:t>
            </a:r>
            <a:endParaRPr lang="en-US" altLang="zh-CN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DDFE3BA8-369F-4D82-9671-56CB6566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63159"/>
              </p:ext>
            </p:extLst>
          </p:nvPr>
        </p:nvGraphicFramePr>
        <p:xfrm>
          <a:off x="4902632" y="2956992"/>
          <a:ext cx="1599198" cy="15015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1573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983464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34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L_test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altLang="zh-CN" sz="1400" u="none" strike="noStrike" dirty="0">
                          <a:effectLst/>
                        </a:rPr>
                        <a:t>H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coil5_1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0.339719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coil5_2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0.339535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coil5_3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0.337361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0.338872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168967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1CD03917-E1E1-483E-A0C2-102CA848410A}"/>
              </a:ext>
            </a:extLst>
          </p:cNvPr>
          <p:cNvSpPr txBox="1"/>
          <p:nvPr/>
        </p:nvSpPr>
        <p:spPr>
          <a:xfrm>
            <a:off x="6482110" y="2893513"/>
            <a:ext cx="2509490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半径修正为：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74.35mm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A25ED91-0ED8-457D-A060-FA07481B6532}"/>
              </a:ext>
            </a:extLst>
          </p:cNvPr>
          <p:cNvSpPr txBox="1"/>
          <p:nvPr/>
        </p:nvSpPr>
        <p:spPr>
          <a:xfrm>
            <a:off x="4845646" y="2524944"/>
            <a:ext cx="4012727" cy="36933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coil5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A2A7CB-E2EB-4E2A-939D-9B1BA6F764EB}"/>
              </a:ext>
            </a:extLst>
          </p:cNvPr>
          <p:cNvSpPr/>
          <p:nvPr/>
        </p:nvSpPr>
        <p:spPr>
          <a:xfrm>
            <a:off x="230776" y="2514600"/>
            <a:ext cx="4163497" cy="41044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92EC1D-D7E7-4359-A974-AED264E496BC}"/>
              </a:ext>
            </a:extLst>
          </p:cNvPr>
          <p:cNvSpPr/>
          <p:nvPr/>
        </p:nvSpPr>
        <p:spPr>
          <a:xfrm>
            <a:off x="4830406" y="2524944"/>
            <a:ext cx="4161194" cy="41044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7321D6-D16A-4618-BC1E-35D85C650BF1}"/>
              </a:ext>
            </a:extLst>
          </p:cNvPr>
          <p:cNvSpPr txBox="1"/>
          <p:nvPr/>
        </p:nvSpPr>
        <p:spPr>
          <a:xfrm>
            <a:off x="457200" y="1886605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Frequency range:</a:t>
            </a:r>
            <a:r>
              <a:rPr lang="zh-CN" altLang="en-US" dirty="0"/>
              <a:t> </a:t>
            </a:r>
            <a:r>
              <a:rPr lang="en-US" altLang="zh-CN" dirty="0"/>
              <a:t>1Hz</a:t>
            </a:r>
            <a:r>
              <a:rPr lang="zh-CN" altLang="en-US" dirty="0"/>
              <a:t> </a:t>
            </a:r>
            <a:r>
              <a:rPr lang="en-US" altLang="zh-CN" dirty="0"/>
              <a:t>~~</a:t>
            </a:r>
            <a:r>
              <a:rPr lang="zh-CN" altLang="en-US" dirty="0"/>
              <a:t> </a:t>
            </a:r>
            <a:r>
              <a:rPr lang="en-US" altLang="zh-CN" dirty="0"/>
              <a:t>8kHz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932138-3B49-4DE9-AD05-F443E2FEB956}"/>
              </a:ext>
            </a:extLst>
          </p:cNvPr>
          <p:cNvSpPr txBox="1"/>
          <p:nvPr/>
        </p:nvSpPr>
        <p:spPr>
          <a:xfrm>
            <a:off x="5029200" y="1961550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Frequency range:</a:t>
            </a:r>
            <a:r>
              <a:rPr lang="zh-CN" altLang="en-US" dirty="0"/>
              <a:t> </a:t>
            </a:r>
            <a:r>
              <a:rPr lang="en-US" altLang="zh-CN" dirty="0"/>
              <a:t>1Hz</a:t>
            </a:r>
            <a:r>
              <a:rPr lang="zh-CN" altLang="en-US" dirty="0"/>
              <a:t> </a:t>
            </a:r>
            <a:r>
              <a:rPr lang="en-US" altLang="zh-CN" dirty="0"/>
              <a:t>~~</a:t>
            </a:r>
            <a:r>
              <a:rPr lang="zh-CN" altLang="en-US" dirty="0"/>
              <a:t> </a:t>
            </a:r>
            <a:r>
              <a:rPr lang="en-US" altLang="zh-CN" dirty="0"/>
              <a:t>6.5kHz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5C76EE7-CC91-46ED-8A60-644CFDE71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60724"/>
              </p:ext>
            </p:extLst>
          </p:nvPr>
        </p:nvGraphicFramePr>
        <p:xfrm>
          <a:off x="9601200" y="1266685"/>
          <a:ext cx="6146800" cy="1447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11740">
                  <a:extLst>
                    <a:ext uri="{9D8B030D-6E8A-4147-A177-3AD203B41FA5}">
                      <a16:colId xmlns:a16="http://schemas.microsoft.com/office/drawing/2014/main" val="3717186349"/>
                    </a:ext>
                  </a:extLst>
                </a:gridCol>
                <a:gridCol w="1011740">
                  <a:extLst>
                    <a:ext uri="{9D8B030D-6E8A-4147-A177-3AD203B41FA5}">
                      <a16:colId xmlns:a16="http://schemas.microsoft.com/office/drawing/2014/main" val="3121214684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844386773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1748769739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465255535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4108097267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1284756431"/>
                    </a:ext>
                  </a:extLst>
                </a:gridCol>
                <a:gridCol w="687220">
                  <a:extLst>
                    <a:ext uri="{9D8B030D-6E8A-4147-A177-3AD203B41FA5}">
                      <a16:colId xmlns:a16="http://schemas.microsoft.com/office/drawing/2014/main" val="789797800"/>
                    </a:ext>
                  </a:extLst>
                </a:gridCol>
              </a:tblGrid>
              <a:tr h="1809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线圈尺寸测量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8434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内径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内径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内径</a:t>
                      </a:r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内径</a:t>
                      </a:r>
                      <a:r>
                        <a:rPr lang="en-US" altLang="zh-CN" sz="1100" u="none" strike="noStrike">
                          <a:effectLst/>
                        </a:rPr>
                        <a:t>_</a:t>
                      </a:r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28168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95.96333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47.98167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48.305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809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96.08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95.97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96.00667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48.00333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71090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96.24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95.9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96.04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96.06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48.03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2648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coil5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146.34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146.2933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73.14667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73.44167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6840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146.3433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73.17167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96990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146.2133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73.10667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861186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5A76FC7A-3BFF-4DF7-8FBB-A77806F8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94" y="4673324"/>
            <a:ext cx="2160000" cy="16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5940794-B09E-4640-8468-67F7918D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4" y="4749567"/>
            <a:ext cx="2160000" cy="162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AF079F0-093F-47C4-B331-1A96251D0183}"/>
              </a:ext>
            </a:extLst>
          </p:cNvPr>
          <p:cNvSpPr txBox="1"/>
          <p:nvPr/>
        </p:nvSpPr>
        <p:spPr>
          <a:xfrm>
            <a:off x="4910970" y="130585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空气芯交流电阻差异严重</a:t>
            </a:r>
          </a:p>
        </p:txBody>
      </p:sp>
    </p:spTree>
    <p:extLst>
      <p:ext uri="{BB962C8B-B14F-4D97-AF65-F5344CB8AC3E}">
        <p14:creationId xmlns:p14="http://schemas.microsoft.com/office/powerpoint/2010/main" val="23792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利用磁环得到材料复数磁导率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利用空气芯线圈进行线圈半径修正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得到磁芯线圈交流电阻仿真结果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得到信噪比仿真结果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2416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04C269-6E7B-4C52-A295-5CF9AE2B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0B9F5D-43BD-42BB-84BB-1290752F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34B222-A4A0-41E2-8BA1-DC6CFB43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35798"/>
            <a:ext cx="4724400" cy="35433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55A0906-E3BF-4DE0-9464-3C54DEE1CB38}"/>
              </a:ext>
            </a:extLst>
          </p:cNvPr>
          <p:cNvSpPr txBox="1"/>
          <p:nvPr/>
        </p:nvSpPr>
        <p:spPr>
          <a:xfrm>
            <a:off x="304800" y="1219200"/>
            <a:ext cx="5020926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增益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2.78——core1</a:t>
            </a:r>
            <a:r>
              <a:rPr lang="zh-CN" altLang="en-US" dirty="0"/>
              <a:t>；</a:t>
            </a:r>
            <a:r>
              <a:rPr lang="en-US" altLang="zh-CN" dirty="0"/>
              <a:t> 3.71——core2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dirty="0"/>
              <a:t>2.65——core1</a:t>
            </a:r>
            <a:r>
              <a:rPr lang="zh-CN" altLang="en-US" dirty="0"/>
              <a:t>；</a:t>
            </a:r>
            <a:r>
              <a:rPr lang="en-US" altLang="zh-CN" dirty="0"/>
              <a:t> 3.52——core2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84735B-EC5F-4658-8471-F8713300A2FF}"/>
              </a:ext>
            </a:extLst>
          </p:cNvPr>
          <p:cNvSpPr txBox="1"/>
          <p:nvPr/>
        </p:nvSpPr>
        <p:spPr>
          <a:xfrm>
            <a:off x="304800" y="3160599"/>
            <a:ext cx="1396536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交流电阻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589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04C269-6E7B-4C52-A295-5CF9AE2B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0B9F5D-43BD-42BB-84BB-1290752F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5A0906-E3BF-4DE0-9464-3C54DEE1CB38}"/>
              </a:ext>
            </a:extLst>
          </p:cNvPr>
          <p:cNvSpPr txBox="1"/>
          <p:nvPr/>
        </p:nvSpPr>
        <p:spPr>
          <a:xfrm>
            <a:off x="304800" y="1219200"/>
            <a:ext cx="5020926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增益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2.58——core1</a:t>
            </a:r>
            <a:r>
              <a:rPr lang="zh-CN" altLang="en-US" dirty="0"/>
              <a:t>；</a:t>
            </a:r>
            <a:r>
              <a:rPr lang="en-US" altLang="zh-CN" dirty="0"/>
              <a:t> 3.73——core2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dirty="0"/>
              <a:t>2.67——core1</a:t>
            </a:r>
            <a:r>
              <a:rPr lang="zh-CN" altLang="en-US" dirty="0"/>
              <a:t>；</a:t>
            </a:r>
            <a:r>
              <a:rPr lang="en-US" altLang="zh-CN" dirty="0"/>
              <a:t> 3.87——core2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84735B-EC5F-4658-8471-F8713300A2FF}"/>
              </a:ext>
            </a:extLst>
          </p:cNvPr>
          <p:cNvSpPr txBox="1"/>
          <p:nvPr/>
        </p:nvSpPr>
        <p:spPr>
          <a:xfrm>
            <a:off x="304800" y="3160599"/>
            <a:ext cx="1396536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交流电阻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9A84C7-8268-4C0A-96C8-D9A7448D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1634"/>
            <a:ext cx="7315200" cy="38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04C269-6E7B-4C52-A295-5CF9AE2B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0B9F5D-43BD-42BB-84BB-1290752F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5A0906-E3BF-4DE0-9464-3C54DEE1CB38}"/>
              </a:ext>
            </a:extLst>
          </p:cNvPr>
          <p:cNvSpPr txBox="1"/>
          <p:nvPr/>
        </p:nvSpPr>
        <p:spPr>
          <a:xfrm>
            <a:off x="304800" y="1219200"/>
            <a:ext cx="5020926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增益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仿真值：</a:t>
            </a:r>
            <a:r>
              <a:rPr lang="en-US" altLang="zh-CN" dirty="0"/>
              <a:t>2.40——core1</a:t>
            </a:r>
            <a:r>
              <a:rPr lang="zh-CN" altLang="en-US" dirty="0"/>
              <a:t>；</a:t>
            </a:r>
            <a:r>
              <a:rPr lang="en-US" altLang="zh-CN" dirty="0"/>
              <a:t> 3.71——core2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测试值：</a:t>
            </a:r>
            <a:r>
              <a:rPr lang="en-US" altLang="zh-CN" dirty="0"/>
              <a:t>2.47——core1</a:t>
            </a:r>
            <a:r>
              <a:rPr lang="zh-CN" altLang="en-US" dirty="0"/>
              <a:t>；</a:t>
            </a:r>
            <a:r>
              <a:rPr lang="en-US" altLang="zh-CN" dirty="0"/>
              <a:t> 3.84——core2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84735B-EC5F-4658-8471-F8713300A2FF}"/>
              </a:ext>
            </a:extLst>
          </p:cNvPr>
          <p:cNvSpPr txBox="1"/>
          <p:nvPr/>
        </p:nvSpPr>
        <p:spPr>
          <a:xfrm>
            <a:off x="304800" y="3160599"/>
            <a:ext cx="1396536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交流电阻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6E0A09-3E46-49EA-A5CD-1DFF5DA1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97" y="3169930"/>
            <a:ext cx="7032171" cy="34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A88AF3-CB18-4A6C-B018-EE05118C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2F1623-CC03-4A95-B176-786C4D4BF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E488060-AA7D-4CAE-96B0-BC139500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94545"/>
              </p:ext>
            </p:extLst>
          </p:nvPr>
        </p:nvGraphicFramePr>
        <p:xfrm>
          <a:off x="3981450" y="1139732"/>
          <a:ext cx="4953000" cy="55817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39988816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26656729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5814557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6704075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9316100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976316863"/>
                    </a:ext>
                  </a:extLst>
                </a:gridCol>
              </a:tblGrid>
              <a:tr h="242031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coil1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core_len (mm)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freq (Hz)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线圈电阻 </a:t>
                      </a:r>
                      <a:r>
                        <a:rPr lang="en-US" altLang="zh-CN" sz="800" u="none" strike="noStrike">
                          <a:effectLst/>
                        </a:rPr>
                        <a:t>(</a:t>
                      </a:r>
                      <a:r>
                        <a:rPr lang="en-US" sz="800" u="none" strike="noStrike">
                          <a:effectLst/>
                        </a:rPr>
                        <a:t>AC) (</a:t>
                      </a:r>
                      <a:r>
                        <a:rPr lang="el-GR" sz="800" u="none" strike="noStrike">
                          <a:effectLst/>
                        </a:rPr>
                        <a:t>Ω)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coil (</a:t>
                      </a:r>
                      <a:r>
                        <a:rPr lang="el-GR" sz="800" u="none" strike="noStrike">
                          <a:effectLst/>
                        </a:rPr>
                        <a:t>Ω)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core (</a:t>
                      </a:r>
                      <a:r>
                        <a:rPr lang="el-GR" sz="800" u="none" strike="noStrike">
                          <a:effectLst/>
                        </a:rPr>
                        <a:t>Ω)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66401895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7.4451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7.443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0.002143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84988730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8.6316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8.6294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0.002234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53918563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10.834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10.831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0.002499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146605234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40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14.048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14.045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0.002914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41035207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18.269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18.266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0.003474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64871708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23.492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23.488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0.004175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278654134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29.709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29.704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0.005016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01689255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7.435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7.4305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0.004485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672303123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8.5563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8.5516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0.004712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573447292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10.637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10.632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0.005333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90265207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13.674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13.668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0.006299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79024918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17.663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17.656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0.007598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765579143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22.598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22.589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0.009224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824664982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28.471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28.459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0.011174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704137531"/>
                  </a:ext>
                </a:extLst>
              </a:tr>
              <a:tr h="123052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coil2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11.516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11.512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0.003609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862801871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14.502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14.499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0.003765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3228934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20.046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20.042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0.004214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142464507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5500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28.14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28.135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0.004918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850777552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38.776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38.77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0.005865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189134523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51.94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51.933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0.007053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28474501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67.618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67.61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0.008479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207241272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11.493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11.485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0.008682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18790782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14.337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14.328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0.00912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28088524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19.616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19.606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0.010317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423444208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27.322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27.31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0.012181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402125470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37.446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37.431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0.014686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4127754313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49.975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49.957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0.017822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06061409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64.893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64.871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0.021584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691630147"/>
                  </a:ext>
                </a:extLst>
              </a:tr>
              <a:tr h="123052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coil3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15.469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15.465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0.004624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29059118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20.057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20.053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0.004829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2796320952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28.573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28.568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0.005414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17757045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41.007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41.001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0.00633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564327406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57.346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57.338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0.007563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218914383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77.57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77.561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0.009108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724065269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101.66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101.65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0.010962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750973636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15.746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15.733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0.012604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660786564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21.743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21.729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0.013236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80375570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32.874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32.859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0.01497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26874806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49.128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49.11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0.017666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3726756704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70.487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70.465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0.021291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704815114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8500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96.928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96.902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0.02583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630073905"/>
                  </a:ext>
                </a:extLst>
              </a:tr>
              <a:tr h="123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60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128.42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128.39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0.031273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216" marR="5216" marT="5216" marB="0" anchor="ctr"/>
                </a:tc>
                <a:extLst>
                  <a:ext uri="{0D108BD9-81ED-4DB2-BD59-A6C34878D82A}">
                    <a16:rowId xmlns:a16="http://schemas.microsoft.com/office/drawing/2014/main" val="109516019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19EF245-77F9-4007-A6A1-99FBFE163B7B}"/>
              </a:ext>
            </a:extLst>
          </p:cNvPr>
          <p:cNvSpPr txBox="1"/>
          <p:nvPr/>
        </p:nvSpPr>
        <p:spPr>
          <a:xfrm>
            <a:off x="217714" y="2572932"/>
            <a:ext cx="3604079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仿真结果给出：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在当前复数磁导率的条件下，磁芯线圈的交流电阻几乎全部来自于线圈</a:t>
            </a:r>
          </a:p>
        </p:txBody>
      </p:sp>
    </p:spTree>
    <p:extLst>
      <p:ext uri="{BB962C8B-B14F-4D97-AF65-F5344CB8AC3E}">
        <p14:creationId xmlns:p14="http://schemas.microsoft.com/office/powerpoint/2010/main" val="72790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CF131B-D38E-423A-8E36-8E42CD1B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52B640-3268-45C8-B3FC-3E0BCC32F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3C2DB1-A6EF-46D5-B06C-EDF0BBFE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10433"/>
            <a:ext cx="3960000" cy="27263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88C53B-712D-4727-B0BA-339644DD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7" y="2133600"/>
            <a:ext cx="3960000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2BD78F7-8740-4EC2-B636-0C19F6464423}"/>
              </a:ext>
            </a:extLst>
          </p:cNvPr>
          <p:cNvSpPr txBox="1"/>
          <p:nvPr/>
        </p:nvSpPr>
        <p:spPr>
          <a:xfrm>
            <a:off x="1097172" y="16002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Core height 40mm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62B78A-E092-493C-B4DC-918FCA4DC2EE}"/>
              </a:ext>
            </a:extLst>
          </p:cNvPr>
          <p:cNvSpPr txBox="1"/>
          <p:nvPr/>
        </p:nvSpPr>
        <p:spPr>
          <a:xfrm>
            <a:off x="5910925" y="16002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Core height 60mm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428D72-6075-4322-9A61-DE78565EA5B8}"/>
              </a:ext>
            </a:extLst>
          </p:cNvPr>
          <p:cNvSpPr txBox="1"/>
          <p:nvPr/>
        </p:nvSpPr>
        <p:spPr>
          <a:xfrm>
            <a:off x="838200" y="586740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短的磁芯会导致在线圈处产生更大的磁场，接入产生更严重的交流电阻效应</a:t>
            </a:r>
          </a:p>
        </p:txBody>
      </p:sp>
    </p:spTree>
    <p:extLst>
      <p:ext uri="{BB962C8B-B14F-4D97-AF65-F5344CB8AC3E}">
        <p14:creationId xmlns:p14="http://schemas.microsoft.com/office/powerpoint/2010/main" val="315596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利用磁环得到材料复数磁导率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利用空气芯线圈进行线圈半径修正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得到磁芯线圈交流电阻仿真结果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得到信噪比仿真结果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414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利用磁环得到材料复数磁导率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利用空气芯线圈进行线圈半径修正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得到磁芯线圈交流电阻仿真结果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得到信噪比仿真结果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6486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8E8EF-E644-448F-BB69-C63C49CA4380}"/>
              </a:ext>
            </a:extLst>
          </p:cNvPr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 E S, Choi B G. Calculation methodologies of complex permeability for various magnetic materials[J]. Electronics, 2021, 10(17): 2167.</a:t>
            </a:r>
            <a:endParaRPr lang="zh-CN" altLang="en-US" sz="1600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64852F-7340-4562-AF19-C8399661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902956" cy="3607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06C2E9-FEE2-457C-ADB8-4D301FD8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76600" cy="328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/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忽略了分布电容，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空气芯的线圈电阻得到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498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/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blipFill>
                <a:blip r:embed="rId6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/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70C0"/>
                    </a:solidFill>
                  </a:rPr>
                  <a:t>文章中使用波形发生器和示波器进行测试</a:t>
                </a:r>
                <a:br>
                  <a:rPr lang="en-US" altLang="zh-CN" sz="1600" b="1" dirty="0">
                    <a:solidFill>
                      <a:srgbClr val="0070C0"/>
                    </a:solidFill>
                  </a:rPr>
                </a:br>
                <a:r>
                  <a:rPr lang="zh-CN" altLang="en-US" sz="1600" b="1" dirty="0">
                    <a:solidFill>
                      <a:srgbClr val="0070C0"/>
                    </a:solidFill>
                  </a:rPr>
                  <a:t>可以使用</a:t>
                </a:r>
                <a:r>
                  <a:rPr lang="en-US" altLang="zh-CN" sz="1600" b="1" dirty="0">
                    <a:solidFill>
                      <a:srgbClr val="0070C0"/>
                    </a:solidFill>
                  </a:rPr>
                  <a:t>LCR</a:t>
                </a:r>
                <a:r>
                  <a:rPr lang="zh-CN" altLang="en-US" sz="1600" b="1" dirty="0">
                    <a:solidFill>
                      <a:srgbClr val="0070C0"/>
                    </a:solidFill>
                  </a:rPr>
                  <a:t>表代替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为等效串联电感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为等效串联电阻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blipFill>
                <a:blip r:embed="rId7"/>
                <a:stretch>
                  <a:fillRect l="-1053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0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DEC966-634E-4CC0-91B5-69BDDCCB2143}"/>
              </a:ext>
            </a:extLst>
          </p:cNvPr>
          <p:cNvSpPr txBox="1"/>
          <p:nvPr/>
        </p:nvSpPr>
        <p:spPr>
          <a:xfrm>
            <a:off x="5404152" y="4876798"/>
            <a:ext cx="3739848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随机选用的商用磁芯能测出与手册相同的复数磁导率，基本可以认为磁导率虚部是材料的固有属性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04243-FDEF-4B49-88C4-8147EE0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" y="1087540"/>
            <a:ext cx="3415354" cy="251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/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DE49AF-C918-4090-B320-AEEDA7DDB4DA}"/>
              </a:ext>
            </a:extLst>
          </p:cNvPr>
          <p:cNvSpPr txBox="1"/>
          <p:nvPr/>
        </p:nvSpPr>
        <p:spPr>
          <a:xfrm>
            <a:off x="5486400" y="367347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使用封闭磁芯，认为不存在磁泄露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EE0BC5-92C2-47F5-9B78-44EFA61D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5678"/>
            <a:ext cx="1600200" cy="30480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E276D3-5C4F-4128-B976-A4D23A58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3" y="4360686"/>
            <a:ext cx="298608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F95CAE-4648-4840-921F-22973B04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70D4F-48CD-4321-B99E-564BB438B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材料磁导率测试结果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237F55-77D4-45A1-9BC6-AE822D5E2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7368124" y="1194268"/>
            <a:ext cx="1674743" cy="15722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65C595-619B-4D7F-B85E-49E96FA29AAF}"/>
              </a:ext>
            </a:extLst>
          </p:cNvPr>
          <p:cNvSpPr txBox="1"/>
          <p:nvPr/>
        </p:nvSpPr>
        <p:spPr>
          <a:xfrm>
            <a:off x="75422" y="286574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线圈匝数：</a:t>
            </a:r>
            <a:r>
              <a:rPr lang="en-US" altLang="zh-CN" dirty="0"/>
              <a:t>10</a:t>
            </a:r>
          </a:p>
          <a:p>
            <a:r>
              <a:rPr lang="zh-CN" altLang="en-US" dirty="0"/>
              <a:t>有效磁路截面积（</a:t>
            </a:r>
            <a:r>
              <a:rPr lang="en-US" altLang="zh-CN" dirty="0"/>
              <a:t>mm2</a:t>
            </a:r>
            <a:r>
              <a:rPr lang="zh-CN" altLang="en-US" dirty="0"/>
              <a:t>）： </a:t>
            </a:r>
            <a:r>
              <a:rPr lang="en-US" altLang="zh-CN" dirty="0"/>
              <a:t>407.2814</a:t>
            </a:r>
            <a:r>
              <a:rPr lang="zh-CN" altLang="en-US" dirty="0"/>
              <a:t> </a:t>
            </a:r>
            <a:r>
              <a:rPr lang="en-US" altLang="zh-CN" dirty="0"/>
              <a:t> || 403.5057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  <a:p>
            <a:r>
              <a:rPr lang="zh-CN" altLang="en-US" dirty="0"/>
              <a:t>有效磁路长度（</a:t>
            </a:r>
            <a:r>
              <a:rPr lang="en-US" altLang="zh-CN" dirty="0"/>
              <a:t>mm</a:t>
            </a:r>
            <a:r>
              <a:rPr lang="zh-CN" altLang="en-US" dirty="0"/>
              <a:t>）： </a:t>
            </a:r>
            <a:r>
              <a:rPr lang="en-US" altLang="zh-CN" dirty="0"/>
              <a:t>250.9085</a:t>
            </a:r>
            <a:r>
              <a:rPr lang="zh-CN" altLang="en-US" dirty="0"/>
              <a:t> </a:t>
            </a:r>
            <a:r>
              <a:rPr lang="en-US" altLang="zh-CN" dirty="0"/>
              <a:t>|| 251.0499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81BC01-79EB-4918-BEC0-25D3BCF8EE16}"/>
              </a:ext>
            </a:extLst>
          </p:cNvPr>
          <p:cNvSpPr txBox="1"/>
          <p:nvPr/>
        </p:nvSpPr>
        <p:spPr>
          <a:xfrm>
            <a:off x="76200" y="3881952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在整个磁环范围内进行绕制，能保证更小的磁泄露</a:t>
            </a:r>
            <a:endParaRPr lang="en-US" altLang="zh-CN" b="1" dirty="0"/>
          </a:p>
          <a:p>
            <a:r>
              <a:rPr lang="zh-CN" altLang="en-US" b="1" dirty="0"/>
              <a:t>匝数稀疏，线圈部分电阻暂时不需要考虑交流成分，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两只磁芯相对磁导率测试结果：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实部基本一致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虚部在低频段基本一致，高频段出现偏差（怀疑是线圈交流电阻不能忽略的影响，此时应该更加相信利兹线的结果）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r>
              <a:rPr lang="zh-CN" altLang="en-US" b="1" dirty="0"/>
              <a:t>测试结果具有一致性，</a:t>
            </a:r>
            <a:r>
              <a:rPr lang="zh-CN" altLang="en-US" b="1" dirty="0">
                <a:solidFill>
                  <a:srgbClr val="FF0000"/>
                </a:solidFill>
              </a:rPr>
              <a:t>但是与手册存在偏差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B08ADD-F43D-4627-8DA6-AD6ADF8D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9412"/>
              </p:ext>
            </p:extLst>
          </p:nvPr>
        </p:nvGraphicFramePr>
        <p:xfrm>
          <a:off x="38100" y="1271737"/>
          <a:ext cx="7239001" cy="14780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20421">
                  <a:extLst>
                    <a:ext uri="{9D8B030D-6E8A-4147-A177-3AD203B41FA5}">
                      <a16:colId xmlns:a16="http://schemas.microsoft.com/office/drawing/2014/main" val="3215363306"/>
                    </a:ext>
                  </a:extLst>
                </a:gridCol>
                <a:gridCol w="643452">
                  <a:extLst>
                    <a:ext uri="{9D8B030D-6E8A-4147-A177-3AD203B41FA5}">
                      <a16:colId xmlns:a16="http://schemas.microsoft.com/office/drawing/2014/main" val="207244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220762421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413868671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821770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4107907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67079386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27591578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724723344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01614989"/>
                    </a:ext>
                  </a:extLst>
                </a:gridCol>
              </a:tblGrid>
              <a:tr h="391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标称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core1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core2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49022"/>
                  </a:ext>
                </a:extLst>
              </a:tr>
              <a:tr h="394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698121874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磁环内径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60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59.78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998241035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磁环外径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100.183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100.06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100.043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324500986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磁环厚度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20.0467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20.0433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26820402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C5BE7E41-7F27-4257-A4B0-2862E7ED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1" y="390507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67057D-C92E-4994-829E-CEDD1C12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76A3A7-822B-4655-9BEF-620215780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03464F-94E9-4000-B87D-0FC1B981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22" y="1009439"/>
            <a:ext cx="5735303" cy="30088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9B95E6-A245-47B4-9E97-1D92955FB86B}"/>
              </a:ext>
            </a:extLst>
          </p:cNvPr>
          <p:cNvSpPr txBox="1"/>
          <p:nvPr/>
        </p:nvSpPr>
        <p:spPr>
          <a:xfrm>
            <a:off x="457200" y="1281731"/>
            <a:ext cx="31242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更多次测试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Miu_4</a:t>
            </a:r>
            <a:r>
              <a:rPr lang="zh-CN" altLang="en-US" dirty="0"/>
              <a:t>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Miu_5</a:t>
            </a:r>
            <a:r>
              <a:rPr lang="zh-CN" altLang="en-US" dirty="0"/>
              <a:t>：</a:t>
            </a:r>
            <a:r>
              <a:rPr lang="en-US" altLang="zh-CN" dirty="0"/>
              <a:t>27.5</a:t>
            </a:r>
            <a:r>
              <a:rPr lang="zh-CN" altLang="en-US" dirty="0"/>
              <a:t>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Miu_6</a:t>
            </a:r>
            <a:r>
              <a:rPr lang="zh-CN" altLang="en-US" dirty="0"/>
              <a:t>：</a:t>
            </a:r>
            <a:r>
              <a:rPr lang="en-US" altLang="zh-CN" dirty="0"/>
              <a:t>28.9</a:t>
            </a:r>
            <a:r>
              <a:rPr lang="zh-CN" altLang="en-US" dirty="0"/>
              <a:t>℃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5DA103-44CB-4F52-84D7-10CC18472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60951"/>
            <a:ext cx="3629025" cy="1295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93D221-2F09-4818-9488-A723F05B4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052998"/>
            <a:ext cx="5399703" cy="26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利用磁环得到材料复数磁导率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利用空气芯线圈进行线圈半径修正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得到磁芯线圈交流电阻仿真结果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得到信噪比仿真结果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04410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D01AE0-34E3-4E58-81EA-8895A53B9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70004"/>
              </p:ext>
            </p:extLst>
          </p:nvPr>
        </p:nvGraphicFramePr>
        <p:xfrm>
          <a:off x="252000" y="1737360"/>
          <a:ext cx="8640002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34286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线圈与磁芯参数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5342B4-966B-40A7-9E74-368D4E08795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86634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658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2DC2DA2-E86B-4067-AA7C-58C6B8533B48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079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7C35BF-446B-46B8-8637-0848BD07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C9CBA-DA31-4AE7-84FB-B8012BC53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Coil1,2,3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20DFD92-CC8D-46FC-B096-8F6800EA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71800"/>
            <a:ext cx="9144000" cy="310242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4AA4EF3-B5C2-423A-A598-2BF0315FC5C5}"/>
              </a:ext>
            </a:extLst>
          </p:cNvPr>
          <p:cNvSpPr txBox="1"/>
          <p:nvPr/>
        </p:nvSpPr>
        <p:spPr>
          <a:xfrm>
            <a:off x="95250" y="1504118"/>
            <a:ext cx="4748416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先前已经得到了</a:t>
            </a:r>
            <a:r>
              <a:rPr lang="en-US" altLang="zh-CN" dirty="0"/>
              <a:t>coil1,2,3 </a:t>
            </a:r>
            <a:r>
              <a:rPr lang="zh-CN" altLang="en-US" dirty="0"/>
              <a:t>的半径修正结果如下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Frequency range:</a:t>
            </a:r>
            <a:r>
              <a:rPr lang="zh-CN" altLang="en-US" dirty="0"/>
              <a:t> </a:t>
            </a:r>
            <a:r>
              <a:rPr lang="en-US" altLang="zh-CN" dirty="0"/>
              <a:t>1kHz</a:t>
            </a:r>
            <a:r>
              <a:rPr lang="zh-CN" altLang="en-US" dirty="0"/>
              <a:t> </a:t>
            </a:r>
            <a:r>
              <a:rPr lang="en-US" altLang="zh-CN" dirty="0"/>
              <a:t>~~</a:t>
            </a:r>
            <a:r>
              <a:rPr lang="zh-CN" altLang="en-US" dirty="0"/>
              <a:t> </a:t>
            </a:r>
            <a:r>
              <a:rPr lang="en-US" altLang="zh-CN" dirty="0"/>
              <a:t>10kHz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443DAE4-7ECD-4A4B-BA81-8FEFFA7F8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944687"/>
            <a:ext cx="5334000" cy="40005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CD922B1-E426-400A-B866-DF4ABDB8B473}"/>
              </a:ext>
            </a:extLst>
          </p:cNvPr>
          <p:cNvSpPr txBox="1"/>
          <p:nvPr/>
        </p:nvSpPr>
        <p:spPr>
          <a:xfrm>
            <a:off x="10058400" y="131945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Coil3 </a:t>
            </a:r>
            <a:r>
              <a:rPr lang="zh-CN" altLang="en-US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234350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560868</TotalTime>
  <Words>1166</Words>
  <Application>Microsoft Office PowerPoint</Application>
  <PresentationFormat>全屏显示(4:3)</PresentationFormat>
  <Paragraphs>536</Paragraphs>
  <Slides>18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黑体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7170</cp:revision>
  <cp:lastPrinted>2023-09-04T07:35:07Z</cp:lastPrinted>
  <dcterms:created xsi:type="dcterms:W3CDTF">1601-01-01T00:00:00Z</dcterms:created>
  <dcterms:modified xsi:type="dcterms:W3CDTF">2025-06-03T08:51:32Z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