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0"/>
  </p:notesMasterIdLst>
  <p:handoutMasterIdLst>
    <p:handoutMasterId r:id="rId21"/>
  </p:handoutMasterIdLst>
  <p:sldIdLst>
    <p:sldId id="258" r:id="rId2"/>
    <p:sldId id="1391" r:id="rId3"/>
    <p:sldId id="259" r:id="rId4"/>
    <p:sldId id="1388" r:id="rId5"/>
    <p:sldId id="1389" r:id="rId6"/>
    <p:sldId id="1390" r:id="rId7"/>
    <p:sldId id="1402" r:id="rId8"/>
    <p:sldId id="1392" r:id="rId9"/>
    <p:sldId id="1404" r:id="rId10"/>
    <p:sldId id="1403" r:id="rId11"/>
    <p:sldId id="1394" r:id="rId12"/>
    <p:sldId id="1225" r:id="rId13"/>
    <p:sldId id="1229" r:id="rId14"/>
    <p:sldId id="1395" r:id="rId15"/>
    <p:sldId id="1400" r:id="rId16"/>
    <p:sldId id="1396" r:id="rId17"/>
    <p:sldId id="1397" r:id="rId18"/>
    <p:sldId id="1401" r:id="rId19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9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1439" autoAdjust="0"/>
  </p:normalViewPr>
  <p:slideViewPr>
    <p:cSldViewPr>
      <p:cViewPr varScale="1">
        <p:scale>
          <a:sx n="103" d="100"/>
          <a:sy n="103" d="100"/>
        </p:scale>
        <p:origin x="20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2025/5/26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18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365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390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26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27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F04C269-6E7B-4C52-A295-5CF9AE2B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0B9F5D-43BD-42BB-84BB-1290752F94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</a:t>
            </a:r>
            <a:r>
              <a:rPr lang="en-US" altLang="zh-CN" dirty="0"/>
              <a:t>vs</a:t>
            </a:r>
            <a:r>
              <a:rPr lang="zh-CN" altLang="en-US" dirty="0"/>
              <a:t>测试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8155E6-030F-4805-8D07-5EB626AB0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43" y="1066800"/>
            <a:ext cx="5796226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7BE8B57-6A16-4AFE-99A5-0D4F01D16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43" y="3850806"/>
            <a:ext cx="579622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91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400" b="1" dirty="0" err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SiPM</a:t>
            </a: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测试结果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ea typeface="+mn-ea"/>
                <a:cs typeface="+mn-ea"/>
                <a:sym typeface="+mn-lt"/>
              </a:rPr>
              <a:t>20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63675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59184AA-EE6F-4EAD-8804-82C36389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0EED2A-CF9A-4683-8C64-8BE01D471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 err="1"/>
              <a:t>SiPM</a:t>
            </a:r>
            <a:r>
              <a:rPr lang="zh-CN" altLang="en-US" dirty="0"/>
              <a:t>读出电子学设置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32AD76A-E30F-4894-B935-E0CE8C324D0E}"/>
              </a:ext>
            </a:extLst>
          </p:cNvPr>
          <p:cNvSpPr txBox="1"/>
          <p:nvPr/>
        </p:nvSpPr>
        <p:spPr>
          <a:xfrm>
            <a:off x="228600" y="3365480"/>
            <a:ext cx="64334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dirty="0" err="1"/>
              <a:t>SiPM</a:t>
            </a:r>
            <a:r>
              <a:rPr lang="en-US" altLang="zh-CN" dirty="0"/>
              <a:t> </a:t>
            </a:r>
            <a:r>
              <a:rPr lang="zh-CN" altLang="en-US" dirty="0"/>
              <a:t>载板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</a:rPr>
              <a:t>完善遮光处理</a:t>
            </a:r>
            <a:r>
              <a:rPr lang="zh-CN" altLang="en-US" dirty="0"/>
              <a:t>：板子包裹黑布遮光，置于黑桶内，再包裹黑布遮光</a:t>
            </a: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放大板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能量测量：高低增益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时间测量：甄别器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</a:rPr>
              <a:t>为了减少波形堆积的影响暂时移除成形部分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外置高压源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全遮光情况下输出典型值：</a:t>
            </a:r>
            <a:r>
              <a:rPr lang="en-US" altLang="zh-CN" dirty="0"/>
              <a:t>29.6V / 13.6uA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dirty="0"/>
              <a:t>采集设备</a:t>
            </a:r>
            <a:endParaRPr lang="en-US" altLang="zh-CN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rgbClr val="FF0000"/>
                </a:solidFill>
              </a:rPr>
              <a:t>采集卡</a:t>
            </a:r>
            <a:endParaRPr lang="en-US" altLang="zh-CN" dirty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量程 </a:t>
            </a:r>
            <a:r>
              <a:rPr lang="en-US" altLang="zh-CN" dirty="0"/>
              <a:t>2V</a:t>
            </a:r>
            <a:r>
              <a:rPr lang="zh-CN" altLang="en-US" dirty="0"/>
              <a:t>；</a:t>
            </a:r>
            <a:r>
              <a:rPr lang="en-US" altLang="zh-CN" dirty="0"/>
              <a:t>14bits</a:t>
            </a:r>
            <a:r>
              <a:rPr lang="zh-CN" altLang="en-US" dirty="0"/>
              <a:t>；</a:t>
            </a:r>
            <a:r>
              <a:rPr lang="en-US" altLang="zh-CN" dirty="0"/>
              <a:t>250Msps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948558C-EAF7-4FAE-A503-85F93C858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8889" r="17500" b="28889"/>
          <a:stretch/>
        </p:blipFill>
        <p:spPr>
          <a:xfrm>
            <a:off x="7086600" y="1401738"/>
            <a:ext cx="1629041" cy="10366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FA692D-73F9-4E2F-8946-17FC351DAE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" t="9657" r="12038" b="7009"/>
          <a:stretch/>
        </p:blipFill>
        <p:spPr>
          <a:xfrm rot="16200000">
            <a:off x="7053912" y="2521135"/>
            <a:ext cx="1694416" cy="225491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88E927E-BB63-460A-A83C-252F21EC0B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t="20000" r="41809" b="12223"/>
          <a:stretch/>
        </p:blipFill>
        <p:spPr>
          <a:xfrm>
            <a:off x="7425421" y="4755982"/>
            <a:ext cx="951397" cy="1965494"/>
          </a:xfrm>
          <a:prstGeom prst="rect">
            <a:avLst/>
          </a:prstGeom>
        </p:spPr>
      </p:pic>
      <p:pic>
        <p:nvPicPr>
          <p:cNvPr id="10" name="图片 9" descr="FIGURE">
            <a:extLst>
              <a:ext uri="{FF2B5EF4-FFF2-40B4-BE49-F238E27FC236}">
                <a16:creationId xmlns:a16="http://schemas.microsoft.com/office/drawing/2014/main" id="{8F6F2911-009B-482F-8345-ACF9235B65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954" y="1101211"/>
            <a:ext cx="6133449" cy="226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05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BBBB7B4-F932-4749-9280-545ADBBB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BFEA21-848D-4D38-A9A4-E95F53D9B2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联合测试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B995A15-AA63-4822-A7A7-1C2D4B4AD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260902"/>
            <a:ext cx="5800725" cy="30194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2A1149E-81E5-4ABD-BFB3-E8067DDA1BCF}"/>
              </a:ext>
            </a:extLst>
          </p:cNvPr>
          <p:cNvSpPr txBox="1"/>
          <p:nvPr/>
        </p:nvSpPr>
        <p:spPr>
          <a:xfrm>
            <a:off x="228600" y="4425566"/>
            <a:ext cx="86106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实验设置：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LED1</a:t>
            </a:r>
            <a:r>
              <a:rPr lang="zh-CN" altLang="en-US" dirty="0"/>
              <a:t>设置：</a:t>
            </a:r>
            <a:r>
              <a:rPr lang="en-US" altLang="zh-CN" dirty="0"/>
              <a:t>0V</a:t>
            </a:r>
            <a:r>
              <a:rPr lang="zh-CN" altLang="en-US" dirty="0"/>
              <a:t>；</a:t>
            </a:r>
            <a:r>
              <a:rPr lang="en-US" altLang="zh-CN" dirty="0"/>
              <a:t>1.20V</a:t>
            </a:r>
            <a:r>
              <a:rPr lang="zh-CN" altLang="en-US" dirty="0"/>
              <a:t>；</a:t>
            </a:r>
            <a:r>
              <a:rPr lang="en-US" altLang="zh-CN" dirty="0"/>
              <a:t>1.21V</a:t>
            </a:r>
            <a:r>
              <a:rPr lang="zh-CN" altLang="en-US" dirty="0"/>
              <a:t>；</a:t>
            </a:r>
            <a:r>
              <a:rPr lang="en-US" altLang="zh-CN" dirty="0"/>
              <a:t>1.22V…1.40V </a:t>
            </a:r>
            <a:r>
              <a:rPr lang="zh-CN" altLang="en-US" dirty="0"/>
              <a:t>的脉宽为</a:t>
            </a:r>
            <a:r>
              <a:rPr lang="en-US" altLang="zh-CN" dirty="0"/>
              <a:t>10ns</a:t>
            </a:r>
            <a:r>
              <a:rPr lang="zh-CN" altLang="en-US" dirty="0"/>
              <a:t>的脉冲信号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LED2</a:t>
            </a:r>
            <a:r>
              <a:rPr lang="zh-CN" altLang="en-US" dirty="0"/>
              <a:t>电压设置：</a:t>
            </a:r>
            <a:r>
              <a:rPr lang="en-US" altLang="zh-CN" dirty="0"/>
              <a:t>1.25V</a:t>
            </a:r>
            <a:r>
              <a:rPr lang="zh-CN" altLang="en-US" dirty="0"/>
              <a:t>的脉宽为</a:t>
            </a:r>
            <a:r>
              <a:rPr lang="en-US" altLang="zh-CN" dirty="0"/>
              <a:t>10ns</a:t>
            </a:r>
            <a:r>
              <a:rPr lang="zh-CN" altLang="en-US" dirty="0"/>
              <a:t>的脉冲信号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SiPM</a:t>
            </a:r>
            <a:r>
              <a:rPr lang="zh-CN" altLang="en-US" dirty="0"/>
              <a:t>采用</a:t>
            </a:r>
            <a:r>
              <a:rPr lang="en-US" altLang="zh-CN" dirty="0">
                <a:solidFill>
                  <a:srgbClr val="FF0000"/>
                </a:solidFill>
              </a:rPr>
              <a:t>Standard output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调整</a:t>
            </a:r>
            <a:r>
              <a:rPr lang="en-US" altLang="zh-CN" dirty="0"/>
              <a:t>LED1</a:t>
            </a:r>
            <a:r>
              <a:rPr lang="zh-CN" altLang="en-US" dirty="0"/>
              <a:t>电压，以及</a:t>
            </a:r>
            <a:r>
              <a:rPr lang="en-US" altLang="zh-CN" dirty="0"/>
              <a:t>LED2</a:t>
            </a:r>
            <a:r>
              <a:rPr lang="zh-CN" altLang="en-US" dirty="0"/>
              <a:t>开关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72481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DFCDA2C-E503-45EC-AF6C-B33EB9B31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5" y="1574994"/>
            <a:ext cx="4320000" cy="172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1F9D7F6-CF8D-4E06-9548-3EBFBF7B6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45" y="1574994"/>
            <a:ext cx="4320000" cy="172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84043F9-924B-452A-B51C-D52BCC96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74B994-2C3D-413C-B1C2-0F67503260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基线测试结果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E36A84E-96F0-455E-A332-F1C84F01F61B}"/>
              </a:ext>
            </a:extLst>
          </p:cNvPr>
          <p:cNvCxnSpPr>
            <a:cxnSpLocks/>
          </p:cNvCxnSpPr>
          <p:nvPr/>
        </p:nvCxnSpPr>
        <p:spPr>
          <a:xfrm>
            <a:off x="4648200" y="1295400"/>
            <a:ext cx="0" cy="2007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5C0EAF63-0827-45AC-A19D-E836603D184D}"/>
              </a:ext>
            </a:extLst>
          </p:cNvPr>
          <p:cNvSpPr txBox="1"/>
          <p:nvPr/>
        </p:nvSpPr>
        <p:spPr>
          <a:xfrm>
            <a:off x="1843175" y="1143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高增益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FB237FA-2779-43DC-B167-033D22E7D3C5}"/>
              </a:ext>
            </a:extLst>
          </p:cNvPr>
          <p:cNvSpPr txBox="1"/>
          <p:nvPr/>
        </p:nvSpPr>
        <p:spPr>
          <a:xfrm>
            <a:off x="6423663" y="1143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低增益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10FE739-BC6C-4B6F-9CC4-9AE6C2BE924F}"/>
              </a:ext>
            </a:extLst>
          </p:cNvPr>
          <p:cNvSpPr txBox="1"/>
          <p:nvPr/>
        </p:nvSpPr>
        <p:spPr>
          <a:xfrm>
            <a:off x="1779053" y="325972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70C0"/>
                </a:solidFill>
              </a:rPr>
              <a:t>时域波形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AA80CB3-9430-42BF-8EB6-2323B0A8D330}"/>
              </a:ext>
            </a:extLst>
          </p:cNvPr>
          <p:cNvSpPr txBox="1"/>
          <p:nvPr/>
        </p:nvSpPr>
        <p:spPr>
          <a:xfrm>
            <a:off x="6359546" y="325972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70C0"/>
                </a:solidFill>
              </a:rPr>
              <a:t>时域波形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BFD9238-4F40-472B-8155-2D89B633BD29}"/>
              </a:ext>
            </a:extLst>
          </p:cNvPr>
          <p:cNvSpPr txBox="1"/>
          <p:nvPr/>
        </p:nvSpPr>
        <p:spPr>
          <a:xfrm>
            <a:off x="112891" y="3865163"/>
            <a:ext cx="5343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波形筛选</a:t>
            </a:r>
            <a:r>
              <a:rPr lang="zh-CN" altLang="en-US" dirty="0"/>
              <a:t>：处理掉异常波形，波形数</a:t>
            </a:r>
            <a:r>
              <a:rPr lang="en-US" altLang="zh-CN" dirty="0"/>
              <a:t>14619</a:t>
            </a:r>
            <a:r>
              <a:rPr lang="en-US" altLang="zh-CN" dirty="0">
                <a:sym typeface="Wingdings" panose="05000000000000000000" pitchFamily="2" charset="2"/>
              </a:rPr>
              <a:t>12651</a:t>
            </a:r>
            <a:endParaRPr lang="en-US" altLang="zh-CN" dirty="0"/>
          </a:p>
          <a:p>
            <a:pPr lvl="1"/>
            <a:r>
              <a:rPr lang="zh-CN" altLang="en-US" i="1" dirty="0"/>
              <a:t>（</a:t>
            </a:r>
            <a:r>
              <a:rPr lang="en-US" altLang="zh-CN" i="1" dirty="0"/>
              <a:t>Max&gt;16380,Min&lt;2700,All 0</a:t>
            </a:r>
            <a:r>
              <a:rPr lang="zh-CN" altLang="en-US" i="1" dirty="0"/>
              <a:t>）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63E17A6-FA06-4066-A420-CD4E99082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365" y="3581400"/>
            <a:ext cx="3459035" cy="13836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5659C9F-DFA4-40E7-9F48-2581E9403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8" y="3365976"/>
            <a:ext cx="4320000" cy="17280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B1F74002-E231-4252-A973-FEA69DC00E48}"/>
              </a:ext>
            </a:extLst>
          </p:cNvPr>
          <p:cNvSpPr/>
          <p:nvPr/>
        </p:nvSpPr>
        <p:spPr>
          <a:xfrm>
            <a:off x="7691956" y="4114800"/>
            <a:ext cx="1071044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18BFBBF2-4E4E-4916-8DF0-CD098421BC7F}"/>
              </a:ext>
            </a:extLst>
          </p:cNvPr>
          <p:cNvSpPr txBox="1"/>
          <p:nvPr/>
        </p:nvSpPr>
        <p:spPr>
          <a:xfrm>
            <a:off x="121755" y="4730366"/>
            <a:ext cx="8909354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统计处理</a:t>
            </a:r>
            <a:r>
              <a:rPr lang="zh-CN" altLang="en-US" dirty="0"/>
              <a:t>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方法一：取</a:t>
            </a:r>
            <a:r>
              <a:rPr lang="en-US" altLang="zh-CN" dirty="0"/>
              <a:t>400ns </a:t>
            </a:r>
            <a:r>
              <a:rPr lang="zh-CN" altLang="en-US" dirty="0"/>
              <a:t>内波形的最大值做统计分布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方法二：寻</a:t>
            </a:r>
            <a:r>
              <a:rPr lang="en-US" altLang="zh-CN" dirty="0"/>
              <a:t>400ns </a:t>
            </a:r>
            <a:r>
              <a:rPr lang="zh-CN" altLang="en-US" dirty="0"/>
              <a:t>内波形的最大值，并且在最大值处往前搜寻</a:t>
            </a:r>
            <a:r>
              <a:rPr lang="en-US" altLang="zh-CN" dirty="0"/>
              <a:t>20</a:t>
            </a:r>
            <a:r>
              <a:rPr lang="zh-CN" altLang="en-US" dirty="0"/>
              <a:t>个点（</a:t>
            </a:r>
            <a:r>
              <a:rPr lang="en-US" altLang="zh-CN" dirty="0"/>
              <a:t>80ns</a:t>
            </a:r>
            <a:r>
              <a:rPr lang="zh-CN" altLang="en-US" dirty="0"/>
              <a:t>）的最小值，若最小值</a:t>
            </a:r>
            <a:r>
              <a:rPr lang="en-US" altLang="zh-CN" dirty="0"/>
              <a:t>&gt;</a:t>
            </a:r>
            <a:r>
              <a:rPr lang="en-US" altLang="zh-CN" dirty="0" err="1"/>
              <a:t>min_value</a:t>
            </a:r>
            <a:r>
              <a:rPr lang="zh-CN" altLang="en-US" dirty="0"/>
              <a:t>，则认为这个最大值堆叠严重，舍弃并寻找次大值，做同样处理，共做</a:t>
            </a:r>
            <a:r>
              <a:rPr lang="en-US" altLang="zh-CN" dirty="0"/>
              <a:t>5</a:t>
            </a:r>
            <a:r>
              <a:rPr lang="zh-CN" altLang="en-US" dirty="0"/>
              <a:t>次尝试，失败则下一个波形数据</a:t>
            </a:r>
            <a:endParaRPr lang="en-US" altLang="zh-CN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62A2EAE2-05E5-4049-B158-7A3186136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18" y="847643"/>
            <a:ext cx="5867400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96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5EDAF26-78EF-4BB3-9D86-B9597CFE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9BF10B-777D-4225-8F89-2E5EB04EF0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最大值统计分布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6E9A4761-81BD-42E6-9EE9-886992D9F1AC}"/>
              </a:ext>
            </a:extLst>
          </p:cNvPr>
          <p:cNvCxnSpPr>
            <a:cxnSpLocks/>
          </p:cNvCxnSpPr>
          <p:nvPr/>
        </p:nvCxnSpPr>
        <p:spPr>
          <a:xfrm>
            <a:off x="4648200" y="1371600"/>
            <a:ext cx="0" cy="5349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CD786FD8-EDD8-4E48-B793-893006A9FC38}"/>
              </a:ext>
            </a:extLst>
          </p:cNvPr>
          <p:cNvGrpSpPr/>
          <p:nvPr/>
        </p:nvGrpSpPr>
        <p:grpSpPr>
          <a:xfrm>
            <a:off x="121754" y="1447800"/>
            <a:ext cx="4320000" cy="1728000"/>
            <a:chOff x="121754" y="1515671"/>
            <a:chExt cx="4320000" cy="1728000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58578925-84FC-4B0B-BA46-429283586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54" y="1515671"/>
              <a:ext cx="4320000" cy="1728000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C64CAC3-202D-4470-AA16-336A4AE850B0}"/>
                </a:ext>
              </a:extLst>
            </p:cNvPr>
            <p:cNvSpPr txBox="1"/>
            <p:nvPr/>
          </p:nvSpPr>
          <p:spPr>
            <a:xfrm>
              <a:off x="2745738" y="220041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rgbClr val="0070C0"/>
                  </a:solidFill>
                </a:rPr>
                <a:t>统计结果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54AF3E68-E6A3-405D-B05D-03118D7E3ACF}"/>
              </a:ext>
            </a:extLst>
          </p:cNvPr>
          <p:cNvGrpSpPr/>
          <p:nvPr/>
        </p:nvGrpSpPr>
        <p:grpSpPr>
          <a:xfrm>
            <a:off x="4778477" y="1447800"/>
            <a:ext cx="4320000" cy="1728000"/>
            <a:chOff x="4778477" y="1515671"/>
            <a:chExt cx="4320000" cy="1728000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673E22DF-E715-4B8C-85C3-21418D504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477" y="1515671"/>
              <a:ext cx="4320000" cy="1728000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B16AC815-FD9B-427F-9766-8B009C611CB5}"/>
                </a:ext>
              </a:extLst>
            </p:cNvPr>
            <p:cNvSpPr txBox="1"/>
            <p:nvPr/>
          </p:nvSpPr>
          <p:spPr>
            <a:xfrm>
              <a:off x="7234476" y="2195113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rgbClr val="0070C0"/>
                  </a:solidFill>
                </a:rPr>
                <a:t>统计结果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F8427561-3203-4A18-A1C8-C82013B4817B}"/>
              </a:ext>
            </a:extLst>
          </p:cNvPr>
          <p:cNvSpPr txBox="1"/>
          <p:nvPr/>
        </p:nvSpPr>
        <p:spPr>
          <a:xfrm>
            <a:off x="121755" y="1066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方法一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936D357F-531C-4A74-8704-4CB29C7F2514}"/>
              </a:ext>
            </a:extLst>
          </p:cNvPr>
          <p:cNvGrpSpPr/>
          <p:nvPr/>
        </p:nvGrpSpPr>
        <p:grpSpPr>
          <a:xfrm>
            <a:off x="150401" y="3214396"/>
            <a:ext cx="4320000" cy="1728000"/>
            <a:chOff x="150401" y="3572246"/>
            <a:chExt cx="4320000" cy="17280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7883A8C9-433E-40A7-A199-97FE86E32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401" y="3572246"/>
              <a:ext cx="4320000" cy="1728000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0213B70-C8C2-4D9B-BB9E-D9B14FB18696}"/>
                </a:ext>
              </a:extLst>
            </p:cNvPr>
            <p:cNvSpPr txBox="1"/>
            <p:nvPr/>
          </p:nvSpPr>
          <p:spPr>
            <a:xfrm>
              <a:off x="1951940" y="4303237"/>
              <a:ext cx="2367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rgbClr val="0070C0"/>
                  </a:solidFill>
                </a:rPr>
                <a:t>统计结果（</a:t>
              </a:r>
              <a:r>
                <a:rPr lang="en-US" altLang="zh-CN" sz="1600" b="1" dirty="0">
                  <a:solidFill>
                    <a:srgbClr val="0070C0"/>
                  </a:solidFill>
                </a:rPr>
                <a:t>min=3000</a:t>
              </a:r>
              <a:r>
                <a:rPr lang="zh-CN" altLang="en-US" sz="1600" b="1" dirty="0">
                  <a:solidFill>
                    <a:srgbClr val="0070C0"/>
                  </a:solidFill>
                </a:rPr>
                <a:t>）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670E4ED-EEB0-49F6-98DD-34908352E99E}"/>
              </a:ext>
            </a:extLst>
          </p:cNvPr>
          <p:cNvGrpSpPr/>
          <p:nvPr/>
        </p:nvGrpSpPr>
        <p:grpSpPr>
          <a:xfrm>
            <a:off x="4778477" y="3200400"/>
            <a:ext cx="4320000" cy="1728000"/>
            <a:chOff x="4778477" y="3558250"/>
            <a:chExt cx="4320000" cy="1728000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3C764BCB-44EB-4BE8-9782-4F989631C1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477" y="3558250"/>
              <a:ext cx="4320000" cy="1728000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BF23EC1-39C4-43F5-9774-8E850BBE5501}"/>
                </a:ext>
              </a:extLst>
            </p:cNvPr>
            <p:cNvSpPr txBox="1"/>
            <p:nvPr/>
          </p:nvSpPr>
          <p:spPr>
            <a:xfrm>
              <a:off x="6377107" y="4138306"/>
              <a:ext cx="2367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rgbClr val="0070C0"/>
                  </a:solidFill>
                </a:rPr>
                <a:t>统计结果（</a:t>
              </a:r>
              <a:r>
                <a:rPr lang="en-US" altLang="zh-CN" sz="1600" b="1" dirty="0">
                  <a:solidFill>
                    <a:srgbClr val="0070C0"/>
                  </a:solidFill>
                </a:rPr>
                <a:t>min=2875</a:t>
              </a:r>
              <a:r>
                <a:rPr lang="zh-CN" altLang="en-US" sz="1600" b="1" dirty="0">
                  <a:solidFill>
                    <a:srgbClr val="0070C0"/>
                  </a:solidFill>
                </a:rPr>
                <a:t>）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1AD4C35A-D793-4DEA-8555-EE65397B7885}"/>
              </a:ext>
            </a:extLst>
          </p:cNvPr>
          <p:cNvSpPr txBox="1"/>
          <p:nvPr/>
        </p:nvSpPr>
        <p:spPr>
          <a:xfrm>
            <a:off x="121755" y="2971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方法二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D720C15-674E-4DD2-9AC6-7FCD85AF6D24}"/>
              </a:ext>
            </a:extLst>
          </p:cNvPr>
          <p:cNvSpPr txBox="1"/>
          <p:nvPr/>
        </p:nvSpPr>
        <p:spPr>
          <a:xfrm>
            <a:off x="1843175" y="1143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高增益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DCC965B-A1E9-4ADE-9249-7D886E528C5C}"/>
              </a:ext>
            </a:extLst>
          </p:cNvPr>
          <p:cNvSpPr txBox="1"/>
          <p:nvPr/>
        </p:nvSpPr>
        <p:spPr>
          <a:xfrm>
            <a:off x="6423663" y="1143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低增益</a:t>
            </a: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F9CB028-5211-4771-85CF-6A17B03BAF06}"/>
              </a:ext>
            </a:extLst>
          </p:cNvPr>
          <p:cNvGrpSpPr/>
          <p:nvPr/>
        </p:nvGrpSpPr>
        <p:grpSpPr>
          <a:xfrm>
            <a:off x="4747800" y="4953000"/>
            <a:ext cx="4320000" cy="1728000"/>
            <a:chOff x="5326650" y="5994000"/>
            <a:chExt cx="4320000" cy="1728000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EE38CC85-430E-4DB3-A5CF-16856A00A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6650" y="5994000"/>
              <a:ext cx="4320000" cy="1728000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9ED05314-C39C-4650-B51D-072ACCC94439}"/>
                </a:ext>
              </a:extLst>
            </p:cNvPr>
            <p:cNvSpPr txBox="1"/>
            <p:nvPr/>
          </p:nvSpPr>
          <p:spPr>
            <a:xfrm>
              <a:off x="6930054" y="6745273"/>
              <a:ext cx="2367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rgbClr val="0070C0"/>
                  </a:solidFill>
                </a:rPr>
                <a:t>统计结果（</a:t>
              </a:r>
              <a:r>
                <a:rPr lang="en-US" altLang="zh-CN" sz="1600" b="1" dirty="0">
                  <a:solidFill>
                    <a:srgbClr val="0070C0"/>
                  </a:solidFill>
                </a:rPr>
                <a:t>min=2830</a:t>
              </a:r>
              <a:r>
                <a:rPr lang="zh-CN" altLang="en-US" sz="1600" b="1" dirty="0">
                  <a:solidFill>
                    <a:srgbClr val="0070C0"/>
                  </a:solidFill>
                </a:rPr>
                <a:t>）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40AAEA45-FCF7-48C9-9BAF-B6A67EB1EA02}"/>
              </a:ext>
            </a:extLst>
          </p:cNvPr>
          <p:cNvGrpSpPr/>
          <p:nvPr/>
        </p:nvGrpSpPr>
        <p:grpSpPr>
          <a:xfrm>
            <a:off x="152400" y="5004600"/>
            <a:ext cx="4320000" cy="1728000"/>
            <a:chOff x="136859" y="5469523"/>
            <a:chExt cx="4320000" cy="1728000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695192F9-D06F-496E-A4E6-44E1CD8DF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59" y="5469523"/>
              <a:ext cx="4320000" cy="1728000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DF040A4-6118-4685-852F-8007D442009E}"/>
                </a:ext>
              </a:extLst>
            </p:cNvPr>
            <p:cNvSpPr txBox="1"/>
            <p:nvPr/>
          </p:nvSpPr>
          <p:spPr>
            <a:xfrm>
              <a:off x="2009399" y="6164246"/>
              <a:ext cx="2367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rgbClr val="0070C0"/>
                  </a:solidFill>
                </a:rPr>
                <a:t>统计结果（</a:t>
              </a:r>
              <a:r>
                <a:rPr lang="en-US" altLang="zh-CN" sz="1600" b="1" dirty="0">
                  <a:solidFill>
                    <a:srgbClr val="0070C0"/>
                  </a:solidFill>
                </a:rPr>
                <a:t>min=2800</a:t>
              </a:r>
              <a:r>
                <a:rPr lang="zh-CN" altLang="en-US" sz="1600" b="1" dirty="0">
                  <a:solidFill>
                    <a:srgbClr val="0070C0"/>
                  </a:solidFill>
                </a:rPr>
                <a:t>）</a:t>
              </a: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9C8A952F-E302-441A-91FF-EBB606ED3EE8}"/>
              </a:ext>
            </a:extLst>
          </p:cNvPr>
          <p:cNvSpPr txBox="1"/>
          <p:nvPr/>
        </p:nvSpPr>
        <p:spPr>
          <a:xfrm>
            <a:off x="2988475" y="1863287"/>
            <a:ext cx="4995849" cy="129663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实验结果</a:t>
            </a:r>
            <a:r>
              <a:rPr lang="zh-CN" altLang="en-US" dirty="0"/>
              <a:t>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高低增益都成功实现单光子分辨（待拟合）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数据处理有助于提高分辨率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9AF0E743-621A-4082-B15B-C20FA88CFB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49" y="1257996"/>
            <a:ext cx="4320000" cy="172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A0D38103-09AC-46BA-A3BF-B384040F19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49" y="3276600"/>
            <a:ext cx="4320000" cy="17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8196A2C2-46DF-4CF6-8322-E9AF6F891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6" y="1612500"/>
            <a:ext cx="4320000" cy="1728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F9B7918-90F2-4DE2-B15C-7ECBADF48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44" y="1612500"/>
            <a:ext cx="4320000" cy="17280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C51CC38-59AF-4153-839A-1E4B74F4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977FF2-2E0A-4D58-BE69-D788C284DD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最大值统计分布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4CAD6D82-EC9A-4F1F-90CD-2CAE8F25B8DF}"/>
              </a:ext>
            </a:extLst>
          </p:cNvPr>
          <p:cNvCxnSpPr>
            <a:cxnSpLocks/>
          </p:cNvCxnSpPr>
          <p:nvPr/>
        </p:nvCxnSpPr>
        <p:spPr>
          <a:xfrm>
            <a:off x="4648200" y="1371600"/>
            <a:ext cx="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75A0B5B1-F358-40D8-B557-210FAA82D8A8}"/>
              </a:ext>
            </a:extLst>
          </p:cNvPr>
          <p:cNvSpPr txBox="1"/>
          <p:nvPr/>
        </p:nvSpPr>
        <p:spPr>
          <a:xfrm>
            <a:off x="1843175" y="1143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高增益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7CEC9B3-03B7-4FFC-B93C-1CDDCC19085F}"/>
              </a:ext>
            </a:extLst>
          </p:cNvPr>
          <p:cNvSpPr txBox="1"/>
          <p:nvPr/>
        </p:nvSpPr>
        <p:spPr>
          <a:xfrm>
            <a:off x="6423663" y="1143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低增益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24BE81E-2DC0-4132-B29B-7B68FFAB189F}"/>
              </a:ext>
            </a:extLst>
          </p:cNvPr>
          <p:cNvSpPr txBox="1"/>
          <p:nvPr/>
        </p:nvSpPr>
        <p:spPr>
          <a:xfrm>
            <a:off x="6351204" y="2427673"/>
            <a:ext cx="2367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70C0"/>
                </a:solidFill>
              </a:rPr>
              <a:t>统计结果（</a:t>
            </a:r>
            <a:r>
              <a:rPr lang="en-US" altLang="zh-CN" sz="1600" b="1" dirty="0">
                <a:solidFill>
                  <a:srgbClr val="0070C0"/>
                </a:solidFill>
              </a:rPr>
              <a:t>min=2830</a:t>
            </a:r>
            <a:r>
              <a:rPr lang="zh-CN" altLang="en-US" sz="1600" b="1" dirty="0">
                <a:solidFill>
                  <a:srgbClr val="0070C0"/>
                </a:solidFill>
              </a:rPr>
              <a:t>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5DF7052-8EDD-4699-B985-10953EACF42A}"/>
              </a:ext>
            </a:extLst>
          </p:cNvPr>
          <p:cNvSpPr txBox="1"/>
          <p:nvPr/>
        </p:nvSpPr>
        <p:spPr>
          <a:xfrm>
            <a:off x="2017156" y="2446386"/>
            <a:ext cx="2367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70C0"/>
                </a:solidFill>
              </a:rPr>
              <a:t>统计结果（</a:t>
            </a:r>
            <a:r>
              <a:rPr lang="en-US" altLang="zh-CN" sz="1600" b="1" dirty="0">
                <a:solidFill>
                  <a:srgbClr val="0070C0"/>
                </a:solidFill>
              </a:rPr>
              <a:t>min=2800</a:t>
            </a:r>
            <a:r>
              <a:rPr lang="zh-CN" altLang="en-US" sz="1600" b="1" dirty="0">
                <a:solidFill>
                  <a:srgbClr val="0070C0"/>
                </a:solidFill>
              </a:rPr>
              <a:t>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1474519-2757-4AD1-88E6-BCBA62F2955F}"/>
              </a:ext>
            </a:extLst>
          </p:cNvPr>
          <p:cNvSpPr txBox="1"/>
          <p:nvPr/>
        </p:nvSpPr>
        <p:spPr>
          <a:xfrm>
            <a:off x="124866" y="3276600"/>
            <a:ext cx="5665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进行拟合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使用泊松卷积高斯的函数进行拟合，拟合效果不理想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</a:rPr>
              <a:t>使用</a:t>
            </a:r>
            <a:r>
              <a:rPr lang="en-US" altLang="zh-CN" b="1" dirty="0">
                <a:solidFill>
                  <a:srgbClr val="FF0000"/>
                </a:solidFill>
              </a:rPr>
              <a:t>μ</a:t>
            </a:r>
            <a:r>
              <a:rPr lang="zh-CN" altLang="en-US" b="1" dirty="0">
                <a:solidFill>
                  <a:srgbClr val="FF0000"/>
                </a:solidFill>
              </a:rPr>
              <a:t>与</a:t>
            </a:r>
            <a:r>
              <a:rPr lang="en-US" altLang="zh-CN" b="1" dirty="0">
                <a:solidFill>
                  <a:srgbClr val="FF0000"/>
                </a:solidFill>
              </a:rPr>
              <a:t>σ</a:t>
            </a:r>
            <a:r>
              <a:rPr lang="zh-CN" altLang="en-US" b="1" dirty="0">
                <a:solidFill>
                  <a:srgbClr val="FF0000"/>
                </a:solidFill>
              </a:rPr>
              <a:t>相关的高斯函数和进行拟合（</a:t>
            </a:r>
            <a:r>
              <a:rPr lang="en-US" altLang="zh-CN" b="1" dirty="0">
                <a:solidFill>
                  <a:srgbClr val="FF0000"/>
                </a:solidFill>
              </a:rPr>
              <a:t>5</a:t>
            </a:r>
            <a:r>
              <a:rPr lang="zh-CN" altLang="en-US" b="1" dirty="0">
                <a:solidFill>
                  <a:srgbClr val="FF0000"/>
                </a:solidFill>
              </a:rPr>
              <a:t>个高斯函数）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35335C27-EFF5-47EC-A730-C42AB5C37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244" y="4143232"/>
            <a:ext cx="4320000" cy="17280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7675DCA-2401-4918-B6C9-84D4D0780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6" y="4140600"/>
            <a:ext cx="4320000" cy="1728000"/>
          </a:xfrm>
          <a:prstGeom prst="rect">
            <a:avLst/>
          </a:prstGeom>
        </p:spPr>
      </p:pic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51FDBFDE-861E-4B77-97FB-A81BC98F022C}"/>
              </a:ext>
            </a:extLst>
          </p:cNvPr>
          <p:cNvCxnSpPr>
            <a:cxnSpLocks/>
          </p:cNvCxnSpPr>
          <p:nvPr/>
        </p:nvCxnSpPr>
        <p:spPr>
          <a:xfrm>
            <a:off x="4648200" y="4114800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41BF70FC-9F1E-4EAF-87AF-F179EE9A20EB}"/>
              </a:ext>
            </a:extLst>
          </p:cNvPr>
          <p:cNvSpPr txBox="1"/>
          <p:nvPr/>
        </p:nvSpPr>
        <p:spPr>
          <a:xfrm>
            <a:off x="236303" y="6010819"/>
            <a:ext cx="4148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增益：</a:t>
            </a:r>
            <a:r>
              <a:rPr lang="en-US" altLang="zh-CN" dirty="0"/>
              <a:t>144.2 </a:t>
            </a:r>
            <a:r>
              <a:rPr lang="zh-CN" altLang="en-US" dirty="0"/>
              <a:t>（</a:t>
            </a:r>
            <a:r>
              <a:rPr lang="en-US" altLang="zh-CN" dirty="0"/>
              <a:t>17.6mV/photon</a:t>
            </a:r>
            <a:r>
              <a:rPr lang="zh-CN" altLang="en-US" dirty="0"/>
              <a:t>）</a:t>
            </a:r>
          </a:p>
          <a:p>
            <a:r>
              <a:rPr lang="zh-CN" altLang="en-US" dirty="0"/>
              <a:t>展宽：</a:t>
            </a:r>
            <a:r>
              <a:rPr lang="en-US" altLang="zh-CN" dirty="0"/>
              <a:t>18.0%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E69C6C8-2FD1-470F-8FD5-618F597CE530}"/>
              </a:ext>
            </a:extLst>
          </p:cNvPr>
          <p:cNvSpPr txBox="1"/>
          <p:nvPr/>
        </p:nvSpPr>
        <p:spPr>
          <a:xfrm>
            <a:off x="4917508" y="6010818"/>
            <a:ext cx="4148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增益：</a:t>
            </a:r>
            <a:r>
              <a:rPr lang="en-US" altLang="zh-CN" dirty="0"/>
              <a:t>12.28 </a:t>
            </a:r>
            <a:r>
              <a:rPr lang="zh-CN" altLang="en-US" dirty="0"/>
              <a:t>（</a:t>
            </a:r>
            <a:r>
              <a:rPr lang="en-US" altLang="zh-CN" dirty="0"/>
              <a:t>1.50mV/ photon</a:t>
            </a:r>
            <a:r>
              <a:rPr lang="zh-CN" altLang="en-US" dirty="0"/>
              <a:t>）</a:t>
            </a:r>
          </a:p>
          <a:p>
            <a:r>
              <a:rPr lang="zh-CN" altLang="en-US" dirty="0"/>
              <a:t>展宽：</a:t>
            </a:r>
            <a:r>
              <a:rPr lang="en-US" altLang="zh-CN" dirty="0"/>
              <a:t>15.7%</a:t>
            </a:r>
            <a:endParaRPr lang="zh-CN" altLang="en-US" dirty="0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3DB7EE7A-A944-4C5D-804B-35903E9ED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296" y="-194155"/>
            <a:ext cx="9144000" cy="433475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D03B0A0-CAAD-4434-98A5-85CBB7C80C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012" y="4180880"/>
            <a:ext cx="8852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07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C51CC38-59AF-4153-839A-1E4B74F4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977FF2-2E0A-4D58-BE69-D788C284DD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低光强测试结果</a:t>
            </a:r>
          </a:p>
        </p:txBody>
      </p:sp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41C053A1-255B-4FE8-914A-31BD6675F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92533"/>
              </p:ext>
            </p:extLst>
          </p:nvPr>
        </p:nvGraphicFramePr>
        <p:xfrm>
          <a:off x="216000" y="1143000"/>
          <a:ext cx="8712000" cy="5715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1159550605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406165608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4287903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3425256543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val="2791414589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val="2519509378"/>
                    </a:ext>
                  </a:extLst>
                </a:gridCol>
              </a:tblGrid>
              <a:tr h="8749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LED1 (V)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LED2(V)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高增益</a:t>
                      </a:r>
                      <a:r>
                        <a:rPr lang="en-US" altLang="zh-CN" dirty="0"/>
                        <a:t>Gain(ADC/photon)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低增益</a:t>
                      </a:r>
                      <a:r>
                        <a:rPr lang="en-US" altLang="zh-CN" dirty="0"/>
                        <a:t>Gain(ADC/photon)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高增益统计结果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低增益统计结果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805724"/>
                  </a:ext>
                </a:extLst>
              </a:tr>
              <a:tr h="121000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1.20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129.68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7.85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723102"/>
                  </a:ext>
                </a:extLst>
              </a:tr>
              <a:tr h="121000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1.21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130.54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10.83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563750"/>
                  </a:ext>
                </a:extLst>
              </a:tr>
              <a:tr h="121000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1.22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136.61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13.09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279029"/>
                  </a:ext>
                </a:extLst>
              </a:tr>
              <a:tr h="1210005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1.23</a:t>
                      </a:r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144.25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13.8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320503"/>
                  </a:ext>
                </a:extLst>
              </a:tr>
            </a:tbl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2A85FADE-CEC3-471A-92C7-82805A21D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133600"/>
            <a:ext cx="2520000" cy="100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A510748-91D7-4FEA-A1AE-ECA16A045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00" y="2133600"/>
            <a:ext cx="2520000" cy="100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07F6A00-2AC6-4302-BFB8-4E683842D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382900"/>
            <a:ext cx="2520000" cy="100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7FF48E2-DA50-4F8B-91EE-F61CCF790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600" y="3382900"/>
            <a:ext cx="2520000" cy="100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15263B-4881-4EAA-A2AD-193A0DCD8A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559175"/>
            <a:ext cx="2520000" cy="100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A060DC64-318F-4E54-B38A-7A68DEC5C8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00" y="4559175"/>
            <a:ext cx="2520000" cy="1008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87316E8-7665-4846-A923-0D7D20AC8D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737005"/>
            <a:ext cx="2520000" cy="10080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091039A-54AD-47E7-ACF1-E613370837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00" y="5735450"/>
            <a:ext cx="2520000" cy="10080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8F9BBFBD-7D95-4E13-B84F-2F9932B9BE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730250"/>
            <a:ext cx="5715000" cy="228600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FE5E637C-89F5-4C56-ADAD-F1A3E0855235}"/>
              </a:ext>
            </a:extLst>
          </p:cNvPr>
          <p:cNvSpPr txBox="1"/>
          <p:nvPr/>
        </p:nvSpPr>
        <p:spPr>
          <a:xfrm>
            <a:off x="9601200" y="13799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1.24V </a:t>
            </a:r>
            <a:r>
              <a:rPr lang="zh-CN" altLang="en-US" dirty="0"/>
              <a:t>的结果</a:t>
            </a:r>
          </a:p>
        </p:txBody>
      </p:sp>
    </p:spTree>
    <p:extLst>
      <p:ext uri="{BB962C8B-B14F-4D97-AF65-F5344CB8AC3E}">
        <p14:creationId xmlns:p14="http://schemas.microsoft.com/office/powerpoint/2010/main" val="773667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C51CC38-59AF-4153-839A-1E4B74F4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977FF2-2E0A-4D58-BE69-D788C284DD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线性度测试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105F336-F85E-45BB-8207-70D0A0C66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941068"/>
              </p:ext>
            </p:extLst>
          </p:nvPr>
        </p:nvGraphicFramePr>
        <p:xfrm>
          <a:off x="152398" y="1219200"/>
          <a:ext cx="8839197" cy="15601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82133">
                  <a:extLst>
                    <a:ext uri="{9D8B030D-6E8A-4147-A177-3AD203B41FA5}">
                      <a16:colId xmlns:a16="http://schemas.microsoft.com/office/drawing/2014/main" val="4010162644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3989496702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730174821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1444334332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3012220481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3744445335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130498295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2145077704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308618993"/>
                    </a:ext>
                  </a:extLst>
                </a:gridCol>
              </a:tblGrid>
              <a:tr h="130629">
                <a:tc grid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LED1</a:t>
                      </a:r>
                      <a:r>
                        <a:rPr lang="zh-CN" alt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电压（</a:t>
                      </a:r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zh-CN" alt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9861467"/>
                  </a:ext>
                </a:extLst>
              </a:tr>
              <a:tr h="130629"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LED2 off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Low_μ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10.59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17.51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28.44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43.55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64.32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91.78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99.29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8254429"/>
                  </a:ext>
                </a:extLst>
              </a:tr>
              <a:tr h="130629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LED2 off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High_μ</a:t>
                      </a:r>
                      <a:endParaRPr lang="en-US" altLang="zh-CN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11.51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19.01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30.59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46.70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68.91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99.05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141.61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4289610"/>
                  </a:ext>
                </a:extLst>
              </a:tr>
              <a:tr h="130629"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LED2 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Low_μ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33.21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40.64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51.44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66.07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84.27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109.58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74.02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8564627"/>
                  </a:ext>
                </a:extLst>
              </a:tr>
              <a:tr h="130629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LED2 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High_μ</a:t>
                      </a:r>
                      <a:endParaRPr lang="en-US" altLang="zh-CN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35.79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43.62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55.14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70.85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92.02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123.39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164.70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2020764"/>
                  </a:ext>
                </a:extLst>
              </a:tr>
              <a:tr h="13062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High_mu_diff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22.62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23.13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23.00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22.52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19.96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17.80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-25.27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7130667"/>
                  </a:ext>
                </a:extLst>
              </a:tr>
              <a:tr h="13062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Low_mu_diff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24.28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24.62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24.55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24.15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23.11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24.34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23.09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92941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A94FF02-8974-42DA-A0AA-C804B4F4B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01216"/>
              </p:ext>
            </p:extLst>
          </p:nvPr>
        </p:nvGraphicFramePr>
        <p:xfrm>
          <a:off x="152402" y="5257800"/>
          <a:ext cx="8839197" cy="15601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82133">
                  <a:extLst>
                    <a:ext uri="{9D8B030D-6E8A-4147-A177-3AD203B41FA5}">
                      <a16:colId xmlns:a16="http://schemas.microsoft.com/office/drawing/2014/main" val="4010162644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3989496702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4137598277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741691939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730174821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1444334332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3012220481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3744445335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130498295"/>
                    </a:ext>
                  </a:extLst>
                </a:gridCol>
              </a:tblGrid>
              <a:tr h="94894">
                <a:tc grid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LED1</a:t>
                      </a:r>
                      <a:r>
                        <a:rPr lang="zh-CN" alt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电压（</a:t>
                      </a:r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zh-CN" alt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zh-CN" alt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9861467"/>
                  </a:ext>
                </a:extLst>
              </a:tr>
              <a:tr h="94894"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LED2 off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Low_μ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8254429"/>
                  </a:ext>
                </a:extLst>
              </a:tr>
              <a:tr h="94894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LED2 off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High_μ</a:t>
                      </a:r>
                      <a:endParaRPr lang="en-US" altLang="zh-CN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194.50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266.98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354.85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456.93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592.27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747.15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926.29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4289610"/>
                  </a:ext>
                </a:extLst>
              </a:tr>
              <a:tr h="94894"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LED2 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Low_μ</a:t>
                      </a:r>
                      <a:endParaRPr lang="en-U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8564627"/>
                  </a:ext>
                </a:extLst>
              </a:tr>
              <a:tr h="94894">
                <a:tc vMerge="1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LED2 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4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High_μ</a:t>
                      </a:r>
                      <a:endParaRPr lang="en-US" altLang="zh-CN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219.69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289.93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377.55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481.58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614.98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764.36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955.11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2020764"/>
                  </a:ext>
                </a:extLst>
              </a:tr>
              <a:tr h="9489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High_mu_diff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77130667"/>
                  </a:ext>
                </a:extLst>
              </a:tr>
              <a:tr h="5869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Low_mu_diff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25.19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22.94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22.70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24.65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22.72 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17.21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28.82 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2092941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B25B7200-59F2-4DEE-B468-56C98FAFF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5" y="2913130"/>
            <a:ext cx="2700000" cy="108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6F661B2-A00D-42D2-BAC9-164E525A3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00" y="3980689"/>
            <a:ext cx="2700000" cy="108000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253558C-1E0A-48F6-BC2E-FB39E994618A}"/>
              </a:ext>
            </a:extLst>
          </p:cNvPr>
          <p:cNvSpPr/>
          <p:nvPr/>
        </p:nvSpPr>
        <p:spPr>
          <a:xfrm>
            <a:off x="124450" y="2877311"/>
            <a:ext cx="2764800" cy="21833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1AA5A83-A4BE-4106-AB73-F9EF4D334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900689"/>
            <a:ext cx="2700000" cy="108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B4CC3C2-7126-4634-8E64-37D794571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95" y="3993130"/>
            <a:ext cx="2700000" cy="1080000"/>
          </a:xfrm>
          <a:prstGeom prst="rect">
            <a:avLst/>
          </a:prstGeom>
        </p:spPr>
      </p:pic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432FC610-DBF7-4019-A60C-664B4CB6AC12}"/>
              </a:ext>
            </a:extLst>
          </p:cNvPr>
          <p:cNvCxnSpPr>
            <a:cxnSpLocks/>
          </p:cNvCxnSpPr>
          <p:nvPr/>
        </p:nvCxnSpPr>
        <p:spPr>
          <a:xfrm flipV="1">
            <a:off x="1905000" y="2667000"/>
            <a:ext cx="381000" cy="2336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326DE3B9-7CD2-4052-A30E-6C463F6E012D}"/>
              </a:ext>
            </a:extLst>
          </p:cNvPr>
          <p:cNvCxnSpPr>
            <a:cxnSpLocks/>
          </p:cNvCxnSpPr>
          <p:nvPr/>
        </p:nvCxnSpPr>
        <p:spPr>
          <a:xfrm flipV="1">
            <a:off x="6457950" y="2779395"/>
            <a:ext cx="0" cy="1774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5A5DF166-B07A-445E-A474-EEC8CF111713}"/>
              </a:ext>
            </a:extLst>
          </p:cNvPr>
          <p:cNvCxnSpPr>
            <a:cxnSpLocks/>
          </p:cNvCxnSpPr>
          <p:nvPr/>
        </p:nvCxnSpPr>
        <p:spPr>
          <a:xfrm>
            <a:off x="8382000" y="5004956"/>
            <a:ext cx="228600" cy="2528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3FCA712E-875E-42A1-A6C6-14F3DC53B26B}"/>
              </a:ext>
            </a:extLst>
          </p:cNvPr>
          <p:cNvSpPr txBox="1"/>
          <p:nvPr/>
        </p:nvSpPr>
        <p:spPr>
          <a:xfrm>
            <a:off x="3024202" y="2945496"/>
            <a:ext cx="4995849" cy="212763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实验结果</a:t>
            </a:r>
            <a:r>
              <a:rPr lang="zh-CN" altLang="en-US" dirty="0"/>
              <a:t>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高低增益有很大的重叠测量区间，且在一定范围内，线形良好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FF0000"/>
                </a:solidFill>
              </a:rPr>
              <a:t>目前测试受限于采集卡量程，动态范围暂时不满足实验要求</a:t>
            </a:r>
          </a:p>
        </p:txBody>
      </p:sp>
    </p:spTree>
    <p:extLst>
      <p:ext uri="{BB962C8B-B14F-4D97-AF65-F5344CB8AC3E}">
        <p14:creationId xmlns:p14="http://schemas.microsoft.com/office/powerpoint/2010/main" val="210042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C03B07-A111-42B2-BB91-6DD1C1826BC5}"/>
              </a:ext>
            </a:extLst>
          </p:cNvPr>
          <p:cNvSpPr txBox="1"/>
          <p:nvPr/>
        </p:nvSpPr>
        <p:spPr>
          <a:xfrm>
            <a:off x="342900" y="1143000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线圈参数</a:t>
            </a:r>
            <a:endParaRPr lang="en-US" altLang="zh-CN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A8D01AE0-34E3-4E58-81EA-8895A53B9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746312"/>
              </p:ext>
            </p:extLst>
          </p:nvPr>
        </p:nvGraphicFramePr>
        <p:xfrm>
          <a:off x="252000" y="1737360"/>
          <a:ext cx="8640000" cy="22250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3651821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15212477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48504599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96668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线圈内径（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层数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单层匝数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线圈高度（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96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146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329920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947D2B-8FA8-433F-BDF1-6D4C4E14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CF0B0D-E613-446B-AF11-1162DD94B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线圈与磁芯参数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5342B4-966B-40A7-9E74-368D4E087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795034"/>
              </p:ext>
            </p:extLst>
          </p:nvPr>
        </p:nvGraphicFramePr>
        <p:xfrm>
          <a:off x="228600" y="4800600"/>
          <a:ext cx="8663400" cy="185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8780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2887800">
                  <a:extLst>
                    <a:ext uri="{9D8B030D-6E8A-4147-A177-3AD203B41FA5}">
                      <a16:colId xmlns:a16="http://schemas.microsoft.com/office/drawing/2014/main" val="2539343795"/>
                    </a:ext>
                  </a:extLst>
                </a:gridCol>
                <a:gridCol w="288780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磁芯直径（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磁芯高度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72DC2DA2-E86B-4067-AA7C-58C6B8533B48}"/>
              </a:ext>
            </a:extLst>
          </p:cNvPr>
          <p:cNvSpPr txBox="1"/>
          <p:nvPr/>
        </p:nvSpPr>
        <p:spPr>
          <a:xfrm>
            <a:off x="342900" y="4139155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磁芯参数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942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C03B07-A111-42B2-BB91-6DD1C1826BC5}"/>
              </a:ext>
            </a:extLst>
          </p:cNvPr>
          <p:cNvSpPr txBox="1"/>
          <p:nvPr/>
        </p:nvSpPr>
        <p:spPr>
          <a:xfrm>
            <a:off x="914400" y="2362200"/>
            <a:ext cx="72390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利用磁环进行材料复数磁导率测试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将测得的材料磁导率代入磁芯线圈</a:t>
            </a:r>
            <a:endParaRPr lang="en-US" altLang="zh-CN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947D2B-8FA8-433F-BDF1-6D4C4E14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CF0B0D-E613-446B-AF11-1162DD94B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648617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BD977E-1587-4FBD-91F4-5C038EE1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67B232-FBC2-44CD-AF93-EE3BD8CEC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材料磁导率测试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3D8E8EF-E644-448F-BB69-C63C49CA4380}"/>
              </a:ext>
            </a:extLst>
          </p:cNvPr>
          <p:cNvSpPr txBox="1"/>
          <p:nvPr/>
        </p:nvSpPr>
        <p:spPr>
          <a:xfrm>
            <a:off x="152400" y="6248400"/>
            <a:ext cx="883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Lee E S, Choi B G. Calculation methodologies of complex permeability for various magnetic materials[J]. Electronics, 2021, 10(17): 2167.</a:t>
            </a:r>
            <a:endParaRPr lang="zh-CN" altLang="en-US" sz="1600" i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464852F-7340-4562-AF19-C8399661E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143000"/>
            <a:ext cx="4902956" cy="36078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06C2E9-FEE2-457C-ADB8-4D301FD8C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371600"/>
            <a:ext cx="3276600" cy="3285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6711A5B-CEA0-4F9D-9B98-151595567214}"/>
                  </a:ext>
                </a:extLst>
              </p:cNvPr>
              <p:cNvSpPr txBox="1"/>
              <p:nvPr/>
            </p:nvSpPr>
            <p:spPr>
              <a:xfrm>
                <a:off x="76200" y="4808698"/>
                <a:ext cx="4906023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rgbClr val="FF0000"/>
                    </a:solidFill>
                  </a:rPr>
                  <a:t>忽略了分布电容，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zh-CN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由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空气芯的线圈电阻得到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6711A5B-CEA0-4F9D-9B98-1515955672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808698"/>
                <a:ext cx="4906023" cy="390748"/>
              </a:xfrm>
              <a:prstGeom prst="rect">
                <a:avLst/>
              </a:prstGeom>
              <a:blipFill>
                <a:blip r:embed="rId5"/>
                <a:stretch>
                  <a:fillRect l="-1119" t="-7813" r="-498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5462E56-C884-46A4-B7AF-D0D98B2D6163}"/>
                  </a:ext>
                </a:extLst>
              </p:cNvPr>
              <p:cNvSpPr txBox="1"/>
              <p:nvPr/>
            </p:nvSpPr>
            <p:spPr>
              <a:xfrm>
                <a:off x="657387" y="5281140"/>
                <a:ext cx="4292222" cy="833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𝑐𝑝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A5462E56-C884-46A4-B7AF-D0D98B2D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87" y="5281140"/>
                <a:ext cx="4292222" cy="833883"/>
              </a:xfrm>
              <a:prstGeom prst="rect">
                <a:avLst/>
              </a:prstGeom>
              <a:blipFill>
                <a:blip r:embed="rId6"/>
                <a:stretch>
                  <a:fillRect b="-65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E18EBB5-1134-48D7-8F3B-5DF752965E17}"/>
                  </a:ext>
                </a:extLst>
              </p:cNvPr>
              <p:cNvSpPr txBox="1"/>
              <p:nvPr/>
            </p:nvSpPr>
            <p:spPr>
              <a:xfrm>
                <a:off x="5847184" y="4791584"/>
                <a:ext cx="28956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600" b="1" dirty="0">
                    <a:solidFill>
                      <a:srgbClr val="0070C0"/>
                    </a:solidFill>
                  </a:rPr>
                  <a:t>文章中使用波形发生器和示波器进行测试</a:t>
                </a:r>
                <a:br>
                  <a:rPr lang="en-US" altLang="zh-CN" sz="1600" b="1" dirty="0">
                    <a:solidFill>
                      <a:srgbClr val="0070C0"/>
                    </a:solidFill>
                  </a:rPr>
                </a:br>
                <a:r>
                  <a:rPr lang="zh-CN" altLang="en-US" sz="1600" b="1" dirty="0">
                    <a:solidFill>
                      <a:srgbClr val="0070C0"/>
                    </a:solidFill>
                  </a:rPr>
                  <a:t>可以使用</a:t>
                </a:r>
                <a:r>
                  <a:rPr lang="en-US" altLang="zh-CN" sz="1600" b="1" dirty="0">
                    <a:solidFill>
                      <a:srgbClr val="0070C0"/>
                    </a:solidFill>
                  </a:rPr>
                  <a:t>LCR</a:t>
                </a:r>
                <a:r>
                  <a:rPr lang="zh-CN" altLang="en-US" sz="1600" b="1" dirty="0">
                    <a:solidFill>
                      <a:srgbClr val="0070C0"/>
                    </a:solidFill>
                  </a:rPr>
                  <a:t>表代替</a:t>
                </a:r>
                <a:endParaRPr lang="en-US" altLang="zh-CN" sz="16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1600" b="1" dirty="0">
                    <a:solidFill>
                      <a:srgbClr val="0070C0"/>
                    </a:solidFill>
                  </a:rPr>
                  <a:t>为等效串联电感</a:t>
                </a:r>
                <a:endParaRPr lang="en-US" altLang="zh-CN" sz="1600" b="1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zh-CN" altLang="en-US" sz="1600" b="1" dirty="0">
                    <a:solidFill>
                      <a:srgbClr val="0070C0"/>
                    </a:solidFill>
                  </a:rPr>
                  <a:t>为等效串联电阻</a:t>
                </a:r>
                <a:endParaRPr lang="en-US" altLang="zh-CN" sz="16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E18EBB5-1134-48D7-8F3B-5DF752965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184" y="4791584"/>
                <a:ext cx="2895600" cy="1323439"/>
              </a:xfrm>
              <a:prstGeom prst="rect">
                <a:avLst/>
              </a:prstGeom>
              <a:blipFill>
                <a:blip r:embed="rId7"/>
                <a:stretch>
                  <a:fillRect l="-1053" t="-1382" b="-5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30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BD977E-1587-4FBD-91F4-5C038EE1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67B232-FBC2-44CD-AF93-EE3BD8CECF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材料磁导率测试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9DEC966-634E-4CC0-91B5-69BDDCCB2143}"/>
              </a:ext>
            </a:extLst>
          </p:cNvPr>
          <p:cNvSpPr txBox="1"/>
          <p:nvPr/>
        </p:nvSpPr>
        <p:spPr>
          <a:xfrm>
            <a:off x="5404152" y="4876798"/>
            <a:ext cx="3739848" cy="129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随机选用的商用磁芯能测出与手册相同的复数磁导率，基本可以认为磁导率虚部是材料的固有属性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B704243-FDEF-4B49-88C4-8147EE01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46" y="1087540"/>
            <a:ext cx="3415354" cy="2513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6FFD601-5B2C-4C6B-AA1D-3F1C28B20C26}"/>
                  </a:ext>
                </a:extLst>
              </p:cNvPr>
              <p:cNvSpPr txBox="1"/>
              <p:nvPr/>
            </p:nvSpPr>
            <p:spPr>
              <a:xfrm>
                <a:off x="3638247" y="1198825"/>
                <a:ext cx="5356530" cy="2360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𝑩</m:t>
                          </m:r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zh-CN" altLang="en-US" b="1" i="1">
                          <a:latin typeface="Cambria Math" panose="02040503050406030204" pitchFamily="18" charset="0"/>
                        </a:rPr>
                        <m:t>𝝁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 i="1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altLang="zh-CN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b="1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1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CN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𝑐𝑜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den>
                          </m:f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altLang="zh-CN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sSup>
                        <m:s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sSub>
                        <m:sSub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</m:t>
                          </m:r>
                        </m:sub>
                      </m:sSub>
                    </m:oMath>
                  </m:oMathPara>
                </a14:m>
                <a:endParaRPr lang="zh-CN" altLang="en-US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36FFD601-5B2C-4C6B-AA1D-3F1C28B20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247" y="1198825"/>
                <a:ext cx="5356530" cy="23608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C2DE49AF-C918-4090-B320-AEEDA7DDB4DA}"/>
              </a:ext>
            </a:extLst>
          </p:cNvPr>
          <p:cNvSpPr txBox="1"/>
          <p:nvPr/>
        </p:nvSpPr>
        <p:spPr>
          <a:xfrm>
            <a:off x="5486400" y="3673474"/>
            <a:ext cx="3262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rgbClr val="0070C0"/>
                </a:solidFill>
              </a:rPr>
              <a:t>使用封闭磁芯，认为不存在磁泄露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2EE0BC5-92C2-47F5-9B78-44EFA61D68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735678"/>
            <a:ext cx="1600200" cy="304800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7E276D3-5C4F-4128-B976-A4D23A58B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5203" y="4360686"/>
            <a:ext cx="2986088" cy="23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6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DF95CAE-4648-4840-921F-22973B040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570D4F-48CD-4321-B99E-564BB438BB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材料磁导率测试结果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237F55-77D4-45A1-9BC6-AE822D5E22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4" t="18890" r="11743" b="29999"/>
          <a:stretch/>
        </p:blipFill>
        <p:spPr>
          <a:xfrm rot="5400000">
            <a:off x="7368124" y="1194268"/>
            <a:ext cx="1674743" cy="157220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665C595-619B-4D7F-B85E-49E96FA29AAF}"/>
              </a:ext>
            </a:extLst>
          </p:cNvPr>
          <p:cNvSpPr txBox="1"/>
          <p:nvPr/>
        </p:nvSpPr>
        <p:spPr>
          <a:xfrm>
            <a:off x="75422" y="286574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zh-CN" altLang="en-US" dirty="0"/>
              <a:t>线圈匝数：</a:t>
            </a:r>
            <a:r>
              <a:rPr lang="en-US" altLang="zh-CN" dirty="0"/>
              <a:t>10</a:t>
            </a:r>
          </a:p>
          <a:p>
            <a:r>
              <a:rPr lang="zh-CN" altLang="en-US" dirty="0"/>
              <a:t>有效磁路截面积（</a:t>
            </a:r>
            <a:r>
              <a:rPr lang="en-US" altLang="zh-CN" dirty="0"/>
              <a:t>mm2</a:t>
            </a:r>
            <a:r>
              <a:rPr lang="zh-CN" altLang="en-US" dirty="0"/>
              <a:t>）： </a:t>
            </a:r>
            <a:r>
              <a:rPr lang="en-US" altLang="zh-CN" dirty="0"/>
              <a:t>407.2814</a:t>
            </a:r>
            <a:r>
              <a:rPr lang="zh-CN" altLang="en-US" dirty="0"/>
              <a:t> </a:t>
            </a:r>
            <a:r>
              <a:rPr lang="en-US" altLang="zh-CN" dirty="0"/>
              <a:t> || 403.5057</a:t>
            </a:r>
            <a:r>
              <a:rPr lang="zh-CN" altLang="en-US" dirty="0"/>
              <a:t> </a:t>
            </a:r>
            <a:r>
              <a:rPr lang="en-US" altLang="zh-CN" dirty="0"/>
              <a:t>  </a:t>
            </a:r>
          </a:p>
          <a:p>
            <a:r>
              <a:rPr lang="zh-CN" altLang="en-US" dirty="0"/>
              <a:t>有效磁路长度（</a:t>
            </a:r>
            <a:r>
              <a:rPr lang="en-US" altLang="zh-CN" dirty="0"/>
              <a:t>mm</a:t>
            </a:r>
            <a:r>
              <a:rPr lang="zh-CN" altLang="en-US" dirty="0"/>
              <a:t>）： </a:t>
            </a:r>
            <a:r>
              <a:rPr lang="en-US" altLang="zh-CN" dirty="0"/>
              <a:t>250.9085</a:t>
            </a:r>
            <a:r>
              <a:rPr lang="zh-CN" altLang="en-US" dirty="0"/>
              <a:t> </a:t>
            </a:r>
            <a:r>
              <a:rPr lang="en-US" altLang="zh-CN" dirty="0"/>
              <a:t>|| 251.0499</a:t>
            </a:r>
            <a:r>
              <a:rPr lang="zh-CN" altLang="en-US" dirty="0"/>
              <a:t> 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581BC01-79EB-4918-BEC0-25D3BCF8EE16}"/>
              </a:ext>
            </a:extLst>
          </p:cNvPr>
          <p:cNvSpPr txBox="1"/>
          <p:nvPr/>
        </p:nvSpPr>
        <p:spPr>
          <a:xfrm>
            <a:off x="76200" y="3881952"/>
            <a:ext cx="541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在整个磁环范围内进行绕制，能保证更小的磁泄露</a:t>
            </a:r>
            <a:endParaRPr lang="en-US" altLang="zh-CN" b="1" dirty="0"/>
          </a:p>
          <a:p>
            <a:r>
              <a:rPr lang="zh-CN" altLang="en-US" b="1" dirty="0"/>
              <a:t>匝数稀疏，线圈部分电阻暂时不需要考虑交流成分，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两只磁芯相对磁导率测试结果：</a:t>
            </a: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/>
              <a:t>实部基本一致</a:t>
            </a: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/>
              <a:t>虚部在低频段基本一致，高频段出现偏差（怀疑是线圈交流电阻不能忽略的影响，此时应该更加相信利兹线的结果）</a:t>
            </a:r>
            <a:endParaRPr lang="en-US" altLang="zh-C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b="1" dirty="0"/>
          </a:p>
          <a:p>
            <a:r>
              <a:rPr lang="zh-CN" altLang="en-US" b="1" dirty="0"/>
              <a:t>测试结果具有一致性，</a:t>
            </a:r>
            <a:r>
              <a:rPr lang="zh-CN" altLang="en-US" b="1" dirty="0">
                <a:solidFill>
                  <a:srgbClr val="FF0000"/>
                </a:solidFill>
              </a:rPr>
              <a:t>但是与手册存在偏差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FEB08ADD-F43D-4627-8DA6-AD6ADF8D74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69412"/>
              </p:ext>
            </p:extLst>
          </p:nvPr>
        </p:nvGraphicFramePr>
        <p:xfrm>
          <a:off x="38100" y="1271737"/>
          <a:ext cx="7239001" cy="147800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620421">
                  <a:extLst>
                    <a:ext uri="{9D8B030D-6E8A-4147-A177-3AD203B41FA5}">
                      <a16:colId xmlns:a16="http://schemas.microsoft.com/office/drawing/2014/main" val="3215363306"/>
                    </a:ext>
                  </a:extLst>
                </a:gridCol>
                <a:gridCol w="643452">
                  <a:extLst>
                    <a:ext uri="{9D8B030D-6E8A-4147-A177-3AD203B41FA5}">
                      <a16:colId xmlns:a16="http://schemas.microsoft.com/office/drawing/2014/main" val="2072446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220762421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4138686710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158217706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1541079076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670793860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3827591578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1724723344"/>
                    </a:ext>
                  </a:extLst>
                </a:gridCol>
                <a:gridCol w="746891">
                  <a:extLst>
                    <a:ext uri="{9D8B030D-6E8A-4147-A177-3AD203B41FA5}">
                      <a16:colId xmlns:a16="http://schemas.microsoft.com/office/drawing/2014/main" val="3801614989"/>
                    </a:ext>
                  </a:extLst>
                </a:gridCol>
              </a:tblGrid>
              <a:tr h="3917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 dirty="0">
                          <a:effectLst/>
                        </a:rPr>
                        <a:t>标称</a:t>
                      </a:r>
                      <a:r>
                        <a:rPr lang="en-US" altLang="zh-CN" sz="1100" u="none" strike="noStrike" dirty="0">
                          <a:effectLst/>
                        </a:rPr>
                        <a:t>(</a:t>
                      </a:r>
                      <a:r>
                        <a:rPr lang="en-US" sz="1100" u="none" strike="noStrike" dirty="0">
                          <a:effectLst/>
                        </a:rPr>
                        <a:t>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core1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core2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849022"/>
                  </a:ext>
                </a:extLst>
              </a:tr>
              <a:tr h="3948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Test1(mm)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Test2(mm)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Test3(mm)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Ave(mm)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Test1(mm)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Test2(mm)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Test3(mm)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Ave(mm)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698121874"/>
                  </a:ext>
                </a:extLst>
              </a:tr>
              <a:tr h="230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磁环内径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60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59.55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59.55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59.55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59.55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59.79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59.76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59.79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59.78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998241035"/>
                  </a:ext>
                </a:extLst>
              </a:tr>
              <a:tr h="230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磁环外径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100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100.18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100.18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100.19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100.183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100.06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100.01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100.06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100.043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324500986"/>
                  </a:ext>
                </a:extLst>
              </a:tr>
              <a:tr h="230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u="none" strike="noStrike">
                          <a:effectLst/>
                        </a:rPr>
                        <a:t>磁环厚度</a:t>
                      </a:r>
                      <a:endParaRPr lang="zh-CN" altLang="en-US" sz="1100" b="1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20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20.04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20.05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20.05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20.0467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20.05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>
                          <a:effectLst/>
                        </a:rPr>
                        <a:t>20.04</a:t>
                      </a:r>
                      <a:endParaRPr lang="en-US" altLang="zh-CN" sz="13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20.04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300" u="none" strike="noStrike" dirty="0">
                          <a:effectLst/>
                        </a:rPr>
                        <a:t>20.0433</a:t>
                      </a:r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100" marR="9100" marT="9100" marB="0" anchor="ctr"/>
                </a:tc>
                <a:extLst>
                  <a:ext uri="{0D108BD9-81ED-4DB2-BD59-A6C34878D82A}">
                    <a16:rowId xmlns:a16="http://schemas.microsoft.com/office/drawing/2014/main" val="268204025"/>
                  </a:ext>
                </a:extLst>
              </a:tr>
            </a:tbl>
          </a:graphicData>
        </a:graphic>
      </p:graphicFrame>
      <p:pic>
        <p:nvPicPr>
          <p:cNvPr id="15" name="图片 14">
            <a:extLst>
              <a:ext uri="{FF2B5EF4-FFF2-40B4-BE49-F238E27FC236}">
                <a16:creationId xmlns:a16="http://schemas.microsoft.com/office/drawing/2014/main" id="{C5BE7E41-7F27-4257-A4B0-2862E7ED3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1" y="3905070"/>
            <a:ext cx="37846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8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567057D-C92E-4994-829E-CEDD1C12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76A3A7-822B-4655-9BEF-620215780C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拟合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403464F-94E9-4000-B87D-0FC1B981B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44" y="1111276"/>
            <a:ext cx="4705412" cy="246854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F9B95E6-A245-47B4-9E97-1D92955FB86B}"/>
              </a:ext>
            </a:extLst>
          </p:cNvPr>
          <p:cNvSpPr txBox="1"/>
          <p:nvPr/>
        </p:nvSpPr>
        <p:spPr>
          <a:xfrm>
            <a:off x="457200" y="1281731"/>
            <a:ext cx="31242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更多次测试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Miu_4</a:t>
            </a:r>
            <a:r>
              <a:rPr lang="zh-CN" altLang="en-US" dirty="0"/>
              <a:t>：</a:t>
            </a:r>
            <a:r>
              <a:rPr lang="en-US" altLang="zh-CN" dirty="0"/>
              <a:t>26</a:t>
            </a:r>
            <a:r>
              <a:rPr lang="zh-CN" altLang="en-US" dirty="0"/>
              <a:t>℃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Miu_5</a:t>
            </a:r>
            <a:r>
              <a:rPr lang="zh-CN" altLang="en-US" dirty="0"/>
              <a:t>：</a:t>
            </a:r>
            <a:r>
              <a:rPr lang="en-US" altLang="zh-CN" dirty="0"/>
              <a:t>27.5</a:t>
            </a:r>
            <a:r>
              <a:rPr lang="zh-CN" altLang="en-US" dirty="0"/>
              <a:t>℃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Miu_6</a:t>
            </a:r>
            <a:r>
              <a:rPr lang="zh-CN" altLang="en-US" dirty="0"/>
              <a:t>：</a:t>
            </a:r>
            <a:r>
              <a:rPr lang="en-US" altLang="zh-CN" dirty="0"/>
              <a:t>28.9</a:t>
            </a:r>
            <a:r>
              <a:rPr lang="zh-CN" altLang="en-US" dirty="0"/>
              <a:t>℃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A51E6DB-5EC4-47DE-84FD-43D0A5AC8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940"/>
            <a:ext cx="3637297" cy="272797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85DA103-44CB-4F52-84D7-10CC18472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4527226"/>
            <a:ext cx="36290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3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C03B07-A111-42B2-BB91-6DD1C1826BC5}"/>
              </a:ext>
            </a:extLst>
          </p:cNvPr>
          <p:cNvSpPr txBox="1"/>
          <p:nvPr/>
        </p:nvSpPr>
        <p:spPr>
          <a:xfrm>
            <a:off x="914400" y="2362200"/>
            <a:ext cx="84582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利用磁环进行材料复数磁导率测试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将测得的材料磁导率代入磁芯线圈</a:t>
            </a:r>
            <a:endParaRPr lang="en-US" altLang="zh-CN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947D2B-8FA8-433F-BDF1-6D4C4E14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CF0B0D-E613-446B-AF11-1162DD94B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960980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89C03B07-A111-42B2-BB91-6DD1C1826BC5}"/>
              </a:ext>
            </a:extLst>
          </p:cNvPr>
          <p:cNvSpPr txBox="1"/>
          <p:nvPr/>
        </p:nvSpPr>
        <p:spPr>
          <a:xfrm>
            <a:off x="342900" y="1143000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线圈参数</a:t>
            </a:r>
            <a:endParaRPr lang="en-US" altLang="zh-CN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A8D01AE0-34E3-4E58-81EA-8895A53B9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17873"/>
              </p:ext>
            </p:extLst>
          </p:nvPr>
        </p:nvGraphicFramePr>
        <p:xfrm>
          <a:off x="252000" y="1737360"/>
          <a:ext cx="8640000" cy="22250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93651821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152124776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3485045999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966685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线圈内径（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层数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单层匝数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线圈高度（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线圈个数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96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146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329920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E947D2B-8FA8-433F-BDF1-6D4C4E14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CF0B0D-E613-446B-AF11-1162DD94BD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线圈与磁芯参数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5342B4-966B-40A7-9E74-368D4E087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94624"/>
              </p:ext>
            </p:extLst>
          </p:nvPr>
        </p:nvGraphicFramePr>
        <p:xfrm>
          <a:off x="228600" y="4800600"/>
          <a:ext cx="8663400" cy="18542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887800">
                  <a:extLst>
                    <a:ext uri="{9D8B030D-6E8A-4147-A177-3AD203B41FA5}">
                      <a16:colId xmlns:a16="http://schemas.microsoft.com/office/drawing/2014/main" val="4201541234"/>
                    </a:ext>
                  </a:extLst>
                </a:gridCol>
                <a:gridCol w="2887800">
                  <a:extLst>
                    <a:ext uri="{9D8B030D-6E8A-4147-A177-3AD203B41FA5}">
                      <a16:colId xmlns:a16="http://schemas.microsoft.com/office/drawing/2014/main" val="2539343795"/>
                    </a:ext>
                  </a:extLst>
                </a:gridCol>
                <a:gridCol w="2887800">
                  <a:extLst>
                    <a:ext uri="{9D8B030D-6E8A-4147-A177-3AD203B41FA5}">
                      <a16:colId xmlns:a16="http://schemas.microsoft.com/office/drawing/2014/main" val="305497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磁芯直径（</a:t>
                      </a:r>
                      <a:r>
                        <a:rPr lang="en-US" altLang="zh-CN" dirty="0"/>
                        <a:t>mm</a:t>
                      </a:r>
                      <a:r>
                        <a:rPr lang="zh-CN" altLang="en-US" dirty="0"/>
                        <a:t>）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磁芯高度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磁芯个数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688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33.5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74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93.5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1230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143.5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60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148321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72DC2DA2-E86B-4067-AA7C-58C6B8533B48}"/>
              </a:ext>
            </a:extLst>
          </p:cNvPr>
          <p:cNvSpPr txBox="1"/>
          <p:nvPr/>
        </p:nvSpPr>
        <p:spPr>
          <a:xfrm>
            <a:off x="342900" y="4139155"/>
            <a:ext cx="84582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dirty="0"/>
              <a:t>磁芯参数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0438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553178</TotalTime>
  <Words>1230</Words>
  <Application>Microsoft Office PowerPoint</Application>
  <PresentationFormat>全屏显示(4:3)</PresentationFormat>
  <Paragraphs>414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等线</vt:lpstr>
      <vt:lpstr>等线 Light</vt:lpstr>
      <vt:lpstr>Arial</vt:lpstr>
      <vt:lpstr>Cambria Math</vt:lpstr>
      <vt:lpstr>Wingdings</vt:lpstr>
      <vt:lpstr>Office 主题​​</vt:lpstr>
      <vt:lpstr>磁芯线圈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SiPM测试结果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7120</cp:revision>
  <cp:lastPrinted>2023-09-04T07:35:07Z</cp:lastPrinted>
  <dcterms:created xsi:type="dcterms:W3CDTF">1601-01-01T00:00:00Z</dcterms:created>
  <dcterms:modified xsi:type="dcterms:W3CDTF">2025-05-27T08:55:36Z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