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85" autoAdjust="0"/>
    <p:restoredTop sz="94719"/>
  </p:normalViewPr>
  <p:slideViewPr>
    <p:cSldViewPr>
      <p:cViewPr varScale="1">
        <p:scale>
          <a:sx n="88" d="100"/>
          <a:sy n="88" d="100"/>
        </p:scale>
        <p:origin x="105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7B87D3-0917-8DD0-FD28-691082096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82E90E2-4664-4652-B9EF-AAE89447A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4452A5-F228-5241-603B-71F7DA04D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6E7379-EDA0-CF25-6B99-31100F1E1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46AA3B-0C6A-3535-CDDE-333663D08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70646-89DD-514D-A1F4-4CD11B42E7F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8840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1876A-601C-1440-6739-A301A0CCB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480A7F-A7CA-6C2B-D04B-2A4FD2401A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47D079-A266-76CF-FA3F-B7F87186C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3CD2D-581F-A826-BDF8-B1471DB87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274E3F-7CDF-732E-70C0-9ACEA7294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D1923-550B-3448-A720-7BADE0973A5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283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82AE5F-211B-1773-F88E-FDFBC85B3D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050C42-01F0-E07A-ECCA-E3D4149BC8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911EF9-91AB-1B9D-D5DA-8EFACF24D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65355F-C69C-5899-CEBC-FBC9E3695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5A87FDB-689A-93C0-068F-7D44F631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67E74-E09D-C340-AAD5-62B05FCE6BE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45724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8A2DAF-B794-8942-D2EF-21C83AA52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EABEC9-3106-A36F-1C74-C29BA538D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A6B8B8-B2E0-F13C-A4ED-1AA5A8D6D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0977A7-28F1-539D-6230-AA9130F5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956196C-9873-9E26-D436-E5583A32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36E54-BFF8-4448-B7DF-3CF8EBE87DD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37203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BFBCEE0-3264-A417-0B8D-7C57D80AE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EFCC83D-E669-AD76-BE14-9E868D861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74B479C-430C-591C-7F32-5D88403F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0D9E02-6A19-0B07-B4DA-A6EE2320D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A42D6D8-7B21-DB07-E973-E88CFF1E1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F6979-116E-1A4B-9A33-BC30E314767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6057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7C65F41-7799-8BE1-BC86-3B26B681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AEC636-9BF9-6F02-349D-AC083506CA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68B8C3-7478-C73A-F865-D6E7FB2F0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8929C6F-41BD-D0BB-A545-669905D6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3582B-1325-B472-9116-F4873A3E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4C0653C-5843-E697-6015-B524B552F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C015-C624-4244-8FF7-286BEF49600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5152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A6DFF1-3917-2B6E-6C43-360DC4997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EE0409-8111-5BAC-60D3-943B6A3AC8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0959C19-BD99-8697-D8B0-6A36F5666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B1E515-9E5C-4D6D-4B74-3C99D1C06C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4630C07-D841-6BAA-F823-C704C70183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032D1D6-8A08-702B-50C5-EB40BC85C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7D42A023-2EC8-8E05-C530-5309AA16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6E6DC1F-A2C7-82FF-2186-8750BDEDC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D2FD07-347D-2C42-8833-F5E8E99EDAA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52361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8D0F10-EEAD-E938-5F18-3C9BC7D7C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7A7FDB1-A528-21EB-D823-09A59062D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37B115C-5AAD-9C5B-1511-8058D23FD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D46E89D-A2BD-C985-421C-2566B882B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66C1D-2C19-A444-ADE7-93E8606A253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059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ABCD5A-214B-E532-C952-65C2F92F8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7439103-2880-A3C6-4AAA-55C5A3DCB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2E08A9D-151E-9BFE-FAEC-5C0BA9268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E318A-9818-CA47-A255-6E20421123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280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04399E-E643-D1F4-FA16-E298F4DA1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3D6B468-6793-06EB-64F7-CAEF3EFF2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7121CE-3457-F804-9FC6-072FCADA1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EC133F6-4E38-D41B-958A-13FA51346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9D08B75-2D33-A808-4B90-ACB343A7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530EF1-BC3E-5ECB-D4B8-82A0298A1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2EBED-EEB9-7945-9AFB-06CC1D0A07E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9043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051121-842E-9493-8FE9-64AC496F4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56F1DE7-A9BD-F360-5666-87BE9335F3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5CD2725-729D-D888-80C9-578CCB8A7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4CD52F-CB70-18A8-E665-5F449CB4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2835617-E885-30AD-1AC1-24225BDD0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243AAF9-F8E2-D442-C231-353E15F3F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E86EE-3317-CA4D-A5B9-BC5113B371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8528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A86B08B-795F-B059-3C31-CD2943122F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8D6C0C0-795F-C626-5877-F6987D72F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711931-5DAE-F067-B420-9235B01F14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/>
            </a:lvl1pPr>
          </a:lstStyle>
          <a:p>
            <a:endParaRPr lang="en-US" altLang="zh-C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E870882-A699-B178-F5A2-3825163A34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/>
            </a:lvl1pPr>
          </a:lstStyle>
          <a:p>
            <a:endParaRPr lang="en-US" altLang="zh-C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84A4346-3C20-CB24-79B2-5884AF5A52E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/>
            </a:lvl1pPr>
          </a:lstStyle>
          <a:p>
            <a:fld id="{F5DCFC8C-BB42-354D-A995-BFE380376145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99CD699B-4841-37F3-8DBB-56293668D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5" name="Rectangle 11">
            <a:extLst>
              <a:ext uri="{FF2B5EF4-FFF2-40B4-BE49-F238E27FC236}">
                <a16:creationId xmlns:a16="http://schemas.microsoft.com/office/drawing/2014/main" id="{D05754F1-5490-CC30-B85D-918AAC10823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2362200"/>
            <a:ext cx="7772400" cy="1470025"/>
          </a:xfrm>
        </p:spPr>
        <p:txBody>
          <a:bodyPr anchor="ctr"/>
          <a:lstStyle/>
          <a:p>
            <a:r>
              <a:rPr lang="zh-CN" altLang="en-US" b="1" dirty="0">
                <a:solidFill>
                  <a:schemeClr val="bg1"/>
                </a:solidFill>
              </a:rPr>
              <a:t>高扬个人情况简介</a:t>
            </a:r>
            <a:endParaRPr lang="zh-CN" altLang="zh-CN" b="1" dirty="0">
              <a:solidFill>
                <a:schemeClr val="bg1"/>
              </a:solidFill>
            </a:endParaRPr>
          </a:p>
        </p:txBody>
      </p:sp>
      <p:sp>
        <p:nvSpPr>
          <p:cNvPr id="6156" name="Rectangle 12">
            <a:extLst>
              <a:ext uri="{FF2B5EF4-FFF2-40B4-BE49-F238E27FC236}">
                <a16:creationId xmlns:a16="http://schemas.microsoft.com/office/drawing/2014/main" id="{586F0835-EC12-5545-5355-E44E94E01F3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81600"/>
            <a:ext cx="6400800" cy="990600"/>
          </a:xfrm>
        </p:spPr>
        <p:txBody>
          <a:bodyPr/>
          <a:lstStyle/>
          <a:p>
            <a:r>
              <a:rPr lang="zh-CN" altLang="en-US" sz="3600" dirty="0">
                <a:latin typeface="+mn-ea"/>
              </a:rPr>
              <a:t>答辩秘书：王博</a:t>
            </a:r>
            <a:endParaRPr lang="en-US" altLang="zh-CN" sz="3600" dirty="0">
              <a:latin typeface="+mn-ea"/>
            </a:endParaRPr>
          </a:p>
          <a:p>
            <a:r>
              <a:rPr lang="en-US" altLang="zh-CN" sz="3600" dirty="0">
                <a:latin typeface="+mn-ea"/>
              </a:rPr>
              <a:t>2025.05.23</a:t>
            </a:r>
            <a:endParaRPr lang="zh-CN" altLang="zh-CN" sz="3600" dirty="0">
              <a:latin typeface="+mn-e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45692B13-A1F9-F193-C804-ECFBE5FC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>
            <a:extLst>
              <a:ext uri="{FF2B5EF4-FFF2-40B4-BE49-F238E27FC236}">
                <a16:creationId xmlns:a16="http://schemas.microsoft.com/office/drawing/2014/main" id="{BC527785-DF8A-7D0F-09B3-435DE053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3000" dirty="0">
                <a:latin typeface="+mn-ea"/>
              </a:rPr>
              <a:t>2015</a:t>
            </a:r>
            <a:r>
              <a:rPr lang="zh-CN" altLang="en-US" sz="3000" dirty="0">
                <a:latin typeface="+mn-ea"/>
              </a:rPr>
              <a:t>年</a:t>
            </a:r>
            <a:r>
              <a:rPr lang="en-US" altLang="zh-CN" sz="3000" dirty="0">
                <a:latin typeface="+mn-ea"/>
              </a:rPr>
              <a:t>9</a:t>
            </a:r>
            <a:r>
              <a:rPr lang="zh-CN" altLang="en-US" sz="3000" dirty="0">
                <a:latin typeface="+mn-ea"/>
              </a:rPr>
              <a:t>月</a:t>
            </a:r>
            <a:r>
              <a:rPr lang="en-US" altLang="zh-CN" sz="3000" dirty="0">
                <a:latin typeface="+mn-ea"/>
              </a:rPr>
              <a:t>-2019</a:t>
            </a:r>
            <a:r>
              <a:rPr lang="zh-CN" altLang="en-US" sz="3000" dirty="0">
                <a:latin typeface="+mn-ea"/>
              </a:rPr>
              <a:t>年</a:t>
            </a:r>
            <a:r>
              <a:rPr lang="en-US" altLang="zh-CN" sz="3000" dirty="0">
                <a:latin typeface="+mn-ea"/>
              </a:rPr>
              <a:t>6</a:t>
            </a:r>
            <a:r>
              <a:rPr lang="zh-CN" altLang="en-US" sz="3000" dirty="0">
                <a:latin typeface="+mn-ea"/>
              </a:rPr>
              <a:t>月，本科就读于中国科学技术大学粒子物理与原子核物理专业，获理学学士学位</a:t>
            </a:r>
            <a:endParaRPr lang="en-US" altLang="zh-CN" sz="30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3000" dirty="0">
                <a:latin typeface="+mn-ea"/>
              </a:rPr>
              <a:t>2019</a:t>
            </a:r>
            <a:r>
              <a:rPr lang="zh-CN" altLang="en-US" sz="3000" dirty="0">
                <a:latin typeface="+mn-ea"/>
              </a:rPr>
              <a:t>年</a:t>
            </a:r>
            <a:r>
              <a:rPr lang="en-US" altLang="zh-CN" sz="3000" dirty="0">
                <a:latin typeface="+mn-ea"/>
              </a:rPr>
              <a:t>9</a:t>
            </a:r>
            <a:r>
              <a:rPr lang="zh-CN" altLang="en-US" sz="3000" dirty="0">
                <a:latin typeface="+mn-ea"/>
              </a:rPr>
              <a:t>月</a:t>
            </a:r>
            <a:r>
              <a:rPr lang="en-US" altLang="zh-CN" sz="3000" dirty="0">
                <a:latin typeface="+mn-ea"/>
              </a:rPr>
              <a:t>-</a:t>
            </a:r>
            <a:r>
              <a:rPr lang="zh-CN" altLang="en-US" sz="3000" dirty="0">
                <a:latin typeface="+mn-ea"/>
              </a:rPr>
              <a:t>至今，就读于中国科学技术大学粒子物理与原子核物理专业。</a:t>
            </a:r>
            <a:endParaRPr lang="zh-CN" altLang="zh-CN" sz="3000" dirty="0">
              <a:latin typeface="+mn-ea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795368C3-2585-0D3C-636E-4477E8CC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教育经历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45692B13-A1F9-F193-C804-ECFBE5FC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>
            <a:extLst>
              <a:ext uri="{FF2B5EF4-FFF2-40B4-BE49-F238E27FC236}">
                <a16:creationId xmlns:a16="http://schemas.microsoft.com/office/drawing/2014/main" id="{BC527785-DF8A-7D0F-09B3-435DE053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534400" cy="4830763"/>
          </a:xfrm>
        </p:spPr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3000" dirty="0">
                <a:latin typeface="+mn-ea"/>
              </a:rPr>
              <a:t>课程完成情况：已完成培养计划要求</a:t>
            </a:r>
            <a:endParaRPr lang="en-US" altLang="zh-CN" sz="3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3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3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3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30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000" dirty="0">
                <a:latin typeface="+mn-ea"/>
              </a:rPr>
              <a:t>2022</a:t>
            </a:r>
            <a:r>
              <a:rPr lang="zh-CN" altLang="en-US" sz="3000" dirty="0">
                <a:latin typeface="+mn-ea"/>
              </a:rPr>
              <a:t>年</a:t>
            </a:r>
            <a:r>
              <a:rPr lang="en-US" altLang="zh-CN" sz="3000" dirty="0">
                <a:latin typeface="+mn-ea"/>
              </a:rPr>
              <a:t>12</a:t>
            </a:r>
            <a:r>
              <a:rPr lang="zh-CN" altLang="en-US" sz="3000" dirty="0">
                <a:latin typeface="+mn-ea"/>
              </a:rPr>
              <a:t>月通过博士论文开题答辩，同意开题</a:t>
            </a:r>
            <a:endParaRPr lang="en-US" altLang="zh-CN" sz="3000" dirty="0">
              <a:latin typeface="+mn-ea"/>
            </a:endParaRP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795368C3-2585-0D3C-636E-4477E8CC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研究生学习培养过程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20D0F3A-EEDB-9FBB-5D99-50749E1AC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953706"/>
            <a:ext cx="7696200" cy="342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34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9" name="Rectangle 11">
            <a:extLst>
              <a:ext uri="{FF2B5EF4-FFF2-40B4-BE49-F238E27FC236}">
                <a16:creationId xmlns:a16="http://schemas.microsoft.com/office/drawing/2014/main" id="{795368C3-2585-0D3C-636E-4477E8CC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科研成果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BBC42A7B-A3E5-33A2-E891-B56E8C89FB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9879A4EB-1D50-1C45-81D8-AA1C441AA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427038"/>
            <a:ext cx="5029200" cy="5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 baseline="0" dirty="0">
                <a:solidFill>
                  <a:schemeClr val="bg1"/>
                </a:solidFill>
              </a:rPr>
              <a:t>科研成果</a:t>
            </a:r>
            <a:endParaRPr lang="zh-CN" altLang="zh-CN" sz="3600" b="1" baseline="0" dirty="0">
              <a:solidFill>
                <a:schemeClr val="bg1"/>
              </a:solidFill>
            </a:endParaRP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95E80E0A-668F-CA34-C798-005DBCFA9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990600"/>
            <a:ext cx="85344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3000" baseline="0" dirty="0">
                <a:latin typeface="+mn-ea"/>
              </a:rPr>
              <a:t>发表文章：</a:t>
            </a:r>
            <a:endParaRPr lang="en-US" altLang="zh-CN" sz="3000" baseline="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altLang="zh-CN" sz="3000" baseline="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000" baseline="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3000" baseline="0" dirty="0">
                <a:latin typeface="+mn-ea"/>
              </a:rPr>
              <a:t>参加会议：</a:t>
            </a:r>
            <a:endParaRPr lang="en-US" altLang="zh-CN" sz="3000" baseline="0" dirty="0">
              <a:latin typeface="+mn-ea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altLang="zh-CN" sz="3000" baseline="0" dirty="0">
              <a:latin typeface="+mn-ea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48BF681-7316-ACF0-100B-55110C598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52624"/>
            <a:ext cx="7638797" cy="185257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641D883-2CCE-6A35-8E75-F97D19A674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298" y="4063614"/>
            <a:ext cx="7724902" cy="187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45692B13-A1F9-F193-C804-ECFBE5FC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>
            <a:extLst>
              <a:ext uri="{FF2B5EF4-FFF2-40B4-BE49-F238E27FC236}">
                <a16:creationId xmlns:a16="http://schemas.microsoft.com/office/drawing/2014/main" id="{795368C3-2585-0D3C-636E-4477E8CC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论文评阅结果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182A210B-09C9-BFFA-5C01-3A29C6CEB3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15468"/>
              </p:ext>
            </p:extLst>
          </p:nvPr>
        </p:nvGraphicFramePr>
        <p:xfrm>
          <a:off x="352392" y="1828800"/>
          <a:ext cx="8486808" cy="30173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65067">
                  <a:extLst>
                    <a:ext uri="{9D8B030D-6E8A-4147-A177-3AD203B41FA5}">
                      <a16:colId xmlns:a16="http://schemas.microsoft.com/office/drawing/2014/main" val="1271774607"/>
                    </a:ext>
                  </a:extLst>
                </a:gridCol>
                <a:gridCol w="937395">
                  <a:extLst>
                    <a:ext uri="{9D8B030D-6E8A-4147-A177-3AD203B41FA5}">
                      <a16:colId xmlns:a16="http://schemas.microsoft.com/office/drawing/2014/main" val="1762867664"/>
                    </a:ext>
                  </a:extLst>
                </a:gridCol>
                <a:gridCol w="964746">
                  <a:extLst>
                    <a:ext uri="{9D8B030D-6E8A-4147-A177-3AD203B41FA5}">
                      <a16:colId xmlns:a16="http://schemas.microsoft.com/office/drawing/2014/main" val="7383912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371489589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52988186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519590832"/>
                    </a:ext>
                  </a:extLst>
                </a:gridCol>
              </a:tblGrid>
              <a:tr h="328169">
                <a:tc>
                  <a:txBody>
                    <a:bodyPr/>
                    <a:lstStyle/>
                    <a:p>
                      <a:pPr algn="ctr" fontAlgn="ctr"/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专家</a:t>
                      </a:r>
                      <a:r>
                        <a:rPr lang="zh-CN" sz="1600" u="none" strike="noStrike" dirty="0"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专家</a:t>
                      </a:r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专家</a:t>
                      </a:r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专家</a:t>
                      </a:r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专家</a:t>
                      </a:r>
                      <a:r>
                        <a:rPr lang="en-US" altLang="zh-CN" sz="1600" u="none" strike="noStrike" dirty="0"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zh-CN" sz="1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27537657"/>
                  </a:ext>
                </a:extLst>
              </a:tr>
              <a:tr h="328169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u="none" strike="noStrike" dirty="0">
                          <a:effectLst/>
                          <a:latin typeface="+mn-ea"/>
                          <a:ea typeface="+mn-ea"/>
                        </a:rPr>
                        <a:t>论文选题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良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652056064"/>
                  </a:ext>
                </a:extLst>
              </a:tr>
              <a:tr h="328169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u="none" strike="noStrike" dirty="0">
                          <a:effectLst/>
                          <a:latin typeface="+mn-ea"/>
                          <a:ea typeface="+mn-ea"/>
                        </a:rPr>
                        <a:t>文献综述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良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34077788"/>
                  </a:ext>
                </a:extLst>
              </a:tr>
              <a:tr h="328169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u="none" strike="noStrike" dirty="0">
                          <a:effectLst/>
                          <a:latin typeface="+mn-ea"/>
                          <a:ea typeface="+mn-ea"/>
                        </a:rPr>
                        <a:t>创新性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及论文价值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良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良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良</a:t>
                      </a: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14594722"/>
                  </a:ext>
                </a:extLst>
              </a:tr>
              <a:tr h="3281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基础知识和科研能力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良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52532306"/>
                  </a:ext>
                </a:extLst>
              </a:tr>
              <a:tr h="3494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论文规范性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良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中</a:t>
                      </a: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8101608"/>
                  </a:ext>
                </a:extLst>
              </a:tr>
              <a:tr h="34945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研究内容与学科相关性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+mn-ea"/>
                          <a:ea typeface="+mn-ea"/>
                        </a:rPr>
                        <a:t>优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优</a:t>
                      </a:r>
                      <a:endParaRPr lang="zh-CN" altLang="en-US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3374659"/>
                  </a:ext>
                </a:extLst>
              </a:tr>
              <a:tr h="349455">
                <a:tc>
                  <a:txBody>
                    <a:bodyPr/>
                    <a:lstStyle/>
                    <a:p>
                      <a:pPr algn="ctr" fontAlgn="ctr"/>
                      <a:r>
                        <a:rPr lang="zh-CN" sz="1600" u="none" strike="noStrike" dirty="0">
                          <a:effectLst/>
                          <a:latin typeface="+mn-ea"/>
                          <a:ea typeface="+mn-ea"/>
                        </a:rPr>
                        <a:t>总分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ea"/>
                          <a:ea typeface="+mn-ea"/>
                        </a:rPr>
                        <a:t> 91</a:t>
                      </a:r>
                      <a:endParaRPr lang="zh-CN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ea"/>
                          <a:ea typeface="+mn-ea"/>
                        </a:rPr>
                        <a:t> 96</a:t>
                      </a:r>
                      <a:endParaRPr lang="zh-CN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ea"/>
                          <a:ea typeface="+mn-ea"/>
                        </a:rPr>
                        <a:t> 90</a:t>
                      </a:r>
                      <a:endParaRPr lang="zh-CN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ea"/>
                          <a:ea typeface="+mn-ea"/>
                        </a:rPr>
                        <a:t> 88</a:t>
                      </a:r>
                      <a:endParaRPr lang="zh-CN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+mn-ea"/>
                          <a:ea typeface="+mn-ea"/>
                        </a:rPr>
                        <a:t> 89</a:t>
                      </a:r>
                      <a:endParaRPr lang="zh-CN" sz="1600" b="0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36811671"/>
                  </a:ext>
                </a:extLst>
              </a:tr>
              <a:tr h="32816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是否同意</a:t>
                      </a:r>
                      <a:r>
                        <a:rPr lang="zh-CN" sz="1600" u="none" strike="noStrike" dirty="0">
                          <a:effectLst/>
                          <a:latin typeface="+mn-ea"/>
                          <a:ea typeface="+mn-ea"/>
                        </a:rPr>
                        <a:t>答辩</a:t>
                      </a:r>
                      <a:endParaRPr lang="zh-CN" sz="1600" b="1" i="0" u="none" strike="noStrike" dirty="0">
                        <a:solidFill>
                          <a:srgbClr val="333333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600" u="none" strike="noStrike" dirty="0">
                          <a:effectLst/>
                          <a:latin typeface="+mn-ea"/>
                          <a:ea typeface="+mn-ea"/>
                        </a:rPr>
                        <a:t>同意答辩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600" u="none" strike="noStrike" dirty="0">
                          <a:effectLst/>
                          <a:latin typeface="+mn-ea"/>
                          <a:ea typeface="+mn-ea"/>
                        </a:rPr>
                        <a:t>同意答辩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600" u="none" strike="noStrike" dirty="0">
                          <a:effectLst/>
                          <a:latin typeface="+mn-ea"/>
                          <a:ea typeface="+mn-ea"/>
                        </a:rPr>
                        <a:t>同意答辩</a:t>
                      </a: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zh-CN" sz="1600" u="none" strike="noStrike" dirty="0">
                          <a:effectLst/>
                          <a:latin typeface="+mn-ea"/>
                          <a:ea typeface="+mn-ea"/>
                        </a:rPr>
                        <a:t>同意答辩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稍作修改</a:t>
                      </a:r>
                      <a:endParaRPr lang="zh-CN" altLang="zh-CN" sz="16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1600" u="none" strike="noStrike" dirty="0">
                          <a:effectLst/>
                          <a:latin typeface="+mn-ea"/>
                          <a:ea typeface="+mn-ea"/>
                        </a:rPr>
                        <a:t>同意答辩</a:t>
                      </a:r>
                      <a:r>
                        <a:rPr lang="zh-CN" altLang="en-US" sz="1600" u="none" strike="noStrike" dirty="0">
                          <a:effectLst/>
                          <a:latin typeface="+mn-ea"/>
                          <a:ea typeface="+mn-ea"/>
                        </a:rPr>
                        <a:t>稍作修改</a:t>
                      </a:r>
                      <a:endParaRPr lang="zh-CN" altLang="zh-CN" sz="1600" u="none" strike="noStrike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8869" marR="8869" marT="886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8211084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E5BDB7F4-5223-495A-AC2A-804CDE689F64}"/>
              </a:ext>
            </a:extLst>
          </p:cNvPr>
          <p:cNvSpPr txBox="1"/>
          <p:nvPr/>
        </p:nvSpPr>
        <p:spPr>
          <a:xfrm>
            <a:off x="2247900" y="5122286"/>
            <a:ext cx="4648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i="0" dirty="0">
                <a:effectLst/>
                <a:latin typeface="+mn-ea"/>
                <a:ea typeface="+mn-ea"/>
              </a:rPr>
              <a:t>论文评阅完毕：通过</a:t>
            </a:r>
            <a:endParaRPr lang="zh-CN" altLang="en-US" sz="3600" b="1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94945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>
            <a:extLst>
              <a:ext uri="{FF2B5EF4-FFF2-40B4-BE49-F238E27FC236}">
                <a16:creationId xmlns:a16="http://schemas.microsoft.com/office/drawing/2014/main" id="{45692B13-A1F9-F193-C804-ECFBE5FC5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8" name="Rectangle 10">
            <a:extLst>
              <a:ext uri="{FF2B5EF4-FFF2-40B4-BE49-F238E27FC236}">
                <a16:creationId xmlns:a16="http://schemas.microsoft.com/office/drawing/2014/main" id="{BC527785-DF8A-7D0F-09B3-435DE05344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00050" y="1524000"/>
            <a:ext cx="83439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zh-CN" dirty="0">
                <a:latin typeface="+mn-ea"/>
              </a:rPr>
              <a:t>根据《中国科学技术大学研究生培养方案总则》、《中国科学技术大学硕士、博士学位授予实施细则》及《物理学学科研究生学位授予标准》中的相关规定，该生满足</a:t>
            </a:r>
            <a:r>
              <a:rPr lang="en-US" altLang="zh-CN" b="1" u="sng" dirty="0">
                <a:latin typeface="+mn-ea"/>
              </a:rPr>
              <a:t>   </a:t>
            </a:r>
            <a:r>
              <a:rPr lang="zh-CN" altLang="en-US" b="1" u="sng" dirty="0">
                <a:latin typeface="+mn-ea"/>
              </a:rPr>
              <a:t>博</a:t>
            </a:r>
            <a:r>
              <a:rPr lang="en-US" altLang="zh-CN" b="1" u="sng" dirty="0">
                <a:latin typeface="+mn-ea"/>
              </a:rPr>
              <a:t>   </a:t>
            </a:r>
            <a:r>
              <a:rPr lang="zh-CN" altLang="zh-CN" dirty="0">
                <a:latin typeface="+mn-ea"/>
              </a:rPr>
              <a:t>士学位申请需达到的条件要求。</a:t>
            </a:r>
          </a:p>
        </p:txBody>
      </p:sp>
      <p:sp>
        <p:nvSpPr>
          <p:cNvPr id="7179" name="Rectangle 11">
            <a:extLst>
              <a:ext uri="{FF2B5EF4-FFF2-40B4-BE49-F238E27FC236}">
                <a16:creationId xmlns:a16="http://schemas.microsoft.com/office/drawing/2014/main" id="{795368C3-2585-0D3C-636E-4477E8CC8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029200" cy="563562"/>
          </a:xfrm>
        </p:spPr>
        <p:txBody>
          <a:bodyPr/>
          <a:lstStyle/>
          <a:p>
            <a:pPr algn="l"/>
            <a:r>
              <a:rPr lang="zh-CN" altLang="en-US" sz="3600" b="1" dirty="0">
                <a:solidFill>
                  <a:schemeClr val="bg1"/>
                </a:solidFill>
              </a:rPr>
              <a:t>总结</a:t>
            </a:r>
            <a:endParaRPr lang="zh-CN" altLang="zh-CN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04393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216</Words>
  <Application>Microsoft Office PowerPoint</Application>
  <PresentationFormat>全屏显示(4:3)</PresentationFormat>
  <Paragraphs>76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默认设计模板</vt:lpstr>
      <vt:lpstr>高扬个人情况简介</vt:lpstr>
      <vt:lpstr>教育经历</vt:lpstr>
      <vt:lpstr>研究生学习培养过程</vt:lpstr>
      <vt:lpstr>科研成果</vt:lpstr>
      <vt:lpstr>论文评阅结果</vt:lpstr>
      <vt:lpstr>总结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 Q</dc:creator>
  <cp:lastModifiedBy>扬 高</cp:lastModifiedBy>
  <cp:revision>28</cp:revision>
  <cp:lastPrinted>1601-01-01T00:00:00Z</cp:lastPrinted>
  <dcterms:created xsi:type="dcterms:W3CDTF">1601-01-01T00:00:00Z</dcterms:created>
  <dcterms:modified xsi:type="dcterms:W3CDTF">2025-05-20T06:17:50Z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