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17"/>
  </p:notesMasterIdLst>
  <p:sldIdLst>
    <p:sldId id="1967" r:id="rId2"/>
    <p:sldId id="1931" r:id="rId3"/>
    <p:sldId id="1936" r:id="rId4"/>
    <p:sldId id="1959" r:id="rId5"/>
    <p:sldId id="1968" r:id="rId6"/>
    <p:sldId id="1960" r:id="rId7"/>
    <p:sldId id="1955" r:id="rId8"/>
    <p:sldId id="1963" r:id="rId9"/>
    <p:sldId id="1969" r:id="rId10"/>
    <p:sldId id="1965" r:id="rId11"/>
    <p:sldId id="1957" r:id="rId12"/>
    <p:sldId id="1954" r:id="rId13"/>
    <p:sldId id="1879" r:id="rId14"/>
    <p:sldId id="1961" r:id="rId15"/>
    <p:sldId id="1970" r:id="rId16"/>
  </p:sldIdLst>
  <p:sldSz cx="12192000" cy="6858000"/>
  <p:notesSz cx="7099300" cy="10234613"/>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A9E0"/>
    <a:srgbClr val="99D2EF"/>
    <a:srgbClr val="006BB1"/>
    <a:srgbClr val="0000FF"/>
    <a:srgbClr val="E7EDF5"/>
    <a:srgbClr val="D6CFB2"/>
    <a:srgbClr val="CFC8AC"/>
    <a:srgbClr val="996A64"/>
    <a:srgbClr val="72493E"/>
    <a:srgbClr val="FFD9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9D7B26C5-4107-4FEC-AEDC-1716B250A1EF}" styleName="浅色样式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505E3EF-67EA-436B-97B2-0124C06EBD24}" styleName="中度样式 4 - 强调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388" autoAdjust="0"/>
    <p:restoredTop sz="91151" autoAdjust="0"/>
  </p:normalViewPr>
  <p:slideViewPr>
    <p:cSldViewPr snapToGrid="0">
      <p:cViewPr>
        <p:scale>
          <a:sx n="66" d="100"/>
          <a:sy n="66" d="100"/>
        </p:scale>
        <p:origin x="-1037" y="-533"/>
      </p:cViewPr>
      <p:guideLst>
        <p:guide orient="horz" pos="2160"/>
        <p:guide pos="3840"/>
      </p:guideLst>
    </p:cSldViewPr>
  </p:slideViewPr>
  <p:notesTextViewPr>
    <p:cViewPr>
      <p:scale>
        <a:sx n="125" d="100"/>
        <a:sy n="125" d="100"/>
      </p:scale>
      <p:origin x="0" y="0"/>
    </p:cViewPr>
  </p:notesTextViewPr>
  <p:sorterViewPr>
    <p:cViewPr>
      <p:scale>
        <a:sx n="200" d="100"/>
        <a:sy n="2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BC0BFB7-8EBE-478E-B763-4F936BFC3E31}" type="doc">
      <dgm:prSet loTypeId="urn:microsoft.com/office/officeart/2005/8/layout/equation1" loCatId="process" qsTypeId="urn:microsoft.com/office/officeart/2005/8/quickstyle/simple1" qsCatId="simple" csTypeId="urn:microsoft.com/office/officeart/2005/8/colors/accent1_2" csCatId="accent1" phldr="1"/>
      <dgm:spPr/>
    </dgm:pt>
    <dgm:pt modelId="{55D15296-4BD4-4698-809A-F5E62B0566B3}">
      <dgm:prSet phldrT="[文本]"/>
      <dgm:spPr>
        <a:noFill/>
        <a:ln w="127000" cmpd="thinThick">
          <a:solidFill>
            <a:schemeClr val="accent1"/>
          </a:solidFill>
        </a:ln>
      </dgm:spPr>
      <dgm:t>
        <a:bodyPr/>
        <a:lstStyle/>
        <a:p>
          <a:r>
            <a:rPr lang="en-US" altLang="zh-CN" dirty="0" smtClean="0">
              <a:solidFill>
                <a:schemeClr val="accent1"/>
              </a:solidFill>
            </a:rPr>
            <a:t>Transport time of influenced GCR particles</a:t>
          </a:r>
          <a:endParaRPr lang="zh-CN" altLang="en-US" dirty="0">
            <a:solidFill>
              <a:schemeClr val="accent1"/>
            </a:solidFill>
          </a:endParaRPr>
        </a:p>
      </dgm:t>
    </dgm:pt>
    <dgm:pt modelId="{BBAD7943-2659-43DA-8C9E-8643C9304B8E}" type="parTrans" cxnId="{4B06CA86-4243-4E73-8E1B-146BA87F6173}">
      <dgm:prSet/>
      <dgm:spPr/>
      <dgm:t>
        <a:bodyPr/>
        <a:lstStyle/>
        <a:p>
          <a:endParaRPr lang="zh-CN" altLang="en-US"/>
        </a:p>
      </dgm:t>
    </dgm:pt>
    <dgm:pt modelId="{0633B202-F0C5-4A09-B409-08A40E9C9F93}" type="sibTrans" cxnId="{4B06CA86-4243-4E73-8E1B-146BA87F6173}">
      <dgm:prSet/>
      <dgm:spPr/>
      <dgm:t>
        <a:bodyPr/>
        <a:lstStyle/>
        <a:p>
          <a:endParaRPr lang="zh-CN" altLang="en-US"/>
        </a:p>
      </dgm:t>
    </dgm:pt>
    <dgm:pt modelId="{EEBA4DC8-6FA7-45A8-A270-A7A2146FD0B9}">
      <dgm:prSet phldrT="[文本]"/>
      <dgm:spPr>
        <a:noFill/>
        <a:ln w="127000" cmpd="thinThick">
          <a:solidFill>
            <a:srgbClr val="00B050"/>
          </a:solidFill>
        </a:ln>
      </dgm:spPr>
      <dgm:t>
        <a:bodyPr/>
        <a:lstStyle/>
        <a:p>
          <a:r>
            <a:rPr lang="en-US" altLang="zh-CN" dirty="0" smtClean="0">
              <a:solidFill>
                <a:srgbClr val="00B050"/>
              </a:solidFill>
            </a:rPr>
            <a:t>Transport time of solar activity </a:t>
          </a:r>
          <a:endParaRPr lang="zh-CN" altLang="en-US" dirty="0"/>
        </a:p>
      </dgm:t>
    </dgm:pt>
    <dgm:pt modelId="{0AF929B7-AC23-48C9-8F6C-71FCE6096756}" type="parTrans" cxnId="{110871C1-530E-4CD9-9EF0-9A5FE2D66FE4}">
      <dgm:prSet/>
      <dgm:spPr/>
      <dgm:t>
        <a:bodyPr/>
        <a:lstStyle/>
        <a:p>
          <a:endParaRPr lang="zh-CN" altLang="en-US"/>
        </a:p>
      </dgm:t>
    </dgm:pt>
    <dgm:pt modelId="{B8FBC6CA-65F1-42A6-8288-DA2EA33A2C1A}" type="sibTrans" cxnId="{110871C1-530E-4CD9-9EF0-9A5FE2D66FE4}">
      <dgm:prSet/>
      <dgm:spPr/>
      <dgm:t>
        <a:bodyPr/>
        <a:lstStyle/>
        <a:p>
          <a:endParaRPr lang="zh-CN" altLang="en-US"/>
        </a:p>
      </dgm:t>
    </dgm:pt>
    <dgm:pt modelId="{00E9DB83-0A66-4EE3-A177-20586A07758F}">
      <dgm:prSet phldrT="[文本]" custT="1"/>
      <dgm:spPr>
        <a:noFill/>
        <a:ln w="127000" cmpd="thinThick">
          <a:solidFill>
            <a:schemeClr val="tx1"/>
          </a:solidFill>
        </a:ln>
      </dgm:spPr>
      <dgm:t>
        <a:bodyPr/>
        <a:lstStyle/>
        <a:p>
          <a:r>
            <a:rPr lang="en-US" altLang="zh-CN" sz="2400" dirty="0" smtClean="0">
              <a:solidFill>
                <a:schemeClr val="tx1"/>
              </a:solidFill>
            </a:rPr>
            <a:t>Delay time between GCR modulation and Solar activity</a:t>
          </a:r>
          <a:endParaRPr lang="zh-CN" altLang="en-US" sz="2400" dirty="0">
            <a:solidFill>
              <a:schemeClr val="tx1"/>
            </a:solidFill>
          </a:endParaRPr>
        </a:p>
      </dgm:t>
    </dgm:pt>
    <dgm:pt modelId="{AFCB3222-CADD-4C68-B7D2-437D3679FA65}" type="parTrans" cxnId="{E2AF74B4-DAF0-4874-9F77-E5BF77ED9093}">
      <dgm:prSet/>
      <dgm:spPr/>
      <dgm:t>
        <a:bodyPr/>
        <a:lstStyle/>
        <a:p>
          <a:endParaRPr lang="zh-CN" altLang="en-US"/>
        </a:p>
      </dgm:t>
    </dgm:pt>
    <dgm:pt modelId="{03F4F119-02A1-4E7A-BD9D-7BEE99306C7A}" type="sibTrans" cxnId="{E2AF74B4-DAF0-4874-9F77-E5BF77ED9093}">
      <dgm:prSet/>
      <dgm:spPr/>
      <dgm:t>
        <a:bodyPr/>
        <a:lstStyle/>
        <a:p>
          <a:endParaRPr lang="zh-CN" altLang="en-US"/>
        </a:p>
      </dgm:t>
    </dgm:pt>
    <dgm:pt modelId="{FC7E9318-64F5-4D5B-9543-AA659B62AEF2}" type="pres">
      <dgm:prSet presAssocID="{9BC0BFB7-8EBE-478E-B763-4F936BFC3E31}" presName="linearFlow" presStyleCnt="0">
        <dgm:presLayoutVars>
          <dgm:dir/>
          <dgm:resizeHandles val="exact"/>
        </dgm:presLayoutVars>
      </dgm:prSet>
      <dgm:spPr/>
    </dgm:pt>
    <dgm:pt modelId="{43E7D6F4-D4E8-4307-97E8-612A82D18A2A}" type="pres">
      <dgm:prSet presAssocID="{55D15296-4BD4-4698-809A-F5E62B0566B3}" presName="node" presStyleLbl="node1" presStyleIdx="0" presStyleCnt="3">
        <dgm:presLayoutVars>
          <dgm:bulletEnabled val="1"/>
        </dgm:presLayoutVars>
      </dgm:prSet>
      <dgm:spPr/>
      <dgm:t>
        <a:bodyPr/>
        <a:lstStyle/>
        <a:p>
          <a:endParaRPr lang="zh-CN" altLang="en-US"/>
        </a:p>
      </dgm:t>
    </dgm:pt>
    <dgm:pt modelId="{7396D74C-BDAC-4D23-8020-3C0CDB1DB567}" type="pres">
      <dgm:prSet presAssocID="{0633B202-F0C5-4A09-B409-08A40E9C9F93}" presName="spacerL" presStyleCnt="0"/>
      <dgm:spPr/>
    </dgm:pt>
    <dgm:pt modelId="{D4EFDF4D-AB8C-4E38-A15D-A973F3B8DCE2}" type="pres">
      <dgm:prSet presAssocID="{0633B202-F0C5-4A09-B409-08A40E9C9F93}" presName="sibTrans" presStyleLbl="sibTrans2D1" presStyleIdx="0" presStyleCnt="2"/>
      <dgm:spPr/>
      <dgm:t>
        <a:bodyPr/>
        <a:lstStyle/>
        <a:p>
          <a:endParaRPr lang="zh-CN" altLang="en-US"/>
        </a:p>
      </dgm:t>
    </dgm:pt>
    <dgm:pt modelId="{BD693486-31D0-481D-A611-9AD12AE3004A}" type="pres">
      <dgm:prSet presAssocID="{0633B202-F0C5-4A09-B409-08A40E9C9F93}" presName="spacerR" presStyleCnt="0"/>
      <dgm:spPr/>
    </dgm:pt>
    <dgm:pt modelId="{9D621EC4-BDCE-4214-8A08-E2DE88AF4737}" type="pres">
      <dgm:prSet presAssocID="{EEBA4DC8-6FA7-45A8-A270-A7A2146FD0B9}" presName="node" presStyleLbl="node1" presStyleIdx="1" presStyleCnt="3">
        <dgm:presLayoutVars>
          <dgm:bulletEnabled val="1"/>
        </dgm:presLayoutVars>
      </dgm:prSet>
      <dgm:spPr/>
      <dgm:t>
        <a:bodyPr/>
        <a:lstStyle/>
        <a:p>
          <a:endParaRPr lang="zh-CN" altLang="en-US"/>
        </a:p>
      </dgm:t>
    </dgm:pt>
    <dgm:pt modelId="{B364431A-DA43-496F-87B0-D1B7C2D93370}" type="pres">
      <dgm:prSet presAssocID="{B8FBC6CA-65F1-42A6-8288-DA2EA33A2C1A}" presName="spacerL" presStyleCnt="0"/>
      <dgm:spPr/>
    </dgm:pt>
    <dgm:pt modelId="{21414923-6EF7-46AB-9D84-8EEFA67434A7}" type="pres">
      <dgm:prSet presAssocID="{B8FBC6CA-65F1-42A6-8288-DA2EA33A2C1A}" presName="sibTrans" presStyleLbl="sibTrans2D1" presStyleIdx="1" presStyleCnt="2"/>
      <dgm:spPr/>
      <dgm:t>
        <a:bodyPr/>
        <a:lstStyle/>
        <a:p>
          <a:endParaRPr lang="zh-CN" altLang="en-US"/>
        </a:p>
      </dgm:t>
    </dgm:pt>
    <dgm:pt modelId="{0618001B-F419-4ADB-960D-1697AC81E600}" type="pres">
      <dgm:prSet presAssocID="{B8FBC6CA-65F1-42A6-8288-DA2EA33A2C1A}" presName="spacerR" presStyleCnt="0"/>
      <dgm:spPr/>
    </dgm:pt>
    <dgm:pt modelId="{A6B38F74-199B-4554-BDD3-6A680DD716E6}" type="pres">
      <dgm:prSet presAssocID="{00E9DB83-0A66-4EE3-A177-20586A07758F}" presName="node" presStyleLbl="node1" presStyleIdx="2" presStyleCnt="3">
        <dgm:presLayoutVars>
          <dgm:bulletEnabled val="1"/>
        </dgm:presLayoutVars>
      </dgm:prSet>
      <dgm:spPr/>
      <dgm:t>
        <a:bodyPr/>
        <a:lstStyle/>
        <a:p>
          <a:endParaRPr lang="zh-CN" altLang="en-US"/>
        </a:p>
      </dgm:t>
    </dgm:pt>
  </dgm:ptLst>
  <dgm:cxnLst>
    <dgm:cxn modelId="{7819B3A6-7DA1-4A36-BEE9-25644C4A7864}" type="presOf" srcId="{55D15296-4BD4-4698-809A-F5E62B0566B3}" destId="{43E7D6F4-D4E8-4307-97E8-612A82D18A2A}" srcOrd="0" destOrd="0" presId="urn:microsoft.com/office/officeart/2005/8/layout/equation1"/>
    <dgm:cxn modelId="{B0D47937-26BD-4696-900A-310C45A5FFF9}" type="presOf" srcId="{00E9DB83-0A66-4EE3-A177-20586A07758F}" destId="{A6B38F74-199B-4554-BDD3-6A680DD716E6}" srcOrd="0" destOrd="0" presId="urn:microsoft.com/office/officeart/2005/8/layout/equation1"/>
    <dgm:cxn modelId="{0CCC819E-283B-49B9-A66F-FDB1CC287EC9}" type="presOf" srcId="{EEBA4DC8-6FA7-45A8-A270-A7A2146FD0B9}" destId="{9D621EC4-BDCE-4214-8A08-E2DE88AF4737}" srcOrd="0" destOrd="0" presId="urn:microsoft.com/office/officeart/2005/8/layout/equation1"/>
    <dgm:cxn modelId="{4BE6D24C-EC36-48A1-A1AE-50BDC0E35D30}" type="presOf" srcId="{0633B202-F0C5-4A09-B409-08A40E9C9F93}" destId="{D4EFDF4D-AB8C-4E38-A15D-A973F3B8DCE2}" srcOrd="0" destOrd="0" presId="urn:microsoft.com/office/officeart/2005/8/layout/equation1"/>
    <dgm:cxn modelId="{4B06CA86-4243-4E73-8E1B-146BA87F6173}" srcId="{9BC0BFB7-8EBE-478E-B763-4F936BFC3E31}" destId="{55D15296-4BD4-4698-809A-F5E62B0566B3}" srcOrd="0" destOrd="0" parTransId="{BBAD7943-2659-43DA-8C9E-8643C9304B8E}" sibTransId="{0633B202-F0C5-4A09-B409-08A40E9C9F93}"/>
    <dgm:cxn modelId="{8393AFA9-7ABA-4BB4-9A40-6AE30EEC895B}" type="presOf" srcId="{B8FBC6CA-65F1-42A6-8288-DA2EA33A2C1A}" destId="{21414923-6EF7-46AB-9D84-8EEFA67434A7}" srcOrd="0" destOrd="0" presId="urn:microsoft.com/office/officeart/2005/8/layout/equation1"/>
    <dgm:cxn modelId="{7BDB8BEB-1B9B-4A80-B509-05502E50C982}" type="presOf" srcId="{9BC0BFB7-8EBE-478E-B763-4F936BFC3E31}" destId="{FC7E9318-64F5-4D5B-9543-AA659B62AEF2}" srcOrd="0" destOrd="0" presId="urn:microsoft.com/office/officeart/2005/8/layout/equation1"/>
    <dgm:cxn modelId="{110871C1-530E-4CD9-9EF0-9A5FE2D66FE4}" srcId="{9BC0BFB7-8EBE-478E-B763-4F936BFC3E31}" destId="{EEBA4DC8-6FA7-45A8-A270-A7A2146FD0B9}" srcOrd="1" destOrd="0" parTransId="{0AF929B7-AC23-48C9-8F6C-71FCE6096756}" sibTransId="{B8FBC6CA-65F1-42A6-8288-DA2EA33A2C1A}"/>
    <dgm:cxn modelId="{E2AF74B4-DAF0-4874-9F77-E5BF77ED9093}" srcId="{9BC0BFB7-8EBE-478E-B763-4F936BFC3E31}" destId="{00E9DB83-0A66-4EE3-A177-20586A07758F}" srcOrd="2" destOrd="0" parTransId="{AFCB3222-CADD-4C68-B7D2-437D3679FA65}" sibTransId="{03F4F119-02A1-4E7A-BD9D-7BEE99306C7A}"/>
    <dgm:cxn modelId="{F5F9A315-9F0B-42B4-B00D-A93159E3CF84}" type="presParOf" srcId="{FC7E9318-64F5-4D5B-9543-AA659B62AEF2}" destId="{43E7D6F4-D4E8-4307-97E8-612A82D18A2A}" srcOrd="0" destOrd="0" presId="urn:microsoft.com/office/officeart/2005/8/layout/equation1"/>
    <dgm:cxn modelId="{57631C76-0F4F-4EA8-B1E5-8D39FD2AD57E}" type="presParOf" srcId="{FC7E9318-64F5-4D5B-9543-AA659B62AEF2}" destId="{7396D74C-BDAC-4D23-8020-3C0CDB1DB567}" srcOrd="1" destOrd="0" presId="urn:microsoft.com/office/officeart/2005/8/layout/equation1"/>
    <dgm:cxn modelId="{56D046F2-8EC5-4174-8CB9-DA885462DD71}" type="presParOf" srcId="{FC7E9318-64F5-4D5B-9543-AA659B62AEF2}" destId="{D4EFDF4D-AB8C-4E38-A15D-A973F3B8DCE2}" srcOrd="2" destOrd="0" presId="urn:microsoft.com/office/officeart/2005/8/layout/equation1"/>
    <dgm:cxn modelId="{8FDA29CE-13F6-4135-BE36-AC64D7C3D96B}" type="presParOf" srcId="{FC7E9318-64F5-4D5B-9543-AA659B62AEF2}" destId="{BD693486-31D0-481D-A611-9AD12AE3004A}" srcOrd="3" destOrd="0" presId="urn:microsoft.com/office/officeart/2005/8/layout/equation1"/>
    <dgm:cxn modelId="{CD0014B8-7C17-490D-80DC-3AAFE362D311}" type="presParOf" srcId="{FC7E9318-64F5-4D5B-9543-AA659B62AEF2}" destId="{9D621EC4-BDCE-4214-8A08-E2DE88AF4737}" srcOrd="4" destOrd="0" presId="urn:microsoft.com/office/officeart/2005/8/layout/equation1"/>
    <dgm:cxn modelId="{5BB2060D-E2F8-4FD9-AF85-ECDE9964A115}" type="presParOf" srcId="{FC7E9318-64F5-4D5B-9543-AA659B62AEF2}" destId="{B364431A-DA43-496F-87B0-D1B7C2D93370}" srcOrd="5" destOrd="0" presId="urn:microsoft.com/office/officeart/2005/8/layout/equation1"/>
    <dgm:cxn modelId="{C8F5EC82-779E-4E37-86ED-F1ACA9981CF8}" type="presParOf" srcId="{FC7E9318-64F5-4D5B-9543-AA659B62AEF2}" destId="{21414923-6EF7-46AB-9D84-8EEFA67434A7}" srcOrd="6" destOrd="0" presId="urn:microsoft.com/office/officeart/2005/8/layout/equation1"/>
    <dgm:cxn modelId="{882E8A0B-8F5E-4850-8346-ED0B72FD29B4}" type="presParOf" srcId="{FC7E9318-64F5-4D5B-9543-AA659B62AEF2}" destId="{0618001B-F419-4ADB-960D-1697AC81E600}" srcOrd="7" destOrd="0" presId="urn:microsoft.com/office/officeart/2005/8/layout/equation1"/>
    <dgm:cxn modelId="{77C17A34-7D9E-458A-A592-B8C6E77F346C}" type="presParOf" srcId="{FC7E9318-64F5-4D5B-9543-AA659B62AEF2}" destId="{A6B38F74-199B-4554-BDD3-6A680DD716E6}" srcOrd="8" destOrd="0" presId="urn:microsoft.com/office/officeart/2005/8/layout/equatio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E7D6F4-D4E8-4307-97E8-612A82D18A2A}">
      <dsp:nvSpPr>
        <dsp:cNvPr id="0" name=""/>
        <dsp:cNvSpPr/>
      </dsp:nvSpPr>
      <dsp:spPr>
        <a:xfrm>
          <a:off x="2025" y="789286"/>
          <a:ext cx="2685419" cy="2685419"/>
        </a:xfrm>
        <a:prstGeom prst="ellipse">
          <a:avLst/>
        </a:prstGeom>
        <a:noFill/>
        <a:ln w="127000" cap="flat" cmpd="thinThick" algn="ctr">
          <a:solidFill>
            <a:schemeClr val="accent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altLang="zh-CN" sz="2700" kern="1200" dirty="0" smtClean="0">
              <a:solidFill>
                <a:schemeClr val="accent1"/>
              </a:solidFill>
            </a:rPr>
            <a:t>Transport time of influenced GCR particles</a:t>
          </a:r>
          <a:endParaRPr lang="zh-CN" altLang="en-US" sz="2700" kern="1200" dirty="0">
            <a:solidFill>
              <a:schemeClr val="accent1"/>
            </a:solidFill>
          </a:endParaRPr>
        </a:p>
      </dsp:txBody>
      <dsp:txXfrm>
        <a:off x="395296" y="1182557"/>
        <a:ext cx="1898877" cy="1898877"/>
      </dsp:txXfrm>
    </dsp:sp>
    <dsp:sp modelId="{D4EFDF4D-AB8C-4E38-A15D-A973F3B8DCE2}">
      <dsp:nvSpPr>
        <dsp:cNvPr id="0" name=""/>
        <dsp:cNvSpPr/>
      </dsp:nvSpPr>
      <dsp:spPr>
        <a:xfrm>
          <a:off x="2905501" y="1353224"/>
          <a:ext cx="1557543" cy="1557543"/>
        </a:xfrm>
        <a:prstGeom prst="mathPlus">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CN" altLang="en-US" sz="2100" kern="1200"/>
        </a:p>
      </dsp:txBody>
      <dsp:txXfrm>
        <a:off x="3111953" y="1948828"/>
        <a:ext cx="1144639" cy="366335"/>
      </dsp:txXfrm>
    </dsp:sp>
    <dsp:sp modelId="{9D621EC4-BDCE-4214-8A08-E2DE88AF4737}">
      <dsp:nvSpPr>
        <dsp:cNvPr id="0" name=""/>
        <dsp:cNvSpPr/>
      </dsp:nvSpPr>
      <dsp:spPr>
        <a:xfrm>
          <a:off x="4681100" y="789286"/>
          <a:ext cx="2685419" cy="2685419"/>
        </a:xfrm>
        <a:prstGeom prst="ellipse">
          <a:avLst/>
        </a:prstGeom>
        <a:noFill/>
        <a:ln w="127000" cap="flat" cmpd="thinThick"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lvl="0" algn="ctr" defTabSz="1200150">
            <a:lnSpc>
              <a:spcPct val="90000"/>
            </a:lnSpc>
            <a:spcBef>
              <a:spcPct val="0"/>
            </a:spcBef>
            <a:spcAft>
              <a:spcPct val="35000"/>
            </a:spcAft>
          </a:pPr>
          <a:r>
            <a:rPr lang="en-US" altLang="zh-CN" sz="2700" kern="1200" dirty="0" smtClean="0">
              <a:solidFill>
                <a:srgbClr val="00B050"/>
              </a:solidFill>
            </a:rPr>
            <a:t>Transport time of solar activity </a:t>
          </a:r>
          <a:endParaRPr lang="zh-CN" altLang="en-US" sz="2700" kern="1200" dirty="0"/>
        </a:p>
      </dsp:txBody>
      <dsp:txXfrm>
        <a:off x="5074371" y="1182557"/>
        <a:ext cx="1898877" cy="1898877"/>
      </dsp:txXfrm>
    </dsp:sp>
    <dsp:sp modelId="{21414923-6EF7-46AB-9D84-8EEFA67434A7}">
      <dsp:nvSpPr>
        <dsp:cNvPr id="0" name=""/>
        <dsp:cNvSpPr/>
      </dsp:nvSpPr>
      <dsp:spPr>
        <a:xfrm>
          <a:off x="7584576" y="1353224"/>
          <a:ext cx="1557543" cy="1557543"/>
        </a:xfrm>
        <a:prstGeom prst="mathEqual">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zh-CN" altLang="en-US" sz="2100" kern="1200"/>
        </a:p>
      </dsp:txBody>
      <dsp:txXfrm>
        <a:off x="7791028" y="1674078"/>
        <a:ext cx="1144639" cy="915835"/>
      </dsp:txXfrm>
    </dsp:sp>
    <dsp:sp modelId="{A6B38F74-199B-4554-BDD3-6A680DD716E6}">
      <dsp:nvSpPr>
        <dsp:cNvPr id="0" name=""/>
        <dsp:cNvSpPr/>
      </dsp:nvSpPr>
      <dsp:spPr>
        <a:xfrm>
          <a:off x="9360175" y="789286"/>
          <a:ext cx="2685419" cy="2685419"/>
        </a:xfrm>
        <a:prstGeom prst="ellipse">
          <a:avLst/>
        </a:prstGeom>
        <a:noFill/>
        <a:ln w="127000" cap="flat" cmpd="thinThick"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en-US" altLang="zh-CN" sz="2400" kern="1200" dirty="0" smtClean="0">
              <a:solidFill>
                <a:schemeClr val="tx1"/>
              </a:solidFill>
            </a:rPr>
            <a:t>Delay time between GCR modulation and Solar activity</a:t>
          </a:r>
          <a:endParaRPr lang="zh-CN" altLang="en-US" sz="2400" kern="1200" dirty="0">
            <a:solidFill>
              <a:schemeClr val="tx1"/>
            </a:solidFill>
          </a:endParaRPr>
        </a:p>
      </dsp:txBody>
      <dsp:txXfrm>
        <a:off x="9753446" y="1182557"/>
        <a:ext cx="1898877" cy="1898877"/>
      </dsp:txXfrm>
    </dsp:sp>
  </dsp:spTree>
</dsp:drawing>
</file>

<file path=ppt/diagrams/layout1.xml><?xml version="1.0" encoding="utf-8"?>
<dgm:layoutDef xmlns:dgm="http://schemas.openxmlformats.org/drawingml/2006/diagram" xmlns:a="http://schemas.openxmlformats.org/drawingml/2006/main" uniqueId="urn:microsoft.com/office/officeart/2005/8/layout/equation1">
  <dgm:title val=""/>
  <dgm:desc val=""/>
  <dgm:catLst>
    <dgm:cat type="relationship" pri="17000"/>
    <dgm:cat type="process"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choose name="Name0">
      <dgm:if name="Name1" func="var" arg="dir" op="equ" val="norm">
        <dgm:alg type="lin">
          <dgm:param type="fallback" val="2D"/>
        </dgm:alg>
      </dgm:if>
      <dgm:else name="Name2">
        <dgm:alg type="lin">
          <dgm:param type="linDir" val="fromR"/>
          <dgm:param type="fallback" val="2D"/>
        </dgm:alg>
      </dgm:else>
    </dgm:choose>
    <dgm:shape xmlns:r="http://schemas.openxmlformats.org/officeDocument/2006/relationships" r:blip="">
      <dgm:adjLst/>
    </dgm:shape>
    <dgm:presOf/>
    <dgm:constrLst>
      <dgm:constr type="w" for="ch" ptType="node" refType="w"/>
      <dgm:constr type="w" for="ch" ptType="sibTrans" refType="w" refFor="ch" refPtType="node" fact="0.58"/>
      <dgm:constr type="primFontSz" for="ch" ptType="node" op="equ" val="65"/>
      <dgm:constr type="primFontSz" for="ch" ptType="sibTrans" op="equ" val="55"/>
      <dgm:constr type="primFontSz" for="ch" ptType="sibTrans" refType="primFontSz" refFor="ch" refPtType="node" op="lte" fact="0.8"/>
      <dgm:constr type="w" for="ch" forName="spacerL" refType="w" refFor="ch" refPtType="sibTrans" fact="0.14"/>
      <dgm:constr type="w" for="ch" forName="spacerR" refType="w" refFor="ch" refPtType="sibTrans" fact="0.14"/>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sibTransForEach" axis="followSib" ptType="sibTrans" cnt="1">
        <dgm:layoutNode name="spacerL">
          <dgm:alg type="sp"/>
          <dgm:shape xmlns:r="http://schemas.openxmlformats.org/officeDocument/2006/relationships" r:blip="">
            <dgm:adjLst/>
          </dgm:shape>
          <dgm:presOf/>
          <dgm:constrLst/>
          <dgm:ruleLst/>
        </dgm:layoutNode>
        <dgm:layoutNode name="sibTrans">
          <dgm:alg type="tx"/>
          <dgm:choose name="Name3">
            <dgm:if name="Name4" axis="followSib" ptType="sibTrans" func="cnt" op="equ" val="0">
              <dgm:shape xmlns:r="http://schemas.openxmlformats.org/officeDocument/2006/relationships" type="mathEqual" r:blip="">
                <dgm:adjLst/>
              </dgm:shape>
            </dgm:if>
            <dgm:else name="Name5">
              <dgm:shape xmlns:r="http://schemas.openxmlformats.org/officeDocument/2006/relationships" type="mathPlus" r:blip="">
                <dgm:adjLst/>
              </dgm:shape>
            </dgm:else>
          </dgm:choose>
          <dgm:presOf axis="self"/>
          <dgm:constrLst>
            <dgm:constr type="h" refType="w"/>
            <dgm:constr type="lMarg"/>
            <dgm:constr type="rMarg"/>
            <dgm:constr type="tMarg"/>
            <dgm:constr type="bMarg"/>
          </dgm:constrLst>
          <dgm:ruleLst>
            <dgm:rule type="primFontSz" val="5" fact="NaN" max="NaN"/>
          </dgm:ruleLst>
        </dgm:layoutNode>
        <dgm:layoutNode name="spacerR">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363" cy="513508"/>
          </a:xfrm>
          <a:prstGeom prst="rect">
            <a:avLst/>
          </a:prstGeom>
        </p:spPr>
        <p:txBody>
          <a:bodyPr vert="horz" lIns="99048" tIns="49524" rIns="99048" bIns="49524" rtlCol="0"/>
          <a:lstStyle>
            <a:lvl1pPr algn="l">
              <a:defRPr sz="1300"/>
            </a:lvl1pPr>
          </a:lstStyle>
          <a:p>
            <a:endParaRPr lang="zh-CN" altLang="en-US"/>
          </a:p>
        </p:txBody>
      </p:sp>
      <p:sp>
        <p:nvSpPr>
          <p:cNvPr id="3" name="日期占位符 2"/>
          <p:cNvSpPr>
            <a:spLocks noGrp="1"/>
          </p:cNvSpPr>
          <p:nvPr>
            <p:ph type="dt" idx="1"/>
          </p:nvPr>
        </p:nvSpPr>
        <p:spPr>
          <a:xfrm>
            <a:off x="4021294" y="0"/>
            <a:ext cx="3076363" cy="513508"/>
          </a:xfrm>
          <a:prstGeom prst="rect">
            <a:avLst/>
          </a:prstGeom>
        </p:spPr>
        <p:txBody>
          <a:bodyPr vert="horz" lIns="99048" tIns="49524" rIns="99048" bIns="49524" rtlCol="0"/>
          <a:lstStyle>
            <a:lvl1pPr algn="r">
              <a:defRPr sz="1300"/>
            </a:lvl1pPr>
          </a:lstStyle>
          <a:p>
            <a:fld id="{E86D8963-CFCD-4740-AF60-049850373CDF}" type="datetimeFigureOut">
              <a:rPr lang="zh-CN" altLang="en-US" smtClean="0"/>
              <a:t>2025-07-31</a:t>
            </a:fld>
            <a:endParaRPr lang="zh-CN" altLang="en-US"/>
          </a:p>
        </p:txBody>
      </p:sp>
      <p:sp>
        <p:nvSpPr>
          <p:cNvPr id="4" name="幻灯片图像占位符 3"/>
          <p:cNvSpPr>
            <a:spLocks noGrp="1" noRot="1" noChangeAspect="1"/>
          </p:cNvSpPr>
          <p:nvPr>
            <p:ph type="sldImg" idx="2"/>
          </p:nvPr>
        </p:nvSpPr>
        <p:spPr>
          <a:xfrm>
            <a:off x="479425" y="1279525"/>
            <a:ext cx="6140450" cy="3454400"/>
          </a:xfrm>
          <a:prstGeom prst="rect">
            <a:avLst/>
          </a:prstGeom>
          <a:noFill/>
          <a:ln w="12700">
            <a:solidFill>
              <a:prstClr val="black"/>
            </a:solidFill>
          </a:ln>
        </p:spPr>
        <p:txBody>
          <a:bodyPr vert="horz" lIns="99048" tIns="49524" rIns="99048" bIns="49524" rtlCol="0" anchor="ctr"/>
          <a:lstStyle/>
          <a:p>
            <a:endParaRPr lang="zh-CN" altLang="en-US"/>
          </a:p>
        </p:txBody>
      </p:sp>
      <p:sp>
        <p:nvSpPr>
          <p:cNvPr id="5" name="备注占位符 4"/>
          <p:cNvSpPr>
            <a:spLocks noGrp="1"/>
          </p:cNvSpPr>
          <p:nvPr>
            <p:ph type="body" sz="quarter" idx="3"/>
          </p:nvPr>
        </p:nvSpPr>
        <p:spPr>
          <a:xfrm>
            <a:off x="709930" y="4925407"/>
            <a:ext cx="5679440" cy="4029879"/>
          </a:xfrm>
          <a:prstGeom prst="rect">
            <a:avLst/>
          </a:prstGeom>
        </p:spPr>
        <p:txBody>
          <a:bodyPr vert="horz" lIns="99048" tIns="49524" rIns="99048" bIns="49524"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107"/>
            <a:ext cx="3076363" cy="513507"/>
          </a:xfrm>
          <a:prstGeom prst="rect">
            <a:avLst/>
          </a:prstGeom>
        </p:spPr>
        <p:txBody>
          <a:bodyPr vert="horz" lIns="99048" tIns="49524" rIns="99048" bIns="49524" rtlCol="0" anchor="b"/>
          <a:lstStyle>
            <a:lvl1pPr algn="l">
              <a:defRPr sz="1300"/>
            </a:lvl1pPr>
          </a:lstStyle>
          <a:p>
            <a:endParaRPr lang="zh-CN" altLang="en-US"/>
          </a:p>
        </p:txBody>
      </p:sp>
      <p:sp>
        <p:nvSpPr>
          <p:cNvPr id="7" name="灯片编号占位符 6"/>
          <p:cNvSpPr>
            <a:spLocks noGrp="1"/>
          </p:cNvSpPr>
          <p:nvPr>
            <p:ph type="sldNum" sz="quarter" idx="5"/>
          </p:nvPr>
        </p:nvSpPr>
        <p:spPr>
          <a:xfrm>
            <a:off x="4021294" y="9721107"/>
            <a:ext cx="3076363" cy="513507"/>
          </a:xfrm>
          <a:prstGeom prst="rect">
            <a:avLst/>
          </a:prstGeom>
        </p:spPr>
        <p:txBody>
          <a:bodyPr vert="horz" lIns="99048" tIns="49524" rIns="99048" bIns="49524" rtlCol="0" anchor="b"/>
          <a:lstStyle>
            <a:lvl1pPr algn="r">
              <a:defRPr sz="1300"/>
            </a:lvl1pPr>
          </a:lstStyle>
          <a:p>
            <a:fld id="{E9E6FDB6-6D2B-46C1-9FA1-D82906A37C3A}" type="slidenum">
              <a:rPr lang="zh-CN" altLang="en-US" smtClean="0"/>
              <a:t>‹#›</a:t>
            </a:fld>
            <a:endParaRPr lang="zh-CN" altLang="en-US"/>
          </a:p>
        </p:txBody>
      </p:sp>
    </p:spTree>
    <p:extLst>
      <p:ext uri="{BB962C8B-B14F-4D97-AF65-F5344CB8AC3E}">
        <p14:creationId xmlns:p14="http://schemas.microsoft.com/office/powerpoint/2010/main" val="8157952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998952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13</a:t>
            </a:fld>
            <a:endParaRPr lang="zh-CN" altLang="en-US"/>
          </a:p>
        </p:txBody>
      </p:sp>
    </p:spTree>
    <p:extLst>
      <p:ext uri="{BB962C8B-B14F-4D97-AF65-F5344CB8AC3E}">
        <p14:creationId xmlns:p14="http://schemas.microsoft.com/office/powerpoint/2010/main" val="32192471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14</a:t>
            </a:fld>
            <a:endParaRPr lang="zh-CN" altLang="en-US"/>
          </a:p>
        </p:txBody>
      </p:sp>
    </p:spTree>
    <p:extLst>
      <p:ext uri="{BB962C8B-B14F-4D97-AF65-F5344CB8AC3E}">
        <p14:creationId xmlns:p14="http://schemas.microsoft.com/office/powerpoint/2010/main" val="287468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15</a:t>
            </a:fld>
            <a:endParaRPr lang="zh-CN" altLang="en-US"/>
          </a:p>
        </p:txBody>
      </p:sp>
    </p:spTree>
    <p:extLst>
      <p:ext uri="{BB962C8B-B14F-4D97-AF65-F5344CB8AC3E}">
        <p14:creationId xmlns:p14="http://schemas.microsoft.com/office/powerpoint/2010/main" val="4225844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3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3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680692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b="0" i="0" u="none" strike="noStrike" kern="1200" baseline="0" dirty="0" smtClean="0">
                <a:solidFill>
                  <a:schemeClr val="tx1"/>
                </a:solidFill>
                <a:latin typeface="+mn-lt"/>
                <a:ea typeface="+mn-ea"/>
                <a:cs typeface="+mn-cs"/>
              </a:rPr>
              <a:t>The charged extrasolar cosmic ray particles are strongly influenced by magnetic field as they penetrate from the outside into the heliosphere.</a:t>
            </a:r>
          </a:p>
          <a:p>
            <a:r>
              <a:rPr lang="en-US" altLang="zh-CN" sz="1200" b="0" i="0" u="none" strike="noStrike" kern="1200" baseline="0" dirty="0" smtClean="0">
                <a:solidFill>
                  <a:schemeClr val="tx1"/>
                </a:solidFill>
                <a:latin typeface="+mn-lt"/>
                <a:ea typeface="+mn-ea"/>
                <a:cs typeface="+mn-cs"/>
              </a:rPr>
              <a:t>Cosmic rays with rigidity </a:t>
            </a:r>
            <a:r>
              <a:rPr lang="en-US" altLang="zh-CN" sz="1200" b="0" i="1" u="none" strike="noStrike" kern="1200" baseline="0" dirty="0" smtClean="0">
                <a:solidFill>
                  <a:schemeClr val="tx1"/>
                </a:solidFill>
                <a:latin typeface="+mn-lt"/>
                <a:ea typeface="+mn-ea"/>
                <a:cs typeface="+mn-cs"/>
              </a:rPr>
              <a:t>R </a:t>
            </a:r>
            <a:r>
              <a:rPr lang="en-US" altLang="zh-CN" sz="1200" b="0" i="0" u="none" strike="noStrike" kern="1200" baseline="0" dirty="0" smtClean="0">
                <a:solidFill>
                  <a:schemeClr val="tx1"/>
                </a:solidFill>
                <a:latin typeface="+mn-lt"/>
                <a:ea typeface="+mn-ea"/>
                <a:cs typeface="+mn-cs"/>
              </a:rPr>
              <a:t>(= total moment um per unit charge) &gt; 10 GV have </a:t>
            </a:r>
            <a:r>
              <a:rPr lang="en-US" altLang="zh-CN" sz="1200" b="0" i="0" u="none" strike="noStrike" kern="1200" baseline="0" dirty="0" err="1" smtClean="0">
                <a:solidFill>
                  <a:schemeClr val="tx1"/>
                </a:solidFill>
                <a:latin typeface="+mn-lt"/>
                <a:ea typeface="+mn-ea"/>
                <a:cs typeface="+mn-cs"/>
              </a:rPr>
              <a:t>Larmor</a:t>
            </a:r>
            <a:r>
              <a:rPr lang="en-US" altLang="zh-CN" sz="1200" b="0" i="0" u="none" strike="noStrike" kern="1200" baseline="0" dirty="0" smtClean="0">
                <a:solidFill>
                  <a:schemeClr val="tx1"/>
                </a:solidFill>
                <a:latin typeface="+mn-lt"/>
                <a:ea typeface="+mn-ea"/>
                <a:cs typeface="+mn-cs"/>
              </a:rPr>
              <a:t> radii smaller than the characteristic dimension of the sector structure anywhere in the interplanetary medium, and move along the largescale interplanetary magnetic field. </a:t>
            </a:r>
          </a:p>
          <a:p>
            <a:r>
              <a:rPr lang="en-US" altLang="zh-CN" sz="1200" b="0" i="0" u="none" strike="noStrike" kern="1200" baseline="0" dirty="0" smtClean="0">
                <a:solidFill>
                  <a:schemeClr val="tx1"/>
                </a:solidFill>
                <a:latin typeface="+mn-lt"/>
                <a:ea typeface="+mn-ea"/>
                <a:cs typeface="+mn-cs"/>
              </a:rPr>
              <a:t>During their movement they are scattered by the small-scale magnetic field irregularities. Since the irregularities, along with the large-scale n </a:t>
            </a:r>
            <a:r>
              <a:rPr lang="en-US" altLang="zh-CN" sz="1200" b="0" i="0" u="none" strike="noStrike" kern="1200" baseline="0" dirty="0" err="1" smtClean="0">
                <a:solidFill>
                  <a:schemeClr val="tx1"/>
                </a:solidFill>
                <a:latin typeface="+mn-lt"/>
                <a:ea typeface="+mn-ea"/>
                <a:cs typeface="+mn-cs"/>
              </a:rPr>
              <a:t>lagnetic</a:t>
            </a:r>
            <a:r>
              <a:rPr lang="en-US" altLang="zh-CN" sz="1200" b="0" i="0" u="none" strike="noStrike" kern="1200" baseline="0" dirty="0" smtClean="0">
                <a:solidFill>
                  <a:schemeClr val="tx1"/>
                </a:solidFill>
                <a:latin typeface="+mn-lt"/>
                <a:ea typeface="+mn-ea"/>
                <a:cs typeface="+mn-cs"/>
              </a:rPr>
              <a:t> field, are moving essentially outward with the</a:t>
            </a:r>
          </a:p>
          <a:p>
            <a:r>
              <a:rPr lang="en-US" altLang="zh-CN" sz="1200" b="0" i="0" u="none" strike="noStrike" kern="1200" baseline="0" dirty="0" smtClean="0">
                <a:solidFill>
                  <a:schemeClr val="tx1"/>
                </a:solidFill>
                <a:latin typeface="+mn-lt"/>
                <a:ea typeface="+mn-ea"/>
                <a:cs typeface="+mn-cs"/>
              </a:rPr>
              <a:t>solar wind, this scattering process tends to sweep cosmic rays out of the solar system. Then the density of extrasolar cosmic rays that we observe at Earth is lower than the density present in the local interstellar medium, and the observed spectra are altered from their interstellar forms. </a:t>
            </a:r>
          </a:p>
          <a:p>
            <a:r>
              <a:rPr lang="en-US" altLang="zh-CN" sz="1200" b="0" i="0" u="none" strike="noStrike" kern="1200" baseline="0" dirty="0" smtClean="0">
                <a:solidFill>
                  <a:schemeClr val="tx1"/>
                </a:solidFill>
                <a:latin typeface="+mn-lt"/>
                <a:ea typeface="+mn-ea"/>
                <a:cs typeface="+mn-cs"/>
              </a:rPr>
              <a:t>The spectra are </a:t>
            </a:r>
            <a:r>
              <a:rPr lang="en-US" altLang="zh-CN" sz="1200" b="0" i="1" u="none" strike="noStrike" kern="1200" baseline="0" dirty="0" smtClean="0">
                <a:solidFill>
                  <a:schemeClr val="tx1"/>
                </a:solidFill>
                <a:latin typeface="+mn-lt"/>
                <a:ea typeface="+mn-ea"/>
                <a:cs typeface="+mn-cs"/>
              </a:rPr>
              <a:t>modulated </a:t>
            </a:r>
            <a:r>
              <a:rPr lang="en-US" altLang="zh-CN" sz="1200" b="0" i="0" u="none" strike="noStrike" kern="1200" baseline="0" dirty="0" smtClean="0">
                <a:solidFill>
                  <a:schemeClr val="tx1"/>
                </a:solidFill>
                <a:latin typeface="+mn-lt"/>
                <a:ea typeface="+mn-ea"/>
                <a:cs typeface="+mn-cs"/>
              </a:rPr>
              <a:t>as these particles pass through the interplanetary medium.</a:t>
            </a:r>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3</a:t>
            </a:fld>
            <a:endParaRPr lang="zh-CN" altLang="en-US"/>
          </a:p>
        </p:txBody>
      </p:sp>
    </p:spTree>
    <p:extLst>
      <p:ext uri="{BB962C8B-B14F-4D97-AF65-F5344CB8AC3E}">
        <p14:creationId xmlns:p14="http://schemas.microsoft.com/office/powerpoint/2010/main" val="25168184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7</a:t>
            </a:fld>
            <a:endParaRPr lang="zh-CN" altLang="en-US"/>
          </a:p>
        </p:txBody>
      </p:sp>
    </p:spTree>
    <p:extLst>
      <p:ext uri="{BB962C8B-B14F-4D97-AF65-F5344CB8AC3E}">
        <p14:creationId xmlns:p14="http://schemas.microsoft.com/office/powerpoint/2010/main" val="400322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8</a:t>
            </a:fld>
            <a:endParaRPr lang="zh-CN" altLang="en-US"/>
          </a:p>
        </p:txBody>
      </p:sp>
    </p:spTree>
    <p:extLst>
      <p:ext uri="{BB962C8B-B14F-4D97-AF65-F5344CB8AC3E}">
        <p14:creationId xmlns:p14="http://schemas.microsoft.com/office/powerpoint/2010/main" val="849918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9</a:t>
            </a:fld>
            <a:endParaRPr lang="zh-CN" altLang="en-US"/>
          </a:p>
        </p:txBody>
      </p:sp>
    </p:spTree>
    <p:extLst>
      <p:ext uri="{BB962C8B-B14F-4D97-AF65-F5344CB8AC3E}">
        <p14:creationId xmlns:p14="http://schemas.microsoft.com/office/powerpoint/2010/main" val="9517067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10</a:t>
            </a:fld>
            <a:endParaRPr lang="zh-CN" altLang="en-US"/>
          </a:p>
        </p:txBody>
      </p:sp>
    </p:spTree>
    <p:extLst>
      <p:ext uri="{BB962C8B-B14F-4D97-AF65-F5344CB8AC3E}">
        <p14:creationId xmlns:p14="http://schemas.microsoft.com/office/powerpoint/2010/main" val="137319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11</a:t>
            </a:fld>
            <a:endParaRPr lang="zh-CN" altLang="en-US"/>
          </a:p>
        </p:txBody>
      </p:sp>
    </p:spTree>
    <p:extLst>
      <p:ext uri="{BB962C8B-B14F-4D97-AF65-F5344CB8AC3E}">
        <p14:creationId xmlns:p14="http://schemas.microsoft.com/office/powerpoint/2010/main" val="4192588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E9E6FDB6-6D2B-46C1-9FA1-D82906A37C3A}" type="slidenum">
              <a:rPr lang="zh-CN" altLang="en-US" smtClean="0"/>
              <a:t>12</a:t>
            </a:fld>
            <a:endParaRPr lang="zh-CN" altLang="en-US"/>
          </a:p>
        </p:txBody>
      </p:sp>
    </p:spTree>
    <p:extLst>
      <p:ext uri="{BB962C8B-B14F-4D97-AF65-F5344CB8AC3E}">
        <p14:creationId xmlns:p14="http://schemas.microsoft.com/office/powerpoint/2010/main" val="13299756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幻灯片">
    <p:spTree>
      <p:nvGrpSpPr>
        <p:cNvPr id="1" name=""/>
        <p:cNvGrpSpPr/>
        <p:nvPr/>
      </p:nvGrpSpPr>
      <p:grpSpPr>
        <a:xfrm>
          <a:off x="0" y="0"/>
          <a:ext cx="0" cy="0"/>
          <a:chOff x="0" y="0"/>
          <a:chExt cx="0" cy="0"/>
        </a:xfrm>
      </p:grpSpPr>
      <p:sp>
        <p:nvSpPr>
          <p:cNvPr id="9801" name="副标题 2"/>
          <p:cNvSpPr>
            <a:spLocks noGrp="1"/>
          </p:cNvSpPr>
          <p:nvPr userDrawn="1">
            <p:ph type="subTitle" idx="1" hasCustomPrompt="1"/>
          </p:nvPr>
        </p:nvSpPr>
        <p:spPr>
          <a:xfrm>
            <a:off x="7781965" y="1716656"/>
            <a:ext cx="4089932" cy="349235"/>
          </a:xfrm>
        </p:spPr>
        <p:txBody>
          <a:bodyPr anchor="t">
            <a:normAutofit/>
          </a:bodyPr>
          <a:lstStyle>
            <a:lvl1pPr marL="0" indent="0" algn="r">
              <a:buNone/>
              <a:defRPr sz="20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dirty="0"/>
              <a:t>Click to edit Master title style</a:t>
            </a:r>
            <a:endParaRPr lang="zh-CN" altLang="en-US" dirty="0"/>
          </a:p>
        </p:txBody>
      </p:sp>
      <p:sp>
        <p:nvSpPr>
          <p:cNvPr id="13" name="文本占位符 13"/>
          <p:cNvSpPr>
            <a:spLocks noGrp="1"/>
          </p:cNvSpPr>
          <p:nvPr userDrawn="1">
            <p:ph type="body" sz="quarter" idx="11" hasCustomPrompt="1"/>
          </p:nvPr>
        </p:nvSpPr>
        <p:spPr>
          <a:xfrm>
            <a:off x="3252435" y="6322674"/>
            <a:ext cx="8474075" cy="248371"/>
          </a:xfrm>
        </p:spPr>
        <p:txBody>
          <a:bodyPr anchor="ctr">
            <a:noAutofit/>
          </a:bodyPr>
          <a:lstStyle>
            <a:lvl1pPr marL="0" indent="0" algn="r">
              <a:buNone/>
              <a:defRPr sz="1500" b="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ltLang="zh-CN" dirty="0"/>
              <a:t>Date</a:t>
            </a:r>
            <a:endParaRPr lang="zh-CN" altLang="en-US" dirty="0"/>
          </a:p>
        </p:txBody>
      </p:sp>
      <p:sp>
        <p:nvSpPr>
          <p:cNvPr id="9802" name="标题 1"/>
          <p:cNvSpPr>
            <a:spLocks noGrp="1"/>
          </p:cNvSpPr>
          <p:nvPr userDrawn="1">
            <p:ph type="ctrTitle"/>
          </p:nvPr>
        </p:nvSpPr>
        <p:spPr>
          <a:xfrm>
            <a:off x="7816398" y="291726"/>
            <a:ext cx="3799160" cy="1028652"/>
          </a:xfrm>
        </p:spPr>
        <p:txBody>
          <a:bodyPr anchor="b">
            <a:normAutofit/>
          </a:bodyPr>
          <a:lstStyle>
            <a:lvl1pPr algn="r">
              <a:defRPr sz="3200">
                <a:solidFill>
                  <a:schemeClr val="tx1"/>
                </a:solidFill>
              </a:defRPr>
            </a:lvl1pPr>
          </a:lstStyle>
          <a:p>
            <a:r>
              <a:rPr lang="en-US" altLang="zh-CN" dirty="0"/>
              <a:t>Click to edit Master title style</a:t>
            </a:r>
            <a:endParaRPr lang="zh-CN" altLang="en-US" dirty="0"/>
          </a:p>
        </p:txBody>
      </p:sp>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l="33083" r="8229"/>
          <a:stretch/>
        </p:blipFill>
        <p:spPr>
          <a:xfrm rot="5400000">
            <a:off x="952994" y="-952994"/>
            <a:ext cx="6858001" cy="8763990"/>
          </a:xfrm>
          <a:prstGeom prst="rect">
            <a:avLst/>
          </a:prstGeom>
        </p:spPr>
      </p:pic>
    </p:spTree>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
        <p:nvSpPr>
          <p:cNvPr id="20" name="标题 1"/>
          <p:cNvSpPr>
            <a:spLocks noGrp="1"/>
          </p:cNvSpPr>
          <p:nvPr userDrawn="1">
            <p:ph type="title"/>
          </p:nvPr>
        </p:nvSpPr>
        <p:spPr>
          <a:xfrm>
            <a:off x="5562600" y="2038350"/>
            <a:ext cx="4535055" cy="656792"/>
          </a:xfrm>
        </p:spPr>
        <p:txBody>
          <a:bodyPr anchor="b">
            <a:normAutofit/>
          </a:bodyPr>
          <a:lstStyle>
            <a:lvl1pPr algn="l">
              <a:defRPr sz="2400" b="1">
                <a:solidFill>
                  <a:schemeClr val="tx1"/>
                </a:solidFill>
              </a:defRPr>
            </a:lvl1pPr>
          </a:lstStyle>
          <a:p>
            <a:r>
              <a:rPr lang="en-US" altLang="zh-CN" dirty="0"/>
              <a:t>Click to edit Master title style</a:t>
            </a:r>
            <a:endParaRPr lang="zh-CN" altLang="en-US" dirty="0"/>
          </a:p>
        </p:txBody>
      </p:sp>
      <p:sp>
        <p:nvSpPr>
          <p:cNvPr id="21" name="文本占位符 2"/>
          <p:cNvSpPr>
            <a:spLocks noGrp="1"/>
          </p:cNvSpPr>
          <p:nvPr userDrawn="1">
            <p:ph type="body" idx="1"/>
          </p:nvPr>
        </p:nvSpPr>
        <p:spPr>
          <a:xfrm>
            <a:off x="5562600" y="2730911"/>
            <a:ext cx="4546600" cy="2088739"/>
          </a:xfrm>
        </p:spPr>
        <p:txBody>
          <a:bodyPr anchor="t">
            <a:normAutofit/>
          </a:bodyPr>
          <a:lstStyle>
            <a:lvl1pPr marL="0" indent="0" algn="l">
              <a:buNone/>
              <a:defRPr sz="11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dirty="0"/>
              <a:t>Edit Master text styles</a:t>
            </a:r>
          </a:p>
        </p:txBody>
      </p:sp>
      <p:sp>
        <p:nvSpPr>
          <p:cNvPr id="22" name="矩形 21"/>
          <p:cNvSpPr/>
          <p:nvPr userDrawn="1"/>
        </p:nvSpPr>
        <p:spPr>
          <a:xfrm>
            <a:off x="0" y="2038350"/>
            <a:ext cx="5156200" cy="2781300"/>
          </a:xfrm>
          <a:prstGeom prst="rect">
            <a:avLst/>
          </a:prstGeom>
          <a:blipFill rotWithShape="1">
            <a:blip r:embed="rId2"/>
            <a:srcRect/>
            <a:stretch>
              <a:fillRect t="-21361" b="-2183"/>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3" name="内容占位符 2"/>
          <p:cNvSpPr>
            <a:spLocks noGrp="1"/>
          </p:cNvSpPr>
          <p:nvPr>
            <p:ph idx="1"/>
          </p:nvPr>
        </p:nvSpPr>
        <p:spPr/>
        <p:txBody>
          <a:bodyPr/>
          <a:lstStyle>
            <a:lvl1pPr>
              <a:defRPr/>
            </a:lvl1pPr>
            <a:lvl2pPr>
              <a:defRPr/>
            </a:lvl2pPr>
            <a:lvl3pPr>
              <a:defRPr/>
            </a:lvl3pPr>
            <a:lvl4pPr>
              <a:defRPr/>
            </a:lvl4pPr>
            <a:lvl5pPr>
              <a:defRPr/>
            </a:lvl5p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日期占位符 3"/>
          <p:cNvSpPr>
            <a:spLocks noGrp="1"/>
          </p:cNvSpPr>
          <p:nvPr>
            <p:ph type="dt" sz="half" idx="10"/>
          </p:nvPr>
        </p:nvSpPr>
        <p:spPr/>
        <p:txBody>
          <a:bodyPr/>
          <a:lstStyle/>
          <a:p>
            <a:fld id="{6489D9C7-5DC6-4263-87FF-7C99F6FB63C3}" type="datetime1">
              <a:rPr lang="zh-CN" altLang="en-US" smtClean="0"/>
              <a:t>2025-07-31</a:t>
            </a:fld>
            <a:endParaRPr lang="zh-CN" altLang="en-US"/>
          </a:p>
        </p:txBody>
      </p:sp>
      <p:sp>
        <p:nvSpPr>
          <p:cNvPr id="5" name="页脚占位符 4"/>
          <p:cNvSpPr>
            <a:spLocks noGrp="1"/>
          </p:cNvSpPr>
          <p:nvPr>
            <p:ph type="ftr" sz="quarter" idx="11"/>
          </p:nvPr>
        </p:nvSpPr>
        <p:spPr/>
        <p:txBody>
          <a:bodyPr/>
          <a:lstStyle/>
          <a:p>
            <a:r>
              <a:rPr lang="en-US" altLang="zh-CN"/>
              <a:t>www.islide.cc</a:t>
            </a:r>
            <a:endParaRPr lang="zh-CN" altLang="en-US" dirty="0"/>
          </a:p>
        </p:txBody>
      </p:sp>
      <p:sp>
        <p:nvSpPr>
          <p:cNvPr id="6" name="灯片编号占位符 5"/>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en-US" altLang="zh-CN" dirty="0"/>
              <a:t>Click to edit Master title style</a:t>
            </a:r>
            <a:endParaRPr lang="zh-CN" altLang="en-US" dirty="0"/>
          </a:p>
        </p:txBody>
      </p:sp>
      <p:sp>
        <p:nvSpPr>
          <p:cNvPr id="3" name="日期占位符 2"/>
          <p:cNvSpPr>
            <a:spLocks noGrp="1"/>
          </p:cNvSpPr>
          <p:nvPr>
            <p:ph type="dt" sz="half" idx="10"/>
          </p:nvPr>
        </p:nvSpPr>
        <p:spPr/>
        <p:txBody>
          <a:bodyPr/>
          <a:lstStyle/>
          <a:p>
            <a:fld id="{6489D9C7-5DC6-4263-87FF-7C99F6FB63C3}" type="datetime1">
              <a:rPr lang="zh-CN" altLang="en-US" smtClean="0"/>
              <a:t>2025-07-31</a:t>
            </a:fld>
            <a:endParaRPr lang="zh-CN" altLang="en-US"/>
          </a:p>
        </p:txBody>
      </p:sp>
      <p:sp>
        <p:nvSpPr>
          <p:cNvPr id="4" name="页脚占位符 3"/>
          <p:cNvSpPr>
            <a:spLocks noGrp="1"/>
          </p:cNvSpPr>
          <p:nvPr>
            <p:ph type="ftr" sz="quarter" idx="11"/>
          </p:nvPr>
        </p:nvSpPr>
        <p:spPr/>
        <p:txBody>
          <a:bodyPr/>
          <a:lstStyle/>
          <a:p>
            <a:r>
              <a:rPr lang="en-US" altLang="zh-CN"/>
              <a:t>www.islide.cc</a:t>
            </a:r>
            <a:endParaRPr lang="zh-CN" altLang="en-US" dirty="0"/>
          </a:p>
        </p:txBody>
      </p:sp>
      <p:sp>
        <p:nvSpPr>
          <p:cNvPr id="5" name="灯片编号占位符 4"/>
          <p:cNvSpPr>
            <a:spLocks noGrp="1"/>
          </p:cNvSpPr>
          <p:nvPr>
            <p:ph type="sldNum" sz="quarter" idx="12"/>
          </p:nvPr>
        </p:nvSpPr>
        <p:spPr/>
        <p:txBody>
          <a:bodyPr/>
          <a:lstStyle/>
          <a:p>
            <a:fld id="{5DD3DB80-B894-403A-B48E-6FDC1A72010E}"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末尾幻灯片">
    <p:spTree>
      <p:nvGrpSpPr>
        <p:cNvPr id="1" name=""/>
        <p:cNvGrpSpPr/>
        <p:nvPr/>
      </p:nvGrpSpPr>
      <p:grpSpPr>
        <a:xfrm>
          <a:off x="0" y="0"/>
          <a:ext cx="0" cy="0"/>
          <a:chOff x="0" y="0"/>
          <a:chExt cx="0" cy="0"/>
        </a:xfrm>
      </p:grpSpPr>
      <p:sp>
        <p:nvSpPr>
          <p:cNvPr id="13" name="标题 1"/>
          <p:cNvSpPr>
            <a:spLocks noGrp="1"/>
          </p:cNvSpPr>
          <p:nvPr userDrawn="1">
            <p:ph type="ctrTitle" hasCustomPrompt="1"/>
          </p:nvPr>
        </p:nvSpPr>
        <p:spPr>
          <a:xfrm>
            <a:off x="3048000" y="3562351"/>
            <a:ext cx="5000531" cy="1353534"/>
          </a:xfrm>
        </p:spPr>
        <p:txBody>
          <a:bodyPr anchor="t">
            <a:normAutofit/>
          </a:bodyPr>
          <a:lstStyle>
            <a:lvl1pPr marL="0" indent="0" algn="l">
              <a:buFont typeface="Arial" panose="020B0604020202020204" pitchFamily="34" charset="0"/>
              <a:buNone/>
              <a:defRPr sz="3200">
                <a:solidFill>
                  <a:schemeClr val="tx1"/>
                </a:solidFill>
              </a:defRPr>
            </a:lvl1pPr>
          </a:lstStyle>
          <a:p>
            <a:r>
              <a:rPr lang="en-US" altLang="zh-CN" dirty="0"/>
              <a:t>Conclusion</a:t>
            </a:r>
            <a:endParaRPr lang="zh-CN" altLang="en-US" dirty="0"/>
          </a:p>
        </p:txBody>
      </p:sp>
      <p:sp>
        <p:nvSpPr>
          <p:cNvPr id="14" name="文本占位符 62"/>
          <p:cNvSpPr>
            <a:spLocks noGrp="1"/>
          </p:cNvSpPr>
          <p:nvPr userDrawn="1">
            <p:ph type="body" sz="quarter" idx="17" hasCustomPrompt="1"/>
          </p:nvPr>
        </p:nvSpPr>
        <p:spPr>
          <a:xfrm>
            <a:off x="3048000" y="5165475"/>
            <a:ext cx="5000531" cy="310871"/>
          </a:xfrm>
        </p:spPr>
        <p:txBody>
          <a:bodyPr vert="horz" lIns="91440" tIns="45720" rIns="91440" bIns="45720" rtlCol="0">
            <a:normAutofit/>
          </a:bodyPr>
          <a:lstStyle>
            <a:lvl1pPr marL="0" indent="0" algn="l">
              <a:buNone/>
              <a:defRPr lang="zh-CN" altLang="en-US" sz="16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lvl="0"/>
            <a:r>
              <a:rPr lang="en-US" altLang="zh-CN" dirty="0"/>
              <a:t>Signature</a:t>
            </a:r>
          </a:p>
        </p:txBody>
      </p:sp>
      <p:sp>
        <p:nvSpPr>
          <p:cNvPr id="15" name="文本占位符 62"/>
          <p:cNvSpPr>
            <a:spLocks noGrp="1"/>
          </p:cNvSpPr>
          <p:nvPr userDrawn="1">
            <p:ph type="body" sz="quarter" idx="18" hasCustomPrompt="1"/>
          </p:nvPr>
        </p:nvSpPr>
        <p:spPr>
          <a:xfrm>
            <a:off x="3048000" y="5481109"/>
            <a:ext cx="5000531" cy="310871"/>
          </a:xfrm>
        </p:spPr>
        <p:txBody>
          <a:bodyPr vert="horz" lIns="91440" tIns="45720" rIns="91440" bIns="45720" rtlCol="0">
            <a:normAutofit/>
          </a:bodyPr>
          <a:lstStyle>
            <a:lvl1pPr marL="0" indent="0" algn="l">
              <a:buNone/>
              <a:defRPr lang="zh-CN" altLang="en-US" sz="1600" smtClean="0">
                <a:solidFill>
                  <a:schemeClr val="tx1"/>
                </a:solidFill>
              </a:defRPr>
            </a:lvl1pPr>
            <a:lvl2pPr>
              <a:defRPr lang="zh-CN" altLang="en-US" sz="2000" smtClean="0"/>
            </a:lvl2pPr>
            <a:lvl3pPr>
              <a:defRPr lang="zh-CN" altLang="en-US" sz="1800" smtClean="0"/>
            </a:lvl3pPr>
            <a:lvl4pPr>
              <a:defRPr lang="zh-CN" altLang="en-US" sz="1600" smtClean="0"/>
            </a:lvl4pPr>
            <a:lvl5pPr>
              <a:defRPr lang="zh-CN" altLang="en-US" sz="1600"/>
            </a:lvl5pPr>
          </a:lstStyle>
          <a:p>
            <a:pPr marL="228600" marR="0" lvl="0" indent="-228600" fontAlgn="auto">
              <a:spcAft>
                <a:spcPts val="0"/>
              </a:spcAft>
              <a:buClrTx/>
              <a:buSzTx/>
            </a:pPr>
            <a:r>
              <a:rPr lang="en-US" altLang="zh-CN" dirty="0"/>
              <a:t>Data</a:t>
            </a:r>
          </a:p>
        </p:txBody>
      </p:sp>
      <p:sp>
        <p:nvSpPr>
          <p:cNvPr id="34" name="矩形 33"/>
          <p:cNvSpPr/>
          <p:nvPr userDrawn="1"/>
        </p:nvSpPr>
        <p:spPr>
          <a:xfrm>
            <a:off x="3048000" y="514350"/>
            <a:ext cx="9144000" cy="2781300"/>
          </a:xfrm>
          <a:prstGeom prst="rect">
            <a:avLst/>
          </a:prstGeom>
          <a:blipFill rotWithShape="1">
            <a:blip r:embed="rId2"/>
            <a:srcRect/>
            <a:stretch>
              <a:fillRect t="-86943" b="-3214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69924" y="1"/>
            <a:ext cx="10850563" cy="1028699"/>
          </a:xfrm>
          <a:prstGeom prst="rect">
            <a:avLst/>
          </a:prstGeom>
        </p:spPr>
        <p:txBody>
          <a:bodyPr vert="horz" lIns="91440" tIns="45720" rIns="91440" bIns="45720" rtlCol="0" anchor="b">
            <a:normAutofit/>
          </a:bodyPr>
          <a:lstStyle/>
          <a:p>
            <a:r>
              <a:rPr lang="en-US" altLang="zh-CN" dirty="0"/>
              <a:t>Click to edit Master title style</a:t>
            </a:r>
            <a:endParaRPr lang="zh-CN" altLang="en-US" dirty="0"/>
          </a:p>
        </p:txBody>
      </p:sp>
      <p:sp>
        <p:nvSpPr>
          <p:cNvPr id="3" name="文本占位符 2"/>
          <p:cNvSpPr>
            <a:spLocks noGrp="1"/>
          </p:cNvSpPr>
          <p:nvPr>
            <p:ph type="body" idx="1"/>
          </p:nvPr>
        </p:nvSpPr>
        <p:spPr>
          <a:xfrm>
            <a:off x="669924" y="1123950"/>
            <a:ext cx="10850563" cy="5019675"/>
          </a:xfrm>
          <a:prstGeom prst="rect">
            <a:avLst/>
          </a:prstGeom>
        </p:spPr>
        <p:txBody>
          <a:bodyPr vert="horz" lIns="91440" tIns="45720" rIns="91440" bIns="45720" rtlCol="0">
            <a:normAutofit/>
          </a:bodyPr>
          <a:lstStyle/>
          <a:p>
            <a:pPr lvl="0"/>
            <a:r>
              <a:rPr lang="en-US" altLang="zh-CN" dirty="0"/>
              <a:t>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endParaRPr lang="zh-CN" altLang="en-US" dirty="0"/>
          </a:p>
        </p:txBody>
      </p:sp>
      <p:sp>
        <p:nvSpPr>
          <p:cNvPr id="4" name="日期占位符 3"/>
          <p:cNvSpPr>
            <a:spLocks noGrp="1"/>
          </p:cNvSpPr>
          <p:nvPr>
            <p:ph type="dt" sz="half" idx="2"/>
          </p:nvPr>
        </p:nvSpPr>
        <p:spPr>
          <a:xfrm>
            <a:off x="5401732" y="6240463"/>
            <a:ext cx="1388536" cy="206381"/>
          </a:xfrm>
          <a:prstGeom prst="rect">
            <a:avLst/>
          </a:prstGeom>
        </p:spPr>
        <p:txBody>
          <a:bodyPr vert="horz" lIns="91440" tIns="45720" rIns="91440" bIns="45720" rtlCol="0" anchor="ctr"/>
          <a:lstStyle>
            <a:lvl1pPr algn="ctr">
              <a:defRPr sz="1000">
                <a:solidFill>
                  <a:schemeClr val="tx1">
                    <a:lumMod val="50000"/>
                    <a:lumOff val="50000"/>
                  </a:schemeClr>
                </a:solidFill>
              </a:defRPr>
            </a:lvl1pPr>
          </a:lstStyle>
          <a:p>
            <a:fld id="{6489D9C7-5DC6-4263-87FF-7C99F6FB63C3}" type="datetime1">
              <a:rPr lang="zh-CN" altLang="en-US" smtClean="0"/>
              <a:t>2025-07-31</a:t>
            </a:fld>
            <a:endParaRPr lang="zh-CN" altLang="en-US"/>
          </a:p>
        </p:txBody>
      </p:sp>
      <p:sp>
        <p:nvSpPr>
          <p:cNvPr id="5" name="页脚占位符 4"/>
          <p:cNvSpPr>
            <a:spLocks noGrp="1"/>
          </p:cNvSpPr>
          <p:nvPr>
            <p:ph type="ftr" sz="quarter" idx="3"/>
          </p:nvPr>
        </p:nvSpPr>
        <p:spPr>
          <a:xfrm>
            <a:off x="669924" y="6240463"/>
            <a:ext cx="4140201" cy="206381"/>
          </a:xfrm>
          <a:prstGeom prst="rect">
            <a:avLst/>
          </a:prstGeom>
        </p:spPr>
        <p:txBody>
          <a:bodyPr vert="horz" lIns="91440" tIns="45720" rIns="91440" bIns="45720" rtlCol="0" anchor="ctr"/>
          <a:lstStyle>
            <a:lvl1pPr algn="l">
              <a:defRPr sz="1000">
                <a:solidFill>
                  <a:schemeClr val="tx1">
                    <a:lumMod val="50000"/>
                    <a:lumOff val="50000"/>
                  </a:schemeClr>
                </a:solidFill>
              </a:defRPr>
            </a:lvl1pPr>
          </a:lstStyle>
          <a:p>
            <a:r>
              <a:rPr lang="en-US" altLang="zh-CN"/>
              <a:t>www.islide.cc</a:t>
            </a:r>
            <a:endParaRPr lang="zh-CN" altLang="en-US" dirty="0"/>
          </a:p>
        </p:txBody>
      </p:sp>
      <p:sp>
        <p:nvSpPr>
          <p:cNvPr id="6" name="灯片编号占位符 5"/>
          <p:cNvSpPr>
            <a:spLocks noGrp="1"/>
          </p:cNvSpPr>
          <p:nvPr>
            <p:ph type="sldNum" sz="quarter" idx="4"/>
          </p:nvPr>
        </p:nvSpPr>
        <p:spPr>
          <a:xfrm>
            <a:off x="8610599" y="6240463"/>
            <a:ext cx="2909888" cy="206381"/>
          </a:xfrm>
          <a:prstGeom prst="rect">
            <a:avLst/>
          </a:prstGeom>
        </p:spPr>
        <p:txBody>
          <a:bodyPr vert="horz" lIns="91440" tIns="45720" rIns="91440" bIns="45720" rtlCol="0" anchor="ctr"/>
          <a:lstStyle>
            <a:lvl1pPr algn="r">
              <a:defRPr sz="1000">
                <a:solidFill>
                  <a:schemeClr val="tx1">
                    <a:lumMod val="50000"/>
                    <a:lumOff val="50000"/>
                  </a:schemeClr>
                </a:solidFill>
              </a:defRPr>
            </a:lvl1pPr>
          </a:lstStyle>
          <a:p>
            <a:fld id="{5DD3DB80-B894-403A-B48E-6FDC1A72010E}" type="slidenum">
              <a:rPr lang="zh-CN" altLang="en-US" smtClean="0"/>
              <a:t>‹#›</a:t>
            </a:fld>
            <a:endParaRPr lang="zh-CN" altLang="en-US"/>
          </a:p>
        </p:txBody>
      </p:sp>
      <p:cxnSp>
        <p:nvCxnSpPr>
          <p:cNvPr id="7" name="直接连接符 6"/>
          <p:cNvCxnSpPr/>
          <p:nvPr userDrawn="1"/>
        </p:nvCxnSpPr>
        <p:spPr>
          <a:xfrm>
            <a:off x="669924" y="1028700"/>
            <a:ext cx="10850563" cy="0"/>
          </a:xfrm>
          <a:prstGeom prst="line">
            <a:avLst/>
          </a:prstGeom>
          <a:ln w="31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timing>
    <p:tnLst>
      <p:par>
        <p:cTn id="1" dur="indefinite" restart="never" nodeType="tmRoot"/>
      </p:par>
    </p:tnLst>
  </p:timing>
  <p:hf hdr="0" dt="0"/>
  <p:txStyles>
    <p:title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7" Type="http://schemas.openxmlformats.org/officeDocument/2006/relationships/image" Target="../media/image1700.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600.png"/><Relationship Id="rId11" Type="http://schemas.openxmlformats.org/officeDocument/2006/relationships/image" Target="../media/image16.png"/><Relationship Id="rId10" Type="http://schemas.openxmlformats.org/officeDocument/2006/relationships/image" Target="../media/image15.png"/><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22478" t="3975" r="23371" b="3787"/>
          <a:stretch/>
        </p:blipFill>
        <p:spPr>
          <a:xfrm>
            <a:off x="-3487568" y="0"/>
            <a:ext cx="7157807" cy="6858000"/>
          </a:xfrm>
          <a:prstGeom prst="rect">
            <a:avLst/>
          </a:prstGeom>
        </p:spPr>
      </p:pic>
      <p:pic>
        <p:nvPicPr>
          <p:cNvPr id="46" name="图片 45"/>
          <p:cNvPicPr>
            <a:picLocks noChangeAspect="1"/>
          </p:cNvPicPr>
          <p:nvPr/>
        </p:nvPicPr>
        <p:blipFill rotWithShape="1">
          <a:blip r:embed="rId4"/>
          <a:srcRect l="21937" t="6937" r="19912" b="5061"/>
          <a:stretch/>
        </p:blipFill>
        <p:spPr>
          <a:xfrm>
            <a:off x="4270709" y="3942677"/>
            <a:ext cx="3753853" cy="4177366"/>
          </a:xfrm>
          <a:prstGeom prst="rect">
            <a:avLst/>
          </a:prstGeom>
        </p:spPr>
      </p:pic>
      <p:sp>
        <p:nvSpPr>
          <p:cNvPr id="47" name="文本占位符 5"/>
          <p:cNvSpPr txBox="1">
            <a:spLocks/>
          </p:cNvSpPr>
          <p:nvPr/>
        </p:nvSpPr>
        <p:spPr>
          <a:xfrm>
            <a:off x="3670238" y="1521100"/>
            <a:ext cx="8180247" cy="22048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GB" altLang="zh-CN" sz="1400" dirty="0" err="1" smtClean="0">
                <a:solidFill>
                  <a:schemeClr val="bg1"/>
                </a:solidFill>
              </a:rPr>
              <a:t>Yubao</a:t>
            </a:r>
            <a:r>
              <a:rPr lang="en-GB" altLang="zh-CN" sz="1400" dirty="0" smtClean="0">
                <a:solidFill>
                  <a:schemeClr val="bg1"/>
                </a:solidFill>
              </a:rPr>
              <a:t> Wang</a:t>
            </a:r>
            <a:r>
              <a:rPr lang="en-GB" altLang="zh-CN" sz="1400" baseline="30000" dirty="0" smtClean="0">
                <a:solidFill>
                  <a:schemeClr val="bg1"/>
                </a:solidFill>
              </a:rPr>
              <a:t>1</a:t>
            </a:r>
            <a:r>
              <a:rPr lang="en-GB" altLang="zh-CN" sz="1400" dirty="0" smtClean="0">
                <a:solidFill>
                  <a:schemeClr val="bg1"/>
                </a:solidFill>
              </a:rPr>
              <a:t>, </a:t>
            </a:r>
            <a:r>
              <a:rPr lang="en-GB" altLang="zh-CN" sz="1400" dirty="0" err="1" smtClean="0">
                <a:solidFill>
                  <a:schemeClr val="bg1"/>
                </a:solidFill>
              </a:rPr>
              <a:t>Jingnan</a:t>
            </a:r>
            <a:r>
              <a:rPr lang="en-GB" altLang="zh-CN" sz="1400" dirty="0" smtClean="0">
                <a:solidFill>
                  <a:schemeClr val="bg1"/>
                </a:solidFill>
              </a:rPr>
              <a:t> Guo</a:t>
            </a:r>
            <a:r>
              <a:rPr lang="en-GB" altLang="zh-CN" sz="1400" baseline="30000" dirty="0" smtClean="0">
                <a:solidFill>
                  <a:schemeClr val="bg1"/>
                </a:solidFill>
              </a:rPr>
              <a:t>1</a:t>
            </a:r>
            <a:r>
              <a:rPr lang="en-US" altLang="zh-CN" sz="1400" baseline="30000" dirty="0" smtClean="0">
                <a:solidFill>
                  <a:schemeClr val="bg1"/>
                </a:solidFill>
              </a:rPr>
              <a:t>,2,3</a:t>
            </a:r>
            <a:r>
              <a:rPr lang="en-GB" altLang="zh-CN" sz="1400" dirty="0" smtClean="0">
                <a:solidFill>
                  <a:schemeClr val="bg1"/>
                </a:solidFill>
              </a:rPr>
              <a:t>, </a:t>
            </a:r>
            <a:r>
              <a:rPr lang="en-US" altLang="zh-CN" sz="1400" dirty="0" smtClean="0">
                <a:solidFill>
                  <a:schemeClr val="bg1"/>
                </a:solidFill>
              </a:rPr>
              <a:t>Claudio Corti</a:t>
            </a:r>
            <a:r>
              <a:rPr lang="en-US" altLang="zh-CN" sz="1400" baseline="30000" dirty="0" smtClean="0">
                <a:solidFill>
                  <a:schemeClr val="bg1"/>
                </a:solidFill>
              </a:rPr>
              <a:t>4</a:t>
            </a:r>
            <a:r>
              <a:rPr lang="en-US" altLang="zh-CN" sz="1400" dirty="0" smtClean="0">
                <a:solidFill>
                  <a:schemeClr val="bg1"/>
                </a:solidFill>
              </a:rPr>
              <a:t>,</a:t>
            </a:r>
            <a:r>
              <a:rPr lang="en-GB" altLang="zh-CN" sz="1400" dirty="0" smtClean="0">
                <a:solidFill>
                  <a:schemeClr val="bg1"/>
                </a:solidFill>
              </a:rPr>
              <a:t> </a:t>
            </a:r>
            <a:r>
              <a:rPr lang="en-US" altLang="zh-CN" sz="1400" dirty="0" err="1" smtClean="0">
                <a:solidFill>
                  <a:schemeClr val="bg1"/>
                </a:solidFill>
              </a:rPr>
              <a:t>Yuming</a:t>
            </a:r>
            <a:r>
              <a:rPr lang="en-US" altLang="zh-CN" sz="1400" dirty="0" smtClean="0">
                <a:solidFill>
                  <a:schemeClr val="bg1"/>
                </a:solidFill>
              </a:rPr>
              <a:t> Wang</a:t>
            </a:r>
            <a:r>
              <a:rPr lang="en-US" altLang="zh-CN" sz="1400" baseline="30000" dirty="0" smtClean="0">
                <a:solidFill>
                  <a:schemeClr val="bg1"/>
                </a:solidFill>
              </a:rPr>
              <a:t>1,2</a:t>
            </a:r>
            <a:r>
              <a:rPr lang="en-US" altLang="zh-CN" sz="1400" dirty="0" smtClean="0">
                <a:solidFill>
                  <a:schemeClr val="bg1"/>
                </a:solidFill>
              </a:rPr>
              <a:t>, </a:t>
            </a:r>
            <a:r>
              <a:rPr lang="en-GB" altLang="zh-CN" sz="1400" dirty="0" err="1" smtClean="0">
                <a:solidFill>
                  <a:schemeClr val="bg1"/>
                </a:solidFill>
              </a:rPr>
              <a:t>Weihao</a:t>
            </a:r>
            <a:r>
              <a:rPr lang="en-GB" altLang="zh-CN" sz="1400" dirty="0" smtClean="0">
                <a:solidFill>
                  <a:schemeClr val="bg1"/>
                </a:solidFill>
              </a:rPr>
              <a:t> </a:t>
            </a:r>
            <a:r>
              <a:rPr lang="en-GB" altLang="zh-CN" sz="1400" dirty="0">
                <a:solidFill>
                  <a:schemeClr val="bg1"/>
                </a:solidFill>
              </a:rPr>
              <a:t>Liu</a:t>
            </a:r>
            <a:r>
              <a:rPr lang="en-GB" altLang="zh-CN" sz="1400" baseline="30000" dirty="0">
                <a:solidFill>
                  <a:schemeClr val="bg1"/>
                </a:solidFill>
              </a:rPr>
              <a:t>5</a:t>
            </a:r>
            <a:r>
              <a:rPr lang="en-US" altLang="zh-CN" sz="1400" dirty="0" smtClean="0">
                <a:solidFill>
                  <a:schemeClr val="bg1"/>
                </a:solidFill>
              </a:rPr>
              <a:t>,</a:t>
            </a:r>
            <a:endParaRPr lang="en-US" altLang="zh-CN" sz="1400" baseline="30000" dirty="0" smtClean="0">
              <a:solidFill>
                <a:schemeClr val="bg1"/>
              </a:solidFill>
            </a:endParaRPr>
          </a:p>
          <a:p>
            <a:pPr marL="0" indent="0">
              <a:buFont typeface="Arial" panose="020B0604020202020204" pitchFamily="34" charset="0"/>
              <a:buNone/>
            </a:pPr>
            <a:r>
              <a:rPr lang="en-GB" altLang="zh-CN" sz="1100" baseline="30000" dirty="0" smtClean="0">
                <a:solidFill>
                  <a:schemeClr val="bg1"/>
                </a:solidFill>
              </a:rPr>
              <a:t>1</a:t>
            </a:r>
            <a:r>
              <a:rPr lang="en-US" altLang="zh-CN" sz="1100" dirty="0" smtClean="0">
                <a:solidFill>
                  <a:schemeClr val="bg1"/>
                </a:solidFill>
              </a:rPr>
              <a:t>Deep Space Exploration Laboratory/School of Earth and Space Sciences, University of Science and Technology of China</a:t>
            </a:r>
            <a:endParaRPr lang="zh-CN" altLang="zh-CN" sz="1100" dirty="0" smtClean="0">
              <a:solidFill>
                <a:schemeClr val="bg1"/>
              </a:solidFill>
            </a:endParaRPr>
          </a:p>
          <a:p>
            <a:pPr marL="0" indent="0">
              <a:buFont typeface="Arial" panose="020B0604020202020204" pitchFamily="34" charset="0"/>
              <a:buNone/>
            </a:pPr>
            <a:r>
              <a:rPr lang="en-US" altLang="zh-CN" sz="1100" baseline="30000" dirty="0" smtClean="0">
                <a:solidFill>
                  <a:schemeClr val="bg1"/>
                </a:solidFill>
              </a:rPr>
              <a:t>2</a:t>
            </a:r>
            <a:r>
              <a:rPr lang="en-US" altLang="zh-CN" sz="1100" dirty="0" smtClean="0">
                <a:solidFill>
                  <a:schemeClr val="bg1"/>
                </a:solidFill>
              </a:rPr>
              <a:t>CAS Center for Excellence in Comparative Planetology, University of Science and Technology of China</a:t>
            </a:r>
          </a:p>
          <a:p>
            <a:pPr marL="0" indent="0">
              <a:buFont typeface="Arial" panose="020B0604020202020204" pitchFamily="34" charset="0"/>
              <a:buNone/>
            </a:pPr>
            <a:r>
              <a:rPr lang="en-US" altLang="zh-CN" sz="1100" baseline="30000" dirty="0" smtClean="0">
                <a:solidFill>
                  <a:schemeClr val="bg1"/>
                </a:solidFill>
              </a:rPr>
              <a:t>3</a:t>
            </a:r>
            <a:r>
              <a:rPr lang="en-US" altLang="zh-CN" sz="1100" dirty="0" smtClean="0">
                <a:solidFill>
                  <a:schemeClr val="bg1"/>
                </a:solidFill>
              </a:rPr>
              <a:t>Collaborative Innovation Center of </a:t>
            </a:r>
            <a:r>
              <a:rPr lang="en-US" altLang="zh-CN" sz="1100" dirty="0" err="1" smtClean="0">
                <a:solidFill>
                  <a:schemeClr val="bg1"/>
                </a:solidFill>
              </a:rPr>
              <a:t>Astronautical</a:t>
            </a:r>
            <a:r>
              <a:rPr lang="en-US" altLang="zh-CN" sz="1100" dirty="0" smtClean="0">
                <a:solidFill>
                  <a:schemeClr val="bg1"/>
                </a:solidFill>
              </a:rPr>
              <a:t> Science and Technology</a:t>
            </a:r>
          </a:p>
          <a:p>
            <a:pPr marL="0" indent="0">
              <a:buNone/>
            </a:pPr>
            <a:r>
              <a:rPr lang="en-US" altLang="zh-CN" sz="1100" baseline="30000" dirty="0" smtClean="0">
                <a:solidFill>
                  <a:schemeClr val="bg1"/>
                </a:solidFill>
              </a:rPr>
              <a:t>4</a:t>
            </a:r>
            <a:r>
              <a:rPr lang="en-US" altLang="zh-CN" sz="1100" dirty="0" smtClean="0">
                <a:solidFill>
                  <a:schemeClr val="bg1"/>
                </a:solidFill>
              </a:rPr>
              <a:t>University of Hawaii at </a:t>
            </a:r>
            <a:r>
              <a:rPr lang="en-US" altLang="zh-CN" sz="1100" dirty="0" err="1" smtClean="0">
                <a:solidFill>
                  <a:schemeClr val="bg1"/>
                </a:solidFill>
              </a:rPr>
              <a:t>Manoa</a:t>
            </a:r>
            <a:r>
              <a:rPr lang="en-US" altLang="zh-CN" sz="1100" dirty="0">
                <a:solidFill>
                  <a:schemeClr val="bg1"/>
                </a:solidFill>
              </a:rPr>
              <a:t>, </a:t>
            </a:r>
            <a:r>
              <a:rPr lang="en-US" altLang="zh-CN" sz="1100" dirty="0" smtClean="0">
                <a:solidFill>
                  <a:schemeClr val="bg1"/>
                </a:solidFill>
              </a:rPr>
              <a:t>Honolulu</a:t>
            </a:r>
            <a:r>
              <a:rPr lang="en-US" altLang="zh-CN" sz="1100" dirty="0">
                <a:solidFill>
                  <a:schemeClr val="bg1"/>
                </a:solidFill>
              </a:rPr>
              <a:t>, USA</a:t>
            </a:r>
            <a:endParaRPr lang="en-US" altLang="zh-CN" sz="1100" dirty="0" smtClean="0">
              <a:solidFill>
                <a:schemeClr val="bg1"/>
              </a:solidFill>
            </a:endParaRPr>
          </a:p>
          <a:p>
            <a:pPr marL="0" indent="0">
              <a:buFont typeface="Arial" panose="020B0604020202020204" pitchFamily="34" charset="0"/>
              <a:buNone/>
            </a:pPr>
            <a:r>
              <a:rPr lang="en-US" altLang="zh-CN" sz="1100" baseline="30000" dirty="0" smtClean="0">
                <a:solidFill>
                  <a:schemeClr val="bg1"/>
                </a:solidFill>
              </a:rPr>
              <a:t>5</a:t>
            </a:r>
            <a:r>
              <a:rPr lang="en-US" altLang="zh-CN" sz="1100" dirty="0" smtClean="0">
                <a:solidFill>
                  <a:schemeClr val="bg1"/>
                </a:solidFill>
              </a:rPr>
              <a:t>University of Michigan, Ann Arbor, USA</a:t>
            </a:r>
            <a:endParaRPr lang="zh-CN" altLang="zh-CN" sz="1100" dirty="0">
              <a:solidFill>
                <a:schemeClr val="bg1"/>
              </a:solidFill>
            </a:endParaRPr>
          </a:p>
        </p:txBody>
      </p:sp>
      <p:sp>
        <p:nvSpPr>
          <p:cNvPr id="48" name="标题 3"/>
          <p:cNvSpPr txBox="1">
            <a:spLocks/>
          </p:cNvSpPr>
          <p:nvPr/>
        </p:nvSpPr>
        <p:spPr>
          <a:xfrm>
            <a:off x="1325049" y="302491"/>
            <a:ext cx="11118351" cy="1035178"/>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en-US" altLang="zh-CN" sz="3600" dirty="0">
                <a:solidFill>
                  <a:schemeClr val="bg1"/>
                </a:solidFill>
              </a:rPr>
              <a:t>On the rigidity-dependent delay time of the GCR modulation versus open solar magnetic flux</a:t>
            </a:r>
            <a:endParaRPr lang="zh-CN" altLang="en-US" sz="3600" dirty="0">
              <a:solidFill>
                <a:schemeClr val="bg1"/>
              </a:solidFill>
            </a:endParaRPr>
          </a:p>
        </p:txBody>
      </p:sp>
      <p:sp>
        <p:nvSpPr>
          <p:cNvPr id="2" name="矩形 1"/>
          <p:cNvSpPr/>
          <p:nvPr/>
        </p:nvSpPr>
        <p:spPr>
          <a:xfrm>
            <a:off x="9272847" y="5725850"/>
            <a:ext cx="2481349" cy="369332"/>
          </a:xfrm>
          <a:prstGeom prst="rect">
            <a:avLst/>
          </a:prstGeom>
        </p:spPr>
        <p:txBody>
          <a:bodyPr wrap="square">
            <a:spAutoFit/>
          </a:bodyPr>
          <a:lstStyle/>
          <a:p>
            <a:r>
              <a:rPr lang="zh-CN" altLang="en-US" dirty="0" smtClean="0">
                <a:solidFill>
                  <a:schemeClr val="bg1"/>
                </a:solidFill>
              </a:rPr>
              <a:t>乌鲁木齐     </a:t>
            </a:r>
            <a:r>
              <a:rPr lang="en-US" altLang="zh-CN" dirty="0" smtClean="0">
                <a:solidFill>
                  <a:schemeClr val="bg1"/>
                </a:solidFill>
              </a:rPr>
              <a:t>2025.7.31 </a:t>
            </a:r>
          </a:p>
        </p:txBody>
      </p:sp>
    </p:spTree>
    <p:extLst>
      <p:ext uri="{BB962C8B-B14F-4D97-AF65-F5344CB8AC3E}">
        <p14:creationId xmlns:p14="http://schemas.microsoft.com/office/powerpoint/2010/main" val="11194054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buSzPct val="100000"/>
            </a:pPr>
            <a:r>
              <a:rPr lang="en-US" altLang="zh-CN" dirty="0" smtClean="0"/>
              <a:t>Results: SSN and F10.7</a:t>
            </a:r>
            <a:endParaRPr lang="en-US" altLang="zh-CN" dirty="0"/>
          </a:p>
        </p:txBody>
      </p:sp>
      <p:pic>
        <p:nvPicPr>
          <p:cNvPr id="5" name="图片 4" descr="中科大"/>
          <p:cNvPicPr>
            <a:picLocks noChangeAspect="1"/>
          </p:cNvPicPr>
          <p:nvPr/>
        </p:nvPicPr>
        <p:blipFill>
          <a:blip r:embed="rId3"/>
          <a:stretch>
            <a:fillRect/>
          </a:stretch>
        </p:blipFill>
        <p:spPr>
          <a:xfrm>
            <a:off x="10803255" y="155575"/>
            <a:ext cx="717550" cy="717550"/>
          </a:xfrm>
          <a:prstGeom prst="rect">
            <a:avLst/>
          </a:prstGeom>
        </p:spPr>
      </p:pic>
      <p:sp>
        <p:nvSpPr>
          <p:cNvPr id="6"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z="1600" smtClean="0"/>
              <a:pPr/>
              <a:t>10</a:t>
            </a:fld>
            <a:endParaRPr lang="zh-CN" altLang="en-US" sz="1600" dirty="0"/>
          </a:p>
        </p:txBody>
      </p:sp>
      <p:pic>
        <p:nvPicPr>
          <p:cNvPr id="3" name="图片 2"/>
          <p:cNvPicPr>
            <a:picLocks noChangeAspect="1"/>
          </p:cNvPicPr>
          <p:nvPr/>
        </p:nvPicPr>
        <p:blipFill>
          <a:blip r:embed="rId4"/>
          <a:stretch>
            <a:fillRect/>
          </a:stretch>
        </p:blipFill>
        <p:spPr>
          <a:xfrm>
            <a:off x="0" y="1399665"/>
            <a:ext cx="6083166" cy="4840118"/>
          </a:xfrm>
          <a:prstGeom prst="rect">
            <a:avLst/>
          </a:prstGeom>
        </p:spPr>
      </p:pic>
      <p:pic>
        <p:nvPicPr>
          <p:cNvPr id="7" name="图片 6"/>
          <p:cNvPicPr>
            <a:picLocks noChangeAspect="1"/>
          </p:cNvPicPr>
          <p:nvPr/>
        </p:nvPicPr>
        <p:blipFill>
          <a:blip r:embed="rId5"/>
          <a:stretch>
            <a:fillRect/>
          </a:stretch>
        </p:blipFill>
        <p:spPr>
          <a:xfrm>
            <a:off x="6259802" y="1399665"/>
            <a:ext cx="5922618" cy="4712377"/>
          </a:xfrm>
          <a:prstGeom prst="rect">
            <a:avLst/>
          </a:prstGeom>
        </p:spPr>
      </p:pic>
    </p:spTree>
    <p:extLst>
      <p:ext uri="{BB962C8B-B14F-4D97-AF65-F5344CB8AC3E}">
        <p14:creationId xmlns:p14="http://schemas.microsoft.com/office/powerpoint/2010/main" val="18676260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buSzPct val="100000"/>
            </a:pPr>
            <a:r>
              <a:rPr lang="en-US" altLang="zh-CN" dirty="0" smtClean="0"/>
              <a:t>Results: Solar open magnetic flux </a:t>
            </a:r>
            <a:endParaRPr lang="en-US" altLang="zh-CN"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11</a:t>
            </a:fld>
            <a:endParaRPr lang="zh-CN" altLang="en-US"/>
          </a:p>
        </p:txBody>
      </p:sp>
      <p:pic>
        <p:nvPicPr>
          <p:cNvPr id="5" name="图片 4" descr="中科大"/>
          <p:cNvPicPr>
            <a:picLocks noChangeAspect="1"/>
          </p:cNvPicPr>
          <p:nvPr/>
        </p:nvPicPr>
        <p:blipFill>
          <a:blip r:embed="rId3"/>
          <a:stretch>
            <a:fillRect/>
          </a:stretch>
        </p:blipFill>
        <p:spPr>
          <a:xfrm>
            <a:off x="10803255" y="155575"/>
            <a:ext cx="717550" cy="717550"/>
          </a:xfrm>
          <a:prstGeom prst="rect">
            <a:avLst/>
          </a:prstGeom>
        </p:spPr>
      </p:pic>
      <p:sp>
        <p:nvSpPr>
          <p:cNvPr id="6"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z="1600" smtClean="0"/>
              <a:pPr/>
              <a:t>11</a:t>
            </a:fld>
            <a:endParaRPr lang="zh-CN" altLang="en-US" sz="1600" dirty="0"/>
          </a:p>
        </p:txBody>
      </p:sp>
      <p:pic>
        <p:nvPicPr>
          <p:cNvPr id="7" name="图片 6"/>
          <p:cNvPicPr>
            <a:picLocks noChangeAspect="1"/>
          </p:cNvPicPr>
          <p:nvPr/>
        </p:nvPicPr>
        <p:blipFill>
          <a:blip r:embed="rId4"/>
          <a:stretch>
            <a:fillRect/>
          </a:stretch>
        </p:blipFill>
        <p:spPr>
          <a:xfrm>
            <a:off x="2275121" y="1028700"/>
            <a:ext cx="7321713" cy="5829300"/>
          </a:xfrm>
          <a:prstGeom prst="rect">
            <a:avLst/>
          </a:prstGeom>
        </p:spPr>
      </p:pic>
    </p:spTree>
    <p:extLst>
      <p:ext uri="{BB962C8B-B14F-4D97-AF65-F5344CB8AC3E}">
        <p14:creationId xmlns:p14="http://schemas.microsoft.com/office/powerpoint/2010/main" val="131466380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buSzPct val="100000"/>
            </a:pPr>
            <a:r>
              <a:rPr lang="en-US" altLang="zh-CN" dirty="0" smtClean="0"/>
              <a:t>Summary</a:t>
            </a:r>
            <a:endParaRPr lang="en-US" altLang="zh-CN"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12</a:t>
            </a:fld>
            <a:endParaRPr lang="zh-CN" altLang="en-US"/>
          </a:p>
        </p:txBody>
      </p:sp>
      <p:pic>
        <p:nvPicPr>
          <p:cNvPr id="5" name="图片 4" descr="中科大"/>
          <p:cNvPicPr>
            <a:picLocks noChangeAspect="1"/>
          </p:cNvPicPr>
          <p:nvPr/>
        </p:nvPicPr>
        <p:blipFill>
          <a:blip r:embed="rId3"/>
          <a:stretch>
            <a:fillRect/>
          </a:stretch>
        </p:blipFill>
        <p:spPr>
          <a:xfrm>
            <a:off x="10803255" y="155575"/>
            <a:ext cx="717550" cy="717550"/>
          </a:xfrm>
          <a:prstGeom prst="rect">
            <a:avLst/>
          </a:prstGeom>
        </p:spPr>
      </p:pic>
      <p:sp>
        <p:nvSpPr>
          <p:cNvPr id="6" name="矩形 5"/>
          <p:cNvSpPr/>
          <p:nvPr/>
        </p:nvSpPr>
        <p:spPr>
          <a:xfrm>
            <a:off x="669922" y="1309856"/>
            <a:ext cx="11522077" cy="4154984"/>
          </a:xfrm>
          <a:prstGeom prst="rect">
            <a:avLst/>
          </a:prstGeom>
        </p:spPr>
        <p:txBody>
          <a:bodyPr wrap="square">
            <a:spAutoFit/>
          </a:bodyPr>
          <a:lstStyle/>
          <a:p>
            <a:pPr marL="342900" indent="-342900">
              <a:buFont typeface="Wingdings" panose="05000000000000000000" pitchFamily="2" charset="2"/>
              <a:buChar char="l"/>
            </a:pPr>
            <a:r>
              <a:rPr lang="en-US" altLang="zh-CN" sz="2400" dirty="0" smtClean="0"/>
              <a:t>The </a:t>
            </a:r>
            <a:r>
              <a:rPr lang="en-US" altLang="zh-CN" sz="2400" dirty="0"/>
              <a:t>delay </a:t>
            </a:r>
            <a:r>
              <a:rPr lang="en-US" altLang="zh-CN" sz="2400" dirty="0" smtClean="0"/>
              <a:t>time relate to OF </a:t>
            </a:r>
            <a:r>
              <a:rPr lang="en-US" altLang="zh-CN" sz="2400" dirty="0"/>
              <a:t>decreases with the increase of particle </a:t>
            </a:r>
            <a:r>
              <a:rPr lang="en-US" altLang="zh-CN" sz="2400" dirty="0" smtClean="0"/>
              <a:t>rigidity; </a:t>
            </a:r>
          </a:p>
          <a:p>
            <a:pPr marL="342900" indent="-342900">
              <a:buFont typeface="Wingdings" panose="05000000000000000000" pitchFamily="2" charset="2"/>
              <a:buChar char="l"/>
            </a:pPr>
            <a:endParaRPr lang="en-US" altLang="zh-CN" sz="2400" dirty="0"/>
          </a:p>
          <a:p>
            <a:pPr marL="342900" indent="-342900">
              <a:buFont typeface="Wingdings" panose="05000000000000000000" pitchFamily="2" charset="2"/>
              <a:buChar char="l"/>
            </a:pPr>
            <a:r>
              <a:rPr lang="en-US" altLang="zh-CN" sz="2400" dirty="0"/>
              <a:t>The delay time relate to </a:t>
            </a:r>
            <a:r>
              <a:rPr lang="en-US" altLang="zh-CN" sz="2400" dirty="0" smtClean="0"/>
              <a:t>SSN and F10.7 is longer than OF;</a:t>
            </a:r>
          </a:p>
          <a:p>
            <a:endParaRPr lang="en-US" altLang="zh-CN" sz="2400" dirty="0" smtClean="0"/>
          </a:p>
          <a:p>
            <a:pPr marL="342900" indent="-342900">
              <a:buFont typeface="Wingdings" panose="05000000000000000000" pitchFamily="2" charset="2"/>
              <a:buChar char="l"/>
            </a:pPr>
            <a:r>
              <a:rPr lang="en-US" altLang="zh-CN" sz="2400" dirty="0" smtClean="0"/>
              <a:t>The delay time is longer during </a:t>
            </a:r>
            <a:r>
              <a:rPr lang="en-US" altLang="zh-CN" sz="2400" dirty="0" err="1" smtClean="0"/>
              <a:t>qA</a:t>
            </a:r>
            <a:r>
              <a:rPr lang="en-US" altLang="zh-CN" sz="2400" dirty="0" smtClean="0"/>
              <a:t>&lt;0  than </a:t>
            </a:r>
            <a:r>
              <a:rPr lang="en-US" altLang="zh-CN" sz="2400" dirty="0" err="1" smtClean="0"/>
              <a:t>qA</a:t>
            </a:r>
            <a:r>
              <a:rPr lang="en-US" altLang="zh-CN" sz="2400" dirty="0" smtClean="0"/>
              <a:t>&gt;0, maybe caused by drift effect.</a:t>
            </a:r>
          </a:p>
          <a:p>
            <a:endParaRPr lang="en-US" altLang="zh-CN" sz="2400" dirty="0" smtClean="0"/>
          </a:p>
          <a:p>
            <a:pPr marL="342900" indent="-342900">
              <a:buFont typeface="Wingdings" panose="05000000000000000000" pitchFamily="2" charset="2"/>
              <a:buChar char="l"/>
            </a:pPr>
            <a:r>
              <a:rPr lang="en-US" altLang="zh-CN" sz="2400" dirty="0"/>
              <a:t>The quantitative explanation of delay time is still </a:t>
            </a:r>
            <a:r>
              <a:rPr lang="en-US" altLang="zh-CN" sz="2400" dirty="0" smtClean="0"/>
              <a:t>insufficient;</a:t>
            </a:r>
          </a:p>
          <a:p>
            <a:endParaRPr lang="en-US" altLang="zh-CN" sz="2400" dirty="0" smtClean="0"/>
          </a:p>
          <a:p>
            <a:pPr marL="342900" indent="-342900">
              <a:buFont typeface="Wingdings" panose="05000000000000000000" pitchFamily="2" charset="2"/>
              <a:buChar char="l"/>
            </a:pPr>
            <a:r>
              <a:rPr lang="en-US" altLang="zh-CN" sz="2400" dirty="0"/>
              <a:t>Mutual information method can effectively determine the delay time of time series </a:t>
            </a:r>
            <a:r>
              <a:rPr lang="en-US" altLang="zh-CN" sz="2400" dirty="0" smtClean="0"/>
              <a:t>data.</a:t>
            </a:r>
            <a:endParaRPr lang="en-US" altLang="zh-CN" sz="2400" dirty="0"/>
          </a:p>
          <a:p>
            <a:endParaRPr lang="zh-CN" altLang="en-US" sz="2400" dirty="0"/>
          </a:p>
        </p:txBody>
      </p:sp>
      <p:sp>
        <p:nvSpPr>
          <p:cNvPr id="7"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z="1600" smtClean="0"/>
              <a:pPr/>
              <a:t>12</a:t>
            </a:fld>
            <a:endParaRPr lang="zh-CN" altLang="en-US" sz="1600" dirty="0"/>
          </a:p>
        </p:txBody>
      </p:sp>
    </p:spTree>
    <p:extLst>
      <p:ext uri="{BB962C8B-B14F-4D97-AF65-F5344CB8AC3E}">
        <p14:creationId xmlns:p14="http://schemas.microsoft.com/office/powerpoint/2010/main" val="2207390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Rigidity-dependent </a:t>
            </a:r>
            <a:r>
              <a:rPr lang="en-US" altLang="zh-CN" dirty="0"/>
              <a:t>delay time </a:t>
            </a:r>
          </a:p>
        </p:txBody>
      </p:sp>
      <p:sp>
        <p:nvSpPr>
          <p:cNvPr id="4" name="灯片编号占位符 3"/>
          <p:cNvSpPr>
            <a:spLocks noGrp="1"/>
          </p:cNvSpPr>
          <p:nvPr>
            <p:ph type="sldNum" sz="quarter" idx="12"/>
          </p:nvPr>
        </p:nvSpPr>
        <p:spPr/>
        <p:txBody>
          <a:bodyPr/>
          <a:lstStyle/>
          <a:p>
            <a:fld id="{5DD3DB80-B894-403A-B48E-6FDC1A72010E}" type="slidenum">
              <a:rPr lang="zh-CN" altLang="en-US" smtClean="0"/>
              <a:t>13</a:t>
            </a:fld>
            <a:endParaRPr lang="zh-CN" altLang="en-US"/>
          </a:p>
        </p:txBody>
      </p:sp>
      <p:pic>
        <p:nvPicPr>
          <p:cNvPr id="5" name="图片 4" descr="中科大"/>
          <p:cNvPicPr>
            <a:picLocks noChangeAspect="1"/>
          </p:cNvPicPr>
          <p:nvPr/>
        </p:nvPicPr>
        <p:blipFill>
          <a:blip r:embed="rId3"/>
          <a:stretch>
            <a:fillRect/>
          </a:stretch>
        </p:blipFill>
        <p:spPr>
          <a:xfrm>
            <a:off x="10803255" y="155575"/>
            <a:ext cx="717550" cy="717550"/>
          </a:xfrm>
          <a:prstGeom prst="rect">
            <a:avLst/>
          </a:prstGeom>
        </p:spPr>
      </p:pic>
      <p:sp>
        <p:nvSpPr>
          <p:cNvPr id="16" name="文本框 15"/>
          <p:cNvSpPr txBox="1"/>
          <p:nvPr/>
        </p:nvSpPr>
        <p:spPr>
          <a:xfrm>
            <a:off x="148396" y="4643323"/>
            <a:ext cx="3113122" cy="830997"/>
          </a:xfrm>
          <a:prstGeom prst="rect">
            <a:avLst/>
          </a:prstGeom>
          <a:noFill/>
        </p:spPr>
        <p:txBody>
          <a:bodyPr wrap="square" rtlCol="0">
            <a:spAutoFit/>
          </a:bodyPr>
          <a:lstStyle/>
          <a:p>
            <a:r>
              <a:rPr lang="en-US" altLang="zh-CN" sz="2400" dirty="0" smtClean="0">
                <a:solidFill>
                  <a:schemeClr val="accent1"/>
                </a:solidFill>
              </a:rPr>
              <a:t>Dominate among High rigidity particles</a:t>
            </a:r>
            <a:endParaRPr lang="zh-CN" altLang="en-US" sz="2400" dirty="0">
              <a:solidFill>
                <a:schemeClr val="accent1"/>
              </a:solidFill>
            </a:endParaRPr>
          </a:p>
        </p:txBody>
      </p:sp>
      <p:graphicFrame>
        <p:nvGraphicFramePr>
          <p:cNvPr id="3" name="图示 2"/>
          <p:cNvGraphicFramePr/>
          <p:nvPr>
            <p:extLst>
              <p:ext uri="{D42A27DB-BD31-4B8C-83A1-F6EECF244321}">
                <p14:modId xmlns:p14="http://schemas.microsoft.com/office/powerpoint/2010/main" val="2908735523"/>
              </p:ext>
            </p:extLst>
          </p:nvPr>
        </p:nvGraphicFramePr>
        <p:xfrm>
          <a:off x="71394" y="682951"/>
          <a:ext cx="12047621" cy="42639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1" name="文本框 10"/>
          <p:cNvSpPr txBox="1"/>
          <p:nvPr/>
        </p:nvSpPr>
        <p:spPr>
          <a:xfrm>
            <a:off x="4872796" y="4643323"/>
            <a:ext cx="3113122" cy="830997"/>
          </a:xfrm>
          <a:prstGeom prst="rect">
            <a:avLst/>
          </a:prstGeom>
          <a:noFill/>
        </p:spPr>
        <p:txBody>
          <a:bodyPr wrap="square" rtlCol="0">
            <a:spAutoFit/>
          </a:bodyPr>
          <a:lstStyle/>
          <a:p>
            <a:r>
              <a:rPr lang="en-US" altLang="zh-CN" sz="2400" dirty="0" smtClean="0">
                <a:solidFill>
                  <a:srgbClr val="00B050"/>
                </a:solidFill>
              </a:rPr>
              <a:t>Dominate among Low rigidity particles</a:t>
            </a:r>
            <a:endParaRPr lang="zh-CN" altLang="en-US" sz="2400" dirty="0">
              <a:solidFill>
                <a:srgbClr val="00B050"/>
              </a:solidFill>
            </a:endParaRPr>
          </a:p>
        </p:txBody>
      </p:sp>
    </p:spTree>
    <p:extLst>
      <p:ext uri="{BB962C8B-B14F-4D97-AF65-F5344CB8AC3E}">
        <p14:creationId xmlns:p14="http://schemas.microsoft.com/office/powerpoint/2010/main" val="37587986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Methods</a:t>
            </a:r>
            <a:endParaRPr lang="zh-CN" altLang="en-US" sz="2200"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14</a:t>
            </a:fld>
            <a:endParaRPr lang="zh-CN" altLang="en-US"/>
          </a:p>
        </p:txBody>
      </p:sp>
      <p:pic>
        <p:nvPicPr>
          <p:cNvPr id="5" name="图片 4" descr="中科大"/>
          <p:cNvPicPr>
            <a:picLocks noChangeAspect="1"/>
          </p:cNvPicPr>
          <p:nvPr/>
        </p:nvPicPr>
        <p:blipFill>
          <a:blip r:embed="rId3"/>
          <a:stretch>
            <a:fillRect/>
          </a:stretch>
        </p:blipFill>
        <p:spPr>
          <a:xfrm>
            <a:off x="10803255" y="155575"/>
            <a:ext cx="717550" cy="717550"/>
          </a:xfrm>
          <a:prstGeom prst="rect">
            <a:avLst/>
          </a:prstGeom>
        </p:spPr>
      </p:pic>
      <p:sp>
        <p:nvSpPr>
          <p:cNvPr id="38" name="文本框 37"/>
          <p:cNvSpPr txBox="1"/>
          <p:nvPr/>
        </p:nvSpPr>
        <p:spPr>
          <a:xfrm>
            <a:off x="594829" y="1104491"/>
            <a:ext cx="9804999" cy="6740307"/>
          </a:xfrm>
          <a:prstGeom prst="rect">
            <a:avLst/>
          </a:prstGeom>
          <a:noFill/>
        </p:spPr>
        <p:txBody>
          <a:bodyPr wrap="square" rtlCol="0">
            <a:spAutoFit/>
          </a:bodyPr>
          <a:lstStyle/>
          <a:p>
            <a:r>
              <a:rPr lang="en-US" altLang="zh-CN" sz="2400" dirty="0"/>
              <a:t>H</a:t>
            </a:r>
            <a:r>
              <a:rPr lang="en-US" altLang="zh-CN" sz="2400" dirty="0" smtClean="0"/>
              <a:t>ow </a:t>
            </a:r>
            <a:r>
              <a:rPr lang="en-US" altLang="zh-CN" sz="2400" dirty="0"/>
              <a:t>much information is shared between </a:t>
            </a:r>
            <a:r>
              <a:rPr lang="en-US" altLang="zh-CN" sz="2400" dirty="0" smtClean="0"/>
              <a:t>two variables X and Y? </a:t>
            </a:r>
            <a:endParaRPr lang="en-US" altLang="zh-CN" sz="2400" dirty="0"/>
          </a:p>
          <a:p>
            <a:pPr marL="342900" indent="-342900">
              <a:buFont typeface="Wingdings" panose="05000000000000000000" pitchFamily="2" charset="2"/>
              <a:buChar char="l"/>
            </a:pPr>
            <a:r>
              <a:rPr lang="en-US" altLang="zh-CN" sz="2400" dirty="0" smtClean="0"/>
              <a:t>Define </a:t>
            </a:r>
            <a:r>
              <a:rPr lang="en-US" altLang="zh-CN" sz="2400" dirty="0"/>
              <a:t>the </a:t>
            </a:r>
            <a:r>
              <a:rPr lang="en-US" altLang="zh-CN" sz="2400" i="1" dirty="0"/>
              <a:t>mutual </a:t>
            </a:r>
            <a:r>
              <a:rPr lang="en-US" altLang="zh-CN" sz="2400" i="1" dirty="0" smtClean="0"/>
              <a:t>information </a:t>
            </a:r>
            <a:r>
              <a:rPr lang="en-US" altLang="zh-CN" sz="2400" dirty="0" smtClean="0"/>
              <a:t>I(X,Y) of a pair random variables (X,Y)</a:t>
            </a:r>
          </a:p>
          <a:p>
            <a:r>
              <a:rPr lang="en-US" altLang="zh-CN" sz="2400" dirty="0" smtClean="0"/>
              <a:t>              I(X,Y) = H(X,Y) - H(Y|X) - H(X|Y)</a:t>
            </a:r>
          </a:p>
          <a:p>
            <a:pPr marL="342900" indent="-342900">
              <a:buFont typeface="Wingdings" panose="05000000000000000000" pitchFamily="2" charset="2"/>
              <a:buChar char="l"/>
            </a:pPr>
            <a:endParaRPr lang="en-US" altLang="zh-CN" sz="2400" dirty="0"/>
          </a:p>
          <a:p>
            <a:r>
              <a:rPr lang="en-US" altLang="zh-CN" sz="2400" dirty="0" smtClean="0"/>
              <a:t>   </a:t>
            </a:r>
          </a:p>
          <a:p>
            <a:r>
              <a:rPr lang="en-US" altLang="zh-CN" sz="2400" dirty="0" smtClean="0"/>
              <a:t>   Also,</a:t>
            </a:r>
          </a:p>
          <a:p>
            <a:r>
              <a:rPr lang="en-US" altLang="zh-CN" sz="2400" dirty="0"/>
              <a:t> </a:t>
            </a:r>
            <a:r>
              <a:rPr lang="en-US" altLang="zh-CN" sz="2400" dirty="0" smtClean="0"/>
              <a:t>           </a:t>
            </a:r>
            <a:r>
              <a:rPr lang="en-US" altLang="zh-CN" sz="2400" dirty="0"/>
              <a:t>I(X,Y) = </a:t>
            </a:r>
            <a:r>
              <a:rPr lang="en-US" altLang="zh-CN" sz="2400" dirty="0" smtClean="0"/>
              <a:t>H(X) + H(Y) - H(X,Y)</a:t>
            </a:r>
          </a:p>
          <a:p>
            <a:r>
              <a:rPr lang="en-US" altLang="zh-CN" sz="2400" dirty="0"/>
              <a:t> </a:t>
            </a:r>
            <a:r>
              <a:rPr lang="en-US" altLang="zh-CN" sz="2400" dirty="0" smtClean="0"/>
              <a:t>           </a:t>
            </a:r>
            <a:r>
              <a:rPr lang="en-US" altLang="zh-CN" sz="2400" dirty="0"/>
              <a:t>I(X,Y) = H(X) </a:t>
            </a:r>
            <a:r>
              <a:rPr lang="en-US" altLang="zh-CN" sz="2400" dirty="0" smtClean="0"/>
              <a:t>- H(X|Y</a:t>
            </a:r>
            <a:r>
              <a:rPr lang="en-US" altLang="zh-CN" sz="2400" dirty="0"/>
              <a:t>)</a:t>
            </a:r>
          </a:p>
          <a:p>
            <a:r>
              <a:rPr lang="en-US" altLang="zh-CN" sz="2400" dirty="0" smtClean="0"/>
              <a:t>            </a:t>
            </a:r>
            <a:r>
              <a:rPr lang="en-US" altLang="zh-CN" sz="2400" dirty="0"/>
              <a:t>I(X,Y) = </a:t>
            </a:r>
            <a:r>
              <a:rPr lang="en-US" altLang="zh-CN" sz="2400" dirty="0" smtClean="0"/>
              <a:t>H(Y</a:t>
            </a:r>
            <a:r>
              <a:rPr lang="en-US" altLang="zh-CN" sz="2400" dirty="0"/>
              <a:t>) - </a:t>
            </a:r>
            <a:r>
              <a:rPr lang="en-US" altLang="zh-CN" sz="2400" dirty="0" smtClean="0"/>
              <a:t>H(Y|X)</a:t>
            </a:r>
          </a:p>
          <a:p>
            <a:r>
              <a:rPr lang="en-US" altLang="zh-CN" sz="2400" dirty="0" smtClean="0"/>
              <a:t>   Properties of mutual information:</a:t>
            </a:r>
          </a:p>
          <a:p>
            <a:r>
              <a:rPr lang="en-US" altLang="zh-CN" sz="2400" dirty="0"/>
              <a:t> </a:t>
            </a:r>
            <a:r>
              <a:rPr lang="en-US" altLang="zh-CN" sz="2400" dirty="0" smtClean="0"/>
              <a:t>  1) </a:t>
            </a:r>
            <a:r>
              <a:rPr lang="en-US" altLang="zh-CN" sz="2400" dirty="0"/>
              <a:t>I(X,Y</a:t>
            </a:r>
            <a:r>
              <a:rPr lang="en-US" altLang="zh-CN" sz="2400" dirty="0" smtClean="0"/>
              <a:t>) = I(Y,X)</a:t>
            </a:r>
          </a:p>
          <a:p>
            <a:r>
              <a:rPr lang="en-US" altLang="zh-CN" sz="2400" dirty="0"/>
              <a:t> </a:t>
            </a:r>
            <a:r>
              <a:rPr lang="en-US" altLang="zh-CN" sz="2400" dirty="0" smtClean="0"/>
              <a:t>  2) </a:t>
            </a:r>
            <a:r>
              <a:rPr lang="en-US" altLang="zh-CN" sz="2400" dirty="0"/>
              <a:t>I(X,Y</a:t>
            </a:r>
            <a:r>
              <a:rPr lang="en-US" altLang="zh-CN" sz="2400" dirty="0" smtClean="0"/>
              <a:t>) </a:t>
            </a:r>
            <a:r>
              <a:rPr lang="zh-CN" altLang="en-US" sz="2400" dirty="0" smtClean="0"/>
              <a:t>≥ </a:t>
            </a:r>
            <a:r>
              <a:rPr lang="en-US" altLang="zh-CN" sz="2400" dirty="0" smtClean="0"/>
              <a:t>0</a:t>
            </a:r>
          </a:p>
          <a:p>
            <a:r>
              <a:rPr lang="en-US" altLang="zh-CN" sz="2400" dirty="0"/>
              <a:t>   3) I</a:t>
            </a:r>
            <a:r>
              <a:rPr lang="en-US" altLang="zh-CN" sz="2400" dirty="0" smtClean="0"/>
              <a:t>f and </a:t>
            </a:r>
            <a:r>
              <a:rPr lang="en-US" altLang="zh-CN" sz="2400" dirty="0"/>
              <a:t>only if </a:t>
            </a:r>
            <a:r>
              <a:rPr lang="en-US" altLang="zh-CN" sz="2400" dirty="0" smtClean="0"/>
              <a:t>X and Y </a:t>
            </a:r>
            <a:r>
              <a:rPr lang="en-US" altLang="zh-CN" sz="2400" dirty="0"/>
              <a:t>are </a:t>
            </a:r>
            <a:r>
              <a:rPr lang="en-US" altLang="zh-CN" sz="2400" dirty="0" smtClean="0"/>
              <a:t>independent, I(X,Y)=0</a:t>
            </a:r>
          </a:p>
          <a:p>
            <a:r>
              <a:rPr lang="en-US" altLang="zh-CN" sz="2400" dirty="0"/>
              <a:t> </a:t>
            </a:r>
            <a:r>
              <a:rPr lang="en-US" altLang="zh-CN" sz="2400" dirty="0" smtClean="0"/>
              <a:t>      If X </a:t>
            </a:r>
            <a:r>
              <a:rPr lang="en-US" altLang="zh-CN" sz="2400" dirty="0"/>
              <a:t>is an invertible function of </a:t>
            </a:r>
            <a:r>
              <a:rPr lang="en-US" altLang="zh-CN" sz="2400" dirty="0" smtClean="0"/>
              <a:t>Y, then X and Y </a:t>
            </a:r>
            <a:r>
              <a:rPr lang="en-US" altLang="zh-CN" sz="2400" dirty="0"/>
              <a:t>share all </a:t>
            </a:r>
            <a:r>
              <a:rPr lang="en-US" altLang="zh-CN" sz="2400" dirty="0" smtClean="0"/>
              <a:t>information</a:t>
            </a:r>
          </a:p>
          <a:p>
            <a:r>
              <a:rPr lang="en-US" altLang="zh-CN" sz="2400" dirty="0"/>
              <a:t> </a:t>
            </a:r>
            <a:r>
              <a:rPr lang="en-US" altLang="zh-CN" sz="2400" dirty="0" smtClean="0"/>
              <a:t>            I(X,Y) = H(X) = H(Y)</a:t>
            </a:r>
            <a:endParaRPr lang="en-US" altLang="zh-CN" sz="2400" dirty="0"/>
          </a:p>
          <a:p>
            <a:r>
              <a:rPr lang="en-US" altLang="zh-CN" sz="2400" dirty="0" smtClean="0"/>
              <a:t>  </a:t>
            </a:r>
            <a:endParaRPr lang="en-US" altLang="zh-CN" sz="2400" dirty="0"/>
          </a:p>
          <a:p>
            <a:endParaRPr lang="en-US" altLang="zh-CN" sz="2400" dirty="0"/>
          </a:p>
          <a:p>
            <a:endParaRPr lang="en-US" altLang="zh-CN" sz="2400" dirty="0"/>
          </a:p>
        </p:txBody>
      </p:sp>
      <p:pic>
        <p:nvPicPr>
          <p:cNvPr id="10" name="图片 9"/>
          <p:cNvPicPr>
            <a:picLocks noChangeAspect="1"/>
          </p:cNvPicPr>
          <p:nvPr/>
        </p:nvPicPr>
        <p:blipFill>
          <a:blip r:embed="rId4"/>
          <a:stretch>
            <a:fillRect/>
          </a:stretch>
        </p:blipFill>
        <p:spPr>
          <a:xfrm>
            <a:off x="7550669" y="1882484"/>
            <a:ext cx="4246270" cy="3659769"/>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68347" y="2259214"/>
            <a:ext cx="5342206" cy="794019"/>
          </a:xfrm>
          <a:prstGeom prst="rect">
            <a:avLst/>
          </a:prstGeom>
        </p:spPr>
      </p:pic>
    </p:spTree>
    <p:extLst>
      <p:ext uri="{BB962C8B-B14F-4D97-AF65-F5344CB8AC3E}">
        <p14:creationId xmlns:p14="http://schemas.microsoft.com/office/powerpoint/2010/main" val="458837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buSzPct val="100000"/>
            </a:pPr>
            <a:r>
              <a:rPr lang="en-US" altLang="zh-CN" dirty="0"/>
              <a:t>Delay time for two drift patterns</a:t>
            </a:r>
          </a:p>
        </p:txBody>
      </p:sp>
      <p:sp>
        <p:nvSpPr>
          <p:cNvPr id="4" name="灯片编号占位符 3"/>
          <p:cNvSpPr>
            <a:spLocks noGrp="1"/>
          </p:cNvSpPr>
          <p:nvPr>
            <p:ph type="sldNum" sz="quarter" idx="12"/>
          </p:nvPr>
        </p:nvSpPr>
        <p:spPr/>
        <p:txBody>
          <a:bodyPr/>
          <a:lstStyle/>
          <a:p>
            <a:fld id="{5DD3DB80-B894-403A-B48E-6FDC1A72010E}" type="slidenum">
              <a:rPr lang="zh-CN" altLang="en-US" smtClean="0"/>
              <a:t>15</a:t>
            </a:fld>
            <a:endParaRPr lang="zh-CN" altLang="en-US"/>
          </a:p>
        </p:txBody>
      </p:sp>
      <p:pic>
        <p:nvPicPr>
          <p:cNvPr id="6" name="图片 5"/>
          <p:cNvPicPr>
            <a:picLocks noChangeAspect="1"/>
          </p:cNvPicPr>
          <p:nvPr/>
        </p:nvPicPr>
        <p:blipFill>
          <a:blip r:embed="rId3"/>
          <a:stretch>
            <a:fillRect/>
          </a:stretch>
        </p:blipFill>
        <p:spPr>
          <a:xfrm>
            <a:off x="102658" y="1756383"/>
            <a:ext cx="3758142" cy="3367012"/>
          </a:xfrm>
          <a:prstGeom prst="rect">
            <a:avLst/>
          </a:prstGeom>
        </p:spPr>
      </p:pic>
      <p:pic>
        <p:nvPicPr>
          <p:cNvPr id="5" name="图片 4" descr="中科大"/>
          <p:cNvPicPr>
            <a:picLocks noChangeAspect="1"/>
          </p:cNvPicPr>
          <p:nvPr/>
        </p:nvPicPr>
        <p:blipFill>
          <a:blip r:embed="rId4"/>
          <a:stretch>
            <a:fillRect/>
          </a:stretch>
        </p:blipFill>
        <p:spPr>
          <a:xfrm>
            <a:off x="10803255" y="155575"/>
            <a:ext cx="717550" cy="717550"/>
          </a:xfrm>
          <a:prstGeom prst="rect">
            <a:avLst/>
          </a:prstGeom>
        </p:spPr>
      </p:pic>
      <p:pic>
        <p:nvPicPr>
          <p:cNvPr id="7" name="图片 6"/>
          <p:cNvPicPr>
            <a:picLocks noChangeAspect="1"/>
          </p:cNvPicPr>
          <p:nvPr/>
        </p:nvPicPr>
        <p:blipFill>
          <a:blip r:embed="rId5"/>
          <a:stretch>
            <a:fillRect/>
          </a:stretch>
        </p:blipFill>
        <p:spPr>
          <a:xfrm>
            <a:off x="3796030" y="1756383"/>
            <a:ext cx="2958509" cy="3145817"/>
          </a:xfrm>
          <a:prstGeom prst="rect">
            <a:avLst/>
          </a:prstGeom>
        </p:spPr>
      </p:pic>
      <p:sp>
        <p:nvSpPr>
          <p:cNvPr id="8" name="文本框 7"/>
          <p:cNvSpPr txBox="1"/>
          <p:nvPr/>
        </p:nvSpPr>
        <p:spPr>
          <a:xfrm>
            <a:off x="584200" y="1275304"/>
            <a:ext cx="3803341" cy="369332"/>
          </a:xfrm>
          <a:prstGeom prst="rect">
            <a:avLst/>
          </a:prstGeom>
          <a:noFill/>
        </p:spPr>
        <p:txBody>
          <a:bodyPr wrap="square" rtlCol="0">
            <a:spAutoFit/>
          </a:bodyPr>
          <a:lstStyle/>
          <a:p>
            <a:r>
              <a:rPr lang="en-US" altLang="zh-CN" dirty="0" smtClean="0"/>
              <a:t>Particle drift   </a:t>
            </a:r>
            <a:r>
              <a:rPr lang="en-US" altLang="zh-CN" dirty="0" err="1" smtClean="0"/>
              <a:t>Jokippi</a:t>
            </a:r>
            <a:r>
              <a:rPr lang="en-US" altLang="zh-CN" dirty="0" smtClean="0"/>
              <a:t> et.al 1979</a:t>
            </a:r>
            <a:endParaRPr lang="zh-CN" altLang="en-US" dirty="0"/>
          </a:p>
        </p:txBody>
      </p:sp>
      <p:pic>
        <p:nvPicPr>
          <p:cNvPr id="9" name="图片 8"/>
          <p:cNvPicPr>
            <a:picLocks noChangeAspect="1"/>
          </p:cNvPicPr>
          <p:nvPr/>
        </p:nvPicPr>
        <p:blipFill>
          <a:blip r:embed="rId6"/>
          <a:stretch>
            <a:fillRect/>
          </a:stretch>
        </p:blipFill>
        <p:spPr>
          <a:xfrm>
            <a:off x="7554172" y="1345141"/>
            <a:ext cx="4406841" cy="5512859"/>
          </a:xfrm>
          <a:prstGeom prst="rect">
            <a:avLst/>
          </a:prstGeom>
        </p:spPr>
      </p:pic>
      <p:sp>
        <p:nvSpPr>
          <p:cNvPr id="10" name="文本框 9"/>
          <p:cNvSpPr txBox="1"/>
          <p:nvPr/>
        </p:nvSpPr>
        <p:spPr>
          <a:xfrm>
            <a:off x="7653865" y="1028700"/>
            <a:ext cx="4140202" cy="369332"/>
          </a:xfrm>
          <a:prstGeom prst="rect">
            <a:avLst/>
          </a:prstGeom>
          <a:noFill/>
        </p:spPr>
        <p:txBody>
          <a:bodyPr wrap="square" rtlCol="0">
            <a:spAutoFit/>
          </a:bodyPr>
          <a:lstStyle/>
          <a:p>
            <a:r>
              <a:rPr lang="en-US" altLang="zh-CN" dirty="0" smtClean="0"/>
              <a:t>Low latitude OF          Wang </a:t>
            </a:r>
            <a:r>
              <a:rPr lang="en-US" altLang="zh-CN" dirty="0"/>
              <a:t>et.al 2022</a:t>
            </a:r>
            <a:endParaRPr lang="zh-CN" altLang="en-US" dirty="0"/>
          </a:p>
        </p:txBody>
      </p:sp>
      <p:sp>
        <p:nvSpPr>
          <p:cNvPr id="11" name="矩形 10"/>
          <p:cNvSpPr/>
          <p:nvPr/>
        </p:nvSpPr>
        <p:spPr>
          <a:xfrm>
            <a:off x="228622" y="5235142"/>
            <a:ext cx="6925733" cy="1477328"/>
          </a:xfrm>
          <a:prstGeom prst="rect">
            <a:avLst/>
          </a:prstGeom>
        </p:spPr>
        <p:txBody>
          <a:bodyPr wrap="square">
            <a:spAutoFit/>
          </a:bodyPr>
          <a:lstStyle/>
          <a:p>
            <a:r>
              <a:rPr lang="zh-CN" altLang="en-US" dirty="0"/>
              <a:t>The open </a:t>
            </a:r>
            <a:r>
              <a:rPr lang="zh-CN" altLang="en-US" dirty="0" smtClean="0"/>
              <a:t>flux </a:t>
            </a:r>
            <a:r>
              <a:rPr lang="zh-CN" altLang="en-US" dirty="0"/>
              <a:t>of the sun is dominated by the low latitude (near the equator), which leads to the continuous influence of the change of the open </a:t>
            </a:r>
            <a:r>
              <a:rPr lang="zh-CN" altLang="en-US" dirty="0" smtClean="0"/>
              <a:t>flux </a:t>
            </a:r>
            <a:r>
              <a:rPr lang="zh-CN" altLang="en-US" dirty="0"/>
              <a:t>on the transport of cosmic </a:t>
            </a:r>
            <a:r>
              <a:rPr lang="zh-CN" altLang="en-US" dirty="0" smtClean="0"/>
              <a:t>rays </a:t>
            </a:r>
            <a:r>
              <a:rPr lang="en-US" altLang="zh-CN" dirty="0" smtClean="0"/>
              <a:t>(proton)</a:t>
            </a:r>
            <a:r>
              <a:rPr lang="zh-CN" altLang="en-US" dirty="0" smtClean="0"/>
              <a:t> </a:t>
            </a:r>
            <a:r>
              <a:rPr lang="zh-CN" altLang="en-US" dirty="0"/>
              <a:t>to the inner heliosphere during the </a:t>
            </a:r>
            <a:r>
              <a:rPr lang="en-US" altLang="zh-CN" dirty="0" smtClean="0"/>
              <a:t>A- </a:t>
            </a:r>
            <a:r>
              <a:rPr lang="zh-CN" altLang="en-US" dirty="0" smtClean="0"/>
              <a:t>period</a:t>
            </a:r>
            <a:r>
              <a:rPr lang="zh-CN" altLang="en-US" dirty="0"/>
              <a:t>, with a </a:t>
            </a:r>
            <a:r>
              <a:rPr lang="zh-CN" altLang="en-US" dirty="0" smtClean="0"/>
              <a:t>long</a:t>
            </a:r>
            <a:r>
              <a:rPr lang="en-US" altLang="zh-CN" dirty="0" err="1" smtClean="0"/>
              <a:t>er</a:t>
            </a:r>
            <a:r>
              <a:rPr lang="zh-CN" altLang="en-US" dirty="0" smtClean="0"/>
              <a:t> </a:t>
            </a:r>
            <a:r>
              <a:rPr lang="zh-CN" altLang="en-US" dirty="0"/>
              <a:t>delay time. The  </a:t>
            </a:r>
            <a:r>
              <a:rPr lang="en-US" altLang="zh-CN" dirty="0" smtClean="0"/>
              <a:t>A+ </a:t>
            </a:r>
            <a:r>
              <a:rPr lang="zh-CN" altLang="en-US" dirty="0" smtClean="0"/>
              <a:t>period </a:t>
            </a:r>
            <a:r>
              <a:rPr lang="zh-CN" altLang="en-US" dirty="0"/>
              <a:t>shows zero delay time.</a:t>
            </a:r>
          </a:p>
        </p:txBody>
      </p:sp>
      <p:sp>
        <p:nvSpPr>
          <p:cNvPr id="12"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z="1600" smtClean="0"/>
              <a:pPr/>
              <a:t>15</a:t>
            </a:fld>
            <a:endParaRPr lang="zh-CN" altLang="en-US" sz="1600" dirty="0"/>
          </a:p>
        </p:txBody>
      </p:sp>
      <p:sp>
        <p:nvSpPr>
          <p:cNvPr id="20" name="任意多边形 19"/>
          <p:cNvSpPr/>
          <p:nvPr/>
        </p:nvSpPr>
        <p:spPr>
          <a:xfrm>
            <a:off x="4103420" y="2548466"/>
            <a:ext cx="2437080" cy="1873916"/>
          </a:xfrm>
          <a:custGeom>
            <a:avLst/>
            <a:gdLst>
              <a:gd name="connsiteX0" fmla="*/ 2437080 w 2437080"/>
              <a:gd name="connsiteY0" fmla="*/ 1790700 h 1873916"/>
              <a:gd name="connsiteX1" fmla="*/ 1107813 w 2437080"/>
              <a:gd name="connsiteY1" fmla="*/ 1803400 h 1873916"/>
              <a:gd name="connsiteX2" fmla="*/ 172247 w 2437080"/>
              <a:gd name="connsiteY2" fmla="*/ 1028700 h 1873916"/>
              <a:gd name="connsiteX3" fmla="*/ 2913 w 2437080"/>
              <a:gd name="connsiteY3" fmla="*/ 0 h 1873916"/>
            </a:gdLst>
            <a:ahLst/>
            <a:cxnLst>
              <a:cxn ang="0">
                <a:pos x="connsiteX0" y="connsiteY0"/>
              </a:cxn>
              <a:cxn ang="0">
                <a:pos x="connsiteX1" y="connsiteY1"/>
              </a:cxn>
              <a:cxn ang="0">
                <a:pos x="connsiteX2" y="connsiteY2"/>
              </a:cxn>
              <a:cxn ang="0">
                <a:pos x="connsiteX3" y="connsiteY3"/>
              </a:cxn>
            </a:cxnLst>
            <a:rect l="l" t="t" r="r" b="b"/>
            <a:pathLst>
              <a:path w="2437080" h="1873916">
                <a:moveTo>
                  <a:pt x="2437080" y="1790700"/>
                </a:moveTo>
                <a:cubicBezTo>
                  <a:pt x="1961182" y="1860550"/>
                  <a:pt x="1485285" y="1930400"/>
                  <a:pt x="1107813" y="1803400"/>
                </a:cubicBezTo>
                <a:cubicBezTo>
                  <a:pt x="730341" y="1676400"/>
                  <a:pt x="356397" y="1329267"/>
                  <a:pt x="172247" y="1028700"/>
                </a:cubicBezTo>
                <a:cubicBezTo>
                  <a:pt x="-11903" y="728133"/>
                  <a:pt x="-4495" y="364066"/>
                  <a:pt x="2913" y="0"/>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3" name="组合 12"/>
          <p:cNvGrpSpPr/>
          <p:nvPr/>
        </p:nvGrpSpPr>
        <p:grpSpPr>
          <a:xfrm>
            <a:off x="4044591" y="2372319"/>
            <a:ext cx="2642998" cy="2116763"/>
            <a:chOff x="762592" y="2247900"/>
            <a:chExt cx="2642998" cy="2116763"/>
          </a:xfrm>
        </p:grpSpPr>
        <p:sp>
          <p:nvSpPr>
            <p:cNvPr id="19" name="任意多边形 18"/>
            <p:cNvSpPr/>
            <p:nvPr/>
          </p:nvSpPr>
          <p:spPr>
            <a:xfrm>
              <a:off x="762592" y="2247900"/>
              <a:ext cx="1760475" cy="2116763"/>
            </a:xfrm>
            <a:custGeom>
              <a:avLst/>
              <a:gdLst>
                <a:gd name="connsiteX0" fmla="*/ 29041 w 1760475"/>
                <a:gd name="connsiteY0" fmla="*/ 0 h 2116763"/>
                <a:gd name="connsiteX1" fmla="*/ 37508 w 1760475"/>
                <a:gd name="connsiteY1" fmla="*/ 1219200 h 2116763"/>
                <a:gd name="connsiteX2" fmla="*/ 397341 w 1760475"/>
                <a:gd name="connsiteY2" fmla="*/ 1968500 h 2116763"/>
                <a:gd name="connsiteX3" fmla="*/ 1760475 w 1760475"/>
                <a:gd name="connsiteY3" fmla="*/ 2116667 h 2116763"/>
              </a:gdLst>
              <a:ahLst/>
              <a:cxnLst>
                <a:cxn ang="0">
                  <a:pos x="connsiteX0" y="connsiteY0"/>
                </a:cxn>
                <a:cxn ang="0">
                  <a:pos x="connsiteX1" y="connsiteY1"/>
                </a:cxn>
                <a:cxn ang="0">
                  <a:pos x="connsiteX2" y="connsiteY2"/>
                </a:cxn>
                <a:cxn ang="0">
                  <a:pos x="connsiteX3" y="connsiteY3"/>
                </a:cxn>
              </a:cxnLst>
              <a:rect l="l" t="t" r="r" b="b"/>
              <a:pathLst>
                <a:path w="1760475" h="2116763">
                  <a:moveTo>
                    <a:pt x="29041" y="0"/>
                  </a:moveTo>
                  <a:cubicBezTo>
                    <a:pt x="2583" y="445558"/>
                    <a:pt x="-23875" y="891117"/>
                    <a:pt x="37508" y="1219200"/>
                  </a:cubicBezTo>
                  <a:cubicBezTo>
                    <a:pt x="98891" y="1547283"/>
                    <a:pt x="110180" y="1818922"/>
                    <a:pt x="397341" y="1968500"/>
                  </a:cubicBezTo>
                  <a:cubicBezTo>
                    <a:pt x="684502" y="2118078"/>
                    <a:pt x="1222488" y="2117372"/>
                    <a:pt x="1760475" y="2116667"/>
                  </a:cubicBezTo>
                </a:path>
              </a:pathLst>
            </a:custGeom>
            <a:noFill/>
            <a:ln w="38100">
              <a:solidFill>
                <a:srgbClr val="26A9E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136681" y="3958871"/>
              <a:ext cx="2268909" cy="307777"/>
            </a:xfrm>
            <a:prstGeom prst="rect">
              <a:avLst/>
            </a:prstGeom>
            <a:noFill/>
          </p:spPr>
          <p:txBody>
            <a:bodyPr wrap="square" rtlCol="0">
              <a:spAutoFit/>
            </a:bodyPr>
            <a:lstStyle/>
            <a:p>
              <a:endParaRPr lang="zh-CN" altLang="en-US" sz="1400" dirty="0">
                <a:solidFill>
                  <a:srgbClr val="00B0F0"/>
                </a:solidFill>
              </a:endParaRPr>
            </a:p>
          </p:txBody>
        </p:sp>
      </p:grpSp>
      <p:sp>
        <p:nvSpPr>
          <p:cNvPr id="17" name="任意多边形 16"/>
          <p:cNvSpPr/>
          <p:nvPr/>
        </p:nvSpPr>
        <p:spPr>
          <a:xfrm>
            <a:off x="797275" y="2270909"/>
            <a:ext cx="1760475" cy="2116763"/>
          </a:xfrm>
          <a:custGeom>
            <a:avLst/>
            <a:gdLst>
              <a:gd name="connsiteX0" fmla="*/ 29041 w 1760475"/>
              <a:gd name="connsiteY0" fmla="*/ 0 h 2116763"/>
              <a:gd name="connsiteX1" fmla="*/ 37508 w 1760475"/>
              <a:gd name="connsiteY1" fmla="*/ 1219200 h 2116763"/>
              <a:gd name="connsiteX2" fmla="*/ 397341 w 1760475"/>
              <a:gd name="connsiteY2" fmla="*/ 1968500 h 2116763"/>
              <a:gd name="connsiteX3" fmla="*/ 1760475 w 1760475"/>
              <a:gd name="connsiteY3" fmla="*/ 2116667 h 2116763"/>
            </a:gdLst>
            <a:ahLst/>
            <a:cxnLst>
              <a:cxn ang="0">
                <a:pos x="connsiteX0" y="connsiteY0"/>
              </a:cxn>
              <a:cxn ang="0">
                <a:pos x="connsiteX1" y="connsiteY1"/>
              </a:cxn>
              <a:cxn ang="0">
                <a:pos x="connsiteX2" y="connsiteY2"/>
              </a:cxn>
              <a:cxn ang="0">
                <a:pos x="connsiteX3" y="connsiteY3"/>
              </a:cxn>
            </a:cxnLst>
            <a:rect l="l" t="t" r="r" b="b"/>
            <a:pathLst>
              <a:path w="1760475" h="2116763">
                <a:moveTo>
                  <a:pt x="29041" y="0"/>
                </a:moveTo>
                <a:cubicBezTo>
                  <a:pt x="2583" y="445558"/>
                  <a:pt x="-23875" y="891117"/>
                  <a:pt x="37508" y="1219200"/>
                </a:cubicBezTo>
                <a:cubicBezTo>
                  <a:pt x="98891" y="1547283"/>
                  <a:pt x="110180" y="1818922"/>
                  <a:pt x="397341" y="1968500"/>
                </a:cubicBezTo>
                <a:cubicBezTo>
                  <a:pt x="684502" y="2118078"/>
                  <a:pt x="1222488" y="2117372"/>
                  <a:pt x="1760475" y="2116667"/>
                </a:cubicBezTo>
              </a:path>
            </a:pathLst>
          </a:custGeom>
          <a:noFill/>
          <a:ln w="38100">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文本框 17"/>
          <p:cNvSpPr txBox="1"/>
          <p:nvPr/>
        </p:nvSpPr>
        <p:spPr>
          <a:xfrm>
            <a:off x="2028308" y="1777645"/>
            <a:ext cx="2186241" cy="461665"/>
          </a:xfrm>
          <a:prstGeom prst="rect">
            <a:avLst/>
          </a:prstGeom>
          <a:noFill/>
        </p:spPr>
        <p:txBody>
          <a:bodyPr wrap="square" rtlCol="0">
            <a:spAutoFit/>
          </a:bodyPr>
          <a:lstStyle/>
          <a:p>
            <a:r>
              <a:rPr lang="en-US" altLang="zh-CN" sz="1200" dirty="0" smtClean="0">
                <a:solidFill>
                  <a:srgbClr val="FF0000"/>
                </a:solidFill>
              </a:rPr>
              <a:t>positively charged particles</a:t>
            </a:r>
          </a:p>
          <a:p>
            <a:r>
              <a:rPr lang="en-US" altLang="zh-CN" sz="1200" dirty="0" smtClean="0">
                <a:solidFill>
                  <a:srgbClr val="00B0F0"/>
                </a:solidFill>
              </a:rPr>
              <a:t>negatively charged particles</a:t>
            </a:r>
            <a:endParaRPr lang="zh-CN" altLang="en-US" sz="1200" dirty="0">
              <a:solidFill>
                <a:srgbClr val="FF0000"/>
              </a:solidFill>
            </a:endParaRPr>
          </a:p>
        </p:txBody>
      </p:sp>
      <p:sp>
        <p:nvSpPr>
          <p:cNvPr id="21" name="任意多边形 20"/>
          <p:cNvSpPr/>
          <p:nvPr/>
        </p:nvSpPr>
        <p:spPr>
          <a:xfrm>
            <a:off x="868368" y="2459797"/>
            <a:ext cx="2437080" cy="1873916"/>
          </a:xfrm>
          <a:custGeom>
            <a:avLst/>
            <a:gdLst>
              <a:gd name="connsiteX0" fmla="*/ 2437080 w 2437080"/>
              <a:gd name="connsiteY0" fmla="*/ 1790700 h 1873916"/>
              <a:gd name="connsiteX1" fmla="*/ 1107813 w 2437080"/>
              <a:gd name="connsiteY1" fmla="*/ 1803400 h 1873916"/>
              <a:gd name="connsiteX2" fmla="*/ 172247 w 2437080"/>
              <a:gd name="connsiteY2" fmla="*/ 1028700 h 1873916"/>
              <a:gd name="connsiteX3" fmla="*/ 2913 w 2437080"/>
              <a:gd name="connsiteY3" fmla="*/ 0 h 1873916"/>
            </a:gdLst>
            <a:ahLst/>
            <a:cxnLst>
              <a:cxn ang="0">
                <a:pos x="connsiteX0" y="connsiteY0"/>
              </a:cxn>
              <a:cxn ang="0">
                <a:pos x="connsiteX1" y="connsiteY1"/>
              </a:cxn>
              <a:cxn ang="0">
                <a:pos x="connsiteX2" y="connsiteY2"/>
              </a:cxn>
              <a:cxn ang="0">
                <a:pos x="connsiteX3" y="connsiteY3"/>
              </a:cxn>
            </a:cxnLst>
            <a:rect l="l" t="t" r="r" b="b"/>
            <a:pathLst>
              <a:path w="2437080" h="1873916">
                <a:moveTo>
                  <a:pt x="2437080" y="1790700"/>
                </a:moveTo>
                <a:cubicBezTo>
                  <a:pt x="1961182" y="1860550"/>
                  <a:pt x="1485285" y="1930400"/>
                  <a:pt x="1107813" y="1803400"/>
                </a:cubicBezTo>
                <a:cubicBezTo>
                  <a:pt x="730341" y="1676400"/>
                  <a:pt x="356397" y="1329267"/>
                  <a:pt x="172247" y="1028700"/>
                </a:cubicBezTo>
                <a:cubicBezTo>
                  <a:pt x="-11903" y="728133"/>
                  <a:pt x="-4495" y="364066"/>
                  <a:pt x="2913" y="0"/>
                </a:cubicBezTo>
              </a:path>
            </a:pathLst>
          </a:custGeom>
          <a:noFill/>
          <a:ln w="38100">
            <a:solidFill>
              <a:srgbClr val="26A9E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7518862" y="3948545"/>
            <a:ext cx="4442151" cy="2872048"/>
          </a:xfrm>
          <a:prstGeom prst="roundRect">
            <a:avLst/>
          </a:prstGeom>
          <a:noFill/>
          <a:ln w="57150">
            <a:solidFill>
              <a:srgbClr val="00B05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圆角矩形 14"/>
          <p:cNvSpPr/>
          <p:nvPr/>
        </p:nvSpPr>
        <p:spPr>
          <a:xfrm>
            <a:off x="7784487" y="5702531"/>
            <a:ext cx="4073618" cy="1009939"/>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446692" y="4047357"/>
            <a:ext cx="567266" cy="61929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p:cNvSpPr/>
          <p:nvPr/>
        </p:nvSpPr>
        <p:spPr>
          <a:xfrm>
            <a:off x="3691488" y="4075594"/>
            <a:ext cx="567266" cy="619298"/>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5563952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 name="图片 31"/>
          <p:cNvPicPr>
            <a:picLocks noChangeAspect="1"/>
          </p:cNvPicPr>
          <p:nvPr/>
        </p:nvPicPr>
        <p:blipFill rotWithShape="1">
          <a:blip r:embed="rId3"/>
          <a:srcRect l="21937" t="6937" r="19912" b="5061"/>
          <a:stretch/>
        </p:blipFill>
        <p:spPr>
          <a:xfrm>
            <a:off x="4270709" y="3942677"/>
            <a:ext cx="3753853" cy="4177366"/>
          </a:xfrm>
          <a:prstGeom prst="rect">
            <a:avLst/>
          </a:prstGeom>
        </p:spPr>
      </p:pic>
      <p:pic>
        <p:nvPicPr>
          <p:cNvPr id="10" name="图片 9"/>
          <p:cNvPicPr>
            <a:picLocks noChangeAspect="1"/>
          </p:cNvPicPr>
          <p:nvPr/>
        </p:nvPicPr>
        <p:blipFill rotWithShape="1">
          <a:blip r:embed="rId4"/>
          <a:srcRect l="22478" t="3975" r="23371" b="3787"/>
          <a:stretch/>
        </p:blipFill>
        <p:spPr>
          <a:xfrm>
            <a:off x="-3497728" y="0"/>
            <a:ext cx="7157807" cy="6858000"/>
          </a:xfrm>
          <a:prstGeom prst="rect">
            <a:avLst/>
          </a:prstGeom>
        </p:spPr>
      </p:pic>
      <p:cxnSp>
        <p:nvCxnSpPr>
          <p:cNvPr id="14" name="直接箭头连接符 13"/>
          <p:cNvCxnSpPr/>
          <p:nvPr/>
        </p:nvCxnSpPr>
        <p:spPr>
          <a:xfrm>
            <a:off x="3444875" y="4343870"/>
            <a:ext cx="1267076" cy="1565983"/>
          </a:xfrm>
          <a:prstGeom prst="straightConnector1">
            <a:avLst/>
          </a:prstGeom>
          <a:ln w="57150" cap="flat" cmpd="sng" algn="ctr">
            <a:solidFill>
              <a:srgbClr val="FFC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18" name="组合 17"/>
          <p:cNvGrpSpPr/>
          <p:nvPr/>
        </p:nvGrpSpPr>
        <p:grpSpPr>
          <a:xfrm>
            <a:off x="5770894" y="5343183"/>
            <a:ext cx="967408" cy="874644"/>
            <a:chOff x="4629590" y="4888108"/>
            <a:chExt cx="967408" cy="874644"/>
          </a:xfrm>
        </p:grpSpPr>
        <p:sp>
          <p:nvSpPr>
            <p:cNvPr id="19" name="圆角矩形 18"/>
            <p:cNvSpPr/>
            <p:nvPr/>
          </p:nvSpPr>
          <p:spPr>
            <a:xfrm>
              <a:off x="4629590" y="4888108"/>
              <a:ext cx="967408" cy="874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000000"/>
                  </a:solidFill>
                  <a:effectLst/>
                  <a:uLnTx/>
                  <a:uFillTx/>
                  <a:latin typeface="Arial"/>
                  <a:ea typeface="微软雅黑"/>
                  <a:cs typeface="+mn-cs"/>
                </a:rPr>
                <a:t>F10.7</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20" name="任意多边形 19"/>
            <p:cNvSpPr/>
            <p:nvPr/>
          </p:nvSpPr>
          <p:spPr>
            <a:xfrm>
              <a:off x="4744442" y="5272422"/>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21" name="直接箭头连接符 20"/>
          <p:cNvCxnSpPr/>
          <p:nvPr/>
        </p:nvCxnSpPr>
        <p:spPr>
          <a:xfrm>
            <a:off x="3561578" y="3995339"/>
            <a:ext cx="2193038" cy="1328827"/>
          </a:xfrm>
          <a:prstGeom prst="straightConnector1">
            <a:avLst/>
          </a:prstGeom>
          <a:ln w="57150" cap="flat" cmpd="sng" algn="ctr">
            <a:solidFill>
              <a:srgbClr val="FF000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23" name="组合 22"/>
          <p:cNvGrpSpPr/>
          <p:nvPr/>
        </p:nvGrpSpPr>
        <p:grpSpPr>
          <a:xfrm>
            <a:off x="5808109" y="1637418"/>
            <a:ext cx="967408" cy="874644"/>
            <a:chOff x="4501322" y="4969565"/>
            <a:chExt cx="967408" cy="874644"/>
          </a:xfrm>
        </p:grpSpPr>
        <p:sp>
          <p:nvSpPr>
            <p:cNvPr id="24" name="圆角矩形 23"/>
            <p:cNvSpPr/>
            <p:nvPr/>
          </p:nvSpPr>
          <p:spPr>
            <a:xfrm>
              <a:off x="4501322" y="4969565"/>
              <a:ext cx="967408"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596984"/>
                  </a:solidFill>
                  <a:effectLst/>
                  <a:uLnTx/>
                  <a:uFillTx/>
                  <a:latin typeface="Arial"/>
                  <a:ea typeface="微软雅黑"/>
                  <a:cs typeface="+mn-cs"/>
                </a:rPr>
                <a:t>IMF</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25" name="任意多边形 24"/>
            <p:cNvSpPr/>
            <p:nvPr/>
          </p:nvSpPr>
          <p:spPr>
            <a:xfrm>
              <a:off x="4616174" y="5353879"/>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26" name="直接箭头连接符 25"/>
          <p:cNvCxnSpPr>
            <a:stCxn id="68" idx="3"/>
            <a:endCxn id="24" idx="1"/>
          </p:cNvCxnSpPr>
          <p:nvPr/>
        </p:nvCxnSpPr>
        <p:spPr>
          <a:xfrm>
            <a:off x="4729766" y="2074740"/>
            <a:ext cx="1078343" cy="0"/>
          </a:xfrm>
          <a:prstGeom prst="straightConnector1">
            <a:avLst/>
          </a:prstGeom>
          <a:ln w="57150" cap="flat" cmpd="sng" algn="ctr">
            <a:solidFill>
              <a:srgbClr val="99D2EF"/>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grpSp>
        <p:nvGrpSpPr>
          <p:cNvPr id="35" name="组合 34"/>
          <p:cNvGrpSpPr/>
          <p:nvPr/>
        </p:nvGrpSpPr>
        <p:grpSpPr>
          <a:xfrm>
            <a:off x="8473422" y="3013986"/>
            <a:ext cx="2157949" cy="874644"/>
            <a:chOff x="4501321" y="4969565"/>
            <a:chExt cx="2157949" cy="874644"/>
          </a:xfrm>
        </p:grpSpPr>
        <p:sp>
          <p:nvSpPr>
            <p:cNvPr id="36" name="圆角矩形 35"/>
            <p:cNvSpPr/>
            <p:nvPr/>
          </p:nvSpPr>
          <p:spPr>
            <a:xfrm>
              <a:off x="4501321" y="4969565"/>
              <a:ext cx="2157949"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596984"/>
                  </a:solidFill>
                  <a:effectLst/>
                  <a:uLnTx/>
                  <a:uFillTx/>
                  <a:latin typeface="Arial"/>
                  <a:ea typeface="微软雅黑"/>
                  <a:cs typeface="+mn-cs"/>
                </a:rPr>
                <a:t>GCR modulation</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37" name="任意多边形 36"/>
            <p:cNvSpPr/>
            <p:nvPr/>
          </p:nvSpPr>
          <p:spPr>
            <a:xfrm>
              <a:off x="5245146" y="5350098"/>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43" name="组合 42"/>
          <p:cNvGrpSpPr/>
          <p:nvPr/>
        </p:nvGrpSpPr>
        <p:grpSpPr>
          <a:xfrm>
            <a:off x="10197251" y="811540"/>
            <a:ext cx="1392663" cy="874644"/>
            <a:chOff x="7632067" y="1154771"/>
            <a:chExt cx="1392663" cy="874644"/>
          </a:xfrm>
        </p:grpSpPr>
        <p:sp>
          <p:nvSpPr>
            <p:cNvPr id="39" name="圆角矩形 38"/>
            <p:cNvSpPr/>
            <p:nvPr/>
          </p:nvSpPr>
          <p:spPr>
            <a:xfrm>
              <a:off x="7632067" y="1154771"/>
              <a:ext cx="1392663"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596984"/>
                  </a:solidFill>
                  <a:effectLst/>
                  <a:uLnTx/>
                  <a:uFillTx/>
                  <a:latin typeface="Arial"/>
                  <a:ea typeface="微软雅黑"/>
                  <a:cs typeface="+mn-cs"/>
                </a:rPr>
                <a:t>LIS</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cxnSp>
          <p:nvCxnSpPr>
            <p:cNvPr id="42" name="直接连接符 41"/>
            <p:cNvCxnSpPr/>
            <p:nvPr/>
          </p:nvCxnSpPr>
          <p:spPr>
            <a:xfrm>
              <a:off x="8013790" y="1710856"/>
              <a:ext cx="799548" cy="4418"/>
            </a:xfrm>
            <a:prstGeom prst="line">
              <a:avLst/>
            </a:prstGeom>
            <a:ln w="57150"/>
          </p:spPr>
          <p:style>
            <a:lnRef idx="3">
              <a:schemeClr val="accent1"/>
            </a:lnRef>
            <a:fillRef idx="0">
              <a:schemeClr val="accent1"/>
            </a:fillRef>
            <a:effectRef idx="2">
              <a:schemeClr val="accent1"/>
            </a:effectRef>
            <a:fontRef idx="minor">
              <a:schemeClr val="tx1"/>
            </a:fontRef>
          </p:style>
        </p:cxnSp>
      </p:grpSp>
      <p:grpSp>
        <p:nvGrpSpPr>
          <p:cNvPr id="31" name="组合 30"/>
          <p:cNvGrpSpPr/>
          <p:nvPr/>
        </p:nvGrpSpPr>
        <p:grpSpPr>
          <a:xfrm>
            <a:off x="7880194" y="4229653"/>
            <a:ext cx="1392663" cy="874644"/>
            <a:chOff x="9450933" y="4666975"/>
            <a:chExt cx="1392663" cy="874644"/>
          </a:xfrm>
        </p:grpSpPr>
        <p:sp>
          <p:nvSpPr>
            <p:cNvPr id="52" name="圆角矩形 51"/>
            <p:cNvSpPr/>
            <p:nvPr/>
          </p:nvSpPr>
          <p:spPr>
            <a:xfrm>
              <a:off x="9450933" y="4666975"/>
              <a:ext cx="1392663"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596984"/>
                  </a:solidFill>
                  <a:effectLst/>
                  <a:uLnTx/>
                  <a:uFillTx/>
                  <a:latin typeface="Arial"/>
                  <a:ea typeface="微软雅黑"/>
                  <a:cs typeface="+mn-cs"/>
                </a:rPr>
                <a:t>GCR flux</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55" name="任意多边形 54"/>
            <p:cNvSpPr/>
            <p:nvPr/>
          </p:nvSpPr>
          <p:spPr>
            <a:xfrm flipH="1">
              <a:off x="9860033" y="5045125"/>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006B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30" name="组合 29"/>
          <p:cNvGrpSpPr/>
          <p:nvPr/>
        </p:nvGrpSpPr>
        <p:grpSpPr>
          <a:xfrm>
            <a:off x="215603" y="2142214"/>
            <a:ext cx="2620471" cy="1584364"/>
            <a:chOff x="2464172" y="694719"/>
            <a:chExt cx="2620471" cy="1584364"/>
          </a:xfrm>
        </p:grpSpPr>
        <p:sp>
          <p:nvSpPr>
            <p:cNvPr id="7" name="任意多边形 6"/>
            <p:cNvSpPr/>
            <p:nvPr/>
          </p:nvSpPr>
          <p:spPr>
            <a:xfrm>
              <a:off x="3108205" y="904403"/>
              <a:ext cx="1976438" cy="1279412"/>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cxnSp>
          <p:nvCxnSpPr>
            <p:cNvPr id="15" name="直接箭头连接符 14"/>
            <p:cNvCxnSpPr/>
            <p:nvPr/>
          </p:nvCxnSpPr>
          <p:spPr>
            <a:xfrm>
              <a:off x="2964989" y="2279083"/>
              <a:ext cx="2101333" cy="0"/>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直接箭头连接符 39"/>
            <p:cNvCxnSpPr/>
            <p:nvPr/>
          </p:nvCxnSpPr>
          <p:spPr>
            <a:xfrm flipV="1">
              <a:off x="2964989" y="809136"/>
              <a:ext cx="8709" cy="1469947"/>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rot="16200000">
              <a:off x="1856656" y="1302235"/>
              <a:ext cx="158436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chemeClr val="bg1"/>
                  </a:solidFill>
                  <a:effectLst/>
                  <a:uLnTx/>
                  <a:uFillTx/>
                  <a:latin typeface="Arial"/>
                  <a:ea typeface="微软雅黑"/>
                  <a:cs typeface="+mn-cs"/>
                </a:rPr>
                <a:t>Solar activity</a:t>
              </a:r>
              <a:endParaRPr kumimoji="0" lang="zh-CN" altLang="en-US" sz="1800" b="0" i="0" u="none" strike="noStrike" kern="1200" cap="none" spc="0" normalizeH="0" baseline="0" noProof="0" dirty="0">
                <a:ln>
                  <a:noFill/>
                </a:ln>
                <a:solidFill>
                  <a:schemeClr val="bg1"/>
                </a:solidFill>
                <a:effectLst/>
                <a:uLnTx/>
                <a:uFillTx/>
                <a:latin typeface="Arial"/>
                <a:ea typeface="微软雅黑"/>
                <a:cs typeface="+mn-cs"/>
              </a:endParaRPr>
            </a:p>
          </p:txBody>
        </p:sp>
      </p:grpSp>
      <p:grpSp>
        <p:nvGrpSpPr>
          <p:cNvPr id="49" name="组合 48"/>
          <p:cNvGrpSpPr/>
          <p:nvPr/>
        </p:nvGrpSpPr>
        <p:grpSpPr>
          <a:xfrm>
            <a:off x="4676560" y="5928621"/>
            <a:ext cx="967408" cy="874644"/>
            <a:chOff x="3592571" y="5778791"/>
            <a:chExt cx="967408" cy="874644"/>
          </a:xfrm>
        </p:grpSpPr>
        <p:sp>
          <p:nvSpPr>
            <p:cNvPr id="50" name="圆角矩形 49"/>
            <p:cNvSpPr/>
            <p:nvPr/>
          </p:nvSpPr>
          <p:spPr>
            <a:xfrm>
              <a:off x="3592571" y="5778791"/>
              <a:ext cx="967408" cy="874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000000"/>
                  </a:solidFill>
                  <a:effectLst/>
                  <a:uLnTx/>
                  <a:uFillTx/>
                  <a:latin typeface="Arial"/>
                  <a:ea typeface="微软雅黑"/>
                  <a:cs typeface="+mn-cs"/>
                </a:rPr>
                <a:t>SSN</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51" name="任意多边形 50"/>
            <p:cNvSpPr/>
            <p:nvPr/>
          </p:nvSpPr>
          <p:spPr>
            <a:xfrm>
              <a:off x="3707423" y="6163105"/>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cxnSp>
        <p:nvCxnSpPr>
          <p:cNvPr id="45" name="曲线连接符 44"/>
          <p:cNvCxnSpPr>
            <a:stCxn id="36" idx="2"/>
          </p:cNvCxnSpPr>
          <p:nvPr/>
        </p:nvCxnSpPr>
        <p:spPr>
          <a:xfrm rot="5400000">
            <a:off x="9010005" y="4151484"/>
            <a:ext cx="805247" cy="279538"/>
          </a:xfrm>
          <a:prstGeom prst="curvedConnector3">
            <a:avLst>
              <a:gd name="adj1" fmla="val 96526"/>
            </a:avLst>
          </a:prstGeom>
          <a:ln w="57150">
            <a:solidFill>
              <a:srgbClr val="26A9E0"/>
            </a:solidFill>
            <a:tailEnd type="triangle"/>
          </a:ln>
        </p:spPr>
        <p:style>
          <a:lnRef idx="1">
            <a:schemeClr val="accent1"/>
          </a:lnRef>
          <a:fillRef idx="0">
            <a:schemeClr val="accent1"/>
          </a:fillRef>
          <a:effectRef idx="0">
            <a:schemeClr val="accent1"/>
          </a:effectRef>
          <a:fontRef idx="minor">
            <a:schemeClr val="tx1"/>
          </a:fontRef>
        </p:style>
      </p:cxnSp>
      <p:sp>
        <p:nvSpPr>
          <p:cNvPr id="83" name="任意多边形 82"/>
          <p:cNvSpPr/>
          <p:nvPr/>
        </p:nvSpPr>
        <p:spPr>
          <a:xfrm>
            <a:off x="7335520" y="0"/>
            <a:ext cx="5035469" cy="4153101"/>
          </a:xfrm>
          <a:custGeom>
            <a:avLst/>
            <a:gdLst>
              <a:gd name="connsiteX0" fmla="*/ 0 w 4705269"/>
              <a:gd name="connsiteY0" fmla="*/ 0 h 3954981"/>
              <a:gd name="connsiteX1" fmla="*/ 2499360 w 4705269"/>
              <a:gd name="connsiteY1" fmla="*/ 1595120 h 3954981"/>
              <a:gd name="connsiteX2" fmla="*/ 4495800 w 4705269"/>
              <a:gd name="connsiteY2" fmla="*/ 3728720 h 3954981"/>
              <a:gd name="connsiteX3" fmla="*/ 4546600 w 4705269"/>
              <a:gd name="connsiteY3" fmla="*/ 3789680 h 3954981"/>
            </a:gdLst>
            <a:ahLst/>
            <a:cxnLst>
              <a:cxn ang="0">
                <a:pos x="connsiteX0" y="connsiteY0"/>
              </a:cxn>
              <a:cxn ang="0">
                <a:pos x="connsiteX1" y="connsiteY1"/>
              </a:cxn>
              <a:cxn ang="0">
                <a:pos x="connsiteX2" y="connsiteY2"/>
              </a:cxn>
              <a:cxn ang="0">
                <a:pos x="connsiteX3" y="connsiteY3"/>
              </a:cxn>
            </a:cxnLst>
            <a:rect l="l" t="t" r="r" b="b"/>
            <a:pathLst>
              <a:path w="4705269" h="3954981">
                <a:moveTo>
                  <a:pt x="0" y="0"/>
                </a:moveTo>
                <a:cubicBezTo>
                  <a:pt x="875030" y="486833"/>
                  <a:pt x="1750060" y="973667"/>
                  <a:pt x="2499360" y="1595120"/>
                </a:cubicBezTo>
                <a:cubicBezTo>
                  <a:pt x="3248660" y="2216573"/>
                  <a:pt x="4154593" y="3362960"/>
                  <a:pt x="4495800" y="3728720"/>
                </a:cubicBezTo>
                <a:cubicBezTo>
                  <a:pt x="4837007" y="4094480"/>
                  <a:pt x="4691803" y="3942080"/>
                  <a:pt x="4546600" y="3789680"/>
                </a:cubicBezTo>
              </a:path>
            </a:pathLst>
          </a:custGeom>
          <a:noFill/>
          <a:ln w="2540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4" name="任意多边形 83"/>
          <p:cNvSpPr/>
          <p:nvPr/>
        </p:nvSpPr>
        <p:spPr>
          <a:xfrm>
            <a:off x="6667571" y="43297"/>
            <a:ext cx="5453309" cy="4650579"/>
          </a:xfrm>
          <a:custGeom>
            <a:avLst/>
            <a:gdLst>
              <a:gd name="connsiteX0" fmla="*/ 0 w 4705269"/>
              <a:gd name="connsiteY0" fmla="*/ 0 h 3954981"/>
              <a:gd name="connsiteX1" fmla="*/ 2499360 w 4705269"/>
              <a:gd name="connsiteY1" fmla="*/ 1595120 h 3954981"/>
              <a:gd name="connsiteX2" fmla="*/ 4495800 w 4705269"/>
              <a:gd name="connsiteY2" fmla="*/ 3728720 h 3954981"/>
              <a:gd name="connsiteX3" fmla="*/ 4546600 w 4705269"/>
              <a:gd name="connsiteY3" fmla="*/ 3789680 h 3954981"/>
            </a:gdLst>
            <a:ahLst/>
            <a:cxnLst>
              <a:cxn ang="0">
                <a:pos x="connsiteX0" y="connsiteY0"/>
              </a:cxn>
              <a:cxn ang="0">
                <a:pos x="connsiteX1" y="connsiteY1"/>
              </a:cxn>
              <a:cxn ang="0">
                <a:pos x="connsiteX2" y="connsiteY2"/>
              </a:cxn>
              <a:cxn ang="0">
                <a:pos x="connsiteX3" y="connsiteY3"/>
              </a:cxn>
            </a:cxnLst>
            <a:rect l="l" t="t" r="r" b="b"/>
            <a:pathLst>
              <a:path w="4705269" h="3954981">
                <a:moveTo>
                  <a:pt x="0" y="0"/>
                </a:moveTo>
                <a:cubicBezTo>
                  <a:pt x="875030" y="486833"/>
                  <a:pt x="1750060" y="973667"/>
                  <a:pt x="2499360" y="1595120"/>
                </a:cubicBezTo>
                <a:cubicBezTo>
                  <a:pt x="3248660" y="2216573"/>
                  <a:pt x="4154593" y="3362960"/>
                  <a:pt x="4495800" y="3728720"/>
                </a:cubicBezTo>
                <a:cubicBezTo>
                  <a:pt x="4837007" y="4094480"/>
                  <a:pt x="4691803" y="3942080"/>
                  <a:pt x="4546600" y="3789680"/>
                </a:cubicBezTo>
              </a:path>
            </a:pathLst>
          </a:custGeom>
          <a:noFill/>
          <a:ln w="25400">
            <a:solidFill>
              <a:schemeClr val="bg1">
                <a:lumMod val="6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5" name="文本框 84"/>
          <p:cNvSpPr txBox="1"/>
          <p:nvPr/>
        </p:nvSpPr>
        <p:spPr>
          <a:xfrm>
            <a:off x="7620623" y="-65336"/>
            <a:ext cx="150876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smtClean="0">
                <a:ln>
                  <a:noFill/>
                </a:ln>
                <a:solidFill>
                  <a:srgbClr val="FFFFFF"/>
                </a:solidFill>
                <a:effectLst/>
                <a:uLnTx/>
                <a:uFillTx/>
                <a:latin typeface="Arial"/>
                <a:ea typeface="微软雅黑"/>
                <a:cs typeface="+mn-cs"/>
              </a:rPr>
              <a:t>Heliopause</a:t>
            </a:r>
            <a:endParaRPr kumimoji="0" lang="zh-CN" altLang="en-US" sz="1800" b="0" i="0" u="none" strike="noStrike" kern="1200" cap="none" spc="0" normalizeH="0" baseline="0" noProof="0" dirty="0">
              <a:ln>
                <a:noFill/>
              </a:ln>
              <a:solidFill>
                <a:srgbClr val="FFFFFF"/>
              </a:solidFill>
              <a:effectLst/>
              <a:uLnTx/>
              <a:uFillTx/>
              <a:latin typeface="Arial"/>
              <a:ea typeface="微软雅黑"/>
              <a:cs typeface="+mn-cs"/>
            </a:endParaRPr>
          </a:p>
        </p:txBody>
      </p:sp>
      <p:sp>
        <p:nvSpPr>
          <p:cNvPr id="86" name="文本框 85"/>
          <p:cNvSpPr txBox="1"/>
          <p:nvPr/>
        </p:nvSpPr>
        <p:spPr>
          <a:xfrm>
            <a:off x="5456325" y="-50900"/>
            <a:ext cx="179292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smtClean="0">
                <a:ln>
                  <a:noFill/>
                </a:ln>
                <a:solidFill>
                  <a:srgbClr val="FFFFFF">
                    <a:lumMod val="75000"/>
                  </a:srgbClr>
                </a:solidFill>
                <a:effectLst/>
                <a:uLnTx/>
                <a:uFillTx/>
                <a:latin typeface="Arial"/>
                <a:ea typeface="微软雅黑"/>
                <a:cs typeface="+mn-cs"/>
              </a:rPr>
              <a:t>Terminal shock</a:t>
            </a:r>
            <a:endParaRPr kumimoji="0" lang="zh-CN" altLang="en-US" sz="1800" b="0" i="0" u="none" strike="noStrike" kern="1200" cap="none" spc="0" normalizeH="0" baseline="0" noProof="0" dirty="0">
              <a:ln>
                <a:noFill/>
              </a:ln>
              <a:solidFill>
                <a:srgbClr val="FFFFFF">
                  <a:lumMod val="75000"/>
                </a:srgbClr>
              </a:solidFill>
              <a:effectLst/>
              <a:uLnTx/>
              <a:uFillTx/>
              <a:latin typeface="Arial"/>
              <a:ea typeface="微软雅黑"/>
              <a:cs typeface="+mn-cs"/>
            </a:endParaRPr>
          </a:p>
        </p:txBody>
      </p:sp>
      <p:cxnSp>
        <p:nvCxnSpPr>
          <p:cNvPr id="41" name="曲线连接符 40"/>
          <p:cNvCxnSpPr>
            <a:stCxn id="39" idx="2"/>
            <a:endCxn id="36" idx="0"/>
          </p:cNvCxnSpPr>
          <p:nvPr/>
        </p:nvCxnSpPr>
        <p:spPr>
          <a:xfrm rot="5400000">
            <a:off x="9559089" y="1679492"/>
            <a:ext cx="1327802" cy="1341186"/>
          </a:xfrm>
          <a:prstGeom prst="curvedConnector3">
            <a:avLst>
              <a:gd name="adj1" fmla="val 36609"/>
            </a:avLst>
          </a:prstGeom>
          <a:ln w="57150">
            <a:solidFill>
              <a:srgbClr val="26A9E0"/>
            </a:solidFill>
            <a:tailEnd type="triangle"/>
          </a:ln>
        </p:spPr>
        <p:style>
          <a:lnRef idx="1">
            <a:schemeClr val="accent1"/>
          </a:lnRef>
          <a:fillRef idx="0">
            <a:schemeClr val="accent1"/>
          </a:fillRef>
          <a:effectRef idx="0">
            <a:schemeClr val="accent1"/>
          </a:effectRef>
          <a:fontRef idx="minor">
            <a:schemeClr val="tx1"/>
          </a:fontRef>
        </p:style>
      </p:cxnSp>
      <p:cxnSp>
        <p:nvCxnSpPr>
          <p:cNvPr id="3" name="曲线连接符 2"/>
          <p:cNvCxnSpPr>
            <a:stCxn id="24" idx="3"/>
            <a:endCxn id="36" idx="1"/>
          </p:cNvCxnSpPr>
          <p:nvPr/>
        </p:nvCxnSpPr>
        <p:spPr>
          <a:xfrm>
            <a:off x="6775517" y="2074740"/>
            <a:ext cx="1697905" cy="1376568"/>
          </a:xfrm>
          <a:prstGeom prst="curvedConnector3">
            <a:avLst/>
          </a:prstGeom>
          <a:ln w="57150">
            <a:solidFill>
              <a:srgbClr val="99D2EF"/>
            </a:solidFill>
            <a:tailEnd type="triangle"/>
          </a:ln>
        </p:spPr>
        <p:style>
          <a:lnRef idx="1">
            <a:schemeClr val="accent1"/>
          </a:lnRef>
          <a:fillRef idx="0">
            <a:schemeClr val="accent1"/>
          </a:fillRef>
          <a:effectRef idx="0">
            <a:schemeClr val="accent1"/>
          </a:effectRef>
          <a:fontRef idx="minor">
            <a:schemeClr val="tx1"/>
          </a:fontRef>
        </p:style>
      </p:cxnSp>
      <p:grpSp>
        <p:nvGrpSpPr>
          <p:cNvPr id="58" name="组合 57"/>
          <p:cNvGrpSpPr/>
          <p:nvPr/>
        </p:nvGrpSpPr>
        <p:grpSpPr>
          <a:xfrm>
            <a:off x="5770894" y="4143179"/>
            <a:ext cx="967408" cy="874644"/>
            <a:chOff x="3698173" y="4615272"/>
            <a:chExt cx="967408" cy="874644"/>
          </a:xfrm>
        </p:grpSpPr>
        <p:sp>
          <p:nvSpPr>
            <p:cNvPr id="59" name="圆角矩形 58"/>
            <p:cNvSpPr/>
            <p:nvPr/>
          </p:nvSpPr>
          <p:spPr>
            <a:xfrm>
              <a:off x="3698173" y="4615272"/>
              <a:ext cx="967408" cy="874644"/>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smtClean="0">
                  <a:ln>
                    <a:noFill/>
                  </a:ln>
                  <a:solidFill>
                    <a:srgbClr val="000000"/>
                  </a:solidFill>
                  <a:effectLst/>
                  <a:uLnTx/>
                  <a:uFillTx/>
                  <a:latin typeface="Arial"/>
                  <a:ea typeface="微软雅黑"/>
                  <a:cs typeface="+mn-cs"/>
                </a:rPr>
                <a:t>OF</a:t>
              </a:r>
              <a:endParaRPr kumimoji="0" lang="zh-CN" altLang="en-US" sz="1800" b="1"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60" name="任意多边形 59"/>
            <p:cNvSpPr/>
            <p:nvPr/>
          </p:nvSpPr>
          <p:spPr>
            <a:xfrm>
              <a:off x="3813025" y="4999586"/>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grpSp>
        <p:nvGrpSpPr>
          <p:cNvPr id="9" name="组合 8"/>
          <p:cNvGrpSpPr/>
          <p:nvPr/>
        </p:nvGrpSpPr>
        <p:grpSpPr>
          <a:xfrm>
            <a:off x="3762358" y="1637418"/>
            <a:ext cx="967408" cy="874644"/>
            <a:chOff x="3762358" y="1637418"/>
            <a:chExt cx="967408" cy="874644"/>
          </a:xfrm>
        </p:grpSpPr>
        <p:sp>
          <p:nvSpPr>
            <p:cNvPr id="68" name="圆角矩形 67"/>
            <p:cNvSpPr/>
            <p:nvPr/>
          </p:nvSpPr>
          <p:spPr>
            <a:xfrm>
              <a:off x="3762358" y="1637418"/>
              <a:ext cx="967408" cy="874644"/>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000"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596984"/>
                  </a:solidFill>
                  <a:latin typeface="Arial"/>
                  <a:ea typeface="微软雅黑"/>
                </a:rPr>
                <a:t>O</a:t>
              </a:r>
              <a:r>
                <a:rPr kumimoji="0" lang="en-US" altLang="zh-CN" sz="1800" b="1" i="0" u="none" strike="noStrike" kern="1200" cap="none" spc="0" normalizeH="0" baseline="0" noProof="0" dirty="0" smtClean="0">
                  <a:ln>
                    <a:noFill/>
                  </a:ln>
                  <a:solidFill>
                    <a:srgbClr val="596984"/>
                  </a:solidFill>
                  <a:effectLst/>
                  <a:uLnTx/>
                  <a:uFillTx/>
                  <a:latin typeface="Arial"/>
                  <a:ea typeface="微软雅黑"/>
                  <a:cs typeface="+mn-cs"/>
                </a:rPr>
                <a:t>F</a:t>
              </a:r>
              <a:endParaRPr kumimoji="0" lang="zh-CN" altLang="en-US" sz="1800" b="1" i="0" u="none" strike="noStrike" kern="1200" cap="none" spc="0" normalizeH="0" baseline="0" noProof="0" dirty="0">
                <a:ln>
                  <a:noFill/>
                </a:ln>
                <a:solidFill>
                  <a:srgbClr val="596984"/>
                </a:solidFill>
                <a:effectLst/>
                <a:uLnTx/>
                <a:uFillTx/>
                <a:latin typeface="Arial"/>
                <a:ea typeface="微软雅黑"/>
                <a:cs typeface="+mn-cs"/>
              </a:endParaRPr>
            </a:p>
          </p:txBody>
        </p:sp>
        <p:sp>
          <p:nvSpPr>
            <p:cNvPr id="70" name="任意多边形 69"/>
            <p:cNvSpPr/>
            <p:nvPr/>
          </p:nvSpPr>
          <p:spPr>
            <a:xfrm>
              <a:off x="3932208" y="2016859"/>
              <a:ext cx="669259" cy="431158"/>
            </a:xfrm>
            <a:custGeom>
              <a:avLst/>
              <a:gdLst>
                <a:gd name="connsiteX0" fmla="*/ 0 w 812800"/>
                <a:gd name="connsiteY0" fmla="*/ 426107 h 720960"/>
                <a:gd name="connsiteX1" fmla="*/ 278296 w 812800"/>
                <a:gd name="connsiteY1" fmla="*/ 6455 h 720960"/>
                <a:gd name="connsiteX2" fmla="*/ 547757 w 812800"/>
                <a:gd name="connsiteY2" fmla="*/ 717655 h 720960"/>
                <a:gd name="connsiteX3" fmla="*/ 812800 w 812800"/>
                <a:gd name="connsiteY3" fmla="*/ 222907 h 720960"/>
              </a:gdLst>
              <a:ahLst/>
              <a:cxnLst>
                <a:cxn ang="0">
                  <a:pos x="connsiteX0" y="connsiteY0"/>
                </a:cxn>
                <a:cxn ang="0">
                  <a:pos x="connsiteX1" y="connsiteY1"/>
                </a:cxn>
                <a:cxn ang="0">
                  <a:pos x="connsiteX2" y="connsiteY2"/>
                </a:cxn>
                <a:cxn ang="0">
                  <a:pos x="connsiteX3" y="connsiteY3"/>
                </a:cxn>
              </a:cxnLst>
              <a:rect l="l" t="t" r="r" b="b"/>
              <a:pathLst>
                <a:path w="812800" h="720960">
                  <a:moveTo>
                    <a:pt x="0" y="426107"/>
                  </a:moveTo>
                  <a:cubicBezTo>
                    <a:pt x="93501" y="191985"/>
                    <a:pt x="187003" y="-42136"/>
                    <a:pt x="278296" y="6455"/>
                  </a:cubicBezTo>
                  <a:cubicBezTo>
                    <a:pt x="369589" y="55046"/>
                    <a:pt x="458673" y="681580"/>
                    <a:pt x="547757" y="717655"/>
                  </a:cubicBezTo>
                  <a:cubicBezTo>
                    <a:pt x="636841" y="753730"/>
                    <a:pt x="724820" y="488318"/>
                    <a:pt x="812800" y="222907"/>
                  </a:cubicBezTo>
                </a:path>
              </a:pathLst>
            </a:cu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grpSp>
      <p:pic>
        <p:nvPicPr>
          <p:cNvPr id="4" name="图片 3"/>
          <p:cNvPicPr>
            <a:picLocks noChangeAspect="1"/>
          </p:cNvPicPr>
          <p:nvPr/>
        </p:nvPicPr>
        <p:blipFill>
          <a:blip r:embed="rId5" cstate="print">
            <a:duotone>
              <a:schemeClr val="accent2">
                <a:shade val="45000"/>
                <a:satMod val="135000"/>
              </a:schemeClr>
              <a:prstClr val="white"/>
            </a:duotone>
            <a:extLst>
              <a:ext uri="{BEBA8EAE-BF5A-486C-A8C5-ECC9F3942E4B}">
                <a14:imgProps xmlns:a14="http://schemas.microsoft.com/office/drawing/2010/main">
                  <a14:imgLayer r:embed="rId6">
                    <a14:imgEffect>
                      <a14:backgroundRemoval t="3448" b="89955" l="9971" r="89932">
                        <a14:foregroundMark x1="32845" y1="16192" x2="39687" y2="18741"/>
                        <a14:foregroundMark x1="49365" y1="15742" x2="52981" y2="18291"/>
                        <a14:foregroundMark x1="65689" y1="17541" x2="69892" y2="18441"/>
                        <a14:foregroundMark x1="50733" y1="32984" x2="53861" y2="35532"/>
                        <a14:foregroundMark x1="48680" y1="44828" x2="52395" y2="44678"/>
                        <a14:backgroundMark x1="15347" y1="28186" x2="27077" y2="41229"/>
                        <a14:backgroundMark x1="20821" y1="83658" x2="40665" y2="84258"/>
                        <a14:backgroundMark x1="69208" y1="37481" x2="79374" y2="38681"/>
                      </a14:backgroundRemoval>
                    </a14:imgEffect>
                    <a14:imgEffect>
                      <a14:artisticPencilGrayscale/>
                    </a14:imgEffect>
                  </a14:imgLayer>
                </a14:imgProps>
              </a:ext>
              <a:ext uri="{28A0092B-C50C-407E-A947-70E740481C1C}">
                <a14:useLocalDpi xmlns:a14="http://schemas.microsoft.com/office/drawing/2010/main" val="0"/>
              </a:ext>
            </a:extLst>
          </a:blip>
          <a:stretch>
            <a:fillRect/>
          </a:stretch>
        </p:blipFill>
        <p:spPr>
          <a:xfrm rot="16200000">
            <a:off x="8718275" y="2981052"/>
            <a:ext cx="1374064" cy="895895"/>
          </a:xfrm>
          <a:prstGeom prst="rect">
            <a:avLst/>
          </a:prstGeom>
        </p:spPr>
      </p:pic>
      <p:cxnSp>
        <p:nvCxnSpPr>
          <p:cNvPr id="78" name="直接箭头连接符 77"/>
          <p:cNvCxnSpPr/>
          <p:nvPr/>
        </p:nvCxnSpPr>
        <p:spPr>
          <a:xfrm>
            <a:off x="4603286" y="2594346"/>
            <a:ext cx="1151330" cy="1548833"/>
          </a:xfrm>
          <a:prstGeom prst="straightConnector1">
            <a:avLst/>
          </a:prstGeom>
          <a:ln w="57150" cap="flat" cmpd="sng" algn="ctr">
            <a:solidFill>
              <a:srgbClr val="00B050"/>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cxnSp>
        <p:nvCxnSpPr>
          <p:cNvPr id="80" name="直接箭头连接符 79"/>
          <p:cNvCxnSpPr/>
          <p:nvPr/>
        </p:nvCxnSpPr>
        <p:spPr>
          <a:xfrm>
            <a:off x="3202362" y="2074740"/>
            <a:ext cx="587919" cy="0"/>
          </a:xfrm>
          <a:prstGeom prst="straightConnector1">
            <a:avLst/>
          </a:prstGeom>
          <a:ln w="57150" cap="flat" cmpd="sng" algn="ctr">
            <a:solidFill>
              <a:srgbClr val="99D2EF"/>
            </a:solidFill>
            <a:prstDash val="solid"/>
            <a:round/>
            <a:headEnd type="none" w="med" len="med"/>
            <a:tailEnd type="triangl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893667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4"/>
                                        </p:tgtEl>
                                      </p:cBhvr>
                                    </p:animEffect>
                                    <p:set>
                                      <p:cBhvr>
                                        <p:cTn id="21" dur="1" fill="hold">
                                          <p:stCondLst>
                                            <p:cond delay="499"/>
                                          </p:stCondLst>
                                        </p:cTn>
                                        <p:tgtEl>
                                          <p:spTgt spid="4"/>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6"/>
                                        </p:tgtEl>
                                        <p:attrNameLst>
                                          <p:attrName>style.visibility</p:attrName>
                                        </p:attrNameLst>
                                      </p:cBhvr>
                                      <p:to>
                                        <p:strVal val="visible"/>
                                      </p:to>
                                    </p:set>
                                    <p:animEffect transition="in" filter="fade">
                                      <p:cBhvr>
                                        <p:cTn id="37" dur="500"/>
                                        <p:tgtEl>
                                          <p:spTgt spid="2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80"/>
                                        </p:tgtEl>
                                        <p:attrNameLst>
                                          <p:attrName>style.visibility</p:attrName>
                                        </p:attrNameLst>
                                      </p:cBhvr>
                                      <p:to>
                                        <p:strVal val="visible"/>
                                      </p:to>
                                    </p:set>
                                    <p:animEffect transition="in" filter="fade">
                                      <p:cBhvr>
                                        <p:cTn id="42" dur="500"/>
                                        <p:tgtEl>
                                          <p:spTgt spid="8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10" presetClass="entr" presetSubtype="0" fill="hold" nodeType="withEffect">
                                  <p:stCondLst>
                                    <p:cond delay="0"/>
                                  </p:stCondLst>
                                  <p:childTnLst>
                                    <p:set>
                                      <p:cBhvr>
                                        <p:cTn id="49" dur="1" fill="hold">
                                          <p:stCondLst>
                                            <p:cond delay="0"/>
                                          </p:stCondLst>
                                        </p:cTn>
                                        <p:tgtEl>
                                          <p:spTgt spid="78"/>
                                        </p:tgtEl>
                                        <p:attrNameLst>
                                          <p:attrName>style.visibility</p:attrName>
                                        </p:attrNameLst>
                                      </p:cBhvr>
                                      <p:to>
                                        <p:strVal val="visible"/>
                                      </p:to>
                                    </p:set>
                                    <p:animEffect transition="in" filter="fade">
                                      <p:cBhvr>
                                        <p:cTn id="50" dur="500"/>
                                        <p:tgtEl>
                                          <p:spTgt spid="78"/>
                                        </p:tgtEl>
                                      </p:cBhvr>
                                    </p:animEffect>
                                  </p:childTnLst>
                                </p:cTn>
                              </p:par>
                              <p:par>
                                <p:cTn id="51" presetID="10" presetClass="entr" presetSubtype="0" fill="hold" nodeType="withEffect">
                                  <p:stCondLst>
                                    <p:cond delay="0"/>
                                  </p:stCondLst>
                                  <p:childTnLst>
                                    <p:set>
                                      <p:cBhvr>
                                        <p:cTn id="52" dur="1" fill="hold">
                                          <p:stCondLst>
                                            <p:cond delay="0"/>
                                          </p:stCondLst>
                                        </p:cTn>
                                        <p:tgtEl>
                                          <p:spTgt spid="58"/>
                                        </p:tgtEl>
                                        <p:attrNameLst>
                                          <p:attrName>style.visibility</p:attrName>
                                        </p:attrNameLst>
                                      </p:cBhvr>
                                      <p:to>
                                        <p:strVal val="visible"/>
                                      </p:to>
                                    </p:set>
                                    <p:animEffect transition="in" filter="fade">
                                      <p:cBhvr>
                                        <p:cTn id="53" dur="500"/>
                                        <p:tgtEl>
                                          <p:spTgt spid="58"/>
                                        </p:tgtEl>
                                      </p:cBhvr>
                                    </p:animEffect>
                                  </p:childTnLst>
                                </p:cTn>
                              </p:par>
                              <p:par>
                                <p:cTn id="54" presetID="10" presetClass="entr" presetSubtype="0" fill="hold" nodeType="with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nodeType="with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fade">
                                      <p:cBhvr>
                                        <p:cTn id="59" dur="500"/>
                                        <p:tgtEl>
                                          <p:spTgt spid="14"/>
                                        </p:tgtEl>
                                      </p:cBhvr>
                                    </p:animEffect>
                                  </p:childTnLst>
                                </p:cTn>
                              </p:par>
                              <p:par>
                                <p:cTn id="60" presetID="10" presetClass="entr" presetSubtype="0" fill="hold" nodeType="withEffect">
                                  <p:stCondLst>
                                    <p:cond delay="0"/>
                                  </p:stCondLst>
                                  <p:childTnLst>
                                    <p:set>
                                      <p:cBhvr>
                                        <p:cTn id="61" dur="1" fill="hold">
                                          <p:stCondLst>
                                            <p:cond delay="0"/>
                                          </p:stCondLst>
                                        </p:cTn>
                                        <p:tgtEl>
                                          <p:spTgt spid="18"/>
                                        </p:tgtEl>
                                        <p:attrNameLst>
                                          <p:attrName>style.visibility</p:attrName>
                                        </p:attrNameLst>
                                      </p:cBhvr>
                                      <p:to>
                                        <p:strVal val="visible"/>
                                      </p:to>
                                    </p:set>
                                    <p:animEffect transition="in" filter="fade">
                                      <p:cBhvr>
                                        <p:cTn id="62" dur="500"/>
                                        <p:tgtEl>
                                          <p:spTgt spid="18"/>
                                        </p:tgtEl>
                                      </p:cBhvr>
                                    </p:animEffect>
                                  </p:childTnLst>
                                </p:cTn>
                              </p:par>
                              <p:par>
                                <p:cTn id="63" presetID="10" presetClass="entr" presetSubtype="0" fill="hold" nodeType="with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a:t>Introduction</a:t>
            </a:r>
            <a:br>
              <a:rPr lang="en-US" altLang="zh-CN" dirty="0"/>
            </a:br>
            <a:r>
              <a:rPr lang="en-US" altLang="zh-CN" dirty="0" smtClean="0"/>
              <a:t>Solar Modulation of GCR: Force-field model</a:t>
            </a:r>
            <a:endParaRPr lang="zh-CN" altLang="en-US" dirty="0"/>
          </a:p>
        </p:txBody>
      </p:sp>
      <p:sp>
        <p:nvSpPr>
          <p:cNvPr id="4" name="灯片编号占位符 3"/>
          <p:cNvSpPr>
            <a:spLocks noGrp="1"/>
          </p:cNvSpPr>
          <p:nvPr>
            <p:ph type="sldNum" sz="quarter" idx="12"/>
          </p:nvPr>
        </p:nvSpPr>
        <p:spPr>
          <a:xfrm>
            <a:off x="9200222" y="38149"/>
            <a:ext cx="2909888" cy="206381"/>
          </a:xfrm>
        </p:spPr>
        <p:txBody>
          <a:bodyPr/>
          <a:lstStyle/>
          <a:p>
            <a:fld id="{5DD3DB80-B894-403A-B48E-6FDC1A72010E}" type="slidenum">
              <a:rPr lang="zh-CN" altLang="en-US" sz="1600" smtClean="0"/>
              <a:t>3</a:t>
            </a:fld>
            <a:endParaRPr lang="zh-CN" altLang="en-US" sz="1600" dirty="0"/>
          </a:p>
        </p:txBody>
      </p:sp>
      <p:pic>
        <p:nvPicPr>
          <p:cNvPr id="5" name="图片 4" descr="中科大"/>
          <p:cNvPicPr>
            <a:picLocks noChangeAspect="1"/>
          </p:cNvPicPr>
          <p:nvPr/>
        </p:nvPicPr>
        <p:blipFill>
          <a:blip r:embed="rId3"/>
          <a:stretch>
            <a:fillRect/>
          </a:stretch>
        </p:blipFill>
        <p:spPr>
          <a:xfrm>
            <a:off x="10803255" y="155575"/>
            <a:ext cx="717550" cy="717550"/>
          </a:xfrm>
          <a:prstGeom prst="rect">
            <a:avLst/>
          </a:prstGeom>
        </p:spPr>
      </p:pic>
      <p:sp>
        <p:nvSpPr>
          <p:cNvPr id="16" name="文本框 15"/>
          <p:cNvSpPr txBox="1"/>
          <p:nvPr/>
        </p:nvSpPr>
        <p:spPr>
          <a:xfrm>
            <a:off x="318088" y="1213489"/>
            <a:ext cx="4748520" cy="4893647"/>
          </a:xfrm>
          <a:prstGeom prst="rect">
            <a:avLst/>
          </a:prstGeom>
          <a:noFill/>
        </p:spPr>
        <p:txBody>
          <a:bodyPr wrap="square" rtlCol="0">
            <a:spAutoFit/>
          </a:bodyPr>
          <a:lstStyle/>
          <a:p>
            <a:r>
              <a:rPr lang="en-US" altLang="zh-CN" sz="2400" dirty="0" smtClean="0">
                <a:solidFill>
                  <a:srgbClr val="00B0F0"/>
                </a:solidFill>
              </a:rPr>
              <a:t>Force Field model </a:t>
            </a:r>
            <a:r>
              <a:rPr lang="en-US" altLang="zh-CN" sz="1400" i="1" dirty="0" err="1" smtClean="0">
                <a:solidFill>
                  <a:srgbClr val="00B0F0"/>
                </a:solidFill>
              </a:rPr>
              <a:t>Glesson&amp;Urch</a:t>
            </a:r>
            <a:r>
              <a:rPr lang="en-US" altLang="zh-CN" sz="1400" i="1" dirty="0" smtClean="0">
                <a:solidFill>
                  <a:srgbClr val="00B0F0"/>
                </a:solidFill>
              </a:rPr>
              <a:t> 1973</a:t>
            </a:r>
            <a:endParaRPr lang="en-US" altLang="zh-CN" dirty="0" smtClean="0">
              <a:solidFill>
                <a:srgbClr val="00B0F0"/>
              </a:solidFill>
            </a:endParaRPr>
          </a:p>
          <a:p>
            <a:r>
              <a:rPr lang="en-US" altLang="zh-CN" sz="2400" dirty="0" smtClean="0"/>
              <a:t>The observed GCR energy spectrum in the inner heliosphere can be related to the  GCR Local Interstellar Spectrum(LIS) by a single parameter    </a:t>
            </a:r>
            <a:r>
              <a:rPr lang="zh-CN" altLang="en-US" sz="2400" dirty="0"/>
              <a:t> </a:t>
            </a:r>
            <a:r>
              <a:rPr lang="en-US" altLang="zh-CN" sz="2400" dirty="0" smtClean="0"/>
              <a:t>depending on </a:t>
            </a:r>
            <a:r>
              <a:rPr lang="en-US" altLang="zh-CN" sz="2400" dirty="0"/>
              <a:t>the h</a:t>
            </a:r>
            <a:r>
              <a:rPr lang="en-US" altLang="zh-CN" sz="2400" dirty="0" smtClean="0"/>
              <a:t>eliocentric distance r:</a:t>
            </a:r>
          </a:p>
          <a:p>
            <a:endParaRPr lang="en-US" altLang="zh-CN" sz="2400" dirty="0" smtClean="0"/>
          </a:p>
          <a:p>
            <a:endParaRPr lang="en-US" altLang="zh-CN" sz="2400" dirty="0"/>
          </a:p>
          <a:p>
            <a:endParaRPr lang="en-US" altLang="zh-CN" sz="2400" dirty="0" smtClean="0"/>
          </a:p>
          <a:p>
            <a:r>
              <a:rPr lang="en-US" altLang="zh-CN" sz="2400" dirty="0" smtClean="0"/>
              <a:t>With </a:t>
            </a:r>
          </a:p>
          <a:p>
            <a:r>
              <a:rPr lang="en-US" altLang="zh-CN" sz="2400" dirty="0"/>
              <a:t>The observed GCR energy </a:t>
            </a:r>
            <a:r>
              <a:rPr lang="en-US" altLang="zh-CN" sz="2400" dirty="0" smtClean="0"/>
              <a:t>spectrum can be expressed by</a:t>
            </a:r>
            <a:endParaRPr lang="zh-CN" altLang="en-US" sz="2400" dirty="0"/>
          </a:p>
        </p:txBody>
      </p:sp>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30668" y="4973410"/>
            <a:ext cx="1063645" cy="274782"/>
          </a:xfrm>
          <a:prstGeom prst="rect">
            <a:avLst/>
          </a:prstGeom>
        </p:spPr>
      </p:pic>
      <p:pic>
        <p:nvPicPr>
          <p:cNvPr id="8" name="图片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4528" y="6042812"/>
            <a:ext cx="4898808" cy="711279"/>
          </a:xfrm>
          <a:prstGeom prst="rect">
            <a:avLst/>
          </a:prstGeom>
        </p:spPr>
      </p:pic>
      <p:pic>
        <p:nvPicPr>
          <p:cNvPr id="11" name="图片 10"/>
          <p:cNvPicPr>
            <a:picLocks noChangeAspect="1"/>
          </p:cNvPicPr>
          <p:nvPr/>
        </p:nvPicPr>
        <p:blipFill rotWithShape="1">
          <a:blip r:embed="rId6" cstate="print">
            <a:extLst>
              <a:ext uri="{28A0092B-C50C-407E-A947-70E740481C1C}">
                <a14:useLocalDpi xmlns:a14="http://schemas.microsoft.com/office/drawing/2010/main" val="0"/>
              </a:ext>
            </a:extLst>
          </a:blip>
          <a:srcRect l="82743" t="-3515"/>
          <a:stretch/>
        </p:blipFill>
        <p:spPr>
          <a:xfrm>
            <a:off x="2772295" y="3106315"/>
            <a:ext cx="216131" cy="334915"/>
          </a:xfrm>
          <a:prstGeom prst="rect">
            <a:avLst/>
          </a:prstGeom>
        </p:spPr>
      </p:pic>
      <p:pic>
        <p:nvPicPr>
          <p:cNvPr id="12" name="图片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30668" y="3895727"/>
            <a:ext cx="2287661" cy="946437"/>
          </a:xfrm>
          <a:prstGeom prst="rect">
            <a:avLst/>
          </a:prstGeom>
        </p:spPr>
      </p:pic>
      <p:pic>
        <p:nvPicPr>
          <p:cNvPr id="3" name="图片 2"/>
          <p:cNvPicPr>
            <a:picLocks noChangeAspect="1"/>
          </p:cNvPicPr>
          <p:nvPr/>
        </p:nvPicPr>
        <p:blipFill>
          <a:blip r:embed="rId8"/>
          <a:stretch>
            <a:fillRect/>
          </a:stretch>
        </p:blipFill>
        <p:spPr>
          <a:xfrm>
            <a:off x="5281139" y="1039150"/>
            <a:ext cx="6860721" cy="5801866"/>
          </a:xfrm>
          <a:prstGeom prst="rect">
            <a:avLst/>
          </a:prstGeom>
        </p:spPr>
      </p:pic>
    </p:spTree>
    <p:extLst>
      <p:ext uri="{BB962C8B-B14F-4D97-AF65-F5344CB8AC3E}">
        <p14:creationId xmlns:p14="http://schemas.microsoft.com/office/powerpoint/2010/main" val="406667909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Data selection</a:t>
            </a:r>
            <a:endParaRPr lang="en-US" altLang="zh-CN"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4</a:t>
            </a:fld>
            <a:endParaRPr lang="zh-CN" altLang="en-US"/>
          </a:p>
        </p:txBody>
      </p:sp>
      <p:pic>
        <p:nvPicPr>
          <p:cNvPr id="5" name="图片 4" descr="中科大"/>
          <p:cNvPicPr>
            <a:picLocks noChangeAspect="1"/>
          </p:cNvPicPr>
          <p:nvPr/>
        </p:nvPicPr>
        <p:blipFill>
          <a:blip r:embed="rId2"/>
          <a:stretch>
            <a:fillRect/>
          </a:stretch>
        </p:blipFill>
        <p:spPr>
          <a:xfrm>
            <a:off x="10803255" y="155575"/>
            <a:ext cx="717550" cy="717550"/>
          </a:xfrm>
          <a:prstGeom prst="rect">
            <a:avLst/>
          </a:prstGeom>
        </p:spPr>
      </p:pic>
      <p:graphicFrame>
        <p:nvGraphicFramePr>
          <p:cNvPr id="9" name="表格 8">
            <a:extLst>
              <a:ext uri="{FF2B5EF4-FFF2-40B4-BE49-F238E27FC236}">
                <a16:creationId xmlns:a16="http://schemas.microsoft.com/office/drawing/2014/main" xmlns="" id="{889D0A72-D6FC-442C-83AD-55B658C24B13}"/>
              </a:ext>
            </a:extLst>
          </p:cNvPr>
          <p:cNvGraphicFramePr>
            <a:graphicFrameLocks noGrp="1"/>
          </p:cNvGraphicFramePr>
          <p:nvPr>
            <p:extLst>
              <p:ext uri="{D42A27DB-BD31-4B8C-83A1-F6EECF244321}">
                <p14:modId xmlns:p14="http://schemas.microsoft.com/office/powerpoint/2010/main" val="3535458362"/>
              </p:ext>
            </p:extLst>
          </p:nvPr>
        </p:nvGraphicFramePr>
        <p:xfrm>
          <a:off x="559973" y="1756199"/>
          <a:ext cx="11183088" cy="1447800"/>
        </p:xfrm>
        <a:graphic>
          <a:graphicData uri="http://schemas.openxmlformats.org/drawingml/2006/table">
            <a:tbl>
              <a:tblPr>
                <a:tableStyleId>{8A107856-5554-42FB-B03E-39F5DBC370BA}</a:tableStyleId>
              </a:tblPr>
              <a:tblGrid>
                <a:gridCol w="1796696">
                  <a:extLst>
                    <a:ext uri="{9D8B030D-6E8A-4147-A177-3AD203B41FA5}">
                      <a16:colId xmlns:a16="http://schemas.microsoft.com/office/drawing/2014/main" xmlns="" val="1100856226"/>
                    </a:ext>
                  </a:extLst>
                </a:gridCol>
                <a:gridCol w="5528142">
                  <a:extLst>
                    <a:ext uri="{9D8B030D-6E8A-4147-A177-3AD203B41FA5}">
                      <a16:colId xmlns:a16="http://schemas.microsoft.com/office/drawing/2014/main" xmlns="" val="3056519133"/>
                    </a:ext>
                  </a:extLst>
                </a:gridCol>
                <a:gridCol w="2566549">
                  <a:extLst>
                    <a:ext uri="{9D8B030D-6E8A-4147-A177-3AD203B41FA5}">
                      <a16:colId xmlns:a16="http://schemas.microsoft.com/office/drawing/2014/main" xmlns="" val="3608970552"/>
                    </a:ext>
                  </a:extLst>
                </a:gridCol>
                <a:gridCol w="1291701">
                  <a:extLst>
                    <a:ext uri="{9D8B030D-6E8A-4147-A177-3AD203B41FA5}">
                      <a16:colId xmlns:a16="http://schemas.microsoft.com/office/drawing/2014/main" xmlns="" val="2889225892"/>
                    </a:ext>
                  </a:extLst>
                </a:gridCol>
              </a:tblGrid>
              <a:tr h="0">
                <a:tc>
                  <a:txBody>
                    <a:bodyPr/>
                    <a:lstStyle/>
                    <a:p>
                      <a:pPr algn="ctr" fontAlgn="b"/>
                      <a:r>
                        <a:rPr lang="en-US" altLang="zh-CN" sz="1400" b="1" kern="1200" dirty="0" smtClean="0">
                          <a:solidFill>
                            <a:schemeClr val="dk1"/>
                          </a:solidFill>
                          <a:effectLst/>
                          <a:latin typeface="微软雅黑" panose="020B0503020204020204" pitchFamily="34" charset="-122"/>
                          <a:ea typeface="微软雅黑" panose="020B0503020204020204" pitchFamily="34" charset="-122"/>
                          <a:cs typeface="+mn-cs"/>
                        </a:rPr>
                        <a:t>Parameter</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smtClean="0">
                          <a:solidFill>
                            <a:schemeClr val="dk1"/>
                          </a:solidFill>
                          <a:effectLst/>
                          <a:latin typeface="微软雅黑" panose="020B0503020204020204" pitchFamily="34" charset="-122"/>
                          <a:ea typeface="微软雅黑" panose="020B0503020204020204" pitchFamily="34" charset="-122"/>
                          <a:cs typeface="+mn-cs"/>
                        </a:rPr>
                        <a:t>Source</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smtClean="0">
                          <a:solidFill>
                            <a:schemeClr val="dk1"/>
                          </a:solidFill>
                          <a:effectLst/>
                          <a:latin typeface="微软雅黑" panose="020B0503020204020204" pitchFamily="34" charset="-122"/>
                          <a:ea typeface="微软雅黑" panose="020B0503020204020204" pitchFamily="34" charset="-122"/>
                          <a:cs typeface="+mn-cs"/>
                        </a:rPr>
                        <a:t>Time period</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smtClean="0">
                          <a:solidFill>
                            <a:schemeClr val="dk1"/>
                          </a:solidFill>
                          <a:effectLst/>
                          <a:latin typeface="微软雅黑" panose="020B0503020204020204" pitchFamily="34" charset="-122"/>
                          <a:ea typeface="微软雅黑" panose="020B0503020204020204" pitchFamily="34" charset="-122"/>
                          <a:cs typeface="+mn-cs"/>
                        </a:rPr>
                        <a:t>Temporal resolution </a:t>
                      </a:r>
                    </a:p>
                  </a:txBody>
                  <a:tcPr marL="47625" marR="47625" marT="47625" marB="47625" anchor="ctr"/>
                </a:tc>
                <a:extLst>
                  <a:ext uri="{0D108BD9-81ED-4DB2-BD59-A6C34878D82A}">
                    <a16:rowId xmlns:a16="http://schemas.microsoft.com/office/drawing/2014/main" xmlns="" val="1322599685"/>
                  </a:ext>
                </a:extLst>
              </a:tr>
              <a:tr h="0">
                <a:tc>
                  <a:txBody>
                    <a:bodyPr/>
                    <a:lstStyle/>
                    <a:p>
                      <a:pPr algn="ctr" fontAlgn="t"/>
                      <a:r>
                        <a:rPr lang="en-US" altLang="zh-CN" sz="1400" dirty="0" smtClean="0">
                          <a:effectLst/>
                        </a:rPr>
                        <a:t>SSN</a:t>
                      </a:r>
                      <a:endParaRPr lang="zh-CN" altLang="en-US" sz="140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algn="ctr" fontAlgn="t"/>
                      <a:r>
                        <a:rPr lang="en-US" altLang="zh-CN" sz="1400" dirty="0" smtClean="0">
                          <a:effectLst/>
                          <a:latin typeface="微软雅黑" panose="020B0503020204020204" pitchFamily="34" charset="-122"/>
                          <a:ea typeface="微软雅黑" panose="020B0503020204020204" pitchFamily="34" charset="-122"/>
                        </a:rPr>
                        <a:t>WDC-SILSO, Royal Observatory of Belgium, Brussels</a:t>
                      </a:r>
                      <a:endParaRPr lang="zh-CN" altLang="en-US" sz="140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kern="1200" dirty="0" smtClean="0">
                          <a:solidFill>
                            <a:schemeClr val="dk1"/>
                          </a:solidFill>
                          <a:latin typeface="+mn-lt"/>
                          <a:ea typeface="+mn-ea"/>
                          <a:cs typeface="+mn-cs"/>
                        </a:rPr>
                        <a:t>1818-01 to 2023-03</a:t>
                      </a:r>
                      <a:endParaRPr lang="zh-CN" altLang="en-US" sz="1400" kern="1200" dirty="0" smtClean="0">
                        <a:solidFill>
                          <a:schemeClr val="dk1"/>
                        </a:solidFill>
                        <a:latin typeface="+mn-lt"/>
                        <a:ea typeface="+mn-ea"/>
                        <a:cs typeface="+mn-cs"/>
                      </a:endParaRPr>
                    </a:p>
                  </a:txBody>
                  <a:tcPr marL="47625" marR="47625" marT="47625" marB="47625" anchor="ctr">
                    <a:solidFill>
                      <a:srgbClr val="E7EDF5"/>
                    </a:solidFill>
                  </a:tcPr>
                </a:tc>
                <a:tc rowSpan="3">
                  <a:txBody>
                    <a:bodyPr/>
                    <a:lstStyle/>
                    <a:p>
                      <a:pPr marL="0" algn="ctr" defTabSz="914400" rtl="0" eaLnBrk="1" fontAlgn="t" latinLnBrk="0" hangingPunct="1"/>
                      <a:r>
                        <a:rPr lang="en-US" altLang="zh-CN" sz="1400" i="0" kern="1200" dirty="0" smtClean="0">
                          <a:solidFill>
                            <a:schemeClr val="tx1"/>
                          </a:solidFill>
                          <a:effectLst/>
                          <a:latin typeface="微软雅黑" panose="020B0503020204020204" pitchFamily="34" charset="-122"/>
                          <a:ea typeface="微软雅黑" panose="020B0503020204020204" pitchFamily="34" charset="-122"/>
                          <a:cs typeface="+mn-cs"/>
                        </a:rPr>
                        <a:t>1  Month</a:t>
                      </a:r>
                      <a:endParaRPr lang="en-US" altLang="zh-CN" sz="1400" i="0" kern="1200" dirty="0">
                        <a:solidFill>
                          <a:schemeClr val="tx1"/>
                        </a:solidFill>
                        <a:effectLst/>
                        <a:latin typeface="微软雅黑" panose="020B0503020204020204" pitchFamily="34" charset="-122"/>
                        <a:ea typeface="微软雅黑" panose="020B0503020204020204" pitchFamily="34" charset="-122"/>
                        <a:cs typeface="+mn-cs"/>
                      </a:endParaRPr>
                    </a:p>
                  </a:txBody>
                  <a:tcPr marL="47625" marR="47625" marT="47625" marB="47625" anchor="ctr">
                    <a:solidFill>
                      <a:srgbClr val="E7EDF5"/>
                    </a:solidFill>
                  </a:tcPr>
                </a:tc>
                <a:extLst>
                  <a:ext uri="{0D108BD9-81ED-4DB2-BD59-A6C34878D82A}">
                    <a16:rowId xmlns:a16="http://schemas.microsoft.com/office/drawing/2014/main" xmlns="" val="602563093"/>
                  </a:ext>
                </a:extLst>
              </a:tr>
              <a:tr h="0">
                <a:tc>
                  <a:txBody>
                    <a:bodyPr/>
                    <a:lstStyle/>
                    <a:p>
                      <a:pPr algn="ctr" fontAlgn="t"/>
                      <a:r>
                        <a:rPr lang="en-US" altLang="zh-CN" sz="1400" i="0" dirty="0" smtClean="0">
                          <a:effectLst/>
                          <a:latin typeface="微软雅黑" panose="020B0503020204020204" pitchFamily="34" charset="-122"/>
                          <a:ea typeface="微软雅黑" panose="020B0503020204020204" pitchFamily="34" charset="-122"/>
                        </a:rPr>
                        <a:t>F10.7</a:t>
                      </a:r>
                      <a:endParaRPr lang="zh-CN" altLang="en-US" sz="1400" i="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it-IT" altLang="zh-CN" sz="1400" kern="1200" dirty="0" smtClean="0">
                          <a:solidFill>
                            <a:schemeClr val="dk1"/>
                          </a:solidFill>
                          <a:latin typeface="+mn-lt"/>
                          <a:ea typeface="+mn-ea"/>
                          <a:cs typeface="+mn-cs"/>
                        </a:rPr>
                        <a:t>Canadian Solar Radio Monitoring Program</a:t>
                      </a:r>
                      <a:endParaRPr lang="en-US" altLang="zh-CN" sz="1400" kern="1200" dirty="0" smtClean="0">
                        <a:solidFill>
                          <a:schemeClr val="dk1"/>
                        </a:solidFill>
                        <a:latin typeface="+mn-lt"/>
                        <a:ea typeface="+mn-ea"/>
                        <a:cs typeface="+mn-cs"/>
                      </a:endParaRPr>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kern="1200" dirty="0" smtClean="0">
                          <a:solidFill>
                            <a:schemeClr val="dk1"/>
                          </a:solidFill>
                          <a:latin typeface="+mn-lt"/>
                          <a:ea typeface="+mn-ea"/>
                          <a:cs typeface="+mn-cs"/>
                        </a:rPr>
                        <a:t>1947-02 to 2024-10</a:t>
                      </a:r>
                    </a:p>
                  </a:txBody>
                  <a:tcPr marL="47625" marR="47625" marT="47625" marB="47625" anchor="ctr">
                    <a:solidFill>
                      <a:srgbClr val="E7EDF5"/>
                    </a:solidFill>
                  </a:tcPr>
                </a:tc>
                <a:tc v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en-US" altLang="zh-CN" sz="1400" i="0" kern="1200" dirty="0" smtClean="0">
                        <a:solidFill>
                          <a:schemeClr val="tx1"/>
                        </a:solidFill>
                        <a:effectLst/>
                        <a:latin typeface="微软雅黑" panose="020B0503020204020204" pitchFamily="34" charset="-122"/>
                        <a:ea typeface="微软雅黑" panose="020B0503020204020204" pitchFamily="34" charset="-122"/>
                        <a:cs typeface="+mn-cs"/>
                      </a:endParaRPr>
                    </a:p>
                  </a:txBody>
                  <a:tcPr marL="47625" marR="47625" marT="47625" marB="47625" anchor="ctr">
                    <a:solidFill>
                      <a:schemeClr val="accent1">
                        <a:lumMod val="20000"/>
                        <a:lumOff val="80000"/>
                      </a:schemeClr>
                    </a:solidFill>
                  </a:tcPr>
                </a:tc>
                <a:extLst>
                  <a:ext uri="{0D108BD9-81ED-4DB2-BD59-A6C34878D82A}">
                    <a16:rowId xmlns:a16="http://schemas.microsoft.com/office/drawing/2014/main" xmlns="" val="20610185"/>
                  </a:ext>
                </a:extLst>
              </a:tr>
              <a:tr h="0">
                <a:tc>
                  <a:txBody>
                    <a:bodyPr/>
                    <a:lstStyle/>
                    <a:p>
                      <a:pPr algn="ctr" fontAlgn="t"/>
                      <a:r>
                        <a:rPr lang="en-US" altLang="zh-CN" sz="1400" i="0" dirty="0" smtClean="0">
                          <a:effectLst/>
                          <a:latin typeface="微软雅黑" panose="020B0503020204020204" pitchFamily="34" charset="-122"/>
                          <a:ea typeface="微软雅黑" panose="020B0503020204020204" pitchFamily="34" charset="-122"/>
                        </a:rPr>
                        <a:t>Solar open flux</a:t>
                      </a:r>
                      <a:endParaRPr lang="zh-CN" altLang="en-US" sz="1400" i="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dirty="0" smtClean="0"/>
                        <a:t>Wang et.al 2022 by CSSS</a:t>
                      </a:r>
                      <a:r>
                        <a:rPr lang="en-US" altLang="zh-CN" sz="1400" baseline="0" dirty="0" smtClean="0"/>
                        <a:t> model based on WSO observations</a:t>
                      </a:r>
                      <a:endParaRPr lang="zh-CN" altLang="en-US" sz="1400" dirty="0" smtClean="0"/>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kern="1200" dirty="0" smtClean="0">
                          <a:solidFill>
                            <a:schemeClr val="dk1"/>
                          </a:solidFill>
                          <a:latin typeface="+mn-lt"/>
                          <a:ea typeface="+mn-ea"/>
                          <a:cs typeface="+mn-cs"/>
                        </a:rPr>
                        <a:t>1976-06</a:t>
                      </a:r>
                      <a:r>
                        <a:rPr lang="en-US" altLang="zh-CN" sz="1400" kern="1200" baseline="0" dirty="0" smtClean="0">
                          <a:solidFill>
                            <a:schemeClr val="dk1"/>
                          </a:solidFill>
                          <a:latin typeface="+mn-lt"/>
                          <a:ea typeface="+mn-ea"/>
                          <a:cs typeface="+mn-cs"/>
                        </a:rPr>
                        <a:t> to 2021-01 </a:t>
                      </a:r>
                      <a:endParaRPr lang="en-US" altLang="zh-CN" sz="1400" kern="1200" dirty="0" smtClean="0">
                        <a:solidFill>
                          <a:schemeClr val="dk1"/>
                        </a:solidFill>
                        <a:latin typeface="+mn-lt"/>
                        <a:ea typeface="+mn-ea"/>
                        <a:cs typeface="+mn-cs"/>
                      </a:endParaRPr>
                    </a:p>
                  </a:txBody>
                  <a:tcPr marL="47625" marR="47625" marT="47625" marB="47625" anchor="ctr">
                    <a:solidFill>
                      <a:srgbClr val="E7EDF5"/>
                    </a:solidFill>
                  </a:tcPr>
                </a:tc>
                <a:tc vMerge="1">
                  <a:txBody>
                    <a:bodyPr/>
                    <a:lstStyle/>
                    <a:p>
                      <a:pPr marL="0" algn="ctr" defTabSz="914400" rtl="0" eaLnBrk="1" fontAlgn="t" latinLnBrk="0" hangingPunct="1"/>
                      <a:endParaRPr lang="en-US" altLang="zh-CN" sz="1400" i="0" kern="1200" dirty="0">
                        <a:solidFill>
                          <a:schemeClr val="tx1"/>
                        </a:solidFill>
                        <a:effectLst/>
                        <a:latin typeface="微软雅黑" panose="020B0503020204020204" pitchFamily="34" charset="-122"/>
                        <a:ea typeface="微软雅黑" panose="020B0503020204020204" pitchFamily="34" charset="-122"/>
                        <a:cs typeface="+mn-cs"/>
                      </a:endParaRPr>
                    </a:p>
                  </a:txBody>
                  <a:tcPr marL="47625" marR="47625" marT="47625" marB="47625" anchor="ctr">
                    <a:solidFill>
                      <a:srgbClr val="E7EDF5"/>
                    </a:solidFill>
                  </a:tcPr>
                </a:tc>
                <a:extLst>
                  <a:ext uri="{0D108BD9-81ED-4DB2-BD59-A6C34878D82A}">
                    <a16:rowId xmlns:a16="http://schemas.microsoft.com/office/drawing/2014/main" xmlns="" val="1069172384"/>
                  </a:ext>
                </a:extLst>
              </a:tr>
            </a:tbl>
          </a:graphicData>
        </a:graphic>
      </p:graphicFrame>
      <p:sp>
        <p:nvSpPr>
          <p:cNvPr id="7"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z="1600" smtClean="0"/>
              <a:pPr/>
              <a:t>4</a:t>
            </a:fld>
            <a:endParaRPr lang="zh-CN" altLang="en-US" sz="1600" dirty="0"/>
          </a:p>
        </p:txBody>
      </p:sp>
      <p:graphicFrame>
        <p:nvGraphicFramePr>
          <p:cNvPr id="10" name="表格 9">
            <a:extLst>
              <a:ext uri="{FF2B5EF4-FFF2-40B4-BE49-F238E27FC236}">
                <a16:creationId xmlns:a16="http://schemas.microsoft.com/office/drawing/2014/main" xmlns="" id="{889D0A72-D6FC-442C-83AD-55B658C24B13}"/>
              </a:ext>
            </a:extLst>
          </p:cNvPr>
          <p:cNvGraphicFramePr>
            <a:graphicFrameLocks noGrp="1"/>
          </p:cNvGraphicFramePr>
          <p:nvPr>
            <p:extLst>
              <p:ext uri="{D42A27DB-BD31-4B8C-83A1-F6EECF244321}">
                <p14:modId xmlns:p14="http://schemas.microsoft.com/office/powerpoint/2010/main" val="4020979597"/>
              </p:ext>
            </p:extLst>
          </p:nvPr>
        </p:nvGraphicFramePr>
        <p:xfrm>
          <a:off x="559973" y="4160764"/>
          <a:ext cx="11183088" cy="1543050"/>
        </p:xfrm>
        <a:graphic>
          <a:graphicData uri="http://schemas.openxmlformats.org/drawingml/2006/table">
            <a:tbl>
              <a:tblPr>
                <a:tableStyleId>{8A107856-5554-42FB-B03E-39F5DBC370BA}</a:tableStyleId>
              </a:tblPr>
              <a:tblGrid>
                <a:gridCol w="1016435">
                  <a:extLst>
                    <a:ext uri="{9D8B030D-6E8A-4147-A177-3AD203B41FA5}">
                      <a16:colId xmlns:a16="http://schemas.microsoft.com/office/drawing/2014/main" xmlns="" val="1100856226"/>
                    </a:ext>
                  </a:extLst>
                </a:gridCol>
                <a:gridCol w="1302922">
                  <a:extLst>
                    <a:ext uri="{9D8B030D-6E8A-4147-A177-3AD203B41FA5}">
                      <a16:colId xmlns:a16="http://schemas.microsoft.com/office/drawing/2014/main" xmlns="" val="3056519133"/>
                    </a:ext>
                  </a:extLst>
                </a:gridCol>
                <a:gridCol w="2574448">
                  <a:extLst>
                    <a:ext uri="{9D8B030D-6E8A-4147-A177-3AD203B41FA5}">
                      <a16:colId xmlns:a16="http://schemas.microsoft.com/office/drawing/2014/main" xmlns="" val="53662483"/>
                    </a:ext>
                  </a:extLst>
                </a:gridCol>
                <a:gridCol w="1691444">
                  <a:extLst>
                    <a:ext uri="{9D8B030D-6E8A-4147-A177-3AD203B41FA5}">
                      <a16:colId xmlns:a16="http://schemas.microsoft.com/office/drawing/2014/main" xmlns="" val="3608970552"/>
                    </a:ext>
                  </a:extLst>
                </a:gridCol>
                <a:gridCol w="2482093">
                  <a:extLst>
                    <a:ext uri="{9D8B030D-6E8A-4147-A177-3AD203B41FA5}">
                      <a16:colId xmlns:a16="http://schemas.microsoft.com/office/drawing/2014/main" xmlns="" val="3190071970"/>
                    </a:ext>
                  </a:extLst>
                </a:gridCol>
                <a:gridCol w="2115746">
                  <a:extLst>
                    <a:ext uri="{9D8B030D-6E8A-4147-A177-3AD203B41FA5}">
                      <a16:colId xmlns:a16="http://schemas.microsoft.com/office/drawing/2014/main" xmlns="" val="2889225892"/>
                    </a:ext>
                  </a:extLst>
                </a:gridCol>
              </a:tblGrid>
              <a:tr h="0">
                <a:tc>
                  <a:txBody>
                    <a:bodyPr/>
                    <a:lstStyle/>
                    <a:p>
                      <a:pPr algn="ctr" fontAlgn="b"/>
                      <a:r>
                        <a:rPr lang="en-US" altLang="zh-CN" sz="1400" b="1" kern="1200" dirty="0" smtClean="0">
                          <a:solidFill>
                            <a:schemeClr val="dk1"/>
                          </a:solidFill>
                          <a:effectLst/>
                          <a:latin typeface="微软雅黑" panose="020B0503020204020204" pitchFamily="34" charset="-122"/>
                          <a:ea typeface="微软雅黑" panose="020B0503020204020204" pitchFamily="34" charset="-122"/>
                          <a:cs typeface="+mn-cs"/>
                        </a:rPr>
                        <a:t>Particle</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smtClean="0">
                          <a:solidFill>
                            <a:schemeClr val="dk1"/>
                          </a:solidFill>
                          <a:effectLst/>
                          <a:latin typeface="微软雅黑" panose="020B0503020204020204" pitchFamily="34" charset="-122"/>
                          <a:ea typeface="微软雅黑" panose="020B0503020204020204" pitchFamily="34" charset="-122"/>
                          <a:cs typeface="+mn-cs"/>
                        </a:rPr>
                        <a:t>Instrument</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smtClean="0">
                          <a:solidFill>
                            <a:schemeClr val="dk1"/>
                          </a:solidFill>
                          <a:effectLst/>
                          <a:latin typeface="微软雅黑" panose="020B0503020204020204" pitchFamily="34" charset="-122"/>
                          <a:ea typeface="微软雅黑" panose="020B0503020204020204" pitchFamily="34" charset="-122"/>
                          <a:cs typeface="+mn-cs"/>
                        </a:rPr>
                        <a:t>Rigidity Range</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smtClean="0">
                          <a:solidFill>
                            <a:schemeClr val="dk1"/>
                          </a:solidFill>
                          <a:effectLst/>
                          <a:latin typeface="微软雅黑" panose="020B0503020204020204" pitchFamily="34" charset="-122"/>
                          <a:ea typeface="微软雅黑" panose="020B0503020204020204" pitchFamily="34" charset="-122"/>
                          <a:cs typeface="+mn-cs"/>
                        </a:rPr>
                        <a:t>Time period</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smtClean="0">
                          <a:solidFill>
                            <a:schemeClr val="dk1"/>
                          </a:solidFill>
                          <a:effectLst/>
                          <a:latin typeface="微软雅黑" panose="020B0503020204020204" pitchFamily="34" charset="-122"/>
                          <a:ea typeface="微软雅黑" panose="020B0503020204020204" pitchFamily="34" charset="-122"/>
                          <a:cs typeface="+mn-cs"/>
                        </a:rPr>
                        <a:t>Solar</a:t>
                      </a:r>
                      <a:r>
                        <a:rPr lang="en-US" altLang="zh-CN" sz="1400" b="1" kern="1200" baseline="0" dirty="0" smtClean="0">
                          <a:solidFill>
                            <a:schemeClr val="dk1"/>
                          </a:solidFill>
                          <a:effectLst/>
                          <a:latin typeface="微软雅黑" panose="020B0503020204020204" pitchFamily="34" charset="-122"/>
                          <a:ea typeface="微软雅黑" panose="020B0503020204020204" pitchFamily="34" charset="-122"/>
                          <a:cs typeface="+mn-cs"/>
                        </a:rPr>
                        <a:t> Cycle</a:t>
                      </a:r>
                      <a:endParaRPr lang="zh-CN" altLang="en-US" sz="1400" b="1" kern="1200" dirty="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tc>
                  <a:txBody>
                    <a:bodyPr/>
                    <a:lstStyle/>
                    <a:p>
                      <a:pPr algn="ctr" fontAlgn="b"/>
                      <a:r>
                        <a:rPr lang="en-US" altLang="zh-CN" sz="1400" b="1" kern="1200" dirty="0" smtClean="0">
                          <a:solidFill>
                            <a:schemeClr val="dk1"/>
                          </a:solidFill>
                          <a:effectLst/>
                          <a:latin typeface="微软雅黑" panose="020B0503020204020204" pitchFamily="34" charset="-122"/>
                          <a:ea typeface="微软雅黑" panose="020B0503020204020204" pitchFamily="34" charset="-122"/>
                          <a:cs typeface="+mn-cs"/>
                        </a:rPr>
                        <a:t>Temporal resolution </a:t>
                      </a:r>
                    </a:p>
                  </a:txBody>
                  <a:tcPr marL="47625" marR="47625" marT="47625" marB="47625" anchor="ctr"/>
                </a:tc>
                <a:extLst>
                  <a:ext uri="{0D108BD9-81ED-4DB2-BD59-A6C34878D82A}">
                    <a16:rowId xmlns:a16="http://schemas.microsoft.com/office/drawing/2014/main" xmlns="" val="1322599685"/>
                  </a:ext>
                </a:extLst>
              </a:tr>
              <a:tr h="0">
                <a:tc rowSpan="3">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dirty="0" smtClean="0">
                          <a:effectLst/>
                        </a:rPr>
                        <a:t>Proton</a:t>
                      </a:r>
                      <a:endParaRPr lang="zh-CN" altLang="en-US" sz="1400" dirty="0" smtClean="0">
                        <a:effectLst/>
                        <a:latin typeface="微软雅黑" panose="020B0503020204020204" pitchFamily="34" charset="-122"/>
                        <a:ea typeface="微软雅黑" panose="020B0503020204020204" pitchFamily="34" charset="-122"/>
                      </a:endParaRPr>
                    </a:p>
                  </a:txBody>
                  <a:tcPr marL="47625" marR="47625" marT="47625" marB="47625"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dirty="0" smtClean="0">
                          <a:effectLst/>
                          <a:latin typeface="微软雅黑" panose="020B0503020204020204" pitchFamily="34" charset="-122"/>
                          <a:ea typeface="微软雅黑" panose="020B0503020204020204" pitchFamily="34" charset="-122"/>
                        </a:rPr>
                        <a:t>IMP</a:t>
                      </a:r>
                      <a:r>
                        <a:rPr lang="en-US" altLang="zh-CN" sz="1400" baseline="0" dirty="0" smtClean="0">
                          <a:effectLst/>
                          <a:latin typeface="微软雅黑" panose="020B0503020204020204" pitchFamily="34" charset="-122"/>
                          <a:ea typeface="微软雅黑" panose="020B0503020204020204" pitchFamily="34" charset="-122"/>
                        </a:rPr>
                        <a:t>-8</a:t>
                      </a:r>
                      <a:endParaRPr lang="zh-CN" altLang="en-US" sz="1400" dirty="0" smtClean="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algn="l" fontAlgn="t"/>
                      <a:r>
                        <a:rPr lang="en-US" sz="1400" i="0" dirty="0" smtClean="0">
                          <a:effectLst/>
                          <a:latin typeface="微软雅黑" panose="020B0503020204020204" pitchFamily="34" charset="-122"/>
                          <a:ea typeface="微软雅黑" panose="020B0503020204020204" pitchFamily="34" charset="-122"/>
                        </a:rPr>
                        <a:t>0.33–1.07 GV</a:t>
                      </a:r>
                      <a:r>
                        <a:rPr lang="en-US" altLang="zh-CN" sz="1400" i="0" dirty="0" smtClean="0">
                          <a:effectLst/>
                          <a:latin typeface="微软雅黑" panose="020B0503020204020204" pitchFamily="34" charset="-122"/>
                          <a:ea typeface="微软雅黑" panose="020B0503020204020204" pitchFamily="34" charset="-122"/>
                        </a:rPr>
                        <a:t>, 6 rigidity bins</a:t>
                      </a:r>
                      <a:endParaRPr lang="en-US" sz="1400" i="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algn="ctr" fontAlgn="t"/>
                      <a:r>
                        <a:rPr lang="en-US" sz="1400" kern="1200" dirty="0" smtClean="0">
                          <a:solidFill>
                            <a:schemeClr val="dk1"/>
                          </a:solidFill>
                          <a:latin typeface="+mn-lt"/>
                          <a:ea typeface="+mn-ea"/>
                          <a:cs typeface="+mn-cs"/>
                        </a:rPr>
                        <a:t>1974-03 to 2001-09</a:t>
                      </a:r>
                      <a:endParaRPr lang="en-US" sz="1400" kern="1200" dirty="0">
                        <a:solidFill>
                          <a:schemeClr val="dk1"/>
                        </a:solidFill>
                        <a:latin typeface="+mn-lt"/>
                        <a:ea typeface="+mn-ea"/>
                        <a:cs typeface="+mn-cs"/>
                      </a:endParaRPr>
                    </a:p>
                  </a:txBody>
                  <a:tcPr marL="47625" marR="47625" marT="47625" marB="47625" anchor="ctr">
                    <a:solidFill>
                      <a:srgbClr val="E7EDF5"/>
                    </a:solidFill>
                  </a:tcPr>
                </a:tc>
                <a:tc>
                  <a:txBody>
                    <a:bodyPr/>
                    <a:lstStyle/>
                    <a:p>
                      <a:pPr algn="ctr" fontAlgn="t"/>
                      <a:r>
                        <a:rPr lang="en-US" sz="1400" kern="1200" dirty="0" smtClean="0">
                          <a:solidFill>
                            <a:schemeClr val="dk1"/>
                          </a:solidFill>
                          <a:latin typeface="+mn-lt"/>
                          <a:ea typeface="+mn-ea"/>
                          <a:cs typeface="+mn-cs"/>
                        </a:rPr>
                        <a:t>21, A-, 22</a:t>
                      </a:r>
                      <a:r>
                        <a:rPr lang="en-US" altLang="zh-CN" sz="1400" kern="1200" dirty="0" smtClean="0">
                          <a:solidFill>
                            <a:schemeClr val="dk1"/>
                          </a:solidFill>
                          <a:latin typeface="+mn-lt"/>
                          <a:ea typeface="+mn-ea"/>
                          <a:cs typeface="+mn-cs"/>
                        </a:rPr>
                        <a:t>, A+</a:t>
                      </a:r>
                      <a:r>
                        <a:rPr lang="en-US" sz="1400" kern="1200" dirty="0" smtClean="0">
                          <a:solidFill>
                            <a:schemeClr val="dk1"/>
                          </a:solidFill>
                          <a:latin typeface="+mn-lt"/>
                          <a:ea typeface="+mn-ea"/>
                          <a:cs typeface="+mn-cs"/>
                        </a:rPr>
                        <a:t>, 23</a:t>
                      </a:r>
                      <a:endParaRPr lang="en-US" sz="1400" kern="1200" dirty="0">
                        <a:solidFill>
                          <a:schemeClr val="dk1"/>
                        </a:solidFill>
                        <a:latin typeface="+mn-lt"/>
                        <a:ea typeface="+mn-ea"/>
                        <a:cs typeface="+mn-cs"/>
                      </a:endParaRPr>
                    </a:p>
                  </a:txBody>
                  <a:tcPr marL="47625" marR="47625" marT="47625" marB="47625" anchor="ctr">
                    <a:solidFill>
                      <a:srgbClr val="E7EDF5"/>
                    </a:solidFill>
                  </a:tcPr>
                </a:tc>
                <a:tc rowSpan="4">
                  <a:txBody>
                    <a:bodyPr/>
                    <a:lstStyle/>
                    <a:p>
                      <a:pPr marL="0" algn="ctr" defTabSz="914400" rtl="0" eaLnBrk="1" fontAlgn="t" latinLnBrk="0" hangingPunct="1"/>
                      <a:r>
                        <a:rPr lang="en-US" sz="1400" i="0" kern="1200" dirty="0" smtClean="0">
                          <a:solidFill>
                            <a:schemeClr val="tx1"/>
                          </a:solidFill>
                          <a:effectLst/>
                          <a:latin typeface="微软雅黑" panose="020B0503020204020204" pitchFamily="34" charset="-122"/>
                          <a:ea typeface="微软雅黑" panose="020B0503020204020204" pitchFamily="34" charset="-122"/>
                          <a:cs typeface="+mn-cs"/>
                        </a:rPr>
                        <a:t>1  Month</a:t>
                      </a:r>
                      <a:endParaRPr lang="en-US" sz="1400" i="0" kern="1200" dirty="0">
                        <a:solidFill>
                          <a:schemeClr val="tx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extLst>
                  <a:ext uri="{0D108BD9-81ED-4DB2-BD59-A6C34878D82A}">
                    <a16:rowId xmlns:a16="http://schemas.microsoft.com/office/drawing/2014/main" xmlns="" val="3807098053"/>
                  </a:ext>
                </a:extLst>
              </a:tr>
              <a:tr h="0">
                <a:tc v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zh-CN" altLang="en-US" sz="1400" dirty="0" smtClean="0">
                        <a:effectLst/>
                        <a:latin typeface="微软雅黑" panose="020B0503020204020204" pitchFamily="34" charset="-122"/>
                        <a:ea typeface="微软雅黑" panose="020B0503020204020204" pitchFamily="34" charset="-122"/>
                      </a:endParaRPr>
                    </a:p>
                  </a:txBody>
                  <a:tcPr marL="47625" marR="47625" marT="47625" marB="47625"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dirty="0" smtClean="0">
                          <a:effectLst/>
                          <a:latin typeface="微软雅黑" panose="020B0503020204020204" pitchFamily="34" charset="-122"/>
                          <a:ea typeface="微软雅黑" panose="020B0503020204020204" pitchFamily="34" charset="-122"/>
                        </a:rPr>
                        <a:t>SOHO EPHIN</a:t>
                      </a:r>
                      <a:endParaRPr lang="zh-CN" altLang="en-US" sz="1400" dirty="0" smtClean="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400" i="0" dirty="0" smtClean="0">
                          <a:effectLst/>
                          <a:latin typeface="微软雅黑" panose="020B0503020204020204" pitchFamily="34" charset="-122"/>
                          <a:ea typeface="微软雅黑" panose="020B0503020204020204" pitchFamily="34" charset="-122"/>
                        </a:rPr>
                        <a:t>0.71-2.47 </a:t>
                      </a:r>
                      <a:r>
                        <a:rPr lang="en-US" altLang="zh-CN" sz="1400" i="0" dirty="0" smtClean="0">
                          <a:effectLst/>
                          <a:latin typeface="微软雅黑" panose="020B0503020204020204" pitchFamily="34" charset="-122"/>
                          <a:ea typeface="微软雅黑" panose="020B0503020204020204" pitchFamily="34" charset="-122"/>
                        </a:rPr>
                        <a:t>GV, </a:t>
                      </a:r>
                      <a:r>
                        <a:rPr lang="en-US" altLang="zh-CN" sz="1400" i="0" kern="1200" dirty="0" smtClean="0">
                          <a:solidFill>
                            <a:schemeClr val="dk1"/>
                          </a:solidFill>
                          <a:effectLst/>
                          <a:latin typeface="微软雅黑" panose="020B0503020204020204" pitchFamily="34" charset="-122"/>
                          <a:ea typeface="微软雅黑" panose="020B0503020204020204" pitchFamily="34" charset="-122"/>
                          <a:cs typeface="+mn-cs"/>
                        </a:rPr>
                        <a:t>14</a:t>
                      </a:r>
                      <a:r>
                        <a:rPr lang="en-US" altLang="zh-CN" sz="1400" i="0" dirty="0" smtClean="0">
                          <a:effectLst/>
                          <a:latin typeface="微软雅黑" panose="020B0503020204020204" pitchFamily="34" charset="-122"/>
                          <a:ea typeface="微软雅黑" panose="020B0503020204020204" pitchFamily="34" charset="-122"/>
                        </a:rPr>
                        <a:t> rigidity bins</a:t>
                      </a:r>
                      <a:endParaRPr lang="zh-CN" altLang="en-US" sz="1400" i="0" kern="1200" dirty="0" smtClean="0">
                        <a:solidFill>
                          <a:schemeClr val="dk1"/>
                        </a:solidFill>
                        <a:effectLst/>
                        <a:latin typeface="微软雅黑" panose="020B0503020204020204" pitchFamily="34" charset="-122"/>
                        <a:ea typeface="微软雅黑" panose="020B0503020204020204" pitchFamily="34" charset="-122"/>
                        <a:cs typeface="+mn-cs"/>
                      </a:endParaRPr>
                    </a:p>
                  </a:txBody>
                  <a:tcPr marL="47625" marR="47625" marT="47625" marB="47625" anchor="ctr">
                    <a:solidFill>
                      <a:srgbClr val="E7EDF5"/>
                    </a:solidFill>
                  </a:tcPr>
                </a:tc>
                <a:tc>
                  <a:txBody>
                    <a:bodyPr/>
                    <a:lstStyle/>
                    <a:p>
                      <a:pPr algn="ctr" fontAlgn="t"/>
                      <a:r>
                        <a:rPr lang="en-US" sz="1400" kern="1200" dirty="0" smtClean="0">
                          <a:solidFill>
                            <a:schemeClr val="dk1"/>
                          </a:solidFill>
                          <a:latin typeface="+mn-lt"/>
                          <a:ea typeface="+mn-ea"/>
                          <a:cs typeface="+mn-cs"/>
                        </a:rPr>
                        <a:t>1995-12 to 2016-12</a:t>
                      </a:r>
                      <a:endParaRPr lang="en-US" sz="1400" kern="1200" dirty="0">
                        <a:solidFill>
                          <a:schemeClr val="dk1"/>
                        </a:solidFill>
                        <a:latin typeface="+mn-lt"/>
                        <a:ea typeface="+mn-ea"/>
                        <a:cs typeface="+mn-cs"/>
                      </a:endParaRPr>
                    </a:p>
                  </a:txBody>
                  <a:tcPr marL="47625" marR="47625" marT="47625" marB="47625" anchor="ctr">
                    <a:solidFill>
                      <a:srgbClr val="E7EDF5"/>
                    </a:solidFill>
                  </a:tcPr>
                </a:tc>
                <a:tc>
                  <a:txBody>
                    <a:bodyPr/>
                    <a:lstStyle/>
                    <a:p>
                      <a:pPr algn="ctr" fontAlgn="t"/>
                      <a:r>
                        <a:rPr lang="en-US" altLang="zh-CN" sz="1400" kern="1200" dirty="0" smtClean="0">
                          <a:solidFill>
                            <a:schemeClr val="dk1"/>
                          </a:solidFill>
                          <a:latin typeface="+mn-lt"/>
                          <a:ea typeface="+mn-ea"/>
                          <a:cs typeface="+mn-cs"/>
                        </a:rPr>
                        <a:t>23, A-, 24</a:t>
                      </a:r>
                      <a:endParaRPr lang="en-US" sz="1400" kern="1200" dirty="0">
                        <a:solidFill>
                          <a:schemeClr val="dk1"/>
                        </a:solidFill>
                        <a:latin typeface="+mn-lt"/>
                        <a:ea typeface="+mn-ea"/>
                        <a:cs typeface="+mn-cs"/>
                      </a:endParaRPr>
                    </a:p>
                  </a:txBody>
                  <a:tcPr marL="47625" marR="47625" marT="47625" marB="47625" anchor="ctr">
                    <a:solidFill>
                      <a:srgbClr val="E7EDF5"/>
                    </a:solidFill>
                  </a:tcPr>
                </a:tc>
                <a:tc vMerge="1">
                  <a:txBody>
                    <a:bodyPr/>
                    <a:lstStyle/>
                    <a:p>
                      <a:endParaRPr lang="zh-CN" altLang="en-US"/>
                    </a:p>
                  </a:txBody>
                  <a:tcPr/>
                </a:tc>
                <a:extLst>
                  <a:ext uri="{0D108BD9-81ED-4DB2-BD59-A6C34878D82A}">
                    <a16:rowId xmlns:a16="http://schemas.microsoft.com/office/drawing/2014/main" xmlns="" val="791521766"/>
                  </a:ext>
                </a:extLst>
              </a:tr>
              <a:tr h="0">
                <a:tc vMerge="1">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endParaRPr lang="zh-CN" altLang="en-US" sz="1400" dirty="0" smtClean="0">
                        <a:effectLst/>
                        <a:latin typeface="微软雅黑" panose="020B0503020204020204" pitchFamily="34" charset="-122"/>
                        <a:ea typeface="微软雅黑" panose="020B0503020204020204" pitchFamily="34" charset="-122"/>
                      </a:endParaRPr>
                    </a:p>
                  </a:txBody>
                  <a:tcPr marL="47625" marR="47625" marT="47625" marB="47625" anchor="ct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dirty="0" smtClean="0">
                          <a:effectLst/>
                          <a:latin typeface="微软雅黑" panose="020B0503020204020204" pitchFamily="34" charset="-122"/>
                          <a:ea typeface="微软雅黑" panose="020B0503020204020204" pitchFamily="34" charset="-122"/>
                        </a:rPr>
                        <a:t>AMS02</a:t>
                      </a:r>
                      <a:endParaRPr lang="zh-CN" altLang="en-US" sz="1400" dirty="0" smtClean="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algn="l" fontAlgn="t"/>
                      <a:r>
                        <a:rPr lang="en-US" sz="1400" i="0" dirty="0" smtClean="0">
                          <a:effectLst/>
                          <a:latin typeface="微软雅黑" panose="020B0503020204020204" pitchFamily="34" charset="-122"/>
                          <a:ea typeface="微软雅黑" panose="020B0503020204020204" pitchFamily="34" charset="-122"/>
                        </a:rPr>
                        <a:t>1-11 GV, 8 rigidity bins</a:t>
                      </a:r>
                      <a:endParaRPr lang="en-US" sz="1400" i="0" dirty="0">
                        <a:effectLst/>
                        <a:latin typeface="微软雅黑" panose="020B0503020204020204" pitchFamily="34" charset="-122"/>
                        <a:ea typeface="微软雅黑" panose="020B0503020204020204" pitchFamily="34" charset="-122"/>
                      </a:endParaRPr>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kern="1200" dirty="0" smtClean="0">
                          <a:solidFill>
                            <a:schemeClr val="dk1"/>
                          </a:solidFill>
                          <a:latin typeface="+mn-lt"/>
                          <a:ea typeface="+mn-ea"/>
                          <a:cs typeface="+mn-cs"/>
                        </a:rPr>
                        <a:t>2011-05 to 2022-05</a:t>
                      </a:r>
                    </a:p>
                  </a:txBody>
                  <a:tcPr marL="47625" marR="47625" marT="47625" marB="47625" anchor="ctr">
                    <a:solidFill>
                      <a:srgbClr val="E7EDF5"/>
                    </a:solidFill>
                  </a:tcPr>
                </a:tc>
                <a:tc>
                  <a:txBody>
                    <a:bodyPr/>
                    <a:lstStyle/>
                    <a:p>
                      <a:pPr marL="0" marR="0" lvl="0" indent="0" algn="ctr" defTabSz="914400" rtl="0" eaLnBrk="1" fontAlgn="t" latinLnBrk="0" hangingPunct="1">
                        <a:lnSpc>
                          <a:spcPct val="100000"/>
                        </a:lnSpc>
                        <a:spcBef>
                          <a:spcPts val="0"/>
                        </a:spcBef>
                        <a:spcAft>
                          <a:spcPts val="0"/>
                        </a:spcAft>
                        <a:buClrTx/>
                        <a:buSzTx/>
                        <a:buFontTx/>
                        <a:buNone/>
                        <a:tabLst/>
                        <a:defRPr/>
                      </a:pPr>
                      <a:r>
                        <a:rPr lang="en-US" altLang="zh-CN" sz="1400" kern="1200" dirty="0" smtClean="0">
                          <a:solidFill>
                            <a:schemeClr val="dk1"/>
                          </a:solidFill>
                          <a:latin typeface="+mn-lt"/>
                          <a:ea typeface="+mn-ea"/>
                          <a:cs typeface="+mn-cs"/>
                        </a:rPr>
                        <a:t>24, A+, 25</a:t>
                      </a:r>
                    </a:p>
                  </a:txBody>
                  <a:tcPr marL="47625" marR="47625" marT="47625" marB="47625" anchor="ctr">
                    <a:solidFill>
                      <a:srgbClr val="E7EDF5"/>
                    </a:solidFill>
                  </a:tcPr>
                </a:tc>
                <a:tc vMerge="1">
                  <a:txBody>
                    <a:bodyPr/>
                    <a:lstStyle/>
                    <a:p>
                      <a:endParaRPr lang="zh-CN" altLang="en-US"/>
                    </a:p>
                  </a:txBody>
                  <a:tcPr/>
                </a:tc>
                <a:extLst>
                  <a:ext uri="{0D108BD9-81ED-4DB2-BD59-A6C34878D82A}">
                    <a16:rowId xmlns:a16="http://schemas.microsoft.com/office/drawing/2014/main" xmlns="" val="1557370789"/>
                  </a:ext>
                </a:extLst>
              </a:tr>
              <a:tr h="0">
                <a:tc>
                  <a:txBody>
                    <a:bodyPr/>
                    <a:lstStyle/>
                    <a:p>
                      <a:pPr algn="ctr" fontAlgn="t"/>
                      <a:r>
                        <a:rPr lang="en-US" altLang="zh-CN" sz="1400" dirty="0" smtClean="0">
                          <a:effectLst/>
                        </a:rPr>
                        <a:t>Electron</a:t>
                      </a:r>
                      <a:endParaRPr lang="zh-CN" altLang="en-US" sz="1400" dirty="0">
                        <a:effectLst/>
                        <a:latin typeface="微软雅黑" panose="020B0503020204020204" pitchFamily="34" charset="-122"/>
                        <a:ea typeface="微软雅黑" panose="020B0503020204020204" pitchFamily="34" charset="-122"/>
                      </a:endParaRPr>
                    </a:p>
                  </a:txBody>
                  <a:tcPr marL="47625" marR="47625" marT="47625" marB="47625" anchor="ctr"/>
                </a:tc>
                <a:tc>
                  <a:txBody>
                    <a:bodyPr/>
                    <a:lstStyle/>
                    <a:p>
                      <a:pPr algn="ctr" fontAlgn="t"/>
                      <a:r>
                        <a:rPr lang="en-US" altLang="zh-CN" sz="1400" dirty="0" smtClean="0">
                          <a:effectLst/>
                          <a:latin typeface="微软雅黑" panose="020B0503020204020204" pitchFamily="34" charset="-122"/>
                          <a:ea typeface="微软雅黑" panose="020B0503020204020204" pitchFamily="34" charset="-122"/>
                        </a:rPr>
                        <a:t>AMS02</a:t>
                      </a:r>
                      <a:endParaRPr lang="zh-CN" altLang="en-US" sz="1400" dirty="0">
                        <a:effectLst/>
                        <a:latin typeface="微软雅黑" panose="020B0503020204020204" pitchFamily="34" charset="-122"/>
                        <a:ea typeface="微软雅黑" panose="020B0503020204020204" pitchFamily="34" charset="-122"/>
                      </a:endParaRPr>
                    </a:p>
                  </a:txBody>
                  <a:tcPr marL="47625" marR="47625" marT="47625" marB="47625" anchor="ctr"/>
                </a:tc>
                <a:tc>
                  <a:txBody>
                    <a:bodyPr/>
                    <a:lstStyle/>
                    <a:p>
                      <a:pPr algn="l" fontAlgn="t"/>
                      <a:r>
                        <a:rPr lang="en-US" altLang="zh-CN" sz="1400" i="0" dirty="0" smtClean="0">
                          <a:effectLst/>
                          <a:latin typeface="微软雅黑" panose="020B0503020204020204" pitchFamily="34" charset="-122"/>
                          <a:ea typeface="微软雅黑" panose="020B0503020204020204" pitchFamily="34" charset="-122"/>
                        </a:rPr>
                        <a:t>1-11</a:t>
                      </a:r>
                      <a:r>
                        <a:rPr lang="en-US" altLang="zh-CN" sz="1400" i="0" baseline="0" dirty="0" smtClean="0">
                          <a:effectLst/>
                          <a:latin typeface="微软雅黑" panose="020B0503020204020204" pitchFamily="34" charset="-122"/>
                          <a:ea typeface="微软雅黑" panose="020B0503020204020204" pitchFamily="34" charset="-122"/>
                        </a:rPr>
                        <a:t> </a:t>
                      </a:r>
                      <a:r>
                        <a:rPr lang="en-US" altLang="zh-CN" sz="1400" i="0" dirty="0" smtClean="0">
                          <a:effectLst/>
                          <a:latin typeface="微软雅黑" panose="020B0503020204020204" pitchFamily="34" charset="-122"/>
                          <a:ea typeface="微软雅黑" panose="020B0503020204020204" pitchFamily="34" charset="-122"/>
                        </a:rPr>
                        <a:t>GV, 8 rigidity bins</a:t>
                      </a:r>
                      <a:endParaRPr lang="en-US" altLang="zh-CN" sz="1400" i="0" dirty="0">
                        <a:effectLst/>
                        <a:latin typeface="微软雅黑" panose="020B0503020204020204" pitchFamily="34" charset="-122"/>
                        <a:ea typeface="微软雅黑" panose="020B0503020204020204" pitchFamily="34" charset="-122"/>
                      </a:endParaRPr>
                    </a:p>
                  </a:txBody>
                  <a:tcPr marL="47625" marR="47625" marT="47625" marB="476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chemeClr val="dk1"/>
                          </a:solidFill>
                          <a:latin typeface="+mn-lt"/>
                          <a:ea typeface="+mn-ea"/>
                          <a:cs typeface="+mn-cs"/>
                        </a:rPr>
                        <a:t>2011-05 to 2022-05</a:t>
                      </a:r>
                    </a:p>
                  </a:txBody>
                  <a:tcPr marL="47625" marR="47625" marT="47625" marB="47625"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1400" kern="1200" dirty="0" smtClean="0">
                          <a:solidFill>
                            <a:schemeClr val="dk1"/>
                          </a:solidFill>
                          <a:latin typeface="+mn-lt"/>
                          <a:ea typeface="+mn-ea"/>
                          <a:cs typeface="+mn-cs"/>
                        </a:rPr>
                        <a:t>24, A+, 25</a:t>
                      </a:r>
                    </a:p>
                  </a:txBody>
                  <a:tcPr marL="47625" marR="47625" marT="47625" marB="47625" anchor="ctr"/>
                </a:tc>
                <a:tc vMerge="1">
                  <a:txBody>
                    <a:bodyPr/>
                    <a:lstStyle/>
                    <a:p>
                      <a:pPr marL="0" algn="ctr" defTabSz="914400" rtl="0" eaLnBrk="1" fontAlgn="t" latinLnBrk="0" hangingPunct="1"/>
                      <a:endParaRPr lang="en-US" sz="1400" i="0" kern="1200" dirty="0">
                        <a:solidFill>
                          <a:schemeClr val="tx1"/>
                        </a:solidFill>
                        <a:effectLst/>
                        <a:latin typeface="微软雅黑" panose="020B0503020204020204" pitchFamily="34" charset="-122"/>
                        <a:ea typeface="微软雅黑" panose="020B0503020204020204" pitchFamily="34" charset="-122"/>
                        <a:cs typeface="+mn-cs"/>
                      </a:endParaRPr>
                    </a:p>
                  </a:txBody>
                  <a:tcPr marL="47625" marR="47625" marT="47625" marB="47625" anchor="ctr"/>
                </a:tc>
                <a:extLst>
                  <a:ext uri="{0D108BD9-81ED-4DB2-BD59-A6C34878D82A}">
                    <a16:rowId xmlns:a16="http://schemas.microsoft.com/office/drawing/2014/main" xmlns="" val="602563093"/>
                  </a:ext>
                </a:extLst>
              </a:tr>
            </a:tbl>
          </a:graphicData>
        </a:graphic>
      </p:graphicFrame>
      <p:sp>
        <p:nvSpPr>
          <p:cNvPr id="11" name="文本框 10"/>
          <p:cNvSpPr txBox="1"/>
          <p:nvPr/>
        </p:nvSpPr>
        <p:spPr>
          <a:xfrm>
            <a:off x="559973" y="1146584"/>
            <a:ext cx="4748520" cy="461665"/>
          </a:xfrm>
          <a:prstGeom prst="rect">
            <a:avLst/>
          </a:prstGeom>
          <a:noFill/>
        </p:spPr>
        <p:txBody>
          <a:bodyPr wrap="square" rtlCol="0">
            <a:spAutoFit/>
          </a:bodyPr>
          <a:lstStyle/>
          <a:p>
            <a:r>
              <a:rPr lang="en-US" altLang="zh-CN" sz="2400" dirty="0">
                <a:solidFill>
                  <a:srgbClr val="00B0F0"/>
                </a:solidFill>
              </a:rPr>
              <a:t>Solar activity index</a:t>
            </a:r>
            <a:endParaRPr lang="zh-CN" altLang="en-US" sz="2400" dirty="0">
              <a:solidFill>
                <a:srgbClr val="00B0F0"/>
              </a:solidFill>
            </a:endParaRPr>
          </a:p>
        </p:txBody>
      </p:sp>
      <p:sp>
        <p:nvSpPr>
          <p:cNvPr id="12" name="文本框 11"/>
          <p:cNvSpPr txBox="1"/>
          <p:nvPr/>
        </p:nvSpPr>
        <p:spPr>
          <a:xfrm>
            <a:off x="506879" y="3469833"/>
            <a:ext cx="4748520" cy="461665"/>
          </a:xfrm>
          <a:prstGeom prst="rect">
            <a:avLst/>
          </a:prstGeom>
          <a:noFill/>
        </p:spPr>
        <p:txBody>
          <a:bodyPr wrap="square" rtlCol="0">
            <a:spAutoFit/>
          </a:bodyPr>
          <a:lstStyle/>
          <a:p>
            <a:r>
              <a:rPr lang="en-US" altLang="zh-CN" sz="2400" dirty="0" smtClean="0">
                <a:solidFill>
                  <a:srgbClr val="00B0F0"/>
                </a:solidFill>
              </a:rPr>
              <a:t>GCR flux</a:t>
            </a:r>
            <a:endParaRPr lang="zh-CN" altLang="en-US" sz="2400" dirty="0">
              <a:solidFill>
                <a:srgbClr val="00B0F0"/>
              </a:solidFill>
            </a:endParaRPr>
          </a:p>
        </p:txBody>
      </p:sp>
    </p:spTree>
    <p:extLst>
      <p:ext uri="{BB962C8B-B14F-4D97-AF65-F5344CB8AC3E}">
        <p14:creationId xmlns:p14="http://schemas.microsoft.com/office/powerpoint/2010/main" val="306812710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Data selection</a:t>
            </a:r>
            <a:endParaRPr lang="en-US" altLang="zh-CN"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5</a:t>
            </a:fld>
            <a:endParaRPr lang="zh-CN" altLang="en-US"/>
          </a:p>
        </p:txBody>
      </p:sp>
      <p:pic>
        <p:nvPicPr>
          <p:cNvPr id="5" name="图片 4" descr="中科大"/>
          <p:cNvPicPr>
            <a:picLocks noChangeAspect="1"/>
          </p:cNvPicPr>
          <p:nvPr/>
        </p:nvPicPr>
        <p:blipFill>
          <a:blip r:embed="rId2"/>
          <a:stretch>
            <a:fillRect/>
          </a:stretch>
        </p:blipFill>
        <p:spPr>
          <a:xfrm>
            <a:off x="10803255" y="155575"/>
            <a:ext cx="717550" cy="717550"/>
          </a:xfrm>
          <a:prstGeom prst="rect">
            <a:avLst/>
          </a:prstGeom>
        </p:spPr>
      </p:pic>
      <p:sp>
        <p:nvSpPr>
          <p:cNvPr id="7"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z="1600" smtClean="0"/>
              <a:pPr/>
              <a:t>5</a:t>
            </a:fld>
            <a:endParaRPr lang="zh-CN" altLang="en-US" sz="1600" dirty="0"/>
          </a:p>
        </p:txBody>
      </p:sp>
      <p:pic>
        <p:nvPicPr>
          <p:cNvPr id="13" name="图片 12"/>
          <p:cNvPicPr>
            <a:picLocks noChangeAspect="1"/>
          </p:cNvPicPr>
          <p:nvPr/>
        </p:nvPicPr>
        <p:blipFill rotWithShape="1">
          <a:blip r:embed="rId3"/>
          <a:srcRect t="3072"/>
          <a:stretch/>
        </p:blipFill>
        <p:spPr>
          <a:xfrm>
            <a:off x="565150" y="1075380"/>
            <a:ext cx="9194799" cy="5782620"/>
          </a:xfrm>
          <a:prstGeom prst="rect">
            <a:avLst/>
          </a:prstGeom>
        </p:spPr>
      </p:pic>
      <p:sp>
        <p:nvSpPr>
          <p:cNvPr id="14" name="文本框 13"/>
          <p:cNvSpPr txBox="1"/>
          <p:nvPr/>
        </p:nvSpPr>
        <p:spPr>
          <a:xfrm>
            <a:off x="9532523" y="2475051"/>
            <a:ext cx="4748520" cy="461665"/>
          </a:xfrm>
          <a:prstGeom prst="rect">
            <a:avLst/>
          </a:prstGeom>
          <a:noFill/>
        </p:spPr>
        <p:txBody>
          <a:bodyPr wrap="square" rtlCol="0">
            <a:spAutoFit/>
          </a:bodyPr>
          <a:lstStyle/>
          <a:p>
            <a:r>
              <a:rPr lang="en-US" altLang="zh-CN" sz="2400" dirty="0">
                <a:solidFill>
                  <a:srgbClr val="00B0F0"/>
                </a:solidFill>
              </a:rPr>
              <a:t>Solar activity index</a:t>
            </a:r>
            <a:endParaRPr lang="zh-CN" altLang="en-US" sz="2400" dirty="0">
              <a:solidFill>
                <a:srgbClr val="00B0F0"/>
              </a:solidFill>
            </a:endParaRPr>
          </a:p>
        </p:txBody>
      </p:sp>
      <p:sp>
        <p:nvSpPr>
          <p:cNvPr id="15" name="文本框 14"/>
          <p:cNvSpPr txBox="1"/>
          <p:nvPr/>
        </p:nvSpPr>
        <p:spPr>
          <a:xfrm>
            <a:off x="9676279" y="4779250"/>
            <a:ext cx="2515721" cy="461665"/>
          </a:xfrm>
          <a:prstGeom prst="rect">
            <a:avLst/>
          </a:prstGeom>
          <a:noFill/>
        </p:spPr>
        <p:txBody>
          <a:bodyPr wrap="square" rtlCol="0">
            <a:spAutoFit/>
          </a:bodyPr>
          <a:lstStyle/>
          <a:p>
            <a:r>
              <a:rPr lang="en-US" altLang="zh-CN" sz="2400" dirty="0" smtClean="0">
                <a:solidFill>
                  <a:srgbClr val="00B0F0"/>
                </a:solidFill>
              </a:rPr>
              <a:t>GCR modulation</a:t>
            </a:r>
            <a:endParaRPr lang="zh-CN" altLang="en-US" sz="2400" dirty="0">
              <a:solidFill>
                <a:srgbClr val="00B0F0"/>
              </a:solidFill>
            </a:endParaRPr>
          </a:p>
        </p:txBody>
      </p:sp>
    </p:spTree>
    <p:extLst>
      <p:ext uri="{BB962C8B-B14F-4D97-AF65-F5344CB8AC3E}">
        <p14:creationId xmlns:p14="http://schemas.microsoft.com/office/powerpoint/2010/main" val="1841225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Method</a:t>
            </a:r>
            <a:r>
              <a:rPr lang="en-US" altLang="zh-CN" dirty="0"/>
              <a:t>s</a:t>
            </a:r>
          </a:p>
        </p:txBody>
      </p:sp>
      <p:pic>
        <p:nvPicPr>
          <p:cNvPr id="5" name="图片 4" descr="中科大"/>
          <p:cNvPicPr>
            <a:picLocks noChangeAspect="1"/>
          </p:cNvPicPr>
          <p:nvPr/>
        </p:nvPicPr>
        <p:blipFill>
          <a:blip r:embed="rId2"/>
          <a:stretch>
            <a:fillRect/>
          </a:stretch>
        </p:blipFill>
        <p:spPr>
          <a:xfrm>
            <a:off x="10803255" y="155575"/>
            <a:ext cx="717550" cy="717550"/>
          </a:xfrm>
          <a:prstGeom prst="rect">
            <a:avLst/>
          </a:prstGeom>
        </p:spPr>
      </p:pic>
      <p:grpSp>
        <p:nvGrpSpPr>
          <p:cNvPr id="6" name="组合 5"/>
          <p:cNvGrpSpPr/>
          <p:nvPr/>
        </p:nvGrpSpPr>
        <p:grpSpPr>
          <a:xfrm>
            <a:off x="5993605" y="1095759"/>
            <a:ext cx="5850104" cy="2507647"/>
            <a:chOff x="-2240750" y="854592"/>
            <a:chExt cx="8051086" cy="3635981"/>
          </a:xfrm>
        </p:grpSpPr>
        <p:sp>
          <p:nvSpPr>
            <p:cNvPr id="7" name="任意多边形 6"/>
            <p:cNvSpPr/>
            <p:nvPr/>
          </p:nvSpPr>
          <p:spPr>
            <a:xfrm>
              <a:off x="-2240750" y="3043766"/>
              <a:ext cx="8051086" cy="924706"/>
            </a:xfrm>
            <a:custGeom>
              <a:avLst/>
              <a:gdLst>
                <a:gd name="connsiteX0" fmla="*/ 0 w 5409525"/>
                <a:gd name="connsiteY0" fmla="*/ 633312 h 924706"/>
                <a:gd name="connsiteX1" fmla="*/ 356049 w 5409525"/>
                <a:gd name="connsiteY1" fmla="*/ 924625 h 924706"/>
                <a:gd name="connsiteX2" fmla="*/ 740421 w 5409525"/>
                <a:gd name="connsiteY2" fmla="*/ 609036 h 924706"/>
                <a:gd name="connsiteX3" fmla="*/ 1363508 w 5409525"/>
                <a:gd name="connsiteY3" fmla="*/ 2133 h 924706"/>
                <a:gd name="connsiteX4" fmla="*/ 2229355 w 5409525"/>
                <a:gd name="connsiteY4" fmla="*/ 839659 h 924706"/>
                <a:gd name="connsiteX5" fmla="*/ 3127571 w 5409525"/>
                <a:gd name="connsiteY5" fmla="*/ 103284 h 924706"/>
                <a:gd name="connsiteX6" fmla="*/ 3888223 w 5409525"/>
                <a:gd name="connsiteY6" fmla="*/ 867981 h 924706"/>
                <a:gd name="connsiteX7" fmla="*/ 4624598 w 5409525"/>
                <a:gd name="connsiteY7" fmla="*/ 79007 h 924706"/>
                <a:gd name="connsiteX8" fmla="*/ 5409525 w 5409525"/>
                <a:gd name="connsiteY8" fmla="*/ 811337 h 9247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09525" h="924706">
                  <a:moveTo>
                    <a:pt x="0" y="633312"/>
                  </a:moveTo>
                  <a:cubicBezTo>
                    <a:pt x="116323" y="780991"/>
                    <a:pt x="232646" y="928671"/>
                    <a:pt x="356049" y="924625"/>
                  </a:cubicBezTo>
                  <a:cubicBezTo>
                    <a:pt x="479452" y="920579"/>
                    <a:pt x="572511" y="762785"/>
                    <a:pt x="740421" y="609036"/>
                  </a:cubicBezTo>
                  <a:cubicBezTo>
                    <a:pt x="908331" y="455287"/>
                    <a:pt x="1115352" y="-36304"/>
                    <a:pt x="1363508" y="2133"/>
                  </a:cubicBezTo>
                  <a:cubicBezTo>
                    <a:pt x="1611664" y="40570"/>
                    <a:pt x="1935345" y="822801"/>
                    <a:pt x="2229355" y="839659"/>
                  </a:cubicBezTo>
                  <a:cubicBezTo>
                    <a:pt x="2523365" y="856517"/>
                    <a:pt x="2851093" y="98564"/>
                    <a:pt x="3127571" y="103284"/>
                  </a:cubicBezTo>
                  <a:cubicBezTo>
                    <a:pt x="3404049" y="108004"/>
                    <a:pt x="3638719" y="872027"/>
                    <a:pt x="3888223" y="867981"/>
                  </a:cubicBezTo>
                  <a:cubicBezTo>
                    <a:pt x="4137728" y="863935"/>
                    <a:pt x="4371048" y="88448"/>
                    <a:pt x="4624598" y="79007"/>
                  </a:cubicBezTo>
                  <a:cubicBezTo>
                    <a:pt x="4878148" y="69566"/>
                    <a:pt x="5143836" y="440451"/>
                    <a:pt x="5409525" y="811337"/>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7"/>
            <p:cNvGrpSpPr/>
            <p:nvPr/>
          </p:nvGrpSpPr>
          <p:grpSpPr>
            <a:xfrm>
              <a:off x="253403" y="854592"/>
              <a:ext cx="4720511" cy="3635981"/>
              <a:chOff x="253403" y="854592"/>
              <a:chExt cx="4720511" cy="3635981"/>
            </a:xfrm>
          </p:grpSpPr>
          <p:cxnSp>
            <p:nvCxnSpPr>
              <p:cNvPr id="9" name="直接箭头连接符 8"/>
              <p:cNvCxnSpPr/>
              <p:nvPr/>
            </p:nvCxnSpPr>
            <p:spPr>
              <a:xfrm flipH="1" flipV="1">
                <a:off x="623085" y="1541533"/>
                <a:ext cx="8093" cy="1060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p:cNvCxnSpPr/>
              <p:nvPr/>
            </p:nvCxnSpPr>
            <p:spPr>
              <a:xfrm flipV="1">
                <a:off x="631178" y="2578662"/>
                <a:ext cx="4095917" cy="2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任意多边形 10"/>
              <p:cNvSpPr/>
              <p:nvPr/>
            </p:nvSpPr>
            <p:spPr>
              <a:xfrm>
                <a:off x="1100517" y="1355519"/>
                <a:ext cx="2690602" cy="1047819"/>
              </a:xfrm>
              <a:custGeom>
                <a:avLst/>
                <a:gdLst>
                  <a:gd name="connsiteX0" fmla="*/ 0 w 2690602"/>
                  <a:gd name="connsiteY0" fmla="*/ 788870 h 1047819"/>
                  <a:gd name="connsiteX1" fmla="*/ 610948 w 2690602"/>
                  <a:gd name="connsiteY1" fmla="*/ 141508 h 1047819"/>
                  <a:gd name="connsiteX2" fmla="*/ 1464658 w 2690602"/>
                  <a:gd name="connsiteY2" fmla="*/ 1047816 h 1047819"/>
                  <a:gd name="connsiteX3" fmla="*/ 2443795 w 2690602"/>
                  <a:gd name="connsiteY3" fmla="*/ 129369 h 1047819"/>
                  <a:gd name="connsiteX4" fmla="*/ 2690602 w 2690602"/>
                  <a:gd name="connsiteY4" fmla="*/ 28219 h 10478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0602" h="1047819">
                    <a:moveTo>
                      <a:pt x="0" y="788870"/>
                    </a:moveTo>
                    <a:cubicBezTo>
                      <a:pt x="183419" y="443610"/>
                      <a:pt x="366838" y="98350"/>
                      <a:pt x="610948" y="141508"/>
                    </a:cubicBezTo>
                    <a:cubicBezTo>
                      <a:pt x="855058" y="184666"/>
                      <a:pt x="1159184" y="1049839"/>
                      <a:pt x="1464658" y="1047816"/>
                    </a:cubicBezTo>
                    <a:cubicBezTo>
                      <a:pt x="1770132" y="1045793"/>
                      <a:pt x="2239471" y="299302"/>
                      <a:pt x="2443795" y="129369"/>
                    </a:cubicBezTo>
                    <a:cubicBezTo>
                      <a:pt x="2648119" y="-40564"/>
                      <a:pt x="2669360" y="-6173"/>
                      <a:pt x="2690602" y="28219"/>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3" name="直接箭头连接符 12"/>
              <p:cNvCxnSpPr/>
              <p:nvPr/>
            </p:nvCxnSpPr>
            <p:spPr>
              <a:xfrm flipH="1" flipV="1">
                <a:off x="623085" y="3004292"/>
                <a:ext cx="8093" cy="10600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flipV="1">
                <a:off x="631178" y="4041421"/>
                <a:ext cx="4095917" cy="229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5" name="双括号 14"/>
              <p:cNvSpPr/>
              <p:nvPr/>
            </p:nvSpPr>
            <p:spPr>
              <a:xfrm>
                <a:off x="992504" y="1355519"/>
                <a:ext cx="2956409" cy="918323"/>
              </a:xfrm>
              <a:prstGeom prst="bracketPair">
                <a:avLst/>
              </a:prstGeom>
              <a:ln w="571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p:sp>
            <p:nvSpPr>
              <p:cNvPr id="16" name="双括号 15"/>
              <p:cNvSpPr/>
              <p:nvPr/>
            </p:nvSpPr>
            <p:spPr>
              <a:xfrm>
                <a:off x="967613" y="3063695"/>
                <a:ext cx="2956409" cy="918323"/>
              </a:xfrm>
              <a:prstGeom prst="bracketPair">
                <a:avLst/>
              </a:prstGeom>
              <a:ln w="57150">
                <a:solidFill>
                  <a:srgbClr val="FF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zh-CN" altLang="en-US"/>
              </a:p>
            </p:txBody>
          </p:sp>
          <mc:AlternateContent xmlns:mc="http://schemas.openxmlformats.org/markup-compatibility/2006" xmlns:a14="http://schemas.microsoft.com/office/drawing/2010/main">
            <mc:Choice Requires="a14">
              <p:sp>
                <p:nvSpPr>
                  <p:cNvPr id="17" name="文本框 16"/>
                  <p:cNvSpPr txBox="1"/>
                  <p:nvPr/>
                </p:nvSpPr>
                <p:spPr>
                  <a:xfrm>
                    <a:off x="4278589" y="1456756"/>
                    <a:ext cx="695325"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600" b="0" i="1" dirty="0" smtClean="0">
                              <a:latin typeface="Cambria Math" panose="02040503050406030204" pitchFamily="18" charset="0"/>
                            </a:rPr>
                            <m:t>=</m:t>
                          </m:r>
                          <m:acc>
                            <m:accPr>
                              <m:chr m:val="⃑"/>
                              <m:ctrlPr>
                                <a:rPr lang="en-US" altLang="zh-CN" sz="3600" i="1" dirty="0" smtClean="0">
                                  <a:latin typeface="Cambria Math"/>
                                </a:rPr>
                              </m:ctrlPr>
                            </m:accPr>
                            <m:e>
                              <m:r>
                                <a:rPr lang="en-US" altLang="zh-CN" sz="3600" b="0" i="1" dirty="0" smtClean="0">
                                  <a:latin typeface="Cambria Math" panose="02040503050406030204" pitchFamily="18" charset="0"/>
                                </a:rPr>
                                <m:t>𝑥</m:t>
                              </m:r>
                            </m:e>
                          </m:acc>
                        </m:oMath>
                      </m:oMathPara>
                    </a14:m>
                    <a:endParaRPr lang="zh-CN" altLang="en-US" sz="3600" dirty="0"/>
                  </a:p>
                </p:txBody>
              </p:sp>
            </mc:Choice>
            <mc:Fallback xmlns="">
              <p:sp>
                <p:nvSpPr>
                  <p:cNvPr id="33" name="文本框 32"/>
                  <p:cNvSpPr txBox="1">
                    <a:spLocks noRot="1" noChangeAspect="1" noMove="1" noResize="1" noEditPoints="1" noAdjustHandles="1" noChangeArrowheads="1" noChangeShapeType="1" noTextEdit="1"/>
                  </p:cNvSpPr>
                  <p:nvPr/>
                </p:nvSpPr>
                <p:spPr>
                  <a:xfrm>
                    <a:off x="4278589" y="1456756"/>
                    <a:ext cx="695325" cy="646331"/>
                  </a:xfrm>
                  <a:prstGeom prst="rect">
                    <a:avLst/>
                  </a:prstGeom>
                  <a:blipFill>
                    <a:blip r:embed="rId6"/>
                    <a:stretch>
                      <a:fillRect r="-1578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p:cNvSpPr txBox="1"/>
                  <p:nvPr/>
                </p:nvSpPr>
                <p:spPr>
                  <a:xfrm>
                    <a:off x="4260457" y="3137217"/>
                    <a:ext cx="695325" cy="64633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altLang="zh-CN" sz="3600" b="0" i="1" dirty="0" smtClean="0">
                              <a:latin typeface="Cambria Math" panose="02040503050406030204" pitchFamily="18" charset="0"/>
                            </a:rPr>
                            <m:t>=</m:t>
                          </m:r>
                          <m:acc>
                            <m:accPr>
                              <m:chr m:val="⃑"/>
                              <m:ctrlPr>
                                <a:rPr lang="en-US" altLang="zh-CN" sz="3600" i="1" dirty="0" smtClean="0">
                                  <a:latin typeface="Cambria Math"/>
                                </a:rPr>
                              </m:ctrlPr>
                            </m:accPr>
                            <m:e>
                              <m:r>
                                <a:rPr lang="en-US" altLang="zh-CN" sz="3600" b="0" i="1" dirty="0" smtClean="0">
                                  <a:latin typeface="Cambria Math" panose="02040503050406030204" pitchFamily="18" charset="0"/>
                                </a:rPr>
                                <m:t>𝑦</m:t>
                              </m:r>
                            </m:e>
                          </m:acc>
                        </m:oMath>
                      </m:oMathPara>
                    </a14:m>
                    <a:endParaRPr lang="zh-CN" altLang="en-US" sz="3600" dirty="0"/>
                  </a:p>
                </p:txBody>
              </p:sp>
            </mc:Choice>
            <mc:Fallback xmlns="">
              <p:sp>
                <p:nvSpPr>
                  <p:cNvPr id="34" name="文本框 33"/>
                  <p:cNvSpPr txBox="1">
                    <a:spLocks noRot="1" noChangeAspect="1" noMove="1" noResize="1" noEditPoints="1" noAdjustHandles="1" noChangeArrowheads="1" noChangeShapeType="1" noTextEdit="1"/>
                  </p:cNvSpPr>
                  <p:nvPr/>
                </p:nvSpPr>
                <p:spPr>
                  <a:xfrm>
                    <a:off x="4260457" y="3137217"/>
                    <a:ext cx="695325" cy="646331"/>
                  </a:xfrm>
                  <a:prstGeom prst="rect">
                    <a:avLst/>
                  </a:prstGeom>
                  <a:blipFill>
                    <a:blip r:embed="rId7"/>
                    <a:stretch>
                      <a:fillRect r="-16667"/>
                    </a:stretch>
                  </a:blipFill>
                </p:spPr>
                <p:txBody>
                  <a:bodyPr/>
                  <a:lstStyle/>
                  <a:p>
                    <a:r>
                      <a:rPr lang="zh-CN" altLang="en-US">
                        <a:noFill/>
                      </a:rPr>
                      <a:t> </a:t>
                    </a:r>
                  </a:p>
                </p:txBody>
              </p:sp>
            </mc:Fallback>
          </mc:AlternateContent>
          <p:sp>
            <p:nvSpPr>
              <p:cNvPr id="19" name="文本框 18"/>
              <p:cNvSpPr txBox="1"/>
              <p:nvPr/>
            </p:nvSpPr>
            <p:spPr>
              <a:xfrm>
                <a:off x="253403" y="2708158"/>
                <a:ext cx="508286" cy="1782415"/>
              </a:xfrm>
              <a:prstGeom prst="rect">
                <a:avLst/>
              </a:prstGeom>
              <a:noFill/>
            </p:spPr>
            <p:txBody>
              <a:bodyPr vert="vert270" wrap="square" rtlCol="0">
                <a:spAutoFit/>
              </a:bodyPr>
              <a:lstStyle/>
              <a:p>
                <a:r>
                  <a:rPr lang="en-US" altLang="zh-CN" sz="1200" dirty="0" smtClean="0"/>
                  <a:t>SSN/ F10.7\OF</a:t>
                </a:r>
                <a:endParaRPr lang="zh-CN" altLang="en-US" sz="1200" dirty="0"/>
              </a:p>
            </p:txBody>
          </p:sp>
          <p:sp>
            <p:nvSpPr>
              <p:cNvPr id="20" name="文本框 19"/>
              <p:cNvSpPr txBox="1"/>
              <p:nvPr/>
            </p:nvSpPr>
            <p:spPr>
              <a:xfrm>
                <a:off x="253403" y="854592"/>
                <a:ext cx="762428" cy="1508054"/>
              </a:xfrm>
              <a:prstGeom prst="rect">
                <a:avLst/>
              </a:prstGeom>
              <a:noFill/>
            </p:spPr>
            <p:txBody>
              <a:bodyPr vert="vert270" wrap="square" rtlCol="0">
                <a:spAutoFit/>
              </a:bodyPr>
              <a:lstStyle/>
              <a:p>
                <a:r>
                  <a:rPr lang="en-US" altLang="zh-CN" sz="1200" dirty="0" smtClean="0"/>
                  <a:t>GCR </a:t>
                </a:r>
              </a:p>
              <a:p>
                <a:r>
                  <a:rPr lang="en-US" altLang="zh-CN" sz="1200" dirty="0" smtClean="0"/>
                  <a:t>Phi / flux</a:t>
                </a:r>
                <a:endParaRPr lang="zh-CN" altLang="en-US" sz="1200" dirty="0"/>
              </a:p>
            </p:txBody>
          </p:sp>
          <p:sp>
            <p:nvSpPr>
              <p:cNvPr id="21" name="文本框 20"/>
              <p:cNvSpPr txBox="1"/>
              <p:nvPr/>
            </p:nvSpPr>
            <p:spPr>
              <a:xfrm>
                <a:off x="2168798" y="4088936"/>
                <a:ext cx="839712" cy="401637"/>
              </a:xfrm>
              <a:prstGeom prst="rect">
                <a:avLst/>
              </a:prstGeom>
              <a:noFill/>
            </p:spPr>
            <p:txBody>
              <a:bodyPr wrap="square" rtlCol="0">
                <a:spAutoFit/>
              </a:bodyPr>
              <a:lstStyle/>
              <a:p>
                <a:r>
                  <a:rPr lang="en-US" altLang="zh-CN" sz="1200" dirty="0" smtClean="0"/>
                  <a:t>Time</a:t>
                </a:r>
                <a:endParaRPr lang="zh-CN" altLang="en-US" sz="1200" dirty="0"/>
              </a:p>
            </p:txBody>
          </p:sp>
          <p:cxnSp>
            <p:nvCxnSpPr>
              <p:cNvPr id="22" name="直接箭头连接符 21"/>
              <p:cNvCxnSpPr>
                <a:stCxn id="7" idx="5"/>
              </p:cNvCxnSpPr>
              <p:nvPr/>
            </p:nvCxnSpPr>
            <p:spPr>
              <a:xfrm flipV="1">
                <a:off x="2414066" y="3137217"/>
                <a:ext cx="653069" cy="98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sp>
        <p:nvSpPr>
          <p:cNvPr id="23" name="矩形 22"/>
          <p:cNvSpPr/>
          <p:nvPr/>
        </p:nvSpPr>
        <p:spPr>
          <a:xfrm>
            <a:off x="625046" y="1095759"/>
            <a:ext cx="5592343" cy="5262979"/>
          </a:xfrm>
          <a:prstGeom prst="rect">
            <a:avLst/>
          </a:prstGeom>
        </p:spPr>
        <p:txBody>
          <a:bodyPr wrap="square">
            <a:spAutoFit/>
          </a:bodyPr>
          <a:lstStyle/>
          <a:p>
            <a:r>
              <a:rPr lang="en-US" altLang="zh-CN" sz="2400" dirty="0" smtClean="0"/>
              <a:t>Two methods to find the delay time:</a:t>
            </a:r>
          </a:p>
          <a:p>
            <a:endParaRPr lang="en-US" altLang="zh-CN" sz="2400" dirty="0" smtClean="0"/>
          </a:p>
          <a:p>
            <a:pPr marL="342900" indent="-342900">
              <a:buFont typeface="Wingdings" panose="05000000000000000000" pitchFamily="2" charset="2"/>
              <a:buChar char="l"/>
            </a:pPr>
            <a:r>
              <a:rPr lang="en-US" altLang="zh-CN" sz="2400" dirty="0" smtClean="0"/>
              <a:t>The maximum cross coefficient</a:t>
            </a:r>
          </a:p>
          <a:p>
            <a:endParaRPr lang="en-US" altLang="zh-CN" sz="2400" dirty="0" smtClean="0"/>
          </a:p>
          <a:p>
            <a:pPr marL="342900" indent="-342900">
              <a:buFont typeface="Wingdings" panose="05000000000000000000" pitchFamily="2" charset="2"/>
              <a:buChar char="l"/>
            </a:pPr>
            <a:endParaRPr lang="en-US" altLang="zh-CN" sz="2400" dirty="0"/>
          </a:p>
          <a:p>
            <a:pPr marL="342900" indent="-342900">
              <a:buFont typeface="Wingdings" panose="05000000000000000000" pitchFamily="2" charset="2"/>
              <a:buChar char="l"/>
            </a:pPr>
            <a:endParaRPr lang="en-US" altLang="zh-CN" sz="2400" dirty="0" smtClean="0"/>
          </a:p>
          <a:p>
            <a:pPr marL="342900" indent="-342900">
              <a:buFont typeface="Wingdings" panose="05000000000000000000" pitchFamily="2" charset="2"/>
              <a:buChar char="l"/>
            </a:pPr>
            <a:r>
              <a:rPr lang="en-US" altLang="zh-CN" sz="2400" dirty="0" smtClean="0"/>
              <a:t>The maximum mutual information</a:t>
            </a:r>
          </a:p>
          <a:p>
            <a:pPr marL="342900" indent="-342900">
              <a:buFont typeface="Wingdings" panose="05000000000000000000" pitchFamily="2" charset="2"/>
              <a:buChar char="l"/>
            </a:pPr>
            <a:endParaRPr lang="en-US" altLang="zh-CN" sz="2400" dirty="0"/>
          </a:p>
          <a:p>
            <a:pPr marL="342900" indent="-342900">
              <a:buFont typeface="Wingdings" panose="05000000000000000000" pitchFamily="2" charset="2"/>
              <a:buChar char="l"/>
            </a:pPr>
            <a:endParaRPr lang="en-US" altLang="zh-CN" sz="2400" dirty="0" smtClean="0"/>
          </a:p>
          <a:p>
            <a:pPr marL="342900" indent="-342900">
              <a:buFont typeface="Wingdings" panose="05000000000000000000" pitchFamily="2" charset="2"/>
              <a:buChar char="l"/>
            </a:pPr>
            <a:endParaRPr lang="en-US" altLang="zh-CN" sz="2400" dirty="0"/>
          </a:p>
          <a:p>
            <a:r>
              <a:rPr lang="en-US" altLang="zh-CN" sz="2400" dirty="0"/>
              <a:t> </a:t>
            </a:r>
            <a:r>
              <a:rPr lang="en-US" altLang="zh-CN" sz="2400" dirty="0" smtClean="0"/>
              <a:t>   Kernel Density Estimation </a:t>
            </a:r>
            <a:r>
              <a:rPr lang="en-US" altLang="zh-CN" sz="2400" dirty="0"/>
              <a:t>(</a:t>
            </a:r>
            <a:r>
              <a:rPr lang="en-US" altLang="zh-CN" sz="2400" dirty="0" smtClean="0"/>
              <a:t>KDE) </a:t>
            </a:r>
          </a:p>
          <a:p>
            <a:pPr marL="342900" indent="-342900">
              <a:buFont typeface="Wingdings" panose="05000000000000000000" pitchFamily="2" charset="2"/>
              <a:buChar char="l"/>
            </a:pPr>
            <a:endParaRPr lang="en-US" altLang="zh-CN" sz="2400" dirty="0"/>
          </a:p>
          <a:p>
            <a:r>
              <a:rPr lang="en-US" altLang="zh-CN" sz="2400" dirty="0" smtClean="0"/>
              <a:t>  </a:t>
            </a:r>
            <a:endParaRPr lang="en-US" altLang="zh-CN" sz="2400" dirty="0"/>
          </a:p>
          <a:p>
            <a:pPr marL="342900" indent="-342900">
              <a:buFont typeface="Wingdings" panose="05000000000000000000" pitchFamily="2" charset="2"/>
              <a:buChar char="l"/>
            </a:pPr>
            <a:endParaRPr lang="en-US" altLang="zh-CN" sz="2400" dirty="0"/>
          </a:p>
        </p:txBody>
      </p:sp>
      <p:pic>
        <p:nvPicPr>
          <p:cNvPr id="24" name="图片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2996" y="2307695"/>
            <a:ext cx="4156949" cy="817743"/>
          </a:xfrm>
          <a:prstGeom prst="rect">
            <a:avLst/>
          </a:prstGeom>
        </p:spPr>
      </p:pic>
      <p:pic>
        <p:nvPicPr>
          <p:cNvPr id="25" name="图片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42996" y="3859933"/>
            <a:ext cx="4640200" cy="689679"/>
          </a:xfrm>
          <a:prstGeom prst="rect">
            <a:avLst/>
          </a:prstGeom>
        </p:spPr>
      </p:pic>
      <p:sp>
        <p:nvSpPr>
          <p:cNvPr id="26"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z="1600" smtClean="0"/>
              <a:pPr/>
              <a:t>6</a:t>
            </a:fld>
            <a:endParaRPr lang="zh-CN" altLang="en-US" sz="1600" dirty="0"/>
          </a:p>
        </p:txBody>
      </p:sp>
      <p:pic>
        <p:nvPicPr>
          <p:cNvPr id="3" name="图片 2"/>
          <p:cNvPicPr>
            <a:picLocks noChangeAspect="1"/>
          </p:cNvPicPr>
          <p:nvPr/>
        </p:nvPicPr>
        <p:blipFill>
          <a:blip r:embed="rId10"/>
          <a:stretch>
            <a:fillRect/>
          </a:stretch>
        </p:blipFill>
        <p:spPr>
          <a:xfrm>
            <a:off x="1042996" y="5485888"/>
            <a:ext cx="2651125" cy="711460"/>
          </a:xfrm>
          <a:prstGeom prst="rect">
            <a:avLst/>
          </a:prstGeom>
        </p:spPr>
      </p:pic>
      <p:pic>
        <p:nvPicPr>
          <p:cNvPr id="4" name="图片 3"/>
          <p:cNvPicPr>
            <a:picLocks noChangeAspect="1"/>
          </p:cNvPicPr>
          <p:nvPr/>
        </p:nvPicPr>
        <p:blipFill>
          <a:blip r:embed="rId11"/>
          <a:stretch>
            <a:fillRect/>
          </a:stretch>
        </p:blipFill>
        <p:spPr>
          <a:xfrm>
            <a:off x="3694121" y="5440516"/>
            <a:ext cx="2009329" cy="802204"/>
          </a:xfrm>
          <a:prstGeom prst="rect">
            <a:avLst/>
          </a:prstGeom>
        </p:spPr>
      </p:pic>
      <p:sp>
        <p:nvSpPr>
          <p:cNvPr id="27" name="矩形 26"/>
          <p:cNvSpPr/>
          <p:nvPr/>
        </p:nvSpPr>
        <p:spPr>
          <a:xfrm>
            <a:off x="6217389" y="3727248"/>
            <a:ext cx="5592343" cy="3785652"/>
          </a:xfrm>
          <a:prstGeom prst="rect">
            <a:avLst/>
          </a:prstGeom>
        </p:spPr>
        <p:txBody>
          <a:bodyPr wrap="square">
            <a:spAutoFit/>
          </a:bodyPr>
          <a:lstStyle/>
          <a:p>
            <a:pPr marL="342900" indent="-342900">
              <a:buFont typeface="Wingdings" panose="05000000000000000000" pitchFamily="2" charset="2"/>
              <a:buChar char="l"/>
            </a:pPr>
            <a:r>
              <a:rPr lang="en-US" altLang="zh-CN" sz="2400" dirty="0"/>
              <a:t>Monte Carlo </a:t>
            </a:r>
            <a:r>
              <a:rPr lang="en-US" altLang="zh-CN" sz="2400" dirty="0" smtClean="0"/>
              <a:t>uncertainty</a:t>
            </a:r>
          </a:p>
          <a:p>
            <a:r>
              <a:rPr lang="en-US" altLang="zh-CN" sz="2400" dirty="0"/>
              <a:t>We </a:t>
            </a:r>
            <a:r>
              <a:rPr lang="en-US" altLang="zh-CN" sz="2400" dirty="0" smtClean="0"/>
              <a:t>generate 500 </a:t>
            </a:r>
            <a:r>
              <a:rPr lang="en-US" altLang="zh-CN" sz="2400" dirty="0"/>
              <a:t>new sets of GCR flux–time data by Gaussian sampling, </a:t>
            </a:r>
            <a:r>
              <a:rPr lang="en-US" altLang="zh-CN" sz="2400" dirty="0" smtClean="0"/>
              <a:t>using </a:t>
            </a:r>
            <a:r>
              <a:rPr lang="en-US" altLang="zh-CN" sz="2400" dirty="0"/>
              <a:t>the measured GCR fluxes and their uncertainties as means </a:t>
            </a:r>
            <a:r>
              <a:rPr lang="en-US" altLang="zh-CN" sz="2400" dirty="0" smtClean="0"/>
              <a:t>and </a:t>
            </a:r>
            <a:r>
              <a:rPr lang="en-US" altLang="zh-CN" sz="2400" dirty="0"/>
              <a:t>standard deviations, respectively. For each realization, we </a:t>
            </a:r>
            <a:r>
              <a:rPr lang="en-US" altLang="zh-CN" sz="2400" dirty="0" smtClean="0"/>
              <a:t>repeat </a:t>
            </a:r>
            <a:r>
              <a:rPr lang="en-US" altLang="zh-CN" sz="2400" dirty="0"/>
              <a:t>the </a:t>
            </a:r>
            <a:r>
              <a:rPr lang="en-US" altLang="zh-CN" sz="2400" dirty="0" smtClean="0"/>
              <a:t>methods  </a:t>
            </a:r>
            <a:r>
              <a:rPr lang="en-US" altLang="zh-CN" sz="2400" dirty="0"/>
              <a:t>to </a:t>
            </a:r>
            <a:r>
              <a:rPr lang="en-US" altLang="zh-CN" sz="2400" dirty="0" smtClean="0"/>
              <a:t>calculate </a:t>
            </a:r>
            <a:r>
              <a:rPr lang="en-US" altLang="zh-CN" sz="2400" dirty="0"/>
              <a:t>the delay </a:t>
            </a:r>
            <a:r>
              <a:rPr lang="en-US" altLang="zh-CN" sz="2400" dirty="0" smtClean="0"/>
              <a:t>time.</a:t>
            </a:r>
            <a:endParaRPr lang="en-US" altLang="zh-CN" sz="2400" dirty="0" smtClean="0"/>
          </a:p>
          <a:p>
            <a:pPr marL="342900" indent="-342900">
              <a:buFont typeface="Wingdings" panose="05000000000000000000" pitchFamily="2" charset="2"/>
              <a:buChar char="l"/>
            </a:pPr>
            <a:endParaRPr lang="en-US" altLang="zh-CN" sz="2400" dirty="0"/>
          </a:p>
          <a:p>
            <a:endParaRPr lang="en-US" altLang="zh-CN" sz="2400" dirty="0" smtClean="0"/>
          </a:p>
        </p:txBody>
      </p:sp>
    </p:spTree>
    <p:extLst>
      <p:ext uri="{BB962C8B-B14F-4D97-AF65-F5344CB8AC3E}">
        <p14:creationId xmlns:p14="http://schemas.microsoft.com/office/powerpoint/2010/main" val="278728362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Methods: joint distribution</a:t>
            </a:r>
            <a:endParaRPr lang="zh-CN" altLang="en-US" sz="2200"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7</a:t>
            </a:fld>
            <a:endParaRPr lang="zh-CN" altLang="en-US"/>
          </a:p>
        </p:txBody>
      </p:sp>
      <p:pic>
        <p:nvPicPr>
          <p:cNvPr id="5" name="图片 4" descr="中科大"/>
          <p:cNvPicPr>
            <a:picLocks noChangeAspect="1"/>
          </p:cNvPicPr>
          <p:nvPr/>
        </p:nvPicPr>
        <p:blipFill>
          <a:blip r:embed="rId3"/>
          <a:stretch>
            <a:fillRect/>
          </a:stretch>
        </p:blipFill>
        <p:spPr>
          <a:xfrm>
            <a:off x="10803255" y="155575"/>
            <a:ext cx="717550" cy="717550"/>
          </a:xfrm>
          <a:prstGeom prst="rect">
            <a:avLst/>
          </a:prstGeom>
        </p:spPr>
      </p:pic>
      <p:pic>
        <p:nvPicPr>
          <p:cNvPr id="3" name="图片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3343" y="244530"/>
            <a:ext cx="4640200" cy="689679"/>
          </a:xfrm>
          <a:prstGeom prst="rect">
            <a:avLst/>
          </a:prstGeom>
        </p:spPr>
      </p:pic>
      <p:sp>
        <p:nvSpPr>
          <p:cNvPr id="38" name="矩形 37"/>
          <p:cNvSpPr/>
          <p:nvPr/>
        </p:nvSpPr>
        <p:spPr>
          <a:xfrm>
            <a:off x="569065" y="1189050"/>
            <a:ext cx="11330835" cy="1569660"/>
          </a:xfrm>
          <a:prstGeom prst="rect">
            <a:avLst/>
          </a:prstGeom>
        </p:spPr>
        <p:txBody>
          <a:bodyPr wrap="square">
            <a:spAutoFit/>
          </a:bodyPr>
          <a:lstStyle/>
          <a:p>
            <a:r>
              <a:rPr lang="en-US" altLang="zh-CN" sz="2400" dirty="0" smtClean="0"/>
              <a:t>Two ways to estimate the joint distribution </a:t>
            </a:r>
          </a:p>
          <a:p>
            <a:r>
              <a:rPr lang="en-US" altLang="zh-CN" sz="2400" dirty="0" smtClean="0"/>
              <a:t>1) upper panels: data bins;  2) bottom panels: kernel density estimation(KDE).</a:t>
            </a:r>
          </a:p>
          <a:p>
            <a:r>
              <a:rPr lang="en-US" altLang="zh-CN" sz="2400" dirty="0"/>
              <a:t> </a:t>
            </a:r>
            <a:r>
              <a:rPr lang="en-US" altLang="zh-CN" sz="2400" dirty="0" smtClean="0"/>
              <a:t>    </a:t>
            </a:r>
            <a:endParaRPr lang="en-US" altLang="zh-CN" sz="2400" dirty="0"/>
          </a:p>
          <a:p>
            <a:pPr marL="342900" indent="-342900">
              <a:buFont typeface="Wingdings" panose="05000000000000000000" pitchFamily="2" charset="2"/>
              <a:buChar char="l"/>
            </a:pPr>
            <a:endParaRPr lang="en-US" altLang="zh-CN" sz="2400" dirty="0"/>
          </a:p>
        </p:txBody>
      </p:sp>
      <p:pic>
        <p:nvPicPr>
          <p:cNvPr id="7" name="图片 6"/>
          <p:cNvPicPr>
            <a:picLocks noChangeAspect="1"/>
          </p:cNvPicPr>
          <p:nvPr/>
        </p:nvPicPr>
        <p:blipFill>
          <a:blip r:embed="rId5"/>
          <a:stretch>
            <a:fillRect/>
          </a:stretch>
        </p:blipFill>
        <p:spPr>
          <a:xfrm>
            <a:off x="5314" y="2213559"/>
            <a:ext cx="12186686" cy="4777735"/>
          </a:xfrm>
          <a:prstGeom prst="rect">
            <a:avLst/>
          </a:prstGeom>
        </p:spPr>
      </p:pic>
      <p:pic>
        <p:nvPicPr>
          <p:cNvPr id="9" name="图片 8"/>
          <p:cNvPicPr>
            <a:picLocks noChangeAspect="1"/>
          </p:cNvPicPr>
          <p:nvPr/>
        </p:nvPicPr>
        <p:blipFill>
          <a:blip r:embed="rId6"/>
          <a:stretch>
            <a:fillRect/>
          </a:stretch>
        </p:blipFill>
        <p:spPr>
          <a:xfrm>
            <a:off x="5313" y="2213559"/>
            <a:ext cx="12186685" cy="4777735"/>
          </a:xfrm>
          <a:prstGeom prst="rect">
            <a:avLst/>
          </a:prstGeom>
        </p:spPr>
      </p:pic>
      <p:sp>
        <p:nvSpPr>
          <p:cNvPr id="11"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z="1600" smtClean="0"/>
              <a:pPr/>
              <a:t>7</a:t>
            </a:fld>
            <a:endParaRPr lang="zh-CN" altLang="en-US" sz="1600" dirty="0"/>
          </a:p>
        </p:txBody>
      </p:sp>
      <p:pic>
        <p:nvPicPr>
          <p:cNvPr id="10" name="图片 9"/>
          <p:cNvPicPr>
            <a:picLocks noChangeAspect="1"/>
          </p:cNvPicPr>
          <p:nvPr/>
        </p:nvPicPr>
        <p:blipFill>
          <a:blip r:embed="rId7"/>
          <a:stretch>
            <a:fillRect/>
          </a:stretch>
        </p:blipFill>
        <p:spPr>
          <a:xfrm>
            <a:off x="0" y="2220440"/>
            <a:ext cx="12186687" cy="4770854"/>
          </a:xfrm>
          <a:prstGeom prst="rect">
            <a:avLst/>
          </a:prstGeom>
        </p:spPr>
      </p:pic>
    </p:spTree>
    <p:extLst>
      <p:ext uri="{BB962C8B-B14F-4D97-AF65-F5344CB8AC3E}">
        <p14:creationId xmlns:p14="http://schemas.microsoft.com/office/powerpoint/2010/main" val="869055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8008" y="94062"/>
            <a:ext cx="10850563" cy="589961"/>
          </a:xfrm>
        </p:spPr>
        <p:txBody>
          <a:bodyPr>
            <a:normAutofit/>
          </a:bodyPr>
          <a:lstStyle/>
          <a:p>
            <a:r>
              <a:rPr lang="en-US" altLang="zh-CN" dirty="0" smtClean="0"/>
              <a:t>Methods</a:t>
            </a:r>
            <a:endParaRPr lang="zh-CN" altLang="en-US" sz="2200" dirty="0"/>
          </a:p>
        </p:txBody>
      </p:sp>
      <p:pic>
        <p:nvPicPr>
          <p:cNvPr id="5" name="图片 4" descr="中科大"/>
          <p:cNvPicPr>
            <a:picLocks noChangeAspect="1"/>
          </p:cNvPicPr>
          <p:nvPr/>
        </p:nvPicPr>
        <p:blipFill>
          <a:blip r:embed="rId3"/>
          <a:stretch>
            <a:fillRect/>
          </a:stretch>
        </p:blipFill>
        <p:spPr>
          <a:xfrm>
            <a:off x="10803255" y="155575"/>
            <a:ext cx="717550" cy="717550"/>
          </a:xfrm>
          <a:prstGeom prst="rect">
            <a:avLst/>
          </a:prstGeom>
        </p:spPr>
      </p:pic>
      <p:sp>
        <p:nvSpPr>
          <p:cNvPr id="16"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z="1600" smtClean="0"/>
              <a:pPr/>
              <a:t>8</a:t>
            </a:fld>
            <a:endParaRPr lang="zh-CN" altLang="en-US" sz="1600" dirty="0"/>
          </a:p>
        </p:txBody>
      </p:sp>
      <p:pic>
        <p:nvPicPr>
          <p:cNvPr id="9" name="图片 8"/>
          <p:cNvPicPr>
            <a:picLocks noChangeAspect="1"/>
          </p:cNvPicPr>
          <p:nvPr/>
        </p:nvPicPr>
        <p:blipFill>
          <a:blip r:embed="rId4"/>
          <a:stretch>
            <a:fillRect/>
          </a:stretch>
        </p:blipFill>
        <p:spPr>
          <a:xfrm>
            <a:off x="218440" y="1070206"/>
            <a:ext cx="5784850" cy="5787794"/>
          </a:xfrm>
          <a:prstGeom prst="rect">
            <a:avLst/>
          </a:prstGeom>
        </p:spPr>
      </p:pic>
      <p:sp>
        <p:nvSpPr>
          <p:cNvPr id="15" name="文本框 14"/>
          <p:cNvSpPr txBox="1"/>
          <p:nvPr/>
        </p:nvSpPr>
        <p:spPr>
          <a:xfrm>
            <a:off x="2521028" y="635000"/>
            <a:ext cx="1752600" cy="369332"/>
          </a:xfrm>
          <a:prstGeom prst="rect">
            <a:avLst/>
          </a:prstGeom>
          <a:noFill/>
        </p:spPr>
        <p:txBody>
          <a:bodyPr wrap="square" rtlCol="0">
            <a:spAutoFit/>
          </a:bodyPr>
          <a:lstStyle/>
          <a:p>
            <a:r>
              <a:rPr lang="en-US" altLang="zh-CN" dirty="0" smtClean="0"/>
              <a:t>SOHO A-</a:t>
            </a:r>
            <a:endParaRPr lang="zh-CN" altLang="en-US" dirty="0"/>
          </a:p>
        </p:txBody>
      </p:sp>
      <p:pic>
        <p:nvPicPr>
          <p:cNvPr id="10" name="图片 9"/>
          <p:cNvPicPr>
            <a:picLocks noChangeAspect="1"/>
          </p:cNvPicPr>
          <p:nvPr/>
        </p:nvPicPr>
        <p:blipFill>
          <a:blip r:embed="rId5"/>
          <a:stretch>
            <a:fillRect/>
          </a:stretch>
        </p:blipFill>
        <p:spPr>
          <a:xfrm>
            <a:off x="6223000" y="1067334"/>
            <a:ext cx="5790590" cy="5793537"/>
          </a:xfrm>
          <a:prstGeom prst="rect">
            <a:avLst/>
          </a:prstGeom>
        </p:spPr>
      </p:pic>
      <p:sp>
        <p:nvSpPr>
          <p:cNvPr id="19" name="文本框 18"/>
          <p:cNvSpPr txBox="1"/>
          <p:nvPr/>
        </p:nvSpPr>
        <p:spPr>
          <a:xfrm>
            <a:off x="8396063" y="600898"/>
            <a:ext cx="1444463" cy="369332"/>
          </a:xfrm>
          <a:prstGeom prst="rect">
            <a:avLst/>
          </a:prstGeom>
          <a:noFill/>
        </p:spPr>
        <p:txBody>
          <a:bodyPr wrap="square" rtlCol="0">
            <a:spAutoFit/>
          </a:bodyPr>
          <a:lstStyle/>
          <a:p>
            <a:r>
              <a:rPr lang="en-US" altLang="zh-CN" dirty="0" smtClean="0"/>
              <a:t>AMS02 A+</a:t>
            </a:r>
            <a:endParaRPr lang="zh-CN" altLang="en-US" dirty="0"/>
          </a:p>
        </p:txBody>
      </p:sp>
    </p:spTree>
    <p:extLst>
      <p:ext uri="{BB962C8B-B14F-4D97-AF65-F5344CB8AC3E}">
        <p14:creationId xmlns:p14="http://schemas.microsoft.com/office/powerpoint/2010/main" val="29464482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en-US" altLang="zh-CN" dirty="0" smtClean="0"/>
              <a:t>Methods: Monte </a:t>
            </a:r>
            <a:r>
              <a:rPr lang="en-US" altLang="zh-CN" dirty="0"/>
              <a:t>Carlo </a:t>
            </a:r>
            <a:r>
              <a:rPr lang="en-US" altLang="zh-CN" dirty="0" smtClean="0"/>
              <a:t>uncertainty</a:t>
            </a:r>
            <a:endParaRPr lang="zh-CN" altLang="en-US" sz="2200" dirty="0"/>
          </a:p>
        </p:txBody>
      </p:sp>
      <p:sp>
        <p:nvSpPr>
          <p:cNvPr id="4" name="灯片编号占位符 3"/>
          <p:cNvSpPr>
            <a:spLocks noGrp="1"/>
          </p:cNvSpPr>
          <p:nvPr>
            <p:ph type="sldNum" sz="quarter" idx="12"/>
          </p:nvPr>
        </p:nvSpPr>
        <p:spPr/>
        <p:txBody>
          <a:bodyPr/>
          <a:lstStyle/>
          <a:p>
            <a:fld id="{5DD3DB80-B894-403A-B48E-6FDC1A72010E}" type="slidenum">
              <a:rPr lang="zh-CN" altLang="en-US" smtClean="0"/>
              <a:t>9</a:t>
            </a:fld>
            <a:endParaRPr lang="zh-CN" altLang="en-US"/>
          </a:p>
        </p:txBody>
      </p:sp>
      <p:pic>
        <p:nvPicPr>
          <p:cNvPr id="5" name="图片 4" descr="中科大"/>
          <p:cNvPicPr>
            <a:picLocks noChangeAspect="1"/>
          </p:cNvPicPr>
          <p:nvPr/>
        </p:nvPicPr>
        <p:blipFill>
          <a:blip r:embed="rId3"/>
          <a:stretch>
            <a:fillRect/>
          </a:stretch>
        </p:blipFill>
        <p:spPr>
          <a:xfrm>
            <a:off x="10803255" y="155575"/>
            <a:ext cx="717550" cy="717550"/>
          </a:xfrm>
          <a:prstGeom prst="rect">
            <a:avLst/>
          </a:prstGeom>
        </p:spPr>
      </p:pic>
      <p:sp>
        <p:nvSpPr>
          <p:cNvPr id="11" name="灯片编号占位符 3"/>
          <p:cNvSpPr txBox="1">
            <a:spLocks/>
          </p:cNvSpPr>
          <p:nvPr/>
        </p:nvSpPr>
        <p:spPr>
          <a:xfrm>
            <a:off x="9200222" y="38149"/>
            <a:ext cx="2909888" cy="206381"/>
          </a:xfrm>
          <a:prstGeom prst="rect">
            <a:avLst/>
          </a:prstGeom>
        </p:spPr>
        <p:txBody>
          <a:bodyPr vert="horz" lIns="91440" tIns="45720" rIns="91440" bIns="45720" rtlCol="0" anchor="ctr"/>
          <a:lstStyle>
            <a:defPPr>
              <a:defRPr lang="zh-CN"/>
            </a:defPPr>
            <a:lvl1pPr marL="0" algn="r" defTabSz="914400" rtl="0" eaLnBrk="1" latinLnBrk="0" hangingPunct="1">
              <a:defRPr sz="1000" kern="1200">
                <a:solidFill>
                  <a:schemeClr val="tx1">
                    <a:lumMod val="50000"/>
                    <a:lumOff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DD3DB80-B894-403A-B48E-6FDC1A72010E}" type="slidenum">
              <a:rPr lang="zh-CN" altLang="en-US" sz="1600" smtClean="0"/>
              <a:pPr/>
              <a:t>9</a:t>
            </a:fld>
            <a:endParaRPr lang="zh-CN" altLang="en-US" sz="1600" dirty="0"/>
          </a:p>
        </p:txBody>
      </p:sp>
      <p:pic>
        <p:nvPicPr>
          <p:cNvPr id="6" name="图片 5"/>
          <p:cNvPicPr>
            <a:picLocks noChangeAspect="1"/>
          </p:cNvPicPr>
          <p:nvPr/>
        </p:nvPicPr>
        <p:blipFill rotWithShape="1">
          <a:blip r:embed="rId4"/>
          <a:srcRect b="33554"/>
          <a:stretch/>
        </p:blipFill>
        <p:spPr>
          <a:xfrm>
            <a:off x="669924" y="1146126"/>
            <a:ext cx="10308733" cy="5674534"/>
          </a:xfrm>
          <a:prstGeom prst="rect">
            <a:avLst/>
          </a:prstGeom>
        </p:spPr>
      </p:pic>
    </p:spTree>
    <p:extLst>
      <p:ext uri="{BB962C8B-B14F-4D97-AF65-F5344CB8AC3E}">
        <p14:creationId xmlns:p14="http://schemas.microsoft.com/office/powerpoint/2010/main" val="2374288469"/>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LIDE TOOLS.GUIDESSETTING" val="{&quot;Id&quot;:&quot;2d4375ee-8516-45e0-8956-45702a61a9b6&quot;,&quot;Name&quot;:&quot;iSlide&quot;,&quot;HeaderHeight&quot;:15.0,&quot;FooterHeight&quot;:9.0000000000000036,&quot;SideMargin&quot;:5.4999999999999982,&quot;TopMargin&quot;:0.0,&quot;BottomMargin&quot;:0.0,&quot;IntervalMargin&quot;:1.3999999999999997}"/>
  <p:tag name="ISLIDE.GUIDESSETTING" val="{&quot;Id&quot;:&quot;GuidesStyle_Normal&quot;,&quot;Name&quot;:&quot;正常&quot;,&quot;HeaderHeight&quot;:15.0,&quot;FooterHeight&quot;:9.0,&quot;SideMargin&quot;:5.5,&quot;TopMargin&quot;:0.0,&quot;BottomMargin&quot;:0.0,&quot;IntervalMargin&quot;:1.5}"/>
  <p:tag name="ISLIDE.THEME" val="fdae8d51-ae9a-4b15-bf83-fdc4f469b13e"/>
</p:tagLst>
</file>

<file path=ppt/theme/theme1.xml><?xml version="1.0" encoding="utf-8"?>
<a:theme xmlns:a="http://schemas.openxmlformats.org/drawingml/2006/main" name="主题5">
  <a:themeElements>
    <a:clrScheme name="沃博联">
      <a:dk1>
        <a:srgbClr val="000000"/>
      </a:dk1>
      <a:lt1>
        <a:srgbClr val="FFFFFF"/>
      </a:lt1>
      <a:dk2>
        <a:srgbClr val="778495"/>
      </a:dk2>
      <a:lt2>
        <a:srgbClr val="F0F0F0"/>
      </a:lt2>
      <a:accent1>
        <a:srgbClr val="006BB1"/>
      </a:accent1>
      <a:accent2>
        <a:srgbClr val="0087C7"/>
      </a:accent2>
      <a:accent3>
        <a:srgbClr val="596984"/>
      </a:accent3>
      <a:accent4>
        <a:srgbClr val="7F8FA9"/>
      </a:accent4>
      <a:accent5>
        <a:srgbClr val="5AA2AE"/>
      </a:accent5>
      <a:accent6>
        <a:srgbClr val="9D90A0"/>
      </a:accent6>
      <a:hlink>
        <a:srgbClr val="006BB1"/>
      </a:hlink>
      <a:folHlink>
        <a:srgbClr val="BFBFBF"/>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iSlide</Template>
  <TotalTime>96417</TotalTime>
  <Words>941</Words>
  <Application>Microsoft Office PowerPoint</Application>
  <PresentationFormat>自定义</PresentationFormat>
  <Paragraphs>180</Paragraphs>
  <Slides>15</Slides>
  <Notes>12</Notes>
  <HiddenSlides>1</HiddenSlides>
  <MMClips>0</MMClips>
  <ScaleCrop>false</ScaleCrop>
  <HeadingPairs>
    <vt:vector size="4" baseType="variant">
      <vt:variant>
        <vt:lpstr>主题</vt:lpstr>
      </vt:variant>
      <vt:variant>
        <vt:i4>1</vt:i4>
      </vt:variant>
      <vt:variant>
        <vt:lpstr>幻灯片标题</vt:lpstr>
      </vt:variant>
      <vt:variant>
        <vt:i4>15</vt:i4>
      </vt:variant>
    </vt:vector>
  </HeadingPairs>
  <TitlesOfParts>
    <vt:vector size="16" baseType="lpstr">
      <vt:lpstr>主题5</vt:lpstr>
      <vt:lpstr>PowerPoint 演示文稿</vt:lpstr>
      <vt:lpstr>PowerPoint 演示文稿</vt:lpstr>
      <vt:lpstr>Introduction Solar Modulation of GCR: Force-field model</vt:lpstr>
      <vt:lpstr>Data selection</vt:lpstr>
      <vt:lpstr>Data selection</vt:lpstr>
      <vt:lpstr>Methods</vt:lpstr>
      <vt:lpstr>Methods: joint distribution</vt:lpstr>
      <vt:lpstr>Methods</vt:lpstr>
      <vt:lpstr>Methods: Monte Carlo uncertainty</vt:lpstr>
      <vt:lpstr>Results: SSN and F10.7</vt:lpstr>
      <vt:lpstr>Results: Solar open magnetic flux </vt:lpstr>
      <vt:lpstr>Summary</vt:lpstr>
      <vt:lpstr>Rigidity-dependent delay time </vt:lpstr>
      <vt:lpstr>Methods</vt:lpstr>
      <vt:lpstr>Delay time for two drift patterns</vt:lpstr>
    </vt:vector>
  </TitlesOfParts>
  <Manager>iSlide</Manager>
  <Company>iSlide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iSlide</dc:creator>
  <cp:lastModifiedBy>evanescent</cp:lastModifiedBy>
  <cp:revision>711</cp:revision>
  <cp:lastPrinted>2023-09-17T02:51:34Z</cp:lastPrinted>
  <dcterms:created xsi:type="dcterms:W3CDTF">2017-11-22T16:00:00Z</dcterms:created>
  <dcterms:modified xsi:type="dcterms:W3CDTF">2025-07-31T07:38:33Z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Slide.Theme">
    <vt:lpwstr>48706f29-9ca0-418e-876d-de7b156ca083</vt:lpwstr>
  </property>
  <property fmtid="{D5CDD505-2E9C-101B-9397-08002B2CF9AE}" pid="3" name="KSOProductBuildVer">
    <vt:lpwstr>2052-11.1.0.10000</vt:lpwstr>
  </property>
</Properties>
</file>