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gif" ContentType="image/gi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258" r:id="rId5"/>
    <p:sldId id="260" r:id="rId6"/>
    <p:sldId id="279" r:id="rId7"/>
    <p:sldId id="414" r:id="rId8"/>
    <p:sldId id="277" r:id="rId9"/>
    <p:sldId id="271" r:id="rId10"/>
    <p:sldId id="359" r:id="rId11"/>
    <p:sldId id="276" r:id="rId12"/>
    <p:sldId id="360" r:id="rId13"/>
    <p:sldId id="365" r:id="rId14"/>
    <p:sldId id="280" r:id="rId15"/>
    <p:sldId id="261" r:id="rId16"/>
    <p:sldId id="361" r:id="rId17"/>
    <p:sldId id="272" r:id="rId18"/>
    <p:sldId id="295" r:id="rId19"/>
    <p:sldId id="304" r:id="rId20"/>
    <p:sldId id="281" r:id="rId21"/>
    <p:sldId id="363" r:id="rId22"/>
    <p:sldId id="364" r:id="rId23"/>
    <p:sldId id="366" r:id="rId24"/>
    <p:sldId id="262" r:id="rId25"/>
    <p:sldId id="367" r:id="rId26"/>
    <p:sldId id="406" r:id="rId27"/>
    <p:sldId id="407" r:id="rId28"/>
    <p:sldId id="409" r:id="rId29"/>
    <p:sldId id="408" r:id="rId30"/>
    <p:sldId id="296" r:id="rId31"/>
    <p:sldId id="405" r:id="rId32"/>
    <p:sldId id="410" r:id="rId33"/>
    <p:sldId id="297" r:id="rId34"/>
    <p:sldId id="298" r:id="rId35"/>
    <p:sldId id="337" r:id="rId36"/>
    <p:sldId id="340" r:id="rId37"/>
    <p:sldId id="411" r:id="rId38"/>
    <p:sldId id="299" r:id="rId39"/>
    <p:sldId id="300" r:id="rId40"/>
    <p:sldId id="301" r:id="rId41"/>
    <p:sldId id="330" r:id="rId42"/>
    <p:sldId id="329" r:id="rId43"/>
    <p:sldId id="339" r:id="rId44"/>
    <p:sldId id="341" r:id="rId45"/>
    <p:sldId id="334" r:id="rId46"/>
    <p:sldId id="412" r:id="rId47"/>
    <p:sldId id="333" r:id="rId48"/>
    <p:sldId id="457" r:id="rId49"/>
    <p:sldId id="335" r:id="rId50"/>
  </p:sldIdLst>
  <p:sldSz cx="12192000" cy="6858000"/>
  <p:notesSz cx="6858000" cy="9144000"/>
  <p:custDataLst>
    <p:tags r:id="rId5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41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3ED375E-220C-4B3F-949B-5BC13ED6762B}" styleName="{9b56cdda-e9bf-4969-9084-33f40b554916}">
    <a:wholeTbl>
      <a:tcTxStyle>
        <a:fontRef idx="none">
          <a:prstClr val="black"/>
        </a:fontRef>
      </a:tcTxStyle>
      <a:tcStyle>
        <a:tcBdr>
          <a:insideH>
            <a:ln w="6350" cmpd="sng">
              <a:solidFill>
                <a:srgbClr val="FFFFFF"/>
              </a:solidFill>
            </a:ln>
          </a:insideH>
          <a:insideV>
            <a:ln w="6350" cmpd="sng">
              <a:solidFill>
                <a:srgbClr val="FFFFFF"/>
              </a:solidFill>
            </a:ln>
          </a:insideV>
        </a:tcBdr>
        <a:fill>
          <a:solidFill>
            <a:srgbClr val="FFFFFF"/>
          </a:solidFill>
        </a:fill>
      </a:tcStyle>
    </a:wholeTbl>
    <a:band1H>
      <a:tcTxStyle>
        <a:fontRef idx="none">
          <a:prstClr val="black"/>
        </a:fontRef>
      </a:tcTxStyle>
      <a:tcStyle>
        <a:tcBdr/>
        <a:fill>
          <a:solidFill>
            <a:srgbClr val="42D2EC"/>
          </a:solidFill>
        </a:fill>
      </a:tcStyle>
    </a:band1H>
    <a:band2H>
      <a:tcTxStyle>
        <a:fontRef idx="none">
          <a:prstClr val="black"/>
        </a:fontRef>
      </a:tcTxStyle>
      <a:tcStyle>
        <a:tcBdr/>
        <a:fill>
          <a:solidFill>
            <a:srgbClr val="DBF7FC"/>
          </a:solidFill>
        </a:fill>
      </a:tcStyle>
    </a:band2H>
    <a:firstRow>
      <a:tcTxStyle>
        <a:fontRef idx="none">
          <a:prstClr val="black"/>
        </a:fontRef>
      </a:tcTxStyle>
      <a:tcStyle>
        <a:tcBdr/>
        <a:fill>
          <a:solidFill>
            <a:srgbClr val="15B2D3"/>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DBF6D18-39FE-4F62-982B-516FA106DCAB}" styleName="{385b2ea8-0d66-414d-9127-dde3b277f022}">
    <a:wholeTbl>
      <a:tcTxStyle>
        <a:fontRef idx="none">
          <a:prstClr val="black"/>
        </a:fontRef>
      </a:tcTxStyle>
      <a:tcStyle>
        <a:tcBdr>
          <a:top>
            <a:ln w="76200" cmpd="sng">
              <a:solidFill>
                <a:srgbClr val="2D4F94"/>
              </a:solidFill>
            </a:ln>
          </a:top>
          <a:bottom>
            <a:ln w="76200" cmpd="sng">
              <a:solidFill>
                <a:srgbClr val="2D4F94"/>
              </a:solidFill>
            </a:ln>
          </a:bottom>
        </a:tcBdr>
        <a:fill>
          <a:solidFill>
            <a:srgbClr val="FFFFFF"/>
          </a:solidFill>
        </a:fill>
      </a:tcStyle>
    </a:wholeTbl>
    <a:band1H>
      <a:tcTxStyle>
        <a:fontRef idx="none">
          <a:prstClr val="black"/>
        </a:fontRef>
      </a:tcTxStyle>
      <a:tcStyle>
        <a:tcBdr/>
        <a:fill>
          <a:solidFill>
            <a:srgbClr val="D6E1F3"/>
          </a:solidFill>
        </a:fill>
      </a:tcStyle>
    </a:band1H>
    <a:firstRow>
      <a:tcTxStyle>
        <a:fontRef idx="none">
          <a:prstClr val="black"/>
        </a:fontRef>
      </a:tcTxStyle>
      <a:tcStyle>
        <a:tcBdr/>
        <a:fill>
          <a:solidFill>
            <a:srgbClr val="2D4F94"/>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4" Type="http://schemas.openxmlformats.org/officeDocument/2006/relationships/tags" Target="tags/tag14.xml"/><Relationship Id="rId53" Type="http://schemas.openxmlformats.org/officeDocument/2006/relationships/tableStyles" Target="tableStyles.xml"/><Relationship Id="rId52" Type="http://schemas.openxmlformats.org/officeDocument/2006/relationships/viewProps" Target="viewProps.xml"/><Relationship Id="rId51" Type="http://schemas.openxmlformats.org/officeDocument/2006/relationships/presProps" Target="presProps.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image" Target="../media/image3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image" Target="../media/image23.png"/><Relationship Id="rId7" Type="http://schemas.openxmlformats.org/officeDocument/2006/relationships/image" Target="../media/image22.png"/><Relationship Id="rId6" Type="http://schemas.openxmlformats.org/officeDocument/2006/relationships/image" Target="../media/image21.emf"/><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GIF"/><Relationship Id="rId2" Type="http://schemas.openxmlformats.org/officeDocument/2006/relationships/image" Target="../media/image4.jpeg"/><Relationship Id="rId11" Type="http://schemas.openxmlformats.org/officeDocument/2006/relationships/slideLayout" Target="../slideLayouts/slideLayout2.xml"/><Relationship Id="rId10" Type="http://schemas.openxmlformats.org/officeDocument/2006/relationships/image" Target="../media/image25.jpeg"/><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6.png"/><Relationship Id="rId2" Type="http://schemas.openxmlformats.org/officeDocument/2006/relationships/image" Target="../media/image4.jpeg"/><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5.xml"/><Relationship Id="rId2" Type="http://schemas.openxmlformats.org/officeDocument/2006/relationships/image" Target="../media/image4.jpeg"/><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xml"/><Relationship Id="rId2" Type="http://schemas.openxmlformats.org/officeDocument/2006/relationships/image" Target="../media/image4.jpeg"/><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jpeg"/><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jpeg"/><Relationship Id="rId1" Type="http://schemas.openxmlformats.org/officeDocument/2006/relationships/image" Target="../media/image3.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xml"/><Relationship Id="rId2" Type="http://schemas.openxmlformats.org/officeDocument/2006/relationships/image" Target="../media/image4.jpeg"/><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8.xml"/><Relationship Id="rId3" Type="http://schemas.openxmlformats.org/officeDocument/2006/relationships/image" Target="../media/image27.png"/><Relationship Id="rId2" Type="http://schemas.openxmlformats.org/officeDocument/2006/relationships/image" Target="../media/image4.jpeg"/><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tags" Target="../tags/tag9.xml"/><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jpe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4.jpeg"/><Relationship Id="rId1" Type="http://schemas.openxmlformats.org/officeDocument/2006/relationships/image" Target="../media/image3.png"/></Relationships>
</file>

<file path=ppt/slides/_rels/slide21.xml.rels><?xml version="1.0" encoding="UTF-8" standalone="yes"?>
<Relationships xmlns="http://schemas.openxmlformats.org/package/2006/relationships"><Relationship Id="rId9" Type="http://schemas.openxmlformats.org/officeDocument/2006/relationships/vmlDrawing" Target="../drawings/vmlDrawing1.vml"/><Relationship Id="rId8" Type="http://schemas.openxmlformats.org/officeDocument/2006/relationships/slideLayout" Target="../slideLayouts/slideLayout2.xml"/><Relationship Id="rId7" Type="http://schemas.openxmlformats.org/officeDocument/2006/relationships/image" Target="../media/image36.emf"/><Relationship Id="rId6" Type="http://schemas.openxmlformats.org/officeDocument/2006/relationships/oleObject" Target="../embeddings/oleObject1.bin"/><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emf"/><Relationship Id="rId2" Type="http://schemas.openxmlformats.org/officeDocument/2006/relationships/image" Target="../media/image4.jpeg"/><Relationship Id="rId1"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vmlDrawing" Target="../drawings/vmlDrawing2.vml"/><Relationship Id="rId7"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oleObject" Target="../embeddings/oleObject3.bin"/><Relationship Id="rId4" Type="http://schemas.openxmlformats.org/officeDocument/2006/relationships/image" Target="../media/image37.emf"/><Relationship Id="rId3" Type="http://schemas.openxmlformats.org/officeDocument/2006/relationships/oleObject" Target="../embeddings/oleObject2.bin"/><Relationship Id="rId2" Type="http://schemas.openxmlformats.org/officeDocument/2006/relationships/image" Target="../media/image4.jpeg"/><Relationship Id="rId1" Type="http://schemas.openxmlformats.org/officeDocument/2006/relationships/image" Target="../media/image3.png"/></Relationships>
</file>

<file path=ppt/slides/_rels/slide23.xml.rels><?xml version="1.0" encoding="UTF-8" standalone="yes"?>
<Relationships xmlns="http://schemas.openxmlformats.org/package/2006/relationships"><Relationship Id="rId7" Type="http://schemas.openxmlformats.org/officeDocument/2006/relationships/vmlDrawing" Target="../drawings/vmlDrawing3.vml"/><Relationship Id="rId6"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emf"/><Relationship Id="rId3" Type="http://schemas.openxmlformats.org/officeDocument/2006/relationships/oleObject" Target="../embeddings/oleObject4.bin"/><Relationship Id="rId2" Type="http://schemas.openxmlformats.org/officeDocument/2006/relationships/image" Target="../media/image4.jpeg"/><Relationship Id="rId1"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vmlDrawing" Target="../drawings/vmlDrawing4.vml"/><Relationship Id="rId7" Type="http://schemas.openxmlformats.org/officeDocument/2006/relationships/slideLayout" Target="../slideLayouts/slideLayout2.xml"/><Relationship Id="rId6" Type="http://schemas.openxmlformats.org/officeDocument/2006/relationships/image" Target="../media/image42.emf"/><Relationship Id="rId5" Type="http://schemas.openxmlformats.org/officeDocument/2006/relationships/oleObject" Target="../embeddings/oleObject5.bin"/><Relationship Id="rId4" Type="http://schemas.openxmlformats.org/officeDocument/2006/relationships/image" Target="../media/image41.jpeg"/><Relationship Id="rId3" Type="http://schemas.openxmlformats.org/officeDocument/2006/relationships/tags" Target="../tags/tag10.xml"/><Relationship Id="rId2" Type="http://schemas.openxmlformats.org/officeDocument/2006/relationships/image" Target="../media/image4.jpeg"/><Relationship Id="rId1" Type="http://schemas.openxmlformats.org/officeDocument/2006/relationships/image" Target="../media/image3.png"/></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48.jpeg"/><Relationship Id="rId7" Type="http://schemas.openxmlformats.org/officeDocument/2006/relationships/image" Target="../media/image47.jpeg"/><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3" Type="http://schemas.openxmlformats.org/officeDocument/2006/relationships/image" Target="../media/image43.jpeg"/><Relationship Id="rId2" Type="http://schemas.openxmlformats.org/officeDocument/2006/relationships/image" Target="../media/image4.jpeg"/><Relationship Id="rId1"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jpeg"/><Relationship Id="rId1" Type="http://schemas.openxmlformats.org/officeDocument/2006/relationships/image" Target="../media/image3.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9.png"/><Relationship Id="rId2" Type="http://schemas.openxmlformats.org/officeDocument/2006/relationships/image" Target="../media/image4.jpeg"/><Relationship Id="rId1" Type="http://schemas.openxmlformats.org/officeDocument/2006/relationships/image" Target="../media/image3.png"/></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55.png"/><Relationship Id="rId7" Type="http://schemas.openxmlformats.org/officeDocument/2006/relationships/image" Target="../media/image54.emf"/><Relationship Id="rId6" Type="http://schemas.openxmlformats.org/officeDocument/2006/relationships/image" Target="../media/image53.jpeg"/><Relationship Id="rId5" Type="http://schemas.openxmlformats.org/officeDocument/2006/relationships/image" Target="../media/image52.emf"/><Relationship Id="rId4" Type="http://schemas.openxmlformats.org/officeDocument/2006/relationships/image" Target="../media/image51.jpeg"/><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image" Target="../media/image50.jpe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6.png"/><Relationship Id="rId2" Type="http://schemas.openxmlformats.org/officeDocument/2006/relationships/image" Target="../media/image4.jpe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7.png"/><Relationship Id="rId2" Type="http://schemas.openxmlformats.org/officeDocument/2006/relationships/image" Target="../media/image4.jpeg"/><Relationship Id="rId1" Type="http://schemas.openxmlformats.org/officeDocument/2006/relationships/image" Target="../media/image3.png"/></Relationships>
</file>

<file path=ppt/slides/_rels/slide3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 Id="rId3" Type="http://schemas.openxmlformats.org/officeDocument/2006/relationships/image" Target="../media/image58.jpeg"/><Relationship Id="rId2" Type="http://schemas.openxmlformats.org/officeDocument/2006/relationships/image" Target="../media/image4.jpeg"/><Relationship Id="rId1" Type="http://schemas.openxmlformats.org/officeDocument/2006/relationships/image" Target="../media/image3.pn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3.png"/><Relationship Id="rId3" Type="http://schemas.openxmlformats.org/officeDocument/2006/relationships/image" Target="../media/image62.png"/><Relationship Id="rId2" Type="http://schemas.openxmlformats.org/officeDocument/2006/relationships/image" Target="../media/image4.jpeg"/><Relationship Id="rId1" Type="http://schemas.openxmlformats.org/officeDocument/2006/relationships/image" Target="../media/image3.png"/></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png"/><Relationship Id="rId3" Type="http://schemas.openxmlformats.org/officeDocument/2006/relationships/image" Target="../media/image64.png"/><Relationship Id="rId2" Type="http://schemas.openxmlformats.org/officeDocument/2006/relationships/image" Target="../media/image4.jpeg"/><Relationship Id="rId1" Type="http://schemas.openxmlformats.org/officeDocument/2006/relationships/image" Target="../media/image3.pn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8.png"/><Relationship Id="rId3" Type="http://schemas.openxmlformats.org/officeDocument/2006/relationships/image" Target="../media/image67.png"/><Relationship Id="rId2" Type="http://schemas.openxmlformats.org/officeDocument/2006/relationships/image" Target="../media/image4.jpeg"/><Relationship Id="rId1" Type="http://schemas.openxmlformats.org/officeDocument/2006/relationships/image" Target="../media/image3.pn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9.emf"/><Relationship Id="rId2" Type="http://schemas.openxmlformats.org/officeDocument/2006/relationships/image" Target="../media/image4.jpeg"/><Relationship Id="rId1" Type="http://schemas.openxmlformats.org/officeDocument/2006/relationships/image" Target="../media/image3.png"/></Relationships>
</file>

<file path=ppt/slides/_rels/slide3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jpeg"/><Relationship Id="rId3" Type="http://schemas.openxmlformats.org/officeDocument/2006/relationships/image" Target="../media/image70.jpeg"/><Relationship Id="rId2" Type="http://schemas.openxmlformats.org/officeDocument/2006/relationships/image" Target="../media/image4.jpeg"/><Relationship Id="rId1" Type="http://schemas.openxmlformats.org/officeDocument/2006/relationships/image" Target="../media/image3.png"/></Relationships>
</file>

<file path=ppt/slides/_rels/slide3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79.png"/><Relationship Id="rId7" Type="http://schemas.openxmlformats.org/officeDocument/2006/relationships/image" Target="../media/image78.jpeg"/><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 Id="rId3" Type="http://schemas.openxmlformats.org/officeDocument/2006/relationships/image" Target="../media/image74.jpeg"/><Relationship Id="rId2" Type="http://schemas.openxmlformats.org/officeDocument/2006/relationships/image" Target="../media/image4.jpeg"/><Relationship Id="rId1" Type="http://schemas.openxmlformats.org/officeDocument/2006/relationships/image" Target="../media/image3.png"/></Relationships>
</file>

<file path=ppt/slides/_rels/slide3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 Id="rId3" Type="http://schemas.openxmlformats.org/officeDocument/2006/relationships/tags" Target="../tags/tag11.xml"/><Relationship Id="rId2" Type="http://schemas.openxmlformats.org/officeDocument/2006/relationships/image" Target="../media/image4.jpeg"/><Relationship Id="rId1" Type="http://schemas.openxmlformats.org/officeDocument/2006/relationships/image" Target="../media/image3.png"/></Relationships>
</file>

<file path=ppt/slides/_rels/slide3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 Id="rId3" Type="http://schemas.openxmlformats.org/officeDocument/2006/relationships/image" Target="../media/image82.png"/><Relationship Id="rId2" Type="http://schemas.openxmlformats.org/officeDocument/2006/relationships/image" Target="../media/image4.jpe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xml"/><Relationship Id="rId2" Type="http://schemas.openxmlformats.org/officeDocument/2006/relationships/image" Target="../media/image4.jpeg"/><Relationship Id="rId1" Type="http://schemas.openxmlformats.org/officeDocument/2006/relationships/image" Target="../media/image3.png"/></Relationships>
</file>

<file path=ppt/slides/_rels/slide4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 Id="rId3" Type="http://schemas.openxmlformats.org/officeDocument/2006/relationships/image" Target="../media/image85.png"/><Relationship Id="rId2" Type="http://schemas.openxmlformats.org/officeDocument/2006/relationships/image" Target="../media/image4.jpeg"/><Relationship Id="rId1" Type="http://schemas.openxmlformats.org/officeDocument/2006/relationships/image" Target="../media/image3.png"/></Relationships>
</file>

<file path=ppt/slides/_rels/slide41.xml.rels><?xml version="1.0" encoding="UTF-8" standalone="yes"?>
<Relationships xmlns="http://schemas.openxmlformats.org/package/2006/relationships"><Relationship Id="rId7" Type="http://schemas.openxmlformats.org/officeDocument/2006/relationships/vmlDrawing" Target="../drawings/vmlDrawing5.vml"/><Relationship Id="rId6" Type="http://schemas.openxmlformats.org/officeDocument/2006/relationships/slideLayout" Target="../slideLayouts/slideLayout2.xml"/><Relationship Id="rId5" Type="http://schemas.openxmlformats.org/officeDocument/2006/relationships/image" Target="../media/image88.emf"/><Relationship Id="rId4" Type="http://schemas.openxmlformats.org/officeDocument/2006/relationships/oleObject" Target="../embeddings/oleObject6.bin"/><Relationship Id="rId3" Type="http://schemas.openxmlformats.org/officeDocument/2006/relationships/tags" Target="../tags/tag12.xml"/><Relationship Id="rId2" Type="http://schemas.openxmlformats.org/officeDocument/2006/relationships/image" Target="../media/image4.jpeg"/><Relationship Id="rId1" Type="http://schemas.openxmlformats.org/officeDocument/2006/relationships/image" Target="../media/image3.pn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9.png"/><Relationship Id="rId2" Type="http://schemas.openxmlformats.org/officeDocument/2006/relationships/image" Target="../media/image4.jpeg"/><Relationship Id="rId1" Type="http://schemas.openxmlformats.org/officeDocument/2006/relationships/image" Target="../media/image3.png"/></Relationships>
</file>

<file path=ppt/slides/_rels/slide4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 Id="rId3" Type="http://schemas.openxmlformats.org/officeDocument/2006/relationships/tags" Target="../tags/tag13.xml"/><Relationship Id="rId2" Type="http://schemas.openxmlformats.org/officeDocument/2006/relationships/image" Target="../media/image4.jpeg"/><Relationship Id="rId1" Type="http://schemas.openxmlformats.org/officeDocument/2006/relationships/image" Target="../media/image3.png"/></Relationships>
</file>

<file path=ppt/slides/_rels/slide4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 Id="rId3" Type="http://schemas.openxmlformats.org/officeDocument/2006/relationships/image" Target="../media/image92.png"/><Relationship Id="rId2" Type="http://schemas.openxmlformats.org/officeDocument/2006/relationships/image" Target="../media/image4.jpeg"/><Relationship Id="rId1" Type="http://schemas.openxmlformats.org/officeDocument/2006/relationships/image" Target="../media/image3.png"/></Relationships>
</file>

<file path=ppt/slides/_rels/slide4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 Id="rId3" Type="http://schemas.openxmlformats.org/officeDocument/2006/relationships/image" Target="../media/image95.png"/><Relationship Id="rId2" Type="http://schemas.openxmlformats.org/officeDocument/2006/relationships/image" Target="../media/image4.jpeg"/><Relationship Id="rId1"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jpeg"/><Relationship Id="rId1"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jpe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9.GIF"/><Relationship Id="rId4" Type="http://schemas.openxmlformats.org/officeDocument/2006/relationships/image" Target="../media/image8.png"/><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1.png"/><Relationship Id="rId3" Type="http://schemas.openxmlformats.org/officeDocument/2006/relationships/image" Target="../media/image10.jpeg"/><Relationship Id="rId2" Type="http://schemas.openxmlformats.org/officeDocument/2006/relationships/image" Target="../media/image4.jpeg"/><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tags" Target="../tags/tag4.xml"/><Relationship Id="rId4" Type="http://schemas.openxmlformats.org/officeDocument/2006/relationships/image" Target="../media/image12.png"/><Relationship Id="rId3" Type="http://schemas.openxmlformats.org/officeDocument/2006/relationships/tags" Target="../tags/tag3.xml"/><Relationship Id="rId2" Type="http://schemas.openxmlformats.org/officeDocument/2006/relationships/image" Target="../media/image4.jpeg"/><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362426" y="2390695"/>
            <a:ext cx="9338310" cy="1428909"/>
          </a:xfrm>
        </p:spPr>
        <p:txBody>
          <a:bodyPr>
            <a:noAutofit/>
          </a:bodyPr>
          <a:lstStyle/>
          <a:p>
            <a:pPr algn="ctr">
              <a:spcBef>
                <a:spcPts val="1000"/>
              </a:spcBef>
              <a:buClrTx/>
              <a:buSzTx/>
              <a:buFont typeface="Arial" panose="020B0604020202020204" pitchFamily="34" charset="0"/>
            </a:pPr>
            <a:br>
              <a:rPr lang="zh-CN" altLang="en-US" dirty="0"/>
            </a:br>
            <a:r>
              <a:rPr lang="zh-CN" altLang="en-US" sz="5400" b="1" dirty="0">
                <a:latin typeface="+mn-lt"/>
                <a:ea typeface="+mn-ea"/>
                <a:cs typeface="+mn-cs"/>
              </a:rPr>
              <a:t>天问一号火星能量粒子分析仪的研制与在轨应用</a:t>
            </a:r>
            <a:endParaRPr lang="zh-CN" altLang="en-US" sz="5400" b="1" dirty="0">
              <a:latin typeface="+mn-lt"/>
              <a:ea typeface="+mn-ea"/>
              <a:cs typeface="+mn-cs"/>
            </a:endParaRPr>
          </a:p>
        </p:txBody>
      </p:sp>
      <p:sp>
        <p:nvSpPr>
          <p:cNvPr id="3" name="副标题 2"/>
          <p:cNvSpPr>
            <a:spLocks noGrp="1"/>
          </p:cNvSpPr>
          <p:nvPr>
            <p:ph type="subTitle" idx="1"/>
          </p:nvPr>
        </p:nvSpPr>
        <p:spPr>
          <a:xfrm>
            <a:off x="1459581" y="4585057"/>
            <a:ext cx="9144000" cy="1939290"/>
          </a:xfrm>
        </p:spPr>
        <p:txBody>
          <a:bodyPr>
            <a:normAutofit/>
          </a:bodyPr>
          <a:lstStyle/>
          <a:p>
            <a:r>
              <a:rPr lang="zh-CN" altLang="en-US" sz="2800" b="1" dirty="0">
                <a:sym typeface="+mn-ea"/>
              </a:rPr>
              <a:t>张永杰</a:t>
            </a:r>
            <a:endParaRPr lang="zh-CN" altLang="en-US" sz="2800" b="1" dirty="0"/>
          </a:p>
          <a:p>
            <a:endParaRPr lang="zh-CN" altLang="en-US" sz="1400" b="1" dirty="0">
              <a:sym typeface="+mn-ea"/>
            </a:endParaRPr>
          </a:p>
          <a:p>
            <a:r>
              <a:rPr lang="zh-CN" altLang="en-US" sz="1800" b="1" dirty="0">
                <a:sym typeface="+mn-ea"/>
              </a:rPr>
              <a:t>中国科学院近代物理研究所</a:t>
            </a:r>
            <a:endParaRPr lang="zh-CN" altLang="en-US" sz="1800" b="1" dirty="0"/>
          </a:p>
          <a:p>
            <a:r>
              <a:rPr lang="zh-CN" altLang="en-US" sz="1800" b="1" dirty="0"/>
              <a:t>合作单位：中国航天科技集团第五研究院</a:t>
            </a:r>
            <a:r>
              <a:rPr lang="en-US" altLang="zh-CN" sz="1800" b="1" dirty="0"/>
              <a:t>510</a:t>
            </a:r>
            <a:r>
              <a:rPr lang="zh-CN" altLang="en-US" sz="1800" b="1" dirty="0"/>
              <a:t>所</a:t>
            </a:r>
            <a:endParaRPr lang="zh-CN" altLang="en-US" sz="1800" b="1" dirty="0"/>
          </a:p>
        </p:txBody>
      </p:sp>
      <p:pic>
        <p:nvPicPr>
          <p:cNvPr id="4" name="图片 3"/>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1" y="132"/>
            <a:ext cx="1264204" cy="1024864"/>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9020" y="4763"/>
            <a:ext cx="4787900" cy="1024890"/>
          </a:xfrm>
          <a:prstGeom prst="rect">
            <a:avLst/>
          </a:prstGeom>
        </p:spPr>
      </p:pic>
      <p:sp>
        <p:nvSpPr>
          <p:cNvPr id="6" name="文本框 5"/>
          <p:cNvSpPr txBox="1"/>
          <p:nvPr/>
        </p:nvSpPr>
        <p:spPr>
          <a:xfrm>
            <a:off x="6232525" y="6506210"/>
            <a:ext cx="1280795" cy="368300"/>
          </a:xfrm>
          <a:prstGeom prst="rect">
            <a:avLst/>
          </a:prstGeom>
          <a:noFill/>
        </p:spPr>
        <p:txBody>
          <a:bodyPr wrap="none" rtlCol="0" anchor="t">
            <a:spAutoFit/>
          </a:bodyPr>
          <a:lstStyle/>
          <a:p>
            <a:r>
              <a:rPr lang="en-US" altLang="zh-CN" b="1">
                <a:sym typeface="+mn-ea"/>
              </a:rPr>
              <a:t> 2025.07.31</a:t>
            </a:r>
            <a:endParaRPr lang="zh-CN" altLang="en-US"/>
          </a:p>
        </p:txBody>
      </p:sp>
      <p:sp>
        <p:nvSpPr>
          <p:cNvPr id="11" name="矩形 10"/>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8" name="文本框 7"/>
          <p:cNvSpPr txBox="1"/>
          <p:nvPr/>
        </p:nvSpPr>
        <p:spPr>
          <a:xfrm>
            <a:off x="4797425" y="6532245"/>
            <a:ext cx="1289685" cy="306705"/>
          </a:xfrm>
          <a:prstGeom prst="rect">
            <a:avLst/>
          </a:prstGeom>
          <a:noFill/>
        </p:spPr>
        <p:txBody>
          <a:bodyPr wrap="none" rtlCol="0">
            <a:spAutoFit/>
          </a:bodyPr>
          <a:lstStyle/>
          <a:p>
            <a:pPr algn="l"/>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图片 6" descr="所徽1.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75715" cy="1076960"/>
          </a:xfrm>
          <a:prstGeom prst="rect">
            <a:avLst/>
          </a:prstGeom>
        </p:spPr>
      </p:pic>
      <p:sp>
        <p:nvSpPr>
          <p:cNvPr id="11" name="矩形 10"/>
          <p:cNvSpPr/>
          <p:nvPr/>
        </p:nvSpPr>
        <p:spPr>
          <a:xfrm flipV="1">
            <a:off x="0" y="105473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6232525" y="650621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sp>
        <p:nvSpPr>
          <p:cNvPr id="5" name="文本框 4"/>
          <p:cNvSpPr txBox="1"/>
          <p:nvPr/>
        </p:nvSpPr>
        <p:spPr>
          <a:xfrm>
            <a:off x="1490345" y="247650"/>
            <a:ext cx="6126480" cy="645160"/>
          </a:xfrm>
          <a:prstGeom prst="rect">
            <a:avLst/>
          </a:prstGeom>
          <a:noFill/>
        </p:spPr>
        <p:txBody>
          <a:bodyPr wrap="none" rtlCol="0" anchor="t">
            <a:spAutoFit/>
          </a:bodyPr>
          <a:p>
            <a:r>
              <a:rPr lang="zh-CN" altLang="en-US" sz="3600" b="1"/>
              <a:t>火星能量粒子分析仪科学</a:t>
            </a:r>
            <a:r>
              <a:rPr lang="zh-CN" altLang="en-US" sz="3600" b="1"/>
              <a:t>目标</a:t>
            </a:r>
            <a:endParaRPr lang="zh-CN" altLang="en-US" sz="3600" b="1"/>
          </a:p>
        </p:txBody>
      </p:sp>
      <p:sp>
        <p:nvSpPr>
          <p:cNvPr id="21507" name="矩形 6"/>
          <p:cNvSpPr/>
          <p:nvPr/>
        </p:nvSpPr>
        <p:spPr>
          <a:xfrm>
            <a:off x="464185" y="1418908"/>
            <a:ext cx="5059363" cy="4461510"/>
          </a:xfrm>
          <a:prstGeom prst="rect">
            <a:avLst/>
          </a:prstGeom>
          <a:noFill/>
          <a:ln w="9525">
            <a:noFill/>
          </a:ln>
        </p:spPr>
        <p:txBody>
          <a:bodyPr>
            <a:spAutoFit/>
          </a:bodyPr>
          <a:p>
            <a:pPr indent="0">
              <a:buFont typeface="Wingdings" panose="05000000000000000000" pitchFamily="2" charset="2"/>
              <a:buNone/>
            </a:pPr>
            <a:endParaRPr lang="en-US" altLang="zh-CN" sz="2400" b="1" dirty="0">
              <a:solidFill>
                <a:srgbClr val="4141EF"/>
              </a:solidFill>
              <a:latin typeface="Times New Roman" panose="02020603050405020304" charset="0"/>
              <a:ea typeface="黑体" panose="02010609060101010101" pitchFamily="49" charset="-122"/>
              <a:sym typeface="Times New Roman" panose="02020603050405020304" charset="0"/>
            </a:endParaRPr>
          </a:p>
          <a:p>
            <a:pPr marL="342900" indent="-342900" algn="just">
              <a:buFont typeface="Wingdings" panose="05000000000000000000" pitchFamily="2" charset="2"/>
              <a:buChar char="l"/>
            </a:pPr>
            <a:r>
              <a:rPr lang="zh-CN" altLang="en-US" sz="2000" b="1" dirty="0">
                <a:solidFill>
                  <a:srgbClr val="4141EF"/>
                </a:solidFill>
                <a:latin typeface="微软雅黑" panose="020B0503020204020204" charset="-122"/>
                <a:ea typeface="微软雅黑" panose="020B0503020204020204" charset="-122"/>
                <a:cs typeface="微软雅黑" panose="020B0503020204020204" charset="-122"/>
                <a:sym typeface="Times New Roman" panose="02020603050405020304" charset="0"/>
              </a:rPr>
              <a:t>研究火星空间环境和地火转移轨道能量粒子，包括电子、质子、α粒子和重离子（</a:t>
            </a:r>
            <a:r>
              <a:rPr lang="en-US" altLang="zh-CN" sz="2000" b="1" dirty="0">
                <a:solidFill>
                  <a:srgbClr val="4141EF"/>
                </a:solidFill>
                <a:latin typeface="微软雅黑" panose="020B0503020204020204" charset="-122"/>
                <a:ea typeface="微软雅黑" panose="020B0503020204020204" charset="-122"/>
                <a:cs typeface="微软雅黑" panose="020B0503020204020204" charset="-122"/>
                <a:sym typeface="Times New Roman" panose="02020603050405020304" charset="0"/>
              </a:rPr>
              <a:t>Z</a:t>
            </a:r>
            <a:r>
              <a:rPr lang="zh-CN" altLang="en-US" sz="2000" b="1" dirty="0">
                <a:solidFill>
                  <a:srgbClr val="4141EF"/>
                </a:solidFill>
                <a:latin typeface="微软雅黑" panose="020B0503020204020204" charset="-122"/>
                <a:ea typeface="微软雅黑" panose="020B0503020204020204" charset="-122"/>
                <a:cs typeface="微软雅黑" panose="020B0503020204020204" charset="-122"/>
                <a:sym typeface="Times New Roman" panose="02020603050405020304" charset="0"/>
              </a:rPr>
              <a:t>≤</a:t>
            </a:r>
            <a:r>
              <a:rPr lang="en-US" altLang="zh-CN" sz="2000" b="1" dirty="0">
                <a:solidFill>
                  <a:srgbClr val="4141EF"/>
                </a:solidFill>
                <a:latin typeface="微软雅黑" panose="020B0503020204020204" charset="-122"/>
                <a:ea typeface="微软雅黑" panose="020B0503020204020204" charset="-122"/>
                <a:cs typeface="微软雅黑" panose="020B0503020204020204" charset="-122"/>
                <a:sym typeface="Times New Roman" panose="02020603050405020304" charset="0"/>
              </a:rPr>
              <a:t>26</a:t>
            </a:r>
            <a:r>
              <a:rPr lang="zh-CN" altLang="en-US" sz="2000" b="1" dirty="0">
                <a:solidFill>
                  <a:srgbClr val="4141EF"/>
                </a:solidFill>
                <a:latin typeface="微软雅黑" panose="020B0503020204020204" charset="-122"/>
                <a:ea typeface="微软雅黑" panose="020B0503020204020204" charset="-122"/>
                <a:cs typeface="微软雅黑" panose="020B0503020204020204" charset="-122"/>
                <a:sym typeface="Times New Roman" panose="02020603050405020304" charset="0"/>
              </a:rPr>
              <a:t>）的能谱、元素成分和通量的特征及其变化规律；</a:t>
            </a:r>
            <a:endParaRPr lang="zh-CN" altLang="en-US" sz="2000" b="1" dirty="0">
              <a:solidFill>
                <a:srgbClr val="4141EF"/>
              </a:solidFill>
              <a:latin typeface="微软雅黑" panose="020B0503020204020204" charset="-122"/>
              <a:ea typeface="微软雅黑" panose="020B0503020204020204" charset="-122"/>
              <a:cs typeface="微软雅黑" panose="020B0503020204020204" charset="-122"/>
              <a:sym typeface="Times New Roman" panose="02020603050405020304" charset="0"/>
            </a:endParaRPr>
          </a:p>
          <a:p>
            <a:pPr indent="0" algn="just">
              <a:buFont typeface="Wingdings" panose="05000000000000000000" pitchFamily="2" charset="2"/>
              <a:buNone/>
            </a:pPr>
            <a:endParaRPr lang="zh-CN" altLang="en-US" sz="2000" b="1" dirty="0">
              <a:solidFill>
                <a:srgbClr val="4141EF"/>
              </a:solidFill>
              <a:latin typeface="微软雅黑" panose="020B0503020204020204" charset="-122"/>
              <a:ea typeface="微软雅黑" panose="020B0503020204020204" charset="-122"/>
              <a:cs typeface="微软雅黑" panose="020B0503020204020204" charset="-122"/>
              <a:sym typeface="Times New Roman" panose="02020603050405020304" charset="0"/>
            </a:endParaRPr>
          </a:p>
          <a:p>
            <a:pPr marL="342900" indent="-342900" algn="just">
              <a:buFont typeface="Wingdings" panose="05000000000000000000" pitchFamily="2" charset="2"/>
              <a:buChar char="l"/>
            </a:pPr>
            <a:r>
              <a:rPr lang="zh-CN" altLang="en-US" sz="2000" b="1" dirty="0">
                <a:solidFill>
                  <a:srgbClr val="4141EF"/>
                </a:solidFill>
                <a:latin typeface="微软雅黑" panose="020B0503020204020204" charset="-122"/>
                <a:ea typeface="微软雅黑" panose="020B0503020204020204" charset="-122"/>
                <a:cs typeface="微软雅黑" panose="020B0503020204020204" charset="-122"/>
                <a:sym typeface="Times New Roman" panose="02020603050405020304" charset="0"/>
              </a:rPr>
              <a:t>结合所获取粒子的时间信息绘制不同能量粒子辐射的空间分布图；</a:t>
            </a:r>
            <a:endParaRPr lang="zh-CN" altLang="en-US" sz="2000" b="1" dirty="0">
              <a:solidFill>
                <a:srgbClr val="4141EF"/>
              </a:solidFill>
              <a:latin typeface="微软雅黑" panose="020B0503020204020204" charset="-122"/>
              <a:ea typeface="微软雅黑" panose="020B0503020204020204" charset="-122"/>
              <a:cs typeface="微软雅黑" panose="020B0503020204020204" charset="-122"/>
              <a:sym typeface="Times New Roman" panose="02020603050405020304" charset="0"/>
            </a:endParaRPr>
          </a:p>
          <a:p>
            <a:pPr indent="0" algn="just">
              <a:buFont typeface="Wingdings" panose="05000000000000000000" pitchFamily="2" charset="2"/>
              <a:buNone/>
            </a:pPr>
            <a:endParaRPr lang="zh-CN" altLang="en-US" sz="2000" b="1" dirty="0">
              <a:solidFill>
                <a:srgbClr val="4141EF"/>
              </a:solidFill>
              <a:latin typeface="微软雅黑" panose="020B0503020204020204" charset="-122"/>
              <a:ea typeface="微软雅黑" panose="020B0503020204020204" charset="-122"/>
              <a:cs typeface="微软雅黑" panose="020B0503020204020204" charset="-122"/>
              <a:sym typeface="Times New Roman" panose="02020603050405020304" charset="0"/>
            </a:endParaRPr>
          </a:p>
          <a:p>
            <a:pPr marL="342900" indent="-342900" algn="just">
              <a:buFont typeface="Wingdings" panose="05000000000000000000" pitchFamily="2" charset="2"/>
              <a:buChar char="l"/>
            </a:pPr>
            <a:r>
              <a:rPr lang="zh-CN" altLang="en-US" sz="2000" b="1" dirty="0">
                <a:solidFill>
                  <a:srgbClr val="4141EF"/>
                </a:solidFill>
                <a:latin typeface="微软雅黑" panose="020B0503020204020204" charset="-122"/>
                <a:ea typeface="微软雅黑" panose="020B0503020204020204" charset="-122"/>
                <a:cs typeface="微软雅黑" panose="020B0503020204020204" charset="-122"/>
                <a:sym typeface="Times New Roman" panose="02020603050405020304" charset="0"/>
              </a:rPr>
              <a:t>与磁强计、离子和中性粒子分析仪等环绕器有效载荷联合研究近火星空间能量粒子辐射与大气的关系、太阳风暴能量粒子对火星大气逃逸的影响与相互作用的规律以及活性粒子加速与输运过程。</a:t>
            </a:r>
            <a:endParaRPr lang="zh-CN" altLang="en-US" sz="2000" b="1" dirty="0">
              <a:solidFill>
                <a:srgbClr val="4141EF"/>
              </a:solidFill>
              <a:latin typeface="微软雅黑" panose="020B0503020204020204" charset="-122"/>
              <a:ea typeface="微软雅黑" panose="020B0503020204020204" charset="-122"/>
              <a:cs typeface="微软雅黑" panose="020B0503020204020204" charset="-122"/>
              <a:sym typeface="Times New Roman" panose="02020603050405020304" charset="0"/>
            </a:endParaRPr>
          </a:p>
        </p:txBody>
      </p:sp>
      <p:pic>
        <p:nvPicPr>
          <p:cNvPr id="6" name="图片 5"/>
          <p:cNvPicPr>
            <a:picLocks noChangeAspect="1"/>
          </p:cNvPicPr>
          <p:nvPr/>
        </p:nvPicPr>
        <p:blipFill>
          <a:blip r:embed="rId3"/>
          <a:stretch>
            <a:fillRect/>
          </a:stretch>
        </p:blipFill>
        <p:spPr>
          <a:xfrm>
            <a:off x="5635625" y="1691640"/>
            <a:ext cx="6210935" cy="3917315"/>
          </a:xfrm>
          <a:prstGeom prst="rect">
            <a:avLst/>
          </a:prstGeom>
        </p:spPr>
      </p:pic>
      <p:sp>
        <p:nvSpPr>
          <p:cNvPr id="8" name="文本框 7"/>
          <p:cNvSpPr txBox="1"/>
          <p:nvPr/>
        </p:nvSpPr>
        <p:spPr>
          <a:xfrm>
            <a:off x="6790055" y="5717540"/>
            <a:ext cx="4541520" cy="645160"/>
          </a:xfrm>
          <a:prstGeom prst="rect">
            <a:avLst/>
          </a:prstGeom>
          <a:noFill/>
        </p:spPr>
        <p:txBody>
          <a:bodyPr wrap="square" rtlCol="0">
            <a:spAutoFit/>
          </a:bodyPr>
          <a:p>
            <a:pPr algn="ctr"/>
            <a:r>
              <a:rPr lang="zh-CN" altLang="en-US" b="1">
                <a:latin typeface="微软雅黑" panose="020B0503020204020204" charset="-122"/>
                <a:ea typeface="微软雅黑" panose="020B0503020204020204" charset="-122"/>
                <a:cs typeface="微软雅黑" panose="020B0503020204020204" charset="-122"/>
                <a:sym typeface="+mn-ea"/>
              </a:rPr>
              <a:t>火星能量粒子分析仪</a:t>
            </a:r>
            <a:r>
              <a:rPr lang="en-US" altLang="zh-CN" b="1">
                <a:latin typeface="微软雅黑" panose="020B0503020204020204" charset="-122"/>
                <a:ea typeface="微软雅黑" panose="020B0503020204020204" charset="-122"/>
                <a:cs typeface="微软雅黑" panose="020B0503020204020204" charset="-122"/>
                <a:sym typeface="+mn-ea"/>
              </a:rPr>
              <a:t>(Mars Energetic Particles Analyzer, MEPA)</a:t>
            </a:r>
            <a:endParaRPr lang="zh-CN" altLang="en-US">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advTm="18446"/>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图片 6" descr="所徽1.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75715" cy="1076960"/>
          </a:xfrm>
          <a:prstGeom prst="rect">
            <a:avLst/>
          </a:prstGeom>
        </p:spPr>
      </p:pic>
      <p:sp>
        <p:nvSpPr>
          <p:cNvPr id="11" name="矩形 10"/>
          <p:cNvSpPr/>
          <p:nvPr/>
        </p:nvSpPr>
        <p:spPr>
          <a:xfrm flipV="1">
            <a:off x="0" y="106616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6232525" y="650621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pPr algn="l"/>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sp>
        <p:nvSpPr>
          <p:cNvPr id="5" name="文本框 4"/>
          <p:cNvSpPr txBox="1"/>
          <p:nvPr/>
        </p:nvSpPr>
        <p:spPr>
          <a:xfrm>
            <a:off x="1429385" y="247650"/>
            <a:ext cx="2926080" cy="645160"/>
          </a:xfrm>
          <a:prstGeom prst="rect">
            <a:avLst/>
          </a:prstGeom>
          <a:noFill/>
        </p:spPr>
        <p:txBody>
          <a:bodyPr wrap="none" rtlCol="0" anchor="t">
            <a:spAutoFit/>
          </a:bodyPr>
          <a:p>
            <a:r>
              <a:rPr lang="zh-CN" altLang="en-US" sz="3600" b="1" dirty="0">
                <a:latin typeface="微软雅黑" panose="020B0503020204020204" charset="-122"/>
                <a:ea typeface="微软雅黑" panose="020B0503020204020204" charset="-122"/>
                <a:cs typeface="微软雅黑" panose="020B0503020204020204" charset="-122"/>
                <a:sym typeface="+mn-ea"/>
              </a:rPr>
              <a:t>研制单位</a:t>
            </a:r>
            <a:r>
              <a:rPr lang="zh-CN" altLang="en-US" sz="3600" b="1" dirty="0">
                <a:latin typeface="微软雅黑" panose="020B0503020204020204" charset="-122"/>
                <a:ea typeface="微软雅黑" panose="020B0503020204020204" charset="-122"/>
                <a:cs typeface="微软雅黑" panose="020B0503020204020204" charset="-122"/>
                <a:sym typeface="+mn-ea"/>
              </a:rPr>
              <a:t>情况</a:t>
            </a:r>
            <a:endParaRPr lang="zh-CN" altLang="en-US" sz="3600" b="1" dirty="0">
              <a:latin typeface="微软雅黑" panose="020B0503020204020204" charset="-122"/>
              <a:ea typeface="微软雅黑" panose="020B0503020204020204" charset="-122"/>
              <a:cs typeface="微软雅黑" panose="020B0503020204020204" charset="-122"/>
              <a:sym typeface="+mn-ea"/>
            </a:endParaRPr>
          </a:p>
        </p:txBody>
      </p:sp>
      <p:sp>
        <p:nvSpPr>
          <p:cNvPr id="115" name="TextBox 114"/>
          <p:cNvSpPr txBox="1"/>
          <p:nvPr/>
        </p:nvSpPr>
        <p:spPr>
          <a:xfrm>
            <a:off x="587375" y="1661160"/>
            <a:ext cx="10890885" cy="1322070"/>
          </a:xfrm>
          <a:prstGeom prst="rect">
            <a:avLst/>
          </a:prstGeom>
          <a:noFill/>
        </p:spPr>
        <p:txBody>
          <a:bodyPr wrap="square" rtlCol="0">
            <a:spAutoFit/>
          </a:bodyPr>
          <a:p>
            <a:pPr>
              <a:buBlip>
                <a:blip r:embed="rId3"/>
              </a:buBlip>
            </a:pPr>
            <a:r>
              <a:rPr lang="zh-CN" altLang="en-US" sz="2000" b="1" kern="0" dirty="0" smtClean="0">
                <a:solidFill>
                  <a:srgbClr val="4141EF"/>
                </a:solidFill>
                <a:latin typeface="微软雅黑" panose="020B0503020204020204" charset="-122"/>
                <a:ea typeface="微软雅黑" panose="020B0503020204020204" charset="-122"/>
                <a:cs typeface="微软雅黑" panose="020B0503020204020204" charset="-122"/>
              </a:rPr>
              <a:t>由航天</a:t>
            </a:r>
            <a:r>
              <a:rPr lang="en-US" altLang="zh-CN" sz="2000" b="1" kern="0" dirty="0" smtClean="0">
                <a:solidFill>
                  <a:srgbClr val="4141EF"/>
                </a:solidFill>
                <a:latin typeface="微软雅黑" panose="020B0503020204020204" charset="-122"/>
                <a:ea typeface="微软雅黑" panose="020B0503020204020204" charset="-122"/>
                <a:cs typeface="微软雅黑" panose="020B0503020204020204" charset="-122"/>
              </a:rPr>
              <a:t>510</a:t>
            </a:r>
            <a:r>
              <a:rPr lang="zh-CN" altLang="en-US" sz="2000" b="1" kern="0" dirty="0" smtClean="0">
                <a:solidFill>
                  <a:srgbClr val="4141EF"/>
                </a:solidFill>
                <a:latin typeface="微软雅黑" panose="020B0503020204020204" charset="-122"/>
                <a:ea typeface="微软雅黑" panose="020B0503020204020204" charset="-122"/>
                <a:cs typeface="微软雅黑" panose="020B0503020204020204" charset="-122"/>
              </a:rPr>
              <a:t>所和中科院近物所联合研制，</a:t>
            </a:r>
            <a:r>
              <a:rPr lang="en-US" altLang="zh-CN" sz="2000" b="1" kern="0" dirty="0" smtClean="0">
                <a:solidFill>
                  <a:srgbClr val="4141EF"/>
                </a:solidFill>
                <a:latin typeface="微软雅黑" panose="020B0503020204020204" charset="-122"/>
                <a:ea typeface="微软雅黑" panose="020B0503020204020204" charset="-122"/>
                <a:cs typeface="微软雅黑" panose="020B0503020204020204" charset="-122"/>
              </a:rPr>
              <a:t>510</a:t>
            </a:r>
            <a:r>
              <a:rPr lang="zh-CN" altLang="en-US" sz="2000" b="1" kern="0" dirty="0" smtClean="0">
                <a:solidFill>
                  <a:srgbClr val="4141EF"/>
                </a:solidFill>
                <a:latin typeface="微软雅黑" panose="020B0503020204020204" charset="-122"/>
                <a:ea typeface="微软雅黑" panose="020B0503020204020204" charset="-122"/>
                <a:cs typeface="微软雅黑" panose="020B0503020204020204" charset="-122"/>
              </a:rPr>
              <a:t>所为第一单位，近物所为第二单位；</a:t>
            </a:r>
            <a:endParaRPr lang="en-US" altLang="zh-CN" sz="2000" b="1" kern="0" dirty="0">
              <a:solidFill>
                <a:srgbClr val="4141EF"/>
              </a:solidFill>
              <a:latin typeface="微软雅黑" panose="020B0503020204020204" charset="-122"/>
              <a:ea typeface="微软雅黑" panose="020B0503020204020204" charset="-122"/>
              <a:cs typeface="微软雅黑" panose="020B0503020204020204" charset="-122"/>
            </a:endParaRPr>
          </a:p>
          <a:p>
            <a:pPr>
              <a:buBlip>
                <a:blip r:embed="rId3"/>
              </a:buBlip>
            </a:pPr>
            <a:r>
              <a:rPr lang="en-US" altLang="zh-CN" sz="2000" b="1" kern="0" dirty="0">
                <a:solidFill>
                  <a:srgbClr val="4141EF"/>
                </a:solidFill>
                <a:latin typeface="微软雅黑" panose="020B0503020204020204" charset="-122"/>
                <a:ea typeface="微软雅黑" panose="020B0503020204020204" charset="-122"/>
                <a:cs typeface="微软雅黑" panose="020B0503020204020204" charset="-122"/>
              </a:rPr>
              <a:t>510</a:t>
            </a:r>
            <a:r>
              <a:rPr lang="zh-CN" altLang="en-US" sz="2000" b="1" kern="0" dirty="0">
                <a:solidFill>
                  <a:srgbClr val="4141EF"/>
                </a:solidFill>
                <a:latin typeface="微软雅黑" panose="020B0503020204020204" charset="-122"/>
                <a:ea typeface="微软雅黑" panose="020B0503020204020204" charset="-122"/>
                <a:cs typeface="微软雅黑" panose="020B0503020204020204" charset="-122"/>
              </a:rPr>
              <a:t>所为产品工程总体负责，近物所为物理、软件总体</a:t>
            </a:r>
            <a:r>
              <a:rPr lang="zh-CN" altLang="en-US" sz="2000" b="1" kern="0" dirty="0" smtClean="0">
                <a:solidFill>
                  <a:srgbClr val="4141EF"/>
                </a:solidFill>
                <a:latin typeface="微软雅黑" panose="020B0503020204020204" charset="-122"/>
                <a:ea typeface="微软雅黑" panose="020B0503020204020204" charset="-122"/>
                <a:cs typeface="微软雅黑" panose="020B0503020204020204" charset="-122"/>
              </a:rPr>
              <a:t>负责；</a:t>
            </a:r>
            <a:endParaRPr lang="en-US" altLang="zh-CN" sz="2000" b="1" kern="0" dirty="0" smtClean="0">
              <a:solidFill>
                <a:srgbClr val="4141EF"/>
              </a:solidFill>
              <a:latin typeface="微软雅黑" panose="020B0503020204020204" charset="-122"/>
              <a:ea typeface="微软雅黑" panose="020B0503020204020204" charset="-122"/>
              <a:cs typeface="微软雅黑" panose="020B0503020204020204" charset="-122"/>
            </a:endParaRPr>
          </a:p>
          <a:p>
            <a:pPr>
              <a:buBlip>
                <a:blip r:embed="rId3"/>
              </a:buBlip>
            </a:pPr>
            <a:r>
              <a:rPr lang="en-US" altLang="zh-CN" sz="2000" b="1" kern="0" dirty="0">
                <a:solidFill>
                  <a:srgbClr val="4141EF"/>
                </a:solidFill>
                <a:latin typeface="微软雅黑" panose="020B0503020204020204" charset="-122"/>
                <a:ea typeface="微软雅黑" panose="020B0503020204020204" charset="-122"/>
                <a:cs typeface="微软雅黑" panose="020B0503020204020204" charset="-122"/>
              </a:rPr>
              <a:t>510</a:t>
            </a:r>
            <a:r>
              <a:rPr lang="zh-CN" altLang="en-US" sz="2000" b="1" kern="0" dirty="0">
                <a:solidFill>
                  <a:srgbClr val="4141EF"/>
                </a:solidFill>
                <a:latin typeface="微软雅黑" panose="020B0503020204020204" charset="-122"/>
                <a:ea typeface="微软雅黑" panose="020B0503020204020204" charset="-122"/>
                <a:cs typeface="微软雅黑" panose="020B0503020204020204" charset="-122"/>
              </a:rPr>
              <a:t>所</a:t>
            </a:r>
            <a:r>
              <a:rPr lang="zh-CN" altLang="en-US" sz="2000" b="1" kern="0" dirty="0" smtClean="0">
                <a:solidFill>
                  <a:srgbClr val="4141EF"/>
                </a:solidFill>
                <a:latin typeface="微软雅黑" panose="020B0503020204020204" charset="-122"/>
                <a:ea typeface="微软雅黑" panose="020B0503020204020204" charset="-122"/>
                <a:cs typeface="微软雅黑" panose="020B0503020204020204" charset="-122"/>
              </a:rPr>
              <a:t>负责工程实现、元器件及</a:t>
            </a:r>
            <a:r>
              <a:rPr lang="zh-CN" altLang="en-US" sz="2000" b="1" kern="0" dirty="0">
                <a:solidFill>
                  <a:srgbClr val="4141EF"/>
                </a:solidFill>
                <a:latin typeface="微软雅黑" panose="020B0503020204020204" charset="-122"/>
                <a:ea typeface="微软雅黑" panose="020B0503020204020204" charset="-122"/>
                <a:cs typeface="微软雅黑" panose="020B0503020204020204" charset="-122"/>
              </a:rPr>
              <a:t>环境实验等，近物所负责物理</a:t>
            </a:r>
            <a:r>
              <a:rPr lang="zh-CN" altLang="en-US" sz="2000" b="1" kern="0" dirty="0" smtClean="0">
                <a:solidFill>
                  <a:srgbClr val="4141EF"/>
                </a:solidFill>
                <a:latin typeface="微软雅黑" panose="020B0503020204020204" charset="-122"/>
                <a:ea typeface="微软雅黑" panose="020B0503020204020204" charset="-122"/>
                <a:cs typeface="微软雅黑" panose="020B0503020204020204" charset="-122"/>
              </a:rPr>
              <a:t>设计</a:t>
            </a:r>
            <a:r>
              <a:rPr lang="zh-CN" altLang="en-US" sz="2000" b="1" kern="0" dirty="0">
                <a:solidFill>
                  <a:srgbClr val="4141EF"/>
                </a:solidFill>
                <a:latin typeface="微软雅黑" panose="020B0503020204020204" charset="-122"/>
                <a:ea typeface="微软雅黑" panose="020B0503020204020204" charset="-122"/>
                <a:cs typeface="微软雅黑" panose="020B0503020204020204" charset="-122"/>
              </a:rPr>
              <a:t>、</a:t>
            </a:r>
            <a:r>
              <a:rPr lang="zh-CN" altLang="en-US" sz="2000" b="1" kern="0" dirty="0" smtClean="0">
                <a:solidFill>
                  <a:srgbClr val="4141EF"/>
                </a:solidFill>
                <a:latin typeface="微软雅黑" panose="020B0503020204020204" charset="-122"/>
                <a:ea typeface="微软雅黑" panose="020B0503020204020204" charset="-122"/>
                <a:cs typeface="微软雅黑" panose="020B0503020204020204" charset="-122"/>
              </a:rPr>
              <a:t>标定实验及软件实现（部分探测器</a:t>
            </a:r>
            <a:r>
              <a:rPr lang="zh-CN" altLang="en-US" sz="2000" b="1" kern="0" dirty="0">
                <a:solidFill>
                  <a:srgbClr val="4141EF"/>
                </a:solidFill>
                <a:latin typeface="微软雅黑" panose="020B0503020204020204" charset="-122"/>
                <a:ea typeface="微软雅黑" panose="020B0503020204020204" charset="-122"/>
                <a:cs typeface="微软雅黑" panose="020B0503020204020204" charset="-122"/>
              </a:rPr>
              <a:t>探头部分工艺</a:t>
            </a:r>
            <a:r>
              <a:rPr lang="zh-CN" altLang="en-US" sz="2000" b="1" kern="0" dirty="0" smtClean="0">
                <a:solidFill>
                  <a:srgbClr val="4141EF"/>
                </a:solidFill>
                <a:latin typeface="微软雅黑" panose="020B0503020204020204" charset="-122"/>
                <a:ea typeface="微软雅黑" panose="020B0503020204020204" charset="-122"/>
                <a:cs typeface="微软雅黑" panose="020B0503020204020204" charset="-122"/>
              </a:rPr>
              <a:t>实施）等；</a:t>
            </a:r>
            <a:endParaRPr lang="zh-CN" altLang="en-US" sz="2000" b="1" kern="0" dirty="0" smtClean="0">
              <a:solidFill>
                <a:srgbClr val="4141EF"/>
              </a:solidFill>
              <a:latin typeface="微软雅黑" panose="020B0503020204020204" charset="-122"/>
              <a:ea typeface="微软雅黑" panose="020B0503020204020204" charset="-122"/>
              <a:cs typeface="微软雅黑" panose="020B0503020204020204" charset="-122"/>
            </a:endParaRPr>
          </a:p>
        </p:txBody>
      </p:sp>
      <p:grpSp>
        <p:nvGrpSpPr>
          <p:cNvPr id="12" name="组合 11"/>
          <p:cNvGrpSpPr/>
          <p:nvPr/>
        </p:nvGrpSpPr>
        <p:grpSpPr>
          <a:xfrm>
            <a:off x="1400175" y="3529965"/>
            <a:ext cx="9570720" cy="2463800"/>
            <a:chOff x="251516" y="692696"/>
            <a:chExt cx="8712972" cy="2232247"/>
          </a:xfrm>
        </p:grpSpPr>
        <p:sp>
          <p:nvSpPr>
            <p:cNvPr id="13" name="Rectangle 21"/>
            <p:cNvSpPr>
              <a:spLocks noChangeArrowheads="1"/>
            </p:cNvSpPr>
            <p:nvPr/>
          </p:nvSpPr>
          <p:spPr bwMode="auto">
            <a:xfrm>
              <a:off x="251520" y="960982"/>
              <a:ext cx="1403648" cy="277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algn="ctr"/>
              <a:r>
                <a:rPr lang="zh-CN" altLang="en-US" sz="1400" b="1" dirty="0" smtClean="0">
                  <a:solidFill>
                    <a:srgbClr val="FF0000"/>
                  </a:solidFill>
                  <a:latin typeface="华文楷体" panose="02010600040101010101" pitchFamily="2" charset="-122"/>
                  <a:ea typeface="华文楷体" panose="02010600040101010101" pitchFamily="2" charset="-122"/>
                  <a:cs typeface="Arial" panose="020B0604020202020204" pitchFamily="34" charset="0"/>
                </a:rPr>
                <a:t>原理样机阶段</a:t>
              </a:r>
              <a:endParaRPr lang="en-US" altLang="zh-CN" sz="1400" b="1" dirty="0">
                <a:solidFill>
                  <a:srgbClr val="FF0000"/>
                </a:solidFill>
                <a:latin typeface="华文楷体" panose="02010600040101010101" pitchFamily="2" charset="-122"/>
                <a:ea typeface="华文楷体" panose="02010600040101010101" pitchFamily="2" charset="-122"/>
                <a:cs typeface="Arial" panose="020B0604020202020204" pitchFamily="34" charset="0"/>
              </a:endParaRPr>
            </a:p>
          </p:txBody>
        </p:sp>
        <p:sp>
          <p:nvSpPr>
            <p:cNvPr id="14" name="AutoShape 4"/>
            <p:cNvSpPr>
              <a:spLocks noChangeArrowheads="1"/>
            </p:cNvSpPr>
            <p:nvPr/>
          </p:nvSpPr>
          <p:spPr bwMode="gray">
            <a:xfrm flipV="1">
              <a:off x="1600584" y="1922671"/>
              <a:ext cx="1243224" cy="786248"/>
            </a:xfrm>
            <a:prstGeom prst="can">
              <a:avLst>
                <a:gd name="adj" fmla="val 25000"/>
              </a:avLst>
            </a:prstGeom>
            <a:gradFill rotWithShape="1">
              <a:gsLst>
                <a:gs pos="0">
                  <a:srgbClr val="EAEAEA">
                    <a:gamma/>
                    <a:shade val="63529"/>
                    <a:invGamma/>
                    <a:alpha val="20000"/>
                  </a:srgbClr>
                </a:gs>
                <a:gs pos="50000">
                  <a:srgbClr val="EAEAEA">
                    <a:alpha val="20000"/>
                  </a:srgbClr>
                </a:gs>
                <a:gs pos="100000">
                  <a:srgbClr val="EAEAEA">
                    <a:gamma/>
                    <a:shade val="63529"/>
                    <a:invGamma/>
                    <a:alpha val="20000"/>
                  </a:srgbClr>
                </a:gs>
              </a:gsLst>
              <a:lin ang="0" scaled="1"/>
            </a:gradFill>
            <a:ln>
              <a:noFill/>
            </a:ln>
            <a:effectLst/>
          </p:spPr>
          <p:txBody>
            <a:bodyPr wrap="none" anchor="ctr"/>
            <a:p>
              <a:pPr eaLnBrk="1" fontAlgn="auto" hangingPunct="1">
                <a:spcBef>
                  <a:spcPts val="0"/>
                </a:spcBef>
                <a:spcAft>
                  <a:spcPts val="0"/>
                </a:spcAft>
                <a:defRPr/>
              </a:pPr>
              <a:endParaRPr lang="zh-CN" altLang="en-US" b="0" kern="0">
                <a:solidFill>
                  <a:srgbClr val="000000"/>
                </a:solidFill>
              </a:endParaRPr>
            </a:p>
          </p:txBody>
        </p:sp>
        <p:grpSp>
          <p:nvGrpSpPr>
            <p:cNvPr id="15" name="Group 14"/>
            <p:cNvGrpSpPr/>
            <p:nvPr/>
          </p:nvGrpSpPr>
          <p:grpSpPr bwMode="auto">
            <a:xfrm>
              <a:off x="1604402" y="1971486"/>
              <a:ext cx="1236862" cy="347897"/>
              <a:chOff x="1003" y="2400"/>
              <a:chExt cx="1089" cy="336"/>
            </a:xfrm>
          </p:grpSpPr>
          <p:sp>
            <p:nvSpPr>
              <p:cNvPr id="86" name="Oval 15"/>
              <p:cNvSpPr>
                <a:spLocks noChangeArrowheads="1"/>
              </p:cNvSpPr>
              <p:nvPr/>
            </p:nvSpPr>
            <p:spPr bwMode="gray">
              <a:xfrm>
                <a:off x="1006" y="2427"/>
                <a:ext cx="1086" cy="309"/>
              </a:xfrm>
              <a:prstGeom prst="ellipse">
                <a:avLst/>
              </a:prstGeom>
              <a:gradFill rotWithShape="1">
                <a:gsLst>
                  <a:gs pos="0">
                    <a:srgbClr val="3BB21A">
                      <a:gamma/>
                      <a:shade val="57255"/>
                      <a:invGamma/>
                    </a:srgbClr>
                  </a:gs>
                  <a:gs pos="50000">
                    <a:srgbClr val="3BB21A"/>
                  </a:gs>
                  <a:gs pos="100000">
                    <a:srgbClr val="3BB21A">
                      <a:gamma/>
                      <a:shade val="57255"/>
                      <a:invGamma/>
                    </a:srgbClr>
                  </a:gs>
                </a:gsLst>
                <a:lin ang="0" scaled="1"/>
              </a:gradFill>
              <a:ln>
                <a:noFill/>
              </a:ln>
              <a:effectLst/>
            </p:spPr>
            <p:txBody>
              <a:bodyPr wrap="none" anchor="ctr"/>
              <a:p>
                <a:pPr eaLnBrk="1" fontAlgn="auto" hangingPunct="1">
                  <a:spcBef>
                    <a:spcPts val="0"/>
                  </a:spcBef>
                  <a:spcAft>
                    <a:spcPts val="0"/>
                  </a:spcAft>
                  <a:defRPr/>
                </a:pPr>
                <a:endParaRPr lang="zh-CN" altLang="en-US" b="0" kern="0">
                  <a:solidFill>
                    <a:srgbClr val="000000"/>
                  </a:solidFill>
                </a:endParaRPr>
              </a:p>
            </p:txBody>
          </p:sp>
          <p:sp>
            <p:nvSpPr>
              <p:cNvPr id="87" name="Oval 16"/>
              <p:cNvSpPr>
                <a:spLocks noChangeArrowheads="1"/>
              </p:cNvSpPr>
              <p:nvPr/>
            </p:nvSpPr>
            <p:spPr bwMode="gray">
              <a:xfrm>
                <a:off x="1003" y="2400"/>
                <a:ext cx="1086" cy="309"/>
              </a:xfrm>
              <a:prstGeom prst="ellipse">
                <a:avLst/>
              </a:prstGeom>
              <a:gradFill rotWithShape="1">
                <a:gsLst>
                  <a:gs pos="0">
                    <a:srgbClr val="3BB21A">
                      <a:gamma/>
                      <a:tint val="31765"/>
                      <a:invGamma/>
                    </a:srgbClr>
                  </a:gs>
                  <a:gs pos="100000">
                    <a:srgbClr val="3BB21A"/>
                  </a:gs>
                </a:gsLst>
                <a:lin ang="18900000" scaled="1"/>
              </a:gradFill>
              <a:ln>
                <a:noFill/>
              </a:ln>
              <a:effectLst/>
            </p:spPr>
            <p:txBody>
              <a:bodyPr wrap="none" anchor="ctr"/>
              <a:p>
                <a:pPr eaLnBrk="1" fontAlgn="auto" hangingPunct="1">
                  <a:spcBef>
                    <a:spcPts val="0"/>
                  </a:spcBef>
                  <a:spcAft>
                    <a:spcPts val="0"/>
                  </a:spcAft>
                  <a:defRPr/>
                </a:pPr>
                <a:endParaRPr lang="zh-CN" altLang="en-US" b="0" kern="0">
                  <a:solidFill>
                    <a:srgbClr val="000000"/>
                  </a:solidFill>
                </a:endParaRPr>
              </a:p>
            </p:txBody>
          </p:sp>
        </p:grpSp>
        <p:sp>
          <p:nvSpPr>
            <p:cNvPr id="16" name="Rectangle 21"/>
            <p:cNvSpPr>
              <a:spLocks noChangeArrowheads="1"/>
            </p:cNvSpPr>
            <p:nvPr/>
          </p:nvSpPr>
          <p:spPr bwMode="auto">
            <a:xfrm>
              <a:off x="1591677" y="2348879"/>
              <a:ext cx="1197414" cy="277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p>
              <a:pPr algn="ctr"/>
              <a:r>
                <a:rPr lang="en-US" altLang="zh-CN" sz="1400" b="1" dirty="0" smtClean="0">
                  <a:solidFill>
                    <a:srgbClr val="010000"/>
                  </a:solidFill>
                  <a:latin typeface="华文楷体" panose="02010600040101010101" pitchFamily="2" charset="-122"/>
                  <a:ea typeface="华文楷体" panose="02010600040101010101" pitchFamily="2" charset="-122"/>
                  <a:cs typeface="Arial" panose="020B0604020202020204" pitchFamily="34" charset="0"/>
                </a:rPr>
                <a:t>2017</a:t>
              </a:r>
              <a:r>
                <a:rPr lang="zh-CN" altLang="en-US" sz="1400" b="1" dirty="0" smtClean="0">
                  <a:solidFill>
                    <a:srgbClr val="010000"/>
                  </a:solidFill>
                  <a:latin typeface="华文楷体" panose="02010600040101010101" pitchFamily="2" charset="-122"/>
                  <a:ea typeface="华文楷体" panose="02010600040101010101" pitchFamily="2" charset="-122"/>
                  <a:cs typeface="Arial" panose="020B0604020202020204" pitchFamily="34" charset="0"/>
                </a:rPr>
                <a:t>年</a:t>
              </a:r>
              <a:r>
                <a:rPr lang="en-US" altLang="zh-CN" sz="1400" b="1" dirty="0" smtClean="0">
                  <a:solidFill>
                    <a:srgbClr val="010000"/>
                  </a:solidFill>
                  <a:latin typeface="华文楷体" panose="02010600040101010101" pitchFamily="2" charset="-122"/>
                  <a:ea typeface="华文楷体" panose="02010600040101010101" pitchFamily="2" charset="-122"/>
                  <a:cs typeface="Arial" panose="020B0604020202020204" pitchFamily="34" charset="0"/>
                </a:rPr>
                <a:t>4</a:t>
              </a:r>
              <a:r>
                <a:rPr lang="zh-CN" altLang="en-US" sz="1400" b="1" dirty="0" smtClean="0">
                  <a:solidFill>
                    <a:srgbClr val="010000"/>
                  </a:solidFill>
                  <a:latin typeface="华文楷体" panose="02010600040101010101" pitchFamily="2" charset="-122"/>
                  <a:ea typeface="华文楷体" panose="02010600040101010101" pitchFamily="2" charset="-122"/>
                  <a:cs typeface="Arial" panose="020B0604020202020204" pitchFamily="34" charset="0"/>
                </a:rPr>
                <a:t>月</a:t>
              </a:r>
              <a:endParaRPr lang="en-US" altLang="zh-CN" sz="1400" b="1" dirty="0">
                <a:solidFill>
                  <a:srgbClr val="010000"/>
                </a:solidFill>
                <a:latin typeface="华文楷体" panose="02010600040101010101" pitchFamily="2" charset="-122"/>
                <a:ea typeface="华文楷体" panose="02010600040101010101" pitchFamily="2" charset="-122"/>
                <a:cs typeface="Arial" panose="020B0604020202020204" pitchFamily="34" charset="0"/>
              </a:endParaRPr>
            </a:p>
          </p:txBody>
        </p:sp>
        <p:pic>
          <p:nvPicPr>
            <p:cNvPr id="17" name="Picture 43" descr="shadow_1_m"/>
            <p:cNvPicPr>
              <a:picLocks noChangeAspect="1" noChangeArrowheads="1"/>
            </p:cNvPicPr>
            <p:nvPr/>
          </p:nvPicPr>
          <p:blipFill>
            <a:blip r:embed="rId4" cstate="print">
              <a:lum bright="12000"/>
              <a:extLst>
                <a:ext uri="{28A0092B-C50C-407E-A947-70E740481C1C}">
                  <a14:useLocalDpi xmlns:a14="http://schemas.microsoft.com/office/drawing/2010/main" val="0"/>
                </a:ext>
              </a:extLst>
            </a:blip>
            <a:srcRect/>
            <a:stretch>
              <a:fillRect/>
            </a:stretch>
          </p:blipFill>
          <p:spPr bwMode="gray">
            <a:xfrm>
              <a:off x="1766008" y="2052662"/>
              <a:ext cx="871657" cy="149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44"/>
            <p:cNvGrpSpPr/>
            <p:nvPr/>
          </p:nvGrpSpPr>
          <p:grpSpPr bwMode="auto">
            <a:xfrm>
              <a:off x="1750738" y="1360691"/>
              <a:ext cx="922557" cy="812919"/>
              <a:chOff x="887" y="2040"/>
              <a:chExt cx="433" cy="422"/>
            </a:xfrm>
          </p:grpSpPr>
          <p:pic>
            <p:nvPicPr>
              <p:cNvPr id="83" name="Picture 45" descr="circuler_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gray">
              <a:xfrm>
                <a:off x="887" y="2040"/>
                <a:ext cx="430"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Oval 46"/>
              <p:cNvSpPr>
                <a:spLocks noChangeArrowheads="1"/>
              </p:cNvSpPr>
              <p:nvPr/>
            </p:nvSpPr>
            <p:spPr bwMode="gray">
              <a:xfrm>
                <a:off x="887" y="2040"/>
                <a:ext cx="433" cy="422"/>
              </a:xfrm>
              <a:prstGeom prst="ellipse">
                <a:avLst/>
              </a:prstGeom>
              <a:gradFill rotWithShape="1">
                <a:gsLst>
                  <a:gs pos="0">
                    <a:srgbClr val="3BB21A">
                      <a:alpha val="55000"/>
                    </a:srgbClr>
                  </a:gs>
                  <a:gs pos="50000">
                    <a:srgbClr val="3BB21A">
                      <a:gamma/>
                      <a:shade val="46275"/>
                      <a:invGamma/>
                      <a:alpha val="89999"/>
                    </a:srgbClr>
                  </a:gs>
                  <a:gs pos="100000">
                    <a:srgbClr val="3BB21A">
                      <a:alpha val="55000"/>
                    </a:srgbClr>
                  </a:gs>
                </a:gsLst>
                <a:lin ang="5400000" scaled="1"/>
              </a:gradFill>
              <a:ln>
                <a:noFill/>
              </a:ln>
              <a:effectLst/>
            </p:spPr>
            <p:txBody>
              <a:bodyPr wrap="none" anchor="ctr"/>
              <a:p>
                <a:pPr eaLnBrk="1" fontAlgn="auto" hangingPunct="1">
                  <a:spcBef>
                    <a:spcPts val="0"/>
                  </a:spcBef>
                  <a:spcAft>
                    <a:spcPts val="0"/>
                  </a:spcAft>
                  <a:defRPr/>
                </a:pPr>
                <a:endParaRPr lang="zh-CN" altLang="en-US" b="0" kern="0">
                  <a:solidFill>
                    <a:srgbClr val="000000"/>
                  </a:solidFill>
                </a:endParaRPr>
              </a:p>
            </p:txBody>
          </p:sp>
          <p:pic>
            <p:nvPicPr>
              <p:cNvPr id="85" name="Picture 47" descr="Picture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gray">
              <a:xfrm>
                <a:off x="930" y="2044"/>
                <a:ext cx="345"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Rectangle 48"/>
            <p:cNvSpPr>
              <a:spLocks noChangeArrowheads="1"/>
            </p:cNvSpPr>
            <p:nvPr/>
          </p:nvSpPr>
          <p:spPr bwMode="gray">
            <a:xfrm>
              <a:off x="1674938" y="1572942"/>
              <a:ext cx="1011487" cy="863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algn="ctr">
                <a:buClr>
                  <a:srgbClr val="FF0066"/>
                </a:buClr>
                <a:buSzPct val="75000"/>
              </a:pPr>
              <a:r>
                <a:rPr lang="zh-CN" altLang="en-US" sz="2800" dirty="0" smtClean="0">
                  <a:solidFill>
                    <a:srgbClr val="FEFFFF"/>
                  </a:solidFill>
                  <a:latin typeface="黑体" panose="02010609060101010101" pitchFamily="49" charset="-122"/>
                  <a:cs typeface="Arial" panose="020B0604020202020204" pitchFamily="34" charset="0"/>
                </a:rPr>
                <a:t>电</a:t>
              </a:r>
              <a:r>
                <a:rPr lang="zh-CN" altLang="en-US" sz="2800" dirty="0">
                  <a:solidFill>
                    <a:srgbClr val="FEFFFF"/>
                  </a:solidFill>
                  <a:latin typeface="黑体" panose="02010609060101010101" pitchFamily="49" charset="-122"/>
                  <a:cs typeface="Arial" panose="020B0604020202020204" pitchFamily="34" charset="0"/>
                </a:rPr>
                <a:t>性件</a:t>
              </a:r>
              <a:endParaRPr lang="zh-CN" altLang="en-US" sz="2800" dirty="0">
                <a:solidFill>
                  <a:srgbClr val="FEFFFF"/>
                </a:solidFill>
                <a:latin typeface="黑体" panose="02010609060101010101" pitchFamily="49" charset="-122"/>
                <a:cs typeface="Arial" panose="020B0604020202020204" pitchFamily="34" charset="0"/>
              </a:endParaRPr>
            </a:p>
          </p:txBody>
        </p:sp>
        <p:sp>
          <p:nvSpPr>
            <p:cNvPr id="20" name="AutoShape 4"/>
            <p:cNvSpPr>
              <a:spLocks noChangeArrowheads="1"/>
            </p:cNvSpPr>
            <p:nvPr/>
          </p:nvSpPr>
          <p:spPr bwMode="gray">
            <a:xfrm flipV="1">
              <a:off x="4507303" y="2057670"/>
              <a:ext cx="1355772" cy="643300"/>
            </a:xfrm>
            <a:prstGeom prst="can">
              <a:avLst>
                <a:gd name="adj" fmla="val 25000"/>
              </a:avLst>
            </a:prstGeom>
            <a:gradFill rotWithShape="1">
              <a:gsLst>
                <a:gs pos="0">
                  <a:srgbClr val="959595">
                    <a:alpha val="20000"/>
                  </a:srgbClr>
                </a:gs>
                <a:gs pos="50000">
                  <a:srgbClr val="EAEAEA">
                    <a:alpha val="20000"/>
                  </a:srgbClr>
                </a:gs>
                <a:gs pos="100000">
                  <a:srgbClr val="959595">
                    <a:alpha val="20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p>
              <a:endParaRPr lang="zh-CN" altLang="en-US"/>
            </a:p>
          </p:txBody>
        </p:sp>
        <p:sp>
          <p:nvSpPr>
            <p:cNvPr id="21" name="AutoShape 5"/>
            <p:cNvSpPr>
              <a:spLocks noChangeArrowheads="1"/>
            </p:cNvSpPr>
            <p:nvPr/>
          </p:nvSpPr>
          <p:spPr bwMode="gray">
            <a:xfrm flipV="1">
              <a:off x="6001442" y="1997628"/>
              <a:ext cx="1355772" cy="711291"/>
            </a:xfrm>
            <a:prstGeom prst="can">
              <a:avLst>
                <a:gd name="adj" fmla="val 23795"/>
              </a:avLst>
            </a:prstGeom>
            <a:gradFill rotWithShape="1">
              <a:gsLst>
                <a:gs pos="0">
                  <a:srgbClr val="959595">
                    <a:alpha val="20000"/>
                  </a:srgbClr>
                </a:gs>
                <a:gs pos="50000">
                  <a:srgbClr val="EAEAEA">
                    <a:alpha val="20000"/>
                  </a:srgbClr>
                </a:gs>
                <a:gs pos="100000">
                  <a:srgbClr val="959595">
                    <a:alpha val="20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p>
              <a:endParaRPr lang="zh-CN" altLang="en-US"/>
            </a:p>
          </p:txBody>
        </p:sp>
        <p:sp>
          <p:nvSpPr>
            <p:cNvPr id="22" name="AutoShape 6"/>
            <p:cNvSpPr>
              <a:spLocks noChangeArrowheads="1"/>
            </p:cNvSpPr>
            <p:nvPr/>
          </p:nvSpPr>
          <p:spPr bwMode="gray">
            <a:xfrm flipV="1">
              <a:off x="7473569" y="2068577"/>
              <a:ext cx="1346903" cy="651588"/>
            </a:xfrm>
            <a:prstGeom prst="can">
              <a:avLst>
                <a:gd name="adj" fmla="val 23314"/>
              </a:avLst>
            </a:prstGeom>
            <a:gradFill rotWithShape="1">
              <a:gsLst>
                <a:gs pos="0">
                  <a:srgbClr val="959595">
                    <a:alpha val="20000"/>
                  </a:srgbClr>
                </a:gs>
                <a:gs pos="50000">
                  <a:srgbClr val="EAEAEA">
                    <a:alpha val="20000"/>
                  </a:srgbClr>
                </a:gs>
                <a:gs pos="100000">
                  <a:srgbClr val="959595">
                    <a:alpha val="20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p>
              <a:endParaRPr lang="zh-CN" altLang="en-US"/>
            </a:p>
          </p:txBody>
        </p:sp>
        <p:grpSp>
          <p:nvGrpSpPr>
            <p:cNvPr id="23" name="Group 8"/>
            <p:cNvGrpSpPr/>
            <p:nvPr/>
          </p:nvGrpSpPr>
          <p:grpSpPr bwMode="auto">
            <a:xfrm>
              <a:off x="7473568" y="2052680"/>
              <a:ext cx="1346903" cy="347620"/>
              <a:chOff x="1003" y="2400"/>
              <a:chExt cx="1089" cy="336"/>
            </a:xfrm>
          </p:grpSpPr>
          <p:sp>
            <p:nvSpPr>
              <p:cNvPr id="81" name="Oval 9"/>
              <p:cNvSpPr>
                <a:spLocks noChangeArrowheads="1"/>
              </p:cNvSpPr>
              <p:nvPr/>
            </p:nvSpPr>
            <p:spPr bwMode="gray">
              <a:xfrm>
                <a:off x="1006" y="2427"/>
                <a:ext cx="1086" cy="309"/>
              </a:xfrm>
              <a:prstGeom prst="ellipse">
                <a:avLst/>
              </a:prstGeom>
              <a:gradFill rotWithShape="1">
                <a:gsLst>
                  <a:gs pos="0">
                    <a:srgbClr val="925800"/>
                  </a:gs>
                  <a:gs pos="50000">
                    <a:srgbClr val="FF9900"/>
                  </a:gs>
                  <a:gs pos="100000">
                    <a:srgbClr val="925800"/>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p>
                <a:endParaRPr lang="zh-CN" altLang="en-US"/>
              </a:p>
            </p:txBody>
          </p:sp>
          <p:sp>
            <p:nvSpPr>
              <p:cNvPr id="82" name="Oval 10"/>
              <p:cNvSpPr>
                <a:spLocks noChangeArrowheads="1"/>
              </p:cNvSpPr>
              <p:nvPr/>
            </p:nvSpPr>
            <p:spPr bwMode="gray">
              <a:xfrm>
                <a:off x="1003" y="2400"/>
                <a:ext cx="1086" cy="309"/>
              </a:xfrm>
              <a:prstGeom prst="ellipse">
                <a:avLst/>
              </a:prstGeom>
              <a:gradFill rotWithShape="1">
                <a:gsLst>
                  <a:gs pos="0">
                    <a:srgbClr val="FFE2B6"/>
                  </a:gs>
                  <a:gs pos="100000">
                    <a:srgbClr val="FF9900"/>
                  </a:gs>
                </a:gsLst>
                <a:lin ang="18900000" scaled="1"/>
              </a:gradFill>
              <a:ln>
                <a:noFill/>
              </a:ln>
              <a:extLst>
                <a:ext uri="{91240B29-F687-4F45-9708-019B960494DF}">
                  <a14:hiddenLine xmlns:a14="http://schemas.microsoft.com/office/drawing/2010/main" w="9525">
                    <a:solidFill>
                      <a:srgbClr val="000000"/>
                    </a:solidFill>
                    <a:round/>
                  </a14:hiddenLine>
                </a:ext>
              </a:extLst>
            </p:spPr>
            <p:txBody>
              <a:bodyPr wrap="none" anchor="ctr"/>
              <a:p>
                <a:endParaRPr lang="zh-CN" altLang="en-US"/>
              </a:p>
            </p:txBody>
          </p:sp>
        </p:grpSp>
        <p:grpSp>
          <p:nvGrpSpPr>
            <p:cNvPr id="24" name="Group 14"/>
            <p:cNvGrpSpPr/>
            <p:nvPr/>
          </p:nvGrpSpPr>
          <p:grpSpPr bwMode="auto">
            <a:xfrm>
              <a:off x="4521241" y="2023946"/>
              <a:ext cx="1346903" cy="347620"/>
              <a:chOff x="1003" y="2400"/>
              <a:chExt cx="1089" cy="336"/>
            </a:xfrm>
          </p:grpSpPr>
          <p:sp>
            <p:nvSpPr>
              <p:cNvPr id="79" name="Oval 15"/>
              <p:cNvSpPr>
                <a:spLocks noChangeArrowheads="1"/>
              </p:cNvSpPr>
              <p:nvPr/>
            </p:nvSpPr>
            <p:spPr bwMode="gray">
              <a:xfrm>
                <a:off x="1008" y="2427"/>
                <a:ext cx="1080" cy="309"/>
              </a:xfrm>
              <a:prstGeom prst="ellipse">
                <a:avLst/>
              </a:prstGeom>
              <a:gradFill rotWithShape="1">
                <a:gsLst>
                  <a:gs pos="0">
                    <a:schemeClr val="accent1">
                      <a:gamma/>
                      <a:shade val="57255"/>
                      <a:invGamma/>
                    </a:schemeClr>
                  </a:gs>
                  <a:gs pos="50000">
                    <a:schemeClr val="accent1"/>
                  </a:gs>
                  <a:gs pos="100000">
                    <a:schemeClr val="accent1">
                      <a:gamma/>
                      <a:shade val="57255"/>
                      <a:invGamma/>
                    </a:schemeClr>
                  </a:gs>
                </a:gsLst>
                <a:lin ang="0" scaled="1"/>
              </a:gradFill>
              <a:ln w="9525" algn="ctr">
                <a:noFill/>
                <a:round/>
              </a:ln>
              <a:effectLst/>
            </p:spPr>
            <p:txBody>
              <a:bodyPr wrap="none" anchor="ctr"/>
              <a:p>
                <a:pPr>
                  <a:defRPr/>
                </a:pPr>
                <a:endParaRPr lang="zh-CN" altLang="en-US">
                  <a:latin typeface="Arial" panose="020B0604020202020204" pitchFamily="34" charset="0"/>
                </a:endParaRPr>
              </a:p>
            </p:txBody>
          </p:sp>
          <p:sp>
            <p:nvSpPr>
              <p:cNvPr id="80" name="Oval 16"/>
              <p:cNvSpPr>
                <a:spLocks noChangeArrowheads="1"/>
              </p:cNvSpPr>
              <p:nvPr/>
            </p:nvSpPr>
            <p:spPr bwMode="gray">
              <a:xfrm>
                <a:off x="1003" y="2400"/>
                <a:ext cx="1084" cy="309"/>
              </a:xfrm>
              <a:prstGeom prst="ellipse">
                <a:avLst/>
              </a:prstGeom>
              <a:gradFill rotWithShape="1">
                <a:gsLst>
                  <a:gs pos="0">
                    <a:schemeClr val="accent1">
                      <a:gamma/>
                      <a:tint val="31765"/>
                      <a:invGamma/>
                    </a:schemeClr>
                  </a:gs>
                  <a:gs pos="100000">
                    <a:schemeClr val="accent1"/>
                  </a:gs>
                </a:gsLst>
                <a:lin ang="18900000" scaled="1"/>
              </a:gradFill>
              <a:ln w="9525" algn="ctr">
                <a:noFill/>
                <a:round/>
              </a:ln>
              <a:effectLst/>
            </p:spPr>
            <p:txBody>
              <a:bodyPr wrap="none" anchor="ctr"/>
              <a:p>
                <a:pPr>
                  <a:defRPr/>
                </a:pPr>
                <a:endParaRPr lang="zh-CN" altLang="en-US">
                  <a:latin typeface="Arial" panose="020B0604020202020204" pitchFamily="34" charset="0"/>
                </a:endParaRPr>
              </a:p>
            </p:txBody>
          </p:sp>
        </p:grpSp>
        <p:grpSp>
          <p:nvGrpSpPr>
            <p:cNvPr id="25" name="Group 17"/>
            <p:cNvGrpSpPr/>
            <p:nvPr/>
          </p:nvGrpSpPr>
          <p:grpSpPr bwMode="auto">
            <a:xfrm>
              <a:off x="6010312" y="2035723"/>
              <a:ext cx="1346903" cy="347620"/>
              <a:chOff x="1003" y="2400"/>
              <a:chExt cx="1089" cy="336"/>
            </a:xfrm>
          </p:grpSpPr>
          <p:sp>
            <p:nvSpPr>
              <p:cNvPr id="77" name="Oval 18"/>
              <p:cNvSpPr>
                <a:spLocks noChangeArrowheads="1"/>
              </p:cNvSpPr>
              <p:nvPr/>
            </p:nvSpPr>
            <p:spPr bwMode="gray">
              <a:xfrm>
                <a:off x="1008" y="2423"/>
                <a:ext cx="1084" cy="308"/>
              </a:xfrm>
              <a:prstGeom prst="ellipse">
                <a:avLst/>
              </a:prstGeom>
              <a:gradFill rotWithShape="1">
                <a:gsLst>
                  <a:gs pos="0">
                    <a:schemeClr val="folHlink">
                      <a:gamma/>
                      <a:shade val="57255"/>
                      <a:invGamma/>
                    </a:schemeClr>
                  </a:gs>
                  <a:gs pos="50000">
                    <a:schemeClr val="folHlink"/>
                  </a:gs>
                  <a:gs pos="100000">
                    <a:schemeClr val="folHlink">
                      <a:gamma/>
                      <a:shade val="57255"/>
                      <a:invGamma/>
                    </a:schemeClr>
                  </a:gs>
                </a:gsLst>
                <a:lin ang="0" scaled="1"/>
              </a:gradFill>
              <a:ln w="9525" algn="ctr">
                <a:noFill/>
                <a:round/>
              </a:ln>
              <a:effectLst/>
            </p:spPr>
            <p:txBody>
              <a:bodyPr wrap="none" anchor="ctr"/>
              <a:p>
                <a:pPr>
                  <a:defRPr/>
                </a:pPr>
                <a:endParaRPr lang="zh-CN" altLang="en-US">
                  <a:latin typeface="Arial" panose="020B0604020202020204" pitchFamily="34" charset="0"/>
                </a:endParaRPr>
              </a:p>
            </p:txBody>
          </p:sp>
          <p:sp>
            <p:nvSpPr>
              <p:cNvPr id="78" name="Oval 19"/>
              <p:cNvSpPr>
                <a:spLocks noChangeArrowheads="1"/>
              </p:cNvSpPr>
              <p:nvPr/>
            </p:nvSpPr>
            <p:spPr bwMode="gray">
              <a:xfrm>
                <a:off x="1003" y="2400"/>
                <a:ext cx="1084" cy="309"/>
              </a:xfrm>
              <a:prstGeom prst="ellipse">
                <a:avLst/>
              </a:prstGeom>
              <a:gradFill rotWithShape="1">
                <a:gsLst>
                  <a:gs pos="0">
                    <a:schemeClr val="folHlink">
                      <a:gamma/>
                      <a:tint val="31765"/>
                      <a:invGamma/>
                    </a:schemeClr>
                  </a:gs>
                  <a:gs pos="100000">
                    <a:schemeClr val="folHlink"/>
                  </a:gs>
                </a:gsLst>
                <a:lin ang="18900000" scaled="1"/>
              </a:gradFill>
              <a:ln w="9525" algn="ctr">
                <a:noFill/>
                <a:round/>
              </a:ln>
              <a:effectLst/>
            </p:spPr>
            <p:txBody>
              <a:bodyPr wrap="none" anchor="ctr"/>
              <a:p>
                <a:pPr>
                  <a:defRPr/>
                </a:pPr>
                <a:endParaRPr lang="zh-CN" altLang="en-US">
                  <a:latin typeface="Arial" panose="020B0604020202020204" pitchFamily="34" charset="0"/>
                </a:endParaRPr>
              </a:p>
            </p:txBody>
          </p:sp>
        </p:grpSp>
        <p:sp>
          <p:nvSpPr>
            <p:cNvPr id="26" name="Rectangle 21"/>
            <p:cNvSpPr>
              <a:spLocks noChangeArrowheads="1"/>
            </p:cNvSpPr>
            <p:nvPr/>
          </p:nvSpPr>
          <p:spPr bwMode="auto">
            <a:xfrm>
              <a:off x="4507303" y="2401142"/>
              <a:ext cx="1305089" cy="277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p>
              <a:pPr algn="ctr"/>
              <a:r>
                <a:rPr lang="en-US" altLang="zh-CN" sz="1400" b="1" dirty="0" smtClean="0">
                  <a:solidFill>
                    <a:srgbClr val="010000"/>
                  </a:solidFill>
                  <a:latin typeface="华文楷体" panose="02010600040101010101" pitchFamily="2" charset="-122"/>
                  <a:ea typeface="华文楷体" panose="02010600040101010101" pitchFamily="2" charset="-122"/>
                  <a:cs typeface="Arial" panose="020B0604020202020204" pitchFamily="34" charset="0"/>
                </a:rPr>
                <a:t>2017</a:t>
              </a:r>
              <a:r>
                <a:rPr lang="zh-CN" altLang="en-US" sz="1400" b="1" dirty="0" smtClean="0">
                  <a:solidFill>
                    <a:srgbClr val="010000"/>
                  </a:solidFill>
                  <a:latin typeface="华文楷体" panose="02010600040101010101" pitchFamily="2" charset="-122"/>
                  <a:ea typeface="华文楷体" panose="02010600040101010101" pitchFamily="2" charset="-122"/>
                  <a:cs typeface="Arial" panose="020B0604020202020204" pitchFamily="34" charset="0"/>
                </a:rPr>
                <a:t>年</a:t>
              </a:r>
              <a:r>
                <a:rPr lang="en-US" altLang="zh-CN" sz="1400" b="1" dirty="0" smtClean="0">
                  <a:solidFill>
                    <a:srgbClr val="010000"/>
                  </a:solidFill>
                  <a:latin typeface="华文楷体" panose="02010600040101010101" pitchFamily="2" charset="-122"/>
                  <a:ea typeface="华文楷体" panose="02010600040101010101" pitchFamily="2" charset="-122"/>
                  <a:cs typeface="Arial" panose="020B0604020202020204" pitchFamily="34" charset="0"/>
                </a:rPr>
                <a:t>7</a:t>
              </a:r>
              <a:r>
                <a:rPr lang="zh-CN" altLang="en-US" sz="1400" b="1" dirty="0" smtClean="0">
                  <a:solidFill>
                    <a:srgbClr val="010000"/>
                  </a:solidFill>
                  <a:latin typeface="华文楷体" panose="02010600040101010101" pitchFamily="2" charset="-122"/>
                  <a:ea typeface="华文楷体" panose="02010600040101010101" pitchFamily="2" charset="-122"/>
                  <a:cs typeface="Arial" panose="020B0604020202020204" pitchFamily="34" charset="0"/>
                </a:rPr>
                <a:t>月</a:t>
              </a:r>
              <a:endParaRPr lang="en-US" altLang="zh-CN" sz="1400" b="1" dirty="0">
                <a:solidFill>
                  <a:srgbClr val="010000"/>
                </a:solidFill>
                <a:latin typeface="华文楷体" panose="02010600040101010101" pitchFamily="2" charset="-122"/>
                <a:ea typeface="华文楷体" panose="02010600040101010101" pitchFamily="2" charset="-122"/>
                <a:cs typeface="Arial" panose="020B0604020202020204" pitchFamily="34" charset="0"/>
              </a:endParaRPr>
            </a:p>
          </p:txBody>
        </p:sp>
        <p:pic>
          <p:nvPicPr>
            <p:cNvPr id="27" name="Picture 31" descr="shadow_1_m"/>
            <p:cNvPicPr>
              <a:picLocks noChangeAspect="1" noChangeArrowheads="1"/>
            </p:cNvPicPr>
            <p:nvPr/>
          </p:nvPicPr>
          <p:blipFill>
            <a:blip r:embed="rId7" cstate="print">
              <a:lum bright="12000"/>
              <a:extLst>
                <a:ext uri="{28A0092B-C50C-407E-A947-70E740481C1C}">
                  <a14:useLocalDpi xmlns:a14="http://schemas.microsoft.com/office/drawing/2010/main" val="0"/>
                </a:ext>
              </a:extLst>
            </a:blip>
            <a:srcRect/>
            <a:stretch>
              <a:fillRect/>
            </a:stretch>
          </p:blipFill>
          <p:spPr bwMode="gray">
            <a:xfrm>
              <a:off x="7619573" y="2123687"/>
              <a:ext cx="949040" cy="14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oup 32"/>
            <p:cNvGrpSpPr/>
            <p:nvPr/>
          </p:nvGrpSpPr>
          <p:grpSpPr bwMode="auto">
            <a:xfrm>
              <a:off x="7603102" y="1405132"/>
              <a:ext cx="1003525" cy="812879"/>
              <a:chOff x="887" y="2040"/>
              <a:chExt cx="433" cy="422"/>
            </a:xfrm>
          </p:grpSpPr>
          <p:pic>
            <p:nvPicPr>
              <p:cNvPr id="74" name="Picture 33" descr="circuler_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gray">
              <a:xfrm>
                <a:off x="887" y="2040"/>
                <a:ext cx="430"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Oval 34"/>
              <p:cNvSpPr>
                <a:spLocks noChangeArrowheads="1"/>
              </p:cNvSpPr>
              <p:nvPr/>
            </p:nvSpPr>
            <p:spPr bwMode="gray">
              <a:xfrm>
                <a:off x="887" y="2040"/>
                <a:ext cx="433" cy="422"/>
              </a:xfrm>
              <a:prstGeom prst="ellipse">
                <a:avLst/>
              </a:prstGeom>
              <a:gradFill rotWithShape="1">
                <a:gsLst>
                  <a:gs pos="0">
                    <a:srgbClr val="FF9900">
                      <a:alpha val="55000"/>
                    </a:srgbClr>
                  </a:gs>
                  <a:gs pos="50000">
                    <a:srgbClr val="FF9900">
                      <a:gamma/>
                      <a:shade val="46275"/>
                      <a:invGamma/>
                      <a:alpha val="89999"/>
                    </a:srgbClr>
                  </a:gs>
                  <a:gs pos="100000">
                    <a:srgbClr val="FF9900">
                      <a:alpha val="55000"/>
                    </a:srgbClr>
                  </a:gs>
                </a:gsLst>
                <a:lin ang="5400000" scaled="1"/>
              </a:gradFill>
              <a:ln w="9525" algn="ctr">
                <a:noFill/>
                <a:round/>
              </a:ln>
              <a:effectLst/>
            </p:spPr>
            <p:txBody>
              <a:bodyPr wrap="none" anchor="ctr"/>
              <a:p>
                <a:pPr>
                  <a:defRPr/>
                </a:pPr>
                <a:endParaRPr lang="zh-CN" altLang="en-US">
                  <a:latin typeface="Arial" panose="020B0604020202020204" pitchFamily="34" charset="0"/>
                </a:endParaRPr>
              </a:p>
            </p:txBody>
          </p:sp>
          <p:pic>
            <p:nvPicPr>
              <p:cNvPr id="76" name="Picture 35" descr="Picture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gray">
              <a:xfrm>
                <a:off x="930" y="2044"/>
                <a:ext cx="345"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Rectangle 36"/>
            <p:cNvSpPr>
              <a:spLocks noChangeArrowheads="1"/>
            </p:cNvSpPr>
            <p:nvPr/>
          </p:nvSpPr>
          <p:spPr bwMode="gray">
            <a:xfrm>
              <a:off x="7666164" y="1654189"/>
              <a:ext cx="1154307" cy="333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a:buClr>
                  <a:srgbClr val="FF0066"/>
                </a:buClr>
                <a:buSzPct val="75000"/>
              </a:pPr>
              <a:r>
                <a:rPr lang="zh-CN" altLang="en-US" b="1" dirty="0" smtClean="0">
                  <a:solidFill>
                    <a:srgbClr val="FEFFFF"/>
                  </a:solidFill>
                  <a:latin typeface="华文楷体" panose="02010600040101010101" pitchFamily="2" charset="-122"/>
                  <a:ea typeface="华文楷体" panose="02010600040101010101" pitchFamily="2" charset="-122"/>
                </a:rPr>
                <a:t>正样件</a:t>
              </a:r>
              <a:endParaRPr lang="en-US" altLang="zh-CN" b="1" dirty="0">
                <a:solidFill>
                  <a:srgbClr val="FEFFFF"/>
                </a:solidFill>
                <a:latin typeface="华文楷体" panose="02010600040101010101" pitchFamily="2" charset="-122"/>
                <a:ea typeface="华文楷体" panose="02010600040101010101" pitchFamily="2" charset="-122"/>
                <a:cs typeface="Arial" panose="020B0604020202020204" pitchFamily="34" charset="0"/>
              </a:endParaRPr>
            </a:p>
          </p:txBody>
        </p:sp>
        <p:pic>
          <p:nvPicPr>
            <p:cNvPr id="30" name="Picture 37" descr="shadow_1_m"/>
            <p:cNvPicPr>
              <a:picLocks noChangeAspect="1" noChangeArrowheads="1"/>
            </p:cNvPicPr>
            <p:nvPr/>
          </p:nvPicPr>
          <p:blipFill>
            <a:blip r:embed="rId9" cstate="print">
              <a:lum bright="12000"/>
              <a:extLst>
                <a:ext uri="{28A0092B-C50C-407E-A947-70E740481C1C}">
                  <a14:useLocalDpi xmlns:a14="http://schemas.microsoft.com/office/drawing/2010/main" val="0"/>
                </a:ext>
              </a:extLst>
            </a:blip>
            <a:srcRect/>
            <a:stretch>
              <a:fillRect/>
            </a:stretch>
          </p:blipFill>
          <p:spPr bwMode="gray">
            <a:xfrm>
              <a:off x="6202908" y="2123687"/>
              <a:ext cx="950308" cy="14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 name="Group 38"/>
            <p:cNvGrpSpPr/>
            <p:nvPr/>
          </p:nvGrpSpPr>
          <p:grpSpPr bwMode="auto">
            <a:xfrm>
              <a:off x="6187703" y="1405132"/>
              <a:ext cx="1003525" cy="812879"/>
              <a:chOff x="887" y="2040"/>
              <a:chExt cx="433" cy="422"/>
            </a:xfrm>
          </p:grpSpPr>
          <p:pic>
            <p:nvPicPr>
              <p:cNvPr id="71" name="Picture 39" descr="circuler_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gray">
              <a:xfrm>
                <a:off x="887" y="2040"/>
                <a:ext cx="430"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Oval 40"/>
              <p:cNvSpPr>
                <a:spLocks noChangeArrowheads="1"/>
              </p:cNvSpPr>
              <p:nvPr/>
            </p:nvSpPr>
            <p:spPr bwMode="gray">
              <a:xfrm>
                <a:off x="887" y="2040"/>
                <a:ext cx="433" cy="422"/>
              </a:xfrm>
              <a:prstGeom prst="ellipse">
                <a:avLst/>
              </a:prstGeom>
              <a:gradFill rotWithShape="1">
                <a:gsLst>
                  <a:gs pos="0">
                    <a:schemeClr val="folHlink">
                      <a:alpha val="55000"/>
                    </a:schemeClr>
                  </a:gs>
                  <a:gs pos="50000">
                    <a:schemeClr val="folHlink">
                      <a:gamma/>
                      <a:shade val="46275"/>
                      <a:invGamma/>
                      <a:alpha val="89999"/>
                    </a:schemeClr>
                  </a:gs>
                  <a:gs pos="100000">
                    <a:schemeClr val="folHlink">
                      <a:alpha val="55000"/>
                    </a:schemeClr>
                  </a:gs>
                </a:gsLst>
                <a:lin ang="5400000" scaled="1"/>
              </a:gradFill>
              <a:ln w="9525" algn="ctr">
                <a:noFill/>
                <a:round/>
              </a:ln>
              <a:effectLst/>
            </p:spPr>
            <p:txBody>
              <a:bodyPr wrap="none" anchor="ctr"/>
              <a:p>
                <a:pPr>
                  <a:defRPr/>
                </a:pPr>
                <a:endParaRPr lang="zh-CN" altLang="en-US">
                  <a:latin typeface="Arial" panose="020B0604020202020204" pitchFamily="34" charset="0"/>
                </a:endParaRPr>
              </a:p>
            </p:txBody>
          </p:sp>
          <p:pic>
            <p:nvPicPr>
              <p:cNvPr id="73" name="Picture 41" descr="Picture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gray">
              <a:xfrm>
                <a:off x="930" y="2044"/>
                <a:ext cx="345"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Rectangle 42"/>
            <p:cNvSpPr>
              <a:spLocks noChangeArrowheads="1"/>
            </p:cNvSpPr>
            <p:nvPr/>
          </p:nvSpPr>
          <p:spPr bwMode="gray">
            <a:xfrm>
              <a:off x="6215116" y="1614976"/>
              <a:ext cx="877163" cy="333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a:buClr>
                  <a:srgbClr val="FF0066"/>
                </a:buClr>
                <a:buSzPct val="75000"/>
              </a:pPr>
              <a:r>
                <a:rPr lang="zh-CN" altLang="en-US" b="1" dirty="0" smtClean="0">
                  <a:solidFill>
                    <a:srgbClr val="FEFFFF"/>
                  </a:solidFill>
                  <a:latin typeface="华文楷体" panose="02010600040101010101" pitchFamily="2" charset="-122"/>
                  <a:ea typeface="华文楷体" panose="02010600040101010101" pitchFamily="2" charset="-122"/>
                  <a:cs typeface="Arial" panose="020B0604020202020204" pitchFamily="34" charset="0"/>
                </a:rPr>
                <a:t>初样件</a:t>
              </a:r>
              <a:endParaRPr lang="en-US" altLang="zh-CN" b="1" dirty="0" smtClean="0">
                <a:solidFill>
                  <a:srgbClr val="FEFFFF"/>
                </a:solidFill>
                <a:latin typeface="华文楷体" panose="02010600040101010101" pitchFamily="2" charset="-122"/>
                <a:ea typeface="华文楷体" panose="02010600040101010101" pitchFamily="2" charset="-122"/>
                <a:cs typeface="Arial" panose="020B0604020202020204" pitchFamily="34" charset="0"/>
              </a:endParaRPr>
            </a:p>
          </p:txBody>
        </p:sp>
        <p:pic>
          <p:nvPicPr>
            <p:cNvPr id="33" name="Picture 43" descr="shadow_1_m"/>
            <p:cNvPicPr>
              <a:picLocks noChangeAspect="1" noChangeArrowheads="1"/>
            </p:cNvPicPr>
            <p:nvPr/>
          </p:nvPicPr>
          <p:blipFill>
            <a:blip r:embed="rId7" cstate="print">
              <a:lum bright="12000"/>
              <a:extLst>
                <a:ext uri="{28A0092B-C50C-407E-A947-70E740481C1C}">
                  <a14:useLocalDpi xmlns:a14="http://schemas.microsoft.com/office/drawing/2010/main" val="0"/>
                </a:ext>
              </a:extLst>
            </a:blip>
            <a:srcRect/>
            <a:stretch>
              <a:fillRect/>
            </a:stretch>
          </p:blipFill>
          <p:spPr bwMode="gray">
            <a:xfrm>
              <a:off x="4697365" y="2104493"/>
              <a:ext cx="949040" cy="14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44"/>
            <p:cNvGrpSpPr/>
            <p:nvPr/>
          </p:nvGrpSpPr>
          <p:grpSpPr bwMode="auto">
            <a:xfrm>
              <a:off x="4680892" y="1412954"/>
              <a:ext cx="1004792" cy="812879"/>
              <a:chOff x="887" y="2040"/>
              <a:chExt cx="433" cy="422"/>
            </a:xfrm>
          </p:grpSpPr>
          <p:pic>
            <p:nvPicPr>
              <p:cNvPr id="68" name="Picture 45" descr="circuler_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gray">
              <a:xfrm>
                <a:off x="887" y="2040"/>
                <a:ext cx="430"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Oval 46"/>
              <p:cNvSpPr>
                <a:spLocks noChangeArrowheads="1"/>
              </p:cNvSpPr>
              <p:nvPr/>
            </p:nvSpPr>
            <p:spPr bwMode="gray">
              <a:xfrm>
                <a:off x="887" y="2040"/>
                <a:ext cx="433" cy="422"/>
              </a:xfrm>
              <a:prstGeom prst="ellipse">
                <a:avLst/>
              </a:prstGeom>
              <a:gradFill rotWithShape="1">
                <a:gsLst>
                  <a:gs pos="0">
                    <a:schemeClr val="accent1">
                      <a:alpha val="55000"/>
                    </a:schemeClr>
                  </a:gs>
                  <a:gs pos="50000">
                    <a:schemeClr val="accent1">
                      <a:gamma/>
                      <a:shade val="46275"/>
                      <a:invGamma/>
                      <a:alpha val="89999"/>
                    </a:schemeClr>
                  </a:gs>
                  <a:gs pos="100000">
                    <a:schemeClr val="accent1">
                      <a:alpha val="55000"/>
                    </a:schemeClr>
                  </a:gs>
                </a:gsLst>
                <a:lin ang="5400000" scaled="1"/>
              </a:gradFill>
              <a:ln w="9525" algn="ctr">
                <a:noFill/>
                <a:round/>
              </a:ln>
              <a:effectLst/>
            </p:spPr>
            <p:txBody>
              <a:bodyPr wrap="none" anchor="ctr"/>
              <a:p>
                <a:pPr>
                  <a:defRPr/>
                </a:pPr>
                <a:endParaRPr lang="zh-CN" altLang="en-US">
                  <a:latin typeface="Arial" panose="020B0604020202020204" pitchFamily="34" charset="0"/>
                </a:endParaRPr>
              </a:p>
            </p:txBody>
          </p:sp>
          <p:pic>
            <p:nvPicPr>
              <p:cNvPr id="70" name="Picture 47" descr="Picture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gray">
              <a:xfrm>
                <a:off x="930" y="2044"/>
                <a:ext cx="345"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 name="Rectangle 48"/>
            <p:cNvSpPr>
              <a:spLocks noChangeArrowheads="1"/>
            </p:cNvSpPr>
            <p:nvPr/>
          </p:nvSpPr>
          <p:spPr bwMode="gray">
            <a:xfrm>
              <a:off x="4688303" y="1632875"/>
              <a:ext cx="986168" cy="333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algn="ctr">
                <a:buClr>
                  <a:srgbClr val="FF0066"/>
                </a:buClr>
                <a:buSzPct val="75000"/>
              </a:pPr>
              <a:r>
                <a:rPr lang="zh-CN" altLang="en-US" b="1" dirty="0" smtClean="0">
                  <a:solidFill>
                    <a:srgbClr val="FEFFFF"/>
                  </a:solidFill>
                  <a:latin typeface="华文楷体" panose="02010600040101010101" pitchFamily="2" charset="-122"/>
                  <a:ea typeface="华文楷体" panose="02010600040101010101" pitchFamily="2" charset="-122"/>
                  <a:cs typeface="Arial" panose="020B0604020202020204" pitchFamily="34" charset="0"/>
                </a:rPr>
                <a:t>电性件</a:t>
              </a:r>
              <a:r>
                <a:rPr lang="en-US" altLang="zh-CN" b="1" dirty="0" smtClean="0">
                  <a:solidFill>
                    <a:srgbClr val="FEFFFF"/>
                  </a:solidFill>
                  <a:latin typeface="华文楷体" panose="02010600040101010101" pitchFamily="2" charset="-122"/>
                  <a:ea typeface="华文楷体" panose="02010600040101010101" pitchFamily="2" charset="-122"/>
                  <a:cs typeface="Arial" panose="020B0604020202020204" pitchFamily="34" charset="0"/>
                </a:rPr>
                <a:t>2</a:t>
              </a:r>
              <a:endParaRPr lang="en-US" altLang="zh-CN" b="1" dirty="0" smtClean="0">
                <a:solidFill>
                  <a:srgbClr val="FEFFFF"/>
                </a:solidFill>
                <a:latin typeface="华文楷体" panose="02010600040101010101" pitchFamily="2" charset="-122"/>
                <a:ea typeface="华文楷体" panose="02010600040101010101" pitchFamily="2" charset="-122"/>
                <a:cs typeface="Arial" panose="020B0604020202020204" pitchFamily="34" charset="0"/>
              </a:endParaRPr>
            </a:p>
          </p:txBody>
        </p:sp>
        <p:grpSp>
          <p:nvGrpSpPr>
            <p:cNvPr id="36" name="Group 14"/>
            <p:cNvGrpSpPr/>
            <p:nvPr/>
          </p:nvGrpSpPr>
          <p:grpSpPr bwMode="auto">
            <a:xfrm>
              <a:off x="1601758" y="1978579"/>
              <a:ext cx="1236862" cy="347897"/>
              <a:chOff x="1003" y="2400"/>
              <a:chExt cx="1089" cy="336"/>
            </a:xfrm>
          </p:grpSpPr>
          <p:sp>
            <p:nvSpPr>
              <p:cNvPr id="66" name="Oval 15"/>
              <p:cNvSpPr>
                <a:spLocks noChangeArrowheads="1"/>
              </p:cNvSpPr>
              <p:nvPr/>
            </p:nvSpPr>
            <p:spPr bwMode="gray">
              <a:xfrm>
                <a:off x="1006" y="2427"/>
                <a:ext cx="1086" cy="309"/>
              </a:xfrm>
              <a:prstGeom prst="ellipse">
                <a:avLst/>
              </a:prstGeom>
              <a:gradFill rotWithShape="1">
                <a:gsLst>
                  <a:gs pos="0">
                    <a:srgbClr val="3BB21A">
                      <a:gamma/>
                      <a:shade val="57255"/>
                      <a:invGamma/>
                    </a:srgbClr>
                  </a:gs>
                  <a:gs pos="50000">
                    <a:srgbClr val="3BB21A"/>
                  </a:gs>
                  <a:gs pos="100000">
                    <a:srgbClr val="3BB21A">
                      <a:gamma/>
                      <a:shade val="57255"/>
                      <a:invGamma/>
                    </a:srgbClr>
                  </a:gs>
                </a:gsLst>
                <a:lin ang="0" scaled="1"/>
              </a:gradFill>
              <a:ln>
                <a:noFill/>
              </a:ln>
              <a:effectLst/>
            </p:spPr>
            <p:txBody>
              <a:bodyPr wrap="none" anchor="ctr"/>
              <a:p>
                <a:pPr eaLnBrk="1" fontAlgn="auto" hangingPunct="1">
                  <a:spcBef>
                    <a:spcPts val="0"/>
                  </a:spcBef>
                  <a:spcAft>
                    <a:spcPts val="0"/>
                  </a:spcAft>
                  <a:defRPr/>
                </a:pPr>
                <a:endParaRPr lang="zh-CN" altLang="en-US" b="0" kern="0">
                  <a:solidFill>
                    <a:srgbClr val="000000"/>
                  </a:solidFill>
                </a:endParaRPr>
              </a:p>
            </p:txBody>
          </p:sp>
          <p:sp>
            <p:nvSpPr>
              <p:cNvPr id="67" name="Oval 16"/>
              <p:cNvSpPr>
                <a:spLocks noChangeArrowheads="1"/>
              </p:cNvSpPr>
              <p:nvPr/>
            </p:nvSpPr>
            <p:spPr bwMode="gray">
              <a:xfrm>
                <a:off x="1003" y="2400"/>
                <a:ext cx="1086" cy="309"/>
              </a:xfrm>
              <a:prstGeom prst="ellipse">
                <a:avLst/>
              </a:prstGeom>
              <a:gradFill rotWithShape="1">
                <a:gsLst>
                  <a:gs pos="0">
                    <a:srgbClr val="3BB21A">
                      <a:gamma/>
                      <a:tint val="31765"/>
                      <a:invGamma/>
                    </a:srgbClr>
                  </a:gs>
                  <a:gs pos="100000">
                    <a:srgbClr val="3BB21A"/>
                  </a:gs>
                </a:gsLst>
                <a:lin ang="18900000" scaled="1"/>
              </a:gradFill>
              <a:ln>
                <a:noFill/>
              </a:ln>
              <a:effectLst/>
            </p:spPr>
            <p:txBody>
              <a:bodyPr wrap="none" anchor="ctr"/>
              <a:p>
                <a:pPr eaLnBrk="1" fontAlgn="auto" hangingPunct="1">
                  <a:spcBef>
                    <a:spcPts val="0"/>
                  </a:spcBef>
                  <a:spcAft>
                    <a:spcPts val="0"/>
                  </a:spcAft>
                  <a:defRPr/>
                </a:pPr>
                <a:endParaRPr lang="zh-CN" altLang="en-US" b="0" kern="0">
                  <a:solidFill>
                    <a:srgbClr val="000000"/>
                  </a:solidFill>
                </a:endParaRPr>
              </a:p>
            </p:txBody>
          </p:sp>
        </p:grpSp>
        <p:pic>
          <p:nvPicPr>
            <p:cNvPr id="37" name="Picture 43" descr="shadow_1_m"/>
            <p:cNvPicPr>
              <a:picLocks noChangeAspect="1" noChangeArrowheads="1"/>
            </p:cNvPicPr>
            <p:nvPr/>
          </p:nvPicPr>
          <p:blipFill>
            <a:blip r:embed="rId4" cstate="print">
              <a:lum bright="12000"/>
              <a:extLst>
                <a:ext uri="{28A0092B-C50C-407E-A947-70E740481C1C}">
                  <a14:useLocalDpi xmlns:a14="http://schemas.microsoft.com/office/drawing/2010/main" val="0"/>
                </a:ext>
              </a:extLst>
            </a:blip>
            <a:srcRect/>
            <a:stretch>
              <a:fillRect/>
            </a:stretch>
          </p:blipFill>
          <p:spPr bwMode="gray">
            <a:xfrm>
              <a:off x="1763364" y="2059755"/>
              <a:ext cx="871657" cy="149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 name="Group 44"/>
            <p:cNvGrpSpPr/>
            <p:nvPr/>
          </p:nvGrpSpPr>
          <p:grpSpPr bwMode="auto">
            <a:xfrm>
              <a:off x="1748094" y="1340767"/>
              <a:ext cx="922557" cy="812919"/>
              <a:chOff x="887" y="2040"/>
              <a:chExt cx="433" cy="422"/>
            </a:xfrm>
          </p:grpSpPr>
          <p:pic>
            <p:nvPicPr>
              <p:cNvPr id="63" name="Picture 45" descr="circuler_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gray">
              <a:xfrm>
                <a:off x="887" y="2040"/>
                <a:ext cx="430"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Oval 46"/>
              <p:cNvSpPr>
                <a:spLocks noChangeArrowheads="1"/>
              </p:cNvSpPr>
              <p:nvPr/>
            </p:nvSpPr>
            <p:spPr bwMode="gray">
              <a:xfrm>
                <a:off x="887" y="2040"/>
                <a:ext cx="433" cy="422"/>
              </a:xfrm>
              <a:prstGeom prst="ellipse">
                <a:avLst/>
              </a:prstGeom>
              <a:gradFill rotWithShape="1">
                <a:gsLst>
                  <a:gs pos="0">
                    <a:srgbClr val="3BB21A">
                      <a:alpha val="55000"/>
                    </a:srgbClr>
                  </a:gs>
                  <a:gs pos="50000">
                    <a:srgbClr val="3BB21A">
                      <a:gamma/>
                      <a:shade val="46275"/>
                      <a:invGamma/>
                      <a:alpha val="89999"/>
                    </a:srgbClr>
                  </a:gs>
                  <a:gs pos="100000">
                    <a:srgbClr val="3BB21A">
                      <a:alpha val="55000"/>
                    </a:srgbClr>
                  </a:gs>
                </a:gsLst>
                <a:lin ang="5400000" scaled="1"/>
              </a:gradFill>
              <a:ln>
                <a:noFill/>
              </a:ln>
              <a:effectLst/>
            </p:spPr>
            <p:txBody>
              <a:bodyPr wrap="none" anchor="ctr"/>
              <a:p>
                <a:pPr eaLnBrk="1" fontAlgn="auto" hangingPunct="1">
                  <a:spcBef>
                    <a:spcPts val="0"/>
                  </a:spcBef>
                  <a:spcAft>
                    <a:spcPts val="0"/>
                  </a:spcAft>
                  <a:defRPr/>
                </a:pPr>
                <a:endParaRPr lang="zh-CN" altLang="en-US" b="0" kern="0">
                  <a:solidFill>
                    <a:srgbClr val="000000"/>
                  </a:solidFill>
                </a:endParaRPr>
              </a:p>
            </p:txBody>
          </p:sp>
          <p:pic>
            <p:nvPicPr>
              <p:cNvPr id="65" name="Picture 47" descr="Picture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gray">
              <a:xfrm>
                <a:off x="930" y="2044"/>
                <a:ext cx="345"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Rectangle 48"/>
            <p:cNvSpPr>
              <a:spLocks noChangeArrowheads="1"/>
            </p:cNvSpPr>
            <p:nvPr/>
          </p:nvSpPr>
          <p:spPr bwMode="gray">
            <a:xfrm>
              <a:off x="1765779" y="1580034"/>
              <a:ext cx="960520" cy="333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algn="ctr">
                <a:buClr>
                  <a:srgbClr val="FF0066"/>
                </a:buClr>
                <a:buSzPct val="75000"/>
              </a:pPr>
              <a:r>
                <a:rPr lang="zh-CN" altLang="en-US" sz="1600" b="1" dirty="0" smtClean="0">
                  <a:solidFill>
                    <a:srgbClr val="FFFFFF"/>
                  </a:solidFill>
                  <a:latin typeface="华文楷体" panose="02010600040101010101" pitchFamily="2" charset="-122"/>
                  <a:ea typeface="华文楷体" panose="02010600040101010101" pitchFamily="2" charset="-122"/>
                  <a:cs typeface="Arial" panose="020B0604020202020204" pitchFamily="34" charset="0"/>
                </a:rPr>
                <a:t>电</a:t>
              </a:r>
              <a:r>
                <a:rPr lang="zh-CN" altLang="en-US" b="1" dirty="0">
                  <a:solidFill>
                    <a:srgbClr val="FFFFFF"/>
                  </a:solidFill>
                  <a:latin typeface="华文楷体" panose="02010600040101010101" pitchFamily="2" charset="-122"/>
                  <a:ea typeface="华文楷体" panose="02010600040101010101" pitchFamily="2" charset="-122"/>
                  <a:cs typeface="Arial" panose="020B0604020202020204" pitchFamily="34" charset="0"/>
                </a:rPr>
                <a:t>性</a:t>
              </a:r>
              <a:r>
                <a:rPr lang="zh-CN" altLang="en-US" b="1" dirty="0" smtClean="0">
                  <a:solidFill>
                    <a:srgbClr val="FFFFFF"/>
                  </a:solidFill>
                  <a:latin typeface="华文楷体" panose="02010600040101010101" pitchFamily="2" charset="-122"/>
                  <a:ea typeface="华文楷体" panose="02010600040101010101" pitchFamily="2" charset="-122"/>
                  <a:cs typeface="Arial" panose="020B0604020202020204" pitchFamily="34" charset="0"/>
                </a:rPr>
                <a:t>件</a:t>
              </a:r>
              <a:r>
                <a:rPr lang="en-US" altLang="zh-CN" b="1" dirty="0" smtClean="0">
                  <a:solidFill>
                    <a:srgbClr val="FFFFFF"/>
                  </a:solidFill>
                  <a:latin typeface="华文楷体" panose="02010600040101010101" pitchFamily="2" charset="-122"/>
                  <a:ea typeface="华文楷体" panose="02010600040101010101" pitchFamily="2" charset="-122"/>
                  <a:cs typeface="Arial" panose="020B0604020202020204" pitchFamily="34" charset="0"/>
                </a:rPr>
                <a:t>1</a:t>
              </a:r>
              <a:endParaRPr lang="zh-CN" altLang="en-US" b="1" dirty="0">
                <a:solidFill>
                  <a:srgbClr val="FFFFFF"/>
                </a:solidFill>
                <a:latin typeface="华文楷体" panose="02010600040101010101" pitchFamily="2" charset="-122"/>
                <a:ea typeface="华文楷体" panose="02010600040101010101" pitchFamily="2" charset="-122"/>
                <a:cs typeface="Arial" panose="020B0604020202020204" pitchFamily="34" charset="0"/>
              </a:endParaRPr>
            </a:p>
          </p:txBody>
        </p:sp>
        <p:sp>
          <p:nvSpPr>
            <p:cNvPr id="40" name="右大括号 39"/>
            <p:cNvSpPr/>
            <p:nvPr/>
          </p:nvSpPr>
          <p:spPr>
            <a:xfrm rot="5400000">
              <a:off x="4463988" y="-1575557"/>
              <a:ext cx="288032" cy="8712968"/>
            </a:xfrm>
            <a:prstGeom prst="rightBrace">
              <a:avLst>
                <a:gd name="adj1" fmla="val 8333"/>
                <a:gd name="adj2" fmla="val 50527"/>
              </a:avLst>
            </a:prstGeom>
            <a:ln w="57150"/>
          </p:spPr>
          <p:style>
            <a:lnRef idx="1">
              <a:schemeClr val="accent2"/>
            </a:lnRef>
            <a:fillRef idx="0">
              <a:schemeClr val="accent2"/>
            </a:fillRef>
            <a:effectRef idx="0">
              <a:schemeClr val="accent2"/>
            </a:effectRef>
            <a:fontRef idx="minor">
              <a:schemeClr val="tx1"/>
            </a:fontRef>
          </p:style>
          <p:txBody>
            <a:bodyPr rtlCol="0" anchor="ctr"/>
            <a:p>
              <a:pPr algn="ctr"/>
              <a:endParaRPr lang="zh-CN" altLang="en-US" b="1">
                <a:ln w="38100">
                  <a:solidFill>
                    <a:schemeClr val="tx2">
                      <a:satMod val="155000"/>
                    </a:schemeClr>
                  </a:solidFill>
                  <a:prstDash val="solid"/>
                </a:ln>
                <a:blipFill>
                  <a:blip r:embed="rId10"/>
                  <a:tile tx="0" ty="0" sx="100000" sy="100000" flip="none" algn="tl"/>
                </a:blipFill>
                <a:effectLst>
                  <a:outerShdw blurRad="41275" dist="20320" dir="1800000" algn="tl" rotWithShape="0">
                    <a:srgbClr val="000000">
                      <a:alpha val="40000"/>
                    </a:srgbClr>
                  </a:outerShdw>
                </a:effectLst>
              </a:endParaRPr>
            </a:p>
          </p:txBody>
        </p:sp>
        <p:sp>
          <p:nvSpPr>
            <p:cNvPr id="41" name="左大括号 40"/>
            <p:cNvSpPr/>
            <p:nvPr/>
          </p:nvSpPr>
          <p:spPr>
            <a:xfrm rot="5400000">
              <a:off x="3635896" y="-387424"/>
              <a:ext cx="288032" cy="3168352"/>
            </a:xfrm>
            <a:prstGeom prst="leftBrace">
              <a:avLst>
                <a:gd name="adj1" fmla="val 8333"/>
                <a:gd name="adj2" fmla="val 50461"/>
              </a:avLst>
            </a:prstGeom>
            <a:ln w="38100"/>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42" name="Rectangle 21"/>
            <p:cNvSpPr>
              <a:spLocks noChangeArrowheads="1"/>
            </p:cNvSpPr>
            <p:nvPr/>
          </p:nvSpPr>
          <p:spPr bwMode="auto">
            <a:xfrm>
              <a:off x="3230570" y="786189"/>
              <a:ext cx="1197414" cy="305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p>
              <a:pPr algn="ctr"/>
              <a:r>
                <a:rPr lang="zh-CN" altLang="en-US" sz="1600" b="1" dirty="0" smtClean="0">
                  <a:solidFill>
                    <a:srgbClr val="FF0000"/>
                  </a:solidFill>
                  <a:latin typeface="华文楷体" panose="02010600040101010101" pitchFamily="2" charset="-122"/>
                  <a:ea typeface="华文楷体" panose="02010600040101010101" pitchFamily="2" charset="-122"/>
                  <a:cs typeface="Arial" panose="020B0604020202020204" pitchFamily="34" charset="0"/>
                </a:rPr>
                <a:t>方案阶段</a:t>
              </a:r>
              <a:endParaRPr lang="en-US" altLang="zh-CN" sz="1600" b="1" dirty="0">
                <a:solidFill>
                  <a:srgbClr val="FF0000"/>
                </a:solidFill>
                <a:latin typeface="华文楷体" panose="02010600040101010101" pitchFamily="2" charset="-122"/>
                <a:ea typeface="华文楷体" panose="02010600040101010101" pitchFamily="2" charset="-122"/>
                <a:cs typeface="Arial" panose="020B0604020202020204" pitchFamily="34" charset="0"/>
              </a:endParaRPr>
            </a:p>
          </p:txBody>
        </p:sp>
        <p:sp>
          <p:nvSpPr>
            <p:cNvPr id="43" name="左大括号 42"/>
            <p:cNvSpPr/>
            <p:nvPr/>
          </p:nvSpPr>
          <p:spPr>
            <a:xfrm rot="5400000">
              <a:off x="6480211" y="728698"/>
              <a:ext cx="288032" cy="1080120"/>
            </a:xfrm>
            <a:prstGeom prst="leftBrace">
              <a:avLst>
                <a:gd name="adj1" fmla="val 8333"/>
                <a:gd name="adj2" fmla="val 50461"/>
              </a:avLst>
            </a:prstGeom>
            <a:ln w="38100"/>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44" name="Rectangle 21"/>
            <p:cNvSpPr>
              <a:spLocks noChangeArrowheads="1"/>
            </p:cNvSpPr>
            <p:nvPr/>
          </p:nvSpPr>
          <p:spPr bwMode="auto">
            <a:xfrm>
              <a:off x="6038881" y="858197"/>
              <a:ext cx="1197414" cy="305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p>
              <a:pPr algn="ctr"/>
              <a:r>
                <a:rPr lang="zh-CN" altLang="en-US" sz="1600" b="1" dirty="0" smtClean="0">
                  <a:solidFill>
                    <a:srgbClr val="FF0000"/>
                  </a:solidFill>
                  <a:latin typeface="华文楷体" panose="02010600040101010101" pitchFamily="2" charset="-122"/>
                  <a:ea typeface="华文楷体" panose="02010600040101010101" pitchFamily="2" charset="-122"/>
                  <a:cs typeface="Arial" panose="020B0604020202020204" pitchFamily="34" charset="0"/>
                </a:rPr>
                <a:t>初样阶段</a:t>
              </a:r>
              <a:endParaRPr lang="en-US" altLang="zh-CN" sz="1600" b="1" dirty="0">
                <a:solidFill>
                  <a:srgbClr val="FF0000"/>
                </a:solidFill>
                <a:latin typeface="华文楷体" panose="02010600040101010101" pitchFamily="2" charset="-122"/>
                <a:ea typeface="华文楷体" panose="02010600040101010101" pitchFamily="2" charset="-122"/>
                <a:cs typeface="Arial" panose="020B0604020202020204" pitchFamily="34" charset="0"/>
              </a:endParaRPr>
            </a:p>
          </p:txBody>
        </p:sp>
        <p:sp>
          <p:nvSpPr>
            <p:cNvPr id="45" name="左大括号 44"/>
            <p:cNvSpPr/>
            <p:nvPr/>
          </p:nvSpPr>
          <p:spPr>
            <a:xfrm rot="5400000">
              <a:off x="7930469" y="728698"/>
              <a:ext cx="288032" cy="1080120"/>
            </a:xfrm>
            <a:prstGeom prst="leftBrace">
              <a:avLst>
                <a:gd name="adj1" fmla="val 8333"/>
                <a:gd name="adj2" fmla="val 50461"/>
              </a:avLst>
            </a:prstGeom>
            <a:ln w="38100"/>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46" name="Rectangle 21"/>
            <p:cNvSpPr>
              <a:spLocks noChangeArrowheads="1"/>
            </p:cNvSpPr>
            <p:nvPr/>
          </p:nvSpPr>
          <p:spPr bwMode="auto">
            <a:xfrm>
              <a:off x="7489139" y="858197"/>
              <a:ext cx="1197414" cy="305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p>
              <a:pPr algn="ctr"/>
              <a:r>
                <a:rPr lang="zh-CN" altLang="en-US" sz="1600" b="1" dirty="0" smtClean="0">
                  <a:solidFill>
                    <a:srgbClr val="FF0000"/>
                  </a:solidFill>
                  <a:latin typeface="华文楷体" panose="02010600040101010101" pitchFamily="2" charset="-122"/>
                  <a:ea typeface="华文楷体" panose="02010600040101010101" pitchFamily="2" charset="-122"/>
                  <a:cs typeface="Arial" panose="020B0604020202020204" pitchFamily="34" charset="0"/>
                </a:rPr>
                <a:t>正样阶段</a:t>
              </a:r>
              <a:endParaRPr lang="en-US" altLang="zh-CN" sz="1600" b="1" dirty="0">
                <a:solidFill>
                  <a:srgbClr val="FF0000"/>
                </a:solidFill>
                <a:latin typeface="华文楷体" panose="02010600040101010101" pitchFamily="2" charset="-122"/>
                <a:ea typeface="华文楷体" panose="02010600040101010101" pitchFamily="2" charset="-122"/>
                <a:cs typeface="Arial" panose="020B0604020202020204" pitchFamily="34" charset="0"/>
              </a:endParaRPr>
            </a:p>
          </p:txBody>
        </p:sp>
        <p:cxnSp>
          <p:nvCxnSpPr>
            <p:cNvPr id="47" name="直接连接符 46"/>
            <p:cNvCxnSpPr/>
            <p:nvPr/>
          </p:nvCxnSpPr>
          <p:spPr>
            <a:xfrm>
              <a:off x="251520" y="1052735"/>
              <a:ext cx="0" cy="1728048"/>
            </a:xfrm>
            <a:prstGeom prst="line">
              <a:avLst/>
            </a:prstGeom>
            <a:ln w="38100">
              <a:solidFill>
                <a:srgbClr val="C3403D"/>
              </a:solidFill>
              <a:prstDash val="dash"/>
            </a:ln>
          </p:spPr>
          <p:style>
            <a:lnRef idx="1">
              <a:schemeClr val="accent1"/>
            </a:lnRef>
            <a:fillRef idx="0">
              <a:schemeClr val="accent1"/>
            </a:fillRef>
            <a:effectRef idx="0">
              <a:schemeClr val="accent1"/>
            </a:effectRef>
            <a:fontRef idx="minor">
              <a:schemeClr val="tx1"/>
            </a:fontRef>
          </p:style>
        </p:cxnSp>
        <p:sp>
          <p:nvSpPr>
            <p:cNvPr id="48" name="右大括号 47"/>
            <p:cNvSpPr/>
            <p:nvPr/>
          </p:nvSpPr>
          <p:spPr>
            <a:xfrm rot="16200000" flipV="1">
              <a:off x="4499991" y="-3555780"/>
              <a:ext cx="216020" cy="8712971"/>
            </a:xfrm>
            <a:prstGeom prst="rightBrace">
              <a:avLst>
                <a:gd name="adj1" fmla="val 8333"/>
                <a:gd name="adj2" fmla="val 50527"/>
              </a:avLst>
            </a:prstGeom>
            <a:ln w="57150"/>
          </p:spPr>
          <p:style>
            <a:lnRef idx="1">
              <a:schemeClr val="accent2"/>
            </a:lnRef>
            <a:fillRef idx="0">
              <a:schemeClr val="accent2"/>
            </a:fillRef>
            <a:effectRef idx="0">
              <a:schemeClr val="accent2"/>
            </a:effectRef>
            <a:fontRef idx="minor">
              <a:schemeClr val="tx1"/>
            </a:fontRef>
          </p:style>
          <p:txBody>
            <a:bodyPr rtlCol="0" anchor="ctr"/>
            <a:p>
              <a:pPr algn="ctr"/>
              <a:endParaRPr lang="zh-CN" altLang="en-US" b="1">
                <a:ln w="38100">
                  <a:solidFill>
                    <a:schemeClr val="tx2">
                      <a:satMod val="155000"/>
                    </a:schemeClr>
                  </a:solidFill>
                  <a:prstDash val="solid"/>
                </a:ln>
                <a:blipFill>
                  <a:blip r:embed="rId10"/>
                  <a:tile tx="0" ty="0" sx="100000" sy="100000" flip="none" algn="tl"/>
                </a:blipFill>
                <a:effectLst>
                  <a:outerShdw blurRad="41275" dist="20320" dir="1800000" algn="tl" rotWithShape="0">
                    <a:srgbClr val="000000">
                      <a:alpha val="40000"/>
                    </a:srgbClr>
                  </a:outerShdw>
                </a:effectLst>
              </a:endParaRPr>
            </a:p>
          </p:txBody>
        </p:sp>
        <p:cxnSp>
          <p:nvCxnSpPr>
            <p:cNvPr id="49" name="直接连接符 48"/>
            <p:cNvCxnSpPr/>
            <p:nvPr/>
          </p:nvCxnSpPr>
          <p:spPr>
            <a:xfrm>
              <a:off x="8964488" y="1041446"/>
              <a:ext cx="0" cy="1728048"/>
            </a:xfrm>
            <a:prstGeom prst="line">
              <a:avLst/>
            </a:prstGeom>
            <a:ln w="38100">
              <a:solidFill>
                <a:srgbClr val="C3403D"/>
              </a:solidFill>
              <a:prstDash val="dash"/>
            </a:ln>
          </p:spPr>
          <p:style>
            <a:lnRef idx="1">
              <a:schemeClr val="accent1"/>
            </a:lnRef>
            <a:fillRef idx="0">
              <a:schemeClr val="accent1"/>
            </a:fillRef>
            <a:effectRef idx="0">
              <a:schemeClr val="accent1"/>
            </a:effectRef>
            <a:fontRef idx="minor">
              <a:schemeClr val="tx1"/>
            </a:fontRef>
          </p:style>
        </p:cxnSp>
        <p:sp>
          <p:nvSpPr>
            <p:cNvPr id="50" name="Rectangle 21"/>
            <p:cNvSpPr>
              <a:spLocks noChangeArrowheads="1"/>
            </p:cNvSpPr>
            <p:nvPr/>
          </p:nvSpPr>
          <p:spPr bwMode="auto">
            <a:xfrm>
              <a:off x="251520" y="2327393"/>
              <a:ext cx="1197414" cy="277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p>
              <a:pPr algn="ctr"/>
              <a:r>
                <a:rPr lang="en-US" altLang="zh-CN" sz="1400" b="1" dirty="0" smtClean="0">
                  <a:solidFill>
                    <a:srgbClr val="010000"/>
                  </a:solidFill>
                  <a:latin typeface="华文楷体" panose="02010600040101010101" pitchFamily="2" charset="-122"/>
                  <a:ea typeface="华文楷体" panose="02010600040101010101" pitchFamily="2" charset="-122"/>
                  <a:cs typeface="Arial" panose="020B0604020202020204" pitchFamily="34" charset="0"/>
                </a:rPr>
                <a:t>2016</a:t>
              </a:r>
              <a:r>
                <a:rPr lang="zh-CN" altLang="en-US" sz="1400" b="1" dirty="0" smtClean="0">
                  <a:solidFill>
                    <a:srgbClr val="010000"/>
                  </a:solidFill>
                  <a:latin typeface="华文楷体" panose="02010600040101010101" pitchFamily="2" charset="-122"/>
                  <a:ea typeface="华文楷体" panose="02010600040101010101" pitchFamily="2" charset="-122"/>
                  <a:cs typeface="Arial" panose="020B0604020202020204" pitchFamily="34" charset="0"/>
                </a:rPr>
                <a:t>年</a:t>
              </a:r>
              <a:r>
                <a:rPr lang="en-US" altLang="zh-CN" sz="1400" b="1" dirty="0" smtClean="0">
                  <a:solidFill>
                    <a:srgbClr val="010000"/>
                  </a:solidFill>
                  <a:latin typeface="华文楷体" panose="02010600040101010101" pitchFamily="2" charset="-122"/>
                  <a:ea typeface="华文楷体" panose="02010600040101010101" pitchFamily="2" charset="-122"/>
                  <a:cs typeface="Arial" panose="020B0604020202020204" pitchFamily="34" charset="0"/>
                </a:rPr>
                <a:t>11</a:t>
              </a:r>
              <a:r>
                <a:rPr lang="zh-CN" altLang="en-US" sz="1400" b="1" dirty="0" smtClean="0">
                  <a:solidFill>
                    <a:srgbClr val="010000"/>
                  </a:solidFill>
                  <a:latin typeface="华文楷体" panose="02010600040101010101" pitchFamily="2" charset="-122"/>
                  <a:ea typeface="华文楷体" panose="02010600040101010101" pitchFamily="2" charset="-122"/>
                  <a:cs typeface="Arial" panose="020B0604020202020204" pitchFamily="34" charset="0"/>
                </a:rPr>
                <a:t>月</a:t>
              </a:r>
              <a:endParaRPr lang="en-US" altLang="zh-CN" sz="1400" b="1" dirty="0">
                <a:solidFill>
                  <a:srgbClr val="010000"/>
                </a:solidFill>
                <a:latin typeface="华文楷体" panose="02010600040101010101" pitchFamily="2" charset="-122"/>
                <a:ea typeface="华文楷体" panose="02010600040101010101" pitchFamily="2" charset="-122"/>
                <a:cs typeface="Arial" panose="020B0604020202020204" pitchFamily="34" charset="0"/>
              </a:endParaRPr>
            </a:p>
          </p:txBody>
        </p:sp>
        <p:sp>
          <p:nvSpPr>
            <p:cNvPr id="51" name="Oval 16"/>
            <p:cNvSpPr>
              <a:spLocks noChangeArrowheads="1"/>
            </p:cNvSpPr>
            <p:nvPr/>
          </p:nvSpPr>
          <p:spPr bwMode="gray">
            <a:xfrm>
              <a:off x="333609" y="2029101"/>
              <a:ext cx="1142047" cy="319941"/>
            </a:xfrm>
            <a:prstGeom prst="ellipse">
              <a:avLst/>
            </a:prstGeom>
            <a:gradFill>
              <a:gsLst>
                <a:gs pos="0">
                  <a:srgbClr val="000082"/>
                </a:gs>
                <a:gs pos="30000">
                  <a:srgbClr val="66008F"/>
                </a:gs>
                <a:gs pos="64999">
                  <a:srgbClr val="BA0066"/>
                </a:gs>
                <a:gs pos="89999">
                  <a:srgbClr val="FF0000"/>
                </a:gs>
                <a:gs pos="100000">
                  <a:srgbClr val="FF8200"/>
                </a:gs>
              </a:gsLst>
              <a:lin ang="18900000" scaled="0"/>
            </a:gradFill>
            <a:ln>
              <a:noFill/>
            </a:ln>
            <a:effectLst/>
          </p:spPr>
          <p:txBody>
            <a:bodyPr wrap="none" anchor="ctr"/>
            <a:p>
              <a:pPr eaLnBrk="1" fontAlgn="auto" hangingPunct="1">
                <a:spcBef>
                  <a:spcPts val="0"/>
                </a:spcBef>
                <a:spcAft>
                  <a:spcPts val="0"/>
                </a:spcAft>
                <a:defRPr/>
              </a:pPr>
              <a:endParaRPr lang="zh-CN" altLang="en-US" b="0" kern="0">
                <a:solidFill>
                  <a:srgbClr val="000000"/>
                </a:solidFill>
              </a:endParaRPr>
            </a:p>
          </p:txBody>
        </p:sp>
        <p:sp>
          <p:nvSpPr>
            <p:cNvPr id="52" name="Oval 46"/>
            <p:cNvSpPr>
              <a:spLocks noChangeArrowheads="1"/>
            </p:cNvSpPr>
            <p:nvPr/>
          </p:nvSpPr>
          <p:spPr bwMode="gray">
            <a:xfrm>
              <a:off x="407937" y="1391289"/>
              <a:ext cx="922557" cy="812919"/>
            </a:xfrm>
            <a:prstGeom prst="ellipse">
              <a:avLst/>
            </a:prstGeom>
            <a:gradFill rotWithShape="1">
              <a:gsLst>
                <a:gs pos="0">
                  <a:srgbClr val="000082"/>
                </a:gs>
                <a:gs pos="30000">
                  <a:srgbClr val="66008F"/>
                </a:gs>
                <a:gs pos="64999">
                  <a:srgbClr val="BA0066"/>
                </a:gs>
                <a:gs pos="89999">
                  <a:srgbClr val="FF0000"/>
                </a:gs>
                <a:gs pos="100000">
                  <a:srgbClr val="FF8200"/>
                </a:gs>
              </a:gsLst>
              <a:lin ang="5400000" scaled="0"/>
            </a:gradFill>
            <a:ln>
              <a:noFill/>
            </a:ln>
            <a:effectLst/>
          </p:spPr>
          <p:txBody>
            <a:bodyPr wrap="none" anchor="ctr"/>
            <a:p>
              <a:pPr eaLnBrk="1" fontAlgn="auto" hangingPunct="1">
                <a:spcBef>
                  <a:spcPts val="0"/>
                </a:spcBef>
                <a:spcAft>
                  <a:spcPts val="0"/>
                </a:spcAft>
                <a:defRPr/>
              </a:pPr>
              <a:endParaRPr lang="zh-CN" altLang="en-US" b="0" kern="0">
                <a:solidFill>
                  <a:srgbClr val="000000"/>
                </a:solidFill>
              </a:endParaRPr>
            </a:p>
          </p:txBody>
        </p:sp>
        <p:sp>
          <p:nvSpPr>
            <p:cNvPr id="53" name="Rectangle 48"/>
            <p:cNvSpPr>
              <a:spLocks noChangeArrowheads="1"/>
            </p:cNvSpPr>
            <p:nvPr/>
          </p:nvSpPr>
          <p:spPr bwMode="gray">
            <a:xfrm>
              <a:off x="565200" y="1454586"/>
              <a:ext cx="646331" cy="584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algn="ctr">
                <a:buClr>
                  <a:srgbClr val="FF0066"/>
                </a:buClr>
                <a:buSzPct val="75000"/>
              </a:pPr>
              <a:r>
                <a:rPr lang="zh-CN" altLang="en-US" b="1" dirty="0" smtClean="0">
                  <a:solidFill>
                    <a:srgbClr val="FFFFFF"/>
                  </a:solidFill>
                  <a:latin typeface="华文楷体" panose="02010600040101010101" pitchFamily="2" charset="-122"/>
                  <a:ea typeface="华文楷体" panose="02010600040101010101" pitchFamily="2" charset="-122"/>
                  <a:cs typeface="Arial" panose="020B0604020202020204" pitchFamily="34" charset="0"/>
                </a:rPr>
                <a:t>原理</a:t>
              </a:r>
              <a:endParaRPr lang="en-US" altLang="zh-CN" b="1" dirty="0" smtClean="0">
                <a:solidFill>
                  <a:srgbClr val="FFFFFF"/>
                </a:solidFill>
                <a:latin typeface="华文楷体" panose="02010600040101010101" pitchFamily="2" charset="-122"/>
                <a:ea typeface="华文楷体" panose="02010600040101010101" pitchFamily="2" charset="-122"/>
                <a:cs typeface="Arial" panose="020B0604020202020204" pitchFamily="34" charset="0"/>
              </a:endParaRPr>
            </a:p>
            <a:p>
              <a:pPr algn="ctr">
                <a:buClr>
                  <a:srgbClr val="FF0066"/>
                </a:buClr>
                <a:buSzPct val="75000"/>
              </a:pPr>
              <a:r>
                <a:rPr lang="zh-CN" altLang="en-US" b="1" dirty="0" smtClean="0">
                  <a:solidFill>
                    <a:srgbClr val="FFFFFF"/>
                  </a:solidFill>
                  <a:latin typeface="华文楷体" panose="02010600040101010101" pitchFamily="2" charset="-122"/>
                  <a:ea typeface="华文楷体" panose="02010600040101010101" pitchFamily="2" charset="-122"/>
                  <a:cs typeface="Arial" panose="020B0604020202020204" pitchFamily="34" charset="0"/>
                </a:rPr>
                <a:t>样机</a:t>
              </a:r>
              <a:endParaRPr lang="zh-CN" altLang="en-US" b="1" dirty="0">
                <a:solidFill>
                  <a:srgbClr val="FFFFFF"/>
                </a:solidFill>
                <a:latin typeface="华文楷体" panose="02010600040101010101" pitchFamily="2" charset="-122"/>
                <a:ea typeface="华文楷体" panose="02010600040101010101" pitchFamily="2" charset="-122"/>
                <a:cs typeface="Arial" panose="020B0604020202020204" pitchFamily="34" charset="0"/>
              </a:endParaRPr>
            </a:p>
          </p:txBody>
        </p:sp>
        <p:sp>
          <p:nvSpPr>
            <p:cNvPr id="54" name="AutoShape 4"/>
            <p:cNvSpPr>
              <a:spLocks noChangeArrowheads="1"/>
            </p:cNvSpPr>
            <p:nvPr/>
          </p:nvSpPr>
          <p:spPr bwMode="gray">
            <a:xfrm flipV="1">
              <a:off x="2987824" y="2057670"/>
              <a:ext cx="1355772" cy="643300"/>
            </a:xfrm>
            <a:prstGeom prst="can">
              <a:avLst>
                <a:gd name="adj" fmla="val 25000"/>
              </a:avLst>
            </a:prstGeom>
            <a:gradFill rotWithShape="1">
              <a:gsLst>
                <a:gs pos="0">
                  <a:srgbClr val="959595">
                    <a:alpha val="20000"/>
                  </a:srgbClr>
                </a:gs>
                <a:gs pos="50000">
                  <a:srgbClr val="EAEAEA">
                    <a:alpha val="20000"/>
                  </a:srgbClr>
                </a:gs>
                <a:gs pos="100000">
                  <a:srgbClr val="959595">
                    <a:alpha val="20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p>
              <a:endParaRPr lang="zh-CN" altLang="en-US"/>
            </a:p>
          </p:txBody>
        </p:sp>
        <p:grpSp>
          <p:nvGrpSpPr>
            <p:cNvPr id="55" name="Group 14"/>
            <p:cNvGrpSpPr/>
            <p:nvPr/>
          </p:nvGrpSpPr>
          <p:grpSpPr bwMode="auto">
            <a:xfrm>
              <a:off x="3001762" y="2023946"/>
              <a:ext cx="1346903" cy="347620"/>
              <a:chOff x="1003" y="2400"/>
              <a:chExt cx="1089" cy="336"/>
            </a:xfrm>
          </p:grpSpPr>
          <p:sp>
            <p:nvSpPr>
              <p:cNvPr id="61" name="Oval 15"/>
              <p:cNvSpPr>
                <a:spLocks noChangeArrowheads="1"/>
              </p:cNvSpPr>
              <p:nvPr/>
            </p:nvSpPr>
            <p:spPr bwMode="gray">
              <a:xfrm>
                <a:off x="1008" y="2427"/>
                <a:ext cx="1080" cy="309"/>
              </a:xfrm>
              <a:prstGeom prst="ellipse">
                <a:avLst/>
              </a:prstGeom>
              <a:gradFill rotWithShape="1">
                <a:gsLst>
                  <a:gs pos="0">
                    <a:schemeClr val="accent1">
                      <a:gamma/>
                      <a:shade val="57255"/>
                      <a:invGamma/>
                    </a:schemeClr>
                  </a:gs>
                  <a:gs pos="50000">
                    <a:schemeClr val="accent1"/>
                  </a:gs>
                  <a:gs pos="100000">
                    <a:schemeClr val="accent1">
                      <a:gamma/>
                      <a:shade val="57255"/>
                      <a:invGamma/>
                    </a:schemeClr>
                  </a:gs>
                </a:gsLst>
                <a:lin ang="0" scaled="1"/>
              </a:gradFill>
              <a:ln w="9525" algn="ctr">
                <a:noFill/>
                <a:round/>
              </a:ln>
              <a:effectLst/>
            </p:spPr>
            <p:txBody>
              <a:bodyPr wrap="none" anchor="ctr"/>
              <a:p>
                <a:pPr>
                  <a:defRPr/>
                </a:pPr>
                <a:endParaRPr lang="zh-CN" altLang="en-US">
                  <a:latin typeface="Arial" panose="020B0604020202020204" pitchFamily="34" charset="0"/>
                </a:endParaRPr>
              </a:p>
            </p:txBody>
          </p:sp>
          <p:sp>
            <p:nvSpPr>
              <p:cNvPr id="62" name="Oval 16"/>
              <p:cNvSpPr>
                <a:spLocks noChangeArrowheads="1"/>
              </p:cNvSpPr>
              <p:nvPr/>
            </p:nvSpPr>
            <p:spPr bwMode="gray">
              <a:xfrm>
                <a:off x="1003" y="2400"/>
                <a:ext cx="1084" cy="309"/>
              </a:xfrm>
              <a:prstGeom prst="ellipse">
                <a:avLst/>
              </a:prstGeom>
              <a:gradFill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8900000" scaled="0"/>
              </a:gradFill>
              <a:ln w="9525" algn="ctr">
                <a:noFill/>
                <a:round/>
              </a:ln>
              <a:effectLst/>
            </p:spPr>
            <p:txBody>
              <a:bodyPr wrap="none" anchor="ctr"/>
              <a:p>
                <a:pPr>
                  <a:defRPr/>
                </a:pPr>
                <a:endParaRPr lang="zh-CN" altLang="en-US">
                  <a:latin typeface="Arial" panose="020B0604020202020204" pitchFamily="34" charset="0"/>
                </a:endParaRPr>
              </a:p>
            </p:txBody>
          </p:sp>
        </p:grpSp>
        <p:sp>
          <p:nvSpPr>
            <p:cNvPr id="56" name="Rectangle 21"/>
            <p:cNvSpPr>
              <a:spLocks noChangeArrowheads="1"/>
            </p:cNvSpPr>
            <p:nvPr/>
          </p:nvSpPr>
          <p:spPr bwMode="auto">
            <a:xfrm>
              <a:off x="2987824" y="2401142"/>
              <a:ext cx="1305089" cy="277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p>
              <a:pPr algn="ctr"/>
              <a:r>
                <a:rPr lang="en-US" altLang="zh-CN" sz="1400" b="1" dirty="0" smtClean="0">
                  <a:solidFill>
                    <a:srgbClr val="010000"/>
                  </a:solidFill>
                  <a:latin typeface="华文楷体" panose="02010600040101010101" pitchFamily="2" charset="-122"/>
                  <a:ea typeface="华文楷体" panose="02010600040101010101" pitchFamily="2" charset="-122"/>
                  <a:cs typeface="Arial" panose="020B0604020202020204" pitchFamily="34" charset="0"/>
                </a:rPr>
                <a:t>2017</a:t>
              </a:r>
              <a:r>
                <a:rPr lang="zh-CN" altLang="en-US" sz="1400" b="1" dirty="0" smtClean="0">
                  <a:solidFill>
                    <a:srgbClr val="010000"/>
                  </a:solidFill>
                  <a:latin typeface="华文楷体" panose="02010600040101010101" pitchFamily="2" charset="-122"/>
                  <a:ea typeface="华文楷体" panose="02010600040101010101" pitchFamily="2" charset="-122"/>
                  <a:cs typeface="Arial" panose="020B0604020202020204" pitchFamily="34" charset="0"/>
                </a:rPr>
                <a:t>年</a:t>
              </a:r>
              <a:r>
                <a:rPr lang="en-US" altLang="zh-CN" sz="1400" b="1" dirty="0" smtClean="0">
                  <a:solidFill>
                    <a:srgbClr val="010000"/>
                  </a:solidFill>
                  <a:latin typeface="华文楷体" panose="02010600040101010101" pitchFamily="2" charset="-122"/>
                  <a:ea typeface="华文楷体" panose="02010600040101010101" pitchFamily="2" charset="-122"/>
                  <a:cs typeface="Arial" panose="020B0604020202020204" pitchFamily="34" charset="0"/>
                </a:rPr>
                <a:t>5</a:t>
              </a:r>
              <a:r>
                <a:rPr lang="zh-CN" altLang="en-US" sz="1400" b="1" dirty="0" smtClean="0">
                  <a:solidFill>
                    <a:srgbClr val="010000"/>
                  </a:solidFill>
                  <a:latin typeface="华文楷体" panose="02010600040101010101" pitchFamily="2" charset="-122"/>
                  <a:ea typeface="华文楷体" panose="02010600040101010101" pitchFamily="2" charset="-122"/>
                  <a:cs typeface="Arial" panose="020B0604020202020204" pitchFamily="34" charset="0"/>
                </a:rPr>
                <a:t>月</a:t>
              </a:r>
              <a:endParaRPr lang="en-US" altLang="zh-CN" sz="1400" b="1" dirty="0">
                <a:solidFill>
                  <a:srgbClr val="010000"/>
                </a:solidFill>
                <a:latin typeface="华文楷体" panose="02010600040101010101" pitchFamily="2" charset="-122"/>
                <a:ea typeface="华文楷体" panose="02010600040101010101" pitchFamily="2" charset="-122"/>
                <a:cs typeface="Arial" panose="020B0604020202020204" pitchFamily="34" charset="0"/>
              </a:endParaRPr>
            </a:p>
          </p:txBody>
        </p:sp>
        <p:pic>
          <p:nvPicPr>
            <p:cNvPr id="57" name="Picture 43" descr="shadow_1_m"/>
            <p:cNvPicPr>
              <a:picLocks noChangeAspect="1" noChangeArrowheads="1"/>
            </p:cNvPicPr>
            <p:nvPr/>
          </p:nvPicPr>
          <p:blipFill>
            <a:blip r:embed="rId7" cstate="print">
              <a:lum bright="12000"/>
              <a:extLst>
                <a:ext uri="{28A0092B-C50C-407E-A947-70E740481C1C}">
                  <a14:useLocalDpi xmlns:a14="http://schemas.microsoft.com/office/drawing/2010/main" val="0"/>
                </a:ext>
              </a:extLst>
            </a:blip>
            <a:srcRect/>
            <a:stretch>
              <a:fillRect/>
            </a:stretch>
          </p:blipFill>
          <p:spPr bwMode="gray">
            <a:xfrm>
              <a:off x="3177886" y="2104493"/>
              <a:ext cx="949040" cy="14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 name="Group 44"/>
            <p:cNvGrpSpPr/>
            <p:nvPr/>
          </p:nvGrpSpPr>
          <p:grpSpPr bwMode="auto">
            <a:xfrm>
              <a:off x="3161413" y="1412954"/>
              <a:ext cx="1004792" cy="812879"/>
              <a:chOff x="887" y="2040"/>
              <a:chExt cx="433" cy="422"/>
            </a:xfrm>
          </p:grpSpPr>
          <p:pic>
            <p:nvPicPr>
              <p:cNvPr id="59" name="Picture 45" descr="circuler_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gray">
              <a:xfrm>
                <a:off x="887" y="2040"/>
                <a:ext cx="430"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Oval 46"/>
              <p:cNvSpPr>
                <a:spLocks noChangeArrowheads="1"/>
              </p:cNvSpPr>
              <p:nvPr/>
            </p:nvSpPr>
            <p:spPr bwMode="gray">
              <a:xfrm>
                <a:off x="887" y="2040"/>
                <a:ext cx="433" cy="422"/>
              </a:xfrm>
              <a:prstGeom prst="ellipse">
                <a:avLst/>
              </a:prstGeom>
              <a:gradFill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w="9525" algn="ctr">
                <a:noFill/>
                <a:round/>
              </a:ln>
              <a:effectLst/>
            </p:spPr>
            <p:txBody>
              <a:bodyPr wrap="none" anchor="ctr"/>
              <a:p>
                <a:pPr>
                  <a:defRPr/>
                </a:pPr>
                <a:endParaRPr lang="zh-CN" altLang="en-US">
                  <a:latin typeface="Arial" panose="020B0604020202020204" pitchFamily="34" charset="0"/>
                </a:endParaRPr>
              </a:p>
            </p:txBody>
          </p:sp>
          <p:pic>
            <p:nvPicPr>
              <p:cNvPr id="88" name="Picture 47" descr="Picture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gray">
              <a:xfrm>
                <a:off x="930" y="2044"/>
                <a:ext cx="345"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9" name="Rectangle 48"/>
            <p:cNvSpPr>
              <a:spLocks noChangeArrowheads="1"/>
            </p:cNvSpPr>
            <p:nvPr/>
          </p:nvSpPr>
          <p:spPr bwMode="gray">
            <a:xfrm>
              <a:off x="3223325" y="1484783"/>
              <a:ext cx="877163" cy="584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algn="ctr">
                <a:buClr>
                  <a:srgbClr val="FF0066"/>
                </a:buClr>
                <a:buSzPct val="75000"/>
              </a:pPr>
              <a:r>
                <a:rPr lang="zh-CN" altLang="en-US" b="1" dirty="0" smtClean="0">
                  <a:solidFill>
                    <a:srgbClr val="FEFFFF"/>
                  </a:solidFill>
                  <a:latin typeface="华文楷体" panose="02010600040101010101" pitchFamily="2" charset="-122"/>
                  <a:ea typeface="华文楷体" panose="02010600040101010101" pitchFamily="2" charset="-122"/>
                  <a:cs typeface="Arial" panose="020B0604020202020204" pitchFamily="34" charset="0"/>
                </a:rPr>
                <a:t>电性</a:t>
              </a:r>
              <a:endParaRPr lang="en-US" altLang="zh-CN" b="1" dirty="0" smtClean="0">
                <a:solidFill>
                  <a:srgbClr val="FEFFFF"/>
                </a:solidFill>
                <a:latin typeface="华文楷体" panose="02010600040101010101" pitchFamily="2" charset="-122"/>
                <a:ea typeface="华文楷体" panose="02010600040101010101" pitchFamily="2" charset="-122"/>
                <a:cs typeface="Arial" panose="020B0604020202020204" pitchFamily="34" charset="0"/>
              </a:endParaRPr>
            </a:p>
            <a:p>
              <a:pPr algn="ctr">
                <a:buClr>
                  <a:srgbClr val="FF0066"/>
                </a:buClr>
                <a:buSzPct val="75000"/>
              </a:pPr>
              <a:r>
                <a:rPr lang="zh-CN" altLang="en-US" b="1" dirty="0" smtClean="0">
                  <a:solidFill>
                    <a:srgbClr val="FEFFFF"/>
                  </a:solidFill>
                  <a:latin typeface="华文楷体" panose="02010600040101010101" pitchFamily="2" charset="-122"/>
                  <a:ea typeface="华文楷体" panose="02010600040101010101" pitchFamily="2" charset="-122"/>
                  <a:cs typeface="Arial" panose="020B0604020202020204" pitchFamily="34" charset="0"/>
                </a:rPr>
                <a:t>验证件</a:t>
              </a:r>
              <a:endParaRPr lang="en-US" altLang="zh-CN" b="1" dirty="0" smtClean="0">
                <a:solidFill>
                  <a:srgbClr val="FEFFFF"/>
                </a:solidFill>
                <a:latin typeface="华文楷体" panose="02010600040101010101" pitchFamily="2" charset="-122"/>
                <a:ea typeface="华文楷体" panose="02010600040101010101" pitchFamily="2" charset="-122"/>
                <a:cs typeface="Arial" panose="020B0604020202020204" pitchFamily="34" charset="0"/>
              </a:endParaRPr>
            </a:p>
          </p:txBody>
        </p:sp>
        <p:sp>
          <p:nvSpPr>
            <p:cNvPr id="90" name="Rectangle 21"/>
            <p:cNvSpPr>
              <a:spLocks noChangeArrowheads="1"/>
            </p:cNvSpPr>
            <p:nvPr/>
          </p:nvSpPr>
          <p:spPr bwMode="auto">
            <a:xfrm>
              <a:off x="5940152" y="2420887"/>
              <a:ext cx="1368152" cy="277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algn="ctr"/>
              <a:r>
                <a:rPr lang="en-US" altLang="zh-CN" sz="1400" dirty="0" smtClean="0">
                  <a:solidFill>
                    <a:srgbClr val="010000"/>
                  </a:solidFill>
                  <a:latin typeface="华文楷体" panose="02010600040101010101" pitchFamily="2" charset="-122"/>
                  <a:ea typeface="华文楷体" panose="02010600040101010101" pitchFamily="2" charset="-122"/>
                  <a:cs typeface="Arial" panose="020B0604020202020204" pitchFamily="34" charset="0"/>
                </a:rPr>
                <a:t>2018</a:t>
              </a:r>
              <a:r>
                <a:rPr lang="zh-CN" altLang="en-US" sz="1400" dirty="0" smtClean="0">
                  <a:solidFill>
                    <a:srgbClr val="010000"/>
                  </a:solidFill>
                  <a:latin typeface="华文楷体" panose="02010600040101010101" pitchFamily="2" charset="-122"/>
                  <a:ea typeface="华文楷体" panose="02010600040101010101" pitchFamily="2" charset="-122"/>
                  <a:cs typeface="Arial" panose="020B0604020202020204" pitchFamily="34" charset="0"/>
                </a:rPr>
                <a:t>年</a:t>
              </a:r>
              <a:r>
                <a:rPr lang="en-US" altLang="zh-CN" sz="1400" dirty="0" smtClean="0">
                  <a:solidFill>
                    <a:srgbClr val="010000"/>
                  </a:solidFill>
                  <a:latin typeface="华文楷体" panose="02010600040101010101" pitchFamily="2" charset="-122"/>
                  <a:ea typeface="华文楷体" panose="02010600040101010101" pitchFamily="2" charset="-122"/>
                  <a:cs typeface="Arial" panose="020B0604020202020204" pitchFamily="34" charset="0"/>
                </a:rPr>
                <a:t>6</a:t>
              </a:r>
              <a:r>
                <a:rPr lang="zh-CN" altLang="en-US" sz="1400" dirty="0" smtClean="0">
                  <a:solidFill>
                    <a:srgbClr val="010000"/>
                  </a:solidFill>
                  <a:latin typeface="华文楷体" panose="02010600040101010101" pitchFamily="2" charset="-122"/>
                  <a:ea typeface="华文楷体" panose="02010600040101010101" pitchFamily="2" charset="-122"/>
                  <a:cs typeface="Arial" panose="020B0604020202020204" pitchFamily="34" charset="0"/>
                </a:rPr>
                <a:t>月</a:t>
              </a:r>
              <a:endParaRPr lang="en-US" altLang="zh-CN" sz="1400" dirty="0">
                <a:solidFill>
                  <a:srgbClr val="010000"/>
                </a:solidFill>
                <a:latin typeface="华文楷体" panose="02010600040101010101" pitchFamily="2" charset="-122"/>
                <a:ea typeface="华文楷体" panose="02010600040101010101" pitchFamily="2" charset="-122"/>
                <a:cs typeface="Arial" panose="020B0604020202020204" pitchFamily="34" charset="0"/>
              </a:endParaRPr>
            </a:p>
          </p:txBody>
        </p:sp>
        <p:sp>
          <p:nvSpPr>
            <p:cNvPr id="91" name="Rectangle 21"/>
            <p:cNvSpPr>
              <a:spLocks noChangeArrowheads="1"/>
            </p:cNvSpPr>
            <p:nvPr/>
          </p:nvSpPr>
          <p:spPr bwMode="auto">
            <a:xfrm>
              <a:off x="7452321" y="2420887"/>
              <a:ext cx="1368152" cy="277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algn="ctr"/>
              <a:r>
                <a:rPr lang="en-US" altLang="zh-CN" sz="1400" dirty="0" smtClean="0">
                  <a:solidFill>
                    <a:srgbClr val="010000"/>
                  </a:solidFill>
                  <a:latin typeface="华文楷体" panose="02010600040101010101" pitchFamily="2" charset="-122"/>
                  <a:ea typeface="华文楷体" panose="02010600040101010101" pitchFamily="2" charset="-122"/>
                  <a:cs typeface="Arial" panose="020B0604020202020204" pitchFamily="34" charset="0"/>
                </a:rPr>
                <a:t>2018</a:t>
              </a:r>
              <a:r>
                <a:rPr lang="zh-CN" altLang="en-US" sz="1400" dirty="0" smtClean="0">
                  <a:solidFill>
                    <a:srgbClr val="010000"/>
                  </a:solidFill>
                  <a:latin typeface="华文楷体" panose="02010600040101010101" pitchFamily="2" charset="-122"/>
                  <a:ea typeface="华文楷体" panose="02010600040101010101" pitchFamily="2" charset="-122"/>
                  <a:cs typeface="Arial" panose="020B0604020202020204" pitchFamily="34" charset="0"/>
                </a:rPr>
                <a:t>年</a:t>
              </a:r>
              <a:r>
                <a:rPr lang="en-US" altLang="zh-CN" sz="1400" dirty="0" smtClean="0">
                  <a:solidFill>
                    <a:srgbClr val="010000"/>
                  </a:solidFill>
                  <a:latin typeface="华文楷体" panose="02010600040101010101" pitchFamily="2" charset="-122"/>
                  <a:ea typeface="华文楷体" panose="02010600040101010101" pitchFamily="2" charset="-122"/>
                  <a:cs typeface="Arial" panose="020B0604020202020204" pitchFamily="34" charset="0"/>
                </a:rPr>
                <a:t>12</a:t>
              </a:r>
              <a:r>
                <a:rPr lang="zh-CN" altLang="en-US" sz="1400" dirty="0" smtClean="0">
                  <a:solidFill>
                    <a:srgbClr val="010000"/>
                  </a:solidFill>
                  <a:latin typeface="华文楷体" panose="02010600040101010101" pitchFamily="2" charset="-122"/>
                  <a:ea typeface="华文楷体" panose="02010600040101010101" pitchFamily="2" charset="-122"/>
                  <a:cs typeface="Arial" panose="020B0604020202020204" pitchFamily="34" charset="0"/>
                </a:rPr>
                <a:t>月</a:t>
              </a:r>
              <a:endParaRPr lang="en-US" altLang="zh-CN" sz="1400" dirty="0">
                <a:solidFill>
                  <a:srgbClr val="010000"/>
                </a:solidFill>
                <a:latin typeface="华文楷体" panose="02010600040101010101" pitchFamily="2" charset="-122"/>
                <a:ea typeface="华文楷体" panose="02010600040101010101" pitchFamily="2" charset="-122"/>
                <a:cs typeface="Arial" panose="020B0604020202020204" pitchFamily="34" charset="0"/>
              </a:endParaRPr>
            </a:p>
          </p:txBody>
        </p:sp>
      </p:grpSp>
      <p:sp>
        <p:nvSpPr>
          <p:cNvPr id="92" name="TextBox 120"/>
          <p:cNvSpPr txBox="1"/>
          <p:nvPr/>
        </p:nvSpPr>
        <p:spPr>
          <a:xfrm>
            <a:off x="3547340" y="5993834"/>
            <a:ext cx="5155295" cy="430887"/>
          </a:xfrm>
          <a:prstGeom prst="rect">
            <a:avLst/>
          </a:prstGeom>
          <a:solidFill>
            <a:srgbClr val="FFFF00"/>
          </a:solidFill>
        </p:spPr>
        <p:txBody>
          <a:bodyPr wrap="square" rtlCol="0">
            <a:spAutoFit/>
          </a:bodyPr>
          <a:p>
            <a:pPr algn="ctr"/>
            <a:r>
              <a:rPr lang="zh-CN" altLang="en-US" sz="2200" b="1" dirty="0">
                <a:solidFill>
                  <a:srgbClr val="FF0000"/>
                </a:solidFill>
                <a:latin typeface="华文楷体" panose="02010600040101010101" pitchFamily="2" charset="-122"/>
                <a:ea typeface="华文楷体" panose="02010600040101010101" pitchFamily="2" charset="-122"/>
              </a:rPr>
              <a:t>历经</a:t>
            </a:r>
            <a:r>
              <a:rPr lang="zh-CN" altLang="en-US" sz="2200" b="1" dirty="0" smtClean="0">
                <a:solidFill>
                  <a:srgbClr val="FF0000"/>
                </a:solidFill>
                <a:latin typeface="华文楷体" panose="02010600040101010101" pitchFamily="2" charset="-122"/>
                <a:ea typeface="华文楷体" panose="02010600040101010101" pitchFamily="2" charset="-122"/>
              </a:rPr>
              <a:t>多个阶段，完成多件产品交付！</a:t>
            </a:r>
            <a:endParaRPr lang="zh-CN" altLang="en-US" sz="2200" dirty="0">
              <a:solidFill>
                <a:srgbClr val="FF0000"/>
              </a:solidFill>
              <a:latin typeface="华文楷体" panose="02010600040101010101" pitchFamily="2" charset="-122"/>
              <a:ea typeface="华文楷体" panose="02010600040101010101" pitchFamily="2" charset="-122"/>
            </a:endParaRPr>
          </a:p>
        </p:txBody>
      </p:sp>
      <p:sp>
        <p:nvSpPr>
          <p:cNvPr id="93" name="TextBox 7"/>
          <p:cNvSpPr txBox="1"/>
          <p:nvPr/>
        </p:nvSpPr>
        <p:spPr>
          <a:xfrm>
            <a:off x="335280" y="1216025"/>
            <a:ext cx="2980055" cy="429895"/>
          </a:xfrm>
          <a:prstGeom prst="rect">
            <a:avLst/>
          </a:prstGeom>
          <a:noFill/>
        </p:spPr>
        <p:txBody>
          <a:bodyPr wrap="square" rtlCol="0">
            <a:spAutoFit/>
          </a:bodyPr>
          <a:p>
            <a:r>
              <a:rPr lang="zh-CN" altLang="en-US" sz="2200" b="1" dirty="0" smtClean="0">
                <a:solidFill>
                  <a:schemeClr val="tx1"/>
                </a:solidFill>
                <a:latin typeface="+mj-ea"/>
                <a:ea typeface="+mj-ea"/>
              </a:rPr>
              <a:t>合作</a:t>
            </a:r>
            <a:r>
              <a:rPr lang="zh-CN" altLang="en-US" sz="2200" b="1" dirty="0" smtClean="0">
                <a:solidFill>
                  <a:schemeClr val="tx1"/>
                </a:solidFill>
                <a:latin typeface="+mj-ea"/>
                <a:ea typeface="+mj-ea"/>
              </a:rPr>
              <a:t>单位情况介绍：</a:t>
            </a:r>
            <a:endParaRPr lang="zh-CN" altLang="en-US" sz="2200" b="1" dirty="0" smtClean="0">
              <a:solidFill>
                <a:schemeClr val="tx1"/>
              </a:solidFill>
              <a:latin typeface="+mj-ea"/>
              <a:ea typeface="+mj-ea"/>
            </a:endParaRPr>
          </a:p>
        </p:txBody>
      </p:sp>
      <p:sp>
        <p:nvSpPr>
          <p:cNvPr id="94" name="TextBox 120"/>
          <p:cNvSpPr txBox="1"/>
          <p:nvPr/>
        </p:nvSpPr>
        <p:spPr>
          <a:xfrm>
            <a:off x="3969337" y="3062114"/>
            <a:ext cx="4312096" cy="430887"/>
          </a:xfrm>
          <a:prstGeom prst="rect">
            <a:avLst/>
          </a:prstGeom>
          <a:solidFill>
            <a:srgbClr val="FFFF00"/>
          </a:solidFill>
        </p:spPr>
        <p:txBody>
          <a:bodyPr wrap="square" rtlCol="0">
            <a:spAutoFit/>
          </a:bodyPr>
          <a:p>
            <a:pPr algn="ctr"/>
            <a:r>
              <a:rPr lang="zh-CN" altLang="en-US" sz="2200" b="1" dirty="0" smtClean="0">
                <a:solidFill>
                  <a:srgbClr val="FF0000"/>
                </a:solidFill>
                <a:latin typeface="华文楷体" panose="02010600040101010101" pitchFamily="2" charset="-122"/>
                <a:ea typeface="华文楷体" panose="02010600040101010101" pitchFamily="2" charset="-122"/>
              </a:rPr>
              <a:t>优势互补，深度融合！</a:t>
            </a:r>
            <a:endParaRPr lang="zh-CN" altLang="en-US" sz="2200" dirty="0">
              <a:solidFill>
                <a:srgbClr val="FF0000"/>
              </a:solidFill>
              <a:latin typeface="华文楷体" panose="02010600040101010101" pitchFamily="2" charset="-122"/>
              <a:ea typeface="华文楷体" panose="02010600040101010101" pitchFamily="2" charset="-122"/>
            </a:endParaRPr>
          </a:p>
        </p:txBody>
      </p:sp>
      <p:sp>
        <p:nvSpPr>
          <p:cNvPr id="95" name="矩形 94"/>
          <p:cNvSpPr/>
          <p:nvPr/>
        </p:nvSpPr>
        <p:spPr>
          <a:xfrm flipV="1">
            <a:off x="-1270" y="107696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latin typeface="Times New Roman" panose="02020603050405020304" charset="0"/>
              <a:cs typeface="Times New Roman" panose="02020603050405020304" charset="0"/>
            </a:endParaRPr>
          </a:p>
        </p:txBody>
      </p:sp>
    </p:spTree>
  </p:cSld>
  <p:clrMapOvr>
    <a:masterClrMapping/>
  </p:clrMapOvr>
  <p:transition advTm="18446"/>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图片 6" descr="所徽1.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75715" cy="1076960"/>
          </a:xfrm>
          <a:prstGeom prst="rect">
            <a:avLst/>
          </a:prstGeom>
        </p:spPr>
      </p:pic>
      <p:sp>
        <p:nvSpPr>
          <p:cNvPr id="11" name="矩形 10"/>
          <p:cNvSpPr/>
          <p:nvPr/>
        </p:nvSpPr>
        <p:spPr>
          <a:xfrm flipV="1">
            <a:off x="0" y="106616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6232525" y="650621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pPr algn="l"/>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sp>
        <p:nvSpPr>
          <p:cNvPr id="5" name="文本框 4"/>
          <p:cNvSpPr txBox="1"/>
          <p:nvPr/>
        </p:nvSpPr>
        <p:spPr>
          <a:xfrm>
            <a:off x="1429385" y="247650"/>
            <a:ext cx="2926080" cy="645160"/>
          </a:xfrm>
          <a:prstGeom prst="rect">
            <a:avLst/>
          </a:prstGeom>
          <a:noFill/>
        </p:spPr>
        <p:txBody>
          <a:bodyPr wrap="none" rtlCol="0" anchor="t">
            <a:spAutoFit/>
          </a:bodyPr>
          <a:p>
            <a:r>
              <a:rPr lang="zh-CN" altLang="en-US" sz="3600" b="1" dirty="0">
                <a:latin typeface="微软雅黑" panose="020B0503020204020204" charset="-122"/>
                <a:ea typeface="微软雅黑" panose="020B0503020204020204" charset="-122"/>
                <a:cs typeface="微软雅黑" panose="020B0503020204020204" charset="-122"/>
                <a:sym typeface="+mn-ea"/>
              </a:rPr>
              <a:t>探测对象</a:t>
            </a:r>
            <a:r>
              <a:rPr lang="zh-CN" altLang="en-US" sz="3600" b="1" dirty="0">
                <a:latin typeface="微软雅黑" panose="020B0503020204020204" charset="-122"/>
                <a:ea typeface="微软雅黑" panose="020B0503020204020204" charset="-122"/>
                <a:cs typeface="微软雅黑" panose="020B0503020204020204" charset="-122"/>
                <a:sym typeface="+mn-ea"/>
              </a:rPr>
              <a:t>分析</a:t>
            </a:r>
            <a:endParaRPr lang="zh-CN" altLang="en-US" sz="3600" b="1" dirty="0">
              <a:latin typeface="微软雅黑" panose="020B0503020204020204" charset="-122"/>
              <a:ea typeface="微软雅黑" panose="020B0503020204020204" charset="-122"/>
              <a:cs typeface="微软雅黑" panose="020B0503020204020204" charset="-122"/>
              <a:sym typeface="+mn-ea"/>
            </a:endParaRPr>
          </a:p>
        </p:txBody>
      </p:sp>
      <p:sp>
        <p:nvSpPr>
          <p:cNvPr id="95" name="矩形 94"/>
          <p:cNvSpPr/>
          <p:nvPr/>
        </p:nvSpPr>
        <p:spPr>
          <a:xfrm flipV="1">
            <a:off x="-1270" y="107696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latin typeface="Times New Roman" panose="02020603050405020304" charset="0"/>
              <a:cs typeface="Times New Roman" panose="02020603050405020304" charset="0"/>
            </a:endParaRPr>
          </a:p>
        </p:txBody>
      </p:sp>
      <p:pic>
        <p:nvPicPr>
          <p:cNvPr id="23555" name="图片 4"/>
          <p:cNvPicPr/>
          <p:nvPr/>
        </p:nvPicPr>
        <p:blipFill>
          <a:blip r:embed="rId3"/>
          <a:stretch>
            <a:fillRect/>
          </a:stretch>
        </p:blipFill>
        <p:spPr>
          <a:xfrm>
            <a:off x="4553585" y="1315720"/>
            <a:ext cx="7336155" cy="4859020"/>
          </a:xfrm>
          <a:prstGeom prst="rect">
            <a:avLst/>
          </a:prstGeom>
          <a:noFill/>
          <a:ln w="9525">
            <a:noFill/>
          </a:ln>
        </p:spPr>
      </p:pic>
      <p:sp>
        <p:nvSpPr>
          <p:cNvPr id="23556" name="矩形 5"/>
          <p:cNvSpPr/>
          <p:nvPr/>
        </p:nvSpPr>
        <p:spPr>
          <a:xfrm>
            <a:off x="453390" y="1454150"/>
            <a:ext cx="4100195" cy="4523105"/>
          </a:xfrm>
          <a:prstGeom prst="rect">
            <a:avLst/>
          </a:prstGeom>
          <a:noFill/>
          <a:ln w="9525">
            <a:noFill/>
          </a:ln>
        </p:spPr>
        <p:txBody>
          <a:bodyPr wrap="square">
            <a:spAutoFit/>
          </a:bodyPr>
          <a:p>
            <a:pPr algn="just">
              <a:buNone/>
            </a:pPr>
            <a:r>
              <a:rPr lang="en-US" altLang="zh-CN" sz="2400" b="1" dirty="0">
                <a:solidFill>
                  <a:srgbClr val="4141EF"/>
                </a:solidFill>
                <a:latin typeface="微软雅黑" panose="020B0503020204020204" charset="-122"/>
                <a:ea typeface="微软雅黑" panose="020B0503020204020204" charset="-122"/>
                <a:cs typeface="微软雅黑" panose="020B0503020204020204" charset="-122"/>
                <a:sym typeface="Times New Roman" panose="02020603050405020304" charset="0"/>
              </a:rPr>
              <a:t>        </a:t>
            </a:r>
            <a:r>
              <a:rPr lang="zh-CN" altLang="en-US" sz="2400" b="1" dirty="0">
                <a:solidFill>
                  <a:srgbClr val="4141EF"/>
                </a:solidFill>
                <a:latin typeface="微软雅黑" panose="020B0503020204020204" charset="-122"/>
                <a:ea typeface="微软雅黑" panose="020B0503020204020204" charset="-122"/>
                <a:cs typeface="微软雅黑" panose="020B0503020204020204" charset="-122"/>
                <a:sym typeface="Times New Roman" panose="02020603050405020304" charset="0"/>
              </a:rPr>
              <a:t>由于火星没有全球性磁场和捕获辐射带，火星空间的能量粒子主要来自太阳粒子、银河宇宙线和火星大气。其中太阳粒子包含质子、电子和重离子，能量在数十</a:t>
            </a:r>
            <a:r>
              <a:rPr lang="en-US" altLang="zh-CN" sz="2400" b="1" dirty="0">
                <a:solidFill>
                  <a:srgbClr val="4141EF"/>
                </a:solidFill>
                <a:latin typeface="微软雅黑" panose="020B0503020204020204" charset="-122"/>
                <a:ea typeface="微软雅黑" panose="020B0503020204020204" charset="-122"/>
                <a:cs typeface="微软雅黑" panose="020B0503020204020204" charset="-122"/>
                <a:sym typeface="Times New Roman" panose="02020603050405020304" charset="0"/>
              </a:rPr>
              <a:t>keV</a:t>
            </a:r>
            <a:r>
              <a:rPr lang="zh-CN" altLang="en-US" sz="2400" b="1" dirty="0">
                <a:solidFill>
                  <a:srgbClr val="4141EF"/>
                </a:solidFill>
                <a:latin typeface="微软雅黑" panose="020B0503020204020204" charset="-122"/>
                <a:ea typeface="微软雅黑" panose="020B0503020204020204" charset="-122"/>
                <a:cs typeface="微软雅黑" panose="020B0503020204020204" charset="-122"/>
                <a:sym typeface="Times New Roman" panose="02020603050405020304" charset="0"/>
              </a:rPr>
              <a:t>到几</a:t>
            </a:r>
            <a:r>
              <a:rPr lang="en-US" altLang="zh-CN" sz="2400" b="1" dirty="0">
                <a:solidFill>
                  <a:srgbClr val="4141EF"/>
                </a:solidFill>
                <a:latin typeface="微软雅黑" panose="020B0503020204020204" charset="-122"/>
                <a:ea typeface="微软雅黑" panose="020B0503020204020204" charset="-122"/>
                <a:cs typeface="微软雅黑" panose="020B0503020204020204" charset="-122"/>
                <a:sym typeface="Times New Roman" panose="02020603050405020304" charset="0"/>
              </a:rPr>
              <a:t>GeV</a:t>
            </a:r>
            <a:r>
              <a:rPr lang="zh-CN" altLang="en-US" sz="2400" b="1" dirty="0">
                <a:solidFill>
                  <a:srgbClr val="4141EF"/>
                </a:solidFill>
                <a:latin typeface="微软雅黑" panose="020B0503020204020204" charset="-122"/>
                <a:ea typeface="微软雅黑" panose="020B0503020204020204" charset="-122"/>
                <a:cs typeface="微软雅黑" panose="020B0503020204020204" charset="-122"/>
                <a:sym typeface="Times New Roman" panose="02020603050405020304" charset="0"/>
              </a:rPr>
              <a:t>，一次太阳粒子事件积分通量可达</a:t>
            </a:r>
            <a:r>
              <a:rPr lang="en-US" altLang="zh-CN" sz="2400" b="1" dirty="0">
                <a:solidFill>
                  <a:srgbClr val="4141EF"/>
                </a:solidFill>
                <a:latin typeface="微软雅黑" panose="020B0503020204020204" charset="-122"/>
                <a:ea typeface="微软雅黑" panose="020B0503020204020204" charset="-122"/>
                <a:cs typeface="微软雅黑" panose="020B0503020204020204" charset="-122"/>
                <a:sym typeface="Times New Roman" panose="02020603050405020304" charset="0"/>
              </a:rPr>
              <a:t>10</a:t>
            </a:r>
            <a:r>
              <a:rPr lang="en-US" altLang="zh-CN" sz="2400" b="1" baseline="30000" dirty="0">
                <a:solidFill>
                  <a:srgbClr val="4141EF"/>
                </a:solidFill>
                <a:latin typeface="微软雅黑" panose="020B0503020204020204" charset="-122"/>
                <a:ea typeface="微软雅黑" panose="020B0503020204020204" charset="-122"/>
                <a:cs typeface="微软雅黑" panose="020B0503020204020204" charset="-122"/>
                <a:sym typeface="Times New Roman" panose="02020603050405020304" charset="0"/>
              </a:rPr>
              <a:t>10</a:t>
            </a:r>
            <a:r>
              <a:rPr lang="en-US" altLang="zh-CN" sz="2400" b="1" dirty="0">
                <a:solidFill>
                  <a:srgbClr val="4141EF"/>
                </a:solidFill>
                <a:latin typeface="微软雅黑" panose="020B0503020204020204" charset="-122"/>
                <a:ea typeface="微软雅黑" panose="020B0503020204020204" charset="-122"/>
                <a:cs typeface="微软雅黑" panose="020B0503020204020204" charset="-122"/>
                <a:sym typeface="Times New Roman" panose="02020603050405020304" charset="0"/>
              </a:rPr>
              <a:t>cm</a:t>
            </a:r>
            <a:r>
              <a:rPr lang="en-US" altLang="zh-CN" sz="2400" b="1" baseline="30000" dirty="0">
                <a:solidFill>
                  <a:srgbClr val="4141EF"/>
                </a:solidFill>
                <a:latin typeface="微软雅黑" panose="020B0503020204020204" charset="-122"/>
                <a:ea typeface="微软雅黑" panose="020B0503020204020204" charset="-122"/>
                <a:cs typeface="微软雅黑" panose="020B0503020204020204" charset="-122"/>
                <a:sym typeface="Times New Roman" panose="02020603050405020304" charset="0"/>
              </a:rPr>
              <a:t>-2</a:t>
            </a:r>
            <a:r>
              <a:rPr lang="zh-CN" altLang="en-US" sz="2400" b="1" dirty="0">
                <a:solidFill>
                  <a:srgbClr val="4141EF"/>
                </a:solidFill>
                <a:latin typeface="微软雅黑" panose="020B0503020204020204" charset="-122"/>
                <a:ea typeface="微软雅黑" panose="020B0503020204020204" charset="-122"/>
                <a:cs typeface="微软雅黑" panose="020B0503020204020204" charset="-122"/>
                <a:sym typeface="Times New Roman" panose="02020603050405020304" charset="0"/>
              </a:rPr>
              <a:t>，峰值通量可达</a:t>
            </a:r>
            <a:r>
              <a:rPr lang="en-US" altLang="zh-CN" sz="2400" b="1" dirty="0">
                <a:solidFill>
                  <a:srgbClr val="4141EF"/>
                </a:solidFill>
                <a:latin typeface="微软雅黑" panose="020B0503020204020204" charset="-122"/>
                <a:ea typeface="微软雅黑" panose="020B0503020204020204" charset="-122"/>
                <a:cs typeface="微软雅黑" panose="020B0503020204020204" charset="-122"/>
                <a:sym typeface="Times New Roman" panose="02020603050405020304" charset="0"/>
              </a:rPr>
              <a:t>10</a:t>
            </a:r>
            <a:r>
              <a:rPr lang="en-US" altLang="zh-CN" sz="2400" b="1" baseline="30000" dirty="0">
                <a:solidFill>
                  <a:srgbClr val="4141EF"/>
                </a:solidFill>
                <a:latin typeface="微软雅黑" panose="020B0503020204020204" charset="-122"/>
                <a:ea typeface="微软雅黑" panose="020B0503020204020204" charset="-122"/>
                <a:cs typeface="微软雅黑" panose="020B0503020204020204" charset="-122"/>
                <a:sym typeface="Times New Roman" panose="02020603050405020304" charset="0"/>
              </a:rPr>
              <a:t>5</a:t>
            </a:r>
            <a:r>
              <a:rPr lang="en-US" altLang="zh-CN" sz="2400" b="1" dirty="0">
                <a:solidFill>
                  <a:srgbClr val="4141EF"/>
                </a:solidFill>
                <a:latin typeface="微软雅黑" panose="020B0503020204020204" charset="-122"/>
                <a:ea typeface="微软雅黑" panose="020B0503020204020204" charset="-122"/>
                <a:cs typeface="微软雅黑" panose="020B0503020204020204" charset="-122"/>
                <a:sym typeface="Times New Roman" panose="02020603050405020304" charset="0"/>
              </a:rPr>
              <a:t>cm</a:t>
            </a:r>
            <a:r>
              <a:rPr lang="en-US" altLang="zh-CN" sz="2400" b="1" baseline="30000" dirty="0">
                <a:solidFill>
                  <a:srgbClr val="4141EF"/>
                </a:solidFill>
                <a:latin typeface="微软雅黑" panose="020B0503020204020204" charset="-122"/>
                <a:ea typeface="微软雅黑" panose="020B0503020204020204" charset="-122"/>
                <a:cs typeface="微软雅黑" panose="020B0503020204020204" charset="-122"/>
                <a:sym typeface="Times New Roman" panose="02020603050405020304" charset="0"/>
              </a:rPr>
              <a:t>-2</a:t>
            </a:r>
            <a:r>
              <a:rPr lang="en-US" altLang="zh-CN" sz="2400" b="1" dirty="0">
                <a:solidFill>
                  <a:srgbClr val="4141EF"/>
                </a:solidFill>
                <a:latin typeface="微软雅黑" panose="020B0503020204020204" charset="-122"/>
                <a:ea typeface="微软雅黑" panose="020B0503020204020204" charset="-122"/>
                <a:cs typeface="微软雅黑" panose="020B0503020204020204" charset="-122"/>
                <a:sym typeface="Times New Roman" panose="02020603050405020304" charset="0"/>
              </a:rPr>
              <a:t>s</a:t>
            </a:r>
            <a:r>
              <a:rPr lang="en-US" altLang="zh-CN" sz="2400" b="1" baseline="30000" dirty="0">
                <a:solidFill>
                  <a:srgbClr val="4141EF"/>
                </a:solidFill>
                <a:latin typeface="微软雅黑" panose="020B0503020204020204" charset="-122"/>
                <a:ea typeface="微软雅黑" panose="020B0503020204020204" charset="-122"/>
                <a:cs typeface="微软雅黑" panose="020B0503020204020204" charset="-122"/>
                <a:sym typeface="Times New Roman" panose="02020603050405020304" charset="0"/>
              </a:rPr>
              <a:t>-1</a:t>
            </a:r>
            <a:r>
              <a:rPr lang="zh-CN" altLang="en-US" sz="2400" b="1" dirty="0">
                <a:solidFill>
                  <a:srgbClr val="4141EF"/>
                </a:solidFill>
                <a:latin typeface="微软雅黑" panose="020B0503020204020204" charset="-122"/>
                <a:ea typeface="微软雅黑" panose="020B0503020204020204" charset="-122"/>
                <a:cs typeface="微软雅黑" panose="020B0503020204020204" charset="-122"/>
                <a:sym typeface="Times New Roman" panose="02020603050405020304" charset="0"/>
              </a:rPr>
              <a:t>；太阳风暴能量粒子对火星大气进行加速，火星大气也会产生高能电子、离子等。</a:t>
            </a:r>
            <a:endParaRPr lang="zh-CN" altLang="en-US" sz="2400" b="1" dirty="0">
              <a:solidFill>
                <a:srgbClr val="4141EF"/>
              </a:solidFill>
              <a:latin typeface="微软雅黑" panose="020B0503020204020204" charset="-122"/>
              <a:ea typeface="微软雅黑" panose="020B0503020204020204" charset="-122"/>
              <a:cs typeface="微软雅黑" panose="020B0503020204020204" charset="-122"/>
              <a:sym typeface="Times New Roman" panose="02020603050405020304" charset="0"/>
            </a:endParaRPr>
          </a:p>
        </p:txBody>
      </p:sp>
    </p:spTree>
  </p:cSld>
  <p:clrMapOvr>
    <a:masterClrMapping/>
  </p:clrMapOvr>
  <p:transition advTm="18446"/>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图片 6" descr="所徽1.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75715" cy="1076960"/>
          </a:xfrm>
          <a:prstGeom prst="rect">
            <a:avLst/>
          </a:prstGeom>
        </p:spPr>
      </p:pic>
      <p:sp>
        <p:nvSpPr>
          <p:cNvPr id="11" name="矩形 10"/>
          <p:cNvSpPr/>
          <p:nvPr/>
        </p:nvSpPr>
        <p:spPr>
          <a:xfrm flipV="1">
            <a:off x="0" y="105473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6232525" y="650621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pPr algn="l"/>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sp>
        <p:nvSpPr>
          <p:cNvPr id="5" name="文本框 4"/>
          <p:cNvSpPr txBox="1"/>
          <p:nvPr/>
        </p:nvSpPr>
        <p:spPr>
          <a:xfrm>
            <a:off x="1429385" y="247650"/>
            <a:ext cx="3840480" cy="645160"/>
          </a:xfrm>
          <a:prstGeom prst="rect">
            <a:avLst/>
          </a:prstGeom>
          <a:noFill/>
        </p:spPr>
        <p:txBody>
          <a:bodyPr wrap="none" rtlCol="0" anchor="t">
            <a:spAutoFit/>
          </a:bodyPr>
          <a:p>
            <a:r>
              <a:rPr lang="zh-CN" altLang="en-US" sz="3600" b="1" dirty="0">
                <a:latin typeface="微软雅黑" panose="020B0503020204020204" charset="-122"/>
                <a:ea typeface="微软雅黑" panose="020B0503020204020204" charset="-122"/>
                <a:cs typeface="微软雅黑" panose="020B0503020204020204" charset="-122"/>
                <a:sym typeface="+mn-ea"/>
              </a:rPr>
              <a:t>总体技术指标</a:t>
            </a:r>
            <a:r>
              <a:rPr lang="zh-CN" altLang="en-US" sz="3600" b="1" dirty="0">
                <a:latin typeface="微软雅黑" panose="020B0503020204020204" charset="-122"/>
                <a:ea typeface="微软雅黑" panose="020B0503020204020204" charset="-122"/>
                <a:cs typeface="微软雅黑" panose="020B0503020204020204" charset="-122"/>
                <a:sym typeface="+mn-ea"/>
              </a:rPr>
              <a:t>要求</a:t>
            </a:r>
            <a:endParaRPr lang="zh-CN" altLang="en-US" sz="3600" b="1" dirty="0">
              <a:latin typeface="微软雅黑" panose="020B0503020204020204" charset="-122"/>
              <a:ea typeface="微软雅黑" panose="020B0503020204020204" charset="-122"/>
              <a:cs typeface="微软雅黑" panose="020B0503020204020204" charset="-122"/>
              <a:sym typeface="+mn-ea"/>
            </a:endParaRPr>
          </a:p>
        </p:txBody>
      </p:sp>
      <p:graphicFrame>
        <p:nvGraphicFramePr>
          <p:cNvPr id="8" name="表格 7"/>
          <p:cNvGraphicFramePr>
            <a:graphicFrameLocks noGrp="1"/>
          </p:cNvGraphicFramePr>
          <p:nvPr>
            <p:custDataLst>
              <p:tags r:id="rId3"/>
            </p:custDataLst>
          </p:nvPr>
        </p:nvGraphicFramePr>
        <p:xfrm>
          <a:off x="384810" y="1230630"/>
          <a:ext cx="11435715" cy="5106670"/>
        </p:xfrm>
        <a:graphic>
          <a:graphicData uri="http://schemas.openxmlformats.org/drawingml/2006/table">
            <a:tbl>
              <a:tblPr firstRow="1" firstCol="1" bandRow="1">
                <a:tableStyleId>{03ED375E-220C-4B3F-949B-5BC13ED6762B}</a:tableStyleId>
              </a:tblPr>
              <a:tblGrid>
                <a:gridCol w="1853565"/>
                <a:gridCol w="3268345"/>
                <a:gridCol w="6313805"/>
              </a:tblGrid>
              <a:tr h="634365">
                <a:tc>
                  <a:txBody>
                    <a:bodyPr/>
                    <a:p>
                      <a:pPr marL="0" indent="0" algn="ctr">
                        <a:lnSpc>
                          <a:spcPct val="150000"/>
                        </a:lnSpc>
                        <a:spcBef>
                          <a:spcPts val="780"/>
                        </a:spcBef>
                        <a:spcAft>
                          <a:spcPts val="780"/>
                        </a:spcAft>
                      </a:pPr>
                      <a:r>
                        <a:rPr lang="zh-CN" sz="1400" b="1" kern="0" dirty="0">
                          <a:effectLst/>
                          <a:latin typeface="微软雅黑" panose="020B0503020204020204" charset="-122"/>
                          <a:ea typeface="微软雅黑" panose="020B0503020204020204" charset="-122"/>
                        </a:rPr>
                        <a:t>序号</a:t>
                      </a:r>
                      <a:endParaRPr lang="zh-CN" sz="1400" b="1" kern="0" dirty="0">
                        <a:effectLst/>
                        <a:latin typeface="微软雅黑" panose="020B0503020204020204" charset="-122"/>
                        <a:ea typeface="微软雅黑" panose="020B0503020204020204" charset="-122"/>
                      </a:endParaRPr>
                    </a:p>
                  </a:txBody>
                  <a:tcPr marL="67316" marR="67316" marT="0" marB="0" anchor="ctr">
                    <a:solidFill>
                      <a:schemeClr val="accent4">
                        <a:lumMod val="40000"/>
                        <a:lumOff val="60000"/>
                      </a:schemeClr>
                    </a:solidFill>
                  </a:tcPr>
                </a:tc>
                <a:tc>
                  <a:txBody>
                    <a:bodyPr/>
                    <a:p>
                      <a:pPr marL="0" indent="0" algn="ctr">
                        <a:lnSpc>
                          <a:spcPct val="150000"/>
                        </a:lnSpc>
                        <a:spcBef>
                          <a:spcPts val="780"/>
                        </a:spcBef>
                        <a:spcAft>
                          <a:spcPts val="780"/>
                        </a:spcAft>
                      </a:pPr>
                      <a:r>
                        <a:rPr lang="zh-CN" sz="1400" b="1" kern="0" dirty="0">
                          <a:effectLst/>
                          <a:latin typeface="微软雅黑" panose="020B0503020204020204" charset="-122"/>
                          <a:ea typeface="微软雅黑" panose="020B0503020204020204" charset="-122"/>
                        </a:rPr>
                        <a:t>名称</a:t>
                      </a:r>
                      <a:endParaRPr lang="zh-CN" sz="1400" b="1" kern="0" dirty="0">
                        <a:effectLst/>
                        <a:latin typeface="微软雅黑" panose="020B0503020204020204" charset="-122"/>
                        <a:ea typeface="微软雅黑" panose="020B0503020204020204" charset="-122"/>
                      </a:endParaRPr>
                    </a:p>
                  </a:txBody>
                  <a:tcPr marL="67316" marR="67316" marT="0" marB="0" anchor="ctr">
                    <a:solidFill>
                      <a:schemeClr val="accent4">
                        <a:lumMod val="40000"/>
                        <a:lumOff val="60000"/>
                      </a:schemeClr>
                    </a:solidFill>
                  </a:tcPr>
                </a:tc>
                <a:tc>
                  <a:txBody>
                    <a:bodyPr/>
                    <a:p>
                      <a:pPr marL="0" indent="0" algn="ctr">
                        <a:lnSpc>
                          <a:spcPct val="150000"/>
                        </a:lnSpc>
                        <a:spcBef>
                          <a:spcPts val="780"/>
                        </a:spcBef>
                        <a:spcAft>
                          <a:spcPts val="780"/>
                        </a:spcAft>
                      </a:pPr>
                      <a:r>
                        <a:rPr lang="zh-CN" sz="1400" b="1" kern="0" dirty="0">
                          <a:effectLst/>
                          <a:latin typeface="微软雅黑" panose="020B0503020204020204" charset="-122"/>
                          <a:ea typeface="微软雅黑" panose="020B0503020204020204" charset="-122"/>
                        </a:rPr>
                        <a:t>指标要求</a:t>
                      </a:r>
                      <a:endParaRPr lang="zh-CN" sz="1400" b="1" kern="0" dirty="0">
                        <a:effectLst/>
                        <a:latin typeface="微软雅黑" panose="020B0503020204020204" charset="-122"/>
                        <a:ea typeface="微软雅黑" panose="020B0503020204020204" charset="-122"/>
                      </a:endParaRPr>
                    </a:p>
                  </a:txBody>
                  <a:tcPr marL="67316" marR="67316" marT="0" marB="0" anchor="ctr">
                    <a:solidFill>
                      <a:schemeClr val="accent4">
                        <a:lumMod val="40000"/>
                        <a:lumOff val="60000"/>
                      </a:schemeClr>
                    </a:solidFill>
                  </a:tcPr>
                </a:tc>
              </a:tr>
              <a:tr h="822960">
                <a:tc>
                  <a:txBody>
                    <a:bodyPr/>
                    <a:p>
                      <a:pPr marL="0" indent="0" algn="ctr">
                        <a:lnSpc>
                          <a:spcPct val="150000"/>
                        </a:lnSpc>
                        <a:spcBef>
                          <a:spcPts val="780"/>
                        </a:spcBef>
                        <a:spcAft>
                          <a:spcPts val="780"/>
                        </a:spcAft>
                      </a:pPr>
                      <a:r>
                        <a:rPr lang="en-US" sz="1400" b="1" kern="0" dirty="0">
                          <a:effectLst/>
                          <a:latin typeface="微软雅黑" panose="020B0503020204020204" charset="-122"/>
                          <a:ea typeface="微软雅黑" panose="020B0503020204020204" charset="-122"/>
                        </a:rPr>
                        <a:t>1</a:t>
                      </a:r>
                      <a:endParaRPr lang="en-US" sz="1400" b="1" kern="0" dirty="0">
                        <a:effectLst/>
                        <a:latin typeface="微软雅黑" panose="020B0503020204020204" charset="-122"/>
                        <a:ea typeface="微软雅黑" panose="020B0503020204020204" charset="-122"/>
                      </a:endParaRPr>
                    </a:p>
                  </a:txBody>
                  <a:tcPr marL="67316" marR="67316" marT="0" marB="0" anchor="ctr">
                    <a:solidFill>
                      <a:schemeClr val="accent4">
                        <a:lumMod val="40000"/>
                        <a:lumOff val="60000"/>
                      </a:schemeClr>
                    </a:solidFill>
                  </a:tcPr>
                </a:tc>
                <a:tc>
                  <a:txBody>
                    <a:bodyPr/>
                    <a:p>
                      <a:pPr algn="ctr">
                        <a:lnSpc>
                          <a:spcPct val="150000"/>
                        </a:lnSpc>
                        <a:spcBef>
                          <a:spcPts val="780"/>
                        </a:spcBef>
                        <a:spcAft>
                          <a:spcPts val="780"/>
                        </a:spcAft>
                      </a:pPr>
                      <a:r>
                        <a:rPr lang="zh-CN" sz="1400" b="1" kern="0" dirty="0">
                          <a:effectLst/>
                          <a:latin typeface="微软雅黑" panose="020B0503020204020204" charset="-122"/>
                          <a:ea typeface="微软雅黑" panose="020B0503020204020204" charset="-122"/>
                        </a:rPr>
                        <a:t>能量范围</a:t>
                      </a:r>
                      <a:endParaRPr lang="zh-CN" sz="1400" b="1" kern="0" dirty="0">
                        <a:effectLst/>
                        <a:latin typeface="微软雅黑" panose="020B0503020204020204" charset="-122"/>
                        <a:ea typeface="微软雅黑" panose="020B0503020204020204" charset="-122"/>
                      </a:endParaRPr>
                    </a:p>
                  </a:txBody>
                  <a:tcPr marL="67316" marR="67316" marT="0" marB="0" anchor="ctr">
                    <a:solidFill>
                      <a:schemeClr val="accent4">
                        <a:lumMod val="40000"/>
                        <a:lumOff val="60000"/>
                      </a:schemeClr>
                    </a:solidFill>
                  </a:tcPr>
                </a:tc>
                <a:tc>
                  <a:txBody>
                    <a:bodyPr/>
                    <a:p>
                      <a:pPr algn="ctr">
                        <a:lnSpc>
                          <a:spcPts val="1400"/>
                        </a:lnSpc>
                        <a:spcAft>
                          <a:spcPts val="0"/>
                        </a:spcAft>
                      </a:pPr>
                      <a:r>
                        <a:rPr lang="zh-CN" sz="1400" b="1" kern="0" dirty="0">
                          <a:effectLst/>
                          <a:latin typeface="微软雅黑" panose="020B0503020204020204" charset="-122"/>
                          <a:ea typeface="微软雅黑" panose="020B0503020204020204" charset="-122"/>
                          <a:cs typeface="微软雅黑" panose="020B0503020204020204" charset="-122"/>
                        </a:rPr>
                        <a:t>电子：</a:t>
                      </a:r>
                      <a:r>
                        <a:rPr lang="en-US" sz="1400" b="1" kern="0" dirty="0">
                          <a:effectLst/>
                          <a:latin typeface="微软雅黑" panose="020B0503020204020204" charset="-122"/>
                          <a:ea typeface="微软雅黑" panose="020B0503020204020204" charset="-122"/>
                          <a:cs typeface="微软雅黑" panose="020B0503020204020204" charset="-122"/>
                        </a:rPr>
                        <a:t>0.1</a:t>
                      </a:r>
                      <a:r>
                        <a:rPr lang="zh-CN" sz="1400" b="1" kern="0" dirty="0">
                          <a:effectLst/>
                          <a:latin typeface="微软雅黑" panose="020B0503020204020204" charset="-122"/>
                          <a:ea typeface="微软雅黑" panose="020B0503020204020204" charset="-122"/>
                          <a:cs typeface="微软雅黑" panose="020B0503020204020204" charset="-122"/>
                        </a:rPr>
                        <a:t>～</a:t>
                      </a:r>
                      <a:r>
                        <a:rPr lang="en-US" sz="1400" b="1" kern="0" dirty="0">
                          <a:effectLst/>
                          <a:latin typeface="微软雅黑" panose="020B0503020204020204" charset="-122"/>
                          <a:ea typeface="微软雅黑" panose="020B0503020204020204" charset="-122"/>
                          <a:cs typeface="微软雅黑" panose="020B0503020204020204" charset="-122"/>
                        </a:rPr>
                        <a:t>12MeV</a:t>
                      </a:r>
                      <a:r>
                        <a:rPr lang="zh-CN" sz="1400" b="1" kern="0" dirty="0">
                          <a:effectLst/>
                          <a:latin typeface="微软雅黑" panose="020B0503020204020204" charset="-122"/>
                          <a:ea typeface="微软雅黑" panose="020B0503020204020204" charset="-122"/>
                          <a:cs typeface="微软雅黑" panose="020B0503020204020204" charset="-122"/>
                        </a:rPr>
                        <a:t>（不少于</a:t>
                      </a:r>
                      <a:r>
                        <a:rPr lang="en-US" sz="1400" b="1" kern="0" dirty="0">
                          <a:effectLst/>
                          <a:latin typeface="微软雅黑" panose="020B0503020204020204" charset="-122"/>
                          <a:ea typeface="微软雅黑" panose="020B0503020204020204" charset="-122"/>
                          <a:cs typeface="微软雅黑" panose="020B0503020204020204" charset="-122"/>
                        </a:rPr>
                        <a:t>16</a:t>
                      </a:r>
                      <a:r>
                        <a:rPr lang="zh-CN" sz="1400" b="1" kern="0" dirty="0">
                          <a:effectLst/>
                          <a:latin typeface="微软雅黑" panose="020B0503020204020204" charset="-122"/>
                          <a:ea typeface="微软雅黑" panose="020B0503020204020204" charset="-122"/>
                          <a:cs typeface="微软雅黑" panose="020B0503020204020204" charset="-122"/>
                        </a:rPr>
                        <a:t>个通道，对数划分）</a:t>
                      </a:r>
                      <a:endParaRPr lang="zh-CN" sz="1400" b="1" kern="100" dirty="0">
                        <a:effectLst/>
                        <a:latin typeface="微软雅黑" panose="020B0503020204020204" charset="-122"/>
                        <a:ea typeface="微软雅黑" panose="020B0503020204020204" charset="-122"/>
                        <a:cs typeface="微软雅黑" panose="020B0503020204020204" charset="-122"/>
                      </a:endParaRPr>
                    </a:p>
                    <a:p>
                      <a:pPr algn="ctr">
                        <a:lnSpc>
                          <a:spcPts val="1400"/>
                        </a:lnSpc>
                        <a:spcAft>
                          <a:spcPts val="0"/>
                        </a:spcAft>
                      </a:pPr>
                      <a:r>
                        <a:rPr lang="zh-CN" sz="1400" b="1" kern="0" dirty="0">
                          <a:effectLst/>
                          <a:latin typeface="微软雅黑" panose="020B0503020204020204" charset="-122"/>
                          <a:ea typeface="微软雅黑" panose="020B0503020204020204" charset="-122"/>
                          <a:cs typeface="微软雅黑" panose="020B0503020204020204" charset="-122"/>
                        </a:rPr>
                        <a:t>质子：</a:t>
                      </a:r>
                      <a:r>
                        <a:rPr lang="en-US" sz="1400" b="1" kern="0" dirty="0">
                          <a:effectLst/>
                          <a:latin typeface="微软雅黑" panose="020B0503020204020204" charset="-122"/>
                          <a:ea typeface="微软雅黑" panose="020B0503020204020204" charset="-122"/>
                          <a:cs typeface="微软雅黑" panose="020B0503020204020204" charset="-122"/>
                        </a:rPr>
                        <a:t>2</a:t>
                      </a:r>
                      <a:r>
                        <a:rPr lang="zh-CN" sz="1400" b="1" kern="0" dirty="0">
                          <a:effectLst/>
                          <a:latin typeface="微软雅黑" panose="020B0503020204020204" charset="-122"/>
                          <a:ea typeface="微软雅黑" panose="020B0503020204020204" charset="-122"/>
                          <a:cs typeface="微软雅黑" panose="020B0503020204020204" charset="-122"/>
                        </a:rPr>
                        <a:t>～</a:t>
                      </a:r>
                      <a:r>
                        <a:rPr lang="en-US" sz="1400" b="1" kern="0" dirty="0">
                          <a:effectLst/>
                          <a:latin typeface="微软雅黑" panose="020B0503020204020204" charset="-122"/>
                          <a:ea typeface="微软雅黑" panose="020B0503020204020204" charset="-122"/>
                          <a:cs typeface="微软雅黑" panose="020B0503020204020204" charset="-122"/>
                        </a:rPr>
                        <a:t>100MeV</a:t>
                      </a:r>
                      <a:r>
                        <a:rPr lang="zh-CN" sz="1400" b="1" kern="0" dirty="0">
                          <a:effectLst/>
                          <a:latin typeface="微软雅黑" panose="020B0503020204020204" charset="-122"/>
                          <a:ea typeface="微软雅黑" panose="020B0503020204020204" charset="-122"/>
                          <a:cs typeface="微软雅黑" panose="020B0503020204020204" charset="-122"/>
                        </a:rPr>
                        <a:t>（不少于</a:t>
                      </a:r>
                      <a:r>
                        <a:rPr lang="en-US" sz="1400" b="1" kern="0" dirty="0">
                          <a:effectLst/>
                          <a:latin typeface="微软雅黑" panose="020B0503020204020204" charset="-122"/>
                          <a:ea typeface="微软雅黑" panose="020B0503020204020204" charset="-122"/>
                          <a:cs typeface="微软雅黑" panose="020B0503020204020204" charset="-122"/>
                        </a:rPr>
                        <a:t>16</a:t>
                      </a:r>
                      <a:r>
                        <a:rPr lang="zh-CN" sz="1400" b="1" kern="0" dirty="0">
                          <a:effectLst/>
                          <a:latin typeface="微软雅黑" panose="020B0503020204020204" charset="-122"/>
                          <a:ea typeface="微软雅黑" panose="020B0503020204020204" charset="-122"/>
                          <a:cs typeface="微软雅黑" panose="020B0503020204020204" charset="-122"/>
                        </a:rPr>
                        <a:t>个通道，对数划分）</a:t>
                      </a:r>
                      <a:endParaRPr lang="zh-CN" sz="1400" b="1" kern="100" dirty="0">
                        <a:effectLst/>
                        <a:latin typeface="微软雅黑" panose="020B0503020204020204" charset="-122"/>
                        <a:ea typeface="微软雅黑" panose="020B0503020204020204" charset="-122"/>
                        <a:cs typeface="微软雅黑" panose="020B0503020204020204" charset="-122"/>
                      </a:endParaRPr>
                    </a:p>
                    <a:p>
                      <a:pPr algn="ctr">
                        <a:lnSpc>
                          <a:spcPts val="1400"/>
                        </a:lnSpc>
                        <a:spcAft>
                          <a:spcPts val="0"/>
                        </a:spcAft>
                      </a:pPr>
                      <a:r>
                        <a:rPr lang="zh-CN" sz="1400" b="1" kern="0" dirty="0">
                          <a:effectLst/>
                          <a:latin typeface="微软雅黑" panose="020B0503020204020204" charset="-122"/>
                          <a:ea typeface="微软雅黑" panose="020B0503020204020204" charset="-122"/>
                          <a:cs typeface="微软雅黑" panose="020B0503020204020204" charset="-122"/>
                        </a:rPr>
                        <a:t>α离子、重离子：</a:t>
                      </a:r>
                      <a:r>
                        <a:rPr lang="en-US" sz="1400" b="1" kern="0" dirty="0">
                          <a:effectLst/>
                          <a:latin typeface="微软雅黑" panose="020B0503020204020204" charset="-122"/>
                          <a:ea typeface="微软雅黑" panose="020B0503020204020204" charset="-122"/>
                          <a:cs typeface="微软雅黑" panose="020B0503020204020204" charset="-122"/>
                        </a:rPr>
                        <a:t>25</a:t>
                      </a:r>
                      <a:r>
                        <a:rPr lang="zh-CN" sz="1400" b="1" kern="0" dirty="0">
                          <a:effectLst/>
                          <a:latin typeface="微软雅黑" panose="020B0503020204020204" charset="-122"/>
                          <a:ea typeface="微软雅黑" panose="020B0503020204020204" charset="-122"/>
                          <a:cs typeface="微软雅黑" panose="020B0503020204020204" charset="-122"/>
                        </a:rPr>
                        <a:t>～</a:t>
                      </a:r>
                      <a:r>
                        <a:rPr lang="en-US" sz="1400" b="1" kern="0" dirty="0">
                          <a:effectLst/>
                          <a:latin typeface="微软雅黑" panose="020B0503020204020204" charset="-122"/>
                          <a:ea typeface="微软雅黑" panose="020B0503020204020204" charset="-122"/>
                          <a:cs typeface="微软雅黑" panose="020B0503020204020204" charset="-122"/>
                        </a:rPr>
                        <a:t>300 MeV</a:t>
                      </a:r>
                      <a:r>
                        <a:rPr lang="zh-CN" sz="1400" b="1" kern="0" dirty="0">
                          <a:effectLst/>
                          <a:latin typeface="微软雅黑" panose="020B0503020204020204" charset="-122"/>
                          <a:ea typeface="微软雅黑" panose="020B0503020204020204" charset="-122"/>
                          <a:cs typeface="微软雅黑" panose="020B0503020204020204" charset="-122"/>
                        </a:rPr>
                        <a:t>（不少于</a:t>
                      </a:r>
                      <a:r>
                        <a:rPr lang="en-US" sz="1400" b="1" kern="0" dirty="0">
                          <a:effectLst/>
                          <a:latin typeface="微软雅黑" panose="020B0503020204020204" charset="-122"/>
                          <a:ea typeface="微软雅黑" panose="020B0503020204020204" charset="-122"/>
                          <a:cs typeface="微软雅黑" panose="020B0503020204020204" charset="-122"/>
                        </a:rPr>
                        <a:t>16</a:t>
                      </a:r>
                      <a:r>
                        <a:rPr lang="zh-CN" sz="1400" b="1" kern="0" dirty="0">
                          <a:effectLst/>
                          <a:latin typeface="微软雅黑" panose="020B0503020204020204" charset="-122"/>
                          <a:ea typeface="微软雅黑" panose="020B0503020204020204" charset="-122"/>
                          <a:cs typeface="微软雅黑" panose="020B0503020204020204" charset="-122"/>
                        </a:rPr>
                        <a:t>个通道，对数划分）</a:t>
                      </a:r>
                      <a:endParaRPr lang="zh-CN" sz="1400" b="1" kern="0" dirty="0">
                        <a:effectLst/>
                        <a:latin typeface="微软雅黑" panose="020B0503020204020204" charset="-122"/>
                        <a:ea typeface="微软雅黑" panose="020B0503020204020204" charset="-122"/>
                        <a:cs typeface="微软雅黑" panose="020B0503020204020204" charset="-122"/>
                      </a:endParaRPr>
                    </a:p>
                  </a:txBody>
                  <a:tcPr marL="67316" marR="67316" marT="0" marB="0" anchor="ctr">
                    <a:solidFill>
                      <a:schemeClr val="accent4">
                        <a:lumMod val="40000"/>
                        <a:lumOff val="60000"/>
                      </a:schemeClr>
                    </a:solidFill>
                  </a:tcPr>
                </a:tc>
              </a:tr>
              <a:tr h="494030">
                <a:tc>
                  <a:txBody>
                    <a:bodyPr/>
                    <a:p>
                      <a:pPr algn="ctr">
                        <a:lnSpc>
                          <a:spcPct val="150000"/>
                        </a:lnSpc>
                        <a:spcBef>
                          <a:spcPts val="780"/>
                        </a:spcBef>
                        <a:spcAft>
                          <a:spcPts val="780"/>
                        </a:spcAft>
                      </a:pPr>
                      <a:r>
                        <a:rPr lang="en-US" sz="1400" b="1" kern="0" dirty="0">
                          <a:effectLst/>
                          <a:latin typeface="微软雅黑" panose="020B0503020204020204" charset="-122"/>
                          <a:ea typeface="微软雅黑" panose="020B0503020204020204" charset="-122"/>
                        </a:rPr>
                        <a:t>2</a:t>
                      </a:r>
                      <a:endParaRPr lang="en-US" sz="1400" b="1" kern="0" dirty="0">
                        <a:effectLst/>
                        <a:latin typeface="微软雅黑" panose="020B0503020204020204" charset="-122"/>
                        <a:ea typeface="微软雅黑" panose="020B0503020204020204" charset="-122"/>
                      </a:endParaRPr>
                    </a:p>
                  </a:txBody>
                  <a:tcPr marL="67316" marR="67316" marT="0" marB="0" anchor="ctr">
                    <a:solidFill>
                      <a:schemeClr val="accent4">
                        <a:lumMod val="40000"/>
                        <a:lumOff val="60000"/>
                      </a:schemeClr>
                    </a:solidFill>
                  </a:tcPr>
                </a:tc>
                <a:tc>
                  <a:txBody>
                    <a:bodyPr/>
                    <a:p>
                      <a:pPr algn="ctr">
                        <a:lnSpc>
                          <a:spcPct val="150000"/>
                        </a:lnSpc>
                        <a:spcBef>
                          <a:spcPts val="780"/>
                        </a:spcBef>
                        <a:spcAft>
                          <a:spcPts val="780"/>
                        </a:spcAft>
                      </a:pPr>
                      <a:r>
                        <a:rPr lang="zh-CN" sz="1400" b="1" kern="0">
                          <a:effectLst/>
                          <a:latin typeface="微软雅黑" panose="020B0503020204020204" charset="-122"/>
                          <a:ea typeface="微软雅黑" panose="020B0503020204020204" charset="-122"/>
                        </a:rPr>
                        <a:t>能量道分辨率</a:t>
                      </a:r>
                      <a:endParaRPr lang="zh-CN" sz="1400" b="1" kern="0">
                        <a:effectLst/>
                        <a:latin typeface="微软雅黑" panose="020B0503020204020204" charset="-122"/>
                        <a:ea typeface="微软雅黑" panose="020B0503020204020204" charset="-122"/>
                      </a:endParaRPr>
                    </a:p>
                  </a:txBody>
                  <a:tcPr marL="67316" marR="67316" marT="0" marB="0" anchor="ctr">
                    <a:solidFill>
                      <a:schemeClr val="accent4">
                        <a:lumMod val="40000"/>
                        <a:lumOff val="60000"/>
                      </a:schemeClr>
                    </a:solidFill>
                  </a:tcPr>
                </a:tc>
                <a:tc>
                  <a:txBody>
                    <a:bodyPr/>
                    <a:p>
                      <a:pPr algn="ctr">
                        <a:lnSpc>
                          <a:spcPct val="150000"/>
                        </a:lnSpc>
                        <a:spcBef>
                          <a:spcPts val="780"/>
                        </a:spcBef>
                        <a:spcAft>
                          <a:spcPts val="780"/>
                        </a:spcAft>
                      </a:pPr>
                      <a:r>
                        <a:rPr lang="zh-CN" sz="1400" b="1" kern="0" dirty="0">
                          <a:effectLst/>
                          <a:latin typeface="微软雅黑" panose="020B0503020204020204" charset="-122"/>
                          <a:ea typeface="微软雅黑" panose="020B0503020204020204" charset="-122"/>
                          <a:cs typeface="微软雅黑" panose="020B0503020204020204" charset="-122"/>
                        </a:rPr>
                        <a:t>优于</a:t>
                      </a:r>
                      <a:r>
                        <a:rPr lang="en-US" sz="1400" b="1" kern="0" dirty="0">
                          <a:effectLst/>
                          <a:latin typeface="微软雅黑" panose="020B0503020204020204" charset="-122"/>
                          <a:ea typeface="微软雅黑" panose="020B0503020204020204" charset="-122"/>
                          <a:cs typeface="微软雅黑" panose="020B0503020204020204" charset="-122"/>
                        </a:rPr>
                        <a:t>15%</a:t>
                      </a:r>
                      <a:endParaRPr lang="en-US" sz="1400" b="1" kern="0" dirty="0">
                        <a:effectLst/>
                        <a:latin typeface="微软雅黑" panose="020B0503020204020204" charset="-122"/>
                        <a:ea typeface="微软雅黑" panose="020B0503020204020204" charset="-122"/>
                        <a:cs typeface="微软雅黑" panose="020B0503020204020204" charset="-122"/>
                      </a:endParaRPr>
                    </a:p>
                  </a:txBody>
                  <a:tcPr marL="67316" marR="67316" marT="0" marB="0" anchor="ctr">
                    <a:solidFill>
                      <a:schemeClr val="accent4">
                        <a:lumMod val="40000"/>
                        <a:lumOff val="60000"/>
                      </a:schemeClr>
                    </a:solidFill>
                  </a:tcPr>
                </a:tc>
              </a:tr>
              <a:tr h="320040">
                <a:tc>
                  <a:txBody>
                    <a:bodyPr/>
                    <a:p>
                      <a:pPr algn="ctr">
                        <a:lnSpc>
                          <a:spcPct val="150000"/>
                        </a:lnSpc>
                        <a:spcBef>
                          <a:spcPts val="780"/>
                        </a:spcBef>
                        <a:spcAft>
                          <a:spcPts val="780"/>
                        </a:spcAft>
                      </a:pPr>
                      <a:r>
                        <a:rPr lang="en-US" sz="1400" b="1" kern="0" dirty="0">
                          <a:effectLst/>
                          <a:latin typeface="微软雅黑" panose="020B0503020204020204" charset="-122"/>
                          <a:ea typeface="微软雅黑" panose="020B0503020204020204" charset="-122"/>
                        </a:rPr>
                        <a:t>3</a:t>
                      </a:r>
                      <a:endParaRPr lang="en-US" sz="1400" b="1" kern="0" dirty="0">
                        <a:effectLst/>
                        <a:latin typeface="微软雅黑" panose="020B0503020204020204" charset="-122"/>
                        <a:ea typeface="微软雅黑" panose="020B0503020204020204" charset="-122"/>
                      </a:endParaRPr>
                    </a:p>
                  </a:txBody>
                  <a:tcPr marL="67316" marR="67316" marT="0" marB="0" anchor="ctr">
                    <a:solidFill>
                      <a:schemeClr val="accent4">
                        <a:lumMod val="40000"/>
                        <a:lumOff val="60000"/>
                      </a:schemeClr>
                    </a:solidFill>
                  </a:tcPr>
                </a:tc>
                <a:tc>
                  <a:txBody>
                    <a:bodyPr/>
                    <a:p>
                      <a:pPr algn="ctr">
                        <a:lnSpc>
                          <a:spcPct val="150000"/>
                        </a:lnSpc>
                        <a:spcBef>
                          <a:spcPts val="780"/>
                        </a:spcBef>
                        <a:spcAft>
                          <a:spcPts val="780"/>
                        </a:spcAft>
                      </a:pPr>
                      <a:r>
                        <a:rPr lang="zh-CN" sz="1400" b="1" kern="0">
                          <a:effectLst/>
                          <a:latin typeface="微软雅黑" panose="020B0503020204020204" charset="-122"/>
                          <a:ea typeface="微软雅黑" panose="020B0503020204020204" charset="-122"/>
                        </a:rPr>
                        <a:t>元素成分</a:t>
                      </a:r>
                      <a:endParaRPr lang="zh-CN" sz="1400" b="1" kern="0">
                        <a:effectLst/>
                        <a:latin typeface="微软雅黑" panose="020B0503020204020204" charset="-122"/>
                        <a:ea typeface="微软雅黑" panose="020B0503020204020204" charset="-122"/>
                      </a:endParaRPr>
                    </a:p>
                  </a:txBody>
                  <a:tcPr marL="67316" marR="67316" marT="0" marB="0" anchor="ctr">
                    <a:solidFill>
                      <a:schemeClr val="accent4">
                        <a:lumMod val="40000"/>
                        <a:lumOff val="60000"/>
                      </a:schemeClr>
                    </a:solidFill>
                  </a:tcPr>
                </a:tc>
                <a:tc>
                  <a:txBody>
                    <a:bodyPr/>
                    <a:p>
                      <a:pPr algn="ctr">
                        <a:lnSpc>
                          <a:spcPct val="150000"/>
                        </a:lnSpc>
                        <a:spcBef>
                          <a:spcPts val="780"/>
                        </a:spcBef>
                        <a:spcAft>
                          <a:spcPts val="780"/>
                        </a:spcAft>
                      </a:pPr>
                      <a:r>
                        <a:rPr lang="en-US" sz="1400" b="1" kern="0" dirty="0">
                          <a:effectLst/>
                          <a:latin typeface="微软雅黑" panose="020B0503020204020204" charset="-122"/>
                          <a:ea typeface="微软雅黑" panose="020B0503020204020204" charset="-122"/>
                          <a:cs typeface="微软雅黑" panose="020B0503020204020204" charset="-122"/>
                        </a:rPr>
                        <a:t>H</a:t>
                      </a:r>
                      <a:r>
                        <a:rPr lang="zh-CN" sz="1400" b="1" kern="0" dirty="0">
                          <a:effectLst/>
                          <a:latin typeface="微软雅黑" panose="020B0503020204020204" charset="-122"/>
                          <a:ea typeface="微软雅黑" panose="020B0503020204020204" charset="-122"/>
                          <a:cs typeface="微软雅黑" panose="020B0503020204020204" charset="-122"/>
                        </a:rPr>
                        <a:t>～</a:t>
                      </a:r>
                      <a:r>
                        <a:rPr lang="en-US" sz="1400" b="1" kern="0" dirty="0">
                          <a:effectLst/>
                          <a:latin typeface="微软雅黑" panose="020B0503020204020204" charset="-122"/>
                          <a:ea typeface="微软雅黑" panose="020B0503020204020204" charset="-122"/>
                          <a:cs typeface="微软雅黑" panose="020B0503020204020204" charset="-122"/>
                        </a:rPr>
                        <a:t>Fe</a:t>
                      </a:r>
                      <a:r>
                        <a:rPr lang="zh-CN" sz="1400" b="1" kern="0" dirty="0">
                          <a:effectLst/>
                          <a:latin typeface="微软雅黑" panose="020B0503020204020204" charset="-122"/>
                          <a:ea typeface="微软雅黑" panose="020B0503020204020204" charset="-122"/>
                          <a:cs typeface="微软雅黑" panose="020B0503020204020204" charset="-122"/>
                        </a:rPr>
                        <a:t>（</a:t>
                      </a:r>
                      <a:r>
                        <a:rPr lang="en-US" sz="1400" b="1" kern="0" dirty="0">
                          <a:effectLst/>
                          <a:latin typeface="微软雅黑" panose="020B0503020204020204" charset="-122"/>
                          <a:ea typeface="微软雅黑" panose="020B0503020204020204" charset="-122"/>
                          <a:cs typeface="微软雅黑" panose="020B0503020204020204" charset="-122"/>
                        </a:rPr>
                        <a:t>1</a:t>
                      </a:r>
                      <a:r>
                        <a:rPr lang="zh-CN" sz="1400" b="1" kern="0" dirty="0">
                          <a:effectLst/>
                          <a:latin typeface="微软雅黑" panose="020B0503020204020204" charset="-122"/>
                          <a:ea typeface="微软雅黑" panose="020B0503020204020204" charset="-122"/>
                          <a:cs typeface="微软雅黑" panose="020B0503020204020204" charset="-122"/>
                        </a:rPr>
                        <a:t>≦</a:t>
                      </a:r>
                      <a:r>
                        <a:rPr lang="en-US" sz="1400" b="1" kern="0" dirty="0">
                          <a:effectLst/>
                          <a:latin typeface="微软雅黑" panose="020B0503020204020204" charset="-122"/>
                          <a:ea typeface="微软雅黑" panose="020B0503020204020204" charset="-122"/>
                          <a:cs typeface="微软雅黑" panose="020B0503020204020204" charset="-122"/>
                        </a:rPr>
                        <a:t>Z</a:t>
                      </a:r>
                      <a:r>
                        <a:rPr lang="zh-CN" sz="1400" b="1" kern="0" dirty="0">
                          <a:effectLst/>
                          <a:latin typeface="微软雅黑" panose="020B0503020204020204" charset="-122"/>
                          <a:ea typeface="微软雅黑" panose="020B0503020204020204" charset="-122"/>
                          <a:cs typeface="微软雅黑" panose="020B0503020204020204" charset="-122"/>
                        </a:rPr>
                        <a:t>≦</a:t>
                      </a:r>
                      <a:r>
                        <a:rPr lang="en-US" sz="1400" b="1" kern="0" dirty="0">
                          <a:effectLst/>
                          <a:latin typeface="微软雅黑" panose="020B0503020204020204" charset="-122"/>
                          <a:ea typeface="微软雅黑" panose="020B0503020204020204" charset="-122"/>
                          <a:cs typeface="微软雅黑" panose="020B0503020204020204" charset="-122"/>
                        </a:rPr>
                        <a:t>26</a:t>
                      </a:r>
                      <a:r>
                        <a:rPr lang="zh-CN" sz="1400" b="1" kern="0" dirty="0">
                          <a:effectLst/>
                          <a:latin typeface="微软雅黑" panose="020B0503020204020204" charset="-122"/>
                          <a:ea typeface="微软雅黑" panose="020B0503020204020204" charset="-122"/>
                          <a:cs typeface="微软雅黑" panose="020B0503020204020204" charset="-122"/>
                        </a:rPr>
                        <a:t>）</a:t>
                      </a:r>
                      <a:endParaRPr lang="zh-CN" sz="1400" b="1" kern="0" dirty="0">
                        <a:effectLst/>
                        <a:latin typeface="微软雅黑" panose="020B0503020204020204" charset="-122"/>
                        <a:ea typeface="微软雅黑" panose="020B0503020204020204" charset="-122"/>
                        <a:cs typeface="微软雅黑" panose="020B0503020204020204" charset="-122"/>
                      </a:endParaRPr>
                    </a:p>
                  </a:txBody>
                  <a:tcPr marL="67316" marR="67316" marT="0" marB="0" anchor="ctr">
                    <a:solidFill>
                      <a:schemeClr val="accent4">
                        <a:lumMod val="40000"/>
                        <a:lumOff val="60000"/>
                      </a:schemeClr>
                    </a:solidFill>
                  </a:tcPr>
                </a:tc>
              </a:tr>
              <a:tr h="320040">
                <a:tc>
                  <a:txBody>
                    <a:bodyPr/>
                    <a:p>
                      <a:pPr algn="ctr">
                        <a:lnSpc>
                          <a:spcPct val="150000"/>
                        </a:lnSpc>
                        <a:spcBef>
                          <a:spcPts val="780"/>
                        </a:spcBef>
                        <a:spcAft>
                          <a:spcPts val="780"/>
                        </a:spcAft>
                      </a:pPr>
                      <a:r>
                        <a:rPr lang="en-US" sz="1400" b="1" kern="0" dirty="0">
                          <a:effectLst/>
                          <a:latin typeface="微软雅黑" panose="020B0503020204020204" charset="-122"/>
                          <a:ea typeface="微软雅黑" panose="020B0503020204020204" charset="-122"/>
                        </a:rPr>
                        <a:t>4</a:t>
                      </a:r>
                      <a:endParaRPr lang="en-US" sz="1400" b="1" kern="0" dirty="0">
                        <a:effectLst/>
                        <a:latin typeface="微软雅黑" panose="020B0503020204020204" charset="-122"/>
                        <a:ea typeface="微软雅黑" panose="020B0503020204020204" charset="-122"/>
                      </a:endParaRPr>
                    </a:p>
                  </a:txBody>
                  <a:tcPr marL="67316" marR="67316" marT="0" marB="0" anchor="ctr">
                    <a:solidFill>
                      <a:schemeClr val="accent4">
                        <a:lumMod val="40000"/>
                        <a:lumOff val="60000"/>
                      </a:schemeClr>
                    </a:solidFill>
                  </a:tcPr>
                </a:tc>
                <a:tc>
                  <a:txBody>
                    <a:bodyPr/>
                    <a:p>
                      <a:pPr algn="ctr">
                        <a:lnSpc>
                          <a:spcPct val="150000"/>
                        </a:lnSpc>
                        <a:spcBef>
                          <a:spcPts val="780"/>
                        </a:spcBef>
                        <a:spcAft>
                          <a:spcPts val="780"/>
                        </a:spcAft>
                      </a:pPr>
                      <a:r>
                        <a:rPr lang="zh-CN" sz="1400" b="1" kern="0" dirty="0">
                          <a:effectLst/>
                          <a:latin typeface="微软雅黑" panose="020B0503020204020204" charset="-122"/>
                          <a:ea typeface="微软雅黑" panose="020B0503020204020204" charset="-122"/>
                        </a:rPr>
                        <a:t>通量范围</a:t>
                      </a:r>
                      <a:endParaRPr lang="zh-CN" sz="1400" b="1" kern="0" dirty="0">
                        <a:effectLst/>
                        <a:latin typeface="微软雅黑" panose="020B0503020204020204" charset="-122"/>
                        <a:ea typeface="微软雅黑" panose="020B0503020204020204" charset="-122"/>
                      </a:endParaRPr>
                    </a:p>
                  </a:txBody>
                  <a:tcPr marL="67316" marR="67316" marT="0" marB="0" anchor="ctr">
                    <a:solidFill>
                      <a:schemeClr val="accent4">
                        <a:lumMod val="40000"/>
                        <a:lumOff val="60000"/>
                      </a:schemeClr>
                    </a:solidFill>
                  </a:tcPr>
                </a:tc>
                <a:tc>
                  <a:txBody>
                    <a:bodyPr/>
                    <a:p>
                      <a:pPr algn="ctr">
                        <a:lnSpc>
                          <a:spcPct val="150000"/>
                        </a:lnSpc>
                        <a:spcBef>
                          <a:spcPts val="780"/>
                        </a:spcBef>
                        <a:spcAft>
                          <a:spcPts val="780"/>
                        </a:spcAft>
                      </a:pPr>
                      <a:r>
                        <a:rPr lang="en-US" sz="1400" b="1" kern="0" dirty="0">
                          <a:effectLst/>
                          <a:latin typeface="微软雅黑" panose="020B0503020204020204" charset="-122"/>
                          <a:ea typeface="微软雅黑" panose="020B0503020204020204" charset="-122"/>
                          <a:cs typeface="微软雅黑" panose="020B0503020204020204" charset="-122"/>
                        </a:rPr>
                        <a:t>0</a:t>
                      </a:r>
                      <a:r>
                        <a:rPr lang="zh-CN" sz="1400" b="1" kern="0" dirty="0">
                          <a:effectLst/>
                          <a:latin typeface="微软雅黑" panose="020B0503020204020204" charset="-122"/>
                          <a:ea typeface="微软雅黑" panose="020B0503020204020204" charset="-122"/>
                          <a:cs typeface="微软雅黑" panose="020B0503020204020204" charset="-122"/>
                        </a:rPr>
                        <a:t>～</a:t>
                      </a:r>
                      <a:r>
                        <a:rPr lang="en-US" sz="1400" b="1" kern="0" dirty="0">
                          <a:effectLst/>
                          <a:latin typeface="微软雅黑" panose="020B0503020204020204" charset="-122"/>
                          <a:ea typeface="微软雅黑" panose="020B0503020204020204" charset="-122"/>
                          <a:cs typeface="微软雅黑" panose="020B0503020204020204" charset="-122"/>
                        </a:rPr>
                        <a:t>10</a:t>
                      </a:r>
                      <a:r>
                        <a:rPr lang="en-US" sz="1400" b="1" kern="0" baseline="30000" dirty="0">
                          <a:effectLst/>
                          <a:latin typeface="微软雅黑" panose="020B0503020204020204" charset="-122"/>
                          <a:ea typeface="微软雅黑" panose="020B0503020204020204" charset="-122"/>
                          <a:cs typeface="微软雅黑" panose="020B0503020204020204" charset="-122"/>
                        </a:rPr>
                        <a:t>5</a:t>
                      </a:r>
                      <a:r>
                        <a:rPr lang="en-US" sz="1400" b="1" kern="0" dirty="0">
                          <a:effectLst/>
                          <a:latin typeface="微软雅黑" panose="020B0503020204020204" charset="-122"/>
                          <a:ea typeface="微软雅黑" panose="020B0503020204020204" charset="-122"/>
                          <a:cs typeface="微软雅黑" panose="020B0503020204020204" charset="-122"/>
                        </a:rPr>
                        <a:t>cm</a:t>
                      </a:r>
                      <a:r>
                        <a:rPr lang="en-US" sz="1400" b="1" kern="0" baseline="30000" dirty="0">
                          <a:effectLst/>
                          <a:latin typeface="微软雅黑" panose="020B0503020204020204" charset="-122"/>
                          <a:ea typeface="微软雅黑" panose="020B0503020204020204" charset="-122"/>
                          <a:cs typeface="微软雅黑" panose="020B0503020204020204" charset="-122"/>
                        </a:rPr>
                        <a:t>-2</a:t>
                      </a:r>
                      <a:r>
                        <a:rPr lang="en-US" sz="1400" b="1" kern="0" dirty="0">
                          <a:effectLst/>
                          <a:latin typeface="微软雅黑" panose="020B0503020204020204" charset="-122"/>
                          <a:ea typeface="微软雅黑" panose="020B0503020204020204" charset="-122"/>
                          <a:cs typeface="微软雅黑" panose="020B0503020204020204" charset="-122"/>
                        </a:rPr>
                        <a:t>S</a:t>
                      </a:r>
                      <a:r>
                        <a:rPr lang="en-US" sz="1400" b="1" kern="0" baseline="30000" dirty="0">
                          <a:effectLst/>
                          <a:latin typeface="微软雅黑" panose="020B0503020204020204" charset="-122"/>
                          <a:ea typeface="微软雅黑" panose="020B0503020204020204" charset="-122"/>
                          <a:cs typeface="微软雅黑" panose="020B0503020204020204" charset="-122"/>
                        </a:rPr>
                        <a:t>-1</a:t>
                      </a:r>
                      <a:endParaRPr lang="en-US" sz="1400" b="1" kern="0" baseline="30000" dirty="0">
                        <a:effectLst/>
                        <a:latin typeface="微软雅黑" panose="020B0503020204020204" charset="-122"/>
                        <a:ea typeface="微软雅黑" panose="020B0503020204020204" charset="-122"/>
                        <a:cs typeface="微软雅黑" panose="020B0503020204020204" charset="-122"/>
                      </a:endParaRPr>
                    </a:p>
                  </a:txBody>
                  <a:tcPr marL="67316" marR="67316" marT="0" marB="0" anchor="ctr">
                    <a:solidFill>
                      <a:schemeClr val="accent4">
                        <a:lumMod val="40000"/>
                        <a:lumOff val="60000"/>
                      </a:schemeClr>
                    </a:solidFill>
                  </a:tcPr>
                </a:tc>
              </a:tr>
              <a:tr h="740410">
                <a:tc>
                  <a:txBody>
                    <a:bodyPr/>
                    <a:p>
                      <a:pPr algn="ctr">
                        <a:lnSpc>
                          <a:spcPct val="150000"/>
                        </a:lnSpc>
                        <a:spcBef>
                          <a:spcPts val="780"/>
                        </a:spcBef>
                        <a:spcAft>
                          <a:spcPts val="780"/>
                        </a:spcAft>
                      </a:pPr>
                      <a:r>
                        <a:rPr lang="en-US" sz="1400" b="1" kern="0" dirty="0">
                          <a:effectLst/>
                          <a:latin typeface="微软雅黑" panose="020B0503020204020204" charset="-122"/>
                          <a:ea typeface="微软雅黑" panose="020B0503020204020204" charset="-122"/>
                        </a:rPr>
                        <a:t>5</a:t>
                      </a:r>
                      <a:endParaRPr lang="en-US" sz="1400" b="1" kern="0" dirty="0">
                        <a:effectLst/>
                        <a:latin typeface="微软雅黑" panose="020B0503020204020204" charset="-122"/>
                        <a:ea typeface="微软雅黑" panose="020B0503020204020204" charset="-122"/>
                      </a:endParaRPr>
                    </a:p>
                  </a:txBody>
                  <a:tcPr marL="67316" marR="67316" marT="0" marB="0" anchor="ctr">
                    <a:solidFill>
                      <a:schemeClr val="accent4">
                        <a:lumMod val="40000"/>
                        <a:lumOff val="60000"/>
                      </a:schemeClr>
                    </a:solidFill>
                  </a:tcPr>
                </a:tc>
                <a:tc>
                  <a:txBody>
                    <a:bodyPr/>
                    <a:p>
                      <a:pPr marL="0" algn="ctr" defTabSz="914400" rtl="0" eaLnBrk="1" latinLnBrk="0" hangingPunct="1">
                        <a:lnSpc>
                          <a:spcPct val="150000"/>
                        </a:lnSpc>
                        <a:spcBef>
                          <a:spcPts val="780"/>
                        </a:spcBef>
                        <a:spcAft>
                          <a:spcPts val="0"/>
                        </a:spcAft>
                      </a:pPr>
                      <a:r>
                        <a:rPr lang="zh-CN" sz="1400" b="1" kern="0" dirty="0">
                          <a:effectLst/>
                          <a:latin typeface="微软雅黑" panose="020B0503020204020204" charset="-122"/>
                          <a:ea typeface="微软雅黑" panose="020B0503020204020204" charset="-122"/>
                          <a:cs typeface="微软雅黑" panose="020B0503020204020204" charset="-122"/>
                        </a:rPr>
                        <a:t>重</a:t>
                      </a:r>
                      <a:r>
                        <a:rPr lang="zh-CN" sz="1400" b="1" kern="0" dirty="0" smtClean="0">
                          <a:effectLst/>
                          <a:latin typeface="微软雅黑" panose="020B0503020204020204" charset="-122"/>
                          <a:ea typeface="微软雅黑" panose="020B0503020204020204" charset="-122"/>
                          <a:cs typeface="微软雅黑" panose="020B0503020204020204" charset="-122"/>
                        </a:rPr>
                        <a:t>离子质量分辨率（</a:t>
                      </a:r>
                      <a:r>
                        <a:rPr lang="zh-CN" sz="1400" b="1" kern="0" dirty="0">
                          <a:effectLst/>
                          <a:latin typeface="微软雅黑" panose="020B0503020204020204" charset="-122"/>
                          <a:ea typeface="微软雅黑" panose="020B0503020204020204" charset="-122"/>
                          <a:cs typeface="微软雅黑" panose="020B0503020204020204" charset="-122"/>
                        </a:rPr>
                        <a:t>Δ</a:t>
                      </a:r>
                      <a:r>
                        <a:rPr lang="en-US" sz="1400" b="1" kern="0" dirty="0">
                          <a:effectLst/>
                          <a:latin typeface="微软雅黑" panose="020B0503020204020204" charset="-122"/>
                          <a:ea typeface="微软雅黑" panose="020B0503020204020204" charset="-122"/>
                          <a:cs typeface="微软雅黑" panose="020B0503020204020204" charset="-122"/>
                        </a:rPr>
                        <a:t>m/m</a:t>
                      </a:r>
                      <a:r>
                        <a:rPr lang="zh-CN" sz="1400" b="1" kern="0" dirty="0">
                          <a:effectLst/>
                          <a:latin typeface="微软雅黑" panose="020B0503020204020204" charset="-122"/>
                          <a:ea typeface="微软雅黑" panose="020B0503020204020204" charset="-122"/>
                          <a:cs typeface="微软雅黑" panose="020B0503020204020204" charset="-122"/>
                        </a:rPr>
                        <a:t>）</a:t>
                      </a:r>
                      <a:endParaRPr lang="zh-CN" sz="1400" b="1" kern="0" dirty="0">
                        <a:effectLst/>
                        <a:latin typeface="微软雅黑" panose="020B0503020204020204" charset="-122"/>
                        <a:ea typeface="微软雅黑" panose="020B0503020204020204" charset="-122"/>
                        <a:cs typeface="微软雅黑" panose="020B0503020204020204" charset="-122"/>
                      </a:endParaRPr>
                    </a:p>
                  </a:txBody>
                  <a:tcPr marL="67316" marR="67316" marT="0" marB="0" anchor="ctr">
                    <a:solidFill>
                      <a:schemeClr val="accent4">
                        <a:lumMod val="40000"/>
                        <a:lumOff val="60000"/>
                      </a:schemeClr>
                    </a:solidFill>
                  </a:tcPr>
                </a:tc>
                <a:tc>
                  <a:txBody>
                    <a:bodyPr/>
                    <a:p>
                      <a:pPr marL="0" algn="ctr" defTabSz="914400" rtl="0" eaLnBrk="1" latinLnBrk="0" hangingPunct="1">
                        <a:lnSpc>
                          <a:spcPts val="1200"/>
                        </a:lnSpc>
                        <a:spcBef>
                          <a:spcPts val="780"/>
                        </a:spcBef>
                        <a:spcAft>
                          <a:spcPts val="0"/>
                        </a:spcAft>
                      </a:pPr>
                      <a:r>
                        <a:rPr lang="zh-CN" sz="1400" b="1" kern="0" dirty="0">
                          <a:effectLst/>
                          <a:latin typeface="微软雅黑" panose="020B0503020204020204" charset="-122"/>
                          <a:ea typeface="微软雅黑" panose="020B0503020204020204" charset="-122"/>
                          <a:cs typeface="微软雅黑" panose="020B0503020204020204" charset="-122"/>
                        </a:rPr>
                        <a:t>重离子（</a:t>
                      </a:r>
                      <a:r>
                        <a:rPr lang="en-US" sz="1400" b="1" kern="0" dirty="0">
                          <a:effectLst/>
                          <a:latin typeface="微软雅黑" panose="020B0503020204020204" charset="-122"/>
                          <a:ea typeface="微软雅黑" panose="020B0503020204020204" charset="-122"/>
                          <a:cs typeface="微软雅黑" panose="020B0503020204020204" charset="-122"/>
                        </a:rPr>
                        <a:t>Z</a:t>
                      </a:r>
                      <a:r>
                        <a:rPr lang="zh-CN" sz="1400" b="1" kern="0" dirty="0">
                          <a:effectLst/>
                          <a:latin typeface="微软雅黑" panose="020B0503020204020204" charset="-122"/>
                          <a:ea typeface="微软雅黑" panose="020B0503020204020204" charset="-122"/>
                          <a:cs typeface="微软雅黑" panose="020B0503020204020204" charset="-122"/>
                        </a:rPr>
                        <a:t>≦</a:t>
                      </a:r>
                      <a:r>
                        <a:rPr lang="en-US" sz="1400" b="1" kern="0" dirty="0">
                          <a:effectLst/>
                          <a:latin typeface="微软雅黑" panose="020B0503020204020204" charset="-122"/>
                          <a:ea typeface="微软雅黑" panose="020B0503020204020204" charset="-122"/>
                          <a:cs typeface="微软雅黑" panose="020B0503020204020204" charset="-122"/>
                        </a:rPr>
                        <a:t>9</a:t>
                      </a:r>
                      <a:r>
                        <a:rPr lang="zh-CN" sz="1400" b="1" kern="0" dirty="0">
                          <a:effectLst/>
                          <a:latin typeface="微软雅黑" panose="020B0503020204020204" charset="-122"/>
                          <a:ea typeface="微软雅黑" panose="020B0503020204020204" charset="-122"/>
                          <a:cs typeface="微软雅黑" panose="020B0503020204020204" charset="-122"/>
                        </a:rPr>
                        <a:t>，</a:t>
                      </a:r>
                      <a:r>
                        <a:rPr lang="en-US" sz="1400" b="1" kern="0" dirty="0">
                          <a:effectLst/>
                          <a:latin typeface="微软雅黑" panose="020B0503020204020204" charset="-122"/>
                          <a:ea typeface="微软雅黑" panose="020B0503020204020204" charset="-122"/>
                          <a:cs typeface="微软雅黑" panose="020B0503020204020204" charset="-122"/>
                        </a:rPr>
                        <a:t>25~300MeV</a:t>
                      </a:r>
                      <a:r>
                        <a:rPr lang="zh-CN" sz="1400" b="1" kern="0" dirty="0">
                          <a:effectLst/>
                          <a:latin typeface="微软雅黑" panose="020B0503020204020204" charset="-122"/>
                          <a:ea typeface="微软雅黑" panose="020B0503020204020204" charset="-122"/>
                          <a:cs typeface="微软雅黑" panose="020B0503020204020204" charset="-122"/>
                        </a:rPr>
                        <a:t>），优于</a:t>
                      </a:r>
                      <a:r>
                        <a:rPr lang="en-US" sz="1400" b="1" kern="0" dirty="0">
                          <a:effectLst/>
                          <a:latin typeface="微软雅黑" panose="020B0503020204020204" charset="-122"/>
                          <a:ea typeface="微软雅黑" panose="020B0503020204020204" charset="-122"/>
                          <a:cs typeface="微软雅黑" panose="020B0503020204020204" charset="-122"/>
                        </a:rPr>
                        <a:t>25</a:t>
                      </a:r>
                      <a:r>
                        <a:rPr lang="en-US" sz="1400" b="1" kern="0" dirty="0" smtClean="0">
                          <a:effectLst/>
                          <a:latin typeface="微软雅黑" panose="020B0503020204020204" charset="-122"/>
                          <a:ea typeface="微软雅黑" panose="020B0503020204020204" charset="-122"/>
                          <a:cs typeface="微软雅黑" panose="020B0503020204020204" charset="-122"/>
                        </a:rPr>
                        <a:t>%</a:t>
                      </a:r>
                      <a:endParaRPr lang="en-US" sz="1400" b="1" kern="0" dirty="0" smtClean="0">
                        <a:effectLst/>
                        <a:latin typeface="微软雅黑" panose="020B0503020204020204" charset="-122"/>
                        <a:ea typeface="微软雅黑" panose="020B0503020204020204" charset="-122"/>
                        <a:cs typeface="微软雅黑" panose="020B0503020204020204" charset="-122"/>
                      </a:endParaRPr>
                    </a:p>
                    <a:p>
                      <a:pPr marL="0" algn="ctr" defTabSz="914400" rtl="0" eaLnBrk="1" latinLnBrk="0" hangingPunct="1">
                        <a:lnSpc>
                          <a:spcPts val="1200"/>
                        </a:lnSpc>
                        <a:spcBef>
                          <a:spcPts val="780"/>
                        </a:spcBef>
                        <a:spcAft>
                          <a:spcPts val="0"/>
                        </a:spcAft>
                      </a:pPr>
                      <a:r>
                        <a:rPr lang="zh-CN" sz="1400" b="1" kern="0" dirty="0" smtClean="0">
                          <a:effectLst/>
                          <a:latin typeface="微软雅黑" panose="020B0503020204020204" charset="-122"/>
                          <a:ea typeface="微软雅黑" panose="020B0503020204020204" charset="-122"/>
                          <a:cs typeface="微软雅黑" panose="020B0503020204020204" charset="-122"/>
                        </a:rPr>
                        <a:t>重</a:t>
                      </a:r>
                      <a:r>
                        <a:rPr lang="zh-CN" sz="1400" b="1" kern="0" dirty="0">
                          <a:effectLst/>
                          <a:latin typeface="微软雅黑" panose="020B0503020204020204" charset="-122"/>
                          <a:ea typeface="微软雅黑" panose="020B0503020204020204" charset="-122"/>
                          <a:cs typeface="微软雅黑" panose="020B0503020204020204" charset="-122"/>
                        </a:rPr>
                        <a:t>离子（</a:t>
                      </a:r>
                      <a:r>
                        <a:rPr lang="en-US" sz="1400" b="1" kern="0" dirty="0">
                          <a:effectLst/>
                          <a:latin typeface="微软雅黑" panose="020B0503020204020204" charset="-122"/>
                          <a:ea typeface="微软雅黑" panose="020B0503020204020204" charset="-122"/>
                          <a:cs typeface="微软雅黑" panose="020B0503020204020204" charset="-122"/>
                        </a:rPr>
                        <a:t>10</a:t>
                      </a:r>
                      <a:r>
                        <a:rPr lang="zh-CN" sz="1400" b="1" kern="0" dirty="0">
                          <a:effectLst/>
                          <a:latin typeface="微软雅黑" panose="020B0503020204020204" charset="-122"/>
                          <a:ea typeface="微软雅黑" panose="020B0503020204020204" charset="-122"/>
                          <a:cs typeface="微软雅黑" panose="020B0503020204020204" charset="-122"/>
                        </a:rPr>
                        <a:t>≦</a:t>
                      </a:r>
                      <a:r>
                        <a:rPr lang="en-US" sz="1400" b="1" kern="0" dirty="0">
                          <a:effectLst/>
                          <a:latin typeface="微软雅黑" panose="020B0503020204020204" charset="-122"/>
                          <a:ea typeface="微软雅黑" panose="020B0503020204020204" charset="-122"/>
                          <a:cs typeface="微软雅黑" panose="020B0503020204020204" charset="-122"/>
                        </a:rPr>
                        <a:t>Z</a:t>
                      </a:r>
                      <a:r>
                        <a:rPr lang="zh-CN" sz="1400" b="1" kern="0" dirty="0">
                          <a:effectLst/>
                          <a:latin typeface="微软雅黑" panose="020B0503020204020204" charset="-122"/>
                          <a:ea typeface="微软雅黑" panose="020B0503020204020204" charset="-122"/>
                          <a:cs typeface="微软雅黑" panose="020B0503020204020204" charset="-122"/>
                        </a:rPr>
                        <a:t>≦</a:t>
                      </a:r>
                      <a:r>
                        <a:rPr lang="en-US" sz="1400" b="1" kern="0" dirty="0">
                          <a:effectLst/>
                          <a:latin typeface="微软雅黑" panose="020B0503020204020204" charset="-122"/>
                          <a:ea typeface="微软雅黑" panose="020B0503020204020204" charset="-122"/>
                          <a:cs typeface="微软雅黑" panose="020B0503020204020204" charset="-122"/>
                        </a:rPr>
                        <a:t>26</a:t>
                      </a:r>
                      <a:r>
                        <a:rPr lang="zh-CN" sz="1400" b="1" kern="0" dirty="0">
                          <a:effectLst/>
                          <a:latin typeface="微软雅黑" panose="020B0503020204020204" charset="-122"/>
                          <a:ea typeface="微软雅黑" panose="020B0503020204020204" charset="-122"/>
                          <a:cs typeface="微软雅黑" panose="020B0503020204020204" charset="-122"/>
                        </a:rPr>
                        <a:t>，</a:t>
                      </a:r>
                      <a:r>
                        <a:rPr lang="en-US" sz="1400" b="1" kern="0" dirty="0">
                          <a:effectLst/>
                          <a:latin typeface="微软雅黑" panose="020B0503020204020204" charset="-122"/>
                          <a:ea typeface="微软雅黑" panose="020B0503020204020204" charset="-122"/>
                          <a:cs typeface="微软雅黑" panose="020B0503020204020204" charset="-122"/>
                        </a:rPr>
                        <a:t>100~300MeV</a:t>
                      </a:r>
                      <a:r>
                        <a:rPr lang="zh-CN" sz="1400" b="1" kern="0" dirty="0">
                          <a:effectLst/>
                          <a:latin typeface="微软雅黑" panose="020B0503020204020204" charset="-122"/>
                          <a:ea typeface="微软雅黑" panose="020B0503020204020204" charset="-122"/>
                          <a:cs typeface="微软雅黑" panose="020B0503020204020204" charset="-122"/>
                        </a:rPr>
                        <a:t>），优于</a:t>
                      </a:r>
                      <a:r>
                        <a:rPr lang="en-US" sz="1400" b="1" kern="0" dirty="0">
                          <a:effectLst/>
                          <a:latin typeface="微软雅黑" panose="020B0503020204020204" charset="-122"/>
                          <a:ea typeface="微软雅黑" panose="020B0503020204020204" charset="-122"/>
                          <a:cs typeface="微软雅黑" panose="020B0503020204020204" charset="-122"/>
                        </a:rPr>
                        <a:t>25%</a:t>
                      </a:r>
                      <a:endParaRPr lang="zh-CN" sz="1400" b="1" kern="0" dirty="0">
                        <a:effectLst/>
                        <a:latin typeface="微软雅黑" panose="020B0503020204020204" charset="-122"/>
                        <a:ea typeface="微软雅黑" panose="020B0503020204020204" charset="-122"/>
                        <a:cs typeface="微软雅黑" panose="020B0503020204020204" charset="-122"/>
                      </a:endParaRPr>
                    </a:p>
                    <a:p>
                      <a:pPr marL="0" algn="ctr" defTabSz="914400" rtl="0" eaLnBrk="1" latinLnBrk="0" hangingPunct="1">
                        <a:lnSpc>
                          <a:spcPts val="1200"/>
                        </a:lnSpc>
                        <a:spcBef>
                          <a:spcPts val="780"/>
                        </a:spcBef>
                        <a:spcAft>
                          <a:spcPts val="0"/>
                        </a:spcAft>
                      </a:pPr>
                      <a:r>
                        <a:rPr lang="zh-CN" sz="1400" b="1" kern="0" dirty="0">
                          <a:effectLst/>
                          <a:latin typeface="微软雅黑" panose="020B0503020204020204" charset="-122"/>
                          <a:ea typeface="微软雅黑" panose="020B0503020204020204" charset="-122"/>
                          <a:cs typeface="微软雅黑" panose="020B0503020204020204" charset="-122"/>
                        </a:rPr>
                        <a:t>重离子（</a:t>
                      </a:r>
                      <a:r>
                        <a:rPr lang="en-US" sz="1400" b="1" kern="0" dirty="0">
                          <a:effectLst/>
                          <a:latin typeface="微软雅黑" panose="020B0503020204020204" charset="-122"/>
                          <a:ea typeface="微软雅黑" panose="020B0503020204020204" charset="-122"/>
                          <a:cs typeface="微软雅黑" panose="020B0503020204020204" charset="-122"/>
                        </a:rPr>
                        <a:t>10</a:t>
                      </a:r>
                      <a:r>
                        <a:rPr lang="zh-CN" sz="1400" b="1" kern="0" dirty="0">
                          <a:effectLst/>
                          <a:latin typeface="微软雅黑" panose="020B0503020204020204" charset="-122"/>
                          <a:ea typeface="微软雅黑" panose="020B0503020204020204" charset="-122"/>
                          <a:cs typeface="微软雅黑" panose="020B0503020204020204" charset="-122"/>
                        </a:rPr>
                        <a:t>≦</a:t>
                      </a:r>
                      <a:r>
                        <a:rPr lang="en-US" sz="1400" b="1" kern="0" dirty="0">
                          <a:effectLst/>
                          <a:latin typeface="微软雅黑" panose="020B0503020204020204" charset="-122"/>
                          <a:ea typeface="微软雅黑" panose="020B0503020204020204" charset="-122"/>
                          <a:cs typeface="微软雅黑" panose="020B0503020204020204" charset="-122"/>
                        </a:rPr>
                        <a:t>Z</a:t>
                      </a:r>
                      <a:r>
                        <a:rPr lang="zh-CN" sz="1400" b="1" kern="0" dirty="0">
                          <a:effectLst/>
                          <a:latin typeface="微软雅黑" panose="020B0503020204020204" charset="-122"/>
                          <a:ea typeface="微软雅黑" panose="020B0503020204020204" charset="-122"/>
                          <a:cs typeface="微软雅黑" panose="020B0503020204020204" charset="-122"/>
                        </a:rPr>
                        <a:t>≦</a:t>
                      </a:r>
                      <a:r>
                        <a:rPr lang="en-US" sz="1400" b="1" kern="0" dirty="0">
                          <a:effectLst/>
                          <a:latin typeface="微软雅黑" panose="020B0503020204020204" charset="-122"/>
                          <a:ea typeface="微软雅黑" panose="020B0503020204020204" charset="-122"/>
                          <a:cs typeface="微软雅黑" panose="020B0503020204020204" charset="-122"/>
                        </a:rPr>
                        <a:t>26</a:t>
                      </a:r>
                      <a:r>
                        <a:rPr lang="zh-CN" sz="1400" b="1" kern="0" dirty="0">
                          <a:effectLst/>
                          <a:latin typeface="微软雅黑" panose="020B0503020204020204" charset="-122"/>
                          <a:ea typeface="微软雅黑" panose="020B0503020204020204" charset="-122"/>
                          <a:cs typeface="微软雅黑" panose="020B0503020204020204" charset="-122"/>
                        </a:rPr>
                        <a:t>，</a:t>
                      </a:r>
                      <a:r>
                        <a:rPr lang="en-US" sz="1400" b="1" kern="0" dirty="0">
                          <a:effectLst/>
                          <a:latin typeface="微软雅黑" panose="020B0503020204020204" charset="-122"/>
                          <a:ea typeface="微软雅黑" panose="020B0503020204020204" charset="-122"/>
                          <a:cs typeface="微软雅黑" panose="020B0503020204020204" charset="-122"/>
                        </a:rPr>
                        <a:t>25~100MeV</a:t>
                      </a:r>
                      <a:r>
                        <a:rPr lang="zh-CN" sz="1400" b="1" kern="0" dirty="0">
                          <a:effectLst/>
                          <a:latin typeface="微软雅黑" panose="020B0503020204020204" charset="-122"/>
                          <a:ea typeface="微软雅黑" panose="020B0503020204020204" charset="-122"/>
                          <a:cs typeface="微软雅黑" panose="020B0503020204020204" charset="-122"/>
                        </a:rPr>
                        <a:t>），优于</a:t>
                      </a:r>
                      <a:r>
                        <a:rPr lang="en-US" sz="1400" b="1" kern="0" dirty="0">
                          <a:effectLst/>
                          <a:latin typeface="微软雅黑" panose="020B0503020204020204" charset="-122"/>
                          <a:ea typeface="微软雅黑" panose="020B0503020204020204" charset="-122"/>
                          <a:cs typeface="微软雅黑" panose="020B0503020204020204" charset="-122"/>
                        </a:rPr>
                        <a:t>60%</a:t>
                      </a:r>
                      <a:endParaRPr lang="en-US" sz="1400" b="1" kern="0" dirty="0">
                        <a:effectLst/>
                        <a:latin typeface="微软雅黑" panose="020B0503020204020204" charset="-122"/>
                        <a:ea typeface="微软雅黑" panose="020B0503020204020204" charset="-122"/>
                        <a:cs typeface="微软雅黑" panose="020B0503020204020204" charset="-122"/>
                      </a:endParaRPr>
                    </a:p>
                  </a:txBody>
                  <a:tcPr marL="67316" marR="67316" marT="0" marB="0" anchor="ctr">
                    <a:solidFill>
                      <a:schemeClr val="accent4">
                        <a:lumMod val="40000"/>
                        <a:lumOff val="60000"/>
                      </a:schemeClr>
                    </a:solidFill>
                  </a:tcPr>
                </a:tc>
              </a:tr>
              <a:tr h="320040">
                <a:tc>
                  <a:txBody>
                    <a:bodyPr/>
                    <a:p>
                      <a:pPr algn="ctr">
                        <a:lnSpc>
                          <a:spcPct val="150000"/>
                        </a:lnSpc>
                        <a:spcBef>
                          <a:spcPts val="780"/>
                        </a:spcBef>
                        <a:spcAft>
                          <a:spcPts val="780"/>
                        </a:spcAft>
                      </a:pPr>
                      <a:r>
                        <a:rPr lang="en-US" sz="1400" b="1" kern="0" dirty="0">
                          <a:effectLst/>
                          <a:latin typeface="微软雅黑" panose="020B0503020204020204" charset="-122"/>
                          <a:ea typeface="微软雅黑" panose="020B0503020204020204" charset="-122"/>
                        </a:rPr>
                        <a:t>6</a:t>
                      </a:r>
                      <a:endParaRPr lang="en-US" sz="1400" b="1" kern="0" dirty="0">
                        <a:effectLst/>
                        <a:latin typeface="微软雅黑" panose="020B0503020204020204" charset="-122"/>
                        <a:ea typeface="微软雅黑" panose="020B0503020204020204" charset="-122"/>
                      </a:endParaRPr>
                    </a:p>
                  </a:txBody>
                  <a:tcPr marL="67316" marR="67316" marT="0" marB="0" anchor="ctr">
                    <a:solidFill>
                      <a:schemeClr val="accent4">
                        <a:lumMod val="40000"/>
                        <a:lumOff val="60000"/>
                      </a:schemeClr>
                    </a:solidFill>
                  </a:tcPr>
                </a:tc>
                <a:tc>
                  <a:txBody>
                    <a:bodyPr/>
                    <a:p>
                      <a:pPr algn="ctr">
                        <a:lnSpc>
                          <a:spcPct val="150000"/>
                        </a:lnSpc>
                        <a:spcBef>
                          <a:spcPts val="780"/>
                        </a:spcBef>
                        <a:spcAft>
                          <a:spcPts val="780"/>
                        </a:spcAft>
                      </a:pPr>
                      <a:r>
                        <a:rPr lang="zh-CN" sz="1400" b="1" kern="0">
                          <a:effectLst/>
                          <a:latin typeface="微软雅黑" panose="020B0503020204020204" charset="-122"/>
                          <a:ea typeface="微软雅黑" panose="020B0503020204020204" charset="-122"/>
                        </a:rPr>
                        <a:t>视场</a:t>
                      </a:r>
                      <a:endParaRPr lang="zh-CN" sz="1400" b="1" kern="0">
                        <a:effectLst/>
                        <a:latin typeface="微软雅黑" panose="020B0503020204020204" charset="-122"/>
                        <a:ea typeface="微软雅黑" panose="020B0503020204020204" charset="-122"/>
                      </a:endParaRPr>
                    </a:p>
                  </a:txBody>
                  <a:tcPr marL="67316" marR="67316" marT="0" marB="0" anchor="ctr">
                    <a:solidFill>
                      <a:schemeClr val="accent4">
                        <a:lumMod val="40000"/>
                        <a:lumOff val="60000"/>
                      </a:schemeClr>
                    </a:solidFill>
                  </a:tcPr>
                </a:tc>
                <a:tc>
                  <a:txBody>
                    <a:bodyPr/>
                    <a:p>
                      <a:pPr algn="ctr">
                        <a:lnSpc>
                          <a:spcPct val="150000"/>
                        </a:lnSpc>
                        <a:spcBef>
                          <a:spcPts val="780"/>
                        </a:spcBef>
                        <a:spcAft>
                          <a:spcPts val="780"/>
                        </a:spcAft>
                      </a:pPr>
                      <a:r>
                        <a:rPr lang="en-US" sz="1400" b="1" kern="0" dirty="0">
                          <a:effectLst/>
                          <a:latin typeface="微软雅黑" panose="020B0503020204020204" charset="-122"/>
                          <a:ea typeface="微软雅黑" panose="020B0503020204020204" charset="-122"/>
                          <a:cs typeface="微软雅黑" panose="020B0503020204020204" charset="-122"/>
                        </a:rPr>
                        <a:t>60</a:t>
                      </a:r>
                      <a:r>
                        <a:rPr lang="zh-CN" sz="1400" b="1" kern="0" dirty="0">
                          <a:effectLst/>
                          <a:latin typeface="微软雅黑" panose="020B0503020204020204" charset="-122"/>
                          <a:ea typeface="微软雅黑" panose="020B0503020204020204" charset="-122"/>
                          <a:cs typeface="微软雅黑" panose="020B0503020204020204" charset="-122"/>
                        </a:rPr>
                        <a:t>°</a:t>
                      </a:r>
                      <a:endParaRPr lang="zh-CN" sz="1400" b="1" kern="0" dirty="0">
                        <a:effectLst/>
                        <a:latin typeface="微软雅黑" panose="020B0503020204020204" charset="-122"/>
                        <a:ea typeface="微软雅黑" panose="020B0503020204020204" charset="-122"/>
                        <a:cs typeface="微软雅黑" panose="020B0503020204020204" charset="-122"/>
                      </a:endParaRPr>
                    </a:p>
                  </a:txBody>
                  <a:tcPr marL="67316" marR="67316" marT="0" marB="0" anchor="ctr">
                    <a:solidFill>
                      <a:schemeClr val="accent4">
                        <a:lumMod val="40000"/>
                        <a:lumOff val="60000"/>
                      </a:schemeClr>
                    </a:solidFill>
                  </a:tcPr>
                </a:tc>
              </a:tr>
              <a:tr h="494665">
                <a:tc>
                  <a:txBody>
                    <a:bodyPr/>
                    <a:p>
                      <a:pPr algn="ctr">
                        <a:lnSpc>
                          <a:spcPct val="150000"/>
                        </a:lnSpc>
                        <a:spcBef>
                          <a:spcPts val="780"/>
                        </a:spcBef>
                        <a:spcAft>
                          <a:spcPts val="780"/>
                        </a:spcAft>
                      </a:pPr>
                      <a:r>
                        <a:rPr lang="en-US" sz="1400" b="1" kern="0" dirty="0">
                          <a:effectLst/>
                          <a:latin typeface="微软雅黑" panose="020B0503020204020204" charset="-122"/>
                          <a:ea typeface="微软雅黑" panose="020B0503020204020204" charset="-122"/>
                        </a:rPr>
                        <a:t>7</a:t>
                      </a:r>
                      <a:endParaRPr lang="en-US" sz="1400" b="1" kern="0" dirty="0">
                        <a:effectLst/>
                        <a:latin typeface="微软雅黑" panose="020B0503020204020204" charset="-122"/>
                        <a:ea typeface="微软雅黑" panose="020B0503020204020204" charset="-122"/>
                      </a:endParaRPr>
                    </a:p>
                  </a:txBody>
                  <a:tcPr marL="67316" marR="67316" marT="0" marB="0" anchor="ctr">
                    <a:solidFill>
                      <a:schemeClr val="accent4">
                        <a:lumMod val="40000"/>
                        <a:lumOff val="60000"/>
                      </a:schemeClr>
                    </a:solidFill>
                  </a:tcPr>
                </a:tc>
                <a:tc>
                  <a:txBody>
                    <a:bodyPr/>
                    <a:p>
                      <a:pPr algn="ctr">
                        <a:lnSpc>
                          <a:spcPct val="150000"/>
                        </a:lnSpc>
                        <a:spcBef>
                          <a:spcPts val="780"/>
                        </a:spcBef>
                        <a:spcAft>
                          <a:spcPts val="780"/>
                        </a:spcAft>
                      </a:pPr>
                      <a:r>
                        <a:rPr lang="zh-CN" sz="1400" b="1" kern="0">
                          <a:effectLst/>
                          <a:latin typeface="微软雅黑" panose="020B0503020204020204" charset="-122"/>
                          <a:ea typeface="微软雅黑" panose="020B0503020204020204" charset="-122"/>
                        </a:rPr>
                        <a:t>时间分辨率</a:t>
                      </a:r>
                      <a:endParaRPr lang="zh-CN" sz="1400" b="1" kern="0">
                        <a:effectLst/>
                        <a:latin typeface="微软雅黑" panose="020B0503020204020204" charset="-122"/>
                        <a:ea typeface="微软雅黑" panose="020B0503020204020204" charset="-122"/>
                      </a:endParaRPr>
                    </a:p>
                  </a:txBody>
                  <a:tcPr marL="67316" marR="67316" marT="0" marB="0" anchor="ctr">
                    <a:solidFill>
                      <a:schemeClr val="accent4">
                        <a:lumMod val="40000"/>
                        <a:lumOff val="60000"/>
                      </a:schemeClr>
                    </a:solidFill>
                  </a:tcPr>
                </a:tc>
                <a:tc>
                  <a:txBody>
                    <a:bodyPr/>
                    <a:p>
                      <a:pPr algn="ctr">
                        <a:lnSpc>
                          <a:spcPct val="150000"/>
                        </a:lnSpc>
                        <a:spcBef>
                          <a:spcPts val="780"/>
                        </a:spcBef>
                        <a:spcAft>
                          <a:spcPts val="780"/>
                        </a:spcAft>
                      </a:pPr>
                      <a:r>
                        <a:rPr lang="zh-CN" sz="1400" b="1" kern="0">
                          <a:effectLst/>
                          <a:latin typeface="微软雅黑" panose="020B0503020204020204" charset="-122"/>
                          <a:ea typeface="微软雅黑" panose="020B0503020204020204" charset="-122"/>
                          <a:cs typeface="微软雅黑" panose="020B0503020204020204" charset="-122"/>
                        </a:rPr>
                        <a:t>优于</a:t>
                      </a:r>
                      <a:r>
                        <a:rPr lang="en-US" sz="1400" b="1" kern="0">
                          <a:effectLst/>
                          <a:latin typeface="微软雅黑" panose="020B0503020204020204" charset="-122"/>
                          <a:ea typeface="微软雅黑" panose="020B0503020204020204" charset="-122"/>
                          <a:cs typeface="微软雅黑" panose="020B0503020204020204" charset="-122"/>
                        </a:rPr>
                        <a:t>4s</a:t>
                      </a:r>
                      <a:r>
                        <a:rPr lang="zh-CN" sz="1400" b="1" kern="0">
                          <a:effectLst/>
                          <a:latin typeface="微软雅黑" panose="020B0503020204020204" charset="-122"/>
                          <a:ea typeface="微软雅黑" panose="020B0503020204020204" charset="-122"/>
                          <a:cs typeface="微软雅黑" panose="020B0503020204020204" charset="-122"/>
                        </a:rPr>
                        <a:t>（质子、电子、α粒子）；优于</a:t>
                      </a:r>
                      <a:r>
                        <a:rPr lang="en-US" sz="1400" b="1" kern="0">
                          <a:effectLst/>
                          <a:latin typeface="微软雅黑" panose="020B0503020204020204" charset="-122"/>
                          <a:ea typeface="微软雅黑" panose="020B0503020204020204" charset="-122"/>
                          <a:cs typeface="微软雅黑" panose="020B0503020204020204" charset="-122"/>
                        </a:rPr>
                        <a:t>60s</a:t>
                      </a:r>
                      <a:r>
                        <a:rPr lang="zh-CN" sz="1400" b="1" kern="0">
                          <a:effectLst/>
                          <a:latin typeface="微软雅黑" panose="020B0503020204020204" charset="-122"/>
                          <a:ea typeface="微软雅黑" panose="020B0503020204020204" charset="-122"/>
                          <a:cs typeface="微软雅黑" panose="020B0503020204020204" charset="-122"/>
                        </a:rPr>
                        <a:t>（重离子）</a:t>
                      </a:r>
                      <a:endParaRPr lang="zh-CN" sz="1400" b="1" kern="0">
                        <a:effectLst/>
                        <a:latin typeface="微软雅黑" panose="020B0503020204020204" charset="-122"/>
                        <a:ea typeface="微软雅黑" panose="020B0503020204020204" charset="-122"/>
                        <a:cs typeface="微软雅黑" panose="020B0503020204020204" charset="-122"/>
                      </a:endParaRPr>
                    </a:p>
                  </a:txBody>
                  <a:tcPr marL="67316" marR="67316" marT="0" marB="0" anchor="ctr">
                    <a:solidFill>
                      <a:schemeClr val="accent4">
                        <a:lumMod val="40000"/>
                        <a:lumOff val="60000"/>
                      </a:schemeClr>
                    </a:solidFill>
                  </a:tcPr>
                </a:tc>
              </a:tr>
              <a:tr h="320040">
                <a:tc>
                  <a:txBody>
                    <a:bodyPr/>
                    <a:p>
                      <a:pPr algn="ctr">
                        <a:lnSpc>
                          <a:spcPct val="150000"/>
                        </a:lnSpc>
                        <a:spcBef>
                          <a:spcPts val="780"/>
                        </a:spcBef>
                        <a:spcAft>
                          <a:spcPts val="780"/>
                        </a:spcAft>
                      </a:pPr>
                      <a:r>
                        <a:rPr lang="en-US" sz="1400" b="1" kern="0" dirty="0">
                          <a:effectLst/>
                          <a:latin typeface="微软雅黑" panose="020B0503020204020204" charset="-122"/>
                          <a:ea typeface="微软雅黑" panose="020B0503020204020204" charset="-122"/>
                        </a:rPr>
                        <a:t>8</a:t>
                      </a:r>
                      <a:endParaRPr lang="en-US" sz="1400" b="1" kern="0" dirty="0">
                        <a:effectLst/>
                        <a:latin typeface="微软雅黑" panose="020B0503020204020204" charset="-122"/>
                        <a:ea typeface="微软雅黑" panose="020B0503020204020204" charset="-122"/>
                      </a:endParaRPr>
                    </a:p>
                  </a:txBody>
                  <a:tcPr marL="67316" marR="67316" marT="0" marB="0" anchor="ctr">
                    <a:solidFill>
                      <a:schemeClr val="accent4">
                        <a:lumMod val="40000"/>
                        <a:lumOff val="60000"/>
                      </a:schemeClr>
                    </a:solidFill>
                  </a:tcPr>
                </a:tc>
                <a:tc>
                  <a:txBody>
                    <a:bodyPr/>
                    <a:p>
                      <a:pPr algn="ctr">
                        <a:lnSpc>
                          <a:spcPct val="150000"/>
                        </a:lnSpc>
                        <a:spcBef>
                          <a:spcPts val="780"/>
                        </a:spcBef>
                        <a:spcAft>
                          <a:spcPts val="780"/>
                        </a:spcAft>
                      </a:pPr>
                      <a:r>
                        <a:rPr lang="zh-CN" sz="1400" b="1" kern="0">
                          <a:effectLst/>
                          <a:latin typeface="微软雅黑" panose="020B0503020204020204" charset="-122"/>
                          <a:ea typeface="微软雅黑" panose="020B0503020204020204" charset="-122"/>
                        </a:rPr>
                        <a:t>数据率</a:t>
                      </a:r>
                      <a:endParaRPr lang="zh-CN" sz="1400" b="1" kern="0">
                        <a:effectLst/>
                        <a:latin typeface="微软雅黑" panose="020B0503020204020204" charset="-122"/>
                        <a:ea typeface="微软雅黑" panose="020B0503020204020204" charset="-122"/>
                      </a:endParaRPr>
                    </a:p>
                  </a:txBody>
                  <a:tcPr marL="67316" marR="67316" marT="0" marB="0" anchor="ctr">
                    <a:solidFill>
                      <a:schemeClr val="accent4">
                        <a:lumMod val="40000"/>
                        <a:lumOff val="60000"/>
                      </a:schemeClr>
                    </a:solidFill>
                  </a:tcPr>
                </a:tc>
                <a:tc>
                  <a:txBody>
                    <a:bodyPr/>
                    <a:p>
                      <a:pPr algn="ctr">
                        <a:lnSpc>
                          <a:spcPct val="150000"/>
                        </a:lnSpc>
                        <a:spcBef>
                          <a:spcPts val="780"/>
                        </a:spcBef>
                        <a:spcAft>
                          <a:spcPts val="780"/>
                        </a:spcAft>
                      </a:pPr>
                      <a:r>
                        <a:rPr lang="zh-CN" sz="1400" b="1" kern="0">
                          <a:effectLst/>
                          <a:latin typeface="微软雅黑" panose="020B0503020204020204" charset="-122"/>
                          <a:ea typeface="微软雅黑" panose="020B0503020204020204" charset="-122"/>
                        </a:rPr>
                        <a:t>≦</a:t>
                      </a:r>
                      <a:r>
                        <a:rPr lang="en-US" sz="1400" b="1" kern="0">
                          <a:effectLst/>
                          <a:latin typeface="微软雅黑" panose="020B0503020204020204" charset="-122"/>
                          <a:ea typeface="微软雅黑" panose="020B0503020204020204" charset="-122"/>
                        </a:rPr>
                        <a:t>1.3kbps</a:t>
                      </a:r>
                      <a:endParaRPr lang="en-US" sz="1400" b="1" kern="0">
                        <a:effectLst/>
                        <a:latin typeface="微软雅黑" panose="020B0503020204020204" charset="-122"/>
                        <a:ea typeface="微软雅黑" panose="020B0503020204020204" charset="-122"/>
                      </a:endParaRPr>
                    </a:p>
                  </a:txBody>
                  <a:tcPr marL="67316" marR="67316" marT="0" marB="0" anchor="ctr">
                    <a:solidFill>
                      <a:schemeClr val="accent4">
                        <a:lumMod val="40000"/>
                        <a:lumOff val="60000"/>
                      </a:schemeClr>
                    </a:solidFill>
                  </a:tcPr>
                </a:tc>
              </a:tr>
              <a:tr h="320040">
                <a:tc>
                  <a:txBody>
                    <a:bodyPr/>
                    <a:p>
                      <a:pPr algn="ctr">
                        <a:lnSpc>
                          <a:spcPct val="150000"/>
                        </a:lnSpc>
                        <a:spcBef>
                          <a:spcPts val="780"/>
                        </a:spcBef>
                        <a:spcAft>
                          <a:spcPts val="780"/>
                        </a:spcAft>
                      </a:pPr>
                      <a:r>
                        <a:rPr lang="en-US" sz="1400" b="1" kern="0" dirty="0">
                          <a:effectLst/>
                          <a:latin typeface="微软雅黑" panose="020B0503020204020204" charset="-122"/>
                          <a:ea typeface="微软雅黑" panose="020B0503020204020204" charset="-122"/>
                        </a:rPr>
                        <a:t>9</a:t>
                      </a:r>
                      <a:endParaRPr lang="en-US" sz="1400" b="1" kern="0" dirty="0">
                        <a:effectLst/>
                        <a:latin typeface="微软雅黑" panose="020B0503020204020204" charset="-122"/>
                        <a:ea typeface="微软雅黑" panose="020B0503020204020204" charset="-122"/>
                      </a:endParaRPr>
                    </a:p>
                  </a:txBody>
                  <a:tcPr marL="67316" marR="67316" marT="0" marB="0" anchor="ctr">
                    <a:solidFill>
                      <a:schemeClr val="accent4">
                        <a:lumMod val="40000"/>
                        <a:lumOff val="60000"/>
                      </a:schemeClr>
                    </a:solidFill>
                  </a:tcPr>
                </a:tc>
                <a:tc>
                  <a:txBody>
                    <a:bodyPr/>
                    <a:p>
                      <a:pPr algn="ctr">
                        <a:lnSpc>
                          <a:spcPct val="150000"/>
                        </a:lnSpc>
                        <a:spcBef>
                          <a:spcPts val="780"/>
                        </a:spcBef>
                        <a:spcAft>
                          <a:spcPts val="780"/>
                        </a:spcAft>
                      </a:pPr>
                      <a:r>
                        <a:rPr lang="zh-CN" sz="1400" b="1" kern="0">
                          <a:effectLst/>
                          <a:latin typeface="微软雅黑" panose="020B0503020204020204" charset="-122"/>
                          <a:ea typeface="微软雅黑" panose="020B0503020204020204" charset="-122"/>
                        </a:rPr>
                        <a:t>重量</a:t>
                      </a:r>
                      <a:endParaRPr lang="zh-CN" sz="1400" b="1" kern="0">
                        <a:effectLst/>
                        <a:latin typeface="微软雅黑" panose="020B0503020204020204" charset="-122"/>
                        <a:ea typeface="微软雅黑" panose="020B0503020204020204" charset="-122"/>
                      </a:endParaRPr>
                    </a:p>
                  </a:txBody>
                  <a:tcPr marL="67316" marR="67316" marT="0" marB="0" anchor="ctr">
                    <a:solidFill>
                      <a:schemeClr val="accent4">
                        <a:lumMod val="40000"/>
                        <a:lumOff val="60000"/>
                      </a:schemeClr>
                    </a:solidFill>
                  </a:tcPr>
                </a:tc>
                <a:tc>
                  <a:txBody>
                    <a:bodyPr/>
                    <a:p>
                      <a:pPr algn="ctr">
                        <a:lnSpc>
                          <a:spcPct val="150000"/>
                        </a:lnSpc>
                        <a:spcBef>
                          <a:spcPts val="780"/>
                        </a:spcBef>
                        <a:spcAft>
                          <a:spcPts val="780"/>
                        </a:spcAft>
                      </a:pPr>
                      <a:r>
                        <a:rPr lang="zh-CN" sz="1400" b="1" kern="0" dirty="0">
                          <a:effectLst/>
                          <a:latin typeface="微软雅黑" panose="020B0503020204020204" charset="-122"/>
                          <a:ea typeface="微软雅黑" panose="020B0503020204020204" charset="-122"/>
                          <a:cs typeface="微软雅黑" panose="020B0503020204020204" charset="-122"/>
                        </a:rPr>
                        <a:t>不大于</a:t>
                      </a:r>
                      <a:r>
                        <a:rPr lang="en-US" sz="1400" b="1" kern="0" dirty="0">
                          <a:effectLst/>
                          <a:latin typeface="微软雅黑" panose="020B0503020204020204" charset="-122"/>
                          <a:ea typeface="微软雅黑" panose="020B0503020204020204" charset="-122"/>
                          <a:cs typeface="微软雅黑" panose="020B0503020204020204" charset="-122"/>
                        </a:rPr>
                        <a:t>3.3kg</a:t>
                      </a:r>
                      <a:endParaRPr lang="en-US" sz="1400" b="1" kern="0" dirty="0">
                        <a:effectLst/>
                        <a:latin typeface="微软雅黑" panose="020B0503020204020204" charset="-122"/>
                        <a:ea typeface="微软雅黑" panose="020B0503020204020204" charset="-122"/>
                        <a:cs typeface="微软雅黑" panose="020B0503020204020204" charset="-122"/>
                      </a:endParaRPr>
                    </a:p>
                  </a:txBody>
                  <a:tcPr marL="67316" marR="67316" marT="0" marB="0" anchor="ctr">
                    <a:solidFill>
                      <a:schemeClr val="accent4">
                        <a:lumMod val="40000"/>
                        <a:lumOff val="60000"/>
                      </a:schemeClr>
                    </a:solidFill>
                  </a:tcPr>
                </a:tc>
              </a:tr>
              <a:tr h="320040">
                <a:tc>
                  <a:txBody>
                    <a:bodyPr/>
                    <a:p>
                      <a:pPr algn="ctr">
                        <a:lnSpc>
                          <a:spcPct val="150000"/>
                        </a:lnSpc>
                        <a:spcBef>
                          <a:spcPts val="780"/>
                        </a:spcBef>
                        <a:spcAft>
                          <a:spcPts val="780"/>
                        </a:spcAft>
                      </a:pPr>
                      <a:r>
                        <a:rPr lang="en-US" sz="1400" b="1" kern="0" dirty="0">
                          <a:effectLst/>
                          <a:latin typeface="微软雅黑" panose="020B0503020204020204" charset="-122"/>
                          <a:ea typeface="微软雅黑" panose="020B0503020204020204" charset="-122"/>
                        </a:rPr>
                        <a:t>10</a:t>
                      </a:r>
                      <a:endParaRPr lang="en-US" sz="1400" b="1" kern="0" dirty="0">
                        <a:effectLst/>
                        <a:latin typeface="微软雅黑" panose="020B0503020204020204" charset="-122"/>
                        <a:ea typeface="微软雅黑" panose="020B0503020204020204" charset="-122"/>
                      </a:endParaRPr>
                    </a:p>
                  </a:txBody>
                  <a:tcPr marL="67316" marR="67316" marT="0" marB="0" anchor="ctr">
                    <a:solidFill>
                      <a:schemeClr val="accent4">
                        <a:lumMod val="40000"/>
                        <a:lumOff val="60000"/>
                      </a:schemeClr>
                    </a:solidFill>
                  </a:tcPr>
                </a:tc>
                <a:tc>
                  <a:txBody>
                    <a:bodyPr/>
                    <a:p>
                      <a:pPr algn="ctr">
                        <a:lnSpc>
                          <a:spcPct val="150000"/>
                        </a:lnSpc>
                        <a:spcBef>
                          <a:spcPts val="780"/>
                        </a:spcBef>
                        <a:spcAft>
                          <a:spcPts val="780"/>
                        </a:spcAft>
                      </a:pPr>
                      <a:r>
                        <a:rPr lang="zh-CN" sz="1400" b="1" kern="0">
                          <a:effectLst/>
                          <a:latin typeface="微软雅黑" panose="020B0503020204020204" charset="-122"/>
                          <a:ea typeface="微软雅黑" panose="020B0503020204020204" charset="-122"/>
                        </a:rPr>
                        <a:t>功耗</a:t>
                      </a:r>
                      <a:endParaRPr lang="zh-CN" sz="1400" b="1" kern="0">
                        <a:effectLst/>
                        <a:latin typeface="微软雅黑" panose="020B0503020204020204" charset="-122"/>
                        <a:ea typeface="微软雅黑" panose="020B0503020204020204" charset="-122"/>
                      </a:endParaRPr>
                    </a:p>
                  </a:txBody>
                  <a:tcPr marL="67316" marR="67316" marT="0" marB="0" anchor="ctr">
                    <a:solidFill>
                      <a:schemeClr val="accent4">
                        <a:lumMod val="40000"/>
                        <a:lumOff val="60000"/>
                      </a:schemeClr>
                    </a:solidFill>
                  </a:tcPr>
                </a:tc>
                <a:tc>
                  <a:txBody>
                    <a:bodyPr/>
                    <a:p>
                      <a:pPr algn="ctr">
                        <a:lnSpc>
                          <a:spcPct val="150000"/>
                        </a:lnSpc>
                        <a:spcBef>
                          <a:spcPts val="780"/>
                        </a:spcBef>
                        <a:spcAft>
                          <a:spcPts val="780"/>
                        </a:spcAft>
                      </a:pPr>
                      <a:r>
                        <a:rPr lang="zh-CN" sz="1400" b="1" kern="0" dirty="0">
                          <a:effectLst/>
                          <a:latin typeface="微软雅黑" panose="020B0503020204020204" charset="-122"/>
                          <a:ea typeface="微软雅黑" panose="020B0503020204020204" charset="-122"/>
                          <a:cs typeface="微软雅黑" panose="020B0503020204020204" charset="-122"/>
                        </a:rPr>
                        <a:t>不大于</a:t>
                      </a:r>
                      <a:r>
                        <a:rPr lang="en-US" altLang="zh-CN" sz="1400" b="1" kern="0" dirty="0">
                          <a:effectLst/>
                          <a:latin typeface="微软雅黑" panose="020B0503020204020204" charset="-122"/>
                          <a:ea typeface="微软雅黑" panose="020B0503020204020204" charset="-122"/>
                          <a:cs typeface="微软雅黑" panose="020B0503020204020204" charset="-122"/>
                        </a:rPr>
                        <a:t>10.5</a:t>
                      </a:r>
                      <a:r>
                        <a:rPr lang="en-US" sz="1400" b="1" kern="0" dirty="0">
                          <a:effectLst/>
                          <a:latin typeface="微软雅黑" panose="020B0503020204020204" charset="-122"/>
                          <a:ea typeface="微软雅黑" panose="020B0503020204020204" charset="-122"/>
                          <a:cs typeface="微软雅黑" panose="020B0503020204020204" charset="-122"/>
                        </a:rPr>
                        <a:t>W</a:t>
                      </a:r>
                      <a:endParaRPr lang="en-US" sz="1400" b="1" kern="0" dirty="0">
                        <a:effectLst/>
                        <a:latin typeface="微软雅黑" panose="020B0503020204020204" charset="-122"/>
                        <a:ea typeface="微软雅黑" panose="020B0503020204020204" charset="-122"/>
                        <a:cs typeface="微软雅黑" panose="020B0503020204020204" charset="-122"/>
                      </a:endParaRPr>
                    </a:p>
                  </a:txBody>
                  <a:tcPr marL="67316" marR="67316" marT="0" marB="0" anchor="ctr">
                    <a:solidFill>
                      <a:schemeClr val="accent4">
                        <a:lumMod val="40000"/>
                        <a:lumOff val="60000"/>
                      </a:schemeClr>
                    </a:solidFill>
                  </a:tcPr>
                </a:tc>
              </a:tr>
            </a:tbl>
          </a:graphicData>
        </a:graphic>
      </p:graphicFrame>
    </p:spTree>
  </p:cSld>
  <p:clrMapOvr>
    <a:masterClrMapping/>
  </p:clrMapOvr>
  <p:transition advTm="18446"/>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图片 6" descr="所徽1.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75715" cy="1076960"/>
          </a:xfrm>
          <a:prstGeom prst="rect">
            <a:avLst/>
          </a:prstGeom>
        </p:spPr>
      </p:pic>
      <p:sp>
        <p:nvSpPr>
          <p:cNvPr id="11" name="矩形 10"/>
          <p:cNvSpPr/>
          <p:nvPr/>
        </p:nvSpPr>
        <p:spPr>
          <a:xfrm flipV="1">
            <a:off x="0" y="105473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6232525" y="650621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pPr algn="l"/>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sp>
        <p:nvSpPr>
          <p:cNvPr id="5" name="文本框 4"/>
          <p:cNvSpPr txBox="1"/>
          <p:nvPr/>
        </p:nvSpPr>
        <p:spPr>
          <a:xfrm>
            <a:off x="1429385" y="247650"/>
            <a:ext cx="5669280" cy="645160"/>
          </a:xfrm>
          <a:prstGeom prst="rect">
            <a:avLst/>
          </a:prstGeom>
          <a:noFill/>
        </p:spPr>
        <p:txBody>
          <a:bodyPr wrap="none" rtlCol="0" anchor="t">
            <a:spAutoFit/>
          </a:bodyPr>
          <a:p>
            <a:r>
              <a:rPr lang="zh-CN" altLang="en-US" sz="3600" b="1" dirty="0">
                <a:latin typeface="微软雅黑" panose="020B0503020204020204" charset="-122"/>
                <a:ea typeface="微软雅黑" panose="020B0503020204020204" charset="-122"/>
                <a:cs typeface="微软雅黑" panose="020B0503020204020204" charset="-122"/>
                <a:sym typeface="+mn-ea"/>
              </a:rPr>
              <a:t>与国际其他同类探测器</a:t>
            </a:r>
            <a:r>
              <a:rPr lang="zh-CN" altLang="en-US" sz="3600" b="1" dirty="0">
                <a:latin typeface="微软雅黑" panose="020B0503020204020204" charset="-122"/>
                <a:ea typeface="微软雅黑" panose="020B0503020204020204" charset="-122"/>
                <a:cs typeface="微软雅黑" panose="020B0503020204020204" charset="-122"/>
                <a:sym typeface="+mn-ea"/>
              </a:rPr>
              <a:t>对比</a:t>
            </a:r>
            <a:endParaRPr lang="zh-CN" altLang="en-US" sz="3600" b="1" dirty="0">
              <a:latin typeface="微软雅黑" panose="020B0503020204020204" charset="-122"/>
              <a:ea typeface="微软雅黑" panose="020B0503020204020204" charset="-122"/>
              <a:cs typeface="微软雅黑" panose="020B0503020204020204" charset="-122"/>
              <a:sym typeface="+mn-ea"/>
            </a:endParaRPr>
          </a:p>
        </p:txBody>
      </p:sp>
      <p:graphicFrame>
        <p:nvGraphicFramePr>
          <p:cNvPr id="3" name="表格 2"/>
          <p:cNvGraphicFramePr>
            <a:graphicFrameLocks noGrp="1"/>
          </p:cNvGraphicFramePr>
          <p:nvPr>
            <p:custDataLst>
              <p:tags r:id="rId3"/>
            </p:custDataLst>
          </p:nvPr>
        </p:nvGraphicFramePr>
        <p:xfrm>
          <a:off x="2157095" y="1386205"/>
          <a:ext cx="8283575" cy="3453130"/>
        </p:xfrm>
        <a:graphic>
          <a:graphicData uri="http://schemas.openxmlformats.org/drawingml/2006/table">
            <a:tbl>
              <a:tblPr/>
              <a:tblGrid>
                <a:gridCol w="1159510"/>
                <a:gridCol w="1352550"/>
                <a:gridCol w="1414145"/>
                <a:gridCol w="1481455"/>
                <a:gridCol w="1424305"/>
                <a:gridCol w="1451610"/>
              </a:tblGrid>
              <a:tr h="499110">
                <a:tc>
                  <a:txBody>
                    <a:bodyPr/>
                    <a:p>
                      <a:pPr algn="ctr">
                        <a:spcAft>
                          <a:spcPts val="0"/>
                        </a:spcAft>
                      </a:pPr>
                      <a:r>
                        <a:rPr lang="zh-CN" sz="1600" b="1" kern="100" dirty="0">
                          <a:latin typeface="微软雅黑" panose="020B0503020204020204" charset="-122"/>
                          <a:ea typeface="微软雅黑" panose="020B0503020204020204" charset="-122"/>
                          <a:cs typeface="Times New Roman" panose="02020603050405020304"/>
                        </a:rPr>
                        <a:t>仪器</a:t>
                      </a:r>
                      <a:endParaRPr lang="zh-CN" sz="1600" b="1" kern="100" dirty="0">
                        <a:latin typeface="微软雅黑" panose="020B0503020204020204" charset="-122"/>
                        <a:ea typeface="微软雅黑" panose="020B0503020204020204" charset="-122"/>
                        <a:cs typeface="Times New Roman" panose="02020603050405020304"/>
                      </a:endParaRPr>
                    </a:p>
                    <a:p>
                      <a:pPr algn="ctr">
                        <a:spcAft>
                          <a:spcPts val="0"/>
                        </a:spcAft>
                      </a:pPr>
                      <a:r>
                        <a:rPr lang="zh-CN" sz="1600" b="1" kern="100" dirty="0">
                          <a:latin typeface="微软雅黑" panose="020B0503020204020204" charset="-122"/>
                          <a:ea typeface="微软雅黑" panose="020B0503020204020204" charset="-122"/>
                          <a:cs typeface="Times New Roman" panose="02020603050405020304"/>
                        </a:rPr>
                        <a:t>参数</a:t>
                      </a:r>
                      <a:endParaRPr lang="zh-CN" sz="1600" b="1" kern="100" dirty="0">
                        <a:latin typeface="微软雅黑" panose="020B0503020204020204" charset="-122"/>
                        <a:ea typeface="微软雅黑" panose="020B0503020204020204"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spcAft>
                          <a:spcPts val="0"/>
                        </a:spcAft>
                      </a:pPr>
                      <a:r>
                        <a:rPr lang="zh-CN" sz="1600" b="1" kern="100" dirty="0">
                          <a:solidFill>
                            <a:srgbClr val="FF0000"/>
                          </a:solidFill>
                          <a:latin typeface="微软雅黑" panose="020B0503020204020204" charset="-122"/>
                          <a:ea typeface="微软雅黑" panose="020B0503020204020204" charset="-122"/>
                          <a:cs typeface="Times New Roman" panose="02020603050405020304"/>
                        </a:rPr>
                        <a:t>火星能量粒子分析仪</a:t>
                      </a:r>
                      <a:endParaRPr lang="zh-CN" sz="1600" b="1" kern="100" dirty="0">
                        <a:solidFill>
                          <a:srgbClr val="FF0000"/>
                        </a:solidFill>
                        <a:latin typeface="微软雅黑" panose="020B0503020204020204" charset="-122"/>
                        <a:ea typeface="微软雅黑" panose="020B0503020204020204"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spcAft>
                          <a:spcPts val="0"/>
                        </a:spcAft>
                      </a:pPr>
                      <a:r>
                        <a:rPr lang="en-US" sz="1600" b="1" kern="100" dirty="0">
                          <a:solidFill>
                            <a:srgbClr val="0000FF"/>
                          </a:solidFill>
                          <a:latin typeface="微软雅黑" panose="020B0503020204020204" charset="-122"/>
                          <a:ea typeface="微软雅黑" panose="020B0503020204020204" charset="-122"/>
                          <a:cs typeface="Times New Roman" panose="02020603050405020304"/>
                        </a:rPr>
                        <a:t>RAD</a:t>
                      </a:r>
                      <a:endParaRPr lang="en-US" sz="1600" b="1" kern="100" dirty="0">
                        <a:solidFill>
                          <a:srgbClr val="0000FF"/>
                        </a:solidFill>
                        <a:latin typeface="微软雅黑" panose="020B0503020204020204" charset="-122"/>
                        <a:ea typeface="微软雅黑" panose="020B0503020204020204"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spcAft>
                          <a:spcPts val="0"/>
                        </a:spcAft>
                      </a:pPr>
                      <a:r>
                        <a:rPr lang="en-US" sz="1600" b="1" kern="100" dirty="0">
                          <a:solidFill>
                            <a:srgbClr val="0000FF"/>
                          </a:solidFill>
                          <a:latin typeface="微软雅黑" panose="020B0503020204020204" charset="-122"/>
                          <a:ea typeface="微软雅黑" panose="020B0503020204020204" charset="-122"/>
                          <a:cs typeface="Times New Roman" panose="02020603050405020304"/>
                        </a:rPr>
                        <a:t>MARIE</a:t>
                      </a:r>
                      <a:endParaRPr lang="en-US" sz="1600" b="1" kern="100" dirty="0">
                        <a:solidFill>
                          <a:srgbClr val="0000FF"/>
                        </a:solidFill>
                        <a:latin typeface="微软雅黑" panose="020B0503020204020204" charset="-122"/>
                        <a:ea typeface="微软雅黑" panose="020B0503020204020204"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spcAft>
                          <a:spcPts val="0"/>
                        </a:spcAft>
                      </a:pPr>
                      <a:r>
                        <a:rPr lang="en-US" sz="1600" b="1" kern="100" dirty="0">
                          <a:solidFill>
                            <a:srgbClr val="0000FF"/>
                          </a:solidFill>
                          <a:latin typeface="微软雅黑" panose="020B0503020204020204" charset="-122"/>
                          <a:ea typeface="微软雅黑" panose="020B0503020204020204" charset="-122"/>
                          <a:cs typeface="Times New Roman" panose="02020603050405020304"/>
                        </a:rPr>
                        <a:t>ACE</a:t>
                      </a:r>
                      <a:endParaRPr lang="en-US" sz="1600" b="1" kern="100" dirty="0">
                        <a:solidFill>
                          <a:srgbClr val="0000FF"/>
                        </a:solidFill>
                        <a:latin typeface="微软雅黑" panose="020B0503020204020204" charset="-122"/>
                        <a:ea typeface="微软雅黑" panose="020B0503020204020204"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spcAft>
                          <a:spcPts val="0"/>
                        </a:spcAft>
                      </a:pPr>
                      <a:r>
                        <a:rPr lang="en-US" sz="1600" b="1" kern="100" dirty="0">
                          <a:solidFill>
                            <a:srgbClr val="0000FF"/>
                          </a:solidFill>
                          <a:latin typeface="微软雅黑" panose="020B0503020204020204" charset="-122"/>
                          <a:ea typeface="微软雅黑" panose="020B0503020204020204" charset="-122"/>
                          <a:cs typeface="Times New Roman" panose="02020603050405020304"/>
                        </a:rPr>
                        <a:t>SOHO</a:t>
                      </a:r>
                      <a:endParaRPr lang="en-US" sz="1600" b="1" kern="100" dirty="0">
                        <a:solidFill>
                          <a:srgbClr val="0000FF"/>
                        </a:solidFill>
                        <a:latin typeface="微软雅黑" panose="020B0503020204020204" charset="-122"/>
                        <a:ea typeface="微软雅黑" panose="020B0503020204020204"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7680">
                <a:tc>
                  <a:txBody>
                    <a:bodyPr/>
                    <a:p>
                      <a:pPr algn="ctr">
                        <a:spcAft>
                          <a:spcPts val="0"/>
                        </a:spcAft>
                      </a:pPr>
                      <a:r>
                        <a:rPr lang="zh-CN" sz="1600" b="1" kern="100">
                          <a:latin typeface="微软雅黑" panose="020B0503020204020204" charset="-122"/>
                          <a:ea typeface="微软雅黑" panose="020B0503020204020204" charset="-122"/>
                          <a:cs typeface="Times New Roman" panose="02020603050405020304"/>
                        </a:rPr>
                        <a:t>电子</a:t>
                      </a:r>
                      <a:endParaRPr lang="zh-CN" sz="1600" b="1" kern="100">
                        <a:latin typeface="微软雅黑" panose="020B0503020204020204" charset="-122"/>
                        <a:ea typeface="微软雅黑" panose="020B0503020204020204"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spcAft>
                          <a:spcPts val="0"/>
                        </a:spcAft>
                      </a:pPr>
                      <a:r>
                        <a:rPr lang="en-US" sz="1600" b="1" kern="100" dirty="0">
                          <a:solidFill>
                            <a:srgbClr val="FF0000"/>
                          </a:solidFill>
                          <a:latin typeface="微软雅黑" panose="020B0503020204020204" charset="-122"/>
                          <a:ea typeface="微软雅黑" panose="020B0503020204020204" charset="-122"/>
                          <a:cs typeface="Times New Roman" panose="02020603050405020304"/>
                        </a:rPr>
                        <a:t>0.1~12MeV</a:t>
                      </a:r>
                      <a:endParaRPr lang="en-US" sz="1600" b="1" kern="100" dirty="0">
                        <a:solidFill>
                          <a:srgbClr val="FF0000"/>
                        </a:solidFill>
                        <a:latin typeface="微软雅黑" panose="020B0503020204020204" charset="-122"/>
                        <a:ea typeface="微软雅黑" panose="020B0503020204020204"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spcAft>
                          <a:spcPts val="0"/>
                        </a:spcAft>
                      </a:pPr>
                      <a:r>
                        <a:rPr lang="en-US" sz="1600" b="1" kern="100" dirty="0">
                          <a:solidFill>
                            <a:srgbClr val="0000FF"/>
                          </a:solidFill>
                          <a:latin typeface="微软雅黑" panose="020B0503020204020204" charset="-122"/>
                          <a:ea typeface="微软雅黑" panose="020B0503020204020204" charset="-122"/>
                          <a:cs typeface="Times New Roman" panose="02020603050405020304"/>
                        </a:rPr>
                        <a:t>0.15~15MeV</a:t>
                      </a:r>
                      <a:endParaRPr lang="en-US" sz="1600" b="1" kern="100" dirty="0">
                        <a:solidFill>
                          <a:srgbClr val="0000FF"/>
                        </a:solidFill>
                        <a:latin typeface="微软雅黑" panose="020B0503020204020204" charset="-122"/>
                        <a:ea typeface="微软雅黑" panose="020B0503020204020204"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spcAft>
                          <a:spcPts val="0"/>
                        </a:spcAft>
                      </a:pPr>
                      <a:r>
                        <a:rPr lang="en-US" sz="1600" b="1" kern="100">
                          <a:solidFill>
                            <a:srgbClr val="0000FF"/>
                          </a:solidFill>
                          <a:latin typeface="微软雅黑" panose="020B0503020204020204" charset="-122"/>
                          <a:ea typeface="微软雅黑" panose="020B0503020204020204" charset="-122"/>
                          <a:cs typeface="Times New Roman" panose="02020603050405020304"/>
                        </a:rPr>
                        <a:t>-</a:t>
                      </a:r>
                      <a:endParaRPr lang="en-US" sz="1600" b="1" kern="100">
                        <a:solidFill>
                          <a:srgbClr val="0000FF"/>
                        </a:solidFill>
                        <a:latin typeface="微软雅黑" panose="020B0503020204020204" charset="-122"/>
                        <a:ea typeface="微软雅黑" panose="020B0503020204020204"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p>
                      <a:pPr algn="ctr">
                        <a:spcAft>
                          <a:spcPts val="0"/>
                        </a:spcAft>
                      </a:pPr>
                      <a:r>
                        <a:rPr lang="en-US" sz="1600" b="1" kern="100" dirty="0">
                          <a:solidFill>
                            <a:srgbClr val="0000FF"/>
                          </a:solidFill>
                          <a:latin typeface="微软雅黑" panose="020B0503020204020204" charset="-122"/>
                          <a:ea typeface="微软雅黑" panose="020B0503020204020204" charset="-122"/>
                          <a:cs typeface="Times New Roman" panose="02020603050405020304"/>
                        </a:rPr>
                        <a:t>0.03~5MeV</a:t>
                      </a:r>
                      <a:endParaRPr lang="en-US" sz="1600" b="1" kern="100" dirty="0">
                        <a:solidFill>
                          <a:srgbClr val="0000FF"/>
                        </a:solidFill>
                        <a:latin typeface="微软雅黑" panose="020B0503020204020204" charset="-122"/>
                        <a:ea typeface="微软雅黑" panose="020B0503020204020204"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spcAft>
                          <a:spcPts val="0"/>
                        </a:spcAft>
                      </a:pPr>
                      <a:r>
                        <a:rPr lang="en-US" sz="1600" b="1" kern="100">
                          <a:solidFill>
                            <a:srgbClr val="0000FF"/>
                          </a:solidFill>
                          <a:latin typeface="微软雅黑" panose="020B0503020204020204" charset="-122"/>
                          <a:ea typeface="微软雅黑" panose="020B0503020204020204" charset="-122"/>
                          <a:cs typeface="Times New Roman" panose="02020603050405020304"/>
                        </a:rPr>
                        <a:t>0.1~60MeV</a:t>
                      </a:r>
                      <a:endParaRPr lang="en-US" sz="1600" b="1" kern="100">
                        <a:solidFill>
                          <a:srgbClr val="0000FF"/>
                        </a:solidFill>
                        <a:latin typeface="微软雅黑" panose="020B0503020204020204" charset="-122"/>
                        <a:ea typeface="微软雅黑" panose="020B0503020204020204"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7680">
                <a:tc>
                  <a:txBody>
                    <a:bodyPr/>
                    <a:p>
                      <a:pPr algn="ctr">
                        <a:spcAft>
                          <a:spcPts val="0"/>
                        </a:spcAft>
                      </a:pPr>
                      <a:r>
                        <a:rPr lang="zh-CN" sz="1600" b="1" kern="100">
                          <a:latin typeface="微软雅黑" panose="020B0503020204020204" charset="-122"/>
                          <a:ea typeface="微软雅黑" panose="020B0503020204020204" charset="-122"/>
                          <a:cs typeface="Times New Roman" panose="02020603050405020304"/>
                        </a:rPr>
                        <a:t>质子</a:t>
                      </a:r>
                      <a:endParaRPr lang="zh-CN" sz="1600" b="1" kern="100">
                        <a:latin typeface="微软雅黑" panose="020B0503020204020204" charset="-122"/>
                        <a:ea typeface="微软雅黑" panose="020B0503020204020204"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spcAft>
                          <a:spcPts val="0"/>
                        </a:spcAft>
                      </a:pPr>
                      <a:r>
                        <a:rPr lang="en-US" sz="1600" b="1" kern="100" dirty="0">
                          <a:solidFill>
                            <a:srgbClr val="FF0000"/>
                          </a:solidFill>
                          <a:latin typeface="微软雅黑" panose="020B0503020204020204" charset="-122"/>
                          <a:ea typeface="微软雅黑" panose="020B0503020204020204" charset="-122"/>
                          <a:cs typeface="Times New Roman" panose="02020603050405020304"/>
                        </a:rPr>
                        <a:t>2~100MeV</a:t>
                      </a:r>
                      <a:endParaRPr lang="en-US" sz="1600" b="1" kern="100" dirty="0">
                        <a:solidFill>
                          <a:srgbClr val="FF0000"/>
                        </a:solidFill>
                        <a:latin typeface="微软雅黑" panose="020B0503020204020204" charset="-122"/>
                        <a:ea typeface="微软雅黑" panose="020B0503020204020204"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spcAft>
                          <a:spcPts val="0"/>
                        </a:spcAft>
                      </a:pPr>
                      <a:r>
                        <a:rPr lang="en-US" sz="1600" b="1" kern="100">
                          <a:solidFill>
                            <a:srgbClr val="0000FF"/>
                          </a:solidFill>
                          <a:latin typeface="微软雅黑" panose="020B0503020204020204" charset="-122"/>
                          <a:ea typeface="微软雅黑" panose="020B0503020204020204" charset="-122"/>
                          <a:cs typeface="Times New Roman" panose="02020603050405020304"/>
                        </a:rPr>
                        <a:t>4.3~100MeV</a:t>
                      </a:r>
                      <a:endParaRPr lang="en-US" sz="1600" b="1" kern="100">
                        <a:solidFill>
                          <a:srgbClr val="0000FF"/>
                        </a:solidFill>
                        <a:latin typeface="微软雅黑" panose="020B0503020204020204" charset="-122"/>
                        <a:ea typeface="微软雅黑" panose="020B0503020204020204"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p>
                      <a:pPr algn="ctr">
                        <a:spcAft>
                          <a:spcPts val="0"/>
                        </a:spcAft>
                      </a:pPr>
                      <a:r>
                        <a:rPr lang="en-US" sz="1600" b="1" kern="100" dirty="0" smtClean="0">
                          <a:solidFill>
                            <a:srgbClr val="0000FF"/>
                          </a:solidFill>
                          <a:latin typeface="微软雅黑" panose="020B0503020204020204" charset="-122"/>
                          <a:ea typeface="微软雅黑" panose="020B0503020204020204" charset="-122"/>
                          <a:cs typeface="Times New Roman" panose="02020603050405020304"/>
                        </a:rPr>
                        <a:t>15~500</a:t>
                      </a:r>
                      <a:endParaRPr lang="en-US" sz="1600" b="1" kern="100" dirty="0" smtClean="0">
                        <a:solidFill>
                          <a:srgbClr val="0000FF"/>
                        </a:solidFill>
                        <a:latin typeface="微软雅黑" panose="020B0503020204020204" charset="-122"/>
                        <a:ea typeface="微软雅黑" panose="020B0503020204020204" charset="-122"/>
                        <a:cs typeface="Times New Roman" panose="02020603050405020304"/>
                      </a:endParaRPr>
                    </a:p>
                    <a:p>
                      <a:pPr algn="ctr">
                        <a:spcAft>
                          <a:spcPts val="0"/>
                        </a:spcAft>
                      </a:pPr>
                      <a:r>
                        <a:rPr lang="en-US" sz="1600" b="1" kern="100" dirty="0" err="1" smtClean="0">
                          <a:solidFill>
                            <a:srgbClr val="0000FF"/>
                          </a:solidFill>
                          <a:latin typeface="微软雅黑" panose="020B0503020204020204" charset="-122"/>
                          <a:ea typeface="微软雅黑" panose="020B0503020204020204" charset="-122"/>
                          <a:cs typeface="Times New Roman" panose="02020603050405020304"/>
                        </a:rPr>
                        <a:t>MeV</a:t>
                      </a:r>
                      <a:r>
                        <a:rPr lang="en-US" sz="1600" b="1" kern="100" dirty="0" smtClean="0">
                          <a:solidFill>
                            <a:srgbClr val="0000FF"/>
                          </a:solidFill>
                          <a:latin typeface="微软雅黑" panose="020B0503020204020204" charset="-122"/>
                          <a:ea typeface="微软雅黑" panose="020B0503020204020204" charset="-122"/>
                          <a:cs typeface="Times New Roman" panose="02020603050405020304"/>
                        </a:rPr>
                        <a:t>/nucleon</a:t>
                      </a:r>
                      <a:endParaRPr lang="zh-CN" sz="1600" b="1" kern="100" dirty="0">
                        <a:solidFill>
                          <a:srgbClr val="0000FF"/>
                        </a:solidFill>
                        <a:latin typeface="微软雅黑" panose="020B0503020204020204" charset="-122"/>
                        <a:ea typeface="微软雅黑" panose="020B0503020204020204"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cPr/>
                </a:tc>
                <a:tc rowSpan="2">
                  <a:txBody>
                    <a:bodyPr/>
                    <a:p>
                      <a:pPr algn="ctr">
                        <a:spcAft>
                          <a:spcPts val="0"/>
                        </a:spcAft>
                      </a:pPr>
                      <a:r>
                        <a:rPr lang="en-US" sz="1600" b="1" kern="100" dirty="0" smtClean="0">
                          <a:solidFill>
                            <a:srgbClr val="0000FF"/>
                          </a:solidFill>
                          <a:latin typeface="微软雅黑" panose="020B0503020204020204" charset="-122"/>
                          <a:ea typeface="微软雅黑" panose="020B0503020204020204" charset="-122"/>
                          <a:cs typeface="Times New Roman" panose="02020603050405020304"/>
                        </a:rPr>
                        <a:t>0.04~540</a:t>
                      </a:r>
                      <a:endParaRPr lang="en-US" sz="1600" b="1" kern="100" dirty="0" smtClean="0">
                        <a:solidFill>
                          <a:srgbClr val="0000FF"/>
                        </a:solidFill>
                        <a:latin typeface="微软雅黑" panose="020B0503020204020204" charset="-122"/>
                        <a:ea typeface="微软雅黑" panose="020B0503020204020204" charset="-122"/>
                        <a:cs typeface="Times New Roman" panose="02020603050405020304"/>
                      </a:endParaRPr>
                    </a:p>
                    <a:p>
                      <a:pPr algn="ctr">
                        <a:spcAft>
                          <a:spcPts val="0"/>
                        </a:spcAft>
                      </a:pPr>
                      <a:r>
                        <a:rPr lang="en-US" sz="1600" b="1" kern="100" dirty="0" err="1" smtClean="0">
                          <a:solidFill>
                            <a:srgbClr val="0000FF"/>
                          </a:solidFill>
                          <a:latin typeface="微软雅黑" panose="020B0503020204020204" charset="-122"/>
                          <a:ea typeface="微软雅黑" panose="020B0503020204020204" charset="-122"/>
                          <a:cs typeface="Times New Roman" panose="02020603050405020304"/>
                        </a:rPr>
                        <a:t>MeV</a:t>
                      </a:r>
                      <a:r>
                        <a:rPr lang="en-US" sz="1600" b="1" kern="100" dirty="0" smtClean="0">
                          <a:solidFill>
                            <a:srgbClr val="0000FF"/>
                          </a:solidFill>
                          <a:latin typeface="微软雅黑" panose="020B0503020204020204" charset="-122"/>
                          <a:ea typeface="微软雅黑" panose="020B0503020204020204" charset="-122"/>
                          <a:cs typeface="Times New Roman" panose="02020603050405020304"/>
                        </a:rPr>
                        <a:t>/nucleon</a:t>
                      </a:r>
                      <a:endParaRPr lang="zh-CN" sz="1600" b="1" kern="100" dirty="0">
                        <a:solidFill>
                          <a:srgbClr val="0000FF"/>
                        </a:solidFill>
                        <a:latin typeface="微软雅黑" panose="020B0503020204020204" charset="-122"/>
                        <a:ea typeface="微软雅黑" panose="020B0503020204020204"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31520">
                <a:tc>
                  <a:txBody>
                    <a:bodyPr/>
                    <a:p>
                      <a:pPr algn="ctr">
                        <a:spcAft>
                          <a:spcPts val="0"/>
                        </a:spcAft>
                      </a:pPr>
                      <a:r>
                        <a:rPr lang="zh-CN" sz="1600" b="1" kern="100">
                          <a:latin typeface="微软雅黑" panose="020B0503020204020204" charset="-122"/>
                          <a:ea typeface="微软雅黑" panose="020B0503020204020204" charset="-122"/>
                          <a:cs typeface="Times New Roman" panose="02020603050405020304"/>
                        </a:rPr>
                        <a:t>重离子</a:t>
                      </a:r>
                      <a:endParaRPr lang="zh-CN" sz="1600" b="1" kern="100">
                        <a:latin typeface="微软雅黑" panose="020B0503020204020204" charset="-122"/>
                        <a:ea typeface="微软雅黑" panose="020B0503020204020204"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spcAft>
                          <a:spcPts val="0"/>
                        </a:spcAft>
                      </a:pPr>
                      <a:r>
                        <a:rPr lang="en-US" sz="1600" b="1" kern="100" dirty="0">
                          <a:solidFill>
                            <a:srgbClr val="FF0000"/>
                          </a:solidFill>
                          <a:latin typeface="微软雅黑" panose="020B0503020204020204" charset="-122"/>
                          <a:ea typeface="微软雅黑" panose="020B0503020204020204" charset="-122"/>
                          <a:cs typeface="Times New Roman" panose="02020603050405020304"/>
                        </a:rPr>
                        <a:t>25~300MeV</a:t>
                      </a:r>
                      <a:endParaRPr lang="en-US" sz="1600" b="1" kern="100" dirty="0">
                        <a:solidFill>
                          <a:srgbClr val="FF0000"/>
                        </a:solidFill>
                        <a:latin typeface="微软雅黑" panose="020B0503020204020204" charset="-122"/>
                        <a:ea typeface="微软雅黑" panose="020B0503020204020204"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spcAft>
                          <a:spcPts val="0"/>
                        </a:spcAft>
                      </a:pPr>
                      <a:r>
                        <a:rPr lang="en-US" sz="1600" b="1" kern="100" dirty="0" smtClean="0">
                          <a:solidFill>
                            <a:srgbClr val="0000FF"/>
                          </a:solidFill>
                          <a:latin typeface="微软雅黑" panose="020B0503020204020204" charset="-122"/>
                          <a:ea typeface="微软雅黑" panose="020B0503020204020204" charset="-122"/>
                          <a:cs typeface="Times New Roman" panose="02020603050405020304"/>
                        </a:rPr>
                        <a:t>5~270</a:t>
                      </a:r>
                      <a:endParaRPr lang="en-US" sz="1600" b="1" kern="100" dirty="0" smtClean="0">
                        <a:solidFill>
                          <a:srgbClr val="0000FF"/>
                        </a:solidFill>
                        <a:latin typeface="微软雅黑" panose="020B0503020204020204" charset="-122"/>
                        <a:ea typeface="微软雅黑" panose="020B0503020204020204" charset="-122"/>
                        <a:cs typeface="Times New Roman" panose="02020603050405020304"/>
                      </a:endParaRPr>
                    </a:p>
                    <a:p>
                      <a:pPr algn="ctr">
                        <a:spcAft>
                          <a:spcPts val="0"/>
                        </a:spcAft>
                      </a:pPr>
                      <a:r>
                        <a:rPr lang="en-US" sz="1600" b="1" kern="100" dirty="0" err="1" smtClean="0">
                          <a:solidFill>
                            <a:srgbClr val="0000FF"/>
                          </a:solidFill>
                          <a:latin typeface="微软雅黑" panose="020B0503020204020204" charset="-122"/>
                          <a:ea typeface="微软雅黑" panose="020B0503020204020204" charset="-122"/>
                          <a:cs typeface="Times New Roman" panose="02020603050405020304"/>
                        </a:rPr>
                        <a:t>MeV</a:t>
                      </a:r>
                      <a:r>
                        <a:rPr lang="en-US" sz="1600" b="1" kern="100" dirty="0" smtClean="0">
                          <a:solidFill>
                            <a:srgbClr val="0000FF"/>
                          </a:solidFill>
                          <a:latin typeface="微软雅黑" panose="020B0503020204020204" charset="-122"/>
                          <a:ea typeface="微软雅黑" panose="020B0503020204020204" charset="-122"/>
                          <a:cs typeface="Times New Roman" panose="02020603050405020304"/>
                        </a:rPr>
                        <a:t>/nucleon</a:t>
                      </a:r>
                      <a:endParaRPr lang="zh-CN" sz="1600" b="1" kern="100" dirty="0">
                        <a:solidFill>
                          <a:srgbClr val="0000FF"/>
                        </a:solidFill>
                        <a:latin typeface="微软雅黑" panose="020B0503020204020204" charset="-122"/>
                        <a:ea typeface="微软雅黑" panose="020B0503020204020204"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cPr/>
                </a:tc>
                <a:tc>
                  <a:txBody>
                    <a:bodyPr/>
                    <a:p>
                      <a:pPr algn="ctr">
                        <a:spcAft>
                          <a:spcPts val="0"/>
                        </a:spcAft>
                      </a:pPr>
                      <a:r>
                        <a:rPr lang="en-US" sz="1600" b="1" kern="100" dirty="0" smtClean="0">
                          <a:solidFill>
                            <a:srgbClr val="0000FF"/>
                          </a:solidFill>
                          <a:latin typeface="微软雅黑" panose="020B0503020204020204" charset="-122"/>
                          <a:ea typeface="微软雅黑" panose="020B0503020204020204" charset="-122"/>
                          <a:cs typeface="Times New Roman" panose="02020603050405020304"/>
                        </a:rPr>
                        <a:t>0.1~500</a:t>
                      </a:r>
                      <a:endParaRPr lang="en-US" sz="1600" b="1" kern="100" dirty="0" smtClean="0">
                        <a:solidFill>
                          <a:srgbClr val="0000FF"/>
                        </a:solidFill>
                        <a:latin typeface="微软雅黑" panose="020B0503020204020204" charset="-122"/>
                        <a:ea typeface="微软雅黑" panose="020B0503020204020204" charset="-122"/>
                        <a:cs typeface="Times New Roman" panose="02020603050405020304"/>
                      </a:endParaRPr>
                    </a:p>
                    <a:p>
                      <a:pPr algn="ctr">
                        <a:spcAft>
                          <a:spcPts val="0"/>
                        </a:spcAft>
                      </a:pPr>
                      <a:r>
                        <a:rPr lang="en-US" sz="1600" b="1" kern="100" dirty="0" err="1" smtClean="0">
                          <a:solidFill>
                            <a:srgbClr val="0000FF"/>
                          </a:solidFill>
                          <a:latin typeface="微软雅黑" panose="020B0503020204020204" charset="-122"/>
                          <a:ea typeface="微软雅黑" panose="020B0503020204020204" charset="-122"/>
                          <a:cs typeface="Times New Roman" panose="02020603050405020304"/>
                        </a:rPr>
                        <a:t>MeV</a:t>
                      </a:r>
                      <a:r>
                        <a:rPr lang="en-US" sz="1600" b="1" kern="100" dirty="0" smtClean="0">
                          <a:solidFill>
                            <a:srgbClr val="0000FF"/>
                          </a:solidFill>
                          <a:latin typeface="微软雅黑" panose="020B0503020204020204" charset="-122"/>
                          <a:ea typeface="微软雅黑" panose="020B0503020204020204" charset="-122"/>
                          <a:cs typeface="Times New Roman" panose="02020603050405020304"/>
                        </a:rPr>
                        <a:t>/nucleon</a:t>
                      </a:r>
                      <a:endParaRPr lang="zh-CN" sz="1600" b="1" kern="100" dirty="0">
                        <a:solidFill>
                          <a:srgbClr val="0000FF"/>
                        </a:solidFill>
                        <a:latin typeface="微软雅黑" panose="020B0503020204020204" charset="-122"/>
                        <a:ea typeface="微软雅黑" panose="020B0503020204020204"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cPr/>
                </a:tc>
              </a:tr>
              <a:tr h="249555">
                <a:tc>
                  <a:txBody>
                    <a:bodyPr/>
                    <a:p>
                      <a:pPr algn="ctr">
                        <a:spcAft>
                          <a:spcPts val="0"/>
                        </a:spcAft>
                      </a:pPr>
                      <a:r>
                        <a:rPr lang="zh-CN" sz="1600" b="1" kern="100">
                          <a:latin typeface="微软雅黑" panose="020B0503020204020204" charset="-122"/>
                          <a:ea typeface="微软雅黑" panose="020B0503020204020204" charset="-122"/>
                          <a:cs typeface="Times New Roman" panose="02020603050405020304"/>
                        </a:rPr>
                        <a:t>视场</a:t>
                      </a:r>
                      <a:endParaRPr lang="zh-CN" sz="1600" b="1" kern="100">
                        <a:latin typeface="微软雅黑" panose="020B0503020204020204" charset="-122"/>
                        <a:ea typeface="微软雅黑" panose="020B0503020204020204"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spcAft>
                          <a:spcPts val="0"/>
                        </a:spcAft>
                      </a:pPr>
                      <a:r>
                        <a:rPr lang="en-US" sz="1600" b="1" kern="100" dirty="0">
                          <a:solidFill>
                            <a:srgbClr val="FF0000"/>
                          </a:solidFill>
                          <a:latin typeface="微软雅黑" panose="020B0503020204020204" charset="-122"/>
                          <a:ea typeface="微软雅黑" panose="020B0503020204020204" charset="-122"/>
                          <a:cs typeface="微软雅黑" panose="020B0503020204020204" charset="-122"/>
                        </a:rPr>
                        <a:t>60</a:t>
                      </a:r>
                      <a:r>
                        <a:rPr lang="zh-CN" sz="1600" b="1" kern="100" dirty="0">
                          <a:solidFill>
                            <a:srgbClr val="FF0000"/>
                          </a:solidFill>
                          <a:latin typeface="微软雅黑" panose="020B0503020204020204" charset="-122"/>
                          <a:ea typeface="微软雅黑" panose="020B0503020204020204" charset="-122"/>
                          <a:cs typeface="微软雅黑" panose="020B0503020204020204" charset="-122"/>
                        </a:rPr>
                        <a:t>°</a:t>
                      </a:r>
                      <a:endParaRPr lang="zh-CN" sz="1600" b="1" kern="100" dirty="0">
                        <a:solidFill>
                          <a:srgbClr val="FF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spcAft>
                          <a:spcPts val="0"/>
                        </a:spcAft>
                      </a:pPr>
                      <a:r>
                        <a:rPr lang="en-US" sz="1600" b="1" kern="100">
                          <a:solidFill>
                            <a:srgbClr val="0000FF"/>
                          </a:solidFill>
                          <a:latin typeface="微软雅黑" panose="020B0503020204020204" charset="-122"/>
                          <a:ea typeface="微软雅黑" panose="020B0503020204020204" charset="-122"/>
                          <a:cs typeface="微软雅黑" panose="020B0503020204020204" charset="-122"/>
                        </a:rPr>
                        <a:t>36.7</a:t>
                      </a:r>
                      <a:r>
                        <a:rPr lang="zh-CN" sz="1600" b="1" kern="100">
                          <a:solidFill>
                            <a:srgbClr val="0000FF"/>
                          </a:solidFill>
                          <a:latin typeface="微软雅黑" panose="020B0503020204020204" charset="-122"/>
                          <a:ea typeface="微软雅黑" panose="020B0503020204020204" charset="-122"/>
                          <a:cs typeface="微软雅黑" panose="020B0503020204020204" charset="-122"/>
                        </a:rPr>
                        <a:t>°</a:t>
                      </a:r>
                      <a:endParaRPr lang="zh-CN" sz="1600" b="1" kern="100">
                        <a:solidFill>
                          <a:srgbClr val="0000FF"/>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spcAft>
                          <a:spcPts val="0"/>
                        </a:spcAft>
                      </a:pPr>
                      <a:r>
                        <a:rPr lang="en-US" sz="1600" b="1" kern="100">
                          <a:solidFill>
                            <a:srgbClr val="0000FF"/>
                          </a:solidFill>
                          <a:latin typeface="微软雅黑" panose="020B0503020204020204" charset="-122"/>
                          <a:ea typeface="微软雅黑" panose="020B0503020204020204" charset="-122"/>
                          <a:cs typeface="微软雅黑" panose="020B0503020204020204" charset="-122"/>
                        </a:rPr>
                        <a:t>50</a:t>
                      </a:r>
                      <a:r>
                        <a:rPr lang="zh-CN" sz="1600" b="1" kern="100">
                          <a:solidFill>
                            <a:srgbClr val="0000FF"/>
                          </a:solidFill>
                          <a:latin typeface="微软雅黑" panose="020B0503020204020204" charset="-122"/>
                          <a:ea typeface="微软雅黑" panose="020B0503020204020204" charset="-122"/>
                          <a:cs typeface="微软雅黑" panose="020B0503020204020204" charset="-122"/>
                        </a:rPr>
                        <a:t>°</a:t>
                      </a:r>
                      <a:endParaRPr lang="zh-CN" sz="1600" b="1" kern="100">
                        <a:solidFill>
                          <a:srgbClr val="0000FF"/>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spcAft>
                          <a:spcPts val="0"/>
                        </a:spcAft>
                      </a:pPr>
                      <a:r>
                        <a:rPr lang="en-US" sz="1600" b="1" kern="100">
                          <a:solidFill>
                            <a:srgbClr val="0000FF"/>
                          </a:solidFill>
                          <a:latin typeface="微软雅黑" panose="020B0503020204020204" charset="-122"/>
                          <a:ea typeface="微软雅黑" panose="020B0503020204020204" charset="-122"/>
                          <a:cs typeface="Times New Roman" panose="02020603050405020304"/>
                        </a:rPr>
                        <a:t>-</a:t>
                      </a:r>
                      <a:endParaRPr lang="en-US" sz="1600" b="1" kern="100">
                        <a:solidFill>
                          <a:srgbClr val="0000FF"/>
                        </a:solidFill>
                        <a:latin typeface="微软雅黑" panose="020B0503020204020204" charset="-122"/>
                        <a:ea typeface="微软雅黑" panose="020B0503020204020204"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spcAft>
                          <a:spcPts val="0"/>
                        </a:spcAft>
                      </a:pPr>
                      <a:r>
                        <a:rPr lang="en-US" sz="1600" b="1" kern="100">
                          <a:solidFill>
                            <a:srgbClr val="0000FF"/>
                          </a:solidFill>
                          <a:latin typeface="微软雅黑" panose="020B0503020204020204" charset="-122"/>
                          <a:ea typeface="微软雅黑" panose="020B0503020204020204" charset="-122"/>
                          <a:cs typeface="Times New Roman" panose="02020603050405020304"/>
                        </a:rPr>
                        <a:t>-</a:t>
                      </a:r>
                      <a:endParaRPr lang="en-US" sz="1600" b="1" kern="100">
                        <a:solidFill>
                          <a:srgbClr val="0000FF"/>
                        </a:solidFill>
                        <a:latin typeface="微软雅黑" panose="020B0503020204020204" charset="-122"/>
                        <a:ea typeface="微软雅黑" panose="020B0503020204020204"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555">
                <a:tc>
                  <a:txBody>
                    <a:bodyPr/>
                    <a:p>
                      <a:pPr algn="ctr">
                        <a:spcAft>
                          <a:spcPts val="0"/>
                        </a:spcAft>
                      </a:pPr>
                      <a:r>
                        <a:rPr lang="zh-CN" sz="1600" b="1" kern="100">
                          <a:latin typeface="微软雅黑" panose="020B0503020204020204" charset="-122"/>
                          <a:ea typeface="微软雅黑" panose="020B0503020204020204" charset="-122"/>
                          <a:cs typeface="Times New Roman" panose="02020603050405020304"/>
                        </a:rPr>
                        <a:t>重量</a:t>
                      </a:r>
                      <a:endParaRPr lang="zh-CN" sz="1600" b="1" kern="100">
                        <a:latin typeface="微软雅黑" panose="020B0503020204020204" charset="-122"/>
                        <a:ea typeface="微软雅黑" panose="020B0503020204020204"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spcAft>
                          <a:spcPts val="0"/>
                        </a:spcAft>
                      </a:pPr>
                      <a:r>
                        <a:rPr lang="en-US" sz="1600" b="1" kern="100" dirty="0">
                          <a:solidFill>
                            <a:srgbClr val="FF0000"/>
                          </a:solidFill>
                          <a:latin typeface="微软雅黑" panose="020B0503020204020204" charset="-122"/>
                          <a:ea typeface="微软雅黑" panose="020B0503020204020204" charset="-122"/>
                          <a:cs typeface="Times New Roman" panose="02020603050405020304"/>
                        </a:rPr>
                        <a:t>&lt;3kg</a:t>
                      </a:r>
                      <a:endParaRPr lang="en-US" sz="1600" b="1" kern="100" dirty="0">
                        <a:solidFill>
                          <a:srgbClr val="FF0000"/>
                        </a:solidFill>
                        <a:latin typeface="微软雅黑" panose="020B0503020204020204" charset="-122"/>
                        <a:ea typeface="微软雅黑" panose="020B0503020204020204"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spcAft>
                          <a:spcPts val="0"/>
                        </a:spcAft>
                      </a:pPr>
                      <a:r>
                        <a:rPr lang="en-US" sz="1600" b="1" kern="100">
                          <a:solidFill>
                            <a:srgbClr val="0000FF"/>
                          </a:solidFill>
                          <a:latin typeface="微软雅黑" panose="020B0503020204020204" charset="-122"/>
                          <a:ea typeface="微软雅黑" panose="020B0503020204020204" charset="-122"/>
                          <a:cs typeface="Times New Roman" panose="02020603050405020304"/>
                        </a:rPr>
                        <a:t>1.56kg</a:t>
                      </a:r>
                      <a:endParaRPr lang="en-US" sz="1600" b="1" kern="100">
                        <a:solidFill>
                          <a:srgbClr val="0000FF"/>
                        </a:solidFill>
                        <a:latin typeface="微软雅黑" panose="020B0503020204020204" charset="-122"/>
                        <a:ea typeface="微软雅黑" panose="020B0503020204020204"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spcAft>
                          <a:spcPts val="0"/>
                        </a:spcAft>
                      </a:pPr>
                      <a:endParaRPr lang="en-US" sz="1600" b="1" kern="100">
                        <a:solidFill>
                          <a:srgbClr val="0000FF"/>
                        </a:solidFill>
                        <a:latin typeface="微软雅黑" panose="020B0503020204020204" charset="-122"/>
                        <a:ea typeface="微软雅黑" panose="020B0503020204020204"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spcAft>
                          <a:spcPts val="0"/>
                        </a:spcAft>
                      </a:pPr>
                      <a:r>
                        <a:rPr lang="en-US" sz="1600" b="1" kern="100">
                          <a:solidFill>
                            <a:srgbClr val="0000FF"/>
                          </a:solidFill>
                          <a:latin typeface="微软雅黑" panose="020B0503020204020204" charset="-122"/>
                          <a:ea typeface="微软雅黑" panose="020B0503020204020204" charset="-122"/>
                          <a:cs typeface="Times New Roman" panose="02020603050405020304"/>
                        </a:rPr>
                        <a:t>141.6kg</a:t>
                      </a:r>
                      <a:endParaRPr lang="en-US" sz="1600" b="1" kern="100">
                        <a:solidFill>
                          <a:srgbClr val="0000FF"/>
                        </a:solidFill>
                        <a:latin typeface="微软雅黑" panose="020B0503020204020204" charset="-122"/>
                        <a:ea typeface="微软雅黑" panose="020B0503020204020204"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spcAft>
                          <a:spcPts val="0"/>
                        </a:spcAft>
                      </a:pPr>
                      <a:r>
                        <a:rPr lang="en-US" sz="1600" b="1" kern="100">
                          <a:solidFill>
                            <a:srgbClr val="0000FF"/>
                          </a:solidFill>
                          <a:latin typeface="微软雅黑" panose="020B0503020204020204" charset="-122"/>
                          <a:ea typeface="微软雅黑" panose="020B0503020204020204" charset="-122"/>
                          <a:cs typeface="Times New Roman" panose="02020603050405020304"/>
                        </a:rPr>
                        <a:t>~100kg</a:t>
                      </a:r>
                      <a:endParaRPr lang="en-US" sz="1600" b="1" kern="100">
                        <a:solidFill>
                          <a:srgbClr val="0000FF"/>
                        </a:solidFill>
                        <a:latin typeface="微软雅黑" panose="020B0503020204020204" charset="-122"/>
                        <a:ea typeface="微软雅黑" panose="020B0503020204020204"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920">
                <a:tc>
                  <a:txBody>
                    <a:bodyPr/>
                    <a:p>
                      <a:pPr algn="ctr">
                        <a:spcAft>
                          <a:spcPts val="0"/>
                        </a:spcAft>
                      </a:pPr>
                      <a:r>
                        <a:rPr lang="zh-CN" sz="1600" b="1" kern="100">
                          <a:latin typeface="微软雅黑" panose="020B0503020204020204" charset="-122"/>
                          <a:ea typeface="微软雅黑" panose="020B0503020204020204" charset="-122"/>
                          <a:cs typeface="Times New Roman" panose="02020603050405020304"/>
                        </a:rPr>
                        <a:t>功耗</a:t>
                      </a:r>
                      <a:endParaRPr lang="zh-CN" sz="1600" b="1" kern="100">
                        <a:latin typeface="微软雅黑" panose="020B0503020204020204" charset="-122"/>
                        <a:ea typeface="微软雅黑" panose="020B0503020204020204"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spcAft>
                          <a:spcPts val="0"/>
                        </a:spcAft>
                      </a:pPr>
                      <a:r>
                        <a:rPr lang="en-US" sz="1600" b="1" kern="100" dirty="0">
                          <a:solidFill>
                            <a:srgbClr val="FF0000"/>
                          </a:solidFill>
                          <a:latin typeface="微软雅黑" panose="020B0503020204020204" charset="-122"/>
                          <a:ea typeface="微软雅黑" panose="020B0503020204020204" charset="-122"/>
                          <a:cs typeface="Times New Roman" panose="02020603050405020304"/>
                        </a:rPr>
                        <a:t>&lt;10.36W</a:t>
                      </a:r>
                      <a:endParaRPr lang="en-US" sz="1600" b="1" kern="100" dirty="0">
                        <a:solidFill>
                          <a:srgbClr val="FF0000"/>
                        </a:solidFill>
                        <a:latin typeface="微软雅黑" panose="020B0503020204020204" charset="-122"/>
                        <a:ea typeface="微软雅黑" panose="020B0503020204020204"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spcAft>
                          <a:spcPts val="0"/>
                        </a:spcAft>
                      </a:pPr>
                      <a:r>
                        <a:rPr lang="en-US" sz="1600" b="1" kern="100">
                          <a:solidFill>
                            <a:srgbClr val="0000FF"/>
                          </a:solidFill>
                          <a:latin typeface="微软雅黑" panose="020B0503020204020204" charset="-122"/>
                          <a:ea typeface="微软雅黑" panose="020B0503020204020204" charset="-122"/>
                          <a:cs typeface="Times New Roman" panose="02020603050405020304"/>
                        </a:rPr>
                        <a:t>4.2W</a:t>
                      </a:r>
                      <a:endParaRPr lang="en-US" sz="1600" b="1" kern="100">
                        <a:solidFill>
                          <a:srgbClr val="0000FF"/>
                        </a:solidFill>
                        <a:latin typeface="微软雅黑" panose="020B0503020204020204" charset="-122"/>
                        <a:ea typeface="微软雅黑" panose="020B0503020204020204"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spcAft>
                          <a:spcPts val="0"/>
                        </a:spcAft>
                      </a:pPr>
                      <a:endParaRPr lang="en-US" sz="1600" b="1" kern="100">
                        <a:solidFill>
                          <a:srgbClr val="0000FF"/>
                        </a:solidFill>
                        <a:latin typeface="微软雅黑" panose="020B0503020204020204" charset="-122"/>
                        <a:ea typeface="微软雅黑" panose="020B0503020204020204"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spcAft>
                          <a:spcPts val="0"/>
                        </a:spcAft>
                      </a:pPr>
                      <a:r>
                        <a:rPr lang="en-US" sz="1600" b="1" kern="100">
                          <a:solidFill>
                            <a:srgbClr val="0000FF"/>
                          </a:solidFill>
                          <a:latin typeface="微软雅黑" panose="020B0503020204020204" charset="-122"/>
                          <a:ea typeface="微软雅黑" panose="020B0503020204020204" charset="-122"/>
                          <a:cs typeface="Times New Roman" panose="02020603050405020304"/>
                        </a:rPr>
                        <a:t>89.7W</a:t>
                      </a:r>
                      <a:endParaRPr lang="en-US" sz="1600" b="1" kern="100">
                        <a:solidFill>
                          <a:srgbClr val="0000FF"/>
                        </a:solidFill>
                        <a:latin typeface="微软雅黑" panose="020B0503020204020204" charset="-122"/>
                        <a:ea typeface="微软雅黑" panose="020B0503020204020204"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spcAft>
                          <a:spcPts val="0"/>
                        </a:spcAft>
                      </a:pPr>
                      <a:r>
                        <a:rPr lang="en-US" sz="1600" b="1" kern="100">
                          <a:solidFill>
                            <a:srgbClr val="0000FF"/>
                          </a:solidFill>
                          <a:latin typeface="微软雅黑" panose="020B0503020204020204" charset="-122"/>
                          <a:ea typeface="微软雅黑" panose="020B0503020204020204" charset="-122"/>
                          <a:cs typeface="Times New Roman" panose="02020603050405020304"/>
                        </a:rPr>
                        <a:t>~100W</a:t>
                      </a:r>
                      <a:endParaRPr lang="en-US" sz="1600" b="1" kern="100">
                        <a:solidFill>
                          <a:srgbClr val="0000FF"/>
                        </a:solidFill>
                        <a:latin typeface="微软雅黑" panose="020B0503020204020204" charset="-122"/>
                        <a:ea typeface="微软雅黑" panose="020B0503020204020204"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9110">
                <a:tc>
                  <a:txBody>
                    <a:bodyPr/>
                    <a:p>
                      <a:pPr algn="ctr">
                        <a:spcAft>
                          <a:spcPts val="0"/>
                        </a:spcAft>
                      </a:pPr>
                      <a:r>
                        <a:rPr lang="zh-CN" sz="1600" b="1" kern="100">
                          <a:latin typeface="微软雅黑" panose="020B0503020204020204" charset="-122"/>
                          <a:ea typeface="微软雅黑" panose="020B0503020204020204" charset="-122"/>
                          <a:cs typeface="Times New Roman" panose="02020603050405020304"/>
                        </a:rPr>
                        <a:t>实现方案</a:t>
                      </a:r>
                      <a:endParaRPr lang="zh-CN" sz="1600" b="1" kern="100">
                        <a:latin typeface="微软雅黑" panose="020B0503020204020204" charset="-122"/>
                        <a:ea typeface="微软雅黑" panose="020B0503020204020204"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spcAft>
                          <a:spcPts val="0"/>
                        </a:spcAft>
                      </a:pPr>
                      <a:r>
                        <a:rPr lang="zh-CN" sz="1600" b="1" kern="100" dirty="0">
                          <a:solidFill>
                            <a:srgbClr val="FF0000"/>
                          </a:solidFill>
                          <a:latin typeface="微软雅黑" panose="020B0503020204020204" charset="-122"/>
                          <a:ea typeface="微软雅黑" panose="020B0503020204020204" charset="-122"/>
                          <a:cs typeface="Times New Roman" panose="02020603050405020304"/>
                        </a:rPr>
                        <a:t>单探头</a:t>
                      </a:r>
                      <a:endParaRPr lang="zh-CN" sz="1600" b="1" kern="100" dirty="0">
                        <a:solidFill>
                          <a:srgbClr val="FF0000"/>
                        </a:solidFill>
                        <a:latin typeface="微软雅黑" panose="020B0503020204020204" charset="-122"/>
                        <a:ea typeface="微软雅黑" panose="020B0503020204020204"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spcAft>
                          <a:spcPts val="0"/>
                        </a:spcAft>
                      </a:pPr>
                      <a:r>
                        <a:rPr lang="zh-CN" sz="1600" b="1" kern="100">
                          <a:solidFill>
                            <a:srgbClr val="0000FF"/>
                          </a:solidFill>
                          <a:latin typeface="微软雅黑" panose="020B0503020204020204" charset="-122"/>
                          <a:ea typeface="微软雅黑" panose="020B0503020204020204" charset="-122"/>
                          <a:cs typeface="Times New Roman" panose="02020603050405020304"/>
                        </a:rPr>
                        <a:t>单探头</a:t>
                      </a:r>
                      <a:endParaRPr lang="zh-CN" sz="1600" b="1" kern="100">
                        <a:solidFill>
                          <a:srgbClr val="0000FF"/>
                        </a:solidFill>
                        <a:latin typeface="微软雅黑" panose="020B0503020204020204" charset="-122"/>
                        <a:ea typeface="微软雅黑" panose="020B0503020204020204"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spcAft>
                          <a:spcPts val="0"/>
                        </a:spcAft>
                      </a:pPr>
                      <a:r>
                        <a:rPr lang="zh-CN" sz="1600" b="1" kern="100" dirty="0">
                          <a:solidFill>
                            <a:srgbClr val="0000FF"/>
                          </a:solidFill>
                          <a:latin typeface="微软雅黑" panose="020B0503020204020204" charset="-122"/>
                          <a:ea typeface="微软雅黑" panose="020B0503020204020204" charset="-122"/>
                          <a:cs typeface="Times New Roman" panose="02020603050405020304"/>
                        </a:rPr>
                        <a:t>单探头</a:t>
                      </a:r>
                      <a:endParaRPr lang="zh-CN" sz="1600" b="1" kern="100" dirty="0">
                        <a:solidFill>
                          <a:srgbClr val="0000FF"/>
                        </a:solidFill>
                        <a:latin typeface="微软雅黑" panose="020B0503020204020204" charset="-122"/>
                        <a:ea typeface="微软雅黑" panose="020B0503020204020204"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spcAft>
                          <a:spcPts val="0"/>
                        </a:spcAft>
                      </a:pPr>
                      <a:r>
                        <a:rPr lang="en-US" sz="1600" b="1" kern="100" dirty="0">
                          <a:solidFill>
                            <a:srgbClr val="0000FF"/>
                          </a:solidFill>
                          <a:latin typeface="微软雅黑" panose="020B0503020204020204" charset="-122"/>
                          <a:ea typeface="微软雅黑" panose="020B0503020204020204" charset="-122"/>
                          <a:cs typeface="微软雅黑" panose="020B0503020204020204" charset="-122"/>
                        </a:rPr>
                        <a:t>7</a:t>
                      </a:r>
                      <a:r>
                        <a:rPr lang="zh-CN" sz="1600" b="1" kern="100" dirty="0">
                          <a:solidFill>
                            <a:srgbClr val="0000FF"/>
                          </a:solidFill>
                          <a:latin typeface="微软雅黑" panose="020B0503020204020204" charset="-122"/>
                          <a:ea typeface="微软雅黑" panose="020B0503020204020204" charset="-122"/>
                          <a:cs typeface="微软雅黑" panose="020B0503020204020204" charset="-122"/>
                        </a:rPr>
                        <a:t>个探头</a:t>
                      </a:r>
                      <a:endParaRPr lang="zh-CN" sz="1600" b="1" kern="100" dirty="0">
                        <a:solidFill>
                          <a:srgbClr val="0000FF"/>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spcAft>
                          <a:spcPts val="0"/>
                        </a:spcAft>
                      </a:pPr>
                      <a:r>
                        <a:rPr lang="en-US" sz="1600" b="1" kern="100" dirty="0">
                          <a:solidFill>
                            <a:srgbClr val="0000FF"/>
                          </a:solidFill>
                          <a:latin typeface="微软雅黑" panose="020B0503020204020204" charset="-122"/>
                          <a:ea typeface="微软雅黑" panose="020B0503020204020204" charset="-122"/>
                          <a:cs typeface="微软雅黑" panose="020B0503020204020204" charset="-122"/>
                        </a:rPr>
                        <a:t>9</a:t>
                      </a:r>
                      <a:r>
                        <a:rPr lang="zh-CN" sz="1600" b="1" kern="100" dirty="0">
                          <a:solidFill>
                            <a:srgbClr val="0000FF"/>
                          </a:solidFill>
                          <a:latin typeface="微软雅黑" panose="020B0503020204020204" charset="-122"/>
                          <a:ea typeface="微软雅黑" panose="020B0503020204020204" charset="-122"/>
                          <a:cs typeface="微软雅黑" panose="020B0503020204020204" charset="-122"/>
                        </a:rPr>
                        <a:t>探头</a:t>
                      </a:r>
                      <a:endParaRPr lang="zh-CN" sz="1600" b="1" kern="100" dirty="0">
                        <a:solidFill>
                          <a:srgbClr val="0000FF"/>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TextBox 4"/>
          <p:cNvSpPr txBox="1"/>
          <p:nvPr/>
        </p:nvSpPr>
        <p:spPr>
          <a:xfrm>
            <a:off x="1623060" y="4932680"/>
            <a:ext cx="9875520" cy="1322070"/>
          </a:xfrm>
          <a:prstGeom prst="rect">
            <a:avLst/>
          </a:prstGeom>
          <a:noFill/>
        </p:spPr>
        <p:txBody>
          <a:bodyPr wrap="square" rtlCol="0">
            <a:spAutoFit/>
          </a:bodyPr>
          <a:p>
            <a:pPr marL="342900" indent="-342900">
              <a:buFont typeface="Wingdings" panose="05000000000000000000" charset="0"/>
              <a:buChar char="l"/>
            </a:pPr>
            <a:r>
              <a:rPr lang="zh-CN" altLang="en-US" sz="2000" b="1" dirty="0" smtClean="0">
                <a:solidFill>
                  <a:srgbClr val="FF0000"/>
                </a:solidFill>
                <a:latin typeface="微软雅黑" panose="020B0503020204020204" charset="-122"/>
                <a:ea typeface="微软雅黑" panose="020B0503020204020204" charset="-122"/>
                <a:cs typeface="微软雅黑" panose="020B0503020204020204" charset="-122"/>
              </a:rPr>
              <a:t>能量下限低：</a:t>
            </a:r>
            <a:r>
              <a:rPr lang="en-US" altLang="zh-CN" sz="2000" b="1" dirty="0" smtClean="0">
                <a:solidFill>
                  <a:srgbClr val="FF0000"/>
                </a:solidFill>
                <a:latin typeface="微软雅黑" panose="020B0503020204020204" charset="-122"/>
                <a:ea typeface="微软雅黑" panose="020B0503020204020204" charset="-122"/>
                <a:cs typeface="微软雅黑" panose="020B0503020204020204" charset="-122"/>
              </a:rPr>
              <a:t>0.1MeV</a:t>
            </a:r>
            <a:endParaRPr lang="en-US" altLang="zh-CN" sz="2000" b="1" dirty="0" smtClean="0">
              <a:solidFill>
                <a:srgbClr val="FF0000"/>
              </a:solidFill>
              <a:latin typeface="微软雅黑" panose="020B0503020204020204" charset="-122"/>
              <a:ea typeface="微软雅黑" panose="020B0503020204020204" charset="-122"/>
              <a:cs typeface="微软雅黑" panose="020B0503020204020204" charset="-122"/>
            </a:endParaRPr>
          </a:p>
          <a:p>
            <a:pPr marL="342900" indent="-342900">
              <a:buFont typeface="Wingdings" panose="05000000000000000000" charset="0"/>
              <a:buChar char="l"/>
            </a:pPr>
            <a:r>
              <a:rPr lang="zh-CN" altLang="en-US" sz="2000" b="1" dirty="0" smtClean="0">
                <a:solidFill>
                  <a:srgbClr val="FF0000"/>
                </a:solidFill>
                <a:latin typeface="微软雅黑" panose="020B0503020204020204" charset="-122"/>
                <a:ea typeface="微软雅黑" panose="020B0503020204020204" charset="-122"/>
                <a:cs typeface="微软雅黑" panose="020B0503020204020204" charset="-122"/>
              </a:rPr>
              <a:t>能量跨度大：对</a:t>
            </a:r>
            <a:r>
              <a:rPr lang="en-US" altLang="zh-CN" sz="2000" b="1" dirty="0" smtClean="0">
                <a:solidFill>
                  <a:srgbClr val="FF0000"/>
                </a:solidFill>
                <a:latin typeface="微软雅黑" panose="020B0503020204020204" charset="-122"/>
                <a:ea typeface="微软雅黑" panose="020B0503020204020204" charset="-122"/>
                <a:cs typeface="微软雅黑" panose="020B0503020204020204" charset="-122"/>
              </a:rPr>
              <a:t>He</a:t>
            </a:r>
            <a:r>
              <a:rPr lang="zh-CN" altLang="en-US" sz="2000" b="1" dirty="0" smtClean="0">
                <a:solidFill>
                  <a:srgbClr val="FF0000"/>
                </a:solidFill>
                <a:latin typeface="微软雅黑" panose="020B0503020204020204" charset="-122"/>
                <a:ea typeface="微软雅黑" panose="020B0503020204020204" charset="-122"/>
                <a:cs typeface="微软雅黑" panose="020B0503020204020204" charset="-122"/>
              </a:rPr>
              <a:t>：</a:t>
            </a:r>
            <a:r>
              <a:rPr lang="en-US" altLang="zh-CN" sz="2000" b="1" dirty="0" smtClean="0">
                <a:solidFill>
                  <a:srgbClr val="FF0000"/>
                </a:solidFill>
                <a:latin typeface="微软雅黑" panose="020B0503020204020204" charset="-122"/>
                <a:ea typeface="微软雅黑" panose="020B0503020204020204" charset="-122"/>
                <a:cs typeface="微软雅黑" panose="020B0503020204020204" charset="-122"/>
              </a:rPr>
              <a:t>6.25~75MeV/nucleon</a:t>
            </a:r>
            <a:r>
              <a:rPr lang="zh-CN" altLang="en-US" sz="2000" b="1" dirty="0" smtClean="0">
                <a:solidFill>
                  <a:srgbClr val="FF0000"/>
                </a:solidFill>
                <a:latin typeface="微软雅黑" panose="020B0503020204020204" charset="-122"/>
                <a:ea typeface="微软雅黑" panose="020B0503020204020204" charset="-122"/>
                <a:cs typeface="微软雅黑" panose="020B0503020204020204" charset="-122"/>
              </a:rPr>
              <a:t>，对</a:t>
            </a:r>
            <a:r>
              <a:rPr lang="en-US" altLang="zh-CN" sz="2000" b="1" dirty="0" smtClean="0">
                <a:solidFill>
                  <a:srgbClr val="FF0000"/>
                </a:solidFill>
                <a:latin typeface="微软雅黑" panose="020B0503020204020204" charset="-122"/>
                <a:ea typeface="微软雅黑" panose="020B0503020204020204" charset="-122"/>
                <a:cs typeface="微软雅黑" panose="020B0503020204020204" charset="-122"/>
              </a:rPr>
              <a:t>Fe</a:t>
            </a:r>
            <a:r>
              <a:rPr lang="zh-CN" altLang="en-US" sz="2000" b="1" dirty="0" smtClean="0">
                <a:solidFill>
                  <a:srgbClr val="FF0000"/>
                </a:solidFill>
                <a:latin typeface="微软雅黑" panose="020B0503020204020204" charset="-122"/>
                <a:ea typeface="微软雅黑" panose="020B0503020204020204" charset="-122"/>
                <a:cs typeface="微软雅黑" panose="020B0503020204020204" charset="-122"/>
              </a:rPr>
              <a:t>：</a:t>
            </a:r>
            <a:r>
              <a:rPr lang="en-US" altLang="zh-CN" sz="2000" b="1" dirty="0" smtClean="0">
                <a:solidFill>
                  <a:srgbClr val="FF0000"/>
                </a:solidFill>
                <a:latin typeface="微软雅黑" panose="020B0503020204020204" charset="-122"/>
                <a:ea typeface="微软雅黑" panose="020B0503020204020204" charset="-122"/>
                <a:cs typeface="微软雅黑" panose="020B0503020204020204" charset="-122"/>
              </a:rPr>
              <a:t>0.4~5MeV/nucleon</a:t>
            </a:r>
            <a:endParaRPr lang="en-US" altLang="zh-CN" sz="2000" b="1" dirty="0" smtClean="0">
              <a:solidFill>
                <a:srgbClr val="FF0000"/>
              </a:solidFill>
              <a:latin typeface="微软雅黑" panose="020B0503020204020204" charset="-122"/>
              <a:ea typeface="微软雅黑" panose="020B0503020204020204" charset="-122"/>
              <a:cs typeface="微软雅黑" panose="020B0503020204020204" charset="-122"/>
            </a:endParaRPr>
          </a:p>
          <a:p>
            <a:pPr marL="342900" indent="-342900">
              <a:buFont typeface="Wingdings" panose="05000000000000000000" charset="0"/>
              <a:buChar char="l"/>
            </a:pPr>
            <a:r>
              <a:rPr lang="zh-CN" altLang="en-US" sz="2000" b="1" dirty="0" smtClean="0">
                <a:solidFill>
                  <a:srgbClr val="FF0000"/>
                </a:solidFill>
                <a:latin typeface="微软雅黑" panose="020B0503020204020204" charset="-122"/>
                <a:ea typeface="微软雅黑" panose="020B0503020204020204" charset="-122"/>
                <a:cs typeface="微软雅黑" panose="020B0503020204020204" charset="-122"/>
              </a:rPr>
              <a:t>视场大</a:t>
            </a:r>
            <a:endParaRPr lang="en-US" altLang="zh-CN" sz="2000" b="1" dirty="0" smtClean="0">
              <a:solidFill>
                <a:srgbClr val="FF0000"/>
              </a:solidFill>
              <a:latin typeface="微软雅黑" panose="020B0503020204020204" charset="-122"/>
              <a:ea typeface="微软雅黑" panose="020B0503020204020204" charset="-122"/>
              <a:cs typeface="微软雅黑" panose="020B0503020204020204" charset="-122"/>
            </a:endParaRPr>
          </a:p>
          <a:p>
            <a:pPr marL="342900" indent="-342900">
              <a:buFont typeface="Wingdings" panose="05000000000000000000" charset="0"/>
              <a:buChar char="l"/>
            </a:pPr>
            <a:r>
              <a:rPr lang="zh-CN" altLang="en-US" sz="2000" b="1" dirty="0" smtClean="0">
                <a:solidFill>
                  <a:srgbClr val="FF0000"/>
                </a:solidFill>
                <a:latin typeface="微软雅黑" panose="020B0503020204020204" charset="-122"/>
                <a:ea typeface="微软雅黑" panose="020B0503020204020204" charset="-122"/>
                <a:cs typeface="微软雅黑" panose="020B0503020204020204" charset="-122"/>
              </a:rPr>
              <a:t>重量、功耗有限（只能单探头复合测量）</a:t>
            </a:r>
            <a:endParaRPr lang="zh-CN" altLang="en-US" sz="2000" b="1" dirty="0">
              <a:solidFill>
                <a:srgbClr val="FF000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advTm="18446"/>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图片 6" descr="所徽1.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75715" cy="1076960"/>
          </a:xfrm>
          <a:prstGeom prst="rect">
            <a:avLst/>
          </a:prstGeom>
        </p:spPr>
      </p:pic>
      <p:sp>
        <p:nvSpPr>
          <p:cNvPr id="11" name="矩形 10"/>
          <p:cNvSpPr/>
          <p:nvPr/>
        </p:nvSpPr>
        <p:spPr>
          <a:xfrm flipV="1">
            <a:off x="0" y="105473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6232525" y="650621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sp>
        <p:nvSpPr>
          <p:cNvPr id="5" name="文本框 4"/>
          <p:cNvSpPr txBox="1"/>
          <p:nvPr/>
        </p:nvSpPr>
        <p:spPr>
          <a:xfrm>
            <a:off x="1429385" y="247650"/>
            <a:ext cx="6126480" cy="645160"/>
          </a:xfrm>
          <a:prstGeom prst="rect">
            <a:avLst/>
          </a:prstGeom>
          <a:noFill/>
        </p:spPr>
        <p:txBody>
          <a:bodyPr wrap="none" rtlCol="0" anchor="t">
            <a:spAutoFit/>
          </a:bodyPr>
          <a:p>
            <a:r>
              <a:rPr lang="zh-CN" altLang="en-US" sz="3600" b="1"/>
              <a:t>探测器</a:t>
            </a:r>
            <a:r>
              <a:rPr lang="zh-CN" altLang="en-US" sz="3600" b="1"/>
              <a:t>工程设计约束（难点）</a:t>
            </a:r>
            <a:endParaRPr lang="zh-CN" altLang="en-US" sz="3600" b="1"/>
          </a:p>
        </p:txBody>
      </p:sp>
      <p:sp>
        <p:nvSpPr>
          <p:cNvPr id="22" name="文本框 5"/>
          <p:cNvSpPr txBox="1">
            <a:spLocks noChangeArrowheads="1"/>
          </p:cNvSpPr>
          <p:nvPr/>
        </p:nvSpPr>
        <p:spPr bwMode="auto">
          <a:xfrm>
            <a:off x="699135" y="1887855"/>
            <a:ext cx="7797800" cy="507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2400" b="1" i="0" u="none" strike="noStrike" kern="1200" cap="none" spc="0" normalizeH="0" baseline="0" noProof="0" dirty="0" smtClean="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1</a:t>
            </a:r>
            <a:r>
              <a:rPr kumimoji="0" lang="zh-CN" altLang="en-US" sz="2400" b="1" i="0" u="none" strike="noStrike" kern="1200" cap="none" spc="0" normalizeH="0" baseline="0" noProof="0" dirty="0" smtClean="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、重量及功耗的限制（</a:t>
            </a:r>
            <a:r>
              <a:rPr kumimoji="0" lang="zh-CN" altLang="en-US" sz="2400" b="1" i="0" u="none" strike="noStrike" kern="1200" cap="none" spc="0" normalizeH="0" baseline="0" noProof="0" dirty="0" smtClean="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400" b="1" i="0" u="none" strike="noStrike" kern="1200" cap="none" spc="0" normalizeH="0" baseline="0" noProof="0" dirty="0" smtClean="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3.3kg, ≤10.36W</a:t>
            </a:r>
            <a:r>
              <a:rPr kumimoji="0" lang="zh-CN" altLang="en-US" sz="2400" b="1" i="0" u="none" strike="noStrike" kern="1200" cap="none" spc="0" normalizeH="0" baseline="0" noProof="0" dirty="0" smtClean="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a:t>
            </a:r>
            <a:endParaRPr kumimoji="0" lang="zh-CN" altLang="en-US" sz="2400" b="1" i="0" u="none" strike="noStrike" kern="1200" cap="none" spc="0" normalizeH="0" baseline="0" noProof="0" dirty="0" smtClean="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en-US" altLang="zh-CN" sz="2400" b="1" noProof="0" smtClean="0">
                <a:ln>
                  <a:noFill/>
                </a:ln>
                <a:effectLst/>
                <a:uLnTx/>
                <a:uFillTx/>
                <a:latin typeface="微软雅黑" panose="020B0503020204020204" charset="-122"/>
                <a:ea typeface="微软雅黑" panose="020B0503020204020204" charset="-122"/>
                <a:cs typeface="微软雅黑" panose="020B0503020204020204" charset="-122"/>
                <a:sym typeface="+mn-ea"/>
              </a:rPr>
              <a:t>2</a:t>
            </a:r>
            <a:r>
              <a:rPr lang="zh-CN" altLang="en-US" sz="2400" b="1" noProof="0" smtClean="0">
                <a:ln>
                  <a:noFill/>
                </a:ln>
                <a:effectLst/>
                <a:uLnTx/>
                <a:uFillTx/>
                <a:latin typeface="微软雅黑" panose="020B0503020204020204" charset="-122"/>
                <a:ea typeface="微软雅黑" panose="020B0503020204020204" charset="-122"/>
                <a:cs typeface="微软雅黑" panose="020B0503020204020204" charset="-122"/>
                <a:sym typeface="+mn-ea"/>
              </a:rPr>
              <a:t>、数据带宽的限制 （</a:t>
            </a:r>
            <a:r>
              <a:rPr lang="zh-CN" altLang="en-US" sz="2400" b="1" noProof="0" smtClean="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rPr>
              <a:t>≤</a:t>
            </a:r>
            <a:r>
              <a:rPr lang="en-US" altLang="zh-CN" sz="2400" b="1" noProof="0" smtClean="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rPr>
              <a:t>1.3kbps</a:t>
            </a:r>
            <a:r>
              <a:rPr lang="zh-CN" altLang="en-US" sz="2400" b="1" noProof="0" smtClean="0">
                <a:ln>
                  <a:noFill/>
                </a:ln>
                <a:effectLst/>
                <a:uLnTx/>
                <a:uFillTx/>
                <a:latin typeface="微软雅黑" panose="020B0503020204020204" charset="-122"/>
                <a:ea typeface="微软雅黑" panose="020B0503020204020204" charset="-122"/>
                <a:cs typeface="微软雅黑" panose="020B0503020204020204" charset="-122"/>
                <a:sym typeface="+mn-ea"/>
              </a:rPr>
              <a:t>）</a:t>
            </a:r>
            <a:endParaRPr lang="zh-CN" altLang="en-US" sz="2400" b="1" noProof="0" smtClean="0">
              <a:ln>
                <a:noFill/>
              </a:ln>
              <a:effectLst/>
              <a:uLnTx/>
              <a:uFillTx/>
              <a:latin typeface="微软雅黑" panose="020B0503020204020204" charset="-122"/>
              <a:ea typeface="微软雅黑" panose="020B0503020204020204" charset="-122"/>
              <a:cs typeface="微软雅黑" panose="020B0503020204020204" charset="-122"/>
              <a:sym typeface="+mn-ea"/>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en-US" altLang="zh-CN" sz="2400" b="1" noProof="0" dirty="0" smtClean="0">
                <a:ln>
                  <a:noFill/>
                </a:ln>
                <a:effectLst/>
                <a:uLnTx/>
                <a:uFillTx/>
                <a:latin typeface="微软雅黑" panose="020B0503020204020204" charset="-122"/>
                <a:ea typeface="微软雅黑" panose="020B0503020204020204" charset="-122"/>
                <a:cs typeface="微软雅黑" panose="020B0503020204020204" charset="-122"/>
                <a:sym typeface="+mn-ea"/>
              </a:rPr>
              <a:t>3</a:t>
            </a:r>
            <a:r>
              <a:rPr lang="zh-CN" altLang="en-US" sz="2400" b="1" noProof="0" dirty="0" smtClean="0">
                <a:ln>
                  <a:noFill/>
                </a:ln>
                <a:effectLst/>
                <a:uLnTx/>
                <a:uFillTx/>
                <a:latin typeface="微软雅黑" panose="020B0503020204020204" charset="-122"/>
                <a:ea typeface="微软雅黑" panose="020B0503020204020204" charset="-122"/>
                <a:cs typeface="微软雅黑" panose="020B0503020204020204" charset="-122"/>
                <a:sym typeface="+mn-ea"/>
              </a:rPr>
              <a:t>、能量测量下限低  </a:t>
            </a:r>
            <a:r>
              <a:rPr lang="zh-CN" altLang="en-US" sz="2400" b="1" noProof="0" dirty="0" smtClean="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rPr>
              <a:t>≈</a:t>
            </a:r>
            <a:r>
              <a:rPr lang="en-US" altLang="zh-CN" sz="2400" b="1" noProof="0" dirty="0" smtClean="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rPr>
              <a:t>100KeV</a:t>
            </a:r>
            <a:endParaRPr lang="en-US" altLang="zh-CN" sz="2400" b="1" noProof="0" dirty="0" smtClean="0">
              <a:ln>
                <a:noFill/>
              </a:ln>
              <a:effectLst/>
              <a:uLnTx/>
              <a:uFillTx/>
              <a:latin typeface="微软雅黑" panose="020B0503020204020204" charset="-122"/>
              <a:ea typeface="微软雅黑" panose="020B0503020204020204" charset="-122"/>
              <a:cs typeface="微软雅黑" panose="020B0503020204020204" charset="-122"/>
              <a:sym typeface="+mn-ea"/>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en-US" altLang="zh-CN" sz="2400" b="1" noProof="0" dirty="0" smtClean="0">
                <a:ln>
                  <a:noFill/>
                </a:ln>
                <a:effectLst/>
                <a:uLnTx/>
                <a:uFillTx/>
                <a:latin typeface="微软雅黑" panose="020B0503020204020204" charset="-122"/>
                <a:ea typeface="微软雅黑" panose="020B0503020204020204" charset="-122"/>
                <a:cs typeface="微软雅黑" panose="020B0503020204020204" charset="-122"/>
                <a:sym typeface="+mn-ea"/>
              </a:rPr>
              <a:t>4</a:t>
            </a:r>
            <a:r>
              <a:rPr lang="zh-CN" altLang="en-US" sz="2400" b="1" noProof="0" dirty="0" smtClean="0">
                <a:ln>
                  <a:noFill/>
                </a:ln>
                <a:effectLst/>
                <a:uLnTx/>
                <a:uFillTx/>
                <a:latin typeface="微软雅黑" panose="020B0503020204020204" charset="-122"/>
                <a:ea typeface="微软雅黑" panose="020B0503020204020204" charset="-122"/>
                <a:cs typeface="微软雅黑" panose="020B0503020204020204" charset="-122"/>
                <a:sym typeface="+mn-ea"/>
              </a:rPr>
              <a:t>、</a:t>
            </a:r>
            <a:r>
              <a:rPr lang="zh-CN" altLang="en-US" sz="2400" b="1" noProof="0" dirty="0" smtClean="0">
                <a:ln>
                  <a:noFill/>
                </a:ln>
                <a:effectLst/>
                <a:uLnTx/>
                <a:uFillTx/>
                <a:latin typeface="微软雅黑" panose="020B0503020204020204" charset="-122"/>
                <a:ea typeface="微软雅黑" panose="020B0503020204020204" charset="-122"/>
                <a:cs typeface="微软雅黑" panose="020B0503020204020204" charset="-122"/>
                <a:sym typeface="+mn-ea"/>
              </a:rPr>
              <a:t>动态范围大（电子和核素（</a:t>
            </a:r>
            <a:r>
              <a:rPr lang="en-US" altLang="zh-CN" sz="2400" b="1" noProof="0" dirty="0" smtClean="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rPr>
              <a:t>Z=1~26</a:t>
            </a:r>
            <a:r>
              <a:rPr lang="zh-CN" altLang="en-US" sz="2400" b="1" noProof="0" dirty="0" smtClean="0">
                <a:ln>
                  <a:noFill/>
                </a:ln>
                <a:effectLst/>
                <a:uLnTx/>
                <a:uFillTx/>
                <a:latin typeface="微软雅黑" panose="020B0503020204020204" charset="-122"/>
                <a:ea typeface="微软雅黑" panose="020B0503020204020204" charset="-122"/>
                <a:cs typeface="微软雅黑" panose="020B0503020204020204" charset="-122"/>
                <a:sym typeface="+mn-ea"/>
              </a:rPr>
              <a:t>））</a:t>
            </a:r>
            <a:endParaRPr lang="zh-CN" altLang="en-US" sz="2400" b="1" noProof="0" dirty="0" smtClean="0">
              <a:ln>
                <a:noFill/>
              </a:ln>
              <a:effectLst/>
              <a:uLnTx/>
              <a:uFillTx/>
              <a:latin typeface="微软雅黑" panose="020B0503020204020204" charset="-122"/>
              <a:ea typeface="微软雅黑" panose="020B0503020204020204" charset="-122"/>
              <a:cs typeface="微软雅黑" panose="020B0503020204020204" charset="-122"/>
              <a:sym typeface="+mn-ea"/>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en-US" altLang="zh-CN" sz="2400" b="1" dirty="0">
                <a:latin typeface="微软雅黑" panose="020B0503020204020204" charset="-122"/>
                <a:ea typeface="微软雅黑" panose="020B0503020204020204" charset="-122"/>
                <a:cs typeface="微软雅黑" panose="020B0503020204020204" charset="-122"/>
                <a:sym typeface="+mn-ea"/>
              </a:rPr>
              <a:t>5</a:t>
            </a:r>
            <a:r>
              <a:rPr lang="zh-CN" altLang="en-US" sz="2400" b="1" dirty="0">
                <a:latin typeface="微软雅黑" panose="020B0503020204020204" charset="-122"/>
                <a:ea typeface="微软雅黑" panose="020B0503020204020204" charset="-122"/>
                <a:cs typeface="微软雅黑" panose="020B0503020204020204" charset="-122"/>
                <a:sym typeface="+mn-ea"/>
              </a:rPr>
              <a:t>、要求测量的峰值通量上限高</a:t>
            </a:r>
            <a:r>
              <a:rPr lang="en-US" altLang="zh-CN" sz="2400" b="1" dirty="0">
                <a:latin typeface="微软雅黑" panose="020B0503020204020204" charset="-122"/>
                <a:ea typeface="微软雅黑" panose="020B0503020204020204" charset="-122"/>
                <a:cs typeface="微软雅黑" panose="020B0503020204020204" charset="-122"/>
                <a:sym typeface="+mn-ea"/>
              </a:rPr>
              <a:t>(</a:t>
            </a:r>
            <a:r>
              <a:rPr lang="en-US" altLang="zh-CN" sz="2400" b="1" dirty="0" smtClean="0">
                <a:solidFill>
                  <a:srgbClr val="FF0000"/>
                </a:solidFill>
                <a:latin typeface="微软雅黑" panose="020B0503020204020204" charset="-122"/>
                <a:ea typeface="微软雅黑" panose="020B0503020204020204" charset="-122"/>
                <a:cs typeface="微软雅黑" panose="020B0503020204020204" charset="-122"/>
                <a:sym typeface="Times New Roman" panose="02020603050405020304" charset="0"/>
              </a:rPr>
              <a:t>10</a:t>
            </a:r>
            <a:r>
              <a:rPr lang="en-US" altLang="zh-CN" sz="2400" b="1" baseline="30000" dirty="0" smtClean="0">
                <a:solidFill>
                  <a:srgbClr val="FF0000"/>
                </a:solidFill>
                <a:latin typeface="微软雅黑" panose="020B0503020204020204" charset="-122"/>
                <a:ea typeface="微软雅黑" panose="020B0503020204020204" charset="-122"/>
                <a:cs typeface="微软雅黑" panose="020B0503020204020204" charset="-122"/>
                <a:sym typeface="Times New Roman" panose="02020603050405020304" charset="0"/>
              </a:rPr>
              <a:t>5</a:t>
            </a:r>
            <a:r>
              <a:rPr lang="en-US" altLang="zh-CN" sz="2400" b="1" dirty="0" smtClean="0">
                <a:solidFill>
                  <a:srgbClr val="FF0000"/>
                </a:solidFill>
                <a:latin typeface="微软雅黑" panose="020B0503020204020204" charset="-122"/>
                <a:ea typeface="微软雅黑" panose="020B0503020204020204" charset="-122"/>
                <a:cs typeface="微软雅黑" panose="020B0503020204020204" charset="-122"/>
                <a:sym typeface="Times New Roman" panose="02020603050405020304" charset="0"/>
              </a:rPr>
              <a:t>cm</a:t>
            </a:r>
            <a:r>
              <a:rPr lang="en-US" altLang="zh-CN" sz="2400" b="1" baseline="30000" dirty="0" smtClean="0">
                <a:solidFill>
                  <a:srgbClr val="FF0000"/>
                </a:solidFill>
                <a:latin typeface="微软雅黑" panose="020B0503020204020204" charset="-122"/>
                <a:ea typeface="微软雅黑" panose="020B0503020204020204" charset="-122"/>
                <a:cs typeface="微软雅黑" panose="020B0503020204020204" charset="-122"/>
                <a:sym typeface="Times New Roman" panose="02020603050405020304" charset="0"/>
              </a:rPr>
              <a:t>-2</a:t>
            </a:r>
            <a:r>
              <a:rPr lang="en-US" altLang="zh-CN" sz="2400" b="1" dirty="0" smtClean="0">
                <a:solidFill>
                  <a:srgbClr val="FF0000"/>
                </a:solidFill>
                <a:latin typeface="微软雅黑" panose="020B0503020204020204" charset="-122"/>
                <a:ea typeface="微软雅黑" panose="020B0503020204020204" charset="-122"/>
                <a:cs typeface="微软雅黑" panose="020B0503020204020204" charset="-122"/>
                <a:sym typeface="Times New Roman" panose="02020603050405020304" charset="0"/>
              </a:rPr>
              <a:t>s</a:t>
            </a:r>
            <a:r>
              <a:rPr lang="en-US" altLang="zh-CN" sz="2400" b="1" baseline="30000" dirty="0" smtClean="0">
                <a:solidFill>
                  <a:srgbClr val="FF0000"/>
                </a:solidFill>
                <a:latin typeface="微软雅黑" panose="020B0503020204020204" charset="-122"/>
                <a:ea typeface="微软雅黑" panose="020B0503020204020204" charset="-122"/>
                <a:cs typeface="微软雅黑" panose="020B0503020204020204" charset="-122"/>
                <a:sym typeface="Times New Roman" panose="02020603050405020304" charset="0"/>
              </a:rPr>
              <a:t>-1</a:t>
            </a:r>
            <a:r>
              <a:rPr lang="en-US" altLang="zh-CN" sz="2400" b="1" dirty="0">
                <a:latin typeface="微软雅黑" panose="020B0503020204020204" charset="-122"/>
                <a:ea typeface="微软雅黑" panose="020B0503020204020204" charset="-122"/>
                <a:cs typeface="微软雅黑" panose="020B0503020204020204" charset="-122"/>
                <a:sym typeface="+mn-ea"/>
              </a:rPr>
              <a:t>)</a:t>
            </a:r>
            <a:endParaRPr lang="zh-CN" altLang="en-US" sz="2400" b="1" dirty="0">
              <a:latin typeface="微软雅黑" panose="020B0503020204020204" charset="-122"/>
              <a:ea typeface="微软雅黑" panose="020B0503020204020204" charset="-122"/>
              <a:cs typeface="微软雅黑" panose="020B0503020204020204" charset="-122"/>
              <a:sym typeface="+mn-ea"/>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en-US" altLang="zh-CN" sz="2400" b="1" dirty="0">
                <a:latin typeface="微软雅黑" panose="020B0503020204020204" charset="-122"/>
                <a:ea typeface="微软雅黑" panose="020B0503020204020204" charset="-122"/>
                <a:cs typeface="微软雅黑" panose="020B0503020204020204" charset="-122"/>
                <a:sym typeface="+mn-ea"/>
              </a:rPr>
              <a:t>6</a:t>
            </a:r>
            <a:r>
              <a:rPr lang="zh-CN" altLang="en-US" sz="2400" b="1" dirty="0">
                <a:latin typeface="微软雅黑" panose="020B0503020204020204" charset="-122"/>
                <a:ea typeface="微软雅黑" panose="020B0503020204020204" charset="-122"/>
                <a:cs typeface="微软雅黑" panose="020B0503020204020204" charset="-122"/>
                <a:sym typeface="+mn-ea"/>
              </a:rPr>
              <a:t>、力学环境、空间辐射环境、温度环境限制；</a:t>
            </a:r>
            <a:endParaRPr lang="zh-CN" altLang="en-US" sz="2400" b="1" dirty="0">
              <a:latin typeface="微软雅黑" panose="020B0503020204020204" charset="-122"/>
              <a:ea typeface="微软雅黑" panose="020B0503020204020204" charset="-122"/>
              <a:cs typeface="微软雅黑" panose="020B0503020204020204" charset="-122"/>
              <a:sym typeface="+mn-ea"/>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endParaRPr kumimoji="0" lang="en-US" altLang="zh-CN" sz="2400" b="0" i="0" u="none" strike="noStrike" kern="1200" cap="none" spc="0" normalizeH="0" baseline="0" noProof="0" dirty="0" smtClean="0">
              <a:ln>
                <a:noFill/>
              </a:ln>
              <a:solidFill>
                <a:schemeClr val="tx1"/>
              </a:solidFill>
              <a:effectLst/>
              <a:uLnTx/>
              <a:uFillTx/>
              <a:latin typeface="+mn-lt"/>
              <a:ea typeface="微软雅黑" panose="020B050302020402020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smtClean="0">
              <a:ln>
                <a:noFill/>
              </a:ln>
              <a:solidFill>
                <a:schemeClr val="tx1"/>
              </a:solidFill>
              <a:effectLst/>
              <a:uLnTx/>
              <a:uFillTx/>
              <a:latin typeface="+mn-lt"/>
              <a:ea typeface="微软雅黑" panose="020B050302020402020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dirty="0" smtClean="0">
              <a:ln>
                <a:noFill/>
              </a:ln>
              <a:solidFill>
                <a:schemeClr val="tx1"/>
              </a:solidFill>
              <a:effectLst/>
              <a:uLnTx/>
              <a:uFillTx/>
              <a:latin typeface="+mn-lt"/>
              <a:ea typeface="微软雅黑" panose="020B0503020204020204" charset="-122"/>
              <a:cs typeface="+mn-cs"/>
            </a:endParaRPr>
          </a:p>
        </p:txBody>
      </p:sp>
    </p:spTree>
  </p:cSld>
  <p:clrMapOvr>
    <a:masterClrMapping/>
  </p:clrMapOvr>
  <p:transition advTm="18446"/>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图片 6" descr="所徽1.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75715" cy="1076960"/>
          </a:xfrm>
          <a:prstGeom prst="rect">
            <a:avLst/>
          </a:prstGeom>
        </p:spPr>
      </p:pic>
      <p:sp>
        <p:nvSpPr>
          <p:cNvPr id="11" name="矩形 10"/>
          <p:cNvSpPr/>
          <p:nvPr/>
        </p:nvSpPr>
        <p:spPr>
          <a:xfrm flipV="1">
            <a:off x="0" y="105473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6232525" y="650621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sp>
        <p:nvSpPr>
          <p:cNvPr id="5" name="文本框 4"/>
          <p:cNvSpPr txBox="1"/>
          <p:nvPr/>
        </p:nvSpPr>
        <p:spPr>
          <a:xfrm>
            <a:off x="1429385" y="247650"/>
            <a:ext cx="4297680" cy="645160"/>
          </a:xfrm>
          <a:prstGeom prst="rect">
            <a:avLst/>
          </a:prstGeom>
          <a:noFill/>
        </p:spPr>
        <p:txBody>
          <a:bodyPr wrap="none" rtlCol="0" anchor="t">
            <a:spAutoFit/>
          </a:bodyPr>
          <a:p>
            <a:r>
              <a:rPr lang="zh-CN" altLang="en-US" sz="3600" b="1"/>
              <a:t>探测器关键技术</a:t>
            </a:r>
            <a:r>
              <a:rPr lang="zh-CN" altLang="en-US" sz="3600" b="1"/>
              <a:t>挑战</a:t>
            </a:r>
            <a:endParaRPr lang="zh-CN" altLang="en-US" sz="3600" b="1"/>
          </a:p>
        </p:txBody>
      </p:sp>
      <p:sp>
        <p:nvSpPr>
          <p:cNvPr id="26627" name="矩形 5"/>
          <p:cNvSpPr/>
          <p:nvPr/>
        </p:nvSpPr>
        <p:spPr>
          <a:xfrm>
            <a:off x="206375" y="1562735"/>
            <a:ext cx="6812915" cy="3938270"/>
          </a:xfrm>
          <a:prstGeom prst="rect">
            <a:avLst/>
          </a:prstGeom>
          <a:noFill/>
          <a:ln w="9525">
            <a:noFill/>
          </a:ln>
        </p:spPr>
        <p:txBody>
          <a:bodyPr wrap="square">
            <a:spAutoFit/>
          </a:bodyPr>
          <a:p>
            <a:pPr marL="342900" indent="-342900">
              <a:buFont typeface="Wingdings" panose="05000000000000000000" pitchFamily="2" charset="2"/>
              <a:buChar char="u"/>
            </a:pPr>
            <a:r>
              <a:rPr lang="zh-CN" altLang="en-US" sz="3000" b="1" dirty="0">
                <a:solidFill>
                  <a:schemeClr val="tx1"/>
                </a:solidFill>
                <a:latin typeface="微软雅黑" panose="020B0503020204020204" charset="-122"/>
                <a:ea typeface="微软雅黑" panose="020B0503020204020204" charset="-122"/>
                <a:cs typeface="微软雅黑" panose="020B0503020204020204" charset="-122"/>
                <a:sym typeface="Times New Roman" panose="02020603050405020304" charset="0"/>
              </a:rPr>
              <a:t>火星环境探测的技术挑战（关键技术）</a:t>
            </a:r>
            <a:endParaRPr lang="zh-CN" altLang="en-US" sz="3000" b="1" dirty="0">
              <a:solidFill>
                <a:schemeClr val="tx1"/>
              </a:solidFill>
              <a:latin typeface="微软雅黑" panose="020B0503020204020204" charset="-122"/>
              <a:ea typeface="微软雅黑" panose="020B0503020204020204" charset="-122"/>
              <a:cs typeface="微软雅黑" panose="020B0503020204020204" charset="-122"/>
              <a:sym typeface="Times New Roman" panose="02020603050405020304" charset="0"/>
            </a:endParaRPr>
          </a:p>
          <a:p>
            <a:pPr indent="0">
              <a:buFont typeface="Wingdings" panose="05000000000000000000" pitchFamily="2" charset="2"/>
              <a:buNone/>
            </a:pPr>
            <a:endParaRPr lang="zh-CN" altLang="en-US" sz="3000" b="1" dirty="0">
              <a:solidFill>
                <a:schemeClr val="tx1"/>
              </a:solidFill>
              <a:latin typeface="微软雅黑" panose="020B0503020204020204" charset="-122"/>
              <a:ea typeface="微软雅黑" panose="020B0503020204020204" charset="-122"/>
              <a:cs typeface="微软雅黑" panose="020B0503020204020204" charset="-122"/>
              <a:sym typeface="Times New Roman" panose="02020603050405020304" charset="0"/>
            </a:endParaRPr>
          </a:p>
          <a:p>
            <a:pPr indent="0">
              <a:buFont typeface="Wingdings" panose="05000000000000000000" pitchFamily="2" charset="2"/>
              <a:buNone/>
            </a:pPr>
            <a:endParaRPr lang="zh-CN" altLang="en-US" sz="3000" b="1" dirty="0">
              <a:solidFill>
                <a:schemeClr val="tx1"/>
              </a:solidFill>
              <a:latin typeface="微软雅黑" panose="020B0503020204020204" charset="-122"/>
              <a:ea typeface="微软雅黑" panose="020B0503020204020204" charset="-122"/>
              <a:cs typeface="微软雅黑" panose="020B0503020204020204" charset="-122"/>
              <a:sym typeface="Times New Roman" panose="02020603050405020304" charset="0"/>
            </a:endParaRPr>
          </a:p>
          <a:p>
            <a:pPr marL="342900" indent="-342900" algn="just">
              <a:buFont typeface="Wingdings" panose="05000000000000000000" pitchFamily="2" charset="2"/>
              <a:buChar char="l"/>
            </a:pPr>
            <a:r>
              <a:rPr lang="zh-CN" altLang="en-US" sz="2000" b="1" dirty="0">
                <a:solidFill>
                  <a:schemeClr val="tx1"/>
                </a:solidFill>
                <a:latin typeface="微软雅黑" panose="020B0503020204020204" charset="-122"/>
                <a:ea typeface="微软雅黑" panose="020B0503020204020204" charset="-122"/>
                <a:cs typeface="微软雅黑" panose="020B0503020204020204" charset="-122"/>
                <a:sym typeface="Times New Roman" panose="02020603050405020304" charset="0"/>
              </a:rPr>
              <a:t>采用单个探测器系统对质子、电子、α粒子和重离子进行复合探测，并进行粒子种类鉴别和能量测量；</a:t>
            </a:r>
            <a:endParaRPr lang="zh-CN" altLang="en-US" sz="2000" b="1" dirty="0">
              <a:solidFill>
                <a:schemeClr val="tx1"/>
              </a:solidFill>
              <a:latin typeface="微软雅黑" panose="020B0503020204020204" charset="-122"/>
              <a:ea typeface="微软雅黑" panose="020B0503020204020204" charset="-122"/>
              <a:cs typeface="微软雅黑" panose="020B0503020204020204" charset="-122"/>
              <a:sym typeface="Times New Roman" panose="02020603050405020304" charset="0"/>
            </a:endParaRPr>
          </a:p>
          <a:p>
            <a:pPr indent="0" algn="just">
              <a:buFont typeface="Wingdings" panose="05000000000000000000" pitchFamily="2" charset="2"/>
              <a:buNone/>
            </a:pPr>
            <a:endParaRPr lang="en-US" altLang="zh-CN" sz="2000" b="1" dirty="0">
              <a:solidFill>
                <a:schemeClr val="tx1"/>
              </a:solidFill>
              <a:latin typeface="微软雅黑" panose="020B0503020204020204" charset="-122"/>
              <a:ea typeface="微软雅黑" panose="020B0503020204020204" charset="-122"/>
              <a:cs typeface="微软雅黑" panose="020B0503020204020204" charset="-122"/>
              <a:sym typeface="Times New Roman" panose="02020603050405020304" charset="0"/>
            </a:endParaRPr>
          </a:p>
          <a:p>
            <a:pPr marL="342900" indent="-342900" algn="just">
              <a:buNone/>
            </a:pPr>
            <a:endParaRPr lang="en-US" altLang="zh-CN" sz="2000" b="1" dirty="0">
              <a:solidFill>
                <a:schemeClr val="tx1"/>
              </a:solidFill>
              <a:latin typeface="微软雅黑" panose="020B0503020204020204" charset="-122"/>
              <a:ea typeface="微软雅黑" panose="020B0503020204020204" charset="-122"/>
              <a:cs typeface="微软雅黑" panose="020B0503020204020204" charset="-122"/>
              <a:sym typeface="Times New Roman" panose="02020603050405020304" charset="0"/>
            </a:endParaRPr>
          </a:p>
          <a:p>
            <a:pPr marL="342900" indent="-342900" algn="just">
              <a:buNone/>
            </a:pPr>
            <a:endParaRPr lang="zh-CN" altLang="en-US" sz="2000" b="1" dirty="0">
              <a:solidFill>
                <a:schemeClr val="tx1"/>
              </a:solidFill>
              <a:latin typeface="微软雅黑" panose="020B0503020204020204" charset="-122"/>
              <a:ea typeface="微软雅黑" panose="020B0503020204020204" charset="-122"/>
              <a:cs typeface="微软雅黑" panose="020B0503020204020204" charset="-122"/>
              <a:sym typeface="Times New Roman" panose="02020603050405020304" charset="0"/>
            </a:endParaRPr>
          </a:p>
          <a:p>
            <a:pPr marL="342900" indent="-342900" algn="just">
              <a:buFont typeface="Wingdings" panose="05000000000000000000" pitchFamily="2" charset="2"/>
              <a:buChar char="l"/>
            </a:pPr>
            <a:r>
              <a:rPr lang="zh-CN" altLang="en-US" sz="2000" b="1" dirty="0">
                <a:solidFill>
                  <a:schemeClr val="tx1"/>
                </a:solidFill>
                <a:latin typeface="微软雅黑" panose="020B0503020204020204" charset="-122"/>
                <a:ea typeface="微软雅黑" panose="020B0503020204020204" charset="-122"/>
                <a:cs typeface="微软雅黑" panose="020B0503020204020204" charset="-122"/>
                <a:sym typeface="Times New Roman" panose="02020603050405020304" charset="0"/>
              </a:rPr>
              <a:t>大动态范围宽能段测量，需要满足</a:t>
            </a:r>
            <a:r>
              <a:rPr lang="en-US" altLang="zh-CN" sz="2000" b="1" dirty="0">
                <a:solidFill>
                  <a:schemeClr val="tx1"/>
                </a:solidFill>
                <a:latin typeface="微软雅黑" panose="020B0503020204020204" charset="-122"/>
                <a:ea typeface="微软雅黑" panose="020B0503020204020204" charset="-122"/>
                <a:cs typeface="微软雅黑" panose="020B0503020204020204" charset="-122"/>
                <a:sym typeface="Times New Roman" panose="02020603050405020304" charset="0"/>
              </a:rPr>
              <a:t>10</a:t>
            </a:r>
            <a:r>
              <a:rPr lang="en-US" altLang="zh-CN" sz="2000" b="1" baseline="30000" dirty="0">
                <a:solidFill>
                  <a:schemeClr val="tx1"/>
                </a:solidFill>
                <a:latin typeface="微软雅黑" panose="020B0503020204020204" charset="-122"/>
                <a:ea typeface="微软雅黑" panose="020B0503020204020204" charset="-122"/>
                <a:cs typeface="微软雅黑" panose="020B0503020204020204" charset="-122"/>
                <a:sym typeface="Times New Roman" panose="02020603050405020304" charset="0"/>
              </a:rPr>
              <a:t>4</a:t>
            </a:r>
            <a:r>
              <a:rPr lang="zh-CN" altLang="en-US" sz="2000" b="1" dirty="0">
                <a:solidFill>
                  <a:schemeClr val="tx1"/>
                </a:solidFill>
                <a:latin typeface="微软雅黑" panose="020B0503020204020204" charset="-122"/>
                <a:ea typeface="微软雅黑" panose="020B0503020204020204" charset="-122"/>
                <a:cs typeface="微软雅黑" panose="020B0503020204020204" charset="-122"/>
                <a:sym typeface="Times New Roman" panose="02020603050405020304" charset="0"/>
              </a:rPr>
              <a:t>的动态范围测量；高灵敏度的读出电子学设计，需要能实现低至</a:t>
            </a:r>
            <a:r>
              <a:rPr lang="en-US" altLang="zh-CN" sz="2000" b="1" dirty="0">
                <a:solidFill>
                  <a:schemeClr val="tx1"/>
                </a:solidFill>
                <a:latin typeface="微软雅黑" panose="020B0503020204020204" charset="-122"/>
                <a:ea typeface="微软雅黑" panose="020B0503020204020204" charset="-122"/>
                <a:cs typeface="微软雅黑" panose="020B0503020204020204" charset="-122"/>
                <a:sym typeface="Times New Roman" panose="02020603050405020304" charset="0"/>
              </a:rPr>
              <a:t>100keV</a:t>
            </a:r>
            <a:r>
              <a:rPr lang="zh-CN" altLang="en-US" sz="2000" b="1" dirty="0">
                <a:solidFill>
                  <a:schemeClr val="tx1"/>
                </a:solidFill>
                <a:latin typeface="微软雅黑" panose="020B0503020204020204" charset="-122"/>
                <a:ea typeface="微软雅黑" panose="020B0503020204020204" charset="-122"/>
                <a:cs typeface="微软雅黑" panose="020B0503020204020204" charset="-122"/>
                <a:sym typeface="Times New Roman" panose="02020603050405020304" charset="0"/>
              </a:rPr>
              <a:t>的信号进行测量。</a:t>
            </a:r>
            <a:endParaRPr lang="zh-CN" altLang="en-US" sz="2000" b="1" dirty="0">
              <a:solidFill>
                <a:schemeClr val="tx1"/>
              </a:solidFill>
              <a:latin typeface="微软雅黑" panose="020B0503020204020204" charset="-122"/>
              <a:ea typeface="微软雅黑" panose="020B0503020204020204" charset="-122"/>
              <a:cs typeface="微软雅黑" panose="020B0503020204020204" charset="-122"/>
              <a:sym typeface="Times New Roman" panose="02020603050405020304" charset="0"/>
            </a:endParaRPr>
          </a:p>
        </p:txBody>
      </p:sp>
      <p:sp>
        <p:nvSpPr>
          <p:cNvPr id="26629" name="矩形 12"/>
          <p:cNvSpPr/>
          <p:nvPr/>
        </p:nvSpPr>
        <p:spPr>
          <a:xfrm>
            <a:off x="8578850" y="2634615"/>
            <a:ext cx="3319145" cy="1322070"/>
          </a:xfrm>
          <a:prstGeom prst="rect">
            <a:avLst/>
          </a:prstGeom>
          <a:noFill/>
          <a:ln w="28575" cap="flat" cmpd="sng">
            <a:solidFill>
              <a:srgbClr val="0000FF"/>
            </a:solidFill>
            <a:prstDash val="solid"/>
            <a:miter/>
            <a:headEnd type="none" w="med" len="med"/>
            <a:tailEnd type="none" w="med" len="med"/>
          </a:ln>
        </p:spPr>
        <p:txBody>
          <a:bodyPr wrap="square">
            <a:spAutoFit/>
          </a:bodyPr>
          <a:p>
            <a:pPr marL="342900" indent="-342900" algn="just">
              <a:buClr>
                <a:srgbClr val="FF0000"/>
              </a:buClr>
              <a:buFont typeface="Wingdings" panose="05000000000000000000" pitchFamily="2" charset="2"/>
              <a:buChar char="p"/>
            </a:pPr>
            <a:r>
              <a:rPr lang="zh-CN" altLang="en-US" sz="2000" b="1" dirty="0">
                <a:solidFill>
                  <a:srgbClr val="0000FF"/>
                </a:solidFill>
                <a:latin typeface="Times New Roman" panose="02020603050405020304" charset="0"/>
                <a:ea typeface="黑体" panose="02010609060101010101" pitchFamily="49" charset="-122"/>
                <a:sym typeface="Times New Roman" panose="02020603050405020304" charset="0"/>
              </a:rPr>
              <a:t>方法：</a:t>
            </a:r>
            <a:r>
              <a:rPr lang="en-US" altLang="zh-CN" sz="2000" b="1" dirty="0">
                <a:solidFill>
                  <a:srgbClr val="0000FF"/>
                </a:solidFill>
                <a:latin typeface="Times New Roman" panose="02020603050405020304" charset="0"/>
                <a:ea typeface="黑体" panose="02010609060101010101" pitchFamily="49" charset="-122"/>
                <a:sym typeface="Times New Roman" panose="02020603050405020304" charset="0"/>
              </a:rPr>
              <a:t>ΔE-E</a:t>
            </a:r>
            <a:r>
              <a:rPr lang="zh-CN" altLang="en-US" sz="2000" b="1" dirty="0">
                <a:solidFill>
                  <a:srgbClr val="0000FF"/>
                </a:solidFill>
                <a:latin typeface="Times New Roman" panose="02020603050405020304" charset="0"/>
                <a:ea typeface="黑体" panose="02010609060101010101" pitchFamily="49" charset="-122"/>
                <a:sym typeface="Times New Roman" panose="02020603050405020304" charset="0"/>
              </a:rPr>
              <a:t>法</a:t>
            </a:r>
            <a:r>
              <a:rPr lang="en-US" altLang="zh-CN" sz="2000" b="1" dirty="0">
                <a:solidFill>
                  <a:srgbClr val="0000FF"/>
                </a:solidFill>
                <a:latin typeface="Times New Roman" panose="02020603050405020304" charset="0"/>
                <a:ea typeface="黑体" panose="02010609060101010101" pitchFamily="49" charset="-122"/>
                <a:sym typeface="Times New Roman" panose="02020603050405020304" charset="0"/>
              </a:rPr>
              <a:t>+</a:t>
            </a:r>
            <a:r>
              <a:rPr lang="zh-CN" altLang="en-US" sz="2000" b="1" dirty="0">
                <a:solidFill>
                  <a:srgbClr val="0000FF"/>
                </a:solidFill>
                <a:latin typeface="Times New Roman" panose="02020603050405020304" charset="0"/>
                <a:ea typeface="黑体" panose="02010609060101010101" pitchFamily="49" charset="-122"/>
                <a:sym typeface="Times New Roman" panose="02020603050405020304" charset="0"/>
              </a:rPr>
              <a:t>脉冲幅度分析法</a:t>
            </a:r>
            <a:endParaRPr lang="en-US" altLang="zh-CN" sz="2000" b="1" dirty="0">
              <a:solidFill>
                <a:srgbClr val="0000FF"/>
              </a:solidFill>
              <a:latin typeface="Times New Roman" panose="02020603050405020304" charset="0"/>
              <a:ea typeface="黑体" panose="02010609060101010101" pitchFamily="49" charset="-122"/>
              <a:sym typeface="Times New Roman" panose="02020603050405020304" charset="0"/>
            </a:endParaRPr>
          </a:p>
          <a:p>
            <a:pPr marL="342900" indent="-342900" algn="just">
              <a:buClr>
                <a:srgbClr val="FF0000"/>
              </a:buClr>
              <a:buFont typeface="Wingdings" panose="05000000000000000000" pitchFamily="2" charset="2"/>
              <a:buChar char="p"/>
            </a:pPr>
            <a:r>
              <a:rPr lang="zh-CN" altLang="en-US" sz="2000" b="1" dirty="0">
                <a:solidFill>
                  <a:srgbClr val="0000FF"/>
                </a:solidFill>
                <a:latin typeface="Times New Roman" panose="02020603050405020304" charset="0"/>
                <a:ea typeface="黑体" panose="02010609060101010101" pitchFamily="49" charset="-122"/>
                <a:sym typeface="Times New Roman" panose="02020603050405020304" charset="0"/>
              </a:rPr>
              <a:t>探测器类型：硅半导体</a:t>
            </a:r>
            <a:r>
              <a:rPr lang="en-US" altLang="zh-CN" sz="2000" b="1" dirty="0">
                <a:solidFill>
                  <a:srgbClr val="0000FF"/>
                </a:solidFill>
                <a:latin typeface="Times New Roman" panose="02020603050405020304" charset="0"/>
                <a:ea typeface="黑体" panose="02010609060101010101" pitchFamily="49" charset="-122"/>
                <a:sym typeface="Times New Roman" panose="02020603050405020304" charset="0"/>
              </a:rPr>
              <a:t>+</a:t>
            </a:r>
            <a:r>
              <a:rPr lang="zh-CN" altLang="en-US" sz="2000" b="1" dirty="0">
                <a:solidFill>
                  <a:srgbClr val="0000FF"/>
                </a:solidFill>
                <a:latin typeface="Times New Roman" panose="02020603050405020304" charset="0"/>
                <a:ea typeface="黑体" panose="02010609060101010101" pitchFamily="49" charset="-122"/>
                <a:sym typeface="Times New Roman" panose="02020603050405020304" charset="0"/>
              </a:rPr>
              <a:t>无机闪烁体</a:t>
            </a:r>
            <a:r>
              <a:rPr lang="en-US" altLang="zh-CN" sz="2000" b="1" dirty="0">
                <a:solidFill>
                  <a:srgbClr val="0000FF"/>
                </a:solidFill>
                <a:latin typeface="Times New Roman" panose="02020603050405020304" charset="0"/>
                <a:ea typeface="黑体" panose="02010609060101010101" pitchFamily="49" charset="-122"/>
                <a:sym typeface="Times New Roman" panose="02020603050405020304" charset="0"/>
              </a:rPr>
              <a:t>+</a:t>
            </a:r>
            <a:r>
              <a:rPr lang="zh-CN" altLang="en-US" sz="2000" b="1" dirty="0">
                <a:solidFill>
                  <a:srgbClr val="0000FF"/>
                </a:solidFill>
                <a:latin typeface="Times New Roman" panose="02020603050405020304" charset="0"/>
                <a:ea typeface="黑体" panose="02010609060101010101" pitchFamily="49" charset="-122"/>
                <a:sym typeface="Times New Roman" panose="02020603050405020304" charset="0"/>
              </a:rPr>
              <a:t>有机闪烁体</a:t>
            </a:r>
            <a:endParaRPr lang="en-US" altLang="zh-CN" sz="2000" b="1" dirty="0">
              <a:solidFill>
                <a:srgbClr val="0000FF"/>
              </a:solidFill>
              <a:latin typeface="Times New Roman" panose="02020603050405020304" charset="0"/>
              <a:ea typeface="黑体" panose="02010609060101010101" pitchFamily="49" charset="-122"/>
              <a:sym typeface="Times New Roman" panose="02020603050405020304" charset="0"/>
            </a:endParaRPr>
          </a:p>
        </p:txBody>
      </p:sp>
      <p:cxnSp>
        <p:nvCxnSpPr>
          <p:cNvPr id="3" name="直接箭头连接符 2"/>
          <p:cNvCxnSpPr/>
          <p:nvPr/>
        </p:nvCxnSpPr>
        <p:spPr>
          <a:xfrm flipH="1">
            <a:off x="6892290" y="3319145"/>
            <a:ext cx="1645920" cy="0"/>
          </a:xfrm>
          <a:prstGeom prst="straightConnector1">
            <a:avLst/>
          </a:prstGeom>
          <a:ln w="38100">
            <a:solidFill>
              <a:srgbClr val="4141EF"/>
            </a:solidFill>
            <a:tailEnd type="arrow"/>
          </a:ln>
        </p:spPr>
        <p:style>
          <a:lnRef idx="1">
            <a:schemeClr val="accent1"/>
          </a:lnRef>
          <a:fillRef idx="0">
            <a:schemeClr val="accent1"/>
          </a:fillRef>
          <a:effectRef idx="0">
            <a:schemeClr val="accent1"/>
          </a:effectRef>
          <a:fontRef idx="minor">
            <a:schemeClr val="tx1"/>
          </a:fontRef>
        </p:style>
      </p:cxnSp>
      <p:sp>
        <p:nvSpPr>
          <p:cNvPr id="26631" name="矩形 12"/>
          <p:cNvSpPr/>
          <p:nvPr/>
        </p:nvSpPr>
        <p:spPr>
          <a:xfrm>
            <a:off x="8578850" y="4232275"/>
            <a:ext cx="3319145" cy="1322070"/>
          </a:xfrm>
          <a:prstGeom prst="rect">
            <a:avLst/>
          </a:prstGeom>
          <a:noFill/>
          <a:ln w="28575" cap="flat" cmpd="sng">
            <a:solidFill>
              <a:srgbClr val="0000FF"/>
            </a:solidFill>
            <a:prstDash val="solid"/>
            <a:miter/>
            <a:headEnd type="none" w="med" len="med"/>
            <a:tailEnd type="none" w="med" len="med"/>
          </a:ln>
        </p:spPr>
        <p:txBody>
          <a:bodyPr wrap="square">
            <a:spAutoFit/>
          </a:bodyPr>
          <a:p>
            <a:pPr marL="342900" indent="-342900" algn="just">
              <a:buClr>
                <a:srgbClr val="FF0000"/>
              </a:buClr>
              <a:buFont typeface="Wingdings" panose="05000000000000000000" pitchFamily="2" charset="2"/>
              <a:buChar char="p"/>
            </a:pPr>
            <a:r>
              <a:rPr lang="zh-CN" altLang="en-US" sz="2000" b="1" dirty="0">
                <a:solidFill>
                  <a:srgbClr val="0000FF"/>
                </a:solidFill>
                <a:latin typeface="Times New Roman" panose="02020603050405020304" charset="0"/>
                <a:ea typeface="黑体" panose="02010609060101010101" pitchFamily="49" charset="-122"/>
                <a:sym typeface="Times New Roman" panose="02020603050405020304" charset="0"/>
              </a:rPr>
              <a:t>电子：</a:t>
            </a:r>
            <a:r>
              <a:rPr lang="en-US" altLang="zh-CN" sz="2000" b="1" dirty="0">
                <a:solidFill>
                  <a:srgbClr val="0000FF"/>
                </a:solidFill>
                <a:latin typeface="Times New Roman" panose="02020603050405020304" charset="0"/>
                <a:ea typeface="黑体" panose="02010609060101010101" pitchFamily="49" charset="-122"/>
                <a:sym typeface="Times New Roman" panose="02020603050405020304" charset="0"/>
              </a:rPr>
              <a:t>0.1</a:t>
            </a:r>
            <a:r>
              <a:rPr lang="zh-CN" altLang="en-US" sz="2000" b="1" dirty="0">
                <a:solidFill>
                  <a:srgbClr val="0000FF"/>
                </a:solidFill>
                <a:latin typeface="Times New Roman" panose="02020603050405020304" charset="0"/>
                <a:ea typeface="黑体" panose="02010609060101010101" pitchFamily="49" charset="-122"/>
                <a:sym typeface="Times New Roman" panose="02020603050405020304" charset="0"/>
              </a:rPr>
              <a:t>～</a:t>
            </a:r>
            <a:r>
              <a:rPr lang="en-US" altLang="zh-CN" sz="2000" b="1" dirty="0">
                <a:solidFill>
                  <a:srgbClr val="0000FF"/>
                </a:solidFill>
                <a:latin typeface="Times New Roman" panose="02020603050405020304" charset="0"/>
                <a:ea typeface="黑体" panose="02010609060101010101" pitchFamily="49" charset="-122"/>
                <a:sym typeface="Times New Roman" panose="02020603050405020304" charset="0"/>
              </a:rPr>
              <a:t>12MeV</a:t>
            </a:r>
            <a:endParaRPr lang="en-US" altLang="zh-CN" sz="2000" b="1" dirty="0">
              <a:solidFill>
                <a:srgbClr val="0000FF"/>
              </a:solidFill>
              <a:latin typeface="Times New Roman" panose="02020603050405020304" charset="0"/>
              <a:ea typeface="黑体" panose="02010609060101010101" pitchFamily="49" charset="-122"/>
              <a:sym typeface="Times New Roman" panose="02020603050405020304" charset="0"/>
            </a:endParaRPr>
          </a:p>
          <a:p>
            <a:pPr marL="342900" indent="-342900" algn="just">
              <a:buClr>
                <a:srgbClr val="FF0000"/>
              </a:buClr>
              <a:buFont typeface="Wingdings" panose="05000000000000000000" pitchFamily="2" charset="2"/>
              <a:buChar char="p"/>
            </a:pPr>
            <a:r>
              <a:rPr lang="zh-CN" altLang="en-US" sz="2000" b="1" dirty="0">
                <a:solidFill>
                  <a:srgbClr val="0000FF"/>
                </a:solidFill>
                <a:latin typeface="Times New Roman" panose="02020603050405020304" charset="0"/>
                <a:ea typeface="黑体" panose="02010609060101010101" pitchFamily="49" charset="-122"/>
                <a:sym typeface="Times New Roman" panose="02020603050405020304" charset="0"/>
              </a:rPr>
              <a:t>质子：</a:t>
            </a:r>
            <a:r>
              <a:rPr lang="en-US" altLang="zh-CN" sz="2000" b="1" dirty="0">
                <a:solidFill>
                  <a:srgbClr val="0000FF"/>
                </a:solidFill>
                <a:latin typeface="Times New Roman" panose="02020603050405020304" charset="0"/>
                <a:ea typeface="黑体" panose="02010609060101010101" pitchFamily="49" charset="-122"/>
                <a:sym typeface="Times New Roman" panose="02020603050405020304" charset="0"/>
              </a:rPr>
              <a:t>2</a:t>
            </a:r>
            <a:r>
              <a:rPr lang="zh-CN" altLang="en-US" sz="2000" b="1" dirty="0">
                <a:solidFill>
                  <a:srgbClr val="0000FF"/>
                </a:solidFill>
                <a:latin typeface="Times New Roman" panose="02020603050405020304" charset="0"/>
                <a:ea typeface="黑体" panose="02010609060101010101" pitchFamily="49" charset="-122"/>
                <a:sym typeface="Times New Roman" panose="02020603050405020304" charset="0"/>
              </a:rPr>
              <a:t>～</a:t>
            </a:r>
            <a:r>
              <a:rPr lang="en-US" altLang="zh-CN" sz="2000" b="1" dirty="0">
                <a:solidFill>
                  <a:srgbClr val="0000FF"/>
                </a:solidFill>
                <a:latin typeface="Times New Roman" panose="02020603050405020304" charset="0"/>
                <a:ea typeface="黑体" panose="02010609060101010101" pitchFamily="49" charset="-122"/>
                <a:sym typeface="Times New Roman" panose="02020603050405020304" charset="0"/>
              </a:rPr>
              <a:t>100 MeV</a:t>
            </a:r>
            <a:endParaRPr lang="en-US" altLang="zh-CN" sz="2000" b="1" dirty="0">
              <a:solidFill>
                <a:srgbClr val="0000FF"/>
              </a:solidFill>
              <a:latin typeface="Times New Roman" panose="02020603050405020304" charset="0"/>
              <a:ea typeface="黑体" panose="02010609060101010101" pitchFamily="49" charset="-122"/>
              <a:sym typeface="Times New Roman" panose="02020603050405020304" charset="0"/>
            </a:endParaRPr>
          </a:p>
          <a:p>
            <a:pPr marL="342900" indent="-342900" algn="just">
              <a:buClr>
                <a:srgbClr val="FF0000"/>
              </a:buClr>
              <a:buFont typeface="Wingdings" panose="05000000000000000000" pitchFamily="2" charset="2"/>
              <a:buChar char="p"/>
            </a:pPr>
            <a:r>
              <a:rPr lang="zh-CN" altLang="en-US" sz="2000" b="1" dirty="0">
                <a:solidFill>
                  <a:srgbClr val="0000FF"/>
                </a:solidFill>
                <a:latin typeface="Times New Roman" panose="02020603050405020304" charset="0"/>
                <a:ea typeface="黑体" panose="02010609060101010101" pitchFamily="49" charset="-122"/>
                <a:sym typeface="Times New Roman" panose="02020603050405020304" charset="0"/>
              </a:rPr>
              <a:t>重离子（</a:t>
            </a:r>
            <a:r>
              <a:rPr lang="en-US" altLang="zh-CN" sz="2000" b="1" dirty="0">
                <a:solidFill>
                  <a:srgbClr val="0000FF"/>
                </a:solidFill>
                <a:latin typeface="Times New Roman" panose="02020603050405020304" charset="0"/>
                <a:ea typeface="黑体" panose="02010609060101010101" pitchFamily="49" charset="-122"/>
                <a:sym typeface="Times New Roman" panose="02020603050405020304" charset="0"/>
              </a:rPr>
              <a:t>He</a:t>
            </a:r>
            <a:r>
              <a:rPr lang="zh-CN" altLang="en-US" sz="2000" b="1" dirty="0">
                <a:solidFill>
                  <a:srgbClr val="0000FF"/>
                </a:solidFill>
                <a:latin typeface="Times New Roman" panose="02020603050405020304" charset="0"/>
                <a:ea typeface="黑体" panose="02010609060101010101" pitchFamily="49" charset="-122"/>
                <a:sym typeface="Times New Roman" panose="02020603050405020304" charset="0"/>
              </a:rPr>
              <a:t>～</a:t>
            </a:r>
            <a:r>
              <a:rPr lang="en-US" altLang="zh-CN" sz="2000" b="1" dirty="0">
                <a:solidFill>
                  <a:srgbClr val="0000FF"/>
                </a:solidFill>
                <a:latin typeface="Times New Roman" panose="02020603050405020304" charset="0"/>
                <a:ea typeface="黑体" panose="02010609060101010101" pitchFamily="49" charset="-122"/>
                <a:sym typeface="Times New Roman" panose="02020603050405020304" charset="0"/>
              </a:rPr>
              <a:t>Fe</a:t>
            </a:r>
            <a:r>
              <a:rPr lang="zh-CN" altLang="en-US" sz="2000" b="1" dirty="0">
                <a:solidFill>
                  <a:srgbClr val="0000FF"/>
                </a:solidFill>
                <a:latin typeface="Times New Roman" panose="02020603050405020304" charset="0"/>
                <a:ea typeface="黑体" panose="02010609060101010101" pitchFamily="49" charset="-122"/>
                <a:sym typeface="Times New Roman" panose="02020603050405020304" charset="0"/>
              </a:rPr>
              <a:t>） </a:t>
            </a:r>
            <a:r>
              <a:rPr lang="en-US" altLang="zh-CN" sz="2000" b="1" dirty="0">
                <a:solidFill>
                  <a:srgbClr val="0000FF"/>
                </a:solidFill>
                <a:latin typeface="Times New Roman" panose="02020603050405020304" charset="0"/>
                <a:ea typeface="黑体" panose="02010609060101010101" pitchFamily="49" charset="-122"/>
                <a:sym typeface="Times New Roman" panose="02020603050405020304" charset="0"/>
              </a:rPr>
              <a:t>: 25~300MeV</a:t>
            </a:r>
            <a:endParaRPr lang="zh-CN" altLang="en-US" dirty="0">
              <a:latin typeface="Arial" panose="020B0604020202020204" pitchFamily="34" charset="0"/>
              <a:ea typeface="黑体" panose="02010609060101010101" pitchFamily="49" charset="-122"/>
            </a:endParaRPr>
          </a:p>
        </p:txBody>
      </p:sp>
      <p:cxnSp>
        <p:nvCxnSpPr>
          <p:cNvPr id="6" name="直接箭头连接符 5"/>
          <p:cNvCxnSpPr/>
          <p:nvPr/>
        </p:nvCxnSpPr>
        <p:spPr>
          <a:xfrm flipH="1">
            <a:off x="6932930" y="4895850"/>
            <a:ext cx="1645920" cy="0"/>
          </a:xfrm>
          <a:prstGeom prst="straightConnector1">
            <a:avLst/>
          </a:prstGeom>
          <a:ln w="38100">
            <a:solidFill>
              <a:srgbClr val="4141EF"/>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Tm="18446"/>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图片 6" descr="所徽1.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75715" cy="1076960"/>
          </a:xfrm>
          <a:prstGeom prst="rect">
            <a:avLst/>
          </a:prstGeom>
        </p:spPr>
      </p:pic>
      <p:sp>
        <p:nvSpPr>
          <p:cNvPr id="11" name="矩形 10"/>
          <p:cNvSpPr/>
          <p:nvPr/>
        </p:nvSpPr>
        <p:spPr>
          <a:xfrm flipV="1">
            <a:off x="0" y="105473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6232525" y="650621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sp>
        <p:nvSpPr>
          <p:cNvPr id="5" name="文本框 4"/>
          <p:cNvSpPr txBox="1"/>
          <p:nvPr/>
        </p:nvSpPr>
        <p:spPr>
          <a:xfrm>
            <a:off x="1307465" y="247650"/>
            <a:ext cx="8869680" cy="645160"/>
          </a:xfrm>
          <a:prstGeom prst="rect">
            <a:avLst/>
          </a:prstGeom>
          <a:noFill/>
        </p:spPr>
        <p:txBody>
          <a:bodyPr wrap="none" rtlCol="0" anchor="t">
            <a:spAutoFit/>
          </a:bodyPr>
          <a:p>
            <a:r>
              <a:rPr lang="zh-CN" altLang="en-US" sz="3600" b="1" dirty="0">
                <a:latin typeface="微软雅黑" panose="020B0503020204020204" charset="-122"/>
                <a:ea typeface="微软雅黑" panose="020B0503020204020204" charset="-122"/>
                <a:cs typeface="微软雅黑" panose="020B0503020204020204" charset="-122"/>
                <a:sym typeface="+mn-ea"/>
              </a:rPr>
              <a:t>针对探测器工程约束和关键技术的应对策略</a:t>
            </a:r>
            <a:endParaRPr lang="zh-CN" altLang="en-US" sz="3600" b="1" dirty="0">
              <a:latin typeface="微软雅黑" panose="020B0503020204020204" charset="-122"/>
              <a:ea typeface="微软雅黑" panose="020B0503020204020204" charset="-122"/>
              <a:cs typeface="微软雅黑" panose="020B0503020204020204" charset="-122"/>
              <a:sym typeface="+mn-ea"/>
            </a:endParaRPr>
          </a:p>
        </p:txBody>
      </p:sp>
      <p:graphicFrame>
        <p:nvGraphicFramePr>
          <p:cNvPr id="15363" name="Group 3"/>
          <p:cNvGraphicFramePr>
            <a:graphicFrameLocks noGrp="1"/>
          </p:cNvGraphicFramePr>
          <p:nvPr>
            <p:custDataLst>
              <p:tags r:id="rId3"/>
            </p:custDataLst>
          </p:nvPr>
        </p:nvGraphicFramePr>
        <p:xfrm>
          <a:off x="1386205" y="1225550"/>
          <a:ext cx="9314180" cy="5015230"/>
        </p:xfrm>
        <a:graphic>
          <a:graphicData uri="http://schemas.openxmlformats.org/drawingml/2006/table">
            <a:tbl>
              <a:tblPr/>
              <a:tblGrid>
                <a:gridCol w="668020"/>
                <a:gridCol w="1325880"/>
                <a:gridCol w="1534160"/>
                <a:gridCol w="5786120"/>
              </a:tblGrid>
              <a:tr h="358775">
                <a:tc>
                  <a:txBody>
                    <a:bodyPr/>
                    <a:p>
                      <a:pPr marL="0" marR="0" lvl="0" indent="0" algn="ctr" defTabSz="0" rtl="0" eaLnBrk="1" fontAlgn="base" latinLnBrk="0" hangingPunct="1">
                        <a:lnSpc>
                          <a:spcPct val="150000"/>
                        </a:lnSpc>
                        <a:spcBef>
                          <a:spcPts val="775"/>
                        </a:spcBef>
                        <a:spcAft>
                          <a:spcPts val="775"/>
                        </a:spcAft>
                        <a:buClrTx/>
                        <a:buSzTx/>
                        <a:buFontTx/>
                        <a:buNone/>
                      </a:pPr>
                      <a:r>
                        <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sym typeface="Arial" panose="020B0604020202020204" pitchFamily="34" charset="0"/>
                        </a:rPr>
                        <a:t>序号</a:t>
                      </a:r>
                      <a:endPar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sym typeface="Arial" panose="020B0604020202020204" pitchFamily="34" charset="0"/>
                      </a:endParaRPr>
                    </a:p>
                  </a:txBody>
                  <a:tcPr marL="53940" marR="53940" marT="0" marB="0" anchor="b"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4">
                        <a:lumMod val="40000"/>
                        <a:lumOff val="60000"/>
                      </a:schemeClr>
                    </a:solidFill>
                  </a:tcPr>
                </a:tc>
                <a:tc>
                  <a:txBody>
                    <a:bodyPr/>
                    <a:p>
                      <a:pPr marL="0" marR="0" lvl="0" indent="0" algn="ctr" defTabSz="0" rtl="0" eaLnBrk="1" fontAlgn="base" latinLnBrk="0" hangingPunct="1">
                        <a:lnSpc>
                          <a:spcPct val="150000"/>
                        </a:lnSpc>
                        <a:spcBef>
                          <a:spcPts val="775"/>
                        </a:spcBef>
                        <a:spcAft>
                          <a:spcPts val="775"/>
                        </a:spcAft>
                        <a:buClrTx/>
                        <a:buSzTx/>
                        <a:buFontTx/>
                        <a:buNone/>
                      </a:pPr>
                      <a:r>
                        <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sym typeface="Arial" panose="020B0604020202020204" pitchFamily="34" charset="0"/>
                        </a:rPr>
                        <a:t>关键技术名称</a:t>
                      </a:r>
                      <a:endPar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sym typeface="Arial" panose="020B0604020202020204" pitchFamily="34" charset="0"/>
                      </a:endParaRPr>
                    </a:p>
                  </a:txBody>
                  <a:tcPr marL="53940" marR="53940" marT="0" marB="0" anchor="b"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4">
                        <a:lumMod val="40000"/>
                        <a:lumOff val="60000"/>
                      </a:schemeClr>
                    </a:solidFill>
                  </a:tcPr>
                </a:tc>
                <a:tc>
                  <a:txBody>
                    <a:bodyPr/>
                    <a:p>
                      <a:pPr marL="0" marR="0" lvl="0" indent="0" algn="ctr" defTabSz="0" rtl="0" eaLnBrk="1" fontAlgn="base" latinLnBrk="0" hangingPunct="1">
                        <a:lnSpc>
                          <a:spcPct val="150000"/>
                        </a:lnSpc>
                        <a:spcBef>
                          <a:spcPts val="775"/>
                        </a:spcBef>
                        <a:spcAft>
                          <a:spcPts val="775"/>
                        </a:spcAft>
                        <a:buClrTx/>
                        <a:buSzTx/>
                        <a:buFontTx/>
                        <a:buNone/>
                      </a:pPr>
                      <a:r>
                        <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sym typeface="Arial" panose="020B0604020202020204" pitchFamily="34" charset="0"/>
                        </a:rPr>
                        <a:t>功能模块</a:t>
                      </a:r>
                      <a:endPar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sym typeface="Arial" panose="020B0604020202020204" pitchFamily="34" charset="0"/>
                      </a:endParaRPr>
                    </a:p>
                  </a:txBody>
                  <a:tcPr marL="53940" marR="53940" marT="0" marB="0" anchor="b"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4">
                        <a:lumMod val="40000"/>
                        <a:lumOff val="60000"/>
                      </a:schemeClr>
                    </a:solidFill>
                  </a:tcPr>
                </a:tc>
                <a:tc>
                  <a:txBody>
                    <a:bodyPr/>
                    <a:p>
                      <a:pPr marL="0" marR="0" lvl="0" indent="0" algn="ctr" defTabSz="0" rtl="0" eaLnBrk="1" fontAlgn="base" latinLnBrk="0" hangingPunct="1">
                        <a:lnSpc>
                          <a:spcPct val="150000"/>
                        </a:lnSpc>
                        <a:spcBef>
                          <a:spcPts val="775"/>
                        </a:spcBef>
                        <a:spcAft>
                          <a:spcPts val="775"/>
                        </a:spcAft>
                        <a:buClrTx/>
                        <a:buSzTx/>
                        <a:buFontTx/>
                        <a:buNone/>
                      </a:pPr>
                      <a:r>
                        <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sym typeface="Arial" panose="020B0604020202020204" pitchFamily="34" charset="0"/>
                        </a:rPr>
                        <a:t>需要攻关和验证的技术难点</a:t>
                      </a:r>
                      <a:endPar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sym typeface="Arial" panose="020B0604020202020204" pitchFamily="34" charset="0"/>
                      </a:endParaRPr>
                    </a:p>
                  </a:txBody>
                  <a:tcPr marL="53940" marR="53940" marT="0" marB="0" anchor="b"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4">
                        <a:lumMod val="40000"/>
                        <a:lumOff val="60000"/>
                      </a:schemeClr>
                    </a:solidFill>
                  </a:tcPr>
                </a:tc>
              </a:tr>
              <a:tr h="358140">
                <a:tc rowSpan="6">
                  <a:txBody>
                    <a:bodyPr/>
                    <a:p>
                      <a:pPr marL="0" marR="0" lvl="0" indent="0" algn="ctr" defTabSz="0" rtl="0" eaLnBrk="1" fontAlgn="base" latinLnBrk="0" hangingPunct="1">
                        <a:lnSpc>
                          <a:spcPct val="150000"/>
                        </a:lnSpc>
                        <a:spcBef>
                          <a:spcPts val="775"/>
                        </a:spcBef>
                        <a:spcAft>
                          <a:spcPts val="775"/>
                        </a:spcAft>
                        <a:buClrTx/>
                        <a:buSzTx/>
                        <a:buFontTx/>
                        <a:buNone/>
                      </a:pPr>
                      <a:r>
                        <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sym typeface="Arial" panose="020B0604020202020204" pitchFamily="34" charset="0"/>
                        </a:rPr>
                        <a:t>    </a:t>
                      </a:r>
                      <a:r>
                        <a:rPr kumimoji="0" 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sym typeface="Arial" panose="020B0604020202020204" pitchFamily="34" charset="0"/>
                        </a:rPr>
                        <a:t>1</a:t>
                      </a:r>
                      <a:endPar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sym typeface="Arial" panose="020B0604020202020204" pitchFamily="34" charset="0"/>
                      </a:endParaRPr>
                    </a:p>
                  </a:txBody>
                  <a:tcPr marL="53940" marR="5394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4">
                        <a:lumMod val="40000"/>
                        <a:lumOff val="60000"/>
                      </a:schemeClr>
                    </a:solidFill>
                  </a:tcPr>
                </a:tc>
                <a:tc rowSpan="6">
                  <a:txBody>
                    <a:bodyPr/>
                    <a:p>
                      <a:pPr marL="0" marR="0" lvl="0" indent="0" algn="ctr" defTabSz="0" rtl="0" eaLnBrk="1" fontAlgn="base" latinLnBrk="0" hangingPunct="1">
                        <a:lnSpc>
                          <a:spcPct val="150000"/>
                        </a:lnSpc>
                        <a:spcBef>
                          <a:spcPts val="775"/>
                        </a:spcBef>
                        <a:spcAft>
                          <a:spcPts val="775"/>
                        </a:spcAft>
                        <a:buClrTx/>
                        <a:buSzTx/>
                        <a:buFontTx/>
                        <a:buNone/>
                      </a:pPr>
                      <a:r>
                        <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sym typeface="Arial" panose="020B0604020202020204" pitchFamily="34" charset="0"/>
                        </a:rPr>
                        <a:t>探测方案</a:t>
                      </a:r>
                      <a:endPar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sym typeface="Arial" panose="020B0604020202020204" pitchFamily="34" charset="0"/>
                      </a:endParaRPr>
                    </a:p>
                  </a:txBody>
                  <a:tcPr marL="53940" marR="5394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4">
                        <a:lumMod val="40000"/>
                        <a:lumOff val="60000"/>
                      </a:schemeClr>
                    </a:solidFill>
                  </a:tcPr>
                </a:tc>
                <a:tc rowSpan="6">
                  <a:txBody>
                    <a:bodyPr/>
                    <a:p>
                      <a:pPr marL="0" marR="0" lvl="0" indent="0" algn="ctr" defTabSz="0" rtl="0" eaLnBrk="1" fontAlgn="base" latinLnBrk="0" hangingPunct="1">
                        <a:lnSpc>
                          <a:spcPct val="150000"/>
                        </a:lnSpc>
                        <a:spcBef>
                          <a:spcPts val="775"/>
                        </a:spcBef>
                        <a:spcAft>
                          <a:spcPts val="775"/>
                        </a:spcAft>
                        <a:buClrTx/>
                        <a:buSzTx/>
                        <a:buFontTx/>
                        <a:buNone/>
                      </a:pPr>
                      <a:r>
                        <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sym typeface="Arial" panose="020B0604020202020204" pitchFamily="34" charset="0"/>
                        </a:rPr>
                        <a:t>粒子探测功能</a:t>
                      </a:r>
                      <a:endPar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sym typeface="Arial" panose="020B0604020202020204" pitchFamily="34" charset="0"/>
                      </a:endParaRPr>
                    </a:p>
                  </a:txBody>
                  <a:tcPr marL="53940" marR="5394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4">
                        <a:lumMod val="40000"/>
                        <a:lumOff val="60000"/>
                      </a:schemeClr>
                    </a:solidFill>
                  </a:tcPr>
                </a:tc>
                <a:tc>
                  <a:txBody>
                    <a:bodyPr/>
                    <a:p>
                      <a:pPr marL="0" marR="0" lvl="0" indent="0" algn="ctr" defTabSz="0" rtl="0" eaLnBrk="1" fontAlgn="base" latinLnBrk="0" hangingPunct="1">
                        <a:lnSpc>
                          <a:spcPct val="150000"/>
                        </a:lnSpc>
                        <a:spcBef>
                          <a:spcPts val="775"/>
                        </a:spcBef>
                        <a:spcAft>
                          <a:spcPts val="775"/>
                        </a:spcAft>
                        <a:buClrTx/>
                        <a:buSzTx/>
                        <a:buFontTx/>
                        <a:buNone/>
                      </a:pPr>
                      <a:r>
                        <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sym typeface="Arial" panose="020B0604020202020204" pitchFamily="34" charset="0"/>
                        </a:rPr>
                        <a:t>粒子复合探测技术</a:t>
                      </a:r>
                      <a:endPar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sym typeface="Arial" panose="020B0604020202020204" pitchFamily="34" charset="0"/>
                      </a:endParaRPr>
                    </a:p>
                  </a:txBody>
                  <a:tcPr marL="53940" marR="5394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4">
                        <a:lumMod val="40000"/>
                        <a:lumOff val="60000"/>
                      </a:schemeClr>
                    </a:solidFill>
                  </a:tcPr>
                </a:tc>
              </a:tr>
              <a:tr h="419100">
                <a:tc vMerge="1">
                  <a:tcPr/>
                </a:tc>
                <a:tc vMerge="1">
                  <a:tcPr/>
                </a:tc>
                <a:tc vMerge="1">
                  <a:tcPr/>
                </a:tc>
                <a:tc>
                  <a:txBody>
                    <a:bodyPr/>
                    <a:p>
                      <a:pPr marL="0" marR="0" lvl="0" indent="0" algn="ctr" defTabSz="0" rtl="0" eaLnBrk="1" fontAlgn="base" latinLnBrk="0" hangingPunct="1">
                        <a:lnSpc>
                          <a:spcPct val="150000"/>
                        </a:lnSpc>
                        <a:spcBef>
                          <a:spcPts val="775"/>
                        </a:spcBef>
                        <a:spcAft>
                          <a:spcPts val="775"/>
                        </a:spcAft>
                        <a:buClrTx/>
                        <a:buSzTx/>
                        <a:buFontTx/>
                        <a:buNone/>
                      </a:pPr>
                      <a:r>
                        <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sym typeface="Arial" panose="020B0604020202020204" pitchFamily="34" charset="0"/>
                        </a:rPr>
                        <a:t>探测能量范围，粒子鉴别和重离子质量分辨率技术指标符合性分析</a:t>
                      </a:r>
                      <a:endPar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sym typeface="Arial" panose="020B0604020202020204" pitchFamily="34" charset="0"/>
                      </a:endParaRPr>
                    </a:p>
                  </a:txBody>
                  <a:tcPr marL="53940" marR="5394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4">
                        <a:lumMod val="40000"/>
                        <a:lumOff val="60000"/>
                      </a:schemeClr>
                    </a:solidFill>
                  </a:tcPr>
                </a:tc>
              </a:tr>
              <a:tr h="358140">
                <a:tc vMerge="1">
                  <a:tcPr/>
                </a:tc>
                <a:tc vMerge="1">
                  <a:tcPr/>
                </a:tc>
                <a:tc vMerge="1">
                  <a:tcPr/>
                </a:tc>
                <a:tc>
                  <a:txBody>
                    <a:bodyPr/>
                    <a:p>
                      <a:pPr marL="0" marR="0" lvl="0" indent="0" algn="ctr" defTabSz="0" rtl="0" eaLnBrk="1" fontAlgn="base" latinLnBrk="0" hangingPunct="1">
                        <a:lnSpc>
                          <a:spcPct val="150000"/>
                        </a:lnSpc>
                        <a:spcBef>
                          <a:spcPts val="775"/>
                        </a:spcBef>
                        <a:spcAft>
                          <a:spcPts val="775"/>
                        </a:spcAft>
                        <a:buClrTx/>
                        <a:buSzTx/>
                        <a:buFontTx/>
                        <a:buNone/>
                      </a:pPr>
                      <a:r>
                        <a:rPr kumimoji="0" 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γ</a:t>
                      </a:r>
                      <a:r>
                        <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射线（光子）对探测性能的评估</a:t>
                      </a:r>
                      <a:endParaRPr kumimoji="0" lang="zh-CN" altLang="en-US" sz="2800" b="1" i="0" u="none" strike="noStrike" cap="none" normalizeH="0" baseline="0" smtClean="0">
                        <a:ln>
                          <a:noFill/>
                        </a:ln>
                        <a:solidFill>
                          <a:schemeClr val="tx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a:txBody>
                  <a:tcPr marL="53940" marR="5394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4">
                        <a:lumMod val="40000"/>
                        <a:lumOff val="60000"/>
                      </a:schemeClr>
                    </a:solidFill>
                  </a:tcPr>
                </a:tc>
              </a:tr>
              <a:tr h="358775">
                <a:tc vMerge="1">
                  <a:tcPr/>
                </a:tc>
                <a:tc vMerge="1">
                  <a:tcPr/>
                </a:tc>
                <a:tc vMerge="1">
                  <a:tcPr/>
                </a:tc>
                <a:tc>
                  <a:txBody>
                    <a:bodyPr/>
                    <a:p>
                      <a:pPr marL="0" marR="0" lvl="0" indent="0" algn="ctr" defTabSz="0" rtl="0" eaLnBrk="1" fontAlgn="base" latinLnBrk="0" hangingPunct="1">
                        <a:lnSpc>
                          <a:spcPct val="150000"/>
                        </a:lnSpc>
                        <a:spcBef>
                          <a:spcPts val="775"/>
                        </a:spcBef>
                        <a:spcAft>
                          <a:spcPts val="775"/>
                        </a:spcAft>
                        <a:buClrTx/>
                        <a:buSzTx/>
                        <a:buFontTx/>
                        <a:buNone/>
                      </a:pPr>
                      <a:r>
                        <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sym typeface="Arial" panose="020B0604020202020204" pitchFamily="34" charset="0"/>
                        </a:rPr>
                        <a:t>视场角度的工程约束仿真分析</a:t>
                      </a:r>
                      <a:endPar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sym typeface="Arial" panose="020B0604020202020204" pitchFamily="34" charset="0"/>
                      </a:endParaRPr>
                    </a:p>
                  </a:txBody>
                  <a:tcPr marL="53940" marR="5394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4">
                        <a:lumMod val="40000"/>
                        <a:lumOff val="60000"/>
                      </a:schemeClr>
                    </a:solidFill>
                  </a:tcPr>
                </a:tc>
              </a:tr>
              <a:tr h="358140">
                <a:tc vMerge="1">
                  <a:tcPr/>
                </a:tc>
                <a:tc vMerge="1">
                  <a:tcPr/>
                </a:tc>
                <a:tc vMerge="1">
                  <a:tcPr/>
                </a:tc>
                <a:tc>
                  <a:txBody>
                    <a:bodyPr/>
                    <a:p>
                      <a:pPr marL="0" marR="0" lvl="0" indent="0" algn="ctr" defTabSz="0" rtl="0" eaLnBrk="1" fontAlgn="base" latinLnBrk="0" hangingPunct="1">
                        <a:lnSpc>
                          <a:spcPct val="150000"/>
                        </a:lnSpc>
                        <a:spcBef>
                          <a:spcPts val="775"/>
                        </a:spcBef>
                        <a:spcAft>
                          <a:spcPts val="775"/>
                        </a:spcAft>
                        <a:buClrTx/>
                        <a:buSzTx/>
                        <a:buFontTx/>
                        <a:buNone/>
                      </a:pPr>
                      <a:r>
                        <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sym typeface="Arial" panose="020B0604020202020204" pitchFamily="34" charset="0"/>
                        </a:rPr>
                        <a:t>分析仪探头抗力学设计及验证</a:t>
                      </a:r>
                      <a:endPar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sym typeface="Arial" panose="020B0604020202020204" pitchFamily="34" charset="0"/>
                      </a:endParaRPr>
                    </a:p>
                  </a:txBody>
                  <a:tcPr marL="53940" marR="5394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4">
                        <a:lumMod val="40000"/>
                        <a:lumOff val="60000"/>
                      </a:schemeClr>
                    </a:solidFill>
                  </a:tcPr>
                </a:tc>
              </a:tr>
              <a:tr h="358775">
                <a:tc vMerge="1">
                  <a:tcPr/>
                </a:tc>
                <a:tc vMerge="1">
                  <a:tcPr/>
                </a:tc>
                <a:tc vMerge="1">
                  <a:tcPr/>
                </a:tc>
                <a:tc>
                  <a:txBody>
                    <a:bodyPr/>
                    <a:p>
                      <a:pPr marL="0" marR="0" lvl="0" indent="0" algn="ctr" defTabSz="0" rtl="0" eaLnBrk="1" fontAlgn="base" latinLnBrk="0" hangingPunct="1">
                        <a:lnSpc>
                          <a:spcPct val="150000"/>
                        </a:lnSpc>
                        <a:spcBef>
                          <a:spcPts val="775"/>
                        </a:spcBef>
                        <a:spcAft>
                          <a:spcPts val="775"/>
                        </a:spcAft>
                        <a:buClrTx/>
                        <a:buSzTx/>
                        <a:buFontTx/>
                        <a:buNone/>
                      </a:pPr>
                      <a:r>
                        <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sym typeface="Arial" panose="020B0604020202020204" pitchFamily="34" charset="0"/>
                        </a:rPr>
                        <a:t>探测方案可行性验证</a:t>
                      </a:r>
                      <a:endPar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sym typeface="Arial" panose="020B0604020202020204" pitchFamily="34" charset="0"/>
                      </a:endParaRPr>
                    </a:p>
                  </a:txBody>
                  <a:tcPr marL="53940" marR="5394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4">
                        <a:lumMod val="40000"/>
                        <a:lumOff val="60000"/>
                      </a:schemeClr>
                    </a:solidFill>
                  </a:tcPr>
                </a:tc>
              </a:tr>
              <a:tr h="358140">
                <a:tc rowSpan="6">
                  <a:txBody>
                    <a:bodyPr/>
                    <a:p>
                      <a:pPr marL="0" marR="0" lvl="0" indent="152400" algn="ctr" defTabSz="0" rtl="0" eaLnBrk="1" fontAlgn="base" latinLnBrk="0" hangingPunct="1">
                        <a:lnSpc>
                          <a:spcPct val="150000"/>
                        </a:lnSpc>
                        <a:spcBef>
                          <a:spcPts val="775"/>
                        </a:spcBef>
                        <a:spcAft>
                          <a:spcPts val="775"/>
                        </a:spcAft>
                        <a:buClrTx/>
                        <a:buSzTx/>
                        <a:buFontTx/>
                        <a:buNone/>
                      </a:pPr>
                      <a:r>
                        <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sym typeface="Arial" panose="020B0604020202020204" pitchFamily="34" charset="0"/>
                        </a:rPr>
                        <a:t>    </a:t>
                      </a:r>
                      <a:r>
                        <a:rPr kumimoji="0" 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sym typeface="Arial" panose="020B0604020202020204" pitchFamily="34" charset="0"/>
                        </a:rPr>
                        <a:t>2</a:t>
                      </a:r>
                      <a:endPar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sym typeface="Arial" panose="020B0604020202020204" pitchFamily="34" charset="0"/>
                      </a:endParaRPr>
                    </a:p>
                  </a:txBody>
                  <a:tcPr marL="53940" marR="5394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4">
                        <a:lumMod val="40000"/>
                        <a:lumOff val="60000"/>
                      </a:schemeClr>
                    </a:solidFill>
                  </a:tcPr>
                </a:tc>
                <a:tc rowSpan="6">
                  <a:txBody>
                    <a:bodyPr/>
                    <a:p>
                      <a:pPr marL="0" marR="0" lvl="0" indent="0" algn="ctr" defTabSz="0" rtl="0" eaLnBrk="1" fontAlgn="base" latinLnBrk="0" hangingPunct="1">
                        <a:lnSpc>
                          <a:spcPct val="150000"/>
                        </a:lnSpc>
                        <a:spcBef>
                          <a:spcPts val="775"/>
                        </a:spcBef>
                        <a:spcAft>
                          <a:spcPts val="775"/>
                        </a:spcAft>
                        <a:buClrTx/>
                        <a:buSzTx/>
                        <a:buFontTx/>
                        <a:buNone/>
                      </a:pPr>
                      <a:r>
                        <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sym typeface="Arial" panose="020B0604020202020204" pitchFamily="34" charset="0"/>
                        </a:rPr>
                        <a:t>大动态范围、高灵敏度的读出电子学电路设计技术</a:t>
                      </a:r>
                      <a:endPar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sym typeface="Arial" panose="020B0604020202020204" pitchFamily="34" charset="0"/>
                      </a:endParaRPr>
                    </a:p>
                  </a:txBody>
                  <a:tcPr marL="53940" marR="5394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4">
                        <a:lumMod val="40000"/>
                        <a:lumOff val="60000"/>
                      </a:schemeClr>
                    </a:solidFill>
                  </a:tcPr>
                </a:tc>
                <a:tc rowSpan="4">
                  <a:txBody>
                    <a:bodyPr/>
                    <a:p>
                      <a:pPr marL="0" marR="0" lvl="0" indent="0" algn="ctr" defTabSz="0" rtl="0" eaLnBrk="1" fontAlgn="base" latinLnBrk="0" hangingPunct="1">
                        <a:lnSpc>
                          <a:spcPct val="150000"/>
                        </a:lnSpc>
                        <a:spcBef>
                          <a:spcPts val="775"/>
                        </a:spcBef>
                        <a:spcAft>
                          <a:spcPts val="775"/>
                        </a:spcAft>
                        <a:buClrTx/>
                        <a:buSzTx/>
                        <a:buFontTx/>
                        <a:buNone/>
                      </a:pPr>
                      <a:r>
                        <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sym typeface="Arial" panose="020B0604020202020204" pitchFamily="34" charset="0"/>
                        </a:rPr>
                        <a:t>信号读出、粒子分析与通讯功能</a:t>
                      </a:r>
                      <a:endPar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sym typeface="Arial" panose="020B0604020202020204" pitchFamily="34" charset="0"/>
                      </a:endParaRPr>
                    </a:p>
                  </a:txBody>
                  <a:tcPr marL="53940" marR="5394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4">
                        <a:lumMod val="40000"/>
                        <a:lumOff val="60000"/>
                      </a:schemeClr>
                    </a:solidFill>
                  </a:tcPr>
                </a:tc>
                <a:tc>
                  <a:txBody>
                    <a:bodyPr/>
                    <a:p>
                      <a:pPr marL="0" marR="0" lvl="0" indent="0" algn="ctr" defTabSz="0" rtl="0" eaLnBrk="1" fontAlgn="base" latinLnBrk="0" hangingPunct="1">
                        <a:lnSpc>
                          <a:spcPct val="150000"/>
                        </a:lnSpc>
                        <a:spcBef>
                          <a:spcPts val="775"/>
                        </a:spcBef>
                        <a:spcAft>
                          <a:spcPts val="775"/>
                        </a:spcAft>
                        <a:buClrTx/>
                        <a:buSzTx/>
                        <a:buFontTx/>
                        <a:buNone/>
                      </a:pPr>
                      <a:r>
                        <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sym typeface="Arial" panose="020B0604020202020204" pitchFamily="34" charset="0"/>
                        </a:rPr>
                        <a:t>分析仪探头信号读出电路设计及验证</a:t>
                      </a:r>
                      <a:endPar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sym typeface="Arial" panose="020B0604020202020204" pitchFamily="34" charset="0"/>
                      </a:endParaRPr>
                    </a:p>
                  </a:txBody>
                  <a:tcPr marL="53940" marR="5394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4">
                        <a:lumMod val="40000"/>
                        <a:lumOff val="60000"/>
                      </a:schemeClr>
                    </a:solidFill>
                  </a:tcPr>
                </a:tc>
              </a:tr>
              <a:tr h="422910">
                <a:tc vMerge="1">
                  <a:tcPr/>
                </a:tc>
                <a:tc vMerge="1">
                  <a:tcPr/>
                </a:tc>
                <a:tc vMerge="1">
                  <a:tcPr/>
                </a:tc>
                <a:tc>
                  <a:txBody>
                    <a:bodyPr/>
                    <a:p>
                      <a:pPr marL="0" marR="0" lvl="0" indent="0" algn="ctr" defTabSz="0" rtl="0" eaLnBrk="1" fontAlgn="base" latinLnBrk="0" hangingPunct="1">
                        <a:lnSpc>
                          <a:spcPct val="150000"/>
                        </a:lnSpc>
                        <a:spcBef>
                          <a:spcPts val="775"/>
                        </a:spcBef>
                        <a:spcAft>
                          <a:spcPts val="775"/>
                        </a:spcAft>
                        <a:buClrTx/>
                        <a:buSzTx/>
                        <a:buFontTx/>
                        <a:buNone/>
                      </a:pPr>
                      <a:r>
                        <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sym typeface="Arial" panose="020B0604020202020204" pitchFamily="34" charset="0"/>
                        </a:rPr>
                        <a:t>分析仪探头前端读出电子学噪声抑制技术及验证</a:t>
                      </a:r>
                      <a:endPar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sym typeface="Arial" panose="020B0604020202020204" pitchFamily="34" charset="0"/>
                      </a:endParaRPr>
                    </a:p>
                  </a:txBody>
                  <a:tcPr marL="53940" marR="5394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4">
                        <a:lumMod val="40000"/>
                        <a:lumOff val="60000"/>
                      </a:schemeClr>
                    </a:solidFill>
                  </a:tcPr>
                </a:tc>
              </a:tr>
              <a:tr h="425450">
                <a:tc vMerge="1">
                  <a:tcPr/>
                </a:tc>
                <a:tc vMerge="1">
                  <a:tcPr/>
                </a:tc>
                <a:tc vMerge="1">
                  <a:tcPr/>
                </a:tc>
                <a:tc>
                  <a:txBody>
                    <a:bodyPr/>
                    <a:p>
                      <a:pPr marL="0" marR="0" lvl="0" indent="0" algn="ctr" defTabSz="0" rtl="0" eaLnBrk="1" fontAlgn="base" latinLnBrk="0" hangingPunct="1">
                        <a:lnSpc>
                          <a:spcPct val="150000"/>
                        </a:lnSpc>
                        <a:spcBef>
                          <a:spcPts val="775"/>
                        </a:spcBef>
                        <a:spcAft>
                          <a:spcPts val="775"/>
                        </a:spcAft>
                        <a:buClrTx/>
                        <a:buSzTx/>
                        <a:buFontTx/>
                        <a:buNone/>
                      </a:pPr>
                      <a:r>
                        <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电荷灵敏前放与</a:t>
                      </a:r>
                      <a:r>
                        <a:rPr kumimoji="0" 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VA160</a:t>
                      </a:r>
                      <a:r>
                        <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芯片动态范围匹配性验证</a:t>
                      </a:r>
                      <a:endPar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a:txBody>
                  <a:tcPr marL="53940" marR="5394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4">
                        <a:lumMod val="40000"/>
                        <a:lumOff val="60000"/>
                      </a:schemeClr>
                    </a:solidFill>
                  </a:tcPr>
                </a:tc>
              </a:tr>
              <a:tr h="358775">
                <a:tc vMerge="1">
                  <a:tcPr/>
                </a:tc>
                <a:tc vMerge="1">
                  <a:tcPr/>
                </a:tc>
                <a:tc vMerge="1">
                  <a:tcPr/>
                </a:tc>
                <a:tc>
                  <a:txBody>
                    <a:bodyPr/>
                    <a:p>
                      <a:pPr marL="0" marR="0" lvl="0" indent="0" algn="ctr" defTabSz="0" rtl="0" eaLnBrk="1" fontAlgn="base" latinLnBrk="0" hangingPunct="1">
                        <a:lnSpc>
                          <a:spcPct val="150000"/>
                        </a:lnSpc>
                        <a:spcBef>
                          <a:spcPts val="775"/>
                        </a:spcBef>
                        <a:spcAft>
                          <a:spcPts val="775"/>
                        </a:spcAft>
                        <a:buClrTx/>
                        <a:buSzTx/>
                        <a:buFontTx/>
                        <a:buNone/>
                      </a:pPr>
                      <a:r>
                        <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sym typeface="Arial" panose="020B0604020202020204" pitchFamily="34" charset="0"/>
                        </a:rPr>
                        <a:t>温度对读出器件增益的影响分析及验证</a:t>
                      </a:r>
                      <a:endPar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sym typeface="Arial" panose="020B0604020202020204" pitchFamily="34" charset="0"/>
                      </a:endParaRPr>
                    </a:p>
                  </a:txBody>
                  <a:tcPr marL="53940" marR="5394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4">
                        <a:lumMod val="40000"/>
                        <a:lumOff val="60000"/>
                      </a:schemeClr>
                    </a:solidFill>
                  </a:tcPr>
                </a:tc>
              </a:tr>
              <a:tr h="422275">
                <a:tc vMerge="1">
                  <a:tcPr/>
                </a:tc>
                <a:tc vMerge="1">
                  <a:tcPr/>
                </a:tc>
                <a:tc rowSpan="2">
                  <a:txBody>
                    <a:bodyPr/>
                    <a:p>
                      <a:pPr marL="0" marR="0" lvl="0" indent="0" algn="ctr" defTabSz="0" rtl="0" eaLnBrk="1" fontAlgn="base" latinLnBrk="0" hangingPunct="1">
                        <a:lnSpc>
                          <a:spcPct val="150000"/>
                        </a:lnSpc>
                        <a:spcBef>
                          <a:spcPts val="775"/>
                        </a:spcBef>
                        <a:spcAft>
                          <a:spcPts val="775"/>
                        </a:spcAft>
                        <a:buClrTx/>
                        <a:buSzTx/>
                        <a:buFontTx/>
                        <a:buNone/>
                      </a:pPr>
                      <a:r>
                        <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sym typeface="Arial" panose="020B0604020202020204" pitchFamily="34" charset="0"/>
                        </a:rPr>
                        <a:t>供电功能</a:t>
                      </a:r>
                      <a:endPar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sym typeface="Arial" panose="020B0604020202020204" pitchFamily="34" charset="0"/>
                      </a:endParaRPr>
                    </a:p>
                  </a:txBody>
                  <a:tcPr marL="53940" marR="5394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4">
                        <a:lumMod val="40000"/>
                        <a:lumOff val="60000"/>
                      </a:schemeClr>
                    </a:solidFill>
                  </a:tcPr>
                </a:tc>
                <a:tc>
                  <a:txBody>
                    <a:bodyPr/>
                    <a:p>
                      <a:pPr marL="0" marR="0" lvl="0" indent="0" algn="ctr" defTabSz="0" rtl="0" eaLnBrk="1" fontAlgn="base" latinLnBrk="0" hangingPunct="1">
                        <a:lnSpc>
                          <a:spcPct val="150000"/>
                        </a:lnSpc>
                        <a:spcBef>
                          <a:spcPts val="775"/>
                        </a:spcBef>
                        <a:spcAft>
                          <a:spcPts val="775"/>
                        </a:spcAft>
                        <a:buClrTx/>
                        <a:buSzTx/>
                        <a:buFontTx/>
                        <a:buNone/>
                      </a:pPr>
                      <a:r>
                        <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sym typeface="Arial" panose="020B0604020202020204" pitchFamily="34" charset="0"/>
                        </a:rPr>
                        <a:t>电源对前端电子学噪声影响抑制技术及验证</a:t>
                      </a:r>
                      <a:endPar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sym typeface="Arial" panose="020B0604020202020204" pitchFamily="34" charset="0"/>
                      </a:endParaRPr>
                    </a:p>
                  </a:txBody>
                  <a:tcPr marL="53940" marR="5394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4">
                        <a:lumMod val="40000"/>
                        <a:lumOff val="60000"/>
                      </a:schemeClr>
                    </a:solidFill>
                  </a:tcPr>
                </a:tc>
              </a:tr>
              <a:tr h="457835">
                <a:tc vMerge="1">
                  <a:tcPr/>
                </a:tc>
                <a:tc vMerge="1">
                  <a:tcPr/>
                </a:tc>
                <a:tc vMerge="1">
                  <a:tcPr/>
                </a:tc>
                <a:tc>
                  <a:txBody>
                    <a:bodyPr/>
                    <a:p>
                      <a:pPr marL="0" marR="0" lvl="0" indent="0" algn="ctr" defTabSz="0" rtl="0" eaLnBrk="1" fontAlgn="base" latinLnBrk="0" hangingPunct="1">
                        <a:lnSpc>
                          <a:spcPct val="150000"/>
                        </a:lnSpc>
                        <a:spcBef>
                          <a:spcPts val="775"/>
                        </a:spcBef>
                        <a:spcAft>
                          <a:spcPts val="775"/>
                        </a:spcAft>
                        <a:buClrTx/>
                        <a:buSzTx/>
                        <a:buFontTx/>
                        <a:buNone/>
                      </a:pPr>
                      <a:r>
                        <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sym typeface="Arial" panose="020B0604020202020204" pitchFamily="34" charset="0"/>
                        </a:rPr>
                        <a:t>高压场电源设计及验证</a:t>
                      </a:r>
                      <a:endParaRPr kumimoji="0" lang="zh-CN" altLang="en-US" sz="1400" b="1" i="0" u="none" strike="noStrike" cap="none" normalizeH="0" baseline="0" smtClean="0">
                        <a:ln>
                          <a:noFill/>
                        </a:ln>
                        <a:solidFill>
                          <a:srgbClr val="000000"/>
                        </a:solidFill>
                        <a:effectLst/>
                        <a:latin typeface="微软雅黑" panose="020B0503020204020204" charset="-122"/>
                        <a:ea typeface="微软雅黑" panose="020B0503020204020204" charset="-122"/>
                        <a:sym typeface="Arial" panose="020B0604020202020204" pitchFamily="34" charset="0"/>
                      </a:endParaRPr>
                    </a:p>
                  </a:txBody>
                  <a:tcPr marL="53940" marR="5394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4">
                        <a:lumMod val="40000"/>
                        <a:lumOff val="60000"/>
                      </a:schemeClr>
                    </a:solidFill>
                  </a:tcPr>
                </a:tc>
              </a:tr>
            </a:tbl>
          </a:graphicData>
        </a:graphic>
      </p:graphicFrame>
    </p:spTree>
  </p:cSld>
  <p:clrMapOvr>
    <a:masterClrMapping/>
  </p:clrMapOvr>
  <p:transition advTm="18446"/>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图片 6" descr="所徽1.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75715" cy="1076960"/>
          </a:xfrm>
          <a:prstGeom prst="rect">
            <a:avLst/>
          </a:prstGeom>
        </p:spPr>
      </p:pic>
      <p:sp>
        <p:nvSpPr>
          <p:cNvPr id="11" name="矩形 10"/>
          <p:cNvSpPr/>
          <p:nvPr/>
        </p:nvSpPr>
        <p:spPr>
          <a:xfrm flipV="1">
            <a:off x="0" y="105473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6232525" y="650621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sp>
        <p:nvSpPr>
          <p:cNvPr id="5" name="文本框 4"/>
          <p:cNvSpPr txBox="1"/>
          <p:nvPr/>
        </p:nvSpPr>
        <p:spPr>
          <a:xfrm>
            <a:off x="1429385" y="247650"/>
            <a:ext cx="2011680" cy="645160"/>
          </a:xfrm>
          <a:prstGeom prst="rect">
            <a:avLst/>
          </a:prstGeom>
          <a:noFill/>
        </p:spPr>
        <p:txBody>
          <a:bodyPr wrap="none" rtlCol="0" anchor="t">
            <a:spAutoFit/>
          </a:bodyPr>
          <a:p>
            <a:r>
              <a:rPr lang="zh-CN" altLang="en-US" sz="3600" b="1" dirty="0">
                <a:latin typeface="微软雅黑" panose="020B0503020204020204" charset="-122"/>
                <a:ea typeface="微软雅黑" panose="020B0503020204020204" charset="-122"/>
                <a:cs typeface="微软雅黑" panose="020B0503020204020204" charset="-122"/>
                <a:sym typeface="+mn-ea"/>
              </a:rPr>
              <a:t>探测</a:t>
            </a:r>
            <a:r>
              <a:rPr lang="zh-CN" altLang="en-US" sz="3600" b="1" dirty="0">
                <a:latin typeface="微软雅黑" panose="020B0503020204020204" charset="-122"/>
                <a:ea typeface="微软雅黑" panose="020B0503020204020204" charset="-122"/>
                <a:cs typeface="微软雅黑" panose="020B0503020204020204" charset="-122"/>
                <a:sym typeface="+mn-ea"/>
              </a:rPr>
              <a:t>方案</a:t>
            </a:r>
            <a:endParaRPr lang="zh-CN" altLang="en-US" sz="3600" b="1" dirty="0">
              <a:latin typeface="微软雅黑" panose="020B0503020204020204" charset="-122"/>
              <a:ea typeface="微软雅黑" panose="020B0503020204020204" charset="-122"/>
              <a:cs typeface="微软雅黑" panose="020B0503020204020204" charset="-122"/>
              <a:sym typeface="+mn-ea"/>
            </a:endParaRPr>
          </a:p>
        </p:txBody>
      </p:sp>
      <p:sp>
        <p:nvSpPr>
          <p:cNvPr id="3" name="矩形 2"/>
          <p:cNvSpPr/>
          <p:nvPr/>
        </p:nvSpPr>
        <p:spPr>
          <a:xfrm>
            <a:off x="2045335" y="2315845"/>
            <a:ext cx="106680" cy="17443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2980055" y="2315845"/>
            <a:ext cx="1421765" cy="17443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0" name="直接箭头连接符 9"/>
          <p:cNvCxnSpPr>
            <a:endCxn id="6" idx="1"/>
          </p:cNvCxnSpPr>
          <p:nvPr/>
        </p:nvCxnSpPr>
        <p:spPr>
          <a:xfrm>
            <a:off x="871855" y="3161665"/>
            <a:ext cx="2108200" cy="2667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1542415" y="4290695"/>
            <a:ext cx="1112520" cy="368300"/>
          </a:xfrm>
          <a:prstGeom prst="rect">
            <a:avLst/>
          </a:prstGeom>
          <a:noFill/>
        </p:spPr>
        <p:txBody>
          <a:bodyPr wrap="none" rtlCol="0">
            <a:spAutoFit/>
          </a:bodyPr>
          <a:p>
            <a:r>
              <a:rPr lang="en-US" altLang="zh-CN" b="1"/>
              <a:t>ΔE</a:t>
            </a:r>
            <a:r>
              <a:rPr lang="zh-CN" altLang="en-US" b="1"/>
              <a:t>探测器</a:t>
            </a:r>
            <a:endParaRPr lang="zh-CN" altLang="en-US" b="1"/>
          </a:p>
        </p:txBody>
      </p:sp>
      <p:sp>
        <p:nvSpPr>
          <p:cNvPr id="14" name="文本框 13"/>
          <p:cNvSpPr txBox="1"/>
          <p:nvPr/>
        </p:nvSpPr>
        <p:spPr>
          <a:xfrm>
            <a:off x="3201035" y="4290695"/>
            <a:ext cx="980440" cy="368300"/>
          </a:xfrm>
          <a:prstGeom prst="rect">
            <a:avLst/>
          </a:prstGeom>
          <a:noFill/>
        </p:spPr>
        <p:txBody>
          <a:bodyPr wrap="none" rtlCol="0">
            <a:spAutoFit/>
          </a:bodyPr>
          <a:p>
            <a:r>
              <a:rPr lang="en-US" altLang="zh-CN" b="1"/>
              <a:t>E</a:t>
            </a:r>
            <a:r>
              <a:rPr lang="zh-CN" altLang="en-US" b="1"/>
              <a:t>探测器</a:t>
            </a:r>
            <a:endParaRPr lang="zh-CN" altLang="en-US" b="1"/>
          </a:p>
        </p:txBody>
      </p:sp>
      <p:sp>
        <p:nvSpPr>
          <p:cNvPr id="16" name="矩形 15"/>
          <p:cNvSpPr/>
          <p:nvPr/>
        </p:nvSpPr>
        <p:spPr>
          <a:xfrm>
            <a:off x="410210" y="1095235"/>
            <a:ext cx="3688080" cy="783590"/>
          </a:xfrm>
          <a:prstGeom prst="rect">
            <a:avLst/>
          </a:prstGeom>
        </p:spPr>
        <p:txBody>
          <a:bodyPr wrap="none">
            <a:spAutoFit/>
          </a:bodyPr>
          <a:p>
            <a:pPr marL="457200" lvl="2" indent="-457200">
              <a:lnSpc>
                <a:spcPct val="150000"/>
              </a:lnSpc>
              <a:buFont typeface="Wingdings" panose="05000000000000000000" charset="0"/>
              <a:buChar char="l"/>
            </a:pPr>
            <a:r>
              <a:rPr lang="zh-CN" altLang="zh-CN" sz="3000" b="1" dirty="0">
                <a:solidFill>
                  <a:srgbClr val="4141EF"/>
                </a:solidFill>
                <a:latin typeface="Times New Roman" panose="02020603050405020304" charset="0"/>
              </a:rPr>
              <a:t>粒子复合探测技术</a:t>
            </a:r>
            <a:endParaRPr lang="zh-CN" altLang="zh-CN" sz="3000" b="1" dirty="0">
              <a:solidFill>
                <a:srgbClr val="4141EF"/>
              </a:solidFill>
              <a:latin typeface="Times New Roman" panose="02020603050405020304" charset="0"/>
            </a:endParaRPr>
          </a:p>
        </p:txBody>
      </p:sp>
      <p:sp>
        <p:nvSpPr>
          <p:cNvPr id="17" name="矩形 16"/>
          <p:cNvSpPr/>
          <p:nvPr/>
        </p:nvSpPr>
        <p:spPr>
          <a:xfrm>
            <a:off x="55880" y="4843145"/>
            <a:ext cx="5385435" cy="570865"/>
          </a:xfrm>
          <a:prstGeom prst="rect">
            <a:avLst/>
          </a:prstGeom>
        </p:spPr>
        <p:txBody>
          <a:bodyPr wrap="square">
            <a:spAutoFit/>
          </a:bodyPr>
          <a:p>
            <a:pPr marL="0" lvl="2" algn="just">
              <a:lnSpc>
                <a:spcPct val="130000"/>
              </a:lnSpc>
              <a:buNone/>
              <a:defRPr/>
            </a:pPr>
            <a:r>
              <a:rPr lang="zh-CN" altLang="en-US" sz="2400" b="1" dirty="0" smtClean="0">
                <a:latin typeface="Times New Roman" panose="02020603050405020304" charset="0"/>
              </a:rPr>
              <a:t>    </a:t>
            </a:r>
            <a:r>
              <a:rPr lang="zh-CN" altLang="en-US" sz="2000" b="1" dirty="0" smtClean="0">
                <a:solidFill>
                  <a:srgbClr val="4141EF"/>
                </a:solidFill>
                <a:latin typeface="Times New Roman" panose="02020603050405020304" charset="0"/>
              </a:rPr>
              <a:t>选用</a:t>
            </a:r>
            <a:r>
              <a:rPr lang="en-US" altLang="zh-CN" sz="2000" b="1" dirty="0">
                <a:solidFill>
                  <a:srgbClr val="FF0000"/>
                </a:solidFill>
                <a:latin typeface="Times New Roman" panose="02020603050405020304" charset="0"/>
              </a:rPr>
              <a:t>ΔE-E</a:t>
            </a:r>
            <a:r>
              <a:rPr lang="zh-CN" altLang="en-US" sz="2000" b="1" dirty="0" smtClean="0">
                <a:solidFill>
                  <a:srgbClr val="FF0000"/>
                </a:solidFill>
                <a:latin typeface="Times New Roman" panose="02020603050405020304" charset="0"/>
              </a:rPr>
              <a:t>方法</a:t>
            </a:r>
            <a:r>
              <a:rPr lang="zh-CN" altLang="en-US" sz="2000" b="1" dirty="0" smtClean="0">
                <a:solidFill>
                  <a:srgbClr val="4141EF"/>
                </a:solidFill>
                <a:latin typeface="Times New Roman" panose="02020603050405020304" charset="0"/>
              </a:rPr>
              <a:t>在</a:t>
            </a:r>
            <a:r>
              <a:rPr lang="zh-CN" altLang="en-US" sz="2000" b="1" dirty="0">
                <a:solidFill>
                  <a:srgbClr val="4141EF"/>
                </a:solidFill>
                <a:latin typeface="Times New Roman" panose="02020603050405020304" charset="0"/>
              </a:rPr>
              <a:t>同一探测器进行复合探测</a:t>
            </a:r>
            <a:endParaRPr lang="zh-CN" altLang="en-US" sz="2000" b="1" dirty="0">
              <a:solidFill>
                <a:srgbClr val="4141EF"/>
              </a:solidFill>
              <a:latin typeface="Times New Roman" panose="02020603050405020304" charset="0"/>
            </a:endParaRPr>
          </a:p>
        </p:txBody>
      </p:sp>
      <p:pic>
        <p:nvPicPr>
          <p:cNvPr id="11276"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7805" y="5528310"/>
            <a:ext cx="2451735" cy="70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8" name="表格 17"/>
          <p:cNvGraphicFramePr>
            <a:graphicFrameLocks noGrp="1"/>
          </p:cNvGraphicFramePr>
          <p:nvPr>
            <p:custDataLst>
              <p:tags r:id="rId4"/>
            </p:custDataLst>
          </p:nvPr>
        </p:nvGraphicFramePr>
        <p:xfrm>
          <a:off x="5441315" y="2417445"/>
          <a:ext cx="6494780" cy="3537585"/>
        </p:xfrm>
        <a:graphic>
          <a:graphicData uri="http://schemas.openxmlformats.org/drawingml/2006/table">
            <a:tbl>
              <a:tblPr firstRow="1" bandRow="1">
                <a:tableStyleId>{9DCAF9ED-07DC-4A11-8D7F-57B35C25682E}</a:tableStyleId>
              </a:tblPr>
              <a:tblGrid>
                <a:gridCol w="762635"/>
                <a:gridCol w="998220"/>
                <a:gridCol w="1499235"/>
                <a:gridCol w="1889125"/>
                <a:gridCol w="1345565"/>
              </a:tblGrid>
              <a:tr h="519430">
                <a:tc>
                  <a:txBody>
                    <a:bodyPr/>
                    <a:p>
                      <a:pPr algn="ctr">
                        <a:lnSpc>
                          <a:spcPts val="1440"/>
                        </a:lnSpc>
                      </a:pPr>
                      <a:r>
                        <a:rPr lang="zh-CN" altLang="en-US" sz="1200" b="1" dirty="0" smtClean="0">
                          <a:effectLst>
                            <a:outerShdw blurRad="38100" dist="38100" dir="2700000" algn="tl">
                              <a:srgbClr val="000000">
                                <a:alpha val="43137"/>
                              </a:srgbClr>
                            </a:outerShdw>
                          </a:effectLst>
                        </a:rPr>
                        <a:t>序号</a:t>
                      </a:r>
                      <a:endParaRPr lang="zh-CN" altLang="en-US" sz="1200" b="1" dirty="0">
                        <a:effectLst>
                          <a:outerShdw blurRad="38100" dist="38100" dir="2700000" algn="tl">
                            <a:srgbClr val="000000">
                              <a:alpha val="43137"/>
                            </a:srgbClr>
                          </a:outerShdw>
                        </a:effectLst>
                      </a:endParaRPr>
                    </a:p>
                  </a:txBody>
                  <a:tcPr marL="91444" marR="91444" marT="45677" marB="45677"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5400000" scaled="1"/>
                      <a:tileRect/>
                    </a:gradFill>
                  </a:tcPr>
                </a:tc>
                <a:tc>
                  <a:txBody>
                    <a:bodyPr/>
                    <a:p>
                      <a:pPr marL="0" marR="0" indent="0" algn="ctr" defTabSz="914400" rtl="0" eaLnBrk="1" fontAlgn="auto" latinLnBrk="0" hangingPunct="1">
                        <a:lnSpc>
                          <a:spcPts val="1440"/>
                        </a:lnSpc>
                        <a:spcBef>
                          <a:spcPts val="0"/>
                        </a:spcBef>
                        <a:spcAft>
                          <a:spcPts val="0"/>
                        </a:spcAft>
                        <a:buClrTx/>
                        <a:buSzTx/>
                        <a:buFontTx/>
                        <a:buNone/>
                        <a:defRPr/>
                      </a:pPr>
                      <a:r>
                        <a:rPr lang="zh-CN" altLang="en-US" sz="1200" b="1" dirty="0" smtClean="0">
                          <a:effectLst>
                            <a:outerShdw blurRad="38100" dist="38100" dir="2700000" algn="tl">
                              <a:srgbClr val="000000">
                                <a:alpha val="43137"/>
                              </a:srgbClr>
                            </a:outerShdw>
                          </a:effectLst>
                        </a:rPr>
                        <a:t>名称</a:t>
                      </a:r>
                      <a:endParaRPr lang="zh-CN" altLang="en-US" sz="1200" b="1" dirty="0">
                        <a:effectLst>
                          <a:outerShdw blurRad="38100" dist="38100" dir="2700000" algn="tl">
                            <a:srgbClr val="000000">
                              <a:alpha val="43137"/>
                            </a:srgbClr>
                          </a:outerShdw>
                        </a:effectLst>
                      </a:endParaRPr>
                    </a:p>
                  </a:txBody>
                  <a:tcPr marL="91444" marR="91444" marT="45677" marB="45677"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5400000" scaled="1"/>
                      <a:tileRect/>
                    </a:gradFill>
                  </a:tcPr>
                </a:tc>
                <a:tc>
                  <a:txBody>
                    <a:bodyPr/>
                    <a:p>
                      <a:pPr algn="ctr">
                        <a:lnSpc>
                          <a:spcPts val="1440"/>
                        </a:lnSpc>
                      </a:pPr>
                      <a:r>
                        <a:rPr lang="zh-CN" altLang="en-US" sz="1200" b="1" dirty="0" smtClean="0">
                          <a:effectLst>
                            <a:outerShdw blurRad="38100" dist="38100" dir="2700000" algn="tl">
                              <a:srgbClr val="000000">
                                <a:alpha val="43137"/>
                              </a:srgbClr>
                            </a:outerShdw>
                          </a:effectLst>
                        </a:rPr>
                        <a:t>鉴别对象</a:t>
                      </a:r>
                      <a:endParaRPr lang="zh-CN" altLang="en-US" sz="1200" b="1" dirty="0" smtClean="0">
                        <a:effectLst>
                          <a:outerShdw blurRad="38100" dist="38100" dir="2700000" algn="tl">
                            <a:srgbClr val="000000">
                              <a:alpha val="43137"/>
                            </a:srgbClr>
                          </a:outerShdw>
                        </a:effectLst>
                      </a:endParaRPr>
                    </a:p>
                  </a:txBody>
                  <a:tcPr marL="91444" marR="91444" marT="45677" marB="45677"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5400000" scaled="1"/>
                      <a:tileRect/>
                    </a:gradFill>
                  </a:tcPr>
                </a:tc>
                <a:tc>
                  <a:txBody>
                    <a:bodyPr/>
                    <a:p>
                      <a:pPr algn="ctr">
                        <a:lnSpc>
                          <a:spcPts val="1440"/>
                        </a:lnSpc>
                      </a:pPr>
                      <a:r>
                        <a:rPr lang="zh-CN" altLang="en-US" sz="1200" b="1" dirty="0" smtClean="0">
                          <a:effectLst>
                            <a:outerShdw blurRad="38100" dist="38100" dir="2700000" algn="tl">
                              <a:srgbClr val="000000">
                                <a:alpha val="43137"/>
                              </a:srgbClr>
                            </a:outerShdw>
                          </a:effectLst>
                        </a:rPr>
                        <a:t>能量范围</a:t>
                      </a:r>
                      <a:endParaRPr lang="zh-CN" altLang="en-US" sz="1200" b="1" dirty="0" smtClean="0">
                        <a:effectLst>
                          <a:outerShdw blurRad="38100" dist="38100" dir="2700000" algn="tl">
                            <a:srgbClr val="000000">
                              <a:alpha val="43137"/>
                            </a:srgbClr>
                          </a:outerShdw>
                        </a:effectLst>
                      </a:endParaRPr>
                    </a:p>
                  </a:txBody>
                  <a:tcPr marL="91444" marR="91444" marT="45677" marB="45677"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5400000" scaled="1"/>
                      <a:tileRect/>
                    </a:gradFill>
                  </a:tcPr>
                </a:tc>
                <a:tc>
                  <a:txBody>
                    <a:bodyPr/>
                    <a:p>
                      <a:pPr marL="0" algn="ctr" defTabSz="914400" rtl="0" eaLnBrk="1" latinLnBrk="0" hangingPunct="1">
                        <a:lnSpc>
                          <a:spcPts val="1440"/>
                        </a:lnSpc>
                      </a:pPr>
                      <a:r>
                        <a:rPr lang="zh-CN" altLang="en-US" sz="1200" b="1" i="0" kern="1200" dirty="0" smtClean="0">
                          <a:solidFill>
                            <a:schemeClr val="lt1"/>
                          </a:solidFill>
                          <a:effectLst>
                            <a:outerShdw blurRad="38100" dist="38100" dir="2700000" algn="tl">
                              <a:srgbClr val="000000">
                                <a:alpha val="43137"/>
                              </a:srgbClr>
                            </a:outerShdw>
                          </a:effectLst>
                          <a:latin typeface="+mn-lt"/>
                          <a:ea typeface="+mn-ea"/>
                          <a:cs typeface="+mn-cs"/>
                        </a:rPr>
                        <a:t>质量分辨</a:t>
                      </a:r>
                      <a:endParaRPr lang="zh-CN" altLang="en-US" sz="1200" b="1" i="0" kern="1200" dirty="0" smtClean="0">
                        <a:solidFill>
                          <a:schemeClr val="lt1"/>
                        </a:solidFill>
                        <a:effectLst>
                          <a:outerShdw blurRad="38100" dist="38100" dir="2700000" algn="tl">
                            <a:srgbClr val="000000">
                              <a:alpha val="43137"/>
                            </a:srgbClr>
                          </a:outerShdw>
                        </a:effectLst>
                        <a:latin typeface="+mn-lt"/>
                        <a:ea typeface="+mn-ea"/>
                        <a:cs typeface="+mn-cs"/>
                      </a:endParaRPr>
                    </a:p>
                  </a:txBody>
                  <a:tcPr marL="91444" marR="91444" marT="45677" marB="45677"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5400000" scaled="1"/>
                      <a:tileRect/>
                    </a:gradFill>
                  </a:tcPr>
                </a:tc>
              </a:tr>
              <a:tr h="518795">
                <a:tc>
                  <a:txBody>
                    <a:bodyPr/>
                    <a:p>
                      <a:pPr algn="ctr">
                        <a:lnSpc>
                          <a:spcPts val="1440"/>
                        </a:lnSpc>
                      </a:pPr>
                      <a:r>
                        <a:rPr lang="en-US" altLang="zh-CN" sz="1200" b="1" baseline="0" dirty="0" smtClean="0">
                          <a:effectLst>
                            <a:outerShdw blurRad="38100" dist="38100" dir="2700000" algn="tl">
                              <a:srgbClr val="000000">
                                <a:alpha val="43137"/>
                              </a:srgbClr>
                            </a:outerShdw>
                          </a:effectLst>
                          <a:latin typeface="Times New Roman" panose="02020603050405020304" charset="0"/>
                          <a:cs typeface="Times New Roman" panose="02020603050405020304" charset="0"/>
                        </a:rPr>
                        <a:t>1</a:t>
                      </a:r>
                      <a:endParaRPr lang="zh-CN" altLang="en-US" sz="1200" b="1" baseline="0" dirty="0">
                        <a:effectLst>
                          <a:outerShdw blurRad="38100" dist="38100" dir="2700000" algn="tl">
                            <a:srgbClr val="000000">
                              <a:alpha val="43137"/>
                            </a:srgbClr>
                          </a:outerShdw>
                        </a:effectLst>
                        <a:latin typeface="Times New Roman" panose="02020603050405020304" charset="0"/>
                        <a:cs typeface="Times New Roman" panose="02020603050405020304" charset="0"/>
                      </a:endParaRPr>
                    </a:p>
                  </a:txBody>
                  <a:tcPr marL="91444" marR="91444" marT="45677" marB="45677"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p>
                      <a:pPr algn="ctr">
                        <a:lnSpc>
                          <a:spcPts val="1440"/>
                        </a:lnSpc>
                      </a:pPr>
                      <a:r>
                        <a:rPr lang="el-GR" altLang="zh-CN" sz="1200" b="1" baseline="0" dirty="0" smtClean="0">
                          <a:effectLst>
                            <a:outerShdw blurRad="38100" dist="38100" dir="2700000" algn="tl">
                              <a:srgbClr val="000000">
                                <a:alpha val="43137"/>
                              </a:srgbClr>
                            </a:outerShdw>
                          </a:effectLst>
                          <a:latin typeface="Times New Roman" panose="02020603050405020304" charset="0"/>
                        </a:rPr>
                        <a:t>Δ</a:t>
                      </a:r>
                      <a:r>
                        <a:rPr lang="en-US" altLang="zh-CN" sz="1200" b="1" baseline="0" dirty="0" smtClean="0">
                          <a:effectLst>
                            <a:outerShdw blurRad="38100" dist="38100" dir="2700000" algn="tl">
                              <a:srgbClr val="000000">
                                <a:alpha val="43137"/>
                              </a:srgbClr>
                            </a:outerShdw>
                          </a:effectLst>
                          <a:latin typeface="Times New Roman" panose="02020603050405020304" charset="0"/>
                        </a:rPr>
                        <a:t>E-E</a:t>
                      </a:r>
                      <a:endParaRPr lang="en-US" altLang="zh-CN" sz="1200" b="1" baseline="0" dirty="0" smtClean="0">
                        <a:effectLst>
                          <a:outerShdw blurRad="38100" dist="38100" dir="2700000" algn="tl">
                            <a:srgbClr val="000000">
                              <a:alpha val="43137"/>
                            </a:srgbClr>
                          </a:outerShdw>
                        </a:effectLst>
                        <a:latin typeface="Times New Roman" panose="02020603050405020304" charset="0"/>
                      </a:endParaRPr>
                    </a:p>
                    <a:p>
                      <a:pPr algn="ctr">
                        <a:lnSpc>
                          <a:spcPts val="1440"/>
                        </a:lnSpc>
                      </a:pPr>
                      <a:r>
                        <a:rPr lang="zh-CN" altLang="en-US" sz="1200" b="1" baseline="0" dirty="0" smtClean="0">
                          <a:effectLst>
                            <a:outerShdw blurRad="38100" dist="38100" dir="2700000" algn="tl">
                              <a:srgbClr val="000000">
                                <a:alpha val="43137"/>
                              </a:srgbClr>
                            </a:outerShdw>
                          </a:effectLst>
                          <a:latin typeface="Times New Roman" panose="02020603050405020304" charset="0"/>
                        </a:rPr>
                        <a:t>方法</a:t>
                      </a:r>
                      <a:endParaRPr lang="zh-CN" altLang="en-US" sz="1200" b="1" kern="1200" baseline="0" dirty="0" smtClean="0">
                        <a:solidFill>
                          <a:schemeClr val="dk1"/>
                        </a:solidFill>
                        <a:effectLst>
                          <a:outerShdw blurRad="38100" dist="38100" dir="2700000" algn="tl">
                            <a:srgbClr val="000000">
                              <a:alpha val="43137"/>
                            </a:srgbClr>
                          </a:outerShdw>
                        </a:effectLst>
                        <a:latin typeface="Times New Roman" panose="02020603050405020304" charset="0"/>
                        <a:ea typeface="+mn-ea"/>
                        <a:cs typeface="+mn-cs"/>
                      </a:endParaRPr>
                    </a:p>
                  </a:txBody>
                  <a:tcPr marL="91444" marR="91444" marT="45677" marB="45677"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marL="0" algn="ctr" defTabSz="914400" rtl="0" eaLnBrk="1" latinLnBrk="0" hangingPunct="1">
                        <a:lnSpc>
                          <a:spcPts val="1440"/>
                        </a:lnSpc>
                        <a:spcBef>
                          <a:spcPts val="780"/>
                        </a:spcBef>
                        <a:spcAft>
                          <a:spcPts val="780"/>
                        </a:spcAft>
                      </a:pPr>
                      <a:r>
                        <a:rPr lang="zh-CN" sz="1200" b="1" kern="1200" baseline="0" dirty="0">
                          <a:solidFill>
                            <a:schemeClr val="dk1"/>
                          </a:solidFill>
                          <a:effectLst>
                            <a:outerShdw blurRad="38100" dist="38100" dir="2700000" algn="tl">
                              <a:srgbClr val="000000">
                                <a:alpha val="43137"/>
                              </a:srgbClr>
                            </a:outerShdw>
                          </a:effectLst>
                          <a:latin typeface="Times New Roman" panose="02020603050405020304" charset="0"/>
                          <a:ea typeface="+mn-ea"/>
                          <a:cs typeface="+mn-cs"/>
                        </a:rPr>
                        <a:t>电子</a:t>
                      </a:r>
                      <a:endParaRPr lang="zh-CN" sz="1200" b="1" kern="1200" baseline="0" dirty="0">
                        <a:solidFill>
                          <a:schemeClr val="dk1"/>
                        </a:solidFill>
                        <a:effectLst>
                          <a:outerShdw blurRad="38100" dist="38100" dir="2700000" algn="tl">
                            <a:srgbClr val="000000">
                              <a:alpha val="43137"/>
                            </a:srgbClr>
                          </a:outerShdw>
                        </a:effectLst>
                        <a:latin typeface="Times New Roman" panose="02020603050405020304" charset="0"/>
                        <a:ea typeface="+mn-ea"/>
                        <a:cs typeface="+mn-cs"/>
                      </a:endParaRPr>
                    </a:p>
                  </a:txBody>
                  <a:tcPr marL="68584" marR="6858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marL="0" algn="ctr" defTabSz="914400" rtl="0" eaLnBrk="1" latinLnBrk="0" hangingPunct="1">
                        <a:lnSpc>
                          <a:spcPct val="150000"/>
                        </a:lnSpc>
                        <a:spcBef>
                          <a:spcPts val="780"/>
                        </a:spcBef>
                        <a:spcAft>
                          <a:spcPts val="0"/>
                        </a:spcAft>
                      </a:pPr>
                      <a:r>
                        <a:rPr lang="en-US" sz="1200" b="1" kern="1200" baseline="0" dirty="0" smtClean="0">
                          <a:solidFill>
                            <a:schemeClr val="dk1"/>
                          </a:solidFill>
                          <a:effectLst>
                            <a:outerShdw blurRad="38100" dist="38100" dir="2700000" algn="tl">
                              <a:srgbClr val="000000">
                                <a:alpha val="43137"/>
                              </a:srgbClr>
                            </a:outerShdw>
                          </a:effectLst>
                          <a:latin typeface="Times New Roman" panose="02020603050405020304" charset="0"/>
                          <a:ea typeface="+mn-ea"/>
                          <a:cs typeface="+mn-cs"/>
                        </a:rPr>
                        <a:t>0.1~12MeV</a:t>
                      </a:r>
                      <a:endParaRPr lang="zh-CN" sz="1200" b="1" kern="1200" baseline="0" dirty="0">
                        <a:solidFill>
                          <a:schemeClr val="dk1"/>
                        </a:solidFill>
                        <a:effectLst>
                          <a:outerShdw blurRad="38100" dist="38100" dir="2700000" algn="tl">
                            <a:srgbClr val="000000">
                              <a:alpha val="43137"/>
                            </a:srgbClr>
                          </a:outerShdw>
                        </a:effectLst>
                        <a:latin typeface="Times New Roman" panose="02020603050405020304" charset="0"/>
                        <a:ea typeface="+mn-ea"/>
                        <a:cs typeface="+mn-cs"/>
                      </a:endParaRPr>
                    </a:p>
                  </a:txBody>
                  <a:tcPr marL="68584" marR="6858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marL="0" algn="ctr" defTabSz="914400" rtl="0" eaLnBrk="1" latinLnBrk="0" hangingPunct="1">
                        <a:lnSpc>
                          <a:spcPct val="150000"/>
                        </a:lnSpc>
                        <a:spcBef>
                          <a:spcPts val="780"/>
                        </a:spcBef>
                        <a:spcAft>
                          <a:spcPts val="0"/>
                        </a:spcAft>
                      </a:pPr>
                      <a:r>
                        <a:rPr lang="zh-CN" sz="1200" b="1" kern="1200" baseline="0" dirty="0">
                          <a:solidFill>
                            <a:schemeClr val="dk1"/>
                          </a:solidFill>
                          <a:effectLst>
                            <a:outerShdw blurRad="38100" dist="38100" dir="2700000" algn="tl">
                              <a:srgbClr val="000000">
                                <a:alpha val="43137"/>
                              </a:srgbClr>
                            </a:outerShdw>
                          </a:effectLst>
                          <a:latin typeface="Times New Roman" panose="02020603050405020304" charset="0"/>
                          <a:ea typeface="+mn-ea"/>
                          <a:cs typeface="+mn-cs"/>
                        </a:rPr>
                        <a:t>可鉴别</a:t>
                      </a:r>
                      <a:endParaRPr lang="zh-CN" sz="1200" b="1" kern="1200" baseline="0" dirty="0">
                        <a:solidFill>
                          <a:schemeClr val="dk1"/>
                        </a:solidFill>
                        <a:effectLst>
                          <a:outerShdw blurRad="38100" dist="38100" dir="2700000" algn="tl">
                            <a:srgbClr val="000000">
                              <a:alpha val="43137"/>
                            </a:srgbClr>
                          </a:outerShdw>
                        </a:effectLst>
                        <a:latin typeface="Times New Roman" panose="02020603050405020304" charset="0"/>
                        <a:ea typeface="+mn-ea"/>
                        <a:cs typeface="+mn-cs"/>
                      </a:endParaRPr>
                    </a:p>
                  </a:txBody>
                  <a:tcPr marL="68584" marR="6858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9430">
                <a:tc>
                  <a:txBody>
                    <a:bodyPr/>
                    <a:p>
                      <a:pPr algn="ctr">
                        <a:lnSpc>
                          <a:spcPts val="1440"/>
                        </a:lnSpc>
                      </a:pPr>
                      <a:r>
                        <a:rPr lang="en-US" altLang="zh-CN" sz="1200" b="1" baseline="0" dirty="0" smtClean="0">
                          <a:effectLst>
                            <a:outerShdw blurRad="38100" dist="38100" dir="2700000" algn="tl">
                              <a:srgbClr val="000000">
                                <a:alpha val="43137"/>
                              </a:srgbClr>
                            </a:outerShdw>
                          </a:effectLst>
                          <a:latin typeface="Times New Roman" panose="02020603050405020304" charset="0"/>
                          <a:cs typeface="Times New Roman" panose="02020603050405020304" charset="0"/>
                        </a:rPr>
                        <a:t>2</a:t>
                      </a:r>
                      <a:endParaRPr lang="zh-CN" altLang="en-US" sz="1200" b="1" baseline="0" dirty="0">
                        <a:effectLst>
                          <a:outerShdw blurRad="38100" dist="38100" dir="2700000" algn="tl">
                            <a:srgbClr val="000000">
                              <a:alpha val="43137"/>
                            </a:srgbClr>
                          </a:outerShdw>
                        </a:effectLst>
                        <a:latin typeface="Times New Roman" panose="02020603050405020304" charset="0"/>
                        <a:cs typeface="Times New Roman" panose="02020603050405020304" charset="0"/>
                      </a:endParaRPr>
                    </a:p>
                  </a:txBody>
                  <a:tcPr marL="91444" marR="91444" marT="45677" marB="45677"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cPr/>
                </a:tc>
                <a:tc>
                  <a:txBody>
                    <a:bodyPr/>
                    <a:p>
                      <a:pPr marL="0" algn="ctr" defTabSz="914400" rtl="0" eaLnBrk="1" latinLnBrk="0" hangingPunct="1">
                        <a:lnSpc>
                          <a:spcPts val="1440"/>
                        </a:lnSpc>
                        <a:spcBef>
                          <a:spcPts val="780"/>
                        </a:spcBef>
                        <a:spcAft>
                          <a:spcPts val="780"/>
                        </a:spcAft>
                      </a:pPr>
                      <a:r>
                        <a:rPr lang="zh-CN" sz="1200" b="1" kern="1200" baseline="0" dirty="0">
                          <a:solidFill>
                            <a:schemeClr val="dk1"/>
                          </a:solidFill>
                          <a:effectLst>
                            <a:outerShdw blurRad="38100" dist="38100" dir="2700000" algn="tl">
                              <a:srgbClr val="000000">
                                <a:alpha val="43137"/>
                              </a:srgbClr>
                            </a:outerShdw>
                          </a:effectLst>
                          <a:latin typeface="Times New Roman" panose="02020603050405020304" charset="0"/>
                          <a:ea typeface="+mn-ea"/>
                          <a:cs typeface="+mn-cs"/>
                        </a:rPr>
                        <a:t>质子</a:t>
                      </a:r>
                      <a:endParaRPr lang="zh-CN" sz="1200" b="1" kern="1200" baseline="0" dirty="0">
                        <a:solidFill>
                          <a:schemeClr val="dk1"/>
                        </a:solidFill>
                        <a:effectLst>
                          <a:outerShdw blurRad="38100" dist="38100" dir="2700000" algn="tl">
                            <a:srgbClr val="000000">
                              <a:alpha val="43137"/>
                            </a:srgbClr>
                          </a:outerShdw>
                        </a:effectLst>
                        <a:latin typeface="Times New Roman" panose="02020603050405020304" charset="0"/>
                        <a:ea typeface="+mn-ea"/>
                        <a:cs typeface="+mn-cs"/>
                      </a:endParaRPr>
                    </a:p>
                  </a:txBody>
                  <a:tcPr marL="68584" marR="6858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marL="0" algn="ctr" defTabSz="914400" rtl="0" eaLnBrk="1" latinLnBrk="0" hangingPunct="1">
                        <a:lnSpc>
                          <a:spcPct val="150000"/>
                        </a:lnSpc>
                        <a:spcBef>
                          <a:spcPts val="780"/>
                        </a:spcBef>
                        <a:spcAft>
                          <a:spcPts val="0"/>
                        </a:spcAft>
                      </a:pPr>
                      <a:r>
                        <a:rPr lang="en-US" sz="1200" b="1" kern="1200" baseline="0" dirty="0">
                          <a:solidFill>
                            <a:schemeClr val="dk1"/>
                          </a:solidFill>
                          <a:effectLst>
                            <a:outerShdw blurRad="38100" dist="38100" dir="2700000" algn="tl">
                              <a:srgbClr val="000000">
                                <a:alpha val="43137"/>
                              </a:srgbClr>
                            </a:outerShdw>
                          </a:effectLst>
                          <a:latin typeface="Times New Roman" panose="02020603050405020304" charset="0"/>
                          <a:ea typeface="+mn-ea"/>
                          <a:cs typeface="+mn-cs"/>
                        </a:rPr>
                        <a:t>10~100MeV</a:t>
                      </a:r>
                      <a:endParaRPr lang="zh-CN" sz="1200" b="1" kern="1200" baseline="0" dirty="0">
                        <a:solidFill>
                          <a:schemeClr val="dk1"/>
                        </a:solidFill>
                        <a:effectLst>
                          <a:outerShdw blurRad="38100" dist="38100" dir="2700000" algn="tl">
                            <a:srgbClr val="000000">
                              <a:alpha val="43137"/>
                            </a:srgbClr>
                          </a:outerShdw>
                        </a:effectLst>
                        <a:latin typeface="Times New Roman" panose="02020603050405020304" charset="0"/>
                        <a:ea typeface="+mn-ea"/>
                        <a:cs typeface="+mn-cs"/>
                      </a:endParaRPr>
                    </a:p>
                  </a:txBody>
                  <a:tcPr marL="68584" marR="6858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marL="0" algn="ctr" defTabSz="914400" rtl="0" eaLnBrk="1" latinLnBrk="0" hangingPunct="1">
                        <a:lnSpc>
                          <a:spcPct val="150000"/>
                        </a:lnSpc>
                        <a:spcBef>
                          <a:spcPts val="780"/>
                        </a:spcBef>
                        <a:spcAft>
                          <a:spcPts val="0"/>
                        </a:spcAft>
                      </a:pPr>
                      <a:r>
                        <a:rPr lang="zh-CN" sz="1200" b="1" kern="1200" baseline="0" dirty="0">
                          <a:solidFill>
                            <a:schemeClr val="dk1"/>
                          </a:solidFill>
                          <a:effectLst>
                            <a:outerShdw blurRad="38100" dist="38100" dir="2700000" algn="tl">
                              <a:srgbClr val="000000">
                                <a:alpha val="43137"/>
                              </a:srgbClr>
                            </a:outerShdw>
                          </a:effectLst>
                          <a:latin typeface="Times New Roman" panose="02020603050405020304" charset="0"/>
                          <a:ea typeface="+mn-ea"/>
                          <a:cs typeface="+mn-cs"/>
                        </a:rPr>
                        <a:t>可鉴别</a:t>
                      </a:r>
                      <a:endParaRPr lang="zh-CN" sz="1200" b="1" kern="1200" baseline="0" dirty="0">
                        <a:solidFill>
                          <a:schemeClr val="dk1"/>
                        </a:solidFill>
                        <a:effectLst>
                          <a:outerShdw blurRad="38100" dist="38100" dir="2700000" algn="tl">
                            <a:srgbClr val="000000">
                              <a:alpha val="43137"/>
                            </a:srgbClr>
                          </a:outerShdw>
                        </a:effectLst>
                        <a:latin typeface="Times New Roman" panose="02020603050405020304" charset="0"/>
                        <a:ea typeface="+mn-ea"/>
                        <a:cs typeface="+mn-cs"/>
                      </a:endParaRPr>
                    </a:p>
                  </a:txBody>
                  <a:tcPr marL="68584" marR="6858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0550">
                <a:tc>
                  <a:txBody>
                    <a:bodyPr/>
                    <a:p>
                      <a:pPr algn="ctr">
                        <a:lnSpc>
                          <a:spcPts val="1440"/>
                        </a:lnSpc>
                      </a:pPr>
                      <a:r>
                        <a:rPr lang="en-US" altLang="zh-CN" sz="1200" b="1" baseline="0" dirty="0" smtClean="0">
                          <a:effectLst>
                            <a:outerShdw blurRad="38100" dist="38100" dir="2700000" algn="tl">
                              <a:srgbClr val="000000">
                                <a:alpha val="43137"/>
                              </a:srgbClr>
                            </a:outerShdw>
                          </a:effectLst>
                          <a:latin typeface="Times New Roman" panose="02020603050405020304" charset="0"/>
                          <a:cs typeface="Times New Roman" panose="02020603050405020304" charset="0"/>
                        </a:rPr>
                        <a:t>3</a:t>
                      </a:r>
                      <a:endParaRPr lang="zh-CN" altLang="en-US" sz="1200" b="1" baseline="0" dirty="0">
                        <a:effectLst>
                          <a:outerShdw blurRad="38100" dist="38100" dir="2700000" algn="tl">
                            <a:srgbClr val="000000">
                              <a:alpha val="43137"/>
                            </a:srgbClr>
                          </a:outerShdw>
                        </a:effectLst>
                        <a:latin typeface="Times New Roman" panose="02020603050405020304" charset="0"/>
                        <a:cs typeface="Times New Roman" panose="02020603050405020304" charset="0"/>
                      </a:endParaRPr>
                    </a:p>
                  </a:txBody>
                  <a:tcPr marL="91444" marR="91444" marT="45677" marB="45677"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cPr/>
                </a:tc>
                <a:tc>
                  <a:txBody>
                    <a:bodyPr/>
                    <a:p>
                      <a:pPr marL="0" algn="ctr" defTabSz="914400" rtl="0" eaLnBrk="1" latinLnBrk="0" hangingPunct="1">
                        <a:lnSpc>
                          <a:spcPts val="1440"/>
                        </a:lnSpc>
                        <a:spcBef>
                          <a:spcPts val="780"/>
                        </a:spcBef>
                        <a:spcAft>
                          <a:spcPts val="780"/>
                        </a:spcAft>
                      </a:pPr>
                      <a:r>
                        <a:rPr lang="zh-CN" sz="1200" b="1" kern="1200" baseline="0" dirty="0">
                          <a:solidFill>
                            <a:schemeClr val="dk1"/>
                          </a:solidFill>
                          <a:effectLst>
                            <a:outerShdw blurRad="38100" dist="38100" dir="2700000" algn="tl">
                              <a:srgbClr val="000000">
                                <a:alpha val="43137"/>
                              </a:srgbClr>
                            </a:outerShdw>
                          </a:effectLst>
                          <a:latin typeface="Times New Roman" panose="02020603050405020304" charset="0"/>
                          <a:ea typeface="+mn-ea"/>
                          <a:cs typeface="+mn-cs"/>
                        </a:rPr>
                        <a:t>重离子（</a:t>
                      </a:r>
                      <a:r>
                        <a:rPr lang="en-US" sz="1200" b="1" kern="1200" baseline="0" dirty="0">
                          <a:solidFill>
                            <a:schemeClr val="dk1"/>
                          </a:solidFill>
                          <a:effectLst>
                            <a:outerShdw blurRad="38100" dist="38100" dir="2700000" algn="tl">
                              <a:srgbClr val="000000">
                                <a:alpha val="43137"/>
                              </a:srgbClr>
                            </a:outerShdw>
                          </a:effectLst>
                          <a:latin typeface="Times New Roman" panose="02020603050405020304" charset="0"/>
                          <a:ea typeface="+mn-ea"/>
                          <a:cs typeface="+mn-cs"/>
                        </a:rPr>
                        <a:t>Z</a:t>
                      </a:r>
                      <a:r>
                        <a:rPr lang="zh-CN" sz="1200" b="1" kern="1200" baseline="0" dirty="0">
                          <a:solidFill>
                            <a:schemeClr val="dk1"/>
                          </a:solidFill>
                          <a:effectLst>
                            <a:outerShdw blurRad="38100" dist="38100" dir="2700000" algn="tl">
                              <a:srgbClr val="000000">
                                <a:alpha val="43137"/>
                              </a:srgbClr>
                            </a:outerShdw>
                          </a:effectLst>
                          <a:latin typeface="Times New Roman" panose="02020603050405020304" charset="0"/>
                          <a:ea typeface="+mn-ea"/>
                          <a:cs typeface="+mn-cs"/>
                        </a:rPr>
                        <a:t>≦</a:t>
                      </a:r>
                      <a:r>
                        <a:rPr lang="en-US" sz="1200" b="1" kern="1200" baseline="0" dirty="0">
                          <a:solidFill>
                            <a:schemeClr val="dk1"/>
                          </a:solidFill>
                          <a:effectLst>
                            <a:outerShdw blurRad="38100" dist="38100" dir="2700000" algn="tl">
                              <a:srgbClr val="000000">
                                <a:alpha val="43137"/>
                              </a:srgbClr>
                            </a:outerShdw>
                          </a:effectLst>
                          <a:latin typeface="Times New Roman" panose="02020603050405020304" charset="0"/>
                          <a:ea typeface="+mn-ea"/>
                          <a:cs typeface="+mn-cs"/>
                        </a:rPr>
                        <a:t>9</a:t>
                      </a:r>
                      <a:r>
                        <a:rPr lang="zh-CN" sz="1200" b="1" kern="1200" baseline="0" dirty="0">
                          <a:solidFill>
                            <a:schemeClr val="dk1"/>
                          </a:solidFill>
                          <a:effectLst>
                            <a:outerShdw blurRad="38100" dist="38100" dir="2700000" algn="tl">
                              <a:srgbClr val="000000">
                                <a:alpha val="43137"/>
                              </a:srgbClr>
                            </a:outerShdw>
                          </a:effectLst>
                          <a:latin typeface="Times New Roman" panose="02020603050405020304" charset="0"/>
                          <a:ea typeface="+mn-ea"/>
                          <a:cs typeface="+mn-cs"/>
                        </a:rPr>
                        <a:t>）</a:t>
                      </a:r>
                      <a:endParaRPr lang="zh-CN" sz="1200" b="1" kern="1200" baseline="0" dirty="0">
                        <a:solidFill>
                          <a:schemeClr val="dk1"/>
                        </a:solidFill>
                        <a:effectLst>
                          <a:outerShdw blurRad="38100" dist="38100" dir="2700000" algn="tl">
                            <a:srgbClr val="000000">
                              <a:alpha val="43137"/>
                            </a:srgbClr>
                          </a:outerShdw>
                        </a:effectLst>
                        <a:latin typeface="Times New Roman" panose="02020603050405020304" charset="0"/>
                        <a:ea typeface="+mn-ea"/>
                        <a:cs typeface="+mn-cs"/>
                      </a:endParaRPr>
                    </a:p>
                  </a:txBody>
                  <a:tcPr marL="68584" marR="6858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marL="0" algn="ctr" defTabSz="914400" rtl="0" eaLnBrk="1" latinLnBrk="0" hangingPunct="1">
                        <a:lnSpc>
                          <a:spcPct val="150000"/>
                        </a:lnSpc>
                        <a:spcBef>
                          <a:spcPts val="780"/>
                        </a:spcBef>
                        <a:spcAft>
                          <a:spcPts val="0"/>
                        </a:spcAft>
                      </a:pPr>
                      <a:r>
                        <a:rPr lang="en-US" sz="1200" b="1" kern="1200" baseline="0" dirty="0">
                          <a:solidFill>
                            <a:schemeClr val="dk1"/>
                          </a:solidFill>
                          <a:effectLst>
                            <a:outerShdw blurRad="38100" dist="38100" dir="2700000" algn="tl">
                              <a:srgbClr val="000000">
                                <a:alpha val="43137"/>
                              </a:srgbClr>
                            </a:outerShdw>
                          </a:effectLst>
                          <a:latin typeface="Times New Roman" panose="02020603050405020304" charset="0"/>
                          <a:ea typeface="+mn-ea"/>
                          <a:cs typeface="+mn-cs"/>
                        </a:rPr>
                        <a:t>25~300MeV</a:t>
                      </a:r>
                      <a:endParaRPr lang="zh-CN" sz="1200" b="1" kern="1200" baseline="0" dirty="0">
                        <a:solidFill>
                          <a:schemeClr val="dk1"/>
                        </a:solidFill>
                        <a:effectLst>
                          <a:outerShdw blurRad="38100" dist="38100" dir="2700000" algn="tl">
                            <a:srgbClr val="000000">
                              <a:alpha val="43137"/>
                            </a:srgbClr>
                          </a:outerShdw>
                        </a:effectLst>
                        <a:latin typeface="Times New Roman" panose="02020603050405020304" charset="0"/>
                        <a:ea typeface="+mn-ea"/>
                        <a:cs typeface="+mn-cs"/>
                      </a:endParaRPr>
                    </a:p>
                  </a:txBody>
                  <a:tcPr marL="68584" marR="6858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p>
                      <a:pPr marL="0" marR="0" indent="0" algn="ctr" defTabSz="914400" rtl="0" eaLnBrk="1" fontAlgn="auto" latinLnBrk="0" hangingPunct="1">
                        <a:lnSpc>
                          <a:spcPct val="150000"/>
                        </a:lnSpc>
                        <a:spcBef>
                          <a:spcPts val="780"/>
                        </a:spcBef>
                        <a:spcAft>
                          <a:spcPts val="0"/>
                        </a:spcAft>
                        <a:buClrTx/>
                        <a:buSzTx/>
                        <a:buFontTx/>
                        <a:buNone/>
                        <a:defRPr/>
                      </a:pPr>
                      <a:r>
                        <a:rPr lang="zh-CN" altLang="zh-CN" sz="1200" b="1" kern="1200" baseline="0" dirty="0" smtClean="0">
                          <a:solidFill>
                            <a:schemeClr val="dk1"/>
                          </a:solidFill>
                          <a:effectLst>
                            <a:outerShdw blurRad="38100" dist="38100" dir="2700000" algn="tl">
                              <a:srgbClr val="000000">
                                <a:alpha val="43137"/>
                              </a:srgbClr>
                            </a:outerShdw>
                          </a:effectLst>
                          <a:latin typeface="Times New Roman" panose="02020603050405020304" charset="0"/>
                          <a:ea typeface="+mn-ea"/>
                          <a:cs typeface="+mn-cs"/>
                        </a:rPr>
                        <a:t>优于</a:t>
                      </a:r>
                      <a:r>
                        <a:rPr lang="en-US" altLang="zh-CN" sz="1200" b="1" kern="1200" baseline="0" dirty="0" smtClean="0">
                          <a:solidFill>
                            <a:schemeClr val="dk1"/>
                          </a:solidFill>
                          <a:effectLst>
                            <a:outerShdw blurRad="38100" dist="38100" dir="2700000" algn="tl">
                              <a:srgbClr val="000000">
                                <a:alpha val="43137"/>
                              </a:srgbClr>
                            </a:outerShdw>
                          </a:effectLst>
                          <a:latin typeface="Times New Roman" panose="02020603050405020304" charset="0"/>
                          <a:ea typeface="+mn-ea"/>
                          <a:cs typeface="+mn-cs"/>
                        </a:rPr>
                        <a:t>25%</a:t>
                      </a:r>
                      <a:endParaRPr lang="zh-CN" altLang="zh-CN" sz="1200" b="1" kern="1200" baseline="0" dirty="0" smtClean="0">
                        <a:solidFill>
                          <a:schemeClr val="dk1"/>
                        </a:solidFill>
                        <a:effectLst>
                          <a:outerShdw blurRad="38100" dist="38100" dir="2700000" algn="tl">
                            <a:srgbClr val="000000">
                              <a:alpha val="43137"/>
                            </a:srgbClr>
                          </a:outerShdw>
                        </a:effectLst>
                        <a:latin typeface="Times New Roman" panose="02020603050405020304" charset="0"/>
                        <a:ea typeface="+mn-ea"/>
                        <a:cs typeface="+mn-cs"/>
                      </a:endParaRPr>
                    </a:p>
                  </a:txBody>
                  <a:tcPr marL="68584" marR="6858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92785">
                <a:tc>
                  <a:txBody>
                    <a:bodyPr/>
                    <a:p>
                      <a:pPr algn="ctr">
                        <a:lnSpc>
                          <a:spcPts val="1440"/>
                        </a:lnSpc>
                      </a:pPr>
                      <a:endParaRPr lang="zh-CN" altLang="en-US" sz="1200" b="1" baseline="0" dirty="0">
                        <a:effectLst>
                          <a:outerShdw blurRad="38100" dist="38100" dir="2700000" algn="tl">
                            <a:srgbClr val="000000">
                              <a:alpha val="43137"/>
                            </a:srgbClr>
                          </a:outerShdw>
                        </a:effectLst>
                        <a:latin typeface="Times New Roman" panose="02020603050405020304" charset="0"/>
                        <a:cs typeface="Times New Roman" panose="02020603050405020304" charset="0"/>
                      </a:endParaRPr>
                    </a:p>
                  </a:txBody>
                  <a:tcPr marL="91444" marR="91444" marT="45677" marB="45677"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cPr/>
                </a:tc>
                <a:tc>
                  <a:txBody>
                    <a:bodyPr/>
                    <a:p>
                      <a:pPr marL="0" marR="0" indent="0" algn="ctr" defTabSz="914400" rtl="0" eaLnBrk="1" fontAlgn="auto" latinLnBrk="0" hangingPunct="1">
                        <a:lnSpc>
                          <a:spcPts val="1440"/>
                        </a:lnSpc>
                        <a:spcBef>
                          <a:spcPts val="780"/>
                        </a:spcBef>
                        <a:spcAft>
                          <a:spcPts val="780"/>
                        </a:spcAft>
                        <a:buClrTx/>
                        <a:buSzTx/>
                        <a:buFontTx/>
                        <a:buNone/>
                        <a:defRPr/>
                      </a:pPr>
                      <a:r>
                        <a:rPr lang="zh-CN" altLang="zh-CN" sz="1200" b="1" kern="1200" baseline="0" dirty="0" smtClean="0">
                          <a:solidFill>
                            <a:schemeClr val="dk1"/>
                          </a:solidFill>
                          <a:effectLst>
                            <a:outerShdw blurRad="38100" dist="38100" dir="2700000" algn="tl">
                              <a:srgbClr val="000000">
                                <a:alpha val="43137"/>
                              </a:srgbClr>
                            </a:outerShdw>
                          </a:effectLst>
                          <a:latin typeface="Times New Roman" panose="02020603050405020304" charset="0"/>
                          <a:ea typeface="+mn-ea"/>
                          <a:cs typeface="+mn-cs"/>
                        </a:rPr>
                        <a:t>重离子（</a:t>
                      </a:r>
                      <a:r>
                        <a:rPr lang="en-US" altLang="zh-CN" sz="1200" b="1" kern="1200" baseline="0" dirty="0" smtClean="0">
                          <a:solidFill>
                            <a:schemeClr val="dk1"/>
                          </a:solidFill>
                          <a:effectLst>
                            <a:outerShdw blurRad="38100" dist="38100" dir="2700000" algn="tl">
                              <a:srgbClr val="000000">
                                <a:alpha val="43137"/>
                              </a:srgbClr>
                            </a:outerShdw>
                          </a:effectLst>
                          <a:latin typeface="Times New Roman" panose="02020603050405020304" charset="0"/>
                          <a:ea typeface="+mn-ea"/>
                          <a:cs typeface="+mn-cs"/>
                        </a:rPr>
                        <a:t>10</a:t>
                      </a:r>
                      <a:r>
                        <a:rPr lang="zh-CN" altLang="zh-CN" sz="1200" b="1" kern="1200" baseline="0" dirty="0" smtClean="0">
                          <a:solidFill>
                            <a:schemeClr val="dk1"/>
                          </a:solidFill>
                          <a:effectLst>
                            <a:outerShdw blurRad="38100" dist="38100" dir="2700000" algn="tl">
                              <a:srgbClr val="000000">
                                <a:alpha val="43137"/>
                              </a:srgbClr>
                            </a:outerShdw>
                          </a:effectLst>
                          <a:latin typeface="Times New Roman" panose="02020603050405020304" charset="0"/>
                          <a:ea typeface="+mn-ea"/>
                          <a:cs typeface="+mn-cs"/>
                        </a:rPr>
                        <a:t>≦</a:t>
                      </a:r>
                      <a:r>
                        <a:rPr lang="en-US" altLang="zh-CN" sz="1200" b="1" kern="1200" baseline="0" dirty="0" smtClean="0">
                          <a:solidFill>
                            <a:schemeClr val="dk1"/>
                          </a:solidFill>
                          <a:effectLst>
                            <a:outerShdw blurRad="38100" dist="38100" dir="2700000" algn="tl">
                              <a:srgbClr val="000000">
                                <a:alpha val="43137"/>
                              </a:srgbClr>
                            </a:outerShdw>
                          </a:effectLst>
                          <a:latin typeface="Times New Roman" panose="02020603050405020304" charset="0"/>
                          <a:ea typeface="+mn-ea"/>
                          <a:cs typeface="+mn-cs"/>
                        </a:rPr>
                        <a:t>Z</a:t>
                      </a:r>
                      <a:r>
                        <a:rPr lang="zh-CN" altLang="zh-CN" sz="1200" b="1" kern="1200" baseline="0" dirty="0" smtClean="0">
                          <a:solidFill>
                            <a:schemeClr val="dk1"/>
                          </a:solidFill>
                          <a:effectLst>
                            <a:outerShdw blurRad="38100" dist="38100" dir="2700000" algn="tl">
                              <a:srgbClr val="000000">
                                <a:alpha val="43137"/>
                              </a:srgbClr>
                            </a:outerShdw>
                          </a:effectLst>
                          <a:latin typeface="Times New Roman" panose="02020603050405020304" charset="0"/>
                          <a:ea typeface="+mn-ea"/>
                          <a:cs typeface="+mn-cs"/>
                        </a:rPr>
                        <a:t>≦</a:t>
                      </a:r>
                      <a:r>
                        <a:rPr lang="en-US" altLang="zh-CN" sz="1200" b="1" kern="1200" baseline="0" dirty="0" smtClean="0">
                          <a:solidFill>
                            <a:schemeClr val="dk1"/>
                          </a:solidFill>
                          <a:effectLst>
                            <a:outerShdw blurRad="38100" dist="38100" dir="2700000" algn="tl">
                              <a:srgbClr val="000000">
                                <a:alpha val="43137"/>
                              </a:srgbClr>
                            </a:outerShdw>
                          </a:effectLst>
                          <a:latin typeface="Times New Roman" panose="02020603050405020304" charset="0"/>
                          <a:ea typeface="+mn-ea"/>
                          <a:cs typeface="+mn-cs"/>
                        </a:rPr>
                        <a:t>26</a:t>
                      </a:r>
                      <a:r>
                        <a:rPr lang="zh-CN" altLang="zh-CN" sz="1200" b="1" kern="1200" baseline="0" dirty="0" smtClean="0">
                          <a:solidFill>
                            <a:schemeClr val="dk1"/>
                          </a:solidFill>
                          <a:effectLst>
                            <a:outerShdw blurRad="38100" dist="38100" dir="2700000" algn="tl">
                              <a:srgbClr val="000000">
                                <a:alpha val="43137"/>
                              </a:srgbClr>
                            </a:outerShdw>
                          </a:effectLst>
                          <a:latin typeface="Times New Roman" panose="02020603050405020304" charset="0"/>
                          <a:ea typeface="+mn-ea"/>
                          <a:cs typeface="+mn-cs"/>
                        </a:rPr>
                        <a:t>）</a:t>
                      </a:r>
                      <a:endParaRPr lang="zh-CN" altLang="zh-CN" sz="1200" b="1" kern="1200" baseline="0" dirty="0" smtClean="0">
                        <a:solidFill>
                          <a:schemeClr val="dk1"/>
                        </a:solidFill>
                        <a:effectLst>
                          <a:outerShdw blurRad="38100" dist="38100" dir="2700000" algn="tl">
                            <a:srgbClr val="000000">
                              <a:alpha val="43137"/>
                            </a:srgbClr>
                          </a:outerShdw>
                        </a:effectLst>
                        <a:latin typeface="Times New Roman" panose="02020603050405020304" charset="0"/>
                        <a:ea typeface="+mn-ea"/>
                        <a:cs typeface="+mn-cs"/>
                      </a:endParaRPr>
                    </a:p>
                  </a:txBody>
                  <a:tcPr marL="68584" marR="6858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marL="0" marR="0" indent="0" algn="ctr" defTabSz="914400" rtl="0" eaLnBrk="1" fontAlgn="auto" latinLnBrk="0" hangingPunct="1">
                        <a:lnSpc>
                          <a:spcPct val="150000"/>
                        </a:lnSpc>
                        <a:spcBef>
                          <a:spcPts val="780"/>
                        </a:spcBef>
                        <a:spcAft>
                          <a:spcPts val="0"/>
                        </a:spcAft>
                        <a:buClrTx/>
                        <a:buSzTx/>
                        <a:buFontTx/>
                        <a:buNone/>
                        <a:defRPr/>
                      </a:pPr>
                      <a:r>
                        <a:rPr lang="en-US" altLang="zh-CN" sz="1200" b="1" kern="1200" baseline="0" dirty="0" smtClean="0">
                          <a:solidFill>
                            <a:schemeClr val="dk1"/>
                          </a:solidFill>
                          <a:effectLst>
                            <a:outerShdw blurRad="38100" dist="38100" dir="2700000" algn="tl">
                              <a:srgbClr val="000000">
                                <a:alpha val="43137"/>
                              </a:srgbClr>
                            </a:outerShdw>
                          </a:effectLst>
                          <a:latin typeface="Times New Roman" panose="02020603050405020304" charset="0"/>
                          <a:ea typeface="+mn-ea"/>
                          <a:cs typeface="+mn-cs"/>
                        </a:rPr>
                        <a:t>100~300MeV</a:t>
                      </a:r>
                      <a:endParaRPr lang="zh-CN" altLang="zh-CN" sz="1200" b="1" kern="1200" baseline="0" dirty="0" smtClean="0">
                        <a:solidFill>
                          <a:schemeClr val="dk1"/>
                        </a:solidFill>
                        <a:effectLst>
                          <a:outerShdw blurRad="38100" dist="38100" dir="2700000" algn="tl">
                            <a:srgbClr val="000000">
                              <a:alpha val="43137"/>
                            </a:srgbClr>
                          </a:outerShdw>
                        </a:effectLst>
                        <a:latin typeface="Times New Roman" panose="02020603050405020304" charset="0"/>
                        <a:ea typeface="+mn-ea"/>
                        <a:cs typeface="+mn-cs"/>
                      </a:endParaRPr>
                    </a:p>
                  </a:txBody>
                  <a:tcPr marL="68584" marR="6858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cPr marL="68584" marR="6858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96595">
                <a:tc>
                  <a:txBody>
                    <a:bodyPr/>
                    <a:p>
                      <a:pPr algn="ctr">
                        <a:lnSpc>
                          <a:spcPts val="1440"/>
                        </a:lnSpc>
                      </a:pPr>
                      <a:r>
                        <a:rPr lang="en-US" altLang="zh-CN" sz="1200" b="1" baseline="0" dirty="0" smtClean="0">
                          <a:effectLst>
                            <a:outerShdw blurRad="38100" dist="38100" dir="2700000" algn="tl">
                              <a:srgbClr val="000000">
                                <a:alpha val="43137"/>
                              </a:srgbClr>
                            </a:outerShdw>
                          </a:effectLst>
                          <a:latin typeface="Times New Roman" panose="02020603050405020304" charset="0"/>
                          <a:cs typeface="Times New Roman" panose="02020603050405020304" charset="0"/>
                        </a:rPr>
                        <a:t>4</a:t>
                      </a:r>
                      <a:endParaRPr lang="zh-CN" altLang="en-US" sz="1200" b="1" baseline="0" dirty="0">
                        <a:effectLst>
                          <a:outerShdw blurRad="38100" dist="38100" dir="2700000" algn="tl">
                            <a:srgbClr val="000000">
                              <a:alpha val="43137"/>
                            </a:srgbClr>
                          </a:outerShdw>
                        </a:effectLst>
                        <a:latin typeface="Times New Roman" panose="02020603050405020304" charset="0"/>
                        <a:cs typeface="Times New Roman" panose="02020603050405020304" charset="0"/>
                      </a:endParaRPr>
                    </a:p>
                  </a:txBody>
                  <a:tcPr marL="91444" marR="91444" marT="45677" marB="45677"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cPr/>
                </a:tc>
                <a:tc>
                  <a:txBody>
                    <a:bodyPr/>
                    <a:p>
                      <a:pPr marL="0" algn="ctr" defTabSz="914400" rtl="0" eaLnBrk="1" latinLnBrk="0" hangingPunct="1">
                        <a:lnSpc>
                          <a:spcPts val="1440"/>
                        </a:lnSpc>
                        <a:spcBef>
                          <a:spcPts val="780"/>
                        </a:spcBef>
                        <a:spcAft>
                          <a:spcPts val="780"/>
                        </a:spcAft>
                      </a:pPr>
                      <a:r>
                        <a:rPr lang="zh-CN" sz="1200" b="1" kern="1200" baseline="0" dirty="0">
                          <a:solidFill>
                            <a:schemeClr val="dk1"/>
                          </a:solidFill>
                          <a:effectLst>
                            <a:outerShdw blurRad="38100" dist="38100" dir="2700000" algn="tl">
                              <a:srgbClr val="000000">
                                <a:alpha val="43137"/>
                              </a:srgbClr>
                            </a:outerShdw>
                          </a:effectLst>
                          <a:latin typeface="Times New Roman" panose="02020603050405020304" charset="0"/>
                          <a:ea typeface="+mn-ea"/>
                          <a:cs typeface="+mn-cs"/>
                        </a:rPr>
                        <a:t>重离子（</a:t>
                      </a:r>
                      <a:r>
                        <a:rPr lang="en-US" sz="1200" b="1" kern="1200" baseline="0" dirty="0">
                          <a:solidFill>
                            <a:schemeClr val="dk1"/>
                          </a:solidFill>
                          <a:effectLst>
                            <a:outerShdw blurRad="38100" dist="38100" dir="2700000" algn="tl">
                              <a:srgbClr val="000000">
                                <a:alpha val="43137"/>
                              </a:srgbClr>
                            </a:outerShdw>
                          </a:effectLst>
                          <a:latin typeface="Times New Roman" panose="02020603050405020304" charset="0"/>
                          <a:ea typeface="+mn-ea"/>
                          <a:cs typeface="+mn-cs"/>
                        </a:rPr>
                        <a:t>10</a:t>
                      </a:r>
                      <a:r>
                        <a:rPr lang="zh-CN" sz="1200" b="1" kern="1200" baseline="0" dirty="0">
                          <a:solidFill>
                            <a:schemeClr val="dk1"/>
                          </a:solidFill>
                          <a:effectLst>
                            <a:outerShdw blurRad="38100" dist="38100" dir="2700000" algn="tl">
                              <a:srgbClr val="000000">
                                <a:alpha val="43137"/>
                              </a:srgbClr>
                            </a:outerShdw>
                          </a:effectLst>
                          <a:latin typeface="Times New Roman" panose="02020603050405020304" charset="0"/>
                          <a:ea typeface="+mn-ea"/>
                          <a:cs typeface="+mn-cs"/>
                        </a:rPr>
                        <a:t>≦</a:t>
                      </a:r>
                      <a:r>
                        <a:rPr lang="en-US" sz="1200" b="1" kern="1200" baseline="0" dirty="0">
                          <a:solidFill>
                            <a:schemeClr val="dk1"/>
                          </a:solidFill>
                          <a:effectLst>
                            <a:outerShdw blurRad="38100" dist="38100" dir="2700000" algn="tl">
                              <a:srgbClr val="000000">
                                <a:alpha val="43137"/>
                              </a:srgbClr>
                            </a:outerShdw>
                          </a:effectLst>
                          <a:latin typeface="Times New Roman" panose="02020603050405020304" charset="0"/>
                          <a:ea typeface="+mn-ea"/>
                          <a:cs typeface="+mn-cs"/>
                        </a:rPr>
                        <a:t>Z</a:t>
                      </a:r>
                      <a:r>
                        <a:rPr lang="zh-CN" sz="1200" b="1" kern="1200" baseline="0" dirty="0">
                          <a:solidFill>
                            <a:schemeClr val="dk1"/>
                          </a:solidFill>
                          <a:effectLst>
                            <a:outerShdw blurRad="38100" dist="38100" dir="2700000" algn="tl">
                              <a:srgbClr val="000000">
                                <a:alpha val="43137"/>
                              </a:srgbClr>
                            </a:outerShdw>
                          </a:effectLst>
                          <a:latin typeface="Times New Roman" panose="02020603050405020304" charset="0"/>
                          <a:ea typeface="+mn-ea"/>
                          <a:cs typeface="+mn-cs"/>
                        </a:rPr>
                        <a:t>≦</a:t>
                      </a:r>
                      <a:r>
                        <a:rPr lang="en-US" sz="1200" b="1" kern="1200" baseline="0" dirty="0">
                          <a:solidFill>
                            <a:schemeClr val="dk1"/>
                          </a:solidFill>
                          <a:effectLst>
                            <a:outerShdw blurRad="38100" dist="38100" dir="2700000" algn="tl">
                              <a:srgbClr val="000000">
                                <a:alpha val="43137"/>
                              </a:srgbClr>
                            </a:outerShdw>
                          </a:effectLst>
                          <a:latin typeface="Times New Roman" panose="02020603050405020304" charset="0"/>
                          <a:ea typeface="+mn-ea"/>
                          <a:cs typeface="+mn-cs"/>
                        </a:rPr>
                        <a:t>26</a:t>
                      </a:r>
                      <a:r>
                        <a:rPr lang="zh-CN" sz="1200" b="1" kern="1200" baseline="0" dirty="0">
                          <a:solidFill>
                            <a:schemeClr val="dk1"/>
                          </a:solidFill>
                          <a:effectLst>
                            <a:outerShdw blurRad="38100" dist="38100" dir="2700000" algn="tl">
                              <a:srgbClr val="000000">
                                <a:alpha val="43137"/>
                              </a:srgbClr>
                            </a:outerShdw>
                          </a:effectLst>
                          <a:latin typeface="Times New Roman" panose="02020603050405020304" charset="0"/>
                          <a:ea typeface="+mn-ea"/>
                          <a:cs typeface="+mn-cs"/>
                        </a:rPr>
                        <a:t>）</a:t>
                      </a:r>
                      <a:endParaRPr lang="zh-CN" sz="1200" b="1" kern="1200" baseline="0" dirty="0">
                        <a:solidFill>
                          <a:schemeClr val="dk1"/>
                        </a:solidFill>
                        <a:effectLst>
                          <a:outerShdw blurRad="38100" dist="38100" dir="2700000" algn="tl">
                            <a:srgbClr val="000000">
                              <a:alpha val="43137"/>
                            </a:srgbClr>
                          </a:outerShdw>
                        </a:effectLst>
                        <a:latin typeface="Times New Roman" panose="02020603050405020304" charset="0"/>
                        <a:ea typeface="+mn-ea"/>
                        <a:cs typeface="+mn-cs"/>
                      </a:endParaRPr>
                    </a:p>
                  </a:txBody>
                  <a:tcPr marL="68584" marR="6858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marL="0" algn="ctr" defTabSz="914400" rtl="0" eaLnBrk="1" latinLnBrk="0" hangingPunct="1">
                        <a:lnSpc>
                          <a:spcPct val="150000"/>
                        </a:lnSpc>
                        <a:spcBef>
                          <a:spcPts val="780"/>
                        </a:spcBef>
                        <a:spcAft>
                          <a:spcPts val="0"/>
                        </a:spcAft>
                      </a:pPr>
                      <a:r>
                        <a:rPr lang="en-US" altLang="zh-CN" sz="1200" b="1" kern="1200" baseline="0" dirty="0" smtClean="0">
                          <a:solidFill>
                            <a:schemeClr val="dk1"/>
                          </a:solidFill>
                          <a:effectLst>
                            <a:outerShdw blurRad="38100" dist="38100" dir="2700000" algn="tl">
                              <a:srgbClr val="000000">
                                <a:alpha val="43137"/>
                              </a:srgbClr>
                            </a:outerShdw>
                          </a:effectLst>
                          <a:latin typeface="Times New Roman" panose="02020603050405020304" charset="0"/>
                          <a:ea typeface="+mn-ea"/>
                          <a:cs typeface="+mn-cs"/>
                        </a:rPr>
                        <a:t>25</a:t>
                      </a:r>
                      <a:r>
                        <a:rPr lang="en-US" sz="1200" b="1" kern="1200" baseline="0" dirty="0" smtClean="0">
                          <a:solidFill>
                            <a:schemeClr val="dk1"/>
                          </a:solidFill>
                          <a:effectLst>
                            <a:outerShdw blurRad="38100" dist="38100" dir="2700000" algn="tl">
                              <a:srgbClr val="000000">
                                <a:alpha val="43137"/>
                              </a:srgbClr>
                            </a:outerShdw>
                          </a:effectLst>
                          <a:latin typeface="Times New Roman" panose="02020603050405020304" charset="0"/>
                          <a:ea typeface="+mn-ea"/>
                          <a:cs typeface="+mn-cs"/>
                        </a:rPr>
                        <a:t>~100MeV</a:t>
                      </a:r>
                      <a:endParaRPr lang="zh-CN" sz="1200" b="1" kern="1200" baseline="0" dirty="0">
                        <a:solidFill>
                          <a:schemeClr val="dk1"/>
                        </a:solidFill>
                        <a:effectLst>
                          <a:outerShdw blurRad="38100" dist="38100" dir="2700000" algn="tl">
                            <a:srgbClr val="000000">
                              <a:alpha val="43137"/>
                            </a:srgbClr>
                          </a:outerShdw>
                        </a:effectLst>
                        <a:latin typeface="Times New Roman" panose="02020603050405020304" charset="0"/>
                        <a:ea typeface="+mn-ea"/>
                        <a:cs typeface="+mn-cs"/>
                      </a:endParaRPr>
                    </a:p>
                  </a:txBody>
                  <a:tcPr marL="68584" marR="6858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zh-CN" sz="1200" b="1" kern="1200" baseline="0" dirty="0" smtClean="0">
                          <a:solidFill>
                            <a:schemeClr val="dk1"/>
                          </a:solidFill>
                          <a:effectLst>
                            <a:outerShdw blurRad="38100" dist="38100" dir="2700000" algn="tl">
                              <a:srgbClr val="000000">
                                <a:alpha val="43137"/>
                              </a:srgbClr>
                            </a:outerShdw>
                          </a:effectLst>
                          <a:latin typeface="Times New Roman" panose="02020603050405020304" charset="0"/>
                          <a:ea typeface="+mn-ea"/>
                          <a:cs typeface="+mn-cs"/>
                        </a:rPr>
                        <a:t>优于</a:t>
                      </a:r>
                      <a:r>
                        <a:rPr lang="en-US" altLang="zh-CN" sz="1200" b="1" kern="1200" baseline="0" dirty="0" smtClean="0">
                          <a:solidFill>
                            <a:schemeClr val="dk1"/>
                          </a:solidFill>
                          <a:effectLst>
                            <a:outerShdw blurRad="38100" dist="38100" dir="2700000" algn="tl">
                              <a:srgbClr val="000000">
                                <a:alpha val="43137"/>
                              </a:srgbClr>
                            </a:outerShdw>
                          </a:effectLst>
                          <a:latin typeface="Times New Roman" panose="02020603050405020304" charset="0"/>
                          <a:ea typeface="+mn-ea"/>
                          <a:cs typeface="+mn-cs"/>
                        </a:rPr>
                        <a:t>60%</a:t>
                      </a:r>
                      <a:endParaRPr lang="zh-CN" altLang="zh-CN" sz="1200" b="1" kern="1200" baseline="0" dirty="0" smtClean="0">
                        <a:solidFill>
                          <a:schemeClr val="dk1"/>
                        </a:solidFill>
                        <a:effectLst>
                          <a:outerShdw blurRad="38100" dist="38100" dir="2700000" algn="tl">
                            <a:srgbClr val="000000">
                              <a:alpha val="43137"/>
                            </a:srgbClr>
                          </a:outerShdw>
                        </a:effectLst>
                        <a:latin typeface="Times New Roman" panose="02020603050405020304" charset="0"/>
                        <a:ea typeface="+mn-ea"/>
                        <a:cs typeface="+mn-cs"/>
                      </a:endParaRPr>
                    </a:p>
                  </a:txBody>
                  <a:tcPr marL="68584" marR="6858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ransition advTm="18446"/>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5833745" y="1292860"/>
            <a:ext cx="2989580" cy="2155190"/>
          </a:xfrm>
          <a:prstGeom prst="rect">
            <a:avLst/>
          </a:prstGeom>
        </p:spPr>
      </p:pic>
      <p:pic>
        <p:nvPicPr>
          <p:cNvPr id="3080" name="图片 6" descr="所徽1.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75715" cy="1076960"/>
          </a:xfrm>
          <a:prstGeom prst="rect">
            <a:avLst/>
          </a:prstGeom>
        </p:spPr>
      </p:pic>
      <p:sp>
        <p:nvSpPr>
          <p:cNvPr id="11" name="矩形 10"/>
          <p:cNvSpPr/>
          <p:nvPr/>
        </p:nvSpPr>
        <p:spPr>
          <a:xfrm flipV="1">
            <a:off x="0" y="105473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6232525" y="650621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sp>
        <p:nvSpPr>
          <p:cNvPr id="5" name="文本框 4"/>
          <p:cNvSpPr txBox="1"/>
          <p:nvPr/>
        </p:nvSpPr>
        <p:spPr>
          <a:xfrm>
            <a:off x="1429385" y="247650"/>
            <a:ext cx="2011680" cy="645160"/>
          </a:xfrm>
          <a:prstGeom prst="rect">
            <a:avLst/>
          </a:prstGeom>
          <a:noFill/>
        </p:spPr>
        <p:txBody>
          <a:bodyPr wrap="none" rtlCol="0" anchor="t">
            <a:spAutoFit/>
          </a:bodyPr>
          <a:p>
            <a:r>
              <a:rPr lang="zh-CN" altLang="en-US" sz="3600" b="1" dirty="0">
                <a:latin typeface="微软雅黑" panose="020B0503020204020204" charset="-122"/>
                <a:ea typeface="微软雅黑" panose="020B0503020204020204" charset="-122"/>
                <a:cs typeface="微软雅黑" panose="020B0503020204020204" charset="-122"/>
                <a:sym typeface="+mn-ea"/>
              </a:rPr>
              <a:t>探测</a:t>
            </a:r>
            <a:r>
              <a:rPr lang="zh-CN" altLang="en-US" sz="3600" b="1" dirty="0">
                <a:latin typeface="微软雅黑" panose="020B0503020204020204" charset="-122"/>
                <a:ea typeface="微软雅黑" panose="020B0503020204020204" charset="-122"/>
                <a:cs typeface="微软雅黑" panose="020B0503020204020204" charset="-122"/>
                <a:sym typeface="+mn-ea"/>
              </a:rPr>
              <a:t>方案</a:t>
            </a:r>
            <a:endParaRPr lang="zh-CN" altLang="en-US" sz="3600" b="1" dirty="0">
              <a:latin typeface="微软雅黑" panose="020B0503020204020204" charset="-122"/>
              <a:ea typeface="微软雅黑" panose="020B0503020204020204" charset="-122"/>
              <a:cs typeface="微软雅黑" panose="020B0503020204020204" charset="-122"/>
              <a:sym typeface="+mn-ea"/>
            </a:endParaRPr>
          </a:p>
        </p:txBody>
      </p:sp>
      <p:sp>
        <p:nvSpPr>
          <p:cNvPr id="26631" name="矩形 12"/>
          <p:cNvSpPr/>
          <p:nvPr/>
        </p:nvSpPr>
        <p:spPr>
          <a:xfrm>
            <a:off x="288290" y="1741170"/>
            <a:ext cx="3319145" cy="1322070"/>
          </a:xfrm>
          <a:prstGeom prst="rect">
            <a:avLst/>
          </a:prstGeom>
          <a:noFill/>
          <a:ln w="28575" cap="flat" cmpd="sng">
            <a:solidFill>
              <a:srgbClr val="0000FF"/>
            </a:solidFill>
            <a:prstDash val="solid"/>
            <a:miter/>
            <a:headEnd type="none" w="med" len="med"/>
            <a:tailEnd type="none" w="med" len="med"/>
          </a:ln>
        </p:spPr>
        <p:txBody>
          <a:bodyPr wrap="square">
            <a:spAutoFit/>
          </a:bodyPr>
          <a:p>
            <a:pPr marL="342900" indent="-342900" algn="just">
              <a:buClr>
                <a:srgbClr val="FF0000"/>
              </a:buClr>
              <a:buFont typeface="Wingdings" panose="05000000000000000000" pitchFamily="2" charset="2"/>
              <a:buChar char="p"/>
            </a:pPr>
            <a:r>
              <a:rPr lang="zh-CN" altLang="en-US" sz="2000" b="1" dirty="0">
                <a:solidFill>
                  <a:srgbClr val="0000FF"/>
                </a:solidFill>
                <a:latin typeface="Times New Roman" panose="02020603050405020304" charset="0"/>
                <a:ea typeface="黑体" panose="02010609060101010101" pitchFamily="49" charset="-122"/>
                <a:sym typeface="Times New Roman" panose="02020603050405020304" charset="0"/>
              </a:rPr>
              <a:t>电子：</a:t>
            </a:r>
            <a:r>
              <a:rPr lang="en-US" altLang="zh-CN" sz="2000" b="1" dirty="0">
                <a:solidFill>
                  <a:srgbClr val="0000FF"/>
                </a:solidFill>
                <a:latin typeface="Times New Roman" panose="02020603050405020304" charset="0"/>
                <a:ea typeface="黑体" panose="02010609060101010101" pitchFamily="49" charset="-122"/>
                <a:sym typeface="Times New Roman" panose="02020603050405020304" charset="0"/>
              </a:rPr>
              <a:t>0.1</a:t>
            </a:r>
            <a:r>
              <a:rPr lang="zh-CN" altLang="en-US" sz="2000" b="1" dirty="0">
                <a:solidFill>
                  <a:srgbClr val="0000FF"/>
                </a:solidFill>
                <a:latin typeface="Times New Roman" panose="02020603050405020304" charset="0"/>
                <a:ea typeface="黑体" panose="02010609060101010101" pitchFamily="49" charset="-122"/>
                <a:sym typeface="Times New Roman" panose="02020603050405020304" charset="0"/>
              </a:rPr>
              <a:t>～</a:t>
            </a:r>
            <a:r>
              <a:rPr lang="en-US" altLang="zh-CN" sz="2000" b="1" dirty="0">
                <a:solidFill>
                  <a:srgbClr val="0000FF"/>
                </a:solidFill>
                <a:latin typeface="Times New Roman" panose="02020603050405020304" charset="0"/>
                <a:ea typeface="黑体" panose="02010609060101010101" pitchFamily="49" charset="-122"/>
                <a:sym typeface="Times New Roman" panose="02020603050405020304" charset="0"/>
              </a:rPr>
              <a:t>12MeV</a:t>
            </a:r>
            <a:endParaRPr lang="en-US" altLang="zh-CN" sz="2000" b="1" dirty="0">
              <a:solidFill>
                <a:srgbClr val="0000FF"/>
              </a:solidFill>
              <a:latin typeface="Times New Roman" panose="02020603050405020304" charset="0"/>
              <a:ea typeface="黑体" panose="02010609060101010101" pitchFamily="49" charset="-122"/>
              <a:sym typeface="Times New Roman" panose="02020603050405020304" charset="0"/>
            </a:endParaRPr>
          </a:p>
          <a:p>
            <a:pPr marL="342900" indent="-342900" algn="just">
              <a:buClr>
                <a:srgbClr val="FF0000"/>
              </a:buClr>
              <a:buFont typeface="Wingdings" panose="05000000000000000000" pitchFamily="2" charset="2"/>
              <a:buChar char="p"/>
            </a:pPr>
            <a:r>
              <a:rPr lang="zh-CN" altLang="en-US" sz="2000" b="1" dirty="0">
                <a:solidFill>
                  <a:srgbClr val="0000FF"/>
                </a:solidFill>
                <a:latin typeface="Times New Roman" panose="02020603050405020304" charset="0"/>
                <a:ea typeface="黑体" panose="02010609060101010101" pitchFamily="49" charset="-122"/>
                <a:sym typeface="Times New Roman" panose="02020603050405020304" charset="0"/>
              </a:rPr>
              <a:t>质子：</a:t>
            </a:r>
            <a:r>
              <a:rPr lang="en-US" altLang="zh-CN" sz="2000" b="1" dirty="0">
                <a:solidFill>
                  <a:srgbClr val="0000FF"/>
                </a:solidFill>
                <a:latin typeface="Times New Roman" panose="02020603050405020304" charset="0"/>
                <a:ea typeface="黑体" panose="02010609060101010101" pitchFamily="49" charset="-122"/>
                <a:sym typeface="Times New Roman" panose="02020603050405020304" charset="0"/>
              </a:rPr>
              <a:t>2</a:t>
            </a:r>
            <a:r>
              <a:rPr lang="zh-CN" altLang="en-US" sz="2000" b="1" dirty="0">
                <a:solidFill>
                  <a:srgbClr val="0000FF"/>
                </a:solidFill>
                <a:latin typeface="Times New Roman" panose="02020603050405020304" charset="0"/>
                <a:ea typeface="黑体" panose="02010609060101010101" pitchFamily="49" charset="-122"/>
                <a:sym typeface="Times New Roman" panose="02020603050405020304" charset="0"/>
              </a:rPr>
              <a:t>～</a:t>
            </a:r>
            <a:r>
              <a:rPr lang="en-US" altLang="zh-CN" sz="2000" b="1" dirty="0">
                <a:solidFill>
                  <a:srgbClr val="0000FF"/>
                </a:solidFill>
                <a:latin typeface="Times New Roman" panose="02020603050405020304" charset="0"/>
                <a:ea typeface="黑体" panose="02010609060101010101" pitchFamily="49" charset="-122"/>
                <a:sym typeface="Times New Roman" panose="02020603050405020304" charset="0"/>
              </a:rPr>
              <a:t>100 MeV</a:t>
            </a:r>
            <a:endParaRPr lang="en-US" altLang="zh-CN" sz="2000" b="1" dirty="0">
              <a:solidFill>
                <a:srgbClr val="0000FF"/>
              </a:solidFill>
              <a:latin typeface="Times New Roman" panose="02020603050405020304" charset="0"/>
              <a:ea typeface="黑体" panose="02010609060101010101" pitchFamily="49" charset="-122"/>
              <a:sym typeface="Times New Roman" panose="02020603050405020304" charset="0"/>
            </a:endParaRPr>
          </a:p>
          <a:p>
            <a:pPr marL="342900" indent="-342900" algn="just">
              <a:buClr>
                <a:srgbClr val="FF0000"/>
              </a:buClr>
              <a:buFont typeface="Wingdings" panose="05000000000000000000" pitchFamily="2" charset="2"/>
              <a:buChar char="p"/>
            </a:pPr>
            <a:r>
              <a:rPr lang="zh-CN" altLang="en-US" sz="2000" b="1" dirty="0">
                <a:solidFill>
                  <a:srgbClr val="0000FF"/>
                </a:solidFill>
                <a:latin typeface="Times New Roman" panose="02020603050405020304" charset="0"/>
                <a:ea typeface="黑体" panose="02010609060101010101" pitchFamily="49" charset="-122"/>
                <a:sym typeface="Times New Roman" panose="02020603050405020304" charset="0"/>
              </a:rPr>
              <a:t>重离子（</a:t>
            </a:r>
            <a:r>
              <a:rPr lang="en-US" altLang="zh-CN" sz="2000" b="1" dirty="0">
                <a:solidFill>
                  <a:srgbClr val="0000FF"/>
                </a:solidFill>
                <a:latin typeface="Times New Roman" panose="02020603050405020304" charset="0"/>
                <a:ea typeface="黑体" panose="02010609060101010101" pitchFamily="49" charset="-122"/>
                <a:sym typeface="Times New Roman" panose="02020603050405020304" charset="0"/>
              </a:rPr>
              <a:t>He</a:t>
            </a:r>
            <a:r>
              <a:rPr lang="zh-CN" altLang="en-US" sz="2000" b="1" dirty="0">
                <a:solidFill>
                  <a:srgbClr val="0000FF"/>
                </a:solidFill>
                <a:latin typeface="Times New Roman" panose="02020603050405020304" charset="0"/>
                <a:ea typeface="黑体" panose="02010609060101010101" pitchFamily="49" charset="-122"/>
                <a:sym typeface="Times New Roman" panose="02020603050405020304" charset="0"/>
              </a:rPr>
              <a:t>～</a:t>
            </a:r>
            <a:r>
              <a:rPr lang="en-US" altLang="zh-CN" sz="2000" b="1" dirty="0">
                <a:solidFill>
                  <a:srgbClr val="0000FF"/>
                </a:solidFill>
                <a:latin typeface="Times New Roman" panose="02020603050405020304" charset="0"/>
                <a:ea typeface="黑体" panose="02010609060101010101" pitchFamily="49" charset="-122"/>
                <a:sym typeface="Times New Roman" panose="02020603050405020304" charset="0"/>
              </a:rPr>
              <a:t>Fe</a:t>
            </a:r>
            <a:r>
              <a:rPr lang="zh-CN" altLang="en-US" sz="2000" b="1" dirty="0">
                <a:solidFill>
                  <a:srgbClr val="0000FF"/>
                </a:solidFill>
                <a:latin typeface="Times New Roman" panose="02020603050405020304" charset="0"/>
                <a:ea typeface="黑体" panose="02010609060101010101" pitchFamily="49" charset="-122"/>
                <a:sym typeface="Times New Roman" panose="02020603050405020304" charset="0"/>
              </a:rPr>
              <a:t>） </a:t>
            </a:r>
            <a:r>
              <a:rPr lang="en-US" altLang="zh-CN" sz="2000" b="1" dirty="0">
                <a:solidFill>
                  <a:srgbClr val="0000FF"/>
                </a:solidFill>
                <a:latin typeface="Times New Roman" panose="02020603050405020304" charset="0"/>
                <a:ea typeface="黑体" panose="02010609060101010101" pitchFamily="49" charset="-122"/>
                <a:sym typeface="Times New Roman" panose="02020603050405020304" charset="0"/>
              </a:rPr>
              <a:t>: 25~300MeV</a:t>
            </a:r>
            <a:endParaRPr lang="zh-CN" altLang="en-US" dirty="0">
              <a:latin typeface="Arial" panose="020B0604020202020204" pitchFamily="34" charset="0"/>
              <a:ea typeface="黑体" panose="02010609060101010101" pitchFamily="49" charset="-122"/>
            </a:endParaRPr>
          </a:p>
        </p:txBody>
      </p:sp>
      <p:sp>
        <p:nvSpPr>
          <p:cNvPr id="23" name="矩形 22"/>
          <p:cNvSpPr/>
          <p:nvPr/>
        </p:nvSpPr>
        <p:spPr>
          <a:xfrm>
            <a:off x="4752975" y="1581785"/>
            <a:ext cx="485140" cy="76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F0000"/>
              </a:solidFill>
            </a:endParaRPr>
          </a:p>
        </p:txBody>
      </p:sp>
      <p:sp>
        <p:nvSpPr>
          <p:cNvPr id="24" name="矩形 23"/>
          <p:cNvSpPr/>
          <p:nvPr/>
        </p:nvSpPr>
        <p:spPr>
          <a:xfrm>
            <a:off x="4511040" y="2040890"/>
            <a:ext cx="969010" cy="9906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F0000"/>
              </a:solidFill>
            </a:endParaRPr>
          </a:p>
        </p:txBody>
      </p:sp>
      <p:sp>
        <p:nvSpPr>
          <p:cNvPr id="25" name="矩形 24"/>
          <p:cNvSpPr/>
          <p:nvPr/>
        </p:nvSpPr>
        <p:spPr>
          <a:xfrm rot="6420000">
            <a:off x="3539490" y="2115185"/>
            <a:ext cx="1620520" cy="78105"/>
          </a:xfrm>
          <a:prstGeom prst="rect">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F0000"/>
              </a:solidFill>
            </a:endParaRPr>
          </a:p>
        </p:txBody>
      </p:sp>
      <p:sp>
        <p:nvSpPr>
          <p:cNvPr id="26" name="矩形 25"/>
          <p:cNvSpPr/>
          <p:nvPr/>
        </p:nvSpPr>
        <p:spPr>
          <a:xfrm rot="4320000">
            <a:off x="4795520" y="2118995"/>
            <a:ext cx="1633220" cy="76200"/>
          </a:xfrm>
          <a:prstGeom prst="rect">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F0000"/>
              </a:solidFill>
            </a:endParaRPr>
          </a:p>
        </p:txBody>
      </p:sp>
      <p:sp>
        <p:nvSpPr>
          <p:cNvPr id="27" name="矩形 26"/>
          <p:cNvSpPr/>
          <p:nvPr/>
        </p:nvSpPr>
        <p:spPr>
          <a:xfrm rot="10800000">
            <a:off x="4462145" y="3339465"/>
            <a:ext cx="1078865" cy="76200"/>
          </a:xfrm>
          <a:prstGeom prst="rect">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F0000"/>
              </a:solidFill>
            </a:endParaRPr>
          </a:p>
        </p:txBody>
      </p:sp>
      <p:sp>
        <p:nvSpPr>
          <p:cNvPr id="28" name="梯形 27"/>
          <p:cNvSpPr/>
          <p:nvPr/>
        </p:nvSpPr>
        <p:spPr>
          <a:xfrm>
            <a:off x="4432300" y="2424430"/>
            <a:ext cx="1125855" cy="790575"/>
          </a:xfrm>
          <a:prstGeom prst="trapezoid">
            <a:avLst/>
          </a:prstGeom>
          <a:solidFill>
            <a:srgbClr val="4141EF"/>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aphicFrame>
        <p:nvGraphicFramePr>
          <p:cNvPr id="31" name="表格 30"/>
          <p:cNvGraphicFramePr/>
          <p:nvPr>
            <p:custDataLst>
              <p:tags r:id="rId4"/>
            </p:custDataLst>
          </p:nvPr>
        </p:nvGraphicFramePr>
        <p:xfrm>
          <a:off x="4075430" y="3905885"/>
          <a:ext cx="7764145" cy="2444115"/>
        </p:xfrm>
        <a:graphic>
          <a:graphicData uri="http://schemas.openxmlformats.org/drawingml/2006/table">
            <a:tbl>
              <a:tblPr firstRow="1" bandRow="1">
                <a:tableStyleId>{9DBF6D18-39FE-4F62-982B-516FA106DCAB}</a:tableStyleId>
              </a:tblPr>
              <a:tblGrid>
                <a:gridCol w="1864995"/>
                <a:gridCol w="1215390"/>
                <a:gridCol w="1216025"/>
                <a:gridCol w="3467735"/>
              </a:tblGrid>
              <a:tr h="560705">
                <a:tc>
                  <a:txBody>
                    <a:bodyPr/>
                    <a:p>
                      <a:pPr algn="ctr">
                        <a:buNone/>
                      </a:pPr>
                      <a:r>
                        <a:rPr lang="zh-CN" altLang="en-US" sz="1400" b="1">
                          <a:solidFill>
                            <a:schemeClr val="bg1"/>
                          </a:solidFill>
                        </a:rPr>
                        <a:t>灵敏探测器几何尺寸</a:t>
                      </a:r>
                      <a:endParaRPr lang="zh-CN" altLang="en-US" sz="1400" b="1">
                        <a:solidFill>
                          <a:schemeClr val="bg1"/>
                        </a:solidFill>
                      </a:endParaRPr>
                    </a:p>
                  </a:txBody>
                  <a:tcPr/>
                </a:tc>
                <a:tc>
                  <a:txBody>
                    <a:bodyPr/>
                    <a:p>
                      <a:pPr algn="ctr">
                        <a:buNone/>
                      </a:pPr>
                      <a:r>
                        <a:rPr lang="zh-CN" altLang="en-US" sz="1400" b="1">
                          <a:solidFill>
                            <a:schemeClr val="bg1"/>
                          </a:solidFill>
                        </a:rPr>
                        <a:t>厚度（</a:t>
                      </a:r>
                      <a:r>
                        <a:rPr lang="en-US" altLang="zh-CN" sz="1400" b="1">
                          <a:solidFill>
                            <a:schemeClr val="bg1"/>
                          </a:solidFill>
                        </a:rPr>
                        <a:t>um</a:t>
                      </a:r>
                      <a:r>
                        <a:rPr lang="zh-CN" altLang="en-US" sz="1400" b="1">
                          <a:solidFill>
                            <a:schemeClr val="bg1"/>
                          </a:solidFill>
                        </a:rPr>
                        <a:t>）</a:t>
                      </a:r>
                      <a:endParaRPr lang="zh-CN" altLang="en-US" sz="1400" b="1">
                        <a:solidFill>
                          <a:schemeClr val="bg1"/>
                        </a:solidFill>
                      </a:endParaRPr>
                    </a:p>
                  </a:txBody>
                  <a:tcPr/>
                </a:tc>
                <a:tc>
                  <a:txBody>
                    <a:bodyPr/>
                    <a:p>
                      <a:pPr algn="ctr">
                        <a:buNone/>
                      </a:pPr>
                      <a:r>
                        <a:rPr lang="zh-CN" altLang="en-US" sz="1400" b="1">
                          <a:solidFill>
                            <a:schemeClr val="bg1"/>
                          </a:solidFill>
                        </a:rPr>
                        <a:t>直径（</a:t>
                      </a:r>
                      <a:r>
                        <a:rPr lang="en-US" altLang="zh-CN" sz="1400" b="1">
                          <a:solidFill>
                            <a:schemeClr val="bg1"/>
                          </a:solidFill>
                        </a:rPr>
                        <a:t>mm</a:t>
                      </a:r>
                      <a:r>
                        <a:rPr lang="zh-CN" altLang="en-US" sz="1400" b="1">
                          <a:solidFill>
                            <a:schemeClr val="bg1"/>
                          </a:solidFill>
                        </a:rPr>
                        <a:t>）</a:t>
                      </a:r>
                      <a:endParaRPr lang="zh-CN" altLang="en-US" sz="1400" b="1">
                        <a:solidFill>
                          <a:schemeClr val="bg1"/>
                        </a:solidFill>
                      </a:endParaRPr>
                    </a:p>
                  </a:txBody>
                  <a:tcPr/>
                </a:tc>
                <a:tc>
                  <a:txBody>
                    <a:bodyPr/>
                    <a:p>
                      <a:pPr algn="ctr">
                        <a:buNone/>
                      </a:pPr>
                      <a:r>
                        <a:rPr lang="zh-CN" altLang="en-US" sz="1400" b="1">
                          <a:solidFill>
                            <a:schemeClr val="bg1"/>
                          </a:solidFill>
                        </a:rPr>
                        <a:t>电子学</a:t>
                      </a:r>
                      <a:r>
                        <a:rPr lang="zh-CN" altLang="en-US" sz="1400" b="1">
                          <a:solidFill>
                            <a:schemeClr val="bg1"/>
                          </a:solidFill>
                        </a:rPr>
                        <a:t>通道</a:t>
                      </a:r>
                      <a:endParaRPr lang="zh-CN" altLang="en-US" sz="1400" b="1">
                        <a:solidFill>
                          <a:schemeClr val="bg1"/>
                        </a:solidFill>
                      </a:endParaRPr>
                    </a:p>
                  </a:txBody>
                  <a:tcPr/>
                </a:tc>
              </a:tr>
              <a:tr h="342900">
                <a:tc>
                  <a:txBody>
                    <a:bodyPr/>
                    <a:p>
                      <a:pPr algn="ctr">
                        <a:buNone/>
                      </a:pPr>
                      <a:r>
                        <a:rPr lang="en-US" altLang="zh-CN" sz="1400"/>
                        <a:t>SD1</a:t>
                      </a:r>
                      <a:endParaRPr lang="en-US" altLang="zh-CN" sz="1400"/>
                    </a:p>
                  </a:txBody>
                  <a:tcPr/>
                </a:tc>
                <a:tc>
                  <a:txBody>
                    <a:bodyPr/>
                    <a:p>
                      <a:pPr algn="ctr">
                        <a:buNone/>
                      </a:pPr>
                      <a:r>
                        <a:rPr lang="en-US" altLang="zh-CN" sz="1400"/>
                        <a:t>15</a:t>
                      </a:r>
                      <a:endParaRPr lang="en-US" altLang="zh-CN" sz="1400"/>
                    </a:p>
                  </a:txBody>
                  <a:tcPr/>
                </a:tc>
                <a:tc>
                  <a:txBody>
                    <a:bodyPr/>
                    <a:p>
                      <a:pPr algn="ctr">
                        <a:buNone/>
                      </a:pPr>
                      <a:r>
                        <a:rPr lang="en-US" altLang="zh-CN" sz="1400"/>
                        <a:t>8</a:t>
                      </a:r>
                      <a:endParaRPr lang="en-US" altLang="zh-CN" sz="1400"/>
                    </a:p>
                  </a:txBody>
                  <a:tcPr/>
                </a:tc>
                <a:tc>
                  <a:txBody>
                    <a:bodyPr/>
                    <a:p>
                      <a:pPr algn="ctr">
                        <a:buNone/>
                      </a:pPr>
                      <a:r>
                        <a:rPr lang="zh-CN" altLang="en-US" sz="1400"/>
                        <a:t>高低增益通道</a:t>
                      </a:r>
                      <a:r>
                        <a:rPr lang="en-US" altLang="zh-CN" sz="1400"/>
                        <a:t>(2 channels)</a:t>
                      </a:r>
                      <a:endParaRPr lang="zh-CN" altLang="en-US" sz="1400"/>
                    </a:p>
                  </a:txBody>
                  <a:tcPr/>
                </a:tc>
              </a:tr>
              <a:tr h="351790">
                <a:tc>
                  <a:txBody>
                    <a:bodyPr/>
                    <a:p>
                      <a:pPr algn="ctr">
                        <a:buNone/>
                      </a:pPr>
                      <a:r>
                        <a:rPr lang="en-US" altLang="zh-CN" sz="1400"/>
                        <a:t>SD2</a:t>
                      </a:r>
                      <a:endParaRPr lang="en-US" altLang="zh-CN" sz="1400"/>
                    </a:p>
                  </a:txBody>
                  <a:tcPr/>
                </a:tc>
                <a:tc>
                  <a:txBody>
                    <a:bodyPr/>
                    <a:p>
                      <a:pPr algn="ctr">
                        <a:buNone/>
                      </a:pPr>
                      <a:r>
                        <a:rPr lang="en-US" altLang="zh-CN" sz="1400"/>
                        <a:t>300</a:t>
                      </a:r>
                      <a:endParaRPr lang="en-US" altLang="zh-CN" sz="1400"/>
                    </a:p>
                  </a:txBody>
                  <a:tcPr/>
                </a:tc>
                <a:tc>
                  <a:txBody>
                    <a:bodyPr/>
                    <a:p>
                      <a:pPr algn="ctr">
                        <a:buNone/>
                      </a:pPr>
                      <a:r>
                        <a:rPr lang="en-US" altLang="zh-CN" sz="1400"/>
                        <a:t>26</a:t>
                      </a:r>
                      <a:endParaRPr lang="en-US" altLang="zh-CN" sz="1400"/>
                    </a:p>
                  </a:txBody>
                  <a:tcPr/>
                </a:tc>
                <a:tc>
                  <a:txBody>
                    <a:bodyPr/>
                    <a:p>
                      <a:pPr algn="ctr">
                        <a:buNone/>
                      </a:pPr>
                      <a:r>
                        <a:rPr lang="zh-CN" altLang="en-US" sz="1400"/>
                        <a:t>高中低增益通道</a:t>
                      </a:r>
                      <a:r>
                        <a:rPr lang="en-US" altLang="zh-CN" sz="1400"/>
                        <a:t>(3 channels)</a:t>
                      </a:r>
                      <a:endParaRPr lang="en-US" altLang="zh-CN" sz="1400"/>
                    </a:p>
                  </a:txBody>
                  <a:tcPr/>
                </a:tc>
              </a:tr>
              <a:tr h="396240">
                <a:tc>
                  <a:txBody>
                    <a:bodyPr/>
                    <a:p>
                      <a:pPr algn="ctr">
                        <a:buNone/>
                      </a:pPr>
                      <a:r>
                        <a:rPr lang="en-US" altLang="zh-CN" sz="1400"/>
                        <a:t>CsI</a:t>
                      </a:r>
                      <a:endParaRPr lang="en-US" altLang="zh-CN" sz="1400"/>
                    </a:p>
                  </a:txBody>
                  <a:tcPr/>
                </a:tc>
                <a:tc>
                  <a:txBody>
                    <a:bodyPr/>
                    <a:p>
                      <a:pPr algn="ctr">
                        <a:buNone/>
                      </a:pPr>
                      <a:r>
                        <a:rPr lang="en-US" altLang="zh-CN" sz="1400"/>
                        <a:t>32.5mm</a:t>
                      </a:r>
                      <a:endParaRPr lang="en-US" altLang="zh-CN" sz="1400"/>
                    </a:p>
                  </a:txBody>
                  <a:tcPr/>
                </a:tc>
                <a:tc>
                  <a:txBody>
                    <a:bodyPr/>
                    <a:p>
                      <a:pPr algn="ctr">
                        <a:buNone/>
                      </a:pPr>
                      <a:endParaRPr lang="zh-CN" altLang="en-US" sz="1400"/>
                    </a:p>
                  </a:txBody>
                  <a:tcPr/>
                </a:tc>
                <a:tc>
                  <a:txBody>
                    <a:bodyPr/>
                    <a:p>
                      <a:pPr algn="ctr">
                        <a:buNone/>
                      </a:pPr>
                      <a:r>
                        <a:rPr lang="zh-CN" altLang="en-US" sz="1400"/>
                        <a:t>高中低增益通道，备份通道</a:t>
                      </a:r>
                      <a:r>
                        <a:rPr lang="en-US" altLang="zh-CN" sz="1400"/>
                        <a:t>(6 channels)</a:t>
                      </a:r>
                      <a:endParaRPr lang="en-US" altLang="zh-CN" sz="1400"/>
                    </a:p>
                  </a:txBody>
                  <a:tcPr/>
                </a:tc>
              </a:tr>
              <a:tr h="396240">
                <a:tc>
                  <a:txBody>
                    <a:bodyPr/>
                    <a:p>
                      <a:pPr algn="ctr">
                        <a:buNone/>
                      </a:pPr>
                      <a:r>
                        <a:rPr lang="en-US" altLang="zh-CN" sz="1400"/>
                        <a:t>ACD-Top</a:t>
                      </a:r>
                      <a:endParaRPr lang="en-US" altLang="zh-CN" sz="1400"/>
                    </a:p>
                  </a:txBody>
                  <a:tcPr/>
                </a:tc>
                <a:tc>
                  <a:txBody>
                    <a:bodyPr/>
                    <a:p>
                      <a:pPr algn="ctr">
                        <a:buNone/>
                      </a:pPr>
                      <a:endParaRPr lang="en-US" altLang="zh-CN" sz="1400"/>
                    </a:p>
                  </a:txBody>
                  <a:tcPr/>
                </a:tc>
                <a:tc>
                  <a:txBody>
                    <a:bodyPr/>
                    <a:p>
                      <a:pPr algn="ctr">
                        <a:buNone/>
                      </a:pPr>
                      <a:endParaRPr lang="zh-CN" altLang="en-US" sz="1400"/>
                    </a:p>
                  </a:txBody>
                  <a:tcPr/>
                </a:tc>
                <a:tc>
                  <a:txBody>
                    <a:bodyPr/>
                    <a:p>
                      <a:pPr algn="ctr">
                        <a:buNone/>
                      </a:pPr>
                      <a:r>
                        <a:rPr lang="zh-CN" altLang="en-US" sz="1400"/>
                        <a:t>参与硬件</a:t>
                      </a:r>
                      <a:r>
                        <a:rPr lang="zh-CN" altLang="en-US" sz="1400"/>
                        <a:t>反符合</a:t>
                      </a:r>
                      <a:endParaRPr lang="zh-CN" altLang="en-US" sz="1400"/>
                    </a:p>
                  </a:txBody>
                  <a:tcPr/>
                </a:tc>
              </a:tr>
              <a:tr h="396240">
                <a:tc>
                  <a:txBody>
                    <a:bodyPr/>
                    <a:p>
                      <a:pPr algn="ctr">
                        <a:buNone/>
                      </a:pPr>
                      <a:r>
                        <a:rPr lang="en-US" altLang="zh-CN" sz="1400"/>
                        <a:t>ACD-Bottom</a:t>
                      </a:r>
                      <a:endParaRPr lang="en-US" altLang="zh-CN" sz="1400"/>
                    </a:p>
                  </a:txBody>
                  <a:tcPr/>
                </a:tc>
                <a:tc>
                  <a:txBody>
                    <a:bodyPr/>
                    <a:p>
                      <a:pPr algn="ctr">
                        <a:buNone/>
                      </a:pPr>
                      <a:endParaRPr lang="en-US" altLang="zh-CN" sz="1400"/>
                    </a:p>
                  </a:txBody>
                  <a:tcPr/>
                </a:tc>
                <a:tc>
                  <a:txBody>
                    <a:bodyPr/>
                    <a:p>
                      <a:pPr algn="ctr">
                        <a:buNone/>
                      </a:pPr>
                      <a:endParaRPr lang="zh-CN" altLang="en-US" sz="1400"/>
                    </a:p>
                  </a:txBody>
                  <a:tcPr/>
                </a:tc>
                <a:tc>
                  <a:txBody>
                    <a:bodyPr/>
                    <a:p>
                      <a:pPr algn="ctr">
                        <a:buNone/>
                      </a:pPr>
                      <a:r>
                        <a:rPr lang="zh-CN" altLang="en-US" sz="1400"/>
                        <a:t>参与硬件</a:t>
                      </a:r>
                      <a:r>
                        <a:rPr lang="zh-CN" altLang="en-US" sz="1400"/>
                        <a:t>反符合</a:t>
                      </a:r>
                      <a:endParaRPr lang="zh-CN" altLang="en-US" sz="1400"/>
                    </a:p>
                  </a:txBody>
                  <a:tcPr/>
                </a:tc>
              </a:tr>
            </a:tbl>
          </a:graphicData>
        </a:graphic>
      </p:graphicFrame>
      <p:pic>
        <p:nvPicPr>
          <p:cNvPr id="32" name="图片 23" descr="说明: 捕获"/>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655320" y="3955415"/>
            <a:ext cx="2738755" cy="2497455"/>
          </a:xfrm>
          <a:prstGeom prst="rect">
            <a:avLst/>
          </a:prstGeom>
          <a:noFill/>
          <a:ln>
            <a:noFill/>
          </a:ln>
        </p:spPr>
      </p:pic>
      <p:sp>
        <p:nvSpPr>
          <p:cNvPr id="33" name="文本框 32"/>
          <p:cNvSpPr txBox="1"/>
          <p:nvPr/>
        </p:nvSpPr>
        <p:spPr>
          <a:xfrm>
            <a:off x="655320" y="3371850"/>
            <a:ext cx="11374755" cy="506730"/>
          </a:xfrm>
          <a:prstGeom prst="rect">
            <a:avLst/>
          </a:prstGeom>
          <a:noFill/>
        </p:spPr>
        <p:txBody>
          <a:bodyPr wrap="none" rtlCol="0" anchor="t">
            <a:spAutoFit/>
          </a:bodyPr>
          <a:p>
            <a:pPr>
              <a:lnSpc>
                <a:spcPct val="150000"/>
              </a:lnSpc>
            </a:pPr>
            <a:r>
              <a:rPr lang="zh-CN" altLang="en-US" b="1">
                <a:latin typeface="微软雅黑" panose="020B0503020204020204" charset="-122"/>
                <a:ea typeface="微软雅黑" panose="020B0503020204020204" charset="-122"/>
                <a:cs typeface="微软雅黑" panose="020B0503020204020204" charset="-122"/>
                <a:sym typeface="+mn-ea"/>
              </a:rPr>
              <a:t>对</a:t>
            </a:r>
            <a:r>
              <a:rPr lang="en-US" altLang="zh-CN" b="1">
                <a:latin typeface="微软雅黑" panose="020B0503020204020204" charset="-122"/>
                <a:ea typeface="微软雅黑" panose="020B0503020204020204" charset="-122"/>
                <a:cs typeface="微软雅黑" panose="020B0503020204020204" charset="-122"/>
                <a:sym typeface="+mn-ea"/>
              </a:rPr>
              <a:t>300MeV</a:t>
            </a:r>
            <a:r>
              <a:rPr lang="zh-CN" altLang="en-US" b="1">
                <a:latin typeface="微软雅黑" panose="020B0503020204020204" charset="-122"/>
                <a:ea typeface="微软雅黑" panose="020B0503020204020204" charset="-122"/>
                <a:cs typeface="微软雅黑" panose="020B0503020204020204" charset="-122"/>
                <a:sym typeface="+mn-ea"/>
              </a:rPr>
              <a:t>的铁在硅中的射程为</a:t>
            </a:r>
            <a:r>
              <a:rPr lang="en-US" altLang="zh-CN" b="1">
                <a:latin typeface="微软雅黑" panose="020B0503020204020204" charset="-122"/>
                <a:ea typeface="微软雅黑" panose="020B0503020204020204" charset="-122"/>
                <a:cs typeface="微软雅黑" panose="020B0503020204020204" charset="-122"/>
                <a:sym typeface="+mn-ea"/>
              </a:rPr>
              <a:t>51μm</a:t>
            </a:r>
            <a:r>
              <a:rPr lang="zh-CN" altLang="en-US" b="1">
                <a:latin typeface="微软雅黑" panose="020B0503020204020204" charset="-122"/>
                <a:ea typeface="微软雅黑" panose="020B0503020204020204" charset="-122"/>
                <a:cs typeface="微软雅黑" panose="020B0503020204020204" charset="-122"/>
                <a:sym typeface="+mn-ea"/>
              </a:rPr>
              <a:t>。为了尽可能的获得能损信息和结合力学强度，</a:t>
            </a:r>
            <a:r>
              <a:rPr lang="en-US" altLang="zh-CN" b="1">
                <a:latin typeface="微软雅黑" panose="020B0503020204020204" charset="-122"/>
                <a:ea typeface="微软雅黑" panose="020B0503020204020204" charset="-122"/>
                <a:cs typeface="微软雅黑" panose="020B0503020204020204" charset="-122"/>
                <a:sym typeface="+mn-ea"/>
              </a:rPr>
              <a:t>SD1</a:t>
            </a:r>
            <a:r>
              <a:rPr lang="zh-CN" altLang="en-US" b="1">
                <a:latin typeface="微软雅黑" panose="020B0503020204020204" charset="-122"/>
                <a:ea typeface="微软雅黑" panose="020B0503020204020204" charset="-122"/>
                <a:cs typeface="微软雅黑" panose="020B0503020204020204" charset="-122"/>
                <a:sym typeface="+mn-ea"/>
              </a:rPr>
              <a:t>的厚度选为</a:t>
            </a:r>
            <a:r>
              <a:rPr lang="en-US" altLang="zh-CN" b="1">
                <a:latin typeface="微软雅黑" panose="020B0503020204020204" charset="-122"/>
                <a:ea typeface="微软雅黑" panose="020B0503020204020204" charset="-122"/>
                <a:cs typeface="微软雅黑" panose="020B0503020204020204" charset="-122"/>
                <a:sym typeface="+mn-ea"/>
              </a:rPr>
              <a:t>15</a:t>
            </a:r>
            <a:r>
              <a:rPr lang="en-US" altLang="zh-CN" b="1">
                <a:latin typeface="微软雅黑" panose="020B0503020204020204" charset="-122"/>
                <a:ea typeface="微软雅黑" panose="020B0503020204020204" charset="-122"/>
                <a:cs typeface="微软雅黑" panose="020B0503020204020204" charset="-122"/>
                <a:sym typeface="+mn-ea"/>
              </a:rPr>
              <a:t>μm</a:t>
            </a:r>
            <a:r>
              <a:rPr lang="zh-CN" altLang="en-US" b="1">
                <a:latin typeface="微软雅黑" panose="020B0503020204020204" charset="-122"/>
                <a:ea typeface="微软雅黑" panose="020B0503020204020204" charset="-122"/>
                <a:cs typeface="微软雅黑" panose="020B0503020204020204" charset="-122"/>
                <a:sym typeface="+mn-ea"/>
              </a:rPr>
              <a:t>。</a:t>
            </a:r>
            <a:endParaRPr lang="zh-CN" altLang="en-US" b="1">
              <a:latin typeface="微软雅黑" panose="020B0503020204020204" charset="-122"/>
              <a:ea typeface="微软雅黑" panose="020B0503020204020204" charset="-122"/>
              <a:cs typeface="微软雅黑" panose="020B0503020204020204" charset="-122"/>
            </a:endParaRPr>
          </a:p>
        </p:txBody>
      </p:sp>
      <p:pic>
        <p:nvPicPr>
          <p:cNvPr id="6" name="Picture 3"/>
          <p:cNvPicPr>
            <a:picLocks noChangeAspect="1"/>
          </p:cNvPicPr>
          <p:nvPr/>
        </p:nvPicPr>
        <p:blipFill>
          <a:blip r:embed="rId6"/>
          <a:stretch>
            <a:fillRect/>
          </a:stretch>
        </p:blipFill>
        <p:spPr>
          <a:xfrm>
            <a:off x="8823325" y="1292860"/>
            <a:ext cx="3204845" cy="2166620"/>
          </a:xfrm>
          <a:prstGeom prst="rect">
            <a:avLst/>
          </a:prstGeom>
        </p:spPr>
      </p:pic>
    </p:spTree>
  </p:cSld>
  <p:clrMapOvr>
    <a:masterClrMapping/>
  </p:clrMapOvr>
  <p:transition advTm="18446"/>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图片 6" descr="所徽1.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75715" cy="1076960"/>
          </a:xfrm>
          <a:prstGeom prst="rect">
            <a:avLst/>
          </a:prstGeom>
        </p:spPr>
      </p:pic>
      <p:sp>
        <p:nvSpPr>
          <p:cNvPr id="3" name="TextBox 2"/>
          <p:cNvSpPr txBox="1"/>
          <p:nvPr/>
        </p:nvSpPr>
        <p:spPr>
          <a:xfrm>
            <a:off x="2670752" y="1882634"/>
            <a:ext cx="7024504" cy="3046095"/>
          </a:xfrm>
          <a:prstGeom prst="rect">
            <a:avLst/>
          </a:prstGeom>
          <a:noFill/>
        </p:spPr>
        <p:txBody>
          <a:bodyPr wrap="square" rtlCol="0">
            <a:spAutoFit/>
          </a:bodyPr>
          <a:lstStyle/>
          <a:p>
            <a:pPr>
              <a:lnSpc>
                <a:spcPct val="200000"/>
              </a:lnSpc>
              <a:buFont typeface="Wingdings" panose="05000000000000000000" pitchFamily="2" charset="2"/>
              <a:buChar char="l"/>
            </a:pPr>
            <a:r>
              <a:rPr lang="zh-CN" altLang="en-US" sz="3200" b="1" dirty="0">
                <a:latin typeface="微软雅黑" panose="020B0503020204020204" charset="-122"/>
                <a:ea typeface="微软雅黑" panose="020B0503020204020204" charset="-122"/>
                <a:cs typeface="微软雅黑" panose="020B0503020204020204" charset="-122"/>
              </a:rPr>
              <a:t>火星能量粒子</a:t>
            </a:r>
            <a:r>
              <a:rPr lang="zh-CN" altLang="en-US" sz="3200" b="1" dirty="0">
                <a:latin typeface="微软雅黑" panose="020B0503020204020204" charset="-122"/>
                <a:ea typeface="微软雅黑" panose="020B0503020204020204" charset="-122"/>
                <a:cs typeface="微软雅黑" panose="020B0503020204020204" charset="-122"/>
              </a:rPr>
              <a:t>分析仪研制背景介绍</a:t>
            </a:r>
            <a:endParaRPr lang="en-US" altLang="zh-CN" sz="3200" b="1" dirty="0">
              <a:latin typeface="微软雅黑" panose="020B0503020204020204" charset="-122"/>
              <a:ea typeface="微软雅黑" panose="020B0503020204020204" charset="-122"/>
              <a:cs typeface="微软雅黑" panose="020B0503020204020204" charset="-122"/>
            </a:endParaRPr>
          </a:p>
          <a:p>
            <a:pPr>
              <a:lnSpc>
                <a:spcPct val="200000"/>
              </a:lnSpc>
              <a:buFont typeface="Wingdings" panose="05000000000000000000" pitchFamily="2" charset="2"/>
              <a:buChar char="l"/>
            </a:pPr>
            <a:r>
              <a:rPr lang="zh-CN" altLang="en-US" sz="3200" b="1" dirty="0">
                <a:latin typeface="微软雅黑" panose="020B0503020204020204" charset="-122"/>
                <a:ea typeface="微软雅黑" panose="020B0503020204020204" charset="-122"/>
                <a:cs typeface="微软雅黑" panose="020B0503020204020204" charset="-122"/>
              </a:rPr>
              <a:t>火星能量粒子分析仪的设计与</a:t>
            </a:r>
            <a:r>
              <a:rPr lang="zh-CN" altLang="en-US" sz="3200" b="1" dirty="0">
                <a:latin typeface="微软雅黑" panose="020B0503020204020204" charset="-122"/>
                <a:ea typeface="微软雅黑" panose="020B0503020204020204" charset="-122"/>
                <a:cs typeface="微软雅黑" panose="020B0503020204020204" charset="-122"/>
              </a:rPr>
              <a:t>研制</a:t>
            </a:r>
            <a:endParaRPr lang="zh-CN" altLang="en-US" sz="3200" b="1" dirty="0">
              <a:latin typeface="微软雅黑" panose="020B0503020204020204" charset="-122"/>
              <a:ea typeface="微软雅黑" panose="020B0503020204020204" charset="-122"/>
              <a:cs typeface="微软雅黑" panose="020B0503020204020204" charset="-122"/>
            </a:endParaRPr>
          </a:p>
          <a:p>
            <a:pPr>
              <a:lnSpc>
                <a:spcPct val="200000"/>
              </a:lnSpc>
              <a:buFont typeface="Wingdings" panose="05000000000000000000" pitchFamily="2" charset="2"/>
              <a:buChar char="l"/>
            </a:pPr>
            <a:r>
              <a:rPr lang="zh-CN" altLang="en-US" sz="3200" b="1" dirty="0">
                <a:solidFill>
                  <a:schemeClr val="tx1"/>
                </a:solidFill>
                <a:latin typeface="微软雅黑" panose="020B0503020204020204" charset="-122"/>
                <a:ea typeface="微软雅黑" panose="020B0503020204020204" charset="-122"/>
                <a:cs typeface="微软雅黑" panose="020B0503020204020204" charset="-122"/>
              </a:rPr>
              <a:t>火星能量粒子分析仪的</a:t>
            </a:r>
            <a:r>
              <a:rPr lang="zh-CN" altLang="en-US" sz="3200" b="1" dirty="0">
                <a:solidFill>
                  <a:schemeClr val="tx1"/>
                </a:solidFill>
                <a:latin typeface="微软雅黑" panose="020B0503020204020204" charset="-122"/>
                <a:ea typeface="微软雅黑" panose="020B0503020204020204" charset="-122"/>
                <a:cs typeface="微软雅黑" panose="020B0503020204020204" charset="-122"/>
              </a:rPr>
              <a:t>在轨应用</a:t>
            </a:r>
            <a:endParaRPr lang="zh-CN" altLang="en-US" sz="3200" b="1"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1" name="矩形 10"/>
          <p:cNvSpPr/>
          <p:nvPr/>
        </p:nvSpPr>
        <p:spPr>
          <a:xfrm flipV="1">
            <a:off x="0" y="105473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6232525" y="650621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pPr algn="l"/>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spTree>
  </p:cSld>
  <p:clrMapOvr>
    <a:masterClrMapping/>
  </p:clrMapOvr>
  <p:transition advTm="18446"/>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图片 6" descr="所徽1.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75715" cy="1076960"/>
          </a:xfrm>
          <a:prstGeom prst="rect">
            <a:avLst/>
          </a:prstGeom>
        </p:spPr>
      </p:pic>
      <p:sp>
        <p:nvSpPr>
          <p:cNvPr id="11" name="矩形 10"/>
          <p:cNvSpPr/>
          <p:nvPr/>
        </p:nvSpPr>
        <p:spPr>
          <a:xfrm flipV="1">
            <a:off x="0" y="105473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6232525" y="650621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sp>
        <p:nvSpPr>
          <p:cNvPr id="5" name="文本框 4"/>
          <p:cNvSpPr txBox="1"/>
          <p:nvPr/>
        </p:nvSpPr>
        <p:spPr>
          <a:xfrm>
            <a:off x="1429385" y="247650"/>
            <a:ext cx="2011680" cy="645160"/>
          </a:xfrm>
          <a:prstGeom prst="rect">
            <a:avLst/>
          </a:prstGeom>
          <a:noFill/>
        </p:spPr>
        <p:txBody>
          <a:bodyPr wrap="none" rtlCol="0" anchor="t">
            <a:spAutoFit/>
          </a:bodyPr>
          <a:p>
            <a:r>
              <a:rPr lang="zh-CN" altLang="en-US" sz="3600" b="1" dirty="0">
                <a:latin typeface="微软雅黑" panose="020B0503020204020204" charset="-122"/>
                <a:ea typeface="微软雅黑" panose="020B0503020204020204" charset="-122"/>
                <a:cs typeface="微软雅黑" panose="020B0503020204020204" charset="-122"/>
                <a:sym typeface="+mn-ea"/>
              </a:rPr>
              <a:t>探测方案</a:t>
            </a:r>
            <a:endParaRPr lang="zh-CN" altLang="en-US" sz="3600" b="1" dirty="0">
              <a:latin typeface="微软雅黑" panose="020B0503020204020204" charset="-122"/>
              <a:ea typeface="微软雅黑" panose="020B0503020204020204" charset="-122"/>
              <a:cs typeface="微软雅黑" panose="020B0503020204020204" charset="-122"/>
              <a:sym typeface="+mn-ea"/>
            </a:endParaRPr>
          </a:p>
        </p:txBody>
      </p:sp>
      <p:sp>
        <p:nvSpPr>
          <p:cNvPr id="22" name="矩形 12"/>
          <p:cNvSpPr/>
          <p:nvPr/>
        </p:nvSpPr>
        <p:spPr>
          <a:xfrm>
            <a:off x="364490" y="1361440"/>
            <a:ext cx="3616960" cy="922020"/>
          </a:xfrm>
          <a:prstGeom prst="rect">
            <a:avLst/>
          </a:prstGeom>
          <a:noFill/>
          <a:ln w="28575" cap="flat" cmpd="sng">
            <a:solidFill>
              <a:srgbClr val="0000FF"/>
            </a:solidFill>
            <a:prstDash val="solid"/>
            <a:miter/>
            <a:headEnd type="none" w="med" len="med"/>
            <a:tailEnd type="none" w="med" len="med"/>
          </a:ln>
        </p:spPr>
        <p:txBody>
          <a:bodyPr wrap="square">
            <a:spAutoFit/>
          </a:bodyPr>
          <a:p>
            <a:pPr marL="342900" indent="-342900" algn="just">
              <a:buClr>
                <a:srgbClr val="FF0000"/>
              </a:buClr>
              <a:buFont typeface="Wingdings" panose="05000000000000000000" pitchFamily="2" charset="2"/>
              <a:buChar char="p"/>
            </a:pPr>
            <a:r>
              <a:rPr lang="zh-CN" altLang="en-US" b="1" dirty="0">
                <a:solidFill>
                  <a:srgbClr val="4141EF"/>
                </a:solidFill>
                <a:latin typeface="微软雅黑" panose="020B0503020204020204" charset="-122"/>
                <a:ea typeface="微软雅黑" panose="020B0503020204020204" charset="-122"/>
                <a:cs typeface="微软雅黑" panose="020B0503020204020204" charset="-122"/>
                <a:sym typeface="+mn-ea"/>
              </a:rPr>
              <a:t>峰值通量上限高</a:t>
            </a:r>
            <a:r>
              <a:rPr lang="en-US" altLang="zh-CN" b="1" dirty="0">
                <a:solidFill>
                  <a:srgbClr val="4141EF"/>
                </a:solidFill>
                <a:latin typeface="微软雅黑" panose="020B0503020204020204" charset="-122"/>
                <a:ea typeface="微软雅黑" panose="020B0503020204020204" charset="-122"/>
                <a:cs typeface="微软雅黑" panose="020B0503020204020204" charset="-122"/>
                <a:sym typeface="+mn-ea"/>
              </a:rPr>
              <a:t>(</a:t>
            </a:r>
            <a:r>
              <a:rPr lang="en-US" altLang="zh-CN" b="1" dirty="0" smtClean="0">
                <a:solidFill>
                  <a:srgbClr val="4141EF"/>
                </a:solidFill>
                <a:latin typeface="微软雅黑" panose="020B0503020204020204" charset="-122"/>
                <a:ea typeface="微软雅黑" panose="020B0503020204020204" charset="-122"/>
                <a:cs typeface="微软雅黑" panose="020B0503020204020204" charset="-122"/>
                <a:sym typeface="Times New Roman" panose="02020603050405020304" charset="0"/>
              </a:rPr>
              <a:t>10</a:t>
            </a:r>
            <a:r>
              <a:rPr lang="en-US" altLang="zh-CN" b="1" baseline="30000" dirty="0" smtClean="0">
                <a:solidFill>
                  <a:srgbClr val="4141EF"/>
                </a:solidFill>
                <a:latin typeface="微软雅黑" panose="020B0503020204020204" charset="-122"/>
                <a:ea typeface="微软雅黑" panose="020B0503020204020204" charset="-122"/>
                <a:cs typeface="微软雅黑" panose="020B0503020204020204" charset="-122"/>
                <a:sym typeface="Times New Roman" panose="02020603050405020304" charset="0"/>
              </a:rPr>
              <a:t>5</a:t>
            </a:r>
            <a:r>
              <a:rPr lang="en-US" altLang="zh-CN" b="1" dirty="0" smtClean="0">
                <a:solidFill>
                  <a:srgbClr val="4141EF"/>
                </a:solidFill>
                <a:latin typeface="微软雅黑" panose="020B0503020204020204" charset="-122"/>
                <a:ea typeface="微软雅黑" panose="020B0503020204020204" charset="-122"/>
                <a:cs typeface="微软雅黑" panose="020B0503020204020204" charset="-122"/>
                <a:sym typeface="Times New Roman" panose="02020603050405020304" charset="0"/>
              </a:rPr>
              <a:t>cm</a:t>
            </a:r>
            <a:r>
              <a:rPr lang="en-US" altLang="zh-CN" b="1" baseline="30000" dirty="0" smtClean="0">
                <a:solidFill>
                  <a:srgbClr val="4141EF"/>
                </a:solidFill>
                <a:latin typeface="微软雅黑" panose="020B0503020204020204" charset="-122"/>
                <a:ea typeface="微软雅黑" panose="020B0503020204020204" charset="-122"/>
                <a:cs typeface="微软雅黑" panose="020B0503020204020204" charset="-122"/>
                <a:sym typeface="Times New Roman" panose="02020603050405020304" charset="0"/>
              </a:rPr>
              <a:t>-2</a:t>
            </a:r>
            <a:r>
              <a:rPr lang="en-US" altLang="zh-CN" b="1" dirty="0" smtClean="0">
                <a:solidFill>
                  <a:srgbClr val="4141EF"/>
                </a:solidFill>
                <a:latin typeface="微软雅黑" panose="020B0503020204020204" charset="-122"/>
                <a:ea typeface="微软雅黑" panose="020B0503020204020204" charset="-122"/>
                <a:cs typeface="微软雅黑" panose="020B0503020204020204" charset="-122"/>
                <a:sym typeface="Times New Roman" panose="02020603050405020304" charset="0"/>
              </a:rPr>
              <a:t>s</a:t>
            </a:r>
            <a:r>
              <a:rPr lang="en-US" altLang="zh-CN" b="1" baseline="30000" dirty="0" smtClean="0">
                <a:solidFill>
                  <a:srgbClr val="4141EF"/>
                </a:solidFill>
                <a:latin typeface="微软雅黑" panose="020B0503020204020204" charset="-122"/>
                <a:ea typeface="微软雅黑" panose="020B0503020204020204" charset="-122"/>
                <a:cs typeface="微软雅黑" panose="020B0503020204020204" charset="-122"/>
                <a:sym typeface="Times New Roman" panose="02020603050405020304" charset="0"/>
              </a:rPr>
              <a:t>-1</a:t>
            </a:r>
            <a:r>
              <a:rPr lang="en-US" altLang="zh-CN" b="1" dirty="0">
                <a:solidFill>
                  <a:srgbClr val="4141EF"/>
                </a:solidFill>
                <a:latin typeface="微软雅黑" panose="020B0503020204020204" charset="-122"/>
                <a:ea typeface="微软雅黑" panose="020B0503020204020204" charset="-122"/>
                <a:cs typeface="微软雅黑" panose="020B0503020204020204" charset="-122"/>
                <a:sym typeface="+mn-ea"/>
              </a:rPr>
              <a:t>)</a:t>
            </a:r>
            <a:endParaRPr lang="en-US" altLang="zh-CN" b="1" dirty="0">
              <a:solidFill>
                <a:srgbClr val="4141EF"/>
              </a:solidFill>
              <a:latin typeface="微软雅黑" panose="020B0503020204020204" charset="-122"/>
              <a:ea typeface="微软雅黑" panose="020B0503020204020204" charset="-122"/>
              <a:cs typeface="微软雅黑" panose="020B0503020204020204" charset="-122"/>
              <a:sym typeface="+mn-ea"/>
            </a:endParaRPr>
          </a:p>
          <a:p>
            <a:pPr marL="342900" indent="-342900" algn="just">
              <a:buClr>
                <a:srgbClr val="FF0000"/>
              </a:buClr>
              <a:buFont typeface="Wingdings" panose="05000000000000000000" pitchFamily="2" charset="2"/>
              <a:buChar char="p"/>
            </a:pPr>
            <a:r>
              <a:rPr lang="en-US" b="1" dirty="0">
                <a:solidFill>
                  <a:srgbClr val="4141EF"/>
                </a:solidFill>
                <a:latin typeface="微软雅黑" panose="020B0503020204020204" charset="-122"/>
                <a:ea typeface="微软雅黑" panose="020B0503020204020204" charset="-122"/>
                <a:cs typeface="微软雅黑" panose="020B0503020204020204" charset="-122"/>
                <a:sym typeface="+mn-ea"/>
              </a:rPr>
              <a:t>60</a:t>
            </a:r>
            <a:r>
              <a:rPr lang="zh-CN" altLang="en-US" b="1" dirty="0">
                <a:solidFill>
                  <a:srgbClr val="4141EF"/>
                </a:solidFill>
                <a:latin typeface="微软雅黑" panose="020B0503020204020204" charset="-122"/>
                <a:ea typeface="微软雅黑" panose="020B0503020204020204" charset="-122"/>
                <a:cs typeface="微软雅黑" panose="020B0503020204020204" charset="-122"/>
                <a:sym typeface="+mn-ea"/>
              </a:rPr>
              <a:t>°视场</a:t>
            </a:r>
            <a:endParaRPr lang="zh-CN" altLang="en-US" b="1" dirty="0">
              <a:solidFill>
                <a:srgbClr val="4141EF"/>
              </a:solidFill>
              <a:latin typeface="微软雅黑" panose="020B0503020204020204" charset="-122"/>
              <a:ea typeface="微软雅黑" panose="020B0503020204020204" charset="-122"/>
              <a:cs typeface="微软雅黑" panose="020B0503020204020204" charset="-122"/>
              <a:sym typeface="+mn-ea"/>
            </a:endParaRPr>
          </a:p>
          <a:p>
            <a:pPr marL="342900" indent="-342900" algn="just">
              <a:buClr>
                <a:srgbClr val="FF0000"/>
              </a:buClr>
              <a:buFont typeface="Wingdings" panose="05000000000000000000" pitchFamily="2" charset="2"/>
              <a:buChar char="p"/>
            </a:pPr>
            <a:r>
              <a:rPr lang="zh-CN" b="1" kern="0">
                <a:solidFill>
                  <a:srgbClr val="4141EF"/>
                </a:solidFill>
                <a:effectLst/>
                <a:latin typeface="微软雅黑" panose="020B0503020204020204" charset="-122"/>
                <a:ea typeface="微软雅黑" panose="020B0503020204020204" charset="-122"/>
                <a:sym typeface="+mn-ea"/>
              </a:rPr>
              <a:t>≦</a:t>
            </a:r>
            <a:r>
              <a:rPr lang="en-US" b="1" kern="0">
                <a:solidFill>
                  <a:srgbClr val="4141EF"/>
                </a:solidFill>
                <a:effectLst/>
                <a:latin typeface="微软雅黑" panose="020B0503020204020204" charset="-122"/>
                <a:ea typeface="微软雅黑" panose="020B0503020204020204" charset="-122"/>
                <a:sym typeface="+mn-ea"/>
              </a:rPr>
              <a:t>1.3Kbps</a:t>
            </a:r>
            <a:endParaRPr lang="en-US" altLang="en-US" b="1" kern="0" dirty="0">
              <a:solidFill>
                <a:srgbClr val="4141EF"/>
              </a:solidFill>
              <a:effectLst/>
              <a:latin typeface="微软雅黑" panose="020B0503020204020204" charset="-122"/>
              <a:ea typeface="微软雅黑" panose="020B0503020204020204" charset="-122"/>
              <a:sym typeface="+mn-ea"/>
            </a:endParaRPr>
          </a:p>
        </p:txBody>
      </p:sp>
      <p:sp>
        <p:nvSpPr>
          <p:cNvPr id="23" name="矩形 22"/>
          <p:cNvSpPr/>
          <p:nvPr/>
        </p:nvSpPr>
        <p:spPr>
          <a:xfrm>
            <a:off x="1162050" y="4261485"/>
            <a:ext cx="485140" cy="76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F0000"/>
              </a:solidFill>
            </a:endParaRPr>
          </a:p>
        </p:txBody>
      </p:sp>
      <p:sp>
        <p:nvSpPr>
          <p:cNvPr id="24" name="矩形 23"/>
          <p:cNvSpPr/>
          <p:nvPr/>
        </p:nvSpPr>
        <p:spPr>
          <a:xfrm>
            <a:off x="920115" y="4720590"/>
            <a:ext cx="969010" cy="9906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F0000"/>
              </a:solidFill>
            </a:endParaRPr>
          </a:p>
        </p:txBody>
      </p:sp>
      <p:sp>
        <p:nvSpPr>
          <p:cNvPr id="25" name="矩形 24"/>
          <p:cNvSpPr/>
          <p:nvPr/>
        </p:nvSpPr>
        <p:spPr>
          <a:xfrm rot="6420000">
            <a:off x="-8255" y="4795520"/>
            <a:ext cx="1620520" cy="78105"/>
          </a:xfrm>
          <a:prstGeom prst="rect">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F0000"/>
              </a:solidFill>
            </a:endParaRPr>
          </a:p>
        </p:txBody>
      </p:sp>
      <p:sp>
        <p:nvSpPr>
          <p:cNvPr id="26" name="矩形 25"/>
          <p:cNvSpPr/>
          <p:nvPr/>
        </p:nvSpPr>
        <p:spPr>
          <a:xfrm rot="4320000">
            <a:off x="1181100" y="4798695"/>
            <a:ext cx="1633220" cy="76200"/>
          </a:xfrm>
          <a:prstGeom prst="rect">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F0000"/>
              </a:solidFill>
            </a:endParaRPr>
          </a:p>
        </p:txBody>
      </p:sp>
      <p:sp>
        <p:nvSpPr>
          <p:cNvPr id="27" name="矩形 26"/>
          <p:cNvSpPr/>
          <p:nvPr/>
        </p:nvSpPr>
        <p:spPr>
          <a:xfrm rot="10800000">
            <a:off x="871220" y="6019165"/>
            <a:ext cx="1078865" cy="76200"/>
          </a:xfrm>
          <a:prstGeom prst="rect">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F0000"/>
              </a:solidFill>
            </a:endParaRPr>
          </a:p>
        </p:txBody>
      </p:sp>
      <p:sp>
        <p:nvSpPr>
          <p:cNvPr id="28" name="梯形 27"/>
          <p:cNvSpPr/>
          <p:nvPr/>
        </p:nvSpPr>
        <p:spPr>
          <a:xfrm>
            <a:off x="841375" y="5104130"/>
            <a:ext cx="1125855" cy="790575"/>
          </a:xfrm>
          <a:prstGeom prst="trapezoid">
            <a:avLst/>
          </a:prstGeom>
          <a:solidFill>
            <a:srgbClr val="4141EF"/>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3" name="直接箭头连接符 2"/>
          <p:cNvCxnSpPr/>
          <p:nvPr/>
        </p:nvCxnSpPr>
        <p:spPr>
          <a:xfrm flipH="1">
            <a:off x="875030" y="2551430"/>
            <a:ext cx="981075" cy="247078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a:off x="910590" y="2602865"/>
            <a:ext cx="1032510" cy="248285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1143635" y="3017520"/>
            <a:ext cx="494030" cy="368300"/>
          </a:xfrm>
          <a:prstGeom prst="rect">
            <a:avLst/>
          </a:prstGeom>
          <a:noFill/>
        </p:spPr>
        <p:txBody>
          <a:bodyPr wrap="none" rtlCol="0">
            <a:spAutoFit/>
          </a:bodyPr>
          <a:p>
            <a:r>
              <a:rPr lang="en-US" altLang="zh-CN" b="1">
                <a:solidFill>
                  <a:srgbClr val="4141EF"/>
                </a:solidFill>
              </a:rPr>
              <a:t>60</a:t>
            </a:r>
            <a:r>
              <a:rPr lang="en-US" altLang="zh-CN" b="1" baseline="30000">
                <a:solidFill>
                  <a:srgbClr val="4141EF"/>
                </a:solidFill>
              </a:rPr>
              <a:t>o</a:t>
            </a:r>
            <a:endParaRPr lang="en-US" altLang="zh-CN" b="1" baseline="30000">
              <a:solidFill>
                <a:srgbClr val="4141EF"/>
              </a:solidFill>
            </a:endParaRPr>
          </a:p>
        </p:txBody>
      </p:sp>
      <p:pic>
        <p:nvPicPr>
          <p:cNvPr id="13" name="Picture 14" descr="E:\MEPA_InOrbit\SimuData\Sim_Geo_MEPA1.png"/>
          <p:cNvPicPr>
            <a:picLocks noChangeAspect="1"/>
          </p:cNvPicPr>
          <p:nvPr/>
        </p:nvPicPr>
        <p:blipFill>
          <a:blip r:embed="rId3"/>
          <a:stretch>
            <a:fillRect/>
          </a:stretch>
        </p:blipFill>
        <p:spPr>
          <a:xfrm rot="5400000">
            <a:off x="2058670" y="3366770"/>
            <a:ext cx="3181985" cy="2122805"/>
          </a:xfrm>
          <a:prstGeom prst="rect">
            <a:avLst/>
          </a:prstGeom>
          <a:noFill/>
          <a:ln w="9525">
            <a:noFill/>
          </a:ln>
        </p:spPr>
      </p:pic>
      <p:sp>
        <p:nvSpPr>
          <p:cNvPr id="14" name="文本框 13"/>
          <p:cNvSpPr txBox="1"/>
          <p:nvPr/>
        </p:nvSpPr>
        <p:spPr>
          <a:xfrm>
            <a:off x="5548630" y="2141220"/>
            <a:ext cx="6052185" cy="922020"/>
          </a:xfrm>
          <a:prstGeom prst="rect">
            <a:avLst/>
          </a:prstGeom>
          <a:noFill/>
        </p:spPr>
        <p:txBody>
          <a:bodyPr wrap="square" rtlCol="0">
            <a:spAutoFit/>
          </a:bodyPr>
          <a:p>
            <a:pPr marL="285750" indent="-285750">
              <a:buFont typeface="Wingdings" panose="05000000000000000000" charset="0"/>
              <a:buChar char="l"/>
            </a:pPr>
            <a:r>
              <a:rPr lang="zh-CN" altLang="en-US" b="1"/>
              <a:t>受限于探测器与电子学系统死时间的限制，探测器系统的最大计数率为</a:t>
            </a:r>
            <a:r>
              <a:rPr lang="en-US" altLang="zh-CN" b="1"/>
              <a:t>10</a:t>
            </a:r>
            <a:r>
              <a:rPr lang="en-US" altLang="zh-CN" b="1" baseline="30000"/>
              <a:t>4</a:t>
            </a:r>
            <a:r>
              <a:rPr lang="en-US" altLang="zh-CN" b="1"/>
              <a:t>Hz</a:t>
            </a:r>
            <a:r>
              <a:rPr lang="zh-CN" altLang="en-US" b="1"/>
              <a:t>，结合太阳事件峰值通量上限，需要探测器的几何因子设计较小水平；</a:t>
            </a:r>
            <a:endParaRPr lang="zh-CN" altLang="en-US" b="1"/>
          </a:p>
        </p:txBody>
      </p:sp>
      <p:pic>
        <p:nvPicPr>
          <p:cNvPr id="8" name="图片 -2147482619"/>
          <p:cNvPicPr>
            <a:picLocks noChangeAspect="1"/>
          </p:cNvPicPr>
          <p:nvPr/>
        </p:nvPicPr>
        <p:blipFill>
          <a:blip r:embed="rId4">
            <a:clrChange>
              <a:clrFrom>
                <a:srgbClr val="FFFFFF"/>
              </a:clrFrom>
              <a:clrTo>
                <a:srgbClr val="FFFFFF">
                  <a:alpha val="0"/>
                </a:srgbClr>
              </a:clrTo>
            </a:clrChange>
          </a:blip>
          <a:stretch>
            <a:fillRect/>
          </a:stretch>
        </p:blipFill>
        <p:spPr>
          <a:xfrm>
            <a:off x="6546850" y="1510030"/>
            <a:ext cx="3875405" cy="596265"/>
          </a:xfrm>
          <a:prstGeom prst="rect">
            <a:avLst/>
          </a:prstGeom>
          <a:noFill/>
          <a:ln w="9525">
            <a:noFill/>
          </a:ln>
        </p:spPr>
      </p:pic>
      <p:sp>
        <p:nvSpPr>
          <p:cNvPr id="100" name="文本框 99"/>
          <p:cNvSpPr txBox="1"/>
          <p:nvPr/>
        </p:nvSpPr>
        <p:spPr>
          <a:xfrm>
            <a:off x="7343775" y="3166110"/>
            <a:ext cx="2280920" cy="368300"/>
          </a:xfrm>
          <a:prstGeom prst="rect">
            <a:avLst/>
          </a:prstGeom>
          <a:noFill/>
          <a:ln w="9525">
            <a:noFill/>
          </a:ln>
        </p:spPr>
        <p:txBody>
          <a:bodyPr wrap="square">
            <a:spAutoFit/>
          </a:bodyPr>
          <a:p>
            <a:pPr indent="304800"/>
            <a:r>
              <a:rPr lang="en-US" b="1">
                <a:solidFill>
                  <a:srgbClr val="000000"/>
                </a:solidFill>
                <a:latin typeface="微软雅黑" panose="020B0503020204020204" charset="-122"/>
                <a:ea typeface="微软雅黑" panose="020B0503020204020204" charset="-122"/>
              </a:rPr>
              <a:t>GF≈0.1cm</a:t>
            </a:r>
            <a:r>
              <a:rPr lang="en-US" b="1" baseline="30000">
                <a:solidFill>
                  <a:srgbClr val="000000"/>
                </a:solidFill>
                <a:latin typeface="微软雅黑" panose="020B0503020204020204" charset="-122"/>
                <a:ea typeface="微软雅黑" panose="020B0503020204020204" charset="-122"/>
              </a:rPr>
              <a:t>2.</a:t>
            </a:r>
            <a:r>
              <a:rPr lang="en-US" b="1">
                <a:solidFill>
                  <a:srgbClr val="000000"/>
                </a:solidFill>
                <a:latin typeface="微软雅黑" panose="020B0503020204020204" charset="-122"/>
                <a:ea typeface="微软雅黑" panose="020B0503020204020204" charset="-122"/>
              </a:rPr>
              <a:t>sr</a:t>
            </a:r>
            <a:endParaRPr lang="zh-CN" altLang="en-US" b="1">
              <a:latin typeface="微软雅黑" panose="020B0503020204020204" charset="-122"/>
              <a:ea typeface="微软雅黑" panose="020B0503020204020204" charset="-122"/>
            </a:endParaRPr>
          </a:p>
        </p:txBody>
      </p:sp>
      <p:sp>
        <p:nvSpPr>
          <p:cNvPr id="16" name="文本框 15"/>
          <p:cNvSpPr txBox="1"/>
          <p:nvPr/>
        </p:nvSpPr>
        <p:spPr>
          <a:xfrm>
            <a:off x="5507355" y="3705860"/>
            <a:ext cx="6263640" cy="922020"/>
          </a:xfrm>
          <a:prstGeom prst="rect">
            <a:avLst/>
          </a:prstGeom>
          <a:noFill/>
          <a:ln w="9525">
            <a:noFill/>
          </a:ln>
        </p:spPr>
        <p:txBody>
          <a:bodyPr wrap="square">
            <a:spAutoFit/>
          </a:bodyPr>
          <a:p>
            <a:pPr marL="285750" indent="-285750" algn="just">
              <a:buFont typeface="Wingdings" panose="05000000000000000000" charset="0"/>
              <a:buChar char="l"/>
            </a:pPr>
            <a:r>
              <a:rPr lang="zh-CN" altLang="en-US" sz="1800" b="1"/>
              <a:t>在极端SEP事件爆发时，即使在较小几何因子水平下计数率超过</a:t>
            </a:r>
            <a:r>
              <a:rPr lang="en-US" altLang="zh-CN" b="1">
                <a:sym typeface="+mn-ea"/>
              </a:rPr>
              <a:t>10</a:t>
            </a:r>
            <a:r>
              <a:rPr lang="en-US" altLang="zh-CN" b="1" baseline="30000">
                <a:sym typeface="+mn-ea"/>
              </a:rPr>
              <a:t>4</a:t>
            </a:r>
            <a:r>
              <a:rPr lang="en-US" altLang="zh-CN" b="1">
                <a:sym typeface="+mn-ea"/>
              </a:rPr>
              <a:t>Hz</a:t>
            </a:r>
            <a:r>
              <a:rPr lang="zh-CN" altLang="en-US" sz="1800" b="1"/>
              <a:t>，需要进行分频，将其获取有效事件率降低，同时，这样便可以实现</a:t>
            </a:r>
            <a:r>
              <a:rPr lang="zh-CN" altLang="en-US" sz="1800" b="1"/>
              <a:t>极端爆发模式下的数据采集与测量；</a:t>
            </a:r>
            <a:endParaRPr lang="zh-CN" altLang="en-US" b="1"/>
          </a:p>
        </p:txBody>
      </p:sp>
      <p:sp>
        <p:nvSpPr>
          <p:cNvPr id="17" name="文本框 16"/>
          <p:cNvSpPr txBox="1"/>
          <p:nvPr/>
        </p:nvSpPr>
        <p:spPr>
          <a:xfrm>
            <a:off x="5507355" y="4968240"/>
            <a:ext cx="6263640" cy="922020"/>
          </a:xfrm>
          <a:prstGeom prst="rect">
            <a:avLst/>
          </a:prstGeom>
          <a:noFill/>
          <a:ln w="9525">
            <a:noFill/>
          </a:ln>
        </p:spPr>
        <p:txBody>
          <a:bodyPr wrap="square">
            <a:spAutoFit/>
          </a:bodyPr>
          <a:p>
            <a:pPr marL="285750" indent="-285750" algn="just">
              <a:buFont typeface="Wingdings" panose="05000000000000000000" charset="0"/>
              <a:buChar char="l"/>
            </a:pPr>
            <a:r>
              <a:rPr lang="zh-CN" altLang="zh-CN" b="1" dirty="0">
                <a:solidFill>
                  <a:schemeClr val="tx1"/>
                </a:solidFill>
                <a:latin typeface="Times New Roman" panose="02020603050405020304" charset="0"/>
                <a:sym typeface="+mn-ea"/>
              </a:rPr>
              <a:t>根据</a:t>
            </a:r>
            <a:r>
              <a:rPr lang="en-US" altLang="zh-CN" b="1" dirty="0">
                <a:solidFill>
                  <a:schemeClr val="tx1"/>
                </a:solidFill>
                <a:latin typeface="Times New Roman" panose="02020603050405020304" charset="0"/>
                <a:sym typeface="+mn-ea"/>
              </a:rPr>
              <a:t>RS422</a:t>
            </a:r>
            <a:r>
              <a:rPr lang="zh-CN" altLang="zh-CN" b="1" dirty="0">
                <a:solidFill>
                  <a:schemeClr val="tx1"/>
                </a:solidFill>
                <a:latin typeface="Times New Roman" panose="02020603050405020304" charset="0"/>
                <a:sym typeface="+mn-ea"/>
              </a:rPr>
              <a:t>传输要求；通讯数据量控制在</a:t>
            </a:r>
            <a:r>
              <a:rPr lang="en-US" altLang="zh-CN" b="1" dirty="0">
                <a:solidFill>
                  <a:schemeClr val="tx1"/>
                </a:solidFill>
                <a:latin typeface="Times New Roman" panose="02020603050405020304" charset="0"/>
                <a:sym typeface="+mn-ea"/>
              </a:rPr>
              <a:t>1.3Kbps</a:t>
            </a:r>
            <a:r>
              <a:rPr lang="zh-CN" altLang="zh-CN" b="1" dirty="0">
                <a:solidFill>
                  <a:schemeClr val="tx1"/>
                </a:solidFill>
                <a:latin typeface="Times New Roman" panose="02020603050405020304" charset="0"/>
                <a:sym typeface="+mn-ea"/>
              </a:rPr>
              <a:t>；每</a:t>
            </a:r>
            <a:r>
              <a:rPr lang="en-US" altLang="zh-CN" b="1" dirty="0">
                <a:solidFill>
                  <a:schemeClr val="tx1"/>
                </a:solidFill>
                <a:latin typeface="Times New Roman" panose="02020603050405020304" charset="0"/>
                <a:sym typeface="+mn-ea"/>
              </a:rPr>
              <a:t>4s</a:t>
            </a:r>
            <a:r>
              <a:rPr lang="zh-CN" altLang="zh-CN" b="1" dirty="0">
                <a:solidFill>
                  <a:schemeClr val="tx1"/>
                </a:solidFill>
                <a:latin typeface="Times New Roman" panose="02020603050405020304" charset="0"/>
                <a:sym typeface="+mn-ea"/>
              </a:rPr>
              <a:t>传输一帧完整数据；数据通道总量为</a:t>
            </a:r>
            <a:r>
              <a:rPr lang="en-US" altLang="zh-CN" b="1" dirty="0">
                <a:solidFill>
                  <a:schemeClr val="tx1"/>
                </a:solidFill>
                <a:latin typeface="Times New Roman" panose="02020603050405020304" charset="0"/>
                <a:sym typeface="+mn-ea"/>
              </a:rPr>
              <a:t>5192Bit</a:t>
            </a:r>
            <a:r>
              <a:rPr lang="zh-CN" altLang="zh-CN" b="1" dirty="0">
                <a:solidFill>
                  <a:schemeClr val="tx1"/>
                </a:solidFill>
                <a:latin typeface="Times New Roman" panose="02020603050405020304" charset="0"/>
                <a:sym typeface="+mn-ea"/>
              </a:rPr>
              <a:t>，数据共计</a:t>
            </a:r>
            <a:r>
              <a:rPr lang="en-US" altLang="zh-CN" b="1" dirty="0">
                <a:solidFill>
                  <a:schemeClr val="tx1"/>
                </a:solidFill>
                <a:latin typeface="Times New Roman" panose="02020603050405020304" charset="0"/>
                <a:sym typeface="+mn-ea"/>
              </a:rPr>
              <a:t>649</a:t>
            </a:r>
            <a:r>
              <a:rPr lang="zh-CN" altLang="zh-CN" b="1" dirty="0">
                <a:solidFill>
                  <a:schemeClr val="tx1"/>
                </a:solidFill>
                <a:latin typeface="Times New Roman" panose="02020603050405020304" charset="0"/>
                <a:sym typeface="+mn-ea"/>
              </a:rPr>
              <a:t>字节，单字节为</a:t>
            </a:r>
            <a:r>
              <a:rPr lang="en-US" altLang="zh-CN" b="1" dirty="0" smtClean="0">
                <a:solidFill>
                  <a:schemeClr val="tx1"/>
                </a:solidFill>
                <a:latin typeface="Times New Roman" panose="02020603050405020304" charset="0"/>
                <a:sym typeface="+mn-ea"/>
              </a:rPr>
              <a:t>8Bit</a:t>
            </a:r>
            <a:r>
              <a:rPr lang="zh-CN" altLang="en-US" b="1" dirty="0" smtClean="0">
                <a:solidFill>
                  <a:schemeClr val="tx1"/>
                </a:solidFill>
                <a:latin typeface="Times New Roman" panose="02020603050405020304" charset="0"/>
                <a:sym typeface="+mn-ea"/>
              </a:rPr>
              <a:t>；</a:t>
            </a:r>
            <a:endParaRPr lang="zh-CN" altLang="en-US" b="1" dirty="0" smtClean="0">
              <a:solidFill>
                <a:schemeClr val="tx1"/>
              </a:solidFill>
              <a:latin typeface="Times New Roman" panose="02020603050405020304" charset="0"/>
              <a:sym typeface="+mn-ea"/>
            </a:endParaRPr>
          </a:p>
        </p:txBody>
      </p:sp>
    </p:spTree>
  </p:cSld>
  <p:clrMapOvr>
    <a:masterClrMapping/>
  </p:clrMapOvr>
  <p:transition advTm="18446"/>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图片 6" descr="所徽1.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75715" cy="1076960"/>
          </a:xfrm>
          <a:prstGeom prst="rect">
            <a:avLst/>
          </a:prstGeom>
        </p:spPr>
      </p:pic>
      <p:sp>
        <p:nvSpPr>
          <p:cNvPr id="11" name="矩形 10"/>
          <p:cNvSpPr/>
          <p:nvPr/>
        </p:nvSpPr>
        <p:spPr>
          <a:xfrm flipV="1">
            <a:off x="0" y="105473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6232525" y="650621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sp>
        <p:nvSpPr>
          <p:cNvPr id="5" name="文本框 4"/>
          <p:cNvSpPr txBox="1"/>
          <p:nvPr/>
        </p:nvSpPr>
        <p:spPr>
          <a:xfrm>
            <a:off x="1429385" y="247650"/>
            <a:ext cx="4754880" cy="645160"/>
          </a:xfrm>
          <a:prstGeom prst="rect">
            <a:avLst/>
          </a:prstGeom>
          <a:noFill/>
        </p:spPr>
        <p:txBody>
          <a:bodyPr wrap="none" rtlCol="0" anchor="t">
            <a:spAutoFit/>
          </a:bodyPr>
          <a:p>
            <a:r>
              <a:rPr lang="zh-CN" altLang="en-US" sz="3600" b="1" dirty="0">
                <a:latin typeface="微软雅黑" panose="020B0503020204020204" charset="-122"/>
                <a:ea typeface="微软雅黑" panose="020B0503020204020204" charset="-122"/>
                <a:cs typeface="微软雅黑" panose="020B0503020204020204" charset="-122"/>
                <a:sym typeface="+mn-ea"/>
              </a:rPr>
              <a:t>数据信息流与数据</a:t>
            </a:r>
            <a:r>
              <a:rPr lang="zh-CN" altLang="en-US" sz="3600" b="1" dirty="0">
                <a:latin typeface="微软雅黑" panose="020B0503020204020204" charset="-122"/>
                <a:ea typeface="微软雅黑" panose="020B0503020204020204" charset="-122"/>
                <a:cs typeface="微软雅黑" panose="020B0503020204020204" charset="-122"/>
                <a:sym typeface="+mn-ea"/>
              </a:rPr>
              <a:t>处理</a:t>
            </a:r>
            <a:endParaRPr lang="zh-CN" altLang="en-US" sz="3600" b="1" dirty="0">
              <a:latin typeface="微软雅黑" panose="020B0503020204020204" charset="-122"/>
              <a:ea typeface="微软雅黑" panose="020B0503020204020204" charset="-122"/>
              <a:cs typeface="微软雅黑" panose="020B0503020204020204" charset="-122"/>
              <a:sym typeface="+mn-ea"/>
            </a:endParaRPr>
          </a:p>
        </p:txBody>
      </p:sp>
      <p:pic>
        <p:nvPicPr>
          <p:cNvPr id="49162"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005" y="1166495"/>
            <a:ext cx="4249420" cy="2617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p:cNvPicPr>
            <a:picLocks noChangeAspect="1"/>
          </p:cNvPicPr>
          <p:nvPr/>
        </p:nvPicPr>
        <p:blipFill>
          <a:blip r:embed="rId4"/>
          <a:stretch>
            <a:fillRect/>
          </a:stretch>
        </p:blipFill>
        <p:spPr>
          <a:xfrm>
            <a:off x="548005" y="3916680"/>
            <a:ext cx="4249420" cy="2567305"/>
          </a:xfrm>
          <a:prstGeom prst="rect">
            <a:avLst/>
          </a:prstGeom>
        </p:spPr>
      </p:pic>
      <p:pic>
        <p:nvPicPr>
          <p:cNvPr id="19" name="图片 18"/>
          <p:cNvPicPr>
            <a:picLocks noChangeAspect="1"/>
          </p:cNvPicPr>
          <p:nvPr/>
        </p:nvPicPr>
        <p:blipFill>
          <a:blip r:embed="rId5"/>
          <a:stretch>
            <a:fillRect/>
          </a:stretch>
        </p:blipFill>
        <p:spPr>
          <a:xfrm>
            <a:off x="596265" y="3873500"/>
            <a:ext cx="1708150" cy="647065"/>
          </a:xfrm>
          <a:prstGeom prst="rect">
            <a:avLst/>
          </a:prstGeom>
        </p:spPr>
      </p:pic>
      <p:cxnSp>
        <p:nvCxnSpPr>
          <p:cNvPr id="20" name="直接箭头连接符 19"/>
          <p:cNvCxnSpPr/>
          <p:nvPr/>
        </p:nvCxnSpPr>
        <p:spPr>
          <a:xfrm>
            <a:off x="2186940" y="4531995"/>
            <a:ext cx="187325" cy="386080"/>
          </a:xfrm>
          <a:prstGeom prst="straightConnector1">
            <a:avLst/>
          </a:prstGeom>
          <a:ln w="19050">
            <a:solidFill>
              <a:srgbClr val="3333FF"/>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4101" name="对象 2"/>
          <p:cNvGraphicFramePr>
            <a:graphicFrameLocks noChangeAspect="1"/>
          </p:cNvGraphicFramePr>
          <p:nvPr/>
        </p:nvGraphicFramePr>
        <p:xfrm>
          <a:off x="5169535" y="1637665"/>
          <a:ext cx="6341745" cy="3761105"/>
        </p:xfrm>
        <a:graphic>
          <a:graphicData uri="http://schemas.openxmlformats.org/presentationml/2006/ole">
            <mc:AlternateContent xmlns:mc="http://schemas.openxmlformats.org/markup-compatibility/2006">
              <mc:Choice xmlns:v="urn:schemas-microsoft-com:vml" Requires="v">
                <p:oleObj spid="_x0000_s3076" name="" r:id="rId6" imgW="7799070" imgH="4652645" progId="Visio.Drawing.15">
                  <p:embed/>
                </p:oleObj>
              </mc:Choice>
              <mc:Fallback>
                <p:oleObj name="" r:id="rId6" imgW="7799070" imgH="4652645" progId="Visio.Drawing.15">
                  <p:embed/>
                  <p:pic>
                    <p:nvPicPr>
                      <p:cNvPr id="0" name="Picture 3075"/>
                      <p:cNvPicPr/>
                      <p:nvPr/>
                    </p:nvPicPr>
                    <p:blipFill>
                      <a:blip r:embed="rId7"/>
                      <a:stretch>
                        <a:fillRect/>
                      </a:stretch>
                    </p:blipFill>
                    <p:spPr>
                      <a:xfrm>
                        <a:off x="5169535" y="1637665"/>
                        <a:ext cx="6341745" cy="3761105"/>
                      </a:xfrm>
                      <a:prstGeom prst="rect">
                        <a:avLst/>
                      </a:prstGeom>
                      <a:noFill/>
                      <a:ln w="38100">
                        <a:noFill/>
                        <a:miter/>
                      </a:ln>
                    </p:spPr>
                  </p:pic>
                </p:oleObj>
              </mc:Fallback>
            </mc:AlternateContent>
          </a:graphicData>
        </a:graphic>
      </p:graphicFrame>
      <p:sp>
        <p:nvSpPr>
          <p:cNvPr id="21" name="圆角矩形 20"/>
          <p:cNvSpPr/>
          <p:nvPr/>
        </p:nvSpPr>
        <p:spPr>
          <a:xfrm>
            <a:off x="7689850" y="3112135"/>
            <a:ext cx="3057525" cy="409575"/>
          </a:xfrm>
          <a:prstGeom prst="roundRect">
            <a:avLst/>
          </a:prstGeom>
          <a:solidFill>
            <a:srgbClr val="FF00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圆角矩形 28"/>
          <p:cNvSpPr/>
          <p:nvPr/>
        </p:nvSpPr>
        <p:spPr>
          <a:xfrm>
            <a:off x="6356350" y="3112135"/>
            <a:ext cx="1367790" cy="997585"/>
          </a:xfrm>
          <a:prstGeom prst="roundRect">
            <a:avLst/>
          </a:prstGeom>
          <a:solidFill>
            <a:srgbClr val="FF00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30" name="直接箭头连接符 29"/>
          <p:cNvCxnSpPr/>
          <p:nvPr/>
        </p:nvCxnSpPr>
        <p:spPr>
          <a:xfrm>
            <a:off x="7103745" y="4109720"/>
            <a:ext cx="18415" cy="1233805"/>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6414135" y="5346700"/>
            <a:ext cx="1737360" cy="645160"/>
          </a:xfrm>
          <a:prstGeom prst="rect">
            <a:avLst/>
          </a:prstGeom>
          <a:noFill/>
        </p:spPr>
        <p:txBody>
          <a:bodyPr wrap="none" rtlCol="0">
            <a:spAutoFit/>
          </a:bodyPr>
          <a:p>
            <a:r>
              <a:rPr lang="en-US" altLang="zh-CN" b="1"/>
              <a:t>     </a:t>
            </a:r>
            <a:r>
              <a:rPr lang="zh-CN" altLang="en-US" b="1"/>
              <a:t>原始能谱</a:t>
            </a:r>
            <a:endParaRPr lang="zh-CN" altLang="en-US" b="1"/>
          </a:p>
          <a:p>
            <a:r>
              <a:rPr lang="zh-CN" altLang="en-US" b="1"/>
              <a:t>（</a:t>
            </a:r>
            <a:r>
              <a:rPr lang="en-US" altLang="zh-CN" b="1"/>
              <a:t>FPGA</a:t>
            </a:r>
            <a:r>
              <a:rPr lang="zh-CN" altLang="en-US" b="1"/>
              <a:t>处理）</a:t>
            </a:r>
            <a:endParaRPr lang="zh-CN" altLang="en-US" b="1"/>
          </a:p>
        </p:txBody>
      </p:sp>
      <p:sp>
        <p:nvSpPr>
          <p:cNvPr id="32" name="圆角矩形 31"/>
          <p:cNvSpPr/>
          <p:nvPr/>
        </p:nvSpPr>
        <p:spPr>
          <a:xfrm>
            <a:off x="10589260" y="3395980"/>
            <a:ext cx="922655" cy="779145"/>
          </a:xfrm>
          <a:prstGeom prst="roundRect">
            <a:avLst/>
          </a:prstGeom>
          <a:solidFill>
            <a:srgbClr val="FF00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33" name="直接箭头连接符 32"/>
          <p:cNvCxnSpPr/>
          <p:nvPr/>
        </p:nvCxnSpPr>
        <p:spPr>
          <a:xfrm>
            <a:off x="11093450" y="4175125"/>
            <a:ext cx="23495" cy="1335405"/>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文本框 33"/>
          <p:cNvSpPr txBox="1"/>
          <p:nvPr/>
        </p:nvSpPr>
        <p:spPr>
          <a:xfrm>
            <a:off x="10304780" y="5346700"/>
            <a:ext cx="1737360" cy="645160"/>
          </a:xfrm>
          <a:prstGeom prst="rect">
            <a:avLst/>
          </a:prstGeom>
          <a:noFill/>
        </p:spPr>
        <p:txBody>
          <a:bodyPr wrap="none" rtlCol="0">
            <a:spAutoFit/>
          </a:bodyPr>
          <a:p>
            <a:r>
              <a:rPr lang="en-US" altLang="zh-CN" b="1"/>
              <a:t>    </a:t>
            </a:r>
            <a:r>
              <a:rPr lang="zh-CN" altLang="en-US" b="1"/>
              <a:t>抽样能谱</a:t>
            </a:r>
            <a:endParaRPr lang="zh-CN" altLang="en-US" b="1"/>
          </a:p>
          <a:p>
            <a:r>
              <a:rPr lang="zh-CN" altLang="en-US" b="1"/>
              <a:t>（</a:t>
            </a:r>
            <a:r>
              <a:rPr lang="en-US" altLang="zh-CN" b="1"/>
              <a:t>FPGA</a:t>
            </a:r>
            <a:r>
              <a:rPr lang="zh-CN" altLang="en-US" b="1"/>
              <a:t>处理）</a:t>
            </a:r>
            <a:endParaRPr lang="zh-CN" altLang="en-US" b="1"/>
          </a:p>
        </p:txBody>
      </p:sp>
      <p:sp>
        <p:nvSpPr>
          <p:cNvPr id="35" name="文本框 34"/>
          <p:cNvSpPr txBox="1"/>
          <p:nvPr/>
        </p:nvSpPr>
        <p:spPr>
          <a:xfrm>
            <a:off x="10196195" y="2877820"/>
            <a:ext cx="1554480" cy="368300"/>
          </a:xfrm>
          <a:prstGeom prst="rect">
            <a:avLst/>
          </a:prstGeom>
          <a:noFill/>
        </p:spPr>
        <p:txBody>
          <a:bodyPr wrap="none" rtlCol="0">
            <a:spAutoFit/>
          </a:bodyPr>
          <a:p>
            <a:r>
              <a:rPr lang="zh-CN" altLang="en-US" b="1"/>
              <a:t>抽样</a:t>
            </a:r>
            <a:r>
              <a:rPr lang="zh-CN" altLang="en-US" b="1"/>
              <a:t>原始数据</a:t>
            </a:r>
            <a:endParaRPr lang="zh-CN" altLang="en-US" b="1"/>
          </a:p>
        </p:txBody>
      </p:sp>
    </p:spTree>
  </p:cSld>
  <p:clrMapOvr>
    <a:masterClrMapping/>
  </p:clrMapOvr>
  <p:transition advTm="18446"/>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图片 6" descr="所徽1.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75715" cy="1076960"/>
          </a:xfrm>
          <a:prstGeom prst="rect">
            <a:avLst/>
          </a:prstGeom>
        </p:spPr>
      </p:pic>
      <p:sp>
        <p:nvSpPr>
          <p:cNvPr id="11" name="矩形 10"/>
          <p:cNvSpPr/>
          <p:nvPr/>
        </p:nvSpPr>
        <p:spPr>
          <a:xfrm flipV="1">
            <a:off x="0" y="105473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6232525" y="650621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pPr algn="l"/>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sp>
        <p:nvSpPr>
          <p:cNvPr id="5" name="文本框 4"/>
          <p:cNvSpPr txBox="1"/>
          <p:nvPr/>
        </p:nvSpPr>
        <p:spPr>
          <a:xfrm>
            <a:off x="1429385" y="247650"/>
            <a:ext cx="2926080" cy="645160"/>
          </a:xfrm>
          <a:prstGeom prst="rect">
            <a:avLst/>
          </a:prstGeom>
          <a:noFill/>
        </p:spPr>
        <p:txBody>
          <a:bodyPr wrap="none" rtlCol="0" anchor="t">
            <a:spAutoFit/>
          </a:bodyPr>
          <a:p>
            <a:r>
              <a:rPr lang="zh-CN" altLang="en-US" sz="3600" b="1" dirty="0">
                <a:latin typeface="微软雅黑" panose="020B0503020204020204" charset="-122"/>
                <a:ea typeface="微软雅黑" panose="020B0503020204020204" charset="-122"/>
                <a:cs typeface="微软雅黑" panose="020B0503020204020204" charset="-122"/>
                <a:sym typeface="+mn-ea"/>
              </a:rPr>
              <a:t>单机</a:t>
            </a:r>
            <a:r>
              <a:rPr lang="zh-CN" altLang="en-US" sz="3600" b="1" dirty="0">
                <a:latin typeface="微软雅黑" panose="020B0503020204020204" charset="-122"/>
                <a:ea typeface="微软雅黑" panose="020B0503020204020204" charset="-122"/>
                <a:cs typeface="微软雅黑" panose="020B0503020204020204" charset="-122"/>
                <a:sym typeface="+mn-ea"/>
              </a:rPr>
              <a:t>探头组成</a:t>
            </a:r>
            <a:endParaRPr lang="zh-CN" altLang="en-US" sz="3600" b="1" dirty="0">
              <a:latin typeface="微软雅黑" panose="020B0503020204020204" charset="-122"/>
              <a:ea typeface="微软雅黑" panose="020B0503020204020204" charset="-122"/>
              <a:cs typeface="微软雅黑" panose="020B0503020204020204" charset="-122"/>
              <a:sym typeface="+mn-ea"/>
            </a:endParaRPr>
          </a:p>
        </p:txBody>
      </p:sp>
      <p:graphicFrame>
        <p:nvGraphicFramePr>
          <p:cNvPr id="8" name="对象 -2147482581"/>
          <p:cNvGraphicFramePr>
            <a:graphicFrameLocks noChangeAspect="1"/>
          </p:cNvGraphicFramePr>
          <p:nvPr/>
        </p:nvGraphicFramePr>
        <p:xfrm>
          <a:off x="517525" y="1642110"/>
          <a:ext cx="5030470" cy="3677285"/>
        </p:xfrm>
        <a:graphic>
          <a:graphicData uri="http://schemas.openxmlformats.org/presentationml/2006/ole">
            <mc:AlternateContent xmlns:mc="http://schemas.openxmlformats.org/markup-compatibility/2006">
              <mc:Choice xmlns:v="urn:schemas-microsoft-com:vml" Requires="v">
                <p:oleObj spid="_x0000_s3076" name="" r:id="rId3" imgW="3067050" imgH="2246630" progId="Visio.Drawing.11">
                  <p:embed/>
                </p:oleObj>
              </mc:Choice>
              <mc:Fallback>
                <p:oleObj name="" r:id="rId3" imgW="3067050" imgH="2246630" progId="Visio.Drawing.11">
                  <p:embed/>
                  <p:pic>
                    <p:nvPicPr>
                      <p:cNvPr id="0" name="图片 3075"/>
                      <p:cNvPicPr/>
                      <p:nvPr/>
                    </p:nvPicPr>
                    <p:blipFill>
                      <a:blip r:embed="rId4"/>
                      <a:stretch>
                        <a:fillRect/>
                      </a:stretch>
                    </p:blipFill>
                    <p:spPr>
                      <a:xfrm>
                        <a:off x="517525" y="1642110"/>
                        <a:ext cx="5030470" cy="3677285"/>
                      </a:xfrm>
                      <a:prstGeom prst="rect">
                        <a:avLst/>
                      </a:prstGeom>
                      <a:noFill/>
                      <a:ln w="38100">
                        <a:noFill/>
                        <a:miter/>
                      </a:ln>
                    </p:spPr>
                  </p:pic>
                </p:oleObj>
              </mc:Fallback>
            </mc:AlternateContent>
          </a:graphicData>
        </a:graphic>
      </p:graphicFrame>
      <p:graphicFrame>
        <p:nvGraphicFramePr>
          <p:cNvPr id="12" name="对象 -2147482580"/>
          <p:cNvGraphicFramePr>
            <a:graphicFrameLocks noChangeAspect="1"/>
          </p:cNvGraphicFramePr>
          <p:nvPr/>
        </p:nvGraphicFramePr>
        <p:xfrm>
          <a:off x="5724525" y="1642110"/>
          <a:ext cx="6207125" cy="3738880"/>
        </p:xfrm>
        <a:graphic>
          <a:graphicData uri="http://schemas.openxmlformats.org/presentationml/2006/ole">
            <mc:AlternateContent xmlns:mc="http://schemas.openxmlformats.org/markup-compatibility/2006">
              <mc:Choice xmlns:v="urn:schemas-microsoft-com:vml" Requires="v">
                <p:oleObj spid="_x0000_s13" name="" r:id="rId5" imgW="3952875" imgH="2066290" progId="Visio.Drawing.11">
                  <p:embed/>
                </p:oleObj>
              </mc:Choice>
              <mc:Fallback>
                <p:oleObj name="" r:id="rId5" imgW="3952875" imgH="2066290" progId="Visio.Drawing.11">
                  <p:embed/>
                  <p:pic>
                    <p:nvPicPr>
                      <p:cNvPr id="0" name="图片 2"/>
                      <p:cNvPicPr/>
                      <p:nvPr/>
                    </p:nvPicPr>
                    <p:blipFill>
                      <a:blip r:embed="rId6"/>
                      <a:stretch>
                        <a:fillRect/>
                      </a:stretch>
                    </p:blipFill>
                    <p:spPr>
                      <a:xfrm>
                        <a:off x="5724525" y="1642110"/>
                        <a:ext cx="6207125" cy="3738880"/>
                      </a:xfrm>
                      <a:prstGeom prst="rect">
                        <a:avLst/>
                      </a:prstGeom>
                      <a:noFill/>
                      <a:ln w="38100">
                        <a:noFill/>
                        <a:miter/>
                      </a:ln>
                    </p:spPr>
                  </p:pic>
                </p:oleObj>
              </mc:Fallback>
            </mc:AlternateContent>
          </a:graphicData>
        </a:graphic>
      </p:graphicFrame>
      <p:sp>
        <p:nvSpPr>
          <p:cNvPr id="100" name="文本框 99"/>
          <p:cNvSpPr txBox="1"/>
          <p:nvPr/>
        </p:nvSpPr>
        <p:spPr>
          <a:xfrm>
            <a:off x="1748790" y="5544820"/>
            <a:ext cx="5080000" cy="368300"/>
          </a:xfrm>
          <a:prstGeom prst="rect">
            <a:avLst/>
          </a:prstGeom>
          <a:noFill/>
          <a:ln w="9525">
            <a:noFill/>
          </a:ln>
        </p:spPr>
        <p:txBody>
          <a:bodyPr>
            <a:spAutoFit/>
          </a:bodyPr>
          <a:p>
            <a:pPr indent="0"/>
            <a:r>
              <a:rPr lang="zh-CN" b="1">
                <a:latin typeface="微软雅黑" panose="020B0503020204020204" charset="-122"/>
                <a:ea typeface="微软雅黑" panose="020B0503020204020204" charset="-122"/>
              </a:rPr>
              <a:t>探头外壳组件结构组成</a:t>
            </a:r>
            <a:endParaRPr lang="zh-CN" altLang="en-US" b="1">
              <a:latin typeface="微软雅黑" panose="020B0503020204020204" charset="-122"/>
              <a:ea typeface="微软雅黑" panose="020B0503020204020204" charset="-122"/>
            </a:endParaRPr>
          </a:p>
        </p:txBody>
      </p:sp>
      <p:sp>
        <p:nvSpPr>
          <p:cNvPr id="14" name="文本框 13"/>
          <p:cNvSpPr txBox="1"/>
          <p:nvPr/>
        </p:nvSpPr>
        <p:spPr>
          <a:xfrm>
            <a:off x="6988810" y="5544820"/>
            <a:ext cx="4175760" cy="368300"/>
          </a:xfrm>
          <a:prstGeom prst="rect">
            <a:avLst/>
          </a:prstGeom>
          <a:noFill/>
          <a:ln w="9525">
            <a:noFill/>
          </a:ln>
        </p:spPr>
        <p:txBody>
          <a:bodyPr wrap="square">
            <a:spAutoFit/>
          </a:bodyPr>
          <a:p>
            <a:pPr indent="0"/>
            <a:r>
              <a:rPr lang="zh-CN" b="1">
                <a:latin typeface="微软雅黑" panose="020B0503020204020204" charset="-122"/>
                <a:ea typeface="微软雅黑" panose="020B0503020204020204" charset="-122"/>
              </a:rPr>
              <a:t>火星能量粒子分析仪探头内部支架结构</a:t>
            </a:r>
            <a:endParaRPr lang="zh-CN" altLang="en-US" b="1">
              <a:latin typeface="微软雅黑" panose="020B0503020204020204" charset="-122"/>
              <a:ea typeface="微软雅黑" panose="020B0503020204020204" charset="-122"/>
            </a:endParaRPr>
          </a:p>
        </p:txBody>
      </p:sp>
    </p:spTree>
  </p:cSld>
  <p:clrMapOvr>
    <a:masterClrMapping/>
  </p:clrMapOvr>
  <p:transition advTm="18446"/>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图片 6" descr="所徽1.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75715" cy="1076960"/>
          </a:xfrm>
          <a:prstGeom prst="rect">
            <a:avLst/>
          </a:prstGeom>
        </p:spPr>
      </p:pic>
      <p:sp>
        <p:nvSpPr>
          <p:cNvPr id="11" name="矩形 10"/>
          <p:cNvSpPr/>
          <p:nvPr/>
        </p:nvSpPr>
        <p:spPr>
          <a:xfrm flipV="1">
            <a:off x="0" y="105473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6232525" y="650621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sp>
        <p:nvSpPr>
          <p:cNvPr id="5" name="文本框 4"/>
          <p:cNvSpPr txBox="1"/>
          <p:nvPr/>
        </p:nvSpPr>
        <p:spPr>
          <a:xfrm>
            <a:off x="1429385" y="247650"/>
            <a:ext cx="2468880" cy="645160"/>
          </a:xfrm>
          <a:prstGeom prst="rect">
            <a:avLst/>
          </a:prstGeom>
          <a:noFill/>
        </p:spPr>
        <p:txBody>
          <a:bodyPr wrap="none" rtlCol="0" anchor="t">
            <a:spAutoFit/>
          </a:bodyPr>
          <a:p>
            <a:r>
              <a:rPr lang="zh-CN" altLang="en-US" sz="3600" b="1" dirty="0">
                <a:latin typeface="微软雅黑" panose="020B0503020204020204" charset="-122"/>
                <a:ea typeface="微软雅黑" panose="020B0503020204020204" charset="-122"/>
                <a:cs typeface="微软雅黑" panose="020B0503020204020204" charset="-122"/>
                <a:sym typeface="+mn-ea"/>
              </a:rPr>
              <a:t>单机</a:t>
            </a:r>
            <a:r>
              <a:rPr lang="zh-CN" altLang="en-US" sz="3600" b="1" dirty="0">
                <a:latin typeface="微软雅黑" panose="020B0503020204020204" charset="-122"/>
                <a:ea typeface="微软雅黑" panose="020B0503020204020204" charset="-122"/>
                <a:cs typeface="微软雅黑" panose="020B0503020204020204" charset="-122"/>
                <a:sym typeface="+mn-ea"/>
              </a:rPr>
              <a:t>电子学</a:t>
            </a:r>
            <a:endParaRPr lang="zh-CN" altLang="en-US" sz="3600" b="1" dirty="0">
              <a:latin typeface="微软雅黑" panose="020B0503020204020204" charset="-122"/>
              <a:ea typeface="微软雅黑" panose="020B0503020204020204" charset="-122"/>
              <a:cs typeface="微软雅黑" panose="020B0503020204020204" charset="-122"/>
              <a:sym typeface="+mn-ea"/>
            </a:endParaRPr>
          </a:p>
        </p:txBody>
      </p:sp>
      <p:graphicFrame>
        <p:nvGraphicFramePr>
          <p:cNvPr id="3" name="对象 -2147482579"/>
          <p:cNvGraphicFramePr>
            <a:graphicFrameLocks noChangeAspect="1"/>
          </p:cNvGraphicFramePr>
          <p:nvPr/>
        </p:nvGraphicFramePr>
        <p:xfrm>
          <a:off x="153670" y="1445895"/>
          <a:ext cx="5468620" cy="3676015"/>
        </p:xfrm>
        <a:graphic>
          <a:graphicData uri="http://schemas.openxmlformats.org/presentationml/2006/ole">
            <mc:AlternateContent xmlns:mc="http://schemas.openxmlformats.org/markup-compatibility/2006">
              <mc:Choice xmlns:v="urn:schemas-microsoft-com:vml" Requires="v">
                <p:oleObj spid="_x0000_s12" name="" r:id="rId3" imgW="3506470" imgH="2383155" progId="Visio.Drawing.11">
                  <p:embed/>
                </p:oleObj>
              </mc:Choice>
              <mc:Fallback>
                <p:oleObj name="" r:id="rId3" imgW="3506470" imgH="2383155" progId="Visio.Drawing.11">
                  <p:embed/>
                  <p:pic>
                    <p:nvPicPr>
                      <p:cNvPr id="0" name="图片 11"/>
                      <p:cNvPicPr/>
                      <p:nvPr/>
                    </p:nvPicPr>
                    <p:blipFill>
                      <a:blip r:embed="rId4"/>
                      <a:stretch>
                        <a:fillRect/>
                      </a:stretch>
                    </p:blipFill>
                    <p:spPr>
                      <a:xfrm>
                        <a:off x="153670" y="1445895"/>
                        <a:ext cx="5468620" cy="3676015"/>
                      </a:xfrm>
                      <a:prstGeom prst="rect">
                        <a:avLst/>
                      </a:prstGeom>
                      <a:noFill/>
                      <a:ln w="38100">
                        <a:noFill/>
                        <a:miter/>
                      </a:ln>
                    </p:spPr>
                  </p:pic>
                </p:oleObj>
              </mc:Fallback>
            </mc:AlternateContent>
          </a:graphicData>
        </a:graphic>
      </p:graphicFrame>
      <p:sp>
        <p:nvSpPr>
          <p:cNvPr id="13" name="文本框 12"/>
          <p:cNvSpPr txBox="1"/>
          <p:nvPr/>
        </p:nvSpPr>
        <p:spPr>
          <a:xfrm>
            <a:off x="1059180" y="5436870"/>
            <a:ext cx="3657600" cy="368300"/>
          </a:xfrm>
          <a:prstGeom prst="rect">
            <a:avLst/>
          </a:prstGeom>
          <a:noFill/>
          <a:ln w="9525">
            <a:noFill/>
          </a:ln>
        </p:spPr>
        <p:txBody>
          <a:bodyPr wrap="square">
            <a:spAutoFit/>
          </a:bodyPr>
          <a:p>
            <a:pPr indent="0"/>
            <a:r>
              <a:rPr lang="zh-CN" b="1">
                <a:latin typeface="微软雅黑" panose="020B0503020204020204" charset="-122"/>
                <a:ea typeface="微软雅黑" panose="020B0503020204020204" charset="-122"/>
              </a:rPr>
              <a:t>火星能量粒子分析仪电子学箱结构</a:t>
            </a:r>
            <a:endParaRPr lang="zh-CN" altLang="en-US" b="1">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5"/>
          <a:stretch>
            <a:fillRect/>
          </a:stretch>
        </p:blipFill>
        <p:spPr>
          <a:xfrm>
            <a:off x="5535930" y="1445895"/>
            <a:ext cx="6487160" cy="3305810"/>
          </a:xfrm>
          <a:prstGeom prst="rect">
            <a:avLst/>
          </a:prstGeom>
        </p:spPr>
      </p:pic>
      <p:sp>
        <p:nvSpPr>
          <p:cNvPr id="8" name="文本框 7"/>
          <p:cNvSpPr txBox="1"/>
          <p:nvPr/>
        </p:nvSpPr>
        <p:spPr>
          <a:xfrm>
            <a:off x="5797550" y="4760595"/>
            <a:ext cx="6284595" cy="1198880"/>
          </a:xfrm>
          <a:prstGeom prst="rect">
            <a:avLst/>
          </a:prstGeom>
        </p:spPr>
        <p:txBody>
          <a:bodyPr wrap="square">
            <a:spAutoFit/>
          </a:bodyPr>
          <a:p>
            <a:pPr>
              <a:lnSpc>
                <a:spcPct val="150000"/>
              </a:lnSpc>
            </a:pPr>
            <a:r>
              <a:rPr lang="zh-CN" altLang="en-US" sz="1600" b="1">
                <a:solidFill>
                  <a:srgbClr val="FF0000"/>
                </a:solidFill>
                <a:latin typeface="微软雅黑" panose="020B0503020204020204" charset="-122"/>
                <a:ea typeface="微软雅黑" panose="020B0503020204020204" charset="-122"/>
                <a:cs typeface="微软雅黑" panose="020B0503020204020204" charset="-122"/>
                <a:sym typeface="+mn-ea"/>
              </a:rPr>
              <a:t>前端读出电子学</a:t>
            </a:r>
            <a:r>
              <a:rPr lang="en-US" altLang="zh-CN" sz="1600" b="1">
                <a:solidFill>
                  <a:srgbClr val="FF0000"/>
                </a:solidFill>
                <a:latin typeface="微软雅黑" panose="020B0503020204020204" charset="-122"/>
                <a:ea typeface="微软雅黑" panose="020B0503020204020204" charset="-122"/>
                <a:cs typeface="微软雅黑" panose="020B0503020204020204" charset="-122"/>
                <a:sym typeface="+mn-ea"/>
              </a:rPr>
              <a:t>FEE</a:t>
            </a:r>
            <a:r>
              <a:rPr lang="en-US" altLang="zh-CN" sz="1600" b="1">
                <a:solidFill>
                  <a:srgbClr val="0070C0"/>
                </a:solidFill>
                <a:latin typeface="微软雅黑" panose="020B0503020204020204" charset="-122"/>
                <a:ea typeface="微软雅黑" panose="020B0503020204020204" charset="-122"/>
                <a:cs typeface="微软雅黑" panose="020B0503020204020204" charset="-122"/>
                <a:sym typeface="+mn-ea"/>
              </a:rPr>
              <a:t>:</a:t>
            </a:r>
            <a:r>
              <a:rPr lang="en-US" altLang="zh-CN" sz="1600" b="1">
                <a:solidFill>
                  <a:srgbClr val="4141EF"/>
                </a:solidFill>
                <a:latin typeface="微软雅黑" panose="020B0503020204020204" charset="-122"/>
                <a:ea typeface="微软雅黑" panose="020B0503020204020204" charset="-122"/>
                <a:cs typeface="微软雅黑" panose="020B0503020204020204" charset="-122"/>
                <a:sym typeface="+mn-ea"/>
              </a:rPr>
              <a:t>SSD</a:t>
            </a:r>
            <a:r>
              <a:rPr lang="zh-CN" altLang="en-US" sz="1600" b="1">
                <a:solidFill>
                  <a:srgbClr val="4141EF"/>
                </a:solidFill>
                <a:latin typeface="微软雅黑" panose="020B0503020204020204" charset="-122"/>
                <a:ea typeface="微软雅黑" panose="020B0503020204020204" charset="-122"/>
                <a:cs typeface="微软雅黑" panose="020B0503020204020204" charset="-122"/>
                <a:sym typeface="+mn-ea"/>
              </a:rPr>
              <a:t>读出电路</a:t>
            </a:r>
            <a:r>
              <a:rPr lang="en-US" altLang="zh-CN" sz="1600" b="1">
                <a:solidFill>
                  <a:srgbClr val="4141EF"/>
                </a:solidFill>
                <a:latin typeface="微软雅黑" panose="020B0503020204020204" charset="-122"/>
                <a:ea typeface="微软雅黑" panose="020B0503020204020204" charset="-122"/>
                <a:cs typeface="微软雅黑" panose="020B0503020204020204" charset="-122"/>
                <a:sym typeface="+mn-ea"/>
              </a:rPr>
              <a:t>+SiPD</a:t>
            </a:r>
            <a:r>
              <a:rPr lang="zh-CN" altLang="en-US" sz="1600" b="1">
                <a:solidFill>
                  <a:srgbClr val="4141EF"/>
                </a:solidFill>
                <a:latin typeface="微软雅黑" panose="020B0503020204020204" charset="-122"/>
                <a:ea typeface="微软雅黑" panose="020B0503020204020204" charset="-122"/>
                <a:cs typeface="微软雅黑" panose="020B0503020204020204" charset="-122"/>
                <a:sym typeface="+mn-ea"/>
              </a:rPr>
              <a:t>读出电路</a:t>
            </a:r>
            <a:r>
              <a:rPr lang="en-US" altLang="zh-CN" sz="1600" b="1">
                <a:solidFill>
                  <a:srgbClr val="4141EF"/>
                </a:solidFill>
                <a:latin typeface="微软雅黑" panose="020B0503020204020204" charset="-122"/>
                <a:ea typeface="微软雅黑" panose="020B0503020204020204" charset="-122"/>
                <a:cs typeface="微软雅黑" panose="020B0503020204020204" charset="-122"/>
                <a:sym typeface="+mn-ea"/>
              </a:rPr>
              <a:t>+SiPM</a:t>
            </a:r>
            <a:r>
              <a:rPr lang="zh-CN" altLang="en-US" sz="1600" b="1">
                <a:solidFill>
                  <a:srgbClr val="4141EF"/>
                </a:solidFill>
                <a:latin typeface="微软雅黑" panose="020B0503020204020204" charset="-122"/>
                <a:ea typeface="微软雅黑" panose="020B0503020204020204" charset="-122"/>
                <a:cs typeface="微软雅黑" panose="020B0503020204020204" charset="-122"/>
                <a:sym typeface="+mn-ea"/>
              </a:rPr>
              <a:t>读出电路</a:t>
            </a:r>
            <a:endParaRPr lang="zh-CN" altLang="en-US" sz="1600" b="1">
              <a:solidFill>
                <a:srgbClr val="4141EF"/>
              </a:solidFill>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600" b="1">
                <a:solidFill>
                  <a:srgbClr val="FF0000"/>
                </a:solidFill>
                <a:latin typeface="微软雅黑" panose="020B0503020204020204" charset="-122"/>
                <a:ea typeface="微软雅黑" panose="020B0503020204020204" charset="-122"/>
                <a:cs typeface="微软雅黑" panose="020B0503020204020204" charset="-122"/>
              </a:rPr>
              <a:t>电子学箱</a:t>
            </a:r>
            <a:r>
              <a:rPr lang="zh-CN" altLang="en-US" sz="1600" b="1">
                <a:solidFill>
                  <a:srgbClr val="0070C0"/>
                </a:solidFill>
                <a:latin typeface="微软雅黑" panose="020B0503020204020204" charset="-122"/>
                <a:ea typeface="微软雅黑" panose="020B0503020204020204" charset="-122"/>
                <a:cs typeface="微软雅黑" panose="020B0503020204020204" charset="-122"/>
              </a:rPr>
              <a:t>：</a:t>
            </a:r>
            <a:r>
              <a:rPr lang="zh-CN" altLang="en-US" sz="1600" b="1">
                <a:solidFill>
                  <a:srgbClr val="4141EF"/>
                </a:solidFill>
                <a:latin typeface="微软雅黑" panose="020B0503020204020204" charset="-122"/>
                <a:ea typeface="微软雅黑" panose="020B0503020204020204" charset="-122"/>
                <a:cs typeface="微软雅黑" panose="020B0503020204020204" charset="-122"/>
              </a:rPr>
              <a:t>信号中继板</a:t>
            </a:r>
            <a:r>
              <a:rPr lang="en-US" altLang="zh-CN" sz="1600" b="1">
                <a:solidFill>
                  <a:srgbClr val="4141EF"/>
                </a:solidFill>
                <a:latin typeface="微软雅黑" panose="020B0503020204020204" charset="-122"/>
                <a:ea typeface="微软雅黑" panose="020B0503020204020204" charset="-122"/>
                <a:cs typeface="微软雅黑" panose="020B0503020204020204" charset="-122"/>
              </a:rPr>
              <a:t>(SRB)+</a:t>
            </a:r>
            <a:r>
              <a:rPr lang="zh-CN" altLang="en-US" sz="1600" b="1">
                <a:solidFill>
                  <a:srgbClr val="4141EF"/>
                </a:solidFill>
                <a:latin typeface="微软雅黑" panose="020B0503020204020204" charset="-122"/>
                <a:ea typeface="微软雅黑" panose="020B0503020204020204" charset="-122"/>
                <a:cs typeface="微软雅黑" panose="020B0503020204020204" charset="-122"/>
              </a:rPr>
              <a:t>快速信号板（</a:t>
            </a:r>
            <a:r>
              <a:rPr lang="en-US" altLang="zh-CN" sz="1600" b="1">
                <a:solidFill>
                  <a:srgbClr val="4141EF"/>
                </a:solidFill>
                <a:latin typeface="微软雅黑" panose="020B0503020204020204" charset="-122"/>
                <a:ea typeface="微软雅黑" panose="020B0503020204020204" charset="-122"/>
                <a:cs typeface="微软雅黑" panose="020B0503020204020204" charset="-122"/>
              </a:rPr>
              <a:t>FSB</a:t>
            </a:r>
            <a:r>
              <a:rPr lang="zh-CN" altLang="en-US" sz="1600" b="1">
                <a:solidFill>
                  <a:srgbClr val="4141EF"/>
                </a:solidFill>
                <a:latin typeface="微软雅黑" panose="020B0503020204020204" charset="-122"/>
                <a:ea typeface="微软雅黑" panose="020B0503020204020204" charset="-122"/>
                <a:cs typeface="微软雅黑" panose="020B0503020204020204" charset="-122"/>
              </a:rPr>
              <a:t>）</a:t>
            </a:r>
            <a:r>
              <a:rPr lang="en-US" altLang="zh-CN" sz="1600" b="1">
                <a:solidFill>
                  <a:srgbClr val="4141EF"/>
                </a:solidFill>
                <a:latin typeface="微软雅黑" panose="020B0503020204020204" charset="-122"/>
                <a:ea typeface="微软雅黑" panose="020B0503020204020204" charset="-122"/>
                <a:cs typeface="微软雅黑" panose="020B0503020204020204" charset="-122"/>
              </a:rPr>
              <a:t>+</a:t>
            </a:r>
            <a:r>
              <a:rPr lang="zh-CN" altLang="en-US" sz="1600" b="1">
                <a:solidFill>
                  <a:srgbClr val="4141EF"/>
                </a:solidFill>
                <a:latin typeface="微软雅黑" panose="020B0503020204020204" charset="-122"/>
                <a:ea typeface="微软雅黑" panose="020B0503020204020204" charset="-122"/>
                <a:cs typeface="微软雅黑" panose="020B0503020204020204" charset="-122"/>
              </a:rPr>
              <a:t>控制和读取板（</a:t>
            </a:r>
            <a:r>
              <a:rPr lang="en-US" altLang="zh-CN" sz="1600" b="1">
                <a:solidFill>
                  <a:srgbClr val="4141EF"/>
                </a:solidFill>
                <a:latin typeface="微软雅黑" panose="020B0503020204020204" charset="-122"/>
                <a:ea typeface="微软雅黑" panose="020B0503020204020204" charset="-122"/>
                <a:cs typeface="微软雅黑" panose="020B0503020204020204" charset="-122"/>
              </a:rPr>
              <a:t>CRB</a:t>
            </a:r>
            <a:r>
              <a:rPr lang="zh-CN" altLang="en-US" sz="1600" b="1">
                <a:solidFill>
                  <a:srgbClr val="4141EF"/>
                </a:solidFill>
                <a:latin typeface="微软雅黑" panose="020B0503020204020204" charset="-122"/>
                <a:ea typeface="微软雅黑" panose="020B0503020204020204" charset="-122"/>
                <a:cs typeface="微软雅黑" panose="020B0503020204020204" charset="-122"/>
              </a:rPr>
              <a:t>）</a:t>
            </a:r>
            <a:r>
              <a:rPr lang="en-US" altLang="zh-CN" sz="1600" b="1">
                <a:solidFill>
                  <a:srgbClr val="4141EF"/>
                </a:solidFill>
                <a:latin typeface="微软雅黑" panose="020B0503020204020204" charset="-122"/>
                <a:ea typeface="微软雅黑" panose="020B0503020204020204" charset="-122"/>
                <a:cs typeface="微软雅黑" panose="020B0503020204020204" charset="-122"/>
              </a:rPr>
              <a:t>+</a:t>
            </a:r>
            <a:r>
              <a:rPr lang="zh-CN" altLang="en-US" sz="1600" b="1">
                <a:solidFill>
                  <a:srgbClr val="4141EF"/>
                </a:solidFill>
                <a:latin typeface="微软雅黑" panose="020B0503020204020204" charset="-122"/>
                <a:ea typeface="微软雅黑" panose="020B0503020204020204" charset="-122"/>
                <a:cs typeface="微软雅黑" panose="020B0503020204020204" charset="-122"/>
              </a:rPr>
              <a:t>低压电源板（</a:t>
            </a:r>
            <a:r>
              <a:rPr lang="en-US" altLang="zh-CN" sz="1600" b="1">
                <a:solidFill>
                  <a:srgbClr val="4141EF"/>
                </a:solidFill>
                <a:latin typeface="微软雅黑" panose="020B0503020204020204" charset="-122"/>
                <a:ea typeface="微软雅黑" panose="020B0503020204020204" charset="-122"/>
                <a:cs typeface="微软雅黑" panose="020B0503020204020204" charset="-122"/>
              </a:rPr>
              <a:t>LVPSB</a:t>
            </a:r>
            <a:r>
              <a:rPr lang="zh-CN" altLang="en-US" sz="1600" b="1">
                <a:solidFill>
                  <a:srgbClr val="4141EF"/>
                </a:solidFill>
                <a:latin typeface="微软雅黑" panose="020B0503020204020204" charset="-122"/>
                <a:ea typeface="微软雅黑" panose="020B0503020204020204" charset="-122"/>
                <a:cs typeface="微软雅黑" panose="020B0503020204020204" charset="-122"/>
              </a:rPr>
              <a:t>）和高压电源板（</a:t>
            </a:r>
            <a:r>
              <a:rPr lang="en-US" altLang="zh-CN" sz="1600" b="1">
                <a:solidFill>
                  <a:srgbClr val="4141EF"/>
                </a:solidFill>
                <a:latin typeface="微软雅黑" panose="020B0503020204020204" charset="-122"/>
                <a:ea typeface="微软雅黑" panose="020B0503020204020204" charset="-122"/>
                <a:cs typeface="微软雅黑" panose="020B0503020204020204" charset="-122"/>
              </a:rPr>
              <a:t>HVPSB</a:t>
            </a:r>
            <a:r>
              <a:rPr lang="zh-CN" altLang="en-US" sz="1600" b="1">
                <a:solidFill>
                  <a:srgbClr val="4141EF"/>
                </a:solidFill>
                <a:latin typeface="微软雅黑" panose="020B0503020204020204" charset="-122"/>
                <a:ea typeface="微软雅黑" panose="020B0503020204020204" charset="-122"/>
                <a:cs typeface="微软雅黑" panose="020B0503020204020204" charset="-122"/>
              </a:rPr>
              <a:t>）。</a:t>
            </a:r>
            <a:endParaRPr lang="zh-CN" altLang="en-US" sz="1600" b="1">
              <a:solidFill>
                <a:srgbClr val="4141EF"/>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advTm="18446"/>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图片 6" descr="所徽1.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75715" cy="1076960"/>
          </a:xfrm>
          <a:prstGeom prst="rect">
            <a:avLst/>
          </a:prstGeom>
        </p:spPr>
      </p:pic>
      <p:sp>
        <p:nvSpPr>
          <p:cNvPr id="11" name="矩形 10"/>
          <p:cNvSpPr/>
          <p:nvPr/>
        </p:nvSpPr>
        <p:spPr>
          <a:xfrm flipV="1">
            <a:off x="0" y="105473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6232525" y="650621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sp>
        <p:nvSpPr>
          <p:cNvPr id="5" name="文本框 4"/>
          <p:cNvSpPr txBox="1"/>
          <p:nvPr/>
        </p:nvSpPr>
        <p:spPr>
          <a:xfrm>
            <a:off x="1429385" y="247650"/>
            <a:ext cx="2468880" cy="645160"/>
          </a:xfrm>
          <a:prstGeom prst="rect">
            <a:avLst/>
          </a:prstGeom>
          <a:noFill/>
        </p:spPr>
        <p:txBody>
          <a:bodyPr wrap="none" rtlCol="0" anchor="t">
            <a:spAutoFit/>
          </a:bodyPr>
          <a:p>
            <a:r>
              <a:rPr lang="zh-CN" altLang="en-US" sz="3600" b="1" dirty="0">
                <a:latin typeface="微软雅黑" panose="020B0503020204020204" charset="-122"/>
                <a:ea typeface="微软雅黑" panose="020B0503020204020204" charset="-122"/>
                <a:cs typeface="微软雅黑" panose="020B0503020204020204" charset="-122"/>
                <a:sym typeface="+mn-ea"/>
              </a:rPr>
              <a:t>单机</a:t>
            </a:r>
            <a:r>
              <a:rPr lang="zh-CN" altLang="en-US" sz="3600" b="1" dirty="0">
                <a:latin typeface="微软雅黑" panose="020B0503020204020204" charset="-122"/>
                <a:ea typeface="微软雅黑" panose="020B0503020204020204" charset="-122"/>
                <a:cs typeface="微软雅黑" panose="020B0503020204020204" charset="-122"/>
                <a:sym typeface="+mn-ea"/>
              </a:rPr>
              <a:t>电子学</a:t>
            </a:r>
            <a:endParaRPr lang="zh-CN" altLang="en-US" sz="3600" b="1" dirty="0">
              <a:latin typeface="微软雅黑" panose="020B0503020204020204" charset="-122"/>
              <a:ea typeface="微软雅黑" panose="020B0503020204020204" charset="-122"/>
              <a:cs typeface="微软雅黑" panose="020B0503020204020204" charset="-122"/>
              <a:sym typeface="+mn-ea"/>
            </a:endParaRPr>
          </a:p>
        </p:txBody>
      </p:sp>
      <p:pic>
        <p:nvPicPr>
          <p:cNvPr id="10" name="图片 -2147482603" descr="SiTD"/>
          <p:cNvPicPr>
            <a:picLocks noChangeAspect="1"/>
          </p:cNvPicPr>
          <p:nvPr>
            <p:custDataLst>
              <p:tags r:id="rId3"/>
            </p:custDataLst>
          </p:nvPr>
        </p:nvPicPr>
        <p:blipFill>
          <a:blip r:embed="rId4"/>
          <a:stretch>
            <a:fillRect/>
          </a:stretch>
        </p:blipFill>
        <p:spPr>
          <a:xfrm>
            <a:off x="1275715" y="2067560"/>
            <a:ext cx="3703955" cy="3846830"/>
          </a:xfrm>
          <a:prstGeom prst="rect">
            <a:avLst/>
          </a:prstGeom>
          <a:noFill/>
          <a:ln w="9525">
            <a:noFill/>
          </a:ln>
        </p:spPr>
      </p:pic>
      <p:sp>
        <p:nvSpPr>
          <p:cNvPr id="14" name="文本框 13"/>
          <p:cNvSpPr txBox="1"/>
          <p:nvPr/>
        </p:nvSpPr>
        <p:spPr>
          <a:xfrm>
            <a:off x="1490345" y="1265555"/>
            <a:ext cx="3165475" cy="675640"/>
          </a:xfrm>
          <a:prstGeom prst="rect">
            <a:avLst/>
          </a:prstGeom>
        </p:spPr>
        <p:txBody>
          <a:bodyPr wrap="square">
            <a:spAutoFit/>
          </a:bodyPr>
          <a:p>
            <a:pPr marL="0" indent="0" algn="just" defTabSz="266700" fontAlgn="auto">
              <a:lnSpc>
                <a:spcPct val="100000"/>
              </a:lnSpc>
              <a:spcBef>
                <a:spcPct val="0"/>
              </a:spcBef>
              <a:spcAft>
                <a:spcPct val="0"/>
              </a:spcAft>
            </a:pPr>
            <a:r>
              <a:rPr lang="zh-CN" altLang="en-US" sz="1600" b="1">
                <a:solidFill>
                  <a:srgbClr val="4141EF"/>
                </a:solidFill>
                <a:latin typeface="微软雅黑" panose="020B0503020204020204" charset="-122"/>
                <a:cs typeface="微软雅黑" panose="020B0503020204020204" charset="-122"/>
              </a:rPr>
              <a:t>快信号处理板</a:t>
            </a:r>
            <a:r>
              <a:rPr lang="en-US" altLang="zh-CN" sz="1600" b="1">
                <a:solidFill>
                  <a:srgbClr val="4141EF"/>
                </a:solidFill>
                <a:latin typeface="微软雅黑" panose="020B0503020204020204" charset="-122"/>
                <a:cs typeface="微软雅黑" panose="020B0503020204020204" charset="-122"/>
              </a:rPr>
              <a:t>FSB</a:t>
            </a:r>
            <a:r>
              <a:rPr lang="zh-CN" altLang="en-US" sz="1600" b="1">
                <a:solidFill>
                  <a:srgbClr val="4141EF"/>
                </a:solidFill>
                <a:latin typeface="微软雅黑" panose="020B0503020204020204" charset="-122"/>
                <a:cs typeface="微软雅黑" panose="020B0503020204020204" charset="-122"/>
              </a:rPr>
              <a:t>主要实现能量信号的放大和触发信号的产生</a:t>
            </a:r>
            <a:r>
              <a:rPr lang="zh-CN" altLang="en-US" sz="2200" b="1">
                <a:solidFill>
                  <a:srgbClr val="0070C0"/>
                </a:solidFill>
                <a:latin typeface="微软雅黑" panose="020B0503020204020204" charset="-122"/>
                <a:cs typeface="微软雅黑" panose="020B0503020204020204" charset="-122"/>
              </a:rPr>
              <a:t>。</a:t>
            </a:r>
            <a:endParaRPr lang="zh-CN" altLang="en-US" sz="2200" b="1">
              <a:solidFill>
                <a:srgbClr val="0070C0"/>
              </a:solidFill>
              <a:latin typeface="微软雅黑" panose="020B0503020204020204" charset="-122"/>
              <a:cs typeface="微软雅黑" panose="020B0503020204020204" charset="-122"/>
            </a:endParaRPr>
          </a:p>
        </p:txBody>
      </p:sp>
      <p:graphicFrame>
        <p:nvGraphicFramePr>
          <p:cNvPr id="15" name="对象 14"/>
          <p:cNvGraphicFramePr>
            <a:graphicFrameLocks noChangeAspect="1"/>
          </p:cNvGraphicFramePr>
          <p:nvPr/>
        </p:nvGraphicFramePr>
        <p:xfrm>
          <a:off x="5739765" y="2005330"/>
          <a:ext cx="3886200" cy="3909060"/>
        </p:xfrm>
        <a:graphic>
          <a:graphicData uri="http://schemas.openxmlformats.org/presentationml/2006/ole">
            <mc:AlternateContent xmlns:mc="http://schemas.openxmlformats.org/markup-compatibility/2006">
              <mc:Choice xmlns:v="urn:schemas-microsoft-com:vml" Requires="v">
                <p:oleObj spid="_x0000_s16" name="" r:id="rId5" imgW="6248400" imgH="7061200" progId="Visio.Drawing.11">
                  <p:embed/>
                </p:oleObj>
              </mc:Choice>
              <mc:Fallback>
                <p:oleObj name="" r:id="rId5" imgW="6248400" imgH="7061200" progId="Visio.Drawing.11">
                  <p:embed/>
                  <p:pic>
                    <p:nvPicPr>
                      <p:cNvPr id="0" name="图片 8"/>
                      <p:cNvPicPr/>
                      <p:nvPr/>
                    </p:nvPicPr>
                    <p:blipFill>
                      <a:blip r:embed="rId6"/>
                      <a:stretch>
                        <a:fillRect/>
                      </a:stretch>
                    </p:blipFill>
                    <p:spPr>
                      <a:xfrm>
                        <a:off x="5739765" y="2005330"/>
                        <a:ext cx="3886200" cy="3909060"/>
                      </a:xfrm>
                      <a:prstGeom prst="rect">
                        <a:avLst/>
                      </a:prstGeom>
                      <a:noFill/>
                      <a:ln w="38100">
                        <a:noFill/>
                        <a:miter/>
                      </a:ln>
                    </p:spPr>
                  </p:pic>
                </p:oleObj>
              </mc:Fallback>
            </mc:AlternateContent>
          </a:graphicData>
        </a:graphic>
      </p:graphicFrame>
      <p:sp>
        <p:nvSpPr>
          <p:cNvPr id="17" name="文本框 16"/>
          <p:cNvSpPr txBox="1"/>
          <p:nvPr/>
        </p:nvSpPr>
        <p:spPr>
          <a:xfrm>
            <a:off x="9329420" y="2356485"/>
            <a:ext cx="2338705" cy="598805"/>
          </a:xfrm>
          <a:prstGeom prst="rect">
            <a:avLst/>
          </a:prstGeom>
        </p:spPr>
        <p:txBody>
          <a:bodyPr wrap="square">
            <a:spAutoFit/>
          </a:bodyPr>
          <a:p>
            <a:pPr marL="799465" indent="-528955" algn="l" defTabSz="266700">
              <a:lnSpc>
                <a:spcPct val="150000"/>
              </a:lnSpc>
              <a:spcBef>
                <a:spcPct val="0"/>
              </a:spcBef>
              <a:spcAft>
                <a:spcPct val="0"/>
              </a:spcAft>
            </a:pPr>
            <a:r>
              <a:rPr lang="en-US" altLang="zh-CN" sz="2200" b="1">
                <a:solidFill>
                  <a:srgbClr val="4141EF"/>
                </a:solidFill>
                <a:latin typeface="微软雅黑" panose="020B0503020204020204" charset="-122"/>
                <a:cs typeface="微软雅黑" panose="020B0503020204020204" charset="-122"/>
              </a:rPr>
              <a:t>l </a:t>
            </a:r>
            <a:r>
              <a:rPr lang="zh-CN" altLang="en-US" sz="2200" b="1">
                <a:solidFill>
                  <a:srgbClr val="4141EF"/>
                </a:solidFill>
                <a:latin typeface="微软雅黑" panose="020B0503020204020204" charset="-122"/>
                <a:cs typeface="微软雅黑" panose="020B0503020204020204" charset="-122"/>
              </a:rPr>
              <a:t>电荷测量</a:t>
            </a:r>
            <a:endParaRPr lang="zh-CN" altLang="en-US" sz="2200" b="1">
              <a:solidFill>
                <a:srgbClr val="4141EF"/>
              </a:solidFill>
              <a:latin typeface="微软雅黑" panose="020B0503020204020204" charset="-122"/>
              <a:cs typeface="微软雅黑" panose="020B0503020204020204" charset="-122"/>
            </a:endParaRPr>
          </a:p>
        </p:txBody>
      </p:sp>
      <p:sp>
        <p:nvSpPr>
          <p:cNvPr id="18" name="文本框 17"/>
          <p:cNvSpPr txBox="1"/>
          <p:nvPr/>
        </p:nvSpPr>
        <p:spPr>
          <a:xfrm>
            <a:off x="9329420" y="3202940"/>
            <a:ext cx="2759710" cy="598805"/>
          </a:xfrm>
          <a:prstGeom prst="rect">
            <a:avLst/>
          </a:prstGeom>
        </p:spPr>
        <p:txBody>
          <a:bodyPr wrap="square">
            <a:spAutoFit/>
          </a:bodyPr>
          <a:p>
            <a:pPr marL="799465" indent="-528955" algn="l" defTabSz="266700">
              <a:lnSpc>
                <a:spcPct val="150000"/>
              </a:lnSpc>
              <a:spcBef>
                <a:spcPct val="0"/>
              </a:spcBef>
              <a:spcAft>
                <a:spcPct val="0"/>
              </a:spcAft>
            </a:pPr>
            <a:r>
              <a:rPr lang="en-US" altLang="zh-CN" sz="2200" b="1">
                <a:solidFill>
                  <a:srgbClr val="4141EF"/>
                </a:solidFill>
                <a:latin typeface="微软雅黑" panose="020B0503020204020204" charset="-122"/>
                <a:cs typeface="微软雅黑" panose="020B0503020204020204" charset="-122"/>
              </a:rPr>
              <a:t>l </a:t>
            </a:r>
            <a:r>
              <a:rPr lang="zh-CN" altLang="en-US" sz="2200" b="1">
                <a:solidFill>
                  <a:srgbClr val="4141EF"/>
                </a:solidFill>
                <a:latin typeface="微软雅黑" panose="020B0503020204020204" charset="-122"/>
                <a:cs typeface="微软雅黑" panose="020B0503020204020204" charset="-122"/>
              </a:rPr>
              <a:t>信号调理</a:t>
            </a:r>
            <a:endParaRPr lang="zh-CN" altLang="en-US" sz="2200" b="1">
              <a:solidFill>
                <a:srgbClr val="4141EF"/>
              </a:solidFill>
              <a:latin typeface="微软雅黑" panose="020B0503020204020204" charset="-122"/>
              <a:cs typeface="微软雅黑" panose="020B0503020204020204" charset="-122"/>
            </a:endParaRPr>
          </a:p>
        </p:txBody>
      </p:sp>
      <p:sp>
        <p:nvSpPr>
          <p:cNvPr id="19" name="文本框 18"/>
          <p:cNvSpPr txBox="1"/>
          <p:nvPr/>
        </p:nvSpPr>
        <p:spPr>
          <a:xfrm>
            <a:off x="9329420" y="4049395"/>
            <a:ext cx="2874645" cy="598805"/>
          </a:xfrm>
          <a:prstGeom prst="rect">
            <a:avLst/>
          </a:prstGeom>
        </p:spPr>
        <p:txBody>
          <a:bodyPr wrap="square">
            <a:spAutoFit/>
          </a:bodyPr>
          <a:p>
            <a:pPr marL="799465" indent="-528955" algn="l" defTabSz="266700">
              <a:lnSpc>
                <a:spcPct val="150000"/>
              </a:lnSpc>
              <a:spcBef>
                <a:spcPct val="0"/>
              </a:spcBef>
              <a:spcAft>
                <a:spcPct val="0"/>
              </a:spcAft>
            </a:pPr>
            <a:r>
              <a:rPr lang="en-US" altLang="zh-CN" sz="2200" b="1">
                <a:solidFill>
                  <a:srgbClr val="4141EF"/>
                </a:solidFill>
                <a:latin typeface="微软雅黑" panose="020B0503020204020204" charset="-122"/>
                <a:cs typeface="微软雅黑" panose="020B0503020204020204" charset="-122"/>
              </a:rPr>
              <a:t>l </a:t>
            </a:r>
            <a:r>
              <a:rPr lang="zh-CN" altLang="en-US" sz="2200" b="1">
                <a:solidFill>
                  <a:srgbClr val="4141EF"/>
                </a:solidFill>
                <a:latin typeface="微软雅黑" panose="020B0503020204020204" charset="-122"/>
                <a:cs typeface="微软雅黑" panose="020B0503020204020204" charset="-122"/>
              </a:rPr>
              <a:t>模数转换</a:t>
            </a:r>
            <a:endParaRPr lang="zh-CN" altLang="en-US" sz="2200" b="1">
              <a:solidFill>
                <a:srgbClr val="4141EF"/>
              </a:solidFill>
              <a:latin typeface="微软雅黑" panose="020B0503020204020204" charset="-122"/>
              <a:cs typeface="微软雅黑" panose="020B0503020204020204" charset="-122"/>
            </a:endParaRPr>
          </a:p>
        </p:txBody>
      </p:sp>
      <p:sp>
        <p:nvSpPr>
          <p:cNvPr id="20" name="文本框 19"/>
          <p:cNvSpPr txBox="1"/>
          <p:nvPr/>
        </p:nvSpPr>
        <p:spPr>
          <a:xfrm>
            <a:off x="9329420" y="4895850"/>
            <a:ext cx="2690495" cy="598805"/>
          </a:xfrm>
          <a:prstGeom prst="rect">
            <a:avLst/>
          </a:prstGeom>
        </p:spPr>
        <p:txBody>
          <a:bodyPr wrap="square">
            <a:spAutoFit/>
          </a:bodyPr>
          <a:p>
            <a:pPr marL="799465" indent="-528955" algn="l" defTabSz="266700">
              <a:lnSpc>
                <a:spcPct val="150000"/>
              </a:lnSpc>
              <a:spcBef>
                <a:spcPct val="0"/>
              </a:spcBef>
              <a:spcAft>
                <a:spcPct val="0"/>
              </a:spcAft>
            </a:pPr>
            <a:r>
              <a:rPr lang="en-US" altLang="zh-CN" sz="2200" b="1">
                <a:solidFill>
                  <a:srgbClr val="4141EF"/>
                </a:solidFill>
                <a:latin typeface="微软雅黑" panose="020B0503020204020204" charset="-122"/>
                <a:cs typeface="微软雅黑" panose="020B0503020204020204" charset="-122"/>
              </a:rPr>
              <a:t>l </a:t>
            </a:r>
            <a:r>
              <a:rPr lang="zh-CN" altLang="en-US" sz="2200" b="1">
                <a:solidFill>
                  <a:srgbClr val="4141EF"/>
                </a:solidFill>
                <a:latin typeface="微软雅黑" panose="020B0503020204020204" charset="-122"/>
                <a:cs typeface="微软雅黑" panose="020B0503020204020204" charset="-122"/>
              </a:rPr>
              <a:t>反符合电路</a:t>
            </a:r>
            <a:endParaRPr lang="zh-CN" altLang="en-US" sz="2200" b="1">
              <a:solidFill>
                <a:srgbClr val="4141EF"/>
              </a:solidFill>
              <a:latin typeface="微软雅黑" panose="020B0503020204020204" charset="-122"/>
              <a:cs typeface="微软雅黑" panose="020B0503020204020204" charset="-122"/>
            </a:endParaRPr>
          </a:p>
        </p:txBody>
      </p:sp>
      <p:sp>
        <p:nvSpPr>
          <p:cNvPr id="21" name="文本框 20"/>
          <p:cNvSpPr txBox="1"/>
          <p:nvPr/>
        </p:nvSpPr>
        <p:spPr>
          <a:xfrm>
            <a:off x="6100445" y="1292860"/>
            <a:ext cx="3165475" cy="337185"/>
          </a:xfrm>
          <a:prstGeom prst="rect">
            <a:avLst/>
          </a:prstGeom>
        </p:spPr>
        <p:txBody>
          <a:bodyPr wrap="square">
            <a:spAutoFit/>
          </a:bodyPr>
          <a:p>
            <a:pPr marL="0" indent="0" algn="just" defTabSz="266700" fontAlgn="auto">
              <a:lnSpc>
                <a:spcPct val="100000"/>
              </a:lnSpc>
              <a:spcBef>
                <a:spcPct val="0"/>
              </a:spcBef>
              <a:spcAft>
                <a:spcPct val="0"/>
              </a:spcAft>
            </a:pPr>
            <a:r>
              <a:rPr lang="zh-CN" altLang="en-US" sz="1600" b="1">
                <a:solidFill>
                  <a:srgbClr val="4141EF"/>
                </a:solidFill>
                <a:latin typeface="微软雅黑" panose="020B0503020204020204" charset="-122"/>
                <a:cs typeface="微软雅黑" panose="020B0503020204020204" charset="-122"/>
              </a:rPr>
              <a:t>能量采集</a:t>
            </a:r>
            <a:r>
              <a:rPr lang="zh-CN" altLang="en-US" sz="1600" b="1">
                <a:solidFill>
                  <a:srgbClr val="4141EF"/>
                </a:solidFill>
                <a:latin typeface="微软雅黑" panose="020B0503020204020204" charset="-122"/>
                <a:cs typeface="微软雅黑" panose="020B0503020204020204" charset="-122"/>
              </a:rPr>
              <a:t>电路</a:t>
            </a:r>
            <a:endParaRPr lang="zh-CN" altLang="en-US" sz="1600" b="1">
              <a:solidFill>
                <a:srgbClr val="4141EF"/>
              </a:solidFill>
              <a:latin typeface="微软雅黑" panose="020B0503020204020204" charset="-122"/>
              <a:cs typeface="微软雅黑" panose="020B0503020204020204" charset="-122"/>
            </a:endParaRPr>
          </a:p>
        </p:txBody>
      </p:sp>
    </p:spTree>
  </p:cSld>
  <p:clrMapOvr>
    <a:masterClrMapping/>
  </p:clrMapOvr>
  <p:transition advTm="18446"/>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图片 6" descr="所徽1.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75715" cy="1076960"/>
          </a:xfrm>
          <a:prstGeom prst="rect">
            <a:avLst/>
          </a:prstGeom>
        </p:spPr>
      </p:pic>
      <p:sp>
        <p:nvSpPr>
          <p:cNvPr id="11" name="矩形 10"/>
          <p:cNvSpPr/>
          <p:nvPr/>
        </p:nvSpPr>
        <p:spPr>
          <a:xfrm flipV="1">
            <a:off x="0" y="105473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6232525" y="650621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sp>
        <p:nvSpPr>
          <p:cNvPr id="5" name="文本框 4"/>
          <p:cNvSpPr txBox="1"/>
          <p:nvPr/>
        </p:nvSpPr>
        <p:spPr>
          <a:xfrm>
            <a:off x="1429385" y="247650"/>
            <a:ext cx="2468880" cy="645160"/>
          </a:xfrm>
          <a:prstGeom prst="rect">
            <a:avLst/>
          </a:prstGeom>
          <a:noFill/>
        </p:spPr>
        <p:txBody>
          <a:bodyPr wrap="none" rtlCol="0" anchor="t">
            <a:spAutoFit/>
          </a:bodyPr>
          <a:p>
            <a:r>
              <a:rPr lang="zh-CN" altLang="en-US" sz="3600" b="1" dirty="0">
                <a:latin typeface="微软雅黑" panose="020B0503020204020204" charset="-122"/>
                <a:ea typeface="微软雅黑" panose="020B0503020204020204" charset="-122"/>
                <a:cs typeface="微软雅黑" panose="020B0503020204020204" charset="-122"/>
                <a:sym typeface="+mn-ea"/>
              </a:rPr>
              <a:t>单机电子学</a:t>
            </a:r>
            <a:endParaRPr lang="zh-CN" altLang="en-US" sz="3600" b="1" dirty="0">
              <a:latin typeface="微软雅黑" panose="020B0503020204020204" charset="-122"/>
              <a:ea typeface="微软雅黑" panose="020B0503020204020204" charset="-122"/>
              <a:cs typeface="微软雅黑" panose="020B0503020204020204" charset="-122"/>
              <a:sym typeface="+mn-ea"/>
            </a:endParaRPr>
          </a:p>
        </p:txBody>
      </p:sp>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16875" t="5312" r="16458" b="2656"/>
          <a:stretch>
            <a:fillRect/>
          </a:stretch>
        </p:blipFill>
        <p:spPr>
          <a:xfrm>
            <a:off x="1603375" y="1409006"/>
            <a:ext cx="2276475" cy="2095068"/>
          </a:xfrm>
          <a:prstGeom prst="rect">
            <a:avLst/>
          </a:prstGeom>
          <a:ln w="28575">
            <a:solidFill>
              <a:schemeClr val="tx1"/>
            </a:solidFill>
          </a:ln>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1875" t="16250" r="4896" b="12031"/>
          <a:stretch>
            <a:fillRect/>
          </a:stretch>
        </p:blipFill>
        <p:spPr>
          <a:xfrm>
            <a:off x="6346826" y="1389192"/>
            <a:ext cx="4162424" cy="2134696"/>
          </a:xfrm>
          <a:prstGeom prst="rect">
            <a:avLst/>
          </a:prstGeom>
          <a:ln w="28575">
            <a:solidFill>
              <a:schemeClr val="tx1"/>
            </a:solidFill>
          </a:ln>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3375" y="3822066"/>
            <a:ext cx="3133725" cy="2089150"/>
          </a:xfrm>
          <a:prstGeom prst="rect">
            <a:avLst/>
          </a:prstGeom>
          <a:ln w="28575">
            <a:solidFill>
              <a:schemeClr val="tx1"/>
            </a:solidFill>
          </a:ln>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l="17708" r="19896"/>
          <a:stretch>
            <a:fillRect/>
          </a:stretch>
        </p:blipFill>
        <p:spPr>
          <a:xfrm>
            <a:off x="5423303" y="3681760"/>
            <a:ext cx="2237570" cy="2390726"/>
          </a:xfrm>
          <a:prstGeom prst="rect">
            <a:avLst/>
          </a:prstGeom>
          <a:ln w="28575">
            <a:solidFill>
              <a:schemeClr val="tx1"/>
            </a:solidFill>
          </a:ln>
        </p:spPr>
      </p:pic>
      <p:pic>
        <p:nvPicPr>
          <p:cNvPr id="14" name="图片 13"/>
          <p:cNvPicPr>
            <a:picLocks noChangeAspect="1"/>
          </p:cNvPicPr>
          <p:nvPr/>
        </p:nvPicPr>
        <p:blipFill rotWithShape="1">
          <a:blip r:embed="rId7" cstate="print">
            <a:extLst>
              <a:ext uri="{28A0092B-C50C-407E-A947-70E740481C1C}">
                <a14:useLocalDpi xmlns:a14="http://schemas.microsoft.com/office/drawing/2010/main" val="0"/>
              </a:ext>
            </a:extLst>
          </a:blip>
          <a:srcRect l="21354" t="4062" r="28125"/>
          <a:stretch>
            <a:fillRect/>
          </a:stretch>
        </p:blipFill>
        <p:spPr>
          <a:xfrm>
            <a:off x="8289925" y="3660796"/>
            <a:ext cx="1905000" cy="2411690"/>
          </a:xfrm>
          <a:prstGeom prst="rect">
            <a:avLst/>
          </a:prstGeom>
          <a:ln w="28575">
            <a:solidFill>
              <a:schemeClr val="tx1"/>
            </a:solidFill>
          </a:ln>
        </p:spPr>
      </p:pic>
      <p:pic>
        <p:nvPicPr>
          <p:cNvPr id="15" name="图片 14"/>
          <p:cNvPicPr>
            <a:picLocks noChangeAspect="1"/>
          </p:cNvPicPr>
          <p:nvPr/>
        </p:nvPicPr>
        <p:blipFill rotWithShape="1">
          <a:blip r:embed="rId8" cstate="print">
            <a:extLst>
              <a:ext uri="{28A0092B-C50C-407E-A947-70E740481C1C}">
                <a14:useLocalDpi xmlns:a14="http://schemas.microsoft.com/office/drawing/2010/main" val="0"/>
              </a:ext>
            </a:extLst>
          </a:blip>
          <a:srcRect l="16770" t="13438" r="24688" b="3594"/>
          <a:stretch>
            <a:fillRect/>
          </a:stretch>
        </p:blipFill>
        <p:spPr>
          <a:xfrm>
            <a:off x="4013198" y="1398717"/>
            <a:ext cx="2207299" cy="2085543"/>
          </a:xfrm>
          <a:prstGeom prst="rect">
            <a:avLst/>
          </a:prstGeom>
          <a:ln w="28575">
            <a:solidFill>
              <a:schemeClr val="tx1"/>
            </a:solidFill>
          </a:ln>
        </p:spPr>
      </p:pic>
    </p:spTree>
  </p:cSld>
  <p:clrMapOvr>
    <a:masterClrMapping/>
  </p:clrMapOvr>
  <p:transition advTm="18446"/>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图片 6" descr="所徽1.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75715" cy="1076960"/>
          </a:xfrm>
          <a:prstGeom prst="rect">
            <a:avLst/>
          </a:prstGeom>
        </p:spPr>
      </p:pic>
      <p:sp>
        <p:nvSpPr>
          <p:cNvPr id="11" name="矩形 10"/>
          <p:cNvSpPr/>
          <p:nvPr/>
        </p:nvSpPr>
        <p:spPr>
          <a:xfrm flipV="1">
            <a:off x="0" y="105473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6232525" y="650621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pPr algn="l"/>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sp>
        <p:nvSpPr>
          <p:cNvPr id="5" name="文本框 4"/>
          <p:cNvSpPr txBox="1"/>
          <p:nvPr/>
        </p:nvSpPr>
        <p:spPr>
          <a:xfrm>
            <a:off x="1429385" y="247650"/>
            <a:ext cx="3383280" cy="645160"/>
          </a:xfrm>
          <a:prstGeom prst="rect">
            <a:avLst/>
          </a:prstGeom>
          <a:noFill/>
        </p:spPr>
        <p:txBody>
          <a:bodyPr wrap="none" rtlCol="0" anchor="t">
            <a:spAutoFit/>
          </a:bodyPr>
          <a:p>
            <a:r>
              <a:rPr lang="zh-CN" altLang="en-US" sz="3600" b="1" dirty="0">
                <a:latin typeface="微软雅黑" panose="020B0503020204020204" charset="-122"/>
                <a:ea typeface="微软雅黑" panose="020B0503020204020204" charset="-122"/>
                <a:cs typeface="微软雅黑" panose="020B0503020204020204" charset="-122"/>
                <a:sym typeface="+mn-ea"/>
              </a:rPr>
              <a:t>探测器定标</a:t>
            </a:r>
            <a:r>
              <a:rPr lang="zh-CN" altLang="en-US" sz="3600" b="1" dirty="0">
                <a:latin typeface="微软雅黑" panose="020B0503020204020204" charset="-122"/>
                <a:ea typeface="微软雅黑" panose="020B0503020204020204" charset="-122"/>
                <a:cs typeface="微软雅黑" panose="020B0503020204020204" charset="-122"/>
                <a:sym typeface="+mn-ea"/>
              </a:rPr>
              <a:t>方案</a:t>
            </a:r>
            <a:endParaRPr lang="zh-CN" altLang="en-US" sz="3600" b="1" dirty="0">
              <a:latin typeface="微软雅黑" panose="020B0503020204020204" charset="-122"/>
              <a:ea typeface="微软雅黑" panose="020B0503020204020204" charset="-122"/>
              <a:cs typeface="微软雅黑" panose="020B0503020204020204" charset="-122"/>
              <a:sym typeface="+mn-ea"/>
            </a:endParaRPr>
          </a:p>
        </p:txBody>
      </p:sp>
      <p:sp>
        <p:nvSpPr>
          <p:cNvPr id="58371" name="矩形 4"/>
          <p:cNvSpPr/>
          <p:nvPr/>
        </p:nvSpPr>
        <p:spPr>
          <a:xfrm>
            <a:off x="1560195" y="1132205"/>
            <a:ext cx="2171700" cy="553085"/>
          </a:xfrm>
          <a:prstGeom prst="rect">
            <a:avLst/>
          </a:prstGeom>
          <a:noFill/>
          <a:ln w="9525">
            <a:noFill/>
          </a:ln>
        </p:spPr>
        <p:txBody>
          <a:bodyPr wrap="none">
            <a:spAutoFit/>
          </a:bodyPr>
          <a:p>
            <a:pPr marL="457200" indent="-457200">
              <a:buFont typeface="Wingdings" panose="05000000000000000000" charset="0"/>
              <a:buChar char="l"/>
            </a:pPr>
            <a:r>
              <a:rPr lang="zh-CN" altLang="en-US" sz="3000" b="1" dirty="0">
                <a:solidFill>
                  <a:srgbClr val="4141EF"/>
                </a:solidFill>
                <a:latin typeface="Times New Roman" panose="02020603050405020304" charset="0"/>
                <a:ea typeface="黑体" panose="02010609060101010101" pitchFamily="49" charset="-122"/>
                <a:sym typeface="Times New Roman" panose="02020603050405020304" charset="0"/>
              </a:rPr>
              <a:t>标定方法</a:t>
            </a:r>
            <a:endParaRPr lang="zh-CN" altLang="en-US" sz="3000" b="1" dirty="0">
              <a:solidFill>
                <a:srgbClr val="4141EF"/>
              </a:solidFill>
              <a:latin typeface="Times New Roman" panose="02020603050405020304" charset="0"/>
              <a:ea typeface="黑体" panose="02010609060101010101" pitchFamily="49" charset="-122"/>
              <a:sym typeface="Times New Roman" panose="02020603050405020304" charset="0"/>
            </a:endParaRPr>
          </a:p>
        </p:txBody>
      </p:sp>
      <p:sp>
        <p:nvSpPr>
          <p:cNvPr id="58372" name="AutoShape 254"/>
          <p:cNvSpPr/>
          <p:nvPr/>
        </p:nvSpPr>
        <p:spPr>
          <a:xfrm>
            <a:off x="1671320" y="2116455"/>
            <a:ext cx="2695575" cy="3164840"/>
          </a:xfrm>
          <a:prstGeom prst="roundRect">
            <a:avLst>
              <a:gd name="adj" fmla="val 4130"/>
            </a:avLst>
          </a:prstGeom>
          <a:noFill/>
          <a:ln w="12700" cap="flat" cmpd="sng">
            <a:solidFill>
              <a:srgbClr val="19194C"/>
            </a:solidFill>
            <a:prstDash val="solid"/>
            <a:headEnd type="none" w="med" len="med"/>
            <a:tailEnd type="none" w="med" len="med"/>
          </a:ln>
        </p:spPr>
        <p:txBody>
          <a:bodyPr wrap="none" anchor="ctr" anchorCtr="0"/>
          <a:p>
            <a:pPr>
              <a:spcBef>
                <a:spcPct val="0"/>
              </a:spcBef>
            </a:pPr>
            <a:endParaRPr lang="zh-CN" altLang="zh-CN" sz="1800" dirty="0">
              <a:solidFill>
                <a:srgbClr val="000000"/>
              </a:solidFill>
              <a:latin typeface="Calibri" panose="020F0502020204030204" charset="0"/>
              <a:sym typeface="Calibri" panose="020F0502020204030204" charset="0"/>
            </a:endParaRPr>
          </a:p>
        </p:txBody>
      </p:sp>
      <p:sp>
        <p:nvSpPr>
          <p:cNvPr id="58373" name="AutoShape 261"/>
          <p:cNvSpPr/>
          <p:nvPr/>
        </p:nvSpPr>
        <p:spPr>
          <a:xfrm>
            <a:off x="1757045" y="1830705"/>
            <a:ext cx="2641600" cy="527050"/>
          </a:xfrm>
          <a:prstGeom prst="roundRect">
            <a:avLst>
              <a:gd name="adj" fmla="val 17505"/>
            </a:avLst>
          </a:prstGeom>
          <a:solidFill>
            <a:srgbClr val="3B435B"/>
          </a:solidFill>
          <a:ln w="9525">
            <a:noFill/>
          </a:ln>
        </p:spPr>
        <p:txBody>
          <a:bodyPr wrap="none" anchor="ctr" anchorCtr="0"/>
          <a:p>
            <a:pPr>
              <a:spcBef>
                <a:spcPct val="0"/>
              </a:spcBef>
            </a:pPr>
            <a:endParaRPr lang="zh-CN" altLang="zh-CN" sz="1800" dirty="0">
              <a:solidFill>
                <a:srgbClr val="000000"/>
              </a:solidFill>
              <a:latin typeface="Calibri" panose="020F0502020204030204" charset="0"/>
              <a:sym typeface="Calibri" panose="020F0502020204030204" charset="0"/>
            </a:endParaRPr>
          </a:p>
        </p:txBody>
      </p:sp>
      <p:sp>
        <p:nvSpPr>
          <p:cNvPr id="58374" name="AutoShape 262"/>
          <p:cNvSpPr/>
          <p:nvPr/>
        </p:nvSpPr>
        <p:spPr>
          <a:xfrm>
            <a:off x="1772920" y="2208530"/>
            <a:ext cx="2593975" cy="122238"/>
          </a:xfrm>
          <a:prstGeom prst="roundRect">
            <a:avLst>
              <a:gd name="adj" fmla="val 50000"/>
            </a:avLst>
          </a:prstGeom>
          <a:gradFill rotWithShape="1">
            <a:gsLst>
              <a:gs pos="0">
                <a:srgbClr val="79B14F"/>
              </a:gs>
              <a:gs pos="100000">
                <a:srgbClr val="C9DFB6"/>
              </a:gs>
            </a:gsLst>
            <a:lin ang="5400000" scaled="1"/>
            <a:tileRect/>
          </a:gradFill>
          <a:ln w="9525">
            <a:noFill/>
          </a:ln>
        </p:spPr>
        <p:txBody>
          <a:bodyPr wrap="none" anchor="ctr" anchorCtr="0"/>
          <a:p>
            <a:pPr>
              <a:spcBef>
                <a:spcPct val="0"/>
              </a:spcBef>
            </a:pPr>
            <a:endParaRPr lang="zh-CN" altLang="zh-CN" sz="1800" dirty="0">
              <a:solidFill>
                <a:srgbClr val="000000"/>
              </a:solidFill>
              <a:latin typeface="Calibri" panose="020F0502020204030204" charset="0"/>
              <a:sym typeface="Calibri" panose="020F0502020204030204" charset="0"/>
            </a:endParaRPr>
          </a:p>
        </p:txBody>
      </p:sp>
      <p:sp>
        <p:nvSpPr>
          <p:cNvPr id="58375" name="AutoShape 263"/>
          <p:cNvSpPr/>
          <p:nvPr/>
        </p:nvSpPr>
        <p:spPr>
          <a:xfrm>
            <a:off x="1772920" y="1846580"/>
            <a:ext cx="2593975" cy="127000"/>
          </a:xfrm>
          <a:prstGeom prst="roundRect">
            <a:avLst>
              <a:gd name="adj" fmla="val 50000"/>
            </a:avLst>
          </a:prstGeom>
          <a:gradFill rotWithShape="1">
            <a:gsLst>
              <a:gs pos="0">
                <a:srgbClr val="D3E5C5"/>
              </a:gs>
              <a:gs pos="100000">
                <a:srgbClr val="79B14F"/>
              </a:gs>
            </a:gsLst>
            <a:lin ang="5400000" scaled="1"/>
            <a:tileRect/>
          </a:gradFill>
          <a:ln w="9525">
            <a:noFill/>
          </a:ln>
        </p:spPr>
        <p:txBody>
          <a:bodyPr wrap="none" anchor="ctr" anchorCtr="0"/>
          <a:p>
            <a:pPr>
              <a:spcBef>
                <a:spcPct val="0"/>
              </a:spcBef>
            </a:pPr>
            <a:endParaRPr lang="zh-CN" altLang="zh-CN" sz="1800" dirty="0">
              <a:solidFill>
                <a:srgbClr val="000000"/>
              </a:solidFill>
              <a:latin typeface="Calibri" panose="020F0502020204030204" charset="0"/>
              <a:sym typeface="Calibri" panose="020F0502020204030204" charset="0"/>
            </a:endParaRPr>
          </a:p>
        </p:txBody>
      </p:sp>
      <p:sp>
        <p:nvSpPr>
          <p:cNvPr id="58376" name="Text Box 264"/>
          <p:cNvSpPr/>
          <p:nvPr/>
        </p:nvSpPr>
        <p:spPr>
          <a:xfrm>
            <a:off x="1172845" y="1778318"/>
            <a:ext cx="3759200" cy="534987"/>
          </a:xfrm>
          <a:prstGeom prst="rect">
            <a:avLst/>
          </a:prstGeom>
          <a:noFill/>
          <a:ln w="9525">
            <a:noFill/>
          </a:ln>
        </p:spPr>
        <p:txBody>
          <a:bodyPr>
            <a:spAutoFit/>
          </a:bodyPr>
          <a:p>
            <a:pPr marL="1143000" lvl="2" indent="-258445">
              <a:lnSpc>
                <a:spcPts val="3500"/>
              </a:lnSpc>
              <a:buFont typeface="Wingdings" panose="05000000000000000000" pitchFamily="2" charset="2"/>
              <a:buChar char="l"/>
            </a:pPr>
            <a:r>
              <a:rPr lang="zh-CN" altLang="en-US" sz="2400" b="1" dirty="0">
                <a:solidFill>
                  <a:srgbClr val="FF0000"/>
                </a:solidFill>
                <a:latin typeface="Times New Roman" panose="02020603050405020304" charset="0"/>
                <a:ea typeface="黑体" panose="02010609060101010101" pitchFamily="49" charset="-122"/>
                <a:sym typeface="Times New Roman" panose="02020603050405020304" charset="0"/>
              </a:rPr>
              <a:t>宇宙射线法</a:t>
            </a:r>
            <a:endParaRPr lang="en-US" altLang="zh-CN" sz="2400" b="1" dirty="0">
              <a:solidFill>
                <a:srgbClr val="FF0000"/>
              </a:solidFill>
              <a:latin typeface="Times New Roman" panose="02020603050405020304" charset="0"/>
              <a:ea typeface="黑体" panose="02010609060101010101" pitchFamily="49" charset="-122"/>
              <a:sym typeface="Times New Roman" panose="02020603050405020304" charset="0"/>
            </a:endParaRPr>
          </a:p>
        </p:txBody>
      </p:sp>
      <p:sp>
        <p:nvSpPr>
          <p:cNvPr id="58377" name="Line 269"/>
          <p:cNvSpPr/>
          <p:nvPr/>
        </p:nvSpPr>
        <p:spPr>
          <a:xfrm>
            <a:off x="1976120" y="2453005"/>
            <a:ext cx="1905" cy="2828290"/>
          </a:xfrm>
          <a:prstGeom prst="line">
            <a:avLst/>
          </a:prstGeom>
          <a:ln w="12700" cap="flat" cmpd="sng">
            <a:solidFill>
              <a:srgbClr val="0033CC">
                <a:alpha val="50195"/>
              </a:srgbClr>
            </a:solidFill>
            <a:prstDash val="solid"/>
            <a:headEnd type="none" w="med" len="med"/>
            <a:tailEnd type="none" w="med" len="med"/>
          </a:ln>
        </p:spPr>
      </p:sp>
      <p:grpSp>
        <p:nvGrpSpPr>
          <p:cNvPr id="58378" name="Group 270"/>
          <p:cNvGrpSpPr/>
          <p:nvPr/>
        </p:nvGrpSpPr>
        <p:grpSpPr>
          <a:xfrm>
            <a:off x="1890395" y="2568893"/>
            <a:ext cx="152400" cy="152400"/>
            <a:chOff x="0" y="0"/>
            <a:chExt cx="262" cy="262"/>
          </a:xfrm>
        </p:grpSpPr>
        <p:sp>
          <p:nvSpPr>
            <p:cNvPr id="58411" name="Oval 271"/>
            <p:cNvSpPr/>
            <p:nvPr/>
          </p:nvSpPr>
          <p:spPr>
            <a:xfrm>
              <a:off x="0" y="0"/>
              <a:ext cx="262" cy="262"/>
            </a:xfrm>
            <a:prstGeom prst="ellipse">
              <a:avLst/>
            </a:prstGeom>
            <a:gradFill rotWithShape="1">
              <a:gsLst>
                <a:gs pos="0">
                  <a:srgbClr val="C0C6D3"/>
                </a:gs>
                <a:gs pos="100000">
                  <a:srgbClr val="223864"/>
                </a:gs>
              </a:gsLst>
              <a:lin ang="18900000" scaled="1"/>
              <a:tileRect/>
            </a:gradFill>
            <a:ln w="12700" cap="flat" cmpd="sng">
              <a:solidFill>
                <a:srgbClr val="F8F8F8"/>
              </a:solidFill>
              <a:prstDash val="solid"/>
              <a:headEnd type="none" w="med" len="med"/>
              <a:tailEnd type="none" w="med" len="med"/>
            </a:ln>
          </p:spPr>
          <p:txBody>
            <a:bodyPr wrap="none" anchor="ctr" anchorCtr="0"/>
            <a:p>
              <a:endParaRPr lang="zh-CN" altLang="zh-CN" sz="1800" dirty="0">
                <a:solidFill>
                  <a:srgbClr val="000000"/>
                </a:solidFill>
                <a:latin typeface="Calibri" panose="020F0502020204030204" charset="0"/>
                <a:sym typeface="Calibri" panose="020F0502020204030204" charset="0"/>
              </a:endParaRPr>
            </a:p>
          </p:txBody>
        </p:sp>
        <p:sp>
          <p:nvSpPr>
            <p:cNvPr id="58412" name="Oval 272"/>
            <p:cNvSpPr/>
            <p:nvPr/>
          </p:nvSpPr>
          <p:spPr>
            <a:xfrm>
              <a:off x="21" y="22"/>
              <a:ext cx="218" cy="218"/>
            </a:xfrm>
            <a:prstGeom prst="ellipse">
              <a:avLst/>
            </a:prstGeom>
            <a:gradFill rotWithShape="1">
              <a:gsLst>
                <a:gs pos="0">
                  <a:srgbClr val="686620"/>
                </a:gs>
                <a:gs pos="100000">
                  <a:srgbClr val="9F9E71"/>
                </a:gs>
              </a:gsLst>
              <a:lin ang="18900000" scaled="1"/>
              <a:tileRect/>
            </a:gradFill>
            <a:ln w="9525">
              <a:noFill/>
            </a:ln>
          </p:spPr>
          <p:txBody>
            <a:bodyPr wrap="none" anchor="ctr" anchorCtr="0"/>
            <a:p>
              <a:endParaRPr lang="zh-CN" altLang="zh-CN" sz="1800" dirty="0">
                <a:solidFill>
                  <a:srgbClr val="000000"/>
                </a:solidFill>
                <a:latin typeface="Calibri" panose="020F0502020204030204" charset="0"/>
                <a:sym typeface="Calibri" panose="020F0502020204030204" charset="0"/>
              </a:endParaRPr>
            </a:p>
          </p:txBody>
        </p:sp>
      </p:grpSp>
      <p:sp>
        <p:nvSpPr>
          <p:cNvPr id="58379" name="Text Box 282"/>
          <p:cNvSpPr/>
          <p:nvPr/>
        </p:nvSpPr>
        <p:spPr>
          <a:xfrm>
            <a:off x="2052320" y="2475230"/>
            <a:ext cx="2314575" cy="2947988"/>
          </a:xfrm>
          <a:prstGeom prst="rect">
            <a:avLst/>
          </a:prstGeom>
          <a:noFill/>
          <a:ln w="9525">
            <a:noFill/>
          </a:ln>
        </p:spPr>
        <p:txBody>
          <a:bodyPr>
            <a:spAutoFit/>
          </a:bodyPr>
          <a:p>
            <a:r>
              <a:rPr lang="zh-CN" altLang="en-US" sz="1600" dirty="0">
                <a:solidFill>
                  <a:srgbClr val="0000FF"/>
                </a:solidFill>
                <a:latin typeface="Arial" panose="020B0604020202020204" pitchFamily="34" charset="0"/>
                <a:ea typeface="黑体" panose="02010609060101010101" pitchFamily="49" charset="-122"/>
              </a:rPr>
              <a:t>宇宙射线分布广泛，极易获得</a:t>
            </a:r>
            <a:r>
              <a:rPr lang="zh-CN" altLang="en-US" sz="1600" dirty="0">
                <a:solidFill>
                  <a:srgbClr val="0000FF"/>
                </a:solidFill>
                <a:latin typeface="黑体" panose="02010609060101010101" pitchFamily="49" charset="-122"/>
                <a:ea typeface="黑体" panose="02010609060101010101" pitchFamily="49" charset="-122"/>
                <a:sym typeface="黑体" panose="02010609060101010101" pitchFamily="49" charset="-122"/>
              </a:rPr>
              <a:t>；</a:t>
            </a:r>
            <a:endParaRPr lang="en-US" altLang="zh-CN" sz="1600" dirty="0">
              <a:solidFill>
                <a:srgbClr val="0000FF"/>
              </a:solidFill>
              <a:latin typeface="黑体" panose="02010609060101010101" pitchFamily="49" charset="-122"/>
              <a:ea typeface="黑体" panose="02010609060101010101" pitchFamily="49" charset="-122"/>
              <a:sym typeface="黑体" panose="02010609060101010101" pitchFamily="49" charset="-122"/>
            </a:endParaRPr>
          </a:p>
          <a:p>
            <a:r>
              <a:rPr lang="zh-CN" altLang="en-US" sz="1600" dirty="0">
                <a:solidFill>
                  <a:srgbClr val="0000FF"/>
                </a:solidFill>
                <a:latin typeface="黑体" panose="02010609060101010101" pitchFamily="49" charset="-122"/>
                <a:ea typeface="黑体" panose="02010609060101010101" pitchFamily="49" charset="-122"/>
                <a:sym typeface="黑体" panose="02010609060101010101" pitchFamily="49" charset="-122"/>
              </a:rPr>
              <a:t>利用宇宙射线法刻度得到的能量分辨往往可以代表探测器的最差能量分辨水平；</a:t>
            </a:r>
            <a:endParaRPr lang="en-US" altLang="zh-CN" sz="1600" dirty="0">
              <a:solidFill>
                <a:srgbClr val="0000FF"/>
              </a:solidFill>
              <a:latin typeface="黑体" panose="02010609060101010101" pitchFamily="49" charset="-122"/>
              <a:ea typeface="黑体" panose="02010609060101010101" pitchFamily="49" charset="-122"/>
              <a:sym typeface="黑体" panose="02010609060101010101" pitchFamily="49" charset="-122"/>
            </a:endParaRPr>
          </a:p>
          <a:p>
            <a:r>
              <a:rPr lang="zh-CN" altLang="en-US" sz="1600" dirty="0">
                <a:solidFill>
                  <a:srgbClr val="0000FF"/>
                </a:solidFill>
                <a:latin typeface="黑体" panose="02010609060101010101" pitchFamily="49" charset="-122"/>
                <a:ea typeface="黑体" panose="02010609060101010101" pitchFamily="49" charset="-122"/>
                <a:sym typeface="黑体" panose="02010609060101010101" pitchFamily="49" charset="-122"/>
              </a:rPr>
              <a:t>射线源不是单能的，自身的能量发散较大；</a:t>
            </a:r>
            <a:endParaRPr lang="en-US" altLang="zh-CN" sz="1600" dirty="0">
              <a:solidFill>
                <a:srgbClr val="0000FF"/>
              </a:solidFill>
              <a:latin typeface="黑体" panose="02010609060101010101" pitchFamily="49" charset="-122"/>
              <a:ea typeface="黑体" panose="02010609060101010101" pitchFamily="49" charset="-122"/>
              <a:sym typeface="黑体" panose="02010609060101010101" pitchFamily="49" charset="-122"/>
            </a:endParaRPr>
          </a:p>
          <a:p>
            <a:r>
              <a:rPr lang="zh-CN" altLang="en-US" sz="1600" dirty="0">
                <a:solidFill>
                  <a:srgbClr val="0000FF"/>
                </a:solidFill>
                <a:latin typeface="黑体" panose="02010609060101010101" pitchFamily="49" charset="-122"/>
                <a:ea typeface="黑体" panose="02010609060101010101" pitchFamily="49" charset="-122"/>
                <a:sym typeface="黑体" panose="02010609060101010101" pitchFamily="49" charset="-122"/>
              </a:rPr>
              <a:t>地面附近单位面积的宇宙射线频率比较低，完成一次标定耗时较高</a:t>
            </a:r>
            <a:endParaRPr lang="zh-CN" altLang="en-US" sz="1600" dirty="0">
              <a:solidFill>
                <a:srgbClr val="0000FF"/>
              </a:solidFill>
              <a:latin typeface="黑体" panose="02010609060101010101" pitchFamily="49" charset="-122"/>
              <a:ea typeface="黑体" panose="02010609060101010101" pitchFamily="49" charset="-122"/>
              <a:sym typeface="黑体" panose="02010609060101010101" pitchFamily="49" charset="-122"/>
            </a:endParaRPr>
          </a:p>
        </p:txBody>
      </p:sp>
      <p:grpSp>
        <p:nvGrpSpPr>
          <p:cNvPr id="58380" name="Group 270"/>
          <p:cNvGrpSpPr/>
          <p:nvPr/>
        </p:nvGrpSpPr>
        <p:grpSpPr>
          <a:xfrm>
            <a:off x="1884045" y="4369118"/>
            <a:ext cx="155575" cy="152400"/>
            <a:chOff x="0" y="0"/>
            <a:chExt cx="262" cy="262"/>
          </a:xfrm>
        </p:grpSpPr>
        <p:sp>
          <p:nvSpPr>
            <p:cNvPr id="58409" name="Oval 271"/>
            <p:cNvSpPr/>
            <p:nvPr/>
          </p:nvSpPr>
          <p:spPr>
            <a:xfrm>
              <a:off x="0" y="0"/>
              <a:ext cx="262" cy="262"/>
            </a:xfrm>
            <a:prstGeom prst="ellipse">
              <a:avLst/>
            </a:prstGeom>
            <a:gradFill rotWithShape="1">
              <a:gsLst>
                <a:gs pos="0">
                  <a:srgbClr val="C0C6D3"/>
                </a:gs>
                <a:gs pos="100000">
                  <a:srgbClr val="223864"/>
                </a:gs>
              </a:gsLst>
              <a:lin ang="18900000" scaled="1"/>
              <a:tileRect/>
            </a:gradFill>
            <a:ln w="12700" cap="flat" cmpd="sng">
              <a:solidFill>
                <a:srgbClr val="F8F8F8"/>
              </a:solidFill>
              <a:prstDash val="solid"/>
              <a:headEnd type="none" w="med" len="med"/>
              <a:tailEnd type="none" w="med" len="med"/>
            </a:ln>
          </p:spPr>
          <p:txBody>
            <a:bodyPr wrap="none" anchor="ctr" anchorCtr="0"/>
            <a:p>
              <a:endParaRPr lang="zh-CN" altLang="zh-CN" sz="1800" dirty="0">
                <a:solidFill>
                  <a:srgbClr val="000000"/>
                </a:solidFill>
                <a:latin typeface="Calibri" panose="020F0502020204030204" charset="0"/>
                <a:sym typeface="Calibri" panose="020F0502020204030204" charset="0"/>
              </a:endParaRPr>
            </a:p>
          </p:txBody>
        </p:sp>
        <p:sp>
          <p:nvSpPr>
            <p:cNvPr id="58410" name="Oval 272"/>
            <p:cNvSpPr/>
            <p:nvPr/>
          </p:nvSpPr>
          <p:spPr>
            <a:xfrm>
              <a:off x="21" y="22"/>
              <a:ext cx="218" cy="218"/>
            </a:xfrm>
            <a:prstGeom prst="ellipse">
              <a:avLst/>
            </a:prstGeom>
            <a:gradFill rotWithShape="1">
              <a:gsLst>
                <a:gs pos="0">
                  <a:srgbClr val="686620"/>
                </a:gs>
                <a:gs pos="100000">
                  <a:srgbClr val="9F9E71"/>
                </a:gs>
              </a:gsLst>
              <a:lin ang="18900000" scaled="1"/>
              <a:tileRect/>
            </a:gradFill>
            <a:ln w="9525">
              <a:noFill/>
            </a:ln>
          </p:spPr>
          <p:txBody>
            <a:bodyPr wrap="none" anchor="ctr" anchorCtr="0"/>
            <a:p>
              <a:endParaRPr lang="zh-CN" altLang="zh-CN" sz="1800" dirty="0">
                <a:solidFill>
                  <a:srgbClr val="000000"/>
                </a:solidFill>
                <a:latin typeface="Calibri" panose="020F0502020204030204" charset="0"/>
                <a:sym typeface="Calibri" panose="020F0502020204030204" charset="0"/>
              </a:endParaRPr>
            </a:p>
          </p:txBody>
        </p:sp>
      </p:grpSp>
      <p:sp>
        <p:nvSpPr>
          <p:cNvPr id="58381" name="AutoShape 254"/>
          <p:cNvSpPr/>
          <p:nvPr/>
        </p:nvSpPr>
        <p:spPr>
          <a:xfrm>
            <a:off x="4591050" y="2129155"/>
            <a:ext cx="2693670" cy="2877820"/>
          </a:xfrm>
          <a:prstGeom prst="roundRect">
            <a:avLst>
              <a:gd name="adj" fmla="val 4130"/>
            </a:avLst>
          </a:prstGeom>
          <a:noFill/>
          <a:ln w="12700" cap="flat" cmpd="sng">
            <a:solidFill>
              <a:srgbClr val="19194C"/>
            </a:solidFill>
            <a:prstDash val="solid"/>
            <a:headEnd type="none" w="med" len="med"/>
            <a:tailEnd type="none" w="med" len="med"/>
          </a:ln>
        </p:spPr>
        <p:txBody>
          <a:bodyPr wrap="none" anchor="ctr" anchorCtr="0"/>
          <a:p>
            <a:pPr>
              <a:spcBef>
                <a:spcPct val="0"/>
              </a:spcBef>
            </a:pPr>
            <a:endParaRPr lang="zh-CN" altLang="zh-CN" sz="1800" dirty="0">
              <a:solidFill>
                <a:srgbClr val="000000"/>
              </a:solidFill>
              <a:latin typeface="Calibri" panose="020F0502020204030204" charset="0"/>
              <a:sym typeface="Calibri" panose="020F0502020204030204" charset="0"/>
            </a:endParaRPr>
          </a:p>
        </p:txBody>
      </p:sp>
      <p:grpSp>
        <p:nvGrpSpPr>
          <p:cNvPr id="58382" name="Group 260"/>
          <p:cNvGrpSpPr/>
          <p:nvPr/>
        </p:nvGrpSpPr>
        <p:grpSpPr>
          <a:xfrm>
            <a:off x="4674235" y="1842135"/>
            <a:ext cx="2643188" cy="527050"/>
            <a:chOff x="0" y="0"/>
            <a:chExt cx="2042" cy="363"/>
          </a:xfrm>
        </p:grpSpPr>
        <p:sp>
          <p:nvSpPr>
            <p:cNvPr id="58406" name="AutoShape 261"/>
            <p:cNvSpPr/>
            <p:nvPr/>
          </p:nvSpPr>
          <p:spPr>
            <a:xfrm>
              <a:off x="0" y="0"/>
              <a:ext cx="2042" cy="363"/>
            </a:xfrm>
            <a:prstGeom prst="roundRect">
              <a:avLst>
                <a:gd name="adj" fmla="val 17505"/>
              </a:avLst>
            </a:prstGeom>
            <a:solidFill>
              <a:srgbClr val="3B435B"/>
            </a:solidFill>
            <a:ln w="9525">
              <a:noFill/>
            </a:ln>
          </p:spPr>
          <p:txBody>
            <a:bodyPr wrap="none" anchor="ctr" anchorCtr="0"/>
            <a:p>
              <a:pPr>
                <a:spcBef>
                  <a:spcPct val="0"/>
                </a:spcBef>
              </a:pPr>
              <a:endParaRPr lang="zh-CN" altLang="zh-CN" sz="1800" dirty="0">
                <a:solidFill>
                  <a:srgbClr val="000000"/>
                </a:solidFill>
                <a:latin typeface="Calibri" panose="020F0502020204030204" charset="0"/>
                <a:sym typeface="Calibri" panose="020F0502020204030204" charset="0"/>
              </a:endParaRPr>
            </a:p>
          </p:txBody>
        </p:sp>
        <p:sp>
          <p:nvSpPr>
            <p:cNvPr id="58407" name="AutoShape 262"/>
            <p:cNvSpPr/>
            <p:nvPr/>
          </p:nvSpPr>
          <p:spPr>
            <a:xfrm>
              <a:off x="12" y="260"/>
              <a:ext cx="2005" cy="85"/>
            </a:xfrm>
            <a:prstGeom prst="roundRect">
              <a:avLst>
                <a:gd name="adj" fmla="val 50000"/>
              </a:avLst>
            </a:prstGeom>
            <a:gradFill rotWithShape="1">
              <a:gsLst>
                <a:gs pos="0">
                  <a:srgbClr val="79B14F"/>
                </a:gs>
                <a:gs pos="100000">
                  <a:srgbClr val="C9DFB6"/>
                </a:gs>
              </a:gsLst>
              <a:lin ang="5400000" scaled="1"/>
              <a:tileRect/>
            </a:gradFill>
            <a:ln w="9525">
              <a:noFill/>
            </a:ln>
          </p:spPr>
          <p:txBody>
            <a:bodyPr wrap="none" anchor="ctr" anchorCtr="0"/>
            <a:p>
              <a:pPr>
                <a:spcBef>
                  <a:spcPct val="0"/>
                </a:spcBef>
              </a:pPr>
              <a:endParaRPr lang="zh-CN" altLang="zh-CN" sz="1800" dirty="0">
                <a:solidFill>
                  <a:srgbClr val="000000"/>
                </a:solidFill>
                <a:latin typeface="Calibri" panose="020F0502020204030204" charset="0"/>
                <a:sym typeface="Calibri" panose="020F0502020204030204" charset="0"/>
              </a:endParaRPr>
            </a:p>
          </p:txBody>
        </p:sp>
        <p:sp>
          <p:nvSpPr>
            <p:cNvPr id="58408" name="AutoShape 263"/>
            <p:cNvSpPr/>
            <p:nvPr/>
          </p:nvSpPr>
          <p:spPr>
            <a:xfrm>
              <a:off x="12" y="11"/>
              <a:ext cx="2005" cy="87"/>
            </a:xfrm>
            <a:prstGeom prst="roundRect">
              <a:avLst>
                <a:gd name="adj" fmla="val 50000"/>
              </a:avLst>
            </a:prstGeom>
            <a:gradFill rotWithShape="1">
              <a:gsLst>
                <a:gs pos="0">
                  <a:srgbClr val="D3E5C5"/>
                </a:gs>
                <a:gs pos="100000">
                  <a:srgbClr val="79B14F"/>
                </a:gs>
              </a:gsLst>
              <a:lin ang="5400000" scaled="1"/>
              <a:tileRect/>
            </a:gradFill>
            <a:ln w="9525">
              <a:noFill/>
            </a:ln>
          </p:spPr>
          <p:txBody>
            <a:bodyPr wrap="none" anchor="ctr" anchorCtr="0"/>
            <a:p>
              <a:pPr>
                <a:spcBef>
                  <a:spcPct val="0"/>
                </a:spcBef>
              </a:pPr>
              <a:endParaRPr lang="zh-CN" altLang="zh-CN" sz="1800" dirty="0">
                <a:solidFill>
                  <a:srgbClr val="000000"/>
                </a:solidFill>
                <a:latin typeface="Calibri" panose="020F0502020204030204" charset="0"/>
                <a:sym typeface="Calibri" panose="020F0502020204030204" charset="0"/>
              </a:endParaRPr>
            </a:p>
          </p:txBody>
        </p:sp>
      </p:grpSp>
      <p:sp>
        <p:nvSpPr>
          <p:cNvPr id="58383" name="Text Box 264"/>
          <p:cNvSpPr/>
          <p:nvPr/>
        </p:nvSpPr>
        <p:spPr>
          <a:xfrm>
            <a:off x="4589145" y="1781493"/>
            <a:ext cx="2679700" cy="534987"/>
          </a:xfrm>
          <a:prstGeom prst="rect">
            <a:avLst/>
          </a:prstGeom>
          <a:noFill/>
          <a:ln w="9525">
            <a:noFill/>
          </a:ln>
        </p:spPr>
        <p:txBody>
          <a:bodyPr>
            <a:spAutoFit/>
          </a:bodyPr>
          <a:p>
            <a:pPr marL="885825" lvl="2" indent="-257175" defTabSz="914400">
              <a:lnSpc>
                <a:spcPts val="3500"/>
              </a:lnSpc>
              <a:buSzPct val="100000"/>
              <a:buFont typeface="Wingdings" panose="05000000000000000000" pitchFamily="2" charset="2"/>
              <a:buChar char="l"/>
              <a:tabLst>
                <a:tab pos="627380" algn="l"/>
              </a:tabLst>
            </a:pPr>
            <a:r>
              <a:rPr lang="zh-CN" altLang="en-US" sz="2400" b="1" dirty="0">
                <a:solidFill>
                  <a:srgbClr val="FF0000"/>
                </a:solidFill>
                <a:latin typeface="Times New Roman" panose="02020603050405020304" charset="0"/>
                <a:ea typeface="黑体" panose="02010609060101010101" pitchFamily="49" charset="-122"/>
                <a:sym typeface="Times New Roman" panose="02020603050405020304" charset="0"/>
              </a:rPr>
              <a:t>放射源法</a:t>
            </a:r>
            <a:endParaRPr lang="en-US" altLang="zh-CN" sz="2400" b="1" dirty="0">
              <a:solidFill>
                <a:srgbClr val="FF0000"/>
              </a:solidFill>
              <a:latin typeface="Times New Roman" panose="02020603050405020304" charset="0"/>
              <a:ea typeface="黑体" panose="02010609060101010101" pitchFamily="49" charset="-122"/>
              <a:sym typeface="Times New Roman" panose="02020603050405020304" charset="0"/>
            </a:endParaRPr>
          </a:p>
        </p:txBody>
      </p:sp>
      <p:sp>
        <p:nvSpPr>
          <p:cNvPr id="58384" name="Line 269"/>
          <p:cNvSpPr/>
          <p:nvPr/>
        </p:nvSpPr>
        <p:spPr>
          <a:xfrm>
            <a:off x="4867275" y="2486660"/>
            <a:ext cx="19050" cy="2483485"/>
          </a:xfrm>
          <a:prstGeom prst="line">
            <a:avLst/>
          </a:prstGeom>
          <a:ln w="12700" cap="flat" cmpd="sng">
            <a:solidFill>
              <a:srgbClr val="0033CC">
                <a:alpha val="50195"/>
              </a:srgbClr>
            </a:solidFill>
            <a:prstDash val="solid"/>
            <a:headEnd type="none" w="med" len="med"/>
            <a:tailEnd type="none" w="med" len="med"/>
          </a:ln>
        </p:spPr>
      </p:sp>
      <p:grpSp>
        <p:nvGrpSpPr>
          <p:cNvPr id="58385" name="Group 270"/>
          <p:cNvGrpSpPr/>
          <p:nvPr/>
        </p:nvGrpSpPr>
        <p:grpSpPr>
          <a:xfrm>
            <a:off x="4808220" y="2581593"/>
            <a:ext cx="153988" cy="152400"/>
            <a:chOff x="0" y="0"/>
            <a:chExt cx="262" cy="262"/>
          </a:xfrm>
        </p:grpSpPr>
        <p:sp>
          <p:nvSpPr>
            <p:cNvPr id="58404" name="Oval 271"/>
            <p:cNvSpPr/>
            <p:nvPr/>
          </p:nvSpPr>
          <p:spPr>
            <a:xfrm>
              <a:off x="0" y="0"/>
              <a:ext cx="262" cy="262"/>
            </a:xfrm>
            <a:prstGeom prst="ellipse">
              <a:avLst/>
            </a:prstGeom>
            <a:gradFill rotWithShape="1">
              <a:gsLst>
                <a:gs pos="0">
                  <a:srgbClr val="C0C6D3"/>
                </a:gs>
                <a:gs pos="100000">
                  <a:srgbClr val="223864"/>
                </a:gs>
              </a:gsLst>
              <a:lin ang="18900000" scaled="1"/>
              <a:tileRect/>
            </a:gradFill>
            <a:ln w="12700" cap="flat" cmpd="sng">
              <a:solidFill>
                <a:srgbClr val="F8F8F8"/>
              </a:solidFill>
              <a:prstDash val="solid"/>
              <a:headEnd type="none" w="med" len="med"/>
              <a:tailEnd type="none" w="med" len="med"/>
            </a:ln>
          </p:spPr>
          <p:txBody>
            <a:bodyPr wrap="none" anchor="ctr" anchorCtr="0"/>
            <a:p>
              <a:endParaRPr lang="zh-CN" altLang="zh-CN" sz="1800" dirty="0">
                <a:solidFill>
                  <a:srgbClr val="000000"/>
                </a:solidFill>
                <a:latin typeface="Calibri" panose="020F0502020204030204" charset="0"/>
                <a:sym typeface="Calibri" panose="020F0502020204030204" charset="0"/>
              </a:endParaRPr>
            </a:p>
          </p:txBody>
        </p:sp>
        <p:sp>
          <p:nvSpPr>
            <p:cNvPr id="58405" name="Oval 272"/>
            <p:cNvSpPr/>
            <p:nvPr/>
          </p:nvSpPr>
          <p:spPr>
            <a:xfrm>
              <a:off x="21" y="22"/>
              <a:ext cx="218" cy="218"/>
            </a:xfrm>
            <a:prstGeom prst="ellipse">
              <a:avLst/>
            </a:prstGeom>
            <a:gradFill rotWithShape="1">
              <a:gsLst>
                <a:gs pos="0">
                  <a:srgbClr val="686620"/>
                </a:gs>
                <a:gs pos="100000">
                  <a:srgbClr val="9F9E71"/>
                </a:gs>
              </a:gsLst>
              <a:lin ang="18900000" scaled="1"/>
              <a:tileRect/>
            </a:gradFill>
            <a:ln w="9525">
              <a:noFill/>
            </a:ln>
          </p:spPr>
          <p:txBody>
            <a:bodyPr wrap="none" anchor="ctr" anchorCtr="0"/>
            <a:p>
              <a:endParaRPr lang="zh-CN" altLang="zh-CN" sz="1800" dirty="0">
                <a:solidFill>
                  <a:srgbClr val="000000"/>
                </a:solidFill>
                <a:latin typeface="Calibri" panose="020F0502020204030204" charset="0"/>
                <a:sym typeface="Calibri" panose="020F0502020204030204" charset="0"/>
              </a:endParaRPr>
            </a:p>
          </p:txBody>
        </p:sp>
      </p:grpSp>
      <p:sp>
        <p:nvSpPr>
          <p:cNvPr id="58386" name="Text Box 282"/>
          <p:cNvSpPr/>
          <p:nvPr/>
        </p:nvSpPr>
        <p:spPr>
          <a:xfrm>
            <a:off x="4970145" y="2487930"/>
            <a:ext cx="2314575" cy="2703513"/>
          </a:xfrm>
          <a:prstGeom prst="rect">
            <a:avLst/>
          </a:prstGeom>
          <a:noFill/>
          <a:ln w="9525">
            <a:noFill/>
          </a:ln>
        </p:spPr>
        <p:txBody>
          <a:bodyPr>
            <a:spAutoFit/>
          </a:bodyPr>
          <a:p>
            <a:r>
              <a:rPr lang="zh-CN" altLang="en-US" sz="1600" dirty="0">
                <a:solidFill>
                  <a:srgbClr val="0000FF"/>
                </a:solidFill>
                <a:latin typeface="Arial" panose="020B0604020202020204" pitchFamily="34" charset="0"/>
                <a:ea typeface="黑体" panose="02010609060101010101" pitchFamily="49" charset="-122"/>
              </a:rPr>
              <a:t>放射源小巧轻便，且可提供多种类型及能量的射线</a:t>
            </a:r>
            <a:r>
              <a:rPr lang="zh-CN" altLang="en-US" sz="1600" dirty="0">
                <a:solidFill>
                  <a:srgbClr val="0000FF"/>
                </a:solidFill>
                <a:latin typeface="黑体" panose="02010609060101010101" pitchFamily="49" charset="-122"/>
                <a:ea typeface="黑体" panose="02010609060101010101" pitchFamily="49" charset="-122"/>
                <a:sym typeface="黑体" panose="02010609060101010101" pitchFamily="49" charset="-122"/>
              </a:rPr>
              <a:t>；</a:t>
            </a:r>
            <a:endParaRPr lang="en-US" altLang="zh-CN" sz="1600" dirty="0">
              <a:solidFill>
                <a:srgbClr val="0000FF"/>
              </a:solidFill>
              <a:latin typeface="黑体" panose="02010609060101010101" pitchFamily="49" charset="-122"/>
              <a:ea typeface="黑体" panose="02010609060101010101" pitchFamily="49" charset="-122"/>
              <a:sym typeface="黑体" panose="02010609060101010101" pitchFamily="49" charset="-122"/>
            </a:endParaRPr>
          </a:p>
          <a:p>
            <a:r>
              <a:rPr lang="zh-CN" altLang="en-US" sz="1600" dirty="0">
                <a:solidFill>
                  <a:srgbClr val="0000FF"/>
                </a:solidFill>
                <a:latin typeface="黑体" panose="02010609060101010101" pitchFamily="49" charset="-122"/>
                <a:ea typeface="黑体" panose="02010609060101010101" pitchFamily="49" charset="-122"/>
                <a:sym typeface="黑体" panose="02010609060101010101" pitchFamily="49" charset="-122"/>
              </a:rPr>
              <a:t>射线的产生速率比较高，标定速度比较快</a:t>
            </a:r>
            <a:endParaRPr lang="en-US" altLang="zh-CN" sz="1600" dirty="0">
              <a:solidFill>
                <a:srgbClr val="0000FF"/>
              </a:solidFill>
              <a:latin typeface="黑体" panose="02010609060101010101" pitchFamily="49" charset="-122"/>
              <a:ea typeface="黑体" panose="02010609060101010101" pitchFamily="49" charset="-122"/>
              <a:sym typeface="黑体" panose="02010609060101010101" pitchFamily="49" charset="-122"/>
            </a:endParaRPr>
          </a:p>
          <a:p>
            <a:r>
              <a:rPr lang="zh-CN" altLang="en-US" sz="1600" dirty="0">
                <a:solidFill>
                  <a:srgbClr val="0000FF"/>
                </a:solidFill>
                <a:latin typeface="黑体" panose="02010609060101010101" pitchFamily="49" charset="-122"/>
                <a:ea typeface="黑体" panose="02010609060101010101" pitchFamily="49" charset="-122"/>
                <a:sym typeface="黑体" panose="02010609060101010101" pitchFamily="49" charset="-122"/>
              </a:rPr>
              <a:t>可以提供单能射线，标定精度较高；</a:t>
            </a:r>
            <a:endParaRPr lang="en-US" altLang="zh-CN" sz="1600" dirty="0">
              <a:solidFill>
                <a:srgbClr val="0000FF"/>
              </a:solidFill>
              <a:latin typeface="黑体" panose="02010609060101010101" pitchFamily="49" charset="-122"/>
              <a:ea typeface="黑体" panose="02010609060101010101" pitchFamily="49" charset="-122"/>
              <a:sym typeface="黑体" panose="02010609060101010101" pitchFamily="49" charset="-122"/>
            </a:endParaRPr>
          </a:p>
          <a:p>
            <a:r>
              <a:rPr lang="zh-CN" altLang="en-US" sz="1600" dirty="0">
                <a:solidFill>
                  <a:srgbClr val="0000FF"/>
                </a:solidFill>
                <a:latin typeface="黑体" panose="02010609060101010101" pitchFamily="49" charset="-122"/>
                <a:ea typeface="黑体" panose="02010609060101010101" pitchFamily="49" charset="-122"/>
                <a:sym typeface="黑体" panose="02010609060101010101" pitchFamily="49" charset="-122"/>
              </a:rPr>
              <a:t>射线能量较低，难以用于多个探测器的关联标定</a:t>
            </a:r>
            <a:endParaRPr lang="zh-CN" altLang="en-US" dirty="0">
              <a:latin typeface="Arial" panose="020B0604020202020204" pitchFamily="34" charset="0"/>
              <a:ea typeface="黑体" panose="02010609060101010101" pitchFamily="49" charset="-122"/>
            </a:endParaRPr>
          </a:p>
        </p:txBody>
      </p:sp>
      <p:grpSp>
        <p:nvGrpSpPr>
          <p:cNvPr id="58387" name="Group 270"/>
          <p:cNvGrpSpPr/>
          <p:nvPr/>
        </p:nvGrpSpPr>
        <p:grpSpPr>
          <a:xfrm>
            <a:off x="4803458" y="4381818"/>
            <a:ext cx="153987" cy="152400"/>
            <a:chOff x="0" y="0"/>
            <a:chExt cx="262" cy="262"/>
          </a:xfrm>
        </p:grpSpPr>
        <p:sp>
          <p:nvSpPr>
            <p:cNvPr id="58402" name="Oval 271"/>
            <p:cNvSpPr/>
            <p:nvPr/>
          </p:nvSpPr>
          <p:spPr>
            <a:xfrm>
              <a:off x="0" y="0"/>
              <a:ext cx="262" cy="262"/>
            </a:xfrm>
            <a:prstGeom prst="ellipse">
              <a:avLst/>
            </a:prstGeom>
            <a:gradFill rotWithShape="1">
              <a:gsLst>
                <a:gs pos="0">
                  <a:srgbClr val="C0C6D3"/>
                </a:gs>
                <a:gs pos="100000">
                  <a:srgbClr val="223864"/>
                </a:gs>
              </a:gsLst>
              <a:lin ang="18900000" scaled="1"/>
              <a:tileRect/>
            </a:gradFill>
            <a:ln w="12700" cap="flat" cmpd="sng">
              <a:solidFill>
                <a:srgbClr val="F8F8F8"/>
              </a:solidFill>
              <a:prstDash val="solid"/>
              <a:headEnd type="none" w="med" len="med"/>
              <a:tailEnd type="none" w="med" len="med"/>
            </a:ln>
          </p:spPr>
          <p:txBody>
            <a:bodyPr wrap="none" anchor="ctr" anchorCtr="0"/>
            <a:p>
              <a:endParaRPr lang="zh-CN" altLang="zh-CN" sz="1800" dirty="0">
                <a:solidFill>
                  <a:srgbClr val="000000"/>
                </a:solidFill>
                <a:latin typeface="Calibri" panose="020F0502020204030204" charset="0"/>
                <a:sym typeface="Calibri" panose="020F0502020204030204" charset="0"/>
              </a:endParaRPr>
            </a:p>
          </p:txBody>
        </p:sp>
        <p:sp>
          <p:nvSpPr>
            <p:cNvPr id="58403" name="Oval 272"/>
            <p:cNvSpPr/>
            <p:nvPr/>
          </p:nvSpPr>
          <p:spPr>
            <a:xfrm>
              <a:off x="21" y="22"/>
              <a:ext cx="218" cy="218"/>
            </a:xfrm>
            <a:prstGeom prst="ellipse">
              <a:avLst/>
            </a:prstGeom>
            <a:gradFill rotWithShape="1">
              <a:gsLst>
                <a:gs pos="0">
                  <a:srgbClr val="686620"/>
                </a:gs>
                <a:gs pos="100000">
                  <a:srgbClr val="9F9E71"/>
                </a:gs>
              </a:gsLst>
              <a:lin ang="18900000" scaled="1"/>
              <a:tileRect/>
            </a:gradFill>
            <a:ln w="9525">
              <a:noFill/>
            </a:ln>
          </p:spPr>
          <p:txBody>
            <a:bodyPr wrap="none" anchor="ctr" anchorCtr="0"/>
            <a:p>
              <a:endParaRPr lang="zh-CN" altLang="zh-CN" sz="1800" dirty="0">
                <a:solidFill>
                  <a:srgbClr val="000000"/>
                </a:solidFill>
                <a:latin typeface="Calibri" panose="020F0502020204030204" charset="0"/>
                <a:sym typeface="Calibri" panose="020F0502020204030204" charset="0"/>
              </a:endParaRPr>
            </a:p>
          </p:txBody>
        </p:sp>
      </p:grpSp>
      <p:sp>
        <p:nvSpPr>
          <p:cNvPr id="58388" name="AutoShape 254"/>
          <p:cNvSpPr/>
          <p:nvPr/>
        </p:nvSpPr>
        <p:spPr>
          <a:xfrm>
            <a:off x="7452995" y="2127885"/>
            <a:ext cx="2694305" cy="2519045"/>
          </a:xfrm>
          <a:prstGeom prst="roundRect">
            <a:avLst>
              <a:gd name="adj" fmla="val 4130"/>
            </a:avLst>
          </a:prstGeom>
          <a:noFill/>
          <a:ln w="12700" cap="flat" cmpd="sng">
            <a:solidFill>
              <a:srgbClr val="19194C"/>
            </a:solidFill>
            <a:prstDash val="solid"/>
            <a:headEnd type="none" w="med" len="med"/>
            <a:tailEnd type="none" w="med" len="med"/>
          </a:ln>
        </p:spPr>
        <p:txBody>
          <a:bodyPr wrap="none" anchor="ctr" anchorCtr="0"/>
          <a:p>
            <a:pPr>
              <a:spcBef>
                <a:spcPct val="0"/>
              </a:spcBef>
            </a:pPr>
            <a:endParaRPr lang="zh-CN" altLang="zh-CN" sz="1800" dirty="0">
              <a:solidFill>
                <a:srgbClr val="000000"/>
              </a:solidFill>
              <a:latin typeface="Calibri" panose="020F0502020204030204" charset="0"/>
              <a:sym typeface="Calibri" panose="020F0502020204030204" charset="0"/>
            </a:endParaRPr>
          </a:p>
        </p:txBody>
      </p:sp>
      <p:grpSp>
        <p:nvGrpSpPr>
          <p:cNvPr id="58389" name="Group 260"/>
          <p:cNvGrpSpPr/>
          <p:nvPr/>
        </p:nvGrpSpPr>
        <p:grpSpPr>
          <a:xfrm>
            <a:off x="7535545" y="1841818"/>
            <a:ext cx="2643188" cy="527050"/>
            <a:chOff x="0" y="0"/>
            <a:chExt cx="2042" cy="363"/>
          </a:xfrm>
        </p:grpSpPr>
        <p:sp>
          <p:nvSpPr>
            <p:cNvPr id="58399" name="AutoShape 261"/>
            <p:cNvSpPr/>
            <p:nvPr/>
          </p:nvSpPr>
          <p:spPr>
            <a:xfrm>
              <a:off x="0" y="0"/>
              <a:ext cx="2042" cy="363"/>
            </a:xfrm>
            <a:prstGeom prst="roundRect">
              <a:avLst>
                <a:gd name="adj" fmla="val 17505"/>
              </a:avLst>
            </a:prstGeom>
            <a:solidFill>
              <a:srgbClr val="3B435B"/>
            </a:solidFill>
            <a:ln w="9525">
              <a:noFill/>
            </a:ln>
          </p:spPr>
          <p:txBody>
            <a:bodyPr wrap="none" anchor="ctr" anchorCtr="0"/>
            <a:p>
              <a:pPr>
                <a:spcBef>
                  <a:spcPct val="0"/>
                </a:spcBef>
              </a:pPr>
              <a:endParaRPr lang="zh-CN" altLang="zh-CN" sz="1800" dirty="0">
                <a:solidFill>
                  <a:srgbClr val="000000"/>
                </a:solidFill>
                <a:latin typeface="Calibri" panose="020F0502020204030204" charset="0"/>
                <a:sym typeface="Calibri" panose="020F0502020204030204" charset="0"/>
              </a:endParaRPr>
            </a:p>
          </p:txBody>
        </p:sp>
        <p:sp>
          <p:nvSpPr>
            <p:cNvPr id="58400" name="AutoShape 262"/>
            <p:cNvSpPr/>
            <p:nvPr/>
          </p:nvSpPr>
          <p:spPr>
            <a:xfrm>
              <a:off x="12" y="260"/>
              <a:ext cx="2005" cy="85"/>
            </a:xfrm>
            <a:prstGeom prst="roundRect">
              <a:avLst>
                <a:gd name="adj" fmla="val 50000"/>
              </a:avLst>
            </a:prstGeom>
            <a:gradFill rotWithShape="1">
              <a:gsLst>
                <a:gs pos="0">
                  <a:srgbClr val="79B14F"/>
                </a:gs>
                <a:gs pos="100000">
                  <a:srgbClr val="C9DFB6"/>
                </a:gs>
              </a:gsLst>
              <a:lin ang="5400000" scaled="1"/>
              <a:tileRect/>
            </a:gradFill>
            <a:ln w="9525">
              <a:noFill/>
            </a:ln>
          </p:spPr>
          <p:txBody>
            <a:bodyPr wrap="none" anchor="ctr" anchorCtr="0"/>
            <a:p>
              <a:pPr>
                <a:spcBef>
                  <a:spcPct val="0"/>
                </a:spcBef>
              </a:pPr>
              <a:endParaRPr lang="zh-CN" altLang="zh-CN" sz="1800" dirty="0">
                <a:solidFill>
                  <a:srgbClr val="000000"/>
                </a:solidFill>
                <a:latin typeface="Calibri" panose="020F0502020204030204" charset="0"/>
                <a:sym typeface="Calibri" panose="020F0502020204030204" charset="0"/>
              </a:endParaRPr>
            </a:p>
          </p:txBody>
        </p:sp>
        <p:sp>
          <p:nvSpPr>
            <p:cNvPr id="58401" name="AutoShape 263"/>
            <p:cNvSpPr/>
            <p:nvPr/>
          </p:nvSpPr>
          <p:spPr>
            <a:xfrm>
              <a:off x="12" y="11"/>
              <a:ext cx="2005" cy="87"/>
            </a:xfrm>
            <a:prstGeom prst="roundRect">
              <a:avLst>
                <a:gd name="adj" fmla="val 50000"/>
              </a:avLst>
            </a:prstGeom>
            <a:gradFill rotWithShape="1">
              <a:gsLst>
                <a:gs pos="0">
                  <a:srgbClr val="D3E5C5"/>
                </a:gs>
                <a:gs pos="100000">
                  <a:srgbClr val="79B14F"/>
                </a:gs>
              </a:gsLst>
              <a:lin ang="5400000" scaled="1"/>
              <a:tileRect/>
            </a:gradFill>
            <a:ln w="9525">
              <a:noFill/>
            </a:ln>
          </p:spPr>
          <p:txBody>
            <a:bodyPr wrap="none" anchor="ctr" anchorCtr="0"/>
            <a:p>
              <a:pPr>
                <a:spcBef>
                  <a:spcPct val="0"/>
                </a:spcBef>
              </a:pPr>
              <a:endParaRPr lang="zh-CN" altLang="zh-CN" sz="1800" dirty="0">
                <a:solidFill>
                  <a:srgbClr val="000000"/>
                </a:solidFill>
                <a:latin typeface="Calibri" panose="020F0502020204030204" charset="0"/>
                <a:sym typeface="Calibri" panose="020F0502020204030204" charset="0"/>
              </a:endParaRPr>
            </a:p>
          </p:txBody>
        </p:sp>
      </p:grpSp>
      <p:sp>
        <p:nvSpPr>
          <p:cNvPr id="58390" name="Text Box 264"/>
          <p:cNvSpPr/>
          <p:nvPr/>
        </p:nvSpPr>
        <p:spPr>
          <a:xfrm>
            <a:off x="7408545" y="1791018"/>
            <a:ext cx="2717800" cy="496887"/>
          </a:xfrm>
          <a:prstGeom prst="rect">
            <a:avLst/>
          </a:prstGeom>
          <a:noFill/>
          <a:ln w="9525">
            <a:noFill/>
          </a:ln>
        </p:spPr>
        <p:txBody>
          <a:bodyPr>
            <a:spAutoFit/>
          </a:bodyPr>
          <a:p>
            <a:pPr marL="884555" lvl="2" indent="-255905" algn="just">
              <a:lnSpc>
                <a:spcPts val="3500"/>
              </a:lnSpc>
              <a:buFont typeface="Wingdings" panose="05000000000000000000" pitchFamily="2" charset="2"/>
              <a:buChar char="l"/>
            </a:pPr>
            <a:r>
              <a:rPr lang="zh-CN" altLang="en-US" sz="2400" b="1" dirty="0">
                <a:solidFill>
                  <a:srgbClr val="FF0000"/>
                </a:solidFill>
                <a:latin typeface="Times New Roman" panose="02020603050405020304" charset="0"/>
                <a:ea typeface="黑体" panose="02010609060101010101" pitchFamily="49" charset="-122"/>
                <a:sym typeface="Times New Roman" panose="02020603050405020304" charset="0"/>
              </a:rPr>
              <a:t>加速器法</a:t>
            </a:r>
            <a:endParaRPr lang="zh-CN" altLang="en-US" sz="2400" b="1" dirty="0">
              <a:solidFill>
                <a:srgbClr val="FF0000"/>
              </a:solidFill>
              <a:latin typeface="Times New Roman" panose="02020603050405020304" charset="0"/>
              <a:ea typeface="黑体" panose="02010609060101010101" pitchFamily="49" charset="-122"/>
              <a:sym typeface="Times New Roman" panose="02020603050405020304" charset="0"/>
            </a:endParaRPr>
          </a:p>
        </p:txBody>
      </p:sp>
      <p:sp>
        <p:nvSpPr>
          <p:cNvPr id="58391" name="Line 269"/>
          <p:cNvSpPr/>
          <p:nvPr/>
        </p:nvSpPr>
        <p:spPr>
          <a:xfrm>
            <a:off x="7740015" y="2464435"/>
            <a:ext cx="18415" cy="2182495"/>
          </a:xfrm>
          <a:prstGeom prst="line">
            <a:avLst/>
          </a:prstGeom>
          <a:ln w="12700" cap="flat" cmpd="sng">
            <a:solidFill>
              <a:srgbClr val="0033CC">
                <a:alpha val="50195"/>
              </a:srgbClr>
            </a:solidFill>
            <a:prstDash val="solid"/>
            <a:headEnd type="none" w="med" len="med"/>
            <a:tailEnd type="none" w="med" len="med"/>
          </a:ln>
        </p:spPr>
      </p:sp>
      <p:grpSp>
        <p:nvGrpSpPr>
          <p:cNvPr id="58392" name="Group 270"/>
          <p:cNvGrpSpPr/>
          <p:nvPr/>
        </p:nvGrpSpPr>
        <p:grpSpPr>
          <a:xfrm>
            <a:off x="7668895" y="2580005"/>
            <a:ext cx="153988" cy="152400"/>
            <a:chOff x="0" y="0"/>
            <a:chExt cx="262" cy="262"/>
          </a:xfrm>
        </p:grpSpPr>
        <p:sp>
          <p:nvSpPr>
            <p:cNvPr id="58397" name="Oval 271"/>
            <p:cNvSpPr/>
            <p:nvPr/>
          </p:nvSpPr>
          <p:spPr>
            <a:xfrm>
              <a:off x="0" y="0"/>
              <a:ext cx="262" cy="262"/>
            </a:xfrm>
            <a:prstGeom prst="ellipse">
              <a:avLst/>
            </a:prstGeom>
            <a:gradFill rotWithShape="1">
              <a:gsLst>
                <a:gs pos="0">
                  <a:srgbClr val="C0C6D3"/>
                </a:gs>
                <a:gs pos="100000">
                  <a:srgbClr val="223864"/>
                </a:gs>
              </a:gsLst>
              <a:lin ang="18900000" scaled="1"/>
              <a:tileRect/>
            </a:gradFill>
            <a:ln w="12700" cap="flat" cmpd="sng">
              <a:solidFill>
                <a:srgbClr val="F8F8F8"/>
              </a:solidFill>
              <a:prstDash val="solid"/>
              <a:headEnd type="none" w="med" len="med"/>
              <a:tailEnd type="none" w="med" len="med"/>
            </a:ln>
          </p:spPr>
          <p:txBody>
            <a:bodyPr wrap="none" anchor="ctr" anchorCtr="0"/>
            <a:p>
              <a:endParaRPr lang="zh-CN" altLang="zh-CN" sz="1800" dirty="0">
                <a:solidFill>
                  <a:srgbClr val="000000"/>
                </a:solidFill>
                <a:latin typeface="Calibri" panose="020F0502020204030204" charset="0"/>
                <a:sym typeface="Calibri" panose="020F0502020204030204" charset="0"/>
              </a:endParaRPr>
            </a:p>
          </p:txBody>
        </p:sp>
        <p:sp>
          <p:nvSpPr>
            <p:cNvPr id="58398" name="Oval 272"/>
            <p:cNvSpPr/>
            <p:nvPr/>
          </p:nvSpPr>
          <p:spPr>
            <a:xfrm>
              <a:off x="21" y="22"/>
              <a:ext cx="218" cy="218"/>
            </a:xfrm>
            <a:prstGeom prst="ellipse">
              <a:avLst/>
            </a:prstGeom>
            <a:gradFill rotWithShape="1">
              <a:gsLst>
                <a:gs pos="0">
                  <a:srgbClr val="686620"/>
                </a:gs>
                <a:gs pos="100000">
                  <a:srgbClr val="9F9E71"/>
                </a:gs>
              </a:gsLst>
              <a:lin ang="18900000" scaled="1"/>
              <a:tileRect/>
            </a:gradFill>
            <a:ln w="9525">
              <a:noFill/>
            </a:ln>
          </p:spPr>
          <p:txBody>
            <a:bodyPr wrap="none" anchor="ctr" anchorCtr="0"/>
            <a:p>
              <a:endParaRPr lang="zh-CN" altLang="zh-CN" sz="1800" dirty="0">
                <a:solidFill>
                  <a:srgbClr val="000000"/>
                </a:solidFill>
                <a:latin typeface="Calibri" panose="020F0502020204030204" charset="0"/>
                <a:sym typeface="Calibri" panose="020F0502020204030204" charset="0"/>
              </a:endParaRPr>
            </a:p>
          </p:txBody>
        </p:sp>
      </p:grpSp>
      <p:sp>
        <p:nvSpPr>
          <p:cNvPr id="58393" name="Text Box 282"/>
          <p:cNvSpPr/>
          <p:nvPr/>
        </p:nvSpPr>
        <p:spPr>
          <a:xfrm>
            <a:off x="7830820" y="2486343"/>
            <a:ext cx="2314575" cy="2160587"/>
          </a:xfrm>
          <a:prstGeom prst="rect">
            <a:avLst/>
          </a:prstGeom>
          <a:noFill/>
          <a:ln w="9525">
            <a:noFill/>
          </a:ln>
        </p:spPr>
        <p:txBody>
          <a:bodyPr>
            <a:spAutoFit/>
          </a:bodyPr>
          <a:p>
            <a:r>
              <a:rPr lang="zh-CN" altLang="en-US" sz="1600" dirty="0">
                <a:solidFill>
                  <a:srgbClr val="0000FF"/>
                </a:solidFill>
                <a:latin typeface="Arial" panose="020B0604020202020204" pitchFamily="34" charset="0"/>
                <a:ea typeface="黑体" panose="02010609060101010101" pitchFamily="49" charset="-122"/>
              </a:rPr>
              <a:t>利用加速器产生特定能量和种类的粒子对探测器进行标定</a:t>
            </a:r>
            <a:r>
              <a:rPr lang="zh-CN" altLang="en-US" sz="1600" dirty="0">
                <a:solidFill>
                  <a:srgbClr val="0000FF"/>
                </a:solidFill>
                <a:latin typeface="黑体" panose="02010609060101010101" pitchFamily="49" charset="-122"/>
                <a:ea typeface="黑体" panose="02010609060101010101" pitchFamily="49" charset="-122"/>
                <a:sym typeface="黑体" panose="02010609060101010101" pitchFamily="49" charset="-122"/>
              </a:rPr>
              <a:t>；</a:t>
            </a:r>
            <a:endParaRPr lang="en-US" altLang="zh-CN" sz="1600" dirty="0">
              <a:solidFill>
                <a:srgbClr val="0000FF"/>
              </a:solidFill>
              <a:latin typeface="黑体" panose="02010609060101010101" pitchFamily="49" charset="-122"/>
              <a:ea typeface="黑体" panose="02010609060101010101" pitchFamily="49" charset="-122"/>
              <a:sym typeface="黑体" panose="02010609060101010101" pitchFamily="49" charset="-122"/>
            </a:endParaRPr>
          </a:p>
          <a:p>
            <a:r>
              <a:rPr lang="zh-CN" altLang="en-US" sz="1600" dirty="0">
                <a:solidFill>
                  <a:srgbClr val="0000FF"/>
                </a:solidFill>
                <a:latin typeface="黑体" panose="02010609060101010101" pitchFamily="49" charset="-122"/>
                <a:ea typeface="黑体" panose="02010609060101010101" pitchFamily="49" charset="-122"/>
                <a:sym typeface="黑体" panose="02010609060101010101" pitchFamily="49" charset="-122"/>
              </a:rPr>
              <a:t>利用加速器可以根据标定的需要产生任意种类的粒子，可以覆盖的能量范围也非常广；</a:t>
            </a:r>
            <a:endParaRPr lang="en-US" altLang="zh-CN" sz="1600" dirty="0">
              <a:solidFill>
                <a:srgbClr val="0000FF"/>
              </a:solidFill>
              <a:latin typeface="黑体" panose="02010609060101010101" pitchFamily="49" charset="-122"/>
              <a:ea typeface="黑体" panose="02010609060101010101" pitchFamily="49" charset="-122"/>
              <a:sym typeface="黑体" panose="02010609060101010101" pitchFamily="49" charset="-122"/>
            </a:endParaRPr>
          </a:p>
          <a:p>
            <a:r>
              <a:rPr lang="zh-CN" altLang="en-US" sz="1600" dirty="0">
                <a:solidFill>
                  <a:srgbClr val="0000FF"/>
                </a:solidFill>
                <a:latin typeface="黑体" panose="02010609060101010101" pitchFamily="49" charset="-122"/>
                <a:ea typeface="黑体" panose="02010609060101010101" pitchFamily="49" charset="-122"/>
                <a:sym typeface="黑体" panose="02010609060101010101" pitchFamily="49" charset="-122"/>
              </a:rPr>
              <a:t>成本比较高</a:t>
            </a:r>
            <a:endParaRPr lang="zh-CN" altLang="en-US" dirty="0">
              <a:latin typeface="Arial" panose="020B0604020202020204" pitchFamily="34" charset="0"/>
              <a:ea typeface="黑体" panose="02010609060101010101" pitchFamily="49" charset="-122"/>
            </a:endParaRPr>
          </a:p>
        </p:txBody>
      </p:sp>
      <p:grpSp>
        <p:nvGrpSpPr>
          <p:cNvPr id="58394" name="Group 270"/>
          <p:cNvGrpSpPr/>
          <p:nvPr/>
        </p:nvGrpSpPr>
        <p:grpSpPr>
          <a:xfrm>
            <a:off x="7690485" y="3272155"/>
            <a:ext cx="153988" cy="152400"/>
            <a:chOff x="0" y="0"/>
            <a:chExt cx="262" cy="262"/>
          </a:xfrm>
        </p:grpSpPr>
        <p:sp>
          <p:nvSpPr>
            <p:cNvPr id="58395" name="Oval 271"/>
            <p:cNvSpPr/>
            <p:nvPr/>
          </p:nvSpPr>
          <p:spPr>
            <a:xfrm>
              <a:off x="0" y="0"/>
              <a:ext cx="262" cy="262"/>
            </a:xfrm>
            <a:prstGeom prst="ellipse">
              <a:avLst/>
            </a:prstGeom>
            <a:gradFill rotWithShape="1">
              <a:gsLst>
                <a:gs pos="0">
                  <a:srgbClr val="C0C6D3"/>
                </a:gs>
                <a:gs pos="100000">
                  <a:srgbClr val="223864"/>
                </a:gs>
              </a:gsLst>
              <a:lin ang="18900000" scaled="1"/>
              <a:tileRect/>
            </a:gradFill>
            <a:ln w="12700" cap="flat" cmpd="sng">
              <a:solidFill>
                <a:srgbClr val="F8F8F8"/>
              </a:solidFill>
              <a:prstDash val="solid"/>
              <a:headEnd type="none" w="med" len="med"/>
              <a:tailEnd type="none" w="med" len="med"/>
            </a:ln>
          </p:spPr>
          <p:txBody>
            <a:bodyPr wrap="none" anchor="ctr" anchorCtr="0"/>
            <a:p>
              <a:endParaRPr lang="zh-CN" altLang="zh-CN" sz="1800" dirty="0">
                <a:solidFill>
                  <a:srgbClr val="000000"/>
                </a:solidFill>
                <a:latin typeface="Calibri" panose="020F0502020204030204" charset="0"/>
                <a:sym typeface="Calibri" panose="020F0502020204030204" charset="0"/>
              </a:endParaRPr>
            </a:p>
          </p:txBody>
        </p:sp>
        <p:sp>
          <p:nvSpPr>
            <p:cNvPr id="58396" name="Oval 272"/>
            <p:cNvSpPr/>
            <p:nvPr/>
          </p:nvSpPr>
          <p:spPr>
            <a:xfrm>
              <a:off x="21" y="22"/>
              <a:ext cx="218" cy="218"/>
            </a:xfrm>
            <a:prstGeom prst="ellipse">
              <a:avLst/>
            </a:prstGeom>
            <a:gradFill rotWithShape="1">
              <a:gsLst>
                <a:gs pos="0">
                  <a:srgbClr val="686620"/>
                </a:gs>
                <a:gs pos="100000">
                  <a:srgbClr val="9F9E71"/>
                </a:gs>
              </a:gsLst>
              <a:lin ang="18900000" scaled="1"/>
              <a:tileRect/>
            </a:gradFill>
            <a:ln w="9525">
              <a:noFill/>
            </a:ln>
          </p:spPr>
          <p:txBody>
            <a:bodyPr wrap="none" anchor="ctr" anchorCtr="0"/>
            <a:p>
              <a:endParaRPr lang="zh-CN" altLang="zh-CN" sz="1800" dirty="0">
                <a:solidFill>
                  <a:srgbClr val="000000"/>
                </a:solidFill>
                <a:latin typeface="Calibri" panose="020F0502020204030204" charset="0"/>
                <a:sym typeface="Calibri" panose="020F0502020204030204" charset="0"/>
              </a:endParaRPr>
            </a:p>
          </p:txBody>
        </p:sp>
      </p:grpSp>
      <p:sp>
        <p:nvSpPr>
          <p:cNvPr id="59397" name="矩形 6"/>
          <p:cNvSpPr/>
          <p:nvPr/>
        </p:nvSpPr>
        <p:spPr>
          <a:xfrm>
            <a:off x="2506345" y="5342890"/>
            <a:ext cx="7737475" cy="988695"/>
          </a:xfrm>
          <a:prstGeom prst="rect">
            <a:avLst/>
          </a:prstGeom>
          <a:noFill/>
          <a:ln w="9525">
            <a:noFill/>
          </a:ln>
        </p:spPr>
        <p:txBody>
          <a:bodyPr>
            <a:spAutoFit/>
          </a:bodyPr>
          <a:p>
            <a:pPr marL="685800" lvl="2" indent="-342900" algn="just">
              <a:lnSpc>
                <a:spcPts val="3500"/>
              </a:lnSpc>
              <a:buFont typeface="Wingdings" panose="05000000000000000000" pitchFamily="2" charset="2"/>
              <a:buChar char="l"/>
            </a:pPr>
            <a:r>
              <a:rPr lang="zh-CN" altLang="en-US" sz="1600" b="1" dirty="0">
                <a:solidFill>
                  <a:srgbClr val="FF0000"/>
                </a:solidFill>
                <a:latin typeface="Times New Roman" panose="02020603050405020304" charset="0"/>
                <a:ea typeface="黑体" panose="02010609060101010101" pitchFamily="49" charset="-122"/>
                <a:sym typeface="Times New Roman" panose="02020603050405020304" charset="0"/>
              </a:rPr>
              <a:t>优先选择放射源及宇宙射线进行标定；</a:t>
            </a:r>
            <a:endParaRPr lang="zh-CN" altLang="en-US" sz="1600" b="1" dirty="0">
              <a:solidFill>
                <a:srgbClr val="FF0000"/>
              </a:solidFill>
              <a:latin typeface="Times New Roman" panose="02020603050405020304" charset="0"/>
              <a:ea typeface="黑体" panose="02010609060101010101" pitchFamily="49" charset="-122"/>
              <a:sym typeface="Times New Roman" panose="02020603050405020304" charset="0"/>
            </a:endParaRPr>
          </a:p>
          <a:p>
            <a:pPr marL="685800" lvl="2" indent="-342900" algn="just">
              <a:lnSpc>
                <a:spcPts val="3500"/>
              </a:lnSpc>
              <a:buFont typeface="Wingdings" panose="05000000000000000000" pitchFamily="2" charset="2"/>
              <a:buChar char="l"/>
            </a:pPr>
            <a:r>
              <a:rPr lang="zh-CN" altLang="en-US" sz="1600" b="1" dirty="0">
                <a:solidFill>
                  <a:srgbClr val="FF0000"/>
                </a:solidFill>
                <a:latin typeface="Times New Roman" panose="02020603050405020304" charset="0"/>
                <a:ea typeface="黑体" panose="02010609060101010101" pitchFamily="49" charset="-122"/>
                <a:sym typeface="Times New Roman" panose="02020603050405020304" charset="0"/>
              </a:rPr>
              <a:t>对于放射源及宇宙射线无法覆盖的粒子种类及能区，则采用加速器来标定。</a:t>
            </a:r>
            <a:endParaRPr lang="zh-CN" altLang="en-US" sz="1600" dirty="0">
              <a:latin typeface="Arial" panose="020B0604020202020204" pitchFamily="34" charset="0"/>
              <a:ea typeface="黑体" panose="02010609060101010101" pitchFamily="49" charset="-122"/>
            </a:endParaRPr>
          </a:p>
        </p:txBody>
      </p:sp>
    </p:spTree>
  </p:cSld>
  <p:clrMapOvr>
    <a:masterClrMapping/>
  </p:clrMapOvr>
  <p:transition advTm="18446"/>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图片 6" descr="所徽1.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75715" cy="1076960"/>
          </a:xfrm>
          <a:prstGeom prst="rect">
            <a:avLst/>
          </a:prstGeom>
        </p:spPr>
      </p:pic>
      <p:sp>
        <p:nvSpPr>
          <p:cNvPr id="11" name="矩形 10"/>
          <p:cNvSpPr/>
          <p:nvPr/>
        </p:nvSpPr>
        <p:spPr>
          <a:xfrm flipV="1">
            <a:off x="0" y="105473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6232525" y="650621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pPr algn="l"/>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sp>
        <p:nvSpPr>
          <p:cNvPr id="5" name="文本框 4"/>
          <p:cNvSpPr txBox="1"/>
          <p:nvPr/>
        </p:nvSpPr>
        <p:spPr>
          <a:xfrm>
            <a:off x="1429385" y="247650"/>
            <a:ext cx="3988435" cy="645160"/>
          </a:xfrm>
          <a:prstGeom prst="rect">
            <a:avLst/>
          </a:prstGeom>
          <a:noFill/>
        </p:spPr>
        <p:txBody>
          <a:bodyPr wrap="none" rtlCol="0" anchor="t">
            <a:spAutoFit/>
          </a:bodyPr>
          <a:p>
            <a:r>
              <a:rPr lang="en-US" altLang="zh-CN" sz="3600" b="1" dirty="0">
                <a:latin typeface="微软雅黑" panose="020B0503020204020204" charset="-122"/>
                <a:ea typeface="微软雅黑" panose="020B0503020204020204" charset="-122"/>
                <a:cs typeface="微软雅黑" panose="020B0503020204020204" charset="-122"/>
                <a:sym typeface="+mn-ea"/>
              </a:rPr>
              <a:t>ΔE</a:t>
            </a:r>
            <a:r>
              <a:rPr lang="zh-CN" altLang="en-US" sz="3600" b="1" dirty="0">
                <a:latin typeface="微软雅黑" panose="020B0503020204020204" charset="-122"/>
                <a:ea typeface="微软雅黑" panose="020B0503020204020204" charset="-122"/>
                <a:cs typeface="微软雅黑" panose="020B0503020204020204" charset="-122"/>
                <a:sym typeface="+mn-ea"/>
              </a:rPr>
              <a:t>探测器定标</a:t>
            </a:r>
            <a:r>
              <a:rPr lang="zh-CN" altLang="en-US" sz="3600" b="1" dirty="0">
                <a:latin typeface="微软雅黑" panose="020B0503020204020204" charset="-122"/>
                <a:ea typeface="微软雅黑" panose="020B0503020204020204" charset="-122"/>
                <a:cs typeface="微软雅黑" panose="020B0503020204020204" charset="-122"/>
                <a:sym typeface="+mn-ea"/>
              </a:rPr>
              <a:t>方案</a:t>
            </a:r>
            <a:endParaRPr lang="zh-CN" altLang="en-US" sz="3600" b="1" dirty="0">
              <a:latin typeface="微软雅黑" panose="020B0503020204020204" charset="-122"/>
              <a:ea typeface="微软雅黑" panose="020B0503020204020204" charset="-122"/>
              <a:cs typeface="微软雅黑" panose="020B0503020204020204" charset="-122"/>
              <a:sym typeface="+mn-ea"/>
            </a:endParaRPr>
          </a:p>
        </p:txBody>
      </p:sp>
      <p:pic>
        <p:nvPicPr>
          <p:cNvPr id="60419" name="图片 4" descr="Si-test.png"/>
          <p:cNvPicPr/>
          <p:nvPr/>
        </p:nvPicPr>
        <p:blipFill>
          <a:blip r:embed="rId3"/>
          <a:srcRect b="6181"/>
          <a:stretch>
            <a:fillRect/>
          </a:stretch>
        </p:blipFill>
        <p:spPr>
          <a:xfrm>
            <a:off x="6060440" y="1572578"/>
            <a:ext cx="4448175" cy="3803650"/>
          </a:xfrm>
          <a:prstGeom prst="rect">
            <a:avLst/>
          </a:prstGeom>
          <a:noFill/>
          <a:ln w="9525">
            <a:noFill/>
          </a:ln>
        </p:spPr>
      </p:pic>
      <p:sp>
        <p:nvSpPr>
          <p:cNvPr id="60420" name="矩形 5"/>
          <p:cNvSpPr/>
          <p:nvPr/>
        </p:nvSpPr>
        <p:spPr>
          <a:xfrm>
            <a:off x="1470978" y="1272540"/>
            <a:ext cx="3097212" cy="553085"/>
          </a:xfrm>
          <a:prstGeom prst="rect">
            <a:avLst/>
          </a:prstGeom>
          <a:noFill/>
          <a:ln w="9525">
            <a:noFill/>
          </a:ln>
        </p:spPr>
        <p:txBody>
          <a:bodyPr>
            <a:spAutoFit/>
          </a:bodyPr>
          <a:p>
            <a:pPr marL="457200" lvl="2" indent="-457200">
              <a:buFont typeface="Wingdings" panose="05000000000000000000" charset="0"/>
              <a:buChar char="l"/>
            </a:pPr>
            <a:r>
              <a:rPr lang="zh-CN" altLang="en-US" sz="3000" b="1" dirty="0">
                <a:solidFill>
                  <a:srgbClr val="4141EF"/>
                </a:solidFill>
                <a:latin typeface="Times New Roman" panose="02020603050405020304" charset="0"/>
                <a:ea typeface="黑体" panose="02010609060101010101" pitchFamily="49" charset="-122"/>
                <a:sym typeface="Times New Roman" panose="02020603050405020304" charset="0"/>
              </a:rPr>
              <a:t>硅探测器</a:t>
            </a:r>
            <a:endParaRPr lang="zh-CN" altLang="en-US" sz="3000" b="1" dirty="0">
              <a:solidFill>
                <a:srgbClr val="4141EF"/>
              </a:solidFill>
              <a:latin typeface="Times New Roman" panose="02020603050405020304" charset="0"/>
              <a:ea typeface="黑体" panose="02010609060101010101" pitchFamily="49" charset="-122"/>
              <a:sym typeface="Times New Roman" panose="02020603050405020304" charset="0"/>
            </a:endParaRPr>
          </a:p>
        </p:txBody>
      </p:sp>
      <p:sp>
        <p:nvSpPr>
          <p:cNvPr id="60421" name="矩形 6"/>
          <p:cNvSpPr/>
          <p:nvPr/>
        </p:nvSpPr>
        <p:spPr>
          <a:xfrm>
            <a:off x="1758315" y="1944053"/>
            <a:ext cx="1768475" cy="461962"/>
          </a:xfrm>
          <a:prstGeom prst="rect">
            <a:avLst/>
          </a:prstGeom>
          <a:noFill/>
          <a:ln w="9525">
            <a:noFill/>
          </a:ln>
        </p:spPr>
        <p:txBody>
          <a:bodyPr wrap="none">
            <a:spAutoFit/>
          </a:bodyPr>
          <a:p>
            <a:pPr marL="342900" indent="-342900">
              <a:buFont typeface="Wingdings" panose="05000000000000000000" pitchFamily="2" charset="2"/>
              <a:buChar char="l"/>
            </a:pPr>
            <a:r>
              <a:rPr lang="zh-CN" altLang="en-US" sz="2400" b="1" dirty="0">
                <a:solidFill>
                  <a:srgbClr val="FF0000"/>
                </a:solidFill>
                <a:latin typeface="Times New Roman" panose="02020603050405020304" charset="0"/>
                <a:ea typeface="黑体" panose="02010609060101010101" pitchFamily="49" charset="-122"/>
                <a:sym typeface="Times New Roman" panose="02020603050405020304" charset="0"/>
              </a:rPr>
              <a:t>方法选取</a:t>
            </a:r>
            <a:endParaRPr lang="zh-CN" altLang="en-US" sz="2400" b="1" dirty="0">
              <a:solidFill>
                <a:srgbClr val="FF0000"/>
              </a:solidFill>
              <a:latin typeface="Times New Roman" panose="02020603050405020304" charset="0"/>
              <a:ea typeface="黑体" panose="02010609060101010101" pitchFamily="49" charset="-122"/>
              <a:sym typeface="Times New Roman" panose="02020603050405020304" charset="0"/>
            </a:endParaRPr>
          </a:p>
        </p:txBody>
      </p:sp>
      <p:sp>
        <p:nvSpPr>
          <p:cNvPr id="60422" name="矩形 7"/>
          <p:cNvSpPr/>
          <p:nvPr/>
        </p:nvSpPr>
        <p:spPr>
          <a:xfrm>
            <a:off x="1863090" y="2467928"/>
            <a:ext cx="4175125" cy="2751137"/>
          </a:xfrm>
          <a:prstGeom prst="rect">
            <a:avLst/>
          </a:prstGeom>
          <a:noFill/>
          <a:ln w="9525">
            <a:noFill/>
          </a:ln>
        </p:spPr>
        <p:txBody>
          <a:bodyPr wrap="none">
            <a:spAutoFit/>
          </a:bodyPr>
          <a:p>
            <a:pPr marL="266700" indent="-266700">
              <a:buFont typeface="Wingdings" panose="05000000000000000000" pitchFamily="2" charset="2"/>
              <a:buChar char="ü"/>
            </a:pPr>
            <a:r>
              <a:rPr lang="zh-CN" altLang="en-US" sz="2400" b="1" dirty="0">
                <a:solidFill>
                  <a:srgbClr val="0000FF"/>
                </a:solidFill>
                <a:latin typeface="Times New Roman" panose="02020603050405020304" charset="0"/>
                <a:ea typeface="黑体" panose="02010609060101010101" pitchFamily="49" charset="-122"/>
                <a:sym typeface="Times New Roman" panose="02020603050405020304" charset="0"/>
              </a:rPr>
              <a:t>三组分</a:t>
            </a:r>
            <a:r>
              <a:rPr lang="en-US" altLang="zh-CN" sz="2400" b="1" dirty="0">
                <a:solidFill>
                  <a:srgbClr val="0000FF"/>
                </a:solidFill>
                <a:latin typeface="Times New Roman" panose="02020603050405020304" charset="0"/>
                <a:ea typeface="黑体" panose="02010609060101010101" pitchFamily="49" charset="-122"/>
                <a:sym typeface="Times New Roman" panose="02020603050405020304" charset="0"/>
              </a:rPr>
              <a:t>α</a:t>
            </a:r>
            <a:r>
              <a:rPr lang="zh-CN" altLang="en-US" sz="2400" b="1" dirty="0">
                <a:solidFill>
                  <a:srgbClr val="0000FF"/>
                </a:solidFill>
                <a:latin typeface="Times New Roman" panose="02020603050405020304" charset="0"/>
                <a:ea typeface="黑体" panose="02010609060101010101" pitchFamily="49" charset="-122"/>
                <a:sym typeface="Times New Roman" panose="02020603050405020304" charset="0"/>
              </a:rPr>
              <a:t>放射源</a:t>
            </a:r>
            <a:endParaRPr lang="en-US" altLang="zh-CN" sz="2400" b="1" dirty="0">
              <a:solidFill>
                <a:srgbClr val="0000FF"/>
              </a:solidFill>
              <a:latin typeface="Times New Roman" panose="02020603050405020304" charset="0"/>
              <a:ea typeface="黑体" panose="02010609060101010101" pitchFamily="49" charset="-122"/>
              <a:sym typeface="Times New Roman" panose="02020603050405020304" charset="0"/>
            </a:endParaRPr>
          </a:p>
          <a:p>
            <a:pPr marL="266700" indent="-266700">
              <a:buFont typeface="Wingdings" panose="05000000000000000000" pitchFamily="2" charset="2"/>
              <a:buChar char="Ø"/>
            </a:pPr>
            <a:r>
              <a:rPr lang="en-US" altLang="zh-CN" sz="2000" b="1" baseline="30000" dirty="0">
                <a:solidFill>
                  <a:srgbClr val="0000FF"/>
                </a:solidFill>
                <a:latin typeface="Times New Roman" panose="02020603050405020304" charset="0"/>
                <a:ea typeface="黑体" panose="02010609060101010101" pitchFamily="49" charset="-122"/>
                <a:sym typeface="Times New Roman" panose="02020603050405020304" charset="0"/>
              </a:rPr>
              <a:t>239</a:t>
            </a:r>
            <a:r>
              <a:rPr lang="en-US" altLang="zh-CN" sz="2000" b="1" dirty="0">
                <a:solidFill>
                  <a:srgbClr val="0000FF"/>
                </a:solidFill>
                <a:latin typeface="Times New Roman" panose="02020603050405020304" charset="0"/>
                <a:ea typeface="黑体" panose="02010609060101010101" pitchFamily="49" charset="-122"/>
                <a:sym typeface="Times New Roman" panose="02020603050405020304" charset="0"/>
              </a:rPr>
              <a:t>Pu</a:t>
            </a:r>
            <a:r>
              <a:rPr lang="zh-CN" altLang="en-US" sz="2000" b="1" dirty="0">
                <a:solidFill>
                  <a:srgbClr val="0000FF"/>
                </a:solidFill>
                <a:latin typeface="Times New Roman" panose="02020603050405020304" charset="0"/>
                <a:ea typeface="黑体" panose="02010609060101010101" pitchFamily="49" charset="-122"/>
                <a:sym typeface="Times New Roman" panose="02020603050405020304" charset="0"/>
              </a:rPr>
              <a:t>：</a:t>
            </a:r>
            <a:r>
              <a:rPr lang="en-US" altLang="zh-CN" sz="2000" b="1" dirty="0">
                <a:solidFill>
                  <a:srgbClr val="0000FF"/>
                </a:solidFill>
                <a:latin typeface="Times New Roman" panose="02020603050405020304" charset="0"/>
                <a:ea typeface="黑体" panose="02010609060101010101" pitchFamily="49" charset="-122"/>
                <a:sym typeface="Times New Roman" panose="02020603050405020304" charset="0"/>
              </a:rPr>
              <a:t>5.157MeV</a:t>
            </a:r>
            <a:r>
              <a:rPr lang="zh-CN" altLang="en-US" sz="2000" b="1" dirty="0">
                <a:solidFill>
                  <a:srgbClr val="0000FF"/>
                </a:solidFill>
                <a:latin typeface="Times New Roman" panose="02020603050405020304" charset="0"/>
                <a:ea typeface="黑体" panose="02010609060101010101" pitchFamily="49" charset="-122"/>
                <a:sym typeface="Times New Roman" panose="02020603050405020304" charset="0"/>
              </a:rPr>
              <a:t>，</a:t>
            </a:r>
            <a:endParaRPr lang="en-US" altLang="zh-CN" sz="2000" b="1" dirty="0">
              <a:solidFill>
                <a:srgbClr val="0000FF"/>
              </a:solidFill>
              <a:latin typeface="Times New Roman" panose="02020603050405020304" charset="0"/>
              <a:ea typeface="黑体" panose="02010609060101010101" pitchFamily="49" charset="-122"/>
              <a:sym typeface="Times New Roman" panose="02020603050405020304" charset="0"/>
            </a:endParaRPr>
          </a:p>
          <a:p>
            <a:pPr marL="266700" indent="-266700">
              <a:buFont typeface="Wingdings" panose="05000000000000000000" pitchFamily="2" charset="2"/>
              <a:buChar char="Ø"/>
            </a:pPr>
            <a:r>
              <a:rPr lang="en-US" altLang="zh-CN" sz="2000" b="1" baseline="30000" dirty="0">
                <a:solidFill>
                  <a:srgbClr val="0000FF"/>
                </a:solidFill>
                <a:latin typeface="Times New Roman" panose="02020603050405020304" charset="0"/>
                <a:ea typeface="黑体" panose="02010609060101010101" pitchFamily="49" charset="-122"/>
                <a:sym typeface="Times New Roman" panose="02020603050405020304" charset="0"/>
              </a:rPr>
              <a:t>241</a:t>
            </a:r>
            <a:r>
              <a:rPr lang="en-US" altLang="zh-CN" sz="2000" b="1" dirty="0">
                <a:solidFill>
                  <a:srgbClr val="0000FF"/>
                </a:solidFill>
                <a:latin typeface="Times New Roman" panose="02020603050405020304" charset="0"/>
                <a:ea typeface="黑体" panose="02010609060101010101" pitchFamily="49" charset="-122"/>
                <a:sym typeface="Times New Roman" panose="02020603050405020304" charset="0"/>
              </a:rPr>
              <a:t>Am</a:t>
            </a:r>
            <a:r>
              <a:rPr lang="zh-CN" altLang="en-US" sz="2000" b="1" dirty="0">
                <a:solidFill>
                  <a:srgbClr val="0000FF"/>
                </a:solidFill>
                <a:latin typeface="Times New Roman" panose="02020603050405020304" charset="0"/>
                <a:ea typeface="黑体" panose="02010609060101010101" pitchFamily="49" charset="-122"/>
                <a:sym typeface="Times New Roman" panose="02020603050405020304" charset="0"/>
              </a:rPr>
              <a:t>：</a:t>
            </a:r>
            <a:r>
              <a:rPr lang="en-US" altLang="zh-CN" sz="2000" b="1" dirty="0">
                <a:solidFill>
                  <a:srgbClr val="0000FF"/>
                </a:solidFill>
                <a:latin typeface="Times New Roman" panose="02020603050405020304" charset="0"/>
                <a:ea typeface="黑体" panose="02010609060101010101" pitchFamily="49" charset="-122"/>
                <a:sym typeface="Times New Roman" panose="02020603050405020304" charset="0"/>
              </a:rPr>
              <a:t>5.486MeV </a:t>
            </a:r>
            <a:r>
              <a:rPr lang="zh-CN" altLang="en-US" sz="2000" b="1" dirty="0">
                <a:solidFill>
                  <a:srgbClr val="0000FF"/>
                </a:solidFill>
                <a:latin typeface="Times New Roman" panose="02020603050405020304" charset="0"/>
                <a:ea typeface="黑体" panose="02010609060101010101" pitchFamily="49" charset="-122"/>
                <a:sym typeface="Times New Roman" panose="02020603050405020304" charset="0"/>
              </a:rPr>
              <a:t>，</a:t>
            </a:r>
            <a:endParaRPr lang="en-US" altLang="zh-CN" sz="2000" b="1" dirty="0">
              <a:solidFill>
                <a:srgbClr val="0000FF"/>
              </a:solidFill>
              <a:latin typeface="Times New Roman" panose="02020603050405020304" charset="0"/>
              <a:ea typeface="黑体" panose="02010609060101010101" pitchFamily="49" charset="-122"/>
              <a:sym typeface="Times New Roman" panose="02020603050405020304" charset="0"/>
            </a:endParaRPr>
          </a:p>
          <a:p>
            <a:pPr marL="266700" indent="-266700">
              <a:buFont typeface="Wingdings" panose="05000000000000000000" pitchFamily="2" charset="2"/>
              <a:buChar char="Ø"/>
            </a:pPr>
            <a:r>
              <a:rPr lang="en-US" altLang="zh-CN" sz="2000" b="1" baseline="30000" dirty="0">
                <a:solidFill>
                  <a:srgbClr val="0000FF"/>
                </a:solidFill>
                <a:latin typeface="Times New Roman" panose="02020603050405020304" charset="0"/>
                <a:ea typeface="黑体" panose="02010609060101010101" pitchFamily="49" charset="-122"/>
                <a:sym typeface="Times New Roman" panose="02020603050405020304" charset="0"/>
              </a:rPr>
              <a:t>242</a:t>
            </a:r>
            <a:r>
              <a:rPr lang="en-US" altLang="zh-CN" sz="2000" b="1" dirty="0">
                <a:solidFill>
                  <a:srgbClr val="0000FF"/>
                </a:solidFill>
                <a:latin typeface="Times New Roman" panose="02020603050405020304" charset="0"/>
                <a:ea typeface="黑体" panose="02010609060101010101" pitchFamily="49" charset="-122"/>
                <a:sym typeface="Times New Roman" panose="02020603050405020304" charset="0"/>
              </a:rPr>
              <a:t>Cm</a:t>
            </a:r>
            <a:r>
              <a:rPr lang="zh-CN" altLang="en-US" sz="2000" b="1" dirty="0">
                <a:solidFill>
                  <a:srgbClr val="0000FF"/>
                </a:solidFill>
                <a:latin typeface="Times New Roman" panose="02020603050405020304" charset="0"/>
                <a:ea typeface="黑体" panose="02010609060101010101" pitchFamily="49" charset="-122"/>
                <a:sym typeface="Times New Roman" panose="02020603050405020304" charset="0"/>
              </a:rPr>
              <a:t>：</a:t>
            </a:r>
            <a:r>
              <a:rPr lang="en-US" altLang="zh-CN" sz="2000" b="1" dirty="0">
                <a:solidFill>
                  <a:srgbClr val="0000FF"/>
                </a:solidFill>
                <a:latin typeface="Times New Roman" panose="02020603050405020304" charset="0"/>
                <a:ea typeface="黑体" panose="02010609060101010101" pitchFamily="49" charset="-122"/>
                <a:sym typeface="Times New Roman" panose="02020603050405020304" charset="0"/>
              </a:rPr>
              <a:t>6.1MeV</a:t>
            </a:r>
            <a:endParaRPr lang="zh-CN" altLang="en-US" sz="2000" b="1" dirty="0">
              <a:solidFill>
                <a:srgbClr val="0000FF"/>
              </a:solidFill>
              <a:latin typeface="Times New Roman" panose="02020603050405020304" charset="0"/>
              <a:ea typeface="黑体" panose="02010609060101010101" pitchFamily="49" charset="-122"/>
              <a:sym typeface="Times New Roman" panose="02020603050405020304" charset="0"/>
            </a:endParaRPr>
          </a:p>
          <a:p>
            <a:pPr marL="266700" indent="-266700">
              <a:buFont typeface="Wingdings" panose="05000000000000000000" pitchFamily="2" charset="2"/>
              <a:buChar char="ü"/>
            </a:pPr>
            <a:r>
              <a:rPr lang="zh-CN" altLang="en-US" sz="2400" b="1" dirty="0">
                <a:solidFill>
                  <a:srgbClr val="0000FF"/>
                </a:solidFill>
                <a:latin typeface="Times New Roman" panose="02020603050405020304" charset="0"/>
                <a:ea typeface="黑体" panose="02010609060101010101" pitchFamily="49" charset="-122"/>
                <a:sym typeface="Times New Roman" panose="02020603050405020304" charset="0"/>
              </a:rPr>
              <a:t>单能</a:t>
            </a:r>
            <a:r>
              <a:rPr lang="en-US" altLang="zh-CN" sz="2400" b="1" dirty="0">
                <a:solidFill>
                  <a:srgbClr val="0000FF"/>
                </a:solidFill>
                <a:latin typeface="Times New Roman" panose="02020603050405020304" charset="0"/>
                <a:ea typeface="黑体" panose="02010609060101010101" pitchFamily="49" charset="-122"/>
                <a:sym typeface="Times New Roman" panose="02020603050405020304" charset="0"/>
              </a:rPr>
              <a:t>β</a:t>
            </a:r>
            <a:r>
              <a:rPr lang="zh-CN" altLang="en-US" sz="2400" b="1" dirty="0">
                <a:solidFill>
                  <a:srgbClr val="0000FF"/>
                </a:solidFill>
                <a:latin typeface="Times New Roman" panose="02020603050405020304" charset="0"/>
                <a:ea typeface="黑体" panose="02010609060101010101" pitchFamily="49" charset="-122"/>
                <a:sym typeface="Times New Roman" panose="02020603050405020304" charset="0"/>
              </a:rPr>
              <a:t>源</a:t>
            </a:r>
            <a:endParaRPr lang="en-US" altLang="zh-CN" sz="2400" b="1" dirty="0">
              <a:solidFill>
                <a:srgbClr val="0000FF"/>
              </a:solidFill>
              <a:latin typeface="Times New Roman" panose="02020603050405020304" charset="0"/>
              <a:ea typeface="黑体" panose="02010609060101010101" pitchFamily="49" charset="-122"/>
              <a:sym typeface="Times New Roman" panose="02020603050405020304" charset="0"/>
            </a:endParaRPr>
          </a:p>
          <a:p>
            <a:pPr marL="266700" indent="-266700">
              <a:buFont typeface="Wingdings" panose="05000000000000000000" pitchFamily="2" charset="2"/>
              <a:buChar char="Ø"/>
            </a:pPr>
            <a:r>
              <a:rPr lang="en-US" altLang="zh-CN" sz="2000" b="1" baseline="30000" dirty="0">
                <a:solidFill>
                  <a:srgbClr val="0000FF"/>
                </a:solidFill>
                <a:latin typeface="Times New Roman" panose="02020603050405020304" charset="0"/>
                <a:ea typeface="黑体" panose="02010609060101010101" pitchFamily="49" charset="-122"/>
                <a:sym typeface="Times New Roman" panose="02020603050405020304" charset="0"/>
              </a:rPr>
              <a:t>207</a:t>
            </a:r>
            <a:r>
              <a:rPr lang="en-US" altLang="zh-CN" sz="2000" b="1" dirty="0">
                <a:solidFill>
                  <a:srgbClr val="0000FF"/>
                </a:solidFill>
                <a:latin typeface="Times New Roman" panose="02020603050405020304" charset="0"/>
                <a:ea typeface="黑体" panose="02010609060101010101" pitchFamily="49" charset="-122"/>
                <a:sym typeface="Times New Roman" panose="02020603050405020304" charset="0"/>
              </a:rPr>
              <a:t>Bi</a:t>
            </a:r>
            <a:r>
              <a:rPr lang="zh-CN" altLang="en-US" sz="2000" b="1" dirty="0">
                <a:solidFill>
                  <a:srgbClr val="0000FF"/>
                </a:solidFill>
                <a:latin typeface="Times New Roman" panose="02020603050405020304" charset="0"/>
                <a:ea typeface="黑体" panose="02010609060101010101" pitchFamily="49" charset="-122"/>
                <a:sym typeface="Times New Roman" panose="02020603050405020304" charset="0"/>
              </a:rPr>
              <a:t>：发射</a:t>
            </a:r>
            <a:r>
              <a:rPr lang="en-US" altLang="zh-CN" sz="2000" b="1" dirty="0">
                <a:solidFill>
                  <a:srgbClr val="0000FF"/>
                </a:solidFill>
                <a:latin typeface="Times New Roman" panose="02020603050405020304" charset="0"/>
                <a:ea typeface="黑体" panose="02010609060101010101" pitchFamily="49" charset="-122"/>
                <a:sym typeface="Times New Roman" panose="02020603050405020304" charset="0"/>
              </a:rPr>
              <a:t>481.7keV</a:t>
            </a:r>
            <a:r>
              <a:rPr lang="zh-CN" altLang="en-US" sz="2000" b="1" dirty="0">
                <a:solidFill>
                  <a:srgbClr val="0000FF"/>
                </a:solidFill>
                <a:latin typeface="Times New Roman" panose="02020603050405020304" charset="0"/>
                <a:ea typeface="黑体" panose="02010609060101010101" pitchFamily="49" charset="-122"/>
                <a:sym typeface="Times New Roman" panose="02020603050405020304" charset="0"/>
              </a:rPr>
              <a:t>的单能电子</a:t>
            </a:r>
            <a:endParaRPr lang="en-US" altLang="zh-CN" sz="2000" b="1" dirty="0">
              <a:solidFill>
                <a:srgbClr val="0000FF"/>
              </a:solidFill>
              <a:latin typeface="Times New Roman" panose="02020603050405020304" charset="0"/>
              <a:ea typeface="黑体" panose="02010609060101010101" pitchFamily="49" charset="-122"/>
              <a:sym typeface="Times New Roman" panose="02020603050405020304" charset="0"/>
            </a:endParaRPr>
          </a:p>
          <a:p>
            <a:pPr marL="266700" indent="-266700">
              <a:buFont typeface="Wingdings" panose="05000000000000000000" pitchFamily="2" charset="2"/>
              <a:buChar char="Ø"/>
            </a:pPr>
            <a:r>
              <a:rPr lang="en-US" altLang="zh-CN" sz="2000" b="1" baseline="30000" dirty="0">
                <a:solidFill>
                  <a:srgbClr val="0000FF"/>
                </a:solidFill>
                <a:latin typeface="Times New Roman" panose="02020603050405020304" charset="0"/>
                <a:ea typeface="黑体" panose="02010609060101010101" pitchFamily="49" charset="-122"/>
                <a:sym typeface="Times New Roman" panose="02020603050405020304" charset="0"/>
              </a:rPr>
              <a:t>207</a:t>
            </a:r>
            <a:r>
              <a:rPr lang="en-US" altLang="zh-CN" sz="2000" b="1" dirty="0">
                <a:solidFill>
                  <a:srgbClr val="0000FF"/>
                </a:solidFill>
                <a:latin typeface="Times New Roman" panose="02020603050405020304" charset="0"/>
                <a:ea typeface="黑体" panose="02010609060101010101" pitchFamily="49" charset="-122"/>
                <a:sym typeface="Times New Roman" panose="02020603050405020304" charset="0"/>
              </a:rPr>
              <a:t>Bi </a:t>
            </a:r>
            <a:r>
              <a:rPr lang="zh-CN" altLang="en-US" sz="2000" b="1" dirty="0">
                <a:solidFill>
                  <a:srgbClr val="0000FF"/>
                </a:solidFill>
                <a:latin typeface="Times New Roman" panose="02020603050405020304" charset="0"/>
                <a:ea typeface="黑体" panose="02010609060101010101" pitchFamily="49" charset="-122"/>
                <a:sym typeface="Times New Roman" panose="02020603050405020304" charset="0"/>
              </a:rPr>
              <a:t>：发射</a:t>
            </a:r>
            <a:r>
              <a:rPr lang="en-US" altLang="zh-CN" sz="2000" b="1" dirty="0">
                <a:solidFill>
                  <a:srgbClr val="0000FF"/>
                </a:solidFill>
                <a:latin typeface="Times New Roman" panose="02020603050405020304" charset="0"/>
                <a:ea typeface="黑体" panose="02010609060101010101" pitchFamily="49" charset="-122"/>
                <a:sym typeface="Times New Roman" panose="02020603050405020304" charset="0"/>
              </a:rPr>
              <a:t>975.7keV</a:t>
            </a:r>
            <a:r>
              <a:rPr lang="zh-CN" altLang="en-US" sz="2000" b="1" dirty="0">
                <a:solidFill>
                  <a:srgbClr val="0000FF"/>
                </a:solidFill>
                <a:latin typeface="Times New Roman" panose="02020603050405020304" charset="0"/>
                <a:ea typeface="黑体" panose="02010609060101010101" pitchFamily="49" charset="-122"/>
                <a:sym typeface="Times New Roman" panose="02020603050405020304" charset="0"/>
              </a:rPr>
              <a:t>的单能电子</a:t>
            </a:r>
            <a:endParaRPr lang="zh-CN" altLang="en-US" sz="2000" b="1" dirty="0">
              <a:solidFill>
                <a:srgbClr val="0000FF"/>
              </a:solidFill>
              <a:latin typeface="Times New Roman" panose="02020603050405020304" charset="0"/>
              <a:ea typeface="黑体" panose="02010609060101010101" pitchFamily="49" charset="-122"/>
              <a:sym typeface="Times New Roman" panose="02020603050405020304" charset="0"/>
            </a:endParaRPr>
          </a:p>
        </p:txBody>
      </p:sp>
      <p:sp>
        <p:nvSpPr>
          <p:cNvPr id="60423" name="矩形 8"/>
          <p:cNvSpPr/>
          <p:nvPr/>
        </p:nvSpPr>
        <p:spPr>
          <a:xfrm>
            <a:off x="1815465" y="5146040"/>
            <a:ext cx="1768475" cy="460375"/>
          </a:xfrm>
          <a:prstGeom prst="rect">
            <a:avLst/>
          </a:prstGeom>
          <a:noFill/>
          <a:ln w="9525">
            <a:noFill/>
          </a:ln>
        </p:spPr>
        <p:txBody>
          <a:bodyPr wrap="none">
            <a:spAutoFit/>
          </a:bodyPr>
          <a:p>
            <a:pPr marL="342900" indent="-342900">
              <a:buFont typeface="Wingdings" panose="05000000000000000000" pitchFamily="2" charset="2"/>
              <a:buChar char="l"/>
            </a:pPr>
            <a:r>
              <a:rPr lang="zh-CN" altLang="en-US" sz="2400" b="1" dirty="0">
                <a:solidFill>
                  <a:srgbClr val="FF0000"/>
                </a:solidFill>
                <a:latin typeface="Times New Roman" panose="02020603050405020304" charset="0"/>
                <a:ea typeface="黑体" panose="02010609060101010101" pitchFamily="49" charset="-122"/>
                <a:sym typeface="Times New Roman" panose="02020603050405020304" charset="0"/>
              </a:rPr>
              <a:t>标定结果</a:t>
            </a:r>
            <a:endParaRPr lang="zh-CN" altLang="en-US" sz="2400" b="1" dirty="0">
              <a:solidFill>
                <a:srgbClr val="FF0000"/>
              </a:solidFill>
              <a:latin typeface="Times New Roman" panose="02020603050405020304" charset="0"/>
              <a:ea typeface="黑体" panose="02010609060101010101" pitchFamily="49" charset="-122"/>
              <a:sym typeface="Times New Roman" panose="02020603050405020304" charset="0"/>
            </a:endParaRPr>
          </a:p>
        </p:txBody>
      </p:sp>
      <p:sp>
        <p:nvSpPr>
          <p:cNvPr id="60424" name="矩形 9"/>
          <p:cNvSpPr/>
          <p:nvPr/>
        </p:nvSpPr>
        <p:spPr>
          <a:xfrm>
            <a:off x="1661478" y="5615940"/>
            <a:ext cx="8488362" cy="431800"/>
          </a:xfrm>
          <a:prstGeom prst="rect">
            <a:avLst/>
          </a:prstGeom>
          <a:noFill/>
          <a:ln w="9525">
            <a:noFill/>
          </a:ln>
        </p:spPr>
        <p:txBody>
          <a:bodyPr>
            <a:spAutoFit/>
          </a:bodyPr>
          <a:p>
            <a:pPr marL="266700" indent="-266700">
              <a:buFont typeface="Wingdings" panose="05000000000000000000" pitchFamily="2" charset="2"/>
              <a:buChar char="ü"/>
            </a:pPr>
            <a:r>
              <a:rPr lang="zh-CN" altLang="en-US" sz="2200" dirty="0">
                <a:solidFill>
                  <a:srgbClr val="0000FF"/>
                </a:solidFill>
                <a:latin typeface="Arial" panose="020B0604020202020204" pitchFamily="34" charset="0"/>
                <a:ea typeface="黑体" panose="02010609060101010101" pitchFamily="49" charset="-122"/>
                <a:sym typeface="Arial" panose="020B0604020202020204" pitchFamily="34" charset="0"/>
              </a:rPr>
              <a:t>得到硅探测器对于低能α粒子及低能电子的能量分辨率和能量响应</a:t>
            </a:r>
            <a:endParaRPr lang="zh-CN" altLang="en-US" sz="2200" dirty="0">
              <a:solidFill>
                <a:srgbClr val="0000FF"/>
              </a:solidFill>
              <a:latin typeface="Arial" panose="020B0604020202020204" pitchFamily="34" charset="0"/>
              <a:ea typeface="黑体" panose="02010609060101010101" pitchFamily="49" charset="-122"/>
              <a:sym typeface="Arial" panose="020B0604020202020204" pitchFamily="34" charset="0"/>
            </a:endParaRPr>
          </a:p>
        </p:txBody>
      </p:sp>
    </p:spTree>
  </p:cSld>
  <p:clrMapOvr>
    <a:masterClrMapping/>
  </p:clrMapOvr>
  <p:transition advTm="18446"/>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图片 144" descr="说明: alpha_SD1_full"/>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4779645" y="1583055"/>
            <a:ext cx="3738880" cy="2400300"/>
          </a:xfrm>
          <a:prstGeom prst="rect">
            <a:avLst/>
          </a:prstGeom>
          <a:noFill/>
          <a:ln>
            <a:noFill/>
          </a:ln>
        </p:spPr>
      </p:pic>
      <p:pic>
        <p:nvPicPr>
          <p:cNvPr id="3080" name="图片 6" descr="所徽1.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75715" cy="1076960"/>
          </a:xfrm>
          <a:prstGeom prst="rect">
            <a:avLst/>
          </a:prstGeom>
        </p:spPr>
      </p:pic>
      <p:sp>
        <p:nvSpPr>
          <p:cNvPr id="11" name="矩形 10"/>
          <p:cNvSpPr/>
          <p:nvPr/>
        </p:nvSpPr>
        <p:spPr>
          <a:xfrm flipV="1">
            <a:off x="0" y="105473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6232525" y="650621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sp>
        <p:nvSpPr>
          <p:cNvPr id="5" name="文本框 4"/>
          <p:cNvSpPr txBox="1"/>
          <p:nvPr/>
        </p:nvSpPr>
        <p:spPr>
          <a:xfrm>
            <a:off x="1429385" y="247650"/>
            <a:ext cx="309880" cy="645160"/>
          </a:xfrm>
          <a:prstGeom prst="rect">
            <a:avLst/>
          </a:prstGeom>
          <a:noFill/>
        </p:spPr>
        <p:txBody>
          <a:bodyPr wrap="none" rtlCol="0" anchor="t">
            <a:spAutoFit/>
          </a:bodyPr>
          <a:p>
            <a:endParaRPr lang="zh-CN" altLang="en-US" sz="3600" b="1" dirty="0">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nvSpPr>
        <p:spPr>
          <a:xfrm>
            <a:off x="1429385" y="247650"/>
            <a:ext cx="3074035" cy="645160"/>
          </a:xfrm>
          <a:prstGeom prst="rect">
            <a:avLst/>
          </a:prstGeom>
          <a:noFill/>
        </p:spPr>
        <p:txBody>
          <a:bodyPr wrap="none" rtlCol="0" anchor="t">
            <a:spAutoFit/>
          </a:bodyPr>
          <a:p>
            <a:r>
              <a:rPr lang="en-US" altLang="zh-CN" sz="3600" b="1" dirty="0">
                <a:latin typeface="微软雅黑" panose="020B0503020204020204" charset="-122"/>
                <a:ea typeface="微软雅黑" panose="020B0503020204020204" charset="-122"/>
                <a:cs typeface="微软雅黑" panose="020B0503020204020204" charset="-122"/>
                <a:sym typeface="+mn-ea"/>
              </a:rPr>
              <a:t>ΔE</a:t>
            </a:r>
            <a:r>
              <a:rPr lang="zh-CN" altLang="en-US" sz="3600" b="1" dirty="0">
                <a:latin typeface="微软雅黑" panose="020B0503020204020204" charset="-122"/>
                <a:ea typeface="微软雅黑" panose="020B0503020204020204" charset="-122"/>
                <a:cs typeface="微软雅黑" panose="020B0503020204020204" charset="-122"/>
                <a:sym typeface="+mn-ea"/>
              </a:rPr>
              <a:t>探测器测试</a:t>
            </a:r>
            <a:endParaRPr lang="zh-CN" altLang="en-US" sz="3600" b="1" dirty="0">
              <a:latin typeface="微软雅黑" panose="020B0503020204020204" charset="-122"/>
              <a:ea typeface="微软雅黑" panose="020B0503020204020204" charset="-122"/>
              <a:cs typeface="微软雅黑" panose="020B0503020204020204" charset="-122"/>
              <a:sym typeface="+mn-ea"/>
            </a:endParaRPr>
          </a:p>
        </p:txBody>
      </p:sp>
      <p:pic>
        <p:nvPicPr>
          <p:cNvPr id="48131" name="图片 6" descr="IMG_1065.JPG"/>
          <p:cNvPicPr>
            <a:picLocks noChangeAspect="1"/>
          </p:cNvPicPr>
          <p:nvPr/>
        </p:nvPicPr>
        <p:blipFill>
          <a:blip r:embed="rId4"/>
          <a:srcRect l="2274" t="15340" r="11362"/>
          <a:stretch>
            <a:fillRect/>
          </a:stretch>
        </p:blipFill>
        <p:spPr>
          <a:xfrm>
            <a:off x="438785" y="1226185"/>
            <a:ext cx="3794125" cy="2635250"/>
          </a:xfrm>
          <a:prstGeom prst="rect">
            <a:avLst/>
          </a:prstGeom>
          <a:noFill/>
          <a:ln w="9525">
            <a:noFill/>
          </a:ln>
        </p:spPr>
      </p:pic>
      <p:sp>
        <p:nvSpPr>
          <p:cNvPr id="45059" name="文本框 3"/>
          <p:cNvSpPr txBox="1"/>
          <p:nvPr/>
        </p:nvSpPr>
        <p:spPr>
          <a:xfrm>
            <a:off x="4868545" y="1076960"/>
            <a:ext cx="6714490" cy="1091565"/>
          </a:xfrm>
          <a:prstGeom prst="rect">
            <a:avLst/>
          </a:prstGeom>
          <a:noFill/>
          <a:ln w="9525">
            <a:noFill/>
          </a:ln>
        </p:spPr>
        <p:txBody>
          <a:bodyPr wrap="square" anchor="t" anchorCtr="0">
            <a:spAutoFit/>
          </a:bodyPr>
          <a:p>
            <a:pPr algn="just">
              <a:lnSpc>
                <a:spcPts val="2600"/>
              </a:lnSpc>
            </a:pPr>
            <a:r>
              <a:rPr lang="zh-CN" altLang="en-US" b="1" dirty="0">
                <a:latin typeface="微软雅黑" panose="020B0503020204020204" charset="-122"/>
                <a:ea typeface="微软雅黑" panose="020B0503020204020204" charset="-122"/>
                <a:cs typeface="微软雅黑" panose="020B0503020204020204" charset="-122"/>
              </a:rPr>
              <a:t>探测器选用的硅为</a:t>
            </a:r>
            <a:r>
              <a:rPr lang="en-US" altLang="zh-CN" b="1" dirty="0">
                <a:latin typeface="微软雅黑" panose="020B0503020204020204" charset="-122"/>
                <a:ea typeface="微软雅黑" panose="020B0503020204020204" charset="-122"/>
                <a:cs typeface="微软雅黑" panose="020B0503020204020204" charset="-122"/>
              </a:rPr>
              <a:t>Micron</a:t>
            </a:r>
            <a:r>
              <a:rPr lang="zh-CN" altLang="en-US" b="1" dirty="0">
                <a:latin typeface="微软雅黑" panose="020B0503020204020204" charset="-122"/>
                <a:ea typeface="微软雅黑" panose="020B0503020204020204" charset="-122"/>
                <a:cs typeface="微软雅黑" panose="020B0503020204020204" charset="-122"/>
              </a:rPr>
              <a:t>公司。对ɑ粒子能量分辨好于</a:t>
            </a:r>
            <a:r>
              <a:rPr lang="en-US" altLang="zh-CN" b="1" dirty="0">
                <a:latin typeface="微软雅黑" panose="020B0503020204020204" charset="-122"/>
                <a:ea typeface="微软雅黑" panose="020B0503020204020204" charset="-122"/>
                <a:cs typeface="微软雅黑" panose="020B0503020204020204" charset="-122"/>
              </a:rPr>
              <a:t>40KeV,</a:t>
            </a:r>
            <a:r>
              <a:rPr lang="zh-CN" altLang="en-US" b="1" dirty="0">
                <a:latin typeface="微软雅黑" panose="020B0503020204020204" charset="-122"/>
                <a:ea typeface="微软雅黑" panose="020B0503020204020204" charset="-122"/>
                <a:cs typeface="微软雅黑" panose="020B0503020204020204" charset="-122"/>
              </a:rPr>
              <a:t>其的噪声小于</a:t>
            </a:r>
            <a:r>
              <a:rPr lang="en-US" altLang="zh-CN" b="1" dirty="0">
                <a:latin typeface="微软雅黑" panose="020B0503020204020204" charset="-122"/>
                <a:ea typeface="微软雅黑" panose="020B0503020204020204" charset="-122"/>
                <a:cs typeface="微软雅黑" panose="020B0503020204020204" charset="-122"/>
              </a:rPr>
              <a:t>50KeV</a:t>
            </a:r>
            <a:r>
              <a:rPr lang="zh-CN" altLang="en-US" b="1" dirty="0">
                <a:latin typeface="微软雅黑" panose="020B0503020204020204" charset="-122"/>
                <a:ea typeface="微软雅黑" panose="020B0503020204020204" charset="-122"/>
                <a:cs typeface="微软雅黑" panose="020B0503020204020204" charset="-122"/>
              </a:rPr>
              <a:t>，</a:t>
            </a:r>
            <a:r>
              <a:rPr lang="en-US" altLang="zh-CN" b="1" dirty="0">
                <a:latin typeface="微软雅黑" panose="020B0503020204020204" charset="-122"/>
                <a:ea typeface="微软雅黑" panose="020B0503020204020204" charset="-122"/>
                <a:cs typeface="微软雅黑" panose="020B0503020204020204" charset="-122"/>
              </a:rPr>
              <a:t> </a:t>
            </a:r>
            <a:r>
              <a:rPr lang="zh-CN" altLang="en-US" b="1" dirty="0">
                <a:latin typeface="微软雅黑" panose="020B0503020204020204" charset="-122"/>
                <a:ea typeface="微软雅黑" panose="020B0503020204020204" charset="-122"/>
                <a:cs typeface="微软雅黑" panose="020B0503020204020204" charset="-122"/>
              </a:rPr>
              <a:t>满足对低能</a:t>
            </a:r>
            <a:r>
              <a:rPr lang="en-US" altLang="zh-CN" b="1" dirty="0">
                <a:latin typeface="微软雅黑" panose="020B0503020204020204" charset="-122"/>
                <a:ea typeface="微软雅黑" panose="020B0503020204020204" charset="-122"/>
                <a:cs typeface="微软雅黑" panose="020B0503020204020204" charset="-122"/>
              </a:rPr>
              <a:t>100KeV</a:t>
            </a:r>
            <a:r>
              <a:rPr lang="zh-CN" altLang="en-US" b="1" dirty="0">
                <a:latin typeface="微软雅黑" panose="020B0503020204020204" charset="-122"/>
                <a:ea typeface="微软雅黑" panose="020B0503020204020204" charset="-122"/>
                <a:cs typeface="微软雅黑" panose="020B0503020204020204" charset="-122"/>
              </a:rPr>
              <a:t>的能量测量。</a:t>
            </a:r>
            <a:endParaRPr lang="zh-CN" altLang="en-US" b="1" dirty="0">
              <a:latin typeface="微软雅黑" panose="020B0503020204020204" charset="-122"/>
              <a:ea typeface="微软雅黑" panose="020B0503020204020204" charset="-122"/>
              <a:cs typeface="微软雅黑" panose="020B0503020204020204" charset="-122"/>
            </a:endParaRPr>
          </a:p>
          <a:p>
            <a:pPr algn="just">
              <a:lnSpc>
                <a:spcPts val="2600"/>
              </a:lnSpc>
            </a:pPr>
            <a:endParaRPr lang="zh-CN" altLang="en-US" b="1" dirty="0">
              <a:latin typeface="微软雅黑" panose="020B0503020204020204" charset="-122"/>
              <a:ea typeface="宋体" panose="02010600030101010101" pitchFamily="2" charset="-122"/>
              <a:cs typeface="微软雅黑" panose="020B0503020204020204" charset="-122"/>
            </a:endParaRPr>
          </a:p>
        </p:txBody>
      </p:sp>
      <p:sp>
        <p:nvSpPr>
          <p:cNvPr id="100" name="文本框 99"/>
          <p:cNvSpPr txBox="1"/>
          <p:nvPr/>
        </p:nvSpPr>
        <p:spPr>
          <a:xfrm>
            <a:off x="5018405" y="3896360"/>
            <a:ext cx="3261360" cy="252730"/>
          </a:xfrm>
          <a:prstGeom prst="rect">
            <a:avLst/>
          </a:prstGeom>
          <a:noFill/>
          <a:ln w="9525">
            <a:noFill/>
          </a:ln>
        </p:spPr>
        <p:txBody>
          <a:bodyPr wrap="square">
            <a:spAutoFit/>
          </a:bodyPr>
          <a:p>
            <a:pPr indent="0"/>
            <a:r>
              <a:rPr lang="en-US" sz="1050" b="1" baseline="30000">
                <a:latin typeface="微软雅黑" panose="020B0503020204020204" charset="-122"/>
                <a:ea typeface="微软雅黑" panose="020B0503020204020204" charset="-122"/>
                <a:cs typeface="微软雅黑" panose="020B0503020204020204" charset="-122"/>
              </a:rPr>
              <a:t>241</a:t>
            </a:r>
            <a:r>
              <a:rPr lang="en-US" sz="1050" b="1">
                <a:latin typeface="微软雅黑" panose="020B0503020204020204" charset="-122"/>
                <a:ea typeface="微软雅黑" panose="020B0503020204020204" charset="-122"/>
                <a:cs typeface="微软雅黑" panose="020B0503020204020204" charset="-122"/>
              </a:rPr>
              <a:t>Am α</a:t>
            </a:r>
            <a:r>
              <a:rPr lang="zh-CN" sz="1050" b="1">
                <a:latin typeface="微软雅黑" panose="020B0503020204020204" charset="-122"/>
                <a:ea typeface="微软雅黑" panose="020B0503020204020204" charset="-122"/>
                <a:cs typeface="微软雅黑" panose="020B0503020204020204" charset="-122"/>
              </a:rPr>
              <a:t>放射源在</a:t>
            </a:r>
            <a:r>
              <a:rPr lang="en-US" sz="1050" b="1">
                <a:latin typeface="微软雅黑" panose="020B0503020204020204" charset="-122"/>
                <a:ea typeface="微软雅黑" panose="020B0503020204020204" charset="-122"/>
                <a:cs typeface="微软雅黑" panose="020B0503020204020204" charset="-122"/>
              </a:rPr>
              <a:t>SD1</a:t>
            </a:r>
            <a:r>
              <a:rPr lang="zh-CN" sz="1050" b="1">
                <a:latin typeface="微软雅黑" panose="020B0503020204020204" charset="-122"/>
                <a:ea typeface="微软雅黑" panose="020B0503020204020204" charset="-122"/>
                <a:cs typeface="微软雅黑" panose="020B0503020204020204" charset="-122"/>
              </a:rPr>
              <a:t>探测器的高增益通道的能谱</a:t>
            </a:r>
            <a:endParaRPr lang="zh-CN" altLang="en-US" b="1">
              <a:latin typeface="微软雅黑" panose="020B0503020204020204" charset="-122"/>
              <a:ea typeface="微软雅黑" panose="020B0503020204020204" charset="-122"/>
              <a:cs typeface="微软雅黑" panose="020B0503020204020204" charset="-122"/>
            </a:endParaRPr>
          </a:p>
        </p:txBody>
      </p:sp>
      <p:pic>
        <p:nvPicPr>
          <p:cNvPr id="79" name="图片 14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8518525" y="1807210"/>
            <a:ext cx="3317240" cy="2089150"/>
          </a:xfrm>
          <a:prstGeom prst="rect">
            <a:avLst/>
          </a:prstGeom>
          <a:noFill/>
          <a:ln>
            <a:noFill/>
          </a:ln>
        </p:spPr>
      </p:pic>
      <p:sp>
        <p:nvSpPr>
          <p:cNvPr id="6" name="文本框 5"/>
          <p:cNvSpPr txBox="1"/>
          <p:nvPr/>
        </p:nvSpPr>
        <p:spPr>
          <a:xfrm>
            <a:off x="8754110" y="3896360"/>
            <a:ext cx="2846705" cy="252730"/>
          </a:xfrm>
          <a:prstGeom prst="rect">
            <a:avLst/>
          </a:prstGeom>
          <a:noFill/>
          <a:ln w="9525">
            <a:noFill/>
          </a:ln>
        </p:spPr>
        <p:txBody>
          <a:bodyPr wrap="square">
            <a:spAutoFit/>
          </a:bodyPr>
          <a:p>
            <a:pPr indent="0"/>
            <a:r>
              <a:rPr lang="en-US" sz="1050" b="1">
                <a:latin typeface="微软雅黑" panose="020B0503020204020204" charset="-122"/>
                <a:ea typeface="微软雅黑" panose="020B0503020204020204" charset="-122"/>
                <a:cs typeface="微软雅黑" panose="020B0503020204020204" charset="-122"/>
              </a:rPr>
              <a:t>SD1</a:t>
            </a:r>
            <a:r>
              <a:rPr lang="zh-CN" sz="1050" b="1">
                <a:latin typeface="微软雅黑" panose="020B0503020204020204" charset="-122"/>
                <a:ea typeface="微软雅黑" panose="020B0503020204020204" charset="-122"/>
                <a:cs typeface="微软雅黑" panose="020B0503020204020204" charset="-122"/>
              </a:rPr>
              <a:t>高增益通道与低增益通道信号的幅度比</a:t>
            </a:r>
            <a:endParaRPr lang="zh-CN" altLang="en-US" b="1">
              <a:latin typeface="微软雅黑" panose="020B0503020204020204" charset="-122"/>
              <a:ea typeface="微软雅黑" panose="020B0503020204020204" charset="-122"/>
              <a:cs typeface="微软雅黑" panose="020B0503020204020204" charset="-122"/>
            </a:endParaRPr>
          </a:p>
        </p:txBody>
      </p:sp>
      <p:pic>
        <p:nvPicPr>
          <p:cNvPr id="10" name="图片 4" descr="IMG_1138.JPG"/>
          <p:cNvPicPr>
            <a:picLocks noChangeAspect="1" noChangeArrowheads="1"/>
          </p:cNvPicPr>
          <p:nvPr/>
        </p:nvPicPr>
        <p:blipFill>
          <a:blip r:embed="rId6" cstate="print"/>
          <a:srcRect l="4877" r="7317"/>
          <a:stretch>
            <a:fillRect/>
          </a:stretch>
        </p:blipFill>
        <p:spPr bwMode="auto">
          <a:xfrm>
            <a:off x="422910" y="3718560"/>
            <a:ext cx="3825875" cy="2656840"/>
          </a:xfrm>
          <a:prstGeom prst="rect">
            <a:avLst/>
          </a:prstGeom>
          <a:noFill/>
          <a:ln w="9525">
            <a:noFill/>
            <a:bevel/>
          </a:ln>
        </p:spPr>
      </p:pic>
      <p:pic>
        <p:nvPicPr>
          <p:cNvPr id="12" name="图片 13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a:xfrm>
            <a:off x="4933315" y="4156075"/>
            <a:ext cx="3430905" cy="2147570"/>
          </a:xfrm>
          <a:prstGeom prst="rect">
            <a:avLst/>
          </a:prstGeom>
          <a:noFill/>
          <a:ln>
            <a:noFill/>
          </a:ln>
        </p:spPr>
      </p:pic>
      <p:pic>
        <p:nvPicPr>
          <p:cNvPr id="13" name="图片 1" descr="si.png"/>
          <p:cNvPicPr>
            <a:picLocks noChangeAspect="1"/>
          </p:cNvPicPr>
          <p:nvPr/>
        </p:nvPicPr>
        <p:blipFill>
          <a:blip r:embed="rId8"/>
          <a:srcRect r="5373"/>
          <a:stretch>
            <a:fillRect/>
          </a:stretch>
        </p:blipFill>
        <p:spPr>
          <a:xfrm>
            <a:off x="8365490" y="4104640"/>
            <a:ext cx="3470275" cy="2199005"/>
          </a:xfrm>
          <a:prstGeom prst="rect">
            <a:avLst/>
          </a:prstGeom>
          <a:noFill/>
          <a:ln w="9525">
            <a:noFill/>
          </a:ln>
        </p:spPr>
      </p:pic>
      <p:sp>
        <p:nvSpPr>
          <p:cNvPr id="14" name="文本框 13"/>
          <p:cNvSpPr txBox="1"/>
          <p:nvPr/>
        </p:nvSpPr>
        <p:spPr>
          <a:xfrm>
            <a:off x="5104130" y="6219190"/>
            <a:ext cx="3261360" cy="252730"/>
          </a:xfrm>
          <a:prstGeom prst="rect">
            <a:avLst/>
          </a:prstGeom>
          <a:noFill/>
          <a:ln w="9525">
            <a:noFill/>
          </a:ln>
        </p:spPr>
        <p:txBody>
          <a:bodyPr wrap="square">
            <a:spAutoFit/>
          </a:bodyPr>
          <a:p>
            <a:pPr indent="0"/>
            <a:r>
              <a:rPr lang="en-US" sz="1050" b="1" baseline="30000">
                <a:latin typeface="微软雅黑" panose="020B0503020204020204" charset="-122"/>
                <a:ea typeface="微软雅黑" panose="020B0503020204020204" charset="-122"/>
                <a:cs typeface="微软雅黑" panose="020B0503020204020204" charset="-122"/>
              </a:rPr>
              <a:t>207</a:t>
            </a:r>
            <a:r>
              <a:rPr lang="en-US" sz="1050" b="1">
                <a:latin typeface="微软雅黑" panose="020B0503020204020204" charset="-122"/>
                <a:ea typeface="微软雅黑" panose="020B0503020204020204" charset="-122"/>
                <a:cs typeface="微软雅黑" panose="020B0503020204020204" charset="-122"/>
              </a:rPr>
              <a:t>Bi </a:t>
            </a:r>
            <a:r>
              <a:rPr lang="zh-CN" sz="1050" b="1">
                <a:latin typeface="微软雅黑" panose="020B0503020204020204" charset="-122"/>
                <a:ea typeface="微软雅黑" panose="020B0503020204020204" charset="-122"/>
                <a:cs typeface="微软雅黑" panose="020B0503020204020204" charset="-122"/>
              </a:rPr>
              <a:t>放射源在</a:t>
            </a:r>
            <a:r>
              <a:rPr lang="en-US" sz="1050" b="1">
                <a:latin typeface="微软雅黑" panose="020B0503020204020204" charset="-122"/>
                <a:ea typeface="微软雅黑" panose="020B0503020204020204" charset="-122"/>
                <a:cs typeface="微软雅黑" panose="020B0503020204020204" charset="-122"/>
              </a:rPr>
              <a:t>SD2</a:t>
            </a:r>
            <a:r>
              <a:rPr lang="zh-CN" sz="1050" b="1">
                <a:latin typeface="微软雅黑" panose="020B0503020204020204" charset="-122"/>
                <a:ea typeface="微软雅黑" panose="020B0503020204020204" charset="-122"/>
                <a:cs typeface="微软雅黑" panose="020B0503020204020204" charset="-122"/>
              </a:rPr>
              <a:t>探测器的高增益通道的能谱</a:t>
            </a:r>
            <a:endParaRPr lang="zh-CN" altLang="en-US" b="1">
              <a:latin typeface="微软雅黑" panose="020B0503020204020204" charset="-122"/>
              <a:ea typeface="微软雅黑" panose="020B0503020204020204" charset="-122"/>
              <a:cs typeface="微软雅黑" panose="020B0503020204020204" charset="-122"/>
            </a:endParaRPr>
          </a:p>
        </p:txBody>
      </p:sp>
      <p:sp>
        <p:nvSpPr>
          <p:cNvPr id="15" name="文本框 14"/>
          <p:cNvSpPr txBox="1"/>
          <p:nvPr/>
        </p:nvSpPr>
        <p:spPr>
          <a:xfrm>
            <a:off x="8694420" y="6224905"/>
            <a:ext cx="3261360" cy="252730"/>
          </a:xfrm>
          <a:prstGeom prst="rect">
            <a:avLst/>
          </a:prstGeom>
          <a:noFill/>
          <a:ln w="9525">
            <a:noFill/>
          </a:ln>
        </p:spPr>
        <p:txBody>
          <a:bodyPr wrap="square">
            <a:spAutoFit/>
          </a:bodyPr>
          <a:p>
            <a:pPr indent="0"/>
            <a:r>
              <a:rPr lang="zh-CN" sz="1050" b="1">
                <a:latin typeface="微软雅黑" panose="020B0503020204020204" charset="-122"/>
                <a:ea typeface="微软雅黑" panose="020B0503020204020204" charset="-122"/>
                <a:cs typeface="微软雅黑" panose="020B0503020204020204" charset="-122"/>
              </a:rPr>
              <a:t>三组分</a:t>
            </a:r>
            <a:r>
              <a:rPr lang="en-US" altLang="zh-CN" sz="1050" b="1">
                <a:latin typeface="微软雅黑" panose="020B0503020204020204" charset="-122"/>
                <a:ea typeface="微软雅黑" panose="020B0503020204020204" charset="-122"/>
                <a:cs typeface="微软雅黑" panose="020B0503020204020204" charset="-122"/>
              </a:rPr>
              <a:t>α</a:t>
            </a:r>
            <a:r>
              <a:rPr lang="zh-CN" sz="1050" b="1">
                <a:latin typeface="微软雅黑" panose="020B0503020204020204" charset="-122"/>
                <a:ea typeface="微软雅黑" panose="020B0503020204020204" charset="-122"/>
                <a:cs typeface="微软雅黑" panose="020B0503020204020204" charset="-122"/>
              </a:rPr>
              <a:t>放射源在</a:t>
            </a:r>
            <a:r>
              <a:rPr lang="en-US" sz="1050" b="1">
                <a:latin typeface="微软雅黑" panose="020B0503020204020204" charset="-122"/>
                <a:ea typeface="微软雅黑" panose="020B0503020204020204" charset="-122"/>
                <a:cs typeface="微软雅黑" panose="020B0503020204020204" charset="-122"/>
              </a:rPr>
              <a:t>SD2</a:t>
            </a:r>
            <a:r>
              <a:rPr lang="zh-CN" sz="1050" b="1">
                <a:latin typeface="微软雅黑" panose="020B0503020204020204" charset="-122"/>
                <a:ea typeface="微软雅黑" panose="020B0503020204020204" charset="-122"/>
                <a:cs typeface="微软雅黑" panose="020B0503020204020204" charset="-122"/>
              </a:rPr>
              <a:t>探测器的高增益通道的能谱</a:t>
            </a:r>
            <a:endParaRPr lang="zh-CN" altLang="en-US" b="1">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advTm="18446"/>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图片 6" descr="所徽1.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75715" cy="1076960"/>
          </a:xfrm>
          <a:prstGeom prst="rect">
            <a:avLst/>
          </a:prstGeom>
        </p:spPr>
      </p:pic>
      <p:sp>
        <p:nvSpPr>
          <p:cNvPr id="11" name="矩形 10"/>
          <p:cNvSpPr/>
          <p:nvPr/>
        </p:nvSpPr>
        <p:spPr>
          <a:xfrm flipV="1">
            <a:off x="0" y="105473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6232525" y="650621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sp>
        <p:nvSpPr>
          <p:cNvPr id="5" name="文本框 4"/>
          <p:cNvSpPr txBox="1"/>
          <p:nvPr/>
        </p:nvSpPr>
        <p:spPr>
          <a:xfrm>
            <a:off x="1429385" y="247650"/>
            <a:ext cx="7188835" cy="645160"/>
          </a:xfrm>
          <a:prstGeom prst="rect">
            <a:avLst/>
          </a:prstGeom>
          <a:noFill/>
        </p:spPr>
        <p:txBody>
          <a:bodyPr wrap="none" rtlCol="0" anchor="t">
            <a:spAutoFit/>
          </a:bodyPr>
          <a:p>
            <a:r>
              <a:rPr lang="en-US" altLang="zh-CN" sz="3600" b="1" dirty="0">
                <a:latin typeface="微软雅黑" panose="020B0503020204020204" charset="-122"/>
                <a:ea typeface="微软雅黑" panose="020B0503020204020204" charset="-122"/>
                <a:cs typeface="微软雅黑" panose="020B0503020204020204" charset="-122"/>
                <a:sym typeface="+mn-ea"/>
              </a:rPr>
              <a:t>ΔE</a:t>
            </a:r>
            <a:r>
              <a:rPr lang="zh-CN" altLang="en-US" sz="3600" b="1" dirty="0">
                <a:latin typeface="微软雅黑" panose="020B0503020204020204" charset="-122"/>
                <a:ea typeface="微软雅黑" panose="020B0503020204020204" charset="-122"/>
                <a:cs typeface="微软雅黑" panose="020B0503020204020204" charset="-122"/>
                <a:sym typeface="+mn-ea"/>
              </a:rPr>
              <a:t>探测器信号幅度的温度特性</a:t>
            </a:r>
            <a:r>
              <a:rPr lang="zh-CN" altLang="en-US" sz="3600" b="1" dirty="0">
                <a:latin typeface="微软雅黑" panose="020B0503020204020204" charset="-122"/>
                <a:ea typeface="微软雅黑" panose="020B0503020204020204" charset="-122"/>
                <a:cs typeface="微软雅黑" panose="020B0503020204020204" charset="-122"/>
                <a:sym typeface="+mn-ea"/>
              </a:rPr>
              <a:t>响应</a:t>
            </a:r>
            <a:endParaRPr lang="zh-CN" altLang="en-US" sz="3600" b="1" dirty="0">
              <a:latin typeface="微软雅黑" panose="020B0503020204020204" charset="-122"/>
              <a:ea typeface="微软雅黑" panose="020B0503020204020204" charset="-122"/>
              <a:cs typeface="微软雅黑" panose="020B0503020204020204" charset="-122"/>
              <a:sym typeface="+mn-ea"/>
            </a:endParaRPr>
          </a:p>
        </p:txBody>
      </p:sp>
      <p:pic>
        <p:nvPicPr>
          <p:cNvPr id="56321" name="图片 8" descr="E:\迅雷下载\416051438\Image\C2C\KY]12VX9E[WYIZ]KJRDRK6X.png"/>
          <p:cNvPicPr>
            <a:picLocks noChangeAspect="1"/>
          </p:cNvPicPr>
          <p:nvPr/>
        </p:nvPicPr>
        <p:blipFill>
          <a:blip r:embed="rId3"/>
          <a:stretch>
            <a:fillRect/>
          </a:stretch>
        </p:blipFill>
        <p:spPr>
          <a:xfrm>
            <a:off x="2609850" y="1730375"/>
            <a:ext cx="6908165" cy="4100830"/>
          </a:xfrm>
          <a:prstGeom prst="rect">
            <a:avLst/>
          </a:prstGeom>
          <a:noFill/>
          <a:ln w="9525">
            <a:noFill/>
          </a:ln>
        </p:spPr>
      </p:pic>
      <p:sp>
        <p:nvSpPr>
          <p:cNvPr id="56322" name="文本框 3"/>
          <p:cNvSpPr txBox="1"/>
          <p:nvPr/>
        </p:nvSpPr>
        <p:spPr>
          <a:xfrm>
            <a:off x="2337435" y="1338580"/>
            <a:ext cx="7794625" cy="398780"/>
          </a:xfrm>
          <a:prstGeom prst="rect">
            <a:avLst/>
          </a:prstGeom>
          <a:noFill/>
          <a:ln w="9525">
            <a:noFill/>
          </a:ln>
        </p:spPr>
        <p:txBody>
          <a:bodyPr wrap="square" anchor="t" anchorCtr="0">
            <a:spAutoFit/>
          </a:bodyPr>
          <a:p>
            <a:r>
              <a:rPr lang="zh-CN" altLang="en-US" sz="2000" b="1" dirty="0">
                <a:latin typeface="黑体" panose="02010609060101010101" pitchFamily="49" charset="-122"/>
                <a:ea typeface="黑体" panose="02010609060101010101" pitchFamily="49" charset="-122"/>
              </a:rPr>
              <a:t>硅探测器的平均电离能随温度的变化关系</a:t>
            </a:r>
            <a:r>
              <a:rPr lang="en-US" altLang="zh-CN" sz="2000" b="1" dirty="0">
                <a:latin typeface="黑体" panose="02010609060101010101" pitchFamily="49" charset="-122"/>
                <a:ea typeface="黑体" panose="02010609060101010101" pitchFamily="49" charset="-122"/>
              </a:rPr>
              <a:t>[B.G Lowe,NIMA,576,367]</a:t>
            </a:r>
            <a:r>
              <a:rPr lang="zh-CN" altLang="en-US" sz="2000" b="1" dirty="0">
                <a:latin typeface="黑体" panose="02010609060101010101" pitchFamily="49" charset="-122"/>
                <a:ea typeface="黑体" panose="02010609060101010101" pitchFamily="49" charset="-122"/>
              </a:rPr>
              <a:t>：</a:t>
            </a:r>
            <a:endParaRPr lang="zh-CN" altLang="en-US" sz="2000" b="1" dirty="0">
              <a:latin typeface="黑体" panose="02010609060101010101" pitchFamily="49" charset="-122"/>
              <a:ea typeface="黑体" panose="02010609060101010101" pitchFamily="49" charset="-122"/>
            </a:endParaRPr>
          </a:p>
        </p:txBody>
      </p:sp>
      <p:sp>
        <p:nvSpPr>
          <p:cNvPr id="56323" name="文本框 4"/>
          <p:cNvSpPr txBox="1"/>
          <p:nvPr/>
        </p:nvSpPr>
        <p:spPr>
          <a:xfrm>
            <a:off x="3112135" y="5865813"/>
            <a:ext cx="6683375" cy="398780"/>
          </a:xfrm>
          <a:prstGeom prst="rect">
            <a:avLst/>
          </a:prstGeom>
          <a:noFill/>
          <a:ln w="9525">
            <a:noFill/>
          </a:ln>
        </p:spPr>
        <p:txBody>
          <a:bodyPr anchor="t" anchorCtr="0">
            <a:spAutoFit/>
          </a:bodyPr>
          <a:p>
            <a:r>
              <a:rPr lang="zh-CN" altLang="en-US" sz="2000" b="1" dirty="0">
                <a:latin typeface="黑体" panose="02010609060101010101" pitchFamily="49" charset="-122"/>
                <a:ea typeface="黑体" panose="02010609060101010101" pitchFamily="49" charset="-122"/>
              </a:rPr>
              <a:t>其温度效应较小，不做温度修正，只对其温度进行记录。</a:t>
            </a:r>
            <a:endParaRPr lang="zh-CN" altLang="en-US" sz="2000" b="1" dirty="0">
              <a:latin typeface="黑体" panose="02010609060101010101" pitchFamily="49" charset="-122"/>
              <a:ea typeface="黑体" panose="02010609060101010101" pitchFamily="49" charset="-122"/>
            </a:endParaRPr>
          </a:p>
        </p:txBody>
      </p:sp>
    </p:spTree>
  </p:cSld>
  <p:clrMapOvr>
    <a:masterClrMapping/>
  </p:clrMapOvr>
  <p:transition advTm="18446"/>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图片 6" descr="所徽1.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75715" cy="1076960"/>
          </a:xfrm>
          <a:prstGeom prst="rect">
            <a:avLst/>
          </a:prstGeom>
        </p:spPr>
      </p:pic>
      <p:sp>
        <p:nvSpPr>
          <p:cNvPr id="11" name="矩形 10"/>
          <p:cNvSpPr/>
          <p:nvPr/>
        </p:nvSpPr>
        <p:spPr>
          <a:xfrm flipV="1">
            <a:off x="0" y="105473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6232525" y="650621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sp>
        <p:nvSpPr>
          <p:cNvPr id="5" name="文本框 4"/>
          <p:cNvSpPr txBox="1"/>
          <p:nvPr/>
        </p:nvSpPr>
        <p:spPr>
          <a:xfrm>
            <a:off x="1429385" y="247650"/>
            <a:ext cx="2926080" cy="645160"/>
          </a:xfrm>
          <a:prstGeom prst="rect">
            <a:avLst/>
          </a:prstGeom>
          <a:noFill/>
        </p:spPr>
        <p:txBody>
          <a:bodyPr wrap="none" rtlCol="0" anchor="t">
            <a:spAutoFit/>
          </a:bodyPr>
          <a:p>
            <a:r>
              <a:rPr lang="zh-CN" altLang="en-US" sz="3600" b="1" dirty="0">
                <a:latin typeface="微软雅黑" panose="020B0503020204020204" charset="-122"/>
                <a:ea typeface="微软雅黑" panose="020B0503020204020204" charset="-122"/>
                <a:cs typeface="微软雅黑" panose="020B0503020204020204" charset="-122"/>
                <a:sym typeface="+mn-ea"/>
              </a:rPr>
              <a:t>深空探测计划</a:t>
            </a:r>
            <a:endParaRPr lang="zh-CN" altLang="en-US" sz="3600" b="1" dirty="0">
              <a:latin typeface="微软雅黑" panose="020B0503020204020204" charset="-122"/>
              <a:ea typeface="微软雅黑" panose="020B0503020204020204" charset="-122"/>
              <a:cs typeface="微软雅黑" panose="020B0503020204020204" charset="-122"/>
              <a:sym typeface="+mn-ea"/>
            </a:endParaRPr>
          </a:p>
        </p:txBody>
      </p:sp>
      <p:pic>
        <p:nvPicPr>
          <p:cNvPr id="20" name="图片 19"/>
          <p:cNvPicPr>
            <a:picLocks noChangeAspect="1"/>
          </p:cNvPicPr>
          <p:nvPr/>
        </p:nvPicPr>
        <p:blipFill>
          <a:blip r:embed="rId3"/>
          <a:stretch>
            <a:fillRect/>
          </a:stretch>
        </p:blipFill>
        <p:spPr>
          <a:xfrm>
            <a:off x="132080" y="1367790"/>
            <a:ext cx="6416675" cy="4304030"/>
          </a:xfrm>
          <a:prstGeom prst="rect">
            <a:avLst/>
          </a:prstGeom>
        </p:spPr>
      </p:pic>
      <p:sp>
        <p:nvSpPr>
          <p:cNvPr id="100" name="文本框 99"/>
          <p:cNvSpPr txBox="1"/>
          <p:nvPr/>
        </p:nvSpPr>
        <p:spPr>
          <a:xfrm>
            <a:off x="6591300" y="1321435"/>
            <a:ext cx="5455285" cy="4399915"/>
          </a:xfrm>
          <a:prstGeom prst="rect">
            <a:avLst/>
          </a:prstGeom>
          <a:noFill/>
          <a:ln w="9525">
            <a:noFill/>
          </a:ln>
        </p:spPr>
        <p:txBody>
          <a:bodyPr wrap="square">
            <a:spAutoFit/>
          </a:bodyPr>
          <a:p>
            <a:pPr marL="342900" indent="-342900" algn="just">
              <a:buFont typeface="Wingdings" panose="05000000000000000000" charset="0"/>
              <a:buChar char="l"/>
            </a:pPr>
            <a:r>
              <a:rPr lang="zh-CN" sz="2000" b="1">
                <a:solidFill>
                  <a:srgbClr val="4141EF"/>
                </a:solidFill>
                <a:latin typeface="微软雅黑" panose="020B0503020204020204" charset="-122"/>
                <a:ea typeface="微软雅黑" panose="020B0503020204020204" charset="-122"/>
              </a:rPr>
              <a:t>深空探测一般指对月球及更远的地外天体进行的空间探测活动，是科学研究的前沿领域之一；</a:t>
            </a:r>
            <a:endParaRPr lang="zh-CN" sz="2000" b="1">
              <a:solidFill>
                <a:srgbClr val="4141EF"/>
              </a:solidFill>
              <a:latin typeface="微软雅黑" panose="020B0503020204020204" charset="-122"/>
              <a:ea typeface="微软雅黑" panose="020B0503020204020204" charset="-122"/>
            </a:endParaRPr>
          </a:p>
          <a:p>
            <a:pPr indent="0" algn="just">
              <a:buFont typeface="Wingdings" panose="05000000000000000000" charset="0"/>
              <a:buNone/>
            </a:pPr>
            <a:endParaRPr lang="zh-CN" sz="2000" b="1">
              <a:solidFill>
                <a:srgbClr val="4141EF"/>
              </a:solidFill>
              <a:latin typeface="微软雅黑" panose="020B0503020204020204" charset="-122"/>
              <a:ea typeface="微软雅黑" panose="020B0503020204020204" charset="-122"/>
            </a:endParaRPr>
          </a:p>
          <a:p>
            <a:pPr marL="342900" indent="-342900" algn="just">
              <a:buFont typeface="Wingdings" panose="05000000000000000000" charset="0"/>
              <a:buChar char="l"/>
            </a:pPr>
            <a:r>
              <a:rPr lang="zh-CN" altLang="en-US" sz="2000" b="1">
                <a:solidFill>
                  <a:srgbClr val="4141EF"/>
                </a:solidFill>
                <a:latin typeface="微软雅黑" panose="020B0503020204020204" charset="-122"/>
                <a:ea typeface="微软雅黑" panose="020B0503020204020204" charset="-122"/>
              </a:rPr>
              <a:t>实施深空探测任务的驱动力源于人类探索未知的好奇心，对科技、人类文明以及未来人类跨星际旅行的发展具有重大的现实意义；</a:t>
            </a:r>
            <a:endParaRPr lang="zh-CN" altLang="en-US" sz="2000" b="1">
              <a:solidFill>
                <a:srgbClr val="4141EF"/>
              </a:solidFill>
              <a:latin typeface="微软雅黑" panose="020B0503020204020204" charset="-122"/>
              <a:ea typeface="微软雅黑" panose="020B0503020204020204" charset="-122"/>
            </a:endParaRPr>
          </a:p>
          <a:p>
            <a:pPr marL="342900" indent="-342900" algn="just">
              <a:buFont typeface="Wingdings" panose="05000000000000000000" charset="0"/>
              <a:buChar char="l"/>
            </a:pPr>
            <a:endParaRPr lang="zh-CN" altLang="en-US" sz="2000" b="1">
              <a:solidFill>
                <a:srgbClr val="4141EF"/>
              </a:solidFill>
              <a:latin typeface="微软雅黑" panose="020B0503020204020204" charset="-122"/>
              <a:ea typeface="微软雅黑" panose="020B0503020204020204" charset="-122"/>
            </a:endParaRPr>
          </a:p>
          <a:p>
            <a:pPr marL="342900" indent="-342900" algn="just">
              <a:buFont typeface="Wingdings" panose="05000000000000000000" charset="0"/>
              <a:buChar char="l"/>
            </a:pPr>
            <a:r>
              <a:rPr lang="zh-CN" altLang="en-US" sz="2000" b="1">
                <a:solidFill>
                  <a:srgbClr val="4141EF"/>
                </a:solidFill>
                <a:latin typeface="微软雅黑" panose="020B0503020204020204" charset="-122"/>
                <a:ea typeface="微软雅黑" panose="020B0503020204020204" charset="-122"/>
              </a:rPr>
              <a:t>截止2025年初，全球共实施了309次深空探测任务，其中月球探测130次，火星探测47次，金星探测41次，小天体及矮行星探测18次，其他探测42次（包括水星探测3次、巨行星探测9次、太阳探测18次、深空技术试验2次和科学观测10次）</a:t>
            </a:r>
            <a:endParaRPr lang="zh-CN" altLang="en-US" sz="2000" b="1">
              <a:solidFill>
                <a:srgbClr val="4141EF"/>
              </a:solidFill>
              <a:latin typeface="微软雅黑" panose="020B0503020204020204" charset="-122"/>
              <a:ea typeface="微软雅黑" panose="020B0503020204020204" charset="-122"/>
            </a:endParaRPr>
          </a:p>
        </p:txBody>
      </p:sp>
      <p:sp>
        <p:nvSpPr>
          <p:cNvPr id="3" name="文本框 2"/>
          <p:cNvSpPr txBox="1"/>
          <p:nvPr/>
        </p:nvSpPr>
        <p:spPr>
          <a:xfrm>
            <a:off x="2713355" y="5874385"/>
            <a:ext cx="7433945" cy="521970"/>
          </a:xfrm>
          <a:prstGeom prst="rect">
            <a:avLst/>
          </a:prstGeom>
          <a:noFill/>
          <a:ln w="9525">
            <a:noFill/>
          </a:ln>
        </p:spPr>
        <p:txBody>
          <a:bodyPr wrap="square">
            <a:spAutoFit/>
          </a:bodyPr>
          <a:p>
            <a:pPr indent="0"/>
            <a:r>
              <a:rPr lang="zh-CN" sz="2800" b="1">
                <a:solidFill>
                  <a:srgbClr val="FF0000"/>
                </a:solidFill>
                <a:latin typeface="微软雅黑" panose="020B0503020204020204" charset="-122"/>
                <a:ea typeface="微软雅黑" panose="020B0503020204020204" charset="-122"/>
              </a:rPr>
              <a:t>目前人类探测范围已经基本覆盖整个太阳系！</a:t>
            </a:r>
            <a:endParaRPr lang="zh-CN" altLang="en-US" sz="2800" b="1">
              <a:solidFill>
                <a:srgbClr val="FF0000"/>
              </a:solidFill>
              <a:latin typeface="微软雅黑" panose="020B0503020204020204" charset="-122"/>
              <a:ea typeface="微软雅黑" panose="020B0503020204020204" charset="-122"/>
            </a:endParaRPr>
          </a:p>
        </p:txBody>
      </p:sp>
    </p:spTree>
  </p:cSld>
  <p:clrMapOvr>
    <a:masterClrMapping/>
  </p:clrMapOvr>
  <p:transition advTm="18446"/>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图片 6" descr="所徽1.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75715" cy="1076960"/>
          </a:xfrm>
          <a:prstGeom prst="rect">
            <a:avLst/>
          </a:prstGeom>
        </p:spPr>
      </p:pic>
      <p:sp>
        <p:nvSpPr>
          <p:cNvPr id="11" name="矩形 10"/>
          <p:cNvSpPr/>
          <p:nvPr/>
        </p:nvSpPr>
        <p:spPr>
          <a:xfrm flipV="1">
            <a:off x="0" y="105473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6232525" y="650621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pPr algn="l"/>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sp>
        <p:nvSpPr>
          <p:cNvPr id="5" name="文本框 4"/>
          <p:cNvSpPr txBox="1"/>
          <p:nvPr/>
        </p:nvSpPr>
        <p:spPr>
          <a:xfrm>
            <a:off x="1429385" y="247650"/>
            <a:ext cx="3644900" cy="645160"/>
          </a:xfrm>
          <a:prstGeom prst="rect">
            <a:avLst/>
          </a:prstGeom>
          <a:noFill/>
        </p:spPr>
        <p:txBody>
          <a:bodyPr wrap="none" rtlCol="0" anchor="t">
            <a:spAutoFit/>
          </a:bodyPr>
          <a:p>
            <a:r>
              <a:rPr lang="en-US" altLang="zh-CN" sz="3600" b="1" dirty="0">
                <a:latin typeface="微软雅黑" panose="020B0503020204020204" charset="-122"/>
                <a:ea typeface="微软雅黑" panose="020B0503020204020204" charset="-122"/>
                <a:cs typeface="微软雅黑" panose="020B0503020204020204" charset="-122"/>
                <a:sym typeface="+mn-ea"/>
              </a:rPr>
              <a:t>E</a:t>
            </a:r>
            <a:r>
              <a:rPr lang="zh-CN" altLang="en-US" sz="3600" b="1" dirty="0">
                <a:latin typeface="微软雅黑" panose="020B0503020204020204" charset="-122"/>
                <a:ea typeface="微软雅黑" panose="020B0503020204020204" charset="-122"/>
                <a:cs typeface="微软雅黑" panose="020B0503020204020204" charset="-122"/>
                <a:sym typeface="+mn-ea"/>
              </a:rPr>
              <a:t>探测器定标</a:t>
            </a:r>
            <a:r>
              <a:rPr lang="zh-CN" altLang="en-US" sz="3600" b="1" dirty="0">
                <a:latin typeface="微软雅黑" panose="020B0503020204020204" charset="-122"/>
                <a:ea typeface="微软雅黑" panose="020B0503020204020204" charset="-122"/>
                <a:cs typeface="微软雅黑" panose="020B0503020204020204" charset="-122"/>
                <a:sym typeface="+mn-ea"/>
              </a:rPr>
              <a:t>方案</a:t>
            </a:r>
            <a:endParaRPr lang="zh-CN" altLang="en-US" sz="3600" b="1" dirty="0">
              <a:latin typeface="微软雅黑" panose="020B0503020204020204" charset="-122"/>
              <a:ea typeface="微软雅黑" panose="020B0503020204020204" charset="-122"/>
              <a:cs typeface="微软雅黑" panose="020B0503020204020204" charset="-122"/>
              <a:sym typeface="+mn-ea"/>
            </a:endParaRPr>
          </a:p>
        </p:txBody>
      </p:sp>
      <p:sp>
        <p:nvSpPr>
          <p:cNvPr id="61443" name="矩形 4"/>
          <p:cNvSpPr/>
          <p:nvPr/>
        </p:nvSpPr>
        <p:spPr>
          <a:xfrm>
            <a:off x="1423670" y="1503680"/>
            <a:ext cx="2042795" cy="553085"/>
          </a:xfrm>
          <a:prstGeom prst="rect">
            <a:avLst/>
          </a:prstGeom>
          <a:noFill/>
          <a:ln w="9525">
            <a:noFill/>
          </a:ln>
        </p:spPr>
        <p:txBody>
          <a:bodyPr wrap="none">
            <a:spAutoFit/>
          </a:bodyPr>
          <a:p>
            <a:pPr marL="457200" lvl="2" indent="-457200">
              <a:buFont typeface="Wingdings" panose="05000000000000000000" charset="0"/>
              <a:buChar char="l"/>
            </a:pPr>
            <a:r>
              <a:rPr lang="en-US" altLang="zh-CN" sz="3000" b="1" dirty="0">
                <a:solidFill>
                  <a:srgbClr val="4141EF"/>
                </a:solidFill>
                <a:latin typeface="Times New Roman" panose="02020603050405020304" charset="0"/>
                <a:ea typeface="黑体" panose="02010609060101010101" pitchFamily="49" charset="-122"/>
                <a:sym typeface="Times New Roman" panose="02020603050405020304" charset="0"/>
              </a:rPr>
              <a:t>E</a:t>
            </a:r>
            <a:r>
              <a:rPr lang="zh-CN" altLang="en-US" sz="3000" b="1" dirty="0">
                <a:solidFill>
                  <a:srgbClr val="4141EF"/>
                </a:solidFill>
                <a:latin typeface="Times New Roman" panose="02020603050405020304" charset="0"/>
                <a:ea typeface="黑体" panose="02010609060101010101" pitchFamily="49" charset="-122"/>
                <a:sym typeface="Times New Roman" panose="02020603050405020304" charset="0"/>
              </a:rPr>
              <a:t>探测器</a:t>
            </a:r>
            <a:endParaRPr lang="zh-CN" altLang="en-US" sz="3000" b="1" dirty="0">
              <a:solidFill>
                <a:srgbClr val="4141EF"/>
              </a:solidFill>
              <a:latin typeface="Times New Roman" panose="02020603050405020304" charset="0"/>
              <a:ea typeface="黑体" panose="02010609060101010101" pitchFamily="49" charset="-122"/>
              <a:sym typeface="Times New Roman" panose="02020603050405020304" charset="0"/>
            </a:endParaRPr>
          </a:p>
        </p:txBody>
      </p:sp>
      <p:pic>
        <p:nvPicPr>
          <p:cNvPr id="61444" name="图片 5"/>
          <p:cNvPicPr/>
          <p:nvPr/>
        </p:nvPicPr>
        <p:blipFill>
          <a:blip r:embed="rId3"/>
          <a:stretch>
            <a:fillRect/>
          </a:stretch>
        </p:blipFill>
        <p:spPr>
          <a:xfrm>
            <a:off x="5813108" y="1664018"/>
            <a:ext cx="4410075" cy="4297362"/>
          </a:xfrm>
          <a:prstGeom prst="rect">
            <a:avLst/>
          </a:prstGeom>
          <a:noFill/>
          <a:ln w="9525">
            <a:noFill/>
          </a:ln>
        </p:spPr>
      </p:pic>
      <p:sp>
        <p:nvSpPr>
          <p:cNvPr id="61445" name="矩形 8"/>
          <p:cNvSpPr/>
          <p:nvPr/>
        </p:nvSpPr>
        <p:spPr>
          <a:xfrm>
            <a:off x="1715770" y="4264343"/>
            <a:ext cx="1768475" cy="461962"/>
          </a:xfrm>
          <a:prstGeom prst="rect">
            <a:avLst/>
          </a:prstGeom>
          <a:noFill/>
          <a:ln w="9525">
            <a:noFill/>
          </a:ln>
        </p:spPr>
        <p:txBody>
          <a:bodyPr wrap="none">
            <a:spAutoFit/>
          </a:bodyPr>
          <a:p>
            <a:pPr marL="342900" indent="-342900">
              <a:buFont typeface="Wingdings" panose="05000000000000000000" pitchFamily="2" charset="2"/>
              <a:buChar char="l"/>
            </a:pPr>
            <a:r>
              <a:rPr lang="zh-CN" altLang="en-US" sz="2400" b="1" dirty="0">
                <a:solidFill>
                  <a:srgbClr val="FF0000"/>
                </a:solidFill>
                <a:latin typeface="Times New Roman" panose="02020603050405020304" charset="0"/>
                <a:ea typeface="黑体" panose="02010609060101010101" pitchFamily="49" charset="-122"/>
                <a:sym typeface="Times New Roman" panose="02020603050405020304" charset="0"/>
              </a:rPr>
              <a:t>标定结果</a:t>
            </a:r>
            <a:endParaRPr lang="zh-CN" altLang="en-US" dirty="0">
              <a:latin typeface="Arial" panose="020B0604020202020204" pitchFamily="34" charset="0"/>
              <a:ea typeface="黑体" panose="02010609060101010101" pitchFamily="49" charset="-122"/>
            </a:endParaRPr>
          </a:p>
        </p:txBody>
      </p:sp>
      <p:sp>
        <p:nvSpPr>
          <p:cNvPr id="61446" name="矩形 9"/>
          <p:cNvSpPr/>
          <p:nvPr/>
        </p:nvSpPr>
        <p:spPr>
          <a:xfrm>
            <a:off x="1666558" y="2265680"/>
            <a:ext cx="1768475" cy="461963"/>
          </a:xfrm>
          <a:prstGeom prst="rect">
            <a:avLst/>
          </a:prstGeom>
          <a:noFill/>
          <a:ln w="9525">
            <a:noFill/>
          </a:ln>
        </p:spPr>
        <p:txBody>
          <a:bodyPr wrap="none">
            <a:spAutoFit/>
          </a:bodyPr>
          <a:p>
            <a:pPr marL="342900" indent="-342900">
              <a:buFont typeface="Wingdings" panose="05000000000000000000" pitchFamily="2" charset="2"/>
              <a:buChar char="l"/>
            </a:pPr>
            <a:r>
              <a:rPr lang="zh-CN" altLang="en-US" sz="2400" b="1" dirty="0">
                <a:solidFill>
                  <a:srgbClr val="FF0000"/>
                </a:solidFill>
                <a:latin typeface="Times New Roman" panose="02020603050405020304" charset="0"/>
                <a:ea typeface="黑体" panose="02010609060101010101" pitchFamily="49" charset="-122"/>
                <a:sym typeface="Times New Roman" panose="02020603050405020304" charset="0"/>
              </a:rPr>
              <a:t>方法选取</a:t>
            </a:r>
            <a:endParaRPr lang="zh-CN" altLang="en-US" sz="2400" b="1" dirty="0">
              <a:solidFill>
                <a:srgbClr val="FF0000"/>
              </a:solidFill>
              <a:latin typeface="Times New Roman" panose="02020603050405020304" charset="0"/>
              <a:ea typeface="黑体" panose="02010609060101010101" pitchFamily="49" charset="-122"/>
              <a:sym typeface="Times New Roman" panose="02020603050405020304" charset="0"/>
            </a:endParaRPr>
          </a:p>
        </p:txBody>
      </p:sp>
      <p:sp>
        <p:nvSpPr>
          <p:cNvPr id="61447" name="矩形 10"/>
          <p:cNvSpPr/>
          <p:nvPr/>
        </p:nvSpPr>
        <p:spPr>
          <a:xfrm>
            <a:off x="1561783" y="4885055"/>
            <a:ext cx="4210050" cy="1077913"/>
          </a:xfrm>
          <a:prstGeom prst="rect">
            <a:avLst/>
          </a:prstGeom>
          <a:noFill/>
          <a:ln w="9525">
            <a:noFill/>
          </a:ln>
        </p:spPr>
        <p:txBody>
          <a:bodyPr>
            <a:spAutoFit/>
          </a:bodyPr>
          <a:p>
            <a:pPr marL="342900" indent="-342900">
              <a:buFont typeface="Wingdings" panose="05000000000000000000" pitchFamily="2" charset="2"/>
              <a:buChar char="Ø"/>
            </a:pPr>
            <a:r>
              <a:rPr lang="zh-CN" altLang="en-US" sz="2000" b="1" dirty="0">
                <a:solidFill>
                  <a:srgbClr val="0000FF"/>
                </a:solidFill>
                <a:latin typeface="Times New Roman" panose="02020603050405020304" charset="0"/>
                <a:ea typeface="黑体" panose="02010609060101010101" pitchFamily="49" charset="-122"/>
                <a:sym typeface="Times New Roman" panose="02020603050405020304" charset="0"/>
              </a:rPr>
              <a:t>得到</a:t>
            </a:r>
            <a:r>
              <a:rPr lang="en-US" altLang="zh-CN" sz="2000" b="1" dirty="0">
                <a:solidFill>
                  <a:srgbClr val="0000FF"/>
                </a:solidFill>
                <a:latin typeface="Times New Roman" panose="02020603050405020304" charset="0"/>
                <a:ea typeface="黑体" panose="02010609060101010101" pitchFamily="49" charset="-122"/>
                <a:sym typeface="Times New Roman" panose="02020603050405020304" charset="0"/>
              </a:rPr>
              <a:t>CsI</a:t>
            </a:r>
            <a:r>
              <a:rPr lang="zh-CN" altLang="en-US" sz="2000" b="1" dirty="0">
                <a:solidFill>
                  <a:srgbClr val="0000FF"/>
                </a:solidFill>
                <a:latin typeface="Times New Roman" panose="02020603050405020304" charset="0"/>
                <a:ea typeface="黑体" panose="02010609060101010101" pitchFamily="49" charset="-122"/>
                <a:sym typeface="Times New Roman" panose="02020603050405020304" charset="0"/>
              </a:rPr>
              <a:t>探测器对于γ的能量分辨率和能量响应</a:t>
            </a:r>
            <a:r>
              <a:rPr lang="en-US" altLang="zh-CN" sz="2000" b="1" dirty="0">
                <a:solidFill>
                  <a:srgbClr val="0000FF"/>
                </a:solidFill>
                <a:latin typeface="Times New Roman" panose="02020603050405020304" charset="0"/>
                <a:ea typeface="黑体" panose="02010609060101010101" pitchFamily="49" charset="-122"/>
                <a:sym typeface="Times New Roman" panose="02020603050405020304" charset="0"/>
              </a:rPr>
              <a:t>;</a:t>
            </a:r>
            <a:endParaRPr lang="zh-CN" altLang="en-US" sz="2000" b="1" dirty="0">
              <a:solidFill>
                <a:srgbClr val="0000FF"/>
              </a:solidFill>
              <a:latin typeface="Times New Roman" panose="02020603050405020304" charset="0"/>
              <a:ea typeface="黑体" panose="02010609060101010101" pitchFamily="49" charset="-122"/>
              <a:sym typeface="Times New Roman" panose="02020603050405020304" charset="0"/>
            </a:endParaRPr>
          </a:p>
          <a:p>
            <a:pPr marL="342900" indent="-342900">
              <a:buFont typeface="Wingdings" panose="05000000000000000000" pitchFamily="2" charset="2"/>
              <a:buChar char="Ø"/>
            </a:pPr>
            <a:r>
              <a:rPr lang="zh-CN" altLang="en-US" sz="2000" b="1" dirty="0">
                <a:solidFill>
                  <a:srgbClr val="0000FF"/>
                </a:solidFill>
                <a:latin typeface="Times New Roman" panose="02020603050405020304" charset="0"/>
                <a:ea typeface="黑体" panose="02010609060101010101" pitchFamily="49" charset="-122"/>
                <a:sym typeface="Times New Roman" panose="02020603050405020304" charset="0"/>
              </a:rPr>
              <a:t>得到</a:t>
            </a:r>
            <a:r>
              <a:rPr lang="en-US" altLang="zh-CN" sz="2000" b="1" dirty="0">
                <a:solidFill>
                  <a:srgbClr val="0000FF"/>
                </a:solidFill>
                <a:latin typeface="Times New Roman" panose="02020603050405020304" charset="0"/>
                <a:ea typeface="黑体" panose="02010609060101010101" pitchFamily="49" charset="-122"/>
                <a:sym typeface="Times New Roman" panose="02020603050405020304" charset="0"/>
              </a:rPr>
              <a:t>CsI</a:t>
            </a:r>
            <a:r>
              <a:rPr lang="zh-CN" altLang="en-US" sz="2000" b="1" dirty="0">
                <a:solidFill>
                  <a:srgbClr val="0000FF"/>
                </a:solidFill>
                <a:latin typeface="Times New Roman" panose="02020603050405020304" charset="0"/>
                <a:ea typeface="黑体" panose="02010609060101010101" pitchFamily="49" charset="-122"/>
                <a:sym typeface="Times New Roman" panose="02020603050405020304" charset="0"/>
              </a:rPr>
              <a:t>探测器性能的温度曲线 </a:t>
            </a:r>
            <a:endParaRPr lang="zh-CN" altLang="en-US" dirty="0">
              <a:latin typeface="Arial" panose="020B0604020202020204" pitchFamily="34" charset="0"/>
              <a:ea typeface="黑体" panose="02010609060101010101" pitchFamily="49" charset="-122"/>
            </a:endParaRPr>
          </a:p>
        </p:txBody>
      </p:sp>
      <p:sp>
        <p:nvSpPr>
          <p:cNvPr id="61448" name="矩形 7"/>
          <p:cNvSpPr/>
          <p:nvPr/>
        </p:nvSpPr>
        <p:spPr>
          <a:xfrm>
            <a:off x="1561783" y="2848293"/>
            <a:ext cx="4572000" cy="830262"/>
          </a:xfrm>
          <a:prstGeom prst="rect">
            <a:avLst/>
          </a:prstGeom>
          <a:noFill/>
          <a:ln w="9525">
            <a:noFill/>
          </a:ln>
        </p:spPr>
        <p:txBody>
          <a:bodyPr>
            <a:spAutoFit/>
          </a:bodyPr>
          <a:p>
            <a:pPr marL="266700" indent="-266700">
              <a:buFont typeface="Wingdings" panose="05000000000000000000" pitchFamily="2" charset="2"/>
              <a:buChar char="ü"/>
            </a:pPr>
            <a:r>
              <a:rPr lang="zh-CN" altLang="en-US" sz="2400" b="1" dirty="0">
                <a:solidFill>
                  <a:srgbClr val="0000FF"/>
                </a:solidFill>
                <a:latin typeface="Times New Roman" panose="02020603050405020304" charset="0"/>
                <a:ea typeface="黑体" panose="02010609060101010101" pitchFamily="49" charset="-122"/>
                <a:sym typeface="Times New Roman" panose="02020603050405020304" charset="0"/>
              </a:rPr>
              <a:t>单能</a:t>
            </a:r>
            <a:r>
              <a:rPr lang="en-US" altLang="zh-CN" sz="2400" i="1" dirty="0">
                <a:solidFill>
                  <a:srgbClr val="0000FF"/>
                </a:solidFill>
                <a:latin typeface="Times New Roman" panose="02020603050405020304" charset="0"/>
                <a:ea typeface="黑体" panose="02010609060101010101" pitchFamily="49" charset="-122"/>
                <a:sym typeface="Times New Roman" panose="02020603050405020304" charset="0"/>
              </a:rPr>
              <a:t>γ</a:t>
            </a:r>
            <a:r>
              <a:rPr lang="zh-CN" altLang="en-US" sz="2400" b="1" dirty="0">
                <a:solidFill>
                  <a:srgbClr val="0000FF"/>
                </a:solidFill>
                <a:latin typeface="Times New Roman" panose="02020603050405020304" charset="0"/>
                <a:ea typeface="黑体" panose="02010609060101010101" pitchFamily="49" charset="-122"/>
                <a:sym typeface="Times New Roman" panose="02020603050405020304" charset="0"/>
              </a:rPr>
              <a:t>源</a:t>
            </a:r>
            <a:endParaRPr lang="en-US" altLang="zh-CN" sz="2400" b="1" dirty="0">
              <a:solidFill>
                <a:srgbClr val="0000FF"/>
              </a:solidFill>
              <a:latin typeface="Times New Roman" panose="02020603050405020304" charset="0"/>
              <a:ea typeface="黑体" panose="02010609060101010101" pitchFamily="49" charset="-122"/>
              <a:sym typeface="Times New Roman" panose="02020603050405020304" charset="0"/>
            </a:endParaRPr>
          </a:p>
          <a:p>
            <a:pPr marL="266700" indent="-266700">
              <a:buFont typeface="Wingdings" panose="05000000000000000000" pitchFamily="2" charset="2"/>
              <a:buChar char="Ø"/>
            </a:pPr>
            <a:r>
              <a:rPr lang="en-US" altLang="zh-CN" sz="2000" b="1" baseline="30000" dirty="0">
                <a:solidFill>
                  <a:srgbClr val="0000FF"/>
                </a:solidFill>
                <a:latin typeface="Times New Roman" panose="02020603050405020304" charset="0"/>
                <a:ea typeface="黑体" panose="02010609060101010101" pitchFamily="49" charset="-122"/>
                <a:sym typeface="Times New Roman" panose="02020603050405020304" charset="0"/>
              </a:rPr>
              <a:t>137</a:t>
            </a:r>
            <a:r>
              <a:rPr lang="en-US" altLang="zh-CN" sz="2000" b="1" dirty="0">
                <a:solidFill>
                  <a:srgbClr val="0000FF"/>
                </a:solidFill>
                <a:latin typeface="Times New Roman" panose="02020603050405020304" charset="0"/>
                <a:ea typeface="黑体" panose="02010609060101010101" pitchFamily="49" charset="-122"/>
                <a:sym typeface="Times New Roman" panose="02020603050405020304" charset="0"/>
              </a:rPr>
              <a:t>Bi</a:t>
            </a:r>
            <a:r>
              <a:rPr lang="zh-CN" altLang="en-US" sz="2000" b="1" dirty="0">
                <a:solidFill>
                  <a:srgbClr val="0000FF"/>
                </a:solidFill>
                <a:latin typeface="Times New Roman" panose="02020603050405020304" charset="0"/>
                <a:ea typeface="黑体" panose="02010609060101010101" pitchFamily="49" charset="-122"/>
                <a:sym typeface="Times New Roman" panose="02020603050405020304" charset="0"/>
              </a:rPr>
              <a:t>：发射</a:t>
            </a:r>
            <a:r>
              <a:rPr lang="en-US" altLang="zh-CN" sz="2000" b="1" dirty="0">
                <a:solidFill>
                  <a:srgbClr val="0000FF"/>
                </a:solidFill>
                <a:latin typeface="Times New Roman" panose="02020603050405020304" charset="0"/>
                <a:ea typeface="黑体" panose="02010609060101010101" pitchFamily="49" charset="-122"/>
                <a:sym typeface="Times New Roman" panose="02020603050405020304" charset="0"/>
              </a:rPr>
              <a:t>662keV</a:t>
            </a:r>
            <a:r>
              <a:rPr lang="zh-CN" altLang="en-US" sz="2000" b="1" dirty="0">
                <a:solidFill>
                  <a:srgbClr val="0000FF"/>
                </a:solidFill>
                <a:latin typeface="Times New Roman" panose="02020603050405020304" charset="0"/>
                <a:ea typeface="黑体" panose="02010609060101010101" pitchFamily="49" charset="-122"/>
                <a:sym typeface="Times New Roman" panose="02020603050405020304" charset="0"/>
              </a:rPr>
              <a:t>的单能伽玛</a:t>
            </a:r>
            <a:endParaRPr lang="en-US" altLang="zh-CN" sz="2000" b="1" dirty="0">
              <a:solidFill>
                <a:srgbClr val="0000FF"/>
              </a:solidFill>
              <a:latin typeface="Times New Roman" panose="02020603050405020304" charset="0"/>
              <a:ea typeface="黑体" panose="02010609060101010101" pitchFamily="49" charset="-122"/>
              <a:sym typeface="Times New Roman" panose="02020603050405020304" charset="0"/>
            </a:endParaRPr>
          </a:p>
        </p:txBody>
      </p:sp>
    </p:spTree>
  </p:cSld>
  <p:clrMapOvr>
    <a:masterClrMapping/>
  </p:clrMapOvr>
  <p:transition advTm="18446"/>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图片 6" descr="所徽1.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75715" cy="1076960"/>
          </a:xfrm>
          <a:prstGeom prst="rect">
            <a:avLst/>
          </a:prstGeom>
        </p:spPr>
      </p:pic>
      <p:sp>
        <p:nvSpPr>
          <p:cNvPr id="11" name="矩形 10"/>
          <p:cNvSpPr/>
          <p:nvPr/>
        </p:nvSpPr>
        <p:spPr>
          <a:xfrm flipV="1">
            <a:off x="0" y="105473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6232525" y="650621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pPr algn="l"/>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sp>
        <p:nvSpPr>
          <p:cNvPr id="3" name="文本框 2"/>
          <p:cNvSpPr txBox="1"/>
          <p:nvPr/>
        </p:nvSpPr>
        <p:spPr>
          <a:xfrm>
            <a:off x="1429385" y="247650"/>
            <a:ext cx="2730500" cy="645160"/>
          </a:xfrm>
          <a:prstGeom prst="rect">
            <a:avLst/>
          </a:prstGeom>
          <a:noFill/>
        </p:spPr>
        <p:txBody>
          <a:bodyPr wrap="none" rtlCol="0" anchor="t">
            <a:spAutoFit/>
          </a:bodyPr>
          <a:p>
            <a:r>
              <a:rPr lang="en-US" altLang="zh-CN" sz="3600" b="1" dirty="0">
                <a:latin typeface="微软雅黑" panose="020B0503020204020204" charset="-122"/>
                <a:ea typeface="微软雅黑" panose="020B0503020204020204" charset="-122"/>
                <a:cs typeface="微软雅黑" panose="020B0503020204020204" charset="-122"/>
                <a:sym typeface="+mn-ea"/>
              </a:rPr>
              <a:t>E</a:t>
            </a:r>
            <a:r>
              <a:rPr lang="zh-CN" altLang="en-US" sz="3600" b="1" dirty="0">
                <a:latin typeface="微软雅黑" panose="020B0503020204020204" charset="-122"/>
                <a:ea typeface="微软雅黑" panose="020B0503020204020204" charset="-122"/>
                <a:cs typeface="微软雅黑" panose="020B0503020204020204" charset="-122"/>
                <a:sym typeface="+mn-ea"/>
              </a:rPr>
              <a:t>探测器</a:t>
            </a:r>
            <a:r>
              <a:rPr lang="zh-CN" altLang="en-US" sz="3600" b="1" dirty="0">
                <a:latin typeface="微软雅黑" panose="020B0503020204020204" charset="-122"/>
                <a:ea typeface="微软雅黑" panose="020B0503020204020204" charset="-122"/>
                <a:cs typeface="微软雅黑" panose="020B0503020204020204" charset="-122"/>
                <a:sym typeface="+mn-ea"/>
              </a:rPr>
              <a:t>测试</a:t>
            </a:r>
            <a:endParaRPr lang="zh-CN" altLang="en-US" sz="3600" b="1" dirty="0">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nvSpPr>
        <p:spPr>
          <a:xfrm>
            <a:off x="1157605" y="5426710"/>
            <a:ext cx="3726815" cy="368300"/>
          </a:xfrm>
          <a:prstGeom prst="rect">
            <a:avLst/>
          </a:prstGeom>
          <a:noFill/>
        </p:spPr>
        <p:txBody>
          <a:bodyPr wrap="none" rtlCol="0">
            <a:spAutoFit/>
          </a:bodyPr>
          <a:p>
            <a:r>
              <a:rPr lang="zh-CN" altLang="en-US" b="1">
                <a:latin typeface="微软雅黑" panose="020B0503020204020204" charset="-122"/>
                <a:ea typeface="微软雅黑" panose="020B0503020204020204" charset="-122"/>
                <a:cs typeface="微软雅黑" panose="020B0503020204020204" charset="-122"/>
              </a:rPr>
              <a:t>近代物理研究所自研碘化铯（</a:t>
            </a:r>
            <a:r>
              <a:rPr lang="en-US" altLang="zh-CN" b="1">
                <a:latin typeface="微软雅黑" panose="020B0503020204020204" charset="-122"/>
                <a:ea typeface="微软雅黑" panose="020B0503020204020204" charset="-122"/>
                <a:cs typeface="微软雅黑" panose="020B0503020204020204" charset="-122"/>
              </a:rPr>
              <a:t>CsI</a:t>
            </a:r>
            <a:r>
              <a:rPr lang="zh-CN" altLang="en-US" b="1">
                <a:latin typeface="微软雅黑" panose="020B0503020204020204" charset="-122"/>
                <a:ea typeface="微软雅黑" panose="020B0503020204020204" charset="-122"/>
                <a:cs typeface="微软雅黑" panose="020B0503020204020204" charset="-122"/>
              </a:rPr>
              <a:t>）</a:t>
            </a:r>
            <a:endParaRPr lang="zh-CN" altLang="en-US" b="1">
              <a:latin typeface="微软雅黑" panose="020B0503020204020204" charset="-122"/>
              <a:ea typeface="微软雅黑" panose="020B0503020204020204" charset="-122"/>
              <a:cs typeface="微软雅黑" panose="020B0503020204020204" charset="-122"/>
            </a:endParaRPr>
          </a:p>
        </p:txBody>
      </p:sp>
      <p:pic>
        <p:nvPicPr>
          <p:cNvPr id="47105" name="图片 4" descr="669@_U[W{A4N)ZKRV%(@Y]D"/>
          <p:cNvPicPr>
            <a:picLocks noChangeAspect="1"/>
          </p:cNvPicPr>
          <p:nvPr/>
        </p:nvPicPr>
        <p:blipFill>
          <a:blip r:embed="rId3"/>
          <a:stretch>
            <a:fillRect/>
          </a:stretch>
        </p:blipFill>
        <p:spPr>
          <a:xfrm>
            <a:off x="7902575" y="1511300"/>
            <a:ext cx="2005330" cy="1784350"/>
          </a:xfrm>
          <a:prstGeom prst="rect">
            <a:avLst/>
          </a:prstGeom>
          <a:noFill/>
          <a:ln w="9525">
            <a:noFill/>
          </a:ln>
        </p:spPr>
      </p:pic>
      <p:pic>
        <p:nvPicPr>
          <p:cNvPr id="47106" name="图片 5" descr="6LT80NQ][P1BOHW{15EMCWR"/>
          <p:cNvPicPr>
            <a:picLocks noChangeAspect="1"/>
          </p:cNvPicPr>
          <p:nvPr/>
        </p:nvPicPr>
        <p:blipFill>
          <a:blip r:embed="rId4"/>
          <a:stretch>
            <a:fillRect/>
          </a:stretch>
        </p:blipFill>
        <p:spPr>
          <a:xfrm>
            <a:off x="5880735" y="1512570"/>
            <a:ext cx="2021840" cy="1783080"/>
          </a:xfrm>
          <a:prstGeom prst="rect">
            <a:avLst/>
          </a:prstGeom>
          <a:noFill/>
          <a:ln w="9525">
            <a:noFill/>
          </a:ln>
        </p:spPr>
      </p:pic>
      <p:sp>
        <p:nvSpPr>
          <p:cNvPr id="16" name="矩形 4"/>
          <p:cNvSpPr>
            <a:spLocks noChangeArrowheads="1"/>
          </p:cNvSpPr>
          <p:nvPr/>
        </p:nvSpPr>
        <p:spPr bwMode="auto">
          <a:xfrm>
            <a:off x="7844495" y="3388707"/>
            <a:ext cx="2190901"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a:lnSpc>
                <a:spcPct val="150000"/>
              </a:lnSpc>
              <a:spcAft>
                <a:spcPts val="0"/>
              </a:spcAft>
              <a:defRPr/>
            </a:pPr>
            <a:r>
              <a:rPr lang="en-US" altLang="zh-CN" sz="1600" kern="100" dirty="0" smtClean="0">
                <a:solidFill>
                  <a:srgbClr val="000000"/>
                </a:solidFill>
                <a:latin typeface="微软雅黑" panose="020B0503020204020204" charset="-122"/>
                <a:ea typeface="微软雅黑" panose="020B0503020204020204" charset="-122"/>
                <a:cs typeface="微软雅黑" panose="020B0503020204020204" charset="-122"/>
              </a:rPr>
              <a:t>PD</a:t>
            </a:r>
            <a:r>
              <a:rPr lang="en-US" altLang="zh-CN" sz="1600" b="1" kern="10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sz="1600" b="1" kern="100" dirty="0" smtClean="0">
                <a:solidFill>
                  <a:srgbClr val="000000"/>
                </a:solidFill>
                <a:latin typeface="微软雅黑" panose="020B0503020204020204" charset="-122"/>
                <a:ea typeface="微软雅黑" panose="020B0503020204020204" charset="-122"/>
                <a:cs typeface="微软雅黑" panose="020B0503020204020204" charset="-122"/>
              </a:rPr>
              <a:t>无窗，首飞元器件</a:t>
            </a:r>
            <a:r>
              <a:rPr lang="en-US" altLang="zh-CN" sz="1600" b="1" kern="100" dirty="0" smtClean="0">
                <a:solidFill>
                  <a:srgbClr val="000000"/>
                </a:solidFill>
                <a:latin typeface="微软雅黑" panose="020B0503020204020204" charset="-122"/>
                <a:ea typeface="微软雅黑" panose="020B0503020204020204" charset="-122"/>
                <a:cs typeface="微软雅黑" panose="020B0503020204020204" charset="-122"/>
              </a:rPr>
              <a:t>)</a:t>
            </a:r>
            <a:endParaRPr lang="zh-CN" altLang="en-US" sz="1600" b="1" kern="100" dirty="0">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25" name="矩形 4"/>
          <p:cNvSpPr>
            <a:spLocks noChangeArrowheads="1"/>
          </p:cNvSpPr>
          <p:nvPr/>
        </p:nvSpPr>
        <p:spPr bwMode="auto">
          <a:xfrm>
            <a:off x="5897176" y="3388707"/>
            <a:ext cx="20585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a:lnSpc>
                <a:spcPct val="150000"/>
              </a:lnSpc>
              <a:spcAft>
                <a:spcPts val="0"/>
              </a:spcAft>
              <a:defRPr/>
            </a:pPr>
            <a:r>
              <a:rPr lang="en-US" altLang="zh-CN" sz="1600" kern="100" dirty="0" smtClean="0">
                <a:solidFill>
                  <a:srgbClr val="000000"/>
                </a:solidFill>
                <a:latin typeface="微软雅黑" panose="020B0503020204020204" charset="-122"/>
                <a:ea typeface="微软雅黑" panose="020B0503020204020204" charset="-122"/>
                <a:cs typeface="微软雅黑" panose="020B0503020204020204" charset="-122"/>
              </a:rPr>
              <a:t>SiPM </a:t>
            </a:r>
            <a:r>
              <a:rPr lang="en-US" altLang="zh-CN" sz="1600" b="1" kern="10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sz="1600" b="1" kern="100" dirty="0" smtClean="0">
                <a:solidFill>
                  <a:srgbClr val="000000"/>
                </a:solidFill>
                <a:latin typeface="微软雅黑" panose="020B0503020204020204" charset="-122"/>
                <a:ea typeface="微软雅黑" panose="020B0503020204020204" charset="-122"/>
                <a:cs typeface="微软雅黑" panose="020B0503020204020204" charset="-122"/>
              </a:rPr>
              <a:t>首飞元器件</a:t>
            </a:r>
            <a:r>
              <a:rPr lang="en-US" altLang="zh-CN" sz="1600" b="1" kern="100" dirty="0" smtClean="0">
                <a:solidFill>
                  <a:srgbClr val="000000"/>
                </a:solidFill>
                <a:latin typeface="微软雅黑" panose="020B0503020204020204" charset="-122"/>
                <a:ea typeface="微软雅黑" panose="020B0503020204020204" charset="-122"/>
                <a:cs typeface="微软雅黑" panose="020B0503020204020204" charset="-122"/>
              </a:rPr>
              <a:t>)</a:t>
            </a:r>
            <a:endParaRPr lang="zh-CN" altLang="en-US" sz="1600" b="1" kern="100" dirty="0">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47114" name="文本框 10"/>
          <p:cNvSpPr txBox="1"/>
          <p:nvPr/>
        </p:nvSpPr>
        <p:spPr>
          <a:xfrm>
            <a:off x="6597650" y="4781550"/>
            <a:ext cx="3127375" cy="645160"/>
          </a:xfrm>
          <a:prstGeom prst="rect">
            <a:avLst/>
          </a:prstGeom>
          <a:noFill/>
          <a:ln w="9525">
            <a:noFill/>
          </a:ln>
        </p:spPr>
        <p:txBody>
          <a:bodyPr wrap="square" anchor="t" anchorCtr="0">
            <a:spAutoFit/>
          </a:bodyPr>
          <a:p>
            <a:r>
              <a:rPr lang="zh-CN" altLang="en-US" b="1">
                <a:solidFill>
                  <a:srgbClr val="4141EF"/>
                </a:solidFill>
                <a:latin typeface="微软雅黑" panose="020B0503020204020204" charset="-122"/>
                <a:ea typeface="微软雅黑" panose="020B0503020204020204" charset="-122"/>
              </a:rPr>
              <a:t>低增益通道测量选用</a:t>
            </a:r>
            <a:r>
              <a:rPr lang="en-US" altLang="zh-CN" b="1">
                <a:solidFill>
                  <a:srgbClr val="4141EF"/>
                </a:solidFill>
                <a:latin typeface="微软雅黑" panose="020B0503020204020204" charset="-122"/>
                <a:ea typeface="微软雅黑" panose="020B0503020204020204" charset="-122"/>
              </a:rPr>
              <a:t>SiPM</a:t>
            </a:r>
            <a:endParaRPr lang="en-US" altLang="zh-CN" b="1">
              <a:solidFill>
                <a:srgbClr val="4141EF"/>
              </a:solidFill>
              <a:latin typeface="微软雅黑" panose="020B0503020204020204" charset="-122"/>
              <a:ea typeface="微软雅黑" panose="020B0503020204020204" charset="-122"/>
            </a:endParaRPr>
          </a:p>
          <a:p>
            <a:r>
              <a:rPr lang="zh-CN" altLang="en-US" b="1">
                <a:solidFill>
                  <a:srgbClr val="4141EF"/>
                </a:solidFill>
                <a:latin typeface="微软雅黑" panose="020B0503020204020204" charset="-122"/>
                <a:ea typeface="微软雅黑" panose="020B0503020204020204" charset="-122"/>
              </a:rPr>
              <a:t>高增益通道测量选用</a:t>
            </a:r>
            <a:r>
              <a:rPr lang="en-US" altLang="zh-CN" b="1">
                <a:solidFill>
                  <a:srgbClr val="4141EF"/>
                </a:solidFill>
                <a:latin typeface="微软雅黑" panose="020B0503020204020204" charset="-122"/>
                <a:ea typeface="微软雅黑" panose="020B0503020204020204" charset="-122"/>
              </a:rPr>
              <a:t>PD</a:t>
            </a:r>
            <a:endParaRPr lang="en-US" altLang="zh-CN" b="1">
              <a:solidFill>
                <a:srgbClr val="4141EF"/>
              </a:solidFill>
              <a:latin typeface="微软雅黑" panose="020B0503020204020204" charset="-122"/>
              <a:ea typeface="微软雅黑" panose="020B0503020204020204" charset="-122"/>
            </a:endParaRPr>
          </a:p>
        </p:txBody>
      </p:sp>
      <p:sp>
        <p:nvSpPr>
          <p:cNvPr id="47111" name="文本框 7"/>
          <p:cNvSpPr txBox="1"/>
          <p:nvPr/>
        </p:nvSpPr>
        <p:spPr>
          <a:xfrm>
            <a:off x="6597650" y="4232275"/>
            <a:ext cx="5589270" cy="368300"/>
          </a:xfrm>
          <a:prstGeom prst="rect">
            <a:avLst/>
          </a:prstGeom>
          <a:noFill/>
          <a:ln w="9525">
            <a:noFill/>
          </a:ln>
        </p:spPr>
        <p:txBody>
          <a:bodyPr wrap="square" anchor="t" anchorCtr="0">
            <a:spAutoFit/>
          </a:bodyPr>
          <a:p>
            <a:r>
              <a:rPr lang="zh-CN" altLang="en-US" b="1">
                <a:latin typeface="微软雅黑" panose="020B0503020204020204" charset="-122"/>
                <a:ea typeface="微软雅黑" panose="020B0503020204020204" charset="-122"/>
              </a:rPr>
              <a:t>硅光探测器：体积小、工作电压低、对磁场不敏感。</a:t>
            </a:r>
            <a:endParaRPr lang="zh-CN" altLang="en-US" b="1">
              <a:latin typeface="微软雅黑" panose="020B0503020204020204" charset="-122"/>
              <a:ea typeface="微软雅黑" panose="020B0503020204020204" charset="-122"/>
            </a:endParaRPr>
          </a:p>
        </p:txBody>
      </p:sp>
      <p:pic>
        <p:nvPicPr>
          <p:cNvPr id="8" name="图片 3" descr="IMG_2037"/>
          <p:cNvPicPr>
            <a:picLocks noChangeAspect="1"/>
          </p:cNvPicPr>
          <p:nvPr/>
        </p:nvPicPr>
        <p:blipFill>
          <a:blip r:embed="rId5"/>
          <a:stretch>
            <a:fillRect/>
          </a:stretch>
        </p:blipFill>
        <p:spPr>
          <a:xfrm>
            <a:off x="219710" y="1512570"/>
            <a:ext cx="5531485" cy="3688715"/>
          </a:xfrm>
          <a:prstGeom prst="rect">
            <a:avLst/>
          </a:prstGeom>
          <a:noFill/>
          <a:ln w="9525">
            <a:noFill/>
          </a:ln>
        </p:spPr>
      </p:pic>
      <p:pic>
        <p:nvPicPr>
          <p:cNvPr id="49153" name="图片 3"/>
          <p:cNvPicPr>
            <a:picLocks noChangeAspect="1"/>
          </p:cNvPicPr>
          <p:nvPr/>
        </p:nvPicPr>
        <p:blipFill>
          <a:blip r:embed="rId6"/>
          <a:stretch>
            <a:fillRect/>
          </a:stretch>
        </p:blipFill>
        <p:spPr>
          <a:xfrm>
            <a:off x="9973310" y="1511300"/>
            <a:ext cx="2107565" cy="1784985"/>
          </a:xfrm>
          <a:prstGeom prst="rect">
            <a:avLst/>
          </a:prstGeom>
          <a:noFill/>
          <a:ln w="9525">
            <a:noFill/>
          </a:ln>
        </p:spPr>
      </p:pic>
    </p:spTree>
  </p:cSld>
  <p:clrMapOvr>
    <a:masterClrMapping/>
  </p:clrMapOvr>
  <p:transition advTm="18446"/>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图片 6" descr="所徽1.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75715" cy="1076960"/>
          </a:xfrm>
          <a:prstGeom prst="rect">
            <a:avLst/>
          </a:prstGeom>
        </p:spPr>
      </p:pic>
      <p:sp>
        <p:nvSpPr>
          <p:cNvPr id="11" name="矩形 10"/>
          <p:cNvSpPr/>
          <p:nvPr/>
        </p:nvSpPr>
        <p:spPr>
          <a:xfrm flipV="1">
            <a:off x="0" y="105473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6232525" y="650621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pPr algn="l"/>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sp>
        <p:nvSpPr>
          <p:cNvPr id="5" name="文本框 4"/>
          <p:cNvSpPr txBox="1"/>
          <p:nvPr/>
        </p:nvSpPr>
        <p:spPr>
          <a:xfrm>
            <a:off x="1429385" y="247650"/>
            <a:ext cx="2730500" cy="645160"/>
          </a:xfrm>
          <a:prstGeom prst="rect">
            <a:avLst/>
          </a:prstGeom>
          <a:noFill/>
        </p:spPr>
        <p:txBody>
          <a:bodyPr wrap="none" rtlCol="0" anchor="t">
            <a:spAutoFit/>
          </a:bodyPr>
          <a:p>
            <a:r>
              <a:rPr lang="en-US" altLang="zh-CN" sz="3600" b="1" dirty="0">
                <a:latin typeface="微软雅黑" panose="020B0503020204020204" charset="-122"/>
                <a:ea typeface="微软雅黑" panose="020B0503020204020204" charset="-122"/>
                <a:cs typeface="微软雅黑" panose="020B0503020204020204" charset="-122"/>
                <a:sym typeface="+mn-ea"/>
              </a:rPr>
              <a:t>E</a:t>
            </a:r>
            <a:r>
              <a:rPr lang="zh-CN" altLang="en-US" sz="3600" b="1" dirty="0">
                <a:latin typeface="微软雅黑" panose="020B0503020204020204" charset="-122"/>
                <a:ea typeface="微软雅黑" panose="020B0503020204020204" charset="-122"/>
                <a:cs typeface="微软雅黑" panose="020B0503020204020204" charset="-122"/>
                <a:sym typeface="+mn-ea"/>
              </a:rPr>
              <a:t>探测器</a:t>
            </a:r>
            <a:r>
              <a:rPr lang="zh-CN" altLang="en-US" sz="3600" b="1" dirty="0">
                <a:latin typeface="微软雅黑" panose="020B0503020204020204" charset="-122"/>
                <a:ea typeface="微软雅黑" panose="020B0503020204020204" charset="-122"/>
                <a:cs typeface="微软雅黑" panose="020B0503020204020204" charset="-122"/>
                <a:sym typeface="+mn-ea"/>
              </a:rPr>
              <a:t>测试</a:t>
            </a:r>
            <a:endParaRPr lang="zh-CN" altLang="en-US" sz="3600" b="1" dirty="0">
              <a:latin typeface="微软雅黑" panose="020B0503020204020204" charset="-122"/>
              <a:ea typeface="微软雅黑" panose="020B0503020204020204" charset="-122"/>
              <a:cs typeface="微软雅黑" panose="020B0503020204020204" charset="-122"/>
              <a:sym typeface="+mn-ea"/>
            </a:endParaRPr>
          </a:p>
        </p:txBody>
      </p:sp>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537" y="1742150"/>
            <a:ext cx="4381570" cy="21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035" y="4057459"/>
            <a:ext cx="4367282" cy="2199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a:spLocks noChangeArrowheads="1"/>
          </p:cNvSpPr>
          <p:nvPr/>
        </p:nvSpPr>
        <p:spPr bwMode="auto">
          <a:xfrm>
            <a:off x="4898390" y="1226820"/>
            <a:ext cx="7023100" cy="563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marL="342900" lvl="2" indent="-342900">
              <a:lnSpc>
                <a:spcPct val="150000"/>
              </a:lnSpc>
              <a:buFont typeface="Wingdings" panose="05000000000000000000" charset="0"/>
              <a:buChar char="Ø"/>
            </a:pPr>
            <a:r>
              <a:rPr lang="en-US" altLang="zh-CN" sz="2000" b="1" dirty="0" err="1">
                <a:solidFill>
                  <a:srgbClr val="4141EF"/>
                </a:solidFill>
                <a:latin typeface="微软雅黑" panose="020B0503020204020204" charset="-122"/>
                <a:cs typeface="微软雅黑" panose="020B0503020204020204" charset="-122"/>
                <a:sym typeface="+mn-ea"/>
              </a:rPr>
              <a:t>CsI</a:t>
            </a:r>
            <a:r>
              <a:rPr lang="zh-CN" altLang="en-US" sz="2000" b="1" dirty="0">
                <a:solidFill>
                  <a:srgbClr val="FF0000"/>
                </a:solidFill>
                <a:latin typeface="微软雅黑" panose="020B0503020204020204" charset="-122"/>
                <a:cs typeface="微软雅黑" panose="020B0503020204020204" charset="-122"/>
                <a:sym typeface="+mn-ea"/>
              </a:rPr>
              <a:t>晶体对目标粒子</a:t>
            </a:r>
            <a:r>
              <a:rPr lang="zh-CN" altLang="en-US" sz="2000" b="1" dirty="0">
                <a:solidFill>
                  <a:srgbClr val="4141EF"/>
                </a:solidFill>
                <a:latin typeface="微软雅黑" panose="020B0503020204020204" charset="-122"/>
                <a:cs typeface="微软雅黑" panose="020B0503020204020204" charset="-122"/>
                <a:sym typeface="+mn-ea"/>
              </a:rPr>
              <a:t>阻止能力强</a:t>
            </a:r>
            <a:endParaRPr lang="zh-CN" altLang="en-US" sz="2000" b="1" dirty="0">
              <a:solidFill>
                <a:srgbClr val="4141EF"/>
              </a:solidFill>
              <a:latin typeface="微软雅黑" panose="020B0503020204020204" charset="-122"/>
              <a:cs typeface="微软雅黑" panose="020B0503020204020204" charset="-122"/>
              <a:sym typeface="+mn-ea"/>
            </a:endParaRPr>
          </a:p>
          <a:p>
            <a:pPr marL="342900" lvl="2" indent="-342900">
              <a:lnSpc>
                <a:spcPct val="150000"/>
              </a:lnSpc>
              <a:buFont typeface="Wingdings" panose="05000000000000000000" charset="0"/>
              <a:buChar char="Ø"/>
            </a:pPr>
            <a:r>
              <a:rPr lang="zh-CN" altLang="en-US" sz="2000" b="1" dirty="0">
                <a:solidFill>
                  <a:srgbClr val="FF0000"/>
                </a:solidFill>
                <a:latin typeface="微软雅黑" panose="020B0503020204020204" charset="-122"/>
                <a:cs typeface="微软雅黑" panose="020B0503020204020204" charset="-122"/>
                <a:sym typeface="+mn-ea"/>
              </a:rPr>
              <a:t>硅二极管（</a:t>
            </a:r>
            <a:r>
              <a:rPr lang="en-US" altLang="zh-CN" sz="2000" b="1" dirty="0">
                <a:solidFill>
                  <a:srgbClr val="FF0000"/>
                </a:solidFill>
                <a:latin typeface="微软雅黑" panose="020B0503020204020204" charset="-122"/>
                <a:cs typeface="微软雅黑" panose="020B0503020204020204" charset="-122"/>
                <a:sym typeface="+mn-ea"/>
              </a:rPr>
              <a:t>PD</a:t>
            </a:r>
            <a:r>
              <a:rPr lang="zh-CN" altLang="en-US" sz="2000" b="1" dirty="0">
                <a:solidFill>
                  <a:srgbClr val="FF0000"/>
                </a:solidFill>
                <a:latin typeface="微软雅黑" panose="020B0503020204020204" charset="-122"/>
                <a:cs typeface="微软雅黑" panose="020B0503020204020204" charset="-122"/>
                <a:sym typeface="+mn-ea"/>
              </a:rPr>
              <a:t>）</a:t>
            </a:r>
            <a:r>
              <a:rPr lang="zh-CN" altLang="en-US" sz="2000" b="1" dirty="0">
                <a:solidFill>
                  <a:srgbClr val="4141EF"/>
                </a:solidFill>
                <a:latin typeface="微软雅黑" panose="020B0503020204020204" charset="-122"/>
                <a:cs typeface="微软雅黑" panose="020B0503020204020204" charset="-122"/>
                <a:sym typeface="+mn-ea"/>
              </a:rPr>
              <a:t>具有较大的光收集面积和好的环境适应性。能量分辨较好，配合</a:t>
            </a:r>
            <a:r>
              <a:rPr lang="en-US" altLang="zh-CN" sz="2000" b="1" dirty="0" err="1">
                <a:solidFill>
                  <a:srgbClr val="4141EF"/>
                </a:solidFill>
                <a:latin typeface="微软雅黑" panose="020B0503020204020204" charset="-122"/>
                <a:cs typeface="微软雅黑" panose="020B0503020204020204" charset="-122"/>
                <a:sym typeface="+mn-ea"/>
              </a:rPr>
              <a:t>CsI</a:t>
            </a:r>
            <a:r>
              <a:rPr lang="zh-CN" altLang="en-US" sz="2000" b="1" dirty="0">
                <a:solidFill>
                  <a:srgbClr val="4141EF"/>
                </a:solidFill>
                <a:latin typeface="微软雅黑" panose="020B0503020204020204" charset="-122"/>
                <a:cs typeface="微软雅黑" panose="020B0503020204020204" charset="-122"/>
                <a:sym typeface="+mn-ea"/>
              </a:rPr>
              <a:t>晶体可以清晰的分辨出</a:t>
            </a:r>
            <a:r>
              <a:rPr lang="en-US" altLang="zh-CN" sz="2000" b="1" baseline="30000" dirty="0">
                <a:solidFill>
                  <a:srgbClr val="4141EF"/>
                </a:solidFill>
                <a:latin typeface="微软雅黑" panose="020B0503020204020204" charset="-122"/>
                <a:cs typeface="微软雅黑" panose="020B0503020204020204" charset="-122"/>
                <a:sym typeface="+mn-ea"/>
              </a:rPr>
              <a:t>207</a:t>
            </a:r>
            <a:r>
              <a:rPr lang="en-US" altLang="zh-CN" sz="2000" b="1" dirty="0">
                <a:solidFill>
                  <a:srgbClr val="4141EF"/>
                </a:solidFill>
                <a:latin typeface="微软雅黑" panose="020B0503020204020204" charset="-122"/>
                <a:cs typeface="微软雅黑" panose="020B0503020204020204" charset="-122"/>
                <a:sym typeface="+mn-ea"/>
              </a:rPr>
              <a:t>Bi</a:t>
            </a:r>
            <a:r>
              <a:rPr lang="zh-CN" altLang="en-US" sz="2000" b="1" dirty="0">
                <a:solidFill>
                  <a:srgbClr val="4141EF"/>
                </a:solidFill>
                <a:latin typeface="微软雅黑" panose="020B0503020204020204" charset="-122"/>
                <a:cs typeface="微软雅黑" panose="020B0503020204020204" charset="-122"/>
                <a:sym typeface="+mn-ea"/>
              </a:rPr>
              <a:t>的多个单能</a:t>
            </a:r>
            <a:r>
              <a:rPr lang="el-GR" altLang="zh-CN" sz="2000" b="1" dirty="0">
                <a:solidFill>
                  <a:srgbClr val="4141EF"/>
                </a:solidFill>
                <a:latin typeface="微软雅黑" panose="020B0503020204020204" charset="-122"/>
                <a:cs typeface="微软雅黑" panose="020B0503020204020204" charset="-122"/>
                <a:sym typeface="+mn-ea"/>
              </a:rPr>
              <a:t>γ</a:t>
            </a:r>
            <a:r>
              <a:rPr lang="zh-CN" altLang="en-US" sz="2000" b="1" dirty="0">
                <a:solidFill>
                  <a:srgbClr val="4141EF"/>
                </a:solidFill>
                <a:latin typeface="微软雅黑" panose="020B0503020204020204" charset="-122"/>
                <a:cs typeface="微软雅黑" panose="020B0503020204020204" charset="-122"/>
                <a:sym typeface="+mn-ea"/>
              </a:rPr>
              <a:t>峰（</a:t>
            </a:r>
            <a:r>
              <a:rPr lang="en-US" altLang="zh-CN" sz="2000" b="1" dirty="0">
                <a:solidFill>
                  <a:srgbClr val="4141EF"/>
                </a:solidFill>
                <a:latin typeface="微软雅黑" panose="020B0503020204020204" charset="-122"/>
                <a:cs typeface="微软雅黑" panose="020B0503020204020204" charset="-122"/>
                <a:sym typeface="+mn-ea"/>
              </a:rPr>
              <a:t>0.57MeV</a:t>
            </a:r>
            <a:r>
              <a:rPr lang="zh-CN" altLang="en-US" sz="2000" b="1" dirty="0">
                <a:solidFill>
                  <a:srgbClr val="4141EF"/>
                </a:solidFill>
                <a:latin typeface="微软雅黑" panose="020B0503020204020204" charset="-122"/>
                <a:cs typeface="微软雅黑" panose="020B0503020204020204" charset="-122"/>
                <a:sym typeface="+mn-ea"/>
              </a:rPr>
              <a:t>、</a:t>
            </a:r>
            <a:r>
              <a:rPr lang="en-US" altLang="zh-CN" sz="2000" b="1" dirty="0">
                <a:solidFill>
                  <a:srgbClr val="4141EF"/>
                </a:solidFill>
                <a:latin typeface="微软雅黑" panose="020B0503020204020204" charset="-122"/>
                <a:cs typeface="微软雅黑" panose="020B0503020204020204" charset="-122"/>
                <a:sym typeface="+mn-ea"/>
              </a:rPr>
              <a:t>1.064MeV</a:t>
            </a:r>
            <a:r>
              <a:rPr lang="zh-CN" altLang="en-US" sz="2000" b="1" dirty="0">
                <a:solidFill>
                  <a:srgbClr val="4141EF"/>
                </a:solidFill>
                <a:latin typeface="微软雅黑" panose="020B0503020204020204" charset="-122"/>
                <a:cs typeface="微软雅黑" panose="020B0503020204020204" charset="-122"/>
                <a:sym typeface="+mn-ea"/>
              </a:rPr>
              <a:t>、</a:t>
            </a:r>
            <a:r>
              <a:rPr lang="en-US" altLang="zh-CN" sz="2000" b="1" dirty="0">
                <a:solidFill>
                  <a:srgbClr val="4141EF"/>
                </a:solidFill>
                <a:latin typeface="微软雅黑" panose="020B0503020204020204" charset="-122"/>
                <a:cs typeface="微软雅黑" panose="020B0503020204020204" charset="-122"/>
                <a:sym typeface="+mn-ea"/>
              </a:rPr>
              <a:t>1.77MeV</a:t>
            </a:r>
            <a:r>
              <a:rPr lang="zh-CN" altLang="en-US" sz="2000" b="1" dirty="0">
                <a:solidFill>
                  <a:srgbClr val="4141EF"/>
                </a:solidFill>
                <a:latin typeface="微软雅黑" panose="020B0503020204020204" charset="-122"/>
                <a:cs typeface="微软雅黑" panose="020B0503020204020204" charset="-122"/>
                <a:sym typeface="+mn-ea"/>
              </a:rPr>
              <a:t>）；但由于自身无增益，测量能量</a:t>
            </a:r>
            <a:r>
              <a:rPr lang="zh-CN" altLang="en-US" sz="2000" b="1" dirty="0">
                <a:solidFill>
                  <a:srgbClr val="FF0000"/>
                </a:solidFill>
                <a:latin typeface="微软雅黑" panose="020B0503020204020204" charset="-122"/>
                <a:cs typeface="微软雅黑" panose="020B0503020204020204" charset="-122"/>
                <a:sym typeface="+mn-ea"/>
              </a:rPr>
              <a:t>下限较高</a:t>
            </a:r>
            <a:r>
              <a:rPr lang="zh-CN" altLang="en-US" sz="2000" b="1" dirty="0">
                <a:solidFill>
                  <a:srgbClr val="0070C0"/>
                </a:solidFill>
                <a:latin typeface="微软雅黑" panose="020B0503020204020204" charset="-122"/>
                <a:cs typeface="微软雅黑" panose="020B0503020204020204" charset="-122"/>
                <a:sym typeface="+mn-ea"/>
              </a:rPr>
              <a:t>；</a:t>
            </a:r>
            <a:r>
              <a:rPr lang="zh-CN" altLang="en-US" sz="2000" b="1" dirty="0">
                <a:solidFill>
                  <a:srgbClr val="4141EF"/>
                </a:solidFill>
                <a:latin typeface="微软雅黑" panose="020B0503020204020204" charset="-122"/>
                <a:cs typeface="微软雅黑" panose="020B0503020204020204" charset="-122"/>
                <a:sym typeface="+mn-ea"/>
              </a:rPr>
              <a:t>适合较大信号的测量；</a:t>
            </a:r>
            <a:endParaRPr lang="zh-CN" altLang="en-US" sz="2000" b="1" dirty="0">
              <a:solidFill>
                <a:srgbClr val="4141EF"/>
              </a:solidFill>
              <a:latin typeface="微软雅黑" panose="020B0503020204020204" charset="-122"/>
              <a:cs typeface="微软雅黑" panose="020B0503020204020204" charset="-122"/>
              <a:sym typeface="+mn-ea"/>
            </a:endParaRPr>
          </a:p>
          <a:p>
            <a:pPr marL="342900" lvl="2" indent="-342900">
              <a:lnSpc>
                <a:spcPct val="150000"/>
              </a:lnSpc>
              <a:buFont typeface="Wingdings" panose="05000000000000000000" charset="0"/>
              <a:buChar char="Ø"/>
            </a:pPr>
            <a:r>
              <a:rPr lang="zh-CN" altLang="en-US" sz="2000" b="1" dirty="0">
                <a:solidFill>
                  <a:srgbClr val="FF0000"/>
                </a:solidFill>
                <a:latin typeface="微软雅黑" panose="020B0503020204020204" charset="-122"/>
                <a:cs typeface="微软雅黑" panose="020B0503020204020204" charset="-122"/>
                <a:sym typeface="+mn-ea"/>
              </a:rPr>
              <a:t>硅光倍管（</a:t>
            </a:r>
            <a:r>
              <a:rPr lang="en-US" altLang="zh-CN" sz="2000" b="1" dirty="0" err="1">
                <a:solidFill>
                  <a:srgbClr val="FF0000"/>
                </a:solidFill>
                <a:latin typeface="微软雅黑" panose="020B0503020204020204" charset="-122"/>
                <a:cs typeface="微软雅黑" panose="020B0503020204020204" charset="-122"/>
                <a:sym typeface="+mn-ea"/>
              </a:rPr>
              <a:t>SiPM</a:t>
            </a:r>
            <a:r>
              <a:rPr lang="zh-CN" altLang="en-US" sz="2000" b="1" dirty="0">
                <a:solidFill>
                  <a:srgbClr val="FF0000"/>
                </a:solidFill>
                <a:latin typeface="微软雅黑" panose="020B0503020204020204" charset="-122"/>
                <a:cs typeface="微软雅黑" panose="020B0503020204020204" charset="-122"/>
                <a:sym typeface="+mn-ea"/>
              </a:rPr>
              <a:t>）</a:t>
            </a:r>
            <a:r>
              <a:rPr lang="zh-CN" altLang="en-US" sz="2000" b="1" dirty="0">
                <a:solidFill>
                  <a:srgbClr val="4141EF"/>
                </a:solidFill>
                <a:latin typeface="微软雅黑" panose="020B0503020204020204" charset="-122"/>
                <a:cs typeface="微软雅黑" panose="020B0503020204020204" charset="-122"/>
                <a:sym typeface="+mn-ea"/>
              </a:rPr>
              <a:t>自身具有高增益，能量分辨相当而测量能量下限更低。但有效面积及线性动态范围小，性能随环境变化大，适合于测量</a:t>
            </a:r>
            <a:r>
              <a:rPr lang="zh-CN" altLang="en-US" sz="2000" b="1" dirty="0">
                <a:solidFill>
                  <a:srgbClr val="FF0000"/>
                </a:solidFill>
                <a:latin typeface="微软雅黑" panose="020B0503020204020204" charset="-122"/>
                <a:cs typeface="微软雅黑" panose="020B0503020204020204" charset="-122"/>
                <a:sym typeface="+mn-ea"/>
              </a:rPr>
              <a:t>小信号</a:t>
            </a:r>
            <a:r>
              <a:rPr lang="zh-CN" altLang="en-US" sz="2000" b="1" dirty="0">
                <a:solidFill>
                  <a:srgbClr val="0070C0"/>
                </a:solidFill>
                <a:latin typeface="微软雅黑" panose="020B0503020204020204" charset="-122"/>
                <a:cs typeface="微软雅黑" panose="020B0503020204020204" charset="-122"/>
                <a:sym typeface="+mn-ea"/>
              </a:rPr>
              <a:t>，</a:t>
            </a:r>
            <a:r>
              <a:rPr lang="zh-CN" altLang="en-US" sz="2000" b="1" dirty="0">
                <a:solidFill>
                  <a:srgbClr val="4141EF"/>
                </a:solidFill>
                <a:latin typeface="微软雅黑" panose="020B0503020204020204" charset="-122"/>
                <a:cs typeface="微软雅黑" panose="020B0503020204020204" charset="-122"/>
                <a:sym typeface="+mn-ea"/>
              </a:rPr>
              <a:t>可以实现</a:t>
            </a:r>
            <a:r>
              <a:rPr lang="en-US" altLang="zh-CN" sz="2000" b="1" dirty="0">
                <a:solidFill>
                  <a:srgbClr val="4141EF"/>
                </a:solidFill>
                <a:latin typeface="微软雅黑" panose="020B0503020204020204" charset="-122"/>
                <a:cs typeface="微软雅黑" panose="020B0503020204020204" charset="-122"/>
                <a:sym typeface="+mn-ea"/>
              </a:rPr>
              <a:t>~100keV</a:t>
            </a:r>
            <a:r>
              <a:rPr lang="zh-CN" altLang="en-US" sz="2000" b="1" dirty="0">
                <a:solidFill>
                  <a:srgbClr val="4141EF"/>
                </a:solidFill>
                <a:latin typeface="微软雅黑" panose="020B0503020204020204" charset="-122"/>
                <a:cs typeface="微软雅黑" panose="020B0503020204020204" charset="-122"/>
                <a:sym typeface="+mn-ea"/>
              </a:rPr>
              <a:t>信号的测量；</a:t>
            </a:r>
            <a:endParaRPr lang="zh-CN" altLang="en-US" sz="2000" b="1" dirty="0">
              <a:solidFill>
                <a:srgbClr val="4141EF"/>
              </a:solidFill>
              <a:latin typeface="微软雅黑" panose="020B0503020204020204" charset="-122"/>
              <a:cs typeface="微软雅黑" panose="020B0503020204020204" charset="-122"/>
              <a:sym typeface="+mn-ea"/>
            </a:endParaRPr>
          </a:p>
          <a:p>
            <a:pPr marL="342900" lvl="2" indent="-342900">
              <a:lnSpc>
                <a:spcPct val="150000"/>
              </a:lnSpc>
              <a:buFont typeface="Wingdings" panose="05000000000000000000" charset="0"/>
              <a:buChar char="Ø"/>
            </a:pPr>
            <a:r>
              <a:rPr lang="zh-CN" altLang="en-US" sz="2000" b="1" dirty="0">
                <a:solidFill>
                  <a:srgbClr val="FF0000"/>
                </a:solidFill>
                <a:latin typeface="微软雅黑" panose="020B0503020204020204" charset="-122"/>
                <a:cs typeface="微软雅黑" panose="020B0503020204020204" charset="-122"/>
                <a:sym typeface="+mn-ea"/>
              </a:rPr>
              <a:t>结合</a:t>
            </a:r>
            <a:r>
              <a:rPr lang="zh-CN" altLang="en-US" sz="2000" b="1" dirty="0">
                <a:solidFill>
                  <a:srgbClr val="4141EF"/>
                </a:solidFill>
                <a:latin typeface="微软雅黑" panose="020B0503020204020204" charset="-122"/>
                <a:cs typeface="微软雅黑" panose="020B0503020204020204" charset="-122"/>
                <a:sym typeface="+mn-ea"/>
              </a:rPr>
              <a:t>两种读出器件，可以实现指标要求能量范围的</a:t>
            </a:r>
            <a:r>
              <a:rPr lang="zh-CN" altLang="en-US" sz="2000" b="1" dirty="0" smtClean="0">
                <a:solidFill>
                  <a:srgbClr val="4141EF"/>
                </a:solidFill>
                <a:latin typeface="微软雅黑" panose="020B0503020204020204" charset="-122"/>
                <a:cs typeface="微软雅黑" panose="020B0503020204020204" charset="-122"/>
                <a:sym typeface="+mn-ea"/>
              </a:rPr>
              <a:t>覆盖</a:t>
            </a:r>
            <a:endParaRPr lang="zh-CN" altLang="en-US" sz="2000" b="1" dirty="0" smtClean="0">
              <a:solidFill>
                <a:srgbClr val="4141EF"/>
              </a:solidFill>
              <a:latin typeface="微软雅黑" panose="020B0503020204020204" charset="-122"/>
              <a:cs typeface="微软雅黑" panose="020B0503020204020204" charset="-122"/>
              <a:sym typeface="+mn-ea"/>
            </a:endParaRPr>
          </a:p>
          <a:p>
            <a:pPr marL="342900" lvl="2" indent="-342900">
              <a:lnSpc>
                <a:spcPct val="150000"/>
              </a:lnSpc>
              <a:buFont typeface="Wingdings" panose="05000000000000000000" charset="0"/>
              <a:buChar char="p"/>
            </a:pPr>
            <a:endParaRPr lang="zh-CN" altLang="en-US" sz="2000" b="1" dirty="0" smtClean="0">
              <a:solidFill>
                <a:srgbClr val="4141EF"/>
              </a:solidFill>
              <a:latin typeface="微软雅黑" panose="020B0503020204020204" charset="-122"/>
              <a:cs typeface="微软雅黑" panose="020B0503020204020204" charset="-122"/>
              <a:sym typeface="+mn-ea"/>
            </a:endParaRPr>
          </a:p>
        </p:txBody>
      </p:sp>
    </p:spTree>
  </p:cSld>
  <p:clrMapOvr>
    <a:masterClrMapping/>
  </p:clrMapOvr>
  <p:transition advTm="18446"/>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图片 6" descr="所徽1.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75715" cy="1076960"/>
          </a:xfrm>
          <a:prstGeom prst="rect">
            <a:avLst/>
          </a:prstGeom>
        </p:spPr>
      </p:pic>
      <p:sp>
        <p:nvSpPr>
          <p:cNvPr id="11" name="矩形 10"/>
          <p:cNvSpPr/>
          <p:nvPr/>
        </p:nvSpPr>
        <p:spPr>
          <a:xfrm flipV="1">
            <a:off x="0" y="105473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6232525" y="650621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sp>
        <p:nvSpPr>
          <p:cNvPr id="5" name="文本框 4"/>
          <p:cNvSpPr txBox="1"/>
          <p:nvPr/>
        </p:nvSpPr>
        <p:spPr>
          <a:xfrm>
            <a:off x="1429385" y="247650"/>
            <a:ext cx="6845300" cy="645160"/>
          </a:xfrm>
          <a:prstGeom prst="rect">
            <a:avLst/>
          </a:prstGeom>
          <a:noFill/>
        </p:spPr>
        <p:txBody>
          <a:bodyPr wrap="none" rtlCol="0" anchor="t">
            <a:spAutoFit/>
          </a:bodyPr>
          <a:p>
            <a:r>
              <a:rPr lang="en-US" altLang="zh-CN" sz="3600" b="1" dirty="0">
                <a:latin typeface="微软雅黑" panose="020B0503020204020204" charset="-122"/>
                <a:ea typeface="微软雅黑" panose="020B0503020204020204" charset="-122"/>
                <a:cs typeface="微软雅黑" panose="020B0503020204020204" charset="-122"/>
                <a:sym typeface="+mn-ea"/>
              </a:rPr>
              <a:t>E</a:t>
            </a:r>
            <a:r>
              <a:rPr lang="zh-CN" altLang="en-US" sz="3600" b="1" dirty="0">
                <a:latin typeface="微软雅黑" panose="020B0503020204020204" charset="-122"/>
                <a:ea typeface="微软雅黑" panose="020B0503020204020204" charset="-122"/>
                <a:cs typeface="微软雅黑" panose="020B0503020204020204" charset="-122"/>
                <a:sym typeface="+mn-ea"/>
              </a:rPr>
              <a:t>探测器信号幅度的温度特性</a:t>
            </a:r>
            <a:r>
              <a:rPr lang="zh-CN" altLang="en-US" sz="3600" b="1" dirty="0">
                <a:latin typeface="微软雅黑" panose="020B0503020204020204" charset="-122"/>
                <a:ea typeface="微软雅黑" panose="020B0503020204020204" charset="-122"/>
                <a:cs typeface="微软雅黑" panose="020B0503020204020204" charset="-122"/>
                <a:sym typeface="+mn-ea"/>
              </a:rPr>
              <a:t>响应</a:t>
            </a:r>
            <a:endParaRPr lang="zh-CN" altLang="en-US" sz="3600" b="1" dirty="0">
              <a:latin typeface="微软雅黑" panose="020B0503020204020204" charset="-122"/>
              <a:ea typeface="微软雅黑" panose="020B0503020204020204" charset="-122"/>
              <a:cs typeface="微软雅黑" panose="020B0503020204020204" charset="-122"/>
              <a:sym typeface="+mn-ea"/>
            </a:endParaRPr>
          </a:p>
        </p:txBody>
      </p:sp>
      <p:sp>
        <p:nvSpPr>
          <p:cNvPr id="58369" name="文本框 4"/>
          <p:cNvSpPr txBox="1"/>
          <p:nvPr/>
        </p:nvSpPr>
        <p:spPr>
          <a:xfrm>
            <a:off x="219710" y="1241108"/>
            <a:ext cx="3121025" cy="398780"/>
          </a:xfrm>
          <a:prstGeom prst="rect">
            <a:avLst/>
          </a:prstGeom>
          <a:noFill/>
          <a:ln w="9525">
            <a:noFill/>
          </a:ln>
        </p:spPr>
        <p:txBody>
          <a:bodyPr anchor="t" anchorCtr="0">
            <a:spAutoFit/>
          </a:bodyPr>
          <a:p>
            <a:r>
              <a:rPr lang="zh-CN" altLang="en-US" sz="2000" b="1" dirty="0">
                <a:solidFill>
                  <a:srgbClr val="4141EF"/>
                </a:solidFill>
                <a:latin typeface="微软雅黑" panose="020B0503020204020204" charset="-122"/>
                <a:ea typeface="微软雅黑" panose="020B0503020204020204" charset="-122"/>
              </a:rPr>
              <a:t>碘化铯耦合</a:t>
            </a:r>
            <a:r>
              <a:rPr lang="en-US" altLang="zh-CN" sz="2000" b="1" dirty="0">
                <a:solidFill>
                  <a:srgbClr val="4141EF"/>
                </a:solidFill>
                <a:latin typeface="微软雅黑" panose="020B0503020204020204" charset="-122"/>
                <a:ea typeface="微软雅黑" panose="020B0503020204020204" charset="-122"/>
              </a:rPr>
              <a:t>PD</a:t>
            </a:r>
            <a:r>
              <a:rPr lang="zh-CN" altLang="en-US" sz="2000" b="1" dirty="0">
                <a:solidFill>
                  <a:srgbClr val="4141EF"/>
                </a:solidFill>
                <a:latin typeface="微软雅黑" panose="020B0503020204020204" charset="-122"/>
                <a:ea typeface="微软雅黑" panose="020B0503020204020204" charset="-122"/>
              </a:rPr>
              <a:t>的温度效应：</a:t>
            </a:r>
            <a:endParaRPr lang="zh-CN" altLang="en-US" sz="2000" b="1" dirty="0">
              <a:solidFill>
                <a:srgbClr val="4141EF"/>
              </a:solidFill>
              <a:latin typeface="微软雅黑" panose="020B0503020204020204" charset="-122"/>
              <a:ea typeface="微软雅黑" panose="020B0503020204020204" charset="-122"/>
            </a:endParaRPr>
          </a:p>
        </p:txBody>
      </p:sp>
      <p:pic>
        <p:nvPicPr>
          <p:cNvPr id="58370" name="图片 5" descr="E_TU4NUSIA4DWGU@[7E%`R4"/>
          <p:cNvPicPr>
            <a:picLocks noChangeAspect="1"/>
          </p:cNvPicPr>
          <p:nvPr/>
        </p:nvPicPr>
        <p:blipFill>
          <a:blip r:embed="rId3"/>
          <a:stretch>
            <a:fillRect/>
          </a:stretch>
        </p:blipFill>
        <p:spPr>
          <a:xfrm>
            <a:off x="613093" y="1643698"/>
            <a:ext cx="4408487" cy="4137025"/>
          </a:xfrm>
          <a:prstGeom prst="rect">
            <a:avLst/>
          </a:prstGeom>
          <a:noFill/>
          <a:ln w="9525">
            <a:noFill/>
          </a:ln>
        </p:spPr>
      </p:pic>
      <p:sp>
        <p:nvSpPr>
          <p:cNvPr id="58371" name="文本框 5"/>
          <p:cNvSpPr txBox="1"/>
          <p:nvPr/>
        </p:nvSpPr>
        <p:spPr>
          <a:xfrm>
            <a:off x="539750" y="5764530"/>
            <a:ext cx="4481830" cy="460375"/>
          </a:xfrm>
          <a:prstGeom prst="rect">
            <a:avLst/>
          </a:prstGeom>
          <a:noFill/>
          <a:ln w="9525">
            <a:noFill/>
          </a:ln>
        </p:spPr>
        <p:txBody>
          <a:bodyPr wrap="square" anchor="t" anchorCtr="0">
            <a:spAutoFit/>
          </a:bodyPr>
          <a:p>
            <a:pPr>
              <a:lnSpc>
                <a:spcPct val="150000"/>
              </a:lnSpc>
            </a:pPr>
            <a:r>
              <a:rPr lang="zh-CN" altLang="en-US" sz="1600" b="1" dirty="0">
                <a:latin typeface="微软雅黑" panose="020B0503020204020204" charset="-122"/>
                <a:ea typeface="微软雅黑" panose="020B0503020204020204" charset="-122"/>
              </a:rPr>
              <a:t>从</a:t>
            </a:r>
            <a:r>
              <a:rPr lang="en-US" altLang="zh-CN" sz="1600" b="1" dirty="0">
                <a:latin typeface="微软雅黑" panose="020B0503020204020204" charset="-122"/>
                <a:ea typeface="微软雅黑" panose="020B0503020204020204" charset="-122"/>
              </a:rPr>
              <a:t>-40℃</a:t>
            </a:r>
            <a:r>
              <a:rPr lang="zh-CN" altLang="en-US" sz="1600" b="1" dirty="0">
                <a:latin typeface="微软雅黑" panose="020B0503020204020204" charset="-122"/>
                <a:ea typeface="微软雅黑" panose="020B0503020204020204" charset="-122"/>
              </a:rPr>
              <a:t>升高至</a:t>
            </a:r>
            <a:r>
              <a:rPr lang="en-US" altLang="zh-CN" sz="1600" b="1" dirty="0">
                <a:latin typeface="微软雅黑" panose="020B0503020204020204" charset="-122"/>
                <a:ea typeface="微软雅黑" panose="020B0503020204020204" charset="-122"/>
              </a:rPr>
              <a:t>40℃</a:t>
            </a:r>
            <a:r>
              <a:rPr lang="zh-CN" altLang="en-US" sz="1600" b="1" dirty="0">
                <a:latin typeface="微软雅黑" panose="020B0503020204020204" charset="-122"/>
                <a:ea typeface="微软雅黑" panose="020B0503020204020204" charset="-122"/>
              </a:rPr>
              <a:t>，其幅度变化大约为</a:t>
            </a:r>
            <a:r>
              <a:rPr lang="en-US" altLang="zh-CN" sz="1600" b="1" dirty="0">
                <a:latin typeface="微软雅黑" panose="020B0503020204020204" charset="-122"/>
                <a:ea typeface="微软雅黑" panose="020B0503020204020204" charset="-122"/>
              </a:rPr>
              <a:t>24%</a:t>
            </a:r>
            <a:r>
              <a:rPr lang="zh-CN" altLang="en-US" sz="1600" b="1" dirty="0">
                <a:latin typeface="微软雅黑" panose="020B0503020204020204" charset="-122"/>
                <a:ea typeface="微软雅黑" panose="020B0503020204020204" charset="-122"/>
              </a:rPr>
              <a:t>。</a:t>
            </a:r>
            <a:endParaRPr lang="zh-CN" altLang="en-US" sz="1600" b="1" dirty="0">
              <a:latin typeface="微软雅黑" panose="020B0503020204020204" charset="-122"/>
              <a:ea typeface="微软雅黑" panose="020B0503020204020204" charset="-122"/>
            </a:endParaRPr>
          </a:p>
        </p:txBody>
      </p:sp>
      <p:sp>
        <p:nvSpPr>
          <p:cNvPr id="60417" name="文本框 3"/>
          <p:cNvSpPr txBox="1"/>
          <p:nvPr/>
        </p:nvSpPr>
        <p:spPr>
          <a:xfrm>
            <a:off x="4598353" y="1241108"/>
            <a:ext cx="4446587" cy="398780"/>
          </a:xfrm>
          <a:prstGeom prst="rect">
            <a:avLst/>
          </a:prstGeom>
          <a:noFill/>
          <a:ln w="9525">
            <a:noFill/>
          </a:ln>
        </p:spPr>
        <p:txBody>
          <a:bodyPr anchor="t" anchorCtr="0">
            <a:spAutoFit/>
          </a:bodyPr>
          <a:p>
            <a:r>
              <a:rPr lang="zh-CN" altLang="en-US" sz="2000" b="1" dirty="0">
                <a:solidFill>
                  <a:srgbClr val="4141EF"/>
                </a:solidFill>
                <a:latin typeface="微软雅黑" panose="020B0503020204020204" charset="-122"/>
                <a:ea typeface="微软雅黑" panose="020B0503020204020204" charset="-122"/>
              </a:rPr>
              <a:t>碘化铯耦合</a:t>
            </a:r>
            <a:r>
              <a:rPr lang="en-US" altLang="zh-CN" sz="2000" b="1" dirty="0">
                <a:solidFill>
                  <a:srgbClr val="4141EF"/>
                </a:solidFill>
                <a:latin typeface="微软雅黑" panose="020B0503020204020204" charset="-122"/>
                <a:ea typeface="微软雅黑" panose="020B0503020204020204" charset="-122"/>
              </a:rPr>
              <a:t>SiPM</a:t>
            </a:r>
            <a:r>
              <a:rPr lang="zh-CN" altLang="en-US" sz="2000" b="1" dirty="0">
                <a:solidFill>
                  <a:srgbClr val="4141EF"/>
                </a:solidFill>
                <a:latin typeface="微软雅黑" panose="020B0503020204020204" charset="-122"/>
                <a:ea typeface="微软雅黑" panose="020B0503020204020204" charset="-122"/>
              </a:rPr>
              <a:t>温度效应：</a:t>
            </a:r>
            <a:endParaRPr lang="zh-CN" altLang="en-US" sz="2000" b="1" dirty="0">
              <a:solidFill>
                <a:srgbClr val="4141EF"/>
              </a:solidFill>
              <a:latin typeface="微软雅黑" panose="020B0503020204020204" charset="-122"/>
              <a:ea typeface="微软雅黑" panose="020B0503020204020204" charset="-122"/>
            </a:endParaRPr>
          </a:p>
        </p:txBody>
      </p:sp>
      <p:pic>
        <p:nvPicPr>
          <p:cNvPr id="60418" name="图片 89" descr="IMG_256"/>
          <p:cNvPicPr>
            <a:picLocks noChangeAspect="1"/>
          </p:cNvPicPr>
          <p:nvPr/>
        </p:nvPicPr>
        <p:blipFill>
          <a:blip r:embed="rId4"/>
          <a:stretch>
            <a:fillRect/>
          </a:stretch>
        </p:blipFill>
        <p:spPr>
          <a:xfrm>
            <a:off x="4851400" y="1700530"/>
            <a:ext cx="3645535" cy="4003675"/>
          </a:xfrm>
          <a:prstGeom prst="rect">
            <a:avLst/>
          </a:prstGeom>
          <a:noFill/>
          <a:ln w="9525">
            <a:noFill/>
          </a:ln>
        </p:spPr>
      </p:pic>
      <p:pic>
        <p:nvPicPr>
          <p:cNvPr id="60419" name="图片 105" descr="IMG_256"/>
          <p:cNvPicPr>
            <a:picLocks noChangeAspect="1"/>
          </p:cNvPicPr>
          <p:nvPr/>
        </p:nvPicPr>
        <p:blipFill>
          <a:blip r:embed="rId5"/>
          <a:stretch>
            <a:fillRect/>
          </a:stretch>
        </p:blipFill>
        <p:spPr>
          <a:xfrm>
            <a:off x="8414385" y="1750695"/>
            <a:ext cx="3728720" cy="3531870"/>
          </a:xfrm>
          <a:prstGeom prst="rect">
            <a:avLst/>
          </a:prstGeom>
          <a:noFill/>
          <a:ln w="9525">
            <a:noFill/>
          </a:ln>
        </p:spPr>
      </p:pic>
      <p:sp>
        <p:nvSpPr>
          <p:cNvPr id="60420" name="文本框 4"/>
          <p:cNvSpPr txBox="1"/>
          <p:nvPr/>
        </p:nvSpPr>
        <p:spPr>
          <a:xfrm>
            <a:off x="5629275" y="5607050"/>
            <a:ext cx="6238240" cy="758190"/>
          </a:xfrm>
          <a:prstGeom prst="rect">
            <a:avLst/>
          </a:prstGeom>
          <a:noFill/>
          <a:ln w="9525">
            <a:noFill/>
          </a:ln>
        </p:spPr>
        <p:txBody>
          <a:bodyPr wrap="square" anchor="t" anchorCtr="0">
            <a:spAutoFit/>
          </a:bodyPr>
          <a:p>
            <a:pPr algn="just">
              <a:lnSpc>
                <a:spcPts val="2600"/>
              </a:lnSpc>
            </a:pPr>
            <a:r>
              <a:rPr lang="zh-CN" altLang="en-US" sz="1200" b="1" dirty="0">
                <a:latin typeface="微软雅黑" panose="020B0503020204020204" charset="-122"/>
                <a:ea typeface="微软雅黑" panose="020B0503020204020204" charset="-122"/>
              </a:rPr>
              <a:t>在工作温度范围内探测器温度效应显著，采用补偿</a:t>
            </a:r>
            <a:r>
              <a:rPr lang="en-US" altLang="zh-CN" sz="1200" b="1" dirty="0">
                <a:latin typeface="微软雅黑" panose="020B0503020204020204" charset="-122"/>
                <a:ea typeface="微软雅黑" panose="020B0503020204020204" charset="-122"/>
              </a:rPr>
              <a:t>SiPM</a:t>
            </a:r>
            <a:r>
              <a:rPr lang="zh-CN" altLang="en-US" sz="1200" b="1" dirty="0">
                <a:latin typeface="微软雅黑" panose="020B0503020204020204" charset="-122"/>
                <a:ea typeface="微软雅黑" panose="020B0503020204020204" charset="-122"/>
              </a:rPr>
              <a:t>偏压的方式来消除探测器的温度效应。因此需要得到碘化铯耦合</a:t>
            </a:r>
            <a:r>
              <a:rPr lang="en-US" altLang="zh-CN" sz="1200" b="1" dirty="0">
                <a:latin typeface="微软雅黑" panose="020B0503020204020204" charset="-122"/>
                <a:ea typeface="微软雅黑" panose="020B0503020204020204" charset="-122"/>
              </a:rPr>
              <a:t>SiPM</a:t>
            </a:r>
            <a:r>
              <a:rPr lang="zh-CN" altLang="en-US" sz="1200" b="1" dirty="0">
                <a:latin typeface="微软雅黑" panose="020B0503020204020204" charset="-122"/>
                <a:ea typeface="微软雅黑" panose="020B0503020204020204" charset="-122"/>
              </a:rPr>
              <a:t>读出的输出幅度随温度和</a:t>
            </a:r>
            <a:r>
              <a:rPr lang="en-US" altLang="zh-CN" sz="1200" b="1" dirty="0">
                <a:latin typeface="微软雅黑" panose="020B0503020204020204" charset="-122"/>
                <a:ea typeface="微软雅黑" panose="020B0503020204020204" charset="-122"/>
              </a:rPr>
              <a:t>SiPM</a:t>
            </a:r>
            <a:r>
              <a:rPr lang="zh-CN" altLang="en-US" sz="1200" b="1" dirty="0">
                <a:latin typeface="微软雅黑" panose="020B0503020204020204" charset="-122"/>
                <a:ea typeface="微软雅黑" panose="020B0503020204020204" charset="-122"/>
              </a:rPr>
              <a:t>工作电压的二维关系。</a:t>
            </a:r>
            <a:endParaRPr lang="zh-CN" altLang="en-US" sz="1200" b="1" dirty="0">
              <a:latin typeface="微软雅黑" panose="020B0503020204020204" charset="-122"/>
              <a:ea typeface="微软雅黑" panose="020B0503020204020204" charset="-122"/>
            </a:endParaRPr>
          </a:p>
        </p:txBody>
      </p:sp>
    </p:spTree>
  </p:cSld>
  <p:clrMapOvr>
    <a:masterClrMapping/>
  </p:clrMapOvr>
  <p:transition advTm="18446"/>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图片 6" descr="所徽1.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75715" cy="1076960"/>
          </a:xfrm>
          <a:prstGeom prst="rect">
            <a:avLst/>
          </a:prstGeom>
        </p:spPr>
      </p:pic>
      <p:sp>
        <p:nvSpPr>
          <p:cNvPr id="11" name="矩形 10"/>
          <p:cNvSpPr/>
          <p:nvPr/>
        </p:nvSpPr>
        <p:spPr>
          <a:xfrm flipV="1">
            <a:off x="0" y="105473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6232525" y="650621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sp>
        <p:nvSpPr>
          <p:cNvPr id="5" name="文本框 4"/>
          <p:cNvSpPr txBox="1"/>
          <p:nvPr/>
        </p:nvSpPr>
        <p:spPr>
          <a:xfrm>
            <a:off x="1429385" y="247650"/>
            <a:ext cx="6845300" cy="645160"/>
          </a:xfrm>
          <a:prstGeom prst="rect">
            <a:avLst/>
          </a:prstGeom>
          <a:noFill/>
        </p:spPr>
        <p:txBody>
          <a:bodyPr wrap="none" rtlCol="0" anchor="t">
            <a:spAutoFit/>
          </a:bodyPr>
          <a:p>
            <a:r>
              <a:rPr lang="en-US" altLang="zh-CN" sz="3600" b="1" dirty="0">
                <a:latin typeface="微软雅黑" panose="020B0503020204020204" charset="-122"/>
                <a:ea typeface="微软雅黑" panose="020B0503020204020204" charset="-122"/>
                <a:cs typeface="微软雅黑" panose="020B0503020204020204" charset="-122"/>
                <a:sym typeface="+mn-ea"/>
              </a:rPr>
              <a:t>E</a:t>
            </a:r>
            <a:r>
              <a:rPr lang="zh-CN" altLang="en-US" sz="3600" b="1" dirty="0">
                <a:latin typeface="微软雅黑" panose="020B0503020204020204" charset="-122"/>
                <a:ea typeface="微软雅黑" panose="020B0503020204020204" charset="-122"/>
                <a:cs typeface="微软雅黑" panose="020B0503020204020204" charset="-122"/>
                <a:sym typeface="+mn-ea"/>
              </a:rPr>
              <a:t>探测器信号幅度的温度特性响应</a:t>
            </a:r>
            <a:endParaRPr lang="zh-CN" altLang="en-US" sz="3600" b="1" dirty="0">
              <a:latin typeface="微软雅黑" panose="020B0503020204020204" charset="-122"/>
              <a:ea typeface="微软雅黑" panose="020B0503020204020204" charset="-122"/>
              <a:cs typeface="微软雅黑" panose="020B0503020204020204" charset="-122"/>
              <a:sym typeface="+mn-ea"/>
            </a:endParaRPr>
          </a:p>
        </p:txBody>
      </p:sp>
      <p:pic>
        <p:nvPicPr>
          <p:cNvPr id="61441" name="图片 111" descr="IMG_256"/>
          <p:cNvPicPr>
            <a:picLocks noChangeAspect="1"/>
          </p:cNvPicPr>
          <p:nvPr/>
        </p:nvPicPr>
        <p:blipFill>
          <a:blip r:embed="rId3"/>
          <a:stretch>
            <a:fillRect/>
          </a:stretch>
        </p:blipFill>
        <p:spPr>
          <a:xfrm>
            <a:off x="832485" y="1292860"/>
            <a:ext cx="3769360" cy="4514850"/>
          </a:xfrm>
          <a:prstGeom prst="rect">
            <a:avLst/>
          </a:prstGeom>
          <a:noFill/>
          <a:ln w="9525">
            <a:noFill/>
          </a:ln>
        </p:spPr>
      </p:pic>
      <p:pic>
        <p:nvPicPr>
          <p:cNvPr id="7181" name="Picture 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4905375" y="2159635"/>
            <a:ext cx="7052945" cy="2538730"/>
          </a:xfrm>
          <a:prstGeom prst="rect">
            <a:avLst/>
          </a:prstGeom>
          <a:noFill/>
          <a:ln>
            <a:noFill/>
          </a:ln>
          <a:effectLst/>
        </p:spPr>
      </p:pic>
      <p:sp>
        <p:nvSpPr>
          <p:cNvPr id="100" name="文本框 99"/>
          <p:cNvSpPr txBox="1"/>
          <p:nvPr/>
        </p:nvSpPr>
        <p:spPr>
          <a:xfrm>
            <a:off x="7469505" y="4948555"/>
            <a:ext cx="2419350" cy="337185"/>
          </a:xfrm>
          <a:prstGeom prst="rect">
            <a:avLst/>
          </a:prstGeom>
          <a:noFill/>
          <a:ln w="9525">
            <a:noFill/>
          </a:ln>
        </p:spPr>
        <p:txBody>
          <a:bodyPr wrap="square">
            <a:spAutoFit/>
          </a:bodyPr>
          <a:p>
            <a:pPr indent="0"/>
            <a:r>
              <a:rPr lang="zh-CN" sz="1600" b="1">
                <a:latin typeface="微软雅黑" panose="020B0503020204020204" charset="-122"/>
                <a:ea typeface="微软雅黑" panose="020B0503020204020204" charset="-122"/>
              </a:rPr>
              <a:t>温度增益控制模块框图</a:t>
            </a:r>
            <a:endParaRPr lang="zh-CN" altLang="en-US" sz="1600" b="1">
              <a:latin typeface="微软雅黑" panose="020B0503020204020204" charset="-122"/>
              <a:ea typeface="微软雅黑" panose="020B0503020204020204" charset="-122"/>
            </a:endParaRPr>
          </a:p>
        </p:txBody>
      </p:sp>
    </p:spTree>
  </p:cSld>
  <p:clrMapOvr>
    <a:masterClrMapping/>
  </p:clrMapOvr>
  <p:transition advTm="18446"/>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图片 6" descr="所徽1.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75715" cy="1076960"/>
          </a:xfrm>
          <a:prstGeom prst="rect">
            <a:avLst/>
          </a:prstGeom>
        </p:spPr>
      </p:pic>
      <p:sp>
        <p:nvSpPr>
          <p:cNvPr id="11" name="矩形 10"/>
          <p:cNvSpPr/>
          <p:nvPr/>
        </p:nvSpPr>
        <p:spPr>
          <a:xfrm flipV="1">
            <a:off x="0" y="105473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6232525" y="650621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pPr algn="l"/>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sp>
        <p:nvSpPr>
          <p:cNvPr id="5" name="文本框 4"/>
          <p:cNvSpPr txBox="1"/>
          <p:nvPr/>
        </p:nvSpPr>
        <p:spPr>
          <a:xfrm>
            <a:off x="1429385" y="247650"/>
            <a:ext cx="3840480" cy="645160"/>
          </a:xfrm>
          <a:prstGeom prst="rect">
            <a:avLst/>
          </a:prstGeom>
          <a:noFill/>
        </p:spPr>
        <p:txBody>
          <a:bodyPr wrap="none" rtlCol="0" anchor="t">
            <a:spAutoFit/>
          </a:bodyPr>
          <a:p>
            <a:r>
              <a:rPr lang="zh-CN" altLang="en-US" sz="3600" b="1" dirty="0">
                <a:latin typeface="微软雅黑" panose="020B0503020204020204" charset="-122"/>
                <a:ea typeface="微软雅黑" panose="020B0503020204020204" charset="-122"/>
                <a:cs typeface="微软雅黑" panose="020B0503020204020204" charset="-122"/>
                <a:sym typeface="+mn-ea"/>
              </a:rPr>
              <a:t>反探测器定标</a:t>
            </a:r>
            <a:r>
              <a:rPr lang="zh-CN" altLang="en-US" sz="3600" b="1" dirty="0">
                <a:latin typeface="微软雅黑" panose="020B0503020204020204" charset="-122"/>
                <a:ea typeface="微软雅黑" panose="020B0503020204020204" charset="-122"/>
                <a:cs typeface="微软雅黑" panose="020B0503020204020204" charset="-122"/>
                <a:sym typeface="+mn-ea"/>
              </a:rPr>
              <a:t>方案</a:t>
            </a:r>
            <a:endParaRPr lang="zh-CN" altLang="en-US" sz="3600" b="1" dirty="0">
              <a:latin typeface="微软雅黑" panose="020B0503020204020204" charset="-122"/>
              <a:ea typeface="微软雅黑" panose="020B0503020204020204" charset="-122"/>
              <a:cs typeface="微软雅黑" panose="020B0503020204020204" charset="-122"/>
              <a:sym typeface="+mn-ea"/>
            </a:endParaRPr>
          </a:p>
        </p:txBody>
      </p:sp>
      <p:sp>
        <p:nvSpPr>
          <p:cNvPr id="62467" name="矩形 4"/>
          <p:cNvSpPr/>
          <p:nvPr/>
        </p:nvSpPr>
        <p:spPr>
          <a:xfrm>
            <a:off x="1428115" y="1207770"/>
            <a:ext cx="2963863" cy="552450"/>
          </a:xfrm>
          <a:prstGeom prst="rect">
            <a:avLst/>
          </a:prstGeom>
          <a:noFill/>
          <a:ln w="9525">
            <a:noFill/>
          </a:ln>
        </p:spPr>
        <p:txBody>
          <a:bodyPr wrap="none">
            <a:spAutoFit/>
          </a:bodyPr>
          <a:p>
            <a:pPr marL="457200" lvl="2" indent="-457200">
              <a:buFont typeface="Wingdings" panose="05000000000000000000" pitchFamily="2" charset="2"/>
              <a:buChar char="u"/>
            </a:pPr>
            <a:r>
              <a:rPr lang="zh-CN" altLang="en-US" sz="3000" b="1" dirty="0">
                <a:solidFill>
                  <a:srgbClr val="FF0000"/>
                </a:solidFill>
                <a:latin typeface="Times New Roman" panose="02020603050405020304" charset="0"/>
                <a:ea typeface="黑体" panose="02010609060101010101" pitchFamily="49" charset="-122"/>
                <a:sym typeface="Times New Roman" panose="02020603050405020304" charset="0"/>
              </a:rPr>
              <a:t>反符合探测器</a:t>
            </a:r>
            <a:endParaRPr lang="zh-CN" altLang="en-US" dirty="0">
              <a:latin typeface="Arial" panose="020B0604020202020204" pitchFamily="34" charset="0"/>
              <a:ea typeface="黑体" panose="02010609060101010101" pitchFamily="49" charset="-122"/>
            </a:endParaRPr>
          </a:p>
        </p:txBody>
      </p:sp>
      <p:sp>
        <p:nvSpPr>
          <p:cNvPr id="62468" name="矩形 5"/>
          <p:cNvSpPr/>
          <p:nvPr/>
        </p:nvSpPr>
        <p:spPr>
          <a:xfrm>
            <a:off x="1707515" y="1760220"/>
            <a:ext cx="1768475" cy="461963"/>
          </a:xfrm>
          <a:prstGeom prst="rect">
            <a:avLst/>
          </a:prstGeom>
          <a:noFill/>
          <a:ln w="9525">
            <a:noFill/>
          </a:ln>
        </p:spPr>
        <p:txBody>
          <a:bodyPr wrap="none">
            <a:spAutoFit/>
          </a:bodyPr>
          <a:p>
            <a:pPr marL="342900" indent="-342900">
              <a:buFont typeface="Wingdings" panose="05000000000000000000" pitchFamily="2" charset="2"/>
              <a:buChar char="l"/>
            </a:pPr>
            <a:r>
              <a:rPr lang="zh-CN" altLang="en-US" sz="2400" b="1" dirty="0">
                <a:solidFill>
                  <a:srgbClr val="FF0000"/>
                </a:solidFill>
                <a:latin typeface="Times New Roman" panose="02020603050405020304" charset="0"/>
                <a:ea typeface="黑体" panose="02010609060101010101" pitchFamily="49" charset="-122"/>
                <a:sym typeface="Times New Roman" panose="02020603050405020304" charset="0"/>
              </a:rPr>
              <a:t>方法选取</a:t>
            </a:r>
            <a:endParaRPr lang="zh-CN" altLang="en-US" sz="2400" b="1" dirty="0">
              <a:solidFill>
                <a:srgbClr val="FF0000"/>
              </a:solidFill>
              <a:latin typeface="Times New Roman" panose="02020603050405020304" charset="0"/>
              <a:ea typeface="黑体" panose="02010609060101010101" pitchFamily="49" charset="-122"/>
              <a:sym typeface="Times New Roman" panose="02020603050405020304" charset="0"/>
            </a:endParaRPr>
          </a:p>
        </p:txBody>
      </p:sp>
      <p:sp>
        <p:nvSpPr>
          <p:cNvPr id="62469" name="矩形 6"/>
          <p:cNvSpPr/>
          <p:nvPr/>
        </p:nvSpPr>
        <p:spPr>
          <a:xfrm>
            <a:off x="1925003" y="2222183"/>
            <a:ext cx="1692275" cy="461962"/>
          </a:xfrm>
          <a:prstGeom prst="rect">
            <a:avLst/>
          </a:prstGeom>
          <a:noFill/>
          <a:ln w="9525">
            <a:noFill/>
          </a:ln>
        </p:spPr>
        <p:txBody>
          <a:bodyPr wrap="none">
            <a:spAutoFit/>
          </a:bodyPr>
          <a:p>
            <a:pPr marL="266700" indent="-266700">
              <a:buFont typeface="Wingdings" panose="05000000000000000000" pitchFamily="2" charset="2"/>
              <a:buChar char="ü"/>
            </a:pPr>
            <a:r>
              <a:rPr lang="zh-CN" altLang="en-US" sz="2400" b="1" dirty="0">
                <a:solidFill>
                  <a:srgbClr val="0000FF"/>
                </a:solidFill>
                <a:latin typeface="Times New Roman" panose="02020603050405020304" charset="0"/>
                <a:ea typeface="黑体" panose="02010609060101010101" pitchFamily="49" charset="-122"/>
                <a:sym typeface="Times New Roman" panose="02020603050405020304" charset="0"/>
              </a:rPr>
              <a:t>宇宙射线</a:t>
            </a:r>
            <a:endParaRPr lang="zh-CN" altLang="en-US" sz="2400" b="1" dirty="0">
              <a:solidFill>
                <a:srgbClr val="0000FF"/>
              </a:solidFill>
              <a:latin typeface="Times New Roman" panose="02020603050405020304" charset="0"/>
              <a:ea typeface="黑体" panose="02010609060101010101" pitchFamily="49" charset="-122"/>
              <a:sym typeface="Times New Roman" panose="02020603050405020304" charset="0"/>
            </a:endParaRPr>
          </a:p>
        </p:txBody>
      </p:sp>
      <p:pic>
        <p:nvPicPr>
          <p:cNvPr id="62471" name="对象 8"/>
          <p:cNvPicPr>
            <a:picLocks noChangeAspect="1"/>
          </p:cNvPicPr>
          <p:nvPr/>
        </p:nvPicPr>
        <p:blipFill>
          <a:blip r:embed="rId3"/>
          <a:stretch>
            <a:fillRect/>
          </a:stretch>
        </p:blipFill>
        <p:spPr>
          <a:xfrm>
            <a:off x="5017453" y="1876108"/>
            <a:ext cx="5195887" cy="3849687"/>
          </a:xfrm>
          <a:prstGeom prst="rect">
            <a:avLst/>
          </a:prstGeom>
          <a:noFill/>
          <a:ln w="9525">
            <a:noFill/>
          </a:ln>
        </p:spPr>
      </p:pic>
      <p:sp>
        <p:nvSpPr>
          <p:cNvPr id="62472" name="矩形 9"/>
          <p:cNvSpPr/>
          <p:nvPr/>
        </p:nvSpPr>
        <p:spPr>
          <a:xfrm>
            <a:off x="1707515" y="2684145"/>
            <a:ext cx="1768475" cy="461963"/>
          </a:xfrm>
          <a:prstGeom prst="rect">
            <a:avLst/>
          </a:prstGeom>
          <a:noFill/>
          <a:ln w="9525">
            <a:noFill/>
          </a:ln>
        </p:spPr>
        <p:txBody>
          <a:bodyPr wrap="none">
            <a:spAutoFit/>
          </a:bodyPr>
          <a:p>
            <a:pPr marL="342900" indent="-342900">
              <a:buFont typeface="Wingdings" panose="05000000000000000000" pitchFamily="2" charset="2"/>
              <a:buChar char="l"/>
            </a:pPr>
            <a:r>
              <a:rPr lang="zh-CN" altLang="en-US" sz="2400" b="1" dirty="0">
                <a:solidFill>
                  <a:srgbClr val="FF0000"/>
                </a:solidFill>
                <a:latin typeface="Times New Roman" panose="02020603050405020304" charset="0"/>
                <a:ea typeface="黑体" panose="02010609060101010101" pitchFamily="49" charset="-122"/>
                <a:sym typeface="Times New Roman" panose="02020603050405020304" charset="0"/>
              </a:rPr>
              <a:t>系统组成</a:t>
            </a:r>
            <a:endParaRPr lang="zh-CN" altLang="en-US" sz="2400" b="1" dirty="0">
              <a:solidFill>
                <a:srgbClr val="FF0000"/>
              </a:solidFill>
              <a:latin typeface="Times New Roman" panose="02020603050405020304" charset="0"/>
              <a:ea typeface="黑体" panose="02010609060101010101" pitchFamily="49" charset="-122"/>
              <a:sym typeface="Times New Roman" panose="02020603050405020304" charset="0"/>
            </a:endParaRPr>
          </a:p>
        </p:txBody>
      </p:sp>
      <p:sp>
        <p:nvSpPr>
          <p:cNvPr id="62473" name="矩形 10"/>
          <p:cNvSpPr/>
          <p:nvPr/>
        </p:nvSpPr>
        <p:spPr>
          <a:xfrm>
            <a:off x="1925003" y="3138170"/>
            <a:ext cx="4572000" cy="1863725"/>
          </a:xfrm>
          <a:prstGeom prst="rect">
            <a:avLst/>
          </a:prstGeom>
          <a:noFill/>
          <a:ln w="9525">
            <a:noFill/>
          </a:ln>
        </p:spPr>
        <p:txBody>
          <a:bodyPr>
            <a:spAutoFit/>
          </a:bodyPr>
          <a:p>
            <a:pPr marL="266700" indent="-266700">
              <a:lnSpc>
                <a:spcPts val="2300"/>
              </a:lnSpc>
              <a:buFont typeface="Wingdings" panose="05000000000000000000" pitchFamily="2" charset="2"/>
              <a:buChar char="ü"/>
            </a:pPr>
            <a:r>
              <a:rPr lang="zh-CN" altLang="en-US" sz="2400" b="1" dirty="0">
                <a:solidFill>
                  <a:srgbClr val="0000FF"/>
                </a:solidFill>
                <a:latin typeface="Times New Roman" panose="02020603050405020304" charset="0"/>
                <a:ea typeface="黑体" panose="02010609060101010101" pitchFamily="49" charset="-122"/>
                <a:sym typeface="Times New Roman" panose="02020603050405020304" charset="0"/>
              </a:rPr>
              <a:t>触发探测器；</a:t>
            </a:r>
            <a:endParaRPr lang="en-US" altLang="zh-CN" sz="2400" b="1" dirty="0">
              <a:solidFill>
                <a:srgbClr val="0000FF"/>
              </a:solidFill>
              <a:latin typeface="Times New Roman" panose="02020603050405020304" charset="0"/>
              <a:ea typeface="黑体" panose="02010609060101010101" pitchFamily="49" charset="-122"/>
              <a:sym typeface="Times New Roman" panose="02020603050405020304" charset="0"/>
            </a:endParaRPr>
          </a:p>
          <a:p>
            <a:pPr marL="266700" indent="-266700">
              <a:lnSpc>
                <a:spcPts val="2300"/>
              </a:lnSpc>
              <a:buFont typeface="Wingdings" panose="05000000000000000000" pitchFamily="2" charset="2"/>
              <a:buChar char="ü"/>
            </a:pPr>
            <a:r>
              <a:rPr lang="zh-CN" altLang="en-US" sz="2400" b="1" dirty="0">
                <a:solidFill>
                  <a:srgbClr val="0000FF"/>
                </a:solidFill>
                <a:latin typeface="Times New Roman" panose="02020603050405020304" charset="0"/>
                <a:ea typeface="黑体" panose="02010609060101010101" pitchFamily="49" charset="-122"/>
                <a:sym typeface="Times New Roman" panose="02020603050405020304" charset="0"/>
              </a:rPr>
              <a:t>径迹探测器</a:t>
            </a:r>
            <a:endParaRPr lang="en-US" altLang="zh-CN" sz="2400" b="1" dirty="0">
              <a:solidFill>
                <a:srgbClr val="0000FF"/>
              </a:solidFill>
              <a:latin typeface="Times New Roman" panose="02020603050405020304" charset="0"/>
              <a:ea typeface="黑体" panose="02010609060101010101" pitchFamily="49" charset="-122"/>
              <a:sym typeface="Times New Roman" panose="02020603050405020304" charset="0"/>
            </a:endParaRPr>
          </a:p>
          <a:p>
            <a:pPr marL="266700" indent="-266700">
              <a:lnSpc>
                <a:spcPts val="2300"/>
              </a:lnSpc>
              <a:buFont typeface="Wingdings" panose="05000000000000000000" pitchFamily="2" charset="2"/>
              <a:buChar char="ü"/>
            </a:pPr>
            <a:r>
              <a:rPr lang="zh-CN" altLang="en-US" sz="2400" b="1" dirty="0">
                <a:solidFill>
                  <a:srgbClr val="0000FF"/>
                </a:solidFill>
                <a:latin typeface="Times New Roman" panose="02020603050405020304" charset="0"/>
                <a:ea typeface="黑体" panose="02010609060101010101" pitchFamily="49" charset="-122"/>
                <a:sym typeface="Times New Roman" panose="02020603050405020304" charset="0"/>
              </a:rPr>
              <a:t>电源</a:t>
            </a:r>
            <a:endParaRPr lang="en-US" altLang="zh-CN" sz="2400" b="1" dirty="0">
              <a:solidFill>
                <a:srgbClr val="0000FF"/>
              </a:solidFill>
              <a:latin typeface="Times New Roman" panose="02020603050405020304" charset="0"/>
              <a:ea typeface="黑体" panose="02010609060101010101" pitchFamily="49" charset="-122"/>
              <a:sym typeface="Times New Roman" panose="02020603050405020304" charset="0"/>
            </a:endParaRPr>
          </a:p>
          <a:p>
            <a:pPr marL="266700" indent="-266700">
              <a:lnSpc>
                <a:spcPts val="2300"/>
              </a:lnSpc>
              <a:buFont typeface="Wingdings" panose="05000000000000000000" pitchFamily="2" charset="2"/>
              <a:buChar char="ü"/>
            </a:pPr>
            <a:r>
              <a:rPr lang="zh-CN" altLang="en-US" sz="2400" b="1" dirty="0">
                <a:solidFill>
                  <a:srgbClr val="0000FF"/>
                </a:solidFill>
                <a:latin typeface="Times New Roman" panose="02020603050405020304" charset="0"/>
                <a:ea typeface="黑体" panose="02010609060101010101" pitchFamily="49" charset="-122"/>
                <a:sym typeface="Times New Roman" panose="02020603050405020304" charset="0"/>
              </a:rPr>
              <a:t>读出电子学</a:t>
            </a:r>
            <a:endParaRPr lang="en-US" altLang="zh-CN" sz="2400" b="1" dirty="0">
              <a:solidFill>
                <a:srgbClr val="0000FF"/>
              </a:solidFill>
              <a:latin typeface="Times New Roman" panose="02020603050405020304" charset="0"/>
              <a:ea typeface="黑体" panose="02010609060101010101" pitchFamily="49" charset="-122"/>
              <a:sym typeface="Times New Roman" panose="02020603050405020304" charset="0"/>
            </a:endParaRPr>
          </a:p>
          <a:p>
            <a:pPr marL="266700" indent="-266700">
              <a:lnSpc>
                <a:spcPts val="2300"/>
              </a:lnSpc>
              <a:buFont typeface="Wingdings" panose="05000000000000000000" pitchFamily="2" charset="2"/>
              <a:buChar char="ü"/>
            </a:pPr>
            <a:r>
              <a:rPr lang="zh-CN" altLang="en-US" sz="2400" b="1" dirty="0">
                <a:solidFill>
                  <a:srgbClr val="0000FF"/>
                </a:solidFill>
                <a:latin typeface="Times New Roman" panose="02020603050405020304" charset="0"/>
                <a:ea typeface="黑体" panose="02010609060101010101" pitchFamily="49" charset="-122"/>
                <a:sym typeface="Times New Roman" panose="02020603050405020304" charset="0"/>
              </a:rPr>
              <a:t>数据及分析系统</a:t>
            </a:r>
            <a:endParaRPr lang="zh-CN" altLang="en-US" sz="2400" b="1" dirty="0">
              <a:solidFill>
                <a:srgbClr val="0000FF"/>
              </a:solidFill>
              <a:latin typeface="Times New Roman" panose="02020603050405020304" charset="0"/>
              <a:ea typeface="黑体" panose="02010609060101010101" pitchFamily="49" charset="-122"/>
              <a:sym typeface="Times New Roman" panose="02020603050405020304" charset="0"/>
            </a:endParaRPr>
          </a:p>
        </p:txBody>
      </p:sp>
      <p:sp>
        <p:nvSpPr>
          <p:cNvPr id="62474" name="矩形 11"/>
          <p:cNvSpPr/>
          <p:nvPr/>
        </p:nvSpPr>
        <p:spPr>
          <a:xfrm>
            <a:off x="1707515" y="4993958"/>
            <a:ext cx="1768475" cy="461962"/>
          </a:xfrm>
          <a:prstGeom prst="rect">
            <a:avLst/>
          </a:prstGeom>
          <a:noFill/>
          <a:ln w="9525">
            <a:noFill/>
          </a:ln>
        </p:spPr>
        <p:txBody>
          <a:bodyPr wrap="none">
            <a:spAutoFit/>
          </a:bodyPr>
          <a:p>
            <a:pPr marL="342900" indent="-342900">
              <a:buFont typeface="Wingdings" panose="05000000000000000000" pitchFamily="2" charset="2"/>
              <a:buChar char="l"/>
            </a:pPr>
            <a:r>
              <a:rPr lang="zh-CN" altLang="en-US" sz="2400" b="1" dirty="0">
                <a:solidFill>
                  <a:srgbClr val="FF0000"/>
                </a:solidFill>
                <a:latin typeface="Times New Roman" panose="02020603050405020304" charset="0"/>
                <a:ea typeface="黑体" panose="02010609060101010101" pitchFamily="49" charset="-122"/>
                <a:sym typeface="Times New Roman" panose="02020603050405020304" charset="0"/>
              </a:rPr>
              <a:t>标定结果</a:t>
            </a:r>
            <a:endParaRPr lang="zh-CN" altLang="en-US" sz="2400" b="1" dirty="0">
              <a:solidFill>
                <a:srgbClr val="FF0000"/>
              </a:solidFill>
              <a:latin typeface="Times New Roman" panose="02020603050405020304" charset="0"/>
              <a:ea typeface="黑体" panose="02010609060101010101" pitchFamily="49" charset="-122"/>
              <a:sym typeface="Times New Roman" panose="02020603050405020304" charset="0"/>
            </a:endParaRPr>
          </a:p>
        </p:txBody>
      </p:sp>
      <p:sp>
        <p:nvSpPr>
          <p:cNvPr id="62475" name="矩形 12"/>
          <p:cNvSpPr/>
          <p:nvPr/>
        </p:nvSpPr>
        <p:spPr>
          <a:xfrm>
            <a:off x="1925003" y="5462270"/>
            <a:ext cx="4572000" cy="757238"/>
          </a:xfrm>
          <a:prstGeom prst="rect">
            <a:avLst/>
          </a:prstGeom>
          <a:noFill/>
          <a:ln w="9525">
            <a:noFill/>
          </a:ln>
        </p:spPr>
        <p:txBody>
          <a:bodyPr>
            <a:spAutoFit/>
          </a:bodyPr>
          <a:p>
            <a:pPr marL="266700" indent="-266700">
              <a:lnSpc>
                <a:spcPts val="2300"/>
              </a:lnSpc>
              <a:buFont typeface="Wingdings" panose="05000000000000000000" pitchFamily="2" charset="2"/>
              <a:buChar char="ü"/>
            </a:pPr>
            <a:r>
              <a:rPr lang="zh-CN" altLang="en-US" sz="2400" b="1" dirty="0">
                <a:solidFill>
                  <a:srgbClr val="0000FF"/>
                </a:solidFill>
                <a:latin typeface="Times New Roman" panose="02020603050405020304" charset="0"/>
                <a:ea typeface="黑体" panose="02010609060101010101" pitchFamily="49" charset="-122"/>
                <a:sym typeface="Times New Roman" panose="02020603050405020304" charset="0"/>
              </a:rPr>
              <a:t>反符合阈值</a:t>
            </a:r>
            <a:endParaRPr lang="en-US" altLang="zh-CN" sz="2400" b="1" dirty="0">
              <a:solidFill>
                <a:srgbClr val="0000FF"/>
              </a:solidFill>
              <a:latin typeface="Times New Roman" panose="02020603050405020304" charset="0"/>
              <a:ea typeface="黑体" panose="02010609060101010101" pitchFamily="49" charset="-122"/>
              <a:sym typeface="Times New Roman" panose="02020603050405020304" charset="0"/>
            </a:endParaRPr>
          </a:p>
          <a:p>
            <a:pPr marL="266700" indent="-266700">
              <a:lnSpc>
                <a:spcPts val="2300"/>
              </a:lnSpc>
              <a:buFont typeface="Wingdings" panose="05000000000000000000" pitchFamily="2" charset="2"/>
              <a:buChar char="ü"/>
            </a:pPr>
            <a:r>
              <a:rPr lang="zh-CN" altLang="en-US" sz="2400" b="1" dirty="0">
                <a:solidFill>
                  <a:srgbClr val="0000FF"/>
                </a:solidFill>
                <a:latin typeface="Times New Roman" panose="02020603050405020304" charset="0"/>
                <a:ea typeface="黑体" panose="02010609060101010101" pitchFamily="49" charset="-122"/>
                <a:sym typeface="Times New Roman" panose="02020603050405020304" charset="0"/>
              </a:rPr>
              <a:t>反符合效率的高低</a:t>
            </a:r>
            <a:endParaRPr lang="zh-CN" altLang="en-US" sz="2400" b="1" dirty="0">
              <a:solidFill>
                <a:srgbClr val="0000FF"/>
              </a:solidFill>
              <a:latin typeface="Times New Roman" panose="02020603050405020304" charset="0"/>
              <a:ea typeface="黑体" panose="02010609060101010101" pitchFamily="49" charset="-122"/>
              <a:sym typeface="Times New Roman" panose="02020603050405020304" charset="0"/>
            </a:endParaRPr>
          </a:p>
        </p:txBody>
      </p:sp>
    </p:spTree>
  </p:cSld>
  <p:clrMapOvr>
    <a:masterClrMapping/>
  </p:clrMapOvr>
  <p:transition advTm="18446"/>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图片 6" descr="所徽1.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75715" cy="1076960"/>
          </a:xfrm>
          <a:prstGeom prst="rect">
            <a:avLst/>
          </a:prstGeom>
        </p:spPr>
      </p:pic>
      <p:sp>
        <p:nvSpPr>
          <p:cNvPr id="11" name="矩形 10"/>
          <p:cNvSpPr/>
          <p:nvPr/>
        </p:nvSpPr>
        <p:spPr>
          <a:xfrm flipV="1">
            <a:off x="0" y="105473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6232525" y="650621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pPr algn="l"/>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sp>
        <p:nvSpPr>
          <p:cNvPr id="5" name="文本框 4"/>
          <p:cNvSpPr txBox="1"/>
          <p:nvPr/>
        </p:nvSpPr>
        <p:spPr>
          <a:xfrm>
            <a:off x="1429385" y="247650"/>
            <a:ext cx="2926080" cy="645160"/>
          </a:xfrm>
          <a:prstGeom prst="rect">
            <a:avLst/>
          </a:prstGeom>
          <a:noFill/>
        </p:spPr>
        <p:txBody>
          <a:bodyPr wrap="none" rtlCol="0" anchor="t">
            <a:spAutoFit/>
          </a:bodyPr>
          <a:p>
            <a:r>
              <a:rPr lang="zh-CN" altLang="en-US" sz="3600" b="1" dirty="0">
                <a:latin typeface="微软雅黑" panose="020B0503020204020204" charset="-122"/>
                <a:ea typeface="微软雅黑" panose="020B0503020204020204" charset="-122"/>
                <a:cs typeface="微软雅黑" panose="020B0503020204020204" charset="-122"/>
                <a:sym typeface="+mn-ea"/>
              </a:rPr>
              <a:t>反符合</a:t>
            </a:r>
            <a:r>
              <a:rPr lang="zh-CN" altLang="en-US" sz="3600" b="1" dirty="0">
                <a:latin typeface="微软雅黑" panose="020B0503020204020204" charset="-122"/>
                <a:ea typeface="微软雅黑" panose="020B0503020204020204" charset="-122"/>
                <a:cs typeface="微软雅黑" panose="020B0503020204020204" charset="-122"/>
                <a:sym typeface="+mn-ea"/>
              </a:rPr>
              <a:t>探测器</a:t>
            </a:r>
            <a:endParaRPr lang="zh-CN" altLang="en-US" sz="3600" b="1" dirty="0">
              <a:latin typeface="微软雅黑" panose="020B0503020204020204" charset="-122"/>
              <a:ea typeface="微软雅黑" panose="020B0503020204020204" charset="-122"/>
              <a:cs typeface="微软雅黑" panose="020B0503020204020204" charset="-122"/>
              <a:sym typeface="+mn-ea"/>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230" y="1183005"/>
            <a:ext cx="4540250" cy="255778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7085" y="1177290"/>
            <a:ext cx="4634865" cy="2564130"/>
          </a:xfrm>
          <a:prstGeom prst="rect">
            <a:avLst/>
          </a:prstGeom>
        </p:spPr>
      </p:pic>
      <p:pic>
        <p:nvPicPr>
          <p:cNvPr id="51203" name="图片 6"/>
          <p:cNvPicPr/>
          <p:nvPr/>
        </p:nvPicPr>
        <p:blipFill>
          <a:blip r:embed="rId5"/>
          <a:stretch>
            <a:fillRect/>
          </a:stretch>
        </p:blipFill>
        <p:spPr>
          <a:xfrm>
            <a:off x="5685155" y="3956685"/>
            <a:ext cx="4778375" cy="2482215"/>
          </a:xfrm>
          <a:prstGeom prst="rect">
            <a:avLst/>
          </a:prstGeom>
          <a:noFill/>
          <a:ln w="9525">
            <a:noFill/>
          </a:ln>
          <a:effectLst>
            <a:prstShdw prst="shdw17" dist="17961" dir="2699999">
              <a:srgbClr val="708688"/>
            </a:prstShdw>
          </a:effectLst>
        </p:spPr>
      </p:pic>
      <p:sp>
        <p:nvSpPr>
          <p:cNvPr id="28" name="矩形 4"/>
          <p:cNvSpPr>
            <a:spLocks noChangeArrowheads="1"/>
          </p:cNvSpPr>
          <p:nvPr/>
        </p:nvSpPr>
        <p:spPr bwMode="auto">
          <a:xfrm>
            <a:off x="2627134" y="3629412"/>
            <a:ext cx="172819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a:lnSpc>
                <a:spcPct val="150000"/>
              </a:lnSpc>
              <a:spcAft>
                <a:spcPts val="0"/>
              </a:spcAft>
              <a:defRPr/>
            </a:pPr>
            <a:r>
              <a:rPr lang="zh-CN" altLang="en-US" sz="1200" b="1" kern="100" dirty="0">
                <a:solidFill>
                  <a:srgbClr val="000000"/>
                </a:solidFill>
                <a:latin typeface="微软雅黑" panose="020B0503020204020204" charset="-122"/>
                <a:ea typeface="微软雅黑" panose="020B0503020204020204" charset="-122"/>
                <a:cs typeface="Arial" panose="020B0604020202020204"/>
              </a:rPr>
              <a:t>反</a:t>
            </a:r>
            <a:r>
              <a:rPr lang="zh-CN" altLang="en-US" sz="1200" b="1" kern="100" dirty="0" smtClean="0">
                <a:solidFill>
                  <a:srgbClr val="000000"/>
                </a:solidFill>
                <a:latin typeface="微软雅黑" panose="020B0503020204020204" charset="-122"/>
                <a:ea typeface="微软雅黑" panose="020B0503020204020204" charset="-122"/>
                <a:cs typeface="Arial" panose="020B0604020202020204"/>
              </a:rPr>
              <a:t>符合杯身</a:t>
            </a:r>
            <a:endParaRPr lang="zh-CN" altLang="en-US" sz="1200" b="1" kern="100" dirty="0">
              <a:solidFill>
                <a:srgbClr val="000000"/>
              </a:solidFill>
              <a:latin typeface="微软雅黑" panose="020B0503020204020204" charset="-122"/>
              <a:ea typeface="微软雅黑" panose="020B0503020204020204" charset="-122"/>
              <a:cs typeface="Arial" panose="020B0604020202020204"/>
            </a:endParaRPr>
          </a:p>
        </p:txBody>
      </p:sp>
      <p:sp>
        <p:nvSpPr>
          <p:cNvPr id="29" name="矩形 4"/>
          <p:cNvSpPr>
            <a:spLocks noChangeArrowheads="1"/>
          </p:cNvSpPr>
          <p:nvPr/>
        </p:nvSpPr>
        <p:spPr bwMode="auto">
          <a:xfrm>
            <a:off x="7340157" y="3630682"/>
            <a:ext cx="172819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algn="ctr">
              <a:lnSpc>
                <a:spcPct val="150000"/>
              </a:lnSpc>
              <a:spcAft>
                <a:spcPts val="0"/>
              </a:spcAft>
              <a:defRPr/>
            </a:pPr>
            <a:r>
              <a:rPr lang="zh-CN" altLang="en-US" sz="1200" b="1" kern="100" dirty="0">
                <a:solidFill>
                  <a:srgbClr val="000000"/>
                </a:solidFill>
                <a:latin typeface="微软雅黑" panose="020B0503020204020204" charset="-122"/>
                <a:ea typeface="微软雅黑" panose="020B0503020204020204" charset="-122"/>
                <a:cs typeface="Arial" panose="020B0604020202020204"/>
              </a:rPr>
              <a:t>反</a:t>
            </a:r>
            <a:r>
              <a:rPr lang="zh-CN" altLang="en-US" sz="1200" b="1" kern="100" dirty="0" smtClean="0">
                <a:solidFill>
                  <a:srgbClr val="000000"/>
                </a:solidFill>
                <a:latin typeface="微软雅黑" panose="020B0503020204020204" charset="-122"/>
                <a:ea typeface="微软雅黑" panose="020B0503020204020204" charset="-122"/>
                <a:cs typeface="Arial" panose="020B0604020202020204"/>
              </a:rPr>
              <a:t>符合杯底</a:t>
            </a:r>
            <a:endParaRPr lang="zh-CN" altLang="en-US" sz="1200" b="1" kern="100" dirty="0">
              <a:solidFill>
                <a:srgbClr val="000000"/>
              </a:solidFill>
              <a:latin typeface="微软雅黑" panose="020B0503020204020204" charset="-122"/>
              <a:ea typeface="微软雅黑" panose="020B0503020204020204" charset="-122"/>
              <a:cs typeface="Arial" panose="020B0604020202020204"/>
            </a:endParaRPr>
          </a:p>
        </p:txBody>
      </p:sp>
      <p:pic>
        <p:nvPicPr>
          <p:cNvPr id="112" name="图片 112" descr="捕获"/>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1012825" y="4008120"/>
            <a:ext cx="4478655" cy="2379345"/>
          </a:xfrm>
          <a:prstGeom prst="rect">
            <a:avLst/>
          </a:prstGeom>
          <a:noFill/>
          <a:ln>
            <a:noFill/>
          </a:ln>
        </p:spPr>
      </p:pic>
    </p:spTree>
  </p:cSld>
  <p:clrMapOvr>
    <a:masterClrMapping/>
  </p:clrMapOvr>
  <p:transition advTm="18446"/>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图片 6" descr="所徽1.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75715" cy="1076960"/>
          </a:xfrm>
          <a:prstGeom prst="rect">
            <a:avLst/>
          </a:prstGeom>
        </p:spPr>
      </p:pic>
      <p:sp>
        <p:nvSpPr>
          <p:cNvPr id="11" name="矩形 10"/>
          <p:cNvSpPr/>
          <p:nvPr/>
        </p:nvSpPr>
        <p:spPr>
          <a:xfrm flipV="1">
            <a:off x="0" y="105473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6232525" y="650621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pPr algn="l"/>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sp>
        <p:nvSpPr>
          <p:cNvPr id="5" name="文本框 4"/>
          <p:cNvSpPr txBox="1"/>
          <p:nvPr/>
        </p:nvSpPr>
        <p:spPr>
          <a:xfrm>
            <a:off x="1429385" y="247650"/>
            <a:ext cx="3383280" cy="645160"/>
          </a:xfrm>
          <a:prstGeom prst="rect">
            <a:avLst/>
          </a:prstGeom>
          <a:noFill/>
        </p:spPr>
        <p:txBody>
          <a:bodyPr wrap="none" rtlCol="0" anchor="t">
            <a:spAutoFit/>
          </a:bodyPr>
          <a:p>
            <a:r>
              <a:rPr lang="zh-CN" altLang="en-US" sz="3600" b="1" dirty="0">
                <a:latin typeface="微软雅黑" panose="020B0503020204020204" charset="-122"/>
                <a:ea typeface="微软雅黑" panose="020B0503020204020204" charset="-122"/>
                <a:cs typeface="微软雅黑" panose="020B0503020204020204" charset="-122"/>
                <a:sym typeface="+mn-ea"/>
              </a:rPr>
              <a:t>探测器整机</a:t>
            </a:r>
            <a:r>
              <a:rPr lang="zh-CN" altLang="en-US" sz="3600" b="1" dirty="0">
                <a:latin typeface="微软雅黑" panose="020B0503020204020204" charset="-122"/>
                <a:ea typeface="微软雅黑" panose="020B0503020204020204" charset="-122"/>
                <a:cs typeface="微软雅黑" panose="020B0503020204020204" charset="-122"/>
                <a:sym typeface="+mn-ea"/>
              </a:rPr>
              <a:t>组装</a:t>
            </a:r>
            <a:endParaRPr lang="zh-CN" altLang="en-US" sz="3600" b="1" dirty="0">
              <a:latin typeface="微软雅黑" panose="020B0503020204020204" charset="-122"/>
              <a:ea typeface="微软雅黑" panose="020B0503020204020204" charset="-122"/>
              <a:cs typeface="微软雅黑" panose="020B0503020204020204" charset="-122"/>
              <a:sym typeface="+mn-ea"/>
            </a:endParaRPr>
          </a:p>
        </p:txBody>
      </p:sp>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r="7396" b="5312"/>
          <a:stretch>
            <a:fillRect/>
          </a:stretch>
        </p:blipFill>
        <p:spPr>
          <a:xfrm>
            <a:off x="7402831" y="1512468"/>
            <a:ext cx="2781299" cy="1895914"/>
          </a:xfrm>
          <a:prstGeom prst="rect">
            <a:avLst/>
          </a:prstGeom>
          <a:ln w="28575">
            <a:solidFill>
              <a:schemeClr val="tx1"/>
            </a:solidFill>
          </a:ln>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16458" t="6719" r="13125"/>
          <a:stretch>
            <a:fillRect/>
          </a:stretch>
        </p:blipFill>
        <p:spPr>
          <a:xfrm>
            <a:off x="4964429" y="1512468"/>
            <a:ext cx="2162175" cy="1909495"/>
          </a:xfrm>
          <a:prstGeom prst="rect">
            <a:avLst/>
          </a:prstGeom>
          <a:ln w="28575">
            <a:solidFill>
              <a:schemeClr val="tx1"/>
            </a:solidFill>
          </a:ln>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6406" y="1469338"/>
            <a:ext cx="2928938" cy="1952625"/>
          </a:xfrm>
          <a:prstGeom prst="rect">
            <a:avLst/>
          </a:prstGeom>
          <a:ln w="28575">
            <a:solidFill>
              <a:schemeClr val="tx1"/>
            </a:solidFill>
          </a:ln>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13333" r="7396" b="8125"/>
          <a:stretch>
            <a:fillRect/>
          </a:stretch>
        </p:blipFill>
        <p:spPr>
          <a:xfrm>
            <a:off x="7782560" y="3633470"/>
            <a:ext cx="2844800" cy="2197735"/>
          </a:xfrm>
          <a:prstGeom prst="rect">
            <a:avLst/>
          </a:prstGeom>
          <a:ln w="28575">
            <a:solidFill>
              <a:schemeClr val="tx1"/>
            </a:solidFill>
          </a:ln>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5480" y="3651885"/>
            <a:ext cx="3241675" cy="2161540"/>
          </a:xfrm>
          <a:prstGeom prst="rect">
            <a:avLst/>
          </a:prstGeom>
          <a:ln w="28575">
            <a:solidFill>
              <a:schemeClr val="tx1"/>
            </a:solidFill>
          </a:ln>
        </p:spPr>
      </p:pic>
      <p:pic>
        <p:nvPicPr>
          <p:cNvPr id="14" name="图片 13"/>
          <p:cNvPicPr>
            <a:picLocks noChangeAspect="1"/>
          </p:cNvPicPr>
          <p:nvPr/>
        </p:nvPicPr>
        <p:blipFill>
          <a:blip r:embed="rId8" cstate="email"/>
          <a:srcRect l="3891" t="3613" r="4918" b="5424"/>
          <a:stretch>
            <a:fillRect/>
          </a:stretch>
        </p:blipFill>
        <p:spPr bwMode="auto">
          <a:xfrm>
            <a:off x="1308735" y="3644265"/>
            <a:ext cx="3101340" cy="21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8446"/>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图片 6" descr="所徽1.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75715" cy="1076960"/>
          </a:xfrm>
          <a:prstGeom prst="rect">
            <a:avLst/>
          </a:prstGeom>
        </p:spPr>
      </p:pic>
      <p:sp>
        <p:nvSpPr>
          <p:cNvPr id="11" name="矩形 10"/>
          <p:cNvSpPr/>
          <p:nvPr/>
        </p:nvSpPr>
        <p:spPr>
          <a:xfrm flipV="1">
            <a:off x="0" y="105473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6232525" y="650621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pPr algn="l"/>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sp>
        <p:nvSpPr>
          <p:cNvPr id="5" name="文本框 4"/>
          <p:cNvSpPr txBox="1"/>
          <p:nvPr/>
        </p:nvSpPr>
        <p:spPr>
          <a:xfrm>
            <a:off x="1429385" y="247650"/>
            <a:ext cx="3383280" cy="645160"/>
          </a:xfrm>
          <a:prstGeom prst="rect">
            <a:avLst/>
          </a:prstGeom>
          <a:noFill/>
        </p:spPr>
        <p:txBody>
          <a:bodyPr wrap="none" rtlCol="0" anchor="t">
            <a:spAutoFit/>
          </a:bodyPr>
          <a:p>
            <a:r>
              <a:rPr lang="zh-CN" altLang="en-US" sz="3600" b="1" dirty="0">
                <a:latin typeface="微软雅黑" panose="020B0503020204020204" charset="-122"/>
                <a:ea typeface="微软雅黑" panose="020B0503020204020204" charset="-122"/>
                <a:cs typeface="微软雅黑" panose="020B0503020204020204" charset="-122"/>
                <a:sym typeface="+mn-ea"/>
              </a:rPr>
              <a:t>探测器环境</a:t>
            </a:r>
            <a:r>
              <a:rPr lang="zh-CN" altLang="en-US" sz="3600" b="1" dirty="0">
                <a:latin typeface="微软雅黑" panose="020B0503020204020204" charset="-122"/>
                <a:ea typeface="微软雅黑" panose="020B0503020204020204" charset="-122"/>
                <a:cs typeface="微软雅黑" panose="020B0503020204020204" charset="-122"/>
                <a:sym typeface="+mn-ea"/>
              </a:rPr>
              <a:t>实验</a:t>
            </a:r>
            <a:endParaRPr lang="zh-CN" altLang="en-US" sz="3600" b="1" dirty="0">
              <a:latin typeface="微软雅黑" panose="020B0503020204020204" charset="-122"/>
              <a:ea typeface="微软雅黑" panose="020B0503020204020204" charset="-122"/>
              <a:cs typeface="微软雅黑" panose="020B0503020204020204" charset="-122"/>
              <a:sym typeface="+mn-ea"/>
            </a:endParaRPr>
          </a:p>
        </p:txBody>
      </p:sp>
      <p:graphicFrame>
        <p:nvGraphicFramePr>
          <p:cNvPr id="3" name="表格 2"/>
          <p:cNvGraphicFramePr>
            <a:graphicFrameLocks noGrp="1"/>
          </p:cNvGraphicFramePr>
          <p:nvPr>
            <p:custDataLst>
              <p:tags r:id="rId3"/>
            </p:custDataLst>
          </p:nvPr>
        </p:nvGraphicFramePr>
        <p:xfrm>
          <a:off x="1557655" y="1990090"/>
          <a:ext cx="5703570" cy="3896790"/>
        </p:xfrm>
        <a:graphic>
          <a:graphicData uri="http://schemas.openxmlformats.org/drawingml/2006/table">
            <a:tbl>
              <a:tblPr firstRow="1" firstCol="1" lastRow="1" lastCol="1" bandRow="1" bandCol="1">
                <a:tableStyleId>{69CF1AB2-1976-4502-BF36-3FF5EA218861}</a:tableStyleId>
              </a:tblPr>
              <a:tblGrid>
                <a:gridCol w="635635"/>
                <a:gridCol w="3045460"/>
                <a:gridCol w="2022475"/>
              </a:tblGrid>
              <a:tr h="433070">
                <a:tc>
                  <a:txBody>
                    <a:bodyPr/>
                    <a:p>
                      <a:pPr indent="-2540" algn="ctr">
                        <a:lnSpc>
                          <a:spcPct val="150000"/>
                        </a:lnSpc>
                        <a:spcAft>
                          <a:spcPts val="0"/>
                        </a:spcAft>
                      </a:pPr>
                      <a:r>
                        <a:rPr lang="zh-CN" sz="1400" b="1" kern="100" dirty="0">
                          <a:effectLst/>
                        </a:rPr>
                        <a:t>序号</a:t>
                      </a:r>
                      <a:endParaRPr lang="zh-CN" sz="1400" b="1" kern="100" dirty="0">
                        <a:effectLst/>
                        <a:latin typeface="宋体" panose="02010600030101010101" pitchFamily="2" charset="-122"/>
                        <a:cs typeface="Times New Roman" panose="02020603050405020304"/>
                      </a:endParaRPr>
                    </a:p>
                  </a:txBody>
                  <a:tcPr marL="66479" marR="66479" marT="0" marB="0" anchor="ctr"/>
                </a:tc>
                <a:tc>
                  <a:txBody>
                    <a:bodyPr/>
                    <a:p>
                      <a:pPr indent="-2540" algn="ctr">
                        <a:lnSpc>
                          <a:spcPct val="150000"/>
                        </a:lnSpc>
                        <a:spcAft>
                          <a:spcPts val="0"/>
                        </a:spcAft>
                      </a:pPr>
                      <a:r>
                        <a:rPr lang="zh-CN" sz="1400" b="1" kern="100" dirty="0">
                          <a:effectLst/>
                        </a:rPr>
                        <a:t>试验项目</a:t>
                      </a:r>
                      <a:endParaRPr lang="zh-CN" sz="1400" b="1" kern="100" dirty="0">
                        <a:effectLst/>
                        <a:latin typeface="宋体" panose="02010600030101010101" pitchFamily="2" charset="-122"/>
                        <a:cs typeface="Times New Roman" panose="02020603050405020304"/>
                      </a:endParaRPr>
                    </a:p>
                  </a:txBody>
                  <a:tcPr marL="66479" marR="66479" marT="0" marB="0" anchor="ctr"/>
                </a:tc>
                <a:tc>
                  <a:txBody>
                    <a:bodyPr/>
                    <a:p>
                      <a:pPr indent="-2540" algn="ctr">
                        <a:lnSpc>
                          <a:spcPct val="150000"/>
                        </a:lnSpc>
                        <a:spcAft>
                          <a:spcPts val="0"/>
                        </a:spcAft>
                      </a:pPr>
                      <a:r>
                        <a:rPr lang="zh-CN" sz="1400" b="1" kern="100" dirty="0">
                          <a:effectLst/>
                        </a:rPr>
                        <a:t>完成时间</a:t>
                      </a:r>
                      <a:endParaRPr lang="zh-CN" sz="1400" b="1" kern="100" dirty="0">
                        <a:effectLst/>
                        <a:latin typeface="宋体" panose="02010600030101010101" pitchFamily="2" charset="-122"/>
                        <a:cs typeface="Times New Roman" panose="02020603050405020304"/>
                      </a:endParaRPr>
                    </a:p>
                  </a:txBody>
                  <a:tcPr marL="66479" marR="66479" marT="0" marB="0" anchor="ctr"/>
                </a:tc>
              </a:tr>
              <a:tr h="432965">
                <a:tc>
                  <a:txBody>
                    <a:bodyPr/>
                    <a:p>
                      <a:pPr marL="0" lvl="0" indent="0" algn="ctr">
                        <a:lnSpc>
                          <a:spcPct val="150000"/>
                        </a:lnSpc>
                        <a:spcAft>
                          <a:spcPts val="0"/>
                        </a:spcAft>
                        <a:buFont typeface="+mj-lt"/>
                        <a:buNone/>
                      </a:pPr>
                      <a:r>
                        <a:rPr lang="en-US" sz="1400" b="0" kern="100" dirty="0" smtClean="0">
                          <a:effectLst/>
                        </a:rPr>
                        <a:t>1</a:t>
                      </a:r>
                      <a:r>
                        <a:rPr lang="en-US" sz="1400" b="0" kern="100" dirty="0">
                          <a:effectLst/>
                        </a:rPr>
                        <a:t> </a:t>
                      </a:r>
                      <a:endParaRPr lang="zh-CN" sz="1400" b="0" kern="100" dirty="0">
                        <a:effectLst/>
                        <a:latin typeface="宋体" panose="02010600030101010101" pitchFamily="2" charset="-122"/>
                        <a:cs typeface="Times New Roman" panose="02020603050405020304"/>
                      </a:endParaRPr>
                    </a:p>
                  </a:txBody>
                  <a:tcPr marL="66479" marR="66479" marT="0" marB="0" anchor="ctr"/>
                </a:tc>
                <a:tc>
                  <a:txBody>
                    <a:bodyPr/>
                    <a:p>
                      <a:pPr marL="571500" indent="-571500" algn="just">
                        <a:lnSpc>
                          <a:spcPct val="150000"/>
                        </a:lnSpc>
                        <a:spcAft>
                          <a:spcPts val="0"/>
                        </a:spcAft>
                      </a:pPr>
                      <a:r>
                        <a:rPr lang="zh-CN" sz="1400" b="0" dirty="0">
                          <a:effectLst/>
                        </a:rPr>
                        <a:t>环境应力</a:t>
                      </a:r>
                      <a:r>
                        <a:rPr lang="zh-CN" sz="1400" b="0" dirty="0" smtClean="0">
                          <a:effectLst/>
                        </a:rPr>
                        <a:t>筛选</a:t>
                      </a:r>
                      <a:r>
                        <a:rPr lang="zh-CN" altLang="en-US" sz="1400" b="0" dirty="0" smtClean="0">
                          <a:effectLst/>
                        </a:rPr>
                        <a:t>：</a:t>
                      </a:r>
                      <a:r>
                        <a:rPr lang="zh-CN" sz="1400" b="0" dirty="0" smtClean="0">
                          <a:effectLst/>
                        </a:rPr>
                        <a:t>单</a:t>
                      </a:r>
                      <a:r>
                        <a:rPr lang="zh-CN" sz="1400" b="0" dirty="0">
                          <a:effectLst/>
                        </a:rPr>
                        <a:t>板温度循环试验</a:t>
                      </a:r>
                      <a:endParaRPr lang="zh-CN" sz="1400" b="0" dirty="0">
                        <a:effectLst/>
                        <a:latin typeface="Times New Roman" panose="02020603050405020304"/>
                        <a:ea typeface="宋体" panose="02010600030101010101" pitchFamily="2" charset="-122"/>
                      </a:endParaRPr>
                    </a:p>
                  </a:txBody>
                  <a:tcPr marL="66479" marR="66479" marT="0" marB="0" anchor="ctr"/>
                </a:tc>
                <a:tc>
                  <a:txBody>
                    <a:bodyPr/>
                    <a:p>
                      <a:pPr indent="-2540" algn="just">
                        <a:lnSpc>
                          <a:spcPct val="150000"/>
                        </a:lnSpc>
                        <a:spcAft>
                          <a:spcPts val="0"/>
                        </a:spcAft>
                      </a:pPr>
                      <a:r>
                        <a:rPr lang="en-US" sz="1400" b="1" kern="100" dirty="0" smtClean="0">
                          <a:solidFill>
                            <a:srgbClr val="000000"/>
                          </a:solidFill>
                          <a:effectLst/>
                          <a:latin typeface="Times New Roman" panose="02020603050405020304"/>
                          <a:cs typeface="Times New Roman" panose="02020603050405020304"/>
                        </a:rPr>
                        <a:t>2018.10.16-2018.10.19</a:t>
                      </a:r>
                      <a:endParaRPr lang="zh-CN" sz="1400" b="1" kern="100" dirty="0">
                        <a:solidFill>
                          <a:srgbClr val="000000"/>
                        </a:solidFill>
                        <a:effectLst/>
                        <a:latin typeface="宋体" panose="02010600030101010101" pitchFamily="2" charset="-122"/>
                        <a:cs typeface="Times New Roman" panose="02020603050405020304"/>
                      </a:endParaRPr>
                    </a:p>
                  </a:txBody>
                  <a:tcPr marL="68580" marR="68580" marT="0" marB="0" anchor="ctr"/>
                </a:tc>
              </a:tr>
              <a:tr h="432965">
                <a:tc>
                  <a:txBody>
                    <a:bodyPr/>
                    <a:p>
                      <a:pPr marL="0" lvl="0" indent="0" algn="ctr">
                        <a:lnSpc>
                          <a:spcPct val="150000"/>
                        </a:lnSpc>
                        <a:spcAft>
                          <a:spcPts val="0"/>
                        </a:spcAft>
                        <a:buFont typeface="+mj-lt"/>
                        <a:buNone/>
                      </a:pPr>
                      <a:r>
                        <a:rPr lang="en-US" sz="1400" b="0" kern="100" dirty="0" smtClean="0">
                          <a:effectLst/>
                        </a:rPr>
                        <a:t>2</a:t>
                      </a:r>
                      <a:r>
                        <a:rPr lang="en-US" sz="1400" b="0" kern="100" dirty="0">
                          <a:effectLst/>
                        </a:rPr>
                        <a:t> </a:t>
                      </a:r>
                      <a:endParaRPr lang="zh-CN" sz="1400" b="0" kern="100" dirty="0">
                        <a:effectLst/>
                        <a:latin typeface="宋体" panose="02010600030101010101" pitchFamily="2" charset="-122"/>
                        <a:cs typeface="Times New Roman" panose="02020603050405020304"/>
                      </a:endParaRPr>
                    </a:p>
                  </a:txBody>
                  <a:tcPr marL="66479" marR="66479" marT="0" marB="0" anchor="ctr"/>
                </a:tc>
                <a:tc>
                  <a:txBody>
                    <a:bodyPr/>
                    <a:p>
                      <a:pPr marL="571500" indent="-571500" algn="just">
                        <a:lnSpc>
                          <a:spcPct val="150000"/>
                        </a:lnSpc>
                        <a:spcAft>
                          <a:spcPts val="0"/>
                        </a:spcAft>
                      </a:pPr>
                      <a:r>
                        <a:rPr lang="zh-CN" sz="1400" b="0" dirty="0">
                          <a:effectLst/>
                        </a:rPr>
                        <a:t>环境应力</a:t>
                      </a:r>
                      <a:r>
                        <a:rPr lang="zh-CN" sz="1400" b="0" dirty="0" smtClean="0">
                          <a:effectLst/>
                        </a:rPr>
                        <a:t>筛选</a:t>
                      </a:r>
                      <a:r>
                        <a:rPr lang="zh-CN" altLang="en-US" sz="1400" b="0" dirty="0" smtClean="0">
                          <a:effectLst/>
                        </a:rPr>
                        <a:t>：</a:t>
                      </a:r>
                      <a:r>
                        <a:rPr lang="zh-CN" sz="1400" b="0" dirty="0" smtClean="0">
                          <a:effectLst/>
                        </a:rPr>
                        <a:t>整机</a:t>
                      </a:r>
                      <a:r>
                        <a:rPr lang="zh-CN" sz="1400" b="0" dirty="0">
                          <a:effectLst/>
                        </a:rPr>
                        <a:t>随机振动试验</a:t>
                      </a:r>
                      <a:endParaRPr lang="zh-CN" sz="1400" b="0" dirty="0">
                        <a:effectLst/>
                        <a:latin typeface="Times New Roman" panose="02020603050405020304"/>
                        <a:ea typeface="宋体" panose="02010600030101010101" pitchFamily="2" charset="-122"/>
                      </a:endParaRPr>
                    </a:p>
                  </a:txBody>
                  <a:tcPr marL="66479" marR="66479" marT="0" marB="0" anchor="ctr"/>
                </a:tc>
                <a:tc>
                  <a:txBody>
                    <a:bodyPr/>
                    <a:p>
                      <a:pPr indent="-2540" algn="just">
                        <a:lnSpc>
                          <a:spcPct val="150000"/>
                        </a:lnSpc>
                        <a:spcAft>
                          <a:spcPts val="0"/>
                        </a:spcAft>
                      </a:pPr>
                      <a:r>
                        <a:rPr lang="en-US" sz="1400" b="1" kern="100" dirty="0" smtClean="0">
                          <a:solidFill>
                            <a:srgbClr val="000000"/>
                          </a:solidFill>
                          <a:effectLst/>
                          <a:latin typeface="Times New Roman" panose="02020603050405020304"/>
                          <a:cs typeface="Times New Roman" panose="02020603050405020304"/>
                        </a:rPr>
                        <a:t>2018.11.10</a:t>
                      </a:r>
                      <a:endParaRPr lang="zh-CN" sz="1400" b="1" kern="100" dirty="0">
                        <a:solidFill>
                          <a:srgbClr val="000000"/>
                        </a:solidFill>
                        <a:effectLst/>
                        <a:latin typeface="宋体" panose="02010600030101010101" pitchFamily="2" charset="-122"/>
                        <a:cs typeface="Times New Roman" panose="02020603050405020304"/>
                      </a:endParaRPr>
                    </a:p>
                  </a:txBody>
                  <a:tcPr marL="68580" marR="68580" marT="0" marB="0" anchor="ctr"/>
                </a:tc>
              </a:tr>
              <a:tr h="432965">
                <a:tc>
                  <a:txBody>
                    <a:bodyPr/>
                    <a:p>
                      <a:pPr marL="0" lvl="0" indent="0" algn="ctr">
                        <a:lnSpc>
                          <a:spcPct val="150000"/>
                        </a:lnSpc>
                        <a:spcAft>
                          <a:spcPts val="0"/>
                        </a:spcAft>
                        <a:buFont typeface="+mj-lt"/>
                        <a:buNone/>
                      </a:pPr>
                      <a:r>
                        <a:rPr lang="en-US" sz="1400" b="0" kern="100" dirty="0" smtClean="0">
                          <a:effectLst/>
                        </a:rPr>
                        <a:t>3</a:t>
                      </a:r>
                      <a:r>
                        <a:rPr lang="en-US" sz="1400" b="0" kern="100" dirty="0">
                          <a:effectLst/>
                        </a:rPr>
                        <a:t> </a:t>
                      </a:r>
                      <a:endParaRPr lang="zh-CN" sz="1400" b="0" kern="100" dirty="0">
                        <a:effectLst/>
                        <a:latin typeface="宋体" panose="02010600030101010101" pitchFamily="2" charset="-122"/>
                        <a:cs typeface="Times New Roman" panose="02020603050405020304"/>
                      </a:endParaRPr>
                    </a:p>
                  </a:txBody>
                  <a:tcPr marL="66479" marR="66479" marT="0" marB="0" anchor="ctr"/>
                </a:tc>
                <a:tc>
                  <a:txBody>
                    <a:bodyPr/>
                    <a:p>
                      <a:pPr marL="571500" indent="-571500" algn="just">
                        <a:lnSpc>
                          <a:spcPct val="150000"/>
                        </a:lnSpc>
                        <a:spcAft>
                          <a:spcPts val="0"/>
                        </a:spcAft>
                      </a:pPr>
                      <a:r>
                        <a:rPr lang="x-none" sz="1400" b="0" dirty="0">
                          <a:effectLst/>
                        </a:rPr>
                        <a:t>随机振动试验</a:t>
                      </a:r>
                      <a:endParaRPr lang="zh-CN" sz="1400" b="0" dirty="0">
                        <a:effectLst/>
                        <a:latin typeface="Times New Roman" panose="02020603050405020304"/>
                        <a:ea typeface="宋体" panose="02010600030101010101" pitchFamily="2" charset="-122"/>
                      </a:endParaRPr>
                    </a:p>
                  </a:txBody>
                  <a:tcPr marL="66479" marR="66479" marT="0" marB="0" anchor="ctr"/>
                </a:tc>
                <a:tc>
                  <a:txBody>
                    <a:bodyPr/>
                    <a:p>
                      <a:pPr indent="-2540" algn="just">
                        <a:lnSpc>
                          <a:spcPct val="150000"/>
                        </a:lnSpc>
                        <a:spcAft>
                          <a:spcPts val="0"/>
                        </a:spcAft>
                      </a:pPr>
                      <a:r>
                        <a:rPr lang="en-US" sz="1400" b="1" kern="100" dirty="0" smtClean="0">
                          <a:solidFill>
                            <a:srgbClr val="000000"/>
                          </a:solidFill>
                          <a:effectLst/>
                          <a:latin typeface="Times New Roman" panose="02020603050405020304"/>
                          <a:cs typeface="Times New Roman" panose="02020603050405020304"/>
                        </a:rPr>
                        <a:t>2018.11.10</a:t>
                      </a:r>
                      <a:endParaRPr lang="zh-CN" sz="1400" b="1" kern="100" dirty="0">
                        <a:solidFill>
                          <a:srgbClr val="000000"/>
                        </a:solidFill>
                        <a:effectLst/>
                        <a:latin typeface="宋体" panose="02010600030101010101" pitchFamily="2" charset="-122"/>
                        <a:cs typeface="Times New Roman" panose="02020603050405020304"/>
                      </a:endParaRPr>
                    </a:p>
                  </a:txBody>
                  <a:tcPr marL="68580" marR="68580" marT="0" marB="0" anchor="ctr"/>
                </a:tc>
              </a:tr>
              <a:tr h="432965">
                <a:tc>
                  <a:txBody>
                    <a:bodyPr/>
                    <a:p>
                      <a:pPr marL="0" lvl="0" indent="0" algn="ctr">
                        <a:lnSpc>
                          <a:spcPct val="150000"/>
                        </a:lnSpc>
                        <a:spcAft>
                          <a:spcPts val="0"/>
                        </a:spcAft>
                        <a:buFont typeface="+mj-lt"/>
                        <a:buNone/>
                      </a:pPr>
                      <a:r>
                        <a:rPr lang="en-US" sz="1400" b="0" kern="100" dirty="0" smtClean="0">
                          <a:effectLst/>
                        </a:rPr>
                        <a:t>4</a:t>
                      </a:r>
                      <a:r>
                        <a:rPr lang="en-US" sz="1400" b="0" kern="100" dirty="0">
                          <a:effectLst/>
                        </a:rPr>
                        <a:t> </a:t>
                      </a:r>
                      <a:endParaRPr lang="zh-CN" sz="1400" b="0" kern="100" dirty="0">
                        <a:effectLst/>
                        <a:latin typeface="宋体" panose="02010600030101010101" pitchFamily="2" charset="-122"/>
                        <a:cs typeface="Times New Roman" panose="02020603050405020304"/>
                      </a:endParaRPr>
                    </a:p>
                  </a:txBody>
                  <a:tcPr marL="66479" marR="66479" marT="0" marB="0" anchor="ctr"/>
                </a:tc>
                <a:tc>
                  <a:txBody>
                    <a:bodyPr/>
                    <a:p>
                      <a:pPr marL="571500" indent="-571500" algn="just">
                        <a:lnSpc>
                          <a:spcPct val="150000"/>
                        </a:lnSpc>
                        <a:spcAft>
                          <a:spcPts val="0"/>
                        </a:spcAft>
                      </a:pPr>
                      <a:r>
                        <a:rPr lang="x-none" sz="1400" b="0" dirty="0">
                          <a:effectLst/>
                        </a:rPr>
                        <a:t>热真空试验</a:t>
                      </a:r>
                      <a:endParaRPr lang="zh-CN" sz="1400" b="0" dirty="0">
                        <a:effectLst/>
                        <a:latin typeface="Times New Roman" panose="02020603050405020304"/>
                        <a:ea typeface="宋体" panose="02010600030101010101" pitchFamily="2" charset="-122"/>
                      </a:endParaRPr>
                    </a:p>
                  </a:txBody>
                  <a:tcPr marL="66479" marR="66479" marT="0" marB="0" anchor="ctr"/>
                </a:tc>
                <a:tc>
                  <a:txBody>
                    <a:bodyPr/>
                    <a:p>
                      <a:pPr indent="-2540" algn="just">
                        <a:lnSpc>
                          <a:spcPct val="150000"/>
                        </a:lnSpc>
                        <a:spcAft>
                          <a:spcPts val="0"/>
                        </a:spcAft>
                      </a:pPr>
                      <a:r>
                        <a:rPr lang="en-US" sz="1400" b="1" kern="100" dirty="0" smtClean="0">
                          <a:solidFill>
                            <a:srgbClr val="000000"/>
                          </a:solidFill>
                          <a:effectLst/>
                          <a:latin typeface="Times New Roman" panose="02020603050405020304"/>
                          <a:cs typeface="Times New Roman" panose="02020603050405020304"/>
                        </a:rPr>
                        <a:t>2018.1.211-2018.12.14</a:t>
                      </a:r>
                      <a:endParaRPr lang="zh-CN" sz="1400" b="1" kern="100" dirty="0">
                        <a:solidFill>
                          <a:srgbClr val="000000"/>
                        </a:solidFill>
                        <a:effectLst/>
                        <a:latin typeface="宋体" panose="02010600030101010101" pitchFamily="2" charset="-122"/>
                        <a:cs typeface="Times New Roman" panose="02020603050405020304"/>
                      </a:endParaRPr>
                    </a:p>
                  </a:txBody>
                  <a:tcPr marL="68580" marR="68580" marT="0" marB="0" anchor="ctr"/>
                </a:tc>
              </a:tr>
              <a:tr h="432965">
                <a:tc>
                  <a:txBody>
                    <a:bodyPr/>
                    <a:p>
                      <a:pPr marL="0" lvl="0" indent="0" algn="ctr">
                        <a:lnSpc>
                          <a:spcPct val="150000"/>
                        </a:lnSpc>
                        <a:spcAft>
                          <a:spcPts val="0"/>
                        </a:spcAft>
                        <a:buFont typeface="+mj-lt"/>
                        <a:buNone/>
                      </a:pPr>
                      <a:r>
                        <a:rPr lang="en-US" sz="1400" b="0" kern="100" dirty="0" smtClean="0">
                          <a:effectLst/>
                        </a:rPr>
                        <a:t>5</a:t>
                      </a:r>
                      <a:r>
                        <a:rPr lang="en-US" sz="1400" b="0" kern="100" dirty="0">
                          <a:effectLst/>
                        </a:rPr>
                        <a:t> </a:t>
                      </a:r>
                      <a:endParaRPr lang="zh-CN" sz="1400" b="0" kern="100" dirty="0">
                        <a:effectLst/>
                        <a:latin typeface="宋体" panose="02010600030101010101" pitchFamily="2" charset="-122"/>
                        <a:cs typeface="Times New Roman" panose="02020603050405020304"/>
                      </a:endParaRPr>
                    </a:p>
                  </a:txBody>
                  <a:tcPr marL="66479" marR="66479" marT="0" marB="0" anchor="ctr"/>
                </a:tc>
                <a:tc>
                  <a:txBody>
                    <a:bodyPr/>
                    <a:p>
                      <a:pPr marL="571500" indent="-571500" algn="just">
                        <a:lnSpc>
                          <a:spcPct val="150000"/>
                        </a:lnSpc>
                        <a:spcAft>
                          <a:spcPts val="0"/>
                        </a:spcAft>
                      </a:pPr>
                      <a:r>
                        <a:rPr lang="zh-CN" sz="1400" b="0" dirty="0">
                          <a:effectLst/>
                        </a:rPr>
                        <a:t>高温存储试验</a:t>
                      </a:r>
                      <a:endParaRPr lang="zh-CN" sz="1400" b="0" dirty="0">
                        <a:effectLst/>
                        <a:latin typeface="Times New Roman" panose="02020603050405020304"/>
                        <a:ea typeface="宋体" panose="02010600030101010101" pitchFamily="2" charset="-122"/>
                      </a:endParaRPr>
                    </a:p>
                  </a:txBody>
                  <a:tcPr marL="66479" marR="66479" marT="0" marB="0" anchor="ctr"/>
                </a:tc>
                <a:tc>
                  <a:txBody>
                    <a:bodyPr/>
                    <a:p>
                      <a:pPr indent="-2540" algn="just">
                        <a:lnSpc>
                          <a:spcPct val="150000"/>
                        </a:lnSpc>
                        <a:spcAft>
                          <a:spcPts val="0"/>
                        </a:spcAft>
                      </a:pPr>
                      <a:r>
                        <a:rPr lang="en-US" sz="1400" b="1" kern="100" dirty="0" smtClean="0">
                          <a:solidFill>
                            <a:srgbClr val="000000"/>
                          </a:solidFill>
                          <a:effectLst/>
                          <a:latin typeface="Times New Roman" panose="02020603050405020304"/>
                          <a:cs typeface="Times New Roman" panose="02020603050405020304"/>
                        </a:rPr>
                        <a:t>2018.11.10-2018.11.12</a:t>
                      </a:r>
                      <a:endParaRPr lang="zh-CN" sz="1400" b="1" kern="100" dirty="0">
                        <a:solidFill>
                          <a:srgbClr val="000000"/>
                        </a:solidFill>
                        <a:effectLst/>
                        <a:latin typeface="宋体" panose="02010600030101010101" pitchFamily="2" charset="-122"/>
                        <a:cs typeface="Times New Roman" panose="02020603050405020304"/>
                      </a:endParaRPr>
                    </a:p>
                  </a:txBody>
                  <a:tcPr marL="68580" marR="68580" marT="0" marB="0" anchor="ctr"/>
                </a:tc>
              </a:tr>
              <a:tr h="432965">
                <a:tc>
                  <a:txBody>
                    <a:bodyPr/>
                    <a:p>
                      <a:pPr marL="0" lvl="0" indent="0" algn="ctr">
                        <a:lnSpc>
                          <a:spcPct val="150000"/>
                        </a:lnSpc>
                        <a:spcAft>
                          <a:spcPts val="0"/>
                        </a:spcAft>
                        <a:buFont typeface="+mj-lt"/>
                        <a:buNone/>
                      </a:pPr>
                      <a:r>
                        <a:rPr lang="en-US" sz="1400" b="0" kern="100" dirty="0" smtClean="0">
                          <a:effectLst/>
                        </a:rPr>
                        <a:t>6</a:t>
                      </a:r>
                      <a:r>
                        <a:rPr lang="en-US" sz="1400" b="0" kern="100" dirty="0">
                          <a:effectLst/>
                        </a:rPr>
                        <a:t> </a:t>
                      </a:r>
                      <a:endParaRPr lang="zh-CN" sz="1400" b="0" kern="100" dirty="0">
                        <a:effectLst/>
                        <a:latin typeface="宋体" panose="02010600030101010101" pitchFamily="2" charset="-122"/>
                        <a:cs typeface="Times New Roman" panose="02020603050405020304"/>
                      </a:endParaRPr>
                    </a:p>
                  </a:txBody>
                  <a:tcPr marL="66479" marR="66479" marT="0" marB="0" anchor="ctr"/>
                </a:tc>
                <a:tc>
                  <a:txBody>
                    <a:bodyPr/>
                    <a:p>
                      <a:pPr marL="571500" indent="-571500" algn="just">
                        <a:lnSpc>
                          <a:spcPct val="150000"/>
                        </a:lnSpc>
                        <a:spcAft>
                          <a:spcPts val="0"/>
                        </a:spcAft>
                      </a:pPr>
                      <a:r>
                        <a:rPr lang="zh-CN" sz="1400" b="0" dirty="0">
                          <a:effectLst/>
                        </a:rPr>
                        <a:t>低温存储试验</a:t>
                      </a:r>
                      <a:endParaRPr lang="zh-CN" sz="1400" b="0" dirty="0">
                        <a:effectLst/>
                        <a:latin typeface="Times New Roman" panose="02020603050405020304"/>
                        <a:ea typeface="宋体" panose="02010600030101010101" pitchFamily="2" charset="-122"/>
                      </a:endParaRPr>
                    </a:p>
                  </a:txBody>
                  <a:tcPr marL="66479" marR="66479" marT="0" marB="0" anchor="ctr"/>
                </a:tc>
                <a:tc>
                  <a:txBody>
                    <a:bodyPr/>
                    <a:p>
                      <a:pPr indent="-2540" algn="just">
                        <a:lnSpc>
                          <a:spcPct val="150000"/>
                        </a:lnSpc>
                        <a:spcAft>
                          <a:spcPts val="0"/>
                        </a:spcAft>
                      </a:pPr>
                      <a:r>
                        <a:rPr lang="en-US" sz="1400" b="1" kern="100" dirty="0" smtClean="0">
                          <a:solidFill>
                            <a:srgbClr val="000000"/>
                          </a:solidFill>
                          <a:effectLst/>
                          <a:latin typeface="Times New Roman" panose="02020603050405020304"/>
                          <a:cs typeface="Times New Roman" panose="02020603050405020304"/>
                        </a:rPr>
                        <a:t>2018.11.13</a:t>
                      </a:r>
                      <a:endParaRPr lang="zh-CN" sz="1400" b="1" kern="100" dirty="0">
                        <a:solidFill>
                          <a:srgbClr val="000000"/>
                        </a:solidFill>
                        <a:effectLst/>
                        <a:latin typeface="宋体" panose="02010600030101010101" pitchFamily="2" charset="-122"/>
                        <a:cs typeface="Times New Roman" panose="02020603050405020304"/>
                      </a:endParaRPr>
                    </a:p>
                  </a:txBody>
                  <a:tcPr marL="68580" marR="68580" marT="0" marB="0" anchor="ctr"/>
                </a:tc>
              </a:tr>
              <a:tr h="432965">
                <a:tc>
                  <a:txBody>
                    <a:bodyPr/>
                    <a:p>
                      <a:pPr marL="0" lvl="0" indent="0" algn="ctr">
                        <a:lnSpc>
                          <a:spcPct val="150000"/>
                        </a:lnSpc>
                        <a:spcAft>
                          <a:spcPts val="0"/>
                        </a:spcAft>
                        <a:buFont typeface="+mj-lt"/>
                        <a:buNone/>
                      </a:pPr>
                      <a:r>
                        <a:rPr lang="en-US" sz="1400" b="0" kern="100" dirty="0" smtClean="0">
                          <a:effectLst/>
                        </a:rPr>
                        <a:t>7</a:t>
                      </a:r>
                      <a:r>
                        <a:rPr lang="en-US" sz="1400" b="0" kern="100" dirty="0">
                          <a:effectLst/>
                        </a:rPr>
                        <a:t> </a:t>
                      </a:r>
                      <a:endParaRPr lang="zh-CN" sz="1400" b="0" kern="100" dirty="0">
                        <a:effectLst/>
                        <a:latin typeface="宋体" panose="02010600030101010101" pitchFamily="2" charset="-122"/>
                        <a:cs typeface="Times New Roman" panose="02020603050405020304"/>
                      </a:endParaRPr>
                    </a:p>
                  </a:txBody>
                  <a:tcPr marL="66479" marR="66479" marT="0" marB="0" anchor="ctr"/>
                </a:tc>
                <a:tc>
                  <a:txBody>
                    <a:bodyPr/>
                    <a:p>
                      <a:pPr marL="571500" indent="-571500" algn="just">
                        <a:lnSpc>
                          <a:spcPct val="150000"/>
                        </a:lnSpc>
                        <a:spcAft>
                          <a:spcPts val="0"/>
                        </a:spcAft>
                      </a:pPr>
                      <a:r>
                        <a:rPr lang="x-none" sz="1400" b="0" dirty="0">
                          <a:effectLst/>
                        </a:rPr>
                        <a:t>热循环试验</a:t>
                      </a:r>
                      <a:endParaRPr lang="zh-CN" sz="1400" b="0" dirty="0">
                        <a:effectLst/>
                        <a:latin typeface="Times New Roman" panose="02020603050405020304"/>
                        <a:ea typeface="宋体" panose="02010600030101010101" pitchFamily="2" charset="-122"/>
                      </a:endParaRPr>
                    </a:p>
                  </a:txBody>
                  <a:tcPr marL="66479" marR="66479" marT="0" marB="0" anchor="ctr"/>
                </a:tc>
                <a:tc>
                  <a:txBody>
                    <a:bodyPr/>
                    <a:p>
                      <a:pPr indent="-2540" algn="just">
                        <a:lnSpc>
                          <a:spcPct val="150000"/>
                        </a:lnSpc>
                        <a:spcAft>
                          <a:spcPts val="0"/>
                        </a:spcAft>
                      </a:pPr>
                      <a:r>
                        <a:rPr lang="en-US" sz="1400" b="1" kern="100" dirty="0" smtClean="0">
                          <a:solidFill>
                            <a:srgbClr val="000000"/>
                          </a:solidFill>
                          <a:effectLst/>
                          <a:latin typeface="Times New Roman" panose="02020603050405020304"/>
                          <a:cs typeface="Times New Roman" panose="02020603050405020304"/>
                        </a:rPr>
                        <a:t>2018.11.15-2018.11.21</a:t>
                      </a:r>
                      <a:endParaRPr lang="zh-CN" sz="1400" b="1" kern="100" dirty="0">
                        <a:solidFill>
                          <a:srgbClr val="000000"/>
                        </a:solidFill>
                        <a:effectLst/>
                        <a:latin typeface="宋体" panose="02010600030101010101" pitchFamily="2" charset="-122"/>
                        <a:cs typeface="Times New Roman" panose="02020603050405020304"/>
                      </a:endParaRPr>
                    </a:p>
                  </a:txBody>
                  <a:tcPr marL="68580" marR="68580" marT="0" marB="0" anchor="ctr"/>
                </a:tc>
              </a:tr>
              <a:tr h="432965">
                <a:tc>
                  <a:txBody>
                    <a:bodyPr/>
                    <a:p>
                      <a:pPr marL="0" lvl="0" indent="0" algn="ctr">
                        <a:lnSpc>
                          <a:spcPct val="150000"/>
                        </a:lnSpc>
                        <a:spcAft>
                          <a:spcPts val="0"/>
                        </a:spcAft>
                        <a:buFont typeface="+mj-lt"/>
                        <a:buNone/>
                      </a:pPr>
                      <a:r>
                        <a:rPr lang="en-US" sz="1400" b="0" kern="100" dirty="0" smtClean="0">
                          <a:effectLst/>
                        </a:rPr>
                        <a:t>8</a:t>
                      </a:r>
                      <a:r>
                        <a:rPr lang="en-US" sz="1400" b="0" kern="100" dirty="0">
                          <a:effectLst/>
                        </a:rPr>
                        <a:t> </a:t>
                      </a:r>
                      <a:endParaRPr lang="zh-CN" sz="1400" b="0" kern="100" dirty="0">
                        <a:effectLst/>
                        <a:latin typeface="宋体" panose="02010600030101010101" pitchFamily="2" charset="-122"/>
                        <a:cs typeface="Times New Roman" panose="02020603050405020304"/>
                      </a:endParaRPr>
                    </a:p>
                  </a:txBody>
                  <a:tcPr marL="66479" marR="66479" marT="0" marB="0" anchor="ctr"/>
                </a:tc>
                <a:tc>
                  <a:txBody>
                    <a:bodyPr/>
                    <a:p>
                      <a:pPr marL="571500" indent="-571500" algn="just">
                        <a:lnSpc>
                          <a:spcPct val="150000"/>
                        </a:lnSpc>
                        <a:spcAft>
                          <a:spcPts val="0"/>
                        </a:spcAft>
                      </a:pPr>
                      <a:r>
                        <a:rPr lang="zh-CN" sz="1400" b="0" dirty="0">
                          <a:effectLst/>
                        </a:rPr>
                        <a:t>全温度性能测试</a:t>
                      </a:r>
                      <a:endParaRPr lang="zh-CN" sz="1400" b="0" dirty="0">
                        <a:effectLst/>
                        <a:latin typeface="Times New Roman" panose="02020603050405020304"/>
                        <a:ea typeface="宋体" panose="02010600030101010101" pitchFamily="2" charset="-122"/>
                      </a:endParaRPr>
                    </a:p>
                  </a:txBody>
                  <a:tcPr marL="66479" marR="66479" marT="0" marB="0" anchor="ctr"/>
                </a:tc>
                <a:tc>
                  <a:txBody>
                    <a:bodyPr/>
                    <a:p>
                      <a:pPr indent="-2540" algn="just">
                        <a:lnSpc>
                          <a:spcPct val="150000"/>
                        </a:lnSpc>
                        <a:spcAft>
                          <a:spcPts val="0"/>
                        </a:spcAft>
                      </a:pPr>
                      <a:r>
                        <a:rPr lang="en-US" sz="1400" b="1" kern="100" dirty="0" smtClean="0">
                          <a:solidFill>
                            <a:srgbClr val="000000"/>
                          </a:solidFill>
                          <a:effectLst/>
                          <a:latin typeface="Times New Roman" panose="02020603050405020304"/>
                          <a:cs typeface="Times New Roman" panose="02020603050405020304"/>
                        </a:rPr>
                        <a:t>2018.11.21-2018.12.02</a:t>
                      </a:r>
                      <a:endParaRPr lang="zh-CN" sz="1400" b="1" kern="100" dirty="0">
                        <a:solidFill>
                          <a:srgbClr val="000000"/>
                        </a:solidFill>
                        <a:effectLst/>
                        <a:latin typeface="宋体" panose="02010600030101010101" pitchFamily="2" charset="-122"/>
                        <a:cs typeface="Times New Roman" panose="02020603050405020304"/>
                      </a:endParaRPr>
                    </a:p>
                  </a:txBody>
                  <a:tcPr marL="68580" marR="68580" marT="0" marB="0" anchor="ctr"/>
                </a:tc>
              </a:tr>
            </a:tbl>
          </a:graphicData>
        </a:graphic>
      </p:graphicFrame>
      <p:pic>
        <p:nvPicPr>
          <p:cNvPr id="8" name="图片 -2147482620" descr="DSC05013"/>
          <p:cNvPicPr>
            <a:picLocks noChangeAspect="1"/>
          </p:cNvPicPr>
          <p:nvPr/>
        </p:nvPicPr>
        <p:blipFill>
          <a:blip r:embed="rId4"/>
          <a:stretch>
            <a:fillRect/>
          </a:stretch>
        </p:blipFill>
        <p:spPr>
          <a:xfrm>
            <a:off x="7455535" y="1315403"/>
            <a:ext cx="2694940" cy="2031365"/>
          </a:xfrm>
          <a:prstGeom prst="rect">
            <a:avLst/>
          </a:prstGeom>
          <a:noFill/>
          <a:ln w="9525">
            <a:noFill/>
          </a:ln>
        </p:spPr>
      </p:pic>
      <p:pic>
        <p:nvPicPr>
          <p:cNvPr id="10" name="图片 -2147482616" descr="IMG_20180530_161320"/>
          <p:cNvPicPr>
            <a:picLocks noChangeAspect="1"/>
          </p:cNvPicPr>
          <p:nvPr/>
        </p:nvPicPr>
        <p:blipFill>
          <a:blip r:embed="rId5"/>
          <a:stretch>
            <a:fillRect/>
          </a:stretch>
        </p:blipFill>
        <p:spPr>
          <a:xfrm>
            <a:off x="7455535" y="3610610"/>
            <a:ext cx="2706370" cy="2414270"/>
          </a:xfrm>
          <a:prstGeom prst="rect">
            <a:avLst/>
          </a:prstGeom>
          <a:noFill/>
          <a:ln w="9525">
            <a:noFill/>
          </a:ln>
        </p:spPr>
      </p:pic>
      <p:sp>
        <p:nvSpPr>
          <p:cNvPr id="6" name="文本框 5"/>
          <p:cNvSpPr txBox="1"/>
          <p:nvPr/>
        </p:nvSpPr>
        <p:spPr>
          <a:xfrm>
            <a:off x="1557655" y="1433830"/>
            <a:ext cx="4183380" cy="460375"/>
          </a:xfrm>
          <a:prstGeom prst="rect">
            <a:avLst/>
          </a:prstGeom>
          <a:noFill/>
        </p:spPr>
        <p:txBody>
          <a:bodyPr wrap="none" rtlCol="0" anchor="t">
            <a:spAutoFit/>
          </a:bodyPr>
          <a:p>
            <a:pPr marL="342900" indent="-342900">
              <a:buFont typeface="Wingdings" panose="05000000000000000000" charset="0"/>
              <a:buChar char="l"/>
            </a:pPr>
            <a:r>
              <a:rPr lang="zh-CN" altLang="en-US" sz="2400" b="1" dirty="0" smtClean="0">
                <a:solidFill>
                  <a:srgbClr val="4141EF"/>
                </a:solidFill>
                <a:latin typeface="Times New Roman" panose="02020603050405020304" charset="0"/>
                <a:sym typeface="+mn-ea"/>
              </a:rPr>
              <a:t>正样产品常规力热环境试验</a:t>
            </a:r>
            <a:endParaRPr lang="zh-CN" altLang="en-US" sz="2400" b="1" dirty="0" smtClean="0">
              <a:solidFill>
                <a:srgbClr val="4141EF"/>
              </a:solidFill>
              <a:latin typeface="Times New Roman" panose="02020603050405020304" charset="0"/>
              <a:sym typeface="+mn-ea"/>
            </a:endParaRPr>
          </a:p>
        </p:txBody>
      </p:sp>
    </p:spTree>
  </p:cSld>
  <p:clrMapOvr>
    <a:masterClrMapping/>
  </p:clrMapOvr>
  <p:transition advTm="18446"/>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图片 6" descr="所徽1.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75715" cy="1076960"/>
          </a:xfrm>
          <a:prstGeom prst="rect">
            <a:avLst/>
          </a:prstGeom>
        </p:spPr>
      </p:pic>
      <p:sp>
        <p:nvSpPr>
          <p:cNvPr id="11" name="矩形 10"/>
          <p:cNvSpPr/>
          <p:nvPr/>
        </p:nvSpPr>
        <p:spPr>
          <a:xfrm flipV="1">
            <a:off x="0" y="105473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6232525" y="650621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pPr algn="l"/>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sp>
        <p:nvSpPr>
          <p:cNvPr id="5" name="文本框 4"/>
          <p:cNvSpPr txBox="1"/>
          <p:nvPr/>
        </p:nvSpPr>
        <p:spPr>
          <a:xfrm>
            <a:off x="1429385" y="247650"/>
            <a:ext cx="2011680" cy="645160"/>
          </a:xfrm>
          <a:prstGeom prst="rect">
            <a:avLst/>
          </a:prstGeom>
          <a:noFill/>
        </p:spPr>
        <p:txBody>
          <a:bodyPr wrap="none" rtlCol="0" anchor="t">
            <a:spAutoFit/>
          </a:bodyPr>
          <a:p>
            <a:r>
              <a:rPr lang="zh-CN" altLang="en-US" sz="3600" b="1" dirty="0">
                <a:latin typeface="微软雅黑" panose="020B0503020204020204" charset="-122"/>
                <a:ea typeface="微软雅黑" panose="020B0503020204020204" charset="-122"/>
                <a:cs typeface="微软雅黑" panose="020B0503020204020204" charset="-122"/>
                <a:sym typeface="+mn-ea"/>
              </a:rPr>
              <a:t>整机定标</a:t>
            </a:r>
            <a:endParaRPr lang="zh-CN" altLang="en-US" sz="3600" b="1" dirty="0">
              <a:latin typeface="微软雅黑" panose="020B0503020204020204" charset="-122"/>
              <a:ea typeface="微软雅黑" panose="020B0503020204020204" charset="-122"/>
              <a:cs typeface="微软雅黑" panose="020B0503020204020204" charset="-122"/>
              <a:sym typeface="+mn-ea"/>
            </a:endParaRPr>
          </a:p>
        </p:txBody>
      </p:sp>
      <p:pic>
        <p:nvPicPr>
          <p:cNvPr id="62470" name="Picture 13"/>
          <p:cNvPicPr>
            <a:picLocks noChangeAspect="1"/>
          </p:cNvPicPr>
          <p:nvPr/>
        </p:nvPicPr>
        <p:blipFill>
          <a:blip r:embed="rId3"/>
          <a:stretch>
            <a:fillRect/>
          </a:stretch>
        </p:blipFill>
        <p:spPr>
          <a:xfrm rot="14400000">
            <a:off x="6737350" y="3424555"/>
            <a:ext cx="684530" cy="551815"/>
          </a:xfrm>
          <a:prstGeom prst="rect">
            <a:avLst/>
          </a:prstGeom>
          <a:noFill/>
          <a:ln w="9525">
            <a:noFill/>
          </a:ln>
        </p:spPr>
      </p:pic>
      <p:pic>
        <p:nvPicPr>
          <p:cNvPr id="3" name="图片 2"/>
          <p:cNvPicPr>
            <a:picLocks noChangeAspect="1"/>
          </p:cNvPicPr>
          <p:nvPr/>
        </p:nvPicPr>
        <p:blipFill>
          <a:blip r:embed="rId4"/>
          <a:stretch>
            <a:fillRect/>
          </a:stretch>
        </p:blipFill>
        <p:spPr>
          <a:xfrm>
            <a:off x="6087110" y="1580515"/>
            <a:ext cx="5560695" cy="4335145"/>
          </a:xfrm>
          <a:prstGeom prst="rect">
            <a:avLst/>
          </a:prstGeom>
        </p:spPr>
      </p:pic>
      <p:pic>
        <p:nvPicPr>
          <p:cNvPr id="6" name="图片 5"/>
          <p:cNvPicPr>
            <a:picLocks noChangeAspect="1"/>
          </p:cNvPicPr>
          <p:nvPr/>
        </p:nvPicPr>
        <p:blipFill>
          <a:blip r:embed="rId5"/>
          <a:stretch>
            <a:fillRect/>
          </a:stretch>
        </p:blipFill>
        <p:spPr>
          <a:xfrm>
            <a:off x="665480" y="1615440"/>
            <a:ext cx="5336540" cy="4038600"/>
          </a:xfrm>
          <a:prstGeom prst="rect">
            <a:avLst/>
          </a:prstGeom>
        </p:spPr>
      </p:pic>
      <p:sp>
        <p:nvSpPr>
          <p:cNvPr id="8" name="文本框 7"/>
          <p:cNvSpPr txBox="1"/>
          <p:nvPr/>
        </p:nvSpPr>
        <p:spPr>
          <a:xfrm>
            <a:off x="2225040" y="5850890"/>
            <a:ext cx="2217420" cy="368300"/>
          </a:xfrm>
          <a:prstGeom prst="rect">
            <a:avLst/>
          </a:prstGeom>
          <a:noFill/>
        </p:spPr>
        <p:txBody>
          <a:bodyPr wrap="none" rtlCol="0">
            <a:spAutoFit/>
          </a:bodyPr>
          <a:p>
            <a:r>
              <a:rPr lang="en-US" altLang="zh-CN" b="1"/>
              <a:t>Beam Test@RIBLL</a:t>
            </a:r>
            <a:endParaRPr lang="en-US" altLang="zh-CN" b="1"/>
          </a:p>
        </p:txBody>
      </p:sp>
      <p:sp>
        <p:nvSpPr>
          <p:cNvPr id="10" name="文本框 9"/>
          <p:cNvSpPr txBox="1"/>
          <p:nvPr/>
        </p:nvSpPr>
        <p:spPr>
          <a:xfrm>
            <a:off x="8681085" y="5850890"/>
            <a:ext cx="1600835" cy="368300"/>
          </a:xfrm>
          <a:prstGeom prst="rect">
            <a:avLst/>
          </a:prstGeom>
          <a:noFill/>
        </p:spPr>
        <p:txBody>
          <a:bodyPr wrap="none" rtlCol="0">
            <a:spAutoFit/>
          </a:bodyPr>
          <a:p>
            <a:r>
              <a:rPr lang="en-US" altLang="zh-CN" b="1"/>
              <a:t>PID by MEPA</a:t>
            </a:r>
            <a:endParaRPr lang="zh-CN" altLang="en-US" b="1"/>
          </a:p>
        </p:txBody>
      </p:sp>
      <p:sp>
        <p:nvSpPr>
          <p:cNvPr id="12" name="文本框 11"/>
          <p:cNvSpPr txBox="1"/>
          <p:nvPr/>
        </p:nvSpPr>
        <p:spPr>
          <a:xfrm>
            <a:off x="1206500" y="1185545"/>
            <a:ext cx="10063480" cy="429895"/>
          </a:xfrm>
          <a:prstGeom prst="rect">
            <a:avLst/>
          </a:prstGeom>
        </p:spPr>
        <p:txBody>
          <a:bodyPr wrap="square">
            <a:spAutoFit/>
          </a:bodyPr>
          <a:p>
            <a:r>
              <a:rPr lang="zh-CN" altLang="en-US" sz="2200" b="1">
                <a:solidFill>
                  <a:srgbClr val="4141EF"/>
                </a:solidFill>
                <a:latin typeface="微软雅黑" panose="020B0503020204020204" charset="-122"/>
                <a:cs typeface="微软雅黑" panose="020B0503020204020204" charset="-122"/>
              </a:rPr>
              <a:t>火星能量粒子分析仪的定标实验在近代物理研究所</a:t>
            </a:r>
            <a:r>
              <a:rPr lang="en-US" altLang="zh-CN" sz="2200" b="1">
                <a:solidFill>
                  <a:srgbClr val="4141EF"/>
                </a:solidFill>
                <a:latin typeface="微软雅黑" panose="020B0503020204020204" charset="-122"/>
                <a:cs typeface="微软雅黑" panose="020B0503020204020204" charset="-122"/>
              </a:rPr>
              <a:t>HIRFL-RIBLL1</a:t>
            </a:r>
            <a:r>
              <a:rPr lang="zh-CN" altLang="en-US" sz="2200" b="1">
                <a:solidFill>
                  <a:srgbClr val="4141EF"/>
                </a:solidFill>
                <a:latin typeface="微软雅黑" panose="020B0503020204020204" charset="-122"/>
                <a:cs typeface="微软雅黑" panose="020B0503020204020204" charset="-122"/>
              </a:rPr>
              <a:t>上进行</a:t>
            </a:r>
            <a:endParaRPr lang="zh-CN" altLang="en-US" sz="2200" b="1">
              <a:solidFill>
                <a:srgbClr val="4141EF"/>
              </a:solidFill>
              <a:latin typeface="微软雅黑" panose="020B0503020204020204" charset="-122"/>
              <a:cs typeface="微软雅黑" panose="020B0503020204020204" charset="-122"/>
            </a:endParaRPr>
          </a:p>
        </p:txBody>
      </p:sp>
    </p:spTree>
  </p:cSld>
  <p:clrMapOvr>
    <a:masterClrMapping/>
  </p:clrMapOvr>
  <p:transition advTm="18446"/>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图片 6" descr="所徽1.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75715" cy="1076960"/>
          </a:xfrm>
          <a:prstGeom prst="rect">
            <a:avLst/>
          </a:prstGeom>
        </p:spPr>
      </p:pic>
      <p:sp>
        <p:nvSpPr>
          <p:cNvPr id="11" name="矩形 10"/>
          <p:cNvSpPr/>
          <p:nvPr/>
        </p:nvSpPr>
        <p:spPr>
          <a:xfrm flipV="1">
            <a:off x="0" y="105473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6232525" y="650621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sp>
        <p:nvSpPr>
          <p:cNvPr id="5" name="文本框 4"/>
          <p:cNvSpPr txBox="1"/>
          <p:nvPr/>
        </p:nvSpPr>
        <p:spPr>
          <a:xfrm>
            <a:off x="1429385" y="247650"/>
            <a:ext cx="7040880" cy="645160"/>
          </a:xfrm>
          <a:prstGeom prst="rect">
            <a:avLst/>
          </a:prstGeom>
          <a:noFill/>
        </p:spPr>
        <p:txBody>
          <a:bodyPr wrap="none" rtlCol="0" anchor="t">
            <a:spAutoFit/>
          </a:bodyPr>
          <a:p>
            <a:r>
              <a:rPr lang="zh-CN" altLang="en-US" sz="3600" b="1" dirty="0">
                <a:latin typeface="微软雅黑" panose="020B0503020204020204" charset="-122"/>
                <a:ea typeface="微软雅黑" panose="020B0503020204020204" charset="-122"/>
                <a:cs typeface="微软雅黑" panose="020B0503020204020204" charset="-122"/>
                <a:sym typeface="+mn-ea"/>
              </a:rPr>
              <a:t>我国</a:t>
            </a:r>
            <a:r>
              <a:rPr lang="en-US" altLang="zh-CN" sz="3600" b="1" dirty="0">
                <a:latin typeface="微软雅黑" panose="020B0503020204020204" charset="-122"/>
                <a:ea typeface="微软雅黑" panose="020B0503020204020204" charset="-122"/>
                <a:cs typeface="微软雅黑" panose="020B0503020204020204" charset="-122"/>
                <a:sym typeface="+mn-ea"/>
              </a:rPr>
              <a:t>“</a:t>
            </a:r>
            <a:r>
              <a:rPr lang="zh-CN" altLang="en-US" sz="3600" b="1" dirty="0">
                <a:latin typeface="微软雅黑" panose="020B0503020204020204" charset="-122"/>
                <a:ea typeface="微软雅黑" panose="020B0503020204020204" charset="-122"/>
                <a:cs typeface="微软雅黑" panose="020B0503020204020204" charset="-122"/>
                <a:sym typeface="+mn-ea"/>
              </a:rPr>
              <a:t>天问</a:t>
            </a:r>
            <a:r>
              <a:rPr lang="en-US" altLang="zh-CN" sz="3600" b="1" dirty="0">
                <a:latin typeface="微软雅黑" panose="020B0503020204020204" charset="-122"/>
                <a:ea typeface="微软雅黑" panose="020B0503020204020204" charset="-122"/>
                <a:cs typeface="微软雅黑" panose="020B0503020204020204" charset="-122"/>
                <a:sym typeface="+mn-ea"/>
              </a:rPr>
              <a:t>”</a:t>
            </a:r>
            <a:r>
              <a:rPr lang="zh-CN" altLang="en-US" sz="3600" b="1" dirty="0">
                <a:latin typeface="微软雅黑" panose="020B0503020204020204" charset="-122"/>
                <a:ea typeface="微软雅黑" panose="020B0503020204020204" charset="-122"/>
                <a:cs typeface="微软雅黑" panose="020B0503020204020204" charset="-122"/>
                <a:sym typeface="+mn-ea"/>
              </a:rPr>
              <a:t>号系列深空探测</a:t>
            </a:r>
            <a:r>
              <a:rPr lang="zh-CN" altLang="en-US" sz="3600" b="1" dirty="0">
                <a:latin typeface="微软雅黑" panose="020B0503020204020204" charset="-122"/>
                <a:ea typeface="微软雅黑" panose="020B0503020204020204" charset="-122"/>
                <a:cs typeface="微软雅黑" panose="020B0503020204020204" charset="-122"/>
                <a:sym typeface="+mn-ea"/>
              </a:rPr>
              <a:t>计划</a:t>
            </a:r>
            <a:endParaRPr lang="zh-CN" altLang="en-US" sz="3600" b="1" dirty="0">
              <a:latin typeface="微软雅黑" panose="020B0503020204020204" charset="-122"/>
              <a:ea typeface="微软雅黑" panose="020B0503020204020204" charset="-122"/>
              <a:cs typeface="微软雅黑" panose="020B0503020204020204" charset="-122"/>
              <a:sym typeface="+mn-ea"/>
            </a:endParaRPr>
          </a:p>
        </p:txBody>
      </p:sp>
      <p:graphicFrame>
        <p:nvGraphicFramePr>
          <p:cNvPr id="3" name="表格 2"/>
          <p:cNvGraphicFramePr/>
          <p:nvPr>
            <p:custDataLst>
              <p:tags r:id="rId3"/>
            </p:custDataLst>
          </p:nvPr>
        </p:nvGraphicFramePr>
        <p:xfrm>
          <a:off x="478790" y="1264285"/>
          <a:ext cx="11275060" cy="4841875"/>
        </p:xfrm>
        <a:graphic>
          <a:graphicData uri="http://schemas.openxmlformats.org/drawingml/2006/table">
            <a:tbl>
              <a:tblPr firstRow="1" bandRow="1">
                <a:tableStyleId>{5C22544A-7EE6-4342-B048-85BDC9FD1C3A}</a:tableStyleId>
              </a:tblPr>
              <a:tblGrid>
                <a:gridCol w="2818765"/>
                <a:gridCol w="2437765"/>
                <a:gridCol w="3199765"/>
                <a:gridCol w="2818765"/>
              </a:tblGrid>
              <a:tr h="968375">
                <a:tc>
                  <a:txBody>
                    <a:bodyPr/>
                    <a:p>
                      <a:pPr algn="ctr">
                        <a:buNone/>
                      </a:pPr>
                      <a:r>
                        <a:rPr lang="zh-CN" altLang="en-US" b="1">
                          <a:latin typeface="微软雅黑" panose="020B0503020204020204" charset="-122"/>
                          <a:ea typeface="微软雅黑" panose="020B0503020204020204" charset="-122"/>
                        </a:rPr>
                        <a:t>任务名称</a:t>
                      </a:r>
                      <a:endParaRPr lang="zh-CN" altLang="en-US" b="1">
                        <a:latin typeface="微软雅黑" panose="020B0503020204020204" charset="-122"/>
                        <a:ea typeface="微软雅黑" panose="020B0503020204020204" charset="-122"/>
                      </a:endParaRPr>
                    </a:p>
                  </a:txBody>
                  <a:tcPr anchor="ctr" anchorCtr="0"/>
                </a:tc>
                <a:tc>
                  <a:txBody>
                    <a:bodyPr/>
                    <a:p>
                      <a:pPr algn="ctr">
                        <a:buNone/>
                      </a:pPr>
                      <a:r>
                        <a:rPr lang="zh-CN" altLang="en-US" b="1">
                          <a:latin typeface="微软雅黑" panose="020B0503020204020204" charset="-122"/>
                          <a:ea typeface="微软雅黑" panose="020B0503020204020204" charset="-122"/>
                        </a:rPr>
                        <a:t>探测对象</a:t>
                      </a:r>
                      <a:endParaRPr lang="zh-CN" altLang="en-US" b="1">
                        <a:latin typeface="微软雅黑" panose="020B0503020204020204" charset="-122"/>
                        <a:ea typeface="微软雅黑" panose="020B0503020204020204" charset="-122"/>
                      </a:endParaRPr>
                    </a:p>
                  </a:txBody>
                  <a:tcPr anchor="ctr" anchorCtr="0"/>
                </a:tc>
                <a:tc>
                  <a:txBody>
                    <a:bodyPr/>
                    <a:p>
                      <a:pPr algn="ctr">
                        <a:buNone/>
                      </a:pPr>
                      <a:r>
                        <a:rPr lang="zh-CN" altLang="en-US" b="1">
                          <a:latin typeface="微软雅黑" panose="020B0503020204020204" charset="-122"/>
                          <a:ea typeface="微软雅黑" panose="020B0503020204020204" charset="-122"/>
                        </a:rPr>
                        <a:t>科学目标</a:t>
                      </a:r>
                      <a:endParaRPr lang="zh-CN" altLang="en-US" b="1">
                        <a:latin typeface="微软雅黑" panose="020B0503020204020204" charset="-122"/>
                        <a:ea typeface="微软雅黑" panose="020B0503020204020204" charset="-122"/>
                      </a:endParaRPr>
                    </a:p>
                  </a:txBody>
                  <a:tcPr anchor="ctr" anchorCtr="0"/>
                </a:tc>
                <a:tc>
                  <a:txBody>
                    <a:bodyPr/>
                    <a:p>
                      <a:pPr algn="ctr">
                        <a:buNone/>
                      </a:pPr>
                      <a:r>
                        <a:rPr lang="zh-CN" altLang="en-US" b="1">
                          <a:latin typeface="微软雅黑" panose="020B0503020204020204" charset="-122"/>
                          <a:ea typeface="微软雅黑" panose="020B0503020204020204" charset="-122"/>
                          <a:cs typeface="微软雅黑" panose="020B0503020204020204" charset="-122"/>
                        </a:rPr>
                        <a:t>任务实施</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计划时间</a:t>
                      </a:r>
                      <a:endParaRPr lang="zh-CN" altLang="en-US" b="1">
                        <a:latin typeface="微软雅黑" panose="020B0503020204020204" charset="-122"/>
                        <a:ea typeface="微软雅黑" panose="020B0503020204020204" charset="-122"/>
                        <a:cs typeface="微软雅黑" panose="020B0503020204020204" charset="-122"/>
                      </a:endParaRPr>
                    </a:p>
                  </a:txBody>
                  <a:tcPr anchor="ctr" anchorCtr="0"/>
                </a:tc>
              </a:tr>
              <a:tr h="968375">
                <a:tc>
                  <a:txBody>
                    <a:bodyPr/>
                    <a:p>
                      <a:pPr algn="ctr">
                        <a:buNone/>
                      </a:pPr>
                      <a:r>
                        <a:rPr lang="zh-CN" altLang="en-US" b="1">
                          <a:solidFill>
                            <a:srgbClr val="FF0000"/>
                          </a:solidFill>
                          <a:latin typeface="微软雅黑" panose="020B0503020204020204" charset="-122"/>
                          <a:ea typeface="微软雅黑" panose="020B0503020204020204" charset="-122"/>
                        </a:rPr>
                        <a:t>天问一号</a:t>
                      </a:r>
                      <a:endParaRPr lang="zh-CN" altLang="en-US" b="1">
                        <a:solidFill>
                          <a:srgbClr val="FF0000"/>
                        </a:solidFill>
                        <a:latin typeface="微软雅黑" panose="020B0503020204020204" charset="-122"/>
                        <a:ea typeface="微软雅黑" panose="020B0503020204020204" charset="-122"/>
                      </a:endParaRPr>
                    </a:p>
                  </a:txBody>
                  <a:tcPr anchor="ctr" anchorCtr="0"/>
                </a:tc>
                <a:tc>
                  <a:txBody>
                    <a:bodyPr/>
                    <a:p>
                      <a:pPr algn="ctr">
                        <a:buNone/>
                      </a:pPr>
                      <a:r>
                        <a:rPr lang="zh-CN" altLang="en-US" b="1">
                          <a:solidFill>
                            <a:srgbClr val="FF0000"/>
                          </a:solidFill>
                          <a:latin typeface="微软雅黑" panose="020B0503020204020204" charset="-122"/>
                          <a:ea typeface="微软雅黑" panose="020B0503020204020204" charset="-122"/>
                        </a:rPr>
                        <a:t>火星</a:t>
                      </a:r>
                      <a:endParaRPr lang="zh-CN" altLang="en-US" b="1">
                        <a:solidFill>
                          <a:srgbClr val="FF0000"/>
                        </a:solidFill>
                        <a:latin typeface="微软雅黑" panose="020B0503020204020204" charset="-122"/>
                        <a:ea typeface="微软雅黑" panose="020B0503020204020204" charset="-122"/>
                      </a:endParaRPr>
                    </a:p>
                  </a:txBody>
                  <a:tcPr anchor="ctr" anchorCtr="0"/>
                </a:tc>
                <a:tc>
                  <a:txBody>
                    <a:bodyPr/>
                    <a:p>
                      <a:pPr algn="ctr">
                        <a:buNone/>
                      </a:pPr>
                      <a:r>
                        <a:rPr lang="zh-CN" altLang="en-US" sz="1400" b="1">
                          <a:solidFill>
                            <a:srgbClr val="FF0000"/>
                          </a:solidFill>
                          <a:latin typeface="微软雅黑" panose="020B0503020204020204" charset="-122"/>
                          <a:ea typeface="微软雅黑" panose="020B0503020204020204" charset="-122"/>
                        </a:rPr>
                        <a:t>研究火星大气电离层、表面气候与环境、形貌地质构造、水冰分布、物质组成、物理场与内部结构</a:t>
                      </a:r>
                      <a:endParaRPr lang="zh-CN" altLang="en-US" sz="1400" b="1">
                        <a:solidFill>
                          <a:srgbClr val="FF0000"/>
                        </a:solidFill>
                        <a:latin typeface="微软雅黑" panose="020B0503020204020204" charset="-122"/>
                        <a:ea typeface="微软雅黑" panose="020B0503020204020204" charset="-122"/>
                      </a:endParaRPr>
                    </a:p>
                  </a:txBody>
                  <a:tcPr anchor="ctr" anchorCtr="0"/>
                </a:tc>
                <a:tc>
                  <a:txBody>
                    <a:bodyPr/>
                    <a:p>
                      <a:pPr algn="ctr">
                        <a:buNone/>
                      </a:pPr>
                      <a:r>
                        <a:rPr lang="zh-CN" altLang="en-US" sz="1400" b="1">
                          <a:solidFill>
                            <a:srgbClr val="FF0000"/>
                          </a:solidFill>
                          <a:latin typeface="微软雅黑" panose="020B0503020204020204" charset="-122"/>
                          <a:ea typeface="微软雅黑" panose="020B0503020204020204" charset="-122"/>
                          <a:cs typeface="微软雅黑" panose="020B0503020204020204" charset="-122"/>
                        </a:rPr>
                        <a:t>2020年7月23日发射</a:t>
                      </a:r>
                      <a:endParaRPr lang="zh-CN" altLang="en-US" sz="1400" b="1">
                        <a:solidFill>
                          <a:srgbClr val="FF0000"/>
                        </a:solidFill>
                        <a:latin typeface="微软雅黑" panose="020B0503020204020204" charset="-122"/>
                        <a:ea typeface="微软雅黑" panose="020B0503020204020204" charset="-122"/>
                        <a:cs typeface="微软雅黑" panose="020B0503020204020204" charset="-122"/>
                      </a:endParaRPr>
                    </a:p>
                    <a:p>
                      <a:pPr algn="ctr">
                        <a:buNone/>
                      </a:pPr>
                      <a:r>
                        <a:rPr lang="zh-CN" altLang="en-US" sz="1400" b="1">
                          <a:solidFill>
                            <a:srgbClr val="FF0000"/>
                          </a:solidFill>
                          <a:latin typeface="微软雅黑" panose="020B0503020204020204" charset="-122"/>
                          <a:ea typeface="微软雅黑" panose="020B0503020204020204" charset="-122"/>
                          <a:cs typeface="微软雅黑" panose="020B0503020204020204" charset="-122"/>
                        </a:rPr>
                        <a:t>2021年2月入火星轨道</a:t>
                      </a:r>
                      <a:endParaRPr lang="zh-CN" altLang="en-US" sz="1400" b="1">
                        <a:solidFill>
                          <a:srgbClr val="FF0000"/>
                        </a:solidFill>
                        <a:latin typeface="微软雅黑" panose="020B0503020204020204" charset="-122"/>
                        <a:ea typeface="微软雅黑" panose="020B0503020204020204" charset="-122"/>
                        <a:cs typeface="微软雅黑" panose="020B0503020204020204" charset="-122"/>
                      </a:endParaRPr>
                    </a:p>
                    <a:p>
                      <a:pPr algn="ctr">
                        <a:buNone/>
                      </a:pPr>
                      <a:r>
                        <a:rPr lang="zh-CN" altLang="en-US" sz="1400" b="1">
                          <a:solidFill>
                            <a:srgbClr val="FF0000"/>
                          </a:solidFill>
                          <a:latin typeface="微软雅黑" panose="020B0503020204020204" charset="-122"/>
                          <a:ea typeface="微软雅黑" panose="020B0503020204020204" charset="-122"/>
                          <a:cs typeface="微软雅黑" panose="020B0503020204020204" charset="-122"/>
                        </a:rPr>
                        <a:t>2021年5月着陆火星</a:t>
                      </a:r>
                      <a:endParaRPr lang="zh-CN" altLang="en-US" sz="1400" b="1">
                        <a:solidFill>
                          <a:srgbClr val="FF0000"/>
                        </a:solidFill>
                        <a:latin typeface="微软雅黑" panose="020B0503020204020204" charset="-122"/>
                        <a:ea typeface="微软雅黑" panose="020B0503020204020204" charset="-122"/>
                        <a:cs typeface="微软雅黑" panose="020B0503020204020204" charset="-122"/>
                      </a:endParaRPr>
                    </a:p>
                  </a:txBody>
                  <a:tcPr anchor="ctr" anchorCtr="0"/>
                </a:tc>
              </a:tr>
              <a:tr h="968375">
                <a:tc>
                  <a:txBody>
                    <a:bodyPr/>
                    <a:p>
                      <a:pPr algn="ctr">
                        <a:buNone/>
                      </a:pPr>
                      <a:r>
                        <a:rPr lang="zh-CN" altLang="en-US" b="1">
                          <a:latin typeface="微软雅黑" panose="020B0503020204020204" charset="-122"/>
                          <a:ea typeface="微软雅黑" panose="020B0503020204020204" charset="-122"/>
                        </a:rPr>
                        <a:t>天问二号</a:t>
                      </a:r>
                      <a:endParaRPr lang="zh-CN" altLang="en-US" b="1">
                        <a:latin typeface="微软雅黑" panose="020B0503020204020204" charset="-122"/>
                        <a:ea typeface="微软雅黑" panose="020B0503020204020204" charset="-122"/>
                      </a:endParaRPr>
                    </a:p>
                  </a:txBody>
                  <a:tcPr anchor="ctr" anchorCtr="0"/>
                </a:tc>
                <a:tc>
                  <a:txBody>
                    <a:bodyPr/>
                    <a:p>
                      <a:pPr algn="ctr">
                        <a:buNone/>
                      </a:pPr>
                      <a:r>
                        <a:rPr lang="zh-CN" altLang="en-US" b="1">
                          <a:latin typeface="微软雅黑" panose="020B0503020204020204" charset="-122"/>
                          <a:ea typeface="微软雅黑" panose="020B0503020204020204" charset="-122"/>
                          <a:cs typeface="微软雅黑" panose="020B0503020204020204" charset="-122"/>
                        </a:rPr>
                        <a:t>小行星2016HO3 + 主带彗星311P</a:t>
                      </a:r>
                      <a:endParaRPr lang="zh-CN" altLang="en-US" b="1">
                        <a:latin typeface="微软雅黑" panose="020B0503020204020204" charset="-122"/>
                        <a:ea typeface="微软雅黑" panose="020B0503020204020204" charset="-122"/>
                        <a:cs typeface="微软雅黑" panose="020B0503020204020204" charset="-122"/>
                      </a:endParaRPr>
                    </a:p>
                  </a:txBody>
                  <a:tcPr anchor="ctr" anchorCtr="0"/>
                </a:tc>
                <a:tc>
                  <a:txBody>
                    <a:bodyPr/>
                    <a:p>
                      <a:pPr algn="ctr">
                        <a:buNone/>
                      </a:pPr>
                      <a:r>
                        <a:rPr lang="zh-CN" altLang="en-US" sz="1400" b="1">
                          <a:latin typeface="微软雅黑" panose="020B0503020204020204" charset="-122"/>
                          <a:ea typeface="微软雅黑" panose="020B0503020204020204" charset="-122"/>
                          <a:cs typeface="微软雅黑" panose="020B0503020204020204" charset="-122"/>
                        </a:rPr>
                        <a:t>- 小行星采样：分析太阳系早期物质组成与演化</a:t>
                      </a:r>
                      <a:endParaRPr lang="zh-CN" altLang="en-US" sz="1400" b="1">
                        <a:latin typeface="微软雅黑" panose="020B0503020204020204" charset="-122"/>
                        <a:ea typeface="微软雅黑" panose="020B0503020204020204" charset="-122"/>
                        <a:cs typeface="微软雅黑" panose="020B0503020204020204" charset="-122"/>
                      </a:endParaRPr>
                    </a:p>
                    <a:p>
                      <a:pPr algn="ctr">
                        <a:buNone/>
                      </a:pPr>
                      <a:r>
                        <a:rPr lang="zh-CN" altLang="en-US" sz="1400" b="1">
                          <a:latin typeface="微软雅黑" panose="020B0503020204020204" charset="-122"/>
                          <a:ea typeface="微软雅黑" panose="020B0503020204020204" charset="-122"/>
                          <a:cs typeface="微软雅黑" panose="020B0503020204020204" charset="-122"/>
                        </a:rPr>
                        <a:t>- 彗星探测：研究主带彗星物质组成、结构及活动机制</a:t>
                      </a:r>
                      <a:endParaRPr lang="zh-CN" altLang="en-US" sz="1400" b="1">
                        <a:latin typeface="微软雅黑" panose="020B0503020204020204" charset="-122"/>
                        <a:ea typeface="微软雅黑" panose="020B0503020204020204" charset="-122"/>
                        <a:cs typeface="微软雅黑" panose="020B0503020204020204" charset="-122"/>
                      </a:endParaRPr>
                    </a:p>
                  </a:txBody>
                  <a:tcPr anchor="ctr" anchorCtr="0"/>
                </a:tc>
                <a:tc>
                  <a:txBody>
                    <a:bodyPr/>
                    <a:p>
                      <a:pPr algn="ctr">
                        <a:buNone/>
                      </a:pPr>
                      <a:r>
                        <a:rPr lang="zh-CN" altLang="en-US" sz="1400" b="1">
                          <a:latin typeface="微软雅黑" panose="020B0503020204020204" charset="-122"/>
                          <a:ea typeface="微软雅黑" panose="020B0503020204020204" charset="-122"/>
                          <a:cs typeface="微软雅黑" panose="020B0503020204020204" charset="-122"/>
                        </a:rPr>
                        <a:t>2025年5月29日发射</a:t>
                      </a:r>
                      <a:endParaRPr lang="zh-CN" altLang="en-US" sz="1400" b="1">
                        <a:latin typeface="微软雅黑" panose="020B0503020204020204" charset="-122"/>
                        <a:ea typeface="微软雅黑" panose="020B0503020204020204" charset="-122"/>
                        <a:cs typeface="微软雅黑" panose="020B0503020204020204" charset="-122"/>
                      </a:endParaRPr>
                    </a:p>
                    <a:p>
                      <a:pPr algn="ctr">
                        <a:buNone/>
                      </a:pPr>
                      <a:r>
                        <a:rPr lang="zh-CN" altLang="en-US" sz="1400" b="1">
                          <a:latin typeface="微软雅黑" panose="020B0503020204020204" charset="-122"/>
                          <a:ea typeface="微软雅黑" panose="020B0503020204020204" charset="-122"/>
                          <a:cs typeface="微软雅黑" panose="020B0503020204020204" charset="-122"/>
                        </a:rPr>
                        <a:t>2026年中抵小行星</a:t>
                      </a:r>
                      <a:endParaRPr lang="zh-CN" altLang="en-US" sz="1400" b="1">
                        <a:latin typeface="微软雅黑" panose="020B0503020204020204" charset="-122"/>
                        <a:ea typeface="微软雅黑" panose="020B0503020204020204" charset="-122"/>
                        <a:cs typeface="微软雅黑" panose="020B0503020204020204" charset="-122"/>
                      </a:endParaRPr>
                    </a:p>
                    <a:p>
                      <a:pPr algn="ctr">
                        <a:buNone/>
                      </a:pPr>
                      <a:r>
                        <a:rPr lang="zh-CN" altLang="en-US" sz="1400" b="1">
                          <a:latin typeface="微软雅黑" panose="020B0503020204020204" charset="-122"/>
                          <a:ea typeface="微软雅黑" panose="020B0503020204020204" charset="-122"/>
                          <a:cs typeface="微软雅黑" panose="020B0503020204020204" charset="-122"/>
                        </a:rPr>
                        <a:t>2026年底–2027年初采样</a:t>
                      </a:r>
                      <a:endParaRPr lang="zh-CN" altLang="en-US" sz="1400" b="1">
                        <a:latin typeface="微软雅黑" panose="020B0503020204020204" charset="-122"/>
                        <a:ea typeface="微软雅黑" panose="020B0503020204020204" charset="-122"/>
                        <a:cs typeface="微软雅黑" panose="020B0503020204020204" charset="-122"/>
                      </a:endParaRPr>
                    </a:p>
                    <a:p>
                      <a:pPr algn="ctr">
                        <a:buNone/>
                      </a:pPr>
                      <a:r>
                        <a:rPr lang="zh-CN" altLang="en-US" sz="1400" b="1">
                          <a:latin typeface="微软雅黑" panose="020B0503020204020204" charset="-122"/>
                          <a:ea typeface="微软雅黑" panose="020B0503020204020204" charset="-122"/>
                          <a:cs typeface="微软雅黑" panose="020B0503020204020204" charset="-122"/>
                        </a:rPr>
                        <a:t>2027年底返回地球</a:t>
                      </a:r>
                      <a:endParaRPr lang="zh-CN" altLang="en-US" sz="1400" b="1">
                        <a:latin typeface="微软雅黑" panose="020B0503020204020204" charset="-122"/>
                        <a:ea typeface="微软雅黑" panose="020B0503020204020204" charset="-122"/>
                        <a:cs typeface="微软雅黑" panose="020B0503020204020204" charset="-122"/>
                      </a:endParaRPr>
                    </a:p>
                    <a:p>
                      <a:pPr algn="ctr">
                        <a:buNone/>
                      </a:pPr>
                      <a:r>
                        <a:rPr lang="zh-CN" altLang="en-US" sz="1400" b="1">
                          <a:latin typeface="微软雅黑" panose="020B0503020204020204" charset="-122"/>
                          <a:ea typeface="微软雅黑" panose="020B0503020204020204" charset="-122"/>
                          <a:cs typeface="微软雅黑" panose="020B0503020204020204" charset="-122"/>
                        </a:rPr>
                        <a:t>2034年抵彗星311P</a:t>
                      </a:r>
                      <a:endParaRPr lang="zh-CN" altLang="en-US" sz="1400" b="1">
                        <a:latin typeface="微软雅黑" panose="020B0503020204020204" charset="-122"/>
                        <a:ea typeface="微软雅黑" panose="020B0503020204020204" charset="-122"/>
                        <a:cs typeface="微软雅黑" panose="020B0503020204020204" charset="-122"/>
                      </a:endParaRPr>
                    </a:p>
                  </a:txBody>
                  <a:tcPr anchor="ctr" anchorCtr="0"/>
                </a:tc>
              </a:tr>
              <a:tr h="968375">
                <a:tc>
                  <a:txBody>
                    <a:bodyPr/>
                    <a:p>
                      <a:pPr algn="ctr">
                        <a:buNone/>
                      </a:pPr>
                      <a:r>
                        <a:rPr lang="zh-CN" altLang="en-US" b="1">
                          <a:latin typeface="微软雅黑" panose="020B0503020204020204" charset="-122"/>
                          <a:ea typeface="微软雅黑" panose="020B0503020204020204" charset="-122"/>
                        </a:rPr>
                        <a:t>天问三号</a:t>
                      </a:r>
                      <a:endParaRPr lang="zh-CN" altLang="en-US" b="1">
                        <a:latin typeface="微软雅黑" panose="020B0503020204020204" charset="-122"/>
                        <a:ea typeface="微软雅黑" panose="020B0503020204020204" charset="-122"/>
                      </a:endParaRPr>
                    </a:p>
                  </a:txBody>
                  <a:tcPr anchor="ctr" anchorCtr="0"/>
                </a:tc>
                <a:tc>
                  <a:txBody>
                    <a:bodyPr/>
                    <a:p>
                      <a:pPr algn="ctr">
                        <a:buNone/>
                      </a:pPr>
                      <a:r>
                        <a:rPr lang="zh-CN" altLang="en-US" b="1">
                          <a:latin typeface="微软雅黑" panose="020B0503020204020204" charset="-122"/>
                          <a:ea typeface="微软雅黑" panose="020B0503020204020204" charset="-122"/>
                        </a:rPr>
                        <a:t>火星（采样返回）</a:t>
                      </a:r>
                      <a:endParaRPr lang="zh-CN" altLang="en-US" b="1">
                        <a:latin typeface="微软雅黑" panose="020B0503020204020204" charset="-122"/>
                        <a:ea typeface="微软雅黑" panose="020B0503020204020204" charset="-122"/>
                      </a:endParaRPr>
                    </a:p>
                  </a:txBody>
                  <a:tcPr anchor="ctr" anchorCtr="0"/>
                </a:tc>
                <a:tc>
                  <a:txBody>
                    <a:bodyPr/>
                    <a:p>
                      <a:pPr algn="ctr">
                        <a:buNone/>
                      </a:pPr>
                      <a:r>
                        <a:rPr lang="zh-CN" altLang="en-US" sz="1400" b="1">
                          <a:latin typeface="微软雅黑" panose="020B0503020204020204" charset="-122"/>
                          <a:ea typeface="微软雅黑" panose="020B0503020204020204" charset="-122"/>
                        </a:rPr>
                        <a:t>获取火星土壤与岩石样本，分析生命痕迹、古环境演化；</a:t>
                      </a:r>
                      <a:endParaRPr lang="zh-CN" altLang="en-US" sz="1400" b="1">
                        <a:latin typeface="微软雅黑" panose="020B0503020204020204" charset="-122"/>
                        <a:ea typeface="微软雅黑" panose="020B0503020204020204" charset="-122"/>
                      </a:endParaRPr>
                    </a:p>
                  </a:txBody>
                  <a:tcPr anchor="ctr" anchorCtr="0"/>
                </a:tc>
                <a:tc>
                  <a:txBody>
                    <a:bodyPr/>
                    <a:p>
                      <a:pPr algn="ctr">
                        <a:buNone/>
                      </a:pPr>
                      <a:r>
                        <a:rPr lang="zh-CN" altLang="en-US" sz="1400" b="1">
                          <a:latin typeface="微软雅黑" panose="020B0503020204020204" charset="-122"/>
                          <a:ea typeface="微软雅黑" panose="020B0503020204020204" charset="-122"/>
                          <a:cs typeface="微软雅黑" panose="020B0503020204020204" charset="-122"/>
                        </a:rPr>
                        <a:t>计划2028年前后分两次发射</a:t>
                      </a:r>
                      <a:endParaRPr lang="zh-CN" altLang="en-US" sz="1400" b="1">
                        <a:latin typeface="微软雅黑" panose="020B0503020204020204" charset="-122"/>
                        <a:ea typeface="微软雅黑" panose="020B0503020204020204" charset="-122"/>
                        <a:cs typeface="微软雅黑" panose="020B0503020204020204" charset="-122"/>
                      </a:endParaRPr>
                    </a:p>
                    <a:p>
                      <a:pPr algn="ctr">
                        <a:buNone/>
                      </a:pPr>
                      <a:r>
                        <a:rPr lang="zh-CN" altLang="en-US" sz="1400" b="1">
                          <a:latin typeface="微软雅黑" panose="020B0503020204020204" charset="-122"/>
                          <a:ea typeface="微软雅黑" panose="020B0503020204020204" charset="-122"/>
                          <a:cs typeface="微软雅黑" panose="020B0503020204020204" charset="-122"/>
                        </a:rPr>
                        <a:t>预计2030年前后完成采样返回</a:t>
                      </a:r>
                      <a:endParaRPr lang="zh-CN" altLang="en-US" sz="1400" b="1">
                        <a:latin typeface="微软雅黑" panose="020B0503020204020204" charset="-122"/>
                        <a:ea typeface="微软雅黑" panose="020B0503020204020204" charset="-122"/>
                        <a:cs typeface="微软雅黑" panose="020B0503020204020204" charset="-122"/>
                      </a:endParaRPr>
                    </a:p>
                  </a:txBody>
                  <a:tcPr anchor="ctr" anchorCtr="0"/>
                </a:tc>
              </a:tr>
              <a:tr h="968375">
                <a:tc>
                  <a:txBody>
                    <a:bodyPr/>
                    <a:p>
                      <a:pPr algn="ctr">
                        <a:buNone/>
                      </a:pPr>
                      <a:r>
                        <a:rPr lang="zh-CN" altLang="en-US" b="1">
                          <a:latin typeface="微软雅黑" panose="020B0503020204020204" charset="-122"/>
                          <a:ea typeface="微软雅黑" panose="020B0503020204020204" charset="-122"/>
                        </a:rPr>
                        <a:t>天问四号</a:t>
                      </a:r>
                      <a:endParaRPr lang="zh-CN" altLang="en-US" b="1">
                        <a:latin typeface="微软雅黑" panose="020B0503020204020204" charset="-122"/>
                        <a:ea typeface="微软雅黑" panose="020B0503020204020204" charset="-122"/>
                      </a:endParaRPr>
                    </a:p>
                  </a:txBody>
                  <a:tcPr anchor="ctr" anchorCtr="0"/>
                </a:tc>
                <a:tc>
                  <a:txBody>
                    <a:bodyPr/>
                    <a:p>
                      <a:pPr algn="ctr">
                        <a:buNone/>
                      </a:pPr>
                      <a:r>
                        <a:rPr lang="zh-CN" altLang="en-US" b="1">
                          <a:latin typeface="微软雅黑" panose="020B0503020204020204" charset="-122"/>
                          <a:ea typeface="微软雅黑" panose="020B0503020204020204" charset="-122"/>
                          <a:cs typeface="微软雅黑" panose="020B0503020204020204" charset="-122"/>
                        </a:rPr>
                        <a:t>木星系及冰巨星（天王星/海王星）</a:t>
                      </a:r>
                      <a:endParaRPr lang="zh-CN" altLang="en-US" b="1">
                        <a:latin typeface="微软雅黑" panose="020B0503020204020204" charset="-122"/>
                        <a:ea typeface="微软雅黑" panose="020B0503020204020204" charset="-122"/>
                        <a:cs typeface="微软雅黑" panose="020B0503020204020204" charset="-122"/>
                      </a:endParaRPr>
                    </a:p>
                  </a:txBody>
                  <a:tcPr anchor="ctr" anchorCtr="0"/>
                </a:tc>
                <a:tc>
                  <a:txBody>
                    <a:bodyPr/>
                    <a:p>
                      <a:pPr algn="ctr">
                        <a:buNone/>
                      </a:pPr>
                      <a:r>
                        <a:rPr lang="zh-CN" altLang="en-US" sz="1400" b="1">
                          <a:latin typeface="微软雅黑" panose="020B0503020204020204" charset="-122"/>
                          <a:ea typeface="微软雅黑" panose="020B0503020204020204" charset="-122"/>
                        </a:rPr>
                        <a:t>探测木星系统磁场、大气、卫星（重点着陆木卫四）；研究冰巨星大气层、内部结构及形成历史</a:t>
                      </a:r>
                      <a:endParaRPr lang="zh-CN" altLang="en-US" sz="1400" b="1">
                        <a:latin typeface="微软雅黑" panose="020B0503020204020204" charset="-122"/>
                        <a:ea typeface="微软雅黑" panose="020B0503020204020204" charset="-122"/>
                      </a:endParaRPr>
                    </a:p>
                  </a:txBody>
                  <a:tcPr anchor="ctr" anchorCtr="0"/>
                </a:tc>
                <a:tc>
                  <a:txBody>
                    <a:bodyPr/>
                    <a:p>
                      <a:pPr algn="ctr">
                        <a:buNone/>
                      </a:pPr>
                      <a:r>
                        <a:rPr lang="zh-CN" altLang="en-US" sz="1400" b="1">
                          <a:latin typeface="微软雅黑" panose="020B0503020204020204" charset="-122"/>
                          <a:ea typeface="微软雅黑" panose="020B0503020204020204" charset="-122"/>
                          <a:cs typeface="微软雅黑" panose="020B0503020204020204" charset="-122"/>
                        </a:rPr>
                        <a:t>计划2030年前后发射</a:t>
                      </a:r>
                      <a:endParaRPr lang="zh-CN" altLang="en-US" sz="1400" b="1">
                        <a:latin typeface="微软雅黑" panose="020B0503020204020204" charset="-122"/>
                        <a:ea typeface="微软雅黑" panose="020B0503020204020204" charset="-122"/>
                        <a:cs typeface="微软雅黑" panose="020B0503020204020204" charset="-122"/>
                      </a:endParaRPr>
                    </a:p>
                  </a:txBody>
                  <a:tcPr anchor="ctr" anchorCtr="0"/>
                </a:tc>
              </a:tr>
            </a:tbl>
          </a:graphicData>
        </a:graphic>
      </p:graphicFrame>
    </p:spTree>
  </p:cSld>
  <p:clrMapOvr>
    <a:masterClrMapping/>
  </p:clrMapOvr>
  <p:transition advTm="18446"/>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图片 6" descr="所徽1.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75715" cy="1076960"/>
          </a:xfrm>
          <a:prstGeom prst="rect">
            <a:avLst/>
          </a:prstGeom>
        </p:spPr>
      </p:pic>
      <p:sp>
        <p:nvSpPr>
          <p:cNvPr id="11" name="矩形 10"/>
          <p:cNvSpPr/>
          <p:nvPr/>
        </p:nvSpPr>
        <p:spPr>
          <a:xfrm flipV="1">
            <a:off x="0" y="105473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6232525" y="650621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pPr algn="l"/>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sp>
        <p:nvSpPr>
          <p:cNvPr id="5" name="文本框 4"/>
          <p:cNvSpPr txBox="1"/>
          <p:nvPr/>
        </p:nvSpPr>
        <p:spPr>
          <a:xfrm>
            <a:off x="1429385" y="247650"/>
            <a:ext cx="2011680" cy="645160"/>
          </a:xfrm>
          <a:prstGeom prst="rect">
            <a:avLst/>
          </a:prstGeom>
          <a:noFill/>
        </p:spPr>
        <p:txBody>
          <a:bodyPr wrap="none" rtlCol="0" anchor="t">
            <a:spAutoFit/>
          </a:bodyPr>
          <a:p>
            <a:r>
              <a:rPr lang="zh-CN" altLang="en-US" sz="3600" b="1" dirty="0">
                <a:latin typeface="微软雅黑" panose="020B0503020204020204" charset="-122"/>
                <a:ea typeface="微软雅黑" panose="020B0503020204020204" charset="-122"/>
                <a:cs typeface="微软雅黑" panose="020B0503020204020204" charset="-122"/>
                <a:sym typeface="+mn-ea"/>
              </a:rPr>
              <a:t>整机定标</a:t>
            </a:r>
            <a:endParaRPr lang="zh-CN" altLang="en-US" sz="3600" b="1" dirty="0">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nvSpPr>
        <p:spPr>
          <a:xfrm>
            <a:off x="5396865" y="5715635"/>
            <a:ext cx="2026285" cy="429895"/>
          </a:xfrm>
          <a:prstGeom prst="rect">
            <a:avLst/>
          </a:prstGeom>
        </p:spPr>
        <p:txBody>
          <a:bodyPr wrap="square">
            <a:spAutoFit/>
          </a:bodyPr>
          <a:p>
            <a:r>
              <a:rPr lang="zh-CN" altLang="en-US" sz="2200" b="1">
                <a:solidFill>
                  <a:srgbClr val="4141EF"/>
                </a:solidFill>
                <a:latin typeface="微软雅黑" panose="020B0503020204020204" charset="-122"/>
                <a:cs typeface="微软雅黑" panose="020B0503020204020204" charset="-122"/>
              </a:rPr>
              <a:t>能量响应曲线</a:t>
            </a:r>
            <a:endParaRPr lang="zh-CN" altLang="en-US" sz="2200" b="1">
              <a:solidFill>
                <a:srgbClr val="4141EF"/>
              </a:solidFill>
              <a:latin typeface="微软雅黑" panose="020B0503020204020204" charset="-122"/>
              <a:ea typeface="黑体" panose="02010609060101010101" pitchFamily="49" charset="-122"/>
              <a:cs typeface="微软雅黑" panose="020B0503020204020204" charset="-122"/>
            </a:endParaRPr>
          </a:p>
        </p:txBody>
      </p:sp>
      <p:pic>
        <p:nvPicPr>
          <p:cNvPr id="8" name="图片 7"/>
          <p:cNvPicPr>
            <a:picLocks noChangeAspect="1"/>
          </p:cNvPicPr>
          <p:nvPr/>
        </p:nvPicPr>
        <p:blipFill>
          <a:blip r:embed="rId3"/>
          <a:stretch>
            <a:fillRect/>
          </a:stretch>
        </p:blipFill>
        <p:spPr>
          <a:xfrm>
            <a:off x="338455" y="1932940"/>
            <a:ext cx="3997960" cy="3738245"/>
          </a:xfrm>
          <a:prstGeom prst="rect">
            <a:avLst/>
          </a:prstGeom>
        </p:spPr>
      </p:pic>
      <p:pic>
        <p:nvPicPr>
          <p:cNvPr id="10" name="图片 9"/>
          <p:cNvPicPr>
            <a:picLocks noChangeAspect="1"/>
          </p:cNvPicPr>
          <p:nvPr/>
        </p:nvPicPr>
        <p:blipFill>
          <a:blip r:embed="rId4"/>
          <a:stretch>
            <a:fillRect/>
          </a:stretch>
        </p:blipFill>
        <p:spPr>
          <a:xfrm>
            <a:off x="4370070" y="1932940"/>
            <a:ext cx="3602990" cy="3604260"/>
          </a:xfrm>
          <a:prstGeom prst="rect">
            <a:avLst/>
          </a:prstGeom>
        </p:spPr>
      </p:pic>
      <p:pic>
        <p:nvPicPr>
          <p:cNvPr id="17" name="图片 16"/>
          <p:cNvPicPr>
            <a:picLocks noChangeAspect="1"/>
          </p:cNvPicPr>
          <p:nvPr/>
        </p:nvPicPr>
        <p:blipFill>
          <a:blip r:embed="rId5"/>
          <a:stretch>
            <a:fillRect/>
          </a:stretch>
        </p:blipFill>
        <p:spPr>
          <a:xfrm>
            <a:off x="8006715" y="2047875"/>
            <a:ext cx="4129405" cy="3422015"/>
          </a:xfrm>
          <a:prstGeom prst="rect">
            <a:avLst/>
          </a:prstGeom>
        </p:spPr>
      </p:pic>
      <p:sp>
        <p:nvSpPr>
          <p:cNvPr id="18" name="文本框 17"/>
          <p:cNvSpPr txBox="1"/>
          <p:nvPr/>
        </p:nvSpPr>
        <p:spPr>
          <a:xfrm>
            <a:off x="733425" y="1403350"/>
            <a:ext cx="1158240" cy="429895"/>
          </a:xfrm>
          <a:prstGeom prst="rect">
            <a:avLst/>
          </a:prstGeom>
        </p:spPr>
        <p:txBody>
          <a:bodyPr wrap="square">
            <a:spAutoFit/>
          </a:bodyPr>
          <a:p>
            <a:pPr marL="342900" indent="-342900">
              <a:buFont typeface="Wingdings" panose="05000000000000000000" charset="0"/>
              <a:buChar char="p"/>
            </a:pPr>
            <a:r>
              <a:rPr lang="zh-CN" altLang="en-US" sz="2200" b="1">
                <a:solidFill>
                  <a:schemeClr val="tx1"/>
                </a:solidFill>
                <a:latin typeface="微软雅黑" panose="020B0503020204020204" charset="-122"/>
                <a:cs typeface="微软雅黑" panose="020B0503020204020204" charset="-122"/>
              </a:rPr>
              <a:t>SD1</a:t>
            </a:r>
            <a:endParaRPr lang="zh-CN" altLang="en-US" sz="2200" b="1">
              <a:solidFill>
                <a:schemeClr val="tx1"/>
              </a:solidFill>
              <a:latin typeface="微软雅黑" panose="020B0503020204020204" charset="-122"/>
              <a:ea typeface="宋体" panose="02010600030101010101" pitchFamily="2" charset="-122"/>
              <a:cs typeface="微软雅黑" panose="020B0503020204020204" charset="-122"/>
            </a:endParaRPr>
          </a:p>
        </p:txBody>
      </p:sp>
      <p:sp>
        <p:nvSpPr>
          <p:cNvPr id="19" name="文本框 18"/>
          <p:cNvSpPr txBox="1"/>
          <p:nvPr/>
        </p:nvSpPr>
        <p:spPr>
          <a:xfrm>
            <a:off x="4540250" y="1403350"/>
            <a:ext cx="1546860" cy="429895"/>
          </a:xfrm>
          <a:prstGeom prst="rect">
            <a:avLst/>
          </a:prstGeom>
        </p:spPr>
        <p:txBody>
          <a:bodyPr wrap="square">
            <a:spAutoFit/>
          </a:bodyPr>
          <a:p>
            <a:pPr marL="342900" indent="-342900">
              <a:buFont typeface="Wingdings" panose="05000000000000000000" charset="0"/>
              <a:buChar char="p"/>
            </a:pPr>
            <a:r>
              <a:rPr lang="zh-CN" altLang="en-US" sz="2200" b="1">
                <a:solidFill>
                  <a:schemeClr val="tx1"/>
                </a:solidFill>
                <a:latin typeface="微软雅黑" panose="020B0503020204020204" charset="-122"/>
                <a:cs typeface="微软雅黑" panose="020B0503020204020204" charset="-122"/>
              </a:rPr>
              <a:t>SD2</a:t>
            </a:r>
            <a:endParaRPr lang="zh-CN" altLang="en-US" sz="2200" b="1">
              <a:solidFill>
                <a:schemeClr val="tx1"/>
              </a:solidFill>
              <a:latin typeface="微软雅黑" panose="020B0503020204020204" charset="-122"/>
              <a:ea typeface="宋体" panose="02010600030101010101" pitchFamily="2" charset="-122"/>
              <a:cs typeface="微软雅黑" panose="020B0503020204020204" charset="-122"/>
            </a:endParaRPr>
          </a:p>
        </p:txBody>
      </p:sp>
      <p:sp>
        <p:nvSpPr>
          <p:cNvPr id="20" name="文本框 19"/>
          <p:cNvSpPr txBox="1"/>
          <p:nvPr/>
        </p:nvSpPr>
        <p:spPr>
          <a:xfrm>
            <a:off x="8119110" y="1454785"/>
            <a:ext cx="1287780" cy="429895"/>
          </a:xfrm>
          <a:prstGeom prst="rect">
            <a:avLst/>
          </a:prstGeom>
        </p:spPr>
        <p:txBody>
          <a:bodyPr wrap="square">
            <a:spAutoFit/>
          </a:bodyPr>
          <a:p>
            <a:pPr marL="342900" indent="-342900">
              <a:buFont typeface="Wingdings" panose="05000000000000000000" charset="0"/>
              <a:buChar char="p"/>
            </a:pPr>
            <a:r>
              <a:rPr lang="zh-CN" altLang="en-US" sz="2200" b="1">
                <a:solidFill>
                  <a:schemeClr val="tx1"/>
                </a:solidFill>
                <a:latin typeface="微软雅黑" panose="020B0503020204020204" charset="-122"/>
                <a:cs typeface="微软雅黑" panose="020B0503020204020204" charset="-122"/>
              </a:rPr>
              <a:t>CsI</a:t>
            </a:r>
            <a:endParaRPr lang="zh-CN" altLang="en-US" sz="2200" b="1">
              <a:solidFill>
                <a:schemeClr val="tx1"/>
              </a:solidFill>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transition advTm="18446"/>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图片 6" descr="所徽1.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75715" cy="1076960"/>
          </a:xfrm>
          <a:prstGeom prst="rect">
            <a:avLst/>
          </a:prstGeom>
        </p:spPr>
      </p:pic>
      <p:sp>
        <p:nvSpPr>
          <p:cNvPr id="11" name="矩形 10"/>
          <p:cNvSpPr/>
          <p:nvPr/>
        </p:nvSpPr>
        <p:spPr>
          <a:xfrm flipV="1">
            <a:off x="0" y="105473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6232525" y="650621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pPr algn="l"/>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sp>
        <p:nvSpPr>
          <p:cNvPr id="5" name="文本框 4"/>
          <p:cNvSpPr txBox="1"/>
          <p:nvPr/>
        </p:nvSpPr>
        <p:spPr>
          <a:xfrm>
            <a:off x="1429385" y="247650"/>
            <a:ext cx="2926080" cy="645160"/>
          </a:xfrm>
          <a:prstGeom prst="rect">
            <a:avLst/>
          </a:prstGeom>
          <a:noFill/>
        </p:spPr>
        <p:txBody>
          <a:bodyPr wrap="none" rtlCol="0" anchor="t">
            <a:spAutoFit/>
          </a:bodyPr>
          <a:p>
            <a:r>
              <a:rPr lang="zh-CN" altLang="en-US" sz="3600" b="1" dirty="0">
                <a:latin typeface="微软雅黑" panose="020B0503020204020204" charset="-122"/>
                <a:ea typeface="微软雅黑" panose="020B0503020204020204" charset="-122"/>
                <a:cs typeface="微软雅黑" panose="020B0503020204020204" charset="-122"/>
                <a:sym typeface="+mn-ea"/>
              </a:rPr>
              <a:t>在轨工作</a:t>
            </a:r>
            <a:r>
              <a:rPr lang="zh-CN" altLang="en-US" sz="3600" b="1" dirty="0">
                <a:latin typeface="微软雅黑" panose="020B0503020204020204" charset="-122"/>
                <a:ea typeface="微软雅黑" panose="020B0503020204020204" charset="-122"/>
                <a:cs typeface="微软雅黑" panose="020B0503020204020204" charset="-122"/>
                <a:sym typeface="+mn-ea"/>
              </a:rPr>
              <a:t>模式</a:t>
            </a:r>
            <a:endParaRPr lang="zh-CN" altLang="en-US" sz="3600" b="1" dirty="0">
              <a:latin typeface="微软雅黑" panose="020B0503020204020204" charset="-122"/>
              <a:ea typeface="微软雅黑" panose="020B0503020204020204" charset="-122"/>
              <a:cs typeface="微软雅黑" panose="020B0503020204020204" charset="-122"/>
              <a:sym typeface="+mn-ea"/>
            </a:endParaRPr>
          </a:p>
        </p:txBody>
      </p:sp>
      <p:graphicFrame>
        <p:nvGraphicFramePr>
          <p:cNvPr id="16" name="表格 15"/>
          <p:cNvGraphicFramePr>
            <a:graphicFrameLocks noGrp="1"/>
          </p:cNvGraphicFramePr>
          <p:nvPr>
            <p:custDataLst>
              <p:tags r:id="rId3"/>
            </p:custDataLst>
          </p:nvPr>
        </p:nvGraphicFramePr>
        <p:xfrm>
          <a:off x="482600" y="1663700"/>
          <a:ext cx="7048500" cy="4380230"/>
        </p:xfrm>
        <a:graphic>
          <a:graphicData uri="http://schemas.openxmlformats.org/drawingml/2006/table">
            <a:tbl>
              <a:tblPr firstRow="1" firstCol="1" bandRow="1">
                <a:tableStyleId>{5C22544A-7EE6-4342-B048-85BDC9FD1C3A}</a:tableStyleId>
              </a:tblPr>
              <a:tblGrid>
                <a:gridCol w="731520"/>
                <a:gridCol w="1125855"/>
                <a:gridCol w="3507105"/>
                <a:gridCol w="1684020"/>
              </a:tblGrid>
              <a:tr h="539750">
                <a:tc>
                  <a:txBody>
                    <a:bodyPr/>
                    <a:p>
                      <a:pPr marL="0" indent="0" algn="ctr">
                        <a:lnSpc>
                          <a:spcPct val="150000"/>
                        </a:lnSpc>
                        <a:spcBef>
                          <a:spcPts val="780"/>
                        </a:spcBef>
                        <a:spcAft>
                          <a:spcPts val="780"/>
                        </a:spcAft>
                      </a:pPr>
                      <a:r>
                        <a:rPr lang="zh-CN" sz="1800" b="1" kern="0" dirty="0">
                          <a:solidFill>
                            <a:schemeClr val="bg1"/>
                          </a:solidFill>
                          <a:effectLst/>
                          <a:latin typeface="微软雅黑" panose="020B0503020204020204" charset="-122"/>
                          <a:ea typeface="微软雅黑" panose="020B0503020204020204" charset="-122"/>
                        </a:rPr>
                        <a:t>序号</a:t>
                      </a:r>
                      <a:endParaRPr lang="zh-CN" sz="1800" b="1" kern="0" dirty="0">
                        <a:solidFill>
                          <a:schemeClr val="bg1"/>
                        </a:solidFill>
                        <a:effectLst/>
                        <a:latin typeface="微软雅黑" panose="020B0503020204020204" charset="-122"/>
                        <a:ea typeface="微软雅黑" panose="020B0503020204020204" charset="-122"/>
                        <a:cs typeface="Times New Roman" panose="02020603050405020304"/>
                      </a:endParaRPr>
                    </a:p>
                  </a:txBody>
                  <a:tcPr marL="67316" marR="67316" marT="0" marB="0" anchor="ctr" anchorCtr="1">
                    <a:solidFill>
                      <a:srgbClr val="00B0F0"/>
                    </a:solidFill>
                  </a:tcPr>
                </a:tc>
                <a:tc>
                  <a:txBody>
                    <a:bodyPr/>
                    <a:p>
                      <a:pPr marL="0" indent="0" algn="ctr">
                        <a:lnSpc>
                          <a:spcPct val="150000"/>
                        </a:lnSpc>
                        <a:spcBef>
                          <a:spcPts val="780"/>
                        </a:spcBef>
                        <a:spcAft>
                          <a:spcPts val="780"/>
                        </a:spcAft>
                      </a:pPr>
                      <a:r>
                        <a:rPr lang="zh-CN" altLang="en-US" sz="1800" b="1" kern="100" dirty="0" smtClean="0">
                          <a:solidFill>
                            <a:schemeClr val="bg1"/>
                          </a:solidFill>
                          <a:effectLst/>
                          <a:latin typeface="微软雅黑" panose="020B0503020204020204" charset="-122"/>
                          <a:ea typeface="微软雅黑" panose="020B0503020204020204" charset="-122"/>
                          <a:cs typeface="Times New Roman" panose="02020603050405020304"/>
                        </a:rPr>
                        <a:t>类型</a:t>
                      </a:r>
                      <a:endParaRPr lang="zh-CN" altLang="en-US" sz="1800" b="1" kern="100" dirty="0" smtClean="0">
                        <a:solidFill>
                          <a:schemeClr val="bg1"/>
                        </a:solidFill>
                        <a:effectLst/>
                        <a:latin typeface="微软雅黑" panose="020B0503020204020204" charset="-122"/>
                        <a:ea typeface="微软雅黑" panose="020B0503020204020204" charset="-122"/>
                        <a:cs typeface="Times New Roman" panose="02020603050405020304"/>
                      </a:endParaRPr>
                    </a:p>
                  </a:txBody>
                  <a:tcPr marL="67316" marR="67316" marT="0" marB="0" anchor="ctr" anchorCtr="1">
                    <a:solidFill>
                      <a:srgbClr val="00B0F0"/>
                    </a:solidFill>
                  </a:tcPr>
                </a:tc>
                <a:tc>
                  <a:txBody>
                    <a:bodyPr/>
                    <a:p>
                      <a:pPr marL="0" indent="0" algn="ctr">
                        <a:lnSpc>
                          <a:spcPct val="150000"/>
                        </a:lnSpc>
                        <a:spcBef>
                          <a:spcPts val="780"/>
                        </a:spcBef>
                        <a:spcAft>
                          <a:spcPts val="780"/>
                        </a:spcAft>
                      </a:pPr>
                      <a:r>
                        <a:rPr lang="zh-CN" altLang="en-US" sz="1800" b="1" kern="0" dirty="0" smtClean="0">
                          <a:solidFill>
                            <a:schemeClr val="bg1"/>
                          </a:solidFill>
                          <a:effectLst/>
                          <a:latin typeface="微软雅黑" panose="020B0503020204020204" charset="-122"/>
                          <a:ea typeface="微软雅黑" panose="020B0503020204020204" charset="-122"/>
                        </a:rPr>
                        <a:t>说明</a:t>
                      </a:r>
                      <a:endParaRPr lang="zh-CN" altLang="en-US" sz="1800" b="1" kern="0" dirty="0" smtClean="0">
                        <a:solidFill>
                          <a:schemeClr val="bg1"/>
                        </a:solidFill>
                        <a:effectLst/>
                        <a:latin typeface="微软雅黑" panose="020B0503020204020204" charset="-122"/>
                        <a:ea typeface="微软雅黑" panose="020B0503020204020204" charset="-122"/>
                        <a:cs typeface="Times New Roman" panose="02020603050405020304"/>
                      </a:endParaRPr>
                    </a:p>
                  </a:txBody>
                  <a:tcPr marL="67316" marR="67316" marT="0" marB="0" anchor="ctr" anchorCtr="1">
                    <a:solidFill>
                      <a:srgbClr val="00B0F0"/>
                    </a:solidFill>
                  </a:tcPr>
                </a:tc>
                <a:tc>
                  <a:txBody>
                    <a:bodyPr/>
                    <a:p>
                      <a:pPr marL="0" indent="0" algn="ctr">
                        <a:lnSpc>
                          <a:spcPct val="150000"/>
                        </a:lnSpc>
                        <a:spcBef>
                          <a:spcPts val="780"/>
                        </a:spcBef>
                        <a:spcAft>
                          <a:spcPts val="780"/>
                        </a:spcAft>
                      </a:pPr>
                      <a:r>
                        <a:rPr lang="zh-CN" altLang="en-US" sz="1800" b="1" kern="100" dirty="0" smtClean="0">
                          <a:solidFill>
                            <a:schemeClr val="bg1"/>
                          </a:solidFill>
                          <a:effectLst/>
                          <a:latin typeface="微软雅黑" panose="020B0503020204020204" charset="-122"/>
                          <a:ea typeface="微软雅黑" panose="020B0503020204020204" charset="-122"/>
                          <a:cs typeface="Times New Roman" panose="02020603050405020304"/>
                        </a:rPr>
                        <a:t>数据处理方式</a:t>
                      </a:r>
                      <a:endParaRPr lang="zh-CN" altLang="en-US" sz="1800" b="1" kern="100" dirty="0" smtClean="0">
                        <a:solidFill>
                          <a:schemeClr val="bg1"/>
                        </a:solidFill>
                        <a:effectLst/>
                        <a:latin typeface="微软雅黑" panose="020B0503020204020204" charset="-122"/>
                        <a:ea typeface="微软雅黑" panose="020B0503020204020204" charset="-122"/>
                        <a:cs typeface="Times New Roman" panose="02020603050405020304"/>
                      </a:endParaRPr>
                    </a:p>
                  </a:txBody>
                  <a:tcPr marL="67316" marR="67316" marT="0" marB="0" anchor="ctr" anchorCtr="1">
                    <a:solidFill>
                      <a:srgbClr val="00B0F0"/>
                    </a:solidFill>
                  </a:tcPr>
                </a:tc>
              </a:tr>
              <a:tr h="1600200">
                <a:tc>
                  <a:txBody>
                    <a:bodyPr/>
                    <a:p>
                      <a:pPr marL="0" indent="0" algn="ctr">
                        <a:lnSpc>
                          <a:spcPct val="150000"/>
                        </a:lnSpc>
                        <a:spcBef>
                          <a:spcPts val="780"/>
                        </a:spcBef>
                        <a:spcAft>
                          <a:spcPts val="780"/>
                        </a:spcAft>
                      </a:pPr>
                      <a:r>
                        <a:rPr lang="en-US" sz="1400" b="1" kern="0" dirty="0">
                          <a:solidFill>
                            <a:schemeClr val="bg1"/>
                          </a:solidFill>
                          <a:effectLst/>
                          <a:latin typeface="微软雅黑" panose="020B0503020204020204" charset="-122"/>
                          <a:ea typeface="微软雅黑" panose="020B0503020204020204" charset="-122"/>
                        </a:rPr>
                        <a:t>1</a:t>
                      </a:r>
                      <a:endParaRPr lang="en-US" sz="1400" b="1" kern="0" dirty="0">
                        <a:solidFill>
                          <a:schemeClr val="bg1"/>
                        </a:solidFill>
                        <a:effectLst/>
                        <a:latin typeface="微软雅黑" panose="020B0503020204020204" charset="-122"/>
                        <a:ea typeface="微软雅黑" panose="020B0503020204020204" charset="-122"/>
                        <a:cs typeface="Times New Roman" panose="02020603050405020304"/>
                      </a:endParaRPr>
                    </a:p>
                  </a:txBody>
                  <a:tcPr marL="67316" marR="67316" marT="0" marB="0" anchor="ctr">
                    <a:solidFill>
                      <a:srgbClr val="00B0F0"/>
                    </a:solidFill>
                  </a:tcPr>
                </a:tc>
                <a:tc>
                  <a:txBody>
                    <a:bodyPr/>
                    <a:p>
                      <a:pPr algn="ctr">
                        <a:lnSpc>
                          <a:spcPct val="150000"/>
                        </a:lnSpc>
                        <a:spcBef>
                          <a:spcPts val="780"/>
                        </a:spcBef>
                        <a:spcAft>
                          <a:spcPts val="780"/>
                        </a:spcAft>
                      </a:pPr>
                      <a:r>
                        <a:rPr lang="zh-CN" altLang="en-US" sz="1400" b="1" kern="0" dirty="0" smtClean="0">
                          <a:solidFill>
                            <a:schemeClr val="bg1"/>
                          </a:solidFill>
                          <a:effectLst/>
                          <a:latin typeface="微软雅黑" panose="020B0503020204020204" charset="-122"/>
                          <a:ea typeface="微软雅黑" panose="020B0503020204020204" charset="-122"/>
                        </a:rPr>
                        <a:t>观测模式</a:t>
                      </a:r>
                      <a:endParaRPr lang="zh-CN" altLang="en-US" sz="1400" b="1" kern="0" dirty="0" smtClean="0">
                        <a:solidFill>
                          <a:schemeClr val="bg1"/>
                        </a:solidFill>
                        <a:effectLst/>
                        <a:latin typeface="微软雅黑" panose="020B0503020204020204" charset="-122"/>
                        <a:ea typeface="微软雅黑" panose="020B0503020204020204" charset="-122"/>
                        <a:cs typeface="Times New Roman" panose="02020603050405020304"/>
                      </a:endParaRPr>
                    </a:p>
                  </a:txBody>
                  <a:tcPr marL="67316" marR="67316" marT="0" marB="0" anchor="ctr">
                    <a:solidFill>
                      <a:srgbClr val="00B0F0"/>
                    </a:solidFill>
                  </a:tcPr>
                </a:tc>
                <a:tc>
                  <a:txBody>
                    <a:bodyPr/>
                    <a:p>
                      <a:pPr algn="just">
                        <a:lnSpc>
                          <a:spcPct val="150000"/>
                        </a:lnSpc>
                        <a:spcAft>
                          <a:spcPts val="0"/>
                        </a:spcAft>
                      </a:pPr>
                      <a:r>
                        <a:rPr lang="zh-CN" altLang="en-US" sz="1400" b="1" kern="0" dirty="0" smtClean="0">
                          <a:solidFill>
                            <a:schemeClr val="bg1"/>
                          </a:solidFill>
                          <a:effectLst/>
                          <a:latin typeface="微软雅黑" panose="020B0503020204020204" charset="-122"/>
                          <a:ea typeface="微软雅黑" panose="020B0503020204020204" charset="-122"/>
                          <a:cs typeface="微软雅黑" panose="020B0503020204020204" charset="-122"/>
                        </a:rPr>
                        <a:t>正常的宇宙线取数，电子、质子、</a:t>
                      </a:r>
                      <a:r>
                        <a:rPr lang="en-US" altLang="zh-CN" sz="1400" b="1" kern="0" dirty="0" smtClean="0">
                          <a:solidFill>
                            <a:schemeClr val="bg1"/>
                          </a:solidFill>
                          <a:effectLst/>
                          <a:latin typeface="微软雅黑" panose="020B0503020204020204" charset="-122"/>
                          <a:ea typeface="微软雅黑" panose="020B0503020204020204" charset="-122"/>
                          <a:cs typeface="微软雅黑" panose="020B0503020204020204" charset="-122"/>
                        </a:rPr>
                        <a:t>α</a:t>
                      </a:r>
                      <a:r>
                        <a:rPr lang="zh-CN" altLang="en-US" sz="1400" b="1" kern="0" dirty="0" smtClean="0">
                          <a:solidFill>
                            <a:schemeClr val="bg1"/>
                          </a:solidFill>
                          <a:effectLst/>
                          <a:latin typeface="微软雅黑" panose="020B0503020204020204" charset="-122"/>
                          <a:ea typeface="微软雅黑" panose="020B0503020204020204" charset="-122"/>
                          <a:cs typeface="微软雅黑" panose="020B0503020204020204" charset="-122"/>
                        </a:rPr>
                        <a:t>粒子进行分析后传输能谱。剩余的带宽传输重离子和少量电子、质子、</a:t>
                      </a:r>
                      <a:r>
                        <a:rPr lang="en-US" altLang="zh-CN" sz="1400" b="1" kern="0" dirty="0" smtClean="0">
                          <a:solidFill>
                            <a:schemeClr val="bg1"/>
                          </a:solidFill>
                          <a:effectLst/>
                          <a:latin typeface="微软雅黑" panose="020B0503020204020204" charset="-122"/>
                          <a:ea typeface="微软雅黑" panose="020B0503020204020204" charset="-122"/>
                          <a:cs typeface="微软雅黑" panose="020B0503020204020204" charset="-122"/>
                        </a:rPr>
                        <a:t>α</a:t>
                      </a:r>
                      <a:r>
                        <a:rPr lang="zh-CN" altLang="en-US" sz="1400" b="1" kern="0" dirty="0" smtClean="0">
                          <a:solidFill>
                            <a:schemeClr val="bg1"/>
                          </a:solidFill>
                          <a:effectLst/>
                          <a:latin typeface="微软雅黑" panose="020B0503020204020204" charset="-122"/>
                          <a:ea typeface="微软雅黑" panose="020B0503020204020204" charset="-122"/>
                          <a:cs typeface="微软雅黑" panose="020B0503020204020204" charset="-122"/>
                        </a:rPr>
                        <a:t>粒子的原始谱，通过重离子等的原始数据可以作为分析仪探头单元的能量定标依据。</a:t>
                      </a:r>
                      <a:endParaRPr lang="zh-CN" altLang="en-US" sz="1400" b="1" kern="0" dirty="0" smtClean="0">
                        <a:solidFill>
                          <a:schemeClr val="bg1"/>
                        </a:solidFill>
                        <a:effectLst/>
                        <a:latin typeface="微软雅黑" panose="020B0503020204020204" charset="-122"/>
                        <a:ea typeface="微软雅黑" panose="020B0503020204020204" charset="-122"/>
                        <a:cs typeface="微软雅黑" panose="020B0503020204020204" charset="-122"/>
                      </a:endParaRPr>
                    </a:p>
                  </a:txBody>
                  <a:tcPr marL="67316" marR="67316" marT="0" marB="0" anchor="ctr">
                    <a:solidFill>
                      <a:srgbClr val="00B0F0"/>
                    </a:solidFill>
                  </a:tcPr>
                </a:tc>
                <a:tc>
                  <a:txBody>
                    <a:bodyPr/>
                    <a:p>
                      <a:pPr marL="0" algn="just" defTabSz="914400" rtl="0" eaLnBrk="1" latinLnBrk="0" hangingPunct="1">
                        <a:lnSpc>
                          <a:spcPct val="150000"/>
                        </a:lnSpc>
                        <a:spcAft>
                          <a:spcPts val="0"/>
                        </a:spcAft>
                      </a:pPr>
                      <a:r>
                        <a:rPr lang="zh-CN" altLang="en-US" sz="1400" b="1" kern="0" dirty="0" smtClean="0">
                          <a:solidFill>
                            <a:schemeClr val="bg1"/>
                          </a:solidFill>
                          <a:effectLst/>
                          <a:latin typeface="微软雅黑" panose="020B0503020204020204" charset="-122"/>
                          <a:ea typeface="微软雅黑" panose="020B0503020204020204" charset="-122"/>
                          <a:cs typeface="+mn-cs"/>
                        </a:rPr>
                        <a:t>传能谱数据及部分原始数据</a:t>
                      </a:r>
                      <a:endParaRPr lang="zh-CN" altLang="en-US" sz="1400" b="1" kern="0" dirty="0" smtClean="0">
                        <a:solidFill>
                          <a:schemeClr val="bg1"/>
                        </a:solidFill>
                        <a:effectLst/>
                        <a:latin typeface="微软雅黑" panose="020B0503020204020204" charset="-122"/>
                        <a:ea typeface="微软雅黑" panose="020B0503020204020204" charset="-122"/>
                        <a:cs typeface="+mn-cs"/>
                      </a:endParaRPr>
                    </a:p>
                  </a:txBody>
                  <a:tcPr marL="67316" marR="67316" marT="0" marB="0" anchor="ctr">
                    <a:solidFill>
                      <a:srgbClr val="00B0F0"/>
                    </a:solidFill>
                  </a:tcPr>
                </a:tc>
              </a:tr>
              <a:tr h="1280160">
                <a:tc>
                  <a:txBody>
                    <a:bodyPr/>
                    <a:p>
                      <a:pPr algn="ctr">
                        <a:lnSpc>
                          <a:spcPct val="150000"/>
                        </a:lnSpc>
                        <a:spcBef>
                          <a:spcPts val="780"/>
                        </a:spcBef>
                        <a:spcAft>
                          <a:spcPts val="780"/>
                        </a:spcAft>
                      </a:pPr>
                      <a:r>
                        <a:rPr lang="en-US" sz="1400" b="1" kern="0" dirty="0">
                          <a:solidFill>
                            <a:schemeClr val="bg1"/>
                          </a:solidFill>
                          <a:effectLst/>
                          <a:latin typeface="微软雅黑" panose="020B0503020204020204" charset="-122"/>
                          <a:ea typeface="微软雅黑" panose="020B0503020204020204" charset="-122"/>
                        </a:rPr>
                        <a:t>2</a:t>
                      </a:r>
                      <a:endParaRPr lang="en-US" sz="1400" b="1" kern="0" dirty="0">
                        <a:solidFill>
                          <a:schemeClr val="bg1"/>
                        </a:solidFill>
                        <a:effectLst/>
                        <a:latin typeface="微软雅黑" panose="020B0503020204020204" charset="-122"/>
                        <a:ea typeface="微软雅黑" panose="020B0503020204020204" charset="-122"/>
                        <a:cs typeface="Times New Roman" panose="02020603050405020304"/>
                      </a:endParaRPr>
                    </a:p>
                  </a:txBody>
                  <a:tcPr marL="67316" marR="67316" marT="0" marB="0" anchor="ctr">
                    <a:solidFill>
                      <a:srgbClr val="00B0F0"/>
                    </a:solidFill>
                  </a:tcPr>
                </a:tc>
                <a:tc>
                  <a:txBody>
                    <a:bodyPr/>
                    <a:p>
                      <a:pPr algn="ctr">
                        <a:lnSpc>
                          <a:spcPct val="150000"/>
                        </a:lnSpc>
                        <a:spcBef>
                          <a:spcPts val="780"/>
                        </a:spcBef>
                        <a:spcAft>
                          <a:spcPts val="780"/>
                        </a:spcAft>
                      </a:pPr>
                      <a:r>
                        <a:rPr lang="zh-CN" altLang="en-US" sz="1400" b="1" kern="0" dirty="0" smtClean="0">
                          <a:solidFill>
                            <a:schemeClr val="bg1"/>
                          </a:solidFill>
                          <a:effectLst/>
                          <a:latin typeface="微软雅黑" panose="020B0503020204020204" charset="-122"/>
                          <a:ea typeface="微软雅黑" panose="020B0503020204020204" charset="-122"/>
                        </a:rPr>
                        <a:t>标定模式</a:t>
                      </a:r>
                      <a:endParaRPr lang="zh-CN" altLang="en-US" sz="1400" b="1" kern="0" dirty="0" smtClean="0">
                        <a:solidFill>
                          <a:schemeClr val="bg1"/>
                        </a:solidFill>
                        <a:effectLst/>
                        <a:latin typeface="微软雅黑" panose="020B0503020204020204" charset="-122"/>
                        <a:ea typeface="微软雅黑" panose="020B0503020204020204" charset="-122"/>
                        <a:cs typeface="Times New Roman" panose="02020603050405020304"/>
                      </a:endParaRPr>
                    </a:p>
                  </a:txBody>
                  <a:tcPr marL="67316" marR="67316" marT="0" marB="0" anchor="ctr">
                    <a:solidFill>
                      <a:srgbClr val="00B0F0"/>
                    </a:solidFill>
                  </a:tcPr>
                </a:tc>
                <a:tc>
                  <a:txBody>
                    <a:bodyPr/>
                    <a:p>
                      <a:pPr marL="0" algn="just" defTabSz="914400" rtl="0" eaLnBrk="1" latinLnBrk="0" hangingPunct="1">
                        <a:lnSpc>
                          <a:spcPct val="150000"/>
                        </a:lnSpc>
                        <a:spcBef>
                          <a:spcPts val="780"/>
                        </a:spcBef>
                        <a:spcAft>
                          <a:spcPts val="0"/>
                        </a:spcAft>
                      </a:pPr>
                      <a:r>
                        <a:rPr lang="zh-CN" altLang="en-US" sz="1400" b="1" kern="0" dirty="0" smtClean="0">
                          <a:solidFill>
                            <a:schemeClr val="bg1"/>
                          </a:solidFill>
                          <a:effectLst/>
                          <a:latin typeface="微软雅黑" panose="020B0503020204020204" charset="-122"/>
                          <a:ea typeface="微软雅黑" panose="020B0503020204020204" charset="-122"/>
                          <a:cs typeface="+mn-cs"/>
                        </a:rPr>
                        <a:t>电子学线性刻度（也称电子学自检）控制前端读出板上的刻度信号产生电路，对所有电子学通道进行测试，用来了解各通道性能及其变化情况。</a:t>
                      </a:r>
                      <a:endParaRPr lang="zh-CN" altLang="en-US" sz="1400" b="1" kern="0" dirty="0" smtClean="0">
                        <a:solidFill>
                          <a:schemeClr val="bg1"/>
                        </a:solidFill>
                        <a:effectLst/>
                        <a:latin typeface="微软雅黑" panose="020B0503020204020204" charset="-122"/>
                        <a:ea typeface="微软雅黑" panose="020B0503020204020204" charset="-122"/>
                        <a:cs typeface="+mn-cs"/>
                      </a:endParaRPr>
                    </a:p>
                  </a:txBody>
                  <a:tcPr marL="67316" marR="67316" marT="0" marB="0" anchor="ctr">
                    <a:solidFill>
                      <a:srgbClr val="00B0F0"/>
                    </a:solidFill>
                  </a:tcPr>
                </a:tc>
                <a:tc>
                  <a:txBody>
                    <a:bodyPr/>
                    <a:p>
                      <a:pPr marL="0" algn="just" defTabSz="914400" rtl="0" eaLnBrk="1" latinLnBrk="0" hangingPunct="1">
                        <a:lnSpc>
                          <a:spcPct val="150000"/>
                        </a:lnSpc>
                        <a:spcBef>
                          <a:spcPts val="780"/>
                        </a:spcBef>
                        <a:spcAft>
                          <a:spcPts val="0"/>
                        </a:spcAft>
                      </a:pPr>
                      <a:r>
                        <a:rPr lang="zh-CN" altLang="en-US" sz="1400" b="1" kern="0" dirty="0" smtClean="0">
                          <a:solidFill>
                            <a:schemeClr val="bg1"/>
                          </a:solidFill>
                          <a:effectLst/>
                          <a:latin typeface="微软雅黑" panose="020B0503020204020204" charset="-122"/>
                          <a:ea typeface="微软雅黑" panose="020B0503020204020204" charset="-122"/>
                          <a:cs typeface="+mn-cs"/>
                        </a:rPr>
                        <a:t>传输原始数据，</a:t>
                      </a:r>
                      <a:endParaRPr lang="en-US" altLang="zh-CN" sz="1400" b="1" kern="0" dirty="0" smtClean="0">
                        <a:solidFill>
                          <a:schemeClr val="bg1"/>
                        </a:solidFill>
                        <a:effectLst/>
                        <a:latin typeface="微软雅黑" panose="020B0503020204020204" charset="-122"/>
                        <a:ea typeface="微软雅黑" panose="020B0503020204020204" charset="-122"/>
                        <a:cs typeface="+mn-cs"/>
                      </a:endParaRPr>
                    </a:p>
                    <a:p>
                      <a:pPr marL="0" algn="just" defTabSz="914400" rtl="0" eaLnBrk="1" latinLnBrk="0" hangingPunct="1">
                        <a:lnSpc>
                          <a:spcPct val="150000"/>
                        </a:lnSpc>
                        <a:spcBef>
                          <a:spcPts val="780"/>
                        </a:spcBef>
                        <a:spcAft>
                          <a:spcPts val="0"/>
                        </a:spcAft>
                      </a:pPr>
                      <a:r>
                        <a:rPr lang="zh-CN" altLang="en-US" sz="1400" b="1" kern="0" dirty="0" smtClean="0">
                          <a:solidFill>
                            <a:schemeClr val="bg1"/>
                          </a:solidFill>
                          <a:effectLst/>
                          <a:latin typeface="微软雅黑" panose="020B0503020204020204" charset="-122"/>
                          <a:ea typeface="微软雅黑" panose="020B0503020204020204" charset="-122"/>
                          <a:cs typeface="+mn-cs"/>
                        </a:rPr>
                        <a:t>地面处理</a:t>
                      </a:r>
                      <a:endParaRPr lang="zh-CN" altLang="en-US" sz="1400" b="1" kern="0" dirty="0" smtClean="0">
                        <a:solidFill>
                          <a:schemeClr val="bg1"/>
                        </a:solidFill>
                        <a:effectLst/>
                        <a:latin typeface="微软雅黑" panose="020B0503020204020204" charset="-122"/>
                        <a:ea typeface="微软雅黑" panose="020B0503020204020204" charset="-122"/>
                        <a:cs typeface="+mn-cs"/>
                      </a:endParaRPr>
                    </a:p>
                  </a:txBody>
                  <a:tcPr marL="67316" marR="67316" marT="0" marB="0" anchor="ctr">
                    <a:solidFill>
                      <a:srgbClr val="00B0F0"/>
                    </a:solidFill>
                  </a:tcPr>
                </a:tc>
              </a:tr>
              <a:tr h="960120">
                <a:tc>
                  <a:txBody>
                    <a:bodyPr/>
                    <a:p>
                      <a:pPr algn="ctr">
                        <a:lnSpc>
                          <a:spcPct val="150000"/>
                        </a:lnSpc>
                        <a:spcBef>
                          <a:spcPts val="780"/>
                        </a:spcBef>
                        <a:spcAft>
                          <a:spcPts val="780"/>
                        </a:spcAft>
                      </a:pPr>
                      <a:r>
                        <a:rPr lang="en-US" sz="1400" b="1" kern="0" dirty="0">
                          <a:solidFill>
                            <a:schemeClr val="bg1"/>
                          </a:solidFill>
                          <a:effectLst/>
                          <a:latin typeface="微软雅黑" panose="020B0503020204020204" charset="-122"/>
                          <a:ea typeface="微软雅黑" panose="020B0503020204020204" charset="-122"/>
                        </a:rPr>
                        <a:t>3</a:t>
                      </a:r>
                      <a:endParaRPr lang="en-US" sz="1400" b="1" kern="0" dirty="0">
                        <a:solidFill>
                          <a:schemeClr val="bg1"/>
                        </a:solidFill>
                        <a:effectLst/>
                        <a:latin typeface="微软雅黑" panose="020B0503020204020204" charset="-122"/>
                        <a:ea typeface="微软雅黑" panose="020B0503020204020204" charset="-122"/>
                        <a:cs typeface="Times New Roman" panose="02020603050405020304"/>
                      </a:endParaRPr>
                    </a:p>
                  </a:txBody>
                  <a:tcPr marL="67316" marR="67316" marT="0" marB="0" anchor="ctr">
                    <a:solidFill>
                      <a:srgbClr val="00B0F0"/>
                    </a:solidFill>
                  </a:tcPr>
                </a:tc>
                <a:tc>
                  <a:txBody>
                    <a:bodyPr/>
                    <a:p>
                      <a:pPr algn="ctr">
                        <a:lnSpc>
                          <a:spcPct val="150000"/>
                        </a:lnSpc>
                        <a:spcBef>
                          <a:spcPts val="780"/>
                        </a:spcBef>
                        <a:spcAft>
                          <a:spcPts val="780"/>
                        </a:spcAft>
                      </a:pPr>
                      <a:r>
                        <a:rPr lang="zh-CN" altLang="en-US" sz="1400" b="1" kern="0" dirty="0" smtClean="0">
                          <a:solidFill>
                            <a:schemeClr val="bg1"/>
                          </a:solidFill>
                          <a:effectLst/>
                          <a:latin typeface="微软雅黑" panose="020B0503020204020204" charset="-122"/>
                          <a:ea typeface="微软雅黑" panose="020B0503020204020204" charset="-122"/>
                        </a:rPr>
                        <a:t>待机模式</a:t>
                      </a:r>
                      <a:endParaRPr lang="zh-CN" altLang="en-US" sz="1400" b="1" kern="0" dirty="0" smtClean="0">
                        <a:solidFill>
                          <a:schemeClr val="bg1"/>
                        </a:solidFill>
                        <a:effectLst/>
                        <a:latin typeface="微软雅黑" panose="020B0503020204020204" charset="-122"/>
                        <a:ea typeface="微软雅黑" panose="020B0503020204020204" charset="-122"/>
                        <a:cs typeface="Times New Roman" panose="02020603050405020304"/>
                      </a:endParaRPr>
                    </a:p>
                  </a:txBody>
                  <a:tcPr marL="67316" marR="67316" marT="0" marB="0" anchor="ctr">
                    <a:solidFill>
                      <a:srgbClr val="00B0F0"/>
                    </a:solidFill>
                  </a:tcPr>
                </a:tc>
                <a:tc>
                  <a:txBody>
                    <a:bodyPr/>
                    <a:p>
                      <a:pPr marL="0" indent="0" algn="just" defTabSz="914400" rtl="0" eaLnBrk="1" latinLnBrk="0" hangingPunct="1">
                        <a:lnSpc>
                          <a:spcPct val="150000"/>
                        </a:lnSpc>
                        <a:spcAft>
                          <a:spcPts val="0"/>
                        </a:spcAft>
                      </a:pPr>
                      <a:r>
                        <a:rPr lang="zh-CN" sz="1400" b="1" kern="0" dirty="0">
                          <a:solidFill>
                            <a:schemeClr val="bg1"/>
                          </a:solidFill>
                          <a:effectLst/>
                          <a:latin typeface="微软雅黑" panose="020B0503020204020204" charset="-122"/>
                          <a:ea typeface="微软雅黑" panose="020B0503020204020204" charset="-122"/>
                          <a:cs typeface="+mn-cs"/>
                        </a:rPr>
                        <a:t>火星能量粒子分析仪，在制动捕获段、轨道调整与中继通信段及日凌期不工作，需要进行主动温控</a:t>
                      </a:r>
                      <a:endParaRPr lang="zh-CN" sz="1400" b="1" kern="0" dirty="0">
                        <a:solidFill>
                          <a:schemeClr val="bg1"/>
                        </a:solidFill>
                        <a:effectLst/>
                        <a:latin typeface="微软雅黑" panose="020B0503020204020204" charset="-122"/>
                        <a:ea typeface="微软雅黑" panose="020B0503020204020204" charset="-122"/>
                        <a:cs typeface="+mn-cs"/>
                      </a:endParaRPr>
                    </a:p>
                  </a:txBody>
                  <a:tcPr marL="59055" marR="68580" marT="0" marB="0" anchor="ctr">
                    <a:solidFill>
                      <a:srgbClr val="00B0F0"/>
                    </a:solidFill>
                  </a:tcPr>
                </a:tc>
                <a:tc>
                  <a:txBody>
                    <a:bodyPr/>
                    <a:p>
                      <a:pPr marL="0" indent="0" algn="just" defTabSz="914400" rtl="0" eaLnBrk="1" latinLnBrk="0" hangingPunct="1">
                        <a:lnSpc>
                          <a:spcPct val="150000"/>
                        </a:lnSpc>
                        <a:spcAft>
                          <a:spcPts val="0"/>
                        </a:spcAft>
                      </a:pPr>
                      <a:r>
                        <a:rPr lang="zh-CN" altLang="en-US" sz="1400" b="1" kern="0" dirty="0" smtClean="0">
                          <a:solidFill>
                            <a:schemeClr val="bg1"/>
                          </a:solidFill>
                          <a:effectLst/>
                          <a:latin typeface="微软雅黑" panose="020B0503020204020204" charset="-122"/>
                          <a:ea typeface="微软雅黑" panose="020B0503020204020204" charset="-122"/>
                          <a:cs typeface="+mn-cs"/>
                        </a:rPr>
                        <a:t>下传能量粒子分析仪温度遥测数据</a:t>
                      </a:r>
                      <a:endParaRPr lang="zh-CN" altLang="en-US" sz="1400" b="1" kern="0" dirty="0" smtClean="0">
                        <a:solidFill>
                          <a:schemeClr val="bg1"/>
                        </a:solidFill>
                        <a:effectLst/>
                        <a:latin typeface="微软雅黑" panose="020B0503020204020204" charset="-122"/>
                        <a:ea typeface="微软雅黑" panose="020B0503020204020204" charset="-122"/>
                        <a:cs typeface="+mn-cs"/>
                      </a:endParaRPr>
                    </a:p>
                  </a:txBody>
                  <a:tcPr marL="59055" marR="68580" marT="0" marB="0" anchor="ctr">
                    <a:solidFill>
                      <a:srgbClr val="00B0F0"/>
                    </a:solidFill>
                  </a:tcPr>
                </a:tc>
              </a:tr>
            </a:tbl>
          </a:graphicData>
        </a:graphic>
      </p:graphicFrame>
      <p:graphicFrame>
        <p:nvGraphicFramePr>
          <p:cNvPr id="17" name="对象 -2147482619"/>
          <p:cNvGraphicFramePr>
            <a:graphicFrameLocks noChangeAspect="1"/>
          </p:cNvGraphicFramePr>
          <p:nvPr/>
        </p:nvGraphicFramePr>
        <p:xfrm>
          <a:off x="7690485" y="2239010"/>
          <a:ext cx="4363720" cy="2889250"/>
        </p:xfrm>
        <a:graphic>
          <a:graphicData uri="http://schemas.openxmlformats.org/presentationml/2006/ole">
            <mc:AlternateContent xmlns:mc="http://schemas.openxmlformats.org/markup-compatibility/2006">
              <mc:Choice xmlns:v="urn:schemas-microsoft-com:vml" Requires="v">
                <p:oleObj spid="_x0000_s3076" name="" r:id="rId4" imgW="11061700" imgH="7353300" progId="Visio.Drawing.15">
                  <p:embed/>
                </p:oleObj>
              </mc:Choice>
              <mc:Fallback>
                <p:oleObj name="" r:id="rId4" imgW="11061700" imgH="7353300" progId="Visio.Drawing.15">
                  <p:embed/>
                  <p:pic>
                    <p:nvPicPr>
                      <p:cNvPr id="0" name="图片 3075"/>
                      <p:cNvPicPr/>
                      <p:nvPr/>
                    </p:nvPicPr>
                    <p:blipFill>
                      <a:blip r:embed="rId5"/>
                      <a:stretch>
                        <a:fillRect/>
                      </a:stretch>
                    </p:blipFill>
                    <p:spPr>
                      <a:xfrm>
                        <a:off x="7690485" y="2239010"/>
                        <a:ext cx="4363720" cy="2889250"/>
                      </a:xfrm>
                      <a:prstGeom prst="rect">
                        <a:avLst/>
                      </a:prstGeom>
                      <a:noFill/>
                      <a:ln w="38100">
                        <a:noFill/>
                        <a:miter/>
                      </a:ln>
                    </p:spPr>
                  </p:pic>
                </p:oleObj>
              </mc:Fallback>
            </mc:AlternateContent>
          </a:graphicData>
        </a:graphic>
      </p:graphicFrame>
    </p:spTree>
  </p:cSld>
  <p:clrMapOvr>
    <a:masterClrMapping/>
  </p:clrMapOvr>
  <p:transition advTm="18446"/>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图片 6" descr="所徽1.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75715" cy="1076960"/>
          </a:xfrm>
          <a:prstGeom prst="rect">
            <a:avLst/>
          </a:prstGeom>
        </p:spPr>
      </p:pic>
      <p:sp>
        <p:nvSpPr>
          <p:cNvPr id="11" name="矩形 10"/>
          <p:cNvSpPr/>
          <p:nvPr/>
        </p:nvSpPr>
        <p:spPr>
          <a:xfrm flipV="1">
            <a:off x="0" y="105473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6232525" y="650621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pPr algn="l"/>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pic>
        <p:nvPicPr>
          <p:cNvPr id="6" name="图片 5"/>
          <p:cNvPicPr>
            <a:picLocks noChangeAspect="1"/>
          </p:cNvPicPr>
          <p:nvPr/>
        </p:nvPicPr>
        <p:blipFill>
          <a:blip r:embed="rId3"/>
          <a:stretch>
            <a:fillRect/>
          </a:stretch>
        </p:blipFill>
        <p:spPr>
          <a:xfrm>
            <a:off x="438150" y="1203325"/>
            <a:ext cx="3773170" cy="4626610"/>
          </a:xfrm>
          <a:prstGeom prst="rect">
            <a:avLst/>
          </a:prstGeom>
        </p:spPr>
      </p:pic>
      <p:sp>
        <p:nvSpPr>
          <p:cNvPr id="8" name="文本框 7"/>
          <p:cNvSpPr txBox="1"/>
          <p:nvPr/>
        </p:nvSpPr>
        <p:spPr>
          <a:xfrm>
            <a:off x="267970" y="5829935"/>
            <a:ext cx="4113530" cy="645160"/>
          </a:xfrm>
          <a:prstGeom prst="rect">
            <a:avLst/>
          </a:prstGeom>
          <a:noFill/>
        </p:spPr>
        <p:txBody>
          <a:bodyPr wrap="square" rtlCol="0">
            <a:spAutoFit/>
          </a:bodyPr>
          <a:p>
            <a:pPr algn="ctr"/>
            <a:r>
              <a:rPr lang="en-US" altLang="zh-CN" b="1">
                <a:latin typeface="微软雅黑" panose="020B0503020204020204" charset="-122"/>
                <a:ea typeface="微软雅黑" panose="020B0503020204020204" charset="-122"/>
                <a:cs typeface="微软雅黑" panose="020B0503020204020204" charset="-122"/>
              </a:rPr>
              <a:t>2020.07.23 “</a:t>
            </a:r>
            <a:r>
              <a:rPr lang="zh-CN" altLang="en-US" b="1">
                <a:latin typeface="微软雅黑" panose="020B0503020204020204" charset="-122"/>
                <a:ea typeface="微软雅黑" panose="020B0503020204020204" charset="-122"/>
                <a:cs typeface="微软雅黑" panose="020B0503020204020204" charset="-122"/>
              </a:rPr>
              <a:t>天问一号</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探测器搭载长征五号于海南文昌卫星发射基地发射</a:t>
            </a:r>
            <a:endParaRPr lang="zh-CN" altLang="en-US" b="1">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4797425" y="2016760"/>
            <a:ext cx="6822440" cy="2999740"/>
          </a:xfrm>
          <a:prstGeom prst="rect">
            <a:avLst/>
          </a:prstGeom>
          <a:noFill/>
        </p:spPr>
        <p:txBody>
          <a:bodyPr wrap="square" rtlCol="0" anchor="t">
            <a:spAutoFit/>
          </a:bodyPr>
          <a:p>
            <a:pPr marL="342900" indent="-342900" algn="just" fontAlgn="auto">
              <a:lnSpc>
                <a:spcPct val="150000"/>
              </a:lnSpc>
              <a:buFont typeface="Wingdings" panose="05000000000000000000" charset="0"/>
              <a:buChar char="l"/>
            </a:pPr>
            <a:r>
              <a:rPr lang="zh-CN" altLang="en-US" b="1" u="sng" dirty="0">
                <a:solidFill>
                  <a:srgbClr val="4141EF"/>
                </a:solidFill>
                <a:uFillTx/>
                <a:latin typeface="微软雅黑" panose="020B0503020204020204" charset="-122"/>
                <a:ea typeface="微软雅黑" panose="020B0503020204020204" charset="-122"/>
                <a:cs typeface="微软雅黑" panose="020B0503020204020204" charset="-122"/>
                <a:sym typeface="+mn-ea"/>
              </a:rPr>
              <a:t>2020年7月23日</a:t>
            </a:r>
            <a:r>
              <a:rPr lang="zh-CN" altLang="en-US" b="1" dirty="0">
                <a:solidFill>
                  <a:srgbClr val="4141EF"/>
                </a:solidFill>
                <a:uFillTx/>
                <a:latin typeface="微软雅黑" panose="020B0503020204020204" charset="-122"/>
                <a:ea typeface="微软雅黑" panose="020B0503020204020204" charset="-122"/>
                <a:cs typeface="微软雅黑" panose="020B0503020204020204" charset="-122"/>
                <a:sym typeface="+mn-ea"/>
              </a:rPr>
              <a:t>天问一号探测器在文昌航天发射场发射升空；</a:t>
            </a:r>
            <a:endParaRPr lang="zh-CN" altLang="en-US" b="1" dirty="0">
              <a:solidFill>
                <a:srgbClr val="4141EF"/>
              </a:solidFill>
              <a:uFillTx/>
              <a:latin typeface="微软雅黑" panose="020B0503020204020204" charset="-122"/>
              <a:ea typeface="微软雅黑" panose="020B0503020204020204" charset="-122"/>
              <a:cs typeface="微软雅黑" panose="020B0503020204020204" charset="-122"/>
              <a:sym typeface="+mn-ea"/>
            </a:endParaRPr>
          </a:p>
          <a:p>
            <a:pPr marL="342900" indent="-342900" algn="just" fontAlgn="auto">
              <a:lnSpc>
                <a:spcPct val="150000"/>
              </a:lnSpc>
              <a:buFont typeface="Wingdings" panose="05000000000000000000" charset="0"/>
              <a:buChar char="l"/>
            </a:pPr>
            <a:r>
              <a:rPr lang="en-US" altLang="zh-CN" b="1" dirty="0">
                <a:solidFill>
                  <a:srgbClr val="4141EF"/>
                </a:solidFill>
                <a:uFillTx/>
                <a:latin typeface="微软雅黑" panose="020B0503020204020204" charset="-122"/>
                <a:ea typeface="微软雅黑" panose="020B0503020204020204" charset="-122"/>
                <a:cs typeface="微软雅黑" panose="020B0503020204020204" charset="-122"/>
                <a:sym typeface="+mn-ea"/>
              </a:rPr>
              <a:t>2020</a:t>
            </a:r>
            <a:r>
              <a:rPr lang="zh-CN" altLang="en-US" b="1" dirty="0">
                <a:solidFill>
                  <a:srgbClr val="4141EF"/>
                </a:solidFill>
                <a:uFillTx/>
                <a:latin typeface="微软雅黑" panose="020B0503020204020204" charset="-122"/>
                <a:ea typeface="微软雅黑" panose="020B0503020204020204" charset="-122"/>
                <a:cs typeface="微软雅黑" panose="020B0503020204020204" charset="-122"/>
                <a:sym typeface="+mn-ea"/>
              </a:rPr>
              <a:t>年</a:t>
            </a:r>
            <a:r>
              <a:rPr lang="en-US" altLang="zh-CN" b="1" dirty="0">
                <a:solidFill>
                  <a:srgbClr val="4141EF"/>
                </a:solidFill>
                <a:uFillTx/>
                <a:latin typeface="微软雅黑" panose="020B0503020204020204" charset="-122"/>
                <a:ea typeface="微软雅黑" panose="020B0503020204020204" charset="-122"/>
                <a:cs typeface="微软雅黑" panose="020B0503020204020204" charset="-122"/>
                <a:sym typeface="+mn-ea"/>
              </a:rPr>
              <a:t>7</a:t>
            </a:r>
            <a:r>
              <a:rPr lang="zh-CN" altLang="en-US" b="1" dirty="0">
                <a:solidFill>
                  <a:srgbClr val="4141EF"/>
                </a:solidFill>
                <a:uFillTx/>
                <a:latin typeface="微软雅黑" panose="020B0503020204020204" charset="-122"/>
                <a:ea typeface="微软雅黑" panose="020B0503020204020204" charset="-122"/>
                <a:cs typeface="微软雅黑" panose="020B0503020204020204" charset="-122"/>
                <a:sym typeface="+mn-ea"/>
              </a:rPr>
              <a:t>月</a:t>
            </a:r>
            <a:r>
              <a:rPr lang="en-US" altLang="zh-CN" b="1" dirty="0">
                <a:solidFill>
                  <a:srgbClr val="4141EF"/>
                </a:solidFill>
                <a:uFillTx/>
                <a:latin typeface="微软雅黑" panose="020B0503020204020204" charset="-122"/>
                <a:ea typeface="微软雅黑" panose="020B0503020204020204" charset="-122"/>
                <a:cs typeface="微软雅黑" panose="020B0503020204020204" charset="-122"/>
                <a:sym typeface="+mn-ea"/>
              </a:rPr>
              <a:t>24</a:t>
            </a:r>
            <a:r>
              <a:rPr lang="zh-CN" altLang="en-US" b="1" dirty="0">
                <a:solidFill>
                  <a:srgbClr val="4141EF"/>
                </a:solidFill>
                <a:uFillTx/>
                <a:latin typeface="微软雅黑" panose="020B0503020204020204" charset="-122"/>
                <a:ea typeface="微软雅黑" panose="020B0503020204020204" charset="-122"/>
                <a:cs typeface="微软雅黑" panose="020B0503020204020204" charset="-122"/>
                <a:sym typeface="+mn-ea"/>
              </a:rPr>
              <a:t>日</a:t>
            </a:r>
            <a:r>
              <a:rPr lang="zh-CN" altLang="en-US" b="1" dirty="0">
                <a:solidFill>
                  <a:srgbClr val="FF0000"/>
                </a:solidFill>
                <a:uFillTx/>
                <a:latin typeface="微软雅黑" panose="020B0503020204020204" charset="-122"/>
                <a:ea typeface="微软雅黑" panose="020B0503020204020204" charset="-122"/>
                <a:cs typeface="微软雅黑" panose="020B0503020204020204" charset="-122"/>
                <a:sym typeface="+mn-ea"/>
              </a:rPr>
              <a:t>火星能量粒子分析仪开机工作</a:t>
            </a:r>
            <a:r>
              <a:rPr lang="zh-CN" altLang="en-US" b="1" dirty="0">
                <a:solidFill>
                  <a:srgbClr val="4141EF"/>
                </a:solidFill>
                <a:uFillTx/>
                <a:latin typeface="微软雅黑" panose="020B0503020204020204" charset="-122"/>
                <a:ea typeface="微软雅黑" panose="020B0503020204020204" charset="-122"/>
                <a:cs typeface="微软雅黑" panose="020B0503020204020204" charset="-122"/>
                <a:sym typeface="+mn-ea"/>
              </a:rPr>
              <a:t>；</a:t>
            </a:r>
            <a:endParaRPr lang="zh-CN" altLang="en-US" b="1" dirty="0">
              <a:solidFill>
                <a:srgbClr val="4141EF"/>
              </a:solidFill>
              <a:uFillTx/>
              <a:latin typeface="微软雅黑" panose="020B0503020204020204" charset="-122"/>
              <a:ea typeface="微软雅黑" panose="020B0503020204020204" charset="-122"/>
              <a:cs typeface="微软雅黑" panose="020B0503020204020204" charset="-122"/>
            </a:endParaRPr>
          </a:p>
          <a:p>
            <a:pPr marL="342900" indent="-342900" algn="just" fontAlgn="auto">
              <a:lnSpc>
                <a:spcPct val="150000"/>
              </a:lnSpc>
              <a:buFont typeface="Wingdings" panose="05000000000000000000" charset="0"/>
              <a:buChar char="l"/>
            </a:pPr>
            <a:r>
              <a:rPr lang="zh-CN" altLang="en-US" b="1" dirty="0">
                <a:solidFill>
                  <a:srgbClr val="4141EF"/>
                </a:solidFill>
                <a:uFillTx/>
                <a:latin typeface="微软雅黑" panose="020B0503020204020204" charset="-122"/>
                <a:ea typeface="微软雅黑" panose="020B0503020204020204" charset="-122"/>
                <a:cs typeface="微软雅黑" panose="020B0503020204020204" charset="-122"/>
                <a:sym typeface="+mn-ea"/>
              </a:rPr>
              <a:t>天问一号于2021年2月到达火星附近，实施火星捕获；</a:t>
            </a:r>
            <a:endParaRPr lang="zh-CN" altLang="en-US" b="1" dirty="0">
              <a:solidFill>
                <a:srgbClr val="4141EF"/>
              </a:solidFill>
              <a:uFillTx/>
              <a:latin typeface="微软雅黑" panose="020B0503020204020204" charset="-122"/>
              <a:ea typeface="微软雅黑" panose="020B0503020204020204" charset="-122"/>
              <a:cs typeface="微软雅黑" panose="020B0503020204020204" charset="-122"/>
            </a:endParaRPr>
          </a:p>
          <a:p>
            <a:pPr marL="342900" indent="-342900" algn="just" fontAlgn="auto">
              <a:lnSpc>
                <a:spcPct val="150000"/>
              </a:lnSpc>
              <a:buFont typeface="Wingdings" panose="05000000000000000000" charset="0"/>
              <a:buChar char="l"/>
            </a:pPr>
            <a:r>
              <a:rPr lang="zh-CN" altLang="en-US" b="1" dirty="0">
                <a:solidFill>
                  <a:srgbClr val="4141EF"/>
                </a:solidFill>
                <a:uFillTx/>
                <a:latin typeface="微软雅黑" panose="020B0503020204020204" charset="-122"/>
                <a:ea typeface="微软雅黑" panose="020B0503020204020204" charset="-122"/>
                <a:cs typeface="微软雅黑" panose="020B0503020204020204" charset="-122"/>
                <a:sym typeface="+mn-ea"/>
              </a:rPr>
              <a:t>天问一号探测器于2021年2月10日进入火星环绕轨道，开始环绕探测；</a:t>
            </a:r>
            <a:endParaRPr lang="zh-CN" altLang="en-US" b="1" dirty="0">
              <a:solidFill>
                <a:srgbClr val="4141EF"/>
              </a:solidFill>
              <a:uFillTx/>
              <a:latin typeface="微软雅黑" panose="020B0503020204020204" charset="-122"/>
              <a:ea typeface="微软雅黑" panose="020B0503020204020204" charset="-122"/>
              <a:cs typeface="微软雅黑" panose="020B0503020204020204" charset="-122"/>
            </a:endParaRPr>
          </a:p>
          <a:p>
            <a:pPr marL="342900" indent="-342900" algn="just" fontAlgn="auto">
              <a:lnSpc>
                <a:spcPct val="150000"/>
              </a:lnSpc>
              <a:buFont typeface="Wingdings" panose="05000000000000000000" charset="0"/>
              <a:buChar char="l"/>
            </a:pPr>
            <a:r>
              <a:rPr lang="en-US" altLang="zh-CN" b="1" u="sng" dirty="0">
                <a:solidFill>
                  <a:srgbClr val="4141EF"/>
                </a:solidFill>
                <a:uFillTx/>
                <a:latin typeface="微软雅黑" panose="020B0503020204020204" charset="-122"/>
                <a:ea typeface="微软雅黑" panose="020B0503020204020204" charset="-122"/>
                <a:cs typeface="微软雅黑" panose="020B0503020204020204" charset="-122"/>
                <a:sym typeface="+mn-ea"/>
              </a:rPr>
              <a:t>202</a:t>
            </a:r>
            <a:r>
              <a:rPr lang="zh-CN" altLang="en-US" b="1" u="sng" dirty="0">
                <a:solidFill>
                  <a:srgbClr val="4141EF"/>
                </a:solidFill>
                <a:uFillTx/>
                <a:latin typeface="微软雅黑" panose="020B0503020204020204" charset="-122"/>
                <a:ea typeface="微软雅黑" panose="020B0503020204020204" charset="-122"/>
                <a:cs typeface="微软雅黑" panose="020B0503020204020204" charset="-122"/>
                <a:sym typeface="+mn-ea"/>
              </a:rPr>
              <a:t>1年5月15日</a:t>
            </a:r>
            <a:r>
              <a:rPr lang="zh-CN" altLang="en-US" b="1" dirty="0">
                <a:solidFill>
                  <a:srgbClr val="4141EF"/>
                </a:solidFill>
                <a:uFillTx/>
                <a:latin typeface="微软雅黑" panose="020B0503020204020204" charset="-122"/>
                <a:ea typeface="微软雅黑" panose="020B0503020204020204" charset="-122"/>
                <a:cs typeface="微软雅黑" panose="020B0503020204020204" charset="-122"/>
                <a:sym typeface="+mn-ea"/>
              </a:rPr>
              <a:t>择机实施降轨，着陆巡视器与环绕器分离，软着陆火星表面，火星车驶离着陆平台，开展巡视探测等工作；</a:t>
            </a:r>
            <a:endParaRPr lang="zh-CN" altLang="en-US" b="1" dirty="0">
              <a:solidFill>
                <a:srgbClr val="4141EF"/>
              </a:solidFill>
              <a:uFillTx/>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advTm="18446"/>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图片 6" descr="所徽1.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750"/>
            <a:ext cx="1275715" cy="1076960"/>
          </a:xfrm>
          <a:prstGeom prst="rect">
            <a:avLst/>
          </a:prstGeom>
        </p:spPr>
      </p:pic>
      <p:sp>
        <p:nvSpPr>
          <p:cNvPr id="11" name="矩形 10"/>
          <p:cNvSpPr/>
          <p:nvPr/>
        </p:nvSpPr>
        <p:spPr>
          <a:xfrm flipV="1">
            <a:off x="0" y="105473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6232525" y="650621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pPr algn="l"/>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sp>
        <p:nvSpPr>
          <p:cNvPr id="5" name="文本框 4"/>
          <p:cNvSpPr txBox="1"/>
          <p:nvPr/>
        </p:nvSpPr>
        <p:spPr>
          <a:xfrm>
            <a:off x="1429385" y="247650"/>
            <a:ext cx="2926080" cy="645160"/>
          </a:xfrm>
          <a:prstGeom prst="rect">
            <a:avLst/>
          </a:prstGeom>
          <a:noFill/>
        </p:spPr>
        <p:txBody>
          <a:bodyPr wrap="none" rtlCol="0" anchor="t">
            <a:spAutoFit/>
          </a:bodyPr>
          <a:p>
            <a:r>
              <a:rPr lang="zh-CN" altLang="en-US" sz="3600" b="1" dirty="0">
                <a:latin typeface="微软雅黑" panose="020B0503020204020204" charset="-122"/>
                <a:ea typeface="微软雅黑" panose="020B0503020204020204" charset="-122"/>
                <a:cs typeface="微软雅黑" panose="020B0503020204020204" charset="-122"/>
                <a:sym typeface="+mn-ea"/>
              </a:rPr>
              <a:t>科学数据</a:t>
            </a:r>
            <a:r>
              <a:rPr lang="zh-CN" altLang="en-US" sz="3600" b="1" dirty="0">
                <a:latin typeface="微软雅黑" panose="020B0503020204020204" charset="-122"/>
                <a:ea typeface="微软雅黑" panose="020B0503020204020204" charset="-122"/>
                <a:cs typeface="微软雅黑" panose="020B0503020204020204" charset="-122"/>
                <a:sym typeface="+mn-ea"/>
              </a:rPr>
              <a:t>获取</a:t>
            </a:r>
            <a:endParaRPr lang="zh-CN" altLang="en-US" sz="3600" b="1" dirty="0">
              <a:latin typeface="微软雅黑" panose="020B0503020204020204" charset="-122"/>
              <a:ea typeface="微软雅黑" panose="020B0503020204020204" charset="-122"/>
              <a:cs typeface="微软雅黑" panose="020B0503020204020204" charset="-122"/>
              <a:sym typeface="+mn-ea"/>
            </a:endParaRPr>
          </a:p>
        </p:txBody>
      </p:sp>
      <p:pic>
        <p:nvPicPr>
          <p:cNvPr id="5129" name="Picture 2"/>
          <p:cNvPicPr>
            <a:picLocks noChangeAspect="1"/>
          </p:cNvPicPr>
          <p:nvPr>
            <p:custDataLst>
              <p:tags r:id="rId3"/>
            </p:custDataLst>
          </p:nvPr>
        </p:nvPicPr>
        <p:blipFill>
          <a:blip r:embed="rId4"/>
          <a:stretch>
            <a:fillRect/>
          </a:stretch>
        </p:blipFill>
        <p:spPr>
          <a:xfrm>
            <a:off x="5956935" y="2551430"/>
            <a:ext cx="4587875" cy="1837055"/>
          </a:xfrm>
          <a:prstGeom prst="rect">
            <a:avLst/>
          </a:prstGeom>
          <a:noFill/>
          <a:ln w="9525">
            <a:noFill/>
          </a:ln>
        </p:spPr>
      </p:pic>
      <p:pic>
        <p:nvPicPr>
          <p:cNvPr id="5130" name="Picture 3"/>
          <p:cNvPicPr>
            <a:picLocks noChangeAspect="1"/>
          </p:cNvPicPr>
          <p:nvPr/>
        </p:nvPicPr>
        <p:blipFill>
          <a:blip r:embed="rId5"/>
          <a:stretch>
            <a:fillRect/>
          </a:stretch>
        </p:blipFill>
        <p:spPr>
          <a:xfrm>
            <a:off x="5956935" y="4388485"/>
            <a:ext cx="4587240" cy="1830070"/>
          </a:xfrm>
          <a:prstGeom prst="rect">
            <a:avLst/>
          </a:prstGeom>
          <a:noFill/>
          <a:ln w="9525">
            <a:noFill/>
          </a:ln>
        </p:spPr>
      </p:pic>
      <p:sp>
        <p:nvSpPr>
          <p:cNvPr id="5132" name="TextBox 13"/>
          <p:cNvSpPr txBox="1"/>
          <p:nvPr/>
        </p:nvSpPr>
        <p:spPr>
          <a:xfrm>
            <a:off x="7541895" y="4948238"/>
            <a:ext cx="1579563" cy="368300"/>
          </a:xfrm>
          <a:prstGeom prst="rect">
            <a:avLst/>
          </a:prstGeom>
          <a:noFill/>
          <a:ln w="9525">
            <a:noFill/>
          </a:ln>
        </p:spPr>
        <p:txBody>
          <a:bodyPr wrap="none">
            <a:spAutoFit/>
          </a:bodyPr>
          <a:p>
            <a:r>
              <a:rPr lang="zh-CN" altLang="en-US" b="1" dirty="0">
                <a:solidFill>
                  <a:schemeClr val="bg1"/>
                </a:solidFill>
                <a:latin typeface="Arial" panose="020B0604020202020204" pitchFamily="34" charset="0"/>
              </a:rPr>
              <a:t>地面应用系统</a:t>
            </a:r>
            <a:endParaRPr lang="zh-CN" altLang="en-US" b="1" dirty="0">
              <a:solidFill>
                <a:schemeClr val="bg1"/>
              </a:solidFill>
              <a:latin typeface="Arial" panose="020B0604020202020204" pitchFamily="34" charset="0"/>
            </a:endParaRPr>
          </a:p>
        </p:txBody>
      </p:sp>
      <p:sp>
        <p:nvSpPr>
          <p:cNvPr id="6" name="文本框 5"/>
          <p:cNvSpPr txBox="1"/>
          <p:nvPr/>
        </p:nvSpPr>
        <p:spPr>
          <a:xfrm>
            <a:off x="163195" y="1193165"/>
            <a:ext cx="11887835" cy="1198880"/>
          </a:xfrm>
          <a:prstGeom prst="rect">
            <a:avLst/>
          </a:prstGeom>
          <a:noFill/>
        </p:spPr>
        <p:txBody>
          <a:bodyPr wrap="square" rtlCol="0" anchor="t">
            <a:spAutoFit/>
          </a:bodyPr>
          <a:p>
            <a:pPr marL="457200" indent="-457200" fontAlgn="auto">
              <a:lnSpc>
                <a:spcPct val="150000"/>
              </a:lnSpc>
              <a:buFont typeface="Wingdings" panose="05000000000000000000" charset="0"/>
              <a:buChar char="l"/>
            </a:pPr>
            <a:r>
              <a:rPr lang="zh-CN" altLang="en-US" sz="1600" b="1" u="sng" dirty="0">
                <a:solidFill>
                  <a:srgbClr val="4141EF"/>
                </a:solidFill>
                <a:uFillTx/>
                <a:latin typeface="Times New Roman" panose="02020603050405020304" charset="0"/>
                <a:ea typeface="微软雅黑" panose="020B0503020204020204" charset="-122"/>
              </a:rPr>
              <a:t>月球与行星探测工程地面应用系统</a:t>
            </a:r>
            <a:r>
              <a:rPr lang="zh-CN" altLang="en-US" sz="1600" b="1" dirty="0">
                <a:solidFill>
                  <a:srgbClr val="4141EF"/>
                </a:solidFill>
                <a:uFillTx/>
                <a:latin typeface="Times New Roman" panose="02020603050405020304" charset="0"/>
                <a:ea typeface="微软雅黑" panose="020B0503020204020204" charset="-122"/>
              </a:rPr>
              <a:t>是国家重大专项中国月球探测工程和中国首次火星探测工程五大系统之一，由中国科学院国家天文台月球与深空探测科学应用中心承建，负责月球和火星探测数据的接收、处理、管理和授权发布，同时也负责地外样品的解封、分类、制备、存储、样品信息管理、以及根据授权进行分发、使用、返还和处置等相关工作。</a:t>
            </a:r>
            <a:endParaRPr lang="zh-CN" altLang="en-US" sz="1600" b="1" dirty="0">
              <a:solidFill>
                <a:srgbClr val="4141EF"/>
              </a:solidFill>
              <a:uFillTx/>
              <a:latin typeface="Times New Roman" panose="02020603050405020304" charset="0"/>
              <a:ea typeface="微软雅黑" panose="020B0503020204020204" charset="-122"/>
            </a:endParaRPr>
          </a:p>
        </p:txBody>
      </p:sp>
      <p:sp>
        <p:nvSpPr>
          <p:cNvPr id="4102" name="TextBox 1"/>
          <p:cNvSpPr txBox="1"/>
          <p:nvPr/>
        </p:nvSpPr>
        <p:spPr>
          <a:xfrm>
            <a:off x="1794510" y="2509838"/>
            <a:ext cx="1965325" cy="398780"/>
          </a:xfrm>
          <a:prstGeom prst="rect">
            <a:avLst/>
          </a:prstGeom>
          <a:noFill/>
          <a:ln w="9525">
            <a:noFill/>
          </a:ln>
        </p:spPr>
        <p:txBody>
          <a:bodyPr wrap="none">
            <a:spAutoFit/>
          </a:bodyPr>
          <a:p>
            <a:r>
              <a:rPr lang="zh-CN" altLang="en-US" sz="2000" b="1" dirty="0">
                <a:latin typeface="华文楷体" panose="02010600040101010101" pitchFamily="2" charset="-122"/>
                <a:ea typeface="华文楷体" panose="02010600040101010101" pitchFamily="2" charset="-122"/>
              </a:rPr>
              <a:t>数据申请流程：</a:t>
            </a:r>
            <a:endParaRPr lang="zh-CN" altLang="en-US" sz="2000" b="1" dirty="0">
              <a:latin typeface="华文楷体" panose="02010600040101010101" pitchFamily="2" charset="-122"/>
              <a:ea typeface="华文楷体" panose="02010600040101010101" pitchFamily="2" charset="-122"/>
            </a:endParaRPr>
          </a:p>
        </p:txBody>
      </p:sp>
      <p:sp>
        <p:nvSpPr>
          <p:cNvPr id="3" name="矩形 2"/>
          <p:cNvSpPr/>
          <p:nvPr/>
        </p:nvSpPr>
        <p:spPr>
          <a:xfrm>
            <a:off x="2250123" y="3536950"/>
            <a:ext cx="2592388" cy="438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rgbClr val="FF0000"/>
                </a:solidFill>
                <a:effectLst/>
                <a:uLnTx/>
                <a:uFillTx/>
                <a:latin typeface="+mn-lt"/>
                <a:ea typeface="+mn-ea"/>
                <a:cs typeface="+mn-cs"/>
              </a:rPr>
              <a:t>提交科学目标任务书</a:t>
            </a:r>
            <a:endParaRPr kumimoji="0" lang="zh-CN" altLang="en-US" sz="1800" b="0" i="0" u="none" strike="noStrike" kern="1200" cap="none" spc="0" normalizeH="0" baseline="0" noProof="0" dirty="0">
              <a:ln>
                <a:noFill/>
              </a:ln>
              <a:solidFill>
                <a:srgbClr val="FF0000"/>
              </a:solidFill>
              <a:effectLst/>
              <a:uLnTx/>
              <a:uFillTx/>
              <a:latin typeface="+mn-lt"/>
              <a:ea typeface="+mn-ea"/>
              <a:cs typeface="+mn-cs"/>
            </a:endParaRPr>
          </a:p>
        </p:txBody>
      </p:sp>
      <p:sp>
        <p:nvSpPr>
          <p:cNvPr id="15" name="矩形 14"/>
          <p:cNvSpPr/>
          <p:nvPr/>
        </p:nvSpPr>
        <p:spPr>
          <a:xfrm>
            <a:off x="2226310" y="4191000"/>
            <a:ext cx="2628900" cy="438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rgbClr val="FF0000"/>
                </a:solidFill>
                <a:effectLst/>
                <a:uLnTx/>
                <a:uFillTx/>
                <a:latin typeface="+mn-lt"/>
                <a:ea typeface="+mn-ea"/>
                <a:cs typeface="+mn-cs"/>
              </a:rPr>
              <a:t>提交数据申请表</a:t>
            </a:r>
            <a:endParaRPr kumimoji="0" lang="zh-CN" altLang="en-US" sz="1800" b="0" i="0" u="none" strike="noStrike" kern="1200" cap="none" spc="0" normalizeH="0" baseline="0" noProof="0" dirty="0">
              <a:ln>
                <a:noFill/>
              </a:ln>
              <a:solidFill>
                <a:srgbClr val="FF0000"/>
              </a:solidFill>
              <a:effectLst/>
              <a:uLnTx/>
              <a:uFillTx/>
              <a:latin typeface="+mn-lt"/>
              <a:ea typeface="+mn-ea"/>
              <a:cs typeface="+mn-cs"/>
            </a:endParaRPr>
          </a:p>
        </p:txBody>
      </p:sp>
      <p:sp>
        <p:nvSpPr>
          <p:cNvPr id="16" name="矩形 15"/>
          <p:cNvSpPr/>
          <p:nvPr/>
        </p:nvSpPr>
        <p:spPr>
          <a:xfrm>
            <a:off x="2250123" y="2936875"/>
            <a:ext cx="2592388" cy="438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rgbClr val="FF0000"/>
                </a:solidFill>
                <a:effectLst/>
                <a:uLnTx/>
                <a:uFillTx/>
                <a:latin typeface="+mn-lt"/>
                <a:ea typeface="+mn-ea"/>
                <a:cs typeface="+mn-cs"/>
              </a:rPr>
              <a:t>申请探月中心账号</a:t>
            </a:r>
            <a:endParaRPr kumimoji="0" lang="zh-CN" altLang="en-US" sz="1800" b="0" i="0" u="none" strike="noStrike" kern="1200" cap="none" spc="0" normalizeH="0" baseline="0" noProof="0" dirty="0">
              <a:ln>
                <a:noFill/>
              </a:ln>
              <a:solidFill>
                <a:srgbClr val="FF0000"/>
              </a:solidFill>
              <a:effectLst/>
              <a:uLnTx/>
              <a:uFillTx/>
              <a:latin typeface="+mn-lt"/>
              <a:ea typeface="+mn-ea"/>
              <a:cs typeface="+mn-cs"/>
            </a:endParaRPr>
          </a:p>
        </p:txBody>
      </p:sp>
      <p:sp>
        <p:nvSpPr>
          <p:cNvPr id="17" name="矩形 16"/>
          <p:cNvSpPr/>
          <p:nvPr/>
        </p:nvSpPr>
        <p:spPr>
          <a:xfrm>
            <a:off x="2226310" y="5246688"/>
            <a:ext cx="2628900" cy="638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rgbClr val="FF0000"/>
                </a:solidFill>
                <a:effectLst/>
                <a:uLnTx/>
                <a:uFillTx/>
                <a:latin typeface="+mn-lt"/>
                <a:ea typeface="+mn-ea"/>
                <a:cs typeface="+mn-cs"/>
              </a:rPr>
              <a:t>获得下载数据账号及临时数据链接</a:t>
            </a:r>
            <a:endParaRPr kumimoji="0" lang="zh-CN" altLang="en-US" sz="1800" b="0" i="0" u="none" strike="noStrike" kern="1200" cap="none" spc="0" normalizeH="0" baseline="0" noProof="0" dirty="0">
              <a:ln>
                <a:noFill/>
              </a:ln>
              <a:solidFill>
                <a:srgbClr val="FF0000"/>
              </a:solidFill>
              <a:effectLst/>
              <a:uLnTx/>
              <a:uFillTx/>
              <a:latin typeface="+mn-lt"/>
              <a:ea typeface="+mn-ea"/>
              <a:cs typeface="+mn-cs"/>
            </a:endParaRPr>
          </a:p>
        </p:txBody>
      </p:sp>
      <p:cxnSp>
        <p:nvCxnSpPr>
          <p:cNvPr id="8" name="直接箭头连接符 7"/>
          <p:cNvCxnSpPr>
            <a:stCxn id="16" idx="2"/>
            <a:endCxn id="3" idx="0"/>
          </p:cNvCxnSpPr>
          <p:nvPr/>
        </p:nvCxnSpPr>
        <p:spPr>
          <a:xfrm>
            <a:off x="3545523" y="3375025"/>
            <a:ext cx="0" cy="16192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a:stCxn id="3" idx="2"/>
            <a:endCxn id="15" idx="0"/>
          </p:cNvCxnSpPr>
          <p:nvPr/>
        </p:nvCxnSpPr>
        <p:spPr>
          <a:xfrm flipH="1">
            <a:off x="3540760" y="3975100"/>
            <a:ext cx="4763" cy="2159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a:stCxn id="15" idx="2"/>
            <a:endCxn id="17" idx="0"/>
          </p:cNvCxnSpPr>
          <p:nvPr/>
        </p:nvCxnSpPr>
        <p:spPr>
          <a:xfrm>
            <a:off x="3540760" y="4629150"/>
            <a:ext cx="0" cy="61753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8" name="右大括号 17"/>
          <p:cNvSpPr/>
          <p:nvPr/>
        </p:nvSpPr>
        <p:spPr>
          <a:xfrm>
            <a:off x="4963160" y="2936875"/>
            <a:ext cx="574675" cy="1692275"/>
          </a:xfrm>
          <a:prstGeom prst="rightBrace">
            <a:avLst/>
          </a:prstGeom>
          <a:ln w="25400"/>
        </p:spPr>
        <p:style>
          <a:lnRef idx="1">
            <a:schemeClr val="accent1"/>
          </a:lnRef>
          <a:fillRef idx="0">
            <a:schemeClr val="accent1"/>
          </a:fillRef>
          <a:effectRef idx="0">
            <a:schemeClr val="accent1"/>
          </a:effectRef>
          <a:fontRef idx="minor">
            <a:schemeClr val="tx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30" name="右大括号 29"/>
          <p:cNvSpPr/>
          <p:nvPr/>
        </p:nvSpPr>
        <p:spPr>
          <a:xfrm>
            <a:off x="4932998" y="5133975"/>
            <a:ext cx="604838" cy="863600"/>
          </a:xfrm>
          <a:prstGeom prst="rightBrace">
            <a:avLst/>
          </a:prstGeom>
          <a:ln w="25400"/>
        </p:spPr>
        <p:style>
          <a:lnRef idx="1">
            <a:schemeClr val="accent1"/>
          </a:lnRef>
          <a:fillRef idx="0">
            <a:schemeClr val="accent1"/>
          </a:fillRef>
          <a:effectRef idx="0">
            <a:schemeClr val="accent1"/>
          </a:effectRef>
          <a:fontRef idx="minor">
            <a:schemeClr val="tx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4106" name="TextBox 3"/>
          <p:cNvSpPr txBox="1"/>
          <p:nvPr/>
        </p:nvSpPr>
        <p:spPr>
          <a:xfrm>
            <a:off x="7876223" y="2802573"/>
            <a:ext cx="1108075" cy="369887"/>
          </a:xfrm>
          <a:prstGeom prst="rect">
            <a:avLst/>
          </a:prstGeom>
          <a:noFill/>
          <a:ln w="9525">
            <a:noFill/>
          </a:ln>
        </p:spPr>
        <p:txBody>
          <a:bodyPr wrap="none">
            <a:spAutoFit/>
          </a:bodyPr>
          <a:p>
            <a:r>
              <a:rPr lang="zh-CN" altLang="en-US" b="1" dirty="0">
                <a:latin typeface="Arial" panose="020B0604020202020204" pitchFamily="34" charset="0"/>
              </a:rPr>
              <a:t>探月中心</a:t>
            </a:r>
            <a:endParaRPr lang="zh-CN" altLang="en-US" b="1" dirty="0">
              <a:latin typeface="Arial" panose="020B0604020202020204" pitchFamily="34" charset="0"/>
            </a:endParaRPr>
          </a:p>
        </p:txBody>
      </p:sp>
    </p:spTree>
  </p:cSld>
  <p:clrMapOvr>
    <a:masterClrMapping/>
  </p:clrMapOvr>
  <p:transition advTm="18446"/>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图片 6" descr="所徽1.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75715" cy="1076960"/>
          </a:xfrm>
          <a:prstGeom prst="rect">
            <a:avLst/>
          </a:prstGeom>
        </p:spPr>
      </p:pic>
      <p:sp>
        <p:nvSpPr>
          <p:cNvPr id="11" name="矩形 10"/>
          <p:cNvSpPr/>
          <p:nvPr/>
        </p:nvSpPr>
        <p:spPr>
          <a:xfrm flipV="1">
            <a:off x="0" y="105473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6232525" y="650621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pPr algn="l"/>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395" y="3907155"/>
            <a:ext cx="3882390" cy="2356485"/>
          </a:xfrm>
          <a:prstGeom prst="rect">
            <a:avLst/>
          </a:prstGeom>
        </p:spPr>
      </p:pic>
      <p:sp>
        <p:nvSpPr>
          <p:cNvPr id="6" name="文本框 5"/>
          <p:cNvSpPr txBox="1"/>
          <p:nvPr/>
        </p:nvSpPr>
        <p:spPr>
          <a:xfrm>
            <a:off x="4191635" y="5680075"/>
            <a:ext cx="7999730" cy="583565"/>
          </a:xfrm>
          <a:prstGeom prst="rect">
            <a:avLst/>
          </a:prstGeom>
          <a:noFill/>
        </p:spPr>
        <p:txBody>
          <a:bodyPr wrap="square" rtlCol="0" anchor="t">
            <a:spAutoFit/>
          </a:bodyPr>
          <a:p>
            <a:pPr algn="just"/>
            <a:r>
              <a:rPr lang="zh-CN" altLang="en-US" sz="1600" b="1" dirty="0" smtClean="0">
                <a:solidFill>
                  <a:srgbClr val="FF0000"/>
                </a:solidFill>
                <a:latin typeface="+mn-ea"/>
                <a:sym typeface="+mn-ea"/>
              </a:rPr>
              <a:t>在</a:t>
            </a:r>
            <a:r>
              <a:rPr lang="en-US" altLang="zh-CN" sz="1600" b="1" dirty="0">
                <a:solidFill>
                  <a:srgbClr val="FF0000"/>
                </a:solidFill>
                <a:latin typeface="+mn-ea"/>
                <a:sym typeface="+mn-ea"/>
              </a:rPr>
              <a:t>《</a:t>
            </a:r>
            <a:r>
              <a:rPr lang="zh-CN" altLang="en-US" sz="1600" b="1" dirty="0">
                <a:solidFill>
                  <a:srgbClr val="FF0000"/>
                </a:solidFill>
                <a:latin typeface="+mn-ea"/>
                <a:sym typeface="+mn-ea"/>
              </a:rPr>
              <a:t>天体物理学杂志快报</a:t>
            </a:r>
            <a:r>
              <a:rPr lang="en-US" altLang="zh-CN" sz="1600" b="1" dirty="0" smtClean="0">
                <a:solidFill>
                  <a:srgbClr val="FF0000"/>
                </a:solidFill>
                <a:latin typeface="+mn-ea"/>
                <a:sym typeface="+mn-ea"/>
              </a:rPr>
              <a:t>》</a:t>
            </a:r>
            <a:r>
              <a:rPr lang="zh-CN" altLang="en-US" sz="1600" b="1" dirty="0" smtClean="0">
                <a:solidFill>
                  <a:srgbClr val="FF0000"/>
                </a:solidFill>
                <a:latin typeface="+mn-ea"/>
                <a:sym typeface="+mn-ea"/>
              </a:rPr>
              <a:t>发表了火星能量粒子分析仪观测</a:t>
            </a:r>
            <a:r>
              <a:rPr lang="zh-CN" altLang="en-US" sz="1600" b="1" dirty="0">
                <a:solidFill>
                  <a:srgbClr val="FF0000"/>
                </a:solidFill>
                <a:latin typeface="+mn-ea"/>
                <a:sym typeface="+mn-ea"/>
              </a:rPr>
              <a:t>到大范围太阳高能粒子事件（</a:t>
            </a:r>
            <a:r>
              <a:rPr lang="en-US" altLang="zh-CN" sz="1600" b="1" dirty="0">
                <a:solidFill>
                  <a:srgbClr val="FF0000"/>
                </a:solidFill>
                <a:latin typeface="+mn-ea"/>
                <a:sym typeface="+mn-ea"/>
              </a:rPr>
              <a:t>SEP</a:t>
            </a:r>
            <a:r>
              <a:rPr lang="zh-CN" altLang="en-US" sz="1600" b="1" dirty="0">
                <a:solidFill>
                  <a:srgbClr val="FF0000"/>
                </a:solidFill>
                <a:latin typeface="+mn-ea"/>
                <a:sym typeface="+mn-ea"/>
              </a:rPr>
              <a:t>）的首个科学成果，并被美国天文学会（</a:t>
            </a:r>
            <a:r>
              <a:rPr lang="en-US" altLang="zh-CN" sz="1600" b="1" dirty="0">
                <a:solidFill>
                  <a:srgbClr val="FF0000"/>
                </a:solidFill>
                <a:latin typeface="+mn-ea"/>
                <a:sym typeface="+mn-ea"/>
              </a:rPr>
              <a:t>AAS</a:t>
            </a:r>
            <a:r>
              <a:rPr lang="zh-CN" altLang="en-US" sz="1600" b="1" dirty="0">
                <a:solidFill>
                  <a:srgbClr val="FF0000"/>
                </a:solidFill>
                <a:latin typeface="+mn-ea"/>
                <a:sym typeface="+mn-ea"/>
              </a:rPr>
              <a:t>）选为亮点工作并进行了专题报道。</a:t>
            </a:r>
            <a:endParaRPr lang="zh-CN" altLang="en-US" sz="1600" b="1" dirty="0">
              <a:solidFill>
                <a:srgbClr val="FF0000"/>
              </a:solidFill>
              <a:latin typeface="+mn-ea"/>
              <a:sym typeface="+mn-ea"/>
            </a:endParaRPr>
          </a:p>
        </p:txBody>
      </p:sp>
      <p:sp>
        <p:nvSpPr>
          <p:cNvPr id="8" name="文本框 7"/>
          <p:cNvSpPr txBox="1"/>
          <p:nvPr/>
        </p:nvSpPr>
        <p:spPr>
          <a:xfrm>
            <a:off x="565785" y="6179820"/>
            <a:ext cx="3483610" cy="275590"/>
          </a:xfrm>
          <a:prstGeom prst="rect">
            <a:avLst/>
          </a:prstGeom>
          <a:noFill/>
        </p:spPr>
        <p:txBody>
          <a:bodyPr wrap="square" rtlCol="0">
            <a:spAutoFit/>
          </a:bodyPr>
          <a:p>
            <a:r>
              <a:rPr lang="zh-CN" altLang="en-US" sz="1200" b="1">
                <a:solidFill>
                  <a:srgbClr val="FF0000"/>
                </a:solidFill>
                <a:latin typeface="黑体" panose="02010609060101010101" pitchFamily="49" charset="-122"/>
                <a:ea typeface="黑体" panose="02010609060101010101" pitchFamily="49" charset="-122"/>
              </a:rPr>
              <a:t>火星能量粒子分析仪在轨鉴别的宇宙线质子与氦</a:t>
            </a:r>
            <a:endParaRPr lang="zh-CN" altLang="en-US" sz="1200" b="1">
              <a:solidFill>
                <a:srgbClr val="FF0000"/>
              </a:solidFill>
              <a:latin typeface="黑体" panose="02010609060101010101" pitchFamily="49" charset="-122"/>
              <a:ea typeface="黑体" panose="02010609060101010101" pitchFamily="49" charset="-122"/>
            </a:endParaRPr>
          </a:p>
        </p:txBody>
      </p:sp>
      <p:sp>
        <p:nvSpPr>
          <p:cNvPr id="23" name="矩形 22"/>
          <p:cNvSpPr>
            <a:spLocks noChangeArrowheads="1"/>
          </p:cNvSpPr>
          <p:nvPr/>
        </p:nvSpPr>
        <p:spPr bwMode="auto">
          <a:xfrm>
            <a:off x="2123246" y="216756"/>
            <a:ext cx="7577088" cy="646111"/>
          </a:xfrm>
          <a:prstGeom prst="rect">
            <a:avLst/>
          </a:prstGeom>
          <a:noFill/>
          <a:ln>
            <a:noFill/>
          </a:ln>
          <a:effec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p>
            <a:pPr algn="ctr">
              <a:defRPr/>
            </a:pPr>
            <a:r>
              <a:rPr lang="en-US" altLang="zh-CN" sz="2400" b="1" dirty="0">
                <a:solidFill>
                  <a:schemeClr val="tx1"/>
                </a:solidFill>
                <a:latin typeface="+mj-lt"/>
                <a:ea typeface="微软雅黑" panose="020B0503020204020204" charset="-122"/>
              </a:rPr>
              <a:t>天问一号火星能量粒子分析仪在轨观测科学成果</a:t>
            </a:r>
            <a:endParaRPr lang="en-US" altLang="zh-CN" sz="2400" b="1" dirty="0">
              <a:solidFill>
                <a:schemeClr val="tx1"/>
              </a:solidFill>
              <a:latin typeface="+mj-lt"/>
              <a:ea typeface="微软雅黑" panose="020B0503020204020204" charset="-122"/>
            </a:endParaRPr>
          </a:p>
          <a:p>
            <a:pPr algn="ctr">
              <a:defRPr/>
            </a:pPr>
            <a:r>
              <a:rPr lang="en-US" altLang="zh-CN" sz="2400" b="1" dirty="0">
                <a:solidFill>
                  <a:schemeClr val="tx1"/>
                </a:solidFill>
                <a:latin typeface="+mj-lt"/>
                <a:ea typeface="微软雅黑" panose="020B0503020204020204" charset="-122"/>
              </a:rPr>
              <a:t>第25太阳周期首个太阳能量粒子事件观测</a:t>
            </a:r>
            <a:endParaRPr lang="en-US" altLang="zh-CN" sz="2400" b="1" dirty="0">
              <a:solidFill>
                <a:schemeClr val="tx1"/>
              </a:solidFill>
              <a:latin typeface="+mj-lt"/>
              <a:ea typeface="微软雅黑" panose="020B0503020204020204" charset="-122"/>
            </a:endParaRPr>
          </a:p>
        </p:txBody>
      </p:sp>
      <p:pic>
        <p:nvPicPr>
          <p:cNvPr id="5" name="图片 1"/>
          <p:cNvPicPr>
            <a:picLocks noChangeAspect="1"/>
          </p:cNvPicPr>
          <p:nvPr/>
        </p:nvPicPr>
        <p:blipFill>
          <a:blip r:embed="rId4"/>
          <a:stretch>
            <a:fillRect/>
          </a:stretch>
        </p:blipFill>
        <p:spPr>
          <a:xfrm>
            <a:off x="367030" y="1930400"/>
            <a:ext cx="3940810" cy="2045335"/>
          </a:xfrm>
          <a:prstGeom prst="rect">
            <a:avLst/>
          </a:prstGeom>
        </p:spPr>
      </p:pic>
      <p:pic>
        <p:nvPicPr>
          <p:cNvPr id="13" name="图片 12"/>
          <p:cNvPicPr>
            <a:picLocks noChangeAspect="1"/>
          </p:cNvPicPr>
          <p:nvPr/>
        </p:nvPicPr>
        <p:blipFill>
          <a:blip r:embed="rId5"/>
          <a:stretch>
            <a:fillRect/>
          </a:stretch>
        </p:blipFill>
        <p:spPr>
          <a:xfrm>
            <a:off x="4686300" y="1997075"/>
            <a:ext cx="6821805" cy="3630295"/>
          </a:xfrm>
          <a:prstGeom prst="rect">
            <a:avLst/>
          </a:prstGeom>
        </p:spPr>
      </p:pic>
      <p:sp>
        <p:nvSpPr>
          <p:cNvPr id="100" name="文本框 99"/>
          <p:cNvSpPr txBox="1"/>
          <p:nvPr/>
        </p:nvSpPr>
        <p:spPr>
          <a:xfrm>
            <a:off x="295910" y="1076960"/>
            <a:ext cx="11668760" cy="922020"/>
          </a:xfrm>
          <a:prstGeom prst="rect">
            <a:avLst/>
          </a:prstGeom>
          <a:noFill/>
          <a:ln w="9525">
            <a:noFill/>
          </a:ln>
        </p:spPr>
        <p:txBody>
          <a:bodyPr wrap="square">
            <a:spAutoFit/>
          </a:bodyPr>
          <a:p>
            <a:pPr indent="0" algn="just" fontAlgn="auto">
              <a:lnSpc>
                <a:spcPct val="150000"/>
              </a:lnSpc>
              <a:buClrTx/>
              <a:buSzTx/>
              <a:buFont typeface="Wingdings" panose="05000000000000000000" charset="0"/>
              <a:buNone/>
            </a:pPr>
            <a:r>
              <a:rPr lang="zh-CN" altLang="en-US" b="1" dirty="0">
                <a:solidFill>
                  <a:srgbClr val="FF0000"/>
                </a:solidFill>
                <a:latin typeface="微软雅黑" panose="020B0503020204020204" charset="-122"/>
                <a:ea typeface="微软雅黑" panose="020B0503020204020204" charset="-122"/>
              </a:rPr>
              <a:t>2020年11月29日12:34 UT，太阳活动区（黑子）12790爆发了M4.4级的X射线耀斑，伴有一个爆发速度为 ~1700km/s的CME；为</a:t>
            </a:r>
            <a:r>
              <a:rPr lang="en-US" altLang="zh-CN" b="1" dirty="0">
                <a:solidFill>
                  <a:srgbClr val="FF0000"/>
                </a:solidFill>
                <a:latin typeface="微软雅黑" panose="020B0503020204020204" charset="-122"/>
                <a:ea typeface="微软雅黑" panose="020B0503020204020204" charset="-122"/>
              </a:rPr>
              <a:t>“</a:t>
            </a:r>
            <a:r>
              <a:rPr lang="zh-CN" altLang="en-US" b="1" dirty="0">
                <a:solidFill>
                  <a:srgbClr val="FF0000"/>
                </a:solidFill>
                <a:latin typeface="微软雅黑" panose="020B0503020204020204" charset="-122"/>
                <a:ea typeface="微软雅黑" panose="020B0503020204020204" charset="-122"/>
              </a:rPr>
              <a:t>天问一号</a:t>
            </a:r>
            <a:r>
              <a:rPr lang="en-US" altLang="zh-CN" b="1" dirty="0">
                <a:solidFill>
                  <a:srgbClr val="FF0000"/>
                </a:solidFill>
                <a:latin typeface="微软雅黑" panose="020B0503020204020204" charset="-122"/>
                <a:ea typeface="微软雅黑" panose="020B0503020204020204" charset="-122"/>
              </a:rPr>
              <a:t>”</a:t>
            </a:r>
            <a:r>
              <a:rPr lang="zh-CN" altLang="en-US" b="1" dirty="0">
                <a:solidFill>
                  <a:srgbClr val="FF0000"/>
                </a:solidFill>
                <a:latin typeface="微软雅黑" panose="020B0503020204020204" charset="-122"/>
                <a:ea typeface="微软雅黑" panose="020B0503020204020204" charset="-122"/>
              </a:rPr>
              <a:t>与近地卫星观测来自同一源区高能粒子沿磁力线传播提供了很好的观测机会</a:t>
            </a:r>
            <a:endParaRPr lang="zh-CN" altLang="en-US" b="1" dirty="0">
              <a:solidFill>
                <a:srgbClr val="FF0000"/>
              </a:solidFill>
              <a:latin typeface="微软雅黑" panose="020B0503020204020204" charset="-122"/>
              <a:ea typeface="微软雅黑" panose="020B0503020204020204" charset="-122"/>
            </a:endParaRPr>
          </a:p>
        </p:txBody>
      </p:sp>
    </p:spTree>
  </p:cSld>
  <p:clrMapOvr>
    <a:masterClrMapping/>
  </p:clrMapOvr>
  <p:transition advTm="18446"/>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图片 6" descr="所徽1.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75715" cy="1076960"/>
          </a:xfrm>
          <a:prstGeom prst="rect">
            <a:avLst/>
          </a:prstGeom>
        </p:spPr>
      </p:pic>
      <p:sp>
        <p:nvSpPr>
          <p:cNvPr id="11" name="矩形 10"/>
          <p:cNvSpPr/>
          <p:nvPr/>
        </p:nvSpPr>
        <p:spPr>
          <a:xfrm flipV="1">
            <a:off x="0" y="105473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6232525" y="650621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pPr algn="l"/>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pic>
        <p:nvPicPr>
          <p:cNvPr id="3" name="图片 2"/>
          <p:cNvPicPr>
            <a:picLocks noChangeAspect="1"/>
          </p:cNvPicPr>
          <p:nvPr/>
        </p:nvPicPr>
        <p:blipFill>
          <a:blip r:embed="rId3"/>
          <a:stretch>
            <a:fillRect/>
          </a:stretch>
        </p:blipFill>
        <p:spPr>
          <a:xfrm>
            <a:off x="846455" y="1235075"/>
            <a:ext cx="3761740" cy="2637790"/>
          </a:xfrm>
          <a:prstGeom prst="rect">
            <a:avLst/>
          </a:prstGeom>
        </p:spPr>
      </p:pic>
      <p:pic>
        <p:nvPicPr>
          <p:cNvPr id="6" name="图片 5"/>
          <p:cNvPicPr>
            <a:picLocks noChangeAspect="1"/>
          </p:cNvPicPr>
          <p:nvPr/>
        </p:nvPicPr>
        <p:blipFill>
          <a:blip r:embed="rId4"/>
          <a:stretch>
            <a:fillRect/>
          </a:stretch>
        </p:blipFill>
        <p:spPr>
          <a:xfrm>
            <a:off x="5370195" y="1600835"/>
            <a:ext cx="3095625" cy="3023235"/>
          </a:xfrm>
          <a:prstGeom prst="rect">
            <a:avLst/>
          </a:prstGeom>
        </p:spPr>
      </p:pic>
      <p:pic>
        <p:nvPicPr>
          <p:cNvPr id="8" name="图片 7"/>
          <p:cNvPicPr>
            <a:picLocks noChangeAspect="1"/>
          </p:cNvPicPr>
          <p:nvPr/>
        </p:nvPicPr>
        <p:blipFill>
          <a:blip r:embed="rId5"/>
          <a:stretch>
            <a:fillRect/>
          </a:stretch>
        </p:blipFill>
        <p:spPr>
          <a:xfrm>
            <a:off x="8574405" y="1605915"/>
            <a:ext cx="3180080" cy="2940050"/>
          </a:xfrm>
          <a:prstGeom prst="rect">
            <a:avLst/>
          </a:prstGeom>
        </p:spPr>
      </p:pic>
      <p:sp>
        <p:nvSpPr>
          <p:cNvPr id="10" name="文本框 9"/>
          <p:cNvSpPr txBox="1"/>
          <p:nvPr/>
        </p:nvSpPr>
        <p:spPr>
          <a:xfrm>
            <a:off x="5370195" y="4580255"/>
            <a:ext cx="6464935" cy="1753235"/>
          </a:xfrm>
          <a:prstGeom prst="rect">
            <a:avLst/>
          </a:prstGeom>
          <a:noFill/>
        </p:spPr>
        <p:txBody>
          <a:bodyPr wrap="square" rtlCol="0" anchor="t">
            <a:spAutoFit/>
          </a:bodyPr>
          <a:p>
            <a:pPr algn="just"/>
            <a:r>
              <a:rPr lang="en-US" altLang="zh-CN" b="1">
                <a:solidFill>
                  <a:srgbClr val="FF0000"/>
                </a:solidFill>
                <a:latin typeface="黑体" panose="02010609060101010101" pitchFamily="49" charset="-122"/>
                <a:ea typeface="黑体" panose="02010609060101010101" pitchFamily="49" charset="-122"/>
                <a:cs typeface="黑体" panose="02010609060101010101" pitchFamily="49" charset="-122"/>
              </a:rPr>
              <a:t>2</a:t>
            </a:r>
            <a:r>
              <a:rPr lang="zh-CN" altLang="en-US" b="1">
                <a:solidFill>
                  <a:srgbClr val="FF0000"/>
                </a:solidFill>
                <a:latin typeface="黑体" panose="02010609060101010101" pitchFamily="49" charset="-122"/>
                <a:ea typeface="黑体" panose="02010609060101010101" pitchFamily="49" charset="-122"/>
                <a:cs typeface="黑体" panose="02010609060101010101" pitchFamily="49" charset="-122"/>
              </a:rPr>
              <a:t>022年2月15日，太阳爆发产生了太阳周期25中最强烈的太阳粒子事件之一，被火星轨道及表面的多个探测器观测到。中国天问一号能量粒子分析仪（MEPA）首次在火星轨道分析了这一事件，验证了其测量高达100 MeV质子的能力。通过重建事件能谱并模拟火星轨道和表面的剂量，研究提高了人们对火星辐射环境的理解。</a:t>
            </a:r>
            <a:endParaRPr lang="zh-CN" altLang="en-US" b="1">
              <a:solidFill>
                <a:srgbClr val="FF0000"/>
              </a:solidFill>
              <a:latin typeface="黑体" panose="02010609060101010101" pitchFamily="49" charset="-122"/>
              <a:ea typeface="黑体" panose="02010609060101010101" pitchFamily="49" charset="-122"/>
              <a:cs typeface="黑体" panose="02010609060101010101" pitchFamily="49" charset="-122"/>
            </a:endParaRPr>
          </a:p>
        </p:txBody>
      </p:sp>
      <p:sp>
        <p:nvSpPr>
          <p:cNvPr id="12" name="文本框 11"/>
          <p:cNvSpPr txBox="1"/>
          <p:nvPr/>
        </p:nvSpPr>
        <p:spPr>
          <a:xfrm>
            <a:off x="5782310" y="1237615"/>
            <a:ext cx="5398135" cy="368300"/>
          </a:xfrm>
          <a:prstGeom prst="rect">
            <a:avLst/>
          </a:prstGeom>
          <a:noFill/>
        </p:spPr>
        <p:txBody>
          <a:bodyPr wrap="none" rtlCol="0">
            <a:spAutoFit/>
          </a:bodyPr>
          <a:p>
            <a:r>
              <a:rPr lang="en-US" altLang="zh-CN" b="1">
                <a:latin typeface="Times New Roman" panose="02020603050405020304" charset="0"/>
                <a:cs typeface="Times New Roman" panose="02020603050405020304" charset="0"/>
              </a:rPr>
              <a:t>Geophysical Research Letters 10.1029/2024GL111775</a:t>
            </a:r>
            <a:endParaRPr lang="en-US" altLang="zh-CN" b="1">
              <a:latin typeface="Times New Roman" panose="02020603050405020304" charset="0"/>
              <a:cs typeface="Times New Roman" panose="02020603050405020304" charset="0"/>
            </a:endParaRPr>
          </a:p>
        </p:txBody>
      </p:sp>
      <p:pic>
        <p:nvPicPr>
          <p:cNvPr id="13" name="图片 12"/>
          <p:cNvPicPr>
            <a:picLocks noChangeAspect="1"/>
          </p:cNvPicPr>
          <p:nvPr/>
        </p:nvPicPr>
        <p:blipFill>
          <a:blip r:embed="rId6"/>
          <a:stretch>
            <a:fillRect/>
          </a:stretch>
        </p:blipFill>
        <p:spPr>
          <a:xfrm>
            <a:off x="730885" y="3872865"/>
            <a:ext cx="3877310" cy="2557145"/>
          </a:xfrm>
          <a:prstGeom prst="rect">
            <a:avLst/>
          </a:prstGeom>
        </p:spPr>
      </p:pic>
      <p:sp>
        <p:nvSpPr>
          <p:cNvPr id="14" name="矩形 13"/>
          <p:cNvSpPr>
            <a:spLocks noChangeArrowheads="1"/>
          </p:cNvSpPr>
          <p:nvPr/>
        </p:nvSpPr>
        <p:spPr bwMode="auto">
          <a:xfrm>
            <a:off x="2241550" y="215265"/>
            <a:ext cx="7969250" cy="645795"/>
          </a:xfrm>
          <a:prstGeom prst="rect">
            <a:avLst/>
          </a:prstGeom>
          <a:noFill/>
          <a:ln>
            <a:noFill/>
          </a:ln>
          <a:effec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p>
            <a:pPr algn="ctr">
              <a:defRPr/>
            </a:pPr>
            <a:r>
              <a:rPr lang="en-US" altLang="zh-CN" sz="2400" b="1" dirty="0">
                <a:solidFill>
                  <a:schemeClr val="tx1"/>
                </a:solidFill>
                <a:latin typeface="+mj-lt"/>
                <a:ea typeface="微软雅黑" panose="020B0503020204020204" charset="-122"/>
              </a:rPr>
              <a:t>天问一号火星能量粒子分析仪在轨观测科学成果</a:t>
            </a:r>
            <a:endParaRPr lang="en-US" altLang="zh-CN" sz="2400" b="1" dirty="0">
              <a:solidFill>
                <a:schemeClr val="tx1"/>
              </a:solidFill>
              <a:latin typeface="+mj-lt"/>
              <a:ea typeface="微软雅黑" panose="020B0503020204020204" charset="-122"/>
            </a:endParaRPr>
          </a:p>
          <a:p>
            <a:pPr algn="ctr">
              <a:defRPr/>
            </a:pPr>
            <a:r>
              <a:rPr lang="en-US" altLang="zh-CN" sz="2000" b="1" dirty="0">
                <a:solidFill>
                  <a:schemeClr val="tx1"/>
                </a:solidFill>
                <a:latin typeface="+mj-lt"/>
                <a:ea typeface="微软雅黑" panose="020B0503020204020204" charset="-122"/>
              </a:rPr>
              <a:t>环火轨道与其他科学卫星联合对2022年2月太阳事件观测</a:t>
            </a:r>
            <a:endParaRPr lang="en-US" altLang="zh-CN" sz="2000" b="1" dirty="0">
              <a:solidFill>
                <a:schemeClr val="tx1"/>
              </a:solidFill>
              <a:latin typeface="+mj-lt"/>
              <a:ea typeface="微软雅黑" panose="020B0503020204020204" charset="-122"/>
            </a:endParaRPr>
          </a:p>
        </p:txBody>
      </p:sp>
    </p:spTree>
  </p:cSld>
  <p:clrMapOvr>
    <a:masterClrMapping/>
  </p:clrMapOvr>
  <p:transition advTm="18446"/>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图片 6" descr="所徽1.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75715" cy="1076960"/>
          </a:xfrm>
          <a:prstGeom prst="rect">
            <a:avLst/>
          </a:prstGeom>
        </p:spPr>
      </p:pic>
      <p:sp>
        <p:nvSpPr>
          <p:cNvPr id="11" name="矩形 10"/>
          <p:cNvSpPr/>
          <p:nvPr/>
        </p:nvSpPr>
        <p:spPr>
          <a:xfrm flipV="1">
            <a:off x="0" y="105473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6232525" y="650621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pPr algn="l"/>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sp>
        <p:nvSpPr>
          <p:cNvPr id="14" name="矩形 13"/>
          <p:cNvSpPr>
            <a:spLocks noChangeArrowheads="1"/>
          </p:cNvSpPr>
          <p:nvPr/>
        </p:nvSpPr>
        <p:spPr bwMode="auto">
          <a:xfrm>
            <a:off x="923290" y="216535"/>
            <a:ext cx="3683000" cy="645795"/>
          </a:xfrm>
          <a:prstGeom prst="rect">
            <a:avLst/>
          </a:prstGeom>
          <a:noFill/>
          <a:ln>
            <a:noFill/>
          </a:ln>
          <a:effec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p>
            <a:pPr algn="ctr">
              <a:defRPr/>
            </a:pPr>
            <a:r>
              <a:rPr lang="zh-CN" altLang="en-US" sz="3600" b="1" dirty="0">
                <a:solidFill>
                  <a:schemeClr val="tx1"/>
                </a:solidFill>
                <a:latin typeface="+mj-lt"/>
                <a:ea typeface="微软雅黑" panose="020B0503020204020204" charset="-122"/>
              </a:rPr>
              <a:t>总结</a:t>
            </a:r>
            <a:r>
              <a:rPr lang="zh-CN" altLang="en-US" sz="3600" b="1" dirty="0">
                <a:solidFill>
                  <a:schemeClr val="tx1"/>
                </a:solidFill>
                <a:latin typeface="+mj-lt"/>
                <a:ea typeface="微软雅黑" panose="020B0503020204020204" charset="-122"/>
              </a:rPr>
              <a:t>与展望</a:t>
            </a:r>
            <a:endParaRPr lang="zh-CN" altLang="en-US" sz="3600" b="1" dirty="0">
              <a:solidFill>
                <a:schemeClr val="tx1"/>
              </a:solidFill>
              <a:latin typeface="+mj-lt"/>
              <a:ea typeface="微软雅黑" panose="020B0503020204020204" charset="-122"/>
            </a:endParaRPr>
          </a:p>
        </p:txBody>
      </p:sp>
      <p:sp>
        <p:nvSpPr>
          <p:cNvPr id="100" name="文本框 99"/>
          <p:cNvSpPr txBox="1"/>
          <p:nvPr/>
        </p:nvSpPr>
        <p:spPr>
          <a:xfrm>
            <a:off x="768350" y="1454785"/>
            <a:ext cx="10653395" cy="5077460"/>
          </a:xfrm>
          <a:prstGeom prst="rect">
            <a:avLst/>
          </a:prstGeom>
          <a:noFill/>
          <a:ln w="9525">
            <a:noFill/>
          </a:ln>
        </p:spPr>
        <p:txBody>
          <a:bodyPr wrap="square">
            <a:spAutoFit/>
          </a:bodyPr>
          <a:p>
            <a:pPr marL="285750" indent="-285750" algn="just" fontAlgn="auto">
              <a:lnSpc>
                <a:spcPct val="150000"/>
              </a:lnSpc>
              <a:buClrTx/>
              <a:buSzTx/>
              <a:buFont typeface="Wingdings" panose="05000000000000000000" charset="0"/>
              <a:buChar char="l"/>
            </a:pPr>
            <a:r>
              <a:rPr lang="zh-CN" altLang="en-US" b="1" dirty="0">
                <a:solidFill>
                  <a:srgbClr val="4141EF"/>
                </a:solidFill>
                <a:latin typeface="微软雅黑" panose="020B0503020204020204" charset="-122"/>
                <a:ea typeface="微软雅黑" panose="020B0503020204020204" charset="-122"/>
                <a:sym typeface="+mn-ea"/>
              </a:rPr>
              <a:t>火星能量粒子分析仪</a:t>
            </a:r>
            <a:r>
              <a:rPr lang="en-US" altLang="zh-CN" b="1" dirty="0">
                <a:solidFill>
                  <a:srgbClr val="4141EF"/>
                </a:solidFill>
                <a:latin typeface="微软雅黑" panose="020B0503020204020204" charset="-122"/>
                <a:ea typeface="微软雅黑" panose="020B0503020204020204" charset="-122"/>
                <a:sym typeface="+mn-ea"/>
              </a:rPr>
              <a:t>2020</a:t>
            </a:r>
            <a:r>
              <a:rPr lang="zh-CN" altLang="en-US" b="1" dirty="0">
                <a:solidFill>
                  <a:srgbClr val="4141EF"/>
                </a:solidFill>
                <a:latin typeface="微软雅黑" panose="020B0503020204020204" charset="-122"/>
                <a:ea typeface="微软雅黑" panose="020B0503020204020204" charset="-122"/>
                <a:sym typeface="+mn-ea"/>
              </a:rPr>
              <a:t>年</a:t>
            </a:r>
            <a:r>
              <a:rPr lang="en-US" altLang="zh-CN" b="1" dirty="0">
                <a:solidFill>
                  <a:srgbClr val="4141EF"/>
                </a:solidFill>
                <a:latin typeface="微软雅黑" panose="020B0503020204020204" charset="-122"/>
                <a:ea typeface="微软雅黑" panose="020B0503020204020204" charset="-122"/>
                <a:sym typeface="+mn-ea"/>
              </a:rPr>
              <a:t>7</a:t>
            </a:r>
            <a:r>
              <a:rPr lang="zh-CN" altLang="en-US" b="1" dirty="0">
                <a:solidFill>
                  <a:srgbClr val="4141EF"/>
                </a:solidFill>
                <a:latin typeface="微软雅黑" panose="020B0503020204020204" charset="-122"/>
                <a:ea typeface="微软雅黑" panose="020B0503020204020204" charset="-122"/>
                <a:sym typeface="+mn-ea"/>
              </a:rPr>
              <a:t>月</a:t>
            </a:r>
            <a:r>
              <a:rPr lang="en-US" altLang="zh-CN" b="1" dirty="0">
                <a:solidFill>
                  <a:srgbClr val="4141EF"/>
                </a:solidFill>
                <a:latin typeface="微软雅黑" panose="020B0503020204020204" charset="-122"/>
                <a:ea typeface="微软雅黑" panose="020B0503020204020204" charset="-122"/>
                <a:sym typeface="+mn-ea"/>
              </a:rPr>
              <a:t>24</a:t>
            </a:r>
            <a:r>
              <a:rPr lang="zh-CN" altLang="en-US" b="1" dirty="0">
                <a:solidFill>
                  <a:srgbClr val="4141EF"/>
                </a:solidFill>
                <a:latin typeface="微软雅黑" panose="020B0503020204020204" charset="-122"/>
                <a:ea typeface="微软雅黑" panose="020B0503020204020204" charset="-122"/>
                <a:sym typeface="+mn-ea"/>
              </a:rPr>
              <a:t>日开机至今正常工作，截止</a:t>
            </a:r>
            <a:r>
              <a:rPr lang="en-US" altLang="zh-CN" b="1" dirty="0">
                <a:solidFill>
                  <a:srgbClr val="4141EF"/>
                </a:solidFill>
                <a:latin typeface="微软雅黑" panose="020B0503020204020204" charset="-122"/>
                <a:ea typeface="微软雅黑" panose="020B0503020204020204" charset="-122"/>
                <a:sym typeface="+mn-ea"/>
              </a:rPr>
              <a:t>2025</a:t>
            </a:r>
            <a:r>
              <a:rPr lang="zh-CN" altLang="en-US" b="1" dirty="0">
                <a:solidFill>
                  <a:srgbClr val="4141EF"/>
                </a:solidFill>
                <a:latin typeface="微软雅黑" panose="020B0503020204020204" charset="-122"/>
                <a:ea typeface="微软雅黑" panose="020B0503020204020204" charset="-122"/>
                <a:sym typeface="+mn-ea"/>
              </a:rPr>
              <a:t>年</a:t>
            </a:r>
            <a:r>
              <a:rPr lang="en-US" altLang="zh-CN" b="1" dirty="0">
                <a:solidFill>
                  <a:srgbClr val="4141EF"/>
                </a:solidFill>
                <a:latin typeface="微软雅黑" panose="020B0503020204020204" charset="-122"/>
                <a:ea typeface="微软雅黑" panose="020B0503020204020204" charset="-122"/>
                <a:sym typeface="+mn-ea"/>
              </a:rPr>
              <a:t>1</a:t>
            </a:r>
            <a:r>
              <a:rPr lang="zh-CN" altLang="en-US" b="1" dirty="0">
                <a:solidFill>
                  <a:srgbClr val="4141EF"/>
                </a:solidFill>
                <a:latin typeface="微软雅黑" panose="020B0503020204020204" charset="-122"/>
                <a:ea typeface="微软雅黑" panose="020B0503020204020204" charset="-122"/>
                <a:sym typeface="+mn-ea"/>
              </a:rPr>
              <a:t>月</a:t>
            </a:r>
            <a:r>
              <a:rPr lang="en-US" altLang="zh-CN" b="1" dirty="0">
                <a:solidFill>
                  <a:srgbClr val="4141EF"/>
                </a:solidFill>
                <a:latin typeface="微软雅黑" panose="020B0503020204020204" charset="-122"/>
                <a:ea typeface="微软雅黑" panose="020B0503020204020204" charset="-122"/>
                <a:sym typeface="+mn-ea"/>
              </a:rPr>
              <a:t>1</a:t>
            </a:r>
            <a:r>
              <a:rPr lang="zh-CN" altLang="en-US" b="1" dirty="0">
                <a:solidFill>
                  <a:srgbClr val="4141EF"/>
                </a:solidFill>
                <a:latin typeface="微软雅黑" panose="020B0503020204020204" charset="-122"/>
                <a:ea typeface="微软雅黑" panose="020B0503020204020204" charset="-122"/>
                <a:sym typeface="+mn-ea"/>
              </a:rPr>
              <a:t>日已获得约</a:t>
            </a:r>
            <a:r>
              <a:rPr lang="en-US" altLang="zh-CN" b="1" dirty="0">
                <a:solidFill>
                  <a:srgbClr val="4141EF"/>
                </a:solidFill>
                <a:latin typeface="微软雅黑" panose="020B0503020204020204" charset="-122"/>
                <a:ea typeface="微软雅黑" panose="020B0503020204020204" charset="-122"/>
                <a:sym typeface="+mn-ea"/>
              </a:rPr>
              <a:t>11GB</a:t>
            </a:r>
            <a:r>
              <a:rPr lang="zh-CN" altLang="en-US" b="1" dirty="0">
                <a:solidFill>
                  <a:srgbClr val="4141EF"/>
                </a:solidFill>
                <a:latin typeface="微软雅黑" panose="020B0503020204020204" charset="-122"/>
                <a:ea typeface="微软雅黑" panose="020B0503020204020204" charset="-122"/>
                <a:sym typeface="+mn-ea"/>
              </a:rPr>
              <a:t>在轨</a:t>
            </a:r>
            <a:r>
              <a:rPr lang="zh-CN" altLang="en-US" b="1" dirty="0">
                <a:solidFill>
                  <a:srgbClr val="4141EF"/>
                </a:solidFill>
                <a:latin typeface="微软雅黑" panose="020B0503020204020204" charset="-122"/>
                <a:ea typeface="微软雅黑" panose="020B0503020204020204" charset="-122"/>
                <a:sym typeface="+mn-ea"/>
              </a:rPr>
              <a:t>原始观测</a:t>
            </a:r>
            <a:r>
              <a:rPr lang="zh-CN" altLang="en-US" b="1" dirty="0">
                <a:solidFill>
                  <a:srgbClr val="4141EF"/>
                </a:solidFill>
                <a:latin typeface="微软雅黑" panose="020B0503020204020204" charset="-122"/>
                <a:ea typeface="微软雅黑" panose="020B0503020204020204" charset="-122"/>
                <a:sym typeface="+mn-ea"/>
              </a:rPr>
              <a:t>数据；</a:t>
            </a:r>
            <a:endParaRPr lang="zh-CN" altLang="en-US" b="1" dirty="0">
              <a:solidFill>
                <a:srgbClr val="4141EF"/>
              </a:solidFill>
              <a:latin typeface="微软雅黑" panose="020B0503020204020204" charset="-122"/>
              <a:ea typeface="微软雅黑" panose="020B0503020204020204" charset="-122"/>
              <a:sym typeface="+mn-ea"/>
            </a:endParaRPr>
          </a:p>
          <a:p>
            <a:pPr indent="0" algn="just" fontAlgn="auto">
              <a:lnSpc>
                <a:spcPct val="150000"/>
              </a:lnSpc>
              <a:buClrTx/>
              <a:buSzTx/>
              <a:buFont typeface="Wingdings" panose="05000000000000000000" charset="0"/>
              <a:buNone/>
            </a:pPr>
            <a:endParaRPr lang="zh-CN" altLang="en-US" b="1" dirty="0">
              <a:solidFill>
                <a:srgbClr val="4141EF"/>
              </a:solidFill>
              <a:latin typeface="微软雅黑" panose="020B0503020204020204" charset="-122"/>
              <a:ea typeface="微软雅黑" panose="020B0503020204020204" charset="-122"/>
              <a:sym typeface="+mn-ea"/>
            </a:endParaRPr>
          </a:p>
          <a:p>
            <a:pPr marL="285750" indent="-285750" algn="just" fontAlgn="auto">
              <a:lnSpc>
                <a:spcPct val="150000"/>
              </a:lnSpc>
              <a:buClrTx/>
              <a:buSzTx/>
              <a:buFont typeface="Wingdings" panose="05000000000000000000" charset="0"/>
              <a:buChar char="l"/>
            </a:pPr>
            <a:r>
              <a:rPr lang="zh-CN" altLang="en-US" b="1" dirty="0">
                <a:solidFill>
                  <a:srgbClr val="4141EF"/>
                </a:solidFill>
                <a:latin typeface="微软雅黑" panose="020B0503020204020204" charset="-122"/>
                <a:ea typeface="微软雅黑" panose="020B0503020204020204" charset="-122"/>
                <a:sym typeface="+mn-ea"/>
              </a:rPr>
              <a:t>天问一号与近地卫星近似处于同一磁力线时观测到</a:t>
            </a:r>
            <a:r>
              <a:rPr lang="en-US" altLang="zh-CN" b="1" dirty="0">
                <a:solidFill>
                  <a:srgbClr val="4141EF"/>
                </a:solidFill>
                <a:latin typeface="微软雅黑" panose="020B0503020204020204" charset="-122"/>
                <a:ea typeface="微软雅黑" panose="020B0503020204020204" charset="-122"/>
                <a:sym typeface="+mn-ea"/>
              </a:rPr>
              <a:t>SEP</a:t>
            </a:r>
            <a:r>
              <a:rPr lang="zh-CN" altLang="en-US" b="1" dirty="0">
                <a:solidFill>
                  <a:srgbClr val="4141EF"/>
                </a:solidFill>
                <a:latin typeface="微软雅黑" panose="020B0503020204020204" charset="-122"/>
                <a:ea typeface="微软雅黑" panose="020B0503020204020204" charset="-122"/>
                <a:sym typeface="+mn-ea"/>
              </a:rPr>
              <a:t>事件，</a:t>
            </a:r>
            <a:r>
              <a:rPr lang="zh-CN" altLang="en-US" b="1" dirty="0">
                <a:solidFill>
                  <a:srgbClr val="4141EF"/>
                </a:solidFill>
                <a:latin typeface="微软雅黑" panose="020B0503020204020204" charset="-122"/>
                <a:ea typeface="微软雅黑" panose="020B0503020204020204" charset="-122"/>
                <a:sym typeface="+mn-ea"/>
              </a:rPr>
              <a:t>火星能量粒子分析仪与地球附近的卫星观测数据具有</a:t>
            </a:r>
            <a:r>
              <a:rPr lang="zh-CN" altLang="en-US" b="1" dirty="0">
                <a:solidFill>
                  <a:srgbClr val="4141EF"/>
                </a:solidFill>
                <a:latin typeface="微软雅黑" panose="020B0503020204020204" charset="-122"/>
                <a:ea typeface="微软雅黑" panose="020B0503020204020204" charset="-122"/>
                <a:sym typeface="+mn-ea"/>
              </a:rPr>
              <a:t>很好的一致性，说明仪器功能与性能均符合设计预期；</a:t>
            </a:r>
            <a:endParaRPr lang="zh-CN" altLang="en-US" b="1" dirty="0">
              <a:solidFill>
                <a:srgbClr val="4141EF"/>
              </a:solidFill>
              <a:latin typeface="微软雅黑" panose="020B0503020204020204" charset="-122"/>
              <a:ea typeface="微软雅黑" panose="020B0503020204020204" charset="-122"/>
              <a:sym typeface="+mn-ea"/>
            </a:endParaRPr>
          </a:p>
          <a:p>
            <a:pPr marL="285750" indent="-285750" algn="just" fontAlgn="auto">
              <a:lnSpc>
                <a:spcPct val="150000"/>
              </a:lnSpc>
              <a:buClrTx/>
              <a:buSzTx/>
              <a:buFont typeface="Wingdings" panose="05000000000000000000" charset="0"/>
              <a:buChar char="l"/>
            </a:pPr>
            <a:endParaRPr lang="zh-CN" altLang="en-US" b="1" dirty="0">
              <a:solidFill>
                <a:srgbClr val="4141EF"/>
              </a:solidFill>
              <a:latin typeface="微软雅黑" panose="020B0503020204020204" charset="-122"/>
              <a:ea typeface="微软雅黑" panose="020B0503020204020204" charset="-122"/>
              <a:sym typeface="+mn-ea"/>
            </a:endParaRPr>
          </a:p>
          <a:p>
            <a:pPr marL="285750" indent="-285750" algn="just" fontAlgn="auto">
              <a:lnSpc>
                <a:spcPct val="150000"/>
              </a:lnSpc>
              <a:buClrTx/>
              <a:buSzTx/>
              <a:buFont typeface="Wingdings" panose="05000000000000000000" charset="0"/>
              <a:buChar char="l"/>
            </a:pPr>
            <a:r>
              <a:rPr lang="zh-CN" altLang="en-US" b="1" dirty="0">
                <a:solidFill>
                  <a:srgbClr val="4141EF"/>
                </a:solidFill>
                <a:latin typeface="微软雅黑" panose="020B0503020204020204" charset="-122"/>
                <a:ea typeface="微软雅黑" panose="020B0503020204020204" charset="-122"/>
                <a:sym typeface="+mn-ea"/>
              </a:rPr>
              <a:t>天问一号环绕器预计将在环火轨道工作时间超过</a:t>
            </a:r>
            <a:r>
              <a:rPr lang="en-US" altLang="zh-CN" b="1" dirty="0">
                <a:solidFill>
                  <a:srgbClr val="4141EF"/>
                </a:solidFill>
                <a:latin typeface="微软雅黑" panose="020B0503020204020204" charset="-122"/>
                <a:ea typeface="微软雅黑" panose="020B0503020204020204" charset="-122"/>
                <a:sym typeface="+mn-ea"/>
              </a:rPr>
              <a:t>10</a:t>
            </a:r>
            <a:r>
              <a:rPr lang="zh-CN" altLang="en-US" b="1" dirty="0">
                <a:solidFill>
                  <a:srgbClr val="4141EF"/>
                </a:solidFill>
                <a:latin typeface="微软雅黑" panose="020B0503020204020204" charset="-122"/>
                <a:ea typeface="微软雅黑" panose="020B0503020204020204" charset="-122"/>
                <a:sym typeface="+mn-ea"/>
              </a:rPr>
              <a:t>年，火星能量粒子分析仪将在太阳活动监测、</a:t>
            </a:r>
            <a:r>
              <a:rPr lang="en-US" altLang="zh-CN" b="1" dirty="0">
                <a:solidFill>
                  <a:srgbClr val="4141EF"/>
                </a:solidFill>
                <a:latin typeface="微软雅黑" panose="020B0503020204020204" charset="-122"/>
                <a:ea typeface="微软雅黑" panose="020B0503020204020204" charset="-122"/>
                <a:sym typeface="+mn-ea"/>
              </a:rPr>
              <a:t>SEP</a:t>
            </a:r>
            <a:r>
              <a:rPr lang="zh-CN" altLang="en-US" b="1" dirty="0">
                <a:solidFill>
                  <a:srgbClr val="4141EF"/>
                </a:solidFill>
                <a:latin typeface="微软雅黑" panose="020B0503020204020204" charset="-122"/>
                <a:ea typeface="微软雅黑" panose="020B0503020204020204" charset="-122"/>
                <a:sym typeface="+mn-ea"/>
              </a:rPr>
              <a:t>事件传播模型的完善以及火星区域辐射协同监测等科学研究工作</a:t>
            </a:r>
            <a:r>
              <a:rPr lang="zh-CN" altLang="en-US" b="1" dirty="0">
                <a:solidFill>
                  <a:srgbClr val="4141EF"/>
                </a:solidFill>
                <a:latin typeface="微软雅黑" panose="020B0503020204020204" charset="-122"/>
                <a:ea typeface="微软雅黑" panose="020B0503020204020204" charset="-122"/>
                <a:sym typeface="+mn-ea"/>
              </a:rPr>
              <a:t>中持续发挥重要作用；</a:t>
            </a:r>
            <a:endParaRPr lang="zh-CN" altLang="en-US" b="1" dirty="0">
              <a:solidFill>
                <a:srgbClr val="4141EF"/>
              </a:solidFill>
              <a:latin typeface="微软雅黑" panose="020B0503020204020204" charset="-122"/>
              <a:ea typeface="微软雅黑" panose="020B0503020204020204" charset="-122"/>
              <a:sym typeface="+mn-ea"/>
            </a:endParaRPr>
          </a:p>
          <a:p>
            <a:pPr indent="0" algn="just" fontAlgn="auto">
              <a:lnSpc>
                <a:spcPct val="150000"/>
              </a:lnSpc>
              <a:buClrTx/>
              <a:buSzTx/>
              <a:buFont typeface="Wingdings" panose="05000000000000000000" charset="0"/>
              <a:buNone/>
            </a:pPr>
            <a:endParaRPr lang="zh-CN" altLang="en-US" b="1" dirty="0">
              <a:solidFill>
                <a:srgbClr val="4141EF"/>
              </a:solidFill>
              <a:latin typeface="微软雅黑" panose="020B0503020204020204" charset="-122"/>
              <a:ea typeface="微软雅黑" panose="020B0503020204020204" charset="-122"/>
              <a:sym typeface="+mn-ea"/>
            </a:endParaRPr>
          </a:p>
          <a:p>
            <a:pPr marL="285750" indent="-285750" algn="just" fontAlgn="auto">
              <a:lnSpc>
                <a:spcPct val="150000"/>
              </a:lnSpc>
              <a:buClrTx/>
              <a:buSzTx/>
              <a:buFont typeface="Wingdings" panose="05000000000000000000" charset="0"/>
              <a:buChar char="l"/>
            </a:pPr>
            <a:r>
              <a:rPr lang="zh-CN" altLang="en-US" b="1" dirty="0">
                <a:solidFill>
                  <a:srgbClr val="4141EF"/>
                </a:solidFill>
                <a:latin typeface="微软雅黑" panose="020B0503020204020204" charset="-122"/>
                <a:ea typeface="微软雅黑" panose="020B0503020204020204" charset="-122"/>
              </a:rPr>
              <a:t>显著提升了团队在轻量化、低功耗、高集成度复合粒子探测技术应用于深空探测器设计与研发方面的整体水平。</a:t>
            </a:r>
            <a:endParaRPr lang="zh-CN" altLang="en-US" b="1" dirty="0">
              <a:solidFill>
                <a:srgbClr val="4141EF"/>
              </a:solidFill>
              <a:latin typeface="微软雅黑" panose="020B0503020204020204" charset="-122"/>
              <a:ea typeface="微软雅黑" panose="020B0503020204020204" charset="-122"/>
            </a:endParaRPr>
          </a:p>
          <a:p>
            <a:pPr marL="285750" indent="-285750" algn="just" fontAlgn="auto">
              <a:lnSpc>
                <a:spcPct val="150000"/>
              </a:lnSpc>
              <a:buClrTx/>
              <a:buSzTx/>
              <a:buFont typeface="Wingdings" panose="05000000000000000000" charset="0"/>
              <a:buChar char="l"/>
            </a:pPr>
            <a:endParaRPr lang="zh-CN" altLang="en-US" b="1" dirty="0">
              <a:solidFill>
                <a:srgbClr val="4141EF"/>
              </a:solidFill>
              <a:latin typeface="微软雅黑" panose="020B0503020204020204" charset="-122"/>
              <a:ea typeface="微软雅黑" panose="020B0503020204020204" charset="-122"/>
              <a:sym typeface="+mn-ea"/>
            </a:endParaRPr>
          </a:p>
        </p:txBody>
      </p:sp>
    </p:spTree>
  </p:cSld>
  <p:clrMapOvr>
    <a:masterClrMapping/>
  </p:clrMapOvr>
  <p:transition advTm="18446"/>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图片 6" descr="所徽1.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75715" cy="1076960"/>
          </a:xfrm>
          <a:prstGeom prst="rect">
            <a:avLst/>
          </a:prstGeom>
        </p:spPr>
      </p:pic>
      <p:sp>
        <p:nvSpPr>
          <p:cNvPr id="11" name="矩形 10"/>
          <p:cNvSpPr/>
          <p:nvPr/>
        </p:nvSpPr>
        <p:spPr>
          <a:xfrm flipV="1">
            <a:off x="0" y="105473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6232525" y="650621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pPr algn="l"/>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sp>
        <p:nvSpPr>
          <p:cNvPr id="3" name="文本框 2"/>
          <p:cNvSpPr txBox="1"/>
          <p:nvPr/>
        </p:nvSpPr>
        <p:spPr>
          <a:xfrm>
            <a:off x="4388485" y="2706370"/>
            <a:ext cx="3416300" cy="1445260"/>
          </a:xfrm>
          <a:prstGeom prst="rect">
            <a:avLst/>
          </a:prstGeom>
          <a:noFill/>
        </p:spPr>
        <p:txBody>
          <a:bodyPr wrap="none" rtlCol="0">
            <a:spAutoFit/>
          </a:bodyPr>
          <a:p>
            <a:r>
              <a:rPr lang="zh-CN" altLang="en-US" sz="8800" b="1">
                <a:latin typeface="微软雅黑" panose="020B0503020204020204" charset="-122"/>
                <a:ea typeface="微软雅黑" panose="020B0503020204020204" charset="-122"/>
                <a:cs typeface="微软雅黑" panose="020B0503020204020204" charset="-122"/>
              </a:rPr>
              <a:t>谢</a:t>
            </a:r>
            <a:r>
              <a:rPr lang="en-US" altLang="zh-CN" sz="8800" b="1">
                <a:latin typeface="微软雅黑" panose="020B0503020204020204" charset="-122"/>
                <a:ea typeface="微软雅黑" panose="020B0503020204020204" charset="-122"/>
                <a:cs typeface="微软雅黑" panose="020B0503020204020204" charset="-122"/>
              </a:rPr>
              <a:t>  </a:t>
            </a:r>
            <a:r>
              <a:rPr lang="zh-CN" altLang="en-US" sz="8800" b="1">
                <a:latin typeface="微软雅黑" panose="020B0503020204020204" charset="-122"/>
                <a:ea typeface="微软雅黑" panose="020B0503020204020204" charset="-122"/>
                <a:cs typeface="微软雅黑" panose="020B0503020204020204" charset="-122"/>
              </a:rPr>
              <a:t>谢</a:t>
            </a:r>
            <a:r>
              <a:rPr lang="en-US" altLang="zh-CN" sz="8800" b="1">
                <a:latin typeface="微软雅黑" panose="020B0503020204020204" charset="-122"/>
                <a:ea typeface="微软雅黑" panose="020B0503020204020204" charset="-122"/>
                <a:cs typeface="微软雅黑" panose="020B0503020204020204" charset="-122"/>
              </a:rPr>
              <a:t> </a:t>
            </a:r>
            <a:endParaRPr lang="en-US" altLang="zh-CN" sz="8800" b="1">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advTm="18446"/>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图片 6" descr="所徽1.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75715" cy="1076960"/>
          </a:xfrm>
          <a:prstGeom prst="rect">
            <a:avLst/>
          </a:prstGeom>
        </p:spPr>
      </p:pic>
      <p:sp>
        <p:nvSpPr>
          <p:cNvPr id="11" name="矩形 10"/>
          <p:cNvSpPr/>
          <p:nvPr/>
        </p:nvSpPr>
        <p:spPr>
          <a:xfrm flipV="1">
            <a:off x="0" y="105473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6232525" y="650621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sp>
        <p:nvSpPr>
          <p:cNvPr id="5" name="文本框 4"/>
          <p:cNvSpPr txBox="1"/>
          <p:nvPr/>
        </p:nvSpPr>
        <p:spPr>
          <a:xfrm>
            <a:off x="1429385" y="247650"/>
            <a:ext cx="3840480" cy="645160"/>
          </a:xfrm>
          <a:prstGeom prst="rect">
            <a:avLst/>
          </a:prstGeom>
          <a:noFill/>
        </p:spPr>
        <p:txBody>
          <a:bodyPr wrap="none" rtlCol="0" anchor="t">
            <a:spAutoFit/>
          </a:bodyPr>
          <a:p>
            <a:r>
              <a:rPr lang="zh-CN" altLang="en-US" sz="3600" b="1" dirty="0">
                <a:latin typeface="微软雅黑" panose="020B0503020204020204" charset="-122"/>
                <a:ea typeface="微软雅黑" panose="020B0503020204020204" charset="-122"/>
                <a:cs typeface="微软雅黑" panose="020B0503020204020204" charset="-122"/>
                <a:sym typeface="+mn-ea"/>
              </a:rPr>
              <a:t>人类火星探测</a:t>
            </a:r>
            <a:r>
              <a:rPr lang="zh-CN" altLang="en-US" sz="3600" b="1" dirty="0">
                <a:latin typeface="微软雅黑" panose="020B0503020204020204" charset="-122"/>
                <a:ea typeface="微软雅黑" panose="020B0503020204020204" charset="-122"/>
                <a:cs typeface="微软雅黑" panose="020B0503020204020204" charset="-122"/>
                <a:sym typeface="+mn-ea"/>
              </a:rPr>
              <a:t>活动</a:t>
            </a:r>
            <a:endParaRPr lang="zh-CN" altLang="en-US" sz="3600" b="1" dirty="0">
              <a:latin typeface="微软雅黑" panose="020B0503020204020204" charset="-122"/>
              <a:ea typeface="微软雅黑" panose="020B0503020204020204" charset="-122"/>
              <a:cs typeface="微软雅黑" panose="020B0503020204020204" charset="-122"/>
              <a:sym typeface="+mn-ea"/>
            </a:endParaRPr>
          </a:p>
        </p:txBody>
      </p:sp>
      <p:sp>
        <p:nvSpPr>
          <p:cNvPr id="5123" name="TextBox 5"/>
          <p:cNvSpPr txBox="1">
            <a:spLocks noChangeArrowheads="1"/>
          </p:cNvSpPr>
          <p:nvPr/>
        </p:nvSpPr>
        <p:spPr bwMode="auto">
          <a:xfrm>
            <a:off x="707390" y="1685290"/>
            <a:ext cx="5116830" cy="4672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285750" marR="0" lvl="0" indent="-285750" algn="just" defTabSz="914400" rtl="0" eaLnBrk="1" fontAlgn="base" latinLnBrk="0" hangingPunct="1">
              <a:lnSpc>
                <a:spcPts val="2600"/>
              </a:lnSpc>
              <a:spcBef>
                <a:spcPct val="0"/>
              </a:spcBef>
              <a:spcAft>
                <a:spcPct val="0"/>
              </a:spcAft>
              <a:buClrTx/>
              <a:buSzTx/>
              <a:buFont typeface="Wingdings" panose="05000000000000000000" charset="0"/>
              <a:buChar char="l"/>
              <a:defRPr/>
            </a:pPr>
            <a:r>
              <a:rPr kumimoji="0" lang="zh-CN" altLang="zh-CN" sz="1800" b="1" i="0" u="none" strike="noStrike" kern="1200" cap="none" spc="0" normalizeH="0" baseline="0" noProof="0" dirty="0" smtClean="0">
                <a:ln>
                  <a:noFill/>
                </a:ln>
                <a:solidFill>
                  <a:srgbClr val="4141EF"/>
                </a:solidFill>
                <a:effectLst/>
                <a:uLnTx/>
                <a:uFillTx/>
                <a:latin typeface="微软雅黑" panose="020B0503020204020204" charset="-122"/>
                <a:ea typeface="微软雅黑" panose="020B0503020204020204" charset="-122"/>
                <a:cs typeface="微软雅黑" panose="020B0503020204020204" charset="-122"/>
              </a:rPr>
              <a:t>人类第一次尝试向火星发射探测器始于</a:t>
            </a:r>
            <a:r>
              <a:rPr kumimoji="0" lang="en-US" altLang="zh-CN" sz="1800" b="1" i="0" u="none" strike="noStrike" kern="1200" cap="none" spc="0" normalizeH="0" baseline="0" noProof="0" dirty="0" smtClean="0">
                <a:ln>
                  <a:noFill/>
                </a:ln>
                <a:solidFill>
                  <a:srgbClr val="4141EF"/>
                </a:solidFill>
                <a:effectLst/>
                <a:uLnTx/>
                <a:uFillTx/>
                <a:latin typeface="微软雅黑" panose="020B0503020204020204" charset="-122"/>
                <a:ea typeface="微软雅黑" panose="020B0503020204020204" charset="-122"/>
                <a:cs typeface="微软雅黑" panose="020B0503020204020204" charset="-122"/>
              </a:rPr>
              <a:t>1960</a:t>
            </a:r>
            <a:r>
              <a:rPr kumimoji="0" lang="zh-CN" altLang="zh-CN" sz="1800" b="1" i="0" u="none" strike="noStrike" kern="1200" cap="none" spc="0" normalizeH="0" baseline="0" noProof="0" dirty="0" smtClean="0">
                <a:ln>
                  <a:noFill/>
                </a:ln>
                <a:solidFill>
                  <a:srgbClr val="4141EF"/>
                </a:solidFill>
                <a:effectLst/>
                <a:uLnTx/>
                <a:uFillTx/>
                <a:latin typeface="微软雅黑" panose="020B0503020204020204" charset="-122"/>
                <a:ea typeface="微软雅黑" panose="020B0503020204020204" charset="-122"/>
                <a:cs typeface="微软雅黑" panose="020B0503020204020204" charset="-122"/>
              </a:rPr>
              <a:t>前苏联的火星</a:t>
            </a:r>
            <a:r>
              <a:rPr kumimoji="0" lang="en-US" altLang="zh-CN" sz="1800" b="1" i="0" u="none" strike="noStrike" kern="1200" cap="none" spc="0" normalizeH="0" baseline="0" noProof="0" dirty="0" smtClean="0">
                <a:ln>
                  <a:noFill/>
                </a:ln>
                <a:solidFill>
                  <a:srgbClr val="4141EF"/>
                </a:solidFill>
                <a:effectLst/>
                <a:uLnTx/>
                <a:uFillTx/>
                <a:latin typeface="微软雅黑" panose="020B0503020204020204" charset="-122"/>
                <a:ea typeface="微软雅黑" panose="020B0503020204020204" charset="-122"/>
                <a:cs typeface="微软雅黑" panose="020B0503020204020204" charset="-122"/>
              </a:rPr>
              <a:t>1A</a:t>
            </a:r>
            <a:r>
              <a:rPr kumimoji="0" lang="zh-CN" altLang="zh-CN" sz="1800" b="1" i="0" u="none" strike="noStrike" kern="1200" cap="none" spc="0" normalizeH="0" baseline="0" noProof="0" dirty="0" smtClean="0">
                <a:ln>
                  <a:noFill/>
                </a:ln>
                <a:solidFill>
                  <a:srgbClr val="4141EF"/>
                </a:solidFill>
                <a:effectLst/>
                <a:uLnTx/>
                <a:uFillTx/>
                <a:latin typeface="微软雅黑" panose="020B0503020204020204" charset="-122"/>
                <a:ea typeface="微软雅黑" panose="020B0503020204020204" charset="-122"/>
                <a:cs typeface="微软雅黑" panose="020B0503020204020204" charset="-122"/>
              </a:rPr>
              <a:t>号，但最终失败。水手</a:t>
            </a:r>
            <a:r>
              <a:rPr kumimoji="0" lang="en-US" altLang="zh-CN" sz="1800" b="1" i="0" u="none" strike="noStrike" kern="1200" cap="none" spc="0" normalizeH="0" baseline="0" noProof="0" dirty="0" smtClean="0">
                <a:ln>
                  <a:noFill/>
                </a:ln>
                <a:solidFill>
                  <a:srgbClr val="4141EF"/>
                </a:solidFill>
                <a:effectLst/>
                <a:uLnTx/>
                <a:uFillTx/>
                <a:latin typeface="微软雅黑" panose="020B0503020204020204" charset="-122"/>
                <a:ea typeface="微软雅黑" panose="020B0503020204020204" charset="-122"/>
                <a:cs typeface="微软雅黑" panose="020B0503020204020204" charset="-122"/>
              </a:rPr>
              <a:t>4</a:t>
            </a:r>
            <a:r>
              <a:rPr kumimoji="0" lang="zh-CN" altLang="zh-CN" sz="1800" b="1" i="0" u="none" strike="noStrike" kern="1200" cap="none" spc="0" normalizeH="0" baseline="0" noProof="0" dirty="0" smtClean="0">
                <a:ln>
                  <a:noFill/>
                </a:ln>
                <a:solidFill>
                  <a:srgbClr val="4141EF"/>
                </a:solidFill>
                <a:effectLst/>
                <a:uLnTx/>
                <a:uFillTx/>
                <a:latin typeface="微软雅黑" panose="020B0503020204020204" charset="-122"/>
                <a:ea typeface="微软雅黑" panose="020B0503020204020204" charset="-122"/>
                <a:cs typeface="微软雅黑" panose="020B0503020204020204" charset="-122"/>
              </a:rPr>
              <a:t>号是人类历史上第一个成功飞越火星的太空船，它传回了第一张离火星最近距离拍摄的火星表面照片</a:t>
            </a:r>
            <a:endParaRPr kumimoji="0" lang="zh-CN" altLang="en-US" sz="1800" b="1" i="0" u="none" strike="noStrike" kern="1200" cap="none" spc="0" normalizeH="0" baseline="0" noProof="0" dirty="0" smtClean="0">
              <a:ln>
                <a:noFill/>
              </a:ln>
              <a:solidFill>
                <a:srgbClr val="4141EF"/>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just" defTabSz="914400" rtl="0" eaLnBrk="1" fontAlgn="base" latinLnBrk="0" hangingPunct="1">
              <a:lnSpc>
                <a:spcPts val="2600"/>
              </a:lnSpc>
              <a:spcBef>
                <a:spcPct val="0"/>
              </a:spcBef>
              <a:spcAft>
                <a:spcPct val="0"/>
              </a:spcAft>
              <a:buClrTx/>
              <a:buSzTx/>
              <a:buFont typeface="Arial" panose="020B0604020202020204" pitchFamily="34" charset="0"/>
              <a:buNone/>
              <a:defRPr/>
            </a:pPr>
            <a:endParaRPr kumimoji="0" lang="zh-CN" altLang="en-US" sz="1800" b="1" i="0" u="none" strike="noStrike" kern="1200" cap="none" spc="0" normalizeH="0" baseline="0" noProof="0" dirty="0" smtClean="0">
              <a:ln>
                <a:noFill/>
              </a:ln>
              <a:solidFill>
                <a:srgbClr val="4141EF"/>
              </a:solidFill>
              <a:effectLst/>
              <a:uLnTx/>
              <a:uFillTx/>
              <a:latin typeface="微软雅黑" panose="020B0503020204020204" charset="-122"/>
              <a:ea typeface="微软雅黑" panose="020B0503020204020204" charset="-122"/>
              <a:cs typeface="微软雅黑" panose="020B0503020204020204" charset="-122"/>
            </a:endParaRPr>
          </a:p>
          <a:p>
            <a:pPr marL="285750" marR="0" lvl="0" indent="-285750" algn="just" defTabSz="914400" rtl="0" eaLnBrk="1" fontAlgn="base" latinLnBrk="0" hangingPunct="1">
              <a:lnSpc>
                <a:spcPts val="2600"/>
              </a:lnSpc>
              <a:spcBef>
                <a:spcPct val="0"/>
              </a:spcBef>
              <a:spcAft>
                <a:spcPct val="0"/>
              </a:spcAft>
              <a:buClrTx/>
              <a:buSzTx/>
              <a:buFont typeface="Wingdings" panose="05000000000000000000" charset="0"/>
              <a:buChar char="l"/>
              <a:defRPr/>
            </a:pPr>
            <a:r>
              <a:rPr kumimoji="0" lang="zh-CN" altLang="en-US" sz="1800" b="1" i="0" u="none" strike="noStrike" kern="1200" cap="none" spc="0" normalizeH="0" baseline="0" noProof="0" dirty="0" smtClean="0">
                <a:ln>
                  <a:noFill/>
                </a:ln>
                <a:solidFill>
                  <a:srgbClr val="4141EF"/>
                </a:solidFill>
                <a:effectLst/>
                <a:uLnTx/>
                <a:uFillTx/>
                <a:latin typeface="微软雅黑" panose="020B0503020204020204" charset="-122"/>
                <a:ea typeface="微软雅黑" panose="020B0503020204020204" charset="-122"/>
                <a:cs typeface="微软雅黑" panose="020B0503020204020204" charset="-122"/>
              </a:rPr>
              <a:t>上世纪</a:t>
            </a:r>
            <a:r>
              <a:rPr kumimoji="0" lang="en-US" altLang="zh-CN" sz="1800" b="1" i="0" u="none" strike="noStrike" kern="1200" cap="none" spc="0" normalizeH="0" baseline="0" noProof="0" dirty="0" smtClean="0">
                <a:ln>
                  <a:noFill/>
                </a:ln>
                <a:solidFill>
                  <a:srgbClr val="4141EF"/>
                </a:solidFill>
                <a:effectLst/>
                <a:uLnTx/>
                <a:uFillTx/>
                <a:latin typeface="微软雅黑" panose="020B0503020204020204" charset="-122"/>
                <a:ea typeface="微软雅黑" panose="020B0503020204020204" charset="-122"/>
                <a:cs typeface="微软雅黑" panose="020B0503020204020204" charset="-122"/>
              </a:rPr>
              <a:t>90</a:t>
            </a:r>
            <a:r>
              <a:rPr kumimoji="0" lang="zh-CN" altLang="en-US" sz="1800" b="1" i="0" u="none" strike="noStrike" kern="1200" cap="none" spc="0" normalizeH="0" baseline="0" noProof="0" dirty="0" smtClean="0">
                <a:ln>
                  <a:noFill/>
                </a:ln>
                <a:solidFill>
                  <a:srgbClr val="4141EF"/>
                </a:solidFill>
                <a:effectLst/>
                <a:uLnTx/>
                <a:uFillTx/>
                <a:latin typeface="微软雅黑" panose="020B0503020204020204" charset="-122"/>
                <a:ea typeface="微软雅黑" panose="020B0503020204020204" charset="-122"/>
                <a:cs typeface="微软雅黑" panose="020B0503020204020204" charset="-122"/>
              </a:rPr>
              <a:t>年代至今已实施了</a:t>
            </a:r>
            <a:r>
              <a:rPr kumimoji="0" lang="en-US" altLang="zh-CN" sz="1800" b="1" i="0" u="none" strike="noStrike" kern="1200" cap="none" spc="0" normalizeH="0" baseline="0" noProof="0" dirty="0" smtClean="0">
                <a:ln>
                  <a:noFill/>
                </a:ln>
                <a:solidFill>
                  <a:srgbClr val="4141EF"/>
                </a:solidFill>
                <a:effectLst/>
                <a:uLnTx/>
                <a:uFillTx/>
                <a:latin typeface="微软雅黑" panose="020B0503020204020204" charset="-122"/>
                <a:ea typeface="微软雅黑" panose="020B0503020204020204" charset="-122"/>
                <a:cs typeface="微软雅黑" panose="020B0503020204020204" charset="-122"/>
              </a:rPr>
              <a:t>24</a:t>
            </a:r>
            <a:r>
              <a:rPr kumimoji="0" lang="zh-CN" altLang="en-US" sz="1800" b="1" i="0" u="none" strike="noStrike" kern="1200" cap="none" spc="0" normalizeH="0" baseline="0" noProof="0" dirty="0" smtClean="0">
                <a:ln>
                  <a:noFill/>
                </a:ln>
                <a:solidFill>
                  <a:srgbClr val="4141EF"/>
                </a:solidFill>
                <a:effectLst/>
                <a:uLnTx/>
                <a:uFillTx/>
                <a:latin typeface="微软雅黑" panose="020B0503020204020204" charset="-122"/>
                <a:ea typeface="微软雅黑" panose="020B0503020204020204" charset="-122"/>
                <a:cs typeface="微软雅黑" panose="020B0503020204020204" charset="-122"/>
              </a:rPr>
              <a:t>次探测。代表的有欧德赛、勇气号、机遇号、好奇号，欧洲快车、洞察号</a:t>
            </a:r>
            <a:r>
              <a:rPr kumimoji="0" lang="en-US" altLang="zh-CN" sz="1800" b="1" i="0" u="none" strike="noStrike" kern="1200" cap="none" spc="0" normalizeH="0" baseline="0" noProof="0" dirty="0" smtClean="0">
                <a:ln>
                  <a:noFill/>
                </a:ln>
                <a:solidFill>
                  <a:srgbClr val="4141EF"/>
                </a:solidFill>
                <a:effectLst/>
                <a:uLnTx/>
                <a:uFillTx/>
                <a:latin typeface="微软雅黑" panose="020B0503020204020204" charset="-122"/>
                <a:ea typeface="微软雅黑" panose="020B0503020204020204" charset="-122"/>
                <a:cs typeface="微软雅黑" panose="020B0503020204020204" charset="-122"/>
              </a:rPr>
              <a:t>......</a:t>
            </a:r>
            <a:endParaRPr kumimoji="0" lang="zh-CN" altLang="en-US" sz="1800" b="1" i="0" u="none" strike="noStrike" kern="1200" cap="none" spc="0" normalizeH="0" baseline="0" noProof="0" dirty="0" smtClean="0">
              <a:ln>
                <a:noFill/>
              </a:ln>
              <a:solidFill>
                <a:srgbClr val="4141EF"/>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just" defTabSz="914400" rtl="0" eaLnBrk="1" fontAlgn="base" latinLnBrk="0" hangingPunct="1">
              <a:lnSpc>
                <a:spcPts val="2600"/>
              </a:lnSpc>
              <a:spcBef>
                <a:spcPct val="0"/>
              </a:spcBef>
              <a:spcAft>
                <a:spcPct val="0"/>
              </a:spcAft>
              <a:buClrTx/>
              <a:buSzTx/>
              <a:buFont typeface="Arial" panose="020B0604020202020204" pitchFamily="34" charset="0"/>
              <a:buNone/>
              <a:defRPr/>
            </a:pPr>
            <a:endParaRPr kumimoji="0" lang="zh-CN" altLang="en-US" sz="1800" b="1" i="0" u="none" strike="noStrike" kern="1200" cap="none" spc="0" normalizeH="0" baseline="0" noProof="0" dirty="0" smtClean="0">
              <a:ln>
                <a:noFill/>
              </a:ln>
              <a:solidFill>
                <a:srgbClr val="4141EF"/>
              </a:solidFill>
              <a:effectLst/>
              <a:uLnTx/>
              <a:uFillTx/>
              <a:latin typeface="微软雅黑" panose="020B0503020204020204" charset="-122"/>
              <a:ea typeface="微软雅黑" panose="020B0503020204020204" charset="-122"/>
              <a:cs typeface="微软雅黑" panose="020B0503020204020204" charset="-122"/>
            </a:endParaRPr>
          </a:p>
          <a:p>
            <a:pPr marL="285750" marR="0" lvl="0" indent="-285750" algn="just" defTabSz="914400" rtl="0" eaLnBrk="1" fontAlgn="base" latinLnBrk="0" hangingPunct="1">
              <a:lnSpc>
                <a:spcPts val="2600"/>
              </a:lnSpc>
              <a:spcBef>
                <a:spcPct val="0"/>
              </a:spcBef>
              <a:spcAft>
                <a:spcPct val="0"/>
              </a:spcAft>
              <a:buClrTx/>
              <a:buSzTx/>
              <a:buFont typeface="Wingdings" panose="05000000000000000000" charset="0"/>
              <a:buChar char="l"/>
              <a:defRPr/>
            </a:pPr>
            <a:r>
              <a:rPr kumimoji="0" lang="zh-CN" altLang="en-US" sz="1800" b="1" i="0" u="none" strike="noStrike" kern="1200" cap="none" spc="0" normalizeH="0" baseline="0" noProof="0" dirty="0" smtClean="0">
                <a:ln>
                  <a:noFill/>
                </a:ln>
                <a:solidFill>
                  <a:srgbClr val="4141EF"/>
                </a:solidFill>
                <a:effectLst/>
                <a:uLnTx/>
                <a:uFillTx/>
                <a:latin typeface="微软雅黑" panose="020B0503020204020204" charset="-122"/>
                <a:ea typeface="微软雅黑" panose="020B0503020204020204" charset="-122"/>
                <a:cs typeface="微软雅黑" panose="020B0503020204020204" charset="-122"/>
              </a:rPr>
              <a:t>人类对火星已经进行了多达50次探测，由于探测难度大，探测器成功到达火星的概率仅约一半</a:t>
            </a:r>
            <a:endParaRPr kumimoji="0" lang="zh-CN" altLang="en-US" sz="1800" b="1" i="0" u="none" strike="noStrike" kern="1200" cap="none" spc="0" normalizeH="0" baseline="0" noProof="0" dirty="0" smtClean="0">
              <a:ln>
                <a:noFill/>
              </a:ln>
              <a:solidFill>
                <a:srgbClr val="4141EF"/>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1" i="0" u="none" strike="noStrike" kern="1200" cap="none" spc="0" normalizeH="0" baseline="0" noProof="0" dirty="0" smtClean="0">
              <a:ln>
                <a:noFill/>
              </a:ln>
              <a:solidFill>
                <a:srgbClr val="4141EF"/>
              </a:solidFill>
              <a:effectLst/>
              <a:uLnTx/>
              <a:uFillTx/>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3"/>
          <a:stretch>
            <a:fillRect/>
          </a:stretch>
        </p:blipFill>
        <p:spPr>
          <a:xfrm>
            <a:off x="6327775" y="1192530"/>
            <a:ext cx="4876800" cy="5218430"/>
          </a:xfrm>
          <a:prstGeom prst="rect">
            <a:avLst/>
          </a:prstGeom>
        </p:spPr>
      </p:pic>
    </p:spTree>
  </p:cSld>
  <p:clrMapOvr>
    <a:masterClrMapping/>
  </p:clrMapOvr>
  <p:transition advTm="18446"/>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p:nvPr/>
        </p:nvPicPr>
        <p:blipFill>
          <a:blip r:embed="rId1"/>
          <a:stretch>
            <a:fillRect/>
          </a:stretch>
        </p:blipFill>
        <p:spPr>
          <a:xfrm>
            <a:off x="6720840" y="1299210"/>
            <a:ext cx="2744470" cy="1630680"/>
          </a:xfrm>
          <a:prstGeom prst="rect">
            <a:avLst/>
          </a:prstGeom>
        </p:spPr>
      </p:pic>
      <p:pic>
        <p:nvPicPr>
          <p:cNvPr id="3080" name="图片 6" descr="所徽1.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75715" cy="1076960"/>
          </a:xfrm>
          <a:prstGeom prst="rect">
            <a:avLst/>
          </a:prstGeom>
        </p:spPr>
      </p:pic>
      <p:sp>
        <p:nvSpPr>
          <p:cNvPr id="11" name="矩形 10"/>
          <p:cNvSpPr/>
          <p:nvPr/>
        </p:nvSpPr>
        <p:spPr>
          <a:xfrm flipV="1">
            <a:off x="0" y="105473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6232525" y="650621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sp>
        <p:nvSpPr>
          <p:cNvPr id="5" name="文本框 4"/>
          <p:cNvSpPr txBox="1"/>
          <p:nvPr/>
        </p:nvSpPr>
        <p:spPr>
          <a:xfrm>
            <a:off x="1210945" y="247650"/>
            <a:ext cx="7955280" cy="645160"/>
          </a:xfrm>
          <a:prstGeom prst="rect">
            <a:avLst/>
          </a:prstGeom>
          <a:noFill/>
        </p:spPr>
        <p:txBody>
          <a:bodyPr wrap="none" rtlCol="0" anchor="t">
            <a:spAutoFit/>
          </a:bodyPr>
          <a:p>
            <a:r>
              <a:rPr lang="en-US" altLang="zh-CN" sz="3600" b="1" dirty="0">
                <a:latin typeface="微软雅黑" panose="020B0503020204020204" charset="-122"/>
                <a:ea typeface="微软雅黑" panose="020B0503020204020204" charset="-122"/>
                <a:cs typeface="微软雅黑" panose="020B0503020204020204" charset="-122"/>
                <a:sym typeface="+mn-ea"/>
              </a:rPr>
              <a:t>“</a:t>
            </a:r>
            <a:r>
              <a:rPr lang="zh-CN" altLang="en-US" sz="3600" b="1" dirty="0">
                <a:latin typeface="微软雅黑" panose="020B0503020204020204" charset="-122"/>
                <a:ea typeface="微软雅黑" panose="020B0503020204020204" charset="-122"/>
                <a:cs typeface="微软雅黑" panose="020B0503020204020204" charset="-122"/>
                <a:sym typeface="+mn-ea"/>
              </a:rPr>
              <a:t>天问一号</a:t>
            </a:r>
            <a:r>
              <a:rPr lang="en-US" altLang="zh-CN" sz="3600" b="1" dirty="0">
                <a:latin typeface="微软雅黑" panose="020B0503020204020204" charset="-122"/>
                <a:ea typeface="微软雅黑" panose="020B0503020204020204" charset="-122"/>
                <a:cs typeface="微软雅黑" panose="020B0503020204020204" charset="-122"/>
                <a:sym typeface="+mn-ea"/>
              </a:rPr>
              <a:t>”</a:t>
            </a:r>
            <a:r>
              <a:rPr lang="zh-CN" altLang="en-US" sz="3600" b="1" dirty="0">
                <a:latin typeface="微软雅黑" panose="020B0503020204020204" charset="-122"/>
                <a:ea typeface="微软雅黑" panose="020B0503020204020204" charset="-122"/>
                <a:cs typeface="微软雅黑" panose="020B0503020204020204" charset="-122"/>
                <a:sym typeface="+mn-ea"/>
              </a:rPr>
              <a:t>：我国首个火星</a:t>
            </a:r>
            <a:r>
              <a:rPr lang="zh-CN" altLang="en-US" sz="3600" b="1" dirty="0">
                <a:latin typeface="微软雅黑" panose="020B0503020204020204" charset="-122"/>
                <a:ea typeface="微软雅黑" panose="020B0503020204020204" charset="-122"/>
                <a:cs typeface="微软雅黑" panose="020B0503020204020204" charset="-122"/>
                <a:sym typeface="+mn-ea"/>
              </a:rPr>
              <a:t>探测计划</a:t>
            </a:r>
            <a:endParaRPr lang="zh-CN" altLang="en-US" sz="3600" b="1" dirty="0">
              <a:latin typeface="微软雅黑" panose="020B0503020204020204" charset="-122"/>
              <a:ea typeface="微软雅黑" panose="020B0503020204020204" charset="-122"/>
              <a:cs typeface="微软雅黑" panose="020B0503020204020204" charset="-122"/>
              <a:sym typeface="+mn-ea"/>
            </a:endParaRPr>
          </a:p>
        </p:txBody>
      </p:sp>
      <p:pic>
        <p:nvPicPr>
          <p:cNvPr id="14" name="图片 13" descr="天问一号地火转移轨道"/>
          <p:cNvPicPr>
            <a:picLocks noChangeAspect="1"/>
          </p:cNvPicPr>
          <p:nvPr/>
        </p:nvPicPr>
        <p:blipFill>
          <a:blip r:embed="rId4"/>
          <a:stretch>
            <a:fillRect/>
          </a:stretch>
        </p:blipFill>
        <p:spPr>
          <a:xfrm>
            <a:off x="34290" y="1270635"/>
            <a:ext cx="6622415" cy="3991610"/>
          </a:xfrm>
          <a:prstGeom prst="rect">
            <a:avLst/>
          </a:prstGeom>
        </p:spPr>
      </p:pic>
      <p:sp>
        <p:nvSpPr>
          <p:cNvPr id="15" name="文本框 14"/>
          <p:cNvSpPr txBox="1"/>
          <p:nvPr/>
        </p:nvSpPr>
        <p:spPr>
          <a:xfrm>
            <a:off x="984250" y="5717540"/>
            <a:ext cx="10986135" cy="922020"/>
          </a:xfrm>
          <a:prstGeom prst="rect">
            <a:avLst/>
          </a:prstGeom>
          <a:noFill/>
        </p:spPr>
        <p:txBody>
          <a:bodyPr wrap="square" rtlCol="0">
            <a:spAutoFit/>
          </a:bodyPr>
          <a:p>
            <a:r>
              <a:rPr kumimoji="1" lang="zh-CN" b="1" dirty="0">
                <a:latin typeface="Times New Roman" panose="02020603050405020304" charset="0"/>
                <a:ea typeface="微软雅黑" panose="020B0503020204020204" charset="-122"/>
                <a:sym typeface="+mn-ea"/>
              </a:rPr>
              <a:t>天问一号</a:t>
            </a:r>
            <a:r>
              <a:rPr kumimoji="1" altLang="zh-CN" b="1" dirty="0">
                <a:latin typeface="Times New Roman" panose="02020603050405020304" charset="0"/>
                <a:ea typeface="微软雅黑" panose="020B0503020204020204" charset="-122"/>
                <a:sym typeface="+mn-ea"/>
              </a:rPr>
              <a:t>是实现我国自主火星探测的首发探测装置，工程系统涉及一个火星环绕器和一个火星着陆巡视器，其中环绕探测科学任务着眼于火星全球性和综合性的探测，开展火星总体性和全局性的研究与科学认知</a:t>
            </a:r>
            <a:r>
              <a:rPr kumimoji="1" lang="zh-CN" altLang="en-US" b="1" dirty="0">
                <a:latin typeface="Times New Roman" panose="02020603050405020304" charset="0"/>
                <a:ea typeface="微软雅黑" panose="020B0503020204020204" charset="-122"/>
                <a:sym typeface="+mn-ea"/>
              </a:rPr>
              <a:t>。</a:t>
            </a:r>
            <a:endParaRPr kumimoji="1" lang="zh-CN" altLang="en-US" b="1" dirty="0">
              <a:latin typeface="Times New Roman" panose="02020603050405020304" charset="0"/>
              <a:ea typeface="微软雅黑" panose="020B0503020204020204" charset="-122"/>
            </a:endParaRPr>
          </a:p>
          <a:p>
            <a:endParaRPr lang="zh-CN" altLang="en-US"/>
          </a:p>
        </p:txBody>
      </p:sp>
      <p:pic>
        <p:nvPicPr>
          <p:cNvPr id="16" name="图片 15"/>
          <p:cNvPicPr/>
          <p:nvPr/>
        </p:nvPicPr>
        <p:blipFill>
          <a:blip r:embed="rId5"/>
          <a:stretch>
            <a:fillRect/>
          </a:stretch>
        </p:blipFill>
        <p:spPr>
          <a:xfrm>
            <a:off x="9465310" y="1299210"/>
            <a:ext cx="2683510" cy="1630680"/>
          </a:xfrm>
          <a:prstGeom prst="rect">
            <a:avLst/>
          </a:prstGeom>
        </p:spPr>
      </p:pic>
      <p:sp>
        <p:nvSpPr>
          <p:cNvPr id="18" name="文本框 17"/>
          <p:cNvSpPr txBox="1"/>
          <p:nvPr/>
        </p:nvSpPr>
        <p:spPr>
          <a:xfrm>
            <a:off x="6838315" y="3392805"/>
            <a:ext cx="5080000" cy="2168525"/>
          </a:xfrm>
          <a:prstGeom prst="rect">
            <a:avLst/>
          </a:prstGeom>
        </p:spPr>
        <p:txBody>
          <a:bodyPr>
            <a:spAutoFit/>
          </a:bodyPr>
          <a:p>
            <a:pPr>
              <a:lnSpc>
                <a:spcPct val="150000"/>
              </a:lnSpc>
            </a:pPr>
            <a:r>
              <a:rPr lang="en-US" altLang="zh-CN" sz="1800" b="1">
                <a:solidFill>
                  <a:srgbClr val="4141EF"/>
                </a:solidFill>
                <a:latin typeface="微软雅黑" panose="020B0503020204020204" charset="-122"/>
                <a:cs typeface="微软雅黑" panose="020B0503020204020204" charset="-122"/>
              </a:rPr>
              <a:t>1</a:t>
            </a:r>
            <a:r>
              <a:rPr lang="zh-CN" altLang="en-US" sz="1800" b="1">
                <a:solidFill>
                  <a:srgbClr val="4141EF"/>
                </a:solidFill>
                <a:latin typeface="微软雅黑" panose="020B0503020204020204" charset="-122"/>
                <a:cs typeface="微软雅黑" panose="020B0503020204020204" charset="-122"/>
              </a:rPr>
              <a:t>）火星形貌与地质构造特征； </a:t>
            </a:r>
            <a:endParaRPr lang="zh-CN" altLang="en-US" sz="1800" b="1">
              <a:solidFill>
                <a:srgbClr val="4141EF"/>
              </a:solidFill>
              <a:latin typeface="微软雅黑" panose="020B0503020204020204" charset="-122"/>
              <a:cs typeface="微软雅黑" panose="020B0503020204020204" charset="-122"/>
            </a:endParaRPr>
          </a:p>
          <a:p>
            <a:pPr>
              <a:lnSpc>
                <a:spcPct val="150000"/>
              </a:lnSpc>
            </a:pPr>
            <a:r>
              <a:rPr lang="en-US" altLang="zh-CN" sz="1800" b="1">
                <a:solidFill>
                  <a:srgbClr val="4141EF"/>
                </a:solidFill>
                <a:latin typeface="微软雅黑" panose="020B0503020204020204" charset="-122"/>
                <a:cs typeface="微软雅黑" panose="020B0503020204020204" charset="-122"/>
              </a:rPr>
              <a:t>2</a:t>
            </a:r>
            <a:r>
              <a:rPr lang="zh-CN" altLang="en-US" sz="1800" b="1">
                <a:solidFill>
                  <a:srgbClr val="4141EF"/>
                </a:solidFill>
                <a:latin typeface="微软雅黑" panose="020B0503020204020204" charset="-122"/>
                <a:cs typeface="微软雅黑" panose="020B0503020204020204" charset="-122"/>
              </a:rPr>
              <a:t>）火星表面土壤特征与水冰分布； </a:t>
            </a:r>
            <a:endParaRPr lang="zh-CN" altLang="en-US" sz="1800" b="1">
              <a:solidFill>
                <a:srgbClr val="4141EF"/>
              </a:solidFill>
              <a:latin typeface="微软雅黑" panose="020B0503020204020204" charset="-122"/>
              <a:cs typeface="微软雅黑" panose="020B0503020204020204" charset="-122"/>
            </a:endParaRPr>
          </a:p>
          <a:p>
            <a:pPr>
              <a:lnSpc>
                <a:spcPct val="150000"/>
              </a:lnSpc>
            </a:pPr>
            <a:r>
              <a:rPr lang="en-US" altLang="zh-CN" sz="1800" b="1">
                <a:solidFill>
                  <a:srgbClr val="4141EF"/>
                </a:solidFill>
                <a:latin typeface="微软雅黑" panose="020B0503020204020204" charset="-122"/>
                <a:cs typeface="微软雅黑" panose="020B0503020204020204" charset="-122"/>
              </a:rPr>
              <a:t>3</a:t>
            </a:r>
            <a:r>
              <a:rPr lang="zh-CN" altLang="en-US" sz="1800" b="1">
                <a:solidFill>
                  <a:srgbClr val="4141EF"/>
                </a:solidFill>
                <a:latin typeface="微软雅黑" panose="020B0503020204020204" charset="-122"/>
                <a:cs typeface="微软雅黑" panose="020B0503020204020204" charset="-122"/>
              </a:rPr>
              <a:t>）火星表面物质组成； </a:t>
            </a:r>
            <a:endParaRPr lang="zh-CN" altLang="en-US" sz="1800" b="1">
              <a:solidFill>
                <a:srgbClr val="4141EF"/>
              </a:solidFill>
              <a:latin typeface="微软雅黑" panose="020B0503020204020204" charset="-122"/>
              <a:cs typeface="微软雅黑" panose="020B0503020204020204" charset="-122"/>
            </a:endParaRPr>
          </a:p>
          <a:p>
            <a:pPr>
              <a:lnSpc>
                <a:spcPct val="150000"/>
              </a:lnSpc>
            </a:pPr>
            <a:r>
              <a:rPr lang="en-US" altLang="zh-CN" sz="1800" b="1">
                <a:solidFill>
                  <a:srgbClr val="4141EF"/>
                </a:solidFill>
                <a:latin typeface="微软雅黑" panose="020B0503020204020204" charset="-122"/>
                <a:cs typeface="微软雅黑" panose="020B0503020204020204" charset="-122"/>
              </a:rPr>
              <a:t>4</a:t>
            </a:r>
            <a:r>
              <a:rPr lang="zh-CN" altLang="en-US" sz="1800" b="1">
                <a:solidFill>
                  <a:srgbClr val="4141EF"/>
                </a:solidFill>
                <a:latin typeface="微软雅黑" panose="020B0503020204020204" charset="-122"/>
                <a:cs typeface="微软雅黑" panose="020B0503020204020204" charset="-122"/>
              </a:rPr>
              <a:t>）火星大气电离层及表面气候与环境特征； </a:t>
            </a:r>
            <a:endParaRPr lang="zh-CN" altLang="en-US" sz="1800" b="1">
              <a:solidFill>
                <a:srgbClr val="4141EF"/>
              </a:solidFill>
              <a:latin typeface="微软雅黑" panose="020B0503020204020204" charset="-122"/>
              <a:cs typeface="微软雅黑" panose="020B0503020204020204" charset="-122"/>
            </a:endParaRPr>
          </a:p>
          <a:p>
            <a:pPr>
              <a:lnSpc>
                <a:spcPct val="150000"/>
              </a:lnSpc>
            </a:pPr>
            <a:r>
              <a:rPr lang="en-US" altLang="zh-CN" sz="1800" b="1">
                <a:solidFill>
                  <a:srgbClr val="4141EF"/>
                </a:solidFill>
                <a:latin typeface="微软雅黑" panose="020B0503020204020204" charset="-122"/>
                <a:cs typeface="微软雅黑" panose="020B0503020204020204" charset="-122"/>
              </a:rPr>
              <a:t>5</a:t>
            </a:r>
            <a:r>
              <a:rPr lang="zh-CN" altLang="en-US" sz="1800" b="1">
                <a:solidFill>
                  <a:srgbClr val="4141EF"/>
                </a:solidFill>
                <a:latin typeface="微软雅黑" panose="020B0503020204020204" charset="-122"/>
                <a:cs typeface="微软雅黑" panose="020B0503020204020204" charset="-122"/>
              </a:rPr>
              <a:t>）火星物理场与内部结构。</a:t>
            </a:r>
            <a:endParaRPr lang="zh-CN" altLang="en-US" sz="1800" b="1">
              <a:solidFill>
                <a:srgbClr val="4141EF"/>
              </a:solidFill>
              <a:latin typeface="微软雅黑" panose="020B0503020204020204" charset="-122"/>
              <a:cs typeface="微软雅黑" panose="020B0503020204020204" charset="-122"/>
            </a:endParaRPr>
          </a:p>
        </p:txBody>
      </p:sp>
      <p:sp>
        <p:nvSpPr>
          <p:cNvPr id="19" name="文本框 18"/>
          <p:cNvSpPr txBox="1"/>
          <p:nvPr/>
        </p:nvSpPr>
        <p:spPr>
          <a:xfrm>
            <a:off x="6675755" y="3070860"/>
            <a:ext cx="3383280" cy="368300"/>
          </a:xfrm>
          <a:prstGeom prst="rect">
            <a:avLst/>
          </a:prstGeom>
          <a:noFill/>
        </p:spPr>
        <p:txBody>
          <a:bodyPr wrap="none" rtlCol="0">
            <a:spAutoFit/>
          </a:bodyPr>
          <a:p>
            <a:r>
              <a:rPr lang="zh-CN" altLang="en-US" b="1"/>
              <a:t>天问一号火星探测器科学目标：</a:t>
            </a:r>
            <a:endParaRPr lang="zh-CN" altLang="en-US" b="1"/>
          </a:p>
        </p:txBody>
      </p:sp>
    </p:spTree>
  </p:cSld>
  <p:clrMapOvr>
    <a:masterClrMapping/>
  </p:clrMapOvr>
  <p:transition advTm="18446"/>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图片 6" descr="所徽1.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75715" cy="1076960"/>
          </a:xfrm>
          <a:prstGeom prst="rect">
            <a:avLst/>
          </a:prstGeom>
        </p:spPr>
      </p:pic>
      <p:sp>
        <p:nvSpPr>
          <p:cNvPr id="11" name="矩形 10"/>
          <p:cNvSpPr/>
          <p:nvPr/>
        </p:nvSpPr>
        <p:spPr>
          <a:xfrm flipV="1">
            <a:off x="0" y="105473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6232525" y="650621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sp>
        <p:nvSpPr>
          <p:cNvPr id="5" name="文本框 4"/>
          <p:cNvSpPr txBox="1"/>
          <p:nvPr/>
        </p:nvSpPr>
        <p:spPr>
          <a:xfrm>
            <a:off x="1429385" y="247650"/>
            <a:ext cx="5212080" cy="645160"/>
          </a:xfrm>
          <a:prstGeom prst="rect">
            <a:avLst/>
          </a:prstGeom>
          <a:noFill/>
        </p:spPr>
        <p:txBody>
          <a:bodyPr wrap="none" rtlCol="0" anchor="t">
            <a:spAutoFit/>
          </a:bodyPr>
          <a:p>
            <a:r>
              <a:rPr lang="zh-CN" altLang="en-US" sz="3600" b="1"/>
              <a:t>天问一号火星探测器组成</a:t>
            </a:r>
            <a:endParaRPr lang="zh-CN" altLang="en-US" sz="3600" b="1"/>
          </a:p>
        </p:txBody>
      </p:sp>
      <p:pic>
        <p:nvPicPr>
          <p:cNvPr id="100" name="图片 99"/>
          <p:cNvPicPr/>
          <p:nvPr/>
        </p:nvPicPr>
        <p:blipFill>
          <a:blip r:embed="rId3"/>
          <a:stretch>
            <a:fillRect/>
          </a:stretch>
        </p:blipFill>
        <p:spPr>
          <a:xfrm>
            <a:off x="10160" y="1144270"/>
            <a:ext cx="7645400" cy="5313680"/>
          </a:xfrm>
          <a:prstGeom prst="rect">
            <a:avLst/>
          </a:prstGeom>
          <a:noFill/>
          <a:ln w="9525">
            <a:noFill/>
          </a:ln>
        </p:spPr>
      </p:pic>
      <p:pic>
        <p:nvPicPr>
          <p:cNvPr id="16" name="图片 15"/>
          <p:cNvPicPr>
            <a:picLocks noChangeAspect="1"/>
          </p:cNvPicPr>
          <p:nvPr/>
        </p:nvPicPr>
        <p:blipFill>
          <a:blip r:embed="rId4"/>
          <a:stretch>
            <a:fillRect/>
          </a:stretch>
        </p:blipFill>
        <p:spPr>
          <a:xfrm>
            <a:off x="7654290" y="1142365"/>
            <a:ext cx="4537710" cy="5319395"/>
          </a:xfrm>
          <a:prstGeom prst="rect">
            <a:avLst/>
          </a:prstGeom>
        </p:spPr>
      </p:pic>
    </p:spTree>
  </p:cSld>
  <p:clrMapOvr>
    <a:masterClrMapping/>
  </p:clrMapOvr>
  <p:transition advTm="18446"/>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图片 6" descr="所徽1.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75715" cy="1076960"/>
          </a:xfrm>
          <a:prstGeom prst="rect">
            <a:avLst/>
          </a:prstGeom>
        </p:spPr>
      </p:pic>
      <p:sp>
        <p:nvSpPr>
          <p:cNvPr id="11" name="矩形 10"/>
          <p:cNvSpPr/>
          <p:nvPr/>
        </p:nvSpPr>
        <p:spPr>
          <a:xfrm flipV="1">
            <a:off x="0" y="105473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6232525" y="650621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sp>
        <p:nvSpPr>
          <p:cNvPr id="5" name="文本框 4"/>
          <p:cNvSpPr txBox="1"/>
          <p:nvPr/>
        </p:nvSpPr>
        <p:spPr>
          <a:xfrm>
            <a:off x="1429385" y="247650"/>
            <a:ext cx="6126480" cy="645160"/>
          </a:xfrm>
          <a:prstGeom prst="rect">
            <a:avLst/>
          </a:prstGeom>
          <a:noFill/>
        </p:spPr>
        <p:txBody>
          <a:bodyPr wrap="none" rtlCol="0" anchor="t">
            <a:spAutoFit/>
          </a:bodyPr>
          <a:p>
            <a:r>
              <a:rPr lang="zh-CN" altLang="en-US" sz="3600" b="1"/>
              <a:t>天问一号环绕器有效载荷</a:t>
            </a:r>
            <a:r>
              <a:rPr lang="zh-CN" altLang="en-US" sz="3600" b="1"/>
              <a:t>配置</a:t>
            </a:r>
            <a:endParaRPr lang="zh-CN" altLang="en-US" sz="3600" b="1"/>
          </a:p>
        </p:txBody>
      </p:sp>
      <p:pic>
        <p:nvPicPr>
          <p:cNvPr id="3" name="图片 2" descr="9dfa64a2dfbe8f3eca5bd32043505e7"/>
          <p:cNvPicPr>
            <a:picLocks noChangeAspect="1"/>
          </p:cNvPicPr>
          <p:nvPr>
            <p:custDataLst>
              <p:tags r:id="rId3"/>
            </p:custDataLst>
          </p:nvPr>
        </p:nvPicPr>
        <p:blipFill>
          <a:blip r:embed="rId4"/>
          <a:stretch>
            <a:fillRect/>
          </a:stretch>
        </p:blipFill>
        <p:spPr>
          <a:xfrm>
            <a:off x="85090" y="1906270"/>
            <a:ext cx="4452620" cy="3650615"/>
          </a:xfrm>
          <a:prstGeom prst="rect">
            <a:avLst/>
          </a:prstGeom>
        </p:spPr>
      </p:pic>
      <p:sp>
        <p:nvSpPr>
          <p:cNvPr id="6" name="文本框 5"/>
          <p:cNvSpPr txBox="1"/>
          <p:nvPr/>
        </p:nvSpPr>
        <p:spPr>
          <a:xfrm>
            <a:off x="1419860" y="1441450"/>
            <a:ext cx="1783080" cy="368300"/>
          </a:xfrm>
          <a:prstGeom prst="rect">
            <a:avLst/>
          </a:prstGeom>
          <a:noFill/>
        </p:spPr>
        <p:txBody>
          <a:bodyPr wrap="none" rtlCol="0">
            <a:spAutoFit/>
          </a:bodyPr>
          <a:p>
            <a:r>
              <a:rPr lang="zh-CN" altLang="en-US" b="1"/>
              <a:t>环绕器科学载荷</a:t>
            </a:r>
            <a:endParaRPr lang="zh-CN" altLang="en-US" b="1"/>
          </a:p>
        </p:txBody>
      </p:sp>
      <p:sp>
        <p:nvSpPr>
          <p:cNvPr id="8" name="文本框 7"/>
          <p:cNvSpPr txBox="1"/>
          <p:nvPr/>
        </p:nvSpPr>
        <p:spPr>
          <a:xfrm>
            <a:off x="170180" y="4342130"/>
            <a:ext cx="1249680" cy="275590"/>
          </a:xfrm>
          <a:prstGeom prst="rect">
            <a:avLst/>
          </a:prstGeom>
          <a:noFill/>
        </p:spPr>
        <p:txBody>
          <a:bodyPr wrap="none" rtlCol="0">
            <a:spAutoFit/>
          </a:bodyPr>
          <a:p>
            <a:r>
              <a:rPr lang="zh-CN" altLang="en-US" sz="1200" b="1"/>
              <a:t>矿物光谱分析仪</a:t>
            </a:r>
            <a:endParaRPr lang="zh-CN" altLang="en-US" sz="1200" b="1"/>
          </a:p>
        </p:txBody>
      </p:sp>
      <p:sp>
        <p:nvSpPr>
          <p:cNvPr id="10" name="文本框 9"/>
          <p:cNvSpPr txBox="1"/>
          <p:nvPr/>
        </p:nvSpPr>
        <p:spPr>
          <a:xfrm>
            <a:off x="1514475" y="4342130"/>
            <a:ext cx="1127760" cy="460375"/>
          </a:xfrm>
          <a:prstGeom prst="rect">
            <a:avLst/>
          </a:prstGeom>
          <a:noFill/>
        </p:spPr>
        <p:txBody>
          <a:bodyPr wrap="square" rtlCol="0">
            <a:spAutoFit/>
          </a:bodyPr>
          <a:p>
            <a:pPr algn="ctr"/>
            <a:r>
              <a:rPr lang="zh-CN" altLang="en-US" sz="1200" b="1"/>
              <a:t>离子与中性粒子</a:t>
            </a:r>
            <a:r>
              <a:rPr lang="zh-CN" altLang="en-US" sz="1200" b="1"/>
              <a:t>分析仪</a:t>
            </a:r>
            <a:endParaRPr lang="zh-CN" altLang="en-US" sz="1200" b="1"/>
          </a:p>
        </p:txBody>
      </p:sp>
      <p:sp>
        <p:nvSpPr>
          <p:cNvPr id="12" name="文本框 11"/>
          <p:cNvSpPr txBox="1"/>
          <p:nvPr/>
        </p:nvSpPr>
        <p:spPr>
          <a:xfrm>
            <a:off x="2997835" y="4213860"/>
            <a:ext cx="1127760" cy="460375"/>
          </a:xfrm>
          <a:prstGeom prst="rect">
            <a:avLst/>
          </a:prstGeom>
          <a:noFill/>
        </p:spPr>
        <p:txBody>
          <a:bodyPr wrap="square" rtlCol="0">
            <a:spAutoFit/>
          </a:bodyPr>
          <a:p>
            <a:pPr algn="ctr"/>
            <a:r>
              <a:rPr lang="zh-CN" altLang="en-US" sz="1200" b="1"/>
              <a:t>火星能量</a:t>
            </a:r>
            <a:r>
              <a:rPr lang="zh-CN" altLang="en-US" sz="1200" b="1"/>
              <a:t>粒子分析仪</a:t>
            </a:r>
            <a:endParaRPr lang="zh-CN" altLang="en-US" sz="1200" b="1"/>
          </a:p>
        </p:txBody>
      </p:sp>
      <p:sp>
        <p:nvSpPr>
          <p:cNvPr id="13" name="文本框 12"/>
          <p:cNvSpPr txBox="1"/>
          <p:nvPr/>
        </p:nvSpPr>
        <p:spPr>
          <a:xfrm>
            <a:off x="1499235" y="3107690"/>
            <a:ext cx="1127760" cy="275590"/>
          </a:xfrm>
          <a:prstGeom prst="rect">
            <a:avLst/>
          </a:prstGeom>
          <a:noFill/>
        </p:spPr>
        <p:txBody>
          <a:bodyPr wrap="square" rtlCol="0">
            <a:spAutoFit/>
          </a:bodyPr>
          <a:p>
            <a:pPr algn="ctr"/>
            <a:r>
              <a:rPr lang="zh-CN" altLang="en-US" sz="1200" b="1"/>
              <a:t>中分辨</a:t>
            </a:r>
            <a:r>
              <a:rPr lang="zh-CN" altLang="en-US" sz="1200" b="1"/>
              <a:t>率相机</a:t>
            </a:r>
            <a:endParaRPr lang="zh-CN" altLang="en-US" sz="1200" b="1"/>
          </a:p>
        </p:txBody>
      </p:sp>
      <p:sp>
        <p:nvSpPr>
          <p:cNvPr id="14" name="文本框 13"/>
          <p:cNvSpPr txBox="1"/>
          <p:nvPr/>
        </p:nvSpPr>
        <p:spPr>
          <a:xfrm>
            <a:off x="3140075" y="3191510"/>
            <a:ext cx="1127760" cy="275590"/>
          </a:xfrm>
          <a:prstGeom prst="rect">
            <a:avLst/>
          </a:prstGeom>
          <a:noFill/>
        </p:spPr>
        <p:txBody>
          <a:bodyPr wrap="square" rtlCol="0">
            <a:spAutoFit/>
          </a:bodyPr>
          <a:p>
            <a:pPr algn="ctr"/>
            <a:r>
              <a:rPr lang="zh-CN" altLang="en-US" sz="1200" b="1"/>
              <a:t>高分辨</a:t>
            </a:r>
            <a:r>
              <a:rPr lang="zh-CN" altLang="en-US" sz="1200" b="1"/>
              <a:t>率相机</a:t>
            </a:r>
            <a:endParaRPr lang="zh-CN" altLang="en-US" sz="1200" b="1"/>
          </a:p>
        </p:txBody>
      </p:sp>
      <p:sp>
        <p:nvSpPr>
          <p:cNvPr id="15" name="文本框 14"/>
          <p:cNvSpPr txBox="1"/>
          <p:nvPr/>
        </p:nvSpPr>
        <p:spPr>
          <a:xfrm>
            <a:off x="3028315" y="5485765"/>
            <a:ext cx="944880" cy="275590"/>
          </a:xfrm>
          <a:prstGeom prst="rect">
            <a:avLst/>
          </a:prstGeom>
          <a:noFill/>
        </p:spPr>
        <p:txBody>
          <a:bodyPr wrap="none" rtlCol="0">
            <a:spAutoFit/>
          </a:bodyPr>
          <a:p>
            <a:r>
              <a:rPr lang="zh-CN" altLang="en-US" sz="1200" b="1"/>
              <a:t>次表层</a:t>
            </a:r>
            <a:r>
              <a:rPr lang="zh-CN" altLang="en-US" sz="1200" b="1"/>
              <a:t>雷达</a:t>
            </a:r>
            <a:endParaRPr lang="zh-CN" altLang="en-US" sz="1200" b="1"/>
          </a:p>
        </p:txBody>
      </p:sp>
      <p:pic>
        <p:nvPicPr>
          <p:cNvPr id="16" name="图片 15"/>
          <p:cNvPicPr>
            <a:picLocks noChangeAspect="1"/>
          </p:cNvPicPr>
          <p:nvPr>
            <p:custDataLst>
              <p:tags r:id="rId5"/>
            </p:custDataLst>
          </p:nvPr>
        </p:nvPicPr>
        <p:blipFill>
          <a:blip r:embed="rId6"/>
          <a:stretch>
            <a:fillRect/>
          </a:stretch>
        </p:blipFill>
        <p:spPr>
          <a:xfrm>
            <a:off x="4594225" y="1332865"/>
            <a:ext cx="7548880" cy="4651375"/>
          </a:xfrm>
          <a:prstGeom prst="rect">
            <a:avLst/>
          </a:prstGeom>
        </p:spPr>
      </p:pic>
    </p:spTree>
  </p:cSld>
  <p:clrMapOvr>
    <a:masterClrMapping/>
  </p:clrMapOvr>
  <p:transition advTm="18446"/>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图片 6" descr="所徽1.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029950" y="-17145"/>
            <a:ext cx="1113155"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75715" cy="1076960"/>
          </a:xfrm>
          <a:prstGeom prst="rect">
            <a:avLst/>
          </a:prstGeom>
        </p:spPr>
      </p:pic>
      <p:sp>
        <p:nvSpPr>
          <p:cNvPr id="11" name="矩形 10"/>
          <p:cNvSpPr/>
          <p:nvPr/>
        </p:nvSpPr>
        <p:spPr>
          <a:xfrm flipV="1">
            <a:off x="0" y="1054735"/>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4" name="矩形 3"/>
          <p:cNvSpPr/>
          <p:nvPr/>
        </p:nvSpPr>
        <p:spPr>
          <a:xfrm flipV="1">
            <a:off x="-1270" y="6471920"/>
            <a:ext cx="12192635" cy="7620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Times New Roman" panose="02020603050405020304" charset="0"/>
              <a:cs typeface="Times New Roman" panose="02020603050405020304" charset="0"/>
            </a:endParaRPr>
          </a:p>
        </p:txBody>
      </p:sp>
      <p:sp>
        <p:nvSpPr>
          <p:cNvPr id="2" name="文本框 1"/>
          <p:cNvSpPr txBox="1"/>
          <p:nvPr/>
        </p:nvSpPr>
        <p:spPr>
          <a:xfrm>
            <a:off x="1508125" y="6460490"/>
            <a:ext cx="1280795" cy="368300"/>
          </a:xfrm>
          <a:prstGeom prst="rect">
            <a:avLst/>
          </a:prstGeom>
          <a:noFill/>
        </p:spPr>
        <p:txBody>
          <a:bodyPr wrap="none" rtlCol="0" anchor="t">
            <a:spAutoFit/>
          </a:bodyPr>
          <a:p>
            <a:r>
              <a:rPr lang="en-US" altLang="zh-CN" b="1">
                <a:sym typeface="+mn-ea"/>
              </a:rPr>
              <a:t> 2025.07.31</a:t>
            </a:r>
            <a:endParaRPr lang="zh-CN" altLang="en-US"/>
          </a:p>
        </p:txBody>
      </p:sp>
      <p:sp>
        <p:nvSpPr>
          <p:cNvPr id="7" name="文本框 6"/>
          <p:cNvSpPr txBox="1"/>
          <p:nvPr/>
        </p:nvSpPr>
        <p:spPr>
          <a:xfrm>
            <a:off x="4797425" y="6532245"/>
            <a:ext cx="1289685" cy="306705"/>
          </a:xfrm>
          <a:prstGeom prst="rect">
            <a:avLst/>
          </a:prstGeom>
          <a:noFill/>
        </p:spPr>
        <p:txBody>
          <a:bodyPr wrap="none" rtlCol="0">
            <a:spAutoFit/>
          </a:bodyPr>
          <a:p>
            <a:r>
              <a:rPr lang="zh-CN" altLang="en-US" sz="1400" b="1">
                <a:sym typeface="+mn-ea"/>
              </a:rPr>
              <a:t>新疆</a:t>
            </a:r>
            <a:r>
              <a:rPr lang="en-US" altLang="zh-CN" sz="1400" b="1">
                <a:sym typeface="+mn-ea"/>
              </a:rPr>
              <a:t> </a:t>
            </a:r>
            <a:r>
              <a:rPr lang="zh-CN" altLang="en-US" sz="1400" b="1">
                <a:sym typeface="+mn-ea"/>
              </a:rPr>
              <a:t>乌鲁木齐</a:t>
            </a:r>
            <a:endParaRPr lang="zh-CN" altLang="en-US" sz="1400" b="1">
              <a:sym typeface="+mn-ea"/>
            </a:endParaRPr>
          </a:p>
        </p:txBody>
      </p:sp>
      <p:sp>
        <p:nvSpPr>
          <p:cNvPr id="5" name="文本框 4"/>
          <p:cNvSpPr txBox="1"/>
          <p:nvPr/>
        </p:nvSpPr>
        <p:spPr>
          <a:xfrm>
            <a:off x="1429385" y="247650"/>
            <a:ext cx="4754880" cy="645160"/>
          </a:xfrm>
          <a:prstGeom prst="rect">
            <a:avLst/>
          </a:prstGeom>
          <a:noFill/>
        </p:spPr>
        <p:txBody>
          <a:bodyPr wrap="none" rtlCol="0" anchor="t">
            <a:spAutoFit/>
          </a:bodyPr>
          <a:p>
            <a:r>
              <a:rPr lang="zh-CN" altLang="en-US" sz="3600" b="1"/>
              <a:t>局地探测设备科学目标</a:t>
            </a:r>
            <a:endParaRPr lang="zh-CN" altLang="en-US" sz="3600" b="1"/>
          </a:p>
        </p:txBody>
      </p:sp>
      <p:sp>
        <p:nvSpPr>
          <p:cNvPr id="21508" name="矩形 8"/>
          <p:cNvSpPr/>
          <p:nvPr/>
        </p:nvSpPr>
        <p:spPr>
          <a:xfrm>
            <a:off x="412433" y="1752600"/>
            <a:ext cx="3643312" cy="2245360"/>
          </a:xfrm>
          <a:prstGeom prst="rect">
            <a:avLst/>
          </a:prstGeom>
          <a:gradFill rotWithShape="1">
            <a:gsLst>
              <a:gs pos="0">
                <a:srgbClr val="FFF1DA">
                  <a:alpha val="100000"/>
                </a:srgbClr>
              </a:gs>
              <a:gs pos="34999">
                <a:srgbClr val="FFF5E3">
                  <a:alpha val="100000"/>
                </a:srgbClr>
              </a:gs>
              <a:gs pos="100000">
                <a:srgbClr val="FFFBF5">
                  <a:alpha val="100000"/>
                </a:srgbClr>
              </a:gs>
            </a:gsLst>
            <a:lin ang="5400000" scaled="1"/>
            <a:tileRect/>
          </a:gradFill>
          <a:ln w="28575" cap="flat" cmpd="sng">
            <a:solidFill>
              <a:srgbClr val="0033CC"/>
            </a:solidFill>
            <a:prstDash val="solid"/>
            <a:miter/>
            <a:headEnd type="none" w="med" len="med"/>
            <a:tailEnd type="none" w="med" len="med"/>
          </a:ln>
        </p:spPr>
        <p:txBody>
          <a:bodyPr wrap="square">
            <a:spAutoFit/>
          </a:bodyPr>
          <a:p>
            <a:pPr marL="342900" indent="-342900" algn="just">
              <a:lnSpc>
                <a:spcPts val="2100"/>
              </a:lnSpc>
              <a:buClr>
                <a:srgbClr val="FF0000"/>
              </a:buClr>
              <a:buFont typeface="Wingdings" panose="05000000000000000000" pitchFamily="2" charset="2"/>
              <a:buChar char="p"/>
            </a:pPr>
            <a:r>
              <a:rPr lang="zh-CN" altLang="en-US" sz="2000" dirty="0">
                <a:solidFill>
                  <a:srgbClr val="0000FF"/>
                </a:solidFill>
                <a:latin typeface="Arial" panose="020B0604020202020204" pitchFamily="34" charset="0"/>
                <a:ea typeface="黑体" panose="02010609060101010101" pitchFamily="49" charset="-122"/>
                <a:sym typeface="Arial" panose="020B0604020202020204" pitchFamily="34" charset="0"/>
              </a:rPr>
              <a:t>中分辨相机</a:t>
            </a:r>
            <a:endParaRPr lang="en-US" altLang="zh-CN" sz="2000" dirty="0">
              <a:solidFill>
                <a:srgbClr val="0000FF"/>
              </a:solidFill>
              <a:latin typeface="Arial" panose="020B0604020202020204" pitchFamily="34" charset="0"/>
              <a:ea typeface="黑体" panose="02010609060101010101" pitchFamily="49" charset="-122"/>
              <a:sym typeface="Arial" panose="020B0604020202020204" pitchFamily="34" charset="0"/>
            </a:endParaRPr>
          </a:p>
          <a:p>
            <a:pPr marL="342900" indent="-342900" algn="just">
              <a:lnSpc>
                <a:spcPts val="2100"/>
              </a:lnSpc>
              <a:buClr>
                <a:srgbClr val="FF0000"/>
              </a:buClr>
              <a:buFont typeface="Wingdings" panose="05000000000000000000" pitchFamily="2" charset="2"/>
              <a:buChar char="p"/>
            </a:pPr>
            <a:r>
              <a:rPr lang="zh-CN" altLang="en-US" sz="2000" dirty="0">
                <a:solidFill>
                  <a:srgbClr val="0000FF"/>
                </a:solidFill>
                <a:latin typeface="Arial" panose="020B0604020202020204" pitchFamily="34" charset="0"/>
                <a:ea typeface="黑体" panose="02010609060101010101" pitchFamily="49" charset="-122"/>
                <a:sym typeface="Arial" panose="020B0604020202020204" pitchFamily="34" charset="0"/>
              </a:rPr>
              <a:t>高分辨相机</a:t>
            </a:r>
            <a:endParaRPr lang="en-US" altLang="zh-CN" sz="2000" dirty="0">
              <a:solidFill>
                <a:srgbClr val="0000FF"/>
              </a:solidFill>
              <a:latin typeface="Arial" panose="020B0604020202020204" pitchFamily="34" charset="0"/>
              <a:ea typeface="黑体" panose="02010609060101010101" pitchFamily="49" charset="-122"/>
              <a:sym typeface="Arial" panose="020B0604020202020204" pitchFamily="34" charset="0"/>
            </a:endParaRPr>
          </a:p>
          <a:p>
            <a:pPr marL="342900" indent="-342900" algn="just">
              <a:lnSpc>
                <a:spcPts val="2100"/>
              </a:lnSpc>
              <a:buClr>
                <a:srgbClr val="FF0000"/>
              </a:buClr>
              <a:buFont typeface="Wingdings" panose="05000000000000000000" pitchFamily="2" charset="2"/>
              <a:buChar char="p"/>
            </a:pPr>
            <a:r>
              <a:rPr lang="zh-CN" altLang="en-US" sz="2000" dirty="0">
                <a:solidFill>
                  <a:srgbClr val="0000FF"/>
                </a:solidFill>
                <a:latin typeface="Arial" panose="020B0604020202020204" pitchFamily="34" charset="0"/>
                <a:ea typeface="黑体" panose="02010609060101010101" pitchFamily="49" charset="-122"/>
                <a:sym typeface="Arial" panose="020B0604020202020204" pitchFamily="34" charset="0"/>
              </a:rPr>
              <a:t>次表层探测雷达</a:t>
            </a:r>
            <a:endParaRPr lang="en-US" altLang="zh-CN" sz="2000" dirty="0">
              <a:solidFill>
                <a:srgbClr val="0000FF"/>
              </a:solidFill>
              <a:latin typeface="Arial" panose="020B0604020202020204" pitchFamily="34" charset="0"/>
              <a:ea typeface="黑体" panose="02010609060101010101" pitchFamily="49" charset="-122"/>
              <a:sym typeface="Arial" panose="020B0604020202020204" pitchFamily="34" charset="0"/>
            </a:endParaRPr>
          </a:p>
          <a:p>
            <a:pPr marL="342900" indent="-342900" algn="just">
              <a:lnSpc>
                <a:spcPts val="2100"/>
              </a:lnSpc>
              <a:buClr>
                <a:srgbClr val="FF0000"/>
              </a:buClr>
              <a:buFont typeface="Wingdings" panose="05000000000000000000" pitchFamily="2" charset="2"/>
              <a:buChar char="p"/>
            </a:pPr>
            <a:r>
              <a:rPr lang="zh-CN" altLang="en-US" sz="2000" dirty="0">
                <a:solidFill>
                  <a:srgbClr val="0000FF"/>
                </a:solidFill>
                <a:latin typeface="Arial" panose="020B0604020202020204" pitchFamily="34" charset="0"/>
                <a:ea typeface="黑体" panose="02010609060101010101" pitchFamily="49" charset="-122"/>
                <a:sym typeface="Arial" panose="020B0604020202020204" pitchFamily="34" charset="0"/>
              </a:rPr>
              <a:t>火星矿物光谱探测仪</a:t>
            </a:r>
            <a:endParaRPr lang="en-US" altLang="zh-CN" sz="2000" dirty="0">
              <a:solidFill>
                <a:srgbClr val="0000FF"/>
              </a:solidFill>
              <a:latin typeface="Arial" panose="020B0604020202020204" pitchFamily="34" charset="0"/>
              <a:ea typeface="黑体" panose="02010609060101010101" pitchFamily="49" charset="-122"/>
              <a:sym typeface="Arial" panose="020B0604020202020204" pitchFamily="34" charset="0"/>
            </a:endParaRPr>
          </a:p>
          <a:p>
            <a:pPr marL="342900" indent="-342900" algn="just">
              <a:lnSpc>
                <a:spcPts val="2100"/>
              </a:lnSpc>
              <a:buClr>
                <a:srgbClr val="FF0000"/>
              </a:buClr>
              <a:buFont typeface="Wingdings" panose="05000000000000000000" pitchFamily="2" charset="2"/>
              <a:buChar char="p"/>
            </a:pPr>
            <a:r>
              <a:rPr lang="zh-CN" altLang="en-US" sz="2000" dirty="0">
                <a:solidFill>
                  <a:srgbClr val="FF0000"/>
                </a:solidFill>
                <a:latin typeface="Arial" panose="020B0604020202020204" pitchFamily="34" charset="0"/>
                <a:ea typeface="黑体" panose="02010609060101010101" pitchFamily="49" charset="-122"/>
                <a:sym typeface="Arial" panose="020B0604020202020204" pitchFamily="34" charset="0"/>
              </a:rPr>
              <a:t>火星磁强计</a:t>
            </a:r>
            <a:endParaRPr lang="en-US" altLang="zh-CN" sz="2000" dirty="0">
              <a:solidFill>
                <a:srgbClr val="FF0000"/>
              </a:solidFill>
              <a:latin typeface="Arial" panose="020B0604020202020204" pitchFamily="34" charset="0"/>
              <a:ea typeface="黑体" panose="02010609060101010101" pitchFamily="49" charset="-122"/>
              <a:sym typeface="Arial" panose="020B0604020202020204" pitchFamily="34" charset="0"/>
            </a:endParaRPr>
          </a:p>
          <a:p>
            <a:pPr marL="342900" indent="-342900" algn="just">
              <a:lnSpc>
                <a:spcPts val="2100"/>
              </a:lnSpc>
              <a:buClr>
                <a:srgbClr val="FF0000"/>
              </a:buClr>
              <a:buFont typeface="Wingdings" panose="05000000000000000000" pitchFamily="2" charset="2"/>
              <a:buChar char="p"/>
            </a:pPr>
            <a:r>
              <a:rPr lang="zh-CN" altLang="en-US" sz="2000" dirty="0">
                <a:solidFill>
                  <a:srgbClr val="FF0000"/>
                </a:solidFill>
                <a:latin typeface="Arial" panose="020B0604020202020204" pitchFamily="34" charset="0"/>
                <a:ea typeface="黑体" panose="02010609060101010101" pitchFamily="49" charset="-122"/>
                <a:sym typeface="Arial" panose="020B0604020202020204" pitchFamily="34" charset="0"/>
              </a:rPr>
              <a:t>火星离子与中性粒子分析仪</a:t>
            </a:r>
            <a:endParaRPr lang="en-US" altLang="zh-CN" sz="2000" dirty="0">
              <a:solidFill>
                <a:srgbClr val="FF0000"/>
              </a:solidFill>
              <a:latin typeface="Arial" panose="020B0604020202020204" pitchFamily="34" charset="0"/>
              <a:ea typeface="黑体" panose="02010609060101010101" pitchFamily="49" charset="-122"/>
              <a:sym typeface="Arial" panose="020B0604020202020204" pitchFamily="34" charset="0"/>
            </a:endParaRPr>
          </a:p>
          <a:p>
            <a:pPr marL="342900" indent="-342900" algn="just">
              <a:lnSpc>
                <a:spcPts val="2100"/>
              </a:lnSpc>
              <a:buClr>
                <a:srgbClr val="FF0000"/>
              </a:buClr>
              <a:buFont typeface="Wingdings" panose="05000000000000000000" pitchFamily="2" charset="2"/>
              <a:buChar char="p"/>
            </a:pPr>
            <a:r>
              <a:rPr lang="zh-CN" altLang="en-US" sz="2000" dirty="0">
                <a:solidFill>
                  <a:srgbClr val="FF0000"/>
                </a:solidFill>
                <a:latin typeface="Arial" panose="020B0604020202020204" pitchFamily="34" charset="0"/>
                <a:ea typeface="黑体" panose="02010609060101010101" pitchFamily="49" charset="-122"/>
                <a:sym typeface="Arial" panose="020B0604020202020204" pitchFamily="34" charset="0"/>
              </a:rPr>
              <a:t>火星能量粒子分析仪</a:t>
            </a:r>
            <a:endParaRPr lang="en-US" altLang="zh-CN" sz="2000" dirty="0">
              <a:solidFill>
                <a:srgbClr val="FF0000"/>
              </a:solidFill>
              <a:latin typeface="Arial" panose="020B0604020202020204" pitchFamily="34" charset="0"/>
              <a:ea typeface="黑体" panose="02010609060101010101" pitchFamily="49" charset="-122"/>
              <a:sym typeface="Arial" panose="020B0604020202020204" pitchFamily="34" charset="0"/>
            </a:endParaRPr>
          </a:p>
          <a:p>
            <a:pPr marL="342900" indent="-342900" algn="just">
              <a:lnSpc>
                <a:spcPts val="2100"/>
              </a:lnSpc>
              <a:buClr>
                <a:srgbClr val="FF0000"/>
              </a:buClr>
              <a:buFont typeface="Wingdings" panose="05000000000000000000" pitchFamily="2" charset="2"/>
              <a:buChar char="p"/>
            </a:pPr>
            <a:r>
              <a:rPr lang="zh-CN" altLang="en-US" sz="2000" dirty="0">
                <a:solidFill>
                  <a:srgbClr val="0000FF"/>
                </a:solidFill>
                <a:latin typeface="Arial" panose="020B0604020202020204" pitchFamily="34" charset="0"/>
                <a:ea typeface="黑体" panose="02010609060101010101" pitchFamily="49" charset="-122"/>
                <a:sym typeface="Arial" panose="020B0604020202020204" pitchFamily="34" charset="0"/>
              </a:rPr>
              <a:t>环绕器载荷控制器</a:t>
            </a:r>
            <a:endParaRPr lang="en-US" altLang="zh-CN" sz="2000" dirty="0">
              <a:solidFill>
                <a:srgbClr val="0000FF"/>
              </a:solidFill>
              <a:latin typeface="Arial" panose="020B0604020202020204" pitchFamily="34" charset="0"/>
              <a:ea typeface="黑体" panose="02010609060101010101" pitchFamily="49" charset="-122"/>
              <a:sym typeface="Arial" panose="020B0604020202020204" pitchFamily="34" charset="0"/>
            </a:endParaRPr>
          </a:p>
        </p:txBody>
      </p:sp>
      <p:sp>
        <p:nvSpPr>
          <p:cNvPr id="3" name="文本框 2"/>
          <p:cNvSpPr txBox="1"/>
          <p:nvPr/>
        </p:nvSpPr>
        <p:spPr>
          <a:xfrm>
            <a:off x="311150" y="1295400"/>
            <a:ext cx="2011680" cy="368300"/>
          </a:xfrm>
          <a:prstGeom prst="rect">
            <a:avLst/>
          </a:prstGeom>
          <a:noFill/>
        </p:spPr>
        <p:txBody>
          <a:bodyPr wrap="none" rtlCol="0">
            <a:spAutoFit/>
          </a:bodyPr>
          <a:p>
            <a:r>
              <a:rPr lang="zh-CN" altLang="en-US" b="1"/>
              <a:t>环绕器科学载荷：</a:t>
            </a:r>
            <a:endParaRPr lang="zh-CN" altLang="en-US" b="1"/>
          </a:p>
        </p:txBody>
      </p:sp>
      <p:pic>
        <p:nvPicPr>
          <p:cNvPr id="6" name="图片 5"/>
          <p:cNvPicPr>
            <a:picLocks noChangeAspect="1"/>
          </p:cNvPicPr>
          <p:nvPr/>
        </p:nvPicPr>
        <p:blipFill>
          <a:blip r:embed="rId3"/>
          <a:stretch>
            <a:fillRect/>
          </a:stretch>
        </p:blipFill>
        <p:spPr>
          <a:xfrm>
            <a:off x="4752975" y="1292860"/>
            <a:ext cx="1920875" cy="2131060"/>
          </a:xfrm>
          <a:prstGeom prst="rect">
            <a:avLst/>
          </a:prstGeom>
        </p:spPr>
      </p:pic>
      <p:pic>
        <p:nvPicPr>
          <p:cNvPr id="8" name="图片 7"/>
          <p:cNvPicPr>
            <a:picLocks noChangeAspect="1"/>
          </p:cNvPicPr>
          <p:nvPr/>
        </p:nvPicPr>
        <p:blipFill>
          <a:blip r:embed="rId4"/>
          <a:stretch>
            <a:fillRect/>
          </a:stretch>
        </p:blipFill>
        <p:spPr>
          <a:xfrm>
            <a:off x="6888480" y="1365885"/>
            <a:ext cx="1171575" cy="1588770"/>
          </a:xfrm>
          <a:prstGeom prst="rect">
            <a:avLst/>
          </a:prstGeom>
        </p:spPr>
      </p:pic>
      <p:pic>
        <p:nvPicPr>
          <p:cNvPr id="10" name="图片 9"/>
          <p:cNvPicPr>
            <a:picLocks noChangeAspect="1"/>
          </p:cNvPicPr>
          <p:nvPr/>
        </p:nvPicPr>
        <p:blipFill>
          <a:blip r:embed="rId5"/>
          <a:stretch>
            <a:fillRect/>
          </a:stretch>
        </p:blipFill>
        <p:spPr>
          <a:xfrm>
            <a:off x="8186420" y="1286510"/>
            <a:ext cx="2949575" cy="2114550"/>
          </a:xfrm>
          <a:prstGeom prst="rect">
            <a:avLst/>
          </a:prstGeom>
        </p:spPr>
      </p:pic>
      <p:sp>
        <p:nvSpPr>
          <p:cNvPr id="12" name="文本框 11"/>
          <p:cNvSpPr txBox="1"/>
          <p:nvPr/>
        </p:nvSpPr>
        <p:spPr>
          <a:xfrm>
            <a:off x="7112000" y="2962910"/>
            <a:ext cx="792480" cy="337185"/>
          </a:xfrm>
          <a:prstGeom prst="rect">
            <a:avLst/>
          </a:prstGeom>
          <a:noFill/>
        </p:spPr>
        <p:txBody>
          <a:bodyPr wrap="none" rtlCol="0">
            <a:spAutoFit/>
          </a:bodyPr>
          <a:p>
            <a:r>
              <a:rPr lang="zh-CN" altLang="en-US" sz="1600">
                <a:latin typeface="宋体" panose="02010600030101010101" pitchFamily="2" charset="-122"/>
                <a:ea typeface="宋体" panose="02010600030101010101" pitchFamily="2" charset="-122"/>
              </a:rPr>
              <a:t>磁强计</a:t>
            </a:r>
            <a:endParaRPr lang="zh-CN" altLang="en-US" sz="1600">
              <a:latin typeface="宋体" panose="02010600030101010101" pitchFamily="2" charset="-122"/>
              <a:ea typeface="宋体" panose="02010600030101010101" pitchFamily="2" charset="-122"/>
            </a:endParaRPr>
          </a:p>
        </p:txBody>
      </p:sp>
      <p:sp>
        <p:nvSpPr>
          <p:cNvPr id="13" name="矩形 6"/>
          <p:cNvSpPr/>
          <p:nvPr/>
        </p:nvSpPr>
        <p:spPr>
          <a:xfrm>
            <a:off x="822325" y="4569460"/>
            <a:ext cx="10808970" cy="1938020"/>
          </a:xfrm>
          <a:prstGeom prst="rect">
            <a:avLst/>
          </a:prstGeom>
          <a:noFill/>
          <a:ln w="9525">
            <a:noFill/>
          </a:ln>
        </p:spPr>
        <p:txBody>
          <a:bodyPr wrap="square">
            <a:spAutoFit/>
          </a:bodyPr>
          <a:p>
            <a:pPr marL="285750" indent="-285750">
              <a:buFont typeface="Wingdings" panose="05000000000000000000" charset="0"/>
              <a:buChar char="l"/>
            </a:pPr>
            <a:r>
              <a:rPr lang="zh-CN" altLang="en-US" sz="2000" b="1" dirty="0">
                <a:solidFill>
                  <a:srgbClr val="3333CC"/>
                </a:solidFill>
                <a:latin typeface="微软雅黑" panose="020B0503020204020204" charset="-122"/>
                <a:ea typeface="微软雅黑" panose="020B0503020204020204" charset="-122"/>
                <a:cs typeface="微软雅黑" panose="020B0503020204020204" charset="-122"/>
                <a:sym typeface="Times New Roman" panose="02020603050405020304" charset="0"/>
              </a:rPr>
              <a:t>火星空间磁场环境探测，开展火星电离层及磁鞘与太阳风磁场相互作用的研究；</a:t>
            </a:r>
            <a:endParaRPr lang="zh-CN" altLang="en-US" sz="2000" b="1" dirty="0">
              <a:solidFill>
                <a:srgbClr val="3333CC"/>
              </a:solidFill>
              <a:latin typeface="微软雅黑" panose="020B0503020204020204" charset="-122"/>
              <a:ea typeface="微软雅黑" panose="020B0503020204020204" charset="-122"/>
              <a:cs typeface="微软雅黑" panose="020B0503020204020204" charset="-122"/>
              <a:sym typeface="Times New Roman" panose="02020603050405020304" charset="0"/>
            </a:endParaRPr>
          </a:p>
          <a:p>
            <a:pPr indent="0" algn="just">
              <a:buFont typeface="Wingdings" panose="05000000000000000000" pitchFamily="2" charset="2"/>
              <a:buNone/>
            </a:pPr>
            <a:endParaRPr lang="zh-CN" altLang="en-US" sz="2000" b="1" dirty="0">
              <a:solidFill>
                <a:srgbClr val="3333CC"/>
              </a:solidFill>
              <a:latin typeface="微软雅黑" panose="020B0503020204020204" charset="-122"/>
              <a:ea typeface="微软雅黑" panose="020B0503020204020204" charset="-122"/>
              <a:cs typeface="微软雅黑" panose="020B0503020204020204" charset="-122"/>
              <a:sym typeface="Times New Roman" panose="02020603050405020304" charset="0"/>
            </a:endParaRPr>
          </a:p>
          <a:p>
            <a:pPr marL="342900" indent="-342900" algn="just">
              <a:buFont typeface="Wingdings" panose="05000000000000000000" pitchFamily="2" charset="2"/>
              <a:buChar char="l"/>
            </a:pPr>
            <a:r>
              <a:rPr lang="zh-CN" altLang="en-US" sz="2000" b="1" dirty="0">
                <a:solidFill>
                  <a:srgbClr val="3333CC"/>
                </a:solidFill>
                <a:latin typeface="微软雅黑" panose="020B0503020204020204" charset="-122"/>
                <a:ea typeface="微软雅黑" panose="020B0503020204020204" charset="-122"/>
                <a:cs typeface="微软雅黑" panose="020B0503020204020204" charset="-122"/>
                <a:sym typeface="Times New Roman" panose="02020603050405020304" charset="0"/>
              </a:rPr>
              <a:t>对火星等离子体特性进行研究，开展火星大气逃逸、太阳风和火星大气相互作用以及火星激波附件中性粒子加速机制；</a:t>
            </a:r>
            <a:endParaRPr lang="zh-CN" altLang="en-US" sz="2000" b="1" dirty="0">
              <a:solidFill>
                <a:srgbClr val="3333CC"/>
              </a:solidFill>
              <a:latin typeface="微软雅黑" panose="020B0503020204020204" charset="-122"/>
              <a:ea typeface="微软雅黑" panose="020B0503020204020204" charset="-122"/>
              <a:cs typeface="微软雅黑" panose="020B0503020204020204" charset="-122"/>
              <a:sym typeface="Times New Roman" panose="02020603050405020304" charset="0"/>
            </a:endParaRPr>
          </a:p>
          <a:p>
            <a:pPr indent="0" algn="just">
              <a:buFont typeface="Wingdings" panose="05000000000000000000" pitchFamily="2" charset="2"/>
              <a:buNone/>
            </a:pPr>
            <a:endParaRPr lang="zh-CN" altLang="en-US" sz="2000" b="1" dirty="0">
              <a:solidFill>
                <a:srgbClr val="3333CC"/>
              </a:solidFill>
              <a:latin typeface="微软雅黑" panose="020B0503020204020204" charset="-122"/>
              <a:ea typeface="微软雅黑" panose="020B0503020204020204" charset="-122"/>
              <a:cs typeface="微软雅黑" panose="020B0503020204020204" charset="-122"/>
              <a:sym typeface="Times New Roman" panose="02020603050405020304" charset="0"/>
            </a:endParaRPr>
          </a:p>
          <a:p>
            <a:pPr marL="342900" indent="-342900" algn="just">
              <a:buFont typeface="Wingdings" panose="05000000000000000000" pitchFamily="2" charset="2"/>
              <a:buChar char="l"/>
            </a:pPr>
            <a:r>
              <a:rPr lang="zh-CN" altLang="en-US" sz="2000" b="1" dirty="0">
                <a:solidFill>
                  <a:srgbClr val="3333CC"/>
                </a:solidFill>
                <a:latin typeface="微软雅黑" panose="020B0503020204020204" charset="-122"/>
                <a:ea typeface="微软雅黑" panose="020B0503020204020204" charset="-122"/>
                <a:cs typeface="微软雅黑" panose="020B0503020204020204" charset="-122"/>
                <a:sym typeface="Times New Roman" panose="02020603050405020304" charset="0"/>
              </a:rPr>
              <a:t>研究近火星空间环境和地火转移轨道能量粒子能谱、元素成分和通量特征及其变化规律；</a:t>
            </a:r>
            <a:endParaRPr lang="zh-CN" altLang="en-US" sz="2000" b="1" dirty="0">
              <a:solidFill>
                <a:srgbClr val="3333CC"/>
              </a:solidFill>
              <a:latin typeface="微软雅黑" panose="020B0503020204020204" charset="-122"/>
              <a:ea typeface="微软雅黑" panose="020B0503020204020204" charset="-122"/>
              <a:cs typeface="微软雅黑" panose="020B0503020204020204" charset="-122"/>
              <a:sym typeface="Times New Roman" panose="02020603050405020304" charset="0"/>
            </a:endParaRPr>
          </a:p>
        </p:txBody>
      </p:sp>
      <p:sp>
        <p:nvSpPr>
          <p:cNvPr id="14" name="右箭头 13"/>
          <p:cNvSpPr/>
          <p:nvPr/>
        </p:nvSpPr>
        <p:spPr>
          <a:xfrm flipV="1">
            <a:off x="4713605" y="3451225"/>
            <a:ext cx="6680835" cy="212725"/>
          </a:xfrm>
          <a:prstGeom prst="rightArrow">
            <a:avLst/>
          </a:prstGeom>
          <a:solidFill>
            <a:srgbClr val="FF0000"/>
          </a:solidFill>
          <a:ln w="25400" cap="flat" cmpd="sng" algn="ctr">
            <a:solidFill>
              <a:srgbClr val="000000"/>
            </a:solidFill>
            <a:prstDash val="solid"/>
            <a:round/>
            <a:headEnd type="none" w="med" len="med"/>
            <a:tailEnd type="none" w="med" len="med"/>
          </a:ln>
        </p:spPr>
        <p:txBody>
          <a:bodyPr vert="horz" wrap="square" lIns="91440" tIns="45720" rIns="91440" bIns="45720" numCol="1" anchor="t" anchorCtr="0" compatLnSpc="1"/>
          <a:p>
            <a:pPr marL="0" marR="0" indent="0" algn="ctr" defTabSz="914400" rtl="0" eaLnBrk="1" fontAlgn="base" latinLnBrk="0" hangingPunct="1">
              <a:lnSpc>
                <a:spcPct val="100000"/>
              </a:lnSpc>
              <a:spcBef>
                <a:spcPct val="0"/>
              </a:spcBef>
              <a:spcAft>
                <a:spcPct val="0"/>
              </a:spcAft>
              <a:buClrTx/>
              <a:buSzTx/>
              <a:buFontTx/>
              <a:buNone/>
            </a:pPr>
            <a:endParaRPr kumimoji="0" lang="en-US" altLang="en-US" sz="4200" b="0" i="0" u="none" strike="noStrike" cap="none" normalizeH="0" baseline="0" smtClean="0">
              <a:ln>
                <a:noFill/>
              </a:ln>
              <a:solidFill>
                <a:srgbClr val="000000"/>
              </a:solidFill>
              <a:effectLst/>
              <a:latin typeface="Gill Sans" charset="0"/>
              <a:ea typeface="Heiti SC Light" charset="0"/>
              <a:cs typeface="Heiti SC Light" charset="0"/>
              <a:sym typeface="Gill Sans" charset="0"/>
            </a:endParaRPr>
          </a:p>
        </p:txBody>
      </p:sp>
      <p:sp>
        <p:nvSpPr>
          <p:cNvPr id="15" name="右大括号 14"/>
          <p:cNvSpPr/>
          <p:nvPr/>
        </p:nvSpPr>
        <p:spPr>
          <a:xfrm rot="16200000" flipH="1">
            <a:off x="7806690" y="3035300"/>
            <a:ext cx="363220" cy="2049780"/>
          </a:xfrm>
          <a:prstGeom prst="rightBrace">
            <a:avLst/>
          </a:prstGeom>
          <a:noFill/>
          <a:ln w="25400" cap="flat" cmpd="sng" algn="ctr">
            <a:solidFill>
              <a:srgbClr val="000000"/>
            </a:solidFill>
            <a:prstDash val="solid"/>
            <a:round/>
            <a:headEnd type="none" w="med" len="med"/>
            <a:tailEnd type="none" w="med" len="med"/>
          </a:ln>
        </p:spPr>
        <p:txBody>
          <a:bodyPr vert="horz" wrap="square" lIns="91440" tIns="45720" rIns="91440" bIns="45720" numCol="1" anchor="t" anchorCtr="0" compatLnSpc="1"/>
          <a:p>
            <a:pPr marL="0" marR="0" indent="0" algn="ctr" defTabSz="914400" rtl="0" eaLnBrk="1" fontAlgn="base" latinLnBrk="0" hangingPunct="1">
              <a:lnSpc>
                <a:spcPct val="100000"/>
              </a:lnSpc>
              <a:spcBef>
                <a:spcPct val="0"/>
              </a:spcBef>
              <a:spcAft>
                <a:spcPct val="0"/>
              </a:spcAft>
              <a:buClrTx/>
              <a:buSzTx/>
              <a:buFontTx/>
              <a:buNone/>
            </a:pPr>
            <a:endParaRPr kumimoji="0" lang="en-US" altLang="en-US" sz="4200" b="0" i="0" u="none" strike="noStrike" cap="none" normalizeH="0" baseline="0" smtClean="0">
              <a:ln>
                <a:noFill/>
              </a:ln>
              <a:solidFill>
                <a:srgbClr val="000000"/>
              </a:solidFill>
              <a:effectLst/>
              <a:latin typeface="Gill Sans" charset="0"/>
              <a:ea typeface="Heiti SC Light" charset="0"/>
              <a:cs typeface="Heiti SC Light" charset="0"/>
              <a:sym typeface="Gill Sans" charset="0"/>
            </a:endParaRPr>
          </a:p>
        </p:txBody>
      </p:sp>
      <p:sp>
        <p:nvSpPr>
          <p:cNvPr id="16" name="右大括号 15"/>
          <p:cNvSpPr/>
          <p:nvPr/>
        </p:nvSpPr>
        <p:spPr>
          <a:xfrm rot="16200000" flipH="1">
            <a:off x="9963785" y="2945130"/>
            <a:ext cx="353695" cy="2190115"/>
          </a:xfrm>
          <a:prstGeom prst="rightBrace">
            <a:avLst/>
          </a:prstGeom>
          <a:noFill/>
          <a:ln w="25400" cap="flat" cmpd="sng" algn="ctr">
            <a:solidFill>
              <a:srgbClr val="000000"/>
            </a:solidFill>
            <a:prstDash val="solid"/>
            <a:round/>
            <a:headEnd type="none" w="med" len="med"/>
            <a:tailEnd type="none" w="med" len="med"/>
          </a:ln>
        </p:spPr>
        <p:txBody>
          <a:bodyPr vert="horz" wrap="square" lIns="91440" tIns="45720" rIns="91440" bIns="45720" numCol="1" anchor="t" anchorCtr="0" compatLnSpc="1"/>
          <a:p>
            <a:pPr marL="0" marR="0" indent="0" algn="ctr" defTabSz="914400" rtl="0" eaLnBrk="1" fontAlgn="base" latinLnBrk="0" hangingPunct="1">
              <a:lnSpc>
                <a:spcPct val="100000"/>
              </a:lnSpc>
              <a:spcBef>
                <a:spcPct val="0"/>
              </a:spcBef>
              <a:spcAft>
                <a:spcPct val="0"/>
              </a:spcAft>
              <a:buClrTx/>
              <a:buSzTx/>
              <a:buFontTx/>
              <a:buNone/>
            </a:pPr>
            <a:endParaRPr kumimoji="0" lang="en-US" altLang="en-US" sz="4200" b="0" i="0" u="none" strike="noStrike" cap="none" normalizeH="0" baseline="0" smtClean="0">
              <a:ln>
                <a:noFill/>
              </a:ln>
              <a:solidFill>
                <a:srgbClr val="000000"/>
              </a:solidFill>
              <a:effectLst/>
              <a:latin typeface="Gill Sans" charset="0"/>
              <a:ea typeface="Heiti SC Light" charset="0"/>
              <a:cs typeface="Heiti SC Light" charset="0"/>
              <a:sym typeface="Gill Sans" charset="0"/>
            </a:endParaRPr>
          </a:p>
        </p:txBody>
      </p:sp>
      <p:sp>
        <p:nvSpPr>
          <p:cNvPr id="17" name="右大括号 16"/>
          <p:cNvSpPr/>
          <p:nvPr/>
        </p:nvSpPr>
        <p:spPr>
          <a:xfrm rot="16200000" flipH="1">
            <a:off x="5624830" y="2908935"/>
            <a:ext cx="415290" cy="2261870"/>
          </a:xfrm>
          <a:prstGeom prst="rightBrace">
            <a:avLst/>
          </a:prstGeom>
          <a:noFill/>
          <a:ln w="25400" cap="flat" cmpd="sng" algn="ctr">
            <a:solidFill>
              <a:srgbClr val="000000"/>
            </a:solidFill>
            <a:prstDash val="solid"/>
            <a:round/>
            <a:headEnd type="none" w="med" len="med"/>
            <a:tailEnd type="none" w="med" len="med"/>
          </a:ln>
        </p:spPr>
        <p:txBody>
          <a:bodyPr vert="horz" wrap="square" lIns="91440" tIns="45720" rIns="91440" bIns="45720" numCol="1" anchor="t" anchorCtr="0" compatLnSpc="1"/>
          <a:p>
            <a:pPr marL="0" marR="0" indent="0" algn="ctr" defTabSz="914400" rtl="0" eaLnBrk="1" fontAlgn="base" latinLnBrk="0" hangingPunct="1">
              <a:lnSpc>
                <a:spcPct val="100000"/>
              </a:lnSpc>
              <a:spcBef>
                <a:spcPct val="0"/>
              </a:spcBef>
              <a:spcAft>
                <a:spcPct val="0"/>
              </a:spcAft>
              <a:buClrTx/>
              <a:buSzTx/>
              <a:buFontTx/>
              <a:buNone/>
            </a:pPr>
            <a:endParaRPr kumimoji="0" lang="en-US" altLang="en-US" sz="4200" b="0" i="0" u="none" strike="noStrike" cap="none" normalizeH="0" baseline="0" smtClean="0">
              <a:ln>
                <a:noFill/>
              </a:ln>
              <a:solidFill>
                <a:srgbClr val="000000"/>
              </a:solidFill>
              <a:effectLst/>
              <a:latin typeface="Gill Sans" charset="0"/>
              <a:ea typeface="Heiti SC Light" charset="0"/>
              <a:cs typeface="Heiti SC Light" charset="0"/>
              <a:sym typeface="Gill Sans" charset="0"/>
            </a:endParaRPr>
          </a:p>
        </p:txBody>
      </p:sp>
      <p:sp>
        <p:nvSpPr>
          <p:cNvPr id="18" name="文本框 17"/>
          <p:cNvSpPr txBox="1"/>
          <p:nvPr/>
        </p:nvSpPr>
        <p:spPr>
          <a:xfrm>
            <a:off x="6243955" y="3601720"/>
            <a:ext cx="1285240" cy="460375"/>
          </a:xfrm>
          <a:prstGeom prst="rect">
            <a:avLst/>
          </a:prstGeom>
          <a:noFill/>
        </p:spPr>
        <p:txBody>
          <a:bodyPr wrap="none" rtlCol="0">
            <a:spAutoFit/>
          </a:bodyPr>
          <a:p>
            <a:r>
              <a:rPr lang="en-US" altLang="zh-CN" sz="2400" b="1"/>
              <a:t>~10KeV</a:t>
            </a:r>
            <a:endParaRPr lang="en-US" altLang="zh-CN" sz="2400" b="1"/>
          </a:p>
        </p:txBody>
      </p:sp>
      <p:sp>
        <p:nvSpPr>
          <p:cNvPr id="19" name="文本框 18"/>
          <p:cNvSpPr txBox="1"/>
          <p:nvPr/>
        </p:nvSpPr>
        <p:spPr>
          <a:xfrm>
            <a:off x="8259763" y="3571240"/>
            <a:ext cx="1354455" cy="460375"/>
          </a:xfrm>
          <a:prstGeom prst="rect">
            <a:avLst/>
          </a:prstGeom>
          <a:noFill/>
        </p:spPr>
        <p:txBody>
          <a:bodyPr wrap="none" rtlCol="0">
            <a:spAutoFit/>
          </a:bodyPr>
          <a:p>
            <a:r>
              <a:rPr lang="en-US" altLang="zh-CN" sz="2400" b="1"/>
              <a:t>~10MeV</a:t>
            </a:r>
            <a:endParaRPr lang="en-US" altLang="zh-CN" sz="2400" b="1"/>
          </a:p>
        </p:txBody>
      </p:sp>
      <p:sp>
        <p:nvSpPr>
          <p:cNvPr id="20" name="文本框 19"/>
          <p:cNvSpPr txBox="1"/>
          <p:nvPr/>
        </p:nvSpPr>
        <p:spPr>
          <a:xfrm>
            <a:off x="4234180" y="3594100"/>
            <a:ext cx="1084580" cy="460375"/>
          </a:xfrm>
          <a:prstGeom prst="rect">
            <a:avLst/>
          </a:prstGeom>
          <a:noFill/>
        </p:spPr>
        <p:txBody>
          <a:bodyPr wrap="none" rtlCol="0">
            <a:spAutoFit/>
          </a:bodyPr>
          <a:p>
            <a:r>
              <a:rPr lang="en-US" altLang="zh-CN" sz="2400" b="1"/>
              <a:t>~10eV</a:t>
            </a:r>
            <a:endParaRPr lang="en-US" altLang="zh-CN" sz="2400" b="1"/>
          </a:p>
        </p:txBody>
      </p:sp>
      <p:sp>
        <p:nvSpPr>
          <p:cNvPr id="21" name="文本框 20"/>
          <p:cNvSpPr txBox="1"/>
          <p:nvPr/>
        </p:nvSpPr>
        <p:spPr>
          <a:xfrm>
            <a:off x="10639426" y="3571240"/>
            <a:ext cx="1332230" cy="460375"/>
          </a:xfrm>
          <a:prstGeom prst="rect">
            <a:avLst/>
          </a:prstGeom>
          <a:noFill/>
        </p:spPr>
        <p:txBody>
          <a:bodyPr wrap="none" rtlCol="0">
            <a:spAutoFit/>
          </a:bodyPr>
          <a:p>
            <a:r>
              <a:rPr lang="en-US" altLang="zh-CN" sz="2400" b="1"/>
              <a:t>~10GeV</a:t>
            </a:r>
            <a:endParaRPr lang="en-US" altLang="zh-CN" sz="2400" b="1"/>
          </a:p>
        </p:txBody>
      </p:sp>
      <p:sp>
        <p:nvSpPr>
          <p:cNvPr id="22" name="文本框 21"/>
          <p:cNvSpPr txBox="1"/>
          <p:nvPr/>
        </p:nvSpPr>
        <p:spPr>
          <a:xfrm>
            <a:off x="7388543" y="4192905"/>
            <a:ext cx="1198880" cy="337185"/>
          </a:xfrm>
          <a:prstGeom prst="rect">
            <a:avLst/>
          </a:prstGeom>
          <a:noFill/>
        </p:spPr>
        <p:txBody>
          <a:bodyPr wrap="none" rtlCol="0">
            <a:spAutoFit/>
          </a:bodyPr>
          <a:p>
            <a:r>
              <a:rPr lang="zh-CN" altLang="en-US" sz="1600" b="1">
                <a:latin typeface="微软雅黑" panose="020B0503020204020204" charset="-122"/>
                <a:ea typeface="微软雅黑" panose="020B0503020204020204" charset="-122"/>
              </a:rPr>
              <a:t>中高能粒子</a:t>
            </a:r>
            <a:endParaRPr lang="zh-CN" altLang="en-US" sz="2800" b="1">
              <a:latin typeface="宋体" panose="02010600030101010101" pitchFamily="2" charset="-122"/>
              <a:ea typeface="宋体" panose="02010600030101010101" pitchFamily="2" charset="-122"/>
            </a:endParaRPr>
          </a:p>
        </p:txBody>
      </p:sp>
      <p:sp>
        <p:nvSpPr>
          <p:cNvPr id="23" name="文本框 22"/>
          <p:cNvSpPr txBox="1"/>
          <p:nvPr/>
        </p:nvSpPr>
        <p:spPr>
          <a:xfrm>
            <a:off x="9691371" y="4192905"/>
            <a:ext cx="995680" cy="337185"/>
          </a:xfrm>
          <a:prstGeom prst="rect">
            <a:avLst/>
          </a:prstGeom>
          <a:noFill/>
        </p:spPr>
        <p:txBody>
          <a:bodyPr wrap="none" rtlCol="0">
            <a:spAutoFit/>
          </a:bodyPr>
          <a:p>
            <a:r>
              <a:rPr lang="zh-CN" altLang="en-US" sz="1600" b="1">
                <a:latin typeface="微软雅黑" panose="020B0503020204020204" charset="-122"/>
                <a:ea typeface="微软雅黑" panose="020B0503020204020204" charset="-122"/>
              </a:rPr>
              <a:t>高能粒子</a:t>
            </a:r>
            <a:endParaRPr lang="zh-CN" altLang="en-US" sz="1600" b="1">
              <a:latin typeface="微软雅黑" panose="020B0503020204020204" charset="-122"/>
              <a:ea typeface="微软雅黑" panose="020B0503020204020204" charset="-122"/>
            </a:endParaRPr>
          </a:p>
        </p:txBody>
      </p:sp>
      <p:sp>
        <p:nvSpPr>
          <p:cNvPr id="24" name="文本框 23"/>
          <p:cNvSpPr txBox="1"/>
          <p:nvPr/>
        </p:nvSpPr>
        <p:spPr>
          <a:xfrm>
            <a:off x="5386706" y="4192905"/>
            <a:ext cx="995680" cy="337185"/>
          </a:xfrm>
          <a:prstGeom prst="rect">
            <a:avLst/>
          </a:prstGeom>
          <a:noFill/>
        </p:spPr>
        <p:txBody>
          <a:bodyPr wrap="none" rtlCol="0">
            <a:spAutoFit/>
          </a:bodyPr>
          <a:p>
            <a:r>
              <a:rPr lang="zh-CN" altLang="en-US" sz="1600" b="1">
                <a:latin typeface="微软雅黑" panose="020B0503020204020204" charset="-122"/>
                <a:ea typeface="微软雅黑" panose="020B0503020204020204" charset="-122"/>
              </a:rPr>
              <a:t>等离子体</a:t>
            </a:r>
            <a:endParaRPr lang="zh-CN" altLang="en-US" sz="1600" b="1">
              <a:latin typeface="微软雅黑" panose="020B0503020204020204" charset="-122"/>
              <a:ea typeface="微软雅黑" panose="020B0503020204020204" charset="-122"/>
            </a:endParaRPr>
          </a:p>
        </p:txBody>
      </p:sp>
      <p:sp>
        <p:nvSpPr>
          <p:cNvPr id="25" name="矩形 24"/>
          <p:cNvSpPr/>
          <p:nvPr/>
        </p:nvSpPr>
        <p:spPr>
          <a:xfrm>
            <a:off x="4376420" y="3299460"/>
            <a:ext cx="2735580" cy="864235"/>
          </a:xfrm>
          <a:prstGeom prst="rect">
            <a:avLst/>
          </a:prstGeom>
          <a:solidFill>
            <a:srgbClr val="FF000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矩形 25"/>
          <p:cNvSpPr/>
          <p:nvPr/>
        </p:nvSpPr>
        <p:spPr>
          <a:xfrm>
            <a:off x="8284845" y="3276600"/>
            <a:ext cx="1967865" cy="876300"/>
          </a:xfrm>
          <a:prstGeom prst="rect">
            <a:avLst/>
          </a:prstGeom>
          <a:solidFill>
            <a:srgbClr val="FF000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7" name="直接箭头连接符 26"/>
          <p:cNvCxnSpPr/>
          <p:nvPr/>
        </p:nvCxnSpPr>
        <p:spPr>
          <a:xfrm>
            <a:off x="5779135" y="2600325"/>
            <a:ext cx="0" cy="742315"/>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a:off x="9691370" y="2658745"/>
            <a:ext cx="0" cy="742315"/>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Tm="18446"/>
</p:sld>
</file>

<file path=ppt/tags/tag1.xml><?xml version="1.0" encoding="utf-8"?>
<p:tagLst xmlns:p="http://schemas.openxmlformats.org/presentationml/2006/main">
  <p:tag name="KSO_WM_UNIT_PLACING_PICTURE_USER_VIEWPORT" val="{&quot;height&quot;:1613.9590551181102,&quot;width&quot;:1990.8724409448819}"/>
</p:tagLst>
</file>

<file path=ppt/tags/tag10.xml><?xml version="1.0" encoding="utf-8"?>
<p:tagLst xmlns:p="http://schemas.openxmlformats.org/presentationml/2006/main">
  <p:tag name="KSO_WM_UNIT_PLACING_PICTURE_USER_VIEWPORT" val="{&quot;height&quot;:6058,&quot;width&quot;:5833}"/>
</p:tagLst>
</file>

<file path=ppt/tags/tag11.xml><?xml version="1.0" encoding="utf-8"?>
<p:tagLst xmlns:p="http://schemas.openxmlformats.org/presentationml/2006/main">
  <p:tag name="KSO_WM_UNIT_TABLE_BEAUTIFY" val="smartTable{f298ecca-b075-4a33-8637-8cab2f4cb98f}"/>
</p:tagLst>
</file>

<file path=ppt/tags/tag12.xml><?xml version="1.0" encoding="utf-8"?>
<p:tagLst xmlns:p="http://schemas.openxmlformats.org/presentationml/2006/main">
  <p:tag name="TABLE_ENDDRAG_ORIGIN_RECT" val="555*327"/>
  <p:tag name="TABLE_ENDDRAG_RECT" val="38*131*555*327"/>
  <p:tag name="KSO_WM_UNIT_TABLE_BEAUTIFY" val="smartTable{32b7cd49-f023-48c7-9143-1eca9de8f738}"/>
</p:tagLst>
</file>

<file path=ppt/tags/tag13.xml><?xml version="1.0" encoding="utf-8"?>
<p:tagLst xmlns:p="http://schemas.openxmlformats.org/presentationml/2006/main">
  <p:tag name="KSO_WM_UNIT_PLACING_PICTURE_USER_VIEWPORT" val="{&quot;height&quot;:3650,&quot;width&quot;:9117}"/>
</p:tagLst>
</file>

<file path=ppt/tags/tag14.xml><?xml version="1.0" encoding="utf-8"?>
<p:tagLst xmlns:p="http://schemas.openxmlformats.org/presentationml/2006/main">
  <p:tag name="COMMONDATA" val="eyJoZGlkIjoiMTI4MDU5Njc3NDY2MDA1NzY3NDcyZTE2Y2YzMzQ5NmUifQ=="/>
</p:tagLst>
</file>

<file path=ppt/tags/tag2.xml><?xml version="1.0" encoding="utf-8"?>
<p:tagLst xmlns:p="http://schemas.openxmlformats.org/presentationml/2006/main">
  <p:tag name="KSO_WM_UNIT_TABLE_BEAUTIFY" val="smartTable{8105c105-c9d2-45fc-ae69-1b69f8b81314}"/>
  <p:tag name="TABLE_ENDDRAG_ORIGIN_RECT" val="887*381"/>
  <p:tag name="TABLE_ENDDRAG_RECT" val="44*101*887*381"/>
</p:tagLst>
</file>

<file path=ppt/tags/tag3.xml><?xml version="1.0" encoding="utf-8"?>
<p:tagLst xmlns:p="http://schemas.openxmlformats.org/presentationml/2006/main">
  <p:tag name="KSO_WM_UNIT_PLACING_PICTURE_USER_VIEWPORT" val="{&quot;height&quot;:3853,&quot;width&quot;:4700}"/>
</p:tagLst>
</file>

<file path=ppt/tags/tag4.xml><?xml version="1.0" encoding="utf-8"?>
<p:tagLst xmlns:p="http://schemas.openxmlformats.org/presentationml/2006/main">
  <p:tag name="KSO_WM_UNIT_PLACING_PICTURE_USER_VIEWPORT" val="{&quot;height&quot;:6733,&quot;width&quot;:10927}"/>
</p:tagLst>
</file>

<file path=ppt/tags/tag5.xml><?xml version="1.0" encoding="utf-8"?>
<p:tagLst xmlns:p="http://schemas.openxmlformats.org/presentationml/2006/main">
  <p:tag name="KSO_WM_UNIT_TABLE_BEAUTIFY" val="smartTable{46f5fddc-bed8-4d12-ba46-97d3c90267ca}"/>
  <p:tag name="TABLE_ENDDRAG_ORIGIN_RECT" val="900*397"/>
  <p:tag name="TABLE_ENDDRAG_RECT" val="12*93*900*397"/>
</p:tagLst>
</file>

<file path=ppt/tags/tag6.xml><?xml version="1.0" encoding="utf-8"?>
<p:tagLst xmlns:p="http://schemas.openxmlformats.org/presentationml/2006/main">
  <p:tag name="KSO_WM_UNIT_TABLE_BEAUTIFY" val="smartTable{f7bd4929-1858-409b-ace7-fec1aaaa430b}"/>
  <p:tag name="TABLE_ENDDRAG_ORIGIN_RECT" val="652*271"/>
  <p:tag name="TABLE_ENDDRAG_RECT" val="122*114*652*271"/>
</p:tagLst>
</file>

<file path=ppt/tags/tag7.xml><?xml version="1.0" encoding="utf-8"?>
<p:tagLst xmlns:p="http://schemas.openxmlformats.org/presentationml/2006/main">
  <p:tag name="KSO_WM_UNIT_TABLE_BEAUTIFY" val="smartTable{3ccab5b6-b245-406d-bd1e-ac745d6025c2}"/>
  <p:tag name="TABLE_ENDDRAG_ORIGIN_RECT" val="733*394"/>
  <p:tag name="TABLE_ENDDRAG_RECT" val="20*94*733*394"/>
</p:tagLst>
</file>

<file path=ppt/tags/tag8.xml><?xml version="1.0" encoding="utf-8"?>
<p:tagLst xmlns:p="http://schemas.openxmlformats.org/presentationml/2006/main">
  <p:tag name="KSO_WM_UNIT_TABLE_BEAUTIFY" val="smartTable{35fbc1d9-a40d-41de-854b-7ed95485d495}"/>
  <p:tag name="TABLE_ENDDRAG_ORIGIN_RECT" val="511*278"/>
  <p:tag name="TABLE_ENDDRAG_RECT" val="436*190*511*278"/>
</p:tagLst>
</file>

<file path=ppt/tags/tag9.xml><?xml version="1.0" encoding="utf-8"?>
<p:tagLst xmlns:p="http://schemas.openxmlformats.org/presentationml/2006/main">
  <p:tag name="KSO_WM_UNIT_TABLE_BEAUTIFY" val="smartTable{22bf5065-0b9a-4c2b-8820-caba388c321c}"/>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8753</Words>
  <Application>WPS 演示</Application>
  <PresentationFormat>宽屏</PresentationFormat>
  <Paragraphs>1192</Paragraphs>
  <Slides>47</Slides>
  <Notes>0</Notes>
  <HiddenSlides>0</HiddenSlides>
  <MMClips>0</MMClips>
  <ScaleCrop>false</ScaleCrop>
  <HeadingPairs>
    <vt:vector size="8" baseType="variant">
      <vt:variant>
        <vt:lpstr>已用的字体</vt:lpstr>
      </vt:variant>
      <vt:variant>
        <vt:i4>15</vt:i4>
      </vt:variant>
      <vt:variant>
        <vt:lpstr>主题</vt:lpstr>
      </vt:variant>
      <vt:variant>
        <vt:i4>1</vt:i4>
      </vt:variant>
      <vt:variant>
        <vt:lpstr>嵌入 OLE 服务器</vt:lpstr>
      </vt:variant>
      <vt:variant>
        <vt:i4>6</vt:i4>
      </vt:variant>
      <vt:variant>
        <vt:lpstr>幻灯片标题</vt:lpstr>
      </vt:variant>
      <vt:variant>
        <vt:i4>47</vt:i4>
      </vt:variant>
    </vt:vector>
  </HeadingPairs>
  <TitlesOfParts>
    <vt:vector size="69" baseType="lpstr">
      <vt:lpstr>Arial</vt:lpstr>
      <vt:lpstr>宋体</vt:lpstr>
      <vt:lpstr>Wingdings</vt:lpstr>
      <vt:lpstr>Times New Roman</vt:lpstr>
      <vt:lpstr>微软雅黑</vt:lpstr>
      <vt:lpstr>Wingdings</vt:lpstr>
      <vt:lpstr>黑体</vt:lpstr>
      <vt:lpstr>Gill Sans</vt:lpstr>
      <vt:lpstr>Heiti SC Light</vt:lpstr>
      <vt:lpstr>Calibri</vt:lpstr>
      <vt:lpstr>Arial Unicode MS</vt:lpstr>
      <vt:lpstr>华文楷体</vt:lpstr>
      <vt:lpstr>Times New Roman</vt:lpstr>
      <vt:lpstr>Arial</vt:lpstr>
      <vt:lpstr>Gill Sans MT</vt:lpstr>
      <vt:lpstr>Office 主题</vt:lpstr>
      <vt:lpstr>Visio.Drawing.15</vt:lpstr>
      <vt:lpstr>Visio.Drawing.11</vt:lpstr>
      <vt:lpstr>Visio.Drawing.11</vt:lpstr>
      <vt:lpstr>Visio.Drawing.11</vt:lpstr>
      <vt:lpstr>Visio.Drawing.11</vt:lpstr>
      <vt:lpstr>Visio.Drawing.15</vt:lpstr>
      <vt:lpstr> 天问一号火星能量粒子分析仪的研制与在轨应用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zhang</dc:creator>
  <cp:lastModifiedBy>KKDad</cp:lastModifiedBy>
  <cp:revision>365</cp:revision>
  <dcterms:created xsi:type="dcterms:W3CDTF">2025-07-23T02:07:00Z</dcterms:created>
  <dcterms:modified xsi:type="dcterms:W3CDTF">2025-07-31T01:40:04Z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7EE8EA78650341448A6CF11F14A487E3</vt:lpwstr>
  </property>
  <property fmtid="{D5CDD505-2E9C-101B-9397-08002B2CF9AE}" pid="3" name="KSOProductBuildVer">
    <vt:lpwstr>2052-11.1.0.12165</vt:lpwstr>
  </property>
</Properties>
</file>