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9"/>
  </p:handoutMasterIdLst>
  <p:sldIdLst>
    <p:sldId id="256" r:id="rId3"/>
    <p:sldId id="505" r:id="rId5"/>
    <p:sldId id="485" r:id="rId6"/>
    <p:sldId id="486" r:id="rId7"/>
    <p:sldId id="510" r:id="rId8"/>
    <p:sldId id="472" r:id="rId9"/>
    <p:sldId id="519" r:id="rId10"/>
    <p:sldId id="522" r:id="rId11"/>
    <p:sldId id="524" r:id="rId12"/>
    <p:sldId id="477" r:id="rId13"/>
    <p:sldId id="525" r:id="rId14"/>
    <p:sldId id="526" r:id="rId15"/>
    <p:sldId id="498" r:id="rId16"/>
    <p:sldId id="479" r:id="rId17"/>
    <p:sldId id="480" r:id="rId18"/>
    <p:sldId id="500" r:id="rId19"/>
    <p:sldId id="499" r:id="rId20"/>
    <p:sldId id="502" r:id="rId21"/>
    <p:sldId id="481" r:id="rId22"/>
    <p:sldId id="527" r:id="rId23"/>
    <p:sldId id="521" r:id="rId24"/>
    <p:sldId id="497" r:id="rId25"/>
    <p:sldId id="528" r:id="rId26"/>
    <p:sldId id="482" r:id="rId27"/>
    <p:sldId id="342" r:id="rId28"/>
  </p:sldIdLst>
  <p:sldSz cx="12192000" cy="6858000"/>
  <p:notesSz cx="6858000" cy="9144000"/>
  <p:embeddedFontLst>
    <p:embeddedFont>
      <p:font typeface="黑体" panose="02010609060101010101" pitchFamily="49" charset="-122"/>
      <p:regular r:id="rId33"/>
    </p:embeddedFont>
    <p:embeddedFont>
      <p:font typeface="微软雅黑" panose="020B0503020204020204" pitchFamily="34" charset="-122"/>
      <p:regular r:id="rId34"/>
    </p:embeddedFont>
    <p:embeddedFont>
      <p:font typeface="Calibri" panose="020F0502020204030204" charset="0"/>
      <p:regular r:id="rId35"/>
      <p:bold r:id="rId36"/>
      <p:italic r:id="rId37"/>
      <p:boldItalic r:id="rId38"/>
    </p:embeddedFont>
    <p:embeddedFont>
      <p:font typeface="等线" panose="02010600030101010101" charset="-122"/>
      <p:regular r:id="rId39"/>
    </p:embeddedFont>
    <p:embeddedFont>
      <p:font typeface="等线 Light" panose="02010600030101010101" charset="-122"/>
      <p:regular r:id="rId40"/>
    </p:embeddedFont>
    <p:embeddedFont>
      <p:font typeface="华文楷体" panose="02010600040101010101" pitchFamily="2" charset="-122"/>
      <p:regular r:id="rId41"/>
    </p:embeddedFont>
  </p:embeddedFontLst>
  <p:custDataLst>
    <p:tags r:id="rId4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A0C0"/>
    <a:srgbClr val="F89856"/>
    <a:srgbClr val="B55489"/>
    <a:srgbClr val="FEDEC5"/>
    <a:srgbClr val="174994"/>
    <a:srgbClr val="5086C4"/>
    <a:srgbClr val="EEC186"/>
    <a:srgbClr val="C7B8BD"/>
    <a:srgbClr val="D6E0C8"/>
    <a:srgbClr val="D5D9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6" d="100"/>
          <a:sy n="66" d="100"/>
        </p:scale>
        <p:origin x="1128" y="1017"/>
      </p:cViewPr>
      <p:guideLst/>
    </p:cSldViewPr>
  </p:slideViewPr>
  <p:notesTextViewPr>
    <p:cViewPr>
      <p:scale>
        <a:sx n="1" d="1"/>
        <a:sy n="1" d="1"/>
      </p:scale>
      <p:origin x="0" y="0"/>
    </p:cViewPr>
  </p:notesTextViewPr>
  <p:notesViewPr>
    <p:cSldViewPr snapToGrid="0">
      <p:cViewPr varScale="1">
        <p:scale>
          <a:sx n="78" d="100"/>
          <a:sy n="78" d="100"/>
        </p:scale>
        <p:origin x="2664" y="33"/>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40.xml"/><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notesMaster" Target="notesMasters/notesMaster1.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65E5AE-30D8-4971-92E3-2CB7920D79B2}"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4BDFAE-26DD-4CBB-82E6-31420B4A580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C7F307-593D-44E6-952A-0D863E0FE48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ABE85-8C44-46E3-B7F8-5B445D54A59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为了进一步降低工程风险，项目组提出了</a:t>
            </a:r>
            <a:r>
              <a:rPr lang="en-US" altLang="zh-CN" dirty="0"/>
              <a:t>"VLAST</a:t>
            </a:r>
            <a:r>
              <a:rPr lang="zh-CN" altLang="en-US" dirty="0"/>
              <a:t>探路者</a:t>
            </a:r>
            <a:r>
              <a:rPr lang="en-US" altLang="zh-CN" dirty="0"/>
              <a:t>"</a:t>
            </a:r>
            <a:r>
              <a:rPr lang="zh-CN" altLang="en-US" dirty="0"/>
              <a:t>载荷计划。该计划的核心目标是通过在轨试验，对</a:t>
            </a:r>
            <a:r>
              <a:rPr lang="en-US" altLang="zh-CN" dirty="0"/>
              <a:t>VLAST</a:t>
            </a:r>
            <a:r>
              <a:rPr lang="zh-CN" altLang="en-US" dirty="0"/>
              <a:t>涉及的关键技术进行充分验证。作为该计划的重要组成部分，我们团队重点研究反符合探测器（</a:t>
            </a:r>
            <a:r>
              <a:rPr lang="en-US" altLang="zh-CN" dirty="0"/>
              <a:t>ACD</a:t>
            </a:r>
            <a:r>
              <a:rPr lang="zh-CN" altLang="en-US" dirty="0"/>
              <a:t>）系统的关键技术，既验证高探测效率塑料闪烁体反符合技术，同时增加</a:t>
            </a:r>
            <a:r>
              <a:rPr lang="zh-CN" altLang="en-US" dirty="0">
                <a:sym typeface="+mn-ea"/>
              </a:rPr>
              <a:t>自研</a:t>
            </a:r>
            <a:r>
              <a:rPr lang="en-US" altLang="zh-CN" dirty="0">
                <a:sym typeface="+mn-ea"/>
              </a:rPr>
              <a:t>ASIC</a:t>
            </a:r>
            <a:r>
              <a:rPr lang="zh-CN" altLang="en-US" dirty="0">
                <a:sym typeface="+mn-ea"/>
              </a:rPr>
              <a:t>和国产</a:t>
            </a:r>
            <a:r>
              <a:rPr lang="en-US" altLang="zh-CN" dirty="0">
                <a:sym typeface="+mn-ea"/>
              </a:rPr>
              <a:t>PMT</a:t>
            </a:r>
            <a:r>
              <a:rPr lang="zh-CN" altLang="en-US" dirty="0">
                <a:sym typeface="+mn-ea"/>
              </a:rPr>
              <a:t>等</a:t>
            </a:r>
            <a:r>
              <a:rPr lang="zh-CN" altLang="en-US" dirty="0"/>
              <a:t>国产器件的空间使用经验。</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通过这项在轨验证，我们将着重提升光纤工艺、堆叠构型等的技术成熟度、探索元器件国产化，在轨对国产</a:t>
            </a:r>
            <a:r>
              <a:rPr lang="en-US" altLang="zh-CN" dirty="0"/>
              <a:t>PMT</a:t>
            </a:r>
            <a:r>
              <a:rPr lang="zh-CN" altLang="en-US" dirty="0"/>
              <a:t>和自研</a:t>
            </a:r>
            <a:r>
              <a:rPr lang="en-US" altLang="zh-CN" dirty="0"/>
              <a:t>ASIC</a:t>
            </a:r>
            <a:r>
              <a:rPr lang="zh-CN" altLang="en-US" dirty="0"/>
              <a:t>进行验证，增加国产器件的空间使用经验，并为将来</a:t>
            </a:r>
            <a:r>
              <a:rPr lang="en-US" altLang="zh-CN" dirty="0"/>
              <a:t>VLAST-ACD</a:t>
            </a:r>
            <a:r>
              <a:rPr lang="zh-CN" altLang="en-US" dirty="0"/>
              <a:t>的工程研制降低技术风险。重点实现带电粒子与伽马射线的</a:t>
            </a:r>
            <a:r>
              <a:rPr lang="zh-CN" altLang="en-US" dirty="0">
                <a:sym typeface="+mn-ea"/>
              </a:rPr>
              <a:t>在轨</a:t>
            </a:r>
            <a:r>
              <a:rPr lang="zh-CN" altLang="en-US" dirty="0"/>
              <a:t>有效鉴别，达到优于</a:t>
            </a:r>
            <a:r>
              <a:rPr lang="en-US" altLang="zh-CN" dirty="0"/>
              <a:t>99.9%</a:t>
            </a:r>
            <a:r>
              <a:rPr lang="zh-CN" altLang="en-US" dirty="0"/>
              <a:t>的探测效率，并确保系统在</a:t>
            </a:r>
            <a:r>
              <a:rPr lang="en-US" altLang="zh-CN" dirty="0"/>
              <a:t>10 kHz/m</a:t>
            </a:r>
            <a:r>
              <a:rPr lang="en-US" altLang="en-US" dirty="0"/>
              <a:t>²</a:t>
            </a:r>
            <a:r>
              <a:rPr lang="zh-CN" altLang="en-US" dirty="0"/>
              <a:t>的高计数率环境下仍能稳定工作，满足复杂空间环境的应用需求。</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现在，我来详细介绍</a:t>
            </a:r>
            <a:r>
              <a:rPr lang="en-US" altLang="zh-CN" dirty="0"/>
              <a:t> </a:t>
            </a:r>
            <a:r>
              <a:rPr lang="zh-CN" altLang="en-US" dirty="0"/>
              <a:t>下</a:t>
            </a:r>
            <a:r>
              <a:rPr lang="en-US" altLang="zh-CN" dirty="0"/>
              <a:t>ACD</a:t>
            </a:r>
            <a:r>
              <a:rPr lang="zh-CN" altLang="en-US" dirty="0"/>
              <a:t>的工作原理。作为</a:t>
            </a:r>
            <a:r>
              <a:rPr lang="en-US" altLang="zh-CN" dirty="0"/>
              <a:t>VLAST</a:t>
            </a:r>
            <a:r>
              <a:rPr lang="zh-CN" altLang="en-US" dirty="0"/>
              <a:t>探路者载荷的重要组成部分，</a:t>
            </a:r>
            <a:r>
              <a:rPr lang="en-US" altLang="zh-CN" dirty="0"/>
              <a:t>ACD</a:t>
            </a:r>
            <a:r>
              <a:rPr lang="zh-CN" altLang="en-US" dirty="0"/>
              <a:t>的核心功能就是对带电粒子和伽马射线进行有效区分。当带电粒子穿过塑料闪烁体时，会通过电离作用产生闪烁光信号；而伽马射线几乎不发生反应。基于此，我们通过检测信号的有无即可实现二者的区分。此外，因为带电粒子的电离能量损失在相对论能区主要取决于其所带电荷量，因此我们可以通过能量沉积的大小对低</a:t>
            </a:r>
            <a:r>
              <a:rPr lang="en-US" altLang="zh-CN" dirty="0"/>
              <a:t>z</a:t>
            </a:r>
            <a:r>
              <a:rPr lang="zh-CN" altLang="en-US" dirty="0"/>
              <a:t>核素进行鉴别与测量。</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了解了工作原理，接下来看看具体设计。</a:t>
            </a:r>
            <a:r>
              <a:rPr lang="en-US" altLang="zh-CN" dirty="0"/>
              <a:t>VLAST</a:t>
            </a:r>
            <a:r>
              <a:rPr lang="zh-CN" altLang="en-US" dirty="0"/>
              <a:t>探路者</a:t>
            </a:r>
            <a:r>
              <a:rPr lang="en-US" altLang="zh-CN" dirty="0"/>
              <a:t>ACD</a:t>
            </a:r>
            <a:r>
              <a:rPr lang="zh-CN" altLang="en-US" dirty="0"/>
              <a:t>采用了双层塑料闪烁体结构设计。整个探测器由五块塑料闪烁体组成，通过八个</a:t>
            </a:r>
            <a:r>
              <a:rPr lang="en-US" altLang="zh-CN" dirty="0"/>
              <a:t>PMT</a:t>
            </a:r>
            <a:r>
              <a:rPr lang="zh-CN" altLang="en-US" dirty="0"/>
              <a:t>进行信号采集第一层使用了一块</a:t>
            </a:r>
            <a:r>
              <a:rPr lang="en-US" altLang="zh-CN" dirty="0"/>
              <a:t>40*40</a:t>
            </a:r>
            <a:r>
              <a:rPr lang="zh-CN" altLang="en-US" dirty="0"/>
              <a:t>厘米的塑料闪烁体，通过波长位移光纤交叉耦合两个</a:t>
            </a:r>
            <a:r>
              <a:rPr lang="en-US" altLang="zh-CN" dirty="0"/>
              <a:t>PMT</a:t>
            </a:r>
            <a:r>
              <a:rPr lang="zh-CN" altLang="en-US" dirty="0"/>
              <a:t>来实现信号读出；第二层则是由四块</a:t>
            </a:r>
            <a:r>
              <a:rPr lang="en-US" altLang="zh-CN" dirty="0"/>
              <a:t>20</a:t>
            </a:r>
            <a:r>
              <a:rPr lang="en-US" altLang="en-US" dirty="0"/>
              <a:t>×</a:t>
            </a:r>
            <a:r>
              <a:rPr lang="en-US" altLang="zh-CN" dirty="0"/>
              <a:t>21</a:t>
            </a:r>
            <a:r>
              <a:rPr lang="zh-CN" altLang="en-US" dirty="0"/>
              <a:t>厘米塑料闪烁体构成，主要是为了验证堆叠工艺的可行性。而在这四块小塑闪中，我们做了不同的读出方案：两块采用</a:t>
            </a:r>
            <a:r>
              <a:rPr lang="en-US" altLang="zh-CN" dirty="0"/>
              <a:t>WLS</a:t>
            </a:r>
            <a:r>
              <a:rPr lang="zh-CN" altLang="en-US" dirty="0"/>
              <a:t>交叉耦合两种</a:t>
            </a:r>
            <a:r>
              <a:rPr lang="en-US" altLang="zh-CN" dirty="0"/>
              <a:t>PMT</a:t>
            </a:r>
            <a:r>
              <a:rPr lang="zh-CN" altLang="en-US" dirty="0"/>
              <a:t>的方式，另外两块使用单个</a:t>
            </a:r>
            <a:r>
              <a:rPr lang="en-US" altLang="zh-CN" dirty="0"/>
              <a:t>PMT</a:t>
            </a:r>
            <a:r>
              <a:rPr lang="zh-CN" altLang="en-US" dirty="0"/>
              <a:t>进行信号采集。由于</a:t>
            </a:r>
            <a:r>
              <a:rPr lang="en-US" altLang="zh-CN" dirty="0"/>
              <a:t>PMT</a:t>
            </a:r>
            <a:r>
              <a:rPr lang="zh-CN" altLang="en-US" dirty="0"/>
              <a:t>都集中在侧面，我们需要对光纤进行特殊弯折处理，才能实现光电信号的远距离传输。</a:t>
            </a:r>
            <a:r>
              <a:rPr lang="zh-CN" altLang="en-US" dirty="0">
                <a:sym typeface="+mn-ea"/>
              </a:rPr>
              <a:t>对于</a:t>
            </a:r>
            <a:r>
              <a:rPr lang="zh-CN" altLang="en-US" dirty="0"/>
              <a:t>电子学部分，考虑到要对自研</a:t>
            </a:r>
            <a:r>
              <a:rPr lang="en-US" altLang="zh-CN" dirty="0"/>
              <a:t>ASIC</a:t>
            </a:r>
            <a:r>
              <a:rPr lang="zh-CN" altLang="en-US" dirty="0"/>
              <a:t>进行在轨验证，我们在</a:t>
            </a:r>
            <a:r>
              <a:rPr lang="en-US" altLang="zh-CN" dirty="0"/>
              <a:t>FEE</a:t>
            </a:r>
            <a:r>
              <a:rPr lang="zh-CN" altLang="en-US" dirty="0"/>
              <a:t>板设计上一方面使用</a:t>
            </a:r>
            <a:r>
              <a:rPr lang="en-US" altLang="zh-CN" dirty="0"/>
              <a:t>IDE3381</a:t>
            </a:r>
            <a:r>
              <a:rPr lang="zh-CN" altLang="en-US" dirty="0"/>
              <a:t>来保证基础指标实现，另一方面特意加入了一块</a:t>
            </a:r>
            <a:r>
              <a:rPr lang="en-US" altLang="zh-CN" dirty="0"/>
              <a:t>ASIC</a:t>
            </a:r>
            <a:r>
              <a:rPr lang="zh-CN" altLang="en-US" dirty="0"/>
              <a:t>芯片，这样就可以在轨验证我们自主研发芯片的性能表现。</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除了核心的构型设计外，</a:t>
            </a:r>
            <a:r>
              <a:rPr lang="en-US" altLang="zh-CN" dirty="0"/>
              <a:t>ACD</a:t>
            </a:r>
            <a:r>
              <a:rPr lang="zh-CN" altLang="en-US" dirty="0"/>
              <a:t>的辐射屏蔽层也至关重要。考虑到卫星在轨运行时的空间辐射环境极其复杂，包括银河宇宙线、太阳高能粒子以及地球辐射带粒子等。特别是</a:t>
            </a:r>
            <a:r>
              <a:rPr lang="en-US" altLang="zh-CN" dirty="0"/>
              <a:t>ACD</a:t>
            </a:r>
            <a:r>
              <a:rPr lang="zh-CN" altLang="en-US" dirty="0"/>
              <a:t>作为探测器的最外层探测器，将面临最严重的空间辐射损伤，其中总剂量效应是影响</a:t>
            </a:r>
            <a:r>
              <a:rPr lang="en-US" altLang="zh-CN" dirty="0"/>
              <a:t>ACD</a:t>
            </a:r>
            <a:r>
              <a:rPr lang="zh-CN" altLang="en-US" dirty="0"/>
              <a:t>性能的主要因素。为此，我们通过模拟计算探测器的总剂量效应来评估屏蔽层的作用。经过分析，最终确定了</a:t>
            </a:r>
            <a:r>
              <a:rPr lang="en-US" altLang="zh-CN" dirty="0"/>
              <a:t>ACD</a:t>
            </a:r>
            <a:r>
              <a:rPr lang="zh-CN" altLang="en-US" dirty="0"/>
              <a:t>铝蒙皮的</a:t>
            </a:r>
            <a:r>
              <a:rPr lang="zh-CN" altLang="en-US" dirty="0"/>
              <a:t>厚度为</a:t>
            </a:r>
            <a:r>
              <a:rPr lang="en-US" altLang="zh-CN" dirty="0"/>
              <a:t>1mm</a:t>
            </a:r>
            <a:r>
              <a:rPr lang="zh-CN" altLang="en-US" dirty="0"/>
              <a:t>。</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在完成结构设计后，关键器件的选择也很重要。经过调研和性能对比，我们最终选择了</a:t>
            </a:r>
            <a:r>
              <a:rPr lang="en-US" altLang="zh-CN" dirty="0"/>
              <a:t>EJ200</a:t>
            </a:r>
            <a:r>
              <a:rPr lang="zh-CN" altLang="en-US" dirty="0"/>
              <a:t>塑料闪烁体作为</a:t>
            </a:r>
            <a:r>
              <a:rPr lang="en-US" altLang="zh-CN" dirty="0"/>
              <a:t>ACD</a:t>
            </a:r>
            <a:r>
              <a:rPr lang="zh-CN" altLang="en-US" dirty="0"/>
              <a:t>单元的主体材料。该材料在空间探测领域应用经验丰富，曾在</a:t>
            </a:r>
            <a:r>
              <a:rPr lang="en-US" altLang="zh-CN" dirty="0"/>
              <a:t>Fermi-LAT</a:t>
            </a:r>
            <a:r>
              <a:rPr lang="zh-CN" altLang="en-US" dirty="0"/>
              <a:t>和</a:t>
            </a:r>
            <a:r>
              <a:rPr lang="en-US" altLang="zh-CN" dirty="0"/>
              <a:t>DAMPE</a:t>
            </a:r>
            <a:r>
              <a:rPr lang="zh-CN" altLang="en-US" dirty="0"/>
              <a:t>的反符合探测器中成功应用，具有良好的抗辐照性能和光传输特性，可以看到</a:t>
            </a:r>
            <a:r>
              <a:rPr lang="en-US" altLang="zh-CN" dirty="0"/>
              <a:t>EJ200</a:t>
            </a:r>
            <a:r>
              <a:rPr lang="zh-CN" altLang="en-US" dirty="0"/>
              <a:t>的光谱峰位为</a:t>
            </a:r>
            <a:r>
              <a:rPr lang="en-US" altLang="zh-CN" dirty="0"/>
              <a:t>425nm</a:t>
            </a:r>
            <a:r>
              <a:rPr lang="zh-CN" altLang="en-US" dirty="0"/>
              <a:t>，针对这个呢。</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在波长位移光纤的选择上，我们主要考虑与塑料闪烁体的光谱匹配。经过筛选，最终选择了两种性能相近的</a:t>
            </a:r>
            <a:r>
              <a:rPr lang="en-US" altLang="zh-CN" dirty="0"/>
              <a:t>WLS</a:t>
            </a:r>
            <a:r>
              <a:rPr lang="zh-CN" altLang="en-US" dirty="0"/>
              <a:t>：美国的</a:t>
            </a:r>
            <a:r>
              <a:rPr lang="en-US" altLang="zh-CN" dirty="0"/>
              <a:t>BCF91A</a:t>
            </a:r>
            <a:r>
              <a:rPr lang="zh-CN" altLang="en-US" dirty="0"/>
              <a:t>和日本的</a:t>
            </a:r>
            <a:r>
              <a:rPr lang="en-US" altLang="zh-CN" dirty="0"/>
              <a:t>Y11</a:t>
            </a:r>
            <a:r>
              <a:rPr lang="zh-CN" altLang="en-US" dirty="0"/>
              <a:t>。在实际应用中，最终的使用方案将根据到货情况以及对两种光纤的性能测试结果确定。</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而与</a:t>
            </a:r>
            <a:r>
              <a:rPr lang="en-US" altLang="zh-CN" dirty="0"/>
              <a:t>DAMPE</a:t>
            </a:r>
            <a:r>
              <a:rPr lang="zh-CN" altLang="en-US" dirty="0"/>
              <a:t>探测器不同，探路者</a:t>
            </a:r>
            <a:r>
              <a:rPr lang="en-US" altLang="zh-CN" dirty="0"/>
              <a:t>ACD</a:t>
            </a:r>
            <a:r>
              <a:rPr lang="zh-CN" altLang="en-US" dirty="0"/>
              <a:t>的信号通过光纤引至远端进行传输。由于</a:t>
            </a:r>
            <a:r>
              <a:rPr lang="en-US" altLang="zh-CN" dirty="0"/>
              <a:t>WLS</a:t>
            </a:r>
            <a:r>
              <a:rPr lang="zh-CN" altLang="en-US" dirty="0"/>
              <a:t>会将蓝光吸收并转化为绿光，为了与</a:t>
            </a:r>
            <a:r>
              <a:rPr lang="zh-CN" altLang="en-US" dirty="0">
                <a:sym typeface="+mn-ea"/>
              </a:rPr>
              <a:t>我们选择的两种</a:t>
            </a:r>
            <a:r>
              <a:rPr lang="en-US" altLang="zh-CN" dirty="0">
                <a:sym typeface="+mn-ea"/>
              </a:rPr>
              <a:t>WLS</a:t>
            </a:r>
            <a:r>
              <a:rPr lang="zh-CN" altLang="en-US" dirty="0">
                <a:sym typeface="+mn-ea"/>
              </a:rPr>
              <a:t>的发射</a:t>
            </a:r>
            <a:r>
              <a:rPr lang="zh-CN" altLang="en-US" dirty="0"/>
              <a:t>谱更好地匹配，</a:t>
            </a:r>
            <a:r>
              <a:rPr lang="en-US" altLang="zh-CN" dirty="0"/>
              <a:t>DAMPE</a:t>
            </a:r>
            <a:r>
              <a:rPr lang="zh-CN" altLang="en-US" dirty="0"/>
              <a:t>中曾使用的</a:t>
            </a:r>
            <a:r>
              <a:rPr lang="en-US" altLang="zh-CN" dirty="0"/>
              <a:t>R4443</a:t>
            </a:r>
            <a:r>
              <a:rPr lang="zh-CN" altLang="en-US" dirty="0"/>
              <a:t>型</a:t>
            </a:r>
            <a:r>
              <a:rPr lang="en-US" altLang="zh-CN" dirty="0"/>
              <a:t>PMT</a:t>
            </a:r>
            <a:r>
              <a:rPr lang="zh-CN" altLang="en-US" dirty="0"/>
              <a:t>已经不再是最佳选择。经过全面评估，我们最终选用了同样在</a:t>
            </a:r>
            <a:r>
              <a:rPr lang="en-US" altLang="zh-CN" dirty="0"/>
              <a:t>DAMPE</a:t>
            </a:r>
            <a:r>
              <a:rPr lang="zh-CN" altLang="en-US" dirty="0"/>
              <a:t>中有过应用经验的滨松</a:t>
            </a:r>
            <a:r>
              <a:rPr lang="en-US" altLang="zh-CN" dirty="0"/>
              <a:t>R5610</a:t>
            </a:r>
            <a:r>
              <a:rPr lang="zh-CN" altLang="en-US" dirty="0"/>
              <a:t>型</a:t>
            </a:r>
            <a:r>
              <a:rPr lang="en-US" altLang="zh-CN" dirty="0"/>
              <a:t>PMT</a:t>
            </a:r>
            <a:r>
              <a:rPr lang="zh-CN" altLang="en-US" dirty="0"/>
              <a:t>。测试数据表明，相比</a:t>
            </a:r>
            <a:r>
              <a:rPr lang="en-US" altLang="zh-CN" dirty="0"/>
              <a:t>R4443</a:t>
            </a:r>
            <a:r>
              <a:rPr lang="zh-CN" altLang="en-US" dirty="0"/>
              <a:t>，</a:t>
            </a:r>
            <a:r>
              <a:rPr lang="en-US" altLang="zh-CN" dirty="0"/>
              <a:t>R5610</a:t>
            </a:r>
            <a:r>
              <a:rPr lang="zh-CN" altLang="en-US" dirty="0"/>
              <a:t>具有更高的增益特性，更适合本项目需求。</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在确保性能指标的前提下，我们还特别注重国产化器件的验证应用。这既是对技术自主可控的要求，也是为了增加国产器件的空间使用经验。具体来说，我们计划在探路者</a:t>
            </a:r>
            <a:r>
              <a:rPr lang="en-US" altLang="zh-CN" dirty="0"/>
              <a:t>ACD</a:t>
            </a:r>
            <a:r>
              <a:rPr lang="zh-CN" altLang="en-US" dirty="0"/>
              <a:t>中使用北方夜视的</a:t>
            </a:r>
            <a:r>
              <a:rPr lang="en-US" altLang="zh-CN" dirty="0"/>
              <a:t>N2014</a:t>
            </a:r>
            <a:r>
              <a:rPr lang="zh-CN" altLang="en-US" dirty="0"/>
              <a:t>型</a:t>
            </a:r>
            <a:r>
              <a:rPr lang="en-US" altLang="zh-CN" dirty="0"/>
              <a:t>PMT</a:t>
            </a:r>
            <a:r>
              <a:rPr lang="zh-CN" altLang="en-US" dirty="0"/>
              <a:t>，经过严格测试，，该种</a:t>
            </a:r>
            <a:r>
              <a:rPr lang="en-US" altLang="zh-CN" dirty="0"/>
              <a:t>PMT</a:t>
            </a:r>
            <a:r>
              <a:rPr lang="zh-CN" altLang="en-US" dirty="0"/>
              <a:t>不仅具有良好的性能指标，而且订货周期相对较短，也方便与厂家沟通对</a:t>
            </a:r>
            <a:r>
              <a:rPr lang="en-US" altLang="zh-CN" dirty="0"/>
              <a:t>PMT</a:t>
            </a:r>
            <a:r>
              <a:rPr lang="zh-CN" altLang="en-US" dirty="0"/>
              <a:t>进行定制化改进，使产品适合空间使用。</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完成设计工作后，我们开展了探测单元的系统性性能测试工作。这里要重点介绍一下我们使用的宇宙线测试平台，该平台通过上下两层大型塑料闪烁体的符合测量提供触发信号，同时配合四个多丝正比室进行径迹重建，我们的反符合探测单元放在探测平台中，这样就能准确测试探测单元的效率和均匀性等关键指标。</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利用这套测试系统，我们对反符合单元进行了全面的性能评估。经过调研与分析，光电子数是影响探测效率的重要因素，而除了构型与器件外，光纤数量很重要，所以我们对其进行测试，确定了数量，其次前面提到想要将光电子传输至</a:t>
            </a:r>
            <a:r>
              <a:rPr lang="en-US" altLang="zh-CN" dirty="0"/>
              <a:t>PMT</a:t>
            </a:r>
            <a:r>
              <a:rPr lang="zh-CN" altLang="en-US" dirty="0"/>
              <a:t>，需要将光纤进行弯折，而针对光纤弯折工艺我们进行了测试以及工程验证，确保实现高探测效率；最后我们还联合测试了电子学前端板与探测单元的各项性能，既验证反符合探测单元也对电子学的信号采集方式进行测试；探测单元的测试结束后，我们对整个电性件探测单元进行了综合性能测试，保证指标的完成。</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随后，我们积极推进了探测器电性件的研制工作。目前已完成</a:t>
            </a:r>
            <a:r>
              <a:rPr lang="en-US" altLang="zh-CN" dirty="0"/>
              <a:t>ACD</a:t>
            </a:r>
            <a:r>
              <a:rPr lang="zh-CN" altLang="en-US" dirty="0"/>
              <a:t>单机的组装和性能测试，测试结果显示探测器能够满足设计要求的探测效率指标。考虑到空间环境的严苛性，我们严格遵循规范要求，对单机进行了振动和热循环实验，实验前后单机性能参数的变化均在误差范围内，证明了设计的可靠性。</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在此基础上，探路者载荷整体在烟台完成了振动实验和热真空实验。实验过程中，我们不仅完成了正常的基线信号采集，还验证了电子学系统对芯片电流和温度的实时监测功能。数据分析表明，</a:t>
            </a:r>
            <a:r>
              <a:rPr lang="en-US" altLang="zh-CN" dirty="0"/>
              <a:t>FEE</a:t>
            </a:r>
            <a:r>
              <a:rPr lang="zh-CN" altLang="en-US" dirty="0"/>
              <a:t>能够准确反映测试过程中的温度变化趋势，各项功能指标均符合预期。</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最后阶段，载荷整体在上海与电控箱和小卫星平台进行了联合测试。测试过程很顺利，指令流程表下发正常，数据采集结果符合预期，各系统工作稳定可靠。</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488" y="744538"/>
            <a:ext cx="6616700" cy="3722687"/>
          </a:xfrm>
        </p:spPr>
      </p:sp>
      <p:sp>
        <p:nvSpPr>
          <p:cNvPr id="3" name="备注占位符 2"/>
          <p:cNvSpPr>
            <a:spLocks noGrp="1"/>
          </p:cNvSpPr>
          <p:nvPr>
            <p:ph type="body" idx="1"/>
          </p:nvPr>
        </p:nvSpPr>
        <p:spPr/>
        <p:txBody>
          <a:bodyPr/>
          <a:lstStyle/>
          <a:p>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我们简单介绍一下暗物质，它是宇宙中存在的一种不可见的物质，质量是可见物质的</a:t>
            </a:r>
            <a:r>
              <a:rPr lang="en-US" altLang="zh-CN" dirty="0"/>
              <a:t>5</a:t>
            </a:r>
            <a:r>
              <a:rPr lang="zh-CN" altLang="en-US" dirty="0"/>
              <a:t>倍以上。像星系旋转曲线，子弹头星系团质量分布等天文观测现象，都揭示了暗物质的存在。而且根据这些观测现象，理论研究推断出了暗物质具备的特性，还提出了许多候选粒子模型。通过对暗物质的研究能极大促进人类对整个物质世界结构的理解，更能深化我们对宇宙演化过程的认识。</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那么，目前国际上</a:t>
            </a:r>
            <a:r>
              <a:rPr lang="zh-CN" altLang="en-US" dirty="0">
                <a:sym typeface="+mn-ea"/>
              </a:rPr>
              <a:t>主要通过三种途径</a:t>
            </a:r>
            <a:r>
              <a:rPr lang="zh-CN" altLang="en-US" dirty="0"/>
              <a:t>探索暗物质</a:t>
            </a:r>
            <a:endParaRPr lang="zh-CN" altLang="en-US" dirty="0"/>
          </a:p>
          <a:p>
            <a:r>
              <a:rPr lang="zh-CN" altLang="en-US" dirty="0"/>
              <a:t>第一种是加速器探测，比如通过</a:t>
            </a:r>
            <a:r>
              <a:rPr lang="en-US" altLang="zh-CN" dirty="0"/>
              <a:t>LHC</a:t>
            </a:r>
            <a:r>
              <a:rPr lang="zh-CN" altLang="en-US" dirty="0"/>
              <a:t>等高能粒子加速器，在实验室环境中模拟产生暗物质粒子并进行探测；</a:t>
            </a:r>
            <a:endParaRPr lang="zh-CN" altLang="en-US" dirty="0"/>
          </a:p>
          <a:p>
            <a:r>
              <a:rPr lang="zh-CN" altLang="en-US" dirty="0"/>
              <a:t>第二种是直接探测，在极低本底环境下，捕捉暗物质粒子与探测器靶核发生弹性散射时产生的微弱信号，像我国四川锦屏的地下实验室；</a:t>
            </a:r>
            <a:endParaRPr lang="zh-CN" altLang="en-US" dirty="0"/>
          </a:p>
          <a:p>
            <a:r>
              <a:rPr lang="zh-CN" altLang="en-US" dirty="0"/>
              <a:t>第三种就是间接探测，也就是通过搜寻暗物质粒子在宇宙空间中湮灭或衰变产生的特征信号来实现探测，比如</a:t>
            </a:r>
            <a:r>
              <a:rPr lang="en-US" altLang="zh-CN" dirty="0"/>
              <a:t>LHASSO</a:t>
            </a:r>
            <a:r>
              <a:rPr lang="zh-CN" altLang="en-US" dirty="0"/>
              <a:t>、</a:t>
            </a:r>
            <a:r>
              <a:rPr lang="en-US" altLang="zh-CN" dirty="0"/>
              <a:t>AMS</a:t>
            </a:r>
            <a:r>
              <a:rPr lang="zh-CN" altLang="en-US" dirty="0"/>
              <a:t>、</a:t>
            </a:r>
            <a:r>
              <a:rPr lang="en-US" altLang="zh-CN" dirty="0"/>
              <a:t>DAMPE</a:t>
            </a:r>
            <a:r>
              <a:rPr lang="zh-CN" altLang="en-US" dirty="0"/>
              <a:t>等项目都在进行这方面的工作。</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DAMPE</a:t>
            </a:r>
            <a:r>
              <a:rPr lang="zh-CN" altLang="en-US" dirty="0"/>
              <a:t>是我国首颗暗物质探测卫星，它的首要科学目标是通过高精度观测电子的能谱和方向分布来间接探测暗物质粒子湮灭或衰变后留下的遗迹。在电子能谱测量方面，</a:t>
            </a:r>
            <a:r>
              <a:rPr lang="en-US" altLang="zh-CN" dirty="0"/>
              <a:t>DAMPE</a:t>
            </a:r>
            <a:r>
              <a:rPr lang="zh-CN" altLang="en-US" dirty="0"/>
              <a:t>做出了很大的成就，它的电子能谱论文曾在多篇文章中被引用，可以说，它开启了中国空间科学时代。不过虽然</a:t>
            </a:r>
            <a:r>
              <a:rPr lang="en-US" altLang="zh-CN" dirty="0"/>
              <a:t>DAMPE</a:t>
            </a:r>
            <a:r>
              <a:rPr lang="zh-CN" altLang="en-US" dirty="0"/>
              <a:t>在高能电子探测方面表现出色，并具备一定的伽马射线探测能力，但由于其设计主要针对电子能谱测量，在基于连续谱的暗物质探测方面存在局限性，伽马射线天文研究方面的潜力相对有限。</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正是基于这样的背景，</a:t>
            </a:r>
            <a:r>
              <a:rPr lang="en-US" altLang="zh-CN" dirty="0"/>
              <a:t>VLAST</a:t>
            </a:r>
            <a:r>
              <a:rPr lang="zh-CN" altLang="en-US" dirty="0"/>
              <a:t>计划被提出。简单来说，</a:t>
            </a:r>
            <a:r>
              <a:rPr lang="en-US" altLang="zh-CN" dirty="0"/>
              <a:t>VLAST</a:t>
            </a:r>
            <a:r>
              <a:rPr lang="zh-CN" altLang="en-US" dirty="0"/>
              <a:t>主要通过对空间伽马射线的精确测量，来实现高能伽马射线间接探测暗物质粒子的科学目标。</a:t>
            </a:r>
            <a:r>
              <a:rPr lang="en-US" altLang="zh-CN" dirty="0"/>
              <a:t>VLAST</a:t>
            </a:r>
            <a:r>
              <a:rPr lang="zh-CN" altLang="en-US" dirty="0"/>
              <a:t>的预期能量分辨率、角分辨率等关键指标都远高于</a:t>
            </a:r>
            <a:r>
              <a:rPr lang="en-US" altLang="zh-CN" dirty="0"/>
              <a:t>Fermi-LAT</a:t>
            </a:r>
            <a:r>
              <a:rPr lang="zh-CN" altLang="en-US" dirty="0"/>
              <a:t>，并且接收度达到了前所未有的</a:t>
            </a:r>
            <a:r>
              <a:rPr lang="en-US" altLang="zh-CN" dirty="0"/>
              <a:t>10</a:t>
            </a:r>
            <a:r>
              <a:rPr lang="zh-CN" altLang="en-US" dirty="0"/>
              <a:t>平方米球面度，探测能段覆盖</a:t>
            </a:r>
            <a:r>
              <a:rPr lang="en-US" altLang="zh-CN" dirty="0"/>
              <a:t>MeV</a:t>
            </a:r>
            <a:r>
              <a:rPr lang="zh-CN" altLang="en-US" dirty="0"/>
              <a:t>至</a:t>
            </a:r>
            <a:r>
              <a:rPr lang="en-US" altLang="zh-CN" dirty="0"/>
              <a:t>TeV</a:t>
            </a:r>
            <a:r>
              <a:rPr lang="zh-CN" altLang="en-US" dirty="0"/>
              <a:t>的广阔范围。当然，这些指标也给工程实现带来了较高的技术风险。</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而作为</a:t>
            </a:r>
            <a:r>
              <a:rPr lang="en-US" altLang="zh-CN" dirty="0"/>
              <a:t>VLAST</a:t>
            </a:r>
            <a:r>
              <a:rPr lang="zh-CN" altLang="en-US" dirty="0"/>
              <a:t>的三大主载荷之一的反符合探测器</a:t>
            </a:r>
            <a:r>
              <a:rPr lang="en-US" altLang="zh-CN" dirty="0"/>
              <a:t>ACD</a:t>
            </a:r>
            <a:r>
              <a:rPr lang="zh-CN" altLang="en-US" dirty="0"/>
              <a:t>。它需要满足实现伽马和电子的有效区分，同时进行低</a:t>
            </a:r>
            <a:r>
              <a:rPr lang="en-US" altLang="zh-CN" dirty="0"/>
              <a:t>Z</a:t>
            </a:r>
            <a:r>
              <a:rPr lang="zh-CN" altLang="en-US" dirty="0"/>
              <a:t>核素的测量，除此之外在</a:t>
            </a:r>
            <a:r>
              <a:rPr lang="en-US" altLang="zh-CN" dirty="0"/>
              <a:t>10kHz/m2</a:t>
            </a:r>
            <a:r>
              <a:rPr lang="zh-CN" altLang="en-US" dirty="0"/>
              <a:t>的高入射粒子通量下保持极高的探测效率，并对高能伽马产生的背散射效应进行抑制。</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出现了一个关键的矛盾：高探测效率要求尽可能降低阈值以减少信号丢失，而抑制背散射则需要提高阈值以减少误判。换句话说，我们既要保证伽马信号不被误判为电子，又要避免带电粒子被误判为伽马，这对总体构型设计提出了极大挑战。</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针对这个难题，在</a:t>
            </a:r>
            <a:r>
              <a:rPr lang="en-US" altLang="zh-CN" dirty="0"/>
              <a:t>VLAST ACD</a:t>
            </a:r>
            <a:r>
              <a:rPr lang="zh-CN" altLang="en-US" dirty="0"/>
              <a:t>探测单元的设计过程中，我们通过</a:t>
            </a:r>
            <a:r>
              <a:rPr lang="en-US" altLang="zh-CN" dirty="0"/>
              <a:t>Geant4</a:t>
            </a:r>
            <a:r>
              <a:rPr lang="zh-CN" altLang="en-US" dirty="0"/>
              <a:t>模拟软件系统研究了背散射效应对探测性能的影响，同时结合束流实验的测试结果，对探测单元的几何尺寸进行了优化设计。具体来说，模拟工作重点关注了不同条件下背散射粒子的分布特征，最终确定了能够有效平衡探测效率与背散射抑制的探测单元大小。实验验证表明，优化后的尺寸设计完全满足</a:t>
            </a:r>
            <a:r>
              <a:rPr lang="en-US" altLang="zh-CN" dirty="0"/>
              <a:t>VLAST</a:t>
            </a:r>
            <a:r>
              <a:rPr lang="zh-CN" altLang="en-US" dirty="0"/>
              <a:t>项目对</a:t>
            </a:r>
            <a:r>
              <a:rPr lang="en-US" altLang="zh-CN" dirty="0"/>
              <a:t>ACD</a:t>
            </a:r>
            <a:r>
              <a:rPr lang="zh-CN" altLang="en-US" dirty="0"/>
              <a:t>探测单元的性能指标要求。</a:t>
            </a:r>
            <a:endParaRPr lang="zh-CN" altLang="en-US" dirty="0"/>
          </a:p>
        </p:txBody>
      </p:sp>
      <p:sp>
        <p:nvSpPr>
          <p:cNvPr id="4" name="灯片编号占位符 3"/>
          <p:cNvSpPr>
            <a:spLocks noGrp="1"/>
          </p:cNvSpPr>
          <p:nvPr>
            <p:ph type="sldNum" sz="quarter" idx="5"/>
          </p:nvPr>
        </p:nvSpPr>
        <p:spPr/>
        <p:txBody>
          <a:bodyPr/>
          <a:lstStyle/>
          <a:p>
            <a:fld id="{41464DB0-CCE3-4363-801A-A01AADC6398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
        <p:nvSpPr>
          <p:cNvPr id="7" name="矩形 6"/>
          <p:cNvSpPr/>
          <p:nvPr userDrawn="1"/>
        </p:nvSpPr>
        <p:spPr>
          <a:xfrm>
            <a:off x="371325" y="387275"/>
            <a:ext cx="324000" cy="3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119325" y="135275"/>
            <a:ext cx="252000" cy="2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11652000" y="6318000"/>
            <a:ext cx="540000" cy="5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灯片编号占位符 15"/>
          <p:cNvSpPr>
            <a:spLocks noGrp="1"/>
          </p:cNvSpPr>
          <p:nvPr>
            <p:ph type="sldNum" sz="quarter" idx="12"/>
          </p:nvPr>
        </p:nvSpPr>
        <p:spPr>
          <a:xfrm>
            <a:off x="11652000" y="6318000"/>
            <a:ext cx="540000" cy="540000"/>
          </a:xfrm>
        </p:spPr>
        <p:txBody>
          <a:bodyPr/>
          <a:lstStyle>
            <a:lvl1pPr algn="ctr">
              <a:defRPr sz="2000" b="1">
                <a:solidFill>
                  <a:schemeClr val="bg1"/>
                </a:solidFill>
              </a:defRPr>
            </a:lvl1pPr>
          </a:lstStyle>
          <a:p>
            <a:fld id="{51D91E7F-84B6-4064-9D4E-CC7D244BCA04}" type="slidenum">
              <a:rPr lang="zh-CN" altLang="en-US" smtClean="0"/>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7D575445-028D-4A2D-98CE-E4FB7CAC406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5C1F787-F56E-4AEE-B1B4-77628CF23D5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575445-028D-4A2D-98CE-E4FB7CAC406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C1F787-F56E-4AEE-B1B4-77628CF23D5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2.xml"/><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2.xml"/><Relationship Id="rId7" Type="http://schemas.openxmlformats.org/officeDocument/2006/relationships/image" Target="../media/image29.png"/><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wmf"/><Relationship Id="rId3" Type="http://schemas.openxmlformats.org/officeDocument/2006/relationships/oleObject" Target="../embeddings/oleObject1.bin"/><Relationship Id="rId2" Type="http://schemas.openxmlformats.org/officeDocument/2006/relationships/image" Target="../media/image1.png"/><Relationship Id="rId10" Type="http://schemas.openxmlformats.org/officeDocument/2006/relationships/notesSlide" Target="../notesSlides/notesSlide1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image" Target="../media/image31.png"/><Relationship Id="rId5" Type="http://schemas.openxmlformats.org/officeDocument/2006/relationships/tags" Target="../tags/tag26.xml"/><Relationship Id="rId4" Type="http://schemas.openxmlformats.org/officeDocument/2006/relationships/image" Target="../media/image30.png"/><Relationship Id="rId3" Type="http://schemas.openxmlformats.org/officeDocument/2006/relationships/tags" Target="../tags/tag25.xml"/><Relationship Id="rId2" Type="http://schemas.openxmlformats.org/officeDocument/2006/relationships/image" Target="../media/image1.png"/><Relationship Id="rId15" Type="http://schemas.openxmlformats.org/officeDocument/2006/relationships/notesSlide" Target="../notesSlides/notesSlide13.xml"/><Relationship Id="rId14" Type="http://schemas.openxmlformats.org/officeDocument/2006/relationships/slideLayout" Target="../slideLayouts/slideLayout12.xml"/><Relationship Id="rId13" Type="http://schemas.openxmlformats.org/officeDocument/2006/relationships/tags" Target="../tags/tag33.xml"/><Relationship Id="rId12" Type="http://schemas.openxmlformats.org/officeDocument/2006/relationships/tags" Target="../tags/tag32.xml"/><Relationship Id="rId11" Type="http://schemas.openxmlformats.org/officeDocument/2006/relationships/tags" Target="../tags/tag31.xml"/><Relationship Id="rId10" Type="http://schemas.openxmlformats.org/officeDocument/2006/relationships/tags" Target="../tags/tag30.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37.xml"/><Relationship Id="rId7" Type="http://schemas.openxmlformats.org/officeDocument/2006/relationships/image" Target="../media/image36.png"/><Relationship Id="rId6" Type="http://schemas.openxmlformats.org/officeDocument/2006/relationships/tags" Target="../tags/tag36.xml"/><Relationship Id="rId5" Type="http://schemas.openxmlformats.org/officeDocument/2006/relationships/image" Target="../media/image35.png"/><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png"/><Relationship Id="rId10" Type="http://schemas.openxmlformats.org/officeDocument/2006/relationships/notesSlide" Target="../notesSlides/notesSlide15.xml"/><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tags" Target="../tags/tag38.xml"/><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2.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tags" Target="../tags/tag39.xml"/><Relationship Id="rId2" Type="http://schemas.openxmlformats.org/officeDocument/2006/relationships/image" Target="../media/image1.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2.xml"/><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9" Type="http://schemas.openxmlformats.org/officeDocument/2006/relationships/notesSlide" Target="../notesSlides/notesSlide2.xml"/><Relationship Id="rId18" Type="http://schemas.openxmlformats.org/officeDocument/2006/relationships/slideLayout" Target="../slideLayouts/slideLayout7.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2.xml"/><Relationship Id="rId7" Type="http://schemas.openxmlformats.org/officeDocument/2006/relationships/image" Target="../media/image49.png"/><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eg"/><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image" Target="../media/image2.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1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image" Target="../media/image1.pn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image" Target="../media/image59.png"/><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4.png"/><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2.xml"/><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image" Target="../media/image1.png"/><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2.xml"/><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tags" Target="../tags/tag20.xml"/><Relationship Id="rId7" Type="http://schemas.openxmlformats.org/officeDocument/2006/relationships/image" Target="../media/image16.jpeg"/><Relationship Id="rId6" Type="http://schemas.openxmlformats.org/officeDocument/2006/relationships/tags" Target="../tags/tag19.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tags" Target="../tags/tag18.xml"/><Relationship Id="rId2" Type="http://schemas.openxmlformats.org/officeDocument/2006/relationships/image" Target="../media/image1.png"/><Relationship Id="rId18" Type="http://schemas.openxmlformats.org/officeDocument/2006/relationships/notesSlide" Target="../notesSlides/notesSlide9.xml"/><Relationship Id="rId17" Type="http://schemas.openxmlformats.org/officeDocument/2006/relationships/slideLayout" Target="../slideLayouts/slideLayout12.xml"/><Relationship Id="rId16" Type="http://schemas.openxmlformats.org/officeDocument/2006/relationships/image" Target="../media/image20.png"/><Relationship Id="rId15" Type="http://schemas.openxmlformats.org/officeDocument/2006/relationships/image" Target="../media/image19.png"/><Relationship Id="rId14" Type="http://schemas.openxmlformats.org/officeDocument/2006/relationships/tags" Target="../tags/tag24.xml"/><Relationship Id="rId13" Type="http://schemas.openxmlformats.org/officeDocument/2006/relationships/tags" Target="../tags/tag23.xml"/><Relationship Id="rId12" Type="http://schemas.openxmlformats.org/officeDocument/2006/relationships/tags" Target="../tags/tag22.xml"/><Relationship Id="rId11" Type="http://schemas.openxmlformats.org/officeDocument/2006/relationships/image" Target="../media/image18.png"/><Relationship Id="rId10" Type="http://schemas.openxmlformats.org/officeDocument/2006/relationships/tags" Target="../tags/tag21.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7790" y="2314123"/>
            <a:ext cx="11996420" cy="1938020"/>
          </a:xfrm>
          <a:prstGeom prst="rect">
            <a:avLst/>
          </a:prstGeom>
          <a:noFill/>
        </p:spPr>
        <p:txBody>
          <a:bodyPr wrap="square" rtlCol="0">
            <a:spAutoFit/>
          </a:bodyPr>
          <a:lstStyle/>
          <a:p>
            <a:pPr algn="ctr"/>
            <a:r>
              <a:rPr lang="en-US" altLang="zh-CN" sz="6000" b="1" dirty="0">
                <a:solidFill>
                  <a:schemeClr val="accent1">
                    <a:lumMod val="75000"/>
                  </a:schemeClr>
                </a:solidFill>
                <a:effectLst/>
                <a:latin typeface="Times New Roman" panose="02020603050405020304" pitchFamily="18" charset="0"/>
                <a:ea typeface="黑体" panose="02010609060101010101" pitchFamily="49" charset="-122"/>
              </a:rPr>
              <a:t>VLAST</a:t>
            </a:r>
            <a:r>
              <a:rPr lang="zh-CN" altLang="en-US" sz="6000" b="1" dirty="0">
                <a:solidFill>
                  <a:schemeClr val="accent1">
                    <a:lumMod val="75000"/>
                  </a:schemeClr>
                </a:solidFill>
                <a:effectLst/>
                <a:latin typeface="Times New Roman" panose="02020603050405020304" pitchFamily="18" charset="0"/>
                <a:ea typeface="黑体" panose="02010609060101010101" pitchFamily="49" charset="-122"/>
              </a:rPr>
              <a:t>探路者反符合探测器</a:t>
            </a:r>
            <a:endParaRPr lang="en-US" altLang="zh-CN" sz="6000" b="1" dirty="0">
              <a:solidFill>
                <a:schemeClr val="accent1">
                  <a:lumMod val="75000"/>
                </a:schemeClr>
              </a:solidFill>
              <a:effectLst/>
              <a:latin typeface="Times New Roman" panose="02020603050405020304" pitchFamily="18" charset="0"/>
              <a:ea typeface="黑体" panose="02010609060101010101" pitchFamily="49" charset="-122"/>
            </a:endParaRPr>
          </a:p>
          <a:p>
            <a:pPr algn="ctr"/>
            <a:r>
              <a:rPr lang="zh-CN" altLang="en-US" sz="6000" b="1" dirty="0">
                <a:solidFill>
                  <a:schemeClr val="accent1">
                    <a:lumMod val="75000"/>
                  </a:schemeClr>
                </a:solidFill>
                <a:effectLst/>
                <a:latin typeface="Times New Roman" panose="02020603050405020304" pitchFamily="18" charset="0"/>
                <a:ea typeface="黑体" panose="02010609060101010101" pitchFamily="49" charset="-122"/>
              </a:rPr>
              <a:t>设计及研制进展</a:t>
            </a:r>
            <a:endParaRPr lang="zh-CN" altLang="en-US" sz="6000" b="1" dirty="0">
              <a:solidFill>
                <a:schemeClr val="accent1">
                  <a:lumMod val="75000"/>
                </a:schemeClr>
              </a:solidFill>
              <a:effectLst/>
              <a:latin typeface="Times New Roman" panose="02020603050405020304" pitchFamily="18" charset="0"/>
              <a:ea typeface="黑体" panose="02010609060101010101" pitchFamily="49" charset="-122"/>
            </a:endParaRPr>
          </a:p>
        </p:txBody>
      </p:sp>
      <p:sp>
        <p:nvSpPr>
          <p:cNvPr id="12" name="文本框 11"/>
          <p:cNvSpPr txBox="1"/>
          <p:nvPr/>
        </p:nvSpPr>
        <p:spPr>
          <a:xfrm>
            <a:off x="4772660" y="4766310"/>
            <a:ext cx="4097020" cy="1476375"/>
          </a:xfrm>
          <a:prstGeom prst="rect">
            <a:avLst/>
          </a:prstGeom>
          <a:noFill/>
        </p:spPr>
        <p:txBody>
          <a:bodyPr wrap="square" rtlCol="0">
            <a:spAutoFit/>
          </a:bodyPr>
          <a:lstStyle/>
          <a:p>
            <a:pPr algn="l"/>
            <a:r>
              <a:rPr lang="zh-CN" altLang="en-US" b="1" dirty="0">
                <a:solidFill>
                  <a:srgbClr val="1A3F6C"/>
                </a:solidFill>
                <a:latin typeface="微软雅黑" panose="020B0503020204020204" pitchFamily="34" charset="-122"/>
                <a:ea typeface="微软雅黑" panose="020B0503020204020204" pitchFamily="34" charset="-122"/>
                <a:sym typeface="+mn-ea"/>
              </a:rPr>
              <a:t>报告人：安琪</a:t>
            </a:r>
            <a:r>
              <a:rPr lang="en-US" altLang="zh-CN" b="1" dirty="0">
                <a:solidFill>
                  <a:srgbClr val="1A3F6C"/>
                </a:solidFill>
                <a:latin typeface="微软雅黑" panose="020B0503020204020204" pitchFamily="34" charset="-122"/>
                <a:ea typeface="微软雅黑" panose="020B0503020204020204" pitchFamily="34" charset="-122"/>
                <a:sym typeface="+mn-ea"/>
              </a:rPr>
              <a:t>   </a:t>
            </a:r>
            <a:r>
              <a:rPr lang="zh-CN" altLang="en-US" b="1" dirty="0">
                <a:solidFill>
                  <a:srgbClr val="1A3F6C"/>
                </a:solidFill>
                <a:latin typeface="微软雅黑" panose="020B0503020204020204" pitchFamily="34" charset="-122"/>
                <a:ea typeface="微软雅黑" panose="020B0503020204020204" pitchFamily="34" charset="-122"/>
                <a:sym typeface="+mn-ea"/>
              </a:rPr>
              <a:t>代表</a:t>
            </a:r>
            <a:r>
              <a:rPr lang="en-US" altLang="zh-CN" b="1" dirty="0">
                <a:solidFill>
                  <a:srgbClr val="1A3F6C"/>
                </a:solidFill>
                <a:latin typeface="微软雅黑" panose="020B0503020204020204" pitchFamily="34" charset="-122"/>
                <a:ea typeface="微软雅黑" panose="020B0503020204020204" pitchFamily="34" charset="-122"/>
                <a:sym typeface="+mn-ea"/>
              </a:rPr>
              <a:t>ACD</a:t>
            </a:r>
            <a:r>
              <a:rPr lang="zh-CN" altLang="en-US" b="1" dirty="0">
                <a:solidFill>
                  <a:srgbClr val="1A3F6C"/>
                </a:solidFill>
                <a:latin typeface="微软雅黑" panose="020B0503020204020204" pitchFamily="34" charset="-122"/>
                <a:ea typeface="微软雅黑" panose="020B0503020204020204" pitchFamily="34" charset="-122"/>
                <a:sym typeface="+mn-ea"/>
              </a:rPr>
              <a:t>研制团队</a:t>
            </a:r>
            <a:endParaRPr lang="zh-CN" altLang="en-US" b="1" dirty="0">
              <a:solidFill>
                <a:srgbClr val="1A3F6C"/>
              </a:solidFill>
              <a:latin typeface="微软雅黑" panose="020B0503020204020204" pitchFamily="34" charset="-122"/>
              <a:ea typeface="微软雅黑" panose="020B0503020204020204" pitchFamily="34" charset="-122"/>
              <a:sym typeface="+mn-ea"/>
            </a:endParaRPr>
          </a:p>
          <a:p>
            <a:pPr algn="l"/>
            <a:endParaRPr lang="zh-CN" altLang="en-US" b="1" dirty="0">
              <a:solidFill>
                <a:srgbClr val="1A3F6C"/>
              </a:solidFill>
              <a:latin typeface="微软雅黑" panose="020B0503020204020204" pitchFamily="34" charset="-122"/>
              <a:ea typeface="微软雅黑" panose="020B0503020204020204" pitchFamily="34" charset="-122"/>
              <a:sym typeface="+mn-ea"/>
            </a:endParaRPr>
          </a:p>
          <a:p>
            <a:pPr algn="l"/>
            <a:r>
              <a:rPr lang="zh-CN" altLang="en-US" b="1" dirty="0">
                <a:solidFill>
                  <a:srgbClr val="1A3F6C"/>
                </a:solidFill>
                <a:latin typeface="微软雅黑" panose="020B0503020204020204" pitchFamily="34" charset="-122"/>
                <a:ea typeface="微软雅黑" panose="020B0503020204020204" pitchFamily="34" charset="-122"/>
                <a:sym typeface="+mn-ea"/>
              </a:rPr>
              <a:t>单位：中国科学院近代物理研究所</a:t>
            </a:r>
            <a:endParaRPr lang="en-US" altLang="zh-CN" b="1" dirty="0">
              <a:solidFill>
                <a:srgbClr val="1A3F6C"/>
              </a:solidFill>
              <a:latin typeface="微软雅黑" panose="020B0503020204020204" pitchFamily="34" charset="-122"/>
              <a:ea typeface="微软雅黑" panose="020B0503020204020204" pitchFamily="34" charset="-122"/>
              <a:sym typeface="+mn-ea"/>
            </a:endParaRPr>
          </a:p>
          <a:p>
            <a:pPr algn="l"/>
            <a:endParaRPr lang="en-US" altLang="zh-CN" b="1" dirty="0">
              <a:solidFill>
                <a:srgbClr val="1A3F6C"/>
              </a:solidFill>
              <a:latin typeface="微软雅黑" panose="020B0503020204020204" pitchFamily="34" charset="-122"/>
              <a:ea typeface="微软雅黑" panose="020B0503020204020204" pitchFamily="34" charset="-122"/>
              <a:sym typeface="+mn-ea"/>
            </a:endParaRPr>
          </a:p>
          <a:p>
            <a:pPr algn="l"/>
            <a:fld id="{D5B7BDCB-5C64-427C-B31E-10BFB3671A03}" type="datetime2">
              <a:rPr lang="zh-CN" altLang="en-US" b="1" smtClean="0">
                <a:solidFill>
                  <a:srgbClr val="1A3F6C"/>
                </a:solidFill>
                <a:latin typeface="微软雅黑" panose="020B0503020204020204" pitchFamily="34" charset="-122"/>
                <a:ea typeface="微软雅黑" panose="020B0503020204020204" pitchFamily="34" charset="-122"/>
                <a:sym typeface="+mn-ea"/>
              </a:rPr>
            </a:fld>
            <a:endParaRPr lang="zh-CN" altLang="en-US" b="1" dirty="0">
              <a:solidFill>
                <a:srgbClr val="453D3A"/>
              </a:solidFill>
            </a:endParaRPr>
          </a:p>
        </p:txBody>
      </p:sp>
      <p:sp>
        <p:nvSpPr>
          <p:cNvPr id="5" name="Freeform 5"/>
          <p:cNvSpPr>
            <a:spLocks noEditPoints="1"/>
          </p:cNvSpPr>
          <p:nvPr/>
        </p:nvSpPr>
        <p:spPr bwMode="auto">
          <a:xfrm>
            <a:off x="11476152" y="3619683"/>
            <a:ext cx="555624" cy="489478"/>
          </a:xfrm>
          <a:custGeom>
            <a:avLst/>
            <a:gdLst>
              <a:gd name="T0" fmla="*/ 17 w 68"/>
              <a:gd name="T1" fmla="*/ 26 h 60"/>
              <a:gd name="T2" fmla="*/ 33 w 68"/>
              <a:gd name="T3" fmla="*/ 31 h 60"/>
              <a:gd name="T4" fmla="*/ 33 w 68"/>
              <a:gd name="T5" fmla="*/ 31 h 60"/>
              <a:gd name="T6" fmla="*/ 49 w 68"/>
              <a:gd name="T7" fmla="*/ 26 h 60"/>
              <a:gd name="T8" fmla="*/ 34 w 68"/>
              <a:gd name="T9" fmla="*/ 18 h 60"/>
              <a:gd name="T10" fmla="*/ 59 w 68"/>
              <a:gd name="T11" fmla="*/ 16 h 60"/>
              <a:gd name="T12" fmla="*/ 55 w 68"/>
              <a:gd name="T13" fmla="*/ 23 h 60"/>
              <a:gd name="T14" fmla="*/ 56 w 68"/>
              <a:gd name="T15" fmla="*/ 15 h 60"/>
              <a:gd name="T16" fmla="*/ 56 w 68"/>
              <a:gd name="T17" fmla="*/ 12 h 60"/>
              <a:gd name="T18" fmla="*/ 52 w 68"/>
              <a:gd name="T19" fmla="*/ 23 h 60"/>
              <a:gd name="T20" fmla="*/ 68 w 68"/>
              <a:gd name="T21" fmla="*/ 32 h 60"/>
              <a:gd name="T22" fmla="*/ 68 w 68"/>
              <a:gd name="T23" fmla="*/ 34 h 60"/>
              <a:gd name="T24" fmla="*/ 67 w 68"/>
              <a:gd name="T25" fmla="*/ 34 h 60"/>
              <a:gd name="T26" fmla="*/ 29 w 68"/>
              <a:gd name="T27" fmla="*/ 50 h 60"/>
              <a:gd name="T28" fmla="*/ 68 w 68"/>
              <a:gd name="T29" fmla="*/ 45 h 60"/>
              <a:gd name="T30" fmla="*/ 30 w 68"/>
              <a:gd name="T31" fmla="*/ 60 h 60"/>
              <a:gd name="T32" fmla="*/ 28 w 68"/>
              <a:gd name="T33" fmla="*/ 59 h 60"/>
              <a:gd name="T34" fmla="*/ 3 w 68"/>
              <a:gd name="T35" fmla="*/ 25 h 60"/>
              <a:gd name="T36" fmla="*/ 14 w 68"/>
              <a:gd name="T37" fmla="*/ 23 h 60"/>
              <a:gd name="T38" fmla="*/ 1 w 68"/>
              <a:gd name="T39" fmla="*/ 10 h 60"/>
              <a:gd name="T40" fmla="*/ 32 w 68"/>
              <a:gd name="T41" fmla="*/ 0 h 60"/>
              <a:gd name="T42" fmla="*/ 65 w 68"/>
              <a:gd name="T43" fmla="*/ 9 h 60"/>
              <a:gd name="T44" fmla="*/ 59 w 68"/>
              <a:gd name="T45" fmla="*/ 14 h 60"/>
              <a:gd name="T46" fmla="*/ 59 w 68"/>
              <a:gd name="T47" fmla="*/ 16 h 60"/>
              <a:gd name="T48" fmla="*/ 58 w 68"/>
              <a:gd name="T49" fmla="*/ 9 h 60"/>
              <a:gd name="T50" fmla="*/ 33 w 68"/>
              <a:gd name="T51" fmla="*/ 4 h 60"/>
              <a:gd name="T52" fmla="*/ 33 w 68"/>
              <a:gd name="T53" fmla="*/ 8 h 60"/>
              <a:gd name="T54" fmla="*/ 54 w 68"/>
              <a:gd name="T55" fmla="*/ 10 h 60"/>
              <a:gd name="T56" fmla="*/ 32 w 68"/>
              <a:gd name="T57" fmla="*/ 53 h 60"/>
              <a:gd name="T58" fmla="*/ 67 w 68"/>
              <a:gd name="T59" fmla="*/ 42 h 60"/>
              <a:gd name="T60" fmla="*/ 32 w 68"/>
              <a:gd name="T61" fmla="*/ 49 h 60"/>
              <a:gd name="T62" fmla="*/ 67 w 68"/>
              <a:gd name="T63" fmla="*/ 40 h 60"/>
              <a:gd name="T64" fmla="*/ 32 w 68"/>
              <a:gd name="T65" fmla="*/ 49 h 60"/>
              <a:gd name="T66" fmla="*/ 32 w 68"/>
              <a:gd name="T67" fmla="*/ 47 h 60"/>
              <a:gd name="T68" fmla="*/ 67 w 68"/>
              <a:gd name="T69"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 h="60">
                <a:moveTo>
                  <a:pt x="17" y="14"/>
                </a:moveTo>
                <a:cubicBezTo>
                  <a:pt x="17" y="26"/>
                  <a:pt x="17" y="26"/>
                  <a:pt x="17" y="26"/>
                </a:cubicBezTo>
                <a:cubicBezTo>
                  <a:pt x="17" y="26"/>
                  <a:pt x="18" y="27"/>
                  <a:pt x="18" y="27"/>
                </a:cubicBezTo>
                <a:cubicBezTo>
                  <a:pt x="22" y="28"/>
                  <a:pt x="29" y="31"/>
                  <a:pt x="33" y="31"/>
                </a:cubicBezTo>
                <a:cubicBezTo>
                  <a:pt x="33" y="31"/>
                  <a:pt x="33" y="31"/>
                  <a:pt x="33" y="31"/>
                </a:cubicBezTo>
                <a:cubicBezTo>
                  <a:pt x="33" y="31"/>
                  <a:pt x="33" y="31"/>
                  <a:pt x="33" y="31"/>
                </a:cubicBezTo>
                <a:cubicBezTo>
                  <a:pt x="36" y="31"/>
                  <a:pt x="39" y="30"/>
                  <a:pt x="41" y="30"/>
                </a:cubicBezTo>
                <a:cubicBezTo>
                  <a:pt x="45" y="29"/>
                  <a:pt x="47" y="27"/>
                  <a:pt x="49" y="26"/>
                </a:cubicBezTo>
                <a:cubicBezTo>
                  <a:pt x="49" y="14"/>
                  <a:pt x="49" y="14"/>
                  <a:pt x="49" y="14"/>
                </a:cubicBezTo>
                <a:cubicBezTo>
                  <a:pt x="34" y="18"/>
                  <a:pt x="34" y="18"/>
                  <a:pt x="34" y="18"/>
                </a:cubicBezTo>
                <a:cubicBezTo>
                  <a:pt x="17" y="14"/>
                  <a:pt x="17" y="14"/>
                  <a:pt x="17" y="14"/>
                </a:cubicBezTo>
                <a:close/>
                <a:moveTo>
                  <a:pt x="59" y="16"/>
                </a:moveTo>
                <a:cubicBezTo>
                  <a:pt x="61" y="23"/>
                  <a:pt x="61" y="23"/>
                  <a:pt x="61" y="23"/>
                </a:cubicBezTo>
                <a:cubicBezTo>
                  <a:pt x="59" y="25"/>
                  <a:pt x="57" y="25"/>
                  <a:pt x="55" y="23"/>
                </a:cubicBezTo>
                <a:cubicBezTo>
                  <a:pt x="56" y="16"/>
                  <a:pt x="56" y="16"/>
                  <a:pt x="56" y="16"/>
                </a:cubicBezTo>
                <a:cubicBezTo>
                  <a:pt x="56" y="16"/>
                  <a:pt x="56" y="16"/>
                  <a:pt x="56" y="15"/>
                </a:cubicBezTo>
                <a:cubicBezTo>
                  <a:pt x="56" y="15"/>
                  <a:pt x="56" y="14"/>
                  <a:pt x="56" y="14"/>
                </a:cubicBezTo>
                <a:cubicBezTo>
                  <a:pt x="56" y="12"/>
                  <a:pt x="56" y="12"/>
                  <a:pt x="56" y="12"/>
                </a:cubicBezTo>
                <a:cubicBezTo>
                  <a:pt x="52" y="13"/>
                  <a:pt x="52" y="13"/>
                  <a:pt x="52" y="13"/>
                </a:cubicBezTo>
                <a:cubicBezTo>
                  <a:pt x="52" y="23"/>
                  <a:pt x="52" y="23"/>
                  <a:pt x="52" y="23"/>
                </a:cubicBezTo>
                <a:cubicBezTo>
                  <a:pt x="68" y="30"/>
                  <a:pt x="68" y="30"/>
                  <a:pt x="68" y="30"/>
                </a:cubicBezTo>
                <a:cubicBezTo>
                  <a:pt x="68" y="32"/>
                  <a:pt x="68" y="32"/>
                  <a:pt x="68" y="32"/>
                </a:cubicBezTo>
                <a:cubicBezTo>
                  <a:pt x="68" y="34"/>
                  <a:pt x="68" y="34"/>
                  <a:pt x="68" y="34"/>
                </a:cubicBezTo>
                <a:cubicBezTo>
                  <a:pt x="68" y="34"/>
                  <a:pt x="68" y="34"/>
                  <a:pt x="68" y="34"/>
                </a:cubicBezTo>
                <a:cubicBezTo>
                  <a:pt x="68" y="34"/>
                  <a:pt x="68" y="34"/>
                  <a:pt x="68" y="34"/>
                </a:cubicBezTo>
                <a:cubicBezTo>
                  <a:pt x="67" y="34"/>
                  <a:pt x="67" y="34"/>
                  <a:pt x="67" y="34"/>
                </a:cubicBezTo>
                <a:cubicBezTo>
                  <a:pt x="30" y="44"/>
                  <a:pt x="30" y="44"/>
                  <a:pt x="30" y="44"/>
                </a:cubicBezTo>
                <a:cubicBezTo>
                  <a:pt x="29" y="46"/>
                  <a:pt x="29" y="48"/>
                  <a:pt x="29" y="50"/>
                </a:cubicBezTo>
                <a:cubicBezTo>
                  <a:pt x="29" y="52"/>
                  <a:pt x="29" y="54"/>
                  <a:pt x="30" y="56"/>
                </a:cubicBezTo>
                <a:cubicBezTo>
                  <a:pt x="68" y="45"/>
                  <a:pt x="68" y="45"/>
                  <a:pt x="68" y="45"/>
                </a:cubicBezTo>
                <a:cubicBezTo>
                  <a:pt x="68" y="48"/>
                  <a:pt x="68" y="48"/>
                  <a:pt x="68" y="48"/>
                </a:cubicBezTo>
                <a:cubicBezTo>
                  <a:pt x="30" y="60"/>
                  <a:pt x="30" y="60"/>
                  <a:pt x="30" y="60"/>
                </a:cubicBezTo>
                <a:cubicBezTo>
                  <a:pt x="29" y="60"/>
                  <a:pt x="29" y="60"/>
                  <a:pt x="29" y="60"/>
                </a:cubicBezTo>
                <a:cubicBezTo>
                  <a:pt x="28" y="59"/>
                  <a:pt x="28" y="59"/>
                  <a:pt x="28" y="59"/>
                </a:cubicBezTo>
                <a:cubicBezTo>
                  <a:pt x="3" y="38"/>
                  <a:pt x="3" y="38"/>
                  <a:pt x="3" y="38"/>
                </a:cubicBezTo>
                <a:cubicBezTo>
                  <a:pt x="2" y="34"/>
                  <a:pt x="1" y="30"/>
                  <a:pt x="3" y="25"/>
                </a:cubicBezTo>
                <a:cubicBezTo>
                  <a:pt x="3" y="25"/>
                  <a:pt x="3" y="25"/>
                  <a:pt x="3" y="25"/>
                </a:cubicBezTo>
                <a:cubicBezTo>
                  <a:pt x="14" y="23"/>
                  <a:pt x="14" y="23"/>
                  <a:pt x="14" y="23"/>
                </a:cubicBezTo>
                <a:cubicBezTo>
                  <a:pt x="14" y="13"/>
                  <a:pt x="14" y="13"/>
                  <a:pt x="14" y="13"/>
                </a:cubicBezTo>
                <a:cubicBezTo>
                  <a:pt x="1" y="10"/>
                  <a:pt x="1" y="10"/>
                  <a:pt x="1" y="10"/>
                </a:cubicBezTo>
                <a:cubicBezTo>
                  <a:pt x="0" y="8"/>
                  <a:pt x="0" y="8"/>
                  <a:pt x="0" y="8"/>
                </a:cubicBezTo>
                <a:cubicBezTo>
                  <a:pt x="32" y="0"/>
                  <a:pt x="32" y="0"/>
                  <a:pt x="32" y="0"/>
                </a:cubicBezTo>
                <a:cubicBezTo>
                  <a:pt x="65" y="7"/>
                  <a:pt x="65" y="7"/>
                  <a:pt x="65" y="7"/>
                </a:cubicBezTo>
                <a:cubicBezTo>
                  <a:pt x="65" y="9"/>
                  <a:pt x="65" y="9"/>
                  <a:pt x="65" y="9"/>
                </a:cubicBezTo>
                <a:cubicBezTo>
                  <a:pt x="59" y="11"/>
                  <a:pt x="59" y="11"/>
                  <a:pt x="59" y="11"/>
                </a:cubicBezTo>
                <a:cubicBezTo>
                  <a:pt x="59" y="14"/>
                  <a:pt x="59" y="14"/>
                  <a:pt x="59" y="14"/>
                </a:cubicBezTo>
                <a:cubicBezTo>
                  <a:pt x="59" y="14"/>
                  <a:pt x="59" y="15"/>
                  <a:pt x="59" y="15"/>
                </a:cubicBezTo>
                <a:cubicBezTo>
                  <a:pt x="59" y="16"/>
                  <a:pt x="59" y="16"/>
                  <a:pt x="59" y="16"/>
                </a:cubicBezTo>
                <a:close/>
                <a:moveTo>
                  <a:pt x="54" y="10"/>
                </a:moveTo>
                <a:cubicBezTo>
                  <a:pt x="58" y="9"/>
                  <a:pt x="58" y="9"/>
                  <a:pt x="58" y="9"/>
                </a:cubicBezTo>
                <a:cubicBezTo>
                  <a:pt x="36" y="5"/>
                  <a:pt x="36" y="5"/>
                  <a:pt x="36" y="5"/>
                </a:cubicBezTo>
                <a:cubicBezTo>
                  <a:pt x="36" y="4"/>
                  <a:pt x="34" y="4"/>
                  <a:pt x="33" y="4"/>
                </a:cubicBezTo>
                <a:cubicBezTo>
                  <a:pt x="31" y="4"/>
                  <a:pt x="29" y="5"/>
                  <a:pt x="29" y="6"/>
                </a:cubicBezTo>
                <a:cubicBezTo>
                  <a:pt x="29" y="7"/>
                  <a:pt x="31" y="8"/>
                  <a:pt x="33" y="8"/>
                </a:cubicBezTo>
                <a:cubicBezTo>
                  <a:pt x="34" y="8"/>
                  <a:pt x="35" y="8"/>
                  <a:pt x="36" y="7"/>
                </a:cubicBezTo>
                <a:cubicBezTo>
                  <a:pt x="54" y="10"/>
                  <a:pt x="54" y="10"/>
                  <a:pt x="54" y="10"/>
                </a:cubicBezTo>
                <a:close/>
                <a:moveTo>
                  <a:pt x="32" y="52"/>
                </a:moveTo>
                <a:cubicBezTo>
                  <a:pt x="32" y="53"/>
                  <a:pt x="32" y="53"/>
                  <a:pt x="32" y="53"/>
                </a:cubicBezTo>
                <a:cubicBezTo>
                  <a:pt x="67" y="43"/>
                  <a:pt x="67" y="43"/>
                  <a:pt x="67" y="43"/>
                </a:cubicBezTo>
                <a:cubicBezTo>
                  <a:pt x="67" y="42"/>
                  <a:pt x="67" y="42"/>
                  <a:pt x="67" y="42"/>
                </a:cubicBezTo>
                <a:cubicBezTo>
                  <a:pt x="32" y="52"/>
                  <a:pt x="32" y="52"/>
                  <a:pt x="32" y="52"/>
                </a:cubicBezTo>
                <a:close/>
                <a:moveTo>
                  <a:pt x="32" y="49"/>
                </a:moveTo>
                <a:cubicBezTo>
                  <a:pt x="32" y="49"/>
                  <a:pt x="32" y="49"/>
                  <a:pt x="32" y="49"/>
                </a:cubicBezTo>
                <a:cubicBezTo>
                  <a:pt x="67" y="40"/>
                  <a:pt x="67" y="40"/>
                  <a:pt x="67" y="40"/>
                </a:cubicBezTo>
                <a:cubicBezTo>
                  <a:pt x="67" y="39"/>
                  <a:pt x="67" y="39"/>
                  <a:pt x="67" y="39"/>
                </a:cubicBezTo>
                <a:cubicBezTo>
                  <a:pt x="32" y="49"/>
                  <a:pt x="32" y="49"/>
                  <a:pt x="32" y="49"/>
                </a:cubicBezTo>
                <a:close/>
                <a:moveTo>
                  <a:pt x="31" y="46"/>
                </a:moveTo>
                <a:cubicBezTo>
                  <a:pt x="32" y="47"/>
                  <a:pt x="32" y="47"/>
                  <a:pt x="32" y="47"/>
                </a:cubicBezTo>
                <a:cubicBezTo>
                  <a:pt x="67" y="37"/>
                  <a:pt x="67" y="37"/>
                  <a:pt x="67" y="37"/>
                </a:cubicBezTo>
                <a:cubicBezTo>
                  <a:pt x="67" y="36"/>
                  <a:pt x="67" y="36"/>
                  <a:pt x="67" y="36"/>
                </a:cubicBezTo>
                <a:lnTo>
                  <a:pt x="31" y="46"/>
                </a:lnTo>
                <a:close/>
              </a:path>
            </a:pathLst>
          </a:custGeom>
          <a:solidFill>
            <a:schemeClr val="bg1"/>
          </a:solidFill>
          <a:ln>
            <a:noFill/>
          </a:ln>
        </p:spPr>
        <p:txBody>
          <a:bodyPr vert="horz" wrap="square" lIns="91440" tIns="45720" rIns="91440" bIns="45720" numCol="1" anchor="t" anchorCtr="0" compatLnSpc="1"/>
          <a:lstStyle/>
          <a:p>
            <a:endParaRPr lang="zh-CN" altLang="en-US"/>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90050" y="165776"/>
            <a:ext cx="2804160" cy="496497"/>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90" y="165776"/>
            <a:ext cx="2554357" cy="496497"/>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en-US" sz="3600" b="1" dirty="0">
                <a:solidFill>
                  <a:srgbClr val="0053A3"/>
                </a:solidFill>
                <a:latin typeface="Times New Roman" panose="02020603050405020304" pitchFamily="18" charset="0"/>
                <a:ea typeface="微软雅黑" panose="020B0503020204020204" pitchFamily="34" charset="-122"/>
              </a:rPr>
              <a:t>VLAST</a:t>
            </a:r>
            <a:r>
              <a:rPr lang="zh-CN" altLang="en-US" sz="3600" b="1" dirty="0">
                <a:solidFill>
                  <a:srgbClr val="0053A3"/>
                </a:solidFill>
                <a:latin typeface="Times New Roman" panose="02020603050405020304" pitchFamily="18" charset="0"/>
                <a:ea typeface="微软雅黑" panose="020B0503020204020204" pitchFamily="34" charset="-122"/>
              </a:rPr>
              <a:t>探路者</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18" name="矩形 6"/>
          <p:cNvSpPr>
            <a:spLocks noChangeArrowheads="1"/>
          </p:cNvSpPr>
          <p:nvPr/>
        </p:nvSpPr>
        <p:spPr bwMode="auto">
          <a:xfrm>
            <a:off x="7031355" y="1427480"/>
            <a:ext cx="4732655" cy="4296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lnSpc>
                <a:spcPct val="130000"/>
              </a:lnSpc>
              <a:spcBef>
                <a:spcPts val="750"/>
              </a:spcBef>
              <a:buFont typeface="Arial" panose="020B0604020202020204" pitchFamily="34" charset="0"/>
              <a:buChar char="•"/>
              <a:defRPr>
                <a:solidFill>
                  <a:schemeClr val="tx1"/>
                </a:solidFill>
                <a:latin typeface="Arial" panose="020B0604020202020204" pitchFamily="34" charset="0"/>
                <a:ea typeface="微软雅黑" panose="020B0503020204020204" pitchFamily="34" charset="-122"/>
              </a:defRPr>
            </a:lvl1pPr>
            <a:lvl2pPr indent="-154305">
              <a:lnSpc>
                <a:spcPct val="130000"/>
              </a:lnSpc>
              <a:buFont typeface="Arial" panose="020B0604020202020204" pitchFamily="34" charset="0"/>
              <a:buChar char="•"/>
              <a:defRPr sz="1500">
                <a:solidFill>
                  <a:srgbClr val="595959"/>
                </a:solidFill>
                <a:latin typeface="Arial" panose="020B0604020202020204" pitchFamily="34" charset="0"/>
                <a:ea typeface="微软雅黑" panose="020B0503020204020204" pitchFamily="34" charset="-122"/>
              </a:defRPr>
            </a:lvl2pPr>
            <a:lvl3pPr indent="-122555">
              <a:lnSpc>
                <a:spcPct val="130000"/>
              </a:lnSpc>
              <a:buFont typeface="Arial" panose="020B0604020202020204" pitchFamily="34" charset="0"/>
              <a:buChar char="•"/>
              <a:defRPr sz="1300">
                <a:solidFill>
                  <a:srgbClr val="595959"/>
                </a:solidFill>
                <a:latin typeface="Arial" panose="020B0604020202020204" pitchFamily="34" charset="0"/>
                <a:ea typeface="微软雅黑" panose="020B0503020204020204" pitchFamily="34" charset="-122"/>
              </a:defRPr>
            </a:lvl3pPr>
            <a:lvl4pPr indent="-113030">
              <a:lnSpc>
                <a:spcPct val="130000"/>
              </a:lnSpc>
              <a:buFont typeface="Arial" panose="020B0604020202020204" pitchFamily="34" charset="0"/>
              <a:buChar char="•"/>
              <a:defRPr sz="1200">
                <a:solidFill>
                  <a:srgbClr val="595959"/>
                </a:solidFill>
                <a:latin typeface="Arial" panose="020B0604020202020204" pitchFamily="34" charset="0"/>
                <a:ea typeface="微软雅黑" panose="020B0503020204020204" pitchFamily="34" charset="-122"/>
              </a:defRPr>
            </a:lvl4pPr>
            <a:lvl5pPr indent="-95250">
              <a:lnSpc>
                <a:spcPct val="130000"/>
              </a:lnSpc>
              <a:buFont typeface="Arial" panose="020B0604020202020204" pitchFamily="34" charset="0"/>
              <a:buChar char="•"/>
              <a:defRPr sz="1000">
                <a:solidFill>
                  <a:srgbClr val="595959"/>
                </a:solidFill>
                <a:latin typeface="Arial" panose="020B0604020202020204" pitchFamily="34" charset="0"/>
                <a:ea typeface="微软雅黑" panose="020B0503020204020204" pitchFamily="34" charset="-122"/>
              </a:defRPr>
            </a:lvl5pPr>
            <a:lvl6pPr indent="-95250" eaLnBrk="0" fontAlgn="base" hangingPunct="0">
              <a:lnSpc>
                <a:spcPct val="130000"/>
              </a:lnSpc>
              <a:spcBef>
                <a:spcPct val="0"/>
              </a:spcBef>
              <a:spcAft>
                <a:spcPct val="0"/>
              </a:spcAft>
              <a:buFont typeface="Arial" panose="020B0604020202020204" pitchFamily="34" charset="0"/>
              <a:buChar char="•"/>
              <a:defRPr sz="1000">
                <a:solidFill>
                  <a:srgbClr val="595959"/>
                </a:solidFill>
                <a:latin typeface="Arial" panose="020B0604020202020204" pitchFamily="34" charset="0"/>
                <a:ea typeface="微软雅黑" panose="020B0503020204020204" pitchFamily="34" charset="-122"/>
              </a:defRPr>
            </a:lvl6pPr>
            <a:lvl7pPr indent="-95250" eaLnBrk="0" fontAlgn="base" hangingPunct="0">
              <a:lnSpc>
                <a:spcPct val="130000"/>
              </a:lnSpc>
              <a:spcBef>
                <a:spcPct val="0"/>
              </a:spcBef>
              <a:spcAft>
                <a:spcPct val="0"/>
              </a:spcAft>
              <a:buFont typeface="Arial" panose="020B0604020202020204" pitchFamily="34" charset="0"/>
              <a:buChar char="•"/>
              <a:defRPr sz="1000">
                <a:solidFill>
                  <a:srgbClr val="595959"/>
                </a:solidFill>
                <a:latin typeface="Arial" panose="020B0604020202020204" pitchFamily="34" charset="0"/>
                <a:ea typeface="微软雅黑" panose="020B0503020204020204" pitchFamily="34" charset="-122"/>
              </a:defRPr>
            </a:lvl7pPr>
            <a:lvl8pPr indent="-95250" eaLnBrk="0" fontAlgn="base" hangingPunct="0">
              <a:lnSpc>
                <a:spcPct val="130000"/>
              </a:lnSpc>
              <a:spcBef>
                <a:spcPct val="0"/>
              </a:spcBef>
              <a:spcAft>
                <a:spcPct val="0"/>
              </a:spcAft>
              <a:buFont typeface="Arial" panose="020B0604020202020204" pitchFamily="34" charset="0"/>
              <a:buChar char="•"/>
              <a:defRPr sz="1000">
                <a:solidFill>
                  <a:srgbClr val="595959"/>
                </a:solidFill>
                <a:latin typeface="Arial" panose="020B0604020202020204" pitchFamily="34" charset="0"/>
                <a:ea typeface="微软雅黑" panose="020B0503020204020204" pitchFamily="34" charset="-122"/>
              </a:defRPr>
            </a:lvl8pPr>
            <a:lvl9pPr indent="-95250" eaLnBrk="0" fontAlgn="base" hangingPunct="0">
              <a:lnSpc>
                <a:spcPct val="130000"/>
              </a:lnSpc>
              <a:spcBef>
                <a:spcPct val="0"/>
              </a:spcBef>
              <a:spcAft>
                <a:spcPct val="0"/>
              </a:spcAft>
              <a:buFont typeface="Arial" panose="020B0604020202020204" pitchFamily="34" charset="0"/>
              <a:buChar char="•"/>
              <a:defRPr sz="1000">
                <a:solidFill>
                  <a:srgbClr val="595959"/>
                </a:solidFill>
                <a:latin typeface="Arial" panose="020B0604020202020204" pitchFamily="34" charset="0"/>
                <a:ea typeface="微软雅黑" panose="020B0503020204020204" pitchFamily="34" charset="-122"/>
              </a:defRPr>
            </a:lvl9pPr>
          </a:lstStyle>
          <a:p>
            <a:pPr algn="l" fontAlgn="auto">
              <a:lnSpc>
                <a:spcPct val="200000"/>
              </a:lnSpc>
              <a:spcBef>
                <a:spcPct val="0"/>
              </a:spcBef>
              <a:buFontTx/>
              <a:buNone/>
            </a:pPr>
            <a:r>
              <a:rPr lang="zh-CN" altLang="en-US" sz="2000" b="1" dirty="0">
                <a:solidFill>
                  <a:srgbClr val="FF0000"/>
                </a:solidFill>
                <a:latin typeface="Times New Roman" panose="02020603050405020304" pitchFamily="18" charset="0"/>
                <a:sym typeface="Times New Roman" panose="02020603050405020304" pitchFamily="18" charset="0"/>
              </a:rPr>
              <a:t>研制目的（工程）：</a:t>
            </a:r>
            <a:endParaRPr lang="zh-CN" altLang="en-US" sz="2000" b="1" dirty="0">
              <a:solidFill>
                <a:srgbClr val="000000"/>
              </a:solidFill>
              <a:latin typeface="Times New Roman" panose="02020603050405020304" pitchFamily="18" charset="0"/>
              <a:sym typeface="Times New Roman" panose="02020603050405020304" pitchFamily="18" charset="0"/>
            </a:endParaRPr>
          </a:p>
          <a:p>
            <a:pPr marL="342900" lvl="1" indent="-342900" algn="l" fontAlgn="auto">
              <a:lnSpc>
                <a:spcPct val="200000"/>
              </a:lnSpc>
              <a:spcBef>
                <a:spcPts val="300"/>
              </a:spcBef>
              <a:spcAft>
                <a:spcPts val="300"/>
              </a:spcAft>
              <a:buClr>
                <a:schemeClr val="accent1"/>
              </a:buClr>
              <a:buFont typeface="+mj-lt"/>
              <a:buAutoNum type="arabicPeriod"/>
            </a:pPr>
            <a:r>
              <a:rPr lang="zh-CN" altLang="en-US" sz="1800" b="1" dirty="0">
                <a:solidFill>
                  <a:srgbClr val="0070C0"/>
                </a:solidFill>
                <a:latin typeface="Times New Roman" panose="02020603050405020304" pitchFamily="18" charset="0"/>
                <a:cs typeface="微软雅黑" panose="020B0503020204020204" pitchFamily="34" charset="-122"/>
                <a:sym typeface="+mn-ea"/>
              </a:rPr>
              <a:t>对</a:t>
            </a:r>
            <a:r>
              <a:rPr lang="en-US" altLang="zh-CN" sz="1800" b="1" dirty="0">
                <a:solidFill>
                  <a:srgbClr val="0070C0"/>
                </a:solidFill>
                <a:latin typeface="Times New Roman" panose="02020603050405020304" pitchFamily="18" charset="0"/>
                <a:cs typeface="微软雅黑" panose="020B0503020204020204" pitchFamily="34" charset="-122"/>
                <a:sym typeface="+mn-ea"/>
              </a:rPr>
              <a:t>VLAST</a:t>
            </a:r>
            <a:r>
              <a:rPr lang="zh-CN" altLang="en-US" sz="1800" b="1" dirty="0">
                <a:solidFill>
                  <a:srgbClr val="0070C0"/>
                </a:solidFill>
                <a:latin typeface="Times New Roman" panose="02020603050405020304" pitchFamily="18" charset="0"/>
                <a:cs typeface="微软雅黑" panose="020B0503020204020204" pitchFamily="34" charset="-122"/>
                <a:sym typeface="+mn-ea"/>
              </a:rPr>
              <a:t>的设计方案和关键技术指标进行在轨验证</a:t>
            </a:r>
            <a:endParaRPr lang="en-US" altLang="zh-CN" sz="1800" b="1" dirty="0">
              <a:solidFill>
                <a:srgbClr val="0070C0"/>
              </a:solidFill>
              <a:latin typeface="Times New Roman" panose="02020603050405020304" pitchFamily="18" charset="0"/>
              <a:ea typeface="微软雅黑" panose="020B0503020204020204" pitchFamily="34" charset="-122"/>
              <a:cs typeface="微软雅黑" panose="020B0503020204020204" pitchFamily="34" charset="-122"/>
            </a:endParaRPr>
          </a:p>
          <a:p>
            <a:pPr marL="342900" lvl="1" indent="-342900" algn="l" fontAlgn="auto">
              <a:lnSpc>
                <a:spcPct val="200000"/>
              </a:lnSpc>
              <a:spcBef>
                <a:spcPts val="300"/>
              </a:spcBef>
              <a:spcAft>
                <a:spcPts val="300"/>
              </a:spcAft>
              <a:buClr>
                <a:schemeClr val="accent1"/>
              </a:buClr>
              <a:buFont typeface="+mj-lt"/>
              <a:buAutoNum type="arabicPeriod"/>
            </a:pPr>
            <a:r>
              <a:rPr lang="zh-CN" altLang="zh-CN" sz="1800" b="1" dirty="0">
                <a:solidFill>
                  <a:srgbClr val="0070C0"/>
                </a:solidFill>
                <a:latin typeface="Times New Roman" panose="02020603050405020304" pitchFamily="18" charset="0"/>
                <a:cs typeface="微软雅黑" panose="020B0503020204020204" pitchFamily="34" charset="-122"/>
                <a:sym typeface="+mn-ea"/>
              </a:rPr>
              <a:t>对</a:t>
            </a:r>
            <a:r>
              <a:rPr lang="en-US" altLang="zh-CN" sz="1800" b="1" dirty="0">
                <a:solidFill>
                  <a:srgbClr val="0070C0"/>
                </a:solidFill>
                <a:latin typeface="Times New Roman" panose="02020603050405020304" pitchFamily="18" charset="0"/>
                <a:cs typeface="微软雅黑" panose="020B0503020204020204" pitchFamily="34" charset="-122"/>
                <a:sym typeface="+mn-ea"/>
              </a:rPr>
              <a:t>VLAST</a:t>
            </a:r>
            <a:r>
              <a:rPr lang="zh-CN" altLang="zh-CN" sz="1800" b="1" dirty="0">
                <a:solidFill>
                  <a:srgbClr val="0070C0"/>
                </a:solidFill>
                <a:latin typeface="Times New Roman" panose="02020603050405020304" pitchFamily="18" charset="0"/>
                <a:cs typeface="微软雅黑" panose="020B0503020204020204" pitchFamily="34" charset="-122"/>
                <a:sym typeface="+mn-ea"/>
              </a:rPr>
              <a:t>所涉及的</a:t>
            </a:r>
            <a:r>
              <a:rPr lang="zh-CN" altLang="en-US" sz="1800" b="1" dirty="0">
                <a:solidFill>
                  <a:srgbClr val="FF0000"/>
                </a:solidFill>
                <a:latin typeface="Times New Roman" panose="02020603050405020304" pitchFamily="18" charset="0"/>
                <a:cs typeface="微软雅黑" panose="020B0503020204020204" pitchFamily="34" charset="-122"/>
                <a:sym typeface="+mn-ea"/>
              </a:rPr>
              <a:t>两项</a:t>
            </a:r>
            <a:r>
              <a:rPr lang="zh-CN" altLang="zh-CN" sz="1800" b="1" dirty="0">
                <a:solidFill>
                  <a:srgbClr val="FF0000"/>
                </a:solidFill>
                <a:latin typeface="Times New Roman" panose="02020603050405020304" pitchFamily="18" charset="0"/>
                <a:cs typeface="微软雅黑" panose="020B0503020204020204" pitchFamily="34" charset="-122"/>
                <a:sym typeface="+mn-ea"/>
              </a:rPr>
              <a:t>关键技术进行</a:t>
            </a:r>
            <a:r>
              <a:rPr lang="zh-CN" altLang="en-US" sz="1800" b="1" dirty="0">
                <a:solidFill>
                  <a:srgbClr val="FF0000"/>
                </a:solidFill>
                <a:latin typeface="Times New Roman" panose="02020603050405020304" pitchFamily="18" charset="0"/>
                <a:cs typeface="微软雅黑" panose="020B0503020204020204" pitchFamily="34" charset="-122"/>
                <a:sym typeface="+mn-ea"/>
              </a:rPr>
              <a:t>在轨</a:t>
            </a:r>
            <a:r>
              <a:rPr lang="zh-CN" altLang="zh-CN" sz="1800" b="1" dirty="0">
                <a:solidFill>
                  <a:srgbClr val="FF0000"/>
                </a:solidFill>
                <a:latin typeface="Times New Roman" panose="02020603050405020304" pitchFamily="18" charset="0"/>
                <a:cs typeface="微软雅黑" panose="020B0503020204020204" pitchFamily="34" charset="-122"/>
                <a:sym typeface="+mn-ea"/>
              </a:rPr>
              <a:t>验证</a:t>
            </a:r>
            <a:endParaRPr lang="en-US" altLang="zh-CN"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endParaRPr>
          </a:p>
          <a:p>
            <a:pPr marL="342900" lvl="1" indent="-342900" algn="l" fontAlgn="auto">
              <a:lnSpc>
                <a:spcPct val="200000"/>
              </a:lnSpc>
              <a:spcBef>
                <a:spcPts val="300"/>
              </a:spcBef>
              <a:spcAft>
                <a:spcPts val="300"/>
              </a:spcAft>
              <a:buClr>
                <a:schemeClr val="accent1"/>
              </a:buClr>
              <a:buFont typeface="+mj-lt"/>
              <a:buAutoNum type="arabicPeriod"/>
            </a:pPr>
            <a:r>
              <a:rPr lang="zh-CN" altLang="en-US" sz="1800" b="1" dirty="0">
                <a:solidFill>
                  <a:srgbClr val="0070C0"/>
                </a:solidFill>
                <a:latin typeface="Times New Roman" panose="02020603050405020304" pitchFamily="18" charset="0"/>
                <a:cs typeface="微软雅黑" panose="020B0503020204020204" pitchFamily="34" charset="-122"/>
                <a:sym typeface="+mn-ea"/>
              </a:rPr>
              <a:t>对国产元器件（国产</a:t>
            </a:r>
            <a:r>
              <a:rPr lang="en-US" altLang="zh-CN" sz="1800" b="1" dirty="0">
                <a:solidFill>
                  <a:srgbClr val="0070C0"/>
                </a:solidFill>
                <a:latin typeface="Times New Roman" panose="02020603050405020304" pitchFamily="18" charset="0"/>
                <a:cs typeface="微软雅黑" panose="020B0503020204020204" pitchFamily="34" charset="-122"/>
                <a:sym typeface="+mn-ea"/>
              </a:rPr>
              <a:t>PMT</a:t>
            </a:r>
            <a:r>
              <a:rPr lang="zh-CN" altLang="en-US" sz="1800" b="1" dirty="0">
                <a:solidFill>
                  <a:srgbClr val="0070C0"/>
                </a:solidFill>
                <a:latin typeface="Times New Roman" panose="02020603050405020304" pitchFamily="18" charset="0"/>
                <a:cs typeface="微软雅黑" panose="020B0503020204020204" pitchFamily="34" charset="-122"/>
                <a:sym typeface="+mn-ea"/>
              </a:rPr>
              <a:t>、自研</a:t>
            </a:r>
            <a:r>
              <a:rPr lang="en-US" altLang="zh-CN" sz="1800" b="1" dirty="0">
                <a:solidFill>
                  <a:srgbClr val="0070C0"/>
                </a:solidFill>
                <a:latin typeface="Times New Roman" panose="02020603050405020304" pitchFamily="18" charset="0"/>
                <a:cs typeface="微软雅黑" panose="020B0503020204020204" pitchFamily="34" charset="-122"/>
                <a:sym typeface="+mn-ea"/>
              </a:rPr>
              <a:t>ASIC</a:t>
            </a:r>
            <a:r>
              <a:rPr lang="zh-CN" altLang="en-US" sz="1800" b="1" dirty="0">
                <a:solidFill>
                  <a:srgbClr val="0070C0"/>
                </a:solidFill>
                <a:latin typeface="Times New Roman" panose="02020603050405020304" pitchFamily="18" charset="0"/>
                <a:cs typeface="微软雅黑" panose="020B0503020204020204" pitchFamily="34" charset="-122"/>
                <a:sym typeface="+mn-ea"/>
              </a:rPr>
              <a:t>）进行在轨研究</a:t>
            </a:r>
            <a:endParaRPr lang="en-US" altLang="zh-CN" sz="1800" b="1" dirty="0">
              <a:solidFill>
                <a:srgbClr val="0070C0"/>
              </a:solidFill>
              <a:latin typeface="Times New Roman" panose="02020603050405020304" pitchFamily="18" charset="0"/>
              <a:ea typeface="微软雅黑" panose="020B0503020204020204" pitchFamily="34" charset="-122"/>
              <a:cs typeface="微软雅黑" panose="020B0503020204020204" pitchFamily="34" charset="-122"/>
            </a:endParaRPr>
          </a:p>
          <a:p>
            <a:pPr algn="l" fontAlgn="auto">
              <a:lnSpc>
                <a:spcPct val="200000"/>
              </a:lnSpc>
              <a:spcBef>
                <a:spcPct val="0"/>
              </a:spcBef>
              <a:buFontTx/>
              <a:buNone/>
            </a:pPr>
            <a:endParaRPr lang="en-US" altLang="zh-CN" sz="1800" b="1" dirty="0">
              <a:solidFill>
                <a:srgbClr val="000000"/>
              </a:solidFill>
              <a:latin typeface="Times New Roman" panose="02020603050405020304" pitchFamily="18" charset="0"/>
              <a:sym typeface="Times New Roman" panose="02020603050405020304" pitchFamily="18" charset="0"/>
            </a:endParaRPr>
          </a:p>
        </p:txBody>
      </p:sp>
      <p:pic>
        <p:nvPicPr>
          <p:cNvPr id="23" name="Picture 2" descr="WechatIMG560"/>
          <p:cNvPicPr>
            <a:picLocks noChangeAspect="1" noChangeArrowheads="1"/>
          </p:cNvPicPr>
          <p:nvPr/>
        </p:nvPicPr>
        <p:blipFill rotWithShape="1">
          <a:blip r:embed="rId3" cstate="screen"/>
          <a:srcRect/>
          <a:stretch>
            <a:fillRect/>
          </a:stretch>
        </p:blipFill>
        <p:spPr bwMode="auto">
          <a:xfrm>
            <a:off x="636270" y="1183640"/>
            <a:ext cx="5798185" cy="47834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4208992" y="1589748"/>
            <a:ext cx="1944216" cy="398780"/>
          </a:xfrm>
          <a:prstGeom prst="rect">
            <a:avLst/>
          </a:prstGeom>
          <a:noFill/>
        </p:spPr>
        <p:txBody>
          <a:bodyPr wrap="square" rtlCol="0">
            <a:spAutoFit/>
          </a:bodyPr>
          <a:lstStyle/>
          <a:p>
            <a:r>
              <a:rPr lang="zh-CN" altLang="en-US" sz="2000" b="1" dirty="0">
                <a:solidFill>
                  <a:srgbClr val="C00000"/>
                </a:solidFill>
                <a:latin typeface="Times New Roman" panose="02020603050405020304" pitchFamily="18" charset="0"/>
                <a:ea typeface="微软雅黑" panose="020B0503020204020204" pitchFamily="34" charset="-122"/>
              </a:rPr>
              <a:t>三大主载荷</a:t>
            </a:r>
            <a:endParaRPr lang="zh-CN" altLang="en-US" sz="2000" b="1" dirty="0">
              <a:solidFill>
                <a:srgbClr val="C00000"/>
              </a:solidFill>
              <a:latin typeface="Times New Roman" panose="02020603050405020304" pitchFamily="18" charset="0"/>
              <a:ea typeface="微软雅黑" panose="020B0503020204020204" pitchFamily="34" charset="-122"/>
            </a:endParaRPr>
          </a:p>
        </p:txBody>
      </p:sp>
      <p:sp>
        <p:nvSpPr>
          <p:cNvPr id="2" name="圆角矩形 1"/>
          <p:cNvSpPr/>
          <p:nvPr/>
        </p:nvSpPr>
        <p:spPr>
          <a:xfrm>
            <a:off x="6758940" y="1183640"/>
            <a:ext cx="5112385" cy="4973320"/>
          </a:xfrm>
          <a:prstGeom prst="roundRect">
            <a:avLst/>
          </a:prstGeom>
          <a:ln w="28575" cmpd="sng">
            <a:solidFill>
              <a:srgbClr val="92D050"/>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
        <p:nvSpPr>
          <p:cNvPr id="14" name="矩形 13"/>
          <p:cNvSpPr/>
          <p:nvPr/>
        </p:nvSpPr>
        <p:spPr>
          <a:xfrm>
            <a:off x="1236863" y="6180063"/>
            <a:ext cx="4755007" cy="460375"/>
          </a:xfrm>
          <a:prstGeom prst="rect">
            <a:avLst/>
          </a:prstGeom>
          <a:solidFill>
            <a:srgbClr val="FFC000">
              <a:alpha val="50000"/>
            </a:srgbClr>
          </a:solidFill>
        </p:spPr>
        <p:txBody>
          <a:bodyPr wrap="square">
            <a:spAutoFit/>
          </a:bodyPr>
          <a:p>
            <a:pPr algn="just">
              <a:lnSpc>
                <a:spcPct val="120000"/>
              </a:lnSpc>
              <a:buClr>
                <a:srgbClr val="292934"/>
              </a:buClr>
            </a:pP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有效探测面积：</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~30cm</a:t>
            </a:r>
            <a:r>
              <a:rPr lang="zh-CN" altLang="en-US"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30cm</a:t>
            </a:r>
            <a:endParaRPr lang="en-US" altLang="zh-CN" sz="20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探路者</a:t>
            </a:r>
            <a:r>
              <a:rPr lang="en-US" altLang="zh-CN" sz="3600" b="1" dirty="0">
                <a:solidFill>
                  <a:srgbClr val="0053A3"/>
                </a:solidFill>
                <a:latin typeface="Times New Roman" panose="02020603050405020304" pitchFamily="18" charset="0"/>
                <a:ea typeface="微软雅黑" panose="020B0503020204020204" pitchFamily="34" charset="-122"/>
              </a:rPr>
              <a:t>ACD</a:t>
            </a:r>
            <a:r>
              <a:rPr lang="zh-CN" altLang="en-US" sz="3600" b="1" dirty="0">
                <a:solidFill>
                  <a:srgbClr val="0053A3"/>
                </a:solidFill>
                <a:latin typeface="Times New Roman" panose="02020603050405020304" pitchFamily="18" charset="0"/>
                <a:ea typeface="微软雅黑" panose="020B0503020204020204" pitchFamily="34" charset="-122"/>
              </a:rPr>
              <a:t>研制</a:t>
            </a:r>
            <a:r>
              <a:rPr lang="zh-CN" altLang="en-US" sz="3600" b="1" dirty="0">
                <a:solidFill>
                  <a:srgbClr val="0053A3"/>
                </a:solidFill>
                <a:latin typeface="Times New Roman" panose="02020603050405020304" pitchFamily="18" charset="0"/>
                <a:ea typeface="微软雅黑" panose="020B0503020204020204" pitchFamily="34" charset="-122"/>
              </a:rPr>
              <a:t>目标</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2" name="文本框 1"/>
          <p:cNvSpPr txBox="1"/>
          <p:nvPr/>
        </p:nvSpPr>
        <p:spPr>
          <a:xfrm>
            <a:off x="686435" y="980440"/>
            <a:ext cx="10881995" cy="1291590"/>
          </a:xfrm>
          <a:prstGeom prst="rect">
            <a:avLst/>
          </a:prstGeom>
          <a:noFill/>
        </p:spPr>
        <p:txBody>
          <a:bodyPr wrap="square" rtlCol="0">
            <a:spAutoFit/>
          </a:bodyPr>
          <a:p>
            <a:pPr algn="l">
              <a:lnSpc>
                <a:spcPct val="150000"/>
              </a:lnSpc>
            </a:pPr>
            <a:r>
              <a:rPr lang="en-US" altLang="zh-CN"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）通过探路者试验星，</a:t>
            </a:r>
            <a:r>
              <a:rPr lang="zh-CN" altLang="en-US" sz="26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提升技术</a:t>
            </a:r>
            <a:r>
              <a:rPr lang="zh-CN" altLang="en-US" sz="2600" b="1">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成熟度，探索元器件</a:t>
            </a:r>
            <a:r>
              <a:rPr lang="zh-CN" altLang="en-US" sz="26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国产化</a:t>
            </a:r>
            <a:r>
              <a:rPr lang="zh-CN" altLang="en-US"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，降低将来</a:t>
            </a:r>
            <a:r>
              <a:rPr lang="en-US" altLang="zh-CN"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VLAST-ACD</a:t>
            </a:r>
            <a:r>
              <a:rPr lang="zh-CN" altLang="en-US" sz="26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rPr>
              <a:t>工程</a:t>
            </a:r>
            <a:r>
              <a:rPr lang="zh-CN" altLang="en-US"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研制风险</a:t>
            </a:r>
            <a:endParaRPr lang="zh-CN" altLang="en-US" sz="2600" b="1" dirty="0">
              <a:solidFill>
                <a:schemeClr val="tx1"/>
              </a:solidFill>
            </a:endParaRPr>
          </a:p>
        </p:txBody>
      </p:sp>
      <p:sp>
        <p:nvSpPr>
          <p:cNvPr id="13" name="文本框 12"/>
          <p:cNvSpPr txBox="1"/>
          <p:nvPr/>
        </p:nvSpPr>
        <p:spPr>
          <a:xfrm>
            <a:off x="752803" y="2425333"/>
            <a:ext cx="4256377" cy="1451146"/>
          </a:xfrm>
          <a:prstGeom prst="roundRect">
            <a:avLst/>
          </a:prstGeom>
          <a:noFill/>
          <a:ln w="25400">
            <a:noFill/>
          </a:ln>
        </p:spPr>
        <p:txBody>
          <a:bodyPr wrap="square" rtlCol="0">
            <a:spAutoFit/>
          </a:bodyPr>
          <a:p>
            <a:pPr marL="571500" indent="-571500" algn="l">
              <a:buClr>
                <a:schemeClr val="accent1"/>
              </a:buClr>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物理设计方案</a:t>
            </a:r>
            <a:endParaRPr lang="en-US" altLang="zh-CN" sz="2000" dirty="0">
              <a:latin typeface="微软雅黑" panose="020B0503020204020204" pitchFamily="34" charset="-122"/>
              <a:ea typeface="微软雅黑" panose="020B0503020204020204" pitchFamily="34" charset="-122"/>
            </a:endParaRPr>
          </a:p>
          <a:p>
            <a:pPr marL="571500" indent="-571500" algn="l">
              <a:buClr>
                <a:schemeClr val="accent1"/>
              </a:buClr>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关键工艺</a:t>
            </a:r>
            <a:endParaRPr lang="en-US" altLang="zh-CN" sz="2000" dirty="0">
              <a:latin typeface="微软雅黑" panose="020B0503020204020204" pitchFamily="34" charset="-122"/>
              <a:ea typeface="微软雅黑" panose="020B0503020204020204" pitchFamily="34" charset="-122"/>
            </a:endParaRPr>
          </a:p>
          <a:p>
            <a:pPr marL="571500" indent="-571500" algn="l">
              <a:buClr>
                <a:schemeClr val="accent1"/>
              </a:buClr>
              <a:buFont typeface="Wingdings" panose="05000000000000000000" pitchFamily="2" charset="2"/>
              <a:buChar char="p"/>
            </a:pPr>
            <a:r>
              <a:rPr lang="zh-CN" altLang="en-US" sz="2000" dirty="0">
                <a:latin typeface="微软雅黑" panose="020B0503020204020204" pitchFamily="34" charset="-122"/>
                <a:ea typeface="微软雅黑" panose="020B0503020204020204" pitchFamily="34" charset="-122"/>
              </a:rPr>
              <a:t>关键元器件：</a:t>
            </a:r>
            <a:endParaRPr lang="zh-CN" altLang="en-US" sz="2000" dirty="0">
              <a:latin typeface="微软雅黑" panose="020B0503020204020204" pitchFamily="34" charset="-122"/>
              <a:ea typeface="微软雅黑" panose="020B0503020204020204" pitchFamily="34" charset="-122"/>
            </a:endParaRPr>
          </a:p>
          <a:p>
            <a:pPr indent="0" algn="l">
              <a:buClr>
                <a:schemeClr val="accent1"/>
              </a:buClr>
              <a:buFont typeface="Wingdings" panose="05000000000000000000" pitchFamily="2" charset="2"/>
              <a:buNone/>
            </a:pPr>
            <a:r>
              <a:rPr lang="en-US" altLang="zh-CN" sz="2000" b="1" dirty="0">
                <a:solidFill>
                  <a:srgbClr val="0000FF"/>
                </a:solidFill>
                <a:latin typeface="微软雅黑" panose="020B0503020204020204" pitchFamily="34" charset="-122"/>
                <a:ea typeface="微软雅黑" panose="020B0503020204020204" pitchFamily="34" charset="-122"/>
              </a:rPr>
              <a:t>       </a:t>
            </a:r>
            <a:r>
              <a:rPr lang="zh-CN" altLang="en-US" sz="2000" b="1" dirty="0">
                <a:solidFill>
                  <a:srgbClr val="FF0000"/>
                </a:solidFill>
                <a:latin typeface="微软雅黑" panose="020B0503020204020204" pitchFamily="34" charset="-122"/>
                <a:ea typeface="微软雅黑" panose="020B0503020204020204" pitchFamily="34" charset="-122"/>
              </a:rPr>
              <a:t>自研</a:t>
            </a:r>
            <a:r>
              <a:rPr lang="en-US" altLang="zh-CN" sz="2000" b="1" dirty="0">
                <a:solidFill>
                  <a:srgbClr val="FF0000"/>
                </a:solidFill>
                <a:latin typeface="微软雅黑" panose="020B0503020204020204" pitchFamily="34" charset="-122"/>
                <a:ea typeface="微软雅黑" panose="020B0503020204020204" pitchFamily="34" charset="-122"/>
              </a:rPr>
              <a:t>ASIC</a:t>
            </a:r>
            <a:r>
              <a:rPr lang="zh-CN" altLang="en-US" sz="2000" b="1" dirty="0">
                <a:solidFill>
                  <a:srgbClr val="FF0000"/>
                </a:solidFill>
                <a:latin typeface="微软雅黑" panose="020B0503020204020204" pitchFamily="34" charset="-122"/>
                <a:ea typeface="微软雅黑" panose="020B0503020204020204" pitchFamily="34" charset="-122"/>
              </a:rPr>
              <a:t>是备份通道</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8934699" y="1772181"/>
            <a:ext cx="2736304" cy="1800000"/>
            <a:chOff x="8669011" y="1425984"/>
            <a:chExt cx="3347689" cy="2407491"/>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t="10302" b="7637"/>
            <a:stretch>
              <a:fillRect/>
            </a:stretch>
          </p:blipFill>
          <p:spPr>
            <a:xfrm>
              <a:off x="8669011" y="1425984"/>
              <a:ext cx="1815126" cy="2407491"/>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8153" t="3619" r="15179"/>
            <a:stretch>
              <a:fillRect/>
            </a:stretch>
          </p:blipFill>
          <p:spPr>
            <a:xfrm>
              <a:off x="10492700" y="1425984"/>
              <a:ext cx="1524000" cy="2407491"/>
            </a:xfrm>
            <a:prstGeom prst="rect">
              <a:avLst/>
            </a:prstGeom>
          </p:spPr>
        </p:pic>
      </p:grpSp>
      <p:sp>
        <p:nvSpPr>
          <p:cNvPr id="10" name="矩形 9"/>
          <p:cNvSpPr/>
          <p:nvPr/>
        </p:nvSpPr>
        <p:spPr>
          <a:xfrm>
            <a:off x="741680" y="3900170"/>
            <a:ext cx="6115050" cy="691515"/>
          </a:xfrm>
          <a:prstGeom prst="rect">
            <a:avLst/>
          </a:prstGeom>
        </p:spPr>
        <p:txBody>
          <a:bodyPr wrap="square">
            <a:spAutoFit/>
          </a:bodyPr>
          <a:p>
            <a:pPr algn="l">
              <a:lnSpc>
                <a:spcPct val="150000"/>
              </a:lnSpc>
            </a:pPr>
            <a:r>
              <a:rPr lang="en-US" altLang="zh-CN" sz="26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600" b="1" dirty="0">
                <a:solidFill>
                  <a:schemeClr val="tx1"/>
                </a:solidFill>
                <a:latin typeface="微软雅黑" panose="020B0503020204020204" pitchFamily="34" charset="-122"/>
                <a:ea typeface="微软雅黑" panose="020B0503020204020204" pitchFamily="34" charset="-122"/>
              </a:rPr>
              <a:t>实现</a:t>
            </a:r>
            <a:r>
              <a:rPr lang="en-US" altLang="zh-CN" sz="2600" b="1" dirty="0">
                <a:solidFill>
                  <a:schemeClr val="tx1"/>
                </a:solidFill>
                <a:latin typeface="微软雅黑" panose="020B0503020204020204" pitchFamily="34" charset="-122"/>
                <a:ea typeface="微软雅黑" panose="020B0503020204020204" pitchFamily="34" charset="-122"/>
              </a:rPr>
              <a:t>ACD</a:t>
            </a:r>
            <a:r>
              <a:rPr lang="zh-CN" altLang="en-US" sz="2600" b="1" dirty="0">
                <a:solidFill>
                  <a:schemeClr val="tx1"/>
                </a:solidFill>
                <a:latin typeface="微软雅黑" panose="020B0503020204020204" pitchFamily="34" charset="-122"/>
                <a:ea typeface="微软雅黑" panose="020B0503020204020204" pitchFamily="34" charset="-122"/>
              </a:rPr>
              <a:t>主要功能和性能的在轨验证</a:t>
            </a:r>
            <a:endParaRPr lang="en-US" altLang="zh-CN" sz="2600" b="1" dirty="0">
              <a:solidFill>
                <a:schemeClr val="tx1"/>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5"/>
          <a:stretch>
            <a:fillRect/>
          </a:stretch>
        </p:blipFill>
        <p:spPr>
          <a:xfrm>
            <a:off x="9263380" y="4428490"/>
            <a:ext cx="2388870" cy="1800225"/>
          </a:xfrm>
          <a:prstGeom prst="rect">
            <a:avLst/>
          </a:prstGeom>
        </p:spPr>
      </p:pic>
      <p:sp>
        <p:nvSpPr>
          <p:cNvPr id="27" name="文本框 26"/>
          <p:cNvSpPr txBox="1"/>
          <p:nvPr/>
        </p:nvSpPr>
        <p:spPr>
          <a:xfrm>
            <a:off x="6572220" y="3712125"/>
            <a:ext cx="1455420" cy="369332"/>
          </a:xfrm>
          <a:prstGeom prst="rect">
            <a:avLst/>
          </a:prstGeom>
          <a:solidFill>
            <a:srgbClr val="FFFF00"/>
          </a:solidFill>
        </p:spPr>
        <p:txBody>
          <a:bodyPr wrap="square" rtlCol="0">
            <a:spAutoFit/>
          </a:bodyPr>
          <a:p>
            <a:r>
              <a:rPr lang="zh-CN" altLang="en-US" sz="1800" b="1" dirty="0"/>
              <a:t>堆叠构型</a:t>
            </a:r>
            <a:endParaRPr lang="zh-CN" altLang="en-US" sz="1800" b="1" dirty="0"/>
          </a:p>
        </p:txBody>
      </p:sp>
      <p:sp>
        <p:nvSpPr>
          <p:cNvPr id="19" name="文本框 18"/>
          <p:cNvSpPr txBox="1"/>
          <p:nvPr/>
        </p:nvSpPr>
        <p:spPr>
          <a:xfrm>
            <a:off x="9620324" y="3669640"/>
            <a:ext cx="1455420" cy="369332"/>
          </a:xfrm>
          <a:prstGeom prst="rect">
            <a:avLst/>
          </a:prstGeom>
          <a:solidFill>
            <a:srgbClr val="FFFF00"/>
          </a:solidFill>
        </p:spPr>
        <p:txBody>
          <a:bodyPr wrap="square" rtlCol="0">
            <a:spAutoFit/>
          </a:bodyPr>
          <a:p>
            <a:r>
              <a:rPr lang="zh-CN" altLang="en-US" sz="1800" b="1" dirty="0"/>
              <a:t>光纤工艺</a:t>
            </a:r>
            <a:endParaRPr lang="zh-CN" altLang="en-US" sz="1800" b="1" dirty="0"/>
          </a:p>
        </p:txBody>
      </p:sp>
      <p:sp>
        <p:nvSpPr>
          <p:cNvPr id="22" name="圆角矩形 21"/>
          <p:cNvSpPr/>
          <p:nvPr/>
        </p:nvSpPr>
        <p:spPr>
          <a:xfrm>
            <a:off x="741680" y="4586605"/>
            <a:ext cx="8399780" cy="1798320"/>
          </a:xfrm>
          <a:prstGeom prst="roundRect">
            <a:avLst/>
          </a:prstGeom>
          <a:ln w="25400">
            <a:noFill/>
          </a:ln>
        </p:spPr>
        <p:txBody>
          <a:bodyPr wrap="square">
            <a:noAutofit/>
          </a:bodyPr>
          <a:p>
            <a:pPr marL="0" lvl="1" algn="just" fontAlgn="auto">
              <a:lnSpc>
                <a:spcPct val="150000"/>
              </a:lnSpc>
              <a:buClr>
                <a:srgbClr val="292934"/>
              </a:buClr>
            </a:pP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对高探测效率的</a:t>
            </a:r>
            <a:r>
              <a:rPr lang="zh-CN" altLang="en-US" sz="24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塑闪反符合技术</a:t>
            </a:r>
            <a:r>
              <a:rPr lang="zh-CN" altLang="en-US"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验证</a:t>
            </a:r>
            <a:r>
              <a:rPr lang="zh-CN" altLang="en-US" sz="2400" b="1" dirty="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cs typeface="微软雅黑" panose="020B0503020204020204" pitchFamily="34" charset="-122"/>
            </a:endParaRPr>
          </a:p>
          <a:p>
            <a:pPr marL="0" lvl="1" indent="-457200" algn="just" fontAlgn="auto">
              <a:lnSpc>
                <a:spcPct val="150000"/>
              </a:lnSpc>
              <a:buClr>
                <a:schemeClr val="accent1"/>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实现带电粒子和伽马射线的有效区分，实现优于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99.9%</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的</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探测效率</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0" lvl="1" indent="-457200" algn="just" fontAlgn="auto">
              <a:lnSpc>
                <a:spcPct val="150000"/>
              </a:lnSpc>
              <a:buClr>
                <a:schemeClr val="accent1"/>
              </a:buClr>
              <a:buFont typeface="Wingdings" panose="05000000000000000000" pitchFamily="2" charset="2"/>
              <a:buChar char="p"/>
            </a:pP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保证在</a:t>
            </a:r>
            <a:r>
              <a:rPr lang="en-US" altLang="zh-CN" sz="2000" b="1" dirty="0">
                <a:latin typeface="微软雅黑" panose="020B0503020204020204" pitchFamily="34" charset="-122"/>
                <a:ea typeface="微软雅黑" panose="020B0503020204020204" pitchFamily="34" charset="-122"/>
              </a:rPr>
              <a:t>10 kHz/m</a:t>
            </a:r>
            <a:r>
              <a:rPr lang="en-US" altLang="zh-CN" sz="2000" b="1" baseline="30000" dirty="0">
                <a:latin typeface="微软雅黑" panose="020B0503020204020204" pitchFamily="34" charset="-122"/>
                <a:ea typeface="微软雅黑" panose="020B0503020204020204" pitchFamily="34" charset="-122"/>
              </a:rPr>
              <a:t>2</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高计数率下工作</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9813260" y="6204500"/>
            <a:ext cx="1455420" cy="368300"/>
          </a:xfrm>
          <a:prstGeom prst="rect">
            <a:avLst/>
          </a:prstGeom>
          <a:solidFill>
            <a:srgbClr val="FFFF00"/>
          </a:solidFill>
        </p:spPr>
        <p:txBody>
          <a:bodyPr wrap="square" rtlCol="0">
            <a:spAutoFit/>
          </a:bodyPr>
          <a:p>
            <a:r>
              <a:rPr lang="zh-CN" altLang="en-US" sz="1800" b="1" dirty="0"/>
              <a:t>国产</a:t>
            </a:r>
            <a:r>
              <a:rPr lang="en-US" altLang="zh-CN" sz="1800" b="1" dirty="0"/>
              <a:t>PMT</a:t>
            </a:r>
            <a:endParaRPr lang="zh-CN" altLang="en-US" sz="1800" b="1" dirty="0"/>
          </a:p>
        </p:txBody>
      </p:sp>
      <p:grpSp>
        <p:nvGrpSpPr>
          <p:cNvPr id="11" name="组合 10"/>
          <p:cNvGrpSpPr/>
          <p:nvPr/>
        </p:nvGrpSpPr>
        <p:grpSpPr>
          <a:xfrm>
            <a:off x="5326380" y="1772920"/>
            <a:ext cx="3607435" cy="1799590"/>
            <a:chOff x="8676" y="2792"/>
            <a:chExt cx="5400" cy="2834"/>
          </a:xfrm>
        </p:grpSpPr>
        <p:pic>
          <p:nvPicPr>
            <p:cNvPr id="26" name="图片 25"/>
            <p:cNvPicPr>
              <a:picLocks noChangeAspect="1"/>
            </p:cNvPicPr>
            <p:nvPr/>
          </p:nvPicPr>
          <p:blipFill rotWithShape="1">
            <a:blip r:embed="rId6"/>
            <a:srcRect b="39247"/>
            <a:stretch>
              <a:fillRect/>
            </a:stretch>
          </p:blipFill>
          <p:spPr>
            <a:xfrm>
              <a:off x="8676" y="2792"/>
              <a:ext cx="5401" cy="2835"/>
            </a:xfrm>
            <a:prstGeom prst="rect">
              <a:avLst/>
            </a:prstGeom>
            <a:ln w="12700">
              <a:noFill/>
            </a:ln>
          </p:spPr>
        </p:pic>
        <p:sp>
          <p:nvSpPr>
            <p:cNvPr id="9" name="矩形 8"/>
            <p:cNvSpPr/>
            <p:nvPr/>
          </p:nvSpPr>
          <p:spPr>
            <a:xfrm>
              <a:off x="8978" y="3005"/>
              <a:ext cx="506" cy="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23520"/>
            <a:ext cx="12191999" cy="645160"/>
          </a:xfrm>
          <a:prstGeom prst="rect">
            <a:avLst/>
          </a:prstGeom>
          <a:noFill/>
        </p:spPr>
        <p:txBody>
          <a:bodyPr wrap="square" rtlCol="0">
            <a:spAutoFit/>
          </a:bodyPr>
          <a:lstStyle/>
          <a:p>
            <a:pPr algn="ctr"/>
            <a:r>
              <a:rPr lang="zh-CN" altLang="en-US" sz="3600" b="1" dirty="0">
                <a:solidFill>
                  <a:srgbClr val="0053A3"/>
                </a:solidFill>
                <a:latin typeface="+mn-ea"/>
                <a:sym typeface="+mn-ea"/>
              </a:rPr>
              <a:t>工作原理</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graphicFrame>
        <p:nvGraphicFramePr>
          <p:cNvPr id="43" name="对象 42">
            <a:hlinkClick r:id="" action="ppaction://ole?verb="/>
          </p:cNvPr>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1026" name="" r:id="rId3" imgW="114300" imgH="215900" progId="Equation.KSEE3">
                  <p:embed/>
                </p:oleObj>
              </mc:Choice>
              <mc:Fallback>
                <p:oleObj name="" r:id="rId3" imgW="114300" imgH="215900" progId="Equation.KSEE3">
                  <p:embed/>
                  <p:pic>
                    <p:nvPicPr>
                      <p:cNvPr id="0" name="图片 1025"/>
                      <p:cNvPicPr/>
                      <p:nvPr/>
                    </p:nvPicPr>
                    <p:blipFill>
                      <a:blip r:embed="rId4"/>
                      <a:stretch>
                        <a:fillRect/>
                      </a:stretch>
                    </p:blipFill>
                    <p:spPr>
                      <a:xfrm>
                        <a:off x="6038850" y="3321050"/>
                        <a:ext cx="114300" cy="215900"/>
                      </a:xfrm>
                      <a:prstGeom prst="rect">
                        <a:avLst/>
                      </a:prstGeom>
                    </p:spPr>
                  </p:pic>
                </p:oleObj>
              </mc:Fallback>
            </mc:AlternateContent>
          </a:graphicData>
        </a:graphic>
      </p:graphicFrame>
      <p:grpSp>
        <p:nvGrpSpPr>
          <p:cNvPr id="33" name="组合 32"/>
          <p:cNvGrpSpPr/>
          <p:nvPr/>
        </p:nvGrpSpPr>
        <p:grpSpPr>
          <a:xfrm>
            <a:off x="635635" y="923290"/>
            <a:ext cx="4577080" cy="2846854"/>
            <a:chOff x="6882510" y="1009600"/>
            <a:chExt cx="5118146" cy="4641438"/>
          </a:xfrm>
        </p:grpSpPr>
        <p:sp>
          <p:nvSpPr>
            <p:cNvPr id="32" name="矩形 31"/>
            <p:cNvSpPr/>
            <p:nvPr/>
          </p:nvSpPr>
          <p:spPr bwMode="auto">
            <a:xfrm>
              <a:off x="6882510" y="1009600"/>
              <a:ext cx="5118146" cy="4579640"/>
            </a:xfrm>
            <a:prstGeom prst="rect">
              <a:avLst/>
            </a:prstGeom>
            <a:solidFill>
              <a:srgbClr val="92D050">
                <a:alpha val="30000"/>
              </a:srgbClr>
            </a:solidFill>
            <a:ln w="25400"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4200" b="0" i="0" u="none" strike="noStrike" cap="none" normalizeH="0" baseline="0">
                <a:ln>
                  <a:noFill/>
                </a:ln>
                <a:solidFill>
                  <a:srgbClr val="000000"/>
                </a:solidFill>
                <a:effectLst/>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endParaRPr>
            </a:p>
          </p:txBody>
        </p:sp>
        <p:pic>
          <p:nvPicPr>
            <p:cNvPr id="28" name="图片 27"/>
            <p:cNvPicPr>
              <a:picLocks noChangeAspect="1"/>
            </p:cNvPicPr>
            <p:nvPr/>
          </p:nvPicPr>
          <p:blipFill>
            <a:blip r:embed="rId5"/>
            <a:stretch>
              <a:fillRect/>
            </a:stretch>
          </p:blipFill>
          <p:spPr>
            <a:xfrm>
              <a:off x="7000939" y="1710827"/>
              <a:ext cx="4917549" cy="3559977"/>
            </a:xfrm>
            <a:prstGeom prst="rect">
              <a:avLst/>
            </a:prstGeom>
            <a:ln>
              <a:noFill/>
            </a:ln>
          </p:spPr>
        </p:pic>
        <p:sp>
          <p:nvSpPr>
            <p:cNvPr id="24" name="AutoShape 4"/>
            <p:cNvSpPr>
              <a:spLocks noChangeArrowheads="1"/>
            </p:cNvSpPr>
            <p:nvPr/>
          </p:nvSpPr>
          <p:spPr bwMode="auto">
            <a:xfrm>
              <a:off x="9120336" y="1548383"/>
              <a:ext cx="1869135" cy="623007"/>
            </a:xfrm>
            <a:prstGeom prst="wedgeRectCallout">
              <a:avLst>
                <a:gd name="adj1" fmla="val -64032"/>
                <a:gd name="adj2" fmla="val 170039"/>
              </a:avLst>
            </a:prstGeom>
            <a:solidFill>
              <a:schemeClr val="bg1"/>
            </a:solidFill>
            <a:ln w="19050">
              <a:noFill/>
              <a:miter lim="800000"/>
            </a:ln>
            <a:effectLst/>
          </p:spPr>
          <p:txBody>
            <a:bodyPr/>
            <a:p>
              <a:pPr algn="ctr"/>
              <a:r>
                <a:rPr lang="en-US" altLang="zh-CN" sz="2000" b="1" dirty="0">
                  <a:latin typeface="黑体" panose="02010609060101010101" pitchFamily="49" charset="-122"/>
                  <a:ea typeface="黑体" panose="02010609060101010101" pitchFamily="49" charset="-122"/>
                </a:rPr>
                <a:t>MIPs</a:t>
              </a:r>
              <a:r>
                <a:rPr lang="zh-CN" altLang="en-US" sz="2000" b="1" dirty="0">
                  <a:latin typeface="黑体" panose="02010609060101010101" pitchFamily="49" charset="-122"/>
                  <a:ea typeface="黑体" panose="02010609060101010101" pitchFamily="49" charset="-122"/>
                </a:rPr>
                <a:t>峰位</a:t>
              </a:r>
              <a:endParaRPr lang="en-US" altLang="zh-CN" sz="2000" b="1" dirty="0">
                <a:latin typeface="黑体" panose="02010609060101010101" pitchFamily="49" charset="-122"/>
                <a:ea typeface="黑体" panose="02010609060101010101" pitchFamily="49" charset="-122"/>
              </a:endParaRPr>
            </a:p>
          </p:txBody>
        </p:sp>
        <p:sp>
          <p:nvSpPr>
            <p:cNvPr id="26" name="Text Box 7"/>
            <p:cNvSpPr txBox="1">
              <a:spLocks noChangeArrowheads="1"/>
            </p:cNvSpPr>
            <p:nvPr/>
          </p:nvSpPr>
          <p:spPr bwMode="auto">
            <a:xfrm>
              <a:off x="8904069" y="5050571"/>
              <a:ext cx="1495625" cy="600467"/>
            </a:xfrm>
            <a:prstGeom prst="rect">
              <a:avLst/>
            </a:prstGeom>
            <a:noFill/>
            <a:ln w="9525">
              <a:noFill/>
              <a:miter lim="800000"/>
            </a:ln>
            <a:effectLst/>
          </p:spPr>
          <p:txBody>
            <a:bodyPr wrap="square">
              <a:spAutoFit/>
            </a:bodyPr>
            <a:p>
              <a:pPr>
                <a:spcBef>
                  <a:spcPct val="50000"/>
                </a:spcBef>
              </a:pPr>
              <a:r>
                <a:rPr lang="en-US" altLang="zh-CN" sz="1800" dirty="0">
                  <a:latin typeface="Arial" panose="020B0604020202020204" pitchFamily="34" charset="0"/>
                  <a:ea typeface="宋体" panose="02010600030101010101" pitchFamily="2" charset="-122"/>
                </a:rPr>
                <a:t>Energy</a:t>
              </a:r>
              <a:endParaRPr lang="en-US" altLang="zh-CN" sz="1800" dirty="0">
                <a:latin typeface="Arial" panose="020B0604020202020204" pitchFamily="34" charset="0"/>
                <a:ea typeface="宋体" panose="02010600030101010101" pitchFamily="2" charset="-122"/>
              </a:endParaRPr>
            </a:p>
          </p:txBody>
        </p:sp>
        <p:grpSp>
          <p:nvGrpSpPr>
            <p:cNvPr id="11" name="组合 10"/>
            <p:cNvGrpSpPr/>
            <p:nvPr/>
          </p:nvGrpSpPr>
          <p:grpSpPr>
            <a:xfrm>
              <a:off x="7248128" y="1052736"/>
              <a:ext cx="2026444" cy="3997807"/>
              <a:chOff x="7165900" y="1042626"/>
              <a:chExt cx="2026444" cy="4762638"/>
            </a:xfrm>
          </p:grpSpPr>
          <p:cxnSp>
            <p:nvCxnSpPr>
              <p:cNvPr id="12" name="直接连接符 11"/>
              <p:cNvCxnSpPr/>
              <p:nvPr/>
            </p:nvCxnSpPr>
            <p:spPr bwMode="auto">
              <a:xfrm flipH="1">
                <a:off x="8130992" y="1628800"/>
                <a:ext cx="46788" cy="4176464"/>
              </a:xfrm>
              <a:prstGeom prst="line">
                <a:avLst/>
              </a:prstGeom>
              <a:solidFill>
                <a:srgbClr val="336699"/>
              </a:solidFill>
              <a:ln w="38100" cap="flat" cmpd="sng" algn="ctr">
                <a:noFill/>
                <a:prstDash val="solid"/>
                <a:round/>
                <a:headEnd type="none" w="med" len="med"/>
                <a:tailEnd type="none" w="med" len="med"/>
              </a:ln>
            </p:spPr>
          </p:cxnSp>
          <p:sp>
            <p:nvSpPr>
              <p:cNvPr id="13" name="文本框 12"/>
              <p:cNvSpPr txBox="1"/>
              <p:nvPr/>
            </p:nvSpPr>
            <p:spPr>
              <a:xfrm>
                <a:off x="7165900" y="1042626"/>
                <a:ext cx="2026444" cy="774545"/>
              </a:xfrm>
              <a:prstGeom prst="rect">
                <a:avLst/>
              </a:prstGeom>
              <a:solidFill>
                <a:srgbClr val="FFC000">
                  <a:alpha val="50000"/>
                </a:srgbClr>
              </a:solidFill>
              <a:ln>
                <a:noFill/>
              </a:ln>
            </p:spPr>
            <p:txBody>
              <a:bodyPr wrap="square" rtlCol="0">
                <a:spAutoFit/>
              </a:bodyPr>
              <a:p>
                <a:r>
                  <a:rPr lang="zh-CN" altLang="en-US" sz="2000" b="1" dirty="0">
                    <a:latin typeface="黑体" panose="02010609060101010101" pitchFamily="49" charset="-122"/>
                    <a:ea typeface="黑体" panose="02010609060101010101" pitchFamily="49" charset="-122"/>
                  </a:rPr>
                  <a:t>信号的有无</a:t>
                </a:r>
                <a:endParaRPr lang="zh-CN" altLang="en-US" sz="2000" b="1" dirty="0">
                  <a:latin typeface="黑体" panose="02010609060101010101" pitchFamily="49" charset="-122"/>
                  <a:ea typeface="黑体" panose="02010609060101010101" pitchFamily="49" charset="-122"/>
                </a:endParaRPr>
              </a:p>
            </p:txBody>
          </p:sp>
        </p:grpSp>
      </p:grpSp>
      <p:sp>
        <p:nvSpPr>
          <p:cNvPr id="17" name="矩形 16"/>
          <p:cNvSpPr/>
          <p:nvPr/>
        </p:nvSpPr>
        <p:spPr>
          <a:xfrm>
            <a:off x="5313680" y="971550"/>
            <a:ext cx="6718300" cy="5556885"/>
          </a:xfrm>
          <a:prstGeom prst="rect">
            <a:avLst/>
          </a:prstGeom>
        </p:spPr>
        <p:txBody>
          <a:bodyPr wrap="square">
            <a:noAutofit/>
          </a:bodyPr>
          <a:p>
            <a:pPr marL="342900" indent="-342900" algn="l" fontAlgn="auto">
              <a:lnSpc>
                <a:spcPct val="200000"/>
              </a:lnSpc>
              <a:buClr>
                <a:srgbClr val="336699"/>
              </a:buClr>
              <a:buFont typeface="Wingdings" panose="05000000000000000000" charset="0"/>
              <a:buChar char="Ø"/>
            </a:pPr>
            <a:r>
              <a:rPr lang="zh-CN" altLang="en-US" sz="2200" dirty="0">
                <a:latin typeface="微软雅黑" panose="020B0503020204020204" pitchFamily="34" charset="-122"/>
                <a:ea typeface="微软雅黑" panose="020B0503020204020204" pitchFamily="34" charset="-122"/>
              </a:rPr>
              <a:t>探测目标为宇宙射线中的</a:t>
            </a:r>
            <a:r>
              <a:rPr lang="zh-CN" altLang="en-US" sz="2200" b="1" dirty="0">
                <a:solidFill>
                  <a:srgbClr val="0000FF"/>
                </a:solidFill>
                <a:latin typeface="微软雅黑" panose="020B0503020204020204" pitchFamily="34" charset="-122"/>
                <a:ea typeface="微软雅黑" panose="020B0503020204020204" pitchFamily="34" charset="-122"/>
              </a:rPr>
              <a:t>高能带电粒子</a:t>
            </a:r>
            <a:r>
              <a:rPr lang="zh-CN" altLang="en-US" sz="2200" b="1" dirty="0">
                <a:solidFill>
                  <a:schemeClr val="tx1"/>
                </a:solidFill>
                <a:latin typeface="微软雅黑" panose="020B0503020204020204" pitchFamily="34" charset="-122"/>
                <a:ea typeface="微软雅黑" panose="020B0503020204020204" pitchFamily="34" charset="-122"/>
              </a:rPr>
              <a:t>和</a:t>
            </a:r>
            <a:r>
              <a:rPr lang="zh-CN" altLang="en-US" sz="2200" b="1" dirty="0">
                <a:solidFill>
                  <a:srgbClr val="0000FF"/>
                </a:solidFill>
                <a:latin typeface="微软雅黑" panose="020B0503020204020204" pitchFamily="34" charset="-122"/>
                <a:ea typeface="微软雅黑" panose="020B0503020204020204" pitchFamily="34" charset="-122"/>
              </a:rPr>
              <a:t>伽马射线</a:t>
            </a:r>
            <a:endParaRPr lang="zh-CN" altLang="en-US" sz="2200" b="1" dirty="0">
              <a:solidFill>
                <a:srgbClr val="0000FF"/>
              </a:solidFill>
              <a:latin typeface="微软雅黑" panose="020B0503020204020204" pitchFamily="34" charset="-122"/>
              <a:ea typeface="微软雅黑" panose="020B0503020204020204" pitchFamily="34" charset="-122"/>
            </a:endParaRPr>
          </a:p>
          <a:p>
            <a:pPr marL="342900" indent="-342900" algn="l" fontAlgn="auto">
              <a:lnSpc>
                <a:spcPct val="200000"/>
              </a:lnSpc>
              <a:buClr>
                <a:srgbClr val="336699"/>
              </a:buClr>
              <a:buFont typeface="Wingdings" panose="05000000000000000000" charset="0"/>
              <a:buChar char="Ø"/>
            </a:pPr>
            <a:r>
              <a:rPr lang="zh-CN" altLang="en-US" sz="2200" dirty="0">
                <a:solidFill>
                  <a:schemeClr val="tx1"/>
                </a:solidFill>
                <a:latin typeface="微软雅黑" panose="020B0503020204020204" pitchFamily="34" charset="-122"/>
                <a:ea typeface="微软雅黑" panose="020B0503020204020204" pitchFamily="34" charset="-122"/>
              </a:rPr>
              <a:t>通过</a:t>
            </a:r>
            <a:r>
              <a:rPr lang="zh-CN" altLang="en-US" sz="2200" b="1" dirty="0">
                <a:solidFill>
                  <a:srgbClr val="0000FF"/>
                </a:solidFill>
                <a:latin typeface="微软雅黑" panose="020B0503020204020204" pitchFamily="34" charset="-122"/>
                <a:ea typeface="微软雅黑" panose="020B0503020204020204" pitchFamily="34" charset="-122"/>
              </a:rPr>
              <a:t>信号有无</a:t>
            </a:r>
            <a:r>
              <a:rPr lang="zh-CN" altLang="en-US" sz="2200" dirty="0">
                <a:latin typeface="微软雅黑" panose="020B0503020204020204" pitchFamily="34" charset="-122"/>
                <a:ea typeface="微软雅黑" panose="020B0503020204020204" pitchFamily="34" charset="-122"/>
              </a:rPr>
              <a:t>区分带电粒子和伽马射线</a:t>
            </a:r>
            <a:endParaRPr lang="zh-CN" altLang="en-US" sz="2200" b="1" dirty="0">
              <a:latin typeface="微软雅黑" panose="020B0503020204020204" pitchFamily="34" charset="-122"/>
              <a:ea typeface="微软雅黑" panose="020B0503020204020204" pitchFamily="34" charset="-122"/>
            </a:endParaRPr>
          </a:p>
          <a:p>
            <a:pPr marL="342900" indent="-342900" algn="l" fontAlgn="auto">
              <a:lnSpc>
                <a:spcPct val="200000"/>
              </a:lnSpc>
              <a:buClr>
                <a:srgbClr val="336699"/>
              </a:buClr>
              <a:buFont typeface="Wingdings" panose="05000000000000000000" charset="0"/>
              <a:buChar char="Ø"/>
            </a:pPr>
            <a:r>
              <a:rPr lang="zh-CN" altLang="en-US" sz="2200" dirty="0">
                <a:latin typeface="微软雅黑" panose="020B0503020204020204" pitchFamily="34" charset="-122"/>
                <a:ea typeface="微软雅黑" panose="020B0503020204020204" pitchFamily="34" charset="-122"/>
                <a:sym typeface="+mn-ea"/>
              </a:rPr>
              <a:t>相对论能区带电粒子的</a:t>
            </a:r>
            <a:r>
              <a:rPr lang="zh-CN" altLang="en-US" sz="2200" b="1" dirty="0">
                <a:solidFill>
                  <a:srgbClr val="0000FF"/>
                </a:solidFill>
                <a:latin typeface="微软雅黑" panose="020B0503020204020204" pitchFamily="34" charset="-122"/>
                <a:ea typeface="微软雅黑" panose="020B0503020204020204" pitchFamily="34" charset="-122"/>
                <a:sym typeface="+mn-ea"/>
              </a:rPr>
              <a:t>电离能损</a:t>
            </a:r>
            <a:r>
              <a:rPr lang="zh-CN" altLang="en-US" sz="2200" dirty="0">
                <a:latin typeface="微软雅黑" panose="020B0503020204020204" pitchFamily="34" charset="-122"/>
                <a:ea typeface="微软雅黑" panose="020B0503020204020204" pitchFamily="34" charset="-122"/>
                <a:sym typeface="+mn-ea"/>
              </a:rPr>
              <a:t>却决于</a:t>
            </a:r>
            <a:r>
              <a:rPr lang="zh-CN" altLang="en-US" sz="2200" b="1" dirty="0">
                <a:solidFill>
                  <a:srgbClr val="0000FF"/>
                </a:solidFill>
                <a:latin typeface="微软雅黑" panose="020B0503020204020204" pitchFamily="34" charset="-122"/>
                <a:ea typeface="微软雅黑" panose="020B0503020204020204" pitchFamily="34" charset="-122"/>
                <a:sym typeface="+mn-ea"/>
              </a:rPr>
              <a:t>所带电荷量</a:t>
            </a:r>
            <a:endParaRPr lang="zh-CN" altLang="en-US" sz="2200" b="1" dirty="0">
              <a:solidFill>
                <a:srgbClr val="0000FF"/>
              </a:solidFill>
              <a:latin typeface="微软雅黑" panose="020B0503020204020204" pitchFamily="34" charset="-122"/>
              <a:ea typeface="微软雅黑" panose="020B0503020204020204" pitchFamily="34" charset="-122"/>
              <a:sym typeface="+mn-ea"/>
            </a:endParaRPr>
          </a:p>
          <a:p>
            <a:pPr marL="342900" indent="-342900" algn="l" fontAlgn="auto">
              <a:lnSpc>
                <a:spcPct val="200000"/>
              </a:lnSpc>
              <a:buClr>
                <a:srgbClr val="336699"/>
              </a:buClr>
              <a:buFont typeface="Wingdings" panose="05000000000000000000" charset="0"/>
              <a:buChar char="p"/>
            </a:pPr>
            <a:endParaRPr lang="zh-CN" altLang="en-US" sz="2200" b="1" dirty="0">
              <a:solidFill>
                <a:srgbClr val="0000FF"/>
              </a:solidFill>
              <a:latin typeface="微软雅黑" panose="020B0503020204020204" pitchFamily="34" charset="-122"/>
              <a:ea typeface="微软雅黑" panose="020B0503020204020204" pitchFamily="34" charset="-122"/>
              <a:sym typeface="+mn-ea"/>
            </a:endParaRPr>
          </a:p>
          <a:p>
            <a:pPr marL="457200" indent="-457200" algn="l" fontAlgn="auto">
              <a:lnSpc>
                <a:spcPct val="200000"/>
              </a:lnSpc>
              <a:buClr>
                <a:srgbClr val="336699"/>
              </a:buClr>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sym typeface="+mn-ea"/>
              </a:rPr>
              <a:t>探测介质材料为塑料闪烁体</a:t>
            </a:r>
            <a:endParaRPr lang="zh-CN" altLang="en-US" sz="2200" dirty="0">
              <a:latin typeface="微软雅黑" panose="020B0503020204020204" pitchFamily="34" charset="-122"/>
              <a:ea typeface="微软雅黑" panose="020B0503020204020204" pitchFamily="34" charset="-122"/>
              <a:sym typeface="+mn-ea"/>
            </a:endParaRPr>
          </a:p>
          <a:p>
            <a:pPr marL="457200" indent="-457200" algn="l" fontAlgn="auto">
              <a:lnSpc>
                <a:spcPct val="200000"/>
              </a:lnSpc>
              <a:buClr>
                <a:srgbClr val="336699"/>
              </a:buClr>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sym typeface="+mn-ea"/>
              </a:rPr>
              <a:t>带电粒子击中塑料闪烁体时，会产生闪烁光</a:t>
            </a:r>
            <a:endParaRPr lang="zh-CN" altLang="en-US" sz="2200" dirty="0">
              <a:latin typeface="微软雅黑" panose="020B0503020204020204" pitchFamily="34" charset="-122"/>
              <a:ea typeface="微软雅黑" panose="020B0503020204020204" pitchFamily="34" charset="-122"/>
            </a:endParaRPr>
          </a:p>
          <a:p>
            <a:pPr marL="457200" indent="-457200" algn="l" fontAlgn="auto">
              <a:lnSpc>
                <a:spcPct val="200000"/>
              </a:lnSpc>
              <a:buClr>
                <a:srgbClr val="336699"/>
              </a:buClr>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sym typeface="+mn-ea"/>
              </a:rPr>
              <a:t>通过读出光电器件进行光电转化</a:t>
            </a:r>
            <a:endParaRPr lang="zh-CN" altLang="en-US" sz="2200" dirty="0">
              <a:latin typeface="微软雅黑" panose="020B0503020204020204" pitchFamily="34" charset="-122"/>
              <a:ea typeface="微软雅黑" panose="020B0503020204020204" pitchFamily="34" charset="-122"/>
            </a:endParaRPr>
          </a:p>
          <a:p>
            <a:pPr marL="457200" indent="-457200" algn="l" fontAlgn="auto">
              <a:lnSpc>
                <a:spcPct val="200000"/>
              </a:lnSpc>
              <a:buClr>
                <a:srgbClr val="336699"/>
              </a:buClr>
              <a:buFont typeface="Arial" panose="020B0604020202020204" pitchFamily="34" charset="0"/>
              <a:buChar char="•"/>
            </a:pPr>
            <a:r>
              <a:rPr lang="zh-CN" altLang="en-US" sz="2200" dirty="0">
                <a:latin typeface="微软雅黑" panose="020B0503020204020204" pitchFamily="34" charset="-122"/>
                <a:ea typeface="微软雅黑" panose="020B0503020204020204" pitchFamily="34" charset="-122"/>
                <a:sym typeface="+mn-ea"/>
              </a:rPr>
              <a:t>倍增后的光电子经由前端电子学（</a:t>
            </a:r>
            <a:r>
              <a:rPr lang="en-US" altLang="zh-CN" sz="2200" dirty="0">
                <a:latin typeface="微软雅黑" panose="020B0503020204020204" pitchFamily="34" charset="-122"/>
                <a:ea typeface="微软雅黑" panose="020B0503020204020204" pitchFamily="34" charset="-122"/>
                <a:sym typeface="+mn-ea"/>
              </a:rPr>
              <a:t>FEE</a:t>
            </a:r>
            <a:r>
              <a:rPr lang="zh-CN" altLang="en-US" sz="2200" dirty="0">
                <a:latin typeface="微软雅黑" panose="020B0503020204020204" pitchFamily="34" charset="-122"/>
                <a:ea typeface="微软雅黑" panose="020B0503020204020204" pitchFamily="34" charset="-122"/>
                <a:sym typeface="+mn-ea"/>
              </a:rPr>
              <a:t>）处理</a:t>
            </a:r>
            <a:endParaRPr lang="zh-CN" altLang="en-US" sz="2200" dirty="0">
              <a:latin typeface="微软雅黑" panose="020B0503020204020204" pitchFamily="34" charset="-122"/>
              <a:ea typeface="微软雅黑" panose="020B0503020204020204" pitchFamily="34" charset="-122"/>
              <a:sym typeface="+mn-ea"/>
            </a:endParaRPr>
          </a:p>
          <a:p>
            <a:pPr marL="342900" indent="-342900" algn="l" fontAlgn="auto">
              <a:lnSpc>
                <a:spcPct val="200000"/>
              </a:lnSpc>
              <a:buClr>
                <a:srgbClr val="336699"/>
              </a:buClr>
              <a:buFont typeface="Arial" panose="020B0604020202020204" pitchFamily="34" charset="0"/>
              <a:buChar char="•"/>
            </a:pPr>
            <a:endParaRPr lang="zh-CN" altLang="en-US" sz="2200" b="1" dirty="0">
              <a:solidFill>
                <a:srgbClr val="0000FF"/>
              </a:solidFill>
              <a:latin typeface="微软雅黑" panose="020B0503020204020204" pitchFamily="34" charset="-122"/>
              <a:ea typeface="微软雅黑" panose="020B0503020204020204" pitchFamily="34" charset="-122"/>
              <a:sym typeface="+mn-ea"/>
            </a:endParaRPr>
          </a:p>
        </p:txBody>
      </p:sp>
      <p:sp>
        <p:nvSpPr>
          <p:cNvPr id="2" name="圆角矩形 1"/>
          <p:cNvSpPr/>
          <p:nvPr/>
        </p:nvSpPr>
        <p:spPr>
          <a:xfrm>
            <a:off x="5313680" y="971550"/>
            <a:ext cx="6781165" cy="2412365"/>
          </a:xfrm>
          <a:prstGeom prst="roundRect">
            <a:avLst/>
          </a:prstGeom>
          <a:ln w="28575" cmpd="sng">
            <a:no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
        <p:nvSpPr>
          <p:cNvPr id="3" name="圆角矩形 2"/>
          <p:cNvSpPr/>
          <p:nvPr/>
        </p:nvSpPr>
        <p:spPr>
          <a:xfrm>
            <a:off x="5313680" y="3510280"/>
            <a:ext cx="6717665" cy="3018155"/>
          </a:xfrm>
          <a:prstGeom prst="roundRect">
            <a:avLst/>
          </a:prstGeom>
          <a:noFill/>
          <a:ln w="28575" cmpd="sng">
            <a:noFill/>
            <a:prstDash val="sysDash"/>
          </a:ln>
          <a:extLst>
            <a:ext uri="{909E8E84-426E-40DD-AFC4-6F175D3DCCD1}">
              <a14:hiddenFill xmlns:a14="http://schemas.microsoft.com/office/drawing/2010/main">
                <a:solidFill>
                  <a:schemeClr val="accent2"/>
                </a:solidFill>
              </a14:hiddenFill>
            </a:ext>
          </a:extLst>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grpSp>
        <p:nvGrpSpPr>
          <p:cNvPr id="29" name="组合 28"/>
          <p:cNvGrpSpPr/>
          <p:nvPr/>
        </p:nvGrpSpPr>
        <p:grpSpPr>
          <a:xfrm>
            <a:off x="634365" y="3843655"/>
            <a:ext cx="4578350" cy="2806700"/>
            <a:chOff x="143097" y="2118224"/>
            <a:chExt cx="6168927" cy="4594463"/>
          </a:xfrm>
        </p:grpSpPr>
        <p:pic>
          <p:nvPicPr>
            <p:cNvPr id="9" name="图片 8"/>
            <p:cNvPicPr>
              <a:picLocks noChangeAspect="1"/>
            </p:cNvPicPr>
            <p:nvPr/>
          </p:nvPicPr>
          <p:blipFill>
            <a:blip r:embed="rId6"/>
            <a:stretch>
              <a:fillRect/>
            </a:stretch>
          </p:blipFill>
          <p:spPr>
            <a:xfrm>
              <a:off x="225265" y="2190232"/>
              <a:ext cx="6014750" cy="3687040"/>
            </a:xfrm>
            <a:prstGeom prst="rect">
              <a:avLst/>
            </a:prstGeom>
            <a:ln>
              <a:noFill/>
            </a:ln>
          </p:spPr>
        </p:pic>
        <p:pic>
          <p:nvPicPr>
            <p:cNvPr id="10" name="图片 9"/>
            <p:cNvPicPr>
              <a:picLocks noChangeAspect="1"/>
            </p:cNvPicPr>
            <p:nvPr/>
          </p:nvPicPr>
          <p:blipFill>
            <a:blip r:embed="rId7"/>
            <a:stretch>
              <a:fillRect/>
            </a:stretch>
          </p:blipFill>
          <p:spPr>
            <a:xfrm>
              <a:off x="369281" y="5866559"/>
              <a:ext cx="5903511" cy="829616"/>
            </a:xfrm>
            <a:prstGeom prst="rect">
              <a:avLst/>
            </a:prstGeom>
            <a:ln w="38100">
              <a:noFill/>
            </a:ln>
          </p:spPr>
        </p:pic>
        <p:sp>
          <p:nvSpPr>
            <p:cNvPr id="14" name="椭圆 13"/>
            <p:cNvSpPr/>
            <p:nvPr/>
          </p:nvSpPr>
          <p:spPr bwMode="auto">
            <a:xfrm>
              <a:off x="2398185" y="4286758"/>
              <a:ext cx="3712980" cy="763785"/>
            </a:xfrm>
            <a:prstGeom prst="ellipse">
              <a:avLst/>
            </a:prstGeom>
            <a:noFill/>
            <a:ln w="38100" cap="flat" cmpd="sng" algn="ctr">
              <a:solidFill>
                <a:srgbClr val="00B0F0"/>
              </a:solidFill>
              <a:prstDash val="solid"/>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5" name="右箭头 14"/>
            <p:cNvSpPr/>
            <p:nvPr/>
          </p:nvSpPr>
          <p:spPr bwMode="auto">
            <a:xfrm rot="16200000">
              <a:off x="3758726" y="5045473"/>
              <a:ext cx="754721" cy="764859"/>
            </a:xfrm>
            <a:prstGeom prst="rightArrow">
              <a:avLst/>
            </a:prstGeom>
            <a:noFill/>
            <a:ln w="38100" cap="flat" cmpd="sng" algn="ctr">
              <a:solidFill>
                <a:srgbClr val="00B0F0"/>
              </a:solidFill>
              <a:prstDash val="solid"/>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sp>
          <p:nvSpPr>
            <p:cNvPr id="18" name="矩形 17"/>
            <p:cNvSpPr/>
            <p:nvPr/>
          </p:nvSpPr>
          <p:spPr bwMode="auto">
            <a:xfrm>
              <a:off x="143097" y="2118224"/>
              <a:ext cx="6168927" cy="4594463"/>
            </a:xfrm>
            <a:prstGeom prst="rect">
              <a:avLst/>
            </a:prstGeom>
            <a:noFill/>
            <a:ln w="25400" cap="flat" cmpd="sng" algn="ctr">
              <a:noFill/>
              <a:prstDash val="solid"/>
              <a:round/>
              <a:headEnd type="none" w="med" len="med"/>
              <a:tailEnd type="none" w="med" len="med"/>
            </a:ln>
          </p:spPr>
          <p:txBody>
            <a:bodyPr vert="horz" wrap="square" lIns="91440" tIns="45720" rIns="91440" bIns="45720" numCol="1" rtlCol="0" anchor="t"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4200" b="0" i="0" u="none" strike="noStrike" cap="none" normalizeH="0" baseline="0">
                <a:ln>
                  <a:noFill/>
                </a:ln>
                <a:solidFill>
                  <a:srgbClr val="000000"/>
                </a:solidFill>
                <a:effectLst/>
                <a:latin typeface="Gill Sans" charset="0"/>
                <a:ea typeface="Heiti SC Light" charset="0"/>
                <a:cs typeface="Heiti SC Light" charset="0"/>
                <a:sym typeface="Gill Sans"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构型设计</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10" name="文本框 9"/>
          <p:cNvSpPr txBox="1"/>
          <p:nvPr>
            <p:custDataLst>
              <p:tags r:id="rId3"/>
            </p:custDataLst>
          </p:nvPr>
        </p:nvSpPr>
        <p:spPr>
          <a:xfrm>
            <a:off x="421005" y="1016635"/>
            <a:ext cx="4719955" cy="2867025"/>
          </a:xfrm>
          <a:prstGeom prst="rect">
            <a:avLst/>
          </a:prstGeom>
          <a:noFill/>
        </p:spPr>
        <p:txBody>
          <a:bodyPr wrap="square" rtlCol="0">
            <a:noAutofit/>
          </a:bodyPr>
          <a:p>
            <a:pPr marL="285750" marR="0" lvl="1" indent="-285750" algn="just" defTabSz="914400" rtl="0" fontAlgn="auto">
              <a:lnSpc>
                <a:spcPct val="150000"/>
              </a:lnSpc>
              <a:spcBef>
                <a:spcPts val="0"/>
              </a:spcBef>
              <a:buClr>
                <a:srgbClr val="336699"/>
              </a:buClr>
              <a:buSzTx/>
              <a:buFont typeface="Wingdings" panose="05000000000000000000" charset="0"/>
              <a:buChar char="p"/>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第一层一块</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00</a:t>
            </a:r>
            <a:r>
              <a:rPr lang="en-US" altLang="zh-CN" sz="2000" dirty="0">
                <a:sym typeface="+mn-ea"/>
              </a:rPr>
              <a:t>×</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00mm</a:t>
            </a:r>
            <a:r>
              <a:rPr lang="en-US" sz="2000" b="1"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大塑闪：</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采用双</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PMT+WLS</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读出</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1" indent="-285750" algn="just" defTabSz="914400" rtl="0" fontAlgn="auto">
              <a:lnSpc>
                <a:spcPct val="150000"/>
              </a:lnSpc>
              <a:spcBef>
                <a:spcPts val="0"/>
              </a:spcBef>
              <a:buClr>
                <a:srgbClr val="336699"/>
              </a:buClr>
              <a:buSzTx/>
              <a:buFont typeface="Wingdings" panose="05000000000000000000" charset="0"/>
              <a:buChar char="p"/>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第二层为四块</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200</a:t>
            </a:r>
            <a:r>
              <a:rPr lang="en-US" altLang="zh-CN" sz="2000" dirty="0">
                <a:sym typeface="+mn-ea"/>
              </a:rPr>
              <a:t>×</a:t>
            </a:r>
            <a:r>
              <a:rPr 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210mm</a:t>
            </a:r>
            <a:r>
              <a:rPr lang="en-US" sz="2000" b="1"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小塑闪</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：其中两个采用双</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PMT+WLS</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读出</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1" indent="-285750" algn="just" defTabSz="914400" rtl="0" fontAlgn="auto">
              <a:lnSpc>
                <a:spcPct val="150000"/>
              </a:lnSpc>
              <a:spcBef>
                <a:spcPts val="0"/>
              </a:spcBef>
              <a:buClr>
                <a:srgbClr val="336699"/>
              </a:buClr>
              <a:buSzTx/>
              <a:buFont typeface="Wingdings" panose="05000000000000000000" charset="0"/>
              <a:buChar char="p"/>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塑闪四角用角柱固定，同时角柱为探测器整体承力结构</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marR="0" lvl="1" indent="-285750" algn="just" defTabSz="914400" rtl="0" fontAlgn="auto">
              <a:lnSpc>
                <a:spcPct val="150000"/>
              </a:lnSpc>
              <a:spcBef>
                <a:spcPts val="0"/>
              </a:spcBef>
              <a:buClr>
                <a:srgbClr val="336699"/>
              </a:buClr>
              <a:buSzTx/>
              <a:buFont typeface="Wingdings" panose="05000000000000000000" charset="0"/>
              <a:buChar char="p"/>
            </a:pP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采用</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IDE3381</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和自研</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ASIC</a:t>
            </a:r>
            <a:r>
              <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两种芯片</a:t>
            </a:r>
            <a:endParaRPr lang="zh-CN" altLang="en-US"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821664195" name="图片 21"/>
          <p:cNvPicPr/>
          <p:nvPr/>
        </p:nvPicPr>
        <p:blipFill>
          <a:blip r:embed="rId4"/>
          <a:srcRect l="2481" t="5322" r="2608"/>
          <a:stretch>
            <a:fillRect/>
          </a:stretch>
        </p:blipFill>
        <p:spPr>
          <a:xfrm>
            <a:off x="5867400" y="1383030"/>
            <a:ext cx="4998720" cy="4410710"/>
          </a:xfrm>
          <a:prstGeom prst="rect">
            <a:avLst/>
          </a:prstGeom>
          <a:noFill/>
          <a:ln>
            <a:noFill/>
          </a:ln>
        </p:spPr>
      </p:pic>
      <p:cxnSp>
        <p:nvCxnSpPr>
          <p:cNvPr id="2" name="直接箭头连接符 1"/>
          <p:cNvCxnSpPr/>
          <p:nvPr/>
        </p:nvCxnSpPr>
        <p:spPr>
          <a:xfrm flipH="1">
            <a:off x="9761855" y="1783080"/>
            <a:ext cx="1023620" cy="836930"/>
          </a:xfrm>
          <a:prstGeom prst="straightConnector1">
            <a:avLst/>
          </a:prstGeom>
          <a:ln w="38100">
            <a:solidFill>
              <a:schemeClr val="accent4"/>
            </a:solidFill>
            <a:tailEnd type="arrow"/>
          </a:ln>
        </p:spPr>
        <p:style>
          <a:lnRef idx="2">
            <a:schemeClr val="accent1"/>
          </a:lnRef>
          <a:fillRef idx="0">
            <a:srgbClr val="FFFFFF"/>
          </a:fillRef>
          <a:effectRef idx="0">
            <a:srgbClr val="FFFFFF"/>
          </a:effectRef>
          <a:fontRef idx="minor">
            <a:schemeClr val="tx1"/>
          </a:fontRef>
        </p:style>
      </p:cxnSp>
      <p:sp>
        <p:nvSpPr>
          <p:cNvPr id="3" name="矩形 2"/>
          <p:cNvSpPr/>
          <p:nvPr/>
        </p:nvSpPr>
        <p:spPr>
          <a:xfrm>
            <a:off x="5494020" y="989965"/>
            <a:ext cx="2164080" cy="42545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顶部塑料闪烁体</a:t>
            </a:r>
            <a:endParaRPr lang="zh-CN" altLang="en-US" sz="2000" b="1">
              <a:solidFill>
                <a:schemeClr val="tx1"/>
              </a:solidFill>
              <a:latin typeface="微软雅黑" panose="020B0503020204020204" pitchFamily="34" charset="-122"/>
              <a:ea typeface="微软雅黑" panose="020B0503020204020204" pitchFamily="34" charset="-122"/>
            </a:endParaRPr>
          </a:p>
        </p:txBody>
      </p:sp>
      <p:cxnSp>
        <p:nvCxnSpPr>
          <p:cNvPr id="9" name="直接箭头连接符 8"/>
          <p:cNvCxnSpPr>
            <a:stCxn id="13" idx="3"/>
          </p:cNvCxnSpPr>
          <p:nvPr/>
        </p:nvCxnSpPr>
        <p:spPr>
          <a:xfrm flipV="1">
            <a:off x="7658100" y="5083175"/>
            <a:ext cx="1475105" cy="293370"/>
          </a:xfrm>
          <a:prstGeom prst="straightConnector1">
            <a:avLst/>
          </a:prstGeom>
          <a:ln w="38100">
            <a:solidFill>
              <a:schemeClr val="accent4"/>
            </a:solidFill>
            <a:tailEnd type="arrow"/>
          </a:ln>
        </p:spPr>
        <p:style>
          <a:lnRef idx="2">
            <a:schemeClr val="accent1"/>
          </a:lnRef>
          <a:fillRef idx="0">
            <a:srgbClr val="FFFFFF"/>
          </a:fillRef>
          <a:effectRef idx="0">
            <a:srgbClr val="FFFFFF"/>
          </a:effectRef>
          <a:fontRef idx="minor">
            <a:schemeClr val="tx1"/>
          </a:fontRef>
        </p:style>
      </p:cxnSp>
      <p:sp>
        <p:nvSpPr>
          <p:cNvPr id="13" name="矩形 12"/>
          <p:cNvSpPr/>
          <p:nvPr/>
        </p:nvSpPr>
        <p:spPr>
          <a:xfrm>
            <a:off x="5494020" y="4811395"/>
            <a:ext cx="2164080" cy="11303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微软雅黑" panose="020B0503020204020204" pitchFamily="34" charset="-122"/>
                <a:ea typeface="微软雅黑" panose="020B0503020204020204" pitchFamily="34" charset="-122"/>
              </a:rPr>
              <a:t>FEE</a:t>
            </a:r>
            <a:r>
              <a:rPr lang="zh-CN" altLang="en-US" sz="2000" b="1">
                <a:solidFill>
                  <a:schemeClr val="tx1"/>
                </a:solidFill>
                <a:latin typeface="微软雅黑" panose="020B0503020204020204" pitchFamily="34" charset="-122"/>
                <a:ea typeface="微软雅黑" panose="020B0503020204020204" pitchFamily="34" charset="-122"/>
              </a:rPr>
              <a:t>机箱</a:t>
            </a:r>
            <a:endParaRPr lang="zh-CN" altLang="en-US" sz="2000" b="1">
              <a:solidFill>
                <a:schemeClr val="tx1"/>
              </a:solidFill>
              <a:latin typeface="微软雅黑" panose="020B0503020204020204" pitchFamily="34" charset="-122"/>
              <a:ea typeface="微软雅黑" panose="020B0503020204020204" pitchFamily="34" charset="-122"/>
            </a:endParaRPr>
          </a:p>
          <a:p>
            <a:pPr algn="ctr"/>
            <a:r>
              <a:rPr lang="zh-CN" altLang="en-US" sz="2000" b="1">
                <a:solidFill>
                  <a:schemeClr val="tx1"/>
                </a:solidFill>
                <a:latin typeface="微软雅黑" panose="020B0503020204020204" pitchFamily="34" charset="-122"/>
                <a:ea typeface="微软雅黑" panose="020B0503020204020204" pitchFamily="34" charset="-122"/>
              </a:rPr>
              <a:t>内置电子学线路板和高压信号板</a:t>
            </a:r>
            <a:endParaRPr lang="zh-CN" altLang="en-US" sz="2000" b="1">
              <a:solidFill>
                <a:schemeClr val="tx1"/>
              </a:solidFill>
              <a:latin typeface="微软雅黑" panose="020B0503020204020204" pitchFamily="34" charset="-122"/>
              <a:ea typeface="微软雅黑" panose="020B0503020204020204" pitchFamily="34" charset="-122"/>
            </a:endParaRPr>
          </a:p>
        </p:txBody>
      </p:sp>
      <p:cxnSp>
        <p:nvCxnSpPr>
          <p:cNvPr id="14" name="直接箭头连接符 13"/>
          <p:cNvCxnSpPr/>
          <p:nvPr/>
        </p:nvCxnSpPr>
        <p:spPr>
          <a:xfrm>
            <a:off x="6730365" y="1415415"/>
            <a:ext cx="1334770" cy="786130"/>
          </a:xfrm>
          <a:prstGeom prst="straightConnector1">
            <a:avLst/>
          </a:prstGeom>
          <a:ln w="38100">
            <a:solidFill>
              <a:schemeClr val="accent4"/>
            </a:solidFill>
            <a:tailEnd type="arrow"/>
          </a:ln>
        </p:spPr>
        <p:style>
          <a:lnRef idx="2">
            <a:schemeClr val="accent1"/>
          </a:lnRef>
          <a:fillRef idx="0">
            <a:srgbClr val="FFFFFF"/>
          </a:fillRef>
          <a:effectRef idx="0">
            <a:srgbClr val="FFFFFF"/>
          </a:effectRef>
          <a:fontRef idx="minor">
            <a:schemeClr val="tx1"/>
          </a:fontRef>
        </p:style>
      </p:cxnSp>
      <p:cxnSp>
        <p:nvCxnSpPr>
          <p:cNvPr id="17" name="直接箭头连接符 16"/>
          <p:cNvCxnSpPr/>
          <p:nvPr/>
        </p:nvCxnSpPr>
        <p:spPr>
          <a:xfrm flipH="1" flipV="1">
            <a:off x="10136505" y="3883025"/>
            <a:ext cx="584200" cy="1501140"/>
          </a:xfrm>
          <a:prstGeom prst="straightConnector1">
            <a:avLst/>
          </a:prstGeom>
          <a:ln w="38100">
            <a:solidFill>
              <a:schemeClr val="accent4"/>
            </a:solidFill>
            <a:tailEnd type="arrow"/>
          </a:ln>
        </p:spPr>
        <p:style>
          <a:lnRef idx="2">
            <a:schemeClr val="accent1"/>
          </a:lnRef>
          <a:fillRef idx="0">
            <a:srgbClr val="FFFFFF"/>
          </a:fillRef>
          <a:effectRef idx="0">
            <a:srgbClr val="FFFFFF"/>
          </a:effectRef>
          <a:fontRef idx="minor">
            <a:schemeClr val="tx1"/>
          </a:fontRef>
        </p:style>
      </p:cxnSp>
      <p:sp>
        <p:nvSpPr>
          <p:cNvPr id="18" name="矩形 17"/>
          <p:cNvSpPr/>
          <p:nvPr/>
        </p:nvSpPr>
        <p:spPr>
          <a:xfrm>
            <a:off x="9761855" y="5422900"/>
            <a:ext cx="2164080" cy="4597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solidFill>
                  <a:schemeClr val="tx1"/>
                </a:solidFill>
                <a:latin typeface="微软雅黑" panose="020B0503020204020204" pitchFamily="34" charset="-122"/>
                <a:ea typeface="微软雅黑" panose="020B0503020204020204" pitchFamily="34" charset="-122"/>
              </a:rPr>
              <a:t>PMT</a:t>
            </a:r>
            <a:endParaRPr lang="en-US" altLang="zh-CN" sz="2000" b="1">
              <a:solidFill>
                <a:schemeClr val="tx1"/>
              </a:solidFill>
              <a:latin typeface="微软雅黑" panose="020B0503020204020204" pitchFamily="34" charset="-122"/>
              <a:ea typeface="微软雅黑" panose="020B0503020204020204" pitchFamily="34" charset="-122"/>
            </a:endParaRPr>
          </a:p>
        </p:txBody>
      </p:sp>
      <p:sp>
        <p:nvSpPr>
          <p:cNvPr id="21" name="矩形 20"/>
          <p:cNvSpPr/>
          <p:nvPr/>
        </p:nvSpPr>
        <p:spPr>
          <a:xfrm>
            <a:off x="9906000" y="1292860"/>
            <a:ext cx="2164080" cy="4597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光纤支撑保护</a:t>
            </a:r>
            <a:endParaRPr lang="zh-CN" altLang="en-US" sz="2000" b="1">
              <a:solidFill>
                <a:schemeClr val="tx1"/>
              </a:solidFill>
              <a:latin typeface="微软雅黑" panose="020B0503020204020204" pitchFamily="34" charset="-122"/>
              <a:ea typeface="微软雅黑" panose="020B0503020204020204" pitchFamily="34" charset="-122"/>
            </a:endParaRPr>
          </a:p>
        </p:txBody>
      </p:sp>
      <p:pic>
        <p:nvPicPr>
          <p:cNvPr id="23" name="图片 22"/>
          <p:cNvPicPr>
            <a:picLocks noChangeAspect="1"/>
          </p:cNvPicPr>
          <p:nvPr>
            <p:custDataLst>
              <p:tags r:id="rId5"/>
            </p:custDataLst>
          </p:nvPr>
        </p:nvPicPr>
        <p:blipFill>
          <a:blip r:embed="rId6"/>
          <a:srcRect t="7302"/>
          <a:stretch>
            <a:fillRect/>
          </a:stretch>
        </p:blipFill>
        <p:spPr>
          <a:xfrm>
            <a:off x="239395" y="4580890"/>
            <a:ext cx="4506595" cy="1870075"/>
          </a:xfrm>
          <a:prstGeom prst="rect">
            <a:avLst/>
          </a:prstGeom>
        </p:spPr>
      </p:pic>
      <p:cxnSp>
        <p:nvCxnSpPr>
          <p:cNvPr id="24" name="直接箭头连接符 23"/>
          <p:cNvCxnSpPr/>
          <p:nvPr>
            <p:custDataLst>
              <p:tags r:id="rId7"/>
            </p:custDataLst>
          </p:nvPr>
        </p:nvCxnSpPr>
        <p:spPr>
          <a:xfrm>
            <a:off x="4129256" y="4637697"/>
            <a:ext cx="358775" cy="705485"/>
          </a:xfrm>
          <a:prstGeom prst="straightConnector1">
            <a:avLst/>
          </a:prstGeom>
          <a:ln w="25400">
            <a:solidFill>
              <a:schemeClr val="accent1"/>
            </a:solidFill>
            <a:headEnd type="triangle" w="sm" len="lg"/>
            <a:tailEnd type="triangle" w="sm" len="lg"/>
          </a:ln>
        </p:spPr>
        <p:style>
          <a:lnRef idx="2">
            <a:schemeClr val="accent1"/>
          </a:lnRef>
          <a:fillRef idx="0">
            <a:srgbClr val="FFFFFF"/>
          </a:fillRef>
          <a:effectRef idx="0">
            <a:srgbClr val="FFFFFF"/>
          </a:effectRef>
          <a:fontRef idx="minor">
            <a:schemeClr val="tx1"/>
          </a:fontRef>
        </p:style>
      </p:cxnSp>
      <p:cxnSp>
        <p:nvCxnSpPr>
          <p:cNvPr id="25" name="直接箭头连接符 24"/>
          <p:cNvCxnSpPr/>
          <p:nvPr>
            <p:custDataLst>
              <p:tags r:id="rId8"/>
            </p:custDataLst>
          </p:nvPr>
        </p:nvCxnSpPr>
        <p:spPr>
          <a:xfrm flipH="1">
            <a:off x="2039471" y="4581182"/>
            <a:ext cx="1944370" cy="113665"/>
          </a:xfrm>
          <a:prstGeom prst="straightConnector1">
            <a:avLst/>
          </a:prstGeom>
          <a:ln w="25400">
            <a:solidFill>
              <a:schemeClr val="accent1"/>
            </a:solidFill>
            <a:headEnd type="triangle" w="sm" len="lg"/>
            <a:tailEnd type="triangle" w="sm" len="lg"/>
          </a:ln>
        </p:spPr>
        <p:style>
          <a:lnRef idx="2">
            <a:schemeClr val="accent1"/>
          </a:lnRef>
          <a:fillRef idx="0">
            <a:srgbClr val="FFFFFF"/>
          </a:fillRef>
          <a:effectRef idx="0">
            <a:srgbClr val="FFFFFF"/>
          </a:effectRef>
          <a:fontRef idx="minor">
            <a:schemeClr val="tx1"/>
          </a:fontRef>
        </p:style>
      </p:cxnSp>
      <p:sp>
        <p:nvSpPr>
          <p:cNvPr id="26" name="文本框 25"/>
          <p:cNvSpPr txBox="1"/>
          <p:nvPr>
            <p:custDataLst>
              <p:tags r:id="rId9"/>
            </p:custDataLst>
          </p:nvPr>
        </p:nvSpPr>
        <p:spPr>
          <a:xfrm rot="3960000">
            <a:off x="4079091" y="4807877"/>
            <a:ext cx="831215" cy="306705"/>
          </a:xfrm>
          <a:prstGeom prst="rect">
            <a:avLst/>
          </a:prstGeom>
          <a:noFill/>
        </p:spPr>
        <p:txBody>
          <a:bodyPr wrap="square" rtlCol="0">
            <a:spAutoFit/>
          </a:bodyPr>
          <a:p>
            <a:r>
              <a:rPr lang="en-US" altLang="zh-CN" sz="1400" b="1">
                <a:latin typeface="Times New Roman" panose="02020603050405020304" pitchFamily="18" charset="0"/>
                <a:cs typeface="Times New Roman" panose="02020603050405020304" pitchFamily="18" charset="0"/>
              </a:rPr>
              <a:t>200mm</a:t>
            </a:r>
            <a:endParaRPr lang="en-US" altLang="zh-CN" sz="1400" b="1">
              <a:latin typeface="Times New Roman" panose="02020603050405020304" pitchFamily="18" charset="0"/>
              <a:cs typeface="Times New Roman" panose="02020603050405020304" pitchFamily="18" charset="0"/>
            </a:endParaRPr>
          </a:p>
        </p:txBody>
      </p:sp>
      <p:sp>
        <p:nvSpPr>
          <p:cNvPr id="31" name="文本框 30"/>
          <p:cNvSpPr txBox="1"/>
          <p:nvPr>
            <p:custDataLst>
              <p:tags r:id="rId10"/>
            </p:custDataLst>
          </p:nvPr>
        </p:nvSpPr>
        <p:spPr>
          <a:xfrm rot="21420000">
            <a:off x="2724636" y="4673892"/>
            <a:ext cx="831215" cy="306705"/>
          </a:xfrm>
          <a:prstGeom prst="rect">
            <a:avLst/>
          </a:prstGeom>
          <a:noFill/>
        </p:spPr>
        <p:txBody>
          <a:bodyPr wrap="square" rtlCol="0">
            <a:spAutoFit/>
          </a:bodyPr>
          <a:p>
            <a:r>
              <a:rPr lang="en-US" altLang="zh-CN" sz="1400" b="1">
                <a:latin typeface="Times New Roman" panose="02020603050405020304" pitchFamily="18" charset="0"/>
                <a:cs typeface="Times New Roman" panose="02020603050405020304" pitchFamily="18" charset="0"/>
              </a:rPr>
              <a:t>210mm</a:t>
            </a:r>
            <a:endParaRPr lang="en-US" altLang="zh-CN" sz="1400" b="1">
              <a:latin typeface="Times New Roman" panose="02020603050405020304" pitchFamily="18" charset="0"/>
              <a:cs typeface="Times New Roman" panose="02020603050405020304" pitchFamily="18" charset="0"/>
            </a:endParaRPr>
          </a:p>
        </p:txBody>
      </p:sp>
      <p:cxnSp>
        <p:nvCxnSpPr>
          <p:cNvPr id="32" name="直接箭头连接符 31"/>
          <p:cNvCxnSpPr/>
          <p:nvPr>
            <p:custDataLst>
              <p:tags r:id="rId11"/>
            </p:custDataLst>
          </p:nvPr>
        </p:nvCxnSpPr>
        <p:spPr>
          <a:xfrm flipH="1" flipV="1">
            <a:off x="4793466" y="6060097"/>
            <a:ext cx="6350" cy="168275"/>
          </a:xfrm>
          <a:prstGeom prst="straightConnector1">
            <a:avLst/>
          </a:prstGeom>
          <a:ln w="25400">
            <a:solidFill>
              <a:schemeClr val="accent1"/>
            </a:solidFill>
            <a:headEnd type="triangle" w="sm" len="lg"/>
            <a:tailEnd type="triangle" w="sm" len="lg"/>
          </a:ln>
        </p:spPr>
        <p:style>
          <a:lnRef idx="2">
            <a:schemeClr val="accent1"/>
          </a:lnRef>
          <a:fillRef idx="0">
            <a:srgbClr val="FFFFFF"/>
          </a:fillRef>
          <a:effectRef idx="0">
            <a:srgbClr val="FFFFFF"/>
          </a:effectRef>
          <a:fontRef idx="minor">
            <a:schemeClr val="tx1"/>
          </a:fontRef>
        </p:style>
      </p:cxnSp>
      <p:sp>
        <p:nvSpPr>
          <p:cNvPr id="34" name="文本框 33"/>
          <p:cNvSpPr txBox="1"/>
          <p:nvPr>
            <p:custDataLst>
              <p:tags r:id="rId12"/>
            </p:custDataLst>
          </p:nvPr>
        </p:nvSpPr>
        <p:spPr>
          <a:xfrm>
            <a:off x="4776956" y="5990882"/>
            <a:ext cx="688975" cy="306705"/>
          </a:xfrm>
          <a:prstGeom prst="rect">
            <a:avLst/>
          </a:prstGeom>
          <a:noFill/>
        </p:spPr>
        <p:txBody>
          <a:bodyPr wrap="square" rtlCol="0">
            <a:spAutoFit/>
          </a:bodyPr>
          <a:p>
            <a:r>
              <a:rPr lang="en-US" altLang="zh-CN" sz="1400" b="1">
                <a:latin typeface="Times New Roman" panose="02020603050405020304" pitchFamily="18" charset="0"/>
                <a:cs typeface="Times New Roman" panose="02020603050405020304" pitchFamily="18" charset="0"/>
              </a:rPr>
              <a:t>12mm</a:t>
            </a:r>
            <a:endParaRPr lang="en-US" altLang="zh-CN" sz="1400" b="1">
              <a:latin typeface="Times New Roman" panose="02020603050405020304" pitchFamily="18" charset="0"/>
              <a:cs typeface="Times New Roman" panose="02020603050405020304" pitchFamily="18" charset="0"/>
            </a:endParaRPr>
          </a:p>
        </p:txBody>
      </p:sp>
      <p:sp>
        <p:nvSpPr>
          <p:cNvPr id="41" name="文本框 40"/>
          <p:cNvSpPr txBox="1"/>
          <p:nvPr>
            <p:custDataLst>
              <p:tags r:id="rId13"/>
            </p:custDataLst>
          </p:nvPr>
        </p:nvSpPr>
        <p:spPr>
          <a:xfrm>
            <a:off x="1827009" y="6453797"/>
            <a:ext cx="2115557" cy="338554"/>
          </a:xfrm>
          <a:prstGeom prst="rect">
            <a:avLst/>
          </a:prstGeom>
          <a:noFill/>
        </p:spPr>
        <p:txBody>
          <a:bodyPr wrap="square" rtlCol="0">
            <a:spAutoFit/>
          </a:bodyPr>
          <a:p>
            <a:r>
              <a:rPr lang="zh-CN" altLang="en-US" sz="1600" b="1" dirty="0">
                <a:latin typeface="宋体" panose="02010600030101010101" pitchFamily="2" charset="-122"/>
                <a:ea typeface="宋体" panose="02010600030101010101" pitchFamily="2" charset="-122"/>
              </a:rPr>
              <a:t>顶部小塑闪（共</a:t>
            </a:r>
            <a:r>
              <a:rPr lang="en-US" altLang="zh-CN" sz="1600" b="1" dirty="0">
                <a:latin typeface="宋体" panose="02010600030101010101" pitchFamily="2" charset="-122"/>
                <a:ea typeface="宋体" panose="02010600030101010101" pitchFamily="2" charset="-122"/>
              </a:rPr>
              <a:t>4</a:t>
            </a:r>
            <a:r>
              <a:rPr lang="zh-CN" altLang="en-US" sz="1600" b="1" dirty="0">
                <a:latin typeface="宋体" panose="02010600030101010101" pitchFamily="2" charset="-122"/>
                <a:ea typeface="宋体" panose="02010600030101010101" pitchFamily="2" charset="-122"/>
              </a:rPr>
              <a:t>块）</a:t>
            </a:r>
            <a:endParaRPr lang="zh-CN" altLang="en-US" sz="1600" b="1" dirty="0">
              <a:latin typeface="宋体" panose="02010600030101010101" pitchFamily="2" charset="-122"/>
              <a:ea typeface="宋体" panose="02010600030101010101" pitchFamily="2" charset="-122"/>
            </a:endParaRPr>
          </a:p>
        </p:txBody>
      </p:sp>
      <p:sp>
        <p:nvSpPr>
          <p:cNvPr id="48" name="圆角矩形 47"/>
          <p:cNvSpPr/>
          <p:nvPr/>
        </p:nvSpPr>
        <p:spPr>
          <a:xfrm>
            <a:off x="421005" y="1016635"/>
            <a:ext cx="4894580" cy="3430270"/>
          </a:xfrm>
          <a:prstGeom prst="roundRect">
            <a:avLst>
              <a:gd name="adj" fmla="val 13143"/>
            </a:avLst>
          </a:prstGeom>
          <a:ln w="28575" cmpd="sng">
            <a:solidFill>
              <a:srgbClr val="92D050"/>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sz="3600" b="1" dirty="0">
                <a:solidFill>
                  <a:srgbClr val="0053A3"/>
                </a:solidFill>
                <a:latin typeface="Times New Roman" panose="02020603050405020304" pitchFamily="18" charset="0"/>
                <a:ea typeface="微软雅黑" panose="020B0503020204020204" pitchFamily="34" charset="-122"/>
              </a:rPr>
              <a:t>辐射屏蔽层</a:t>
            </a:r>
            <a:endParaRPr lang="zh-CN"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grpSp>
        <p:nvGrpSpPr>
          <p:cNvPr id="32" name="组合 31"/>
          <p:cNvGrpSpPr/>
          <p:nvPr/>
        </p:nvGrpSpPr>
        <p:grpSpPr>
          <a:xfrm>
            <a:off x="741680" y="876300"/>
            <a:ext cx="5403850" cy="2911475"/>
            <a:chOff x="1482" y="2081"/>
            <a:chExt cx="9197" cy="5210"/>
          </a:xfrm>
        </p:grpSpPr>
        <p:sp>
          <p:nvSpPr>
            <p:cNvPr id="9" name="AutoShape 2"/>
            <p:cNvSpPr>
              <a:spLocks noChangeAspect="1" noChangeArrowheads="1"/>
            </p:cNvSpPr>
            <p:nvPr/>
          </p:nvSpPr>
          <p:spPr bwMode="auto">
            <a:xfrm>
              <a:off x="9360" y="5160"/>
              <a:ext cx="480" cy="480"/>
            </a:xfrm>
            <a:prstGeom prst="rect">
              <a:avLst/>
            </a:prstGeom>
            <a:noFill/>
            <a:ln w="28575" cmpd="sng">
              <a:solidFill>
                <a:schemeClr val="accent4">
                  <a:lumMod val="40000"/>
                  <a:lumOff val="60000"/>
                </a:schemeClr>
              </a:solidFill>
              <a:prstDash val="sysDash"/>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Times New Roman" panose="02020603050405020304" pitchFamily="18" charset="0"/>
                <a:cs typeface="Times New Roman" panose="02020603050405020304" pitchFamily="18" charset="0"/>
              </a:endParaRPr>
            </a:p>
          </p:txBody>
        </p:sp>
        <p:pic>
          <p:nvPicPr>
            <p:cNvPr id="23" name="图片 22"/>
            <p:cNvPicPr/>
            <p:nvPr/>
          </p:nvPicPr>
          <p:blipFill>
            <a:blip r:embed="rId3" cstate="screen"/>
            <a:stretch>
              <a:fillRect/>
            </a:stretch>
          </p:blipFill>
          <p:spPr>
            <a:xfrm>
              <a:off x="1482" y="2081"/>
              <a:ext cx="9197" cy="5210"/>
            </a:xfrm>
            <a:prstGeom prst="rect">
              <a:avLst/>
            </a:prstGeom>
            <a:ln w="28575" cmpd="sng">
              <a:noFill/>
              <a:prstDash val="sysDash"/>
            </a:ln>
          </p:spPr>
        </p:pic>
      </p:grpSp>
      <p:sp>
        <p:nvSpPr>
          <p:cNvPr id="34" name="AutoShape 2"/>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en-US">
              <a:latin typeface="Times New Roman" panose="02020603050405020304" pitchFamily="18" charset="0"/>
              <a:cs typeface="Times New Roman" panose="02020603050405020304" pitchFamily="18" charset="0"/>
            </a:endParaRPr>
          </a:p>
        </p:txBody>
      </p:sp>
      <p:sp>
        <p:nvSpPr>
          <p:cNvPr id="11" name="圆角右箭头 10"/>
          <p:cNvSpPr/>
          <p:nvPr/>
        </p:nvSpPr>
        <p:spPr>
          <a:xfrm>
            <a:off x="7176135" y="3068955"/>
            <a:ext cx="1511935" cy="288290"/>
          </a:xfrm>
          <a:prstGeom prst="bentArrow">
            <a:avLst/>
          </a:prstGeom>
        </p:spPr>
        <p:txBody>
          <a:bodyPr wrap="square">
            <a:spAutoFit/>
          </a:bodyPr>
          <a:lstStyle/>
          <a:p>
            <a:pPr marL="252095" algn="l">
              <a:buClr>
                <a:schemeClr val="accent1"/>
              </a:buClr>
            </a:pPr>
            <a:endParaRPr lang="zh-CN" altLang="en-US" sz="2000" dirty="0">
              <a:solidFill>
                <a:schemeClr val="tx1"/>
              </a:solidFill>
              <a:latin typeface="黑体" panose="02010609060101010101" pitchFamily="49" charset="-122"/>
              <a:ea typeface="黑体" panose="02010609060101010101" pitchFamily="49" charset="-122"/>
            </a:endParaRPr>
          </a:p>
        </p:txBody>
      </p:sp>
      <p:pic>
        <p:nvPicPr>
          <p:cNvPr id="2" name="图片 1" descr="去除图片元素"/>
          <p:cNvPicPr>
            <a:picLocks noChangeAspect="1"/>
          </p:cNvPicPr>
          <p:nvPr/>
        </p:nvPicPr>
        <p:blipFill>
          <a:blip r:embed="rId4"/>
          <a:srcRect l="15335" t="6149" r="1509"/>
          <a:stretch>
            <a:fillRect/>
          </a:stretch>
        </p:blipFill>
        <p:spPr>
          <a:xfrm>
            <a:off x="6482080" y="876300"/>
            <a:ext cx="5170170" cy="3959860"/>
          </a:xfrm>
          <a:prstGeom prst="rect">
            <a:avLst/>
          </a:prstGeom>
        </p:spPr>
      </p:pic>
      <p:cxnSp>
        <p:nvCxnSpPr>
          <p:cNvPr id="14" name="直接箭头连接符 13"/>
          <p:cNvCxnSpPr>
            <a:stCxn id="21" idx="0"/>
          </p:cNvCxnSpPr>
          <p:nvPr/>
        </p:nvCxnSpPr>
        <p:spPr>
          <a:xfrm flipH="1" flipV="1">
            <a:off x="10032365" y="1642110"/>
            <a:ext cx="768350" cy="1327150"/>
          </a:xfrm>
          <a:prstGeom prst="straightConnector1">
            <a:avLst/>
          </a:prstGeom>
          <a:ln w="38100">
            <a:solidFill>
              <a:schemeClr val="accent4"/>
            </a:solidFill>
            <a:tailEnd type="arrow"/>
          </a:ln>
        </p:spPr>
        <p:style>
          <a:lnRef idx="2">
            <a:schemeClr val="accent1"/>
          </a:lnRef>
          <a:fillRef idx="0">
            <a:srgbClr val="FFFFFF"/>
          </a:fillRef>
          <a:effectRef idx="0">
            <a:srgbClr val="FFFFFF"/>
          </a:effectRef>
          <a:fontRef idx="minor">
            <a:schemeClr val="tx1"/>
          </a:fontRef>
        </p:style>
      </p:cxnSp>
      <p:sp>
        <p:nvSpPr>
          <p:cNvPr id="21" name="矩形 20"/>
          <p:cNvSpPr/>
          <p:nvPr/>
        </p:nvSpPr>
        <p:spPr>
          <a:xfrm>
            <a:off x="9718675" y="2969260"/>
            <a:ext cx="2164080" cy="45974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000" b="1">
                <a:solidFill>
                  <a:schemeClr val="tx1"/>
                </a:solidFill>
                <a:latin typeface="微软雅黑" panose="020B0503020204020204" pitchFamily="34" charset="-122"/>
                <a:ea typeface="微软雅黑" panose="020B0503020204020204" pitchFamily="34" charset="-122"/>
              </a:rPr>
              <a:t>蜂窝板和铝蒙皮</a:t>
            </a:r>
            <a:endParaRPr lang="zh-CN" altLang="en-US" sz="2000" b="1">
              <a:solidFill>
                <a:schemeClr val="tx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7251187" y="5291647"/>
            <a:ext cx="3070235" cy="1294132"/>
          </a:xfrm>
          <a:prstGeom prst="rect">
            <a:avLst/>
          </a:prstGeom>
          <a:noFill/>
        </p:spPr>
        <p:txBody>
          <a:bodyPr wrap="square" rtlCol="0">
            <a:noAutofit/>
          </a:bodyPr>
          <a:p>
            <a:r>
              <a:rPr lang="zh-CN" altLang="en-US" sz="2400" dirty="0">
                <a:latin typeface="微软雅黑" panose="020B0503020204020204" pitchFamily="34" charset="-122"/>
                <a:ea typeface="微软雅黑" panose="020B0503020204020204" pitchFamily="34" charset="-122"/>
              </a:rPr>
              <a:t>空间辐射损伤</a:t>
            </a:r>
            <a:endParaRPr lang="zh-CN" altLang="en-US" sz="2000" dirty="0">
              <a:latin typeface="微软雅黑" panose="020B0503020204020204" pitchFamily="34" charset="-122"/>
              <a:ea typeface="微软雅黑" panose="020B0503020204020204" pitchFamily="34" charset="-122"/>
            </a:endParaRPr>
          </a:p>
          <a:p>
            <a:pPr marL="1080135" indent="-342900" algn="l" eaLnBrk="1" latinLnBrk="0" hangingPunct="1">
              <a:buFont typeface="Wingdings" panose="05000000000000000000" charset="0"/>
              <a:buChar char="Ø"/>
            </a:pPr>
            <a:r>
              <a:rPr lang="zh-CN" altLang="en-US" sz="2000" dirty="0">
                <a:latin typeface="微软雅黑" panose="020B0503020204020204" pitchFamily="34" charset="-122"/>
                <a:ea typeface="微软雅黑" panose="020B0503020204020204" pitchFamily="34" charset="-122"/>
              </a:rPr>
              <a:t>位移损伤</a:t>
            </a:r>
            <a:endParaRPr lang="zh-CN" altLang="en-US" sz="2000" dirty="0">
              <a:latin typeface="微软雅黑" panose="020B0503020204020204" pitchFamily="34" charset="-122"/>
              <a:ea typeface="微软雅黑" panose="020B0503020204020204" pitchFamily="34" charset="-122"/>
            </a:endParaRPr>
          </a:p>
          <a:p>
            <a:pPr marL="1080135" indent="-342900" algn="l" eaLnBrk="1" latinLnBrk="0" hangingPunct="1">
              <a:buFont typeface="Wingdings" panose="05000000000000000000" charset="0"/>
              <a:buChar char="Ø"/>
            </a:pPr>
            <a:r>
              <a:rPr lang="zh-CN" altLang="en-US" sz="2000" b="1" dirty="0">
                <a:solidFill>
                  <a:srgbClr val="FF0000"/>
                </a:solidFill>
                <a:latin typeface="微软雅黑" panose="020B0503020204020204" pitchFamily="34" charset="-122"/>
                <a:ea typeface="微软雅黑" panose="020B0503020204020204" pitchFamily="34" charset="-122"/>
              </a:rPr>
              <a:t>总剂量效应</a:t>
            </a:r>
            <a:endParaRPr lang="zh-CN" altLang="en-US" sz="2000" b="1" dirty="0">
              <a:solidFill>
                <a:srgbClr val="FF0000"/>
              </a:solidFill>
              <a:latin typeface="微软雅黑" panose="020B0503020204020204" pitchFamily="34" charset="-122"/>
              <a:ea typeface="微软雅黑" panose="020B0503020204020204" pitchFamily="34" charset="-122"/>
            </a:endParaRPr>
          </a:p>
          <a:p>
            <a:pPr marL="1080135" indent="-342900" algn="l" eaLnBrk="1" latinLnBrk="0" hangingPunct="1">
              <a:buFont typeface="Wingdings" panose="05000000000000000000" charset="0"/>
              <a:buChar char="Ø"/>
            </a:pPr>
            <a:r>
              <a:rPr lang="zh-CN" altLang="en-US" sz="2000" dirty="0">
                <a:solidFill>
                  <a:schemeClr val="tx1"/>
                </a:solidFill>
                <a:latin typeface="微软雅黑" panose="020B0503020204020204" pitchFamily="34" charset="-122"/>
                <a:ea typeface="微软雅黑" panose="020B0503020204020204" pitchFamily="34" charset="-122"/>
              </a:rPr>
              <a:t>单粒子效应</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17" name="圆角矩形 16"/>
          <p:cNvSpPr/>
          <p:nvPr/>
        </p:nvSpPr>
        <p:spPr>
          <a:xfrm>
            <a:off x="6564630" y="876300"/>
            <a:ext cx="5380355" cy="3975735"/>
          </a:xfrm>
          <a:prstGeom prst="roundRect">
            <a:avLst>
              <a:gd name="adj" fmla="val 8097"/>
            </a:avLst>
          </a:prstGeom>
          <a:ln w="28575" cmpd="sng">
            <a:solidFill>
              <a:schemeClr val="accent2">
                <a:lumMod val="75000"/>
              </a:schemeClr>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pic>
        <p:nvPicPr>
          <p:cNvPr id="18" name="图片 17" descr="fTopPSDEnergyDep[0]_vs_ParticleEnergy"/>
          <p:cNvPicPr>
            <a:picLocks noChangeAspect="1"/>
          </p:cNvPicPr>
          <p:nvPr/>
        </p:nvPicPr>
        <p:blipFill>
          <a:blip r:embed="rId5"/>
          <a:srcRect t="5836" r="7287"/>
          <a:stretch>
            <a:fillRect/>
          </a:stretch>
        </p:blipFill>
        <p:spPr>
          <a:xfrm>
            <a:off x="108585" y="3787775"/>
            <a:ext cx="6217285" cy="3025140"/>
          </a:xfrm>
          <a:prstGeom prst="rect">
            <a:avLst/>
          </a:prstGeom>
        </p:spPr>
      </p:pic>
      <p:sp>
        <p:nvSpPr>
          <p:cNvPr id="3" name="圆角矩形 2"/>
          <p:cNvSpPr/>
          <p:nvPr/>
        </p:nvSpPr>
        <p:spPr>
          <a:xfrm>
            <a:off x="284480" y="840105"/>
            <a:ext cx="6040755" cy="5978525"/>
          </a:xfrm>
          <a:prstGeom prst="roundRect">
            <a:avLst>
              <a:gd name="adj" fmla="val 5694"/>
            </a:avLst>
          </a:prstGeom>
          <a:ln w="28575" cmpd="sng">
            <a:solidFill>
              <a:schemeClr val="accent6">
                <a:lumMod val="75000"/>
              </a:schemeClr>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
        <p:nvSpPr>
          <p:cNvPr id="10" name="圆角矩形 9"/>
          <p:cNvSpPr/>
          <p:nvPr/>
        </p:nvSpPr>
        <p:spPr>
          <a:xfrm>
            <a:off x="6564630" y="5032375"/>
            <a:ext cx="5424805" cy="1663065"/>
          </a:xfrm>
          <a:prstGeom prst="roundRect">
            <a:avLst/>
          </a:prstGeom>
          <a:ln w="28575" cmpd="sng">
            <a:solidFill>
              <a:schemeClr val="accent5">
                <a:lumMod val="75000"/>
              </a:schemeClr>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119888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关键器件</a:t>
            </a:r>
            <a:endParaRPr lang="zh-CN" altLang="en-US" sz="3600" b="1" dirty="0">
              <a:solidFill>
                <a:srgbClr val="0053A3"/>
              </a:solidFill>
              <a:latin typeface="Times New Roman" panose="02020603050405020304" pitchFamily="18" charset="0"/>
              <a:ea typeface="微软雅黑" panose="020B0503020204020204" pitchFamily="34" charset="-122"/>
            </a:endParaRPr>
          </a:p>
          <a:p>
            <a:pPr algn="ct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graphicFrame>
        <p:nvGraphicFramePr>
          <p:cNvPr id="26" name="Group 1"/>
          <p:cNvGraphicFramePr>
            <a:graphicFrameLocks noGrp="1"/>
          </p:cNvGraphicFramePr>
          <p:nvPr>
            <p:custDataLst>
              <p:tags r:id="rId3"/>
            </p:custDataLst>
          </p:nvPr>
        </p:nvGraphicFramePr>
        <p:xfrm>
          <a:off x="6587490" y="930910"/>
          <a:ext cx="4957445" cy="5692775"/>
        </p:xfrm>
        <a:graphic>
          <a:graphicData uri="http://schemas.openxmlformats.org/drawingml/2006/table">
            <a:tbl>
              <a:tblPr/>
              <a:tblGrid>
                <a:gridCol w="1285240"/>
                <a:gridCol w="3672205"/>
              </a:tblGrid>
              <a:tr h="354330">
                <a:tc>
                  <a:txBody>
                    <a:bodyPr/>
                    <a:p>
                      <a:pPr marL="0" marR="0" lvl="0" indent="0" algn="ctr" defTabSz="914400" rtl="0" fontAlgn="base">
                        <a:lnSpc>
                          <a:spcPct val="15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型号</a:t>
                      </a:r>
                      <a:endPar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fontAlgn="base">
                        <a:lnSpc>
                          <a:spcPct val="15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EJ-200</a:t>
                      </a:r>
                      <a:endPar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厂家</a:t>
                      </a:r>
                      <a:endPar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ELJEN</a:t>
                      </a:r>
                      <a:r>
                        <a:rPr kumimoji="0" lang="zh-CN" altLang="zh-CN"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公司</a:t>
                      </a:r>
                      <a:r>
                        <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（美国）</a:t>
                      </a:r>
                      <a:endPar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r>
              <a:tr h="277495">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H/C</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原子比</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1.10</a:t>
                      </a:r>
                      <a:endPar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55626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原子密度</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H 5.523 ×10</a:t>
                      </a:r>
                      <a:r>
                        <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22</a:t>
                      </a: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 cm</a:t>
                      </a:r>
                      <a:r>
                        <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3</a:t>
                      </a:r>
                      <a:endPar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endParaRPr>
                    </a:p>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C 4.74 ×10</a:t>
                      </a:r>
                      <a:r>
                        <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22</a:t>
                      </a: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 cm</a:t>
                      </a:r>
                      <a:r>
                        <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3</a:t>
                      </a:r>
                      <a:endPar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833755">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光输出</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64%</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（相对蒽）注：</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60 </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时的光输出是</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20</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时的</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95%</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-60</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Calibri" panose="020F0502020204030204" charset="0"/>
                        </a:rPr>
                        <a:t>20</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a:t>
                      </a: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rPr>
                        <a:t>时光输出不依赖于温度</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cs typeface="微软雅黑" panose="020B0503020204020204" pitchFamily="34"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上升时间</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0.9 ns</a:t>
                      </a:r>
                      <a:endPar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衰减时间</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2.1 ns</a:t>
                      </a:r>
                      <a:endPar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7495">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光谱峰位</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425 nm</a:t>
                      </a:r>
                      <a:endPar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衰减长度</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210 cm</a:t>
                      </a:r>
                      <a:endPar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折射率</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1.58</a:t>
                      </a:r>
                      <a:endPar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密度</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1.032 g/cm</a:t>
                      </a:r>
                      <a:r>
                        <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3</a:t>
                      </a:r>
                      <a:endParaRPr kumimoji="0" lang="en-US" altLang="zh-CN" sz="1800" b="1" i="0" baseline="3000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7495">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膨胀系数</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7.8 x 10</a:t>
                      </a:r>
                      <a:r>
                        <a:rPr kumimoji="0" lang="en-US" altLang="zh-CN" sz="1800" b="1" i="0" baseline="3000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-5</a:t>
                      </a: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 /℃,</a:t>
                      </a:r>
                      <a:endPar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软化温度</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70 ℃</a:t>
                      </a:r>
                      <a:endParaRPr kumimoji="0" lang="en-US" altLang="zh-CN" sz="18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7813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蒸气压</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能用于真空</a:t>
                      </a:r>
                      <a:endParaRPr kumimoji="0" lang="zh-CN" altLang="en-US" sz="18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4F81BD"/>
                    </a:solidFill>
                  </a:tcPr>
                </a:tc>
              </a:tr>
              <a:tr h="833755">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溶解性</a:t>
                      </a:r>
                      <a:endPar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可溶于芳香族溶剂、氯化溶剂及丙酮等，不溶于水、稀酸、低浓度酒精、碱及硅脂等</a:t>
                      </a:r>
                      <a:endParaRPr kumimoji="0" lang="zh-CN" altLang="en-US" sz="18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bl>
          </a:graphicData>
        </a:graphic>
      </p:graphicFrame>
      <p:pic>
        <p:nvPicPr>
          <p:cNvPr id="24" name="图片 23"/>
          <p:cNvPicPr>
            <a:picLocks noChangeAspect="1"/>
          </p:cNvPicPr>
          <p:nvPr>
            <p:custDataLst>
              <p:tags r:id="rId4"/>
            </p:custDataLst>
          </p:nvPr>
        </p:nvPicPr>
        <p:blipFill>
          <a:blip r:embed="rId5"/>
          <a:stretch>
            <a:fillRect/>
          </a:stretch>
        </p:blipFill>
        <p:spPr>
          <a:xfrm>
            <a:off x="1283970" y="876300"/>
            <a:ext cx="4335780" cy="3785870"/>
          </a:xfrm>
          <a:prstGeom prst="rect">
            <a:avLst/>
          </a:prstGeom>
        </p:spPr>
      </p:pic>
      <p:sp>
        <p:nvSpPr>
          <p:cNvPr id="25" name="文本框 24"/>
          <p:cNvSpPr txBox="1"/>
          <p:nvPr/>
        </p:nvSpPr>
        <p:spPr>
          <a:xfrm>
            <a:off x="1283970" y="4728845"/>
            <a:ext cx="3924935" cy="1753235"/>
          </a:xfrm>
          <a:prstGeom prst="rect">
            <a:avLst/>
          </a:prstGeom>
          <a:noFill/>
        </p:spPr>
        <p:txBody>
          <a:bodyPr wrap="square" rtlCol="0">
            <a:spAutoFit/>
          </a:bodyPr>
          <a:p>
            <a:pPr marL="285750" indent="-285750" fontAlgn="auto">
              <a:lnSpc>
                <a:spcPct val="20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塑闪开槽</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20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内埋波长位移转换光纤</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20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间隔读出</a:t>
            </a:r>
            <a:endParaRPr lang="zh-CN" altLang="en-US">
              <a:solidFill>
                <a:schemeClr val="tx1"/>
              </a:solidFill>
              <a:uFillTx/>
              <a:latin typeface="Times New Roman" panose="02020603050405020304" pitchFamily="18" charset="0"/>
              <a:ea typeface="微软雅黑" panose="020B0503020204020204" pitchFamily="34" charset="-122"/>
            </a:endParaRPr>
          </a:p>
        </p:txBody>
      </p:sp>
      <p:pic>
        <p:nvPicPr>
          <p:cNvPr id="27" name="图片 26"/>
          <p:cNvPicPr>
            <a:picLocks noChangeAspect="1"/>
          </p:cNvPicPr>
          <p:nvPr>
            <p:custDataLst>
              <p:tags r:id="rId6"/>
            </p:custDataLst>
          </p:nvPr>
        </p:nvPicPr>
        <p:blipFill>
          <a:blip r:embed="rId7"/>
          <a:stretch>
            <a:fillRect/>
          </a:stretch>
        </p:blipFill>
        <p:spPr>
          <a:xfrm>
            <a:off x="4119880" y="4944745"/>
            <a:ext cx="2116455" cy="1049020"/>
          </a:xfrm>
          <a:prstGeom prst="rect">
            <a:avLst/>
          </a:prstGeom>
        </p:spPr>
      </p:pic>
      <p:sp>
        <p:nvSpPr>
          <p:cNvPr id="28" name="文本框 27"/>
          <p:cNvSpPr txBox="1"/>
          <p:nvPr>
            <p:custDataLst>
              <p:tags r:id="rId8"/>
            </p:custDataLst>
          </p:nvPr>
        </p:nvSpPr>
        <p:spPr>
          <a:xfrm>
            <a:off x="4235428" y="6024119"/>
            <a:ext cx="2151533" cy="337185"/>
          </a:xfrm>
          <a:prstGeom prst="rect">
            <a:avLst/>
          </a:prstGeom>
          <a:noFill/>
        </p:spPr>
        <p:txBody>
          <a:bodyPr wrap="square" rtlCol="0">
            <a:spAutoFit/>
          </a:bodyPr>
          <a:p>
            <a:r>
              <a:rPr lang="zh-CN" altLang="en-US" sz="1600" b="1" dirty="0">
                <a:latin typeface="宋体" panose="02010600030101010101" pitchFamily="2" charset="-122"/>
                <a:ea typeface="宋体" panose="02010600030101010101" pitchFamily="2" charset="-122"/>
              </a:rPr>
              <a:t>光纤槽端面形状</a:t>
            </a:r>
            <a:endParaRPr lang="zh-CN" altLang="en-US" sz="1600" b="1" dirty="0">
              <a:latin typeface="宋体" panose="02010600030101010101" pitchFamily="2" charset="-122"/>
              <a:ea typeface="宋体" panose="02010600030101010101" pitchFamily="2"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119888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关键器件</a:t>
            </a:r>
            <a:endParaRPr lang="zh-CN" altLang="en-US" sz="3600" b="1" dirty="0">
              <a:solidFill>
                <a:srgbClr val="0053A3"/>
              </a:solidFill>
              <a:latin typeface="Times New Roman" panose="02020603050405020304" pitchFamily="18" charset="0"/>
              <a:ea typeface="微软雅黑" panose="020B0503020204020204" pitchFamily="34" charset="-122"/>
            </a:endParaRPr>
          </a:p>
          <a:p>
            <a:pPr algn="ct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pic>
        <p:nvPicPr>
          <p:cNvPr id="2" name="图片 1"/>
          <p:cNvPicPr>
            <a:picLocks noChangeAspect="1"/>
          </p:cNvPicPr>
          <p:nvPr/>
        </p:nvPicPr>
        <p:blipFill>
          <a:blip r:embed="rId3"/>
          <a:stretch>
            <a:fillRect/>
          </a:stretch>
        </p:blipFill>
        <p:spPr>
          <a:xfrm>
            <a:off x="7348855" y="1061085"/>
            <a:ext cx="3708400" cy="3041015"/>
          </a:xfrm>
          <a:prstGeom prst="rect">
            <a:avLst/>
          </a:prstGeom>
        </p:spPr>
      </p:pic>
      <p:pic>
        <p:nvPicPr>
          <p:cNvPr id="3" name="图片 2"/>
          <p:cNvPicPr>
            <a:picLocks noChangeAspect="1"/>
          </p:cNvPicPr>
          <p:nvPr/>
        </p:nvPicPr>
        <p:blipFill>
          <a:blip r:embed="rId4"/>
          <a:stretch>
            <a:fillRect/>
          </a:stretch>
        </p:blipFill>
        <p:spPr>
          <a:xfrm>
            <a:off x="705485" y="4023995"/>
            <a:ext cx="6294120" cy="2491740"/>
          </a:xfrm>
          <a:prstGeom prst="rect">
            <a:avLst/>
          </a:prstGeom>
        </p:spPr>
      </p:pic>
      <p:pic>
        <p:nvPicPr>
          <p:cNvPr id="9" name="图片 8"/>
          <p:cNvPicPr>
            <a:picLocks noChangeAspect="1"/>
          </p:cNvPicPr>
          <p:nvPr/>
        </p:nvPicPr>
        <p:blipFill>
          <a:blip r:embed="rId5"/>
          <a:stretch>
            <a:fillRect/>
          </a:stretch>
        </p:blipFill>
        <p:spPr>
          <a:xfrm>
            <a:off x="788035" y="1061720"/>
            <a:ext cx="6078855" cy="2919095"/>
          </a:xfrm>
          <a:prstGeom prst="rect">
            <a:avLst/>
          </a:prstGeom>
        </p:spPr>
      </p:pic>
      <p:sp>
        <p:nvSpPr>
          <p:cNvPr id="18" name="矩形 17"/>
          <p:cNvSpPr/>
          <p:nvPr/>
        </p:nvSpPr>
        <p:spPr>
          <a:xfrm>
            <a:off x="787400" y="5062220"/>
            <a:ext cx="6078855" cy="299085"/>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867410" y="2755265"/>
            <a:ext cx="5998845" cy="299085"/>
          </a:xfrm>
          <a:prstGeom prst="rect">
            <a:avLst/>
          </a:prstGeom>
          <a:noFill/>
          <a:ln w="381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圆角矩形 52"/>
          <p:cNvSpPr/>
          <p:nvPr/>
        </p:nvSpPr>
        <p:spPr>
          <a:xfrm>
            <a:off x="7448550" y="4353560"/>
            <a:ext cx="3845560" cy="2299335"/>
          </a:xfrm>
          <a:prstGeom prst="roundRect">
            <a:avLst/>
          </a:prstGeom>
          <a:noFill/>
          <a:ln w="28575" cmpd="sng">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7601585" y="4383405"/>
            <a:ext cx="3692525" cy="1951355"/>
          </a:xfrm>
          <a:prstGeom prst="rect">
            <a:avLst/>
          </a:prstGeom>
          <a:noFill/>
        </p:spPr>
        <p:txBody>
          <a:bodyPr wrap="square" rtlCol="0">
            <a:noAutofit/>
          </a:bodyPr>
          <a:p>
            <a:pPr indent="0" fontAlgn="auto">
              <a:lnSpc>
                <a:spcPct val="200000"/>
              </a:lnSpc>
            </a:pPr>
            <a:r>
              <a:rPr lang="en-US" altLang="zh-CN" sz="2400" b="1">
                <a:solidFill>
                  <a:schemeClr val="tx1"/>
                </a:solidFill>
                <a:uFillTx/>
                <a:latin typeface="Times New Roman" panose="02020603050405020304" pitchFamily="18" charset="0"/>
                <a:ea typeface="微软雅黑" panose="020B0503020204020204" pitchFamily="34" charset="-122"/>
              </a:rPr>
              <a:t>WLS</a:t>
            </a:r>
            <a:r>
              <a:rPr lang="zh-CN" altLang="en-US" sz="2400" b="1">
                <a:solidFill>
                  <a:schemeClr val="tx1"/>
                </a:solidFill>
                <a:uFillTx/>
                <a:latin typeface="Times New Roman" panose="02020603050405020304" pitchFamily="18" charset="0"/>
                <a:ea typeface="微软雅黑" panose="020B0503020204020204" pitchFamily="34" charset="-122"/>
              </a:rPr>
              <a:t>：</a:t>
            </a:r>
            <a:endParaRPr lang="zh-CN" altLang="en-US" sz="2400" b="1">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200000"/>
              </a:lnSpc>
              <a:buFont typeface="Wingdings" panose="05000000000000000000" charset="0"/>
              <a:buChar char="Ø"/>
            </a:pPr>
            <a:r>
              <a:rPr lang="en-US" altLang="zh-CN">
                <a:solidFill>
                  <a:schemeClr val="tx1"/>
                </a:solidFill>
                <a:uFillTx/>
                <a:latin typeface="Times New Roman" panose="02020603050405020304" pitchFamily="18" charset="0"/>
                <a:ea typeface="微软雅黑" panose="020B0503020204020204" pitchFamily="34" charset="-122"/>
              </a:rPr>
              <a:t>Saint-Gobain</a:t>
            </a:r>
            <a:r>
              <a:rPr lang="zh-CN" altLang="en-US">
                <a:solidFill>
                  <a:schemeClr val="tx1"/>
                </a:solidFill>
                <a:uFillTx/>
                <a:latin typeface="Times New Roman" panose="02020603050405020304" pitchFamily="18" charset="0"/>
                <a:ea typeface="微软雅黑" panose="020B0503020204020204" pitchFamily="34" charset="-122"/>
              </a:rPr>
              <a:t>（美国）</a:t>
            </a:r>
            <a:r>
              <a:rPr lang="en-US" altLang="zh-CN">
                <a:solidFill>
                  <a:schemeClr val="tx1"/>
                </a:solidFill>
                <a:uFillTx/>
                <a:latin typeface="Times New Roman" panose="02020603050405020304" pitchFamily="18" charset="0"/>
                <a:ea typeface="微软雅黑" panose="020B0503020204020204" pitchFamily="34" charset="-122"/>
              </a:rPr>
              <a:t>BCF91A</a:t>
            </a:r>
            <a:endParaRPr lang="en-US" altLang="zh-CN">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200000"/>
              </a:lnSpc>
              <a:buFont typeface="Wingdings" panose="05000000000000000000" charset="0"/>
              <a:buChar char="Ø"/>
            </a:pPr>
            <a:r>
              <a:rPr lang="en-US" altLang="zh-CN">
                <a:solidFill>
                  <a:schemeClr val="tx1"/>
                </a:solidFill>
                <a:uFillTx/>
                <a:latin typeface="Times New Roman" panose="02020603050405020304" pitchFamily="18" charset="0"/>
                <a:ea typeface="微软雅黑" panose="020B0503020204020204" pitchFamily="34" charset="-122"/>
              </a:rPr>
              <a:t>Kuraray</a:t>
            </a:r>
            <a:r>
              <a:rPr lang="zh-CN" altLang="en-US">
                <a:solidFill>
                  <a:schemeClr val="tx1"/>
                </a:solidFill>
                <a:uFillTx/>
                <a:latin typeface="Times New Roman" panose="02020603050405020304" pitchFamily="18" charset="0"/>
                <a:ea typeface="微软雅黑" panose="020B0503020204020204" pitchFamily="34" charset="-122"/>
              </a:rPr>
              <a:t>（日本）</a:t>
            </a:r>
            <a:r>
              <a:rPr lang="en-US" altLang="zh-CN">
                <a:solidFill>
                  <a:schemeClr val="tx1"/>
                </a:solidFill>
                <a:uFillTx/>
                <a:latin typeface="Times New Roman" panose="02020603050405020304" pitchFamily="18" charset="0"/>
                <a:ea typeface="微软雅黑" panose="020B0503020204020204" pitchFamily="34" charset="-122"/>
              </a:rPr>
              <a:t> Y-11</a:t>
            </a:r>
            <a:r>
              <a:rPr lang="zh-CN" altLang="en-US">
                <a:solidFill>
                  <a:schemeClr val="tx1"/>
                </a:solidFill>
                <a:uFillTx/>
                <a:latin typeface="Times New Roman" panose="02020603050405020304" pitchFamily="18" charset="0"/>
                <a:ea typeface="微软雅黑" panose="020B0503020204020204" pitchFamily="34" charset="-122"/>
              </a:rPr>
              <a:t>（</a:t>
            </a:r>
            <a:r>
              <a:rPr lang="en-US" altLang="zh-CN">
                <a:solidFill>
                  <a:schemeClr val="tx1"/>
                </a:solidFill>
                <a:uFillTx/>
                <a:latin typeface="Times New Roman" panose="02020603050405020304" pitchFamily="18" charset="0"/>
                <a:ea typeface="微软雅黑" panose="020B0503020204020204" pitchFamily="34" charset="-122"/>
              </a:rPr>
              <a:t>200</a:t>
            </a:r>
            <a:r>
              <a:rPr lang="zh-CN" altLang="en-US">
                <a:solidFill>
                  <a:schemeClr val="tx1"/>
                </a:solidFill>
                <a:uFillTx/>
                <a:latin typeface="Times New Roman" panose="02020603050405020304" pitchFamily="18" charset="0"/>
                <a:ea typeface="微软雅黑" panose="020B0503020204020204" pitchFamily="34" charset="-122"/>
              </a:rPr>
              <a:t>）</a:t>
            </a:r>
            <a:endParaRPr lang="zh-CN" altLang="en-US">
              <a:solidFill>
                <a:schemeClr val="tx1"/>
              </a:solidFill>
              <a:uFillTx/>
              <a:latin typeface="Times New Roman" panose="02020603050405020304" pitchFamily="18" charset="0"/>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119888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关键器件</a:t>
            </a:r>
            <a:endParaRPr lang="zh-CN" altLang="en-US" sz="3600" b="1" dirty="0">
              <a:solidFill>
                <a:srgbClr val="0053A3"/>
              </a:solidFill>
              <a:latin typeface="Times New Roman" panose="02020603050405020304" pitchFamily="18" charset="0"/>
              <a:ea typeface="微软雅黑" panose="020B0503020204020204" pitchFamily="34" charset="-122"/>
            </a:endParaRPr>
          </a:p>
          <a:p>
            <a:pPr algn="ct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pic>
        <p:nvPicPr>
          <p:cNvPr id="3" name="图片 2"/>
          <p:cNvPicPr>
            <a:picLocks noChangeAspect="1"/>
          </p:cNvPicPr>
          <p:nvPr/>
        </p:nvPicPr>
        <p:blipFill>
          <a:blip r:embed="rId3"/>
          <a:stretch>
            <a:fillRect/>
          </a:stretch>
        </p:blipFill>
        <p:spPr>
          <a:xfrm>
            <a:off x="1683331" y="1041003"/>
            <a:ext cx="4412825" cy="2189309"/>
          </a:xfrm>
          <a:prstGeom prst="rect">
            <a:avLst/>
          </a:prstGeom>
        </p:spPr>
      </p:pic>
      <p:graphicFrame>
        <p:nvGraphicFramePr>
          <p:cNvPr id="10" name="Group 106"/>
          <p:cNvGraphicFramePr>
            <a:graphicFrameLocks noGrp="1"/>
          </p:cNvGraphicFramePr>
          <p:nvPr>
            <p:custDataLst>
              <p:tags r:id="rId4"/>
            </p:custDataLst>
          </p:nvPr>
        </p:nvGraphicFramePr>
        <p:xfrm>
          <a:off x="6767438" y="1477799"/>
          <a:ext cx="4320480" cy="5029200"/>
        </p:xfrm>
        <a:graphic>
          <a:graphicData uri="http://schemas.openxmlformats.org/drawingml/2006/table">
            <a:tbl>
              <a:tblPr/>
              <a:tblGrid>
                <a:gridCol w="1703070"/>
                <a:gridCol w="2617410"/>
              </a:tblGrid>
              <a:tr h="426085">
                <a:tc>
                  <a:txBody>
                    <a:bodyPr/>
                    <a:p>
                      <a:pPr marL="0" marR="0" lvl="0" indent="0" algn="ctr" defTabSz="914400" rtl="0" fontAlgn="base">
                        <a:lnSpc>
                          <a:spcPct val="15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型号</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rgbClr val="4F81BD"/>
                    </a:solidFill>
                  </a:tcPr>
                </a:tc>
                <a:tc>
                  <a:txBody>
                    <a:bodyPr/>
                    <a:p>
                      <a:pPr marL="0" marR="0" lvl="0" algn="ctr" defTabSz="914400" rtl="0" fontAlgn="base">
                        <a:lnSpc>
                          <a:spcPct val="150000"/>
                        </a:lnSpc>
                        <a:buClr>
                          <a:srgbClr val="000000"/>
                        </a:buClr>
                        <a:buSzTx/>
                        <a:buFont typeface="Arial" panose="020B0604020202020204" pitchFamily="34" charset="0"/>
                        <a:buNone/>
                        <a:tabLst>
                          <a:tab pos="914400" algn="l"/>
                        </a:tabLst>
                      </a:pPr>
                      <a:r>
                        <a:rPr lang="zh-CN" altLang="en-US" sz="2000" b="1" dirty="0">
                          <a:ln>
                            <a:noFill/>
                          </a:ln>
                          <a:solidFill>
                            <a:srgbClr val="FFFFFF"/>
                          </a:solidFill>
                          <a:effectLst/>
                          <a:uFillTx/>
                          <a:latin typeface="华文楷体" panose="02010600040101010101" pitchFamily="2" charset="-122"/>
                          <a:ea typeface="华文楷体" panose="02010600040101010101" pitchFamily="2" charset="-122"/>
                        </a:rPr>
                        <a:t>R5610A-01</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厂家</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日本滨松公司</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光谱峰位</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420 nm</a:t>
                      </a:r>
                      <a:endPar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光阴极材料</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低噪双碱金属</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工作温度</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-30 ℃</a:t>
                      </a: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70 ℃</a:t>
                      </a:r>
                      <a:endPar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波长响应范围</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300-650 nm</a:t>
                      </a:r>
                      <a:endParaRPr kumimoji="0" lang="en-US" altLang="zh-CN" sz="20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上升时间</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1.3 ns</a:t>
                      </a:r>
                      <a:endPar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打拿极数</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10</a:t>
                      </a:r>
                      <a:endParaRPr kumimoji="0" lang="en-US" altLang="zh-CN" sz="20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典型增益</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2.0×10</a:t>
                      </a:r>
                      <a:r>
                        <a:rPr kumimoji="0" lang="en-US" altLang="zh-CN" sz="2000" b="1" i="0" baseline="3000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6</a:t>
                      </a:r>
                      <a:endParaRPr kumimoji="0" lang="en-US" altLang="zh-CN" sz="2000" b="1" i="0" baseline="3000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最大工作电压</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1250 V</a:t>
                      </a:r>
                      <a:endParaRPr kumimoji="0" lang="en-US" altLang="zh-CN" sz="2000" b="1" i="0" baseline="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最小有效面积</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Φ15mm</a:t>
                      </a:r>
                      <a:endPar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外部尺寸</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Φ18.6±0.7mm</a:t>
                      </a:r>
                      <a:endPar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典型暗电流</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0.5 </a:t>
                      </a:r>
                      <a:r>
                        <a:rPr kumimoji="0" lang="en-US" altLang="zh-CN" sz="2000" b="1" i="0" baseline="0" dirty="0" err="1">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nA</a:t>
                      </a:r>
                      <a:endParaRPr kumimoji="0" lang="en-US" altLang="zh-CN" sz="2000" b="1" i="0" baseline="0" dirty="0" err="1">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最大暗电流</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40 </a:t>
                      </a:r>
                      <a:r>
                        <a:rPr kumimoji="0" lang="en-US" altLang="zh-CN" sz="2000" b="1" i="0" baseline="0" dirty="0" err="1">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nA</a:t>
                      </a:r>
                      <a:endParaRPr kumimoji="0" lang="en-US" altLang="zh-CN" sz="2000" b="1" i="0" baseline="0" dirty="0" err="1">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0">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冲击</a:t>
                      </a:r>
                      <a:endParaRPr kumimoji="0" lang="zh-CN" altLang="en-US" sz="2000" b="1" i="0" baseline="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1000 m/s</a:t>
                      </a:r>
                      <a:r>
                        <a:rPr kumimoji="0" lang="en-US" altLang="zh-CN" sz="2000" b="1" i="0" baseline="3000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a:t>
                      </a: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100 g</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cs typeface="Arial" panose="020B0604020202020204" pitchFamily="34" charset="0"/>
                          <a:sym typeface="Arial" panose="020B0604020202020204" pitchFamily="34" charset="0"/>
                        </a:rPr>
                        <a:t>’</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s</a:t>
                      </a: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晃动</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200 m/s</a:t>
                      </a:r>
                      <a:r>
                        <a:rPr kumimoji="0" lang="en-US" altLang="zh-CN" sz="2000" b="1" i="0" baseline="3000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a:t>
                      </a: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20 g</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cs typeface="Arial" panose="020B0604020202020204" pitchFamily="34" charset="0"/>
                          <a:sym typeface="Arial" panose="020B0604020202020204" pitchFamily="34" charset="0"/>
                        </a:rPr>
                        <a:t>’</a:t>
                      </a:r>
                      <a:r>
                        <a:rPr kumimoji="0" lang="en-US" altLang="zh-CN" sz="2000" b="1" i="0" baseline="0" dirty="0">
                          <a:ln>
                            <a:noFill/>
                          </a:ln>
                          <a:solidFill>
                            <a:srgbClr val="FFFFFF"/>
                          </a:solidFill>
                          <a:effectLst/>
                          <a:uFillTx/>
                          <a:latin typeface="华文楷体" panose="02010600040101010101" pitchFamily="2" charset="-122"/>
                          <a:ea typeface="华文楷体" panose="02010600040101010101" pitchFamily="2" charset="-122"/>
                          <a:sym typeface="Calibri" panose="020F0502020204030204" charset="0"/>
                        </a:rPr>
                        <a:t>s</a:t>
                      </a:r>
                      <a:r>
                        <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rPr>
                        <a:t>）</a:t>
                      </a:r>
                      <a:endParaRPr kumimoji="0" lang="zh-CN" altLang="en-US" sz="2000" b="1" i="0" baseline="0" dirty="0">
                        <a:ln>
                          <a:noFill/>
                        </a:ln>
                        <a:solidFill>
                          <a:srgbClr val="FFFFFF"/>
                        </a:solidFill>
                        <a:effectLst/>
                        <a:uFillTx/>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bl>
          </a:graphicData>
        </a:graphic>
      </p:graphicFrame>
      <p:pic>
        <p:nvPicPr>
          <p:cNvPr id="9" name="图片 8"/>
          <p:cNvPicPr>
            <a:picLocks noChangeAspect="1"/>
          </p:cNvPicPr>
          <p:nvPr/>
        </p:nvPicPr>
        <p:blipFill>
          <a:blip r:embed="rId5"/>
          <a:srcRect l="33567" r="33799"/>
          <a:stretch>
            <a:fillRect/>
          </a:stretch>
        </p:blipFill>
        <p:spPr>
          <a:xfrm>
            <a:off x="1527810" y="3230245"/>
            <a:ext cx="4568190" cy="3589655"/>
          </a:xfrm>
          <a:prstGeom prst="rect">
            <a:avLst/>
          </a:prstGeom>
        </p:spPr>
      </p:pic>
      <p:sp>
        <p:nvSpPr>
          <p:cNvPr id="12" name="Rectangle 228"/>
          <p:cNvSpPr/>
          <p:nvPr/>
        </p:nvSpPr>
        <p:spPr bwMode="auto">
          <a:xfrm>
            <a:off x="6835641" y="1001301"/>
            <a:ext cx="461047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14:hiddenLine>
            </a:ext>
          </a:extLst>
        </p:spPr>
        <p:txBody>
          <a:bodyPr lIns="38100" tIns="38100" rIns="38100" bIns="38100"/>
          <a:lstStyle/>
          <a:p>
            <a:r>
              <a:rPr lang="zh-CN" altLang="en-US" sz="2400"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光电倍增管</a:t>
            </a:r>
            <a:r>
              <a:rPr lang="en-US" altLang="zh-CN" sz="2400" dirty="0">
                <a:solidFill>
                  <a:schemeClr val="tx1"/>
                </a:solidFill>
                <a:latin typeface="华文楷体" panose="02010600040101010101" pitchFamily="2" charset="-122"/>
                <a:ea typeface="华文楷体" panose="02010600040101010101" pitchFamily="2" charset="-122"/>
              </a:rPr>
              <a:t>R5610A-01</a:t>
            </a:r>
            <a:r>
              <a:rPr lang="zh-CN" altLang="en-US" sz="2400"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主要参数</a:t>
            </a:r>
            <a:endParaRPr lang="zh-CN" altLang="en-US" sz="2400"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119888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关键器件</a:t>
            </a:r>
            <a:endParaRPr lang="zh-CN" altLang="en-US" sz="3600" b="1" dirty="0">
              <a:solidFill>
                <a:srgbClr val="0053A3"/>
              </a:solidFill>
              <a:latin typeface="Times New Roman" panose="02020603050405020304" pitchFamily="18" charset="0"/>
              <a:ea typeface="微软雅黑" panose="020B0503020204020204" pitchFamily="34" charset="-122"/>
            </a:endParaRPr>
          </a:p>
          <a:p>
            <a:pPr algn="ct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12" name="Rectangle 228"/>
          <p:cNvSpPr/>
          <p:nvPr/>
        </p:nvSpPr>
        <p:spPr bwMode="auto">
          <a:xfrm>
            <a:off x="6835641" y="1001301"/>
            <a:ext cx="461047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14:hiddenLine>
            </a:ext>
          </a:extLst>
        </p:spPr>
        <p:txBody>
          <a:bodyPr lIns="38100" tIns="38100" rIns="38100" bIns="38100"/>
          <a:lstStyle/>
          <a:p>
            <a:r>
              <a:rPr lang="zh-CN" altLang="en-US" sz="2400"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光电倍增管</a:t>
            </a:r>
            <a:r>
              <a:rPr lang="en-US" altLang="zh-CN" sz="2400" dirty="0">
                <a:solidFill>
                  <a:schemeClr val="tx1"/>
                </a:solidFill>
                <a:latin typeface="华文楷体" panose="02010600040101010101" pitchFamily="2" charset="-122"/>
                <a:ea typeface="华文楷体" panose="02010600040101010101" pitchFamily="2" charset="-122"/>
              </a:rPr>
              <a:t>N2014</a:t>
            </a:r>
            <a:r>
              <a:rPr lang="zh-CN" altLang="en-US" sz="2400"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rPr>
              <a:t>主要参数</a:t>
            </a:r>
            <a:endParaRPr lang="zh-CN" altLang="en-US" sz="2400" dirty="0">
              <a:solidFill>
                <a:schemeClr val="tx1"/>
              </a:solidFill>
              <a:latin typeface="华文楷体" panose="02010600040101010101" pitchFamily="2" charset="-122"/>
              <a:ea typeface="华文楷体" panose="02010600040101010101" pitchFamily="2" charset="-122"/>
              <a:sym typeface="华文楷体" panose="02010600040101010101" pitchFamily="2" charset="-122"/>
            </a:endParaRPr>
          </a:p>
        </p:txBody>
      </p:sp>
      <p:graphicFrame>
        <p:nvGraphicFramePr>
          <p:cNvPr id="11" name="Group 106"/>
          <p:cNvGraphicFramePr>
            <a:graphicFrameLocks noGrp="1"/>
          </p:cNvGraphicFramePr>
          <p:nvPr>
            <p:custDataLst>
              <p:tags r:id="rId3"/>
            </p:custDataLst>
          </p:nvPr>
        </p:nvGraphicFramePr>
        <p:xfrm>
          <a:off x="6888088" y="1484784"/>
          <a:ext cx="4320480" cy="4876800"/>
        </p:xfrm>
        <a:graphic>
          <a:graphicData uri="http://schemas.openxmlformats.org/drawingml/2006/table">
            <a:tbl>
              <a:tblPr/>
              <a:tblGrid>
                <a:gridCol w="1719028"/>
                <a:gridCol w="2601452"/>
              </a:tblGrid>
              <a:tr h="222250">
                <a:tc>
                  <a:txBody>
                    <a:bodyPr/>
                    <a:lstStyle/>
                    <a:p>
                      <a:pPr marL="0" marR="0" lvl="0" algn="ctr" defTabSz="914400" rtl="0" eaLnBrk="1" fontAlgn="base" latinLnBrk="0" hangingPunct="1">
                        <a:lnSpc>
                          <a:spcPct val="100000"/>
                        </a:lnSpc>
                        <a:buClr>
                          <a:srgbClr val="000000"/>
                        </a:buClr>
                        <a:buSzTx/>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型号</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c>
                  <a:txBody>
                    <a:bodyPr/>
                    <a:lstStyle/>
                    <a:p>
                      <a:pPr marL="0" marR="0" lvl="0" algn="ctr" defTabSz="914400" rtl="0" eaLnBrk="1" fontAlgn="base" latinLnBrk="0" hangingPunct="1">
                        <a:lnSpc>
                          <a:spcPct val="100000"/>
                        </a:lnSpc>
                        <a:buClr>
                          <a:srgbClr val="000000"/>
                        </a:buClr>
                        <a:buSzTx/>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N2014</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厂家</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北方夜视</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光谱峰位</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380 nm</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光阴极材料</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双碱金属</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工作温度</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-50 ℃</a:t>
                      </a: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a:t>
                      </a: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50 ℃</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波长响应范围</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290-650 nm</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上升时间</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1.5 ns</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打拿极数</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10</a:t>
                      </a:r>
                      <a:endParaRPr kumimoji="0" lang="en-US" altLang="zh-CN"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典型增益</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2.0×10</a:t>
                      </a:r>
                      <a:r>
                        <a:rPr kumimoji="0" lang="en-US" altLang="zh-CN" sz="2000" b="1" i="0" u="none" strike="noStrike" cap="none" normalizeH="0" baseline="3000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6</a:t>
                      </a:r>
                      <a:endParaRPr kumimoji="0" lang="en-US" altLang="zh-CN" sz="2000" b="1" i="0" u="none" strike="noStrike" cap="none" normalizeH="0" baseline="3000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最大工作电压</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1150 V</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最小有效面积</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Φ22mm</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外部尺寸</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Φ25.4±0.5mm</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典型暗电流</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3 </a:t>
                      </a:r>
                      <a:r>
                        <a:rPr kumimoji="0" lang="en-US" altLang="zh-CN" sz="2000" b="1" i="0" u="none" strike="noStrike" cap="none" normalizeH="0" baseline="0" dirty="0" err="1">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nA</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0">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最大暗电流</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100 </a:t>
                      </a:r>
                      <a:r>
                        <a:rPr kumimoji="0" lang="en-US" altLang="zh-CN" sz="2000" b="1" i="0" u="none" strike="noStrike" cap="none" normalizeH="0" baseline="0" dirty="0" err="1">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rPr>
                        <a:t>nA</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Calibri" panose="020F0502020204030204" charset="0"/>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冲击</a:t>
                      </a:r>
                      <a:endParaRPr kumimoji="0" lang="zh-CN" altLang="en-US" sz="2000" b="1" i="0" u="none" strike="noStrike" cap="none" normalizeH="0" baseline="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lnTlToBr>
                      <a:noFill/>
                    </a:lnTlToBr>
                    <a:lnBlToTr>
                      <a:noFill/>
                    </a:lnBlToTr>
                    <a:solidFill>
                      <a:srgbClr val="4F81BD"/>
                    </a:solidFill>
                  </a:tcPr>
                </a:tc>
              </a:tr>
              <a:tr h="262057">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晃动</a:t>
                      </a:r>
                      <a:endParaRPr kumimoji="0" lang="zh-CN" altLang="en-US"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ct val="100000"/>
                        <a:buFont typeface="Arial" panose="020B0604020202020204" pitchFamily="34" charset="0"/>
                        <a:buNone/>
                        <a:tabLst>
                          <a:tab pos="914400" algn="l"/>
                        </a:tabLst>
                      </a:pPr>
                      <a:r>
                        <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rPr>
                        <a:t>——</a:t>
                      </a:r>
                      <a:endParaRPr kumimoji="0" lang="en-US" altLang="zh-CN" sz="2000" b="1" i="0" u="none" strike="noStrike" cap="none" normalizeH="0" baseline="0" dirty="0">
                        <a:ln>
                          <a:noFill/>
                        </a:ln>
                        <a:solidFill>
                          <a:srgbClr val="FFFFFF"/>
                        </a:solidFill>
                        <a:effectLst/>
                        <a:latin typeface="华文楷体" panose="02010600040101010101" pitchFamily="2" charset="-122"/>
                        <a:ea typeface="华文楷体" panose="02010600040101010101" pitchFamily="2" charset="-122"/>
                        <a:sym typeface="微软雅黑" panose="020B0503020204020204" pitchFamily="34" charset="-122"/>
                      </a:endParaRPr>
                    </a:p>
                  </a:txBody>
                  <a:tcPr marL="0" marR="0" marT="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r>
            </a:tbl>
          </a:graphicData>
        </a:graphic>
      </p:graphicFrame>
      <p:pic>
        <p:nvPicPr>
          <p:cNvPr id="14" name="图片 13"/>
          <p:cNvPicPr>
            <a:picLocks noChangeAspect="1"/>
          </p:cNvPicPr>
          <p:nvPr/>
        </p:nvPicPr>
        <p:blipFill>
          <a:blip r:embed="rId4"/>
          <a:srcRect l="2812"/>
          <a:stretch>
            <a:fillRect/>
          </a:stretch>
        </p:blipFill>
        <p:spPr>
          <a:xfrm>
            <a:off x="1483360" y="3545840"/>
            <a:ext cx="4569460" cy="3312160"/>
          </a:xfrm>
          <a:prstGeom prst="rect">
            <a:avLst/>
          </a:prstGeom>
        </p:spPr>
      </p:pic>
      <p:pic>
        <p:nvPicPr>
          <p:cNvPr id="13" name="图片 12"/>
          <p:cNvPicPr>
            <a:picLocks noChangeAspect="1"/>
          </p:cNvPicPr>
          <p:nvPr/>
        </p:nvPicPr>
        <p:blipFill>
          <a:blip r:embed="rId5"/>
          <a:stretch>
            <a:fillRect/>
          </a:stretch>
        </p:blipFill>
        <p:spPr>
          <a:xfrm rot="5400000">
            <a:off x="2453640" y="241300"/>
            <a:ext cx="2864485" cy="41021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宇宙线缪子测试平台</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pic>
        <p:nvPicPr>
          <p:cNvPr id="3" name="图片 2"/>
          <p:cNvPicPr>
            <a:picLocks noChangeAspect="1"/>
          </p:cNvPicPr>
          <p:nvPr/>
        </p:nvPicPr>
        <p:blipFill>
          <a:blip r:embed="rId3"/>
          <a:stretch>
            <a:fillRect/>
          </a:stretch>
        </p:blipFill>
        <p:spPr>
          <a:xfrm>
            <a:off x="741680" y="1073785"/>
            <a:ext cx="10550525" cy="4889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custDataLst>
              <p:tags r:id="rId1"/>
            </p:custDataLst>
          </p:nvPr>
        </p:nvSpPr>
        <p:spPr>
          <a:xfrm>
            <a:off x="4101576" y="5530731"/>
            <a:ext cx="830523" cy="8304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2"/>
            </p:custDataLst>
          </p:nvPr>
        </p:nvSpPr>
        <p:spPr>
          <a:xfrm>
            <a:off x="4101576" y="4266446"/>
            <a:ext cx="830523" cy="8304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custDataLst>
              <p:tags r:id="rId3"/>
            </p:custDataLst>
          </p:nvPr>
        </p:nvSpPr>
        <p:spPr>
          <a:xfrm>
            <a:off x="4109196" y="3023751"/>
            <a:ext cx="830523" cy="8304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custDataLst>
              <p:tags r:id="rId4"/>
            </p:custDataLst>
          </p:nvPr>
        </p:nvSpPr>
        <p:spPr>
          <a:xfrm>
            <a:off x="4101576" y="1781056"/>
            <a:ext cx="830523" cy="8304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196464" y="1615712"/>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模板下载：</a:t>
            </a:r>
            <a:r>
              <a:rPr kumimoji="0" lang="en-US" altLang="zh-CN" sz="100" b="0" i="0" u="none" strike="noStrike" kern="0" cap="none" spc="0" normalizeH="0" baseline="0" noProof="0" dirty="0">
                <a:ln>
                  <a:noFill/>
                </a:ln>
                <a:solidFill>
                  <a:sysClr val="window" lastClr="FFFFFF"/>
                </a:solidFill>
                <a:effectLst/>
                <a:uLnTx/>
                <a:uFillTx/>
              </a:rPr>
              <a:t>www.1ppt.com/moban/     </a:t>
            </a:r>
            <a:r>
              <a:rPr kumimoji="0" lang="zh-CN" altLang="en-US" sz="100" b="0" i="0" u="none" strike="noStrike" kern="0" cap="none" spc="0" normalizeH="0" baseline="0" noProof="0" dirty="0">
                <a:ln>
                  <a:noFill/>
                </a:ln>
                <a:solidFill>
                  <a:sysClr val="window" lastClr="FFFFFF"/>
                </a:solidFill>
                <a:effectLst/>
                <a:uLnTx/>
                <a:uFillTx/>
              </a:rPr>
              <a:t>行业</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www.1ppt.com/hangye/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节日</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www.1ppt.com/jieri/           PPT</a:t>
            </a:r>
            <a:r>
              <a:rPr kumimoji="0" lang="zh-CN" altLang="en-US" sz="100" b="0" i="0" u="none" strike="noStrike" kern="0" cap="none" spc="0" normalizeH="0" baseline="0" noProof="0" dirty="0">
                <a:ln>
                  <a:noFill/>
                </a:ln>
                <a:solidFill>
                  <a:sysClr val="window" lastClr="FFFFFF"/>
                </a:solidFill>
                <a:effectLst/>
                <a:uLnTx/>
                <a:uFillTx/>
              </a:rPr>
              <a:t>素材下载：</a:t>
            </a:r>
            <a:r>
              <a:rPr kumimoji="0" lang="en-US" altLang="zh-CN" sz="100" b="0" i="0" u="none" strike="noStrike" kern="0" cap="none" spc="0" normalizeH="0" baseline="0" noProof="0" dirty="0">
                <a:ln>
                  <a:noFill/>
                </a:ln>
                <a:solidFill>
                  <a:sysClr val="window" lastClr="FFFFFF"/>
                </a:solidFill>
                <a:effectLst/>
                <a:uLnTx/>
                <a:uFillTx/>
              </a:rPr>
              <a:t>www.1ppt.com/sucai/</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背景图片：</a:t>
            </a:r>
            <a:r>
              <a:rPr kumimoji="0" lang="en-US" altLang="zh-CN" sz="100" b="0" i="0" u="none" strike="noStrike" kern="0" cap="none" spc="0" normalizeH="0" baseline="0" noProof="0" dirty="0">
                <a:ln>
                  <a:noFill/>
                </a:ln>
                <a:solidFill>
                  <a:sysClr val="window" lastClr="FFFFFF"/>
                </a:solidFill>
                <a:effectLst/>
                <a:uLnTx/>
                <a:uFillTx/>
              </a:rPr>
              <a:t>www.1ppt.com/beijing/      PPT</a:t>
            </a:r>
            <a:r>
              <a:rPr kumimoji="0" lang="zh-CN" altLang="en-US" sz="100" b="0" i="0" u="none" strike="noStrike" kern="0" cap="none" spc="0" normalizeH="0" baseline="0" noProof="0" dirty="0">
                <a:ln>
                  <a:noFill/>
                </a:ln>
                <a:solidFill>
                  <a:sysClr val="window" lastClr="FFFFFF"/>
                </a:solidFill>
                <a:effectLst/>
                <a:uLnTx/>
                <a:uFillTx/>
              </a:rPr>
              <a:t>图表下载：</a:t>
            </a:r>
            <a:r>
              <a:rPr kumimoji="0" lang="en-US" altLang="zh-CN" sz="100" b="0" i="0" u="none" strike="noStrike" kern="0" cap="none" spc="0" normalizeH="0" baseline="0" noProof="0" dirty="0">
                <a:ln>
                  <a:noFill/>
                </a:ln>
                <a:solidFill>
                  <a:sysClr val="window" lastClr="FFFFFF"/>
                </a:solidFill>
                <a:effectLst/>
                <a:uLnTx/>
                <a:uFillTx/>
              </a:rPr>
              <a:t>www.1ppt.com/tubiao/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优秀</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下载：</a:t>
            </a:r>
            <a:r>
              <a:rPr kumimoji="0" lang="en-US" altLang="zh-CN" sz="100" b="0" i="0" u="none" strike="noStrike" kern="0" cap="none" spc="0" normalizeH="0" baseline="0" noProof="0" dirty="0">
                <a:ln>
                  <a:noFill/>
                </a:ln>
                <a:solidFill>
                  <a:sysClr val="window" lastClr="FFFFFF"/>
                </a:solidFill>
                <a:effectLst/>
                <a:uLnTx/>
                <a:uFillTx/>
              </a:rPr>
              <a:t>www.1ppt.com/xiazai/        PPT</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www.1ppt.com/powerpoint/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Word</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www.1ppt.com/word/              Excel</a:t>
            </a:r>
            <a:r>
              <a:rPr kumimoji="0" lang="zh-CN" altLang="en-US" sz="100" b="0" i="0" u="none" strike="noStrike" kern="0" cap="none" spc="0" normalizeH="0" baseline="0" noProof="0" dirty="0">
                <a:ln>
                  <a:noFill/>
                </a:ln>
                <a:solidFill>
                  <a:sysClr val="window" lastClr="FFFFFF"/>
                </a:solidFill>
                <a:effectLst/>
                <a:uLnTx/>
                <a:uFillTx/>
              </a:rPr>
              <a:t>教程：</a:t>
            </a:r>
            <a:r>
              <a:rPr kumimoji="0" lang="en-US" altLang="zh-CN" sz="100" b="0" i="0" u="none" strike="noStrike" kern="0" cap="none" spc="0" normalizeH="0" baseline="0" noProof="0" dirty="0">
                <a:ln>
                  <a:noFill/>
                </a:ln>
                <a:solidFill>
                  <a:sysClr val="window" lastClr="FFFFFF"/>
                </a:solidFill>
                <a:effectLst/>
                <a:uLnTx/>
                <a:uFillTx/>
              </a:rPr>
              <a:t>www.1ppt.com/excel/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资料下载：</a:t>
            </a:r>
            <a:r>
              <a:rPr kumimoji="0" lang="en-US" altLang="zh-CN" sz="100" b="0" i="0" u="none" strike="noStrike" kern="0" cap="none" spc="0" normalizeH="0" baseline="0" noProof="0" dirty="0">
                <a:ln>
                  <a:noFill/>
                </a:ln>
                <a:solidFill>
                  <a:sysClr val="window" lastClr="FFFFFF"/>
                </a:solidFill>
                <a:effectLst/>
                <a:uLnTx/>
                <a:uFillTx/>
              </a:rPr>
              <a:t>www.1ppt.com/ziliao/                PPT</a:t>
            </a:r>
            <a:r>
              <a:rPr kumimoji="0" lang="zh-CN" altLang="en-US" sz="100" b="0" i="0" u="none" strike="noStrike" kern="0" cap="none" spc="0" normalizeH="0" baseline="0" noProof="0" dirty="0">
                <a:ln>
                  <a:noFill/>
                </a:ln>
                <a:solidFill>
                  <a:sysClr val="window" lastClr="FFFFFF"/>
                </a:solidFill>
                <a:effectLst/>
                <a:uLnTx/>
                <a:uFillTx/>
              </a:rPr>
              <a:t>课件下载：</a:t>
            </a:r>
            <a:r>
              <a:rPr kumimoji="0" lang="en-US" altLang="zh-CN" sz="100" b="0" i="0" u="none" strike="noStrike" kern="0" cap="none" spc="0" normalizeH="0" baseline="0" noProof="0" dirty="0">
                <a:ln>
                  <a:noFill/>
                </a:ln>
                <a:solidFill>
                  <a:sysClr val="window" lastClr="FFFFFF"/>
                </a:solidFill>
                <a:effectLst/>
                <a:uLnTx/>
                <a:uFillTx/>
              </a:rPr>
              <a:t>www.1ppt.com/kejian/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范文下载：</a:t>
            </a:r>
            <a:r>
              <a:rPr kumimoji="0" lang="en-US" altLang="zh-CN" sz="100" b="0" i="0" u="none" strike="noStrike" kern="0" cap="none" spc="0" normalizeH="0" baseline="0" noProof="0" dirty="0">
                <a:ln>
                  <a:noFill/>
                </a:ln>
                <a:solidFill>
                  <a:sysClr val="window" lastClr="FFFFFF"/>
                </a:solidFill>
                <a:effectLst/>
                <a:uLnTx/>
                <a:uFillTx/>
              </a:rPr>
              <a:t>www.1ppt.com/fanwen/             </a:t>
            </a:r>
            <a:r>
              <a:rPr kumimoji="0" lang="zh-CN" altLang="en-US" sz="100" b="0" i="0" u="none" strike="noStrike" kern="0" cap="none" spc="0" normalizeH="0" baseline="0" noProof="0" dirty="0">
                <a:ln>
                  <a:noFill/>
                </a:ln>
                <a:solidFill>
                  <a:sysClr val="window" lastClr="FFFFFF"/>
                </a:solidFill>
                <a:effectLst/>
                <a:uLnTx/>
                <a:uFillTx/>
              </a:rPr>
              <a:t>试卷下载：</a:t>
            </a:r>
            <a:r>
              <a:rPr kumimoji="0" lang="en-US" altLang="zh-CN" sz="100" b="0" i="0" u="none" strike="noStrike" kern="0" cap="none" spc="0" normalizeH="0" baseline="0" noProof="0" dirty="0">
                <a:ln>
                  <a:noFill/>
                </a:ln>
                <a:solidFill>
                  <a:sysClr val="window" lastClr="FFFFFF"/>
                </a:solidFill>
                <a:effectLst/>
                <a:uLnTx/>
                <a:uFillTx/>
              </a:rPr>
              <a:t>www.1ppt.com/shiti/  </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sysClr val="window" lastClr="FFFFFF"/>
                </a:solidFill>
                <a:effectLst/>
                <a:uLnTx/>
                <a:uFillTx/>
              </a:rPr>
              <a:t>教案下载：</a:t>
            </a:r>
            <a:r>
              <a:rPr kumimoji="0" lang="en-US" altLang="zh-CN" sz="100" b="0" i="0" u="none" strike="noStrike" kern="0" cap="none" spc="0" normalizeH="0" baseline="0" noProof="0" dirty="0">
                <a:ln>
                  <a:noFill/>
                </a:ln>
                <a:solidFill>
                  <a:sysClr val="window" lastClr="FFFFFF"/>
                </a:solidFill>
                <a:effectLst/>
                <a:uLnTx/>
                <a:uFillTx/>
              </a:rPr>
              <a:t>www.1ppt.com/jiaoan/        PPT</a:t>
            </a:r>
            <a:r>
              <a:rPr kumimoji="0" lang="zh-CN" altLang="en-US" sz="100" b="0" i="0" u="none" strike="noStrike" kern="0" cap="none" spc="0" normalizeH="0" baseline="0" noProof="0" dirty="0">
                <a:ln>
                  <a:noFill/>
                </a:ln>
                <a:solidFill>
                  <a:sysClr val="window" lastClr="FFFFFF"/>
                </a:solidFill>
                <a:effectLst/>
                <a:uLnTx/>
                <a:uFillTx/>
              </a:rPr>
              <a:t>论坛：</a:t>
            </a:r>
            <a:r>
              <a:rPr kumimoji="0" lang="en-US" altLang="zh-CN" sz="100" b="0" i="0" u="none" strike="noStrike" kern="0" cap="none" spc="0" normalizeH="0" baseline="0" noProof="0" dirty="0">
                <a:ln>
                  <a:noFill/>
                </a:ln>
                <a:solidFill>
                  <a:sysClr val="window" lastClr="FFFFFF"/>
                </a:solidFill>
                <a:effectLst/>
                <a:uLnTx/>
                <a:uFillTx/>
              </a:rPr>
              <a:t>www.1ppt.cn</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sysClr val="window" lastClr="FFFFFF"/>
                </a:solidFill>
                <a:effectLst/>
                <a:uLnTx/>
                <a:uFillTx/>
              </a:rPr>
              <a:t> </a:t>
            </a:r>
            <a:endParaRPr kumimoji="0" lang="zh-CN" altLang="en-US" sz="100" b="0" i="0" u="none" strike="noStrike" kern="0" cap="none" spc="0" normalizeH="0" baseline="0" noProof="0" dirty="0">
              <a:ln>
                <a:noFill/>
              </a:ln>
              <a:solidFill>
                <a:sysClr val="window" lastClr="FFFFFF"/>
              </a:solidFill>
              <a:effectLst/>
              <a:uLnTx/>
              <a:uFillTx/>
            </a:endParaRPr>
          </a:p>
        </p:txBody>
      </p:sp>
      <p:sp>
        <p:nvSpPr>
          <p:cNvPr id="6" name="矩形 5"/>
          <p:cNvSpPr/>
          <p:nvPr/>
        </p:nvSpPr>
        <p:spPr>
          <a:xfrm>
            <a:off x="-1" y="0"/>
            <a:ext cx="3216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9370" y="2576195"/>
            <a:ext cx="3063875" cy="1630045"/>
          </a:xfrm>
          <a:prstGeom prst="rect">
            <a:avLst/>
          </a:prstGeom>
          <a:noFill/>
        </p:spPr>
        <p:txBody>
          <a:bodyPr wrap="square" rtlCol="0">
            <a:spAutoFit/>
          </a:bodyPr>
          <a:lstStyle/>
          <a:p>
            <a:pPr algn="ctr"/>
            <a:r>
              <a:rPr lang="zh-CN" altLang="en-US" sz="6000" b="1" dirty="0">
                <a:solidFill>
                  <a:schemeClr val="bg1"/>
                </a:solidFill>
                <a:latin typeface="微软雅黑" panose="020B0503020204020204" pitchFamily="34" charset="-122"/>
                <a:ea typeface="微软雅黑" panose="020B0503020204020204" pitchFamily="34" charset="-122"/>
              </a:rPr>
              <a:t>提</a:t>
            </a:r>
            <a:r>
              <a:rPr lang="en-US" altLang="zh-CN" sz="6000" b="1" dirty="0">
                <a:solidFill>
                  <a:schemeClr val="bg1"/>
                </a:solidFill>
                <a:latin typeface="微软雅黑" panose="020B0503020204020204" pitchFamily="34" charset="-122"/>
                <a:ea typeface="微软雅黑" panose="020B0503020204020204" pitchFamily="34" charset="-122"/>
              </a:rPr>
              <a:t>  </a:t>
            </a:r>
            <a:r>
              <a:rPr lang="zh-CN" altLang="en-US" sz="6000" b="1" dirty="0">
                <a:solidFill>
                  <a:schemeClr val="bg1"/>
                </a:solidFill>
                <a:latin typeface="微软雅黑" panose="020B0503020204020204" pitchFamily="34" charset="-122"/>
                <a:ea typeface="微软雅黑" panose="020B0503020204020204" pitchFamily="34" charset="-122"/>
              </a:rPr>
              <a:t>纲</a:t>
            </a:r>
            <a:r>
              <a:rPr lang="en-US" altLang="zh-CN" sz="4000" b="1" dirty="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rPr>
              <a:t>CONTENTS</a:t>
            </a:r>
            <a:endParaRPr lang="zh-CN" altLang="en-US" sz="4000" b="1" dirty="0">
              <a:solidFill>
                <a:schemeClr val="bg1"/>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0" name="组合 19"/>
          <p:cNvGrpSpPr/>
          <p:nvPr>
            <p:custDataLst>
              <p:tags r:id="rId5"/>
            </p:custDataLst>
          </p:nvPr>
        </p:nvGrpSpPr>
        <p:grpSpPr>
          <a:xfrm>
            <a:off x="4072915" y="532646"/>
            <a:ext cx="5928939" cy="5717916"/>
            <a:chOff x="6978" y="1567"/>
            <a:chExt cx="9309" cy="8978"/>
          </a:xfrm>
        </p:grpSpPr>
        <p:grpSp>
          <p:nvGrpSpPr>
            <p:cNvPr id="69" name="组合 68"/>
            <p:cNvGrpSpPr/>
            <p:nvPr>
              <p:custDataLst>
                <p:tags r:id="rId6"/>
              </p:custDataLst>
            </p:nvPr>
          </p:nvGrpSpPr>
          <p:grpSpPr>
            <a:xfrm>
              <a:off x="7023" y="1567"/>
              <a:ext cx="1304" cy="1304"/>
              <a:chOff x="3909356" y="1698226"/>
              <a:chExt cx="828000" cy="828000"/>
            </a:xfrm>
          </p:grpSpPr>
          <p:sp>
            <p:nvSpPr>
              <p:cNvPr id="17" name="文本框 16"/>
              <p:cNvSpPr txBox="1"/>
              <p:nvPr>
                <p:custDataLst>
                  <p:tags r:id="rId7"/>
                </p:custDataLst>
              </p:nvPr>
            </p:nvSpPr>
            <p:spPr>
              <a:xfrm>
                <a:off x="3909356" y="1745583"/>
                <a:ext cx="828000" cy="704634"/>
              </a:xfrm>
              <a:prstGeom prst="rect">
                <a:avLst/>
              </a:prstGeom>
              <a:noFill/>
              <a:ln>
                <a:noFill/>
              </a:ln>
            </p:spPr>
            <p:txBody>
              <a:bodyPr wrap="square" rtlCol="0">
                <a:spAutoFit/>
              </a:bodyPr>
              <a:lstStyle/>
              <a:p>
                <a:pPr algn="ctr"/>
                <a:r>
                  <a:rPr lang="en-US" altLang="zh-CN" sz="4000" b="1" dirty="0">
                    <a:solidFill>
                      <a:schemeClr val="accent1"/>
                    </a:solidFill>
                    <a:latin typeface="微软雅黑" panose="020B0503020204020204" pitchFamily="34" charset="-122"/>
                    <a:ea typeface="微软雅黑" panose="020B0503020204020204" pitchFamily="34" charset="-122"/>
                  </a:rPr>
                  <a:t>01</a:t>
                </a:r>
                <a:endParaRPr lang="en-US" altLang="zh-CN" sz="4000" b="1" dirty="0">
                  <a:solidFill>
                    <a:schemeClr val="accent1"/>
                  </a:solidFill>
                  <a:latin typeface="微软雅黑" panose="020B0503020204020204" pitchFamily="34" charset="-122"/>
                  <a:ea typeface="微软雅黑" panose="020B0503020204020204" pitchFamily="34" charset="-122"/>
                </a:endParaRPr>
              </a:p>
            </p:txBody>
          </p:sp>
          <p:sp>
            <p:nvSpPr>
              <p:cNvPr id="32" name="矩形 31"/>
              <p:cNvSpPr/>
              <p:nvPr>
                <p:custDataLst>
                  <p:tags r:id="rId8"/>
                </p:custDataLst>
              </p:nvPr>
            </p:nvSpPr>
            <p:spPr>
              <a:xfrm>
                <a:off x="3909356" y="1698226"/>
                <a:ext cx="828000" cy="828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7" name="文本框 56"/>
            <p:cNvSpPr txBox="1"/>
            <p:nvPr>
              <p:custDataLst>
                <p:tags r:id="rId9"/>
              </p:custDataLst>
            </p:nvPr>
          </p:nvSpPr>
          <p:spPr>
            <a:xfrm>
              <a:off x="6978" y="3560"/>
              <a:ext cx="1417" cy="1110"/>
            </a:xfrm>
            <a:prstGeom prst="rect">
              <a:avLst/>
            </a:prstGeom>
            <a:noFill/>
          </p:spPr>
          <p:txBody>
            <a:bodyPr wrap="square" rtlCol="0">
              <a:spAutoFit/>
            </a:bodyPr>
            <a:lstStyle/>
            <a:p>
              <a:pPr algn="ctr">
                <a:buClrTx/>
                <a:buSzTx/>
                <a:buFontTx/>
              </a:pPr>
              <a:r>
                <a:rPr lang="en-US" altLang="zh-CN" sz="4000" b="1" dirty="0">
                  <a:solidFill>
                    <a:schemeClr val="accent1"/>
                  </a:solidFill>
                  <a:latin typeface="微软雅黑" panose="020B0503020204020204" pitchFamily="34" charset="-122"/>
                  <a:ea typeface="微软雅黑" panose="020B0503020204020204" pitchFamily="34" charset="-122"/>
                </a:rPr>
                <a:t>02</a:t>
              </a:r>
              <a:endParaRPr lang="en-US" altLang="zh-CN" sz="4000" b="1" dirty="0">
                <a:solidFill>
                  <a:schemeClr val="accent1"/>
                </a:solidFill>
                <a:latin typeface="微软雅黑" panose="020B0503020204020204" pitchFamily="34" charset="-122"/>
                <a:ea typeface="微软雅黑" panose="020B0503020204020204" pitchFamily="34" charset="-122"/>
              </a:endParaRPr>
            </a:p>
          </p:txBody>
        </p:sp>
        <p:sp>
          <p:nvSpPr>
            <p:cNvPr id="3" name="文本框 2"/>
            <p:cNvSpPr txBox="1"/>
            <p:nvPr>
              <p:custDataLst>
                <p:tags r:id="rId10"/>
              </p:custDataLst>
            </p:nvPr>
          </p:nvSpPr>
          <p:spPr>
            <a:xfrm>
              <a:off x="7034" y="5605"/>
              <a:ext cx="1304" cy="1110"/>
            </a:xfrm>
            <a:prstGeom prst="rect">
              <a:avLst/>
            </a:prstGeom>
            <a:noFill/>
            <a:ln>
              <a:noFill/>
            </a:ln>
          </p:spPr>
          <p:txBody>
            <a:bodyPr wrap="square" rtlCol="0">
              <a:spAutoFit/>
            </a:bodyPr>
            <a:lstStyle/>
            <a:p>
              <a:pPr algn="ctr">
                <a:buClrTx/>
                <a:buSzTx/>
                <a:buFontTx/>
              </a:pPr>
              <a:r>
                <a:rPr lang="en-US" altLang="zh-CN" sz="4000" b="1" dirty="0">
                  <a:solidFill>
                    <a:schemeClr val="accent1"/>
                  </a:solidFill>
                  <a:latin typeface="微软雅黑" panose="020B0503020204020204" pitchFamily="34" charset="-122"/>
                  <a:ea typeface="微软雅黑" panose="020B0503020204020204" pitchFamily="34" charset="-122"/>
                </a:rPr>
                <a:t>03</a:t>
              </a:r>
              <a:endParaRPr lang="en-US" altLang="zh-CN" sz="4000" b="1" dirty="0">
                <a:solidFill>
                  <a:schemeClr val="accent1"/>
                </a:solidFill>
                <a:latin typeface="微软雅黑" panose="020B0503020204020204" pitchFamily="34" charset="-122"/>
                <a:ea typeface="微软雅黑" panose="020B0503020204020204" pitchFamily="34" charset="-122"/>
              </a:endParaRPr>
            </a:p>
          </p:txBody>
        </p:sp>
        <p:sp>
          <p:nvSpPr>
            <p:cNvPr id="11" name="文本框 10"/>
            <p:cNvSpPr txBox="1"/>
            <p:nvPr>
              <p:custDataLst>
                <p:tags r:id="rId11"/>
              </p:custDataLst>
            </p:nvPr>
          </p:nvSpPr>
          <p:spPr>
            <a:xfrm>
              <a:off x="8895" y="1738"/>
              <a:ext cx="4768" cy="916"/>
            </a:xfrm>
            <a:prstGeom prst="rect">
              <a:avLst/>
            </a:prstGeom>
            <a:noFill/>
          </p:spPr>
          <p:txBody>
            <a:bodyPr wrap="square" rtlCol="0">
              <a:spAutoFit/>
            </a:bodyPr>
            <a:lstStyle/>
            <a:p>
              <a:r>
                <a:rPr lang="zh-CN" altLang="en-US" sz="3200" b="1" dirty="0">
                  <a:solidFill>
                    <a:srgbClr val="0053A3"/>
                  </a:solidFill>
                  <a:uFillTx/>
                  <a:latin typeface="Times New Roman" panose="02020603050405020304" pitchFamily="18" charset="0"/>
                  <a:ea typeface="微软雅黑" panose="020B0503020204020204" pitchFamily="34" charset="-122"/>
                </a:rPr>
                <a:t>暗物质探测</a:t>
              </a:r>
              <a:endParaRPr lang="zh-CN" altLang="en-US" sz="3200" b="1" dirty="0">
                <a:solidFill>
                  <a:srgbClr val="0053A3"/>
                </a:solidFill>
                <a:uFillTx/>
                <a:latin typeface="Times New Roman" panose="02020603050405020304" pitchFamily="18" charset="0"/>
                <a:ea typeface="微软雅黑" panose="020B0503020204020204" pitchFamily="34" charset="-122"/>
              </a:endParaRPr>
            </a:p>
          </p:txBody>
        </p:sp>
        <p:sp>
          <p:nvSpPr>
            <p:cNvPr id="13" name="文本框 12"/>
            <p:cNvSpPr txBox="1"/>
            <p:nvPr>
              <p:custDataLst>
                <p:tags r:id="rId12"/>
              </p:custDataLst>
            </p:nvPr>
          </p:nvSpPr>
          <p:spPr>
            <a:xfrm>
              <a:off x="8846" y="5680"/>
              <a:ext cx="7441" cy="916"/>
            </a:xfrm>
            <a:prstGeom prst="rect">
              <a:avLst/>
            </a:prstGeom>
            <a:noFill/>
          </p:spPr>
          <p:txBody>
            <a:bodyPr wrap="square" rtlCol="0">
              <a:spAutoFit/>
            </a:bodyPr>
            <a:lstStyle/>
            <a:p>
              <a:r>
                <a:rPr lang="zh-CN" sz="3200" b="1" dirty="0">
                  <a:solidFill>
                    <a:srgbClr val="0053A3"/>
                  </a:solidFill>
                  <a:uFillTx/>
                  <a:latin typeface="Times New Roman" panose="02020603050405020304" pitchFamily="18" charset="0"/>
                  <a:ea typeface="微软雅黑" panose="020B0503020204020204" pitchFamily="34" charset="-122"/>
                </a:rPr>
                <a:t>探路者</a:t>
              </a:r>
              <a:r>
                <a:rPr lang="en-US" altLang="zh-CN" sz="3200" b="1" dirty="0">
                  <a:solidFill>
                    <a:srgbClr val="0053A3"/>
                  </a:solidFill>
                  <a:uFillTx/>
                  <a:latin typeface="Times New Roman" panose="02020603050405020304" pitchFamily="18" charset="0"/>
                  <a:ea typeface="微软雅黑" panose="020B0503020204020204" pitchFamily="34" charset="-122"/>
                </a:rPr>
                <a:t>ACD</a:t>
              </a:r>
              <a:r>
                <a:rPr lang="zh-CN" altLang="en-US" sz="3200" b="1" dirty="0">
                  <a:solidFill>
                    <a:srgbClr val="0053A3"/>
                  </a:solidFill>
                  <a:uFillTx/>
                  <a:latin typeface="Times New Roman" panose="02020603050405020304" pitchFamily="18" charset="0"/>
                  <a:ea typeface="微软雅黑" panose="020B0503020204020204" pitchFamily="34" charset="-122"/>
                </a:rPr>
                <a:t>总体设计</a:t>
              </a:r>
              <a:endParaRPr lang="zh-CN" altLang="en-US" sz="3200" b="1" dirty="0">
                <a:solidFill>
                  <a:srgbClr val="0053A3"/>
                </a:solidFill>
                <a:uFillTx/>
                <a:latin typeface="Times New Roman" panose="02020603050405020304" pitchFamily="18" charset="0"/>
                <a:ea typeface="微软雅黑" panose="020B0503020204020204" pitchFamily="34" charset="-122"/>
              </a:endParaRPr>
            </a:p>
          </p:txBody>
        </p:sp>
        <p:sp>
          <p:nvSpPr>
            <p:cNvPr id="14" name="文本框 13"/>
            <p:cNvSpPr txBox="1"/>
            <p:nvPr>
              <p:custDataLst>
                <p:tags r:id="rId13"/>
              </p:custDataLst>
            </p:nvPr>
          </p:nvSpPr>
          <p:spPr>
            <a:xfrm>
              <a:off x="8846" y="7658"/>
              <a:ext cx="6688" cy="916"/>
            </a:xfrm>
            <a:prstGeom prst="rect">
              <a:avLst/>
            </a:prstGeom>
            <a:noFill/>
          </p:spPr>
          <p:txBody>
            <a:bodyPr wrap="square" rtlCol="0">
              <a:spAutoFit/>
            </a:bodyPr>
            <a:lstStyle/>
            <a:p>
              <a:r>
                <a:rPr lang="zh-CN" altLang="en-US" sz="3200" b="1" dirty="0">
                  <a:solidFill>
                    <a:srgbClr val="0053A3"/>
                  </a:solidFill>
                  <a:uFillTx/>
                  <a:latin typeface="Times New Roman" panose="02020603050405020304" pitchFamily="18" charset="0"/>
                  <a:ea typeface="微软雅黑" panose="020B0503020204020204" pitchFamily="34" charset="-122"/>
                </a:rPr>
                <a:t>探路者</a:t>
              </a:r>
              <a:r>
                <a:rPr lang="en-US" altLang="zh-CN" sz="3200" b="1" dirty="0">
                  <a:solidFill>
                    <a:srgbClr val="0053A3"/>
                  </a:solidFill>
                  <a:uFillTx/>
                  <a:latin typeface="Times New Roman" panose="02020603050405020304" pitchFamily="18" charset="0"/>
                  <a:ea typeface="微软雅黑" panose="020B0503020204020204" pitchFamily="34" charset="-122"/>
                </a:rPr>
                <a:t>ACD</a:t>
              </a:r>
              <a:r>
                <a:rPr lang="zh-CN" altLang="en-US" sz="3200" b="1" dirty="0">
                  <a:solidFill>
                    <a:srgbClr val="0053A3"/>
                  </a:solidFill>
                  <a:uFillTx/>
                  <a:latin typeface="Times New Roman" panose="02020603050405020304" pitchFamily="18" charset="0"/>
                  <a:ea typeface="微软雅黑" panose="020B0503020204020204" pitchFamily="34" charset="-122"/>
                </a:rPr>
                <a:t>工作进展</a:t>
              </a:r>
              <a:endParaRPr lang="zh-CN" altLang="en-US" sz="3200" b="1" dirty="0">
                <a:solidFill>
                  <a:srgbClr val="0053A3"/>
                </a:solidFill>
                <a:uFillTx/>
                <a:latin typeface="Times New Roman" panose="02020603050405020304" pitchFamily="18" charset="0"/>
                <a:ea typeface="微软雅黑" panose="020B0503020204020204" pitchFamily="34" charset="-122"/>
              </a:endParaRPr>
            </a:p>
          </p:txBody>
        </p:sp>
        <p:sp>
          <p:nvSpPr>
            <p:cNvPr id="7" name="文本框 6"/>
            <p:cNvSpPr txBox="1"/>
            <p:nvPr>
              <p:custDataLst>
                <p:tags r:id="rId14"/>
              </p:custDataLst>
            </p:nvPr>
          </p:nvSpPr>
          <p:spPr>
            <a:xfrm>
              <a:off x="8846" y="3720"/>
              <a:ext cx="5056" cy="916"/>
            </a:xfrm>
            <a:prstGeom prst="rect">
              <a:avLst/>
            </a:prstGeom>
            <a:noFill/>
          </p:spPr>
          <p:txBody>
            <a:bodyPr wrap="square" rtlCol="0">
              <a:spAutoFit/>
            </a:bodyPr>
            <a:p>
              <a:r>
                <a:rPr lang="zh-CN" altLang="en-US" sz="3200" b="1" dirty="0">
                  <a:solidFill>
                    <a:srgbClr val="0053A3"/>
                  </a:solidFill>
                  <a:uFillTx/>
                  <a:latin typeface="Times New Roman" panose="02020603050405020304" pitchFamily="18" charset="0"/>
                  <a:ea typeface="微软雅黑" panose="020B0503020204020204" pitchFamily="34" charset="-122"/>
                </a:rPr>
                <a:t>VLAST项目简介</a:t>
              </a:r>
              <a:endParaRPr lang="zh-CN" altLang="en-US" sz="3200" b="1" dirty="0">
                <a:solidFill>
                  <a:srgbClr val="0053A3"/>
                </a:solidFill>
                <a:uFillTx/>
                <a:latin typeface="Times New Roman" panose="02020603050405020304" pitchFamily="18" charset="0"/>
                <a:ea typeface="微软雅黑" panose="020B0503020204020204" pitchFamily="34" charset="-122"/>
              </a:endParaRPr>
            </a:p>
          </p:txBody>
        </p:sp>
        <p:sp>
          <p:nvSpPr>
            <p:cNvPr id="16" name="文本框 15"/>
            <p:cNvSpPr txBox="1"/>
            <p:nvPr>
              <p:custDataLst>
                <p:tags r:id="rId15"/>
              </p:custDataLst>
            </p:nvPr>
          </p:nvSpPr>
          <p:spPr>
            <a:xfrm>
              <a:off x="6978" y="9435"/>
              <a:ext cx="1417" cy="1110"/>
            </a:xfrm>
            <a:prstGeom prst="rect">
              <a:avLst/>
            </a:prstGeom>
            <a:noFill/>
          </p:spPr>
          <p:txBody>
            <a:bodyPr wrap="square" rtlCol="0">
              <a:spAutoFit/>
            </a:bodyPr>
            <a:p>
              <a:pPr algn="ctr">
                <a:buClrTx/>
                <a:buSzTx/>
                <a:buFontTx/>
              </a:pPr>
              <a:r>
                <a:rPr lang="en-US" altLang="zh-CN" sz="4000" b="1" dirty="0">
                  <a:solidFill>
                    <a:schemeClr val="accent1"/>
                  </a:solidFill>
                  <a:latin typeface="微软雅黑" panose="020B0503020204020204" pitchFamily="34" charset="-122"/>
                  <a:ea typeface="微软雅黑" panose="020B0503020204020204" pitchFamily="34" charset="-122"/>
                </a:rPr>
                <a:t>05</a:t>
              </a:r>
              <a:endParaRPr lang="en-US" altLang="zh-CN" sz="4000" b="1" dirty="0">
                <a:solidFill>
                  <a:schemeClr val="accent1"/>
                </a:solidFill>
                <a:latin typeface="微软雅黑" panose="020B0503020204020204" pitchFamily="34" charset="-122"/>
                <a:ea typeface="微软雅黑" panose="020B0503020204020204" pitchFamily="34" charset="-122"/>
              </a:endParaRPr>
            </a:p>
          </p:txBody>
        </p:sp>
        <p:sp>
          <p:nvSpPr>
            <p:cNvPr id="19" name="文本框 18"/>
            <p:cNvSpPr txBox="1"/>
            <p:nvPr>
              <p:custDataLst>
                <p:tags r:id="rId16"/>
              </p:custDataLst>
            </p:nvPr>
          </p:nvSpPr>
          <p:spPr>
            <a:xfrm>
              <a:off x="8895" y="9580"/>
              <a:ext cx="6688" cy="916"/>
            </a:xfrm>
            <a:prstGeom prst="rect">
              <a:avLst/>
            </a:prstGeom>
            <a:noFill/>
          </p:spPr>
          <p:txBody>
            <a:bodyPr wrap="square" rtlCol="0">
              <a:spAutoFit/>
            </a:bodyPr>
            <a:p>
              <a:r>
                <a:rPr lang="zh-CN" altLang="en-US" sz="3200" b="1" dirty="0">
                  <a:solidFill>
                    <a:srgbClr val="0053A3"/>
                  </a:solidFill>
                  <a:uFillTx/>
                  <a:latin typeface="Times New Roman" panose="02020603050405020304" pitchFamily="18" charset="0"/>
                  <a:ea typeface="微软雅黑" panose="020B0503020204020204" pitchFamily="34" charset="-122"/>
                </a:rPr>
                <a:t>总结</a:t>
              </a:r>
              <a:endParaRPr lang="en-US" altLang="zh-CN" sz="3200" b="1" dirty="0">
                <a:solidFill>
                  <a:schemeClr val="accent1">
                    <a:lumMod val="75000"/>
                  </a:schemeClr>
                </a:solidFill>
                <a:uFillTx/>
                <a:latin typeface="Times New Roman" panose="02020603050405020304" pitchFamily="18" charset="0"/>
                <a:ea typeface="微软雅黑" panose="020B0503020204020204" pitchFamily="34" charset="-122"/>
              </a:endParaRPr>
            </a:p>
          </p:txBody>
        </p:sp>
      </p:grpSp>
      <p:sp>
        <p:nvSpPr>
          <p:cNvPr id="21" name="文本框 20"/>
          <p:cNvSpPr txBox="1"/>
          <p:nvPr>
            <p:custDataLst>
              <p:tags r:id="rId17"/>
            </p:custDataLst>
          </p:nvPr>
        </p:nvSpPr>
        <p:spPr>
          <a:xfrm>
            <a:off x="4031615" y="4338955"/>
            <a:ext cx="999490" cy="706755"/>
          </a:xfrm>
          <a:prstGeom prst="rect">
            <a:avLst/>
          </a:prstGeom>
          <a:noFill/>
        </p:spPr>
        <p:txBody>
          <a:bodyPr wrap="square" rtlCol="0" anchor="t">
            <a:spAutoFit/>
          </a:bodyPr>
          <a:p>
            <a:pPr algn="ctr">
              <a:buClrTx/>
              <a:buSzTx/>
              <a:buFontTx/>
            </a:pPr>
            <a:r>
              <a:rPr lang="en-US" altLang="zh-CN" sz="4000" b="1" dirty="0">
                <a:solidFill>
                  <a:schemeClr val="accent1"/>
                </a:solidFill>
                <a:latin typeface="微软雅黑" panose="020B0503020204020204" pitchFamily="34" charset="-122"/>
                <a:ea typeface="微软雅黑" panose="020B0503020204020204" pitchFamily="34" charset="-122"/>
                <a:sym typeface="+mn-ea"/>
              </a:rPr>
              <a:t>04</a:t>
            </a:r>
            <a:endParaRPr lang="en-US" altLang="zh-CN" sz="4000" b="1" dirty="0">
              <a:solidFill>
                <a:schemeClr val="accent1"/>
              </a:solidFill>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表, 折线图&#10;&#10;AI 生成的内容可能不正确。"/>
          <p:cNvPicPr/>
          <p:nvPr/>
        </p:nvPicPr>
        <p:blipFill>
          <a:blip r:embed="rId1">
            <a:extLst>
              <a:ext uri="{28A0092B-C50C-407E-A947-70E740481C1C}">
                <a14:useLocalDpi xmlns:a14="http://schemas.microsoft.com/office/drawing/2010/main" val="0"/>
              </a:ext>
            </a:extLst>
          </a:blip>
          <a:srcRect l="4712" b="4335"/>
          <a:stretch>
            <a:fillRect/>
          </a:stretch>
        </p:blipFill>
        <p:spPr>
          <a:xfrm>
            <a:off x="635" y="4098925"/>
            <a:ext cx="3368040" cy="2491740"/>
          </a:xfrm>
          <a:prstGeom prst="rect">
            <a:avLst/>
          </a:prstGeom>
        </p:spPr>
      </p:pic>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en-US" altLang="zh-CN" sz="3600" b="1" dirty="0">
                <a:solidFill>
                  <a:srgbClr val="0053A3"/>
                </a:solidFill>
                <a:latin typeface="+mn-ea"/>
                <a:sym typeface="+mn-ea"/>
              </a:rPr>
              <a:t>ACD</a:t>
            </a:r>
            <a:r>
              <a:rPr lang="zh-CN" altLang="en-US" sz="3600" b="1" dirty="0">
                <a:solidFill>
                  <a:srgbClr val="0053A3"/>
                </a:solidFill>
                <a:latin typeface="+mn-ea"/>
                <a:sym typeface="+mn-ea"/>
              </a:rPr>
              <a:t>单元测试</a:t>
            </a:r>
            <a:endParaRPr lang="zh-CN" altLang="en-US" sz="3600" b="1" dirty="0">
              <a:solidFill>
                <a:srgbClr val="0053A3"/>
              </a:solidFill>
              <a:latin typeface="+mn-ea"/>
              <a:ea typeface="微软雅黑" panose="020B0503020204020204" pitchFamily="34" charset="-122"/>
              <a:sym typeface="+mn-ea"/>
            </a:endParaRPr>
          </a:p>
        </p:txBody>
      </p:sp>
      <p:pic>
        <p:nvPicPr>
          <p:cNvPr id="6" name="图片 5"/>
          <p:cNvPicPr/>
          <p:nvPr/>
        </p:nvPicPr>
        <p:blipFill>
          <a:blip r:embed="rId2"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3"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18" name="圆角矩形 17"/>
          <p:cNvSpPr/>
          <p:nvPr/>
        </p:nvSpPr>
        <p:spPr>
          <a:xfrm>
            <a:off x="647700" y="1095375"/>
            <a:ext cx="4603115" cy="640715"/>
          </a:xfrm>
          <a:prstGeom prst="roundRect">
            <a:avLst/>
          </a:prstGeom>
          <a:noFill/>
          <a:ln w="28575" cmpd="sng">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文本框 20"/>
          <p:cNvSpPr txBox="1"/>
          <p:nvPr/>
        </p:nvSpPr>
        <p:spPr>
          <a:xfrm>
            <a:off x="741680" y="949960"/>
            <a:ext cx="4509135" cy="664845"/>
          </a:xfrm>
          <a:prstGeom prst="rect">
            <a:avLst/>
          </a:prstGeom>
          <a:noFill/>
        </p:spPr>
        <p:txBody>
          <a:bodyPr wrap="square" rtlCol="0">
            <a:noAutofit/>
          </a:bodyPr>
          <a:p>
            <a:pPr marL="342900" indent="-342900" fontAlgn="auto">
              <a:lnSpc>
                <a:spcPct val="200000"/>
              </a:lnSpc>
              <a:buFont typeface="Wingdings" panose="05000000000000000000" charset="0"/>
              <a:buChar char="Ø"/>
            </a:pPr>
            <a:r>
              <a:rPr lang="zh-CN" altLang="en-US" sz="2000" b="1">
                <a:solidFill>
                  <a:schemeClr val="tx1"/>
                </a:solidFill>
                <a:uFillTx/>
                <a:latin typeface="Times New Roman" panose="02020603050405020304" pitchFamily="18" charset="0"/>
                <a:ea typeface="微软雅黑" panose="020B0503020204020204" pitchFamily="34" charset="-122"/>
              </a:rPr>
              <a:t>利用测试平台对</a:t>
            </a:r>
            <a:r>
              <a:rPr lang="en-US" altLang="zh-CN" sz="2000" b="1">
                <a:solidFill>
                  <a:schemeClr val="tx1"/>
                </a:solidFill>
                <a:uFillTx/>
                <a:latin typeface="Times New Roman" panose="02020603050405020304" pitchFamily="18" charset="0"/>
                <a:ea typeface="微软雅黑" panose="020B0503020204020204" pitchFamily="34" charset="-122"/>
              </a:rPr>
              <a:t>ACD</a:t>
            </a:r>
            <a:r>
              <a:rPr lang="zh-CN" altLang="en-US" sz="2000" b="1">
                <a:solidFill>
                  <a:schemeClr val="tx1"/>
                </a:solidFill>
                <a:uFillTx/>
                <a:latin typeface="Times New Roman" panose="02020603050405020304" pitchFamily="18" charset="0"/>
                <a:ea typeface="微软雅黑" panose="020B0503020204020204" pitchFamily="34" charset="-122"/>
              </a:rPr>
              <a:t>单元进行测试</a:t>
            </a:r>
            <a:endParaRPr lang="zh-CN" altLang="en-US" sz="2000" b="1">
              <a:solidFill>
                <a:schemeClr val="tx1"/>
              </a:solidFill>
              <a:uFillTx/>
              <a:latin typeface="Times New Roman" panose="02020603050405020304" pitchFamily="18" charset="0"/>
              <a:ea typeface="微软雅黑" panose="020B0503020204020204" pitchFamily="34" charset="-122"/>
            </a:endParaRPr>
          </a:p>
          <a:p>
            <a:pPr indent="0" fontAlgn="auto">
              <a:lnSpc>
                <a:spcPct val="200000"/>
              </a:lnSpc>
              <a:buFont typeface="Wingdings" panose="05000000000000000000" charset="0"/>
              <a:buNone/>
            </a:pPr>
            <a:endParaRPr lang="en-US" altLang="zh-CN">
              <a:solidFill>
                <a:schemeClr val="tx1"/>
              </a:solidFill>
              <a:uFillTx/>
              <a:latin typeface="Times New Roman" panose="02020603050405020304" pitchFamily="18" charset="0"/>
              <a:ea typeface="微软雅黑" panose="020B0503020204020204" pitchFamily="34" charset="-122"/>
            </a:endParaRPr>
          </a:p>
        </p:txBody>
      </p:sp>
      <p:pic>
        <p:nvPicPr>
          <p:cNvPr id="15" name="图片 14" descr="图片包含 电脑, 游戏机, 桌子&#10;&#10;AI 生成的内容可能不正确。"/>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810" y="1287145"/>
            <a:ext cx="5710555" cy="4474210"/>
          </a:xfrm>
          <a:prstGeom prst="rect">
            <a:avLst/>
          </a:prstGeom>
        </p:spPr>
      </p:pic>
      <p:sp>
        <p:nvSpPr>
          <p:cNvPr id="2" name="文本框 1"/>
          <p:cNvSpPr txBox="1"/>
          <p:nvPr/>
        </p:nvSpPr>
        <p:spPr>
          <a:xfrm>
            <a:off x="7473950" y="5949950"/>
            <a:ext cx="4292600" cy="368300"/>
          </a:xfrm>
          <a:prstGeom prst="rect">
            <a:avLst/>
          </a:prstGeom>
          <a:noFill/>
        </p:spPr>
        <p:txBody>
          <a:bodyPr wrap="square" rtlCol="0">
            <a:spAutoFit/>
          </a:bodyPr>
          <a:p>
            <a:r>
              <a:rPr lang="zh-CN" altLang="en-US"/>
              <a:t>单机反符合单元与电子学联测</a:t>
            </a:r>
            <a:endParaRPr lang="zh-CN" altLang="en-US"/>
          </a:p>
        </p:txBody>
      </p:sp>
      <p:pic>
        <p:nvPicPr>
          <p:cNvPr id="12" name="图片 11" descr="Mips"/>
          <p:cNvPicPr/>
          <p:nvPr/>
        </p:nvPicPr>
        <p:blipFill>
          <a:blip r:embed="rId5"/>
          <a:stretch>
            <a:fillRect/>
          </a:stretch>
        </p:blipFill>
        <p:spPr>
          <a:xfrm>
            <a:off x="3054350" y="4099560"/>
            <a:ext cx="3041650" cy="2396490"/>
          </a:xfrm>
          <a:prstGeom prst="rect">
            <a:avLst/>
          </a:prstGeom>
        </p:spPr>
      </p:pic>
      <p:pic>
        <p:nvPicPr>
          <p:cNvPr id="9" name="图片 8"/>
          <p:cNvPicPr/>
          <p:nvPr/>
        </p:nvPicPr>
        <p:blipFill>
          <a:blip r:embed="rId6"/>
          <a:stretch>
            <a:fillRect/>
          </a:stretch>
        </p:blipFill>
        <p:spPr>
          <a:xfrm>
            <a:off x="79356" y="1939007"/>
            <a:ext cx="2880000" cy="2160000"/>
          </a:xfrm>
          <a:prstGeom prst="rect">
            <a:avLst/>
          </a:prstGeom>
        </p:spPr>
      </p:pic>
      <p:pic>
        <p:nvPicPr>
          <p:cNvPr id="10" name="图片 9"/>
          <p:cNvPicPr/>
          <p:nvPr/>
        </p:nvPicPr>
        <p:blipFill>
          <a:blip r:embed="rId7"/>
          <a:stretch>
            <a:fillRect/>
          </a:stretch>
        </p:blipFill>
        <p:spPr>
          <a:xfrm>
            <a:off x="2959275" y="1939467"/>
            <a:ext cx="2880000" cy="2160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en-US" altLang="zh-CN" sz="3600" b="1" dirty="0">
                <a:solidFill>
                  <a:srgbClr val="0053A3"/>
                </a:solidFill>
                <a:latin typeface="+mn-ea"/>
                <a:sym typeface="+mn-ea"/>
              </a:rPr>
              <a:t>ACD</a:t>
            </a:r>
            <a:r>
              <a:rPr lang="zh-CN" altLang="en-US" sz="3600" b="1" dirty="0">
                <a:solidFill>
                  <a:srgbClr val="0053A3"/>
                </a:solidFill>
                <a:latin typeface="+mn-ea"/>
                <a:sym typeface="+mn-ea"/>
              </a:rPr>
              <a:t>单机测试与环境实验</a:t>
            </a:r>
            <a:endParaRPr lang="en-US" altLang="zh-CN"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2" name="文本框 1"/>
          <p:cNvSpPr txBox="1"/>
          <p:nvPr/>
        </p:nvSpPr>
        <p:spPr>
          <a:xfrm>
            <a:off x="975995" y="931545"/>
            <a:ext cx="10054590" cy="1297940"/>
          </a:xfrm>
          <a:prstGeom prst="rect">
            <a:avLst/>
          </a:prstGeom>
          <a:noFill/>
        </p:spPr>
        <p:txBody>
          <a:bodyPr wrap="square" rtlCol="0" anchor="t">
            <a:noAutofit/>
          </a:bodyPr>
          <a:p>
            <a:pPr marL="285750" indent="-285750" fontAlgn="auto">
              <a:lnSpc>
                <a:spcPct val="200000"/>
              </a:lnSpc>
              <a:buFont typeface="Wingdings" panose="05000000000000000000" charset="0"/>
              <a:buChar char="Ø"/>
            </a:pPr>
            <a:r>
              <a:rPr lang="zh-CN" altLang="en-US" sz="2000" b="1">
                <a:latin typeface="Times New Roman" panose="02020603050405020304" pitchFamily="18" charset="0"/>
                <a:ea typeface="微软雅黑" panose="020B0503020204020204" pitchFamily="34" charset="-122"/>
                <a:sym typeface="+mn-ea"/>
              </a:rPr>
              <a:t>完成反符合探测器组装：</a:t>
            </a:r>
            <a:r>
              <a:rPr lang="zh-CN" altLang="en-US" sz="2000">
                <a:latin typeface="Times New Roman" panose="02020603050405020304" pitchFamily="18" charset="0"/>
                <a:ea typeface="微软雅黑" panose="020B0503020204020204" pitchFamily="34" charset="-122"/>
                <a:sym typeface="+mn-ea"/>
              </a:rPr>
              <a:t>组装完成后对单机整体进行测试</a:t>
            </a:r>
            <a:endParaRPr lang="zh-CN" altLang="en-US" sz="2000" b="1">
              <a:latin typeface="Times New Roman" panose="02020603050405020304" pitchFamily="18" charset="0"/>
              <a:ea typeface="微软雅黑" panose="020B0503020204020204" pitchFamily="34" charset="-122"/>
            </a:endParaRPr>
          </a:p>
          <a:p>
            <a:pPr marL="285750" indent="-285750" algn="l">
              <a:lnSpc>
                <a:spcPct val="200000"/>
              </a:lnSpc>
              <a:buClrTx/>
              <a:buSzTx/>
              <a:buFont typeface="Wingdings" panose="05000000000000000000" charset="0"/>
              <a:buChar char="Ø"/>
            </a:pPr>
            <a:r>
              <a:rPr lang="zh-CN" altLang="en-US" sz="2000" b="1">
                <a:latin typeface="Times New Roman" panose="02020603050405020304" pitchFamily="18" charset="0"/>
                <a:ea typeface="微软雅黑" panose="020B0503020204020204" pitchFamily="34" charset="-122"/>
              </a:rPr>
              <a:t>完成单机振动和热循环实验：</a:t>
            </a:r>
            <a:r>
              <a:rPr lang="zh-CN" altLang="en-US" sz="2000">
                <a:latin typeface="Times New Roman" panose="02020603050405020304" pitchFamily="18" charset="0"/>
                <a:ea typeface="微软雅黑" panose="020B0503020204020204" pitchFamily="34" charset="-122"/>
              </a:rPr>
              <a:t>实验过程中按照规范对探测器进行通断电及电测等</a:t>
            </a:r>
            <a:endParaRPr lang="zh-CN" altLang="en-US" sz="2000">
              <a:latin typeface="Times New Roman" panose="02020603050405020304" pitchFamily="18" charset="0"/>
              <a:ea typeface="微软雅黑" panose="020B0503020204020204" pitchFamily="34" charset="-122"/>
            </a:endParaRPr>
          </a:p>
          <a:p>
            <a:pPr marL="285750" indent="-285750">
              <a:buFont typeface="Wingdings" panose="05000000000000000000" charset="0"/>
              <a:buChar char="Ø"/>
            </a:pPr>
            <a:endParaRPr lang="zh-CN" altLang="en-US" sz="2000" b="1">
              <a:solidFill>
                <a:schemeClr val="tx1"/>
              </a:solidFill>
              <a:latin typeface="Times New Roman" panose="02020603050405020304" pitchFamily="18" charset="0"/>
              <a:ea typeface="微软雅黑" panose="020B0503020204020204" pitchFamily="34" charset="-122"/>
            </a:endParaRPr>
          </a:p>
        </p:txBody>
      </p:sp>
      <p:pic>
        <p:nvPicPr>
          <p:cNvPr id="16" name="图片 15" descr="upload_post_object_v2_2259429693"/>
          <p:cNvPicPr/>
          <p:nvPr/>
        </p:nvPicPr>
        <p:blipFill>
          <a:blip r:embed="rId3"/>
          <a:srcRect t="6171"/>
          <a:stretch>
            <a:fillRect/>
          </a:stretch>
        </p:blipFill>
        <p:spPr>
          <a:xfrm>
            <a:off x="7731125" y="2506980"/>
            <a:ext cx="4411980" cy="3811270"/>
          </a:xfrm>
          <a:prstGeom prst="rect">
            <a:avLst/>
          </a:prstGeom>
        </p:spPr>
      </p:pic>
      <p:sp>
        <p:nvSpPr>
          <p:cNvPr id="52" name="圆角矩形 51"/>
          <p:cNvSpPr/>
          <p:nvPr/>
        </p:nvSpPr>
        <p:spPr>
          <a:xfrm>
            <a:off x="741680" y="1035050"/>
            <a:ext cx="10834370" cy="1345565"/>
          </a:xfrm>
          <a:prstGeom prst="roundRect">
            <a:avLst/>
          </a:prstGeom>
          <a:noFill/>
          <a:ln w="28575" cmpd="sng">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2849245" y="6121400"/>
            <a:ext cx="2590165" cy="368300"/>
          </a:xfrm>
          <a:prstGeom prst="rect">
            <a:avLst/>
          </a:prstGeom>
          <a:noFill/>
        </p:spPr>
        <p:txBody>
          <a:bodyPr wrap="square" rtlCol="0">
            <a:spAutoFit/>
          </a:bodyPr>
          <a:p>
            <a:r>
              <a:rPr lang="zh-CN" altLang="en-US"/>
              <a:t>反符合探测器单机</a:t>
            </a:r>
            <a:endParaRPr lang="zh-CN" altLang="en-US"/>
          </a:p>
        </p:txBody>
      </p:sp>
      <p:sp>
        <p:nvSpPr>
          <p:cNvPr id="12" name="文本框 11"/>
          <p:cNvSpPr txBox="1"/>
          <p:nvPr/>
        </p:nvSpPr>
        <p:spPr>
          <a:xfrm>
            <a:off x="8789035" y="6273165"/>
            <a:ext cx="2590165" cy="368300"/>
          </a:xfrm>
          <a:prstGeom prst="rect">
            <a:avLst/>
          </a:prstGeom>
          <a:noFill/>
        </p:spPr>
        <p:txBody>
          <a:bodyPr wrap="square" rtlCol="0">
            <a:spAutoFit/>
          </a:bodyPr>
          <a:p>
            <a:pPr algn="ctr"/>
            <a:r>
              <a:rPr lang="zh-CN" altLang="en-US"/>
              <a:t>单机测试</a:t>
            </a:r>
            <a:endParaRPr lang="zh-CN" altLang="en-US"/>
          </a:p>
        </p:txBody>
      </p:sp>
      <p:pic>
        <p:nvPicPr>
          <p:cNvPr id="3" name="图片 2" descr="849b9f539976cc36bcb5f8f93516c74e"/>
          <p:cNvPicPr/>
          <p:nvPr/>
        </p:nvPicPr>
        <p:blipFill>
          <a:blip r:embed="rId4"/>
          <a:stretch>
            <a:fillRect/>
          </a:stretch>
        </p:blipFill>
        <p:spPr>
          <a:xfrm>
            <a:off x="4224020" y="2656840"/>
            <a:ext cx="3744000" cy="3276000"/>
          </a:xfrm>
          <a:prstGeom prst="rect">
            <a:avLst/>
          </a:prstGeom>
        </p:spPr>
      </p:pic>
      <p:pic>
        <p:nvPicPr>
          <p:cNvPr id="1112615486" name="图片 8"/>
          <p:cNvPicPr/>
          <p:nvPr/>
        </p:nvPicPr>
        <p:blipFill>
          <a:blip r:embed="rId5" cstate="print">
            <a:extLst>
              <a:ext uri="{28A0092B-C50C-407E-A947-70E740481C1C}">
                <a14:useLocalDpi xmlns:a14="http://schemas.microsoft.com/office/drawing/2010/main" val="0"/>
              </a:ext>
            </a:extLst>
          </a:blip>
          <a:stretch>
            <a:fillRect/>
          </a:stretch>
        </p:blipFill>
        <p:spPr>
          <a:xfrm>
            <a:off x="354013" y="2672398"/>
            <a:ext cx="3744000" cy="3276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p:nvPr/>
        </p:nvPicPr>
        <p:blipFill>
          <a:blip r:embed="rId1"/>
          <a:srcRect l="2783" b="4951"/>
          <a:stretch>
            <a:fillRect/>
          </a:stretch>
        </p:blipFill>
        <p:spPr>
          <a:xfrm>
            <a:off x="108585" y="2581275"/>
            <a:ext cx="5257165" cy="4181475"/>
          </a:xfrm>
          <a:prstGeom prst="rect">
            <a:avLst/>
          </a:prstGeom>
        </p:spPr>
      </p:pic>
      <p:pic>
        <p:nvPicPr>
          <p:cNvPr id="9" name="图片 8" descr="All_data.dat_current"/>
          <p:cNvPicPr/>
          <p:nvPr/>
        </p:nvPicPr>
        <p:blipFill>
          <a:blip r:embed="rId2"/>
          <a:srcRect l="5239" t="49026" r="7724" b="2417"/>
          <a:stretch>
            <a:fillRect/>
          </a:stretch>
        </p:blipFill>
        <p:spPr>
          <a:xfrm>
            <a:off x="5328920" y="4019550"/>
            <a:ext cx="6524625" cy="2743200"/>
          </a:xfrm>
          <a:prstGeom prst="rect">
            <a:avLst/>
          </a:prstGeom>
        </p:spPr>
      </p:pic>
      <p:pic>
        <p:nvPicPr>
          <p:cNvPr id="11" name="图片 10" descr="All_data.dat_temperature"/>
          <p:cNvPicPr/>
          <p:nvPr/>
        </p:nvPicPr>
        <p:blipFill>
          <a:blip r:embed="rId3"/>
          <a:srcRect l="5834" r="8951" b="68608"/>
          <a:stretch>
            <a:fillRect/>
          </a:stretch>
        </p:blipFill>
        <p:spPr>
          <a:xfrm>
            <a:off x="5328920" y="876300"/>
            <a:ext cx="6409690" cy="2955925"/>
          </a:xfrm>
          <a:prstGeom prst="rect">
            <a:avLst/>
          </a:prstGeom>
        </p:spPr>
      </p:pic>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mn-ea"/>
                <a:sym typeface="+mn-ea"/>
              </a:rPr>
              <a:t>探路者载荷环境实验</a:t>
            </a:r>
            <a:endParaRPr lang="en-US" altLang="zh-CN"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4"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5"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2" name="文本框 1"/>
          <p:cNvSpPr txBox="1"/>
          <p:nvPr/>
        </p:nvSpPr>
        <p:spPr>
          <a:xfrm>
            <a:off x="539115" y="1001395"/>
            <a:ext cx="4826635" cy="537845"/>
          </a:xfrm>
          <a:prstGeom prst="rect">
            <a:avLst/>
          </a:prstGeom>
          <a:noFill/>
        </p:spPr>
        <p:txBody>
          <a:bodyPr wrap="square" rtlCol="0" anchor="t">
            <a:noAutofit/>
          </a:bodyPr>
          <a:p>
            <a:pPr marL="285750" indent="-285750">
              <a:buFont typeface="Wingdings" panose="05000000000000000000" charset="0"/>
              <a:buChar char="Ø"/>
            </a:pPr>
            <a:r>
              <a:rPr lang="en-US" altLang="zh-CN" sz="2000" b="1">
                <a:latin typeface="Times New Roman" panose="02020603050405020304" pitchFamily="18" charset="0"/>
                <a:ea typeface="微软雅黑" panose="020B0503020204020204" pitchFamily="34" charset="-122"/>
              </a:rPr>
              <a:t>VLAST</a:t>
            </a:r>
            <a:r>
              <a:rPr lang="zh-CN" altLang="en-US" sz="2000" b="1">
                <a:latin typeface="Times New Roman" panose="02020603050405020304" pitchFamily="18" charset="0"/>
                <a:ea typeface="微软雅黑" panose="020B0503020204020204" pitchFamily="34" charset="-122"/>
              </a:rPr>
              <a:t>探路者载荷振动和</a:t>
            </a:r>
            <a:r>
              <a:rPr lang="zh-CN" altLang="en-US" sz="2000" b="1">
                <a:solidFill>
                  <a:schemeClr val="tx1"/>
                </a:solidFill>
                <a:latin typeface="Times New Roman" panose="02020603050405020304" pitchFamily="18" charset="0"/>
                <a:ea typeface="微软雅黑" panose="020B0503020204020204" pitchFamily="34" charset="-122"/>
              </a:rPr>
              <a:t>热真空实验</a:t>
            </a:r>
            <a:endParaRPr lang="zh-CN" altLang="en-US" sz="2000" b="1">
              <a:solidFill>
                <a:schemeClr val="tx1"/>
              </a:solidFill>
              <a:latin typeface="Times New Roman" panose="02020603050405020304" pitchFamily="18" charset="0"/>
              <a:ea typeface="微软雅黑" panose="020B0503020204020204" pitchFamily="34" charset="-122"/>
            </a:endParaRPr>
          </a:p>
          <a:p>
            <a:pPr marL="285750" indent="-285750">
              <a:buFont typeface="Wingdings" panose="05000000000000000000" charset="0"/>
              <a:buChar char="Ø"/>
            </a:pPr>
            <a:endParaRPr lang="zh-CN" altLang="en-US" sz="2000" b="1">
              <a:solidFill>
                <a:schemeClr val="tx1"/>
              </a:solidFill>
              <a:latin typeface="Times New Roman" panose="02020603050405020304" pitchFamily="18" charset="0"/>
              <a:ea typeface="微软雅黑" panose="020B0503020204020204" pitchFamily="34" charset="-122"/>
            </a:endParaRPr>
          </a:p>
        </p:txBody>
      </p:sp>
      <p:sp>
        <p:nvSpPr>
          <p:cNvPr id="10" name="文本框 9"/>
          <p:cNvSpPr txBox="1"/>
          <p:nvPr/>
        </p:nvSpPr>
        <p:spPr>
          <a:xfrm>
            <a:off x="835660" y="1315720"/>
            <a:ext cx="4329430" cy="1322070"/>
          </a:xfrm>
          <a:prstGeom prst="rect">
            <a:avLst/>
          </a:prstGeom>
          <a:noFill/>
        </p:spPr>
        <p:txBody>
          <a:bodyPr wrap="square" rtlCol="0">
            <a:spAutoFit/>
          </a:bodyPr>
          <a:p>
            <a:pPr marL="285750" indent="-285750" fontAlgn="auto">
              <a:lnSpc>
                <a:spcPct val="200000"/>
              </a:lnSpc>
              <a:buFont typeface="Arial" panose="020B0604020202020204" pitchFamily="34" charset="0"/>
              <a:buChar char="•"/>
            </a:pPr>
            <a:r>
              <a:rPr lang="zh-CN" altLang="en-US" sz="2000">
                <a:latin typeface="微软雅黑" panose="020B0503020204020204" pitchFamily="34" charset="-122"/>
                <a:ea typeface="微软雅黑" panose="020B0503020204020204" pitchFamily="34" charset="-122"/>
              </a:rPr>
              <a:t>信号采集</a:t>
            </a:r>
            <a:endParaRPr lang="zh-CN" altLang="en-US" sz="2000">
              <a:latin typeface="微软雅黑" panose="020B0503020204020204" pitchFamily="34" charset="-122"/>
              <a:ea typeface="微软雅黑" panose="020B0503020204020204" pitchFamily="34" charset="-122"/>
            </a:endParaRPr>
          </a:p>
          <a:p>
            <a:pPr marL="285750" indent="-285750" fontAlgn="auto">
              <a:lnSpc>
                <a:spcPct val="200000"/>
              </a:lnSpc>
              <a:buFont typeface="Arial" panose="020B0604020202020204" pitchFamily="34" charset="0"/>
              <a:buChar char="•"/>
            </a:pPr>
            <a:r>
              <a:rPr lang="zh-CN" altLang="en-US" sz="2000">
                <a:latin typeface="微软雅黑" panose="020B0503020204020204" pitchFamily="34" charset="-122"/>
                <a:ea typeface="微软雅黑" panose="020B0503020204020204" pitchFamily="34" charset="-122"/>
              </a:rPr>
              <a:t>电流、温度监测</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sz="3600" b="1" dirty="0">
                <a:solidFill>
                  <a:srgbClr val="0053A3"/>
                </a:solidFill>
                <a:latin typeface="+mn-ea"/>
                <a:sym typeface="+mn-ea"/>
              </a:rPr>
              <a:t>探路者载荷联测</a:t>
            </a:r>
            <a:endParaRPr lang="zh-CN"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2" name="文本框 1"/>
          <p:cNvSpPr txBox="1"/>
          <p:nvPr/>
        </p:nvSpPr>
        <p:spPr>
          <a:xfrm>
            <a:off x="1099820" y="1306195"/>
            <a:ext cx="6096000" cy="1669415"/>
          </a:xfrm>
          <a:prstGeom prst="rect">
            <a:avLst/>
          </a:prstGeom>
          <a:noFill/>
        </p:spPr>
        <p:txBody>
          <a:bodyPr wrap="square" rtlCol="0" anchor="t">
            <a:noAutofit/>
          </a:bodyPr>
          <a:p>
            <a:pPr marL="342900" indent="-342900" fontAlgn="auto">
              <a:lnSpc>
                <a:spcPct val="200000"/>
              </a:lnSpc>
              <a:buFont typeface="Wingdings" panose="05000000000000000000" charset="0"/>
              <a:buChar char="Ø"/>
            </a:pPr>
            <a:r>
              <a:rPr lang="en-US" altLang="zh-CN" sz="2000" b="1">
                <a:latin typeface="Times New Roman" panose="02020603050405020304" pitchFamily="18" charset="0"/>
                <a:ea typeface="微软雅黑" panose="020B0503020204020204" pitchFamily="34" charset="-122"/>
              </a:rPr>
              <a:t>VLAST</a:t>
            </a:r>
            <a:r>
              <a:rPr lang="zh-CN" altLang="en-US" sz="2000" b="1">
                <a:latin typeface="Times New Roman" panose="02020603050405020304" pitchFamily="18" charset="0"/>
                <a:ea typeface="微软雅黑" panose="020B0503020204020204" pitchFamily="34" charset="-122"/>
              </a:rPr>
              <a:t>探路者载荷与电控箱联测</a:t>
            </a:r>
            <a:endParaRPr lang="zh-CN" altLang="en-US" sz="2000" b="1">
              <a:latin typeface="Times New Roman" panose="02020603050405020304" pitchFamily="18" charset="0"/>
              <a:ea typeface="微软雅黑" panose="020B0503020204020204" pitchFamily="34" charset="-122"/>
            </a:endParaRPr>
          </a:p>
          <a:p>
            <a:pPr marL="342900" indent="-342900" fontAlgn="auto">
              <a:lnSpc>
                <a:spcPct val="200000"/>
              </a:lnSpc>
              <a:buFont typeface="Wingdings" panose="05000000000000000000" charset="0"/>
              <a:buChar char="Ø"/>
            </a:pPr>
            <a:r>
              <a:rPr lang="en-US" altLang="zh-CN" sz="2000" b="1">
                <a:latin typeface="Times New Roman" panose="02020603050405020304" pitchFamily="18" charset="0"/>
                <a:ea typeface="微软雅黑" panose="020B0503020204020204" pitchFamily="34" charset="-122"/>
              </a:rPr>
              <a:t>VLAST</a:t>
            </a:r>
            <a:r>
              <a:rPr lang="zh-CN" altLang="en-US" sz="2000" b="1">
                <a:latin typeface="Times New Roman" panose="02020603050405020304" pitchFamily="18" charset="0"/>
                <a:ea typeface="微软雅黑" panose="020B0503020204020204" pitchFamily="34" charset="-122"/>
              </a:rPr>
              <a:t>探路者载荷与小卫星联测</a:t>
            </a:r>
            <a:endParaRPr lang="zh-CN" altLang="en-US" sz="2000" b="1">
              <a:solidFill>
                <a:schemeClr val="tx1"/>
              </a:solidFill>
              <a:latin typeface="Times New Roman" panose="02020603050405020304" pitchFamily="18" charset="0"/>
              <a:ea typeface="微软雅黑" panose="020B0503020204020204" pitchFamily="34" charset="-122"/>
            </a:endParaRPr>
          </a:p>
          <a:p>
            <a:pPr indent="0" fontAlgn="auto">
              <a:lnSpc>
                <a:spcPct val="200000"/>
              </a:lnSpc>
            </a:pPr>
            <a:endParaRPr lang="zh-CN" altLang="en-US">
              <a:solidFill>
                <a:schemeClr val="tx1"/>
              </a:solidFill>
              <a:latin typeface="Times New Roman" panose="02020603050405020304" pitchFamily="18" charset="0"/>
              <a:ea typeface="微软雅黑" panose="020B0503020204020204" pitchFamily="34" charset="-122"/>
            </a:endParaRPr>
          </a:p>
        </p:txBody>
      </p:sp>
      <p:pic>
        <p:nvPicPr>
          <p:cNvPr id="3" name="图片 2"/>
          <p:cNvPicPr/>
          <p:nvPr/>
        </p:nvPicPr>
        <p:blipFill>
          <a:blip r:embed="rId3"/>
          <a:stretch>
            <a:fillRect/>
          </a:stretch>
        </p:blipFill>
        <p:spPr>
          <a:xfrm>
            <a:off x="614045" y="3733800"/>
            <a:ext cx="5328000" cy="3024000"/>
          </a:xfrm>
          <a:prstGeom prst="rect">
            <a:avLst/>
          </a:prstGeom>
        </p:spPr>
      </p:pic>
      <p:sp>
        <p:nvSpPr>
          <p:cNvPr id="9" name="文本框 8"/>
          <p:cNvSpPr txBox="1"/>
          <p:nvPr/>
        </p:nvSpPr>
        <p:spPr>
          <a:xfrm>
            <a:off x="1167765" y="2738120"/>
            <a:ext cx="4528185" cy="689610"/>
          </a:xfrm>
          <a:prstGeom prst="rect">
            <a:avLst/>
          </a:prstGeom>
          <a:solidFill>
            <a:schemeClr val="bg1"/>
          </a:solidFill>
        </p:spPr>
        <p:txBody>
          <a:bodyPr wrap="square" rtlCol="0">
            <a:noAutofit/>
          </a:bodyPr>
          <a:p>
            <a:pPr indent="0" fontAlgn="auto">
              <a:lnSpc>
                <a:spcPct val="200000"/>
              </a:lnSpc>
            </a:pPr>
            <a:r>
              <a:rPr lang="zh-CN" altLang="en-US" sz="2400" b="1">
                <a:solidFill>
                  <a:srgbClr val="FF0000"/>
                </a:solidFill>
                <a:latin typeface="Times New Roman" panose="02020603050405020304" pitchFamily="18" charset="0"/>
                <a:ea typeface="微软雅黑" panose="020B0503020204020204" pitchFamily="34" charset="-122"/>
                <a:sym typeface="+mn-ea"/>
              </a:rPr>
              <a:t>流程表运行顺利</a:t>
            </a:r>
            <a:r>
              <a:rPr lang="en-US" altLang="zh-CN" sz="2400" b="1">
                <a:solidFill>
                  <a:srgbClr val="FF0000"/>
                </a:solidFill>
                <a:latin typeface="Times New Roman" panose="02020603050405020304" pitchFamily="18" charset="0"/>
                <a:ea typeface="微软雅黑" panose="020B0503020204020204" pitchFamily="34" charset="-122"/>
                <a:sym typeface="+mn-ea"/>
              </a:rPr>
              <a:t>  </a:t>
            </a:r>
            <a:r>
              <a:rPr lang="zh-CN" altLang="en-US" sz="2400" b="1">
                <a:solidFill>
                  <a:srgbClr val="FF0000"/>
                </a:solidFill>
                <a:latin typeface="Times New Roman" panose="02020603050405020304" pitchFamily="18" charset="0"/>
                <a:ea typeface="微软雅黑" panose="020B0503020204020204" pitchFamily="34" charset="-122"/>
                <a:sym typeface="+mn-ea"/>
              </a:rPr>
              <a:t>采集结果正常</a:t>
            </a:r>
            <a:endParaRPr lang="zh-CN" altLang="en-US" sz="2400" b="1">
              <a:solidFill>
                <a:srgbClr val="FF0000"/>
              </a:solidFill>
              <a:latin typeface="Times New Roman" panose="02020603050405020304" pitchFamily="18" charset="0"/>
              <a:ea typeface="微软雅黑" panose="020B0503020204020204" pitchFamily="34" charset="-122"/>
            </a:endParaRPr>
          </a:p>
          <a:p>
            <a:endParaRPr lang="zh-CN" altLang="en-US" sz="2400" b="1">
              <a:solidFill>
                <a:srgbClr val="FF0000"/>
              </a:solidFill>
              <a:latin typeface="Times New Roman" panose="02020603050405020304" pitchFamily="18" charset="0"/>
              <a:ea typeface="微软雅黑" panose="020B0503020204020204" pitchFamily="34" charset="-122"/>
            </a:endParaRPr>
          </a:p>
        </p:txBody>
      </p:sp>
      <p:pic>
        <p:nvPicPr>
          <p:cNvPr id="10" name="图片 9"/>
          <p:cNvPicPr>
            <a:picLocks noChangeAspect="1"/>
          </p:cNvPicPr>
          <p:nvPr/>
        </p:nvPicPr>
        <p:blipFill>
          <a:blip r:embed="rId4"/>
          <a:srcRect l="20627" b="24653"/>
          <a:stretch>
            <a:fillRect/>
          </a:stretch>
        </p:blipFill>
        <p:spPr>
          <a:xfrm>
            <a:off x="5808345" y="876300"/>
            <a:ext cx="5638165" cy="5571490"/>
          </a:xfrm>
          <a:prstGeom prst="rect">
            <a:avLst/>
          </a:prstGeom>
        </p:spPr>
      </p:pic>
      <p:sp>
        <p:nvSpPr>
          <p:cNvPr id="52" name="圆角矩形 51"/>
          <p:cNvSpPr/>
          <p:nvPr/>
        </p:nvSpPr>
        <p:spPr>
          <a:xfrm>
            <a:off x="958850" y="1306195"/>
            <a:ext cx="4643755" cy="2359025"/>
          </a:xfrm>
          <a:prstGeom prst="roundRect">
            <a:avLst>
              <a:gd name="adj" fmla="val 6460"/>
            </a:avLst>
          </a:prstGeom>
          <a:noFill/>
          <a:ln w="28575" cmpd="sng">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sz="3600" b="1" dirty="0">
                <a:solidFill>
                  <a:srgbClr val="0053A3"/>
                </a:solidFill>
                <a:latin typeface="+mn-ea"/>
                <a:sym typeface="+mn-ea"/>
              </a:rPr>
              <a:t>总结</a:t>
            </a:r>
            <a:endParaRPr lang="zh-CN"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2" name="文本框 1"/>
          <p:cNvSpPr txBox="1"/>
          <p:nvPr/>
        </p:nvSpPr>
        <p:spPr>
          <a:xfrm>
            <a:off x="1139825" y="1295400"/>
            <a:ext cx="9562465" cy="2676525"/>
          </a:xfrm>
          <a:prstGeom prst="rect">
            <a:avLst/>
          </a:prstGeom>
          <a:noFill/>
        </p:spPr>
        <p:txBody>
          <a:bodyPr wrap="square" rtlCol="0">
            <a:spAutoFit/>
          </a:bodyPr>
          <a:p>
            <a:pPr marL="457200" indent="-457200" fontAlgn="auto">
              <a:lnSpc>
                <a:spcPct val="200000"/>
              </a:lnSpc>
              <a:buFont typeface="Wingdings" panose="05000000000000000000" charset="0"/>
              <a:buChar char="Ø"/>
            </a:pPr>
            <a:r>
              <a:rPr lang="zh-CN" altLang="en-US" sz="2800" b="1">
                <a:solidFill>
                  <a:schemeClr val="tx1"/>
                </a:solidFill>
                <a:uFillTx/>
                <a:latin typeface="Times New Roman" panose="02020603050405020304" pitchFamily="18" charset="0"/>
                <a:ea typeface="微软雅黑" panose="020B0503020204020204" pitchFamily="34" charset="-122"/>
              </a:rPr>
              <a:t>完成了反符合探测器单机设计工作</a:t>
            </a:r>
            <a:endParaRPr lang="zh-CN" altLang="en-US" sz="2800" b="1">
              <a:solidFill>
                <a:schemeClr val="tx1"/>
              </a:solidFill>
              <a:uFillTx/>
              <a:latin typeface="Times New Roman" panose="02020603050405020304" pitchFamily="18" charset="0"/>
              <a:ea typeface="微软雅黑" panose="020B0503020204020204" pitchFamily="34" charset="-122"/>
            </a:endParaRPr>
          </a:p>
          <a:p>
            <a:pPr marL="457200" indent="-457200" fontAlgn="auto">
              <a:lnSpc>
                <a:spcPct val="200000"/>
              </a:lnSpc>
              <a:buFont typeface="Wingdings" panose="05000000000000000000" charset="0"/>
              <a:buChar char="Ø"/>
            </a:pPr>
            <a:r>
              <a:rPr lang="zh-CN" altLang="en-US" sz="2800" b="1">
                <a:solidFill>
                  <a:schemeClr val="tx1"/>
                </a:solidFill>
                <a:uFillTx/>
                <a:latin typeface="Times New Roman" panose="02020603050405020304" pitchFamily="18" charset="0"/>
                <a:ea typeface="微软雅黑" panose="020B0503020204020204" pitchFamily="34" charset="-122"/>
              </a:rPr>
              <a:t>完成了电性件的研制、性能测试与环境测试等</a:t>
            </a:r>
            <a:endParaRPr lang="zh-CN" altLang="en-US" sz="2800" b="1">
              <a:solidFill>
                <a:schemeClr val="tx1"/>
              </a:solidFill>
              <a:uFillTx/>
              <a:latin typeface="Times New Roman" panose="02020603050405020304" pitchFamily="18" charset="0"/>
              <a:ea typeface="微软雅黑" panose="020B0503020204020204" pitchFamily="34" charset="-122"/>
            </a:endParaRPr>
          </a:p>
          <a:p>
            <a:pPr marL="457200" indent="-457200" fontAlgn="auto">
              <a:lnSpc>
                <a:spcPct val="200000"/>
              </a:lnSpc>
              <a:buFont typeface="Wingdings" panose="05000000000000000000" charset="0"/>
              <a:buChar char="Ø"/>
            </a:pPr>
            <a:r>
              <a:rPr lang="zh-CN" altLang="en-US" sz="2800" b="1">
                <a:solidFill>
                  <a:schemeClr val="tx1"/>
                </a:solidFill>
                <a:uFillTx/>
                <a:latin typeface="Times New Roman" panose="02020603050405020304" pitchFamily="18" charset="0"/>
                <a:ea typeface="微软雅黑" panose="020B0503020204020204" pitchFamily="34" charset="-122"/>
              </a:rPr>
              <a:t>准备进行反符合探测器正样件的研制与测试工作</a:t>
            </a:r>
            <a:endParaRPr lang="zh-CN" altLang="en-US" sz="2800" b="1">
              <a:solidFill>
                <a:schemeClr val="tx1"/>
              </a:solidFill>
              <a:uFillTx/>
              <a:latin typeface="Times New Roman" panose="02020603050405020304" pitchFamily="18" charset="0"/>
              <a:ea typeface="微软雅黑" panose="020B0503020204020204" pitchFamily="34"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p:cNvSpPr/>
          <p:nvPr/>
        </p:nvSpPr>
        <p:spPr bwMode="auto">
          <a:xfrm>
            <a:off x="1524000" y="2448561"/>
            <a:ext cx="9144000" cy="3562349"/>
          </a:xfrm>
          <a:custGeom>
            <a:avLst/>
            <a:gdLst>
              <a:gd name="T0" fmla="*/ 2884 w 5766"/>
              <a:gd name="T1" fmla="*/ 0 h 1991"/>
              <a:gd name="T2" fmla="*/ 3076 w 5766"/>
              <a:gd name="T3" fmla="*/ 2 h 1991"/>
              <a:gd name="T4" fmla="*/ 3268 w 5766"/>
              <a:gd name="T5" fmla="*/ 12 h 1991"/>
              <a:gd name="T6" fmla="*/ 3458 w 5766"/>
              <a:gd name="T7" fmla="*/ 27 h 1991"/>
              <a:gd name="T8" fmla="*/ 3648 w 5766"/>
              <a:gd name="T9" fmla="*/ 44 h 1991"/>
              <a:gd name="T10" fmla="*/ 3835 w 5766"/>
              <a:gd name="T11" fmla="*/ 67 h 1991"/>
              <a:gd name="T12" fmla="*/ 4021 w 5766"/>
              <a:gd name="T13" fmla="*/ 93 h 1991"/>
              <a:gd name="T14" fmla="*/ 4206 w 5766"/>
              <a:gd name="T15" fmla="*/ 120 h 1991"/>
              <a:gd name="T16" fmla="*/ 4387 w 5766"/>
              <a:gd name="T17" fmla="*/ 148 h 1991"/>
              <a:gd name="T18" fmla="*/ 4569 w 5766"/>
              <a:gd name="T19" fmla="*/ 178 h 1991"/>
              <a:gd name="T20" fmla="*/ 4748 w 5766"/>
              <a:gd name="T21" fmla="*/ 206 h 1991"/>
              <a:gd name="T22" fmla="*/ 4924 w 5766"/>
              <a:gd name="T23" fmla="*/ 234 h 1991"/>
              <a:gd name="T24" fmla="*/ 5101 w 5766"/>
              <a:gd name="T25" fmla="*/ 261 h 1991"/>
              <a:gd name="T26" fmla="*/ 5273 w 5766"/>
              <a:gd name="T27" fmla="*/ 284 h 1991"/>
              <a:gd name="T28" fmla="*/ 5444 w 5766"/>
              <a:gd name="T29" fmla="*/ 303 h 1991"/>
              <a:gd name="T30" fmla="*/ 5613 w 5766"/>
              <a:gd name="T31" fmla="*/ 319 h 1991"/>
              <a:gd name="T32" fmla="*/ 5766 w 5766"/>
              <a:gd name="T33" fmla="*/ 329 h 1991"/>
              <a:gd name="T34" fmla="*/ 5766 w 5766"/>
              <a:gd name="T35" fmla="*/ 1991 h 1991"/>
              <a:gd name="T36" fmla="*/ 0 w 5766"/>
              <a:gd name="T37" fmla="*/ 1991 h 1991"/>
              <a:gd name="T38" fmla="*/ 0 w 5766"/>
              <a:gd name="T39" fmla="*/ 329 h 1991"/>
              <a:gd name="T40" fmla="*/ 153 w 5766"/>
              <a:gd name="T41" fmla="*/ 319 h 1991"/>
              <a:gd name="T42" fmla="*/ 322 w 5766"/>
              <a:gd name="T43" fmla="*/ 303 h 1991"/>
              <a:gd name="T44" fmla="*/ 493 w 5766"/>
              <a:gd name="T45" fmla="*/ 284 h 1991"/>
              <a:gd name="T46" fmla="*/ 666 w 5766"/>
              <a:gd name="T47" fmla="*/ 261 h 1991"/>
              <a:gd name="T48" fmla="*/ 842 w 5766"/>
              <a:gd name="T49" fmla="*/ 234 h 1991"/>
              <a:gd name="T50" fmla="*/ 1018 w 5766"/>
              <a:gd name="T51" fmla="*/ 206 h 1991"/>
              <a:gd name="T52" fmla="*/ 1197 w 5766"/>
              <a:gd name="T53" fmla="*/ 178 h 1991"/>
              <a:gd name="T54" fmla="*/ 1379 w 5766"/>
              <a:gd name="T55" fmla="*/ 148 h 1991"/>
              <a:gd name="T56" fmla="*/ 1560 w 5766"/>
              <a:gd name="T57" fmla="*/ 120 h 1991"/>
              <a:gd name="T58" fmla="*/ 1745 w 5766"/>
              <a:gd name="T59" fmla="*/ 93 h 1991"/>
              <a:gd name="T60" fmla="*/ 1932 w 5766"/>
              <a:gd name="T61" fmla="*/ 67 h 1991"/>
              <a:gd name="T62" fmla="*/ 2118 w 5766"/>
              <a:gd name="T63" fmla="*/ 44 h 1991"/>
              <a:gd name="T64" fmla="*/ 2308 w 5766"/>
              <a:gd name="T65" fmla="*/ 27 h 1991"/>
              <a:gd name="T66" fmla="*/ 2498 w 5766"/>
              <a:gd name="T67" fmla="*/ 12 h 1991"/>
              <a:gd name="T68" fmla="*/ 2690 w 5766"/>
              <a:gd name="T69" fmla="*/ 2 h 1991"/>
              <a:gd name="T70" fmla="*/ 2884 w 5766"/>
              <a:gd name="T71" fmla="*/ 0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66" h="1991">
                <a:moveTo>
                  <a:pt x="2884" y="0"/>
                </a:moveTo>
                <a:lnTo>
                  <a:pt x="3076" y="2"/>
                </a:lnTo>
                <a:lnTo>
                  <a:pt x="3268" y="12"/>
                </a:lnTo>
                <a:lnTo>
                  <a:pt x="3458" y="27"/>
                </a:lnTo>
                <a:lnTo>
                  <a:pt x="3648" y="44"/>
                </a:lnTo>
                <a:lnTo>
                  <a:pt x="3835" y="67"/>
                </a:lnTo>
                <a:lnTo>
                  <a:pt x="4021" y="93"/>
                </a:lnTo>
                <a:lnTo>
                  <a:pt x="4206" y="120"/>
                </a:lnTo>
                <a:lnTo>
                  <a:pt x="4387" y="148"/>
                </a:lnTo>
                <a:lnTo>
                  <a:pt x="4569" y="178"/>
                </a:lnTo>
                <a:lnTo>
                  <a:pt x="4748" y="206"/>
                </a:lnTo>
                <a:lnTo>
                  <a:pt x="4924" y="234"/>
                </a:lnTo>
                <a:lnTo>
                  <a:pt x="5101" y="261"/>
                </a:lnTo>
                <a:lnTo>
                  <a:pt x="5273" y="284"/>
                </a:lnTo>
                <a:lnTo>
                  <a:pt x="5444" y="303"/>
                </a:lnTo>
                <a:lnTo>
                  <a:pt x="5613" y="319"/>
                </a:lnTo>
                <a:lnTo>
                  <a:pt x="5766" y="329"/>
                </a:lnTo>
                <a:lnTo>
                  <a:pt x="5766" y="1991"/>
                </a:lnTo>
                <a:lnTo>
                  <a:pt x="0" y="1991"/>
                </a:lnTo>
                <a:lnTo>
                  <a:pt x="0" y="329"/>
                </a:lnTo>
                <a:lnTo>
                  <a:pt x="153" y="319"/>
                </a:lnTo>
                <a:lnTo>
                  <a:pt x="322" y="303"/>
                </a:lnTo>
                <a:lnTo>
                  <a:pt x="493" y="284"/>
                </a:lnTo>
                <a:lnTo>
                  <a:pt x="666" y="261"/>
                </a:lnTo>
                <a:lnTo>
                  <a:pt x="842" y="234"/>
                </a:lnTo>
                <a:lnTo>
                  <a:pt x="1018" y="206"/>
                </a:lnTo>
                <a:lnTo>
                  <a:pt x="1197" y="178"/>
                </a:lnTo>
                <a:lnTo>
                  <a:pt x="1379" y="148"/>
                </a:lnTo>
                <a:lnTo>
                  <a:pt x="1560" y="120"/>
                </a:lnTo>
                <a:lnTo>
                  <a:pt x="1745" y="93"/>
                </a:lnTo>
                <a:lnTo>
                  <a:pt x="1932" y="67"/>
                </a:lnTo>
                <a:lnTo>
                  <a:pt x="2118" y="44"/>
                </a:lnTo>
                <a:lnTo>
                  <a:pt x="2308" y="27"/>
                </a:lnTo>
                <a:lnTo>
                  <a:pt x="2498" y="12"/>
                </a:lnTo>
                <a:lnTo>
                  <a:pt x="2690" y="2"/>
                </a:lnTo>
                <a:lnTo>
                  <a:pt x="2884" y="0"/>
                </a:lnTo>
                <a:close/>
              </a:path>
            </a:pathLst>
          </a:custGeom>
          <a:solidFill>
            <a:schemeClr val="accent1"/>
          </a:solidFill>
          <a:ln w="0">
            <a:noFill/>
            <a:prstDash val="solid"/>
            <a:round/>
          </a:ln>
        </p:spPr>
        <p:txBody>
          <a:bodyPr vert="horz" wrap="square" lIns="91433" tIns="45717" rIns="91433" bIns="45717" numCol="1" anchor="t" anchorCtr="0" compatLnSpc="1"/>
          <a:lstStyle/>
          <a:p>
            <a:endParaRPr lang="zh-CN" altLang="en-US" dirty="0"/>
          </a:p>
        </p:txBody>
      </p:sp>
      <p:sp>
        <p:nvSpPr>
          <p:cNvPr id="5" name="矩形 259"/>
          <p:cNvSpPr>
            <a:spLocks noChangeArrowheads="1"/>
          </p:cNvSpPr>
          <p:nvPr/>
        </p:nvSpPr>
        <p:spPr bwMode="auto">
          <a:xfrm>
            <a:off x="2215842" y="3812315"/>
            <a:ext cx="7950200" cy="738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charset="0"/>
              </a:defRPr>
            </a:lvl9pPr>
          </a:lstStyle>
          <a:p>
            <a:pPr algn="ctr">
              <a:buNone/>
            </a:pPr>
            <a:r>
              <a:rPr lang="zh-CN" altLang="en-US" sz="4800" b="1" dirty="0">
                <a:solidFill>
                  <a:schemeClr val="bg1"/>
                </a:solidFill>
              </a:rPr>
              <a:t>感谢聆听！ </a:t>
            </a:r>
            <a:endParaRPr lang="zh-CN" altLang="en-US" sz="4800" b="1" dirty="0">
              <a:solidFill>
                <a:schemeClr val="bg1"/>
              </a:solidFill>
            </a:endParaRPr>
          </a:p>
        </p:txBody>
      </p:sp>
      <p:pic>
        <p:nvPicPr>
          <p:cNvPr id="12" name="Picture 3" descr="C:\Users\Administrator\Desktop\微立体创业计划\00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75677" y="991329"/>
            <a:ext cx="2230535" cy="2230233"/>
          </a:xfrm>
          <a:prstGeom prst="rect">
            <a:avLst/>
          </a:prstGeom>
          <a:noFill/>
          <a:effectLst>
            <a:outerShdw blurRad="292100" dist="177800" dir="2460000" sx="99000" sy="99000" algn="l" rotWithShape="0">
              <a:prstClr val="black">
                <a:alpha val="39000"/>
              </a:prstClr>
            </a:outerShdw>
          </a:effectLst>
          <a:extLst>
            <a:ext uri="{909E8E84-426E-40DD-AFC4-6F175D3DCCD1}">
              <a14:hiddenFill xmlns:a14="http://schemas.microsoft.com/office/drawing/2010/main">
                <a:solidFill>
                  <a:srgbClr val="FFFFFF"/>
                </a:solidFill>
              </a14:hiddenFill>
            </a:ext>
          </a:extLst>
        </p:spPr>
      </p:pic>
      <p:pic>
        <p:nvPicPr>
          <p:cNvPr id="9" name="图片 8"/>
          <p:cNvPicPr>
            <a:picLocks noChangeAspect="1"/>
          </p:cNvPicPr>
          <p:nvPr/>
        </p:nvPicPr>
        <p:blipFill>
          <a:blip r:embed="rId2" cstate="print"/>
          <a:stretch>
            <a:fillRect/>
          </a:stretch>
        </p:blipFill>
        <p:spPr>
          <a:xfrm>
            <a:off x="5276544" y="1239941"/>
            <a:ext cx="1828800" cy="1733007"/>
          </a:xfrm>
          <a:prstGeom prst="ellipse">
            <a:avLst/>
          </a:prstGeom>
          <a:ln>
            <a:noFill/>
          </a:ln>
          <a:effectLst>
            <a:softEdge rad="112500"/>
          </a:effectLst>
        </p:spPr>
      </p:pic>
      <p:sp>
        <p:nvSpPr>
          <p:cNvPr id="3" name="文本框 2"/>
          <p:cNvSpPr txBox="1"/>
          <p:nvPr/>
        </p:nvSpPr>
        <p:spPr>
          <a:xfrm>
            <a:off x="4191000" y="5237907"/>
            <a:ext cx="3467591" cy="369332"/>
          </a:xfrm>
          <a:prstGeom prst="rect">
            <a:avLst/>
          </a:prstGeom>
          <a:noFill/>
        </p:spPr>
        <p:txBody>
          <a:bodyPr wrap="square" rtlCol="0">
            <a:spAutoFit/>
          </a:bodyPr>
          <a:lstStyle/>
          <a:p>
            <a:pPr algn="ctr"/>
            <a:fld id="{D5B7BDCB-5C64-427C-B31E-10BFB3671A03}" type="datetime2">
              <a:rPr lang="zh-CN" altLang="en-US" b="1" smtClean="0">
                <a:solidFill>
                  <a:schemeClr val="bg1"/>
                </a:solidFill>
                <a:latin typeface="微软雅黑" panose="020B0503020204020204" pitchFamily="34" charset="-122"/>
                <a:ea typeface="微软雅黑" panose="020B0503020204020204" pitchFamily="34" charset="-122"/>
                <a:sym typeface="+mn-ea"/>
              </a:rPr>
            </a:fld>
            <a:endParaRPr lang="zh-CN" altLang="en-US"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p:nvPr/>
        </p:nvPicPr>
        <p:blipFill>
          <a:blip r:embed="rId1"/>
          <a:srcRect r="4581"/>
          <a:stretch>
            <a:fillRect/>
          </a:stretch>
        </p:blipFill>
        <p:spPr>
          <a:xfrm>
            <a:off x="917575" y="2959735"/>
            <a:ext cx="5207635" cy="3460115"/>
          </a:xfrm>
          <a:prstGeom prst="rect">
            <a:avLst/>
          </a:prstGeom>
        </p:spPr>
      </p:pic>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a:xfrm>
            <a:off x="11682095" y="6318250"/>
            <a:ext cx="453390" cy="466725"/>
          </a:xfrm>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暗物质</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2"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3"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9" name="文本框 8"/>
          <p:cNvSpPr txBox="1"/>
          <p:nvPr/>
        </p:nvSpPr>
        <p:spPr>
          <a:xfrm>
            <a:off x="2558415" y="6419850"/>
            <a:ext cx="2790190" cy="352425"/>
          </a:xfrm>
          <a:prstGeom prst="rect">
            <a:avLst/>
          </a:prstGeom>
          <a:noFill/>
        </p:spPr>
        <p:txBody>
          <a:bodyPr wrap="square" rtlCol="0">
            <a:noAutofit/>
          </a:bodyPr>
          <a:p>
            <a:pPr algn="ctr"/>
            <a:r>
              <a:rPr lang="zh-CN" altLang="en-US"/>
              <a:t>星系旋转曲线</a:t>
            </a:r>
            <a:endParaRPr lang="zh-CN" altLang="en-US"/>
          </a:p>
        </p:txBody>
      </p:sp>
      <p:sp>
        <p:nvSpPr>
          <p:cNvPr id="11" name="文本框 10"/>
          <p:cNvSpPr txBox="1"/>
          <p:nvPr/>
        </p:nvSpPr>
        <p:spPr>
          <a:xfrm>
            <a:off x="1835785" y="1098550"/>
            <a:ext cx="9899015" cy="1627505"/>
          </a:xfrm>
          <a:prstGeom prst="rect">
            <a:avLst/>
          </a:prstGeom>
          <a:noFill/>
        </p:spPr>
        <p:txBody>
          <a:bodyPr wrap="square" rtlCol="0">
            <a:noAutofit/>
          </a:bodyPr>
          <a:p>
            <a:pPr marL="285750" indent="-285750" fontAlgn="auto">
              <a:lnSpc>
                <a:spcPct val="15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宇宙中存在大量看不见、</a:t>
            </a:r>
            <a:r>
              <a:rPr lang="zh-CN" altLang="en-US">
                <a:solidFill>
                  <a:schemeClr val="tx1"/>
                </a:solidFill>
                <a:uFillTx/>
                <a:latin typeface="Times New Roman" panose="02020603050405020304" pitchFamily="18" charset="0"/>
                <a:ea typeface="微软雅黑" panose="020B0503020204020204" pitchFamily="34" charset="-122"/>
                <a:sym typeface="+mn-ea"/>
              </a:rPr>
              <a:t>质量为可见物质的</a:t>
            </a:r>
            <a:r>
              <a:rPr lang="en-US" altLang="zh-CN">
                <a:solidFill>
                  <a:schemeClr val="tx1"/>
                </a:solidFill>
                <a:uFillTx/>
                <a:latin typeface="Times New Roman" panose="02020603050405020304" pitchFamily="18" charset="0"/>
                <a:ea typeface="微软雅黑" panose="020B0503020204020204" pitchFamily="34" charset="-122"/>
                <a:sym typeface="+mn-ea"/>
              </a:rPr>
              <a:t>5</a:t>
            </a:r>
            <a:r>
              <a:rPr lang="zh-CN" altLang="en-US">
                <a:solidFill>
                  <a:schemeClr val="tx1"/>
                </a:solidFill>
                <a:uFillTx/>
                <a:latin typeface="Times New Roman" panose="02020603050405020304" pitchFamily="18" charset="0"/>
                <a:ea typeface="微软雅黑" panose="020B0503020204020204" pitchFamily="34" charset="-122"/>
                <a:sym typeface="+mn-ea"/>
              </a:rPr>
              <a:t>倍以上</a:t>
            </a:r>
            <a:r>
              <a:rPr lang="zh-CN" altLang="en-US">
                <a:solidFill>
                  <a:schemeClr val="tx1"/>
                </a:solidFill>
                <a:uFillTx/>
                <a:latin typeface="Times New Roman" panose="02020603050405020304" pitchFamily="18" charset="0"/>
                <a:ea typeface="微软雅黑" panose="020B0503020204020204" pitchFamily="34" charset="-122"/>
              </a:rPr>
              <a:t>的物质</a:t>
            </a:r>
            <a:r>
              <a:rPr lang="en-US" altLang="zh-CN">
                <a:solidFill>
                  <a:schemeClr val="tx1"/>
                </a:solidFill>
                <a:uFillTx/>
                <a:latin typeface="Times New Roman" panose="02020603050405020304" pitchFamily="18" charset="0"/>
                <a:ea typeface="微软雅黑" panose="020B0503020204020204" pitchFamily="34" charset="-122"/>
              </a:rPr>
              <a:t>——</a:t>
            </a:r>
            <a:r>
              <a:rPr lang="zh-CN" altLang="en-US">
                <a:solidFill>
                  <a:schemeClr val="tx1"/>
                </a:solidFill>
                <a:uFillTx/>
                <a:latin typeface="Times New Roman" panose="02020603050405020304" pitchFamily="18" charset="0"/>
                <a:ea typeface="微软雅黑" panose="020B0503020204020204" pitchFamily="34" charset="-122"/>
              </a:rPr>
              <a:t>暗物质</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15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暗物质特性：不发光、电中性、长寿命、质量大、不参与强相互作用和电磁相互作用等</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15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暗物质候选粒子：如</a:t>
            </a:r>
            <a:r>
              <a:rPr lang="en-US" altLang="zh-CN">
                <a:solidFill>
                  <a:schemeClr val="tx1"/>
                </a:solidFill>
                <a:uFillTx/>
                <a:latin typeface="Times New Roman" panose="02020603050405020304" pitchFamily="18" charset="0"/>
                <a:ea typeface="微软雅黑" panose="020B0503020204020204" pitchFamily="34" charset="-122"/>
              </a:rPr>
              <a:t>WIMPs</a:t>
            </a:r>
            <a:r>
              <a:rPr lang="zh-CN" altLang="en-US">
                <a:solidFill>
                  <a:schemeClr val="tx1"/>
                </a:solidFill>
                <a:uFillTx/>
                <a:latin typeface="Times New Roman" panose="02020603050405020304" pitchFamily="18" charset="0"/>
                <a:ea typeface="微软雅黑" panose="020B0503020204020204" pitchFamily="34" charset="-122"/>
              </a:rPr>
              <a:t>、轴子、类轴子</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15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sym typeface="+mn-ea"/>
              </a:rPr>
              <a:t>暗物质的研究可以极大促进人类对整个物质世界结构和宇宙演化过程的理解</a:t>
            </a:r>
            <a:endParaRPr lang="zh-CN" altLang="en-US">
              <a:solidFill>
                <a:schemeClr val="tx1"/>
              </a:solidFill>
              <a:uFillTx/>
              <a:latin typeface="Times New Roman" panose="02020603050405020304" pitchFamily="18" charset="0"/>
              <a:ea typeface="微软雅黑" panose="020B0503020204020204" pitchFamily="34" charset="-122"/>
              <a:sym typeface="+mn-ea"/>
            </a:endParaRPr>
          </a:p>
          <a:p>
            <a:pPr indent="0" fontAlgn="auto">
              <a:lnSpc>
                <a:spcPct val="150000"/>
              </a:lnSpc>
              <a:buFont typeface="Wingdings" panose="05000000000000000000" charset="0"/>
              <a:buNone/>
            </a:pP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150000"/>
              </a:lnSpc>
              <a:buFont typeface="Wingdings" panose="05000000000000000000" charset="0"/>
              <a:buChar char="Ø"/>
            </a:pPr>
            <a:endParaRPr lang="zh-CN" altLang="en-US">
              <a:solidFill>
                <a:schemeClr val="tx1"/>
              </a:solidFill>
              <a:uFillTx/>
              <a:latin typeface="Times New Roman" panose="02020603050405020304" pitchFamily="18" charset="0"/>
              <a:ea typeface="微软雅黑" panose="020B0503020204020204" pitchFamily="34" charset="-122"/>
            </a:endParaRPr>
          </a:p>
        </p:txBody>
      </p:sp>
      <p:pic>
        <p:nvPicPr>
          <p:cNvPr id="16" name="图片 15"/>
          <p:cNvPicPr/>
          <p:nvPr/>
        </p:nvPicPr>
        <p:blipFill>
          <a:blip r:embed="rId4"/>
          <a:stretch>
            <a:fillRect/>
          </a:stretch>
        </p:blipFill>
        <p:spPr>
          <a:xfrm>
            <a:off x="6388100" y="2960370"/>
            <a:ext cx="4147820" cy="3067685"/>
          </a:xfrm>
          <a:prstGeom prst="rect">
            <a:avLst/>
          </a:prstGeom>
        </p:spPr>
      </p:pic>
      <p:sp>
        <p:nvSpPr>
          <p:cNvPr id="17" name="文本框 16"/>
          <p:cNvSpPr txBox="1"/>
          <p:nvPr/>
        </p:nvSpPr>
        <p:spPr>
          <a:xfrm>
            <a:off x="6940550" y="6419850"/>
            <a:ext cx="2790190" cy="352425"/>
          </a:xfrm>
          <a:prstGeom prst="rect">
            <a:avLst/>
          </a:prstGeom>
          <a:noFill/>
        </p:spPr>
        <p:txBody>
          <a:bodyPr wrap="square" rtlCol="0">
            <a:noAutofit/>
          </a:bodyPr>
          <a:p>
            <a:pPr algn="ctr"/>
            <a:r>
              <a:rPr lang="zh-CN" altLang="en-US"/>
              <a:t>子弹头星系团质量分布</a:t>
            </a:r>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暗物质探测方案</a:t>
            </a:r>
            <a:endParaRPr lang="zh-CN" altLang="en-US"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9" name="文本框 8"/>
          <p:cNvSpPr txBox="1"/>
          <p:nvPr/>
        </p:nvSpPr>
        <p:spPr>
          <a:xfrm>
            <a:off x="7445375" y="946150"/>
            <a:ext cx="4746625" cy="5761990"/>
          </a:xfrm>
          <a:prstGeom prst="rect">
            <a:avLst/>
          </a:prstGeom>
          <a:noFill/>
        </p:spPr>
        <p:txBody>
          <a:bodyPr wrap="square" rtlCol="0">
            <a:noAutofit/>
          </a:bodyPr>
          <a:p>
            <a:pPr marL="514350" indent="-514350" fontAlgn="auto">
              <a:lnSpc>
                <a:spcPct val="150000"/>
              </a:lnSpc>
              <a:buFont typeface="+mj-lt"/>
              <a:buAutoNum type="romanUcPeriod"/>
            </a:pPr>
            <a:r>
              <a:rPr lang="zh-CN" altLang="en-US" sz="2400" b="1">
                <a:solidFill>
                  <a:schemeClr val="accent1"/>
                </a:solidFill>
                <a:latin typeface="+mn-ea"/>
                <a:cs typeface="+mn-ea"/>
              </a:rPr>
              <a:t>加速器</a:t>
            </a:r>
            <a:endParaRPr lang="zh-CN" altLang="en-US" sz="2400" b="1">
              <a:solidFill>
                <a:schemeClr val="accent1"/>
              </a:solidFill>
              <a:latin typeface="+mn-ea"/>
              <a:cs typeface="+mn-ea"/>
            </a:endParaRPr>
          </a:p>
          <a:p>
            <a:pPr indent="0" algn="just" fontAlgn="auto">
              <a:lnSpc>
                <a:spcPct val="150000"/>
              </a:lnSpc>
              <a:spcBef>
                <a:spcPct val="0"/>
              </a:spcBef>
              <a:spcAft>
                <a:spcPct val="0"/>
              </a:spcAft>
              <a:buFont typeface="Arial" panose="020B0604020202020204" pitchFamily="34" charset="0"/>
              <a:buNone/>
            </a:pPr>
            <a:r>
              <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质子对撞或电子对撞产生暗物质</a:t>
            </a:r>
            <a:endPar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endParaRPr>
          </a:p>
          <a:p>
            <a:pPr marL="285750" indent="-285750" algn="just" fontAlgn="auto">
              <a:lnSpc>
                <a:spcPct val="150000"/>
              </a:lnSpc>
              <a:spcBef>
                <a:spcPct val="0"/>
              </a:spcBef>
              <a:spcAft>
                <a:spcPct val="0"/>
              </a:spcAft>
              <a:buFont typeface="Arial" panose="020B0604020202020204" pitchFamily="34" charset="0"/>
              <a:buChar char="•"/>
            </a:pP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新一代等离子光源</a:t>
            </a:r>
            <a:endPar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endParaRPr>
          </a:p>
          <a:p>
            <a:pPr marL="285750" indent="-285750" algn="just" fontAlgn="auto">
              <a:lnSpc>
                <a:spcPct val="150000"/>
              </a:lnSpc>
              <a:spcBef>
                <a:spcPct val="0"/>
              </a:spcBef>
              <a:spcAft>
                <a:spcPct val="0"/>
              </a:spcAft>
              <a:buFont typeface="Arial" panose="020B0604020202020204" pitchFamily="34" charset="0"/>
              <a:buChar char="•"/>
            </a:pP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LHC</a:t>
            </a:r>
            <a:endPar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endParaRPr>
          </a:p>
          <a:p>
            <a:pPr marL="514350" indent="-514350" algn="l" fontAlgn="auto">
              <a:lnSpc>
                <a:spcPct val="150000"/>
              </a:lnSpc>
              <a:buFont typeface="+mj-lt"/>
              <a:buAutoNum type="romanUcPeriod" startAt="2"/>
            </a:pPr>
            <a:r>
              <a:rPr lang="zh-CN" altLang="en-US" sz="2400" b="1">
                <a:solidFill>
                  <a:schemeClr val="accent1"/>
                </a:solidFill>
                <a:latin typeface="+mn-ea"/>
                <a:cs typeface="+mn-ea"/>
                <a:sym typeface="+mn-ea"/>
              </a:rPr>
              <a:t>暗物质直接探测</a:t>
            </a:r>
            <a:endParaRPr lang="zh-CN" altLang="en-US" b="1">
              <a:solidFill>
                <a:schemeClr val="accent1"/>
              </a:solidFill>
              <a:latin typeface="+mn-ea"/>
              <a:cs typeface="+mn-ea"/>
            </a:endParaRPr>
          </a:p>
          <a:p>
            <a:pPr indent="0" algn="just" fontAlgn="auto">
              <a:lnSpc>
                <a:spcPct val="150000"/>
              </a:lnSpc>
              <a:spcBef>
                <a:spcPct val="0"/>
              </a:spcBef>
              <a:spcAft>
                <a:spcPct val="0"/>
              </a:spcAft>
              <a:buNone/>
            </a:pPr>
            <a:r>
              <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暗物质入射与探测器散射产生信号</a:t>
            </a:r>
            <a:endPar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endParaRPr>
          </a:p>
          <a:p>
            <a:pPr marL="285750" indent="-285750" algn="just" fontAlgn="auto">
              <a:lnSpc>
                <a:spcPct val="150000"/>
              </a:lnSpc>
              <a:spcBef>
                <a:spcPct val="0"/>
              </a:spcBef>
              <a:spcAft>
                <a:spcPct val="0"/>
              </a:spcAft>
              <a:buFont typeface="Arial" panose="020B0604020202020204" pitchFamily="34" charset="0"/>
              <a:buChar char="•"/>
            </a:pPr>
            <a:r>
              <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锦屏地下实验室（</a:t>
            </a: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CJPL</a:t>
            </a:r>
            <a:r>
              <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a:t>
            </a:r>
            <a:endPar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endParaRPr>
          </a:p>
          <a:p>
            <a:pPr marL="285750" indent="-285750" algn="just" fontAlgn="auto">
              <a:lnSpc>
                <a:spcPct val="150000"/>
              </a:lnSpc>
              <a:spcBef>
                <a:spcPct val="0"/>
              </a:spcBef>
              <a:spcAft>
                <a:spcPct val="0"/>
              </a:spcAft>
              <a:buFont typeface="Arial" panose="020B0604020202020204" pitchFamily="34" charset="0"/>
              <a:buChar char="•"/>
            </a:pP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TEXO-NO</a:t>
            </a:r>
            <a:endPar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endParaRPr>
          </a:p>
          <a:p>
            <a:pPr marL="514350" indent="-514350" algn="just" fontAlgn="auto">
              <a:lnSpc>
                <a:spcPct val="150000"/>
              </a:lnSpc>
              <a:spcBef>
                <a:spcPct val="0"/>
              </a:spcBef>
              <a:spcAft>
                <a:spcPct val="0"/>
              </a:spcAft>
              <a:buFont typeface="+mj-lt"/>
              <a:buAutoNum type="romanUcPeriod" startAt="3"/>
            </a:pPr>
            <a:r>
              <a:rPr lang="zh-CN" altLang="en-US" sz="2400" b="1">
                <a:solidFill>
                  <a:schemeClr val="accent1"/>
                </a:solidFill>
                <a:latin typeface="+mn-ea"/>
                <a:cs typeface="+mn-ea"/>
                <a:sym typeface="+mn-ea"/>
              </a:rPr>
              <a:t>暗物质间接探测</a:t>
            </a:r>
            <a:endParaRPr lang="zh-CN" altLang="en-US" sz="2400" b="1">
              <a:solidFill>
                <a:schemeClr val="accent1"/>
              </a:solidFill>
              <a:latin typeface="+mn-ea"/>
              <a:cs typeface="+mn-ea"/>
              <a:sym typeface="+mn-ea"/>
            </a:endParaRPr>
          </a:p>
          <a:p>
            <a:pPr indent="0" algn="just" fontAlgn="auto">
              <a:lnSpc>
                <a:spcPct val="150000"/>
              </a:lnSpc>
              <a:spcBef>
                <a:spcPct val="0"/>
              </a:spcBef>
              <a:spcAft>
                <a:spcPct val="0"/>
              </a:spcAft>
              <a:buNone/>
            </a:pPr>
            <a:r>
              <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宇宙暗物质衰变或湮灭的产物</a:t>
            </a:r>
            <a:endParaRPr lang="zh-CN" altLang="en-US"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endParaRPr>
          </a:p>
          <a:p>
            <a:pPr marL="285750" indent="-285750" algn="just" fontAlgn="auto">
              <a:lnSpc>
                <a:spcPct val="150000"/>
              </a:lnSpc>
              <a:spcBef>
                <a:spcPct val="0"/>
              </a:spcBef>
              <a:spcAft>
                <a:spcPct val="0"/>
              </a:spcAft>
              <a:buFont typeface="Arial" panose="020B0604020202020204" pitchFamily="34" charset="0"/>
              <a:buChar char="•"/>
            </a:pP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AMS</a:t>
            </a:r>
            <a:endPar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endParaRPr>
          </a:p>
          <a:p>
            <a:pPr marL="285750" indent="-285750" algn="just" fontAlgn="auto">
              <a:lnSpc>
                <a:spcPct val="150000"/>
              </a:lnSpc>
              <a:spcBef>
                <a:spcPct val="0"/>
              </a:spcBef>
              <a:spcAft>
                <a:spcPct val="0"/>
              </a:spcAft>
              <a:buFont typeface="Arial" panose="020B0604020202020204" pitchFamily="34" charset="0"/>
              <a:buChar char="•"/>
            </a:pP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rPr>
              <a:t>LHASSO</a:t>
            </a:r>
            <a:endPar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sym typeface="+mn-ea"/>
            </a:endParaRPr>
          </a:p>
          <a:p>
            <a:pPr marL="285750" indent="-285750" algn="just" fontAlgn="auto">
              <a:lnSpc>
                <a:spcPct val="150000"/>
              </a:lnSpc>
              <a:spcBef>
                <a:spcPct val="0"/>
              </a:spcBef>
              <a:spcAft>
                <a:spcPct val="0"/>
              </a:spcAft>
              <a:buFont typeface="Arial" panose="020B0604020202020204" pitchFamily="34" charset="0"/>
              <a:buChar char="•"/>
            </a:pPr>
            <a:r>
              <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rPr>
              <a:t>DAMPE</a:t>
            </a:r>
            <a:endParaRPr lang="en-US" altLang="zh-CN" dirty="0">
              <a:ln>
                <a:noFill/>
                <a:prstDash val="sysDot"/>
              </a:ln>
              <a:solidFill>
                <a:schemeClr val="tx1">
                  <a:lumMod val="85000"/>
                  <a:lumOff val="15000"/>
                </a:schemeClr>
              </a:solidFill>
              <a:uFillTx/>
              <a:latin typeface="Times New Roman" panose="02020603050405020304" pitchFamily="18" charset="0"/>
              <a:ea typeface="微软雅黑" panose="020B0503020204020204" pitchFamily="34" charset="-122"/>
              <a:cs typeface="+mn-ea"/>
            </a:endParaRPr>
          </a:p>
          <a:p>
            <a:endParaRPr lang="zh-CN" altLang="en-US"/>
          </a:p>
          <a:p>
            <a:endParaRPr lang="zh-CN" altLang="en-US"/>
          </a:p>
        </p:txBody>
      </p:sp>
      <p:pic>
        <p:nvPicPr>
          <p:cNvPr id="13" name="图片 12" descr="d32c5b2c1cc7236ff58e65a2f17078da"/>
          <p:cNvPicPr>
            <a:picLocks noChangeAspect="1"/>
          </p:cNvPicPr>
          <p:nvPr/>
        </p:nvPicPr>
        <p:blipFill>
          <a:blip r:embed="rId3"/>
          <a:srcRect b="6255"/>
          <a:stretch>
            <a:fillRect/>
          </a:stretch>
        </p:blipFill>
        <p:spPr>
          <a:xfrm>
            <a:off x="457835" y="876300"/>
            <a:ext cx="6893560" cy="557149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暗物质粒子探测卫星</a:t>
            </a:r>
            <a:r>
              <a:rPr lang="en-US" altLang="zh-CN" sz="3600" b="1" dirty="0">
                <a:solidFill>
                  <a:srgbClr val="0053A3"/>
                </a:solidFill>
                <a:latin typeface="Times New Roman" panose="02020603050405020304" pitchFamily="18" charset="0"/>
                <a:ea typeface="微软雅黑" panose="020B0503020204020204" pitchFamily="34" charset="-122"/>
              </a:rPr>
              <a:t>DAMPE</a:t>
            </a:r>
            <a:endParaRPr lang="en-US" altLang="zh-CN" sz="3600" b="1" dirty="0">
              <a:solidFill>
                <a:srgbClr val="0053A3"/>
              </a:solidFill>
              <a:latin typeface="Times New Roman" panose="02020603050405020304" pitchFamily="18" charset="0"/>
              <a:ea typeface="微软雅黑" panose="020B0503020204020204" pitchFamily="34" charset="-122"/>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pic>
        <p:nvPicPr>
          <p:cNvPr id="2" name="图片 1"/>
          <p:cNvPicPr>
            <a:picLocks noChangeAspect="1"/>
          </p:cNvPicPr>
          <p:nvPr/>
        </p:nvPicPr>
        <p:blipFill>
          <a:blip r:embed="rId3"/>
          <a:stretch>
            <a:fillRect/>
          </a:stretch>
        </p:blipFill>
        <p:spPr>
          <a:xfrm>
            <a:off x="241300" y="1136650"/>
            <a:ext cx="4664710" cy="5181600"/>
          </a:xfrm>
          <a:prstGeom prst="rect">
            <a:avLst/>
          </a:prstGeom>
        </p:spPr>
      </p:pic>
      <p:grpSp>
        <p:nvGrpSpPr>
          <p:cNvPr id="11" name="组合 10"/>
          <p:cNvGrpSpPr/>
          <p:nvPr/>
        </p:nvGrpSpPr>
        <p:grpSpPr>
          <a:xfrm>
            <a:off x="5290185" y="1079500"/>
            <a:ext cx="6710045" cy="3057525"/>
            <a:chOff x="8910" y="1700"/>
            <a:chExt cx="9988" cy="5269"/>
          </a:xfrm>
        </p:grpSpPr>
        <p:pic>
          <p:nvPicPr>
            <p:cNvPr id="9" name="图片 8"/>
            <p:cNvPicPr>
              <a:picLocks noChangeAspect="1"/>
            </p:cNvPicPr>
            <p:nvPr/>
          </p:nvPicPr>
          <p:blipFill>
            <a:blip r:embed="rId4"/>
            <a:srcRect b="22427"/>
            <a:stretch>
              <a:fillRect/>
            </a:stretch>
          </p:blipFill>
          <p:spPr>
            <a:xfrm>
              <a:off x="8910" y="1700"/>
              <a:ext cx="9988" cy="5206"/>
            </a:xfrm>
            <a:prstGeom prst="rect">
              <a:avLst/>
            </a:prstGeom>
          </p:spPr>
        </p:pic>
        <p:sp>
          <p:nvSpPr>
            <p:cNvPr id="10" name="矩形 9"/>
            <p:cNvSpPr/>
            <p:nvPr/>
          </p:nvSpPr>
          <p:spPr>
            <a:xfrm>
              <a:off x="9025" y="6239"/>
              <a:ext cx="2141" cy="7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2" name="文本框 11"/>
          <p:cNvSpPr txBox="1"/>
          <p:nvPr/>
        </p:nvSpPr>
        <p:spPr>
          <a:xfrm>
            <a:off x="4906010" y="4455795"/>
            <a:ext cx="7390765" cy="2283460"/>
          </a:xfrm>
          <a:prstGeom prst="rect">
            <a:avLst/>
          </a:prstGeom>
          <a:noFill/>
        </p:spPr>
        <p:txBody>
          <a:bodyPr wrap="square" rtlCol="0">
            <a:noAutofit/>
          </a:bodyPr>
          <a:p>
            <a:pPr marL="285750" indent="-285750" fontAlgn="auto">
              <a:lnSpc>
                <a:spcPct val="20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测量高能电子</a:t>
            </a:r>
            <a:r>
              <a:rPr lang="en-US" altLang="zh-CN">
                <a:solidFill>
                  <a:schemeClr val="tx1"/>
                </a:solidFill>
                <a:uFillTx/>
                <a:latin typeface="Times New Roman" panose="02020603050405020304" pitchFamily="18" charset="0"/>
                <a:ea typeface="微软雅黑" panose="020B0503020204020204" pitchFamily="34" charset="-122"/>
              </a:rPr>
              <a:t>/</a:t>
            </a:r>
            <a:r>
              <a:rPr lang="zh-CN" altLang="en-US">
                <a:solidFill>
                  <a:schemeClr val="tx1"/>
                </a:solidFill>
                <a:uFillTx/>
                <a:latin typeface="Times New Roman" panose="02020603050405020304" pitchFamily="18" charset="0"/>
                <a:ea typeface="微软雅黑" panose="020B0503020204020204" pitchFamily="34" charset="-122"/>
              </a:rPr>
              <a:t>伽马的能谱及空间分布</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200000"/>
              </a:lnSpc>
              <a:buFont typeface="Wingdings" panose="05000000000000000000" charset="0"/>
              <a:buChar char="Ø"/>
            </a:pPr>
            <a:r>
              <a:rPr lang="zh-CN" altLang="en-US">
                <a:solidFill>
                  <a:schemeClr val="tx1"/>
                </a:solidFill>
                <a:uFillTx/>
                <a:latin typeface="Times New Roman" panose="02020603050405020304" pitchFamily="18" charset="0"/>
                <a:ea typeface="微软雅黑" panose="020B0503020204020204" pitchFamily="34" charset="-122"/>
              </a:rPr>
              <a:t>具一定的伽马射线探测能力，在线谱搜寻方面可有所为</a:t>
            </a:r>
            <a:endParaRPr lang="zh-CN" altLang="en-US">
              <a:solidFill>
                <a:schemeClr val="tx1"/>
              </a:solidFill>
              <a:uFillTx/>
              <a:latin typeface="Times New Roman" panose="02020603050405020304" pitchFamily="18" charset="0"/>
              <a:ea typeface="微软雅黑" panose="020B0503020204020204" pitchFamily="34" charset="-122"/>
            </a:endParaRPr>
          </a:p>
          <a:p>
            <a:pPr marL="285750" indent="-285750" fontAlgn="auto">
              <a:lnSpc>
                <a:spcPct val="200000"/>
              </a:lnSpc>
              <a:buFont typeface="Wingdings" panose="05000000000000000000" charset="0"/>
              <a:buChar char="Ø"/>
            </a:pPr>
            <a:r>
              <a:rPr lang="en-US" altLang="zh-CN">
                <a:solidFill>
                  <a:schemeClr val="tx1"/>
                </a:solidFill>
                <a:uFillTx/>
                <a:latin typeface="Times New Roman" panose="02020603050405020304" pitchFamily="18" charset="0"/>
                <a:ea typeface="微软雅黑" panose="020B0503020204020204" pitchFamily="34" charset="-122"/>
              </a:rPr>
              <a:t> </a:t>
            </a:r>
            <a:r>
              <a:rPr lang="zh-CN" altLang="en-US">
                <a:solidFill>
                  <a:schemeClr val="tx1"/>
                </a:solidFill>
                <a:uFillTx/>
                <a:latin typeface="Times New Roman" panose="02020603050405020304" pitchFamily="18" charset="0"/>
                <a:ea typeface="微软雅黑" panose="020B0503020204020204" pitchFamily="34" charset="-122"/>
              </a:rPr>
              <a:t>难以进行基于连续谱的暗物质探测、伽马射线天文方面的潜力有限</a:t>
            </a:r>
            <a:endParaRPr lang="zh-CN" altLang="en-US">
              <a:solidFill>
                <a:schemeClr val="tx1"/>
              </a:solidFill>
              <a:uFillTx/>
              <a:latin typeface="Times New Roman" panose="02020603050405020304" pitchFamily="18" charset="0"/>
              <a:ea typeface="微软雅黑" panose="020B0503020204020204" pitchFamily="34" charset="-122"/>
            </a:endParaRPr>
          </a:p>
          <a:p>
            <a:pPr fontAlgn="auto">
              <a:lnSpc>
                <a:spcPct val="200000"/>
              </a:lnSpc>
            </a:pPr>
            <a:endParaRPr lang="zh-CN" altLang="en-US">
              <a:solidFill>
                <a:schemeClr val="tx1"/>
              </a:solidFill>
              <a:uFillTx/>
              <a:latin typeface="Times New Roman" panose="02020603050405020304" pitchFamily="18" charset="0"/>
              <a:ea typeface="微软雅黑" panose="020B0503020204020204" pitchFamily="34" charset="-122"/>
            </a:endParaRPr>
          </a:p>
        </p:txBody>
      </p:sp>
      <p:sp>
        <p:nvSpPr>
          <p:cNvPr id="13" name="文本框 12"/>
          <p:cNvSpPr txBox="1"/>
          <p:nvPr/>
        </p:nvSpPr>
        <p:spPr>
          <a:xfrm>
            <a:off x="6805930" y="4057650"/>
            <a:ext cx="4571365" cy="506095"/>
          </a:xfrm>
          <a:prstGeom prst="rect">
            <a:avLst/>
          </a:prstGeom>
          <a:noFill/>
        </p:spPr>
        <p:txBody>
          <a:bodyPr wrap="square" rtlCol="0">
            <a:noAutofit/>
          </a:bodyPr>
          <a:p>
            <a:r>
              <a:rPr lang="zh-CN" altLang="en-US"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mn-ea"/>
              </a:rPr>
              <a:t>暗物质探测器开启了中国空间科学时代</a:t>
            </a:r>
            <a:endParaRPr lang="en-US" altLang="zh-CN" b="1">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b="1">
              <a:latin typeface="微软雅黑" panose="020B0503020204020204" pitchFamily="34" charset="-122"/>
              <a:ea typeface="微软雅黑" panose="020B0503020204020204" pitchFamily="34" charset="-122"/>
            </a:endParaRPr>
          </a:p>
        </p:txBody>
      </p:sp>
      <p:sp>
        <p:nvSpPr>
          <p:cNvPr id="53" name="圆角矩形 52"/>
          <p:cNvSpPr/>
          <p:nvPr/>
        </p:nvSpPr>
        <p:spPr>
          <a:xfrm>
            <a:off x="4902200" y="4626610"/>
            <a:ext cx="7167880" cy="1597025"/>
          </a:xfrm>
          <a:prstGeom prst="roundRect">
            <a:avLst/>
          </a:prstGeom>
          <a:noFill/>
          <a:ln w="28575" cmpd="sng">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1" cstate="screen"/>
          <a:stretch>
            <a:fillRect/>
          </a:stretch>
        </p:blipFill>
        <p:spPr>
          <a:xfrm>
            <a:off x="697230" y="915670"/>
            <a:ext cx="4428490" cy="3569970"/>
          </a:xfrm>
          <a:prstGeom prst="rect">
            <a:avLst/>
          </a:prstGeom>
        </p:spPr>
      </p:pic>
      <p:sp>
        <p:nvSpPr>
          <p:cNvPr id="44" name="矩形 43"/>
          <p:cNvSpPr/>
          <p:nvPr/>
        </p:nvSpPr>
        <p:spPr>
          <a:xfrm>
            <a:off x="4712549" y="2322507"/>
            <a:ext cx="2035452" cy="461665"/>
          </a:xfrm>
          <a:prstGeom prst="rect">
            <a:avLst/>
          </a:prstGeom>
          <a:solidFill>
            <a:srgbClr val="FFC000">
              <a:alpha val="50000"/>
            </a:srgbClr>
          </a:solidFill>
        </p:spPr>
        <p:txBody>
          <a:bodyPr wrap="square">
            <a:spAutoFit/>
          </a:bodyPr>
          <a:lstStyle>
            <a:defPPr>
              <a:defRPr lang="en-US"/>
            </a:defPPr>
            <a:lvl1pPr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5pPr>
            <a:lvl6pPr marL="2286000" algn="l" defTabSz="914400" rtl="0" eaLnBrk="1" latinLnBrk="0" hangingPunct="1">
              <a:defRPr sz="4200" kern="1200">
                <a:solidFill>
                  <a:srgbClr val="000000"/>
                </a:solidFill>
                <a:latin typeface="Gill Sans" charset="0"/>
                <a:ea typeface="Heiti SC Light" charset="-122"/>
                <a:cs typeface="+mn-cs"/>
                <a:sym typeface="Gill Sans" charset="0"/>
              </a:defRPr>
            </a:lvl6pPr>
            <a:lvl7pPr marL="2743200" algn="l" defTabSz="914400" rtl="0" eaLnBrk="1" latinLnBrk="0" hangingPunct="1">
              <a:defRPr sz="4200" kern="1200">
                <a:solidFill>
                  <a:srgbClr val="000000"/>
                </a:solidFill>
                <a:latin typeface="Gill Sans" charset="0"/>
                <a:ea typeface="Heiti SC Light" charset="-122"/>
                <a:cs typeface="+mn-cs"/>
                <a:sym typeface="Gill Sans" charset="0"/>
              </a:defRPr>
            </a:lvl7pPr>
            <a:lvl8pPr marL="3200400" algn="l" defTabSz="914400" rtl="0" eaLnBrk="1" latinLnBrk="0" hangingPunct="1">
              <a:defRPr sz="4200" kern="1200">
                <a:solidFill>
                  <a:srgbClr val="000000"/>
                </a:solidFill>
                <a:latin typeface="Gill Sans" charset="0"/>
                <a:ea typeface="Heiti SC Light" charset="-122"/>
                <a:cs typeface="+mn-cs"/>
                <a:sym typeface="Gill Sans" charset="0"/>
              </a:defRPr>
            </a:lvl8pPr>
            <a:lvl9pPr marL="3657600" algn="l" defTabSz="914400" rtl="0" eaLnBrk="1" latinLnBrk="0" hangingPunct="1">
              <a:defRPr sz="4200" kern="1200">
                <a:solidFill>
                  <a:srgbClr val="000000"/>
                </a:solidFill>
                <a:latin typeface="Gill Sans" charset="0"/>
                <a:ea typeface="Heiti SC Light" charset="-122"/>
                <a:cs typeface="+mn-cs"/>
                <a:sym typeface="Gill Sans" charset="0"/>
              </a:defRPr>
            </a:lvl9pPr>
          </a:lstStyle>
          <a:p>
            <a:r>
              <a:rPr lang="zh-CN" altLang="en-US"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rPr>
              <a:t>反符合探测器</a:t>
            </a:r>
            <a:endParaRPr lang="zh-CN" altLang="en-US" sz="2400" b="1" dirty="0">
              <a:solidFill>
                <a:srgbClr val="0000FF"/>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5120" y="1039495"/>
            <a:ext cx="4738370" cy="344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矩形 61"/>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a:xfrm>
            <a:off x="11658600" y="6329680"/>
            <a:ext cx="533400" cy="528319"/>
          </a:xfrm>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文本框 1"/>
          <p:cNvSpPr txBox="1"/>
          <p:nvPr/>
        </p:nvSpPr>
        <p:spPr>
          <a:xfrm flipH="1">
            <a:off x="1" y="113360"/>
            <a:ext cx="12191999" cy="645160"/>
          </a:xfrm>
          <a:prstGeom prst="rect">
            <a:avLst/>
          </a:prstGeom>
          <a:noFill/>
        </p:spPr>
        <p:txBody>
          <a:bodyPr wrap="square" rtlCol="0">
            <a:spAutoFit/>
          </a:bodyPr>
          <a:lstStyle/>
          <a:p>
            <a:pPr algn="ctr"/>
            <a:r>
              <a:rPr lang="zh-CN" altLang="en-US" sz="3600" b="1" dirty="0">
                <a:solidFill>
                  <a:srgbClr val="0053A3"/>
                </a:solidFill>
                <a:latin typeface="Times New Roman" panose="02020603050405020304" pitchFamily="18" charset="0"/>
                <a:ea typeface="微软雅黑" panose="020B0503020204020204" pitchFamily="34" charset="-122"/>
              </a:rPr>
              <a:t>甚大面积伽马空间望远镜</a:t>
            </a:r>
            <a:r>
              <a:rPr lang="en-US" altLang="zh-CN" sz="3600" b="1" dirty="0">
                <a:solidFill>
                  <a:srgbClr val="0053A3"/>
                </a:solidFill>
                <a:latin typeface="Times New Roman" panose="02020603050405020304" pitchFamily="18" charset="0"/>
                <a:ea typeface="微软雅黑" panose="020B0503020204020204" pitchFamily="34" charset="-122"/>
              </a:rPr>
              <a:t>VLAST</a:t>
            </a:r>
            <a:endParaRPr lang="en-US" altLang="zh-CN" sz="3600" b="1" dirty="0">
              <a:solidFill>
                <a:srgbClr val="0053A3"/>
              </a:solidFill>
              <a:latin typeface="Times New Roman" panose="02020603050405020304" pitchFamily="18" charset="0"/>
              <a:ea typeface="微软雅黑" panose="020B0503020204020204" pitchFamily="34" charset="-122"/>
            </a:endParaRPr>
          </a:p>
        </p:txBody>
      </p:sp>
      <p:sp>
        <p:nvSpPr>
          <p:cNvPr id="38" name="矩形 37"/>
          <p:cNvSpPr/>
          <p:nvPr/>
        </p:nvSpPr>
        <p:spPr>
          <a:xfrm>
            <a:off x="457835" y="4848225"/>
            <a:ext cx="8778240" cy="1756410"/>
          </a:xfrm>
          <a:prstGeom prst="rect">
            <a:avLst/>
          </a:prstGeom>
        </p:spPr>
        <p:txBody>
          <a:bodyPr wrap="square">
            <a:noAutofit/>
          </a:bodyPr>
          <a:lstStyle>
            <a:defPPr>
              <a:defRPr lang="en-US"/>
            </a:defPPr>
            <a:lvl1pPr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5pPr>
            <a:lvl6pPr marL="2286000" algn="l" defTabSz="914400" rtl="0" eaLnBrk="1" latinLnBrk="0" hangingPunct="1">
              <a:defRPr sz="4200" kern="1200">
                <a:solidFill>
                  <a:srgbClr val="000000"/>
                </a:solidFill>
                <a:latin typeface="Gill Sans" charset="0"/>
                <a:ea typeface="Heiti SC Light" charset="-122"/>
                <a:cs typeface="+mn-cs"/>
                <a:sym typeface="Gill Sans" charset="0"/>
              </a:defRPr>
            </a:lvl6pPr>
            <a:lvl7pPr marL="2743200" algn="l" defTabSz="914400" rtl="0" eaLnBrk="1" latinLnBrk="0" hangingPunct="1">
              <a:defRPr sz="4200" kern="1200">
                <a:solidFill>
                  <a:srgbClr val="000000"/>
                </a:solidFill>
                <a:latin typeface="Gill Sans" charset="0"/>
                <a:ea typeface="Heiti SC Light" charset="-122"/>
                <a:cs typeface="+mn-cs"/>
                <a:sym typeface="Gill Sans" charset="0"/>
              </a:defRPr>
            </a:lvl7pPr>
            <a:lvl8pPr marL="3200400" algn="l" defTabSz="914400" rtl="0" eaLnBrk="1" latinLnBrk="0" hangingPunct="1">
              <a:defRPr sz="4200" kern="1200">
                <a:solidFill>
                  <a:srgbClr val="000000"/>
                </a:solidFill>
                <a:latin typeface="Gill Sans" charset="0"/>
                <a:ea typeface="Heiti SC Light" charset="-122"/>
                <a:cs typeface="+mn-cs"/>
                <a:sym typeface="Gill Sans" charset="0"/>
              </a:defRPr>
            </a:lvl8pPr>
            <a:lvl9pPr marL="3657600" algn="l" defTabSz="914400" rtl="0" eaLnBrk="1" latinLnBrk="0" hangingPunct="1">
              <a:defRPr sz="4200" kern="1200">
                <a:solidFill>
                  <a:srgbClr val="000000"/>
                </a:solidFill>
                <a:latin typeface="Gill Sans" charset="0"/>
                <a:ea typeface="Heiti SC Light" charset="-122"/>
                <a:cs typeface="+mn-cs"/>
                <a:sym typeface="Gill Sans" charset="0"/>
              </a:defRPr>
            </a:lvl9pPr>
          </a:lstStyle>
          <a:p>
            <a:pPr marL="342900" indent="-342900" algn="just">
              <a:buClr>
                <a:schemeClr val="accent1">
                  <a:lumMod val="60000"/>
                  <a:lumOff val="40000"/>
                </a:schemeClr>
              </a:buClr>
              <a:buFont typeface="Wingdings" panose="05000000000000000000" pitchFamily="2" charset="2"/>
              <a:buChar char="p"/>
            </a:pPr>
            <a:r>
              <a:rPr lang="zh-CN" sz="1800" b="1" dirty="0">
                <a:solidFill>
                  <a:srgbClr val="0000FF"/>
                </a:solidFill>
                <a:latin typeface="Times New Roman" panose="02020603050405020304" pitchFamily="18" charset="0"/>
                <a:ea typeface="微软雅黑" panose="020B0503020204020204" pitchFamily="34" charset="-122"/>
                <a:cs typeface="微软雅黑" panose="020B0503020204020204" pitchFamily="34" charset="-122"/>
                <a:sym typeface="+mn-ea"/>
              </a:rPr>
              <a:t>伽马</a:t>
            </a:r>
            <a:r>
              <a:rPr lang="zh-CN" sz="1800"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探测能段：</a:t>
            </a:r>
            <a:r>
              <a:rPr lang="en-US" altLang="zh-CN" sz="1800" b="1" dirty="0">
                <a:solidFill>
                  <a:srgbClr val="0202EE"/>
                </a:solidFill>
                <a:latin typeface="Times New Roman" panose="02020603050405020304" pitchFamily="18" charset="0"/>
                <a:ea typeface="微软雅黑" panose="020B0503020204020204" pitchFamily="34" charset="-122"/>
                <a:cs typeface="微软雅黑" panose="020B0503020204020204" pitchFamily="34" charset="-122"/>
                <a:sym typeface="+mn-ea"/>
              </a:rPr>
              <a:t>M</a:t>
            </a:r>
            <a:r>
              <a:rPr sz="1800" b="1" dirty="0">
                <a:solidFill>
                  <a:srgbClr val="0202EE"/>
                </a:solidFill>
                <a:latin typeface="Times New Roman" panose="02020603050405020304" pitchFamily="18" charset="0"/>
                <a:ea typeface="微软雅黑" panose="020B0503020204020204" pitchFamily="34" charset="-122"/>
                <a:cs typeface="微软雅黑" panose="020B0503020204020204" pitchFamily="34" charset="-122"/>
                <a:sym typeface="+mn-ea"/>
              </a:rPr>
              <a:t>eV-TeV </a:t>
            </a:r>
            <a:r>
              <a:rPr 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波段超级宽</a:t>
            </a:r>
            <a:r>
              <a:rPr 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a:t>
            </a:r>
            <a:endParaRPr sz="1800" b="1" dirty="0">
              <a:solidFill>
                <a:srgbClr val="0202EE"/>
              </a:solidFill>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342900" algn="just">
              <a:buClr>
                <a:schemeClr val="accent1">
                  <a:lumMod val="60000"/>
                  <a:lumOff val="40000"/>
                </a:schemeClr>
              </a:buClr>
              <a:buFont typeface="Wingdings" panose="05000000000000000000" pitchFamily="2" charset="2"/>
              <a:buChar char="p"/>
            </a:pPr>
            <a:r>
              <a:rPr lang="zh-CN" sz="1800"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接受度 </a:t>
            </a:r>
            <a:r>
              <a:rPr lang="en-US" altLang="zh-CN" sz="1800"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en-US" sz="1800"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峰值</a:t>
            </a:r>
            <a:r>
              <a:rPr lang="en-US" altLang="zh-CN" sz="1800" dirty="0">
                <a:solidFill>
                  <a:schemeClr val="tx1"/>
                </a:solidFill>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en-US" altLang="zh-CN" sz="1800" dirty="0">
                <a:solidFill>
                  <a:srgbClr val="0202EE"/>
                </a:solidFill>
                <a:latin typeface="Times New Roman" panose="02020603050405020304" pitchFamily="18" charset="0"/>
                <a:ea typeface="微软雅黑" panose="020B0503020204020204" pitchFamily="34" charset="-122"/>
                <a:cs typeface="微软雅黑" panose="020B0503020204020204" pitchFamily="34" charset="-122"/>
                <a:sym typeface="+mn-ea"/>
              </a:rPr>
              <a:t> </a:t>
            </a:r>
            <a:r>
              <a:rPr lang="zh-CN" sz="1800" b="1" dirty="0">
                <a:solidFill>
                  <a:srgbClr val="0202EE"/>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sz="1800" b="1" dirty="0">
                <a:solidFill>
                  <a:srgbClr val="0202EE"/>
                </a:solidFill>
                <a:latin typeface="Times New Roman" panose="02020603050405020304" pitchFamily="18" charset="0"/>
                <a:ea typeface="微软雅黑" panose="020B0503020204020204" pitchFamily="34" charset="-122"/>
                <a:cs typeface="微软雅黑" panose="020B0503020204020204" pitchFamily="34" charset="-122"/>
                <a:sym typeface="+mn-ea"/>
              </a:rPr>
              <a:t>10平方米球面度 </a:t>
            </a:r>
            <a:r>
              <a:rPr 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a:t>
            </a:r>
            <a:r>
              <a:rPr lang="zh-CN" alt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面积非常大</a:t>
            </a:r>
            <a:r>
              <a:rPr 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a:t>
            </a:r>
            <a:endParaRPr lang="zh-CN"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342900" algn="just">
              <a:buClr>
                <a:schemeClr val="accent1">
                  <a:lumMod val="60000"/>
                  <a:lumOff val="40000"/>
                </a:schemeClr>
              </a:buClr>
              <a:buFont typeface="Wingdings" panose="05000000000000000000" pitchFamily="2" charset="2"/>
              <a:buChar char="p"/>
            </a:pPr>
            <a:r>
              <a:rPr lang="zh-CN" sz="1800" dirty="0">
                <a:latin typeface="Times New Roman" panose="02020603050405020304" pitchFamily="18" charset="0"/>
                <a:ea typeface="微软雅黑" panose="020B0503020204020204" pitchFamily="34" charset="-122"/>
                <a:cs typeface="微软雅黑" panose="020B0503020204020204" pitchFamily="34" charset="-122"/>
                <a:sym typeface="+mn-ea"/>
              </a:rPr>
              <a:t>主要技术基础：悟空号卫星</a:t>
            </a:r>
            <a:r>
              <a:rPr lang="zh-CN" altLang="en-US" sz="1800" dirty="0">
                <a:latin typeface="Times New Roman" panose="02020603050405020304" pitchFamily="18" charset="0"/>
                <a:ea typeface="微软雅黑" panose="020B0503020204020204" pitchFamily="34" charset="-122"/>
                <a:cs typeface="微软雅黑" panose="020B0503020204020204" pitchFamily="34" charset="-122"/>
                <a:sym typeface="+mn-ea"/>
              </a:rPr>
              <a:t>（</a:t>
            </a:r>
            <a:r>
              <a:rPr lang="en-US" altLang="zh-CN" sz="1800" dirty="0">
                <a:latin typeface="Times New Roman" panose="02020603050405020304" pitchFamily="18" charset="0"/>
                <a:ea typeface="微软雅黑" panose="020B0503020204020204" pitchFamily="34" charset="-122"/>
                <a:cs typeface="微软雅黑" panose="020B0503020204020204" pitchFamily="34" charset="-122"/>
                <a:sym typeface="+mn-ea"/>
              </a:rPr>
              <a:t>DAMPE</a:t>
            </a:r>
            <a:r>
              <a:rPr lang="zh-CN" altLang="en-US" sz="1800" dirty="0">
                <a:latin typeface="Times New Roman" panose="02020603050405020304" pitchFamily="18" charset="0"/>
                <a:ea typeface="微软雅黑" panose="020B0503020204020204" pitchFamily="34" charset="-122"/>
                <a:cs typeface="微软雅黑" panose="020B0503020204020204" pitchFamily="34" charset="-122"/>
                <a:sym typeface="+mn-ea"/>
              </a:rPr>
              <a:t>）</a:t>
            </a:r>
            <a:endParaRPr lang="zh-CN" sz="1800" dirty="0">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342900" algn="just">
              <a:buClr>
                <a:schemeClr val="accent1">
                  <a:lumMod val="60000"/>
                  <a:lumOff val="40000"/>
                </a:schemeClr>
              </a:buClr>
              <a:buFont typeface="Wingdings" panose="05000000000000000000" pitchFamily="2" charset="2"/>
              <a:buChar char="p"/>
            </a:pPr>
            <a:r>
              <a:rPr lang="zh-CN" altLang="en-US" sz="1800" dirty="0">
                <a:latin typeface="Times New Roman" panose="02020603050405020304" pitchFamily="18" charset="0"/>
                <a:ea typeface="微软雅黑" panose="020B0503020204020204" pitchFamily="34" charset="-122"/>
                <a:cs typeface="微软雅黑" panose="020B0503020204020204" pitchFamily="34" charset="-122"/>
                <a:sym typeface="+mn-ea"/>
              </a:rPr>
              <a:t>三大主载荷：</a:t>
            </a:r>
            <a:r>
              <a:rPr lang="zh-CN" altLang="en-US"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反符合探测器、径迹及低能伽马探测器、高能成像量能器</a:t>
            </a:r>
            <a:endParaRPr lang="en-US" altLang="zh-CN" sz="1800" dirty="0">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342900" algn="just">
              <a:buClr>
                <a:schemeClr val="accent1">
                  <a:lumMod val="60000"/>
                  <a:lumOff val="40000"/>
                </a:schemeClr>
              </a:buClr>
              <a:buFont typeface="Wingdings" panose="05000000000000000000" pitchFamily="2" charset="2"/>
              <a:buChar char="p"/>
            </a:pPr>
            <a:r>
              <a:rPr lang="zh-CN" altLang="en-US"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探测能力</a:t>
            </a:r>
            <a:r>
              <a:rPr lang="en-US" altLang="zh-CN" sz="1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800" b="1" dirty="0">
                <a:solidFill>
                  <a:srgbClr val="0202EE"/>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sz="1800" b="1" dirty="0" err="1">
                <a:solidFill>
                  <a:srgbClr val="1300F5"/>
                </a:solidFill>
                <a:latin typeface="Times New Roman" panose="02020603050405020304" pitchFamily="18" charset="0"/>
                <a:ea typeface="微软雅黑" panose="020B0503020204020204" pitchFamily="34" charset="-122"/>
                <a:cs typeface="微软雅黑" panose="020B0503020204020204" pitchFamily="34" charset="-122"/>
                <a:sym typeface="+mn-ea"/>
              </a:rPr>
              <a:t>综合性能</a:t>
            </a:r>
            <a:r>
              <a:rPr lang="zh-CN" sz="1800" b="1" dirty="0">
                <a:solidFill>
                  <a:srgbClr val="1300F5"/>
                </a:solidFill>
                <a:latin typeface="Times New Roman" panose="02020603050405020304" pitchFamily="18" charset="0"/>
                <a:ea typeface="微软雅黑" panose="020B0503020204020204" pitchFamily="34" charset="-122"/>
                <a:cs typeface="微软雅黑" panose="020B0503020204020204" pitchFamily="34" charset="-122"/>
                <a:sym typeface="+mn-ea"/>
              </a:rPr>
              <a:t>预期</a:t>
            </a:r>
            <a:r>
              <a:rPr sz="1800" b="1" dirty="0">
                <a:solidFill>
                  <a:srgbClr val="1300F5"/>
                </a:solidFill>
                <a:latin typeface="Times New Roman" panose="02020603050405020304" pitchFamily="18" charset="0"/>
                <a:ea typeface="微软雅黑" panose="020B0503020204020204" pitchFamily="34" charset="-122"/>
                <a:cs typeface="微软雅黑" panose="020B0503020204020204" pitchFamily="34" charset="-122"/>
                <a:sym typeface="+mn-ea"/>
              </a:rPr>
              <a:t>比</a:t>
            </a:r>
            <a:r>
              <a:rPr lang="zh-CN" sz="1800" b="1" dirty="0">
                <a:solidFill>
                  <a:srgbClr val="1300F5"/>
                </a:solidFill>
                <a:latin typeface="Times New Roman" panose="02020603050405020304" pitchFamily="18" charset="0"/>
                <a:ea typeface="微软雅黑" panose="020B0503020204020204" pitchFamily="34" charset="-122"/>
                <a:cs typeface="微软雅黑" panose="020B0503020204020204" pitchFamily="34" charset="-122"/>
                <a:sym typeface="+mn-ea"/>
              </a:rPr>
              <a:t>目前国际上最强大的</a:t>
            </a:r>
            <a:r>
              <a:rPr lang="zh-CN" altLang="en-US" sz="1800" b="1" dirty="0">
                <a:solidFill>
                  <a:srgbClr val="1300F5"/>
                </a:solidFill>
                <a:latin typeface="Times New Roman" panose="02020603050405020304" pitchFamily="18" charset="0"/>
                <a:ea typeface="微软雅黑" panose="020B0503020204020204" pitchFamily="34" charset="-122"/>
                <a:cs typeface="微软雅黑" panose="020B0503020204020204" pitchFamily="34" charset="-122"/>
                <a:sym typeface="+mn-ea"/>
              </a:rPr>
              <a:t>同类设施</a:t>
            </a:r>
            <a:r>
              <a:rPr sz="1800" b="1" dirty="0">
                <a:solidFill>
                  <a:srgbClr val="1300F5"/>
                </a:solidFill>
                <a:latin typeface="Times New Roman" panose="02020603050405020304" pitchFamily="18" charset="0"/>
                <a:ea typeface="微软雅黑" panose="020B0503020204020204" pitchFamily="34" charset="-122"/>
                <a:cs typeface="微软雅黑" panose="020B0503020204020204" pitchFamily="34" charset="-122"/>
                <a:sym typeface="+mn-ea"/>
              </a:rPr>
              <a:t>Fermi-LAT</a:t>
            </a:r>
            <a:r>
              <a:rPr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提升10倍</a:t>
            </a:r>
            <a:r>
              <a:rPr lang="zh-CN"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以</a:t>
            </a:r>
            <a:r>
              <a:rPr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rPr>
              <a:t>上</a:t>
            </a:r>
            <a:endParaRPr lang="en-US" sz="18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sym typeface="+mn-ea"/>
            </a:endParaRPr>
          </a:p>
          <a:p>
            <a:pPr marL="342900" indent="-342900" algn="just">
              <a:buClr>
                <a:schemeClr val="accent1">
                  <a:lumMod val="60000"/>
                  <a:lumOff val="40000"/>
                </a:schemeClr>
              </a:buClr>
              <a:buFont typeface="Wingdings" panose="05000000000000000000" pitchFamily="2" charset="2"/>
              <a:buChar char="p"/>
            </a:pPr>
            <a:r>
              <a:rPr lang="en-US" altLang="zh-CN"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VLAST</a:t>
            </a:r>
            <a:r>
              <a:rPr lang="zh-CN" altLang="zh-CN"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已被列入了我国空间科学的中长期发展规划</a:t>
            </a:r>
            <a:r>
              <a:rPr lang="zh-CN" altLang="en-US"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a:t>
            </a:r>
            <a:r>
              <a:rPr lang="zh-CN" altLang="zh-CN"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 《中国天文学</a:t>
            </a:r>
            <a:r>
              <a:rPr lang="en-US" altLang="zh-CN"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2035</a:t>
            </a:r>
            <a:r>
              <a:rPr lang="zh-CN" altLang="zh-CN" sz="1800" dirty="0">
                <a:latin typeface="Times New Roman" panose="02020603050405020304" pitchFamily="18" charset="0"/>
                <a:ea typeface="微软雅黑" panose="020B0503020204020204" pitchFamily="34" charset="-122"/>
                <a:cs typeface="微软雅黑" panose="020B0503020204020204" pitchFamily="34" charset="-122"/>
                <a:sym typeface="Times New Roman" panose="02020603050405020304" pitchFamily="18" charset="0"/>
              </a:rPr>
              <a:t>发展战略》</a:t>
            </a:r>
            <a:endParaRPr lang="zh-CN" altLang="en-US" sz="1800" dirty="0">
              <a:latin typeface="Times New Roman" panose="02020603050405020304" pitchFamily="18" charset="0"/>
              <a:ea typeface="微软雅黑" panose="020B0503020204020204" pitchFamily="34" charset="-122"/>
              <a:cs typeface="微软雅黑" panose="020B0503020204020204" pitchFamily="34" charset="-122"/>
              <a:sym typeface="+mn-ea"/>
            </a:endParaRPr>
          </a:p>
        </p:txBody>
      </p:sp>
      <p:grpSp>
        <p:nvGrpSpPr>
          <p:cNvPr id="40" name="组合 39"/>
          <p:cNvGrpSpPr/>
          <p:nvPr/>
        </p:nvGrpSpPr>
        <p:grpSpPr>
          <a:xfrm>
            <a:off x="2750457" y="3873217"/>
            <a:ext cx="2931886" cy="400110"/>
            <a:chOff x="2862640" y="4488996"/>
            <a:chExt cx="3355468" cy="400110"/>
          </a:xfrm>
        </p:grpSpPr>
        <p:cxnSp>
          <p:nvCxnSpPr>
            <p:cNvPr id="51" name="直接箭头连接符 50"/>
            <p:cNvCxnSpPr/>
            <p:nvPr/>
          </p:nvCxnSpPr>
          <p:spPr>
            <a:xfrm flipH="1">
              <a:off x="2862640" y="4659355"/>
              <a:ext cx="1309799" cy="0"/>
            </a:xfrm>
            <a:prstGeom prst="straightConnector1">
              <a:avLst/>
            </a:prstGeom>
            <a:solidFill>
              <a:srgbClr val="336699"/>
            </a:solidFill>
            <a:ln w="38100" cap="flat" cmpd="sng" algn="ctr">
              <a:solidFill>
                <a:srgbClr val="92D050"/>
              </a:solidFill>
              <a:prstDash val="solid"/>
              <a:round/>
              <a:headEnd type="none" w="med" len="med"/>
              <a:tailEnd type="arrow" w="med" len="med"/>
            </a:ln>
          </p:spPr>
        </p:cxnSp>
        <p:sp>
          <p:nvSpPr>
            <p:cNvPr id="52" name="文本框 24"/>
            <p:cNvSpPr txBox="1"/>
            <p:nvPr/>
          </p:nvSpPr>
          <p:spPr>
            <a:xfrm>
              <a:off x="4238079" y="4488996"/>
              <a:ext cx="1980029" cy="400110"/>
            </a:xfrm>
            <a:prstGeom prst="rect">
              <a:avLst/>
            </a:prstGeom>
            <a:solidFill>
              <a:srgbClr val="FFC000">
                <a:alpha val="50000"/>
              </a:srgbClr>
            </a:solidFill>
          </p:spPr>
          <p:txBody>
            <a:bodyPr wrap="none" rtlCol="0" anchor="t">
              <a:spAutoFit/>
            </a:bodyPr>
            <a:lstStyle>
              <a:defPPr>
                <a:defRPr lang="en-US"/>
              </a:defPPr>
              <a:lvl1pPr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5pPr>
              <a:lvl6pPr marL="2286000" algn="l" defTabSz="914400" rtl="0" eaLnBrk="1" latinLnBrk="0" hangingPunct="1">
                <a:defRPr sz="4200" kern="1200">
                  <a:solidFill>
                    <a:srgbClr val="000000"/>
                  </a:solidFill>
                  <a:latin typeface="Gill Sans" charset="0"/>
                  <a:ea typeface="Heiti SC Light" charset="-122"/>
                  <a:cs typeface="+mn-cs"/>
                  <a:sym typeface="Gill Sans" charset="0"/>
                </a:defRPr>
              </a:lvl6pPr>
              <a:lvl7pPr marL="2743200" algn="l" defTabSz="914400" rtl="0" eaLnBrk="1" latinLnBrk="0" hangingPunct="1">
                <a:defRPr sz="4200" kern="1200">
                  <a:solidFill>
                    <a:srgbClr val="000000"/>
                  </a:solidFill>
                  <a:latin typeface="Gill Sans" charset="0"/>
                  <a:ea typeface="Heiti SC Light" charset="-122"/>
                  <a:cs typeface="+mn-cs"/>
                  <a:sym typeface="Gill Sans" charset="0"/>
                </a:defRPr>
              </a:lvl7pPr>
              <a:lvl8pPr marL="3200400" algn="l" defTabSz="914400" rtl="0" eaLnBrk="1" latinLnBrk="0" hangingPunct="1">
                <a:defRPr sz="4200" kern="1200">
                  <a:solidFill>
                    <a:srgbClr val="000000"/>
                  </a:solidFill>
                  <a:latin typeface="Gill Sans" charset="0"/>
                  <a:ea typeface="Heiti SC Light" charset="-122"/>
                  <a:cs typeface="+mn-cs"/>
                  <a:sym typeface="Gill Sans" charset="0"/>
                </a:defRPr>
              </a:lvl8pPr>
              <a:lvl9pPr marL="3657600" algn="l" defTabSz="914400" rtl="0" eaLnBrk="1" latinLnBrk="0" hangingPunct="1">
                <a:defRPr sz="4200" kern="1200">
                  <a:solidFill>
                    <a:srgbClr val="000000"/>
                  </a:solidFill>
                  <a:latin typeface="Gill Sans" charset="0"/>
                  <a:ea typeface="Heiti SC Light" charset="-122"/>
                  <a:cs typeface="+mn-cs"/>
                  <a:sym typeface="Gill Sans" charset="0"/>
                </a:defRPr>
              </a:lvl9pPr>
            </a:lstStyle>
            <a:p>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高能成像量能器</a:t>
              </a:r>
              <a:endPar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cxnSp>
        <p:nvCxnSpPr>
          <p:cNvPr id="45" name="直接箭头连接符 44"/>
          <p:cNvCxnSpPr/>
          <p:nvPr/>
        </p:nvCxnSpPr>
        <p:spPr>
          <a:xfrm flipH="1">
            <a:off x="3143762" y="2694116"/>
            <a:ext cx="1598930" cy="707390"/>
          </a:xfrm>
          <a:prstGeom prst="straightConnector1">
            <a:avLst/>
          </a:prstGeom>
          <a:solidFill>
            <a:srgbClr val="336699"/>
          </a:solidFill>
          <a:ln w="38100" cap="flat" cmpd="sng" algn="ctr">
            <a:solidFill>
              <a:srgbClr val="92D050"/>
            </a:solidFill>
            <a:prstDash val="solid"/>
            <a:round/>
            <a:headEnd type="none" w="med" len="med"/>
            <a:tailEnd type="arrow" w="med" len="med"/>
          </a:ln>
        </p:spPr>
      </p:cxnSp>
      <p:grpSp>
        <p:nvGrpSpPr>
          <p:cNvPr id="55" name="组合 54"/>
          <p:cNvGrpSpPr/>
          <p:nvPr/>
        </p:nvGrpSpPr>
        <p:grpSpPr>
          <a:xfrm>
            <a:off x="458184" y="3549339"/>
            <a:ext cx="1812362" cy="935984"/>
            <a:chOff x="-193628" y="3092489"/>
            <a:chExt cx="1812362" cy="935984"/>
          </a:xfrm>
        </p:grpSpPr>
        <p:cxnSp>
          <p:nvCxnSpPr>
            <p:cNvPr id="56" name="直接箭头连接符 55"/>
            <p:cNvCxnSpPr>
              <a:stCxn id="57" idx="3"/>
            </p:cNvCxnSpPr>
            <p:nvPr/>
          </p:nvCxnSpPr>
          <p:spPr>
            <a:xfrm flipV="1">
              <a:off x="1329496" y="3092489"/>
              <a:ext cx="289238" cy="612819"/>
            </a:xfrm>
            <a:prstGeom prst="straightConnector1">
              <a:avLst/>
            </a:prstGeom>
            <a:solidFill>
              <a:srgbClr val="336699"/>
            </a:solidFill>
            <a:ln w="38100" cap="flat" cmpd="sng" algn="ctr">
              <a:solidFill>
                <a:srgbClr val="92D050"/>
              </a:solidFill>
              <a:prstDash val="solid"/>
              <a:round/>
              <a:headEnd type="none" w="med" len="med"/>
              <a:tailEnd type="arrow" w="med" len="med"/>
            </a:ln>
          </p:spPr>
        </p:cxnSp>
        <p:sp>
          <p:nvSpPr>
            <p:cNvPr id="57" name="文本框 17"/>
            <p:cNvSpPr txBox="1"/>
            <p:nvPr/>
          </p:nvSpPr>
          <p:spPr>
            <a:xfrm>
              <a:off x="-193628" y="3382142"/>
              <a:ext cx="1523124" cy="646331"/>
            </a:xfrm>
            <a:prstGeom prst="rect">
              <a:avLst/>
            </a:prstGeom>
            <a:solidFill>
              <a:srgbClr val="FFC000">
                <a:alpha val="50000"/>
              </a:srgbClr>
            </a:solidFill>
          </p:spPr>
          <p:txBody>
            <a:bodyPr wrap="square" rtlCol="0" anchor="t">
              <a:spAutoFit/>
            </a:bodyPr>
            <a:lstStyle>
              <a:defPPr>
                <a:defRPr lang="en-US"/>
              </a:defPPr>
              <a:lvl1pPr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1pPr>
              <a:lvl2pPr marL="4572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2pPr>
              <a:lvl3pPr marL="9144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3pPr>
              <a:lvl4pPr marL="13716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4pPr>
              <a:lvl5pPr marL="1828800" algn="ctr" rtl="0" fontAlgn="base">
                <a:spcBef>
                  <a:spcPct val="0"/>
                </a:spcBef>
                <a:spcAft>
                  <a:spcPct val="0"/>
                </a:spcAft>
                <a:defRPr sz="4200" kern="1200">
                  <a:solidFill>
                    <a:srgbClr val="000000"/>
                  </a:solidFill>
                  <a:latin typeface="Gill Sans" charset="0"/>
                  <a:ea typeface="Heiti SC Light" charset="-122"/>
                  <a:cs typeface="+mn-cs"/>
                  <a:sym typeface="Gill Sans" charset="0"/>
                </a:defRPr>
              </a:lvl5pPr>
              <a:lvl6pPr marL="2286000" algn="l" defTabSz="914400" rtl="0" eaLnBrk="1" latinLnBrk="0" hangingPunct="1">
                <a:defRPr sz="4200" kern="1200">
                  <a:solidFill>
                    <a:srgbClr val="000000"/>
                  </a:solidFill>
                  <a:latin typeface="Gill Sans" charset="0"/>
                  <a:ea typeface="Heiti SC Light" charset="-122"/>
                  <a:cs typeface="+mn-cs"/>
                  <a:sym typeface="Gill Sans" charset="0"/>
                </a:defRPr>
              </a:lvl6pPr>
              <a:lvl7pPr marL="2743200" algn="l" defTabSz="914400" rtl="0" eaLnBrk="1" latinLnBrk="0" hangingPunct="1">
                <a:defRPr sz="4200" kern="1200">
                  <a:solidFill>
                    <a:srgbClr val="000000"/>
                  </a:solidFill>
                  <a:latin typeface="Gill Sans" charset="0"/>
                  <a:ea typeface="Heiti SC Light" charset="-122"/>
                  <a:cs typeface="+mn-cs"/>
                  <a:sym typeface="Gill Sans" charset="0"/>
                </a:defRPr>
              </a:lvl7pPr>
              <a:lvl8pPr marL="3200400" algn="l" defTabSz="914400" rtl="0" eaLnBrk="1" latinLnBrk="0" hangingPunct="1">
                <a:defRPr sz="4200" kern="1200">
                  <a:solidFill>
                    <a:srgbClr val="000000"/>
                  </a:solidFill>
                  <a:latin typeface="Gill Sans" charset="0"/>
                  <a:ea typeface="Heiti SC Light" charset="-122"/>
                  <a:cs typeface="+mn-cs"/>
                  <a:sym typeface="Gill Sans" charset="0"/>
                </a:defRPr>
              </a:lvl8pPr>
              <a:lvl9pPr marL="3657600" algn="l" defTabSz="914400" rtl="0" eaLnBrk="1" latinLnBrk="0" hangingPunct="1">
                <a:defRPr sz="4200" kern="1200">
                  <a:solidFill>
                    <a:srgbClr val="000000"/>
                  </a:solidFill>
                  <a:latin typeface="Gill Sans" charset="0"/>
                  <a:ea typeface="Heiti SC Light" charset="-122"/>
                  <a:cs typeface="+mn-cs"/>
                  <a:sym typeface="Gill Sans" charset="0"/>
                </a:defRPr>
              </a:lvl9pPr>
            </a:lstStyle>
            <a:p>
              <a:r>
                <a:rPr lang="zh-CN" altLang="en-US" sz="1800" b="1" dirty="0">
                  <a:latin typeface="Times New Roman" panose="02020603050405020304" pitchFamily="18" charset="0"/>
                  <a:ea typeface="微软雅黑" panose="020B0503020204020204" pitchFamily="34" charset="-122"/>
                  <a:cs typeface="微软雅黑" panose="020B0503020204020204" pitchFamily="34" charset="-122"/>
                  <a:sym typeface="+mn-ea"/>
                </a:rPr>
                <a:t>径迹及低能伽马探测器</a:t>
              </a:r>
              <a:endParaRPr lang="zh-CN" altLang="en-US" sz="1800" b="1" dirty="0">
                <a:latin typeface="Times New Roman" panose="02020603050405020304" pitchFamily="18" charset="0"/>
                <a:ea typeface="微软雅黑" panose="020B0503020204020204" pitchFamily="34" charset="-122"/>
                <a:cs typeface="微软雅黑" panose="020B0503020204020204" pitchFamily="34" charset="-122"/>
                <a:sym typeface="+mn-ea"/>
              </a:endParaRPr>
            </a:p>
          </p:txBody>
        </p:sp>
      </p:grpSp>
      <p:pic>
        <p:nvPicPr>
          <p:cNvPr id="60" name="图片 59"/>
          <p:cNvPicPr/>
          <p:nvPr/>
        </p:nvPicPr>
        <p:blipFill>
          <a:blip r:embed="rId3"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61" name="图片 60"/>
          <p:cNvPicPr/>
          <p:nvPr/>
        </p:nvPicPr>
        <p:blipFill>
          <a:blip r:embed="rId4"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sp>
        <p:nvSpPr>
          <p:cNvPr id="3" name="圆角矩形 2"/>
          <p:cNvSpPr/>
          <p:nvPr/>
        </p:nvSpPr>
        <p:spPr>
          <a:xfrm>
            <a:off x="408940" y="4773930"/>
            <a:ext cx="10876280" cy="1877060"/>
          </a:xfrm>
          <a:prstGeom prst="roundRect">
            <a:avLst/>
          </a:prstGeom>
          <a:noFill/>
          <a:ln w="28575" cmpd="sng">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9294583" y="1302194"/>
            <a:ext cx="1249680" cy="306705"/>
          </a:xfrm>
          <a:prstGeom prst="rect">
            <a:avLst/>
          </a:prstGeom>
        </p:spPr>
        <p:txBody>
          <a:bodyPr wrap="none">
            <a:spAutoFit/>
          </a:bodyPr>
          <a:lstStyle/>
          <a:p>
            <a:r>
              <a:rPr lang="zh-CN" altLang="en-US" sz="1400" b="1" dirty="0" smtClean="0">
                <a:solidFill>
                  <a:srgbClr val="1300F5"/>
                </a:solidFill>
              </a:rPr>
              <a:t>能量分辨率高</a:t>
            </a:r>
            <a:endParaRPr lang="zh-CN" altLang="en-US" sz="1400" b="1" dirty="0" smtClean="0">
              <a:solidFill>
                <a:srgbClr val="1300F5"/>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64160"/>
            <a:ext cx="12191999" cy="645160"/>
          </a:xfrm>
          <a:prstGeom prst="rect">
            <a:avLst/>
          </a:prstGeom>
          <a:noFill/>
        </p:spPr>
        <p:txBody>
          <a:bodyPr wrap="square" rtlCol="0">
            <a:spAutoFit/>
          </a:bodyPr>
          <a:lstStyle/>
          <a:p>
            <a:pPr algn="ctr"/>
            <a:r>
              <a:rPr lang="en-US" altLang="zh-CN" sz="3600" b="1" dirty="0">
                <a:solidFill>
                  <a:srgbClr val="0053A3"/>
                </a:solidFill>
                <a:latin typeface="Times New Roman" panose="02020603050405020304" pitchFamily="18" charset="0"/>
                <a:ea typeface="微软雅黑" panose="020B0503020204020204" pitchFamily="34" charset="-122"/>
                <a:sym typeface="+mn-ea"/>
              </a:rPr>
              <a:t>VLAST ACD</a:t>
            </a:r>
            <a:r>
              <a:rPr lang="zh-CN" altLang="en-US" sz="3600" b="1" dirty="0">
                <a:solidFill>
                  <a:srgbClr val="0053A3"/>
                </a:solidFill>
                <a:latin typeface="Times New Roman" panose="02020603050405020304" pitchFamily="18" charset="0"/>
                <a:ea typeface="微软雅黑" panose="020B0503020204020204" pitchFamily="34" charset="-122"/>
                <a:sym typeface="+mn-ea"/>
              </a:rPr>
              <a:t>主要功能与设计需求</a:t>
            </a:r>
            <a:endParaRPr lang="zh-CN" altLang="en-US" sz="3600" b="1" dirty="0">
              <a:solidFill>
                <a:srgbClr val="0053A3"/>
              </a:solidFill>
              <a:latin typeface="Times New Roman" panose="02020603050405020304" pitchFamily="18" charset="0"/>
              <a:ea typeface="微软雅黑" panose="020B0503020204020204" pitchFamily="34" charset="-122"/>
              <a:sym typeface="+mn-ea"/>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pic>
        <p:nvPicPr>
          <p:cNvPr id="17" name="图片 5" descr="微信截图_202111151658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0" y="972185"/>
            <a:ext cx="4554220" cy="2985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21"/>
          <p:cNvSpPr/>
          <p:nvPr/>
        </p:nvSpPr>
        <p:spPr>
          <a:xfrm>
            <a:off x="6540500" y="4728210"/>
            <a:ext cx="4758690" cy="1658620"/>
          </a:xfrm>
          <a:prstGeom prst="rect">
            <a:avLst/>
          </a:prstGeom>
        </p:spPr>
        <p:txBody>
          <a:bodyPr wrap="square">
            <a:noAutofit/>
          </a:bodyPr>
          <a:p>
            <a:pPr marL="0" lvl="1" algn="l">
              <a:buClr>
                <a:schemeClr val="accent1"/>
              </a:buClr>
              <a:buFont typeface="Wingdings" panose="05000000000000000000" pitchFamily="2" charset="2"/>
              <a:buChar char="p"/>
            </a:pP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顶部面积</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3100  </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3100 mm</a:t>
            </a:r>
            <a:r>
              <a:rPr lang="en-US" altLang="zh-CN" sz="2000" b="1" baseline="30000"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sz="2000" b="1" baseline="30000" dirty="0">
              <a:latin typeface="微软雅黑" panose="020B0503020204020204" pitchFamily="34" charset="-122"/>
              <a:ea typeface="微软雅黑" panose="020B0503020204020204" pitchFamily="34" charset="-122"/>
              <a:cs typeface="微软雅黑" panose="020B0503020204020204" pitchFamily="34" charset="-122"/>
            </a:endParaRPr>
          </a:p>
          <a:p>
            <a:pPr marL="0" lvl="1" algn="l">
              <a:buClr>
                <a:schemeClr val="accent1"/>
              </a:buClr>
              <a:buFont typeface="Wingdings" panose="05000000000000000000" pitchFamily="2" charset="2"/>
              <a:buChar char="p"/>
            </a:pP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四侧每面积</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3100 </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600 mm</a:t>
            </a:r>
            <a:r>
              <a:rPr lang="en-US" altLang="zh-CN" sz="2000" b="1" baseline="30000" dirty="0">
                <a:latin typeface="微软雅黑" panose="020B0503020204020204" pitchFamily="34" charset="-122"/>
                <a:ea typeface="微软雅黑" panose="020B0503020204020204" pitchFamily="34" charset="-122"/>
                <a:cs typeface="微软雅黑" panose="020B0503020204020204" pitchFamily="34" charset="-122"/>
              </a:rPr>
              <a:t>2</a:t>
            </a:r>
            <a:endParaRPr lang="en-US" altLang="zh-CN" sz="2000" b="1" baseline="30000" dirty="0">
              <a:latin typeface="微软雅黑" panose="020B0503020204020204" pitchFamily="34" charset="-122"/>
              <a:ea typeface="微软雅黑" panose="020B0503020204020204" pitchFamily="34" charset="-122"/>
              <a:cs typeface="微软雅黑" panose="020B0503020204020204" pitchFamily="34" charset="-122"/>
            </a:endParaRPr>
          </a:p>
          <a:p>
            <a:pPr marL="0" lvl="1" algn="l">
              <a:buClr>
                <a:schemeClr val="accent1"/>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模块化构型设计（</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&lt;1000 cm</a:t>
            </a:r>
            <a:r>
              <a:rPr lang="en-US" altLang="zh-CN" sz="2000" b="1" baseline="30000" dirty="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0" lvl="1" algn="l">
              <a:buClr>
                <a:schemeClr val="accent1"/>
              </a:buClr>
              <a:buFont typeface="Wingdings" panose="05000000000000000000" pitchFamily="2" charset="2"/>
              <a:buChar char="p"/>
            </a:pP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有机塑料闪烁体 </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波长位移转换光纤（</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WLS</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rPr>
              <a:t>光电读出器件</a:t>
            </a: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0" lvl="1" algn="l">
              <a:buClr>
                <a:schemeClr val="accent1"/>
              </a:buClr>
              <a:buFont typeface="Wingdings" panose="05000000000000000000" pitchFamily="2" charset="2"/>
              <a:buChar char="p"/>
            </a:pPr>
            <a:endParaRPr lang="en-US" altLang="zh-CN" sz="20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4" name="文本框 23"/>
          <p:cNvSpPr txBox="1"/>
          <p:nvPr/>
        </p:nvSpPr>
        <p:spPr>
          <a:xfrm>
            <a:off x="627849" y="1144429"/>
            <a:ext cx="2592288" cy="523220"/>
          </a:xfrm>
          <a:prstGeom prst="rect">
            <a:avLst/>
          </a:prstGeom>
          <a:noFill/>
        </p:spPr>
        <p:txBody>
          <a:bodyPr wrap="square" rtlCol="0">
            <a:spAutoFit/>
          </a:bodyPr>
          <a:p>
            <a:pPr algn="l"/>
            <a:r>
              <a:rPr lang="en-US" altLang="zh-CN" sz="2800" b="1" dirty="0">
                <a:solidFill>
                  <a:srgbClr val="FF0000"/>
                </a:solidFill>
              </a:rPr>
              <a:t>1</a:t>
            </a:r>
            <a:r>
              <a:rPr lang="zh-CN" altLang="en-US" sz="2800" b="1" dirty="0">
                <a:solidFill>
                  <a:srgbClr val="FF0000"/>
                </a:solidFill>
              </a:rPr>
              <a:t>）主要功能：</a:t>
            </a:r>
            <a:endParaRPr lang="zh-CN" altLang="en-US" sz="2800" b="1" dirty="0">
              <a:solidFill>
                <a:srgbClr val="FF0000"/>
              </a:solidFill>
            </a:endParaRPr>
          </a:p>
        </p:txBody>
      </p:sp>
      <p:sp>
        <p:nvSpPr>
          <p:cNvPr id="25" name="矩形 24"/>
          <p:cNvSpPr/>
          <p:nvPr/>
        </p:nvSpPr>
        <p:spPr>
          <a:xfrm>
            <a:off x="1189859" y="1667609"/>
            <a:ext cx="4967780" cy="706755"/>
          </a:xfrm>
          <a:prstGeom prst="rect">
            <a:avLst/>
          </a:prstGeom>
        </p:spPr>
        <p:txBody>
          <a:bodyPr wrap="square">
            <a:spAutoFit/>
          </a:bodyPr>
          <a:p>
            <a:pPr marL="457200" indent="-457200" algn="l">
              <a:buClr>
                <a:schemeClr val="accent1"/>
              </a:buClr>
              <a:buFont typeface="Wingdings" panose="05000000000000000000" pitchFamily="2" charset="2"/>
              <a:buChar char="p"/>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有效区分伽马和带电粒子</a:t>
            </a:r>
            <a:endParaRPr lang="en-US" altLang="zh-CN"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gn="l">
              <a:buClr>
                <a:schemeClr val="accent1"/>
              </a:buClr>
              <a:buFont typeface="Wingdings" panose="05000000000000000000" pitchFamily="2" charset="2"/>
              <a:buChar char="p"/>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实现低</a:t>
            </a:r>
            <a:r>
              <a:rPr lang="en-US" altLang="zh-CN"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Z</a:t>
            </a: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核素的测量</a:t>
            </a:r>
            <a:endParaRPr lang="zh-CN" altLang="en-US" sz="2000" b="1" dirty="0">
              <a:solidFill>
                <a:srgbClr val="0202E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文本框 26"/>
          <p:cNvSpPr txBox="1"/>
          <p:nvPr/>
        </p:nvSpPr>
        <p:spPr>
          <a:xfrm>
            <a:off x="627849" y="2419684"/>
            <a:ext cx="3657582" cy="523220"/>
          </a:xfrm>
          <a:prstGeom prst="rect">
            <a:avLst/>
          </a:prstGeom>
          <a:noFill/>
        </p:spPr>
        <p:txBody>
          <a:bodyPr wrap="square" rtlCol="0">
            <a:spAutoFit/>
          </a:bodyPr>
          <a:p>
            <a:pPr algn="l"/>
            <a:r>
              <a:rPr lang="en-US" altLang="zh-CN" sz="2800" b="1" dirty="0">
                <a:solidFill>
                  <a:srgbClr val="FF0000"/>
                </a:solidFill>
              </a:rPr>
              <a:t>2</a:t>
            </a:r>
            <a:r>
              <a:rPr lang="zh-CN" altLang="en-US" sz="2800" b="1" dirty="0">
                <a:solidFill>
                  <a:srgbClr val="FF0000"/>
                </a:solidFill>
              </a:rPr>
              <a:t>）主要设计需求：</a:t>
            </a:r>
            <a:endParaRPr lang="zh-CN" altLang="en-US" sz="2800" b="1" dirty="0">
              <a:solidFill>
                <a:srgbClr val="FF0000"/>
              </a:solidFill>
            </a:endParaRPr>
          </a:p>
        </p:txBody>
      </p:sp>
      <p:sp>
        <p:nvSpPr>
          <p:cNvPr id="28" name="矩形 27"/>
          <p:cNvSpPr/>
          <p:nvPr/>
        </p:nvSpPr>
        <p:spPr>
          <a:xfrm>
            <a:off x="1189859" y="2988363"/>
            <a:ext cx="4645309" cy="3476625"/>
          </a:xfrm>
          <a:prstGeom prst="rect">
            <a:avLst/>
          </a:prstGeom>
        </p:spPr>
        <p:txBody>
          <a:bodyPr wrap="square">
            <a:spAutoFit/>
          </a:bodyPr>
          <a:p>
            <a:pPr marL="457200" indent="-457200" algn="l">
              <a:buClr>
                <a:schemeClr val="accent1"/>
              </a:buClr>
              <a:buFont typeface="Wingdings" panose="05000000000000000000" pitchFamily="2" charset="2"/>
              <a:buChar char="p"/>
            </a:pPr>
            <a:r>
              <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rPr>
              <a:t>极高的反符合效率（对最小电离粒子的探测效率优于99.97%）</a:t>
            </a:r>
            <a:endPar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Clr>
                <a:schemeClr val="accent1"/>
              </a:buClr>
              <a:buFont typeface="Wingdings" panose="05000000000000000000" pitchFamily="2" charset="2"/>
              <a:buChar char="p"/>
            </a:pPr>
            <a:r>
              <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rPr>
              <a:t>轻物质量需求</a:t>
            </a:r>
            <a:endPar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Clr>
                <a:schemeClr val="accent1"/>
              </a:buClr>
              <a:buFont typeface="Wingdings" panose="05000000000000000000" pitchFamily="2" charset="2"/>
              <a:buChar char="p"/>
            </a:pPr>
            <a:r>
              <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rPr>
              <a:t>能够对高能伽马电磁簇射过程中引起的背散射效应进行抑制</a:t>
            </a:r>
            <a:endPar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Clr>
                <a:schemeClr val="accent1"/>
              </a:buClr>
              <a:buFont typeface="Wingdings" panose="05000000000000000000" pitchFamily="2" charset="2"/>
              <a:buChar char="p"/>
            </a:pPr>
            <a:r>
              <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sym typeface="+mn-ea"/>
              </a:rPr>
              <a:t>实现低Z核素的测量</a:t>
            </a:r>
            <a:endParaRPr lang="zh-CN" altLang="en-US" sz="2000" b="1" dirty="0">
              <a:solidFill>
                <a:srgbClr val="1300F5"/>
              </a:solidFill>
              <a:latin typeface="微软雅黑" panose="020B0503020204020204" pitchFamily="34" charset="-122"/>
              <a:ea typeface="微软雅黑" panose="020B0503020204020204" pitchFamily="34" charset="-122"/>
              <a:cs typeface="宋体" panose="02010600030101010101" pitchFamily="2" charset="-122"/>
            </a:endParaRPr>
          </a:p>
          <a:p>
            <a:pPr marL="457200" indent="-457200" algn="l">
              <a:buClr>
                <a:schemeClr val="accent1"/>
              </a:buClr>
              <a:buFont typeface="Wingdings" panose="05000000000000000000" pitchFamily="2" charset="2"/>
              <a:buChar char="p"/>
            </a:pPr>
            <a:r>
              <a:rPr lang="zh-CN"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a:t>
            </a:r>
            <a:r>
              <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10 kHz/m</a:t>
            </a:r>
            <a:r>
              <a:rPr lang="en-US" altLang="zh-CN" sz="1800" b="1" baseline="30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的入射粒子进行处理</a:t>
            </a:r>
            <a:endParaRPr lang="en-US" altLang="zh-CN" sz="20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lvl="1" indent="-457200" algn="l">
              <a:buClr>
                <a:schemeClr val="accent1"/>
              </a:buClr>
              <a:buFont typeface="Wingdings" panose="05000000000000000000" pitchFamily="2" charset="2"/>
              <a:buChar char="p"/>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能够</a:t>
            </a:r>
            <a:r>
              <a:rPr lang="zh-CN" altLang="zh-CN" sz="2000" b="1" dirty="0">
                <a:latin typeface="微软雅黑" panose="020B0503020204020204" pitchFamily="34" charset="-122"/>
                <a:ea typeface="微软雅黑" panose="020B0503020204020204" pitchFamily="34" charset="-122"/>
                <a:cs typeface="微软雅黑" panose="020B0503020204020204" pitchFamily="34" charset="-122"/>
              </a:rPr>
              <a:t>提供带电粒子的触发击中信号</a:t>
            </a:r>
            <a:endParaRPr lang="zh-CN"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lvl="1" indent="-457200" algn="l">
              <a:buClr>
                <a:schemeClr val="accent1"/>
              </a:buClr>
              <a:buFont typeface="Wingdings" panose="05000000000000000000" pitchFamily="2" charset="2"/>
              <a:buChar char="p"/>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减小光输出的不均匀性</a:t>
            </a:r>
            <a:endParaRPr lang="zh-CN" altLang="zh-CN" sz="2000" b="1" dirty="0">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l">
              <a:buClr>
                <a:schemeClr val="accent1"/>
              </a:buClr>
              <a:buFont typeface="Wingdings" panose="05000000000000000000" pitchFamily="2" charset="2"/>
              <a:buChar char="p"/>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重量、功耗及数据率需求</a:t>
            </a:r>
            <a:endParaRPr lang="en-US" altLang="zh-CN"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a:p>
            <a:pPr marL="457200" indent="-457200" algn="l">
              <a:buClr>
                <a:schemeClr val="accent1"/>
              </a:buClr>
              <a:buFont typeface="Wingdings" panose="05000000000000000000" pitchFamily="2" charset="2"/>
              <a:buChar char="p"/>
            </a:pPr>
            <a:r>
              <a:rPr lang="zh-CN" altLang="en-US" sz="2000" b="1"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产品“六性”需求</a:t>
            </a:r>
            <a:endParaRPr lang="zh-CN" altLang="en-US" sz="2000" b="1" dirty="0">
              <a:solidFill>
                <a:srgbClr val="0202EE"/>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圆角矩形 28"/>
          <p:cNvSpPr/>
          <p:nvPr/>
        </p:nvSpPr>
        <p:spPr>
          <a:xfrm>
            <a:off x="567690" y="1065530"/>
            <a:ext cx="5423535" cy="5558790"/>
          </a:xfrm>
          <a:prstGeom prst="roundRect">
            <a:avLst>
              <a:gd name="adj" fmla="val 8945"/>
            </a:avLst>
          </a:prstGeom>
          <a:ln w="28575" cmpd="sng">
            <a:solidFill>
              <a:srgbClr val="92D050"/>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
        <p:nvSpPr>
          <p:cNvPr id="30" name="圆角矩形 29"/>
          <p:cNvSpPr/>
          <p:nvPr/>
        </p:nvSpPr>
        <p:spPr>
          <a:xfrm>
            <a:off x="6274435" y="4563110"/>
            <a:ext cx="5423535" cy="1988820"/>
          </a:xfrm>
          <a:prstGeom prst="roundRect">
            <a:avLst/>
          </a:prstGeom>
          <a:ln w="28575" cmpd="sng">
            <a:solidFill>
              <a:srgbClr val="92D050"/>
            </a:solidFill>
            <a:prstDash val="sysDash"/>
          </a:ln>
        </p:spPr>
        <p:txBody>
          <a:bodyPr wrap="square" rtlCol="0" anchor="ctr">
            <a:noAutofit/>
          </a:bodyPr>
          <a:p>
            <a:pPr marL="252095" algn="l">
              <a:buClr>
                <a:schemeClr val="accent1"/>
              </a:buClr>
            </a:pPr>
            <a:endParaRPr lang="zh-CN" altLang="en-US" sz="2000" dirty="0">
              <a:latin typeface="黑体" panose="02010609060101010101" pitchFamily="49" charset="-122"/>
              <a:ea typeface="黑体" panose="02010609060101010101" pitchFamily="49" charset="-122"/>
            </a:endParaRPr>
          </a:p>
        </p:txBody>
      </p:sp>
      <p:sp>
        <p:nvSpPr>
          <p:cNvPr id="31" name="文本框 30"/>
          <p:cNvSpPr txBox="1"/>
          <p:nvPr/>
        </p:nvSpPr>
        <p:spPr>
          <a:xfrm>
            <a:off x="6849745" y="4030345"/>
            <a:ext cx="4406900" cy="460375"/>
          </a:xfrm>
          <a:prstGeom prst="rect">
            <a:avLst/>
          </a:prstGeom>
          <a:noFill/>
        </p:spPr>
        <p:txBody>
          <a:bodyPr wrap="square" rtlCol="0" anchor="t">
            <a:spAutoFit/>
          </a:bodyPr>
          <a:p>
            <a:r>
              <a:rPr lang="zh-CN"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sym typeface="+mn-ea"/>
              </a:rPr>
              <a:t>物理</a:t>
            </a:r>
            <a:r>
              <a:rPr lang="zh-CN"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sym typeface="+mn-ea"/>
              </a:rPr>
              <a:t>和</a:t>
            </a:r>
            <a:r>
              <a:rPr lang="zh-CN"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sym typeface="+mn-ea"/>
              </a:rPr>
              <a:t>工程</a:t>
            </a:r>
            <a:r>
              <a:rPr lang="zh-CN"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sym typeface="+mn-ea"/>
              </a:rPr>
              <a:t>上具有极大挑战性！</a:t>
            </a:r>
            <a:endParaRPr lang="zh-CN" altLang="en-US" sz="2400" b="1" dirty="0">
              <a:solidFill>
                <a:srgbClr val="0000FF"/>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64160"/>
            <a:ext cx="12191999" cy="645160"/>
          </a:xfrm>
          <a:prstGeom prst="rect">
            <a:avLst/>
          </a:prstGeom>
          <a:noFill/>
        </p:spPr>
        <p:txBody>
          <a:bodyPr wrap="square" rtlCol="0">
            <a:spAutoFit/>
          </a:bodyPr>
          <a:lstStyle/>
          <a:p>
            <a:pPr algn="ctr"/>
            <a:r>
              <a:rPr lang="en-US" altLang="zh-CN" sz="3600" b="1" dirty="0">
                <a:solidFill>
                  <a:srgbClr val="0053A3"/>
                </a:solidFill>
                <a:latin typeface="Times New Roman" panose="02020603050405020304" pitchFamily="18" charset="0"/>
                <a:ea typeface="微软雅黑" panose="020B0503020204020204" pitchFamily="34" charset="-122"/>
                <a:sym typeface="+mn-ea"/>
              </a:rPr>
              <a:t>VLAST  ACD</a:t>
            </a:r>
            <a:r>
              <a:rPr lang="zh-CN" altLang="en-US" sz="3600" b="1" dirty="0">
                <a:solidFill>
                  <a:srgbClr val="0053A3"/>
                </a:solidFill>
                <a:latin typeface="Times New Roman" panose="02020603050405020304" pitchFamily="18" charset="0"/>
                <a:ea typeface="微软雅黑" panose="020B0503020204020204" pitchFamily="34" charset="-122"/>
                <a:sym typeface="+mn-ea"/>
              </a:rPr>
              <a:t>总体构型设计</a:t>
            </a:r>
            <a:endParaRPr lang="zh-CN" altLang="en-US" sz="3600" b="1" dirty="0">
              <a:solidFill>
                <a:srgbClr val="0053A3"/>
              </a:solidFill>
              <a:latin typeface="Times New Roman" panose="02020603050405020304" pitchFamily="18" charset="0"/>
              <a:ea typeface="微软雅黑" panose="020B0503020204020204" pitchFamily="34" charset="-122"/>
              <a:sym typeface="+mn-ea"/>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grpSp>
        <p:nvGrpSpPr>
          <p:cNvPr id="14" name="组合 13"/>
          <p:cNvGrpSpPr/>
          <p:nvPr/>
        </p:nvGrpSpPr>
        <p:grpSpPr>
          <a:xfrm>
            <a:off x="7174935" y="5206638"/>
            <a:ext cx="4271770" cy="747108"/>
            <a:chOff x="-31882" y="4370400"/>
            <a:chExt cx="4271770" cy="747108"/>
          </a:xfrm>
        </p:grpSpPr>
        <p:sp>
          <p:nvSpPr>
            <p:cNvPr id="27" name="TextBox 26"/>
            <p:cNvSpPr txBox="1"/>
            <p:nvPr/>
          </p:nvSpPr>
          <p:spPr>
            <a:xfrm>
              <a:off x="-31882" y="4521085"/>
              <a:ext cx="1097280" cy="460375"/>
            </a:xfrm>
            <a:prstGeom prst="rect">
              <a:avLst/>
            </a:prstGeom>
            <a:noFill/>
          </p:spPr>
          <p:txBody>
            <a:bodyPr wrap="none" rtlCol="0">
              <a:spAutoFit/>
            </a:bodyPr>
            <a:lstStyle/>
            <a:p>
              <a:r>
                <a:rPr lang="zh-CN" altLang="en-US" sz="2400" b="1" dirty="0">
                  <a:solidFill>
                    <a:srgbClr val="FF0000"/>
                  </a:solidFill>
                </a:rPr>
                <a:t>矛盾点</a:t>
              </a:r>
              <a:endParaRPr lang="zh-CN" altLang="en-US" sz="2400" b="1" dirty="0">
                <a:solidFill>
                  <a:srgbClr val="FF0000"/>
                </a:solidFill>
              </a:endParaRPr>
            </a:p>
          </p:txBody>
        </p:sp>
        <p:sp>
          <p:nvSpPr>
            <p:cNvPr id="29" name="TextBox 28"/>
            <p:cNvSpPr txBox="1"/>
            <p:nvPr/>
          </p:nvSpPr>
          <p:spPr>
            <a:xfrm>
              <a:off x="1285233" y="4370400"/>
              <a:ext cx="2954655" cy="369332"/>
            </a:xfrm>
            <a:prstGeom prst="rect">
              <a:avLst/>
            </a:prstGeom>
            <a:noFill/>
          </p:spPr>
          <p:txBody>
            <a:bodyPr wrap="none" rtlCol="0">
              <a:spAutoFit/>
            </a:bodyPr>
            <a:lstStyle/>
            <a:p>
              <a:r>
                <a:rPr lang="zh-CN" altLang="en-US" b="1" dirty="0"/>
                <a:t>探测效率，阈值，动态范围</a:t>
              </a:r>
              <a:endParaRPr lang="en-US" altLang="zh-CN" b="1" dirty="0"/>
            </a:p>
          </p:txBody>
        </p:sp>
        <p:sp>
          <p:nvSpPr>
            <p:cNvPr id="30" name="TextBox 29"/>
            <p:cNvSpPr txBox="1"/>
            <p:nvPr/>
          </p:nvSpPr>
          <p:spPr>
            <a:xfrm>
              <a:off x="1516609" y="4748176"/>
              <a:ext cx="2262158" cy="369332"/>
            </a:xfrm>
            <a:prstGeom prst="rect">
              <a:avLst/>
            </a:prstGeom>
            <a:noFill/>
          </p:spPr>
          <p:txBody>
            <a:bodyPr wrap="none" rtlCol="0">
              <a:spAutoFit/>
            </a:bodyPr>
            <a:lstStyle/>
            <a:p>
              <a:r>
                <a:rPr lang="zh-CN" altLang="en-US" b="1" dirty="0"/>
                <a:t>经济性，重量，功耗</a:t>
              </a:r>
              <a:endParaRPr lang="en-US" altLang="zh-CN" b="1" dirty="0"/>
            </a:p>
          </p:txBody>
        </p:sp>
      </p:grpSp>
      <p:grpSp>
        <p:nvGrpSpPr>
          <p:cNvPr id="22" name="组合 21"/>
          <p:cNvGrpSpPr/>
          <p:nvPr/>
        </p:nvGrpSpPr>
        <p:grpSpPr>
          <a:xfrm>
            <a:off x="52541" y="2058295"/>
            <a:ext cx="4076700" cy="2649855"/>
            <a:chOff x="7460725" y="294376"/>
            <a:chExt cx="4604361" cy="3485708"/>
          </a:xfrm>
        </p:grpSpPr>
        <p:grpSp>
          <p:nvGrpSpPr>
            <p:cNvPr id="25" name="组合 24"/>
            <p:cNvGrpSpPr/>
            <p:nvPr/>
          </p:nvGrpSpPr>
          <p:grpSpPr>
            <a:xfrm>
              <a:off x="7460725" y="294376"/>
              <a:ext cx="4604361" cy="3485708"/>
              <a:chOff x="7735710" y="2572378"/>
              <a:chExt cx="3823890" cy="3050581"/>
            </a:xfrm>
          </p:grpSpPr>
          <p:pic>
            <p:nvPicPr>
              <p:cNvPr id="31" name="Picture 1"/>
              <p:cNvPicPr/>
              <p:nvPr/>
            </p:nvPicPr>
            <p:blipFill>
              <a:blip r:embed="rId3" cstate="email"/>
              <a:srcRect/>
              <a:stretch>
                <a:fillRect/>
              </a:stretch>
            </p:blipFill>
            <p:spPr bwMode="auto">
              <a:xfrm>
                <a:off x="7735710" y="2572378"/>
                <a:ext cx="3823890" cy="3050581"/>
              </a:xfrm>
              <a:prstGeom prst="rect">
                <a:avLst/>
              </a:prstGeom>
              <a:noFill/>
              <a:ln w="9525">
                <a:noFill/>
                <a:miter lim="800000"/>
                <a:headEnd/>
                <a:tailEnd/>
              </a:ln>
            </p:spPr>
          </p:pic>
          <p:sp>
            <p:nvSpPr>
              <p:cNvPr id="32" name="圆角矩形 18"/>
              <p:cNvSpPr/>
              <p:nvPr/>
            </p:nvSpPr>
            <p:spPr>
              <a:xfrm>
                <a:off x="9868844" y="3155658"/>
                <a:ext cx="1318867" cy="266464"/>
              </a:xfrm>
              <a:prstGeom prst="round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矩形 25"/>
            <p:cNvSpPr/>
            <p:nvPr/>
          </p:nvSpPr>
          <p:spPr>
            <a:xfrm>
              <a:off x="10000485" y="355273"/>
              <a:ext cx="1878533" cy="969784"/>
            </a:xfrm>
            <a:prstGeom prst="rect">
              <a:avLst/>
            </a:prstGeom>
            <a:ln>
              <a:noFill/>
            </a:ln>
          </p:spPr>
          <p:txBody>
            <a:bodyPr wrap="square">
              <a:spAutoFit/>
            </a:bodyPr>
            <a:lstStyle/>
            <a:p>
              <a:r>
                <a:rPr lang="zh-CN" altLang="en-US" sz="1400" b="1" dirty="0">
                  <a:latin typeface="Times New Roman" panose="02020603050405020304" pitchFamily="18" charset="0"/>
                  <a:ea typeface="微软雅黑" panose="020B0503020204020204" pitchFamily="34" charset="-122"/>
                </a:rPr>
                <a:t>通量</a:t>
              </a:r>
              <a:r>
                <a:rPr lang="en-US" altLang="zh-CN" sz="1400" b="1" dirty="0">
                  <a:latin typeface="Times New Roman" panose="02020603050405020304" pitchFamily="18" charset="0"/>
                  <a:ea typeface="微软雅黑" panose="020B0503020204020204" pitchFamily="34" charset="-122"/>
                </a:rPr>
                <a:t>@1GeV</a:t>
              </a:r>
              <a:endParaRPr lang="en-US" altLang="zh-CN" sz="1400" b="1" dirty="0">
                <a:latin typeface="Times New Roman" panose="02020603050405020304" pitchFamily="18" charset="0"/>
                <a:ea typeface="微软雅黑" panose="020B0503020204020204" pitchFamily="34" charset="-122"/>
              </a:endParaRPr>
            </a:p>
            <a:p>
              <a:r>
                <a:rPr lang="zh-CN" altLang="en-US" sz="1400" b="1" dirty="0">
                  <a:solidFill>
                    <a:srgbClr val="0000FF"/>
                  </a:solidFill>
                  <a:latin typeface="Times New Roman" panose="02020603050405020304" pitchFamily="18" charset="0"/>
                  <a:ea typeface="微软雅黑" panose="020B0503020204020204" pitchFamily="34" charset="-122"/>
                </a:rPr>
                <a:t> 质子：电子：伽马</a:t>
              </a:r>
              <a:endParaRPr lang="en-US" altLang="zh-CN" sz="1400" b="1" dirty="0">
                <a:solidFill>
                  <a:srgbClr val="0000FF"/>
                </a:solidFill>
                <a:latin typeface="Times New Roman" panose="02020603050405020304" pitchFamily="18" charset="0"/>
                <a:ea typeface="微软雅黑" panose="020B0503020204020204" pitchFamily="34" charset="-122"/>
              </a:endParaRPr>
            </a:p>
            <a:p>
              <a:r>
                <a:rPr lang="zh-CN" altLang="en-US" sz="1400" b="1" dirty="0">
                  <a:solidFill>
                    <a:srgbClr val="0000FF"/>
                  </a:solidFill>
                  <a:latin typeface="Times New Roman" panose="02020603050405020304" pitchFamily="18" charset="0"/>
                  <a:ea typeface="微软雅黑" panose="020B0503020204020204" pitchFamily="34" charset="-122"/>
                </a:rPr>
                <a:t>～</a:t>
              </a:r>
              <a:r>
                <a:rPr lang="en-US" altLang="zh-CN" sz="1400" b="1" dirty="0">
                  <a:solidFill>
                    <a:srgbClr val="0000FF"/>
                  </a:solidFill>
                  <a:latin typeface="Times New Roman" panose="02020603050405020304" pitchFamily="18" charset="0"/>
                  <a:ea typeface="微软雅黑" panose="020B0503020204020204" pitchFamily="34" charset="-122"/>
                </a:rPr>
                <a:t>10</a:t>
              </a:r>
              <a:r>
                <a:rPr lang="en-US" altLang="zh-CN" sz="1400" b="1" baseline="30000" dirty="0">
                  <a:solidFill>
                    <a:srgbClr val="0000FF"/>
                  </a:solidFill>
                  <a:latin typeface="Times New Roman" panose="02020603050405020304" pitchFamily="18" charset="0"/>
                  <a:ea typeface="微软雅黑" panose="020B0503020204020204" pitchFamily="34" charset="-122"/>
                </a:rPr>
                <a:t>6 </a:t>
              </a:r>
              <a:r>
                <a:rPr lang="zh-CN" altLang="en-US" sz="1400" b="1" dirty="0">
                  <a:solidFill>
                    <a:srgbClr val="0000FF"/>
                  </a:solidFill>
                  <a:latin typeface="Times New Roman" panose="02020603050405020304" pitchFamily="18" charset="0"/>
                  <a:ea typeface="微软雅黑" panose="020B0503020204020204" pitchFamily="34" charset="-122"/>
                </a:rPr>
                <a:t>： </a:t>
              </a:r>
              <a:r>
                <a:rPr lang="en-US" altLang="zh-CN" sz="1400" b="1" dirty="0">
                  <a:solidFill>
                    <a:srgbClr val="0000FF"/>
                  </a:solidFill>
                  <a:latin typeface="Times New Roman" panose="02020603050405020304" pitchFamily="18" charset="0"/>
                  <a:ea typeface="微软雅黑" panose="020B0503020204020204" pitchFamily="34" charset="-122"/>
                </a:rPr>
                <a:t>10</a:t>
              </a:r>
              <a:r>
                <a:rPr lang="en-US" altLang="zh-CN" sz="1400" b="1" baseline="30000" dirty="0">
                  <a:solidFill>
                    <a:srgbClr val="0000FF"/>
                  </a:solidFill>
                  <a:latin typeface="Times New Roman" panose="02020603050405020304" pitchFamily="18" charset="0"/>
                  <a:ea typeface="微软雅黑" panose="020B0503020204020204" pitchFamily="34" charset="-122"/>
                </a:rPr>
                <a:t>4 </a:t>
              </a:r>
              <a:r>
                <a:rPr lang="zh-CN" altLang="en-US" sz="1400" b="1" dirty="0">
                  <a:solidFill>
                    <a:srgbClr val="0000FF"/>
                  </a:solidFill>
                  <a:latin typeface="Times New Roman" panose="02020603050405020304" pitchFamily="18" charset="0"/>
                  <a:ea typeface="微软雅黑" panose="020B0503020204020204" pitchFamily="34" charset="-122"/>
                </a:rPr>
                <a:t>： </a:t>
              </a:r>
              <a:r>
                <a:rPr lang="en-US" altLang="zh-CN" sz="1400" b="1" dirty="0">
                  <a:solidFill>
                    <a:srgbClr val="0000FF"/>
                  </a:solidFill>
                  <a:latin typeface="Times New Roman" panose="02020603050405020304" pitchFamily="18" charset="0"/>
                  <a:ea typeface="微软雅黑" panose="020B0503020204020204" pitchFamily="34" charset="-122"/>
                </a:rPr>
                <a:t>1</a:t>
              </a:r>
              <a:endParaRPr lang="zh-CN" altLang="en-US" sz="1400" b="1" dirty="0">
                <a:solidFill>
                  <a:srgbClr val="0000FF"/>
                </a:solidFill>
                <a:latin typeface="Times New Roman" panose="02020603050405020304" pitchFamily="18" charset="0"/>
                <a:ea typeface="微软雅黑" panose="020B0503020204020204" pitchFamily="34" charset="-122"/>
              </a:endParaRPr>
            </a:p>
          </p:txBody>
        </p:sp>
      </p:grpSp>
      <p:sp>
        <p:nvSpPr>
          <p:cNvPr id="33" name="矩形 32"/>
          <p:cNvSpPr/>
          <p:nvPr/>
        </p:nvSpPr>
        <p:spPr>
          <a:xfrm>
            <a:off x="1472853" y="1455953"/>
            <a:ext cx="1749416" cy="368300"/>
          </a:xfrm>
          <a:prstGeom prst="rect">
            <a:avLst/>
          </a:prstGeom>
          <a:ln>
            <a:noFill/>
          </a:ln>
        </p:spPr>
        <p:txBody>
          <a:bodyPr wrap="square">
            <a:spAutoFit/>
          </a:bodyPr>
          <a:lstStyle/>
          <a:p>
            <a:pPr algn="ctr"/>
            <a:r>
              <a:rPr lang="zh-CN" altLang="en-US" b="1" dirty="0">
                <a:solidFill>
                  <a:srgbClr val="0000FF"/>
                </a:solidFill>
                <a:latin typeface="Times New Roman" panose="02020603050405020304" pitchFamily="18" charset="0"/>
                <a:ea typeface="微软雅黑" panose="020B0503020204020204" pitchFamily="34" charset="-122"/>
              </a:rPr>
              <a:t>高探测效率</a:t>
            </a:r>
            <a:endParaRPr lang="zh-CN" altLang="en-US" b="1" dirty="0">
              <a:solidFill>
                <a:srgbClr val="0000FF"/>
              </a:solidFill>
              <a:latin typeface="Times New Roman" panose="02020603050405020304" pitchFamily="18" charset="0"/>
              <a:ea typeface="微软雅黑" panose="020B0503020204020204" pitchFamily="34" charset="-122"/>
            </a:endParaRPr>
          </a:p>
        </p:txBody>
      </p:sp>
      <p:pic>
        <p:nvPicPr>
          <p:cNvPr id="41" name="图片 1"/>
          <p:cNvPicPr>
            <a:picLocks noChangeAspect="1"/>
          </p:cNvPicPr>
          <p:nvPr/>
        </p:nvPicPr>
        <p:blipFill>
          <a:blip r:embed="rId4"/>
          <a:stretch>
            <a:fillRect/>
          </a:stretch>
        </p:blipFill>
        <p:spPr>
          <a:xfrm>
            <a:off x="4297441" y="2100771"/>
            <a:ext cx="3844925" cy="2674620"/>
          </a:xfrm>
          <a:prstGeom prst="rect">
            <a:avLst/>
          </a:prstGeom>
        </p:spPr>
      </p:pic>
      <p:sp>
        <p:nvSpPr>
          <p:cNvPr id="42" name="文本框 41"/>
          <p:cNvSpPr txBox="1"/>
          <p:nvPr/>
        </p:nvSpPr>
        <p:spPr>
          <a:xfrm>
            <a:off x="5028096" y="1505250"/>
            <a:ext cx="2849880" cy="368300"/>
          </a:xfrm>
          <a:prstGeom prst="rect">
            <a:avLst/>
          </a:prstGeom>
          <a:noFill/>
          <a:ln w="9525">
            <a:noFill/>
          </a:ln>
        </p:spPr>
        <p:txBody>
          <a:bodyPr wrap="square">
            <a:spAutoFit/>
          </a:bodyPr>
          <a:lstStyle/>
          <a:p>
            <a:pPr indent="0"/>
            <a:r>
              <a:rPr lang="zh-CN" altLang="en-US" sz="1800" b="1" dirty="0">
                <a:solidFill>
                  <a:srgbClr val="0000FF"/>
                </a:solidFill>
                <a:latin typeface="Times New Roman" panose="02020603050405020304" pitchFamily="18" charset="0"/>
                <a:ea typeface="微软雅黑" panose="020B0503020204020204" pitchFamily="34" charset="-122"/>
              </a:rPr>
              <a:t>ACD对MIPs的响应幅度谱</a:t>
            </a:r>
            <a:endParaRPr lang="zh-CN" altLang="en-US" sz="1800" b="1" dirty="0">
              <a:solidFill>
                <a:srgbClr val="0000FF"/>
              </a:solidFill>
              <a:latin typeface="Times New Roman" panose="02020603050405020304" pitchFamily="18" charset="0"/>
              <a:ea typeface="微软雅黑" panose="020B0503020204020204" pitchFamily="34" charset="-122"/>
            </a:endParaRPr>
          </a:p>
        </p:txBody>
      </p:sp>
      <p:pic>
        <p:nvPicPr>
          <p:cNvPr id="43" name="图片 42"/>
          <p:cNvPicPr>
            <a:picLocks noChangeAspect="1"/>
          </p:cNvPicPr>
          <p:nvPr/>
        </p:nvPicPr>
        <p:blipFill rotWithShape="1">
          <a:blip r:embed="rId5">
            <a:extLst>
              <a:ext uri="{28A0092B-C50C-407E-A947-70E740481C1C}">
                <a14:useLocalDpi xmlns:a14="http://schemas.microsoft.com/office/drawing/2010/main" val="0"/>
              </a:ext>
            </a:extLst>
          </a:blip>
          <a:srcRect l="1818" t="2631" b="11618"/>
          <a:stretch>
            <a:fillRect/>
          </a:stretch>
        </p:blipFill>
        <p:spPr>
          <a:xfrm>
            <a:off x="8093431" y="1702517"/>
            <a:ext cx="3976370" cy="2762885"/>
          </a:xfrm>
          <a:prstGeom prst="rect">
            <a:avLst/>
          </a:prstGeom>
        </p:spPr>
      </p:pic>
      <p:sp>
        <p:nvSpPr>
          <p:cNvPr id="44" name="矩形 43"/>
          <p:cNvSpPr/>
          <p:nvPr/>
        </p:nvSpPr>
        <p:spPr>
          <a:xfrm>
            <a:off x="10274811" y="1259407"/>
            <a:ext cx="1256692" cy="368300"/>
          </a:xfrm>
          <a:prstGeom prst="rect">
            <a:avLst/>
          </a:prstGeom>
          <a:ln>
            <a:noFill/>
          </a:ln>
        </p:spPr>
        <p:txBody>
          <a:bodyPr wrap="square">
            <a:spAutoFit/>
          </a:bodyPr>
          <a:lstStyle/>
          <a:p>
            <a:r>
              <a:rPr lang="zh-CN" altLang="en-US" b="1" dirty="0">
                <a:solidFill>
                  <a:srgbClr val="0000FF"/>
                </a:solidFill>
                <a:latin typeface="Times New Roman" panose="02020603050405020304" pitchFamily="18" charset="0"/>
                <a:ea typeface="微软雅黑" panose="020B0503020204020204" pitchFamily="34" charset="-122"/>
              </a:rPr>
              <a:t>低误判率</a:t>
            </a:r>
            <a:endParaRPr lang="zh-CN" altLang="en-US" b="1" dirty="0">
              <a:solidFill>
                <a:srgbClr val="0000FF"/>
              </a:solidFill>
              <a:latin typeface="Times New Roman" panose="02020603050405020304" pitchFamily="18" charset="0"/>
              <a:ea typeface="微软雅黑" panose="020B0503020204020204" pitchFamily="34" charset="-122"/>
            </a:endParaRPr>
          </a:p>
        </p:txBody>
      </p:sp>
      <p:sp>
        <p:nvSpPr>
          <p:cNvPr id="45" name="矩形 44"/>
          <p:cNvSpPr/>
          <p:nvPr/>
        </p:nvSpPr>
        <p:spPr>
          <a:xfrm>
            <a:off x="8814725" y="3766357"/>
            <a:ext cx="2920173" cy="337185"/>
          </a:xfrm>
          <a:prstGeom prst="rect">
            <a:avLst/>
          </a:prstGeom>
          <a:ln>
            <a:solidFill>
              <a:srgbClr val="0000FF"/>
            </a:solidFill>
          </a:ln>
        </p:spPr>
        <p:txBody>
          <a:bodyPr wrap="square">
            <a:spAutoFit/>
          </a:bodyPr>
          <a:lstStyle/>
          <a:p>
            <a:r>
              <a:rPr lang="zh-CN" altLang="en-US" sz="1600" b="1" dirty="0">
                <a:latin typeface="Times New Roman" panose="02020603050405020304" pitchFamily="18" charset="0"/>
                <a:ea typeface="微软雅黑" panose="020B0503020204020204" pitchFamily="34" charset="-122"/>
              </a:rPr>
              <a:t>背散射效应</a:t>
            </a:r>
            <a:r>
              <a:rPr lang="zh-CN" altLang="en-US" sz="1600" dirty="0">
                <a:latin typeface="Times New Roman" panose="02020603050405020304" pitchFamily="18" charset="0"/>
                <a:ea typeface="微软雅黑" panose="020B0503020204020204" pitchFamily="34" charset="-122"/>
              </a:rPr>
              <a:t>产生虚假“</a:t>
            </a:r>
            <a:r>
              <a:rPr lang="en-US" altLang="zh-CN" sz="1600" b="1" dirty="0">
                <a:solidFill>
                  <a:srgbClr val="0000FF"/>
                </a:solidFill>
                <a:latin typeface="Times New Roman" panose="02020603050405020304" pitchFamily="18" charset="0"/>
                <a:ea typeface="微软雅黑" panose="020B0503020204020204" pitchFamily="34" charset="-122"/>
              </a:rPr>
              <a:t>VETO</a:t>
            </a:r>
            <a:r>
              <a:rPr lang="zh-CN" altLang="en-US" sz="1600" dirty="0">
                <a:latin typeface="Times New Roman" panose="02020603050405020304" pitchFamily="18" charset="0"/>
                <a:ea typeface="微软雅黑" panose="020B0503020204020204" pitchFamily="34" charset="-122"/>
              </a:rPr>
              <a:t>”</a:t>
            </a:r>
            <a:endParaRPr lang="en-US" altLang="zh-CN" sz="1600" dirty="0">
              <a:latin typeface="Times New Roman" panose="02020603050405020304" pitchFamily="18" charset="0"/>
              <a:ea typeface="微软雅黑" panose="020B0503020204020204" pitchFamily="34" charset="-122"/>
            </a:endParaRPr>
          </a:p>
        </p:txBody>
      </p:sp>
      <p:sp>
        <p:nvSpPr>
          <p:cNvPr id="10" name="矩形 9"/>
          <p:cNvSpPr/>
          <p:nvPr/>
        </p:nvSpPr>
        <p:spPr>
          <a:xfrm>
            <a:off x="297260" y="5328314"/>
            <a:ext cx="6699133" cy="707886"/>
          </a:xfrm>
          <a:prstGeom prst="rect">
            <a:avLst/>
          </a:prstGeom>
        </p:spPr>
        <p:txBody>
          <a:bodyPr wrap="square">
            <a:spAutoFit/>
          </a:bodyPr>
          <a:lstStyle/>
          <a:p>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总体构型设计原则</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在可接受的探测效率和背散射效应范围内尽可能增加</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ACD</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面积，降低</a:t>
            </a:r>
            <a:r>
              <a:rPr lang="en-US" altLang="zh-CN" sz="2000" b="1" dirty="0">
                <a:latin typeface="微软雅黑" panose="020B0503020204020204" pitchFamily="34" charset="-122"/>
                <a:ea typeface="微软雅黑" panose="020B0503020204020204" pitchFamily="34" charset="-122"/>
                <a:cs typeface="微软雅黑" panose="020B0503020204020204" pitchFamily="34" charset="-122"/>
                <a:sym typeface="+mn-ea"/>
              </a:rPr>
              <a:t>ACD</a:t>
            </a:r>
            <a:r>
              <a:rPr lang="zh-CN" altLang="en-US" sz="2000" b="1" dirty="0">
                <a:latin typeface="微软雅黑" panose="020B0503020204020204" pitchFamily="34" charset="-122"/>
                <a:ea typeface="微软雅黑" panose="020B0503020204020204" pitchFamily="34" charset="-122"/>
                <a:cs typeface="微软雅黑" panose="020B0503020204020204" pitchFamily="34" charset="-122"/>
                <a:sym typeface="+mn-ea"/>
              </a:rPr>
              <a:t>工程建造成本。</a:t>
            </a:r>
            <a:endParaRPr lang="zh-CN" alt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2985" y="0"/>
            <a:ext cx="688695" cy="759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灯片编号占位符 3"/>
          <p:cNvSpPr>
            <a:spLocks noGrp="1"/>
          </p:cNvSpPr>
          <p:nvPr>
            <p:ph type="sldNum" sz="quarter" idx="12"/>
          </p:nvPr>
        </p:nvSpPr>
        <p:spPr/>
        <p:txBody>
          <a:bodyPr/>
          <a:lstStyle/>
          <a:p>
            <a:fld id="{51D91E7F-84B6-4064-9D4E-CC7D244BCA04}" type="slidenum">
              <a:rPr lang="zh-CN" altLang="en-US" smtClean="0"/>
            </a:fld>
            <a:endParaRPr lang="zh-CN" altLang="en-US" dirty="0"/>
          </a:p>
        </p:txBody>
      </p:sp>
      <p:cxnSp>
        <p:nvCxnSpPr>
          <p:cNvPr id="20" name="直接连接符 19"/>
          <p:cNvCxnSpPr/>
          <p:nvPr/>
        </p:nvCxnSpPr>
        <p:spPr>
          <a:xfrm>
            <a:off x="108642" y="809635"/>
            <a:ext cx="11961559" cy="0"/>
          </a:xfrm>
          <a:prstGeom prst="line">
            <a:avLst/>
          </a:prstGeom>
          <a:ln w="158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文本框 4"/>
          <p:cNvSpPr txBox="1"/>
          <p:nvPr/>
        </p:nvSpPr>
        <p:spPr>
          <a:xfrm flipH="1">
            <a:off x="1" y="164160"/>
            <a:ext cx="12191999" cy="645160"/>
          </a:xfrm>
          <a:prstGeom prst="rect">
            <a:avLst/>
          </a:prstGeom>
          <a:noFill/>
        </p:spPr>
        <p:txBody>
          <a:bodyPr wrap="square" rtlCol="0">
            <a:spAutoFit/>
          </a:bodyPr>
          <a:lstStyle/>
          <a:p>
            <a:pPr algn="ctr"/>
            <a:r>
              <a:rPr lang="en-US" altLang="zh-CN" sz="3600" b="1" dirty="0">
                <a:solidFill>
                  <a:srgbClr val="0053A3"/>
                </a:solidFill>
                <a:latin typeface="Times New Roman" panose="02020603050405020304" pitchFamily="18" charset="0"/>
                <a:ea typeface="微软雅黑" panose="020B0503020204020204" pitchFamily="34" charset="-122"/>
                <a:sym typeface="+mn-ea"/>
              </a:rPr>
              <a:t>VLAST ACD</a:t>
            </a:r>
            <a:r>
              <a:rPr lang="zh-CN" altLang="en-US" sz="3600" b="1" dirty="0">
                <a:solidFill>
                  <a:srgbClr val="0053A3"/>
                </a:solidFill>
                <a:latin typeface="Times New Roman" panose="02020603050405020304" pitchFamily="18" charset="0"/>
                <a:ea typeface="微软雅黑" panose="020B0503020204020204" pitchFamily="34" charset="-122"/>
                <a:sym typeface="+mn-ea"/>
              </a:rPr>
              <a:t>总体构型设计</a:t>
            </a:r>
            <a:endParaRPr lang="zh-CN" altLang="en-US" sz="3600" b="1" dirty="0">
              <a:solidFill>
                <a:srgbClr val="0053A3"/>
              </a:solidFill>
              <a:latin typeface="Times New Roman" panose="02020603050405020304" pitchFamily="18" charset="0"/>
              <a:ea typeface="微软雅黑" panose="020B0503020204020204" pitchFamily="34" charset="-122"/>
              <a:sym typeface="+mn-ea"/>
            </a:endParaRPr>
          </a:p>
        </p:txBody>
      </p:sp>
      <p:pic>
        <p:nvPicPr>
          <p:cNvPr id="6" name="图片 5"/>
          <p:cNvPicPr/>
          <p:nvPr/>
        </p:nvPicPr>
        <p:blipFill>
          <a:blip r:embed="rId1" cstate="print">
            <a:extLst>
              <a:ext uri="{28A0092B-C50C-407E-A947-70E740481C1C}">
                <a14:useLocalDpi xmlns:a14="http://schemas.microsoft.com/office/drawing/2010/main" val="0"/>
              </a:ext>
            </a:extLst>
          </a:blip>
          <a:srcRect l="-1716" t="1" r="79415" b="1"/>
          <a:stretch>
            <a:fillRect/>
          </a:stretch>
        </p:blipFill>
        <p:spPr>
          <a:xfrm>
            <a:off x="93680" y="98936"/>
            <a:ext cx="648000" cy="648000"/>
          </a:xfrm>
          <a:prstGeom prst="rect">
            <a:avLst/>
          </a:prstGeom>
        </p:spPr>
      </p:pic>
      <p:pic>
        <p:nvPicPr>
          <p:cNvPr id="7" name="图片 6"/>
          <p:cNvPicPr/>
          <p:nvPr/>
        </p:nvPicPr>
        <p:blipFill>
          <a:blip r:embed="rId2" cstate="print">
            <a:extLst>
              <a:ext uri="{28A0092B-C50C-407E-A947-70E740481C1C}">
                <a14:useLocalDpi xmlns:a14="http://schemas.microsoft.com/office/drawing/2010/main" val="0"/>
              </a:ext>
            </a:extLst>
          </a:blip>
          <a:srcRect l="-1745" t="-10989" r="81818" b="-8297"/>
          <a:stretch>
            <a:fillRect/>
          </a:stretch>
        </p:blipFill>
        <p:spPr>
          <a:xfrm>
            <a:off x="11446549" y="94915"/>
            <a:ext cx="648000" cy="648000"/>
          </a:xfrm>
          <a:prstGeom prst="rect">
            <a:avLst/>
          </a:prstGeom>
        </p:spPr>
      </p:pic>
      <p:pic>
        <p:nvPicPr>
          <p:cNvPr id="37" name="图片 36"/>
          <p:cNvPicPr/>
          <p:nvPr>
            <p:custDataLst>
              <p:tags r:id="rId3"/>
            </p:custDataLst>
          </p:nvPr>
        </p:nvPicPr>
        <p:blipFill>
          <a:blip r:embed="rId4"/>
          <a:stretch>
            <a:fillRect/>
          </a:stretch>
        </p:blipFill>
        <p:spPr>
          <a:xfrm>
            <a:off x="5229860" y="1180465"/>
            <a:ext cx="3430270" cy="1955165"/>
          </a:xfrm>
          <a:prstGeom prst="rect">
            <a:avLst/>
          </a:prstGeom>
          <a:noFill/>
          <a:ln w="9525">
            <a:noFill/>
          </a:ln>
        </p:spPr>
      </p:pic>
      <p:pic>
        <p:nvPicPr>
          <p:cNvPr id="38" name="图片 37"/>
          <p:cNvPicPr/>
          <p:nvPr/>
        </p:nvPicPr>
        <p:blipFill>
          <a:blip r:embed="rId5"/>
          <a:stretch>
            <a:fillRect/>
          </a:stretch>
        </p:blipFill>
        <p:spPr>
          <a:xfrm>
            <a:off x="8793480" y="1154430"/>
            <a:ext cx="2894330" cy="1955165"/>
          </a:xfrm>
          <a:prstGeom prst="rect">
            <a:avLst/>
          </a:prstGeom>
          <a:noFill/>
          <a:ln w="9525">
            <a:noFill/>
          </a:ln>
        </p:spPr>
      </p:pic>
      <p:sp>
        <p:nvSpPr>
          <p:cNvPr id="39" name="文本框 38"/>
          <p:cNvSpPr txBox="1"/>
          <p:nvPr/>
        </p:nvSpPr>
        <p:spPr>
          <a:xfrm>
            <a:off x="6998335" y="3075940"/>
            <a:ext cx="4394835" cy="381000"/>
          </a:xfrm>
          <a:prstGeom prst="rect">
            <a:avLst/>
          </a:prstGeom>
          <a:noFill/>
        </p:spPr>
        <p:txBody>
          <a:bodyPr wrap="square" rtlCol="0">
            <a:noAutofit/>
          </a:bodyPr>
          <a:p>
            <a:pPr algn="l"/>
            <a:r>
              <a:rPr lang="en-US" b="1" dirty="0">
                <a:latin typeface="Calibri" panose="020F0502020204030204" charset="0"/>
                <a:ea typeface="宋体" panose="02010600030101010101" pitchFamily="2" charset="-122"/>
                <a:sym typeface="+mn-ea"/>
              </a:rPr>
              <a:t>Fermi-LAT</a:t>
            </a:r>
            <a:r>
              <a:rPr lang="zh-CN" b="1" dirty="0">
                <a:latin typeface="Calibri" panose="020F0502020204030204" charset="0"/>
                <a:ea typeface="宋体" panose="02010600030101010101" pitchFamily="2" charset="-122"/>
                <a:sym typeface="+mn-ea"/>
              </a:rPr>
              <a:t>的背散射效应束流实验设置</a:t>
            </a:r>
            <a:endParaRPr lang="zh-CN" altLang="en-US" b="1" dirty="0"/>
          </a:p>
        </p:txBody>
      </p:sp>
      <p:pic>
        <p:nvPicPr>
          <p:cNvPr id="46" name="图片 45"/>
          <p:cNvPicPr/>
          <p:nvPr>
            <p:custDataLst>
              <p:tags r:id="rId6"/>
            </p:custDataLst>
          </p:nvPr>
        </p:nvPicPr>
        <p:blipFill>
          <a:blip r:embed="rId7"/>
          <a:stretch>
            <a:fillRect/>
          </a:stretch>
        </p:blipFill>
        <p:spPr>
          <a:xfrm>
            <a:off x="7310755" y="3410585"/>
            <a:ext cx="2562860" cy="2354580"/>
          </a:xfrm>
          <a:prstGeom prst="rect">
            <a:avLst/>
          </a:prstGeom>
          <a:noFill/>
          <a:ln w="9525">
            <a:noFill/>
          </a:ln>
        </p:spPr>
      </p:pic>
      <p:pic>
        <p:nvPicPr>
          <p:cNvPr id="47" name="图片 46"/>
          <p:cNvPicPr/>
          <p:nvPr>
            <p:custDataLst>
              <p:tags r:id="rId8"/>
            </p:custDataLst>
          </p:nvPr>
        </p:nvPicPr>
        <p:blipFill>
          <a:blip r:embed="rId9"/>
          <a:stretch>
            <a:fillRect/>
          </a:stretch>
        </p:blipFill>
        <p:spPr>
          <a:xfrm>
            <a:off x="4843780" y="3359150"/>
            <a:ext cx="2598420" cy="2320290"/>
          </a:xfrm>
          <a:prstGeom prst="rect">
            <a:avLst/>
          </a:prstGeom>
          <a:noFill/>
          <a:ln w="9525">
            <a:noFill/>
          </a:ln>
        </p:spPr>
      </p:pic>
      <p:pic>
        <p:nvPicPr>
          <p:cNvPr id="49" name="图片 1"/>
          <p:cNvPicPr>
            <a:picLocks noChangeAspect="1"/>
          </p:cNvPicPr>
          <p:nvPr>
            <p:custDataLst>
              <p:tags r:id="rId10"/>
            </p:custDataLst>
          </p:nvPr>
        </p:nvPicPr>
        <p:blipFill>
          <a:blip r:embed="rId11"/>
          <a:stretch>
            <a:fillRect/>
          </a:stretch>
        </p:blipFill>
        <p:spPr>
          <a:xfrm>
            <a:off x="9723755" y="3458210"/>
            <a:ext cx="2430145" cy="2219960"/>
          </a:xfrm>
          <a:prstGeom prst="rect">
            <a:avLst/>
          </a:prstGeom>
        </p:spPr>
      </p:pic>
      <p:sp>
        <p:nvSpPr>
          <p:cNvPr id="50" name="文本框 49"/>
          <p:cNvSpPr txBox="1"/>
          <p:nvPr>
            <p:custDataLst>
              <p:tags r:id="rId12"/>
            </p:custDataLst>
          </p:nvPr>
        </p:nvSpPr>
        <p:spPr>
          <a:xfrm>
            <a:off x="5310505" y="5795645"/>
            <a:ext cx="2007870" cy="475615"/>
          </a:xfrm>
          <a:prstGeom prst="rect">
            <a:avLst/>
          </a:prstGeom>
          <a:noFill/>
          <a:ln w="9525">
            <a:noFill/>
          </a:ln>
        </p:spPr>
        <p:txBody>
          <a:bodyPr wrap="square">
            <a:noAutofit/>
          </a:bodyPr>
          <a:p>
            <a:pPr indent="0"/>
            <a:r>
              <a:rPr lang="zh-CN" sz="1200" b="1" dirty="0">
                <a:latin typeface="Times New Roman" panose="02020603050405020304" pitchFamily="18" charset="0"/>
                <a:ea typeface="宋体" panose="02010600030101010101" pitchFamily="2" charset="-122"/>
              </a:rPr>
              <a:t>不同阈值下，</a:t>
            </a:r>
            <a:r>
              <a:rPr lang="en-US" sz="1200" b="1" i="1" dirty="0">
                <a:latin typeface="Times New Roman" panose="02020603050405020304" pitchFamily="18" charset="0"/>
              </a:rPr>
              <a:t>Backsplash</a:t>
            </a:r>
            <a:r>
              <a:rPr lang="zh-CN" sz="1200" b="1" dirty="0">
                <a:latin typeface="Times New Roman" panose="02020603050405020304" pitchFamily="18" charset="0"/>
                <a:ea typeface="宋体" panose="02010600030101010101" pitchFamily="2" charset="-122"/>
              </a:rPr>
              <a:t>与入射电子能量的依赖关系</a:t>
            </a:r>
            <a:endParaRPr lang="zh-CN" altLang="en-US" sz="1200" dirty="0"/>
          </a:p>
        </p:txBody>
      </p:sp>
      <p:sp>
        <p:nvSpPr>
          <p:cNvPr id="51" name="文本框 50"/>
          <p:cNvSpPr txBox="1"/>
          <p:nvPr>
            <p:custDataLst>
              <p:tags r:id="rId13"/>
            </p:custDataLst>
          </p:nvPr>
        </p:nvSpPr>
        <p:spPr>
          <a:xfrm>
            <a:off x="7497445" y="5795645"/>
            <a:ext cx="2298700" cy="474345"/>
          </a:xfrm>
          <a:prstGeom prst="rect">
            <a:avLst/>
          </a:prstGeom>
          <a:noFill/>
          <a:ln w="9525">
            <a:noFill/>
          </a:ln>
        </p:spPr>
        <p:txBody>
          <a:bodyPr wrap="square">
            <a:noAutofit/>
          </a:bodyPr>
          <a:p>
            <a:pPr indent="0" algn="ctr"/>
            <a:r>
              <a:rPr lang="zh-CN" sz="1200" b="1" dirty="0">
                <a:latin typeface="Times New Roman" panose="02020603050405020304" pitchFamily="18" charset="0"/>
                <a:ea typeface="宋体" panose="02010600030101010101" pitchFamily="2" charset="-122"/>
              </a:rPr>
              <a:t>不同阈值下，</a:t>
            </a:r>
            <a:r>
              <a:rPr lang="en-US" sz="1200" b="1" i="1" dirty="0">
                <a:latin typeface="Times New Roman" panose="02020603050405020304" pitchFamily="18" charset="0"/>
              </a:rPr>
              <a:t>Backsplash</a:t>
            </a:r>
            <a:r>
              <a:rPr lang="zh-CN" sz="1200" b="1" dirty="0">
                <a:latin typeface="Times New Roman" panose="02020603050405020304" pitchFamily="18" charset="0"/>
                <a:ea typeface="宋体" panose="02010600030101010101" pitchFamily="2" charset="-122"/>
              </a:rPr>
              <a:t>与角度</a:t>
            </a:r>
            <a:r>
              <a:rPr lang="en-US" sz="1200" b="1" dirty="0">
                <a:latin typeface="Symbol" panose="05050102010706020507" charset="0"/>
              </a:rPr>
              <a:t>q</a:t>
            </a:r>
            <a:r>
              <a:rPr lang="zh-CN" sz="1200" b="1" dirty="0">
                <a:latin typeface="Times New Roman" panose="02020603050405020304" pitchFamily="18" charset="0"/>
                <a:ea typeface="宋体" panose="02010600030101010101" pitchFamily="2" charset="-122"/>
              </a:rPr>
              <a:t>的依赖关系</a:t>
            </a:r>
            <a:endParaRPr lang="zh-CN" altLang="en-US" sz="1200" dirty="0"/>
          </a:p>
        </p:txBody>
      </p:sp>
      <p:sp>
        <p:nvSpPr>
          <p:cNvPr id="52" name="文本框 51"/>
          <p:cNvSpPr txBox="1"/>
          <p:nvPr>
            <p:custDataLst>
              <p:tags r:id="rId14"/>
            </p:custDataLst>
          </p:nvPr>
        </p:nvSpPr>
        <p:spPr>
          <a:xfrm>
            <a:off x="9836150" y="5797550"/>
            <a:ext cx="2464435" cy="474345"/>
          </a:xfrm>
          <a:prstGeom prst="rect">
            <a:avLst/>
          </a:prstGeom>
          <a:noFill/>
          <a:ln w="9525">
            <a:noFill/>
          </a:ln>
        </p:spPr>
        <p:txBody>
          <a:bodyPr wrap="square">
            <a:noAutofit/>
          </a:bodyPr>
          <a:p>
            <a:pPr indent="0" algn="ctr"/>
            <a:r>
              <a:rPr lang="zh-CN" sz="1200" b="1" dirty="0">
                <a:latin typeface="Times New Roman" panose="02020603050405020304" pitchFamily="18" charset="0"/>
                <a:ea typeface="宋体" panose="02010600030101010101" pitchFamily="2" charset="-122"/>
              </a:rPr>
              <a:t>不同电子能量下，</a:t>
            </a:r>
            <a:r>
              <a:rPr lang="en-US" sz="1200" b="1" i="1" dirty="0">
                <a:latin typeface="Times New Roman" panose="02020603050405020304" pitchFamily="18" charset="0"/>
              </a:rPr>
              <a:t>Backsplash</a:t>
            </a:r>
            <a:r>
              <a:rPr lang="zh-CN" sz="1200" b="1" dirty="0">
                <a:latin typeface="Times New Roman" panose="02020603050405020304" pitchFamily="18" charset="0"/>
                <a:ea typeface="宋体" panose="02010600030101010101" pitchFamily="2" charset="-122"/>
              </a:rPr>
              <a:t>与量能器和</a:t>
            </a:r>
            <a:r>
              <a:rPr lang="en-US" sz="1200" b="1" dirty="0">
                <a:latin typeface="Times New Roman" panose="02020603050405020304" pitchFamily="18" charset="0"/>
              </a:rPr>
              <a:t>BD</a:t>
            </a:r>
            <a:r>
              <a:rPr lang="zh-CN" sz="1200" b="1" dirty="0">
                <a:latin typeface="Times New Roman" panose="02020603050405020304" pitchFamily="18" charset="0"/>
                <a:ea typeface="宋体" panose="02010600030101010101" pitchFamily="2" charset="-122"/>
              </a:rPr>
              <a:t>之间距离的依赖关系</a:t>
            </a:r>
            <a:endParaRPr lang="zh-CN" altLang="en-US" sz="1200" dirty="0"/>
          </a:p>
        </p:txBody>
      </p:sp>
      <p:pic>
        <p:nvPicPr>
          <p:cNvPr id="2" name="图片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2130" y="3870960"/>
            <a:ext cx="4316095" cy="2498090"/>
          </a:xfrm>
          <a:prstGeom prst="rect">
            <a:avLst/>
          </a:prstGeom>
        </p:spPr>
      </p:pic>
      <p:sp>
        <p:nvSpPr>
          <p:cNvPr id="9" name="文本框 8"/>
          <p:cNvSpPr txBox="1"/>
          <p:nvPr/>
        </p:nvSpPr>
        <p:spPr>
          <a:xfrm>
            <a:off x="2018665" y="3928745"/>
            <a:ext cx="2828925" cy="602615"/>
          </a:xfrm>
          <a:prstGeom prst="rect">
            <a:avLst/>
          </a:prstGeom>
          <a:noFill/>
          <a:ln w="9525">
            <a:noFill/>
          </a:ln>
        </p:spPr>
        <p:txBody>
          <a:bodyPr wrap="square">
            <a:noAutofit/>
          </a:bodyPr>
          <a:p>
            <a:pPr indent="0"/>
            <a:r>
              <a:rPr lang="zh-CN"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模拟的</a:t>
            </a:r>
            <a:r>
              <a:rPr 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50 GeV</a:t>
            </a:r>
            <a:r>
              <a:rPr lang="zh-CN"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光子垂直入射</a:t>
            </a:r>
            <a:r>
              <a:rPr 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VLAST</a:t>
            </a:r>
            <a:r>
              <a:rPr lang="zh-CN"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中发生的簇射现象</a:t>
            </a:r>
            <a:endParaRPr lang="zh-CN" alt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8955" y="1175385"/>
            <a:ext cx="4315460" cy="2620645"/>
          </a:xfrm>
          <a:prstGeom prst="rect">
            <a:avLst/>
          </a:prstGeom>
        </p:spPr>
      </p:pic>
      <p:sp>
        <p:nvSpPr>
          <p:cNvPr id="12" name="文本框 11"/>
          <p:cNvSpPr txBox="1"/>
          <p:nvPr/>
        </p:nvSpPr>
        <p:spPr>
          <a:xfrm>
            <a:off x="1209675" y="3449320"/>
            <a:ext cx="3786505" cy="347345"/>
          </a:xfrm>
          <a:prstGeom prst="rect">
            <a:avLst/>
          </a:prstGeom>
          <a:noFill/>
          <a:ln w="9525">
            <a:noFill/>
          </a:ln>
        </p:spPr>
        <p:txBody>
          <a:bodyPr wrap="square">
            <a:noAutofit/>
          </a:bodyPr>
          <a:p>
            <a:pPr indent="0"/>
            <a:r>
              <a:rPr 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Geant4</a:t>
            </a:r>
            <a:r>
              <a:rPr lang="zh-CN"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构建的</a:t>
            </a:r>
            <a:r>
              <a:rPr lang="en-US"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VLAST</a:t>
            </a:r>
            <a:r>
              <a:rPr lang="zh-CN" sz="1600" b="1"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rPr>
              <a:t>探测器几何模型</a:t>
            </a:r>
            <a:endParaRPr lang="zh-CN" altLang="en-US" sz="1600" dirty="0">
              <a:solidFill>
                <a:srgbClr val="FFFF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tags/tag1.xml><?xml version="1.0" encoding="utf-8"?>
<p:tagLst xmlns:p="http://schemas.openxmlformats.org/presentationml/2006/main">
  <p:tag name="KSO_WM_DIAGRAM_VIRTUALLY_FRAME" val="{&quot;height&quot;:458.9431496062992,&quot;left&quot;:282.85,&quot;top&quot;:41.94062992125983,&quot;width&quot;:566.45}"/>
</p:tagLst>
</file>

<file path=ppt/tags/tag10.xml><?xml version="1.0" encoding="utf-8"?>
<p:tagLst xmlns:p="http://schemas.openxmlformats.org/presentationml/2006/main">
  <p:tag name="KSO_WM_DIAGRAM_VIRTUALLY_FRAME" val="{&quot;height&quot;:458.9431496062992,&quot;left&quot;:282.85,&quot;top&quot;:41.94062992125983,&quot;width&quot;:566.45}"/>
</p:tagLst>
</file>

<file path=ppt/tags/tag11.xml><?xml version="1.0" encoding="utf-8"?>
<p:tagLst xmlns:p="http://schemas.openxmlformats.org/presentationml/2006/main">
  <p:tag name="KSO_WM_DIAGRAM_VIRTUALLY_FRAME" val="{&quot;height&quot;:458.9431496062992,&quot;left&quot;:282.85,&quot;top&quot;:41.94062992125983,&quot;width&quot;:566.45}"/>
</p:tagLst>
</file>

<file path=ppt/tags/tag12.xml><?xml version="1.0" encoding="utf-8"?>
<p:tagLst xmlns:p="http://schemas.openxmlformats.org/presentationml/2006/main">
  <p:tag name="KSO_WM_DIAGRAM_VIRTUALLY_FRAME" val="{&quot;height&quot;:458.9431496062992,&quot;left&quot;:282.85,&quot;top&quot;:41.94062992125983,&quot;width&quot;:566.45}"/>
</p:tagLst>
</file>

<file path=ppt/tags/tag13.xml><?xml version="1.0" encoding="utf-8"?>
<p:tagLst xmlns:p="http://schemas.openxmlformats.org/presentationml/2006/main">
  <p:tag name="KSO_WM_DIAGRAM_VIRTUALLY_FRAME" val="{&quot;height&quot;:458.9431496062992,&quot;left&quot;:282.85,&quot;top&quot;:41.94062992125983,&quot;width&quot;:566.45}"/>
</p:tagLst>
</file>

<file path=ppt/tags/tag14.xml><?xml version="1.0" encoding="utf-8"?>
<p:tagLst xmlns:p="http://schemas.openxmlformats.org/presentationml/2006/main">
  <p:tag name="KSO_WM_DIAGRAM_VIRTUALLY_FRAME" val="{&quot;height&quot;:458.9431496062992,&quot;left&quot;:282.85,&quot;top&quot;:41.94062992125983,&quot;width&quot;:566.45}"/>
</p:tagLst>
</file>

<file path=ppt/tags/tag15.xml><?xml version="1.0" encoding="utf-8"?>
<p:tagLst xmlns:p="http://schemas.openxmlformats.org/presentationml/2006/main">
  <p:tag name="KSO_WM_DIAGRAM_VIRTUALLY_FRAME" val="{&quot;height&quot;:458.9431496062992,&quot;left&quot;:282.85,&quot;top&quot;:41.94062992125983,&quot;width&quot;:566.45}"/>
</p:tagLst>
</file>

<file path=ppt/tags/tag16.xml><?xml version="1.0" encoding="utf-8"?>
<p:tagLst xmlns:p="http://schemas.openxmlformats.org/presentationml/2006/main">
  <p:tag name="KSO_WM_DIAGRAM_VIRTUALLY_FRAME" val="{&quot;height&quot;:458.9431496062992,&quot;left&quot;:282.85,&quot;top&quot;:41.94062992125983,&quot;width&quot;:566.45}"/>
</p:tagLst>
</file>

<file path=ppt/tags/tag17.xml><?xml version="1.0" encoding="utf-8"?>
<p:tagLst xmlns:p="http://schemas.openxmlformats.org/presentationml/2006/main">
  <p:tag name="KSO_WM_DIAGRAM_VIRTUALLY_FRAME" val="{&quot;height&quot;:458.9431496062992,&quot;left&quot;:282.85,&quot;top&quot;:41.94062992125983,&quot;width&quot;:566.45}"/>
</p:tagLst>
</file>

<file path=ppt/tags/tag18.xml><?xml version="1.0" encoding="utf-8"?>
<p:tagLst xmlns:p="http://schemas.openxmlformats.org/presentationml/2006/main">
  <p:tag name="KSO_WM_UNIT_PLACING_PICTURE_USER_VIEWPORT" val="{&quot;height&quot;:1068,&quot;width&quot;:1644}"/>
</p:tagLst>
</file>

<file path=ppt/tags/tag19.xml><?xml version="1.0" encoding="utf-8"?>
<p:tagLst xmlns:p="http://schemas.openxmlformats.org/presentationml/2006/main">
  <p:tag name="KSO_WM_DIAGRAM_VIRTUALLY_FRAME" val="{&quot;height&quot;:223.85755905511814,&quot;left&quot;:384.5,&quot;top&quot;:270,&quot;width&quot;:584.0585826771654}"/>
</p:tagLst>
</file>

<file path=ppt/tags/tag2.xml><?xml version="1.0" encoding="utf-8"?>
<p:tagLst xmlns:p="http://schemas.openxmlformats.org/presentationml/2006/main">
  <p:tag name="KSO_WM_DIAGRAM_VIRTUALLY_FRAME" val="{&quot;height&quot;:458.9431496062992,&quot;left&quot;:282.85,&quot;top&quot;:41.94062992125983,&quot;width&quot;:566.45}"/>
</p:tagLst>
</file>

<file path=ppt/tags/tag20.xml><?xml version="1.0" encoding="utf-8"?>
<p:tagLst xmlns:p="http://schemas.openxmlformats.org/presentationml/2006/main">
  <p:tag name="KSO_WM_DIAGRAM_VIRTUALLY_FRAME" val="{&quot;height&quot;:223.85755905511814,&quot;left&quot;:384.5,&quot;top&quot;:270,&quot;width&quot;:584.0585826771654}"/>
</p:tagLst>
</file>

<file path=ppt/tags/tag21.xml><?xml version="1.0" encoding="utf-8"?>
<p:tagLst xmlns:p="http://schemas.openxmlformats.org/presentationml/2006/main">
  <p:tag name="KSO_WM_DIAGRAM_VIRTUALLY_FRAME" val="{&quot;height&quot;:223.85755905511814,&quot;left&quot;:384.5,&quot;top&quot;:270,&quot;width&quot;:584.0585826771654}"/>
</p:tagLst>
</file>

<file path=ppt/tags/tag22.xml><?xml version="1.0" encoding="utf-8"?>
<p:tagLst xmlns:p="http://schemas.openxmlformats.org/presentationml/2006/main">
  <p:tag name="KSO_WM_DIAGRAM_VIRTUALLY_FRAME" val="{&quot;height&quot;:223.85755905511814,&quot;left&quot;:384.5,&quot;top&quot;:270,&quot;width&quot;:584.0585826771654}"/>
</p:tagLst>
</file>

<file path=ppt/tags/tag23.xml><?xml version="1.0" encoding="utf-8"?>
<p:tagLst xmlns:p="http://schemas.openxmlformats.org/presentationml/2006/main">
  <p:tag name="KSO_WM_DIAGRAM_VIRTUALLY_FRAME" val="{&quot;height&quot;:223.85755905511814,&quot;left&quot;:384.5,&quot;top&quot;:270,&quot;width&quot;:584.0585826771654}"/>
</p:tagLst>
</file>

<file path=ppt/tags/tag24.xml><?xml version="1.0" encoding="utf-8"?>
<p:tagLst xmlns:p="http://schemas.openxmlformats.org/presentationml/2006/main">
  <p:tag name="KSO_WM_DIAGRAM_VIRTUALLY_FRAME" val="{&quot;height&quot;:223.85755905511814,&quot;left&quot;:384.5,&quot;top&quot;:270,&quot;width&quot;:584.0585826771654}"/>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458.9431496062992,&quot;left&quot;:282.85,&quot;top&quot;:41.94062992125983,&quot;width&quot;:566.45}"/>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TABLE_BEAUTIFY" val="smartTable{951da57b-9ee9-4b72-8f4b-3d2b37a308ff}"/>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UNIT_TABLE_BEAUTIFY" val="smartTable{54b7564e-f872-42fd-810e-9b3bd5db3d5b}"/>
</p:tagLst>
</file>

<file path=ppt/tags/tag39.xml><?xml version="1.0" encoding="utf-8"?>
<p:tagLst xmlns:p="http://schemas.openxmlformats.org/presentationml/2006/main">
  <p:tag name="KSO_WM_UNIT_TABLE_BEAUTIFY" val="smartTable{587270a5-4f9f-4334-8703-235c29b0272a}"/>
</p:tagLst>
</file>

<file path=ppt/tags/tag4.xml><?xml version="1.0" encoding="utf-8"?>
<p:tagLst xmlns:p="http://schemas.openxmlformats.org/presentationml/2006/main">
  <p:tag name="KSO_WM_DIAGRAM_VIRTUALLY_FRAME" val="{&quot;height&quot;:458.9431496062992,&quot;left&quot;:282.85,&quot;top&quot;:41.94062992125983,&quot;width&quot;:566.45}"/>
</p:tagLst>
</file>

<file path=ppt/tags/tag40.xml><?xml version="1.0" encoding="utf-8"?>
<p:tagLst xmlns:p="http://schemas.openxmlformats.org/presentationml/2006/main">
  <p:tag name="COMMONDATA" val="eyJoZGlkIjoiZWNmMTdiZjYwYTE0N2JiZTY2ZmQwZjRkNjc0ZWQ1ZjMifQ=="/>
  <p:tag name="resource_record_key" val="{&quot;70&quot;:[3324638]}"/>
</p:tagLst>
</file>

<file path=ppt/tags/tag5.xml><?xml version="1.0" encoding="utf-8"?>
<p:tagLst xmlns:p="http://schemas.openxmlformats.org/presentationml/2006/main">
  <p:tag name="KSO_WM_DIAGRAM_VIRTUALLY_FRAME" val="{&quot;height&quot;:458.9431496062992,&quot;left&quot;:282.85,&quot;top&quot;:41.94062992125983,&quot;width&quot;:566.45}"/>
</p:tagLst>
</file>

<file path=ppt/tags/tag6.xml><?xml version="1.0" encoding="utf-8"?>
<p:tagLst xmlns:p="http://schemas.openxmlformats.org/presentationml/2006/main">
  <p:tag name="KSO_WM_DIAGRAM_VIRTUALLY_FRAME" val="{&quot;height&quot;:434.854094488189,&quot;left&quot;:348.1263779527559,&quot;top&quot;:77.34062992125985,&quot;width&quot;:428.5595275590551}"/>
</p:tagLst>
</file>

<file path=ppt/tags/tag7.xml><?xml version="1.0" encoding="utf-8"?>
<p:tagLst xmlns:p="http://schemas.openxmlformats.org/presentationml/2006/main">
  <p:tag name="KSO_WM_DIAGRAM_VIRTUALLY_FRAME" val="{&quot;height&quot;:458.9431496062992,&quot;left&quot;:282.85,&quot;top&quot;:41.94062992125983,&quot;width&quot;:566.45}"/>
</p:tagLst>
</file>

<file path=ppt/tags/tag8.xml><?xml version="1.0" encoding="utf-8"?>
<p:tagLst xmlns:p="http://schemas.openxmlformats.org/presentationml/2006/main">
  <p:tag name="KSO_WM_DIAGRAM_VIRTUALLY_FRAME" val="{&quot;height&quot;:458.9431496062992,&quot;left&quot;:282.85,&quot;top&quot;:41.94062992125983,&quot;width&quot;:566.45}"/>
</p:tagLst>
</file>

<file path=ppt/tags/tag9.xml><?xml version="1.0" encoding="utf-8"?>
<p:tagLst xmlns:p="http://schemas.openxmlformats.org/presentationml/2006/main">
  <p:tag name="KSO_WM_DIAGRAM_VIRTUALLY_FRAME" val="{&quot;height&quot;:458.9431496062992,&quot;left&quot;:282.85,&quot;top&quot;:41.94062992125983,&quot;width&quot;:566.45}"/>
</p:tagLst>
</file>

<file path=ppt/theme/theme1.xml><?xml version="1.0" encoding="utf-8"?>
<a:theme xmlns:a="http://schemas.openxmlformats.org/drawingml/2006/main" name="2023国科大融媒体编辑部出品">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83C25"/>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3524</Words>
  <Application>WPS 演示</Application>
  <PresentationFormat>宽屏</PresentationFormat>
  <Paragraphs>551</Paragraphs>
  <Slides>25</Slides>
  <Notes>11</Notes>
  <HiddenSlides>0</HiddenSlides>
  <MMClips>0</MMClips>
  <ScaleCrop>false</ScaleCrop>
  <HeadingPairs>
    <vt:vector size="8" baseType="variant">
      <vt:variant>
        <vt:lpstr>已用的字体</vt:lpstr>
      </vt:variant>
      <vt:variant>
        <vt:i4>16</vt:i4>
      </vt: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43" baseType="lpstr">
      <vt:lpstr>Arial</vt:lpstr>
      <vt:lpstr>宋体</vt:lpstr>
      <vt:lpstr>Wingdings</vt:lpstr>
      <vt:lpstr>Times New Roman</vt:lpstr>
      <vt:lpstr>黑体</vt:lpstr>
      <vt:lpstr>微软雅黑</vt:lpstr>
      <vt:lpstr>Wingdings</vt:lpstr>
      <vt:lpstr>Gill Sans</vt:lpstr>
      <vt:lpstr>Heiti SC Light</vt:lpstr>
      <vt:lpstr>Calibri</vt:lpstr>
      <vt:lpstr>Symbol</vt:lpstr>
      <vt:lpstr>等线</vt:lpstr>
      <vt:lpstr>Arial Unicode MS</vt:lpstr>
      <vt:lpstr>等线 Light</vt:lpstr>
      <vt:lpstr>Heiti SC Light</vt:lpstr>
      <vt:lpstr>华文楷体</vt:lpstr>
      <vt:lpstr>2023国科大融媒体编辑部出品</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andy young</dc:creator>
  <cp:lastModifiedBy>七堇年</cp:lastModifiedBy>
  <cp:revision>497</cp:revision>
  <dcterms:created xsi:type="dcterms:W3CDTF">2023-11-01T11:45:00Z</dcterms:created>
  <dcterms:modified xsi:type="dcterms:W3CDTF">2025-08-01T07:14:45Z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EDE6118D48D44CE9A3860662E9472E6E_12</vt:lpwstr>
  </property>
  <property fmtid="{D5CDD505-2E9C-101B-9397-08002B2CF9AE}" pid="3" name="KSOProductBuildVer">
    <vt:lpwstr>2052-12.1.0.22175</vt:lpwstr>
  </property>
</Properties>
</file>