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75" r:id="rId3"/>
    <p:sldId id="276" r:id="rId5"/>
    <p:sldId id="373" r:id="rId6"/>
    <p:sldId id="377" r:id="rId7"/>
    <p:sldId id="396" r:id="rId8"/>
    <p:sldId id="374" r:id="rId9"/>
    <p:sldId id="399" r:id="rId10"/>
    <p:sldId id="378" r:id="rId11"/>
    <p:sldId id="397" r:id="rId12"/>
    <p:sldId id="398" r:id="rId13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8" userDrawn="1">
          <p15:clr>
            <a:srgbClr val="A4A3A4"/>
          </p15:clr>
        </p15:guide>
        <p15:guide id="2" pos="378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-Sheng Geng" initials="LS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B00"/>
    <a:srgbClr val="E6E6E6"/>
    <a:srgbClr val="90C0ED"/>
    <a:srgbClr val="325BA0"/>
    <a:srgbClr val="82A5D8"/>
    <a:srgbClr val="AEC3E6"/>
    <a:srgbClr val="6E94D2"/>
    <a:srgbClr val="5080C8"/>
    <a:srgbClr val="4172C3"/>
    <a:srgbClr val="618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480" y="48"/>
      </p:cViewPr>
      <p:guideLst>
        <p:guide orient="horz" pos="2128"/>
        <p:guide pos="37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0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通过缪子与光子的作用顶点计算缪子反常磁矩在理论上具有挑战性，其中强相互作用的贡献最难计算，特别是复杂的强子真空极化部分。强子真空极化对缪子反常磁矩的贡献主要来自低能区，由于强相互作用跑动的耦合常数 和夸克胶子禁闭，在低能区难以使用微扰计算，只能使用色散积分的方法，通过测量正负电子湮灭到强子末态的截面作为输入来计算。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83" y="365125"/>
            <a:ext cx="10516635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83" y="6356350"/>
            <a:ext cx="2743470" cy="365125"/>
          </a:xfrm>
        </p:spPr>
        <p:txBody>
          <a:bodyPr/>
          <a:lstStyle/>
          <a:p>
            <a:pPr>
              <a:defRPr/>
            </a:pPr>
            <a:fld id="{4C806437-C533-4E1E-BECE-D1D2296E09A8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998" y="6356350"/>
            <a:ext cx="4115205" cy="365125"/>
          </a:xfrm>
        </p:spPr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1448" y="6356350"/>
            <a:ext cx="2743470" cy="365125"/>
          </a:xfrm>
        </p:spPr>
        <p:txBody>
          <a:bodyPr/>
          <a:lstStyle/>
          <a:p>
            <a:pPr>
              <a:defRPr/>
            </a:pPr>
            <a:fld id="{D2CC2F7C-2519-441F-953F-DCAD10EF44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83" y="6356350"/>
            <a:ext cx="2743470" cy="365125"/>
          </a:xfrm>
        </p:spPr>
        <p:txBody>
          <a:bodyPr/>
          <a:lstStyle/>
          <a:p>
            <a:pPr>
              <a:defRPr/>
            </a:pPr>
            <a:fld id="{7893B318-B836-433F-BAC9-D5089C55156B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998" y="6356350"/>
            <a:ext cx="4115205" cy="365125"/>
          </a:xfrm>
        </p:spPr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1448" y="6356350"/>
            <a:ext cx="2743470" cy="365125"/>
          </a:xfrm>
        </p:spPr>
        <p:txBody>
          <a:bodyPr/>
          <a:lstStyle/>
          <a:p>
            <a:pPr>
              <a:defRPr/>
            </a:pPr>
            <a:fld id="{C4FB67F1-DEA0-4505-A3D7-68170254FAEF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957263"/>
            <a:ext cx="3403935" cy="107950"/>
          </a:xfrm>
          <a:prstGeom prst="rect">
            <a:avLst/>
          </a:prstGeom>
          <a:solidFill>
            <a:srgbClr val="0728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0" dirty="0">
              <a:solidFill>
                <a:prstClr val="white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363"/>
            <a:ext cx="91449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150" y="3602038"/>
            <a:ext cx="91449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83" y="6356350"/>
            <a:ext cx="2743470" cy="365125"/>
          </a:xfrm>
        </p:spPr>
        <p:txBody>
          <a:bodyPr/>
          <a:lstStyle/>
          <a:p>
            <a:pPr>
              <a:defRPr/>
            </a:pPr>
            <a:fld id="{E3E6FDDD-5320-40B6-8AB0-A70583DC6E68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998" y="6356350"/>
            <a:ext cx="4115205" cy="365125"/>
          </a:xfrm>
        </p:spPr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1448" y="6356350"/>
            <a:ext cx="2743470" cy="365125"/>
          </a:xfrm>
        </p:spPr>
        <p:txBody>
          <a:bodyPr/>
          <a:lstStyle/>
          <a:p>
            <a:pPr>
              <a:defRPr/>
            </a:pPr>
            <a:fld id="{EFB52FF3-46D7-418A-B6FB-9F5E23702D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9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/>
          <p:nvPr/>
        </p:nvSpPr>
        <p:spPr>
          <a:xfrm>
            <a:off x="1819910" y="1484630"/>
            <a:ext cx="8668385" cy="16294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indent="0" algn="ctr" rtl="0" eaLnBrk="0" fontAlgn="auto">
              <a:lnSpc>
                <a:spcPct val="140000"/>
              </a:lnSpc>
            </a:pPr>
            <a:r>
              <a:rPr lang="zh-CN" sz="4400" kern="0" spc="-40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北京</a:t>
            </a:r>
            <a:r>
              <a:rPr lang="zh-CN" sz="4400" kern="0" spc="-40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谱仪</a:t>
            </a:r>
            <a:r>
              <a:rPr lang="en-US" altLang="zh-CN" sz="4400" kern="0" spc="-40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(BESIII)</a:t>
            </a:r>
            <a:r>
              <a:rPr lang="zh-CN" sz="4400" kern="0" spc="-40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上</a:t>
            </a:r>
            <a:r>
              <a:rPr lang="zh-CN" sz="4400" kern="0" spc="-40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关于暗光子探测</a:t>
            </a:r>
            <a:r>
              <a:rPr sz="4400" kern="0" spc="-40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的</a:t>
            </a:r>
            <a:r>
              <a:rPr lang="zh-CN" sz="4400" kern="0" spc="-40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实验</a:t>
            </a:r>
            <a:r>
              <a:rPr sz="4400" kern="0" spc="-40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研究</a:t>
            </a:r>
            <a:endParaRPr sz="4400" kern="0" spc="-4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algn="ctr" rtl="0" eaLnBrk="0">
              <a:lnSpc>
                <a:spcPct val="124000"/>
              </a:lnSpc>
            </a:pPr>
            <a:endParaRPr lang="zh-CN" sz="2400" kern="0" spc="100" dirty="0">
              <a:solidFill>
                <a:srgbClr val="637052">
                  <a:alpha val="100000"/>
                </a:srgb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980530" y="4072255"/>
            <a:ext cx="8404860" cy="1394460"/>
            <a:chOff x="3150" y="7272"/>
            <a:chExt cx="13236" cy="2196"/>
          </a:xfrm>
        </p:grpSpPr>
        <p:sp>
          <p:nvSpPr>
            <p:cNvPr id="6" name="textbox 6"/>
            <p:cNvSpPr/>
            <p:nvPr/>
          </p:nvSpPr>
          <p:spPr>
            <a:xfrm>
              <a:off x="3150" y="7272"/>
              <a:ext cx="13236" cy="899"/>
            </a:xfrm>
            <a:prstGeom prst="rect">
              <a:avLst/>
            </a:prstGeom>
          </p:spPr>
          <p:txBody>
            <a:bodyPr vert="horz" wrap="square" lIns="0" tIns="0" rIns="0" bIns="0" anchor="ctr" anchorCtr="0"/>
            <a:lstStyle/>
            <a:p>
              <a:pPr indent="0" algn="ctr" rtl="0" eaLnBrk="0" fontAlgn="auto">
                <a:lnSpc>
                  <a:spcPts val="3500"/>
                </a:lnSpc>
              </a:pPr>
              <a:endParaRPr lang="en-US" altLang="en-US" sz="100" dirty="0">
                <a:latin typeface="Arial" panose="020B0604020202020204" pitchFamily="34" charset="0"/>
              </a:endParaRPr>
            </a:p>
            <a:p>
              <a:pPr marL="12700" indent="0" algn="ctr" rtl="0" eaLnBrk="0" fontAlgn="auto">
                <a:lnSpc>
                  <a:spcPts val="4000"/>
                </a:lnSpc>
              </a:pPr>
              <a:r>
                <a:rPr lang="zh-CN" altLang="en-US" sz="2400" kern="0" spc="100" dirty="0">
                  <a:solidFill>
                    <a:schemeClr val="tx1">
                      <a:alpha val="100000"/>
                    </a:schemeClr>
                  </a:solidFill>
                  <a:latin typeface="Times New Roman" panose="02020603050405020304" pitchFamily="18" charset="0"/>
                  <a:ea typeface="楷体" panose="02010609060101010101" charset="-122"/>
                  <a:cs typeface="楷体" panose="02010609060101010101" charset="-122"/>
                </a:rPr>
                <a:t>答辩人：彭高乐</a:t>
              </a:r>
              <a:r>
                <a:rPr lang="en-US" altLang="zh-CN" sz="2400" kern="0" spc="100" dirty="0">
                  <a:solidFill>
                    <a:schemeClr val="tx1">
                      <a:alpha val="100000"/>
                    </a:schemeClr>
                  </a:solidFill>
                  <a:latin typeface="Times New Roman" panose="02020603050405020304" pitchFamily="18" charset="0"/>
                  <a:ea typeface="楷体" panose="02010609060101010101" charset="-122"/>
                  <a:cs typeface="楷体" panose="02010609060101010101" charset="-122"/>
                </a:rPr>
                <a:t>     SA24004038</a:t>
              </a:r>
              <a:endParaRPr lang="zh-CN" altLang="en-US" sz="2400" kern="0" spc="100" dirty="0">
                <a:solidFill>
                  <a:schemeClr val="tx1">
                    <a:alpha val="100000"/>
                  </a:schemeClr>
                </a:solidFill>
                <a:latin typeface="Times New Roman" panose="02020603050405020304" pitchFamily="18" charset="0"/>
                <a:ea typeface="楷体" panose="02010609060101010101" charset="-122"/>
                <a:cs typeface="楷体" panose="02010609060101010101" charset="-122"/>
              </a:endParaRPr>
            </a:p>
            <a:p>
              <a:pPr marL="12700" indent="0" algn="ctr" rtl="0" eaLnBrk="0" fontAlgn="auto">
                <a:lnSpc>
                  <a:spcPts val="4000"/>
                </a:lnSpc>
              </a:pPr>
              <a:r>
                <a:rPr lang="en-US" altLang="zh-CN" sz="2400" kern="0" spc="100" dirty="0">
                  <a:solidFill>
                    <a:schemeClr val="tx1">
                      <a:alpha val="100000"/>
                    </a:schemeClr>
                  </a:solidFill>
                  <a:latin typeface="Times New Roman" panose="02020603050405020304" pitchFamily="18" charset="0"/>
                  <a:ea typeface="楷体" panose="02010609060101010101" charset="-122"/>
                  <a:cs typeface="Times New Roman" panose="02020603050405020304" pitchFamily="18" charset="0"/>
                </a:rPr>
                <a:t>2025.5.24</a:t>
              </a:r>
              <a:r>
                <a:rPr lang="en-US" altLang="zh-CN" sz="2400" kern="0" spc="100" dirty="0">
                  <a:solidFill>
                    <a:schemeClr val="tx1">
                      <a:alpha val="100000"/>
                    </a:schemeClr>
                  </a:solidFill>
                  <a:latin typeface="Times New Roman" panose="02020603050405020304" pitchFamily="18" charset="0"/>
                  <a:ea typeface="楷体" panose="02010609060101010101" charset="-122"/>
                  <a:cs typeface="楷体" panose="02010609060101010101" charset="-122"/>
                </a:rPr>
                <a:t> </a:t>
              </a:r>
              <a:r>
                <a:rPr lang="en-US" altLang="zh-CN" sz="2400" kern="0" spc="100" dirty="0">
                  <a:solidFill>
                    <a:srgbClr val="637052">
                      <a:alpha val="100000"/>
                    </a:srgbClr>
                  </a:solidFill>
                  <a:latin typeface="Arial" panose="020B0604020202020204" pitchFamily="34" charset="0"/>
                  <a:ea typeface="楷体" panose="02010609060101010101" charset="-122"/>
                  <a:cs typeface="楷体" panose="02010609060101010101" charset="-122"/>
                </a:rPr>
                <a:t>    </a:t>
              </a:r>
              <a:endParaRPr lang="en-US" altLang="zh-CN" sz="2400" kern="0" spc="100" dirty="0">
                <a:solidFill>
                  <a:srgbClr val="637052">
                    <a:alpha val="100000"/>
                  </a:srgb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</a:endParaRPr>
            </a:p>
          </p:txBody>
        </p:sp>
        <p:sp>
          <p:nvSpPr>
            <p:cNvPr id="10" name="textbox 10"/>
            <p:cNvSpPr/>
            <p:nvPr/>
          </p:nvSpPr>
          <p:spPr>
            <a:xfrm>
              <a:off x="4160" y="8247"/>
              <a:ext cx="11127" cy="1221"/>
            </a:xfrm>
            <a:prstGeom prst="rect">
              <a:avLst/>
            </a:prstGeom>
          </p:spPr>
          <p:txBody>
            <a:bodyPr vert="horz" wrap="square" lIns="0" tIns="0" rIns="0" bIns="0" anchor="ctr" anchorCtr="0"/>
            <a:lstStyle/>
            <a:p>
              <a:pPr algn="ctr" rtl="0" eaLnBrk="0">
                <a:lnSpc>
                  <a:spcPct val="91000"/>
                </a:lnSpc>
              </a:pPr>
              <a:endParaRPr lang="en-US" altLang="en-US" sz="2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endParaRPr>
            </a:p>
            <a:p>
              <a:pPr marL="12700" indent="0" algn="ctr" rtl="0" eaLnBrk="0" fontAlgn="auto">
                <a:lnSpc>
                  <a:spcPct val="94000"/>
                </a:lnSpc>
                <a:spcAft>
                  <a:spcPts val="600"/>
                </a:spcAft>
              </a:pPr>
              <a:endParaRPr lang="zh-CN" sz="2400" kern="0" spc="100" dirty="0">
                <a:solidFill>
                  <a:srgbClr val="637052">
                    <a:alpha val="100000"/>
                  </a:srgb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</a:endParaRPr>
            </a:p>
            <a:p>
              <a:pPr marL="12700" indent="0" algn="ctr" rtl="0" eaLnBrk="0" fontAlgn="auto">
                <a:lnSpc>
                  <a:spcPct val="94000"/>
                </a:lnSpc>
                <a:spcAft>
                  <a:spcPts val="600"/>
                </a:spcAft>
              </a:pPr>
              <a:endParaRPr sz="2400" kern="0" spc="100" dirty="0">
                <a:solidFill>
                  <a:srgbClr val="637052">
                    <a:alpha val="100000"/>
                  </a:srgb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</a:endParaRPr>
            </a:p>
            <a:p>
              <a:pPr marL="12700" algn="ctr" rtl="0" eaLnBrk="0">
                <a:lnSpc>
                  <a:spcPct val="94000"/>
                </a:lnSpc>
              </a:pPr>
              <a:endParaRPr lang="en-US" sz="2400" kern="0" spc="100" dirty="0">
                <a:solidFill>
                  <a:srgbClr val="637052">
                    <a:alpha val="100000"/>
                  </a:srgbClr>
                </a:solidFill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00" y="6333744"/>
            <a:ext cx="12188952" cy="524255"/>
            <a:chOff x="0" y="9974"/>
            <a:chExt cx="19195" cy="826"/>
          </a:xfrm>
        </p:grpSpPr>
        <p:sp>
          <p:nvSpPr>
            <p:cNvPr id="4" name="rect"/>
            <p:cNvSpPr/>
            <p:nvPr/>
          </p:nvSpPr>
          <p:spPr>
            <a:xfrm>
              <a:off x="0" y="10080"/>
              <a:ext cx="19195" cy="720"/>
            </a:xfrm>
            <a:prstGeom prst="rect">
              <a:avLst/>
            </a:prstGeom>
            <a:solidFill>
              <a:srgbClr val="7030A0"/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2" name="path"/>
            <p:cNvSpPr/>
            <p:nvPr/>
          </p:nvSpPr>
          <p:spPr>
            <a:xfrm>
              <a:off x="0" y="9974"/>
              <a:ext cx="19195" cy="101"/>
            </a:xfrm>
            <a:custGeom>
              <a:avLst/>
              <a:gdLst/>
              <a:ahLst/>
              <a:cxnLst/>
              <a:rect l="0" t="0" r="0" b="0"/>
              <a:pathLst>
                <a:path w="19195" h="100">
                  <a:moveTo>
                    <a:pt x="0" y="100"/>
                  </a:moveTo>
                  <a:lnTo>
                    <a:pt x="19195" y="100"/>
                  </a:lnTo>
                  <a:lnTo>
                    <a:pt x="19195" y="0"/>
                  </a:lnTo>
                  <a:lnTo>
                    <a:pt x="0" y="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7030A0"/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14" name="path"/>
          <p:cNvSpPr/>
          <p:nvPr/>
        </p:nvSpPr>
        <p:spPr>
          <a:xfrm>
            <a:off x="1245073" y="3491865"/>
            <a:ext cx="9875519" cy="6350"/>
          </a:xfrm>
          <a:custGeom>
            <a:avLst/>
            <a:gdLst/>
            <a:ahLst/>
            <a:cxnLst/>
            <a:rect l="0" t="0" r="0" b="0"/>
            <a:pathLst>
              <a:path w="15551" h="10">
                <a:moveTo>
                  <a:pt x="0" y="5"/>
                </a:moveTo>
                <a:lnTo>
                  <a:pt x="15551" y="5"/>
                </a:lnTo>
              </a:path>
            </a:pathLst>
          </a:custGeom>
          <a:noFill/>
          <a:ln w="6350" cap="flat">
            <a:solidFill>
              <a:srgbClr val="7F7F7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900645" y="6397625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indent="0" algn="ctr" rtl="0" eaLnBrk="0" fontAlgn="auto">
              <a:lnSpc>
                <a:spcPct val="94000"/>
              </a:lnSpc>
              <a:spcAft>
                <a:spcPts val="600"/>
              </a:spcAft>
            </a:pPr>
            <a:r>
              <a:rPr lang="zh-CN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超越标准模型结</a:t>
            </a:r>
            <a:r>
              <a:rPr lang="zh-CN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课报告</a:t>
            </a:r>
            <a:endParaRPr lang="zh-CN" altLang="en-US" sz="2400" kern="0" spc="100" dirty="0">
              <a:solidFill>
                <a:schemeClr val="bg1">
                  <a:alpha val="100000"/>
                </a:scheme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496675" y="6400800"/>
            <a:ext cx="53276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1</a:t>
            </a:r>
            <a:endParaRPr lang="en-US" altLang="zh-CN" sz="18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"/>
          <p:cNvSpPr/>
          <p:nvPr/>
        </p:nvSpPr>
        <p:spPr>
          <a:xfrm>
            <a:off x="600" y="6400799"/>
            <a:ext cx="12192000" cy="457199"/>
          </a:xfrm>
          <a:prstGeom prst="rect">
            <a:avLst/>
          </a:pr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path"/>
          <p:cNvSpPr/>
          <p:nvPr/>
        </p:nvSpPr>
        <p:spPr>
          <a:xfrm>
            <a:off x="600" y="6333744"/>
            <a:ext cx="12192000" cy="67055"/>
          </a:xfrm>
          <a:custGeom>
            <a:avLst/>
            <a:gdLst/>
            <a:ahLst/>
            <a:cxnLst/>
            <a:rect l="0" t="0" r="0" b="0"/>
            <a:pathLst>
              <a:path w="19200" h="105">
                <a:moveTo>
                  <a:pt x="0" y="105"/>
                </a:moveTo>
                <a:lnTo>
                  <a:pt x="19200" y="105"/>
                </a:lnTo>
                <a:lnTo>
                  <a:pt x="19200" y="0"/>
                </a:lnTo>
                <a:lnTo>
                  <a:pt x="0" y="0"/>
                </a:lnTo>
                <a:lnTo>
                  <a:pt x="0" y="105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1193891" y="1412239"/>
            <a:ext cx="9966959" cy="6350"/>
          </a:xfrm>
          <a:custGeom>
            <a:avLst/>
            <a:gdLst/>
            <a:ahLst/>
            <a:cxnLst/>
            <a:rect l="0" t="0" r="0" b="0"/>
            <a:pathLst>
              <a:path w="15695" h="10">
                <a:moveTo>
                  <a:pt x="0" y="5"/>
                </a:moveTo>
                <a:lnTo>
                  <a:pt x="15695" y="5"/>
                </a:lnTo>
              </a:path>
            </a:pathLst>
          </a:custGeom>
          <a:noFill/>
          <a:ln w="6350" cap="flat">
            <a:solidFill>
              <a:srgbClr val="7F7F7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193765" y="588645"/>
            <a:ext cx="9606915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BESIII</a:t>
            </a:r>
            <a:r>
              <a:rPr lang="zh-CN" altLang="en-US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上探测暗光子的研究成果</a:t>
            </a:r>
            <a:endParaRPr lang="zh-CN" altLang="en-US" sz="36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00645" y="6397625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indent="0" algn="ctr" eaLnBrk="0" fontAlgn="auto">
              <a:lnSpc>
                <a:spcPct val="94000"/>
              </a:lnSpc>
              <a:spcAft>
                <a:spcPts val="600"/>
              </a:spcAft>
            </a:pPr>
            <a:r>
              <a:rPr lang="zh-CN" altLang="en-US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数据样本</a:t>
            </a:r>
            <a:endParaRPr lang="zh-CN" altLang="en-US" sz="2400" kern="0" spc="100" dirty="0">
              <a:solidFill>
                <a:schemeClr val="bg1">
                  <a:alpha val="100000"/>
                </a:scheme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496675" y="6400800"/>
            <a:ext cx="53276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7</a:t>
            </a:r>
            <a:endParaRPr lang="en-US" altLang="zh-CN" sz="18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69060" y="1623060"/>
            <a:ext cx="94316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成果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：利用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J/ψ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介子衰变寻找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暗光子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1491551" y="5445379"/>
                <a:ext cx="1752600" cy="433705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200" i="1">
                          <a:latin typeface="Cambria Math" panose="02040503050406030204" pitchFamily="18" charset="0"/>
                          <a:cs typeface="Cambria Math" panose="02040503050406030204" pitchFamily="18" charset="0"/>
                        </a:rPr>
                        <m:t>𝐽</m:t>
                      </m:r>
                      <m:r>
                        <a:rPr lang="en-US" altLang="zh-CN" sz="2200" i="1">
                          <a:latin typeface="Cambria Math" panose="02040503050406030204" pitchFamily="18" charset="0"/>
                          <a:cs typeface="Cambria Math" panose="02040503050406030204" pitchFamily="18" charset="0"/>
                        </a:rPr>
                        <m:t>/</m:t>
                      </m:r>
                      <m:r>
                        <a:rPr lang="en-US" altLang="zh-CN" sz="2200" i="1">
                          <a:latin typeface="Cambria Math" panose="02040503050406030204" pitchFamily="18" charset="0"/>
                          <a:cs typeface="Cambria Math" panose="02040503050406030204" pitchFamily="18" charset="0"/>
                        </a:rPr>
                        <m:t>𝜑</m:t>
                      </m:r>
                      <m:r>
                        <a:rPr lang="en-US" altLang="zh-CN" sz="2200" i="1">
                          <a:latin typeface="Cambria Math" panose="02040503050406030204" pitchFamily="18" charset="0"/>
                          <a:ea typeface="MS Mincho" charset="0"/>
                          <a:cs typeface="Cambria Math" panose="02040503050406030204" pitchFamily="18" charset="0"/>
                        </a:rPr>
                        <m:t>→η</m:t>
                      </m:r>
                      <m:sSup>
                        <m:sSupPr>
                          <m:ctrlPr>
                            <a:rPr lang="en-US" altLang="zh-CN" sz="2200" i="1">
                              <a:latin typeface="Cambria Math" panose="02040503050406030204" pitchFamily="18" charset="0"/>
                              <a:ea typeface="MS Mincho" charset="0"/>
                              <a:cs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200" i="1">
                              <a:latin typeface="Cambria Math" panose="02040503050406030204" pitchFamily="18" charset="0"/>
                              <a:ea typeface="MS Mincho" charset="0"/>
                              <a:cs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200" i="1">
                              <a:latin typeface="Cambria Math" panose="02040503050406030204" pitchFamily="18" charset="0"/>
                              <a:ea typeface="MS Mincho" charset="0"/>
                              <a:cs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en-US" altLang="zh-CN" sz="2200" i="1">
                              <a:latin typeface="Cambria Math" panose="02040503050406030204" pitchFamily="18" charset="0"/>
                              <a:ea typeface="MS Mincho" charset="0"/>
                              <a:cs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200" i="1">
                              <a:latin typeface="Cambria Math" panose="02040503050406030204" pitchFamily="18" charset="0"/>
                              <a:ea typeface="MS Mincho" charset="0"/>
                              <a:cs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200" i="1">
                              <a:latin typeface="Cambria Math" panose="02040503050406030204" pitchFamily="18" charset="0"/>
                              <a:ea typeface="MS Mincho" charset="0"/>
                              <a:cs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altLang="zh-CN" sz="2200" i="1">
                  <a:latin typeface="Cambria Math" panose="02040503050406030204" pitchFamily="18" charset="0"/>
                  <a:cs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551" y="5445379"/>
                <a:ext cx="1752600" cy="433705"/>
              </a:xfrm>
              <a:prstGeom prst="rect">
                <a:avLst/>
              </a:prstGeom>
              <a:blipFill rotWithShape="1">
                <a:blip r:embed="rId2"/>
                <a:stretch>
                  <a:fillRect l="-33" t="-59" r="33" b="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1263650" y="2472690"/>
            <a:ext cx="4999355" cy="2630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50000"/>
              </a:lnSpc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本文试图寻找一种类似矢量的规范玻色子暗光子，其结果强烈依赖于对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Dalitz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衰变过程的理解。利用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BESIII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2009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年和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2012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年收集的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13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亿个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J/ψ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数据，还略微更新了分支比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J/ψ</a:t>
            </a:r>
            <a:r>
              <a:rPr lang="en-US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→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η</a:t>
            </a:r>
            <a:r>
              <a:rPr lang="en-US" altLang="zh-CN" sz="2200" baseline="3000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e</a:t>
            </a:r>
            <a:r>
              <a:rPr lang="en-US" altLang="zh-CN" sz="2200" baseline="3000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</a:t>
            </a:r>
            <a:r>
              <a:rPr lang="en-US" altLang="zh-CN" sz="2200" baseline="3000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0985" y="1757045"/>
            <a:ext cx="4968240" cy="405384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"/>
          <p:cNvSpPr/>
          <p:nvPr/>
        </p:nvSpPr>
        <p:spPr>
          <a:xfrm>
            <a:off x="600" y="6400799"/>
            <a:ext cx="12192000" cy="457199"/>
          </a:xfrm>
          <a:prstGeom prst="rect">
            <a:avLst/>
          </a:pr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path"/>
          <p:cNvSpPr/>
          <p:nvPr/>
        </p:nvSpPr>
        <p:spPr>
          <a:xfrm>
            <a:off x="600" y="6333744"/>
            <a:ext cx="12192000" cy="67055"/>
          </a:xfrm>
          <a:custGeom>
            <a:avLst/>
            <a:gdLst/>
            <a:ahLst/>
            <a:cxnLst/>
            <a:rect l="0" t="0" r="0" b="0"/>
            <a:pathLst>
              <a:path w="19200" h="105">
                <a:moveTo>
                  <a:pt x="0" y="105"/>
                </a:moveTo>
                <a:lnTo>
                  <a:pt x="19200" y="105"/>
                </a:lnTo>
                <a:lnTo>
                  <a:pt x="19200" y="0"/>
                </a:lnTo>
                <a:lnTo>
                  <a:pt x="0" y="0"/>
                </a:lnTo>
                <a:lnTo>
                  <a:pt x="0" y="105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1193891" y="1412239"/>
            <a:ext cx="9966959" cy="6350"/>
          </a:xfrm>
          <a:custGeom>
            <a:avLst/>
            <a:gdLst/>
            <a:ahLst/>
            <a:cxnLst/>
            <a:rect l="0" t="0" r="0" b="0"/>
            <a:pathLst>
              <a:path w="15695" h="10">
                <a:moveTo>
                  <a:pt x="0" y="5"/>
                </a:moveTo>
                <a:lnTo>
                  <a:pt x="15695" y="5"/>
                </a:lnTo>
              </a:path>
            </a:pathLst>
          </a:custGeom>
          <a:noFill/>
          <a:ln w="6350" cap="flat">
            <a:solidFill>
              <a:srgbClr val="7F7F7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1563970" y="1441450"/>
            <a:ext cx="6576060" cy="387540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r>
              <a:rPr lang="zh-CN" altLang="en-US" sz="3000" b="1" kern="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研究背景</a:t>
            </a:r>
            <a:endParaRPr lang="zh-CN" altLang="en-US" sz="3000" b="1" kern="0" dirty="0">
              <a:solidFill>
                <a:srgbClr val="C000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r>
              <a:rPr lang="zh-CN" altLang="en-US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实验探测</a:t>
            </a:r>
            <a:r>
              <a:rPr lang="zh-CN" altLang="en-US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方法</a:t>
            </a:r>
            <a:endParaRPr lang="zh-CN" altLang="en-US" sz="3000" b="1" kern="0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r>
              <a:rPr lang="en-US" altLang="zh-CN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BESIII</a:t>
            </a:r>
            <a:r>
              <a:rPr lang="zh-CN" altLang="en-US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上探测暗光子的研究</a:t>
            </a:r>
            <a:r>
              <a:rPr lang="zh-CN" altLang="en-US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成果</a:t>
            </a:r>
            <a:endParaRPr lang="zh-CN" altLang="en-US" sz="3000" b="1" kern="0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endParaRPr lang="zh-CN" altLang="en-US" sz="3000" b="1" kern="0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193165" y="523240"/>
            <a:ext cx="411734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目录</a:t>
            </a:r>
            <a:r>
              <a:rPr lang="en-US" altLang="zh-CN" sz="4000" dirty="0">
                <a:latin typeface="微软雅黑" panose="020B0503020204020204" charset="-122"/>
                <a:ea typeface="微软雅黑" panose="020B0503020204020204" charset="-122"/>
              </a:rPr>
              <a:t> | </a:t>
            </a:r>
            <a:r>
              <a:rPr lang="en-US" altLang="zh-CN" sz="4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Outline</a:t>
            </a:r>
            <a:endParaRPr lang="en-US" altLang="zh-CN" sz="4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00045" y="6397625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indent="0" algn="ctr" rtl="0" eaLnBrk="0" fontAlgn="auto">
              <a:lnSpc>
                <a:spcPct val="94000"/>
              </a:lnSpc>
              <a:spcAft>
                <a:spcPts val="600"/>
              </a:spcAft>
            </a:pPr>
            <a:r>
              <a:rPr lang="zh-CN" altLang="en-US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目录</a:t>
            </a:r>
            <a:endParaRPr lang="en-US" altLang="zh-CN" sz="2400" kern="0" spc="100" dirty="0">
              <a:solidFill>
                <a:schemeClr val="bg1">
                  <a:alpha val="100000"/>
                </a:scheme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1496675" y="6400800"/>
            <a:ext cx="53276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endParaRPr lang="en-US" altLang="zh-CN" sz="18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"/>
          <p:cNvSpPr/>
          <p:nvPr/>
        </p:nvSpPr>
        <p:spPr>
          <a:xfrm>
            <a:off x="600" y="6400799"/>
            <a:ext cx="12192000" cy="457199"/>
          </a:xfrm>
          <a:prstGeom prst="rect">
            <a:avLst/>
          </a:pr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path"/>
          <p:cNvSpPr/>
          <p:nvPr/>
        </p:nvSpPr>
        <p:spPr>
          <a:xfrm>
            <a:off x="600" y="6333744"/>
            <a:ext cx="12192000" cy="67055"/>
          </a:xfrm>
          <a:custGeom>
            <a:avLst/>
            <a:gdLst/>
            <a:ahLst/>
            <a:cxnLst/>
            <a:rect l="0" t="0" r="0" b="0"/>
            <a:pathLst>
              <a:path w="19200" h="105">
                <a:moveTo>
                  <a:pt x="0" y="105"/>
                </a:moveTo>
                <a:lnTo>
                  <a:pt x="19200" y="105"/>
                </a:lnTo>
                <a:lnTo>
                  <a:pt x="19200" y="0"/>
                </a:lnTo>
                <a:lnTo>
                  <a:pt x="0" y="0"/>
                </a:lnTo>
                <a:lnTo>
                  <a:pt x="0" y="105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1193891" y="1412239"/>
            <a:ext cx="9966959" cy="6350"/>
          </a:xfrm>
          <a:custGeom>
            <a:avLst/>
            <a:gdLst/>
            <a:ahLst/>
            <a:cxnLst/>
            <a:rect l="0" t="0" r="0" b="0"/>
            <a:pathLst>
              <a:path w="15695" h="10">
                <a:moveTo>
                  <a:pt x="0" y="5"/>
                </a:moveTo>
                <a:lnTo>
                  <a:pt x="15695" y="5"/>
                </a:lnTo>
              </a:path>
            </a:pathLst>
          </a:custGeom>
          <a:noFill/>
          <a:ln w="6350" cap="flat">
            <a:solidFill>
              <a:srgbClr val="7F7F7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193765" y="523240"/>
            <a:ext cx="955802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研究背景</a:t>
            </a:r>
            <a:r>
              <a:rPr lang="en-US" altLang="zh-CN" sz="4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4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| </a:t>
            </a:r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Background of the Research Topic</a:t>
            </a:r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endParaRPr lang="en-US" altLang="zh-CN" sz="36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00645" y="6397625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indent="0" algn="ctr" rtl="0" eaLnBrk="0" fontAlgn="auto">
              <a:lnSpc>
                <a:spcPct val="94000"/>
              </a:lnSpc>
              <a:spcAft>
                <a:spcPts val="600"/>
              </a:spcAft>
            </a:pPr>
            <a:r>
              <a:rPr lang="zh-CN" altLang="en-US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研究背景</a:t>
            </a:r>
            <a:endParaRPr lang="zh-CN" altLang="en-US" sz="2400" kern="0" spc="100" dirty="0">
              <a:solidFill>
                <a:schemeClr val="bg1">
                  <a:alpha val="100000"/>
                </a:scheme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496675" y="6400800"/>
            <a:ext cx="53276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endParaRPr lang="en-US" altLang="zh-CN" sz="18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68450" y="1840230"/>
            <a:ext cx="9054465" cy="410781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indent="0" algn="l" fontAlgn="auto">
              <a:lnSpc>
                <a:spcPts val="3940"/>
              </a:lnSpc>
            </a:pP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新粒子探索困境：</a:t>
            </a:r>
            <a:endParaRPr lang="zh-CN" altLang="en-US" sz="2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indent="-342900" algn="l" fontAlgn="auto">
              <a:lnSpc>
                <a:spcPts val="3940"/>
              </a:lnSpc>
              <a:buFont typeface="Arial" panose="020B0604020202020204" pitchFamily="34" charset="0"/>
              <a:buChar char="•"/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超越标准模型新粒子曾被认为在部分规范相互作用下带电。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indent="-342900" algn="l" fontAlgn="auto">
              <a:lnSpc>
                <a:spcPts val="394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但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当大量搜索无果后，人们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将兴趣转向暗区，其不携带标准模型规范群要求的荷，新粒子不通过标准模型规范相互作用。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ts val="3940"/>
              </a:lnSpc>
            </a:pP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暗区探索途径：</a:t>
            </a:r>
            <a:endParaRPr lang="zh-CN" altLang="en-US" sz="2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indent="-342900" algn="l" fontAlgn="auto">
              <a:lnSpc>
                <a:spcPts val="3940"/>
              </a:lnSpc>
              <a:buFont typeface="Arial" panose="020B0604020202020204" pitchFamily="34" charset="0"/>
              <a:buChar char="•"/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暗区与可见区如果仅通过引力相互作用，则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实验室观察暗区粒子无望。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indent="-342900" algn="l" fontAlgn="auto">
              <a:lnSpc>
                <a:spcPts val="3940"/>
              </a:lnSpc>
              <a:buFont typeface="Arial" panose="020B0604020202020204" pitchFamily="34" charset="0"/>
              <a:buChar char="•"/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假设暗区与普通区通过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门户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粒子相互作用。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ts val="3140"/>
              </a:lnSpc>
            </a:pP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"/>
          <p:cNvSpPr/>
          <p:nvPr/>
        </p:nvSpPr>
        <p:spPr>
          <a:xfrm>
            <a:off x="600" y="6400799"/>
            <a:ext cx="12192000" cy="457199"/>
          </a:xfrm>
          <a:prstGeom prst="rect">
            <a:avLst/>
          </a:pr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path"/>
          <p:cNvSpPr/>
          <p:nvPr/>
        </p:nvSpPr>
        <p:spPr>
          <a:xfrm>
            <a:off x="600" y="6333744"/>
            <a:ext cx="12192000" cy="67055"/>
          </a:xfrm>
          <a:custGeom>
            <a:avLst/>
            <a:gdLst/>
            <a:ahLst/>
            <a:cxnLst/>
            <a:rect l="0" t="0" r="0" b="0"/>
            <a:pathLst>
              <a:path w="19200" h="105">
                <a:moveTo>
                  <a:pt x="0" y="105"/>
                </a:moveTo>
                <a:lnTo>
                  <a:pt x="19200" y="105"/>
                </a:lnTo>
                <a:lnTo>
                  <a:pt x="19200" y="0"/>
                </a:lnTo>
                <a:lnTo>
                  <a:pt x="0" y="0"/>
                </a:lnTo>
                <a:lnTo>
                  <a:pt x="0" y="105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1193891" y="1412239"/>
            <a:ext cx="9966959" cy="6350"/>
          </a:xfrm>
          <a:custGeom>
            <a:avLst/>
            <a:gdLst/>
            <a:ahLst/>
            <a:cxnLst/>
            <a:rect l="0" t="0" r="0" b="0"/>
            <a:pathLst>
              <a:path w="15695" h="10">
                <a:moveTo>
                  <a:pt x="0" y="5"/>
                </a:moveTo>
                <a:lnTo>
                  <a:pt x="15695" y="5"/>
                </a:lnTo>
              </a:path>
            </a:pathLst>
          </a:custGeom>
          <a:noFill/>
          <a:ln w="6350" cap="flat">
            <a:solidFill>
              <a:srgbClr val="7F7F7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193765" y="523240"/>
            <a:ext cx="955802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研究背景</a:t>
            </a:r>
            <a:r>
              <a:rPr lang="en-US" altLang="zh-CN" sz="4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4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| </a:t>
            </a:r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Background of the Research Topic</a:t>
            </a:r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endParaRPr lang="en-US" altLang="zh-CN" sz="36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00645" y="6397625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indent="0" algn="ctr" rtl="0" eaLnBrk="0" fontAlgn="auto">
              <a:lnSpc>
                <a:spcPct val="94000"/>
              </a:lnSpc>
              <a:spcAft>
                <a:spcPts val="600"/>
              </a:spcAft>
            </a:pPr>
            <a:r>
              <a:rPr lang="zh-CN" altLang="en-US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研究背景</a:t>
            </a:r>
            <a:endParaRPr lang="zh-CN" altLang="en-US" sz="2400" kern="0" spc="100" dirty="0">
              <a:solidFill>
                <a:schemeClr val="bg1">
                  <a:alpha val="100000"/>
                </a:scheme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496675" y="6400800"/>
            <a:ext cx="53276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4</a:t>
            </a:r>
            <a:endParaRPr lang="en-US" altLang="zh-CN" sz="18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612265" y="1506855"/>
            <a:ext cx="9139555" cy="50927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l" fontAlgn="auto">
              <a:lnSpc>
                <a:spcPts val="3500"/>
              </a:lnSpc>
            </a:pP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暗光子：</a:t>
            </a:r>
            <a:endParaRPr lang="zh-CN" altLang="en-US" sz="2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indent="-342900" algn="l" fontAlgn="auto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门户候选者中矢量门户最著名，对应矢量粒子为暗光子。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indent="-342900" algn="l" fontAlgn="auto">
              <a:lnSpc>
                <a:spcPts val="35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暗光子与通常物质相互作用实质是光子与通常物质相互作用，暗光子极小概率转变为光子后发生电磁相互作用，质量一般很小（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keV 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量级），此能量区间光电效应主导相互作用。</a:t>
            </a:r>
            <a:endParaRPr lang="zh-CN" altLang="en-US" sz="2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ts val="3500"/>
              </a:lnSpc>
            </a:pP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最小暗光子模型：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indent="-342900" fontAlgn="auto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仅有两个未知参数：动力学混合强度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ε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、暗光子质量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mA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。多个实验都着眼于暗光子研究，给出了这两个未知参数的上限。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重点关注低于电弱尺度的暗光子质量。在此范围内，暗光子现象学与超对称和其他扩展标准模型情景显著不同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ts val="3400"/>
              </a:lnSpc>
            </a:pP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"/>
          <p:cNvSpPr/>
          <p:nvPr/>
        </p:nvSpPr>
        <p:spPr>
          <a:xfrm>
            <a:off x="600" y="6400799"/>
            <a:ext cx="12192000" cy="457199"/>
          </a:xfrm>
          <a:prstGeom prst="rect">
            <a:avLst/>
          </a:pr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path"/>
          <p:cNvSpPr/>
          <p:nvPr/>
        </p:nvSpPr>
        <p:spPr>
          <a:xfrm>
            <a:off x="600" y="6333744"/>
            <a:ext cx="12192000" cy="67055"/>
          </a:xfrm>
          <a:custGeom>
            <a:avLst/>
            <a:gdLst/>
            <a:ahLst/>
            <a:cxnLst/>
            <a:rect l="0" t="0" r="0" b="0"/>
            <a:pathLst>
              <a:path w="19200" h="105">
                <a:moveTo>
                  <a:pt x="0" y="105"/>
                </a:moveTo>
                <a:lnTo>
                  <a:pt x="19200" y="105"/>
                </a:lnTo>
                <a:lnTo>
                  <a:pt x="19200" y="0"/>
                </a:lnTo>
                <a:lnTo>
                  <a:pt x="0" y="0"/>
                </a:lnTo>
                <a:lnTo>
                  <a:pt x="0" y="105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1193891" y="1412239"/>
            <a:ext cx="9966959" cy="6350"/>
          </a:xfrm>
          <a:custGeom>
            <a:avLst/>
            <a:gdLst/>
            <a:ahLst/>
            <a:cxnLst/>
            <a:rect l="0" t="0" r="0" b="0"/>
            <a:pathLst>
              <a:path w="15695" h="10">
                <a:moveTo>
                  <a:pt x="0" y="5"/>
                </a:moveTo>
                <a:lnTo>
                  <a:pt x="15695" y="5"/>
                </a:lnTo>
              </a:path>
            </a:pathLst>
          </a:custGeom>
          <a:noFill/>
          <a:ln w="6350" cap="flat">
            <a:solidFill>
              <a:srgbClr val="7F7F7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1563970" y="1441450"/>
            <a:ext cx="6576060" cy="387540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r>
              <a:rPr lang="zh-CN" altLang="en-US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研究背景</a:t>
            </a:r>
            <a:endParaRPr lang="zh-CN" altLang="en-US" sz="3000" b="1" kern="0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r>
              <a:rPr lang="zh-CN" altLang="en-US" sz="3000" b="1" kern="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实验探测方法</a:t>
            </a:r>
            <a:endParaRPr lang="zh-CN" altLang="en-US" sz="3000" b="1" kern="0" dirty="0">
              <a:solidFill>
                <a:srgbClr val="C000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r>
              <a:rPr lang="en-US" altLang="zh-CN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BESIII</a:t>
            </a:r>
            <a:r>
              <a:rPr lang="zh-CN" altLang="en-US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上探测暗光子的研究</a:t>
            </a:r>
            <a:r>
              <a:rPr lang="zh-CN" altLang="en-US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成果</a:t>
            </a:r>
            <a:endParaRPr lang="zh-CN" altLang="en-US" sz="3000" b="1" kern="0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endParaRPr lang="zh-CN" altLang="en-US" sz="3000" b="1" kern="0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193165" y="523240"/>
            <a:ext cx="411734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目录</a:t>
            </a:r>
            <a:r>
              <a:rPr lang="en-US" altLang="zh-CN" sz="4000" dirty="0">
                <a:latin typeface="微软雅黑" panose="020B0503020204020204" charset="-122"/>
                <a:ea typeface="微软雅黑" panose="020B0503020204020204" charset="-122"/>
              </a:rPr>
              <a:t> | </a:t>
            </a:r>
            <a:r>
              <a:rPr lang="en-US" altLang="zh-CN" sz="4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Outline</a:t>
            </a:r>
            <a:endParaRPr lang="en-US" altLang="zh-CN" sz="4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00045" y="6397625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indent="0" algn="ctr" rtl="0" eaLnBrk="0" fontAlgn="auto">
              <a:lnSpc>
                <a:spcPct val="94000"/>
              </a:lnSpc>
              <a:spcAft>
                <a:spcPts val="600"/>
              </a:spcAft>
            </a:pPr>
            <a:r>
              <a:rPr lang="zh-CN" altLang="en-US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目录</a:t>
            </a:r>
            <a:endParaRPr lang="en-US" altLang="zh-CN" sz="2400" kern="0" spc="100" dirty="0">
              <a:solidFill>
                <a:schemeClr val="bg1">
                  <a:alpha val="100000"/>
                </a:scheme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1496675" y="6400800"/>
            <a:ext cx="53276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endParaRPr lang="en-US" altLang="zh-CN" sz="18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"/>
          <p:cNvSpPr/>
          <p:nvPr/>
        </p:nvSpPr>
        <p:spPr>
          <a:xfrm>
            <a:off x="600" y="6400799"/>
            <a:ext cx="12192000" cy="457199"/>
          </a:xfrm>
          <a:prstGeom prst="rect">
            <a:avLst/>
          </a:pr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path"/>
          <p:cNvSpPr/>
          <p:nvPr/>
        </p:nvSpPr>
        <p:spPr>
          <a:xfrm>
            <a:off x="600" y="6333744"/>
            <a:ext cx="12192000" cy="67055"/>
          </a:xfrm>
          <a:custGeom>
            <a:avLst/>
            <a:gdLst/>
            <a:ahLst/>
            <a:cxnLst/>
            <a:rect l="0" t="0" r="0" b="0"/>
            <a:pathLst>
              <a:path w="19200" h="105">
                <a:moveTo>
                  <a:pt x="0" y="105"/>
                </a:moveTo>
                <a:lnTo>
                  <a:pt x="19200" y="105"/>
                </a:lnTo>
                <a:lnTo>
                  <a:pt x="19200" y="0"/>
                </a:lnTo>
                <a:lnTo>
                  <a:pt x="0" y="0"/>
                </a:lnTo>
                <a:lnTo>
                  <a:pt x="0" y="105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1193891" y="1412239"/>
            <a:ext cx="9966959" cy="6350"/>
          </a:xfrm>
          <a:custGeom>
            <a:avLst/>
            <a:gdLst/>
            <a:ahLst/>
            <a:cxnLst/>
            <a:rect l="0" t="0" r="0" b="0"/>
            <a:pathLst>
              <a:path w="15695" h="10">
                <a:moveTo>
                  <a:pt x="0" y="5"/>
                </a:moveTo>
                <a:lnTo>
                  <a:pt x="15695" y="5"/>
                </a:lnTo>
              </a:path>
            </a:pathLst>
          </a:custGeom>
          <a:noFill/>
          <a:ln w="6350" cap="flat">
            <a:solidFill>
              <a:srgbClr val="7F7F7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193765" y="523240"/>
            <a:ext cx="9606915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实验探测方法</a:t>
            </a:r>
            <a:r>
              <a:rPr lang="en-US" altLang="zh-CN" sz="4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4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| </a:t>
            </a:r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Experimental Facility</a:t>
            </a:r>
            <a:endParaRPr lang="en-US" altLang="zh-CN" sz="36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00645" y="6397625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indent="0" algn="ctr" eaLnBrk="0" fontAlgn="auto">
              <a:lnSpc>
                <a:spcPct val="94000"/>
              </a:lnSpc>
              <a:spcAft>
                <a:spcPts val="600"/>
              </a:spcAft>
            </a:pPr>
            <a:r>
              <a:rPr lang="zh-CN" altLang="en-US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实验仪器</a:t>
            </a:r>
            <a:endParaRPr lang="zh-CN" altLang="en-US" sz="2400" kern="0" spc="100" dirty="0">
              <a:solidFill>
                <a:schemeClr val="bg1">
                  <a:alpha val="100000"/>
                </a:scheme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93765" y="1797050"/>
            <a:ext cx="9817100" cy="368173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342900" indent="-342900" fontAlgn="auto">
              <a:lnSpc>
                <a:spcPts val="4000"/>
              </a:lnSpc>
              <a:buSzPct val="70000"/>
              <a:buFont typeface="Wingdings" panose="05000000000000000000" charset="0"/>
              <a:buChar char="l"/>
            </a:pP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原子核物理实验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：基于暗光子与光子质量混合机制，影响库仑定律距离平方反比定律，通过评估实验数据与该规律偏离，分析动量混合参数空间。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342900" indent="-342900" fontAlgn="auto">
              <a:lnSpc>
                <a:spcPts val="4000"/>
              </a:lnSpc>
              <a:buSzPct val="70000"/>
              <a:buFont typeface="Wingdings" panose="05000000000000000000" charset="0"/>
              <a:buChar char="l"/>
            </a:pP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加速器实验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：利用加速器打靶找暗光子共振峰区，探索暗光子质量相关参数空间。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342900" indent="-342900" fontAlgn="auto">
              <a:lnSpc>
                <a:spcPts val="4000"/>
              </a:lnSpc>
              <a:buSzPct val="70000"/>
              <a:buFont typeface="Wingdings" panose="05000000000000000000" charset="0"/>
              <a:buChar char="l"/>
            </a:pP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穿墙实验（</a:t>
            </a:r>
            <a:r>
              <a:rPr lang="en-US" altLang="zh-CN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LSW</a:t>
            </a: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：直接探测暗光子，利用光子源和光子屏蔽体制造无光环境，探测来自光子源方向、因光子与暗光子质量混合机制产生的二次发射光子，光子源可为人造高强度激光或恒星。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496675" y="6400800"/>
            <a:ext cx="53276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6</a:t>
            </a:r>
            <a:endParaRPr lang="en-US" altLang="zh-CN" sz="18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"/>
          <p:cNvSpPr/>
          <p:nvPr/>
        </p:nvSpPr>
        <p:spPr>
          <a:xfrm>
            <a:off x="600" y="6400799"/>
            <a:ext cx="12192000" cy="457199"/>
          </a:xfrm>
          <a:prstGeom prst="rect">
            <a:avLst/>
          </a:pr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path"/>
          <p:cNvSpPr/>
          <p:nvPr/>
        </p:nvSpPr>
        <p:spPr>
          <a:xfrm>
            <a:off x="600" y="6333744"/>
            <a:ext cx="12192000" cy="67055"/>
          </a:xfrm>
          <a:custGeom>
            <a:avLst/>
            <a:gdLst/>
            <a:ahLst/>
            <a:cxnLst/>
            <a:rect l="0" t="0" r="0" b="0"/>
            <a:pathLst>
              <a:path w="19200" h="105">
                <a:moveTo>
                  <a:pt x="0" y="105"/>
                </a:moveTo>
                <a:lnTo>
                  <a:pt x="19200" y="105"/>
                </a:lnTo>
                <a:lnTo>
                  <a:pt x="19200" y="0"/>
                </a:lnTo>
                <a:lnTo>
                  <a:pt x="0" y="0"/>
                </a:lnTo>
                <a:lnTo>
                  <a:pt x="0" y="105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1193891" y="1412239"/>
            <a:ext cx="9966959" cy="6350"/>
          </a:xfrm>
          <a:custGeom>
            <a:avLst/>
            <a:gdLst/>
            <a:ahLst/>
            <a:cxnLst/>
            <a:rect l="0" t="0" r="0" b="0"/>
            <a:pathLst>
              <a:path w="15695" h="10">
                <a:moveTo>
                  <a:pt x="0" y="5"/>
                </a:moveTo>
                <a:lnTo>
                  <a:pt x="15695" y="5"/>
                </a:lnTo>
              </a:path>
            </a:pathLst>
          </a:custGeom>
          <a:noFill/>
          <a:ln w="6350" cap="flat">
            <a:solidFill>
              <a:srgbClr val="7F7F7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1563970" y="1441450"/>
            <a:ext cx="6576060" cy="387540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r>
              <a:rPr lang="zh-CN" altLang="en-US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研究背景</a:t>
            </a:r>
            <a:endParaRPr lang="zh-CN" altLang="en-US" sz="3000" b="1" kern="0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r>
              <a:rPr lang="zh-CN" altLang="en-US" sz="3000" b="1" kern="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实验探测方法</a:t>
            </a:r>
            <a:endParaRPr lang="zh-CN" altLang="en-US" sz="3000" b="1" kern="0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r>
              <a:rPr lang="en-US" altLang="zh-CN" sz="3000" b="1" kern="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BESIII</a:t>
            </a:r>
            <a:r>
              <a:rPr lang="zh-CN" altLang="en-US" sz="3000" b="1" kern="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上探测暗光子的研究成果</a:t>
            </a:r>
            <a:endParaRPr lang="zh-CN" altLang="en-US" sz="3000" b="1" kern="0" dirty="0">
              <a:solidFill>
                <a:srgbClr val="C000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indent="-565150" algn="l" fontAlgn="auto">
              <a:lnSpc>
                <a:spcPts val="6000"/>
              </a:lnSpc>
              <a:buFont typeface="Wingdings" panose="05000000000000000000" charset="0"/>
              <a:buChar char="Ø"/>
            </a:pPr>
            <a:endParaRPr lang="zh-CN" altLang="en-US" sz="3000" b="1" kern="0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193165" y="523240"/>
            <a:ext cx="411734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目录</a:t>
            </a:r>
            <a:r>
              <a:rPr lang="en-US" altLang="zh-CN" sz="4000" dirty="0">
                <a:latin typeface="微软雅黑" panose="020B0503020204020204" charset="-122"/>
                <a:ea typeface="微软雅黑" panose="020B0503020204020204" charset="-122"/>
              </a:rPr>
              <a:t> | </a:t>
            </a:r>
            <a:r>
              <a:rPr lang="en-US" altLang="zh-CN" sz="4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Outline</a:t>
            </a:r>
            <a:endParaRPr lang="en-US" altLang="zh-CN" sz="4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00045" y="6397625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indent="0" algn="ctr" rtl="0" eaLnBrk="0" fontAlgn="auto">
              <a:lnSpc>
                <a:spcPct val="94000"/>
              </a:lnSpc>
              <a:spcAft>
                <a:spcPts val="600"/>
              </a:spcAft>
            </a:pPr>
            <a:r>
              <a:rPr lang="zh-CN" altLang="en-US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目录</a:t>
            </a:r>
            <a:endParaRPr lang="en-US" altLang="zh-CN" sz="2400" kern="0" spc="100" dirty="0">
              <a:solidFill>
                <a:schemeClr val="bg1">
                  <a:alpha val="100000"/>
                </a:scheme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1496675" y="6400800"/>
            <a:ext cx="53276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endParaRPr lang="en-US" altLang="zh-CN" sz="18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"/>
          <p:cNvSpPr/>
          <p:nvPr/>
        </p:nvSpPr>
        <p:spPr>
          <a:xfrm>
            <a:off x="600" y="6400799"/>
            <a:ext cx="12192000" cy="457199"/>
          </a:xfrm>
          <a:prstGeom prst="rect">
            <a:avLst/>
          </a:pr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path"/>
          <p:cNvSpPr/>
          <p:nvPr/>
        </p:nvSpPr>
        <p:spPr>
          <a:xfrm>
            <a:off x="600" y="6333744"/>
            <a:ext cx="12192000" cy="67055"/>
          </a:xfrm>
          <a:custGeom>
            <a:avLst/>
            <a:gdLst/>
            <a:ahLst/>
            <a:cxnLst/>
            <a:rect l="0" t="0" r="0" b="0"/>
            <a:pathLst>
              <a:path w="19200" h="105">
                <a:moveTo>
                  <a:pt x="0" y="105"/>
                </a:moveTo>
                <a:lnTo>
                  <a:pt x="19200" y="105"/>
                </a:lnTo>
                <a:lnTo>
                  <a:pt x="19200" y="0"/>
                </a:lnTo>
                <a:lnTo>
                  <a:pt x="0" y="0"/>
                </a:lnTo>
                <a:lnTo>
                  <a:pt x="0" y="105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1193891" y="1412239"/>
            <a:ext cx="9966959" cy="6350"/>
          </a:xfrm>
          <a:custGeom>
            <a:avLst/>
            <a:gdLst/>
            <a:ahLst/>
            <a:cxnLst/>
            <a:rect l="0" t="0" r="0" b="0"/>
            <a:pathLst>
              <a:path w="15695" h="10">
                <a:moveTo>
                  <a:pt x="0" y="5"/>
                </a:moveTo>
                <a:lnTo>
                  <a:pt x="15695" y="5"/>
                </a:lnTo>
              </a:path>
            </a:pathLst>
          </a:custGeom>
          <a:noFill/>
          <a:ln w="6350" cap="flat">
            <a:solidFill>
              <a:srgbClr val="7F7F7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193765" y="588645"/>
            <a:ext cx="9606915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BESIII</a:t>
            </a:r>
            <a:r>
              <a:rPr lang="zh-CN" altLang="en-US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上探测暗光子的研究成果</a:t>
            </a:r>
            <a:endParaRPr lang="zh-CN" altLang="en-US" sz="36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00645" y="6397625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indent="0" algn="ctr" eaLnBrk="0" fontAlgn="auto">
              <a:lnSpc>
                <a:spcPct val="94000"/>
              </a:lnSpc>
              <a:spcAft>
                <a:spcPts val="600"/>
              </a:spcAft>
            </a:pPr>
            <a:r>
              <a:rPr lang="zh-CN" altLang="en-US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数据样本</a:t>
            </a:r>
            <a:endParaRPr lang="zh-CN" altLang="en-US" sz="2400" kern="0" spc="100" dirty="0">
              <a:solidFill>
                <a:schemeClr val="bg1">
                  <a:alpha val="100000"/>
                </a:scheme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496675" y="6400800"/>
            <a:ext cx="53276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7</a:t>
            </a:r>
            <a:endParaRPr lang="en-US" altLang="zh-CN" sz="18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55420" y="2246630"/>
            <a:ext cx="9345295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 fontAlgn="auto">
              <a:lnSpc>
                <a:spcPts val="4200"/>
              </a:lnSpc>
              <a:buFont typeface="Wingdings" panose="05000000000000000000" charset="0"/>
              <a:buChar char="l"/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运行能区物理丰富，数据统计量大（尤其是存在大量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J/ψ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ψ(3686)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等数据），总积分亮度达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47 fb</a:t>
            </a:r>
            <a:r>
              <a:rPr lang="en-US" altLang="zh-CN" sz="2200" baseline="3000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¹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，广泛分布于</a:t>
            </a:r>
            <a:r>
              <a:rPr lang="en-US" alt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2.0 - 4.95 GeV 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能区，且含</a:t>
            </a: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有大量次级粒子样本，利于新物理寻找。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indent="-342900" fontAlgn="auto">
              <a:lnSpc>
                <a:spcPts val="4200"/>
              </a:lnSpc>
              <a:buFont typeface="Wingdings" panose="05000000000000000000" charset="0"/>
              <a:buChar char="l"/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数据质量好，对低动量电子、光子等有良好效率与鉴别区分能力。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indent="-342900" fontAlgn="auto">
              <a:lnSpc>
                <a:spcPts val="4200"/>
              </a:lnSpc>
              <a:buFont typeface="Wingdings" panose="05000000000000000000" charset="0"/>
              <a:buChar char="l"/>
            </a:pPr>
            <a:r>
              <a:rPr lang="zh-CN" altLang="en-US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多数数据在阈值附近产生，采用关联标记技术分析，信号纯净、本底低、系统误差小，可做绝对分支比测量。</a:t>
            </a:r>
            <a:endParaRPr lang="zh-CN" altLang="en-US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61795" y="1668145"/>
            <a:ext cx="46183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BESIII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探测新物理的优势：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"/>
          <p:cNvSpPr/>
          <p:nvPr/>
        </p:nvSpPr>
        <p:spPr>
          <a:xfrm>
            <a:off x="600" y="6400799"/>
            <a:ext cx="12192000" cy="457199"/>
          </a:xfrm>
          <a:prstGeom prst="rect">
            <a:avLst/>
          </a:pr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path"/>
          <p:cNvSpPr/>
          <p:nvPr/>
        </p:nvSpPr>
        <p:spPr>
          <a:xfrm>
            <a:off x="600" y="6333744"/>
            <a:ext cx="12192000" cy="67055"/>
          </a:xfrm>
          <a:custGeom>
            <a:avLst/>
            <a:gdLst/>
            <a:ahLst/>
            <a:cxnLst/>
            <a:rect l="0" t="0" r="0" b="0"/>
            <a:pathLst>
              <a:path w="19200" h="105">
                <a:moveTo>
                  <a:pt x="0" y="105"/>
                </a:moveTo>
                <a:lnTo>
                  <a:pt x="19200" y="105"/>
                </a:lnTo>
                <a:lnTo>
                  <a:pt x="19200" y="0"/>
                </a:lnTo>
                <a:lnTo>
                  <a:pt x="0" y="0"/>
                </a:lnTo>
                <a:lnTo>
                  <a:pt x="0" y="105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1193891" y="1412239"/>
            <a:ext cx="9966959" cy="6350"/>
          </a:xfrm>
          <a:custGeom>
            <a:avLst/>
            <a:gdLst/>
            <a:ahLst/>
            <a:cxnLst/>
            <a:rect l="0" t="0" r="0" b="0"/>
            <a:pathLst>
              <a:path w="15695" h="10">
                <a:moveTo>
                  <a:pt x="0" y="5"/>
                </a:moveTo>
                <a:lnTo>
                  <a:pt x="15695" y="5"/>
                </a:lnTo>
              </a:path>
            </a:pathLst>
          </a:custGeom>
          <a:noFill/>
          <a:ln w="6350" cap="flat">
            <a:solidFill>
              <a:srgbClr val="7F7F7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193765" y="588645"/>
            <a:ext cx="9606915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BESIII</a:t>
            </a:r>
            <a:r>
              <a:rPr lang="zh-CN" altLang="en-US" sz="36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上探测暗光子的研究成果</a:t>
            </a:r>
            <a:endParaRPr lang="zh-CN" altLang="en-US" sz="36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00645" y="6397625"/>
            <a:ext cx="6096000" cy="438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 indent="0" algn="ctr" eaLnBrk="0" fontAlgn="auto">
              <a:lnSpc>
                <a:spcPct val="94000"/>
              </a:lnSpc>
              <a:spcAft>
                <a:spcPts val="600"/>
              </a:spcAft>
            </a:pPr>
            <a:r>
              <a:rPr lang="zh-CN" altLang="en-US" sz="2400" kern="0" spc="100" dirty="0">
                <a:solidFill>
                  <a:schemeClr val="bg1">
                    <a:alpha val="100000"/>
                  </a:schemeClr>
                </a:solidFill>
                <a:latin typeface="Arial" panose="020B0604020202020204" pitchFamily="34" charset="0"/>
                <a:ea typeface="楷体" panose="02010609060101010101" charset="-122"/>
                <a:cs typeface="楷体" panose="02010609060101010101" charset="-122"/>
                <a:sym typeface="+mn-ea"/>
              </a:rPr>
              <a:t>数据样本</a:t>
            </a:r>
            <a:endParaRPr lang="zh-CN" altLang="en-US" sz="2400" kern="0" spc="100" dirty="0">
              <a:solidFill>
                <a:schemeClr val="bg1">
                  <a:alpha val="100000"/>
                </a:schemeClr>
              </a:solidFill>
              <a:latin typeface="Arial" panose="020B0604020202020204" pitchFamily="34" charset="0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496675" y="6400800"/>
            <a:ext cx="53276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18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7</a:t>
            </a:r>
            <a:endParaRPr lang="en-US" altLang="zh-CN" sz="18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93800" y="1668145"/>
            <a:ext cx="94316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成果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：通过正负电子对撞的初态辐射过程寻找暗光子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15" y="3148330"/>
            <a:ext cx="3204845" cy="4286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1272540" y="2378075"/>
                <a:ext cx="9650730" cy="433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如果暗光子与标准模型物质耦合，则衰变</a:t>
                </a:r>
                <a14:m>
                  <m:oMath xmlns:m="http://schemas.openxmlformats.org/officeDocument/2006/math">
                    <m:r>
                      <a:rPr lang="en-US" altLang="zh-CN" sz="2200" i="1">
                        <a:latin typeface="Cambria Math" panose="02040503050406030204" pitchFamily="18" charset="0"/>
                        <a:ea typeface="MS Mincho" charset="0"/>
                        <a:cs typeface="Cambria Math" panose="02040503050406030204" pitchFamily="18" charset="0"/>
                      </a:rPr>
                      <m:t>𝛾</m:t>
                    </m:r>
                    <m:r>
                      <a:rPr lang="en-US" altLang="zh-CN" sz="2200" i="1">
                        <a:latin typeface="Cambria Math" panose="02040503050406030204" pitchFamily="18" charset="0"/>
                        <a:ea typeface="MS Mincho" charset="0"/>
                        <a:cs typeface="Cambria Math" panose="02040503050406030204" pitchFamily="18" charset="0"/>
                      </a:rPr>
                      <m:t>’→</m:t>
                    </m:r>
                    <m:sSup>
                      <m:sSupPr>
                        <m:ctrlP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en-US" altLang="zh-CN" sz="2200" i="1">
                            <a:latin typeface="Cambria Math" panose="02040503050406030204" pitchFamily="18" charset="0"/>
                            <a:ea typeface="MS Mincho" charset="0"/>
                            <a:cs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zh-CN" altLang="en-US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是可能的（其中</a:t>
                </a:r>
                <a14:m>
                  <m:oMath xmlns:m="http://schemas.openxmlformats.org/officeDocument/2006/math">
                    <m:r>
                      <a:rPr lang="en-US" altLang="zh-CN" sz="2200" i="1">
                        <a:latin typeface="Cambria Math" panose="02040503050406030204" pitchFamily="18" charset="0"/>
                        <a:ea typeface="微软雅黑" panose="020B0503020204020204" charset="-122"/>
                        <a:cs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zh-CN" altLang="en-US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表示轻子）</a:t>
                </a:r>
                <a:endParaRPr lang="zh-CN" altLang="en-US" sz="220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540" y="2378075"/>
                <a:ext cx="9650730" cy="433705"/>
              </a:xfrm>
              <a:prstGeom prst="rect">
                <a:avLst/>
              </a:prstGeom>
              <a:blipFill rotWithShape="1">
                <a:blip r:embed="rId3"/>
                <a:stretch>
                  <a:fillRect r="-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1193800" y="3865880"/>
                <a:ext cx="5932170" cy="2126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本研究分别采用了</a:t>
                </a:r>
                <a:r>
                  <a:rPr lang="en-US" altLang="zh-CN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tag</a:t>
                </a:r>
                <a:r>
                  <a:rPr lang="zh-CN" altLang="en-US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和</a:t>
                </a:r>
                <a:r>
                  <a:rPr lang="en-US" altLang="zh-CN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untag</a:t>
                </a:r>
                <a:r>
                  <a:rPr lang="zh-CN" altLang="en-US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方法探测了该过程，其主要本底道为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200" i="1">
                            <a:latin typeface="Cambria Math" panose="02040503050406030204" pitchFamily="18" charset="0"/>
                            <a:ea typeface="MS Mincho" charset="0"/>
                            <a:cs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altLang="zh-CN" sz="2200" i="1">
                        <a:latin typeface="Cambria Math" panose="02040503050406030204" pitchFamily="18" charset="0"/>
                        <a:ea typeface="MS Mincho" charset="0"/>
                        <a:cs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200" i="1">
                            <a:latin typeface="Cambria Math" panose="02040503050406030204" pitchFamily="18" charset="0"/>
                            <a:ea typeface="MS Mincho" charset="0"/>
                            <a:cs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  <m:t>𝐼𝑆𝑅</m:t>
                        </m:r>
                      </m:sub>
                    </m:sSub>
                    <m:sSup>
                      <m:sSupPr>
                        <m:ctrlP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i="1">
                            <a:latin typeface="Cambria Math" panose="02040503050406030204" pitchFamily="18" charset="0"/>
                            <a:ea typeface="MS Mincho" charset="0"/>
                            <a:cs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2200" i="1">
                        <a:latin typeface="Cambria Math" panose="02040503050406030204" pitchFamily="18" charset="0"/>
                        <a:ea typeface="MS Mincho" charset="0"/>
                        <a:cs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200" i="1">
                            <a:latin typeface="Cambria Math" panose="02040503050406030204" pitchFamily="18" charset="0"/>
                            <a:ea typeface="MS Mincho" charset="0"/>
                            <a:cs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  <m:t>𝐼𝑆𝑅</m:t>
                        </m:r>
                      </m:sub>
                    </m:sSub>
                    <m:sSup>
                      <m:sSupPr>
                        <m:ctrlP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i="1">
                            <a:latin typeface="Cambria Math" panose="02040503050406030204" pitchFamily="18" charset="0"/>
                            <a:ea typeface="MS Mincho" charset="0"/>
                            <a:cs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200" i="1">
                            <a:latin typeface="Cambria Math" panose="02040503050406030204" pitchFamily="18" charset="0"/>
                            <a:ea typeface="MS Mincho" charset="0"/>
                            <a:cs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200" i="1">
                            <a:latin typeface="Cambria Math" panose="02040503050406030204" pitchFamily="18" charset="0"/>
                            <a:ea typeface="MS Mincho" charset="0"/>
                            <a:cs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200" i="1">
                            <a:latin typeface="Cambria Math" panose="02040503050406030204" pitchFamily="18" charset="0"/>
                            <a:ea typeface="微软雅黑" panose="020B0503020204020204" charset="-122"/>
                            <a:cs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zh-CN" altLang="en-US" sz="2200">
                    <a:latin typeface="Cambria Math" panose="02040503050406030204" pitchFamily="18" charset="0"/>
                    <a:ea typeface="微软雅黑" panose="020B0503020204020204" charset="-122"/>
                    <a:cs typeface="Cambria Math" panose="02040503050406030204" pitchFamily="18" charset="0"/>
                  </a:rPr>
                  <a:t>。使用了整个</a:t>
                </a:r>
                <a:r>
                  <a:rPr lang="en-US" altLang="zh-CN" sz="2200">
                    <a:latin typeface="Cambria Math" panose="02040503050406030204" pitchFamily="18" charset="0"/>
                    <a:ea typeface="微软雅黑" panose="020B0503020204020204" charset="-122"/>
                    <a:cs typeface="Cambria Math" panose="02040503050406030204" pitchFamily="18" charset="0"/>
                  </a:rPr>
                  <a:t>ψ</a:t>
                </a:r>
                <a:r>
                  <a:rPr lang="zh-CN" altLang="en-US" sz="2200">
                    <a:latin typeface="Cambria Math" panose="02040503050406030204" pitchFamily="18" charset="0"/>
                    <a:ea typeface="微软雅黑" panose="020B0503020204020204" charset="-122"/>
                    <a:cs typeface="Cambria Math" panose="02040503050406030204" pitchFamily="18" charset="0"/>
                  </a:rPr>
                  <a:t>（</a:t>
                </a:r>
                <a:r>
                  <a:rPr lang="en-US" altLang="zh-CN" sz="2200">
                    <a:latin typeface="Cambria Math" panose="02040503050406030204" pitchFamily="18" charset="0"/>
                    <a:ea typeface="微软雅黑" panose="020B0503020204020204" charset="-122"/>
                    <a:cs typeface="Cambria Math" panose="02040503050406030204" pitchFamily="18" charset="0"/>
                  </a:rPr>
                  <a:t>3770</a:t>
                </a:r>
                <a:r>
                  <a:rPr lang="zh-CN" altLang="en-US" sz="2200">
                    <a:latin typeface="Cambria Math" panose="02040503050406030204" pitchFamily="18" charset="0"/>
                    <a:ea typeface="微软雅黑" panose="020B0503020204020204" charset="-122"/>
                    <a:cs typeface="Cambria Math" panose="02040503050406030204" pitchFamily="18" charset="0"/>
                  </a:rPr>
                  <a:t>）数据集。在该数据集的统计范围内未发现任何信号证据。利</a:t>
                </a:r>
                <a:r>
                  <a:rPr lang="zh-CN" altLang="en-US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  <a:sym typeface="+mn-ea"/>
                  </a:rPr>
                  <a:t>用两年的数据得到的结果和</a:t>
                </a:r>
                <a:r>
                  <a:rPr lang="en-US" altLang="zh-CN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  <a:sym typeface="+mn-ea"/>
                  </a:rPr>
                  <a:t> Babar </a:t>
                </a:r>
                <a:r>
                  <a:rPr lang="zh-CN" altLang="en-US" sz="2200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  <a:sym typeface="+mn-ea"/>
                  </a:rPr>
                  <a:t>实验十年数据的结果精度相当。</a:t>
                </a:r>
                <a:endParaRPr lang="zh-CN" altLang="en-US" sz="2200">
                  <a:latin typeface="Cambria Math" panose="02040503050406030204" pitchFamily="18" charset="0"/>
                  <a:ea typeface="微软雅黑" panose="020B0503020204020204" charset="-122"/>
                  <a:cs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800" y="3865880"/>
                <a:ext cx="5932170" cy="2126615"/>
              </a:xfrm>
              <a:prstGeom prst="rect">
                <a:avLst/>
              </a:prstGeom>
              <a:blipFill rotWithShape="1">
                <a:blip r:embed="rId4"/>
                <a:stretch>
                  <a:fillRect r="-287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rcRect l="3416"/>
          <a:stretch>
            <a:fillRect/>
          </a:stretch>
        </p:blipFill>
        <p:spPr>
          <a:xfrm>
            <a:off x="7253605" y="3061335"/>
            <a:ext cx="4243070" cy="295211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RESOURCE_RECORD_KEY" val="{&quot;13&quot;:[19948767,20481778,19972045]}"/>
  <p:tag name="COMMONDATA" val="eyJoZGlkIjoiYWIxNWFlNmQ5NDFhODkzY2Y5OGY0NzY1MjVkZmQwZTc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1504</Words>
  <Application>WPS 演示</Application>
  <PresentationFormat>宽屏</PresentationFormat>
  <Paragraphs>120</Paragraphs>
  <Slides>10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28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Times New Roman</vt:lpstr>
      <vt:lpstr>楷体</vt:lpstr>
      <vt:lpstr>Times New Roman</vt:lpstr>
      <vt:lpstr>Wingdings</vt:lpstr>
      <vt:lpstr>华文仿宋</vt:lpstr>
      <vt:lpstr>Cambria Math</vt:lpstr>
      <vt:lpstr>MS Mincho</vt:lpstr>
      <vt:lpstr>Segoe Print</vt:lpstr>
      <vt:lpstr>Arial Unicode MS</vt:lpstr>
      <vt:lpstr>Calibri</vt:lpstr>
      <vt:lpstr>华文楷体</vt:lpstr>
      <vt:lpstr>Tahoma</vt:lpstr>
      <vt:lpstr>汉仪汉黑简</vt:lpstr>
      <vt:lpstr>华文中宋</vt:lpstr>
      <vt:lpstr>华文彩云</vt:lpstr>
      <vt:lpstr>华文宋体</vt:lpstr>
      <vt:lpstr>华文细黑</vt:lpstr>
      <vt:lpstr>华文行楷</vt:lpstr>
      <vt:lpstr>仿宋</vt:lpstr>
      <vt:lpstr>汉仪铸字美心体简</vt:lpstr>
      <vt:lpstr>汉仪太极体简</vt:lpstr>
      <vt:lpstr>汉仪力量黑简</vt:lpstr>
      <vt:lpstr>幼圆</vt:lpstr>
      <vt:lpstr>汉仪中黑简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study of the singly anti-charmed pentaquark production in b-factory</dc:title>
  <dc:creator>admin</dc:creator>
  <cp:lastModifiedBy>忍冬草</cp:lastModifiedBy>
  <cp:revision>100</cp:revision>
  <dcterms:created xsi:type="dcterms:W3CDTF">2023-12-10T09:27:00Z</dcterms:created>
  <dcterms:modified xsi:type="dcterms:W3CDTF">2025-05-23T15:59:28Z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2023-12-17T09:27:02Z</vt:filetime>
  </property>
  <property fmtid="{D5CDD505-2E9C-101B-9397-08002B2CF9AE}" pid="4" name="ICV">
    <vt:lpwstr>623C65AA96A84540A9527DF4955D9F67_13</vt:lpwstr>
  </property>
  <property fmtid="{D5CDD505-2E9C-101B-9397-08002B2CF9AE}" pid="5" name="KSOProductBuildVer">
    <vt:lpwstr>2052-12.1.0.21171</vt:lpwstr>
  </property>
</Properties>
</file>