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Introduction of 2HDM Higgs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Boyang Gao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440" y="652215"/>
            <a:ext cx="10969200" cy="7056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Summary plots for beyond Standard Model Higgs boson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73530"/>
            <a:ext cx="6410960" cy="483044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29730" y="1688465"/>
            <a:ext cx="5062220" cy="466852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References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1200"/>
              <a:t>[1]G. C. Branco, P. M. Ferreira, L. Lavoura,M. N. Rebelo, Marc Sher, and Joao P. Silva Theory and phenomenology of two-Higgs-doublet models.https://arxiv.org/abs/1106.0034</a:t>
            </a:r>
            <a:endParaRPr lang="en-US" altLang="zh-CN" sz="1200"/>
          </a:p>
          <a:p>
            <a:pPr marL="0" indent="0">
              <a:buNone/>
            </a:pPr>
            <a:r>
              <a:rPr lang="en-US" altLang="zh-CN" sz="1200"/>
              <a:t>[2]Search for Heavy Higgs Bosons Decaying into Two Tau Leptons with the ATLAS Detector Using </a:t>
            </a:r>
            <a:r>
              <a:rPr lang="zh-CN" altLang="en-US" sz="1200"/>
              <a:t>𝑝𝑝</a:t>
            </a:r>
            <a:r>
              <a:rPr lang="en-US" altLang="zh-CN" sz="1200"/>
              <a:t>Collisions at √</a:t>
            </a:r>
            <a:r>
              <a:rPr lang="zh-CN" altLang="en-US" sz="1200"/>
              <a:t>𝑠</a:t>
            </a:r>
            <a:r>
              <a:rPr lang="en-US" altLang="zh-CN" sz="1200"/>
              <a:t>=13  TeV.Phys. Rev. Lett. 125, 051801 – Published 27 July, 2020.DOI: https://doi.org/10.1103/PhysRevLett.125.051801</a:t>
            </a:r>
            <a:endParaRPr lang="en-US" altLang="zh-CN" sz="1200"/>
          </a:p>
          <a:p>
            <a:pPr marL="0" indent="0">
              <a:buNone/>
            </a:pPr>
            <a:r>
              <a:rPr lang="en-US" altLang="zh-CN" sz="1200"/>
              <a:t>[3]The CMS Collaboration. A portrait of the Higgs boson by the CMS experiment ten years after the discovery. Nature 607, 60–68 (2022). https://doi.org/10.1038/s41586-022-04892-x</a:t>
            </a:r>
            <a:endParaRPr lang="en-US" altLang="zh-CN" sz="1200"/>
          </a:p>
          <a:p>
            <a:pPr marL="0" indent="0">
              <a:buNone/>
            </a:pPr>
            <a:r>
              <a:rPr lang="en-US" altLang="zh-CN" sz="1200"/>
              <a:t>[4]BSM Higgs searches (incl. exotic Higgs decays)ATL-PHYS-SLIDE-2024-493https://cds.cern.ch/record/2915340</a:t>
            </a:r>
            <a:endParaRPr lang="en-US" altLang="zh-CN" sz="1200"/>
          </a:p>
          <a:p>
            <a:pPr marL="0" indent="0">
              <a:buNone/>
            </a:pPr>
            <a:r>
              <a:rPr lang="en-US" altLang="zh-CN" sz="1200"/>
              <a:t>[5]Summary plots for beyond Standard Model Higgs boson benchmarks for direct and indirect searches.https://cds.cern.ch/record/2898861</a:t>
            </a:r>
            <a:endParaRPr lang="en-US" altLang="zh-CN" sz="1200"/>
          </a:p>
          <a:p>
            <a:pPr marL="0" indent="0">
              <a:buNone/>
            </a:pPr>
            <a:r>
              <a:rPr lang="en-US" altLang="zh-CN" sz="1200"/>
              <a:t>[6]The ATLAS collaboration., Aaboud, M., Aad, G. et al. Search for charged Higgs bosons decaying via H</a:t>
            </a:r>
            <a:r>
              <a:rPr lang="en-US" altLang="en-US" sz="1200"/>
              <a:t>±</a:t>
            </a:r>
            <a:r>
              <a:rPr lang="en-US" altLang="zh-CN" sz="1200"/>
              <a:t> </a:t>
            </a:r>
            <a:r>
              <a:rPr lang="en-US" altLang="en-US" sz="1200"/>
              <a:t>→</a:t>
            </a:r>
            <a:r>
              <a:rPr lang="en-US" altLang="zh-CN" sz="1200"/>
              <a:t> τ</a:t>
            </a:r>
            <a:r>
              <a:rPr lang="en-US" altLang="en-US" sz="1200"/>
              <a:t>±</a:t>
            </a:r>
            <a:r>
              <a:rPr lang="en-US" altLang="zh-CN" sz="1200"/>
              <a:t>ντ in the τ+jets and τ+lepton final states with 36 fb−1 of pp collision data recorded at \sqrt{s}=13 TeV with the ATLAS experiment. J. High Energ. Phys. 2018, 139 (2018). https://doi.org/10.1007/JHEP09(2018)139</a:t>
            </a:r>
            <a:endParaRPr lang="en-US" altLang="zh-CN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Outline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/>
                  <a:t>Introduction of SM Higgs</a:t>
                </a:r>
                <a:endParaRPr lang="en-US" altLang="zh-CN"/>
              </a:p>
              <a:p>
                <a:r>
                  <a:rPr lang="en-US" altLang="zh-CN"/>
                  <a:t>Problem in SM</a:t>
                </a:r>
                <a:endParaRPr lang="en-US" altLang="zh-CN"/>
              </a:p>
              <a:p>
                <a:r>
                  <a:rPr lang="en-US" altLang="zh-CN"/>
                  <a:t>Introduction of 2HDM</a:t>
                </a:r>
                <a:endParaRPr lang="en-US" altLang="zh-CN"/>
              </a:p>
              <a:p>
                <a:r>
                  <a:rPr lang="en-US" altLang="zh-CN"/>
                  <a:t>Exprement of BSM</a:t>
                </a:r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𝜈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lvl="1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H/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en-US" altLang="zh-CN">
                    <a:sym typeface="+mn-ea"/>
                  </a:rPr>
                  <a:t>Summary plots</a:t>
                </a:r>
                <a:endParaRPr lang="en-US" altLang="zh-CN">
                  <a:sym typeface="+mn-ea"/>
                </a:endParaRPr>
              </a:p>
              <a:p>
                <a:pPr marL="228600" lvl="0" indent="-228600">
                  <a:buFont typeface="Arial" panose="020B0604020202020204" pitchFamily="34" charset="0"/>
                  <a:buChar char="●"/>
                </a:pP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References</a:t>
                </a: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Higgs Boson in SM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/>
                  <a:t>Higgs Boson:mass=125Gev, spin=0</a:t>
                </a:r>
                <a:endParaRPr lang="en-US" altLang="zh-CN"/>
              </a:p>
              <a:p>
                <a:r>
                  <a:rPr lang="en-US" altLang="zh-CN"/>
                  <a:t>For solved vector boson have mass and without Higgs violates unitarity at high enegy.</a:t>
                </a:r>
                <a:endParaRPr lang="en-US" altLang="zh-CN"/>
              </a:p>
              <a:p>
                <a:r>
                  <a:rPr lang="en-US" altLang="zh-CN"/>
                  <a:t>Higgs potential:V=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QQ20250522-2027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3373755"/>
            <a:ext cx="5137150" cy="3347085"/>
          </a:xfrm>
          <a:prstGeom prst="rect">
            <a:avLst/>
          </a:prstGeom>
        </p:spPr>
      </p:pic>
      <p:pic>
        <p:nvPicPr>
          <p:cNvPr id="5" name="图片 4" descr="QQ20250522-204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0" y="2842895"/>
            <a:ext cx="3007360" cy="393319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2665"/>
              <a:t>Areas where the standard model cannot be applied</a:t>
            </a:r>
            <a:endParaRPr lang="en-US" altLang="zh-CN" sz="266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en-US" altLang="zh-CN"/>
              <a:t>The matter-antimatter asymmetry problem</a:t>
            </a:r>
            <a:endParaRPr lang="en-US" altLang="zh-CN"/>
          </a:p>
          <a:p>
            <a:pPr algn="l"/>
            <a:r>
              <a:rPr lang="en-US" altLang="zh-CN"/>
              <a:t>Dark mater and dark energy</a:t>
            </a:r>
            <a:endParaRPr lang="en-US" altLang="zh-CN"/>
          </a:p>
          <a:p>
            <a:pPr algn="l"/>
            <a:r>
              <a:rPr lang="en-US" altLang="zh-CN"/>
              <a:t>Hierarchy/Fine tuning problem</a:t>
            </a:r>
            <a:endParaRPr lang="en-US" altLang="zh-CN"/>
          </a:p>
          <a:p>
            <a:pPr algn="l"/>
            <a:r>
              <a:rPr lang="en-US" altLang="zh-CN"/>
              <a:t>Origin of the large difference in fermion mass</a:t>
            </a:r>
            <a:endParaRPr lang="en-US" altLang="zh-CN"/>
          </a:p>
          <a:p>
            <a:pPr algn="l"/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057525" y="4639945"/>
            <a:ext cx="7614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We need Beyond SM Model Higgs!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Introduction of Two Higgs Doublet Model (2HDM)  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0000"/>
              </a:bodyPr>
              <a:p>
                <a:r>
                  <a:rPr lang="en-US" altLang="zh-CN" sz="4000"/>
                  <a:t>Motivation of 2HDM:</a:t>
                </a:r>
                <a:endParaRPr lang="en-US" altLang="zh-CN" sz="4000"/>
              </a:p>
              <a:p>
                <a:pPr lvl="1"/>
                <a:r>
                  <a:rPr lang="en-US" altLang="zh-CN" sz="2800"/>
                  <a:t>Supersymmetry:A signal Higgs cant give mass to both quarks with charge 2/3 and charge 1/3</a:t>
                </a:r>
                <a:endParaRPr lang="en-US" altLang="zh-CN" sz="2800"/>
              </a:p>
              <a:p>
                <a:pPr lvl="1"/>
                <a:r>
                  <a:rPr lang="en-US" altLang="zh-CN" sz="2800"/>
                  <a:t>Axion models:Lagrangian contains an U(1) symmertry that need 2 Higgs Doublet Model</a:t>
                </a:r>
                <a:endParaRPr lang="en-US" altLang="zh-CN" sz="2800"/>
              </a:p>
              <a:p>
                <a:pPr lvl="1"/>
                <a:r>
                  <a:rPr lang="en-US" altLang="zh-CN" sz="2800"/>
                  <a:t>SM is unable to generate a baryon asymmetry of the Universe of sufficient size</a:t>
                </a:r>
                <a:endParaRPr lang="en-US" altLang="zh-CN" sz="2800"/>
              </a:p>
              <a:p>
                <a:pPr marL="228600" lvl="0" indent="-228600">
                  <a:buFont typeface="Arial" panose="020B0604020202020204" pitchFamily="34" charset="0"/>
                  <a:buChar char="●"/>
                </a:pPr>
                <a:r>
                  <a:rPr lang="en-US" altLang="zh-CN" sz="4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Extend Particles in 2HDM:</a:t>
                </a:r>
                <a:endParaRPr lang="en-US" altLang="zh-CN" sz="4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85800" lvl="1" indent="-228600">
                  <a:buFont typeface="Arial" panose="020B0604020202020204" pitchFamily="34" charset="0"/>
                  <a:buChar char="●"/>
                </a:pPr>
                <a:r>
                  <a:rPr lang="en-US" altLang="zh-CN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 CP-even particles:h ,H  h is 125Gev Higgs , H is Heavy Higgs</a:t>
                </a:r>
                <a:endParaRPr lang="en-US" altLang="zh-CN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85800" lvl="1" indent="-228600">
                  <a:buFont typeface="Arial" panose="020B0604020202020204" pitchFamily="34" charset="0"/>
                  <a:buChar char="●"/>
                </a:pPr>
                <a:r>
                  <a:rPr lang="en-US" altLang="zh-CN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 CP-odd particle:A</a:t>
                </a:r>
                <a:endParaRPr lang="en-US" altLang="zh-CN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685800" lvl="1" indent="-228600">
                  <a:buFont typeface="Arial" panose="020B0604020202020204" pitchFamily="34" charset="0"/>
                  <a:buChar char="●"/>
                </a:pPr>
                <a:r>
                  <a:rPr lang="en-US" altLang="zh-CN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 Charge particles: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±</m:t>
                        </m:r>
                      </m:sup>
                    </m:sSup>
                  </m:oMath>
                </a14:m>
                <a:endParaRPr lang="en-US" altLang="zh-CN" sz="28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28600" lvl="0" indent="-228600">
                  <a:buFont typeface="Arial" panose="020B0604020202020204" pitchFamily="34" charset="0"/>
                  <a:buChar char="●"/>
                </a:pP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endParaRPr lang="en-US" altLang="zh-CN"/>
              </a:p>
              <a:p>
                <a:pPr lvl="1"/>
                <a:endParaRPr lang="en-US" altLang="zh-CN"/>
              </a:p>
              <a:p>
                <a:pPr lvl="1"/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-3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QQ20250523-161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80" y="3642995"/>
            <a:ext cx="2883535" cy="32150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en-US" altLang="zh-CN"/>
              <a:t>Higgs potential of 2HDM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390705"/>
                <a:ext cx="10969200" cy="4759200"/>
              </a:xfrm>
            </p:spPr>
            <p:txBody>
              <a:bodyPr/>
              <a:p>
                <a:r>
                  <a:rPr lang="en-US" altLang="zh-CN"/>
                  <a:t>Potential:</a:t>
                </a:r>
                <a:endParaRPr lang="en-US" altLang="zh-CN"/>
              </a:p>
              <a:p>
                <a:pPr marL="0" indent="0" algn="ctr">
                  <a:buNone/>
                </a:pPr>
                <a:r>
                  <a:rPr lang="en-US" altLang="zh-CN"/>
                  <a:t>  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28600" lvl="0" indent="-228600" algn="l">
                  <a:buFont typeface="Arial" panose="020B0604020202020204" pitchFamily="34" charset="0"/>
                  <a:buChar char="●"/>
                </a:pP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Two complex scalar SU(2) doublets there are eight field</a:t>
                </a: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286000" lvl="5" indent="457200"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 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𝛷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𝛷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4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</a:t>
                </a:r>
                <a:endPara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28600" lvl="0" indent="-228600" algn="l">
                  <a:buFont typeface="Arial" panose="020B0604020202020204" pitchFamily="34" charset="0"/>
                  <a:buChar char="●"/>
                </a:pP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Minimization of </a:t>
                </a: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this potential:</a:t>
                </a:r>
                <a:endPara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457200" lvl="1" indent="457200" algn="l"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,  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𝛷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                        </a:t>
                </a:r>
                <a:r>
                  <a:rPr lang="en-US" altLang="zh-CN" sz="1775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     </a:t>
                </a:r>
                <a:endParaRPr lang="en-US" altLang="zh-CN" sz="1775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390705"/>
                <a:ext cx="10969200" cy="4759200"/>
              </a:xfrm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82825" y="6149975"/>
                <a:ext cx="7460615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3 feilds are eaten by boson (Z,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/>
                  <a:t>) ,5 feilds beacome higgs:h,H,A,</a:t>
                </a: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±</m:t>
                        </m:r>
                      </m:sup>
                    </m:sSup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825" y="6149975"/>
                <a:ext cx="7460615" cy="384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BSM Higgs boson searches</a:t>
            </a:r>
            <a:endParaRPr lang="en-US" altLang="zh-CN"/>
          </a:p>
        </p:txBody>
      </p:sp>
      <p:pic>
        <p:nvPicPr>
          <p:cNvPr id="5" name="图片 4" descr="QQ20250523-1505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1882140"/>
            <a:ext cx="10266045" cy="4939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75155" y="1369060"/>
            <a:ext cx="863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We pay attention to the search for high mass range</a:t>
            </a:r>
            <a:endParaRPr lang="zh-CN" altLang="en-US" sz="28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08400" y="353130"/>
                <a:ext cx="10969200" cy="705600"/>
              </a:xfrm>
            </p:spPr>
            <p:txBody>
              <a:bodyPr>
                <a:normAutofit fontScale="90000"/>
              </a:bodyPr>
              <a:p>
                <a:r>
                  <a:rPr lang="en-US" altLang="zh-CN">
                    <a:sym typeface="+mn-ea"/>
                  </a:rPr>
                  <a:t>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ym typeface="+mn-ea"/>
                      </a:rPr>
                      <m:t>xprement</m:t>
                    </m:r>
                    <m:r>
                      <a:rPr lang="en-US" altLang="zh-CN">
                        <a:sym typeface="+mn-ea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>
                        <a:sym typeface="+mn-ea"/>
                      </a:rPr>
                      <m:t>of</m:t>
                    </m:r>
                    <m:r>
                      <a:rPr lang="en-US" altLang="zh-CN">
                        <a:sym typeface="+mn-ea"/>
                      </a:rPr>
                      <m:t> 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𝜈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8400" y="353130"/>
                <a:ext cx="10969200" cy="705600"/>
              </a:xfrm>
              <a:blipFill rotWithShape="1">
                <a:blip r:embed="rId1"/>
                <a:stretch>
                  <a:fillRect l="-1" t="-10" r="3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QQ20250523-1639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15" y="1343025"/>
            <a:ext cx="6520815" cy="4794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371590" y="1078230"/>
                <a:ext cx="4950460" cy="41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sym typeface="+mn-ea"/>
                  </a:rPr>
                  <a:t>              Set limits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𝜈</m:t>
                    </m:r>
                  </m:oMath>
                </a14:m>
                <a:r>
                  <a:rPr lang="en-US" altLang="zh-CN" sz="2000">
                    <a:sym typeface="+mn-ea"/>
                  </a:rPr>
                  <a:t> </a:t>
                </a:r>
                <a:endParaRPr lang="zh-CN" altLang="en-US" sz="20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90" y="1078230"/>
                <a:ext cx="4950460" cy="4191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QQ20250523-1650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" y="1637030"/>
            <a:ext cx="3060065" cy="1604010"/>
          </a:xfrm>
          <a:prstGeom prst="rect">
            <a:avLst/>
          </a:prstGeom>
        </p:spPr>
      </p:pic>
      <p:pic>
        <p:nvPicPr>
          <p:cNvPr id="13" name="图片 12" descr="QQ20250523-165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" y="3241040"/>
            <a:ext cx="3060700" cy="1623060"/>
          </a:xfrm>
          <a:prstGeom prst="rect">
            <a:avLst/>
          </a:prstGeom>
        </p:spPr>
      </p:pic>
      <p:pic>
        <p:nvPicPr>
          <p:cNvPr id="14" name="图片 13" descr="QQ20250523-1652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15" y="4784090"/>
            <a:ext cx="3101340" cy="13531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97580" y="1909445"/>
            <a:ext cx="2109470" cy="100584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Double-resonant top-quark production</a:t>
            </a:r>
            <a:endParaRPr lang="en-US" altLang="zh-CN" sz="1600"/>
          </a:p>
        </p:txBody>
      </p:sp>
      <p:sp>
        <p:nvSpPr>
          <p:cNvPr id="16" name="文本框 15"/>
          <p:cNvSpPr txBox="1"/>
          <p:nvPr/>
        </p:nvSpPr>
        <p:spPr>
          <a:xfrm>
            <a:off x="3471545" y="3719195"/>
            <a:ext cx="1967230" cy="90297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Non-resonant top-quark production</a:t>
            </a:r>
            <a:endParaRPr lang="en-US" altLang="zh-CN" sz="1600"/>
          </a:p>
        </p:txBody>
      </p:sp>
      <p:sp>
        <p:nvSpPr>
          <p:cNvPr id="17" name="文本框 16"/>
          <p:cNvSpPr txBox="1"/>
          <p:nvPr/>
        </p:nvSpPr>
        <p:spPr>
          <a:xfrm>
            <a:off x="3410585" y="5100320"/>
            <a:ext cx="2103755" cy="68897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 single-resonant top-quark production</a:t>
            </a:r>
            <a:endParaRPr lang="en-US" altLang="zh-CN" sz="1600"/>
          </a:p>
        </p:txBody>
      </p:sp>
      <p:sp>
        <p:nvSpPr>
          <p:cNvPr id="19" name="文本框 18"/>
          <p:cNvSpPr txBox="1"/>
          <p:nvPr/>
        </p:nvSpPr>
        <p:spPr>
          <a:xfrm>
            <a:off x="6306820" y="602837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/>
              <a:t>Conducted over a wide mass range of 80–2000 GeV The results agree with the background expectation of the Standard Mode</a:t>
            </a:r>
            <a:endParaRPr lang="en-US" altLang="zh-CN" sz="160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20250523-161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4290" y="1252220"/>
            <a:ext cx="5281295" cy="4761230"/>
          </a:xfrm>
          <a:prstGeom prst="rect">
            <a:avLst/>
          </a:prstGeom>
        </p:spPr>
      </p:pic>
      <p:pic>
        <p:nvPicPr>
          <p:cNvPr id="6" name="图片 5" descr="QQ20250523-170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" y="3177540"/>
            <a:ext cx="3393440" cy="2157730"/>
          </a:xfrm>
          <a:prstGeom prst="rect">
            <a:avLst/>
          </a:prstGeom>
        </p:spPr>
      </p:pic>
      <p:pic>
        <p:nvPicPr>
          <p:cNvPr id="7" name="图片 6" descr="QQ20250523-1704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1428750"/>
            <a:ext cx="3334385" cy="2205355"/>
          </a:xfrm>
          <a:prstGeom prst="rect">
            <a:avLst/>
          </a:prstGeom>
        </p:spPr>
      </p:pic>
      <p:pic>
        <p:nvPicPr>
          <p:cNvPr id="8" name="图片 7" descr="QQ20250523-170357"/>
          <p:cNvPicPr>
            <a:picLocks noChangeAspect="1"/>
          </p:cNvPicPr>
          <p:nvPr/>
        </p:nvPicPr>
        <p:blipFill>
          <a:blip r:embed="rId4"/>
          <a:srcRect t="10794"/>
          <a:stretch>
            <a:fillRect/>
          </a:stretch>
        </p:blipFill>
        <p:spPr>
          <a:xfrm>
            <a:off x="544195" y="5012690"/>
            <a:ext cx="3396615" cy="1784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9740" y="6160770"/>
            <a:ext cx="7307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ym typeface="+mn-ea"/>
              </a:rPr>
              <a:t>local significance = 2.2</a:t>
            </a:r>
            <a:r>
              <a:rPr lang="zh-CN" altLang="en-US" sz="2000">
                <a:sym typeface="+mn-ea"/>
              </a:rPr>
              <a:t>𝜎 </a:t>
            </a:r>
            <a:r>
              <a:rPr lang="en-US" altLang="zh-CN" sz="2000">
                <a:sym typeface="+mn-ea"/>
              </a:rPr>
              <a:t>(ggF), 2.7</a:t>
            </a:r>
            <a:r>
              <a:rPr lang="zh-CN" altLang="en-US" sz="2000">
                <a:sym typeface="+mn-ea"/>
              </a:rPr>
              <a:t>𝜎 </a:t>
            </a:r>
            <a:r>
              <a:rPr lang="en-US" altLang="zh-CN" sz="2000">
                <a:sym typeface="+mn-ea"/>
              </a:rPr>
              <a:t>(b-associated production)</a:t>
            </a:r>
            <a:endParaRPr lang="en-US" altLang="zh-CN" sz="2000"/>
          </a:p>
          <a:p>
            <a:r>
              <a:rPr lang="en-US" altLang="zh-CN" sz="2000">
                <a:sym typeface="+mn-ea"/>
              </a:rPr>
              <a:t>global significance = 1.9 </a:t>
            </a:r>
            <a:endParaRPr lang="en-US" altLang="zh-CN" sz="2000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19721" y="580009"/>
                <a:ext cx="5564505" cy="6724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Exprement</m:t>
                      </m:r>
                      <m: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of</m:t>
                      </m:r>
                      <m: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A</m:t>
                      </m:r>
                      <m:r>
                        <a:rPr lang="en-US" altLang="zh-CN" sz="4000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τ</m:t>
                          </m:r>
                        </m:e>
                        <m:sup>
                          <m: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τ</m:t>
                          </m:r>
                        </m:e>
                        <m:sup>
                          <m:r>
                            <a:rPr lang="en-US" altLang="zh-CN" sz="400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400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21" y="580009"/>
                <a:ext cx="5564505" cy="672465"/>
              </a:xfrm>
              <a:prstGeom prst="rect">
                <a:avLst/>
              </a:prstGeom>
              <a:blipFill rotWithShape="1">
                <a:blip r:embed="rId5"/>
                <a:stretch>
                  <a:fillRect l="-10" t="-38" r="10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3379</Words>
  <Application>WPS 演示</Application>
  <PresentationFormat>宽屏</PresentationFormat>
  <Paragraphs>114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Cambria Math</vt:lpstr>
      <vt:lpstr>微软雅黑</vt:lpstr>
      <vt:lpstr>Arial Unicode MS</vt:lpstr>
      <vt:lpstr>Calibri</vt:lpstr>
      <vt:lpstr>BatangChe</vt:lpstr>
      <vt:lpstr>ksdb</vt:lpstr>
      <vt:lpstr>等线</vt:lpstr>
      <vt:lpstr>PT Sans</vt:lpstr>
      <vt:lpstr>WPS</vt:lpstr>
      <vt:lpstr> Higgs sector</vt:lpstr>
      <vt:lpstr>Outline</vt:lpstr>
      <vt:lpstr>Higgs Boson in SM</vt:lpstr>
      <vt:lpstr>Areas where the standard model cannot be applied</vt:lpstr>
      <vt:lpstr>Introduction of Two Higgs Doublet Model (2HDM)  </vt:lpstr>
      <vt:lpstr>Higgs potential of 2HDM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WPS_1668157786</cp:lastModifiedBy>
  <cp:revision>202</cp:revision>
  <dcterms:created xsi:type="dcterms:W3CDTF">2019-06-19T02:08:00Z</dcterms:created>
  <dcterms:modified xsi:type="dcterms:W3CDTF">2025-05-23T16:26:29Z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51AA3998BCFA4C658128F53E71AA3C8B_11</vt:lpwstr>
  </property>
</Properties>
</file>