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59" r:id="rId5"/>
    <p:sldId id="260" r:id="rId6"/>
    <p:sldId id="264" r:id="rId7"/>
    <p:sldId id="261" r:id="rId8"/>
    <p:sldId id="262" r:id="rId9"/>
    <p:sldId id="263"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C5D0"/>
    <a:srgbClr val="3633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332" autoAdjust="0"/>
  </p:normalViewPr>
  <p:slideViewPr>
    <p:cSldViewPr snapToGrid="0">
      <p:cViewPr>
        <p:scale>
          <a:sx n="50" d="100"/>
          <a:sy n="50" d="100"/>
        </p:scale>
        <p:origin x="552" y="22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9:44:11.160"/>
    </inkml:context>
    <inkml:brush xml:id="br0">
      <inkml:brushProperty name="width" value="0.35" units="cm"/>
      <inkml:brushProperty name="height" value="0.35" units="cm"/>
      <inkml:brushProperty name="color" value="#E71224"/>
    </inkml:brush>
  </inkml:definitions>
  <inkml:trace contextRef="#ctx0" brushRef="#br0">2035 0 24575,'-20'2'0,"-1"1"0,1 1 0,0 1 0,0 1 0,0 0 0,-23 13 0,25-12 0,-41 20 0,2 2 0,-75 53 0,56-34 0,-354 240 0,21-12 0,95-99 0,126-74 0,1 15-1365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9:44:11.771"/>
    </inkml:context>
    <inkml:brush xml:id="br0">
      <inkml:brushProperty name="width" value="0.35" units="cm"/>
      <inkml:brushProperty name="height" value="0.35" units="cm"/>
      <inkml:brushProperty name="color" value="#E71224"/>
    </inkml:brush>
  </inkml:definitions>
  <inkml:trace contextRef="#ctx0" brushRef="#br0">0 0 24575,'16'18'0,"-2"1"0,0 0 0,-1 1 0,13 25 0,2 5 0,132 212 0,304 487 0,-411-663 0,-5 1 0,60 148 0,-89-194-1365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19:58:39.426"/>
    </inkml:context>
    <inkml:brush xml:id="br0">
      <inkml:brushProperty name="width" value="0.035" units="cm"/>
      <inkml:brushProperty name="height" value="0.035" units="cm"/>
      <inkml:brushProperty name="color" value="#E71224"/>
    </inkml:brush>
  </inkml:definitions>
  <inkml:trace contextRef="#ctx0" brushRef="#br0">0 0 24511,'0'1163'0,"920"-1163"0,-920-1163 0,-920 1163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5-23T20:00:08.058"/>
    </inkml:context>
    <inkml:brush xml:id="br0">
      <inkml:brushProperty name="width" value="0.035" units="cm"/>
      <inkml:brushProperty name="height" value="0.035" units="cm"/>
      <inkml:brushProperty name="color" value="#0070C0"/>
    </inkml:brush>
  </inkml:definitions>
  <inkml:trace contextRef="#ctx0" brushRef="#br0">0 0 24511,'0'1092'0,"631"-1092"0,-631-1092 0,-631 1092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073C63-07A7-479F-80F4-C7CC3303FEEE}" type="datetimeFigureOut">
              <a:rPr lang="en-US" smtClean="0"/>
              <a:t>5/24/2025</a:t>
            </a:fld>
            <a:endParaRPr 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75777E-ED64-4F94-BE90-81CA2C03292F}" type="slidenum">
              <a:rPr lang="en-US" smtClean="0"/>
              <a:t>‹#›</a:t>
            </a:fld>
            <a:endParaRPr lang="en-US"/>
          </a:p>
        </p:txBody>
      </p:sp>
    </p:spTree>
    <p:extLst>
      <p:ext uri="{BB962C8B-B14F-4D97-AF65-F5344CB8AC3E}">
        <p14:creationId xmlns:p14="http://schemas.microsoft.com/office/powerpoint/2010/main" val="20756122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dirty="0"/>
          </a:p>
        </p:txBody>
      </p:sp>
      <p:sp>
        <p:nvSpPr>
          <p:cNvPr id="4" name="灯片编号占位符 3"/>
          <p:cNvSpPr>
            <a:spLocks noGrp="1"/>
          </p:cNvSpPr>
          <p:nvPr>
            <p:ph type="sldNum" sz="quarter" idx="5"/>
          </p:nvPr>
        </p:nvSpPr>
        <p:spPr/>
        <p:txBody>
          <a:bodyPr/>
          <a:lstStyle/>
          <a:p>
            <a:fld id="{6075777E-ED64-4F94-BE90-81CA2C03292F}" type="slidenum">
              <a:rPr lang="en-US" smtClean="0"/>
              <a:t>4</a:t>
            </a:fld>
            <a:endParaRPr lang="en-US"/>
          </a:p>
        </p:txBody>
      </p:sp>
    </p:spTree>
    <p:extLst>
      <p:ext uri="{BB962C8B-B14F-4D97-AF65-F5344CB8AC3E}">
        <p14:creationId xmlns:p14="http://schemas.microsoft.com/office/powerpoint/2010/main" val="10158475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84EED6-01E2-2276-0AAF-FE001EB0B39E}"/>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副标题 2">
            <a:extLst>
              <a:ext uri="{FF2B5EF4-FFF2-40B4-BE49-F238E27FC236}">
                <a16:creationId xmlns:a16="http://schemas.microsoft.com/office/drawing/2014/main" id="{3A2AFF4D-3260-06FC-8699-85A1B48C3E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en-US"/>
          </a:p>
        </p:txBody>
      </p:sp>
      <p:sp>
        <p:nvSpPr>
          <p:cNvPr id="4" name="日期占位符 3">
            <a:extLst>
              <a:ext uri="{FF2B5EF4-FFF2-40B4-BE49-F238E27FC236}">
                <a16:creationId xmlns:a16="http://schemas.microsoft.com/office/drawing/2014/main" id="{744AC22D-85BF-1E9E-0828-4C8773142B85}"/>
              </a:ext>
            </a:extLst>
          </p:cNvPr>
          <p:cNvSpPr>
            <a:spLocks noGrp="1"/>
          </p:cNvSpPr>
          <p:nvPr>
            <p:ph type="dt" sz="half" idx="10"/>
          </p:nvPr>
        </p:nvSpPr>
        <p:spPr/>
        <p:txBody>
          <a:bodyPr/>
          <a:lstStyle/>
          <a:p>
            <a:fld id="{4C61FDFA-D7B1-404A-9336-3A968E771566}" type="datetimeFigureOut">
              <a:rPr lang="en-US" smtClean="0"/>
              <a:t>5/24/2025</a:t>
            </a:fld>
            <a:endParaRPr lang="en-US"/>
          </a:p>
        </p:txBody>
      </p:sp>
      <p:sp>
        <p:nvSpPr>
          <p:cNvPr id="5" name="页脚占位符 4">
            <a:extLst>
              <a:ext uri="{FF2B5EF4-FFF2-40B4-BE49-F238E27FC236}">
                <a16:creationId xmlns:a16="http://schemas.microsoft.com/office/drawing/2014/main" id="{A986716B-7D81-3E04-DB7D-F1D0255572EB}"/>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4B569E44-186F-E79A-F169-8D3A035F1134}"/>
              </a:ext>
            </a:extLst>
          </p:cNvPr>
          <p:cNvSpPr>
            <a:spLocks noGrp="1"/>
          </p:cNvSpPr>
          <p:nvPr>
            <p:ph type="sldNum" sz="quarter" idx="12"/>
          </p:nvPr>
        </p:nvSpPr>
        <p:spPr/>
        <p:txBody>
          <a:bodyPr/>
          <a:lstStyle/>
          <a:p>
            <a:fld id="{3D48078C-0ACA-4922-A3F7-733D6CB6B25B}" type="slidenum">
              <a:rPr lang="en-US" smtClean="0"/>
              <a:t>‹#›</a:t>
            </a:fld>
            <a:endParaRPr lang="en-US"/>
          </a:p>
        </p:txBody>
      </p:sp>
    </p:spTree>
    <p:extLst>
      <p:ext uri="{BB962C8B-B14F-4D97-AF65-F5344CB8AC3E}">
        <p14:creationId xmlns:p14="http://schemas.microsoft.com/office/powerpoint/2010/main" val="26413403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B69A3AF-461F-8291-796F-6B18EAAF91B0}"/>
              </a:ext>
            </a:extLst>
          </p:cNvPr>
          <p:cNvSpPr>
            <a:spLocks noGrp="1"/>
          </p:cNvSpPr>
          <p:nvPr>
            <p:ph type="title"/>
          </p:nvPr>
        </p:nvSpPr>
        <p:spPr/>
        <p:txBody>
          <a:bodyPr/>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5FD9A317-8167-64C3-89B7-3F3F6C72715C}"/>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CF75809E-DC6E-2DE0-DAE7-0E91E29F04B9}"/>
              </a:ext>
            </a:extLst>
          </p:cNvPr>
          <p:cNvSpPr>
            <a:spLocks noGrp="1"/>
          </p:cNvSpPr>
          <p:nvPr>
            <p:ph type="dt" sz="half" idx="10"/>
          </p:nvPr>
        </p:nvSpPr>
        <p:spPr/>
        <p:txBody>
          <a:bodyPr/>
          <a:lstStyle/>
          <a:p>
            <a:fld id="{4C61FDFA-D7B1-404A-9336-3A968E771566}" type="datetimeFigureOut">
              <a:rPr lang="en-US" smtClean="0"/>
              <a:t>5/24/2025</a:t>
            </a:fld>
            <a:endParaRPr lang="en-US"/>
          </a:p>
        </p:txBody>
      </p:sp>
      <p:sp>
        <p:nvSpPr>
          <p:cNvPr id="5" name="页脚占位符 4">
            <a:extLst>
              <a:ext uri="{FF2B5EF4-FFF2-40B4-BE49-F238E27FC236}">
                <a16:creationId xmlns:a16="http://schemas.microsoft.com/office/drawing/2014/main" id="{A795B200-1D25-BCF9-8700-2766A555ECB2}"/>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943DAF0B-FBD6-98CC-1E60-DA26247C2662}"/>
              </a:ext>
            </a:extLst>
          </p:cNvPr>
          <p:cNvSpPr>
            <a:spLocks noGrp="1"/>
          </p:cNvSpPr>
          <p:nvPr>
            <p:ph type="sldNum" sz="quarter" idx="12"/>
          </p:nvPr>
        </p:nvSpPr>
        <p:spPr/>
        <p:txBody>
          <a:bodyPr/>
          <a:lstStyle/>
          <a:p>
            <a:fld id="{3D48078C-0ACA-4922-A3F7-733D6CB6B25B}" type="slidenum">
              <a:rPr lang="en-US" smtClean="0"/>
              <a:t>‹#›</a:t>
            </a:fld>
            <a:endParaRPr lang="en-US"/>
          </a:p>
        </p:txBody>
      </p:sp>
    </p:spTree>
    <p:extLst>
      <p:ext uri="{BB962C8B-B14F-4D97-AF65-F5344CB8AC3E}">
        <p14:creationId xmlns:p14="http://schemas.microsoft.com/office/powerpoint/2010/main" val="3502785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8E9FEC0-C4E0-D481-4C04-46942BB7D631}"/>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竖排文字占位符 2">
            <a:extLst>
              <a:ext uri="{FF2B5EF4-FFF2-40B4-BE49-F238E27FC236}">
                <a16:creationId xmlns:a16="http://schemas.microsoft.com/office/drawing/2014/main" id="{CE8414B1-56FB-B7DA-80D1-6EBB71A2A7E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ACE70127-7AAC-A1C7-E36E-BAD1B80BEEEB}"/>
              </a:ext>
            </a:extLst>
          </p:cNvPr>
          <p:cNvSpPr>
            <a:spLocks noGrp="1"/>
          </p:cNvSpPr>
          <p:nvPr>
            <p:ph type="dt" sz="half" idx="10"/>
          </p:nvPr>
        </p:nvSpPr>
        <p:spPr/>
        <p:txBody>
          <a:bodyPr/>
          <a:lstStyle/>
          <a:p>
            <a:fld id="{4C61FDFA-D7B1-404A-9336-3A968E771566}" type="datetimeFigureOut">
              <a:rPr lang="en-US" smtClean="0"/>
              <a:t>5/24/2025</a:t>
            </a:fld>
            <a:endParaRPr lang="en-US"/>
          </a:p>
        </p:txBody>
      </p:sp>
      <p:sp>
        <p:nvSpPr>
          <p:cNvPr id="5" name="页脚占位符 4">
            <a:extLst>
              <a:ext uri="{FF2B5EF4-FFF2-40B4-BE49-F238E27FC236}">
                <a16:creationId xmlns:a16="http://schemas.microsoft.com/office/drawing/2014/main" id="{67EAE29E-98A7-00B3-28D5-D90D4729C1C7}"/>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7FE2E63A-5C57-6C94-D322-7AA0452ABDD3}"/>
              </a:ext>
            </a:extLst>
          </p:cNvPr>
          <p:cNvSpPr>
            <a:spLocks noGrp="1"/>
          </p:cNvSpPr>
          <p:nvPr>
            <p:ph type="sldNum" sz="quarter" idx="12"/>
          </p:nvPr>
        </p:nvSpPr>
        <p:spPr/>
        <p:txBody>
          <a:bodyPr/>
          <a:lstStyle/>
          <a:p>
            <a:fld id="{3D48078C-0ACA-4922-A3F7-733D6CB6B25B}" type="slidenum">
              <a:rPr lang="en-US" smtClean="0"/>
              <a:t>‹#›</a:t>
            </a:fld>
            <a:endParaRPr lang="en-US"/>
          </a:p>
        </p:txBody>
      </p:sp>
    </p:spTree>
    <p:extLst>
      <p:ext uri="{BB962C8B-B14F-4D97-AF65-F5344CB8AC3E}">
        <p14:creationId xmlns:p14="http://schemas.microsoft.com/office/powerpoint/2010/main" val="87179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CC738C-3832-A866-D1AA-3CEC23A454B9}"/>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B59D7A2A-247C-3547-B8F1-C9D7F8FE85E7}"/>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B039E261-D3A8-E833-C5D1-A954223307D6}"/>
              </a:ext>
            </a:extLst>
          </p:cNvPr>
          <p:cNvSpPr>
            <a:spLocks noGrp="1"/>
          </p:cNvSpPr>
          <p:nvPr>
            <p:ph type="dt" sz="half" idx="10"/>
          </p:nvPr>
        </p:nvSpPr>
        <p:spPr/>
        <p:txBody>
          <a:bodyPr/>
          <a:lstStyle/>
          <a:p>
            <a:fld id="{4C61FDFA-D7B1-404A-9336-3A968E771566}" type="datetimeFigureOut">
              <a:rPr lang="en-US" smtClean="0"/>
              <a:t>5/24/2025</a:t>
            </a:fld>
            <a:endParaRPr lang="en-US"/>
          </a:p>
        </p:txBody>
      </p:sp>
      <p:sp>
        <p:nvSpPr>
          <p:cNvPr id="5" name="页脚占位符 4">
            <a:extLst>
              <a:ext uri="{FF2B5EF4-FFF2-40B4-BE49-F238E27FC236}">
                <a16:creationId xmlns:a16="http://schemas.microsoft.com/office/drawing/2014/main" id="{D46185CB-D391-20DC-135F-BF6221DC03BE}"/>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349F855E-6251-48FF-DE82-645903F87296}"/>
              </a:ext>
            </a:extLst>
          </p:cNvPr>
          <p:cNvSpPr>
            <a:spLocks noGrp="1"/>
          </p:cNvSpPr>
          <p:nvPr>
            <p:ph type="sldNum" sz="quarter" idx="12"/>
          </p:nvPr>
        </p:nvSpPr>
        <p:spPr/>
        <p:txBody>
          <a:bodyPr/>
          <a:lstStyle/>
          <a:p>
            <a:fld id="{3D48078C-0ACA-4922-A3F7-733D6CB6B25B}" type="slidenum">
              <a:rPr lang="en-US" smtClean="0"/>
              <a:t>‹#›</a:t>
            </a:fld>
            <a:endParaRPr lang="en-US"/>
          </a:p>
        </p:txBody>
      </p:sp>
    </p:spTree>
    <p:extLst>
      <p:ext uri="{BB962C8B-B14F-4D97-AF65-F5344CB8AC3E}">
        <p14:creationId xmlns:p14="http://schemas.microsoft.com/office/powerpoint/2010/main" val="2383203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5FE19B6-5015-FB8F-288C-613C3392F458}"/>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2A3F050F-DCE8-874A-0637-21972076E4A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BA3786E-69FD-536A-A263-871212A46448}"/>
              </a:ext>
            </a:extLst>
          </p:cNvPr>
          <p:cNvSpPr>
            <a:spLocks noGrp="1"/>
          </p:cNvSpPr>
          <p:nvPr>
            <p:ph type="dt" sz="half" idx="10"/>
          </p:nvPr>
        </p:nvSpPr>
        <p:spPr/>
        <p:txBody>
          <a:bodyPr/>
          <a:lstStyle/>
          <a:p>
            <a:fld id="{4C61FDFA-D7B1-404A-9336-3A968E771566}" type="datetimeFigureOut">
              <a:rPr lang="en-US" smtClean="0"/>
              <a:t>5/24/2025</a:t>
            </a:fld>
            <a:endParaRPr lang="en-US"/>
          </a:p>
        </p:txBody>
      </p:sp>
      <p:sp>
        <p:nvSpPr>
          <p:cNvPr id="5" name="页脚占位符 4">
            <a:extLst>
              <a:ext uri="{FF2B5EF4-FFF2-40B4-BE49-F238E27FC236}">
                <a16:creationId xmlns:a16="http://schemas.microsoft.com/office/drawing/2014/main" id="{6E9458EE-E130-2121-226F-D5C883A73415}"/>
              </a:ext>
            </a:extLst>
          </p:cNvPr>
          <p:cNvSpPr>
            <a:spLocks noGrp="1"/>
          </p:cNvSpPr>
          <p:nvPr>
            <p:ph type="ftr" sz="quarter" idx="11"/>
          </p:nvPr>
        </p:nvSpPr>
        <p:spPr/>
        <p:txBody>
          <a:bodyPr/>
          <a:lstStyle/>
          <a:p>
            <a:endParaRPr lang="en-US"/>
          </a:p>
        </p:txBody>
      </p:sp>
      <p:sp>
        <p:nvSpPr>
          <p:cNvPr id="6" name="灯片编号占位符 5">
            <a:extLst>
              <a:ext uri="{FF2B5EF4-FFF2-40B4-BE49-F238E27FC236}">
                <a16:creationId xmlns:a16="http://schemas.microsoft.com/office/drawing/2014/main" id="{E6676445-DFD2-02A0-1F88-CCF633DC9AF8}"/>
              </a:ext>
            </a:extLst>
          </p:cNvPr>
          <p:cNvSpPr>
            <a:spLocks noGrp="1"/>
          </p:cNvSpPr>
          <p:nvPr>
            <p:ph type="sldNum" sz="quarter" idx="12"/>
          </p:nvPr>
        </p:nvSpPr>
        <p:spPr/>
        <p:txBody>
          <a:bodyPr/>
          <a:lstStyle/>
          <a:p>
            <a:fld id="{3D48078C-0ACA-4922-A3F7-733D6CB6B25B}" type="slidenum">
              <a:rPr lang="en-US" smtClean="0"/>
              <a:t>‹#›</a:t>
            </a:fld>
            <a:endParaRPr lang="en-US"/>
          </a:p>
        </p:txBody>
      </p:sp>
    </p:spTree>
    <p:extLst>
      <p:ext uri="{BB962C8B-B14F-4D97-AF65-F5344CB8AC3E}">
        <p14:creationId xmlns:p14="http://schemas.microsoft.com/office/powerpoint/2010/main" val="3930887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FFEFFC1-CD64-5FFB-D6EB-57379183AF32}"/>
              </a:ext>
            </a:extLst>
          </p:cNvPr>
          <p:cNvSpPr>
            <a:spLocks noGrp="1"/>
          </p:cNvSpPr>
          <p:nvPr>
            <p:ph type="title"/>
          </p:nvPr>
        </p:nvSpPr>
        <p:spPr/>
        <p:txBody>
          <a:body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086F246A-3FE4-F6C1-2A4B-009CAF5C24D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内容占位符 3">
            <a:extLst>
              <a:ext uri="{FF2B5EF4-FFF2-40B4-BE49-F238E27FC236}">
                <a16:creationId xmlns:a16="http://schemas.microsoft.com/office/drawing/2014/main" id="{AE9C6963-60F2-FB63-3958-3BA5FE9585B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日期占位符 4">
            <a:extLst>
              <a:ext uri="{FF2B5EF4-FFF2-40B4-BE49-F238E27FC236}">
                <a16:creationId xmlns:a16="http://schemas.microsoft.com/office/drawing/2014/main" id="{5F755EFD-F315-0073-256D-98709F89D472}"/>
              </a:ext>
            </a:extLst>
          </p:cNvPr>
          <p:cNvSpPr>
            <a:spLocks noGrp="1"/>
          </p:cNvSpPr>
          <p:nvPr>
            <p:ph type="dt" sz="half" idx="10"/>
          </p:nvPr>
        </p:nvSpPr>
        <p:spPr/>
        <p:txBody>
          <a:bodyPr/>
          <a:lstStyle/>
          <a:p>
            <a:fld id="{4C61FDFA-D7B1-404A-9336-3A968E771566}" type="datetimeFigureOut">
              <a:rPr lang="en-US" smtClean="0"/>
              <a:t>5/24/2025</a:t>
            </a:fld>
            <a:endParaRPr lang="en-US"/>
          </a:p>
        </p:txBody>
      </p:sp>
      <p:sp>
        <p:nvSpPr>
          <p:cNvPr id="6" name="页脚占位符 5">
            <a:extLst>
              <a:ext uri="{FF2B5EF4-FFF2-40B4-BE49-F238E27FC236}">
                <a16:creationId xmlns:a16="http://schemas.microsoft.com/office/drawing/2014/main" id="{AEFD1290-4190-98CD-40DC-D7849403A2B7}"/>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1090FE3E-B306-E2A5-AE24-12E7C1CB4BF4}"/>
              </a:ext>
            </a:extLst>
          </p:cNvPr>
          <p:cNvSpPr>
            <a:spLocks noGrp="1"/>
          </p:cNvSpPr>
          <p:nvPr>
            <p:ph type="sldNum" sz="quarter" idx="12"/>
          </p:nvPr>
        </p:nvSpPr>
        <p:spPr/>
        <p:txBody>
          <a:bodyPr/>
          <a:lstStyle/>
          <a:p>
            <a:fld id="{3D48078C-0ACA-4922-A3F7-733D6CB6B25B}" type="slidenum">
              <a:rPr lang="en-US" smtClean="0"/>
              <a:t>‹#›</a:t>
            </a:fld>
            <a:endParaRPr lang="en-US"/>
          </a:p>
        </p:txBody>
      </p:sp>
    </p:spTree>
    <p:extLst>
      <p:ext uri="{BB962C8B-B14F-4D97-AF65-F5344CB8AC3E}">
        <p14:creationId xmlns:p14="http://schemas.microsoft.com/office/powerpoint/2010/main" val="39432762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EAA21C-E4F5-AA34-D5A6-F690C10ABC9B}"/>
              </a:ext>
            </a:extLst>
          </p:cNvPr>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FDA90EE5-D5E4-B4A4-E8E1-ECC05661A51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612411B4-1C6A-90A7-30B4-03144703E810}"/>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5" name="文本占位符 4">
            <a:extLst>
              <a:ext uri="{FF2B5EF4-FFF2-40B4-BE49-F238E27FC236}">
                <a16:creationId xmlns:a16="http://schemas.microsoft.com/office/drawing/2014/main" id="{7F3A13FE-3AA7-1C98-CE93-97F9EB2C221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B1BEFE8E-2832-61DD-B53A-A193FBBD12E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7" name="日期占位符 6">
            <a:extLst>
              <a:ext uri="{FF2B5EF4-FFF2-40B4-BE49-F238E27FC236}">
                <a16:creationId xmlns:a16="http://schemas.microsoft.com/office/drawing/2014/main" id="{9C6128FB-F899-EF6B-C203-F53CDDB29B9B}"/>
              </a:ext>
            </a:extLst>
          </p:cNvPr>
          <p:cNvSpPr>
            <a:spLocks noGrp="1"/>
          </p:cNvSpPr>
          <p:nvPr>
            <p:ph type="dt" sz="half" idx="10"/>
          </p:nvPr>
        </p:nvSpPr>
        <p:spPr/>
        <p:txBody>
          <a:bodyPr/>
          <a:lstStyle/>
          <a:p>
            <a:fld id="{4C61FDFA-D7B1-404A-9336-3A968E771566}" type="datetimeFigureOut">
              <a:rPr lang="en-US" smtClean="0"/>
              <a:t>5/24/2025</a:t>
            </a:fld>
            <a:endParaRPr lang="en-US"/>
          </a:p>
        </p:txBody>
      </p:sp>
      <p:sp>
        <p:nvSpPr>
          <p:cNvPr id="8" name="页脚占位符 7">
            <a:extLst>
              <a:ext uri="{FF2B5EF4-FFF2-40B4-BE49-F238E27FC236}">
                <a16:creationId xmlns:a16="http://schemas.microsoft.com/office/drawing/2014/main" id="{D2272404-593C-AA60-15C8-C0AFFD9C644C}"/>
              </a:ext>
            </a:extLst>
          </p:cNvPr>
          <p:cNvSpPr>
            <a:spLocks noGrp="1"/>
          </p:cNvSpPr>
          <p:nvPr>
            <p:ph type="ftr" sz="quarter" idx="11"/>
          </p:nvPr>
        </p:nvSpPr>
        <p:spPr/>
        <p:txBody>
          <a:bodyPr/>
          <a:lstStyle/>
          <a:p>
            <a:endParaRPr lang="en-US"/>
          </a:p>
        </p:txBody>
      </p:sp>
      <p:sp>
        <p:nvSpPr>
          <p:cNvPr id="9" name="灯片编号占位符 8">
            <a:extLst>
              <a:ext uri="{FF2B5EF4-FFF2-40B4-BE49-F238E27FC236}">
                <a16:creationId xmlns:a16="http://schemas.microsoft.com/office/drawing/2014/main" id="{87AAEC74-C2F2-1167-9F0C-DE8D5F3ADBFF}"/>
              </a:ext>
            </a:extLst>
          </p:cNvPr>
          <p:cNvSpPr>
            <a:spLocks noGrp="1"/>
          </p:cNvSpPr>
          <p:nvPr>
            <p:ph type="sldNum" sz="quarter" idx="12"/>
          </p:nvPr>
        </p:nvSpPr>
        <p:spPr/>
        <p:txBody>
          <a:bodyPr/>
          <a:lstStyle/>
          <a:p>
            <a:fld id="{3D48078C-0ACA-4922-A3F7-733D6CB6B25B}" type="slidenum">
              <a:rPr lang="en-US" smtClean="0"/>
              <a:t>‹#›</a:t>
            </a:fld>
            <a:endParaRPr lang="en-US"/>
          </a:p>
        </p:txBody>
      </p:sp>
    </p:spTree>
    <p:extLst>
      <p:ext uri="{BB962C8B-B14F-4D97-AF65-F5344CB8AC3E}">
        <p14:creationId xmlns:p14="http://schemas.microsoft.com/office/powerpoint/2010/main" val="20588462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8F46F8F-0800-61E2-1515-FFA7139ED7FC}"/>
              </a:ext>
            </a:extLst>
          </p:cNvPr>
          <p:cNvSpPr>
            <a:spLocks noGrp="1"/>
          </p:cNvSpPr>
          <p:nvPr>
            <p:ph type="title"/>
          </p:nvPr>
        </p:nvSpPr>
        <p:spPr/>
        <p:txBody>
          <a:bodyPr/>
          <a:lstStyle/>
          <a:p>
            <a:r>
              <a:rPr lang="zh-CN" altLang="en-US"/>
              <a:t>单击此处编辑母版标题样式</a:t>
            </a:r>
            <a:endParaRPr lang="en-US"/>
          </a:p>
        </p:txBody>
      </p:sp>
      <p:sp>
        <p:nvSpPr>
          <p:cNvPr id="3" name="日期占位符 2">
            <a:extLst>
              <a:ext uri="{FF2B5EF4-FFF2-40B4-BE49-F238E27FC236}">
                <a16:creationId xmlns:a16="http://schemas.microsoft.com/office/drawing/2014/main" id="{2BB58F33-361B-096C-A6DE-25946864ACF4}"/>
              </a:ext>
            </a:extLst>
          </p:cNvPr>
          <p:cNvSpPr>
            <a:spLocks noGrp="1"/>
          </p:cNvSpPr>
          <p:nvPr>
            <p:ph type="dt" sz="half" idx="10"/>
          </p:nvPr>
        </p:nvSpPr>
        <p:spPr/>
        <p:txBody>
          <a:bodyPr/>
          <a:lstStyle/>
          <a:p>
            <a:fld id="{4C61FDFA-D7B1-404A-9336-3A968E771566}" type="datetimeFigureOut">
              <a:rPr lang="en-US" smtClean="0"/>
              <a:t>5/24/2025</a:t>
            </a:fld>
            <a:endParaRPr lang="en-US"/>
          </a:p>
        </p:txBody>
      </p:sp>
      <p:sp>
        <p:nvSpPr>
          <p:cNvPr id="4" name="页脚占位符 3">
            <a:extLst>
              <a:ext uri="{FF2B5EF4-FFF2-40B4-BE49-F238E27FC236}">
                <a16:creationId xmlns:a16="http://schemas.microsoft.com/office/drawing/2014/main" id="{56840E12-727E-6EB0-537A-0CA9FB572695}"/>
              </a:ext>
            </a:extLst>
          </p:cNvPr>
          <p:cNvSpPr>
            <a:spLocks noGrp="1"/>
          </p:cNvSpPr>
          <p:nvPr>
            <p:ph type="ftr" sz="quarter" idx="11"/>
          </p:nvPr>
        </p:nvSpPr>
        <p:spPr/>
        <p:txBody>
          <a:bodyPr/>
          <a:lstStyle/>
          <a:p>
            <a:endParaRPr lang="en-US"/>
          </a:p>
        </p:txBody>
      </p:sp>
      <p:sp>
        <p:nvSpPr>
          <p:cNvPr id="5" name="灯片编号占位符 4">
            <a:extLst>
              <a:ext uri="{FF2B5EF4-FFF2-40B4-BE49-F238E27FC236}">
                <a16:creationId xmlns:a16="http://schemas.microsoft.com/office/drawing/2014/main" id="{F58C8ED7-EAD6-4BD9-B2D4-4614E884B06E}"/>
              </a:ext>
            </a:extLst>
          </p:cNvPr>
          <p:cNvSpPr>
            <a:spLocks noGrp="1"/>
          </p:cNvSpPr>
          <p:nvPr>
            <p:ph type="sldNum" sz="quarter" idx="12"/>
          </p:nvPr>
        </p:nvSpPr>
        <p:spPr/>
        <p:txBody>
          <a:bodyPr/>
          <a:lstStyle/>
          <a:p>
            <a:fld id="{3D48078C-0ACA-4922-A3F7-733D6CB6B25B}" type="slidenum">
              <a:rPr lang="en-US" smtClean="0"/>
              <a:t>‹#›</a:t>
            </a:fld>
            <a:endParaRPr lang="en-US"/>
          </a:p>
        </p:txBody>
      </p:sp>
    </p:spTree>
    <p:extLst>
      <p:ext uri="{BB962C8B-B14F-4D97-AF65-F5344CB8AC3E}">
        <p14:creationId xmlns:p14="http://schemas.microsoft.com/office/powerpoint/2010/main" val="1305842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88ACA4C-98B8-316E-1EF9-824D983E1475}"/>
              </a:ext>
            </a:extLst>
          </p:cNvPr>
          <p:cNvSpPr>
            <a:spLocks noGrp="1"/>
          </p:cNvSpPr>
          <p:nvPr>
            <p:ph type="dt" sz="half" idx="10"/>
          </p:nvPr>
        </p:nvSpPr>
        <p:spPr/>
        <p:txBody>
          <a:bodyPr/>
          <a:lstStyle/>
          <a:p>
            <a:fld id="{4C61FDFA-D7B1-404A-9336-3A968E771566}" type="datetimeFigureOut">
              <a:rPr lang="en-US" smtClean="0"/>
              <a:t>5/24/2025</a:t>
            </a:fld>
            <a:endParaRPr lang="en-US"/>
          </a:p>
        </p:txBody>
      </p:sp>
      <p:sp>
        <p:nvSpPr>
          <p:cNvPr id="3" name="页脚占位符 2">
            <a:extLst>
              <a:ext uri="{FF2B5EF4-FFF2-40B4-BE49-F238E27FC236}">
                <a16:creationId xmlns:a16="http://schemas.microsoft.com/office/drawing/2014/main" id="{9D5C00C3-C322-44CD-173B-1EEDA88F3058}"/>
              </a:ext>
            </a:extLst>
          </p:cNvPr>
          <p:cNvSpPr>
            <a:spLocks noGrp="1"/>
          </p:cNvSpPr>
          <p:nvPr>
            <p:ph type="ftr" sz="quarter" idx="11"/>
          </p:nvPr>
        </p:nvSpPr>
        <p:spPr/>
        <p:txBody>
          <a:bodyPr/>
          <a:lstStyle/>
          <a:p>
            <a:endParaRPr lang="en-US"/>
          </a:p>
        </p:txBody>
      </p:sp>
      <p:sp>
        <p:nvSpPr>
          <p:cNvPr id="4" name="灯片编号占位符 3">
            <a:extLst>
              <a:ext uri="{FF2B5EF4-FFF2-40B4-BE49-F238E27FC236}">
                <a16:creationId xmlns:a16="http://schemas.microsoft.com/office/drawing/2014/main" id="{8D0D8A2C-9E58-7825-1A78-F403226D41FB}"/>
              </a:ext>
            </a:extLst>
          </p:cNvPr>
          <p:cNvSpPr>
            <a:spLocks noGrp="1"/>
          </p:cNvSpPr>
          <p:nvPr>
            <p:ph type="sldNum" sz="quarter" idx="12"/>
          </p:nvPr>
        </p:nvSpPr>
        <p:spPr/>
        <p:txBody>
          <a:bodyPr/>
          <a:lstStyle/>
          <a:p>
            <a:fld id="{3D48078C-0ACA-4922-A3F7-733D6CB6B25B}" type="slidenum">
              <a:rPr lang="en-US" smtClean="0"/>
              <a:t>‹#›</a:t>
            </a:fld>
            <a:endParaRPr lang="en-US"/>
          </a:p>
        </p:txBody>
      </p:sp>
    </p:spTree>
    <p:extLst>
      <p:ext uri="{BB962C8B-B14F-4D97-AF65-F5344CB8AC3E}">
        <p14:creationId xmlns:p14="http://schemas.microsoft.com/office/powerpoint/2010/main" val="13871732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D8F002-03AE-B2B3-1202-DD984ADD3C1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内容占位符 2">
            <a:extLst>
              <a:ext uri="{FF2B5EF4-FFF2-40B4-BE49-F238E27FC236}">
                <a16:creationId xmlns:a16="http://schemas.microsoft.com/office/drawing/2014/main" id="{92BD4DD3-D3AD-FBD8-8317-0C0E2E5F5BB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文本占位符 3">
            <a:extLst>
              <a:ext uri="{FF2B5EF4-FFF2-40B4-BE49-F238E27FC236}">
                <a16:creationId xmlns:a16="http://schemas.microsoft.com/office/drawing/2014/main" id="{D32EC6BC-0902-CA62-7C11-D44555C0E6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2FFD9142-8C95-0174-5ABC-1DF049A880BF}"/>
              </a:ext>
            </a:extLst>
          </p:cNvPr>
          <p:cNvSpPr>
            <a:spLocks noGrp="1"/>
          </p:cNvSpPr>
          <p:nvPr>
            <p:ph type="dt" sz="half" idx="10"/>
          </p:nvPr>
        </p:nvSpPr>
        <p:spPr/>
        <p:txBody>
          <a:bodyPr/>
          <a:lstStyle/>
          <a:p>
            <a:fld id="{4C61FDFA-D7B1-404A-9336-3A968E771566}" type="datetimeFigureOut">
              <a:rPr lang="en-US" smtClean="0"/>
              <a:t>5/24/2025</a:t>
            </a:fld>
            <a:endParaRPr lang="en-US"/>
          </a:p>
        </p:txBody>
      </p:sp>
      <p:sp>
        <p:nvSpPr>
          <p:cNvPr id="6" name="页脚占位符 5">
            <a:extLst>
              <a:ext uri="{FF2B5EF4-FFF2-40B4-BE49-F238E27FC236}">
                <a16:creationId xmlns:a16="http://schemas.microsoft.com/office/drawing/2014/main" id="{AB88C16E-610F-90EA-A0F3-A35B279130B8}"/>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072DF52A-0702-7137-FC79-84385E433E95}"/>
              </a:ext>
            </a:extLst>
          </p:cNvPr>
          <p:cNvSpPr>
            <a:spLocks noGrp="1"/>
          </p:cNvSpPr>
          <p:nvPr>
            <p:ph type="sldNum" sz="quarter" idx="12"/>
          </p:nvPr>
        </p:nvSpPr>
        <p:spPr/>
        <p:txBody>
          <a:bodyPr/>
          <a:lstStyle/>
          <a:p>
            <a:fld id="{3D48078C-0ACA-4922-A3F7-733D6CB6B25B}" type="slidenum">
              <a:rPr lang="en-US" smtClean="0"/>
              <a:t>‹#›</a:t>
            </a:fld>
            <a:endParaRPr lang="en-US"/>
          </a:p>
        </p:txBody>
      </p:sp>
    </p:spTree>
    <p:extLst>
      <p:ext uri="{BB962C8B-B14F-4D97-AF65-F5344CB8AC3E}">
        <p14:creationId xmlns:p14="http://schemas.microsoft.com/office/powerpoint/2010/main" val="3535093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6BB7EE-BB62-164B-EBF0-E200526A0ED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图片占位符 2">
            <a:extLst>
              <a:ext uri="{FF2B5EF4-FFF2-40B4-BE49-F238E27FC236}">
                <a16:creationId xmlns:a16="http://schemas.microsoft.com/office/drawing/2014/main" id="{E317CA1D-25C6-A2C9-2601-70B0B9F81A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文本占位符 3">
            <a:extLst>
              <a:ext uri="{FF2B5EF4-FFF2-40B4-BE49-F238E27FC236}">
                <a16:creationId xmlns:a16="http://schemas.microsoft.com/office/drawing/2014/main" id="{C4B0A623-2F0E-0DCE-EB22-7900A0442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A06A9B4-B3ED-9846-AD1C-83AEC1BE7256}"/>
              </a:ext>
            </a:extLst>
          </p:cNvPr>
          <p:cNvSpPr>
            <a:spLocks noGrp="1"/>
          </p:cNvSpPr>
          <p:nvPr>
            <p:ph type="dt" sz="half" idx="10"/>
          </p:nvPr>
        </p:nvSpPr>
        <p:spPr/>
        <p:txBody>
          <a:bodyPr/>
          <a:lstStyle/>
          <a:p>
            <a:fld id="{4C61FDFA-D7B1-404A-9336-3A968E771566}" type="datetimeFigureOut">
              <a:rPr lang="en-US" smtClean="0"/>
              <a:t>5/24/2025</a:t>
            </a:fld>
            <a:endParaRPr lang="en-US"/>
          </a:p>
        </p:txBody>
      </p:sp>
      <p:sp>
        <p:nvSpPr>
          <p:cNvPr id="6" name="页脚占位符 5">
            <a:extLst>
              <a:ext uri="{FF2B5EF4-FFF2-40B4-BE49-F238E27FC236}">
                <a16:creationId xmlns:a16="http://schemas.microsoft.com/office/drawing/2014/main" id="{1339A1BF-0D0B-7598-EBFF-5DE5EB359CBB}"/>
              </a:ext>
            </a:extLst>
          </p:cNvPr>
          <p:cNvSpPr>
            <a:spLocks noGrp="1"/>
          </p:cNvSpPr>
          <p:nvPr>
            <p:ph type="ftr" sz="quarter" idx="11"/>
          </p:nvPr>
        </p:nvSpPr>
        <p:spPr/>
        <p:txBody>
          <a:bodyPr/>
          <a:lstStyle/>
          <a:p>
            <a:endParaRPr lang="en-US"/>
          </a:p>
        </p:txBody>
      </p:sp>
      <p:sp>
        <p:nvSpPr>
          <p:cNvPr id="7" name="灯片编号占位符 6">
            <a:extLst>
              <a:ext uri="{FF2B5EF4-FFF2-40B4-BE49-F238E27FC236}">
                <a16:creationId xmlns:a16="http://schemas.microsoft.com/office/drawing/2014/main" id="{717AD937-758E-98A6-1815-2AC79E46C776}"/>
              </a:ext>
            </a:extLst>
          </p:cNvPr>
          <p:cNvSpPr>
            <a:spLocks noGrp="1"/>
          </p:cNvSpPr>
          <p:nvPr>
            <p:ph type="sldNum" sz="quarter" idx="12"/>
          </p:nvPr>
        </p:nvSpPr>
        <p:spPr/>
        <p:txBody>
          <a:bodyPr/>
          <a:lstStyle/>
          <a:p>
            <a:fld id="{3D48078C-0ACA-4922-A3F7-733D6CB6B25B}" type="slidenum">
              <a:rPr lang="en-US" smtClean="0"/>
              <a:t>‹#›</a:t>
            </a:fld>
            <a:endParaRPr lang="en-US"/>
          </a:p>
        </p:txBody>
      </p:sp>
    </p:spTree>
    <p:extLst>
      <p:ext uri="{BB962C8B-B14F-4D97-AF65-F5344CB8AC3E}">
        <p14:creationId xmlns:p14="http://schemas.microsoft.com/office/powerpoint/2010/main" val="2832148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B12AC841-8617-BCAA-6FA7-205F5B5E89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文本占位符 2">
            <a:extLst>
              <a:ext uri="{FF2B5EF4-FFF2-40B4-BE49-F238E27FC236}">
                <a16:creationId xmlns:a16="http://schemas.microsoft.com/office/drawing/2014/main" id="{A8FE722F-2C42-48C4-6D77-86099A4312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a:p>
        </p:txBody>
      </p:sp>
      <p:sp>
        <p:nvSpPr>
          <p:cNvPr id="4" name="日期占位符 3">
            <a:extLst>
              <a:ext uri="{FF2B5EF4-FFF2-40B4-BE49-F238E27FC236}">
                <a16:creationId xmlns:a16="http://schemas.microsoft.com/office/drawing/2014/main" id="{31C29BCE-FD8C-98CB-CC80-BA6968A7C59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C61FDFA-D7B1-404A-9336-3A968E771566}" type="datetimeFigureOut">
              <a:rPr lang="en-US" smtClean="0"/>
              <a:t>5/24/2025</a:t>
            </a:fld>
            <a:endParaRPr lang="en-US"/>
          </a:p>
        </p:txBody>
      </p:sp>
      <p:sp>
        <p:nvSpPr>
          <p:cNvPr id="5" name="页脚占位符 4">
            <a:extLst>
              <a:ext uri="{FF2B5EF4-FFF2-40B4-BE49-F238E27FC236}">
                <a16:creationId xmlns:a16="http://schemas.microsoft.com/office/drawing/2014/main" id="{EA37B39A-8CCE-8A87-3445-E1FD4947E22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灯片编号占位符 5">
            <a:extLst>
              <a:ext uri="{FF2B5EF4-FFF2-40B4-BE49-F238E27FC236}">
                <a16:creationId xmlns:a16="http://schemas.microsoft.com/office/drawing/2014/main" id="{A47137C0-12D5-AC9A-10D1-A9637F244CB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D48078C-0ACA-4922-A3F7-733D6CB6B25B}" type="slidenum">
              <a:rPr lang="en-US" smtClean="0"/>
              <a:t>‹#›</a:t>
            </a:fld>
            <a:endParaRPr lang="en-US"/>
          </a:p>
        </p:txBody>
      </p:sp>
    </p:spTree>
    <p:extLst>
      <p:ext uri="{BB962C8B-B14F-4D97-AF65-F5344CB8AC3E}">
        <p14:creationId xmlns:p14="http://schemas.microsoft.com/office/powerpoint/2010/main" val="21628717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3.png"/><Relationship Id="rId4" Type="http://schemas.openxmlformats.org/officeDocument/2006/relationships/customXml" Target="../ink/ink1.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png"/><Relationship Id="rId7"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ustomXml" Target="../ink/ink4.xml"/><Relationship Id="rId5" Type="http://schemas.openxmlformats.org/officeDocument/2006/relationships/image" Target="../media/image8.png"/><Relationship Id="rId4" Type="http://schemas.openxmlformats.org/officeDocument/2006/relationships/customXml" Target="../ink/ink3.xml"/><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FBE1BC-B21E-4025-1239-7152755F2525}"/>
              </a:ext>
            </a:extLst>
          </p:cNvPr>
          <p:cNvSpPr>
            <a:spLocks noGrp="1"/>
          </p:cNvSpPr>
          <p:nvPr>
            <p:ph type="ctrTitle"/>
          </p:nvPr>
        </p:nvSpPr>
        <p:spPr>
          <a:xfrm>
            <a:off x="1524000" y="1968583"/>
            <a:ext cx="9144000" cy="2387600"/>
          </a:xfrm>
        </p:spPr>
        <p:txBody>
          <a:bodyPr>
            <a:normAutofit fontScale="90000"/>
          </a:bodyPr>
          <a:lstStyle/>
          <a:p>
            <a:br>
              <a:rPr lang="en-US" altLang="zh-CN" dirty="0"/>
            </a:br>
            <a:br>
              <a:rPr lang="en-US" altLang="zh-CN" dirty="0"/>
            </a:br>
            <a:r>
              <a:rPr lang="en-US" altLang="zh-CN" dirty="0"/>
              <a:t>BSM</a:t>
            </a:r>
            <a:r>
              <a:rPr lang="zh-CN" altLang="en-US" dirty="0"/>
              <a:t>课程结课报告</a:t>
            </a:r>
            <a:br>
              <a:rPr lang="en-US" altLang="zh-CN" dirty="0"/>
            </a:br>
            <a:br>
              <a:rPr lang="en-US" dirty="0"/>
            </a:br>
            <a:r>
              <a:rPr lang="en-US" dirty="0"/>
              <a:t>Weakly Interacting Massive Particles </a:t>
            </a:r>
          </a:p>
        </p:txBody>
      </p:sp>
      <p:sp>
        <p:nvSpPr>
          <p:cNvPr id="3" name="副标题 2">
            <a:extLst>
              <a:ext uri="{FF2B5EF4-FFF2-40B4-BE49-F238E27FC236}">
                <a16:creationId xmlns:a16="http://schemas.microsoft.com/office/drawing/2014/main" id="{B87BA0B1-D812-8B3F-1094-7072D2669FE8}"/>
              </a:ext>
            </a:extLst>
          </p:cNvPr>
          <p:cNvSpPr>
            <a:spLocks noGrp="1"/>
          </p:cNvSpPr>
          <p:nvPr>
            <p:ph type="subTitle" idx="1"/>
          </p:nvPr>
        </p:nvSpPr>
        <p:spPr>
          <a:xfrm>
            <a:off x="1524000" y="4889417"/>
            <a:ext cx="9144000" cy="1655762"/>
          </a:xfrm>
        </p:spPr>
        <p:txBody>
          <a:bodyPr/>
          <a:lstStyle/>
          <a:p>
            <a:r>
              <a:rPr lang="zh-CN" altLang="en-US" dirty="0"/>
              <a:t>郭潇然</a:t>
            </a:r>
            <a:endParaRPr lang="en-US" altLang="zh-CN" dirty="0"/>
          </a:p>
          <a:p>
            <a:r>
              <a:rPr lang="en-US" dirty="0"/>
              <a:t>SA22004074</a:t>
            </a:r>
          </a:p>
          <a:p>
            <a:r>
              <a:rPr lang="en-US" dirty="0"/>
              <a:t>5/24/2025</a:t>
            </a:r>
          </a:p>
        </p:txBody>
      </p:sp>
    </p:spTree>
    <p:extLst>
      <p:ext uri="{BB962C8B-B14F-4D97-AF65-F5344CB8AC3E}">
        <p14:creationId xmlns:p14="http://schemas.microsoft.com/office/powerpoint/2010/main" val="289797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B5E3F12-98DE-1317-D0BC-57CB9825ED30}"/>
              </a:ext>
            </a:extLst>
          </p:cNvPr>
          <p:cNvSpPr>
            <a:spLocks noGrp="1"/>
          </p:cNvSpPr>
          <p:nvPr>
            <p:ph type="title"/>
          </p:nvPr>
        </p:nvSpPr>
        <p:spPr>
          <a:xfrm>
            <a:off x="2019300" y="1830784"/>
            <a:ext cx="8610600" cy="3196432"/>
          </a:xfrm>
        </p:spPr>
        <p:txBody>
          <a:bodyPr>
            <a:normAutofit fontScale="90000"/>
          </a:bodyPr>
          <a:lstStyle/>
          <a:p>
            <a:r>
              <a:rPr lang="zh-CN" altLang="en-US" sz="11400" dirty="0"/>
              <a:t>感谢聆听</a:t>
            </a:r>
            <a:r>
              <a:rPr lang="en-US" altLang="zh-CN" sz="11400" dirty="0"/>
              <a:t>!</a:t>
            </a:r>
            <a:br>
              <a:rPr lang="en-US" altLang="zh-CN" sz="16600" dirty="0"/>
            </a:br>
            <a:r>
              <a:rPr lang="en-US" altLang="zh-CN" sz="7300" dirty="0"/>
              <a:t>Thanks for your listening!</a:t>
            </a:r>
            <a:endParaRPr lang="en-US" sz="16600" dirty="0"/>
          </a:p>
        </p:txBody>
      </p:sp>
    </p:spTree>
    <p:extLst>
      <p:ext uri="{BB962C8B-B14F-4D97-AF65-F5344CB8AC3E}">
        <p14:creationId xmlns:p14="http://schemas.microsoft.com/office/powerpoint/2010/main" val="17117814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04EAFE-B043-E4C7-5E8B-7D1C03306929}"/>
              </a:ext>
            </a:extLst>
          </p:cNvPr>
          <p:cNvSpPr>
            <a:spLocks noGrp="1"/>
          </p:cNvSpPr>
          <p:nvPr>
            <p:ph type="title"/>
          </p:nvPr>
        </p:nvSpPr>
        <p:spPr/>
        <p:txBody>
          <a:bodyPr/>
          <a:lstStyle/>
          <a:p>
            <a:r>
              <a:rPr lang="zh-CN" altLang="en-US" dirty="0"/>
              <a:t>研究背景</a:t>
            </a:r>
            <a:endParaRPr lang="en-US" dirty="0"/>
          </a:p>
        </p:txBody>
      </p:sp>
      <p:sp>
        <p:nvSpPr>
          <p:cNvPr id="3" name="内容占位符 2">
            <a:extLst>
              <a:ext uri="{FF2B5EF4-FFF2-40B4-BE49-F238E27FC236}">
                <a16:creationId xmlns:a16="http://schemas.microsoft.com/office/drawing/2014/main" id="{426D6C7C-23DD-B4FB-2422-C5817337E183}"/>
              </a:ext>
            </a:extLst>
          </p:cNvPr>
          <p:cNvSpPr>
            <a:spLocks noGrp="1"/>
          </p:cNvSpPr>
          <p:nvPr>
            <p:ph idx="1"/>
          </p:nvPr>
        </p:nvSpPr>
        <p:spPr>
          <a:xfrm>
            <a:off x="838200" y="1484787"/>
            <a:ext cx="10515600" cy="4351338"/>
          </a:xfrm>
        </p:spPr>
        <p:txBody>
          <a:bodyPr/>
          <a:lstStyle/>
          <a:p>
            <a:pPr marL="0" indent="0">
              <a:buNone/>
            </a:pPr>
            <a:r>
              <a:rPr lang="zh-CN" altLang="en-US" sz="3200" b="1" dirty="0"/>
              <a:t>存在证据：</a:t>
            </a:r>
            <a:endParaRPr lang="en-US" altLang="zh-CN" sz="3200" b="1" dirty="0"/>
          </a:p>
          <a:p>
            <a:pPr marL="0" indent="0">
              <a:buNone/>
            </a:pPr>
            <a:r>
              <a:rPr lang="zh-CN" altLang="en-US" dirty="0"/>
              <a:t>最早：</a:t>
            </a:r>
            <a:r>
              <a:rPr lang="zh-CN" altLang="en-US" sz="2400" dirty="0"/>
              <a:t>通过星云速度推算出的后发座星系团的质量比通过星系团亮度所推算出的质量大 了接近两个数量级 </a:t>
            </a:r>
            <a:endParaRPr lang="en-US" altLang="zh-CN" sz="2400" dirty="0"/>
          </a:p>
          <a:p>
            <a:pPr marL="0" indent="0">
              <a:buNone/>
            </a:pPr>
            <a:r>
              <a:rPr lang="de-DE" sz="1200" dirty="0"/>
              <a:t>Zwicky F., “Die Rotverschiebung von extragalaktischen Nebeln”, Helvetica Phys ica Acta, 1933, 6,110–127.</a:t>
            </a:r>
          </a:p>
          <a:p>
            <a:pPr marL="0" indent="0">
              <a:buNone/>
            </a:pPr>
            <a:r>
              <a:rPr lang="zh-CN" altLang="en-US" dirty="0"/>
              <a:t>星系旋转曲线：                                             子弹星系碰撞：</a:t>
            </a:r>
            <a:endParaRPr lang="en-US" altLang="zh-CN" dirty="0"/>
          </a:p>
          <a:p>
            <a:pPr marL="0" indent="0">
              <a:buNone/>
            </a:pPr>
            <a:r>
              <a:rPr lang="zh-CN" altLang="en-US" dirty="0"/>
              <a:t>                                                    </a:t>
            </a:r>
            <a:endParaRPr lang="en-US" altLang="zh-CN" dirty="0"/>
          </a:p>
          <a:p>
            <a:endParaRPr lang="en-US" dirty="0"/>
          </a:p>
        </p:txBody>
      </p:sp>
      <p:pic>
        <p:nvPicPr>
          <p:cNvPr id="5" name="图片 4">
            <a:extLst>
              <a:ext uri="{FF2B5EF4-FFF2-40B4-BE49-F238E27FC236}">
                <a16:creationId xmlns:a16="http://schemas.microsoft.com/office/drawing/2014/main" id="{2165EF3F-9A92-0596-BCC7-562C7416ECA5}"/>
              </a:ext>
            </a:extLst>
          </p:cNvPr>
          <p:cNvPicPr>
            <a:picLocks noChangeAspect="1"/>
          </p:cNvPicPr>
          <p:nvPr/>
        </p:nvPicPr>
        <p:blipFill>
          <a:blip r:embed="rId2"/>
          <a:stretch>
            <a:fillRect/>
          </a:stretch>
        </p:blipFill>
        <p:spPr>
          <a:xfrm>
            <a:off x="1151104" y="3694617"/>
            <a:ext cx="3740728" cy="2485695"/>
          </a:xfrm>
          <a:prstGeom prst="rect">
            <a:avLst/>
          </a:prstGeom>
        </p:spPr>
      </p:pic>
      <p:pic>
        <p:nvPicPr>
          <p:cNvPr id="7" name="图片 6">
            <a:extLst>
              <a:ext uri="{FF2B5EF4-FFF2-40B4-BE49-F238E27FC236}">
                <a16:creationId xmlns:a16="http://schemas.microsoft.com/office/drawing/2014/main" id="{6925FE6D-1FBB-3252-52A1-F5BB43FD5F09}"/>
              </a:ext>
            </a:extLst>
          </p:cNvPr>
          <p:cNvPicPr>
            <a:picLocks noChangeAspect="1"/>
          </p:cNvPicPr>
          <p:nvPr/>
        </p:nvPicPr>
        <p:blipFill>
          <a:blip r:embed="rId3"/>
          <a:stretch>
            <a:fillRect/>
          </a:stretch>
        </p:blipFill>
        <p:spPr>
          <a:xfrm>
            <a:off x="2921396" y="5251983"/>
            <a:ext cx="2850061" cy="467027"/>
          </a:xfrm>
          <a:prstGeom prst="rect">
            <a:avLst/>
          </a:prstGeom>
        </p:spPr>
      </p:pic>
      <p:grpSp>
        <p:nvGrpSpPr>
          <p:cNvPr id="10" name="组合 9">
            <a:extLst>
              <a:ext uri="{FF2B5EF4-FFF2-40B4-BE49-F238E27FC236}">
                <a16:creationId xmlns:a16="http://schemas.microsoft.com/office/drawing/2014/main" id="{BB59127F-CFC5-B2F4-2ED4-60CD4EB83A18}"/>
              </a:ext>
            </a:extLst>
          </p:cNvPr>
          <p:cNvGrpSpPr/>
          <p:nvPr/>
        </p:nvGrpSpPr>
        <p:grpSpPr>
          <a:xfrm>
            <a:off x="5161050" y="5670316"/>
            <a:ext cx="732960" cy="587520"/>
            <a:chOff x="5144115" y="5972205"/>
            <a:chExt cx="732960" cy="587520"/>
          </a:xfrm>
        </p:grpSpPr>
        <mc:AlternateContent xmlns:mc="http://schemas.openxmlformats.org/markup-compatibility/2006">
          <mc:Choice xmlns:p14="http://schemas.microsoft.com/office/powerpoint/2010/main" Requires="p14">
            <p:contentPart p14:bwMode="auto" r:id="rId4">
              <p14:nvContentPartPr>
                <p14:cNvPr id="8" name="墨迹 7">
                  <a:extLst>
                    <a:ext uri="{FF2B5EF4-FFF2-40B4-BE49-F238E27FC236}">
                      <a16:creationId xmlns:a16="http://schemas.microsoft.com/office/drawing/2014/main" id="{8DC63BF5-4C42-BCF1-281B-60E1F5107657}"/>
                    </a:ext>
                  </a:extLst>
                </p14:cNvPr>
                <p14:cNvContentPartPr/>
                <p14:nvPr/>
              </p14:nvContentPartPr>
              <p14:xfrm>
                <a:off x="5144115" y="5991285"/>
                <a:ext cx="732960" cy="432360"/>
              </p14:xfrm>
            </p:contentPart>
          </mc:Choice>
          <mc:Fallback>
            <p:pic>
              <p:nvPicPr>
                <p:cNvPr id="8" name="墨迹 7">
                  <a:extLst>
                    <a:ext uri="{FF2B5EF4-FFF2-40B4-BE49-F238E27FC236}">
                      <a16:creationId xmlns:a16="http://schemas.microsoft.com/office/drawing/2014/main" id="{8DC63BF5-4C42-BCF1-281B-60E1F5107657}"/>
                    </a:ext>
                  </a:extLst>
                </p:cNvPr>
                <p:cNvPicPr/>
                <p:nvPr/>
              </p:nvPicPr>
              <p:blipFill>
                <a:blip r:embed="rId5"/>
                <a:stretch>
                  <a:fillRect/>
                </a:stretch>
              </p:blipFill>
              <p:spPr>
                <a:xfrm>
                  <a:off x="5081475" y="5928285"/>
                  <a:ext cx="858600" cy="5580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墨迹 8">
                  <a:extLst>
                    <a:ext uri="{FF2B5EF4-FFF2-40B4-BE49-F238E27FC236}">
                      <a16:creationId xmlns:a16="http://schemas.microsoft.com/office/drawing/2014/main" id="{8EFC5C4D-B36B-1EDB-B9BD-31A0175D08AB}"/>
                    </a:ext>
                  </a:extLst>
                </p14:cNvPr>
                <p14:cNvContentPartPr/>
                <p14:nvPr/>
              </p14:nvContentPartPr>
              <p14:xfrm>
                <a:off x="5286315" y="5972205"/>
                <a:ext cx="347040" cy="587520"/>
              </p14:xfrm>
            </p:contentPart>
          </mc:Choice>
          <mc:Fallback>
            <p:pic>
              <p:nvPicPr>
                <p:cNvPr id="9" name="墨迹 8">
                  <a:extLst>
                    <a:ext uri="{FF2B5EF4-FFF2-40B4-BE49-F238E27FC236}">
                      <a16:creationId xmlns:a16="http://schemas.microsoft.com/office/drawing/2014/main" id="{8EFC5C4D-B36B-1EDB-B9BD-31A0175D08AB}"/>
                    </a:ext>
                  </a:extLst>
                </p:cNvPr>
                <p:cNvPicPr/>
                <p:nvPr/>
              </p:nvPicPr>
              <p:blipFill>
                <a:blip r:embed="rId7"/>
                <a:stretch>
                  <a:fillRect/>
                </a:stretch>
              </p:blipFill>
              <p:spPr>
                <a:xfrm>
                  <a:off x="5223315" y="5909205"/>
                  <a:ext cx="472680" cy="713160"/>
                </a:xfrm>
                <a:prstGeom prst="rect">
                  <a:avLst/>
                </a:prstGeom>
              </p:spPr>
            </p:pic>
          </mc:Fallback>
        </mc:AlternateContent>
      </p:grpSp>
      <p:pic>
        <p:nvPicPr>
          <p:cNvPr id="12" name="图片 11">
            <a:extLst>
              <a:ext uri="{FF2B5EF4-FFF2-40B4-BE49-F238E27FC236}">
                <a16:creationId xmlns:a16="http://schemas.microsoft.com/office/drawing/2014/main" id="{2800E349-BFE2-8570-8DC1-D9924AF3AC2D}"/>
              </a:ext>
            </a:extLst>
          </p:cNvPr>
          <p:cNvPicPr>
            <a:picLocks noChangeAspect="1"/>
          </p:cNvPicPr>
          <p:nvPr/>
        </p:nvPicPr>
        <p:blipFill>
          <a:blip r:embed="rId8"/>
          <a:stretch>
            <a:fillRect/>
          </a:stretch>
        </p:blipFill>
        <p:spPr>
          <a:xfrm>
            <a:off x="8011333" y="3666529"/>
            <a:ext cx="3541682" cy="2935382"/>
          </a:xfrm>
          <a:prstGeom prst="rect">
            <a:avLst/>
          </a:prstGeom>
        </p:spPr>
      </p:pic>
      <p:sp>
        <p:nvSpPr>
          <p:cNvPr id="13" name="箭头: 右 12">
            <a:extLst>
              <a:ext uri="{FF2B5EF4-FFF2-40B4-BE49-F238E27FC236}">
                <a16:creationId xmlns:a16="http://schemas.microsoft.com/office/drawing/2014/main" id="{956815B1-0234-98DD-2A85-07C21AD243B0}"/>
              </a:ext>
            </a:extLst>
          </p:cNvPr>
          <p:cNvSpPr/>
          <p:nvPr/>
        </p:nvSpPr>
        <p:spPr>
          <a:xfrm rot="1436672">
            <a:off x="8364323" y="4332157"/>
            <a:ext cx="1215870" cy="580302"/>
          </a:xfrm>
          <a:prstGeom prst="right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矩形 14">
            <a:extLst>
              <a:ext uri="{FF2B5EF4-FFF2-40B4-BE49-F238E27FC236}">
                <a16:creationId xmlns:a16="http://schemas.microsoft.com/office/drawing/2014/main" id="{B1C3C081-F574-8500-8906-40E84F66231C}"/>
              </a:ext>
            </a:extLst>
          </p:cNvPr>
          <p:cNvSpPr/>
          <p:nvPr/>
        </p:nvSpPr>
        <p:spPr>
          <a:xfrm>
            <a:off x="5459835" y="3578737"/>
            <a:ext cx="4556063" cy="58477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zh-CN" altLang="en-US" sz="3200" b="0" cap="none" spc="0" dirty="0">
                <a:ln w="0"/>
                <a:solidFill>
                  <a:srgbClr val="FF0000"/>
                </a:solidFill>
                <a:effectLst>
                  <a:outerShdw blurRad="38100" dist="25400" dir="5400000" algn="ctr" rotWithShape="0">
                    <a:srgbClr val="6E747A">
                      <a:alpha val="43000"/>
                    </a:srgbClr>
                  </a:outerShdw>
                </a:effectLst>
              </a:rPr>
              <a:t>热重子气体发出的</a:t>
            </a:r>
            <a:r>
              <a:rPr lang="en-US" altLang="zh-CN" sz="3200" b="0" cap="none" spc="0" dirty="0">
                <a:ln w="0"/>
                <a:solidFill>
                  <a:srgbClr val="FF0000"/>
                </a:solidFill>
                <a:effectLst>
                  <a:outerShdw blurRad="38100" dist="25400" dir="5400000" algn="ctr" rotWithShape="0">
                    <a:srgbClr val="6E747A">
                      <a:alpha val="43000"/>
                    </a:srgbClr>
                  </a:outerShdw>
                </a:effectLst>
              </a:rPr>
              <a:t>X</a:t>
            </a:r>
            <a:r>
              <a:rPr lang="zh-CN" altLang="en-US" sz="3200" b="0" cap="none" spc="0" dirty="0">
                <a:ln w="0"/>
                <a:solidFill>
                  <a:srgbClr val="FF0000"/>
                </a:solidFill>
                <a:effectLst>
                  <a:outerShdw blurRad="38100" dist="25400" dir="5400000" algn="ctr" rotWithShape="0">
                    <a:srgbClr val="6E747A">
                      <a:alpha val="43000"/>
                    </a:srgbClr>
                  </a:outerShdw>
                </a:effectLst>
              </a:rPr>
              <a:t>射线</a:t>
            </a:r>
          </a:p>
        </p:txBody>
      </p:sp>
      <p:sp>
        <p:nvSpPr>
          <p:cNvPr id="16" name="箭头: 右 15">
            <a:extLst>
              <a:ext uri="{FF2B5EF4-FFF2-40B4-BE49-F238E27FC236}">
                <a16:creationId xmlns:a16="http://schemas.microsoft.com/office/drawing/2014/main" id="{F5C8A346-0477-E098-6828-A2F1EE908ED4}"/>
              </a:ext>
            </a:extLst>
          </p:cNvPr>
          <p:cNvSpPr/>
          <p:nvPr/>
        </p:nvSpPr>
        <p:spPr>
          <a:xfrm rot="20502490">
            <a:off x="8142620" y="5449690"/>
            <a:ext cx="1215870" cy="580302"/>
          </a:xfrm>
          <a:prstGeom prst="rightArrow">
            <a:avLst/>
          </a:prstGeom>
          <a:solidFill>
            <a:srgbClr val="36339B"/>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矩形 16">
            <a:extLst>
              <a:ext uri="{FF2B5EF4-FFF2-40B4-BE49-F238E27FC236}">
                <a16:creationId xmlns:a16="http://schemas.microsoft.com/office/drawing/2014/main" id="{E3F4058F-CA2F-0CDD-597E-0DEC17254706}"/>
              </a:ext>
            </a:extLst>
          </p:cNvPr>
          <p:cNvSpPr/>
          <p:nvPr/>
        </p:nvSpPr>
        <p:spPr>
          <a:xfrm>
            <a:off x="6103949" y="6134812"/>
            <a:ext cx="3541683" cy="584775"/>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zh-CN" altLang="en-US" sz="3200" b="0" cap="none" spc="0" dirty="0">
                <a:ln w="0"/>
                <a:solidFill>
                  <a:srgbClr val="36339B"/>
                </a:solidFill>
                <a:effectLst>
                  <a:outerShdw blurRad="38100" dist="25400" dir="5400000" algn="ctr" rotWithShape="0">
                    <a:srgbClr val="6E747A">
                      <a:alpha val="43000"/>
                    </a:srgbClr>
                  </a:outerShdw>
                </a:effectLst>
              </a:rPr>
              <a:t>引力透镜重建物质</a:t>
            </a:r>
          </a:p>
        </p:txBody>
      </p:sp>
      <p:sp>
        <p:nvSpPr>
          <p:cNvPr id="18" name="文本框 17">
            <a:extLst>
              <a:ext uri="{FF2B5EF4-FFF2-40B4-BE49-F238E27FC236}">
                <a16:creationId xmlns:a16="http://schemas.microsoft.com/office/drawing/2014/main" id="{49A8114E-70C2-931F-261C-690F8CBF815D}"/>
              </a:ext>
            </a:extLst>
          </p:cNvPr>
          <p:cNvSpPr txBox="1"/>
          <p:nvPr/>
        </p:nvSpPr>
        <p:spPr>
          <a:xfrm>
            <a:off x="105467" y="6207317"/>
            <a:ext cx="5476727" cy="600164"/>
          </a:xfrm>
          <a:prstGeom prst="rect">
            <a:avLst/>
          </a:prstGeom>
          <a:noFill/>
        </p:spPr>
        <p:txBody>
          <a:bodyPr wrap="square" rtlCol="0">
            <a:spAutoFit/>
          </a:bodyPr>
          <a:lstStyle/>
          <a:p>
            <a:r>
              <a:rPr lang="en-US" sz="1100" dirty="0"/>
              <a:t>Rubin V.C., W. K. Ford J., Thonnard N., “Extended rotation curves of high luminosity spiral galaxies. IV- Systematic dynamical properties, SA through SC”, </a:t>
            </a:r>
            <a:r>
              <a:rPr lang="en-US" sz="1100" dirty="0" err="1"/>
              <a:t>Astrophys</a:t>
            </a:r>
            <a:r>
              <a:rPr lang="en-US" sz="1100" dirty="0"/>
              <a:t>. J., 1978, 225,L107–L111.</a:t>
            </a:r>
          </a:p>
        </p:txBody>
      </p:sp>
      <p:sp>
        <p:nvSpPr>
          <p:cNvPr id="19" name="文本框 18">
            <a:extLst>
              <a:ext uri="{FF2B5EF4-FFF2-40B4-BE49-F238E27FC236}">
                <a16:creationId xmlns:a16="http://schemas.microsoft.com/office/drawing/2014/main" id="{4BD50E5F-C2E5-7990-1774-D42D6D74AA68}"/>
              </a:ext>
            </a:extLst>
          </p:cNvPr>
          <p:cNvSpPr txBox="1"/>
          <p:nvPr/>
        </p:nvSpPr>
        <p:spPr>
          <a:xfrm>
            <a:off x="9655867" y="6610432"/>
            <a:ext cx="2536133" cy="261610"/>
          </a:xfrm>
          <a:prstGeom prst="rect">
            <a:avLst/>
          </a:prstGeom>
          <a:noFill/>
        </p:spPr>
        <p:txBody>
          <a:bodyPr wrap="square" rtlCol="0">
            <a:spAutoFit/>
          </a:bodyPr>
          <a:lstStyle/>
          <a:p>
            <a:r>
              <a:rPr lang="en-US" sz="1100" dirty="0" err="1"/>
              <a:t>ChandraX-Rayobservatory</a:t>
            </a:r>
            <a:r>
              <a:rPr lang="en-US" sz="1100" dirty="0"/>
              <a:t>: 1E 0657–56</a:t>
            </a:r>
          </a:p>
        </p:txBody>
      </p:sp>
    </p:spTree>
    <p:extLst>
      <p:ext uri="{BB962C8B-B14F-4D97-AF65-F5344CB8AC3E}">
        <p14:creationId xmlns:p14="http://schemas.microsoft.com/office/powerpoint/2010/main" val="24549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E5102-E072-5D21-9894-4D21291D39A3}"/>
              </a:ext>
            </a:extLst>
          </p:cNvPr>
          <p:cNvSpPr>
            <a:spLocks noGrp="1"/>
          </p:cNvSpPr>
          <p:nvPr>
            <p:ph type="title"/>
          </p:nvPr>
        </p:nvSpPr>
        <p:spPr>
          <a:xfrm>
            <a:off x="432031" y="263260"/>
            <a:ext cx="10515600" cy="1325563"/>
          </a:xfrm>
        </p:spPr>
        <p:txBody>
          <a:bodyPr/>
          <a:lstStyle/>
          <a:p>
            <a:r>
              <a:rPr lang="zh-CN" altLang="en-US" dirty="0"/>
              <a:t>候选粒子：</a:t>
            </a:r>
            <a:r>
              <a:rPr lang="en-US" altLang="zh-CN" dirty="0"/>
              <a:t>WIMPs</a:t>
            </a:r>
            <a:endParaRPr lang="en-US" dirty="0"/>
          </a:p>
        </p:txBody>
      </p:sp>
      <p:pic>
        <p:nvPicPr>
          <p:cNvPr id="5" name="内容占位符 4">
            <a:extLst>
              <a:ext uri="{FF2B5EF4-FFF2-40B4-BE49-F238E27FC236}">
                <a16:creationId xmlns:a16="http://schemas.microsoft.com/office/drawing/2014/main" id="{BA5B67CE-8785-15B9-D965-AEEB14F05650}"/>
              </a:ext>
            </a:extLst>
          </p:cNvPr>
          <p:cNvPicPr>
            <a:picLocks noGrp="1" noChangeAspect="1"/>
          </p:cNvPicPr>
          <p:nvPr>
            <p:ph idx="1"/>
          </p:nvPr>
        </p:nvPicPr>
        <p:blipFill>
          <a:blip r:embed="rId2"/>
          <a:stretch>
            <a:fillRect/>
          </a:stretch>
        </p:blipFill>
        <p:spPr>
          <a:xfrm>
            <a:off x="396495" y="1357257"/>
            <a:ext cx="6258304" cy="4995664"/>
          </a:xfrm>
        </p:spPr>
      </p:pic>
      <p:pic>
        <p:nvPicPr>
          <p:cNvPr id="7" name="图片 6">
            <a:extLst>
              <a:ext uri="{FF2B5EF4-FFF2-40B4-BE49-F238E27FC236}">
                <a16:creationId xmlns:a16="http://schemas.microsoft.com/office/drawing/2014/main" id="{8891FBED-D7FD-A95A-AAF9-23622A791D15}"/>
              </a:ext>
            </a:extLst>
          </p:cNvPr>
          <p:cNvPicPr>
            <a:picLocks noChangeAspect="1"/>
          </p:cNvPicPr>
          <p:nvPr/>
        </p:nvPicPr>
        <p:blipFill>
          <a:blip r:embed="rId3"/>
          <a:stretch>
            <a:fillRect/>
          </a:stretch>
        </p:blipFill>
        <p:spPr>
          <a:xfrm>
            <a:off x="7095807" y="1357257"/>
            <a:ext cx="3816985" cy="1325563"/>
          </a:xfrm>
          <a:prstGeom prst="rect">
            <a:avLst/>
          </a:prstGeom>
        </p:spPr>
      </p:pic>
      <mc:AlternateContent xmlns:mc="http://schemas.openxmlformats.org/markup-compatibility/2006">
        <mc:Choice xmlns:p14="http://schemas.microsoft.com/office/powerpoint/2010/main" Requires="p14">
          <p:contentPart p14:bwMode="auto" r:id="rId4">
            <p14:nvContentPartPr>
              <p14:cNvPr id="11" name="墨迹 10">
                <a:extLst>
                  <a:ext uri="{FF2B5EF4-FFF2-40B4-BE49-F238E27FC236}">
                    <a16:creationId xmlns:a16="http://schemas.microsoft.com/office/drawing/2014/main" id="{9D10DFD3-0C49-F229-D2F1-F24B788F5E1D}"/>
                  </a:ext>
                </a:extLst>
              </p14:cNvPr>
              <p14:cNvContentPartPr/>
              <p14:nvPr/>
            </p14:nvContentPartPr>
            <p14:xfrm>
              <a:off x="9383800" y="2159220"/>
              <a:ext cx="331700" cy="418880"/>
            </p14:xfrm>
          </p:contentPart>
        </mc:Choice>
        <mc:Fallback>
          <p:pic>
            <p:nvPicPr>
              <p:cNvPr id="11" name="墨迹 10">
                <a:extLst>
                  <a:ext uri="{FF2B5EF4-FFF2-40B4-BE49-F238E27FC236}">
                    <a16:creationId xmlns:a16="http://schemas.microsoft.com/office/drawing/2014/main" id="{9D10DFD3-0C49-F229-D2F1-F24B788F5E1D}"/>
                  </a:ext>
                </a:extLst>
              </p:cNvPr>
              <p:cNvPicPr/>
              <p:nvPr/>
            </p:nvPicPr>
            <p:blipFill>
              <a:blip r:embed="rId5"/>
              <a:stretch>
                <a:fillRect/>
              </a:stretch>
            </p:blipFill>
            <p:spPr>
              <a:xfrm>
                <a:off x="9377677" y="2153102"/>
                <a:ext cx="343945" cy="431115"/>
              </a:xfrm>
              <a:prstGeom prst="rect">
                <a:avLst/>
              </a:prstGeom>
            </p:spPr>
          </p:pic>
        </mc:Fallback>
      </mc:AlternateContent>
      <p:cxnSp>
        <p:nvCxnSpPr>
          <p:cNvPr id="13" name="直接箭头连接符 12">
            <a:extLst>
              <a:ext uri="{FF2B5EF4-FFF2-40B4-BE49-F238E27FC236}">
                <a16:creationId xmlns:a16="http://schemas.microsoft.com/office/drawing/2014/main" id="{EA0C6E67-D6F9-2F39-D6F8-773CC4DDF59F}"/>
              </a:ext>
            </a:extLst>
          </p:cNvPr>
          <p:cNvCxnSpPr>
            <a:cxnSpLocks/>
          </p:cNvCxnSpPr>
          <p:nvPr/>
        </p:nvCxnSpPr>
        <p:spPr>
          <a:xfrm flipH="1">
            <a:off x="8547100" y="2591511"/>
            <a:ext cx="736600" cy="735889"/>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16" name="文本框 15">
            <a:extLst>
              <a:ext uri="{FF2B5EF4-FFF2-40B4-BE49-F238E27FC236}">
                <a16:creationId xmlns:a16="http://schemas.microsoft.com/office/drawing/2014/main" id="{434796A8-9133-05E2-EAC2-DFB667A1C60D}"/>
              </a:ext>
            </a:extLst>
          </p:cNvPr>
          <p:cNvSpPr txBox="1"/>
          <p:nvPr/>
        </p:nvSpPr>
        <p:spPr>
          <a:xfrm>
            <a:off x="6477000" y="3399284"/>
            <a:ext cx="3238500" cy="461665"/>
          </a:xfrm>
          <a:prstGeom prst="rect">
            <a:avLst/>
          </a:prstGeom>
          <a:noFill/>
        </p:spPr>
        <p:txBody>
          <a:bodyPr wrap="square">
            <a:spAutoFit/>
          </a:bodyPr>
          <a:lstStyle/>
          <a:p>
            <a:r>
              <a:rPr lang="zh-CN" altLang="en-US" sz="2400" b="1" dirty="0">
                <a:solidFill>
                  <a:srgbClr val="FF0000"/>
                </a:solidFill>
              </a:rPr>
              <a:t>暗物质自相互作用截面</a:t>
            </a:r>
            <a:endParaRPr lang="en-US" sz="2400" b="1" dirty="0">
              <a:solidFill>
                <a:srgbClr val="FF0000"/>
              </a:solidFill>
            </a:endParaRPr>
          </a:p>
        </p:txBody>
      </p:sp>
      <mc:AlternateContent xmlns:mc="http://schemas.openxmlformats.org/markup-compatibility/2006">
        <mc:Choice xmlns:p14="http://schemas.microsoft.com/office/powerpoint/2010/main" Requires="p14">
          <p:contentPart p14:bwMode="auto" r:id="rId6">
            <p14:nvContentPartPr>
              <p14:cNvPr id="17" name="墨迹 16">
                <a:extLst>
                  <a:ext uri="{FF2B5EF4-FFF2-40B4-BE49-F238E27FC236}">
                    <a16:creationId xmlns:a16="http://schemas.microsoft.com/office/drawing/2014/main" id="{C7CEA0D2-47B6-86B6-DEA1-81F31C7ED7D5}"/>
                  </a:ext>
                </a:extLst>
              </p14:cNvPr>
              <p14:cNvContentPartPr/>
              <p14:nvPr/>
            </p14:nvContentPartPr>
            <p14:xfrm>
              <a:off x="9780211" y="2159220"/>
              <a:ext cx="227389" cy="393480"/>
            </p14:xfrm>
          </p:contentPart>
        </mc:Choice>
        <mc:Fallback>
          <p:pic>
            <p:nvPicPr>
              <p:cNvPr id="17" name="墨迹 16">
                <a:extLst>
                  <a:ext uri="{FF2B5EF4-FFF2-40B4-BE49-F238E27FC236}">
                    <a16:creationId xmlns:a16="http://schemas.microsoft.com/office/drawing/2014/main" id="{C7CEA0D2-47B6-86B6-DEA1-81F31C7ED7D5}"/>
                  </a:ext>
                </a:extLst>
              </p:cNvPr>
              <p:cNvPicPr/>
              <p:nvPr/>
            </p:nvPicPr>
            <p:blipFill>
              <a:blip r:embed="rId7"/>
              <a:stretch>
                <a:fillRect/>
              </a:stretch>
            </p:blipFill>
            <p:spPr>
              <a:xfrm>
                <a:off x="9774095" y="2153100"/>
                <a:ext cx="239622" cy="405720"/>
              </a:xfrm>
              <a:prstGeom prst="rect">
                <a:avLst/>
              </a:prstGeom>
            </p:spPr>
          </p:pic>
        </mc:Fallback>
      </mc:AlternateContent>
      <p:cxnSp>
        <p:nvCxnSpPr>
          <p:cNvPr id="18" name="直接箭头连接符 17">
            <a:extLst>
              <a:ext uri="{FF2B5EF4-FFF2-40B4-BE49-F238E27FC236}">
                <a16:creationId xmlns:a16="http://schemas.microsoft.com/office/drawing/2014/main" id="{DB80FB04-563F-D0F9-7D3F-A913166C540F}"/>
              </a:ext>
            </a:extLst>
          </p:cNvPr>
          <p:cNvCxnSpPr>
            <a:cxnSpLocks/>
          </p:cNvCxnSpPr>
          <p:nvPr/>
        </p:nvCxnSpPr>
        <p:spPr>
          <a:xfrm>
            <a:off x="10147905" y="2682314"/>
            <a:ext cx="358488" cy="645593"/>
          </a:xfrm>
          <a:prstGeom prst="straightConnector1">
            <a:avLst/>
          </a:prstGeom>
          <a:ln w="76200">
            <a:solidFill>
              <a:srgbClr val="0070C0"/>
            </a:solidFill>
            <a:tailEnd type="triangle"/>
          </a:ln>
        </p:spPr>
        <p:style>
          <a:lnRef idx="2">
            <a:schemeClr val="accent1"/>
          </a:lnRef>
          <a:fillRef idx="0">
            <a:schemeClr val="accent1"/>
          </a:fillRef>
          <a:effectRef idx="1">
            <a:schemeClr val="accent1"/>
          </a:effectRef>
          <a:fontRef idx="minor">
            <a:schemeClr val="tx1"/>
          </a:fontRef>
        </p:style>
      </p:cxnSp>
      <p:sp>
        <p:nvSpPr>
          <p:cNvPr id="21" name="文本框 20">
            <a:extLst>
              <a:ext uri="{FF2B5EF4-FFF2-40B4-BE49-F238E27FC236}">
                <a16:creationId xmlns:a16="http://schemas.microsoft.com/office/drawing/2014/main" id="{C2B55109-9D9F-4774-BA27-BCD19FD6CC7A}"/>
              </a:ext>
            </a:extLst>
          </p:cNvPr>
          <p:cNvSpPr txBox="1"/>
          <p:nvPr/>
        </p:nvSpPr>
        <p:spPr>
          <a:xfrm>
            <a:off x="9553892" y="3443613"/>
            <a:ext cx="2638108" cy="461665"/>
          </a:xfrm>
          <a:prstGeom prst="rect">
            <a:avLst/>
          </a:prstGeom>
          <a:noFill/>
        </p:spPr>
        <p:txBody>
          <a:bodyPr wrap="square">
            <a:spAutoFit/>
          </a:bodyPr>
          <a:lstStyle/>
          <a:p>
            <a:r>
              <a:rPr lang="zh-CN" altLang="en-US" sz="2400" b="1" dirty="0">
                <a:solidFill>
                  <a:srgbClr val="0070C0"/>
                </a:solidFill>
              </a:rPr>
              <a:t>暗物质间相对速度</a:t>
            </a:r>
            <a:endParaRPr lang="en-US" sz="2400" b="1" dirty="0">
              <a:solidFill>
                <a:srgbClr val="0070C0"/>
              </a:solidFill>
            </a:endParaRPr>
          </a:p>
        </p:txBody>
      </p:sp>
      <p:sp>
        <p:nvSpPr>
          <p:cNvPr id="23" name="文本框 22">
            <a:extLst>
              <a:ext uri="{FF2B5EF4-FFF2-40B4-BE49-F238E27FC236}">
                <a16:creationId xmlns:a16="http://schemas.microsoft.com/office/drawing/2014/main" id="{7BE64911-C248-5100-6CFB-1CE2159E6196}"/>
              </a:ext>
            </a:extLst>
          </p:cNvPr>
          <p:cNvSpPr txBox="1"/>
          <p:nvPr/>
        </p:nvSpPr>
        <p:spPr>
          <a:xfrm>
            <a:off x="396495" y="6231265"/>
            <a:ext cx="4959011" cy="523220"/>
          </a:xfrm>
          <a:prstGeom prst="rect">
            <a:avLst/>
          </a:prstGeom>
          <a:noFill/>
        </p:spPr>
        <p:txBody>
          <a:bodyPr wrap="square">
            <a:spAutoFit/>
          </a:bodyPr>
          <a:lstStyle/>
          <a:p>
            <a:r>
              <a:rPr lang="en-US" sz="1400" dirty="0" err="1"/>
              <a:t>Gelmimi</a:t>
            </a:r>
            <a:r>
              <a:rPr lang="en-US" sz="1400" dirty="0"/>
              <a:t> G. </a:t>
            </a:r>
            <a:r>
              <a:rPr lang="en-US" sz="1400" dirty="0" err="1"/>
              <a:t>Gondolo</a:t>
            </a:r>
            <a:r>
              <a:rPr lang="en-US" sz="1400" dirty="0"/>
              <a:t> P., Dark matter production mechanism, Cambridge Uni </a:t>
            </a:r>
            <a:r>
              <a:rPr lang="en-US" sz="1400" dirty="0" err="1"/>
              <a:t>versity</a:t>
            </a:r>
            <a:r>
              <a:rPr lang="en-US" sz="1400" dirty="0"/>
              <a:t> press, 2010.</a:t>
            </a:r>
          </a:p>
        </p:txBody>
      </p:sp>
      <p:pic>
        <p:nvPicPr>
          <p:cNvPr id="27" name="图片 26">
            <a:extLst>
              <a:ext uri="{FF2B5EF4-FFF2-40B4-BE49-F238E27FC236}">
                <a16:creationId xmlns:a16="http://schemas.microsoft.com/office/drawing/2014/main" id="{C6D76E97-FB5A-4755-A8CC-9BF010DB5537}"/>
              </a:ext>
            </a:extLst>
          </p:cNvPr>
          <p:cNvPicPr>
            <a:picLocks noChangeAspect="1"/>
          </p:cNvPicPr>
          <p:nvPr/>
        </p:nvPicPr>
        <p:blipFill>
          <a:blip r:embed="rId8"/>
          <a:stretch>
            <a:fillRect/>
          </a:stretch>
        </p:blipFill>
        <p:spPr>
          <a:xfrm>
            <a:off x="7238128" y="4759914"/>
            <a:ext cx="4291343" cy="640821"/>
          </a:xfrm>
          <a:prstGeom prst="rect">
            <a:avLst/>
          </a:prstGeom>
        </p:spPr>
      </p:pic>
      <p:sp>
        <p:nvSpPr>
          <p:cNvPr id="29" name="文本框 28">
            <a:extLst>
              <a:ext uri="{FF2B5EF4-FFF2-40B4-BE49-F238E27FC236}">
                <a16:creationId xmlns:a16="http://schemas.microsoft.com/office/drawing/2014/main" id="{772B4EAE-E0B2-42A4-ABEE-B7213FC9BE02}"/>
              </a:ext>
            </a:extLst>
          </p:cNvPr>
          <p:cNvSpPr txBox="1"/>
          <p:nvPr/>
        </p:nvSpPr>
        <p:spPr>
          <a:xfrm>
            <a:off x="6477000" y="4265961"/>
            <a:ext cx="6134100" cy="400110"/>
          </a:xfrm>
          <a:prstGeom prst="rect">
            <a:avLst/>
          </a:prstGeom>
          <a:noFill/>
        </p:spPr>
        <p:txBody>
          <a:bodyPr wrap="square">
            <a:spAutoFit/>
          </a:bodyPr>
          <a:lstStyle/>
          <a:p>
            <a:r>
              <a:rPr lang="zh-CN" altLang="en-US" sz="2000" b="1" dirty="0"/>
              <a:t>若暗物质的自相互作用处于弱相互作用的水平</a:t>
            </a:r>
            <a:endParaRPr lang="en-US" sz="2000" b="1" dirty="0"/>
          </a:p>
        </p:txBody>
      </p:sp>
      <p:sp>
        <p:nvSpPr>
          <p:cNvPr id="30" name="矩形 29">
            <a:extLst>
              <a:ext uri="{FF2B5EF4-FFF2-40B4-BE49-F238E27FC236}">
                <a16:creationId xmlns:a16="http://schemas.microsoft.com/office/drawing/2014/main" id="{D254D935-8E9B-6B75-F400-C04DA6A82427}"/>
              </a:ext>
            </a:extLst>
          </p:cNvPr>
          <p:cNvSpPr/>
          <p:nvPr/>
        </p:nvSpPr>
        <p:spPr>
          <a:xfrm>
            <a:off x="7064544" y="5543876"/>
            <a:ext cx="4959011" cy="954107"/>
          </a:xfrm>
          <a:prstGeom prst="rect">
            <a:avLst/>
          </a:prstGeom>
        </p:spPr>
        <p:style>
          <a:lnRef idx="2">
            <a:schemeClr val="dk1"/>
          </a:lnRef>
          <a:fillRef idx="1">
            <a:schemeClr val="lt1"/>
          </a:fillRef>
          <a:effectRef idx="0">
            <a:schemeClr val="dk1"/>
          </a:effectRef>
          <a:fontRef idx="minor">
            <a:schemeClr val="dk1"/>
          </a:fontRef>
        </p:style>
        <p:txBody>
          <a:bodyPr wrap="square" lIns="91440" tIns="45720" rIns="91440" bIns="45720">
            <a:spAutoFit/>
          </a:bodyPr>
          <a:lstStyle/>
          <a:p>
            <a:pPr algn="ctr"/>
            <a:r>
              <a:rPr lang="zh-CN" altLang="en-US" sz="2800" b="1" dirty="0">
                <a:ln w="22225">
                  <a:solidFill>
                    <a:schemeClr val="accent2"/>
                  </a:solidFill>
                  <a:prstDash val="solid"/>
                </a:ln>
                <a:solidFill>
                  <a:schemeClr val="accent2">
                    <a:lumMod val="40000"/>
                    <a:lumOff val="60000"/>
                  </a:schemeClr>
                </a:solidFill>
              </a:rPr>
              <a:t>在这样的假设下估计的丰度</a:t>
            </a:r>
            <a:endParaRPr lang="en-US" altLang="zh-CN" sz="2800" b="1" dirty="0">
              <a:ln w="22225">
                <a:solidFill>
                  <a:schemeClr val="accent2"/>
                </a:solidFill>
                <a:prstDash val="solid"/>
              </a:ln>
              <a:solidFill>
                <a:schemeClr val="accent2">
                  <a:lumMod val="40000"/>
                  <a:lumOff val="60000"/>
                </a:schemeClr>
              </a:solidFill>
            </a:endParaRPr>
          </a:p>
          <a:p>
            <a:pPr algn="ctr"/>
            <a:r>
              <a:rPr lang="zh-CN" altLang="en-US" sz="2800" b="1" dirty="0">
                <a:ln w="22225">
                  <a:solidFill>
                    <a:schemeClr val="accent2"/>
                  </a:solidFill>
                  <a:prstDash val="solid"/>
                </a:ln>
                <a:solidFill>
                  <a:schemeClr val="accent2">
                    <a:lumMod val="40000"/>
                    <a:lumOff val="60000"/>
                  </a:schemeClr>
                </a:solidFill>
              </a:rPr>
              <a:t>与</a:t>
            </a:r>
            <a:r>
              <a:rPr lang="en-US" altLang="zh-CN" sz="2800" b="1" dirty="0">
                <a:ln w="22225">
                  <a:solidFill>
                    <a:schemeClr val="accent2"/>
                  </a:solidFill>
                  <a:prstDash val="solid"/>
                </a:ln>
                <a:solidFill>
                  <a:schemeClr val="accent2">
                    <a:lumMod val="40000"/>
                    <a:lumOff val="60000"/>
                  </a:schemeClr>
                </a:solidFill>
              </a:rPr>
              <a:t>CMB</a:t>
            </a:r>
            <a:r>
              <a:rPr lang="zh-CN" altLang="en-US" sz="2800" b="1" dirty="0">
                <a:ln w="22225">
                  <a:solidFill>
                    <a:schemeClr val="accent2"/>
                  </a:solidFill>
                  <a:prstDash val="solid"/>
                </a:ln>
                <a:solidFill>
                  <a:schemeClr val="accent2">
                    <a:lumMod val="40000"/>
                    <a:lumOff val="60000"/>
                  </a:schemeClr>
                </a:solidFill>
              </a:rPr>
              <a:t>观测到处于同一个量级</a:t>
            </a:r>
          </a:p>
        </p:txBody>
      </p:sp>
      <p:pic>
        <p:nvPicPr>
          <p:cNvPr id="32" name="图片 31">
            <a:extLst>
              <a:ext uri="{FF2B5EF4-FFF2-40B4-BE49-F238E27FC236}">
                <a16:creationId xmlns:a16="http://schemas.microsoft.com/office/drawing/2014/main" id="{7C3229D0-6299-0C5E-50AC-AC1654FD053F}"/>
              </a:ext>
            </a:extLst>
          </p:cNvPr>
          <p:cNvPicPr>
            <a:picLocks noChangeAspect="1"/>
          </p:cNvPicPr>
          <p:nvPr/>
        </p:nvPicPr>
        <p:blipFill>
          <a:blip r:embed="rId9"/>
          <a:stretch>
            <a:fillRect/>
          </a:stretch>
        </p:blipFill>
        <p:spPr>
          <a:xfrm>
            <a:off x="5689831" y="284030"/>
            <a:ext cx="5839640" cy="943107"/>
          </a:xfrm>
          <a:prstGeom prst="rect">
            <a:avLst/>
          </a:prstGeom>
        </p:spPr>
      </p:pic>
    </p:spTree>
    <p:extLst>
      <p:ext uri="{BB962C8B-B14F-4D97-AF65-F5344CB8AC3E}">
        <p14:creationId xmlns:p14="http://schemas.microsoft.com/office/powerpoint/2010/main" val="1551658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1806AD7-F611-7497-AAB9-0998ACB82EAE}"/>
              </a:ext>
            </a:extLst>
          </p:cNvPr>
          <p:cNvSpPr>
            <a:spLocks noGrp="1"/>
          </p:cNvSpPr>
          <p:nvPr>
            <p:ph type="title"/>
          </p:nvPr>
        </p:nvSpPr>
        <p:spPr>
          <a:xfrm>
            <a:off x="838200" y="182245"/>
            <a:ext cx="10515600" cy="1325563"/>
          </a:xfrm>
        </p:spPr>
        <p:txBody>
          <a:bodyPr/>
          <a:lstStyle/>
          <a:p>
            <a:r>
              <a:rPr lang="zh-CN" altLang="en-US" dirty="0"/>
              <a:t>直接探测中</a:t>
            </a:r>
            <a:r>
              <a:rPr lang="en-US" altLang="zh-CN" dirty="0"/>
              <a:t>WIMP</a:t>
            </a:r>
            <a:r>
              <a:rPr lang="zh-CN" altLang="en-US" dirty="0"/>
              <a:t>的反冲能谱</a:t>
            </a:r>
            <a:endParaRPr lang="en-US" dirty="0"/>
          </a:p>
        </p:txBody>
      </p:sp>
      <p:sp>
        <p:nvSpPr>
          <p:cNvPr id="3" name="内容占位符 2">
            <a:extLst>
              <a:ext uri="{FF2B5EF4-FFF2-40B4-BE49-F238E27FC236}">
                <a16:creationId xmlns:a16="http://schemas.microsoft.com/office/drawing/2014/main" id="{77B55AB6-1BAF-C144-2774-1A130EF96E59}"/>
              </a:ext>
            </a:extLst>
          </p:cNvPr>
          <p:cNvSpPr>
            <a:spLocks noGrp="1"/>
          </p:cNvSpPr>
          <p:nvPr>
            <p:ph idx="1"/>
          </p:nvPr>
        </p:nvSpPr>
        <p:spPr>
          <a:xfrm>
            <a:off x="8181108" y="845026"/>
            <a:ext cx="3340331" cy="4351338"/>
          </a:xfrm>
        </p:spPr>
        <p:txBody>
          <a:bodyPr/>
          <a:lstStyle/>
          <a:p>
            <a:r>
              <a:rPr lang="en-US" altLang="zh-CN" dirty="0"/>
              <a:t>WIMP</a:t>
            </a:r>
            <a:r>
              <a:rPr lang="zh-CN" altLang="en-US" dirty="0"/>
              <a:t>反冲事例的概率都随反冲能量的增加而减小</a:t>
            </a:r>
            <a:endParaRPr lang="en-US" altLang="zh-CN" dirty="0"/>
          </a:p>
          <a:p>
            <a:endParaRPr lang="en-US" altLang="zh-CN" dirty="0"/>
          </a:p>
          <a:p>
            <a:r>
              <a:rPr lang="zh-CN" altLang="en-US" dirty="0"/>
              <a:t>低质 量的</a:t>
            </a:r>
            <a:r>
              <a:rPr lang="en-US" altLang="zh-CN" dirty="0"/>
              <a:t>WIMP</a:t>
            </a:r>
            <a:r>
              <a:rPr lang="zh-CN" altLang="en-US" dirty="0"/>
              <a:t>绝大多数事例都只可能发生于低能量区域（</a:t>
            </a:r>
            <a:r>
              <a:rPr lang="en-US" altLang="zh-CN" dirty="0"/>
              <a:t>~</a:t>
            </a:r>
            <a:r>
              <a:rPr lang="zh-CN" altLang="en-US" dirty="0"/>
              <a:t>几个</a:t>
            </a:r>
            <a:r>
              <a:rPr lang="en-US" altLang="zh-CN" dirty="0"/>
              <a:t>keV</a:t>
            </a:r>
            <a:r>
              <a:rPr lang="zh-CN" altLang="en-US" dirty="0"/>
              <a:t>）</a:t>
            </a:r>
            <a:endParaRPr lang="en-US" dirty="0"/>
          </a:p>
        </p:txBody>
      </p:sp>
      <p:pic>
        <p:nvPicPr>
          <p:cNvPr id="5" name="图片 4">
            <a:extLst>
              <a:ext uri="{FF2B5EF4-FFF2-40B4-BE49-F238E27FC236}">
                <a16:creationId xmlns:a16="http://schemas.microsoft.com/office/drawing/2014/main" id="{A7EEA1EC-EB08-CECC-9504-271F9C61DC4E}"/>
              </a:ext>
            </a:extLst>
          </p:cNvPr>
          <p:cNvPicPr>
            <a:picLocks noChangeAspect="1"/>
          </p:cNvPicPr>
          <p:nvPr/>
        </p:nvPicPr>
        <p:blipFill>
          <a:blip r:embed="rId3"/>
          <a:stretch>
            <a:fillRect/>
          </a:stretch>
        </p:blipFill>
        <p:spPr>
          <a:xfrm>
            <a:off x="189808" y="1652325"/>
            <a:ext cx="7372148" cy="4697937"/>
          </a:xfrm>
          <a:prstGeom prst="rect">
            <a:avLst/>
          </a:prstGeom>
        </p:spPr>
      </p:pic>
      <p:sp>
        <p:nvSpPr>
          <p:cNvPr id="6" name="矩形 5">
            <a:extLst>
              <a:ext uri="{FF2B5EF4-FFF2-40B4-BE49-F238E27FC236}">
                <a16:creationId xmlns:a16="http://schemas.microsoft.com/office/drawing/2014/main" id="{FE0E2ED4-5899-9A4B-B4B0-1673946AA4BD}"/>
              </a:ext>
            </a:extLst>
          </p:cNvPr>
          <p:cNvSpPr/>
          <p:nvPr/>
        </p:nvSpPr>
        <p:spPr>
          <a:xfrm>
            <a:off x="7675157" y="4780602"/>
            <a:ext cx="4352231" cy="1569660"/>
          </a:xfrm>
          <a:prstGeom prst="rect">
            <a:avLst/>
          </a:prstGeom>
          <a:noFill/>
        </p:spPr>
        <p:txBody>
          <a:bodyPr wrap="square" lIns="91440" tIns="45720" rIns="91440" bIns="45720">
            <a:spAutoFit/>
          </a:bodyPr>
          <a:lstStyle/>
          <a:p>
            <a:pPr algn="ctr"/>
            <a:r>
              <a:rPr lang="zh-CN" altLang="en-US" sz="3200" b="1" cap="none" spc="0" dirty="0">
                <a:ln w="22225">
                  <a:solidFill>
                    <a:schemeClr val="accent2"/>
                  </a:solidFill>
                  <a:prstDash val="solid"/>
                </a:ln>
                <a:solidFill>
                  <a:schemeClr val="accent2">
                    <a:lumMod val="40000"/>
                    <a:lumOff val="60000"/>
                  </a:schemeClr>
                </a:solidFill>
                <a:effectLst/>
              </a:rPr>
              <a:t>使用</a:t>
            </a:r>
            <a:r>
              <a:rPr lang="en-US" altLang="zh-CN" sz="3200" b="1" cap="none" spc="0" dirty="0">
                <a:ln w="22225">
                  <a:solidFill>
                    <a:schemeClr val="accent2"/>
                  </a:solidFill>
                  <a:prstDash val="solid"/>
                </a:ln>
                <a:solidFill>
                  <a:schemeClr val="accent2">
                    <a:lumMod val="40000"/>
                    <a:lumOff val="60000"/>
                  </a:schemeClr>
                </a:solidFill>
                <a:effectLst/>
              </a:rPr>
              <a:t>Xe</a:t>
            </a:r>
            <a:r>
              <a:rPr lang="zh-CN" altLang="en-US" sz="3200" b="1" dirty="0">
                <a:ln w="22225">
                  <a:solidFill>
                    <a:schemeClr val="accent2"/>
                  </a:solidFill>
                  <a:prstDash val="solid"/>
                </a:ln>
                <a:solidFill>
                  <a:schemeClr val="accent2">
                    <a:lumMod val="40000"/>
                    <a:lumOff val="60000"/>
                  </a:schemeClr>
                </a:solidFill>
              </a:rPr>
              <a:t>的</a:t>
            </a:r>
            <a:r>
              <a:rPr lang="zh-CN" altLang="en-US" sz="3200" b="1" cap="none" spc="0" dirty="0">
                <a:ln w="22225">
                  <a:solidFill>
                    <a:schemeClr val="accent2"/>
                  </a:solidFill>
                  <a:prstDash val="solid"/>
                </a:ln>
                <a:solidFill>
                  <a:schemeClr val="accent2">
                    <a:lumMod val="40000"/>
                    <a:lumOff val="60000"/>
                  </a:schemeClr>
                </a:solidFill>
                <a:effectLst/>
              </a:rPr>
              <a:t>主流实验：</a:t>
            </a:r>
            <a:endParaRPr lang="en-US" altLang="zh-CN" sz="3200" b="1" cap="none" spc="0" dirty="0">
              <a:ln w="22225">
                <a:solidFill>
                  <a:schemeClr val="accent2"/>
                </a:solidFill>
                <a:prstDash val="solid"/>
              </a:ln>
              <a:solidFill>
                <a:schemeClr val="accent2">
                  <a:lumMod val="40000"/>
                  <a:lumOff val="60000"/>
                </a:schemeClr>
              </a:solidFill>
              <a:effectLst/>
            </a:endParaRPr>
          </a:p>
          <a:p>
            <a:pPr algn="ctr"/>
            <a:r>
              <a:rPr lang="en-US" altLang="zh-CN" sz="3200" b="1" dirty="0">
                <a:ln w="22225">
                  <a:solidFill>
                    <a:schemeClr val="accent2"/>
                  </a:solidFill>
                  <a:prstDash val="solid"/>
                </a:ln>
                <a:solidFill>
                  <a:schemeClr val="accent2">
                    <a:lumMod val="40000"/>
                    <a:lumOff val="60000"/>
                  </a:schemeClr>
                </a:solidFill>
              </a:rPr>
              <a:t>LZ</a:t>
            </a:r>
            <a:r>
              <a:rPr lang="zh-CN" altLang="en-US" sz="3200" b="1" dirty="0">
                <a:ln w="22225">
                  <a:solidFill>
                    <a:schemeClr val="accent2"/>
                  </a:solidFill>
                  <a:prstDash val="solid"/>
                </a:ln>
                <a:solidFill>
                  <a:schemeClr val="accent2">
                    <a:lumMod val="40000"/>
                    <a:lumOff val="60000"/>
                  </a:schemeClr>
                </a:solidFill>
              </a:rPr>
              <a:t>、</a:t>
            </a:r>
            <a:r>
              <a:rPr lang="en-US" altLang="zh-CN" sz="3200" b="1" dirty="0" err="1">
                <a:ln w="22225">
                  <a:solidFill>
                    <a:schemeClr val="accent2"/>
                  </a:solidFill>
                  <a:prstDash val="solid"/>
                </a:ln>
                <a:solidFill>
                  <a:schemeClr val="accent2">
                    <a:lumMod val="40000"/>
                    <a:lumOff val="60000"/>
                  </a:schemeClr>
                </a:solidFill>
              </a:rPr>
              <a:t>XENONnT</a:t>
            </a:r>
            <a:r>
              <a:rPr lang="zh-CN" altLang="en-US" sz="3200" b="1" dirty="0">
                <a:ln w="22225">
                  <a:solidFill>
                    <a:schemeClr val="accent2"/>
                  </a:solidFill>
                  <a:prstDash val="solid"/>
                </a:ln>
                <a:solidFill>
                  <a:schemeClr val="accent2">
                    <a:lumMod val="40000"/>
                    <a:lumOff val="60000"/>
                  </a:schemeClr>
                </a:solidFill>
              </a:rPr>
              <a:t>、</a:t>
            </a:r>
            <a:r>
              <a:rPr lang="en-US" altLang="zh-CN" sz="3200" b="1" dirty="0" err="1">
                <a:ln w="22225">
                  <a:solidFill>
                    <a:schemeClr val="accent2"/>
                  </a:solidFill>
                  <a:prstDash val="solid"/>
                </a:ln>
                <a:solidFill>
                  <a:schemeClr val="accent2">
                    <a:lumMod val="40000"/>
                    <a:lumOff val="60000"/>
                  </a:schemeClr>
                </a:solidFill>
              </a:rPr>
              <a:t>PandaX</a:t>
            </a:r>
            <a:endParaRPr lang="en-US" altLang="zh-CN" sz="3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8498393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6EBDD4-DB04-CB2F-E27F-E789FCA7B6B4}"/>
              </a:ext>
            </a:extLst>
          </p:cNvPr>
          <p:cNvSpPr>
            <a:spLocks noGrp="1"/>
          </p:cNvSpPr>
          <p:nvPr>
            <p:ph type="title"/>
          </p:nvPr>
        </p:nvSpPr>
        <p:spPr/>
        <p:txBody>
          <a:bodyPr/>
          <a:lstStyle/>
          <a:p>
            <a:r>
              <a:rPr lang="zh-CN" altLang="en-US" dirty="0"/>
              <a:t>本次介绍的工作：</a:t>
            </a:r>
            <a:endParaRPr lang="en-US" dirty="0"/>
          </a:p>
        </p:txBody>
      </p:sp>
      <p:sp>
        <p:nvSpPr>
          <p:cNvPr id="3" name="内容占位符 2">
            <a:extLst>
              <a:ext uri="{FF2B5EF4-FFF2-40B4-BE49-F238E27FC236}">
                <a16:creationId xmlns:a16="http://schemas.microsoft.com/office/drawing/2014/main" id="{A33CBA10-FD3E-8564-3300-1A231E20D457}"/>
              </a:ext>
            </a:extLst>
          </p:cNvPr>
          <p:cNvSpPr>
            <a:spLocks noGrp="1"/>
          </p:cNvSpPr>
          <p:nvPr>
            <p:ph idx="1"/>
          </p:nvPr>
        </p:nvSpPr>
        <p:spPr>
          <a:xfrm>
            <a:off x="319569" y="6109653"/>
            <a:ext cx="11999431" cy="887095"/>
          </a:xfrm>
        </p:spPr>
        <p:txBody>
          <a:bodyPr>
            <a:normAutofit/>
          </a:bodyPr>
          <a:lstStyle/>
          <a:p>
            <a:pPr marL="0" indent="0">
              <a:buNone/>
            </a:pPr>
            <a:r>
              <a:rPr lang="zh-CN" altLang="en-US" dirty="0"/>
              <a:t>本文对</a:t>
            </a:r>
            <a:r>
              <a:rPr lang="en-US" altLang="zh-CN" dirty="0"/>
              <a:t>Run0 (</a:t>
            </a:r>
            <a:r>
              <a:rPr lang="zh-CN" altLang="en-US" dirty="0"/>
              <a:t>为期</a:t>
            </a:r>
            <a:r>
              <a:rPr lang="en-US" altLang="zh-CN" dirty="0"/>
              <a:t>95</a:t>
            </a:r>
            <a:r>
              <a:rPr lang="zh-CN" altLang="en-US" dirty="0"/>
              <a:t>天</a:t>
            </a:r>
            <a:r>
              <a:rPr lang="en-US" altLang="zh-CN" dirty="0"/>
              <a:t>)</a:t>
            </a:r>
            <a:r>
              <a:rPr lang="zh-CN" altLang="en-US" dirty="0"/>
              <a:t>和 </a:t>
            </a:r>
            <a:r>
              <a:rPr lang="en-US" altLang="zh-CN" dirty="0"/>
              <a:t>Run1(</a:t>
            </a:r>
            <a:r>
              <a:rPr lang="zh-CN" altLang="en-US" dirty="0"/>
              <a:t>为期</a:t>
            </a:r>
            <a:r>
              <a:rPr lang="en-US" altLang="zh-CN" dirty="0"/>
              <a:t>164</a:t>
            </a:r>
            <a:r>
              <a:rPr lang="zh-CN" altLang="en-US" dirty="0"/>
              <a:t>天</a:t>
            </a:r>
            <a:r>
              <a:rPr lang="en-US" altLang="zh-CN" dirty="0"/>
              <a:t>) </a:t>
            </a:r>
            <a:r>
              <a:rPr lang="zh-CN" altLang="en-US" dirty="0"/>
              <a:t>的数据进行了联合暗物质分析</a:t>
            </a:r>
            <a:endParaRPr lang="en-US" dirty="0"/>
          </a:p>
        </p:txBody>
      </p:sp>
      <p:pic>
        <p:nvPicPr>
          <p:cNvPr id="7" name="图片 6">
            <a:extLst>
              <a:ext uri="{FF2B5EF4-FFF2-40B4-BE49-F238E27FC236}">
                <a16:creationId xmlns:a16="http://schemas.microsoft.com/office/drawing/2014/main" id="{F9E92B8B-EFC4-BF03-3E15-D80FD61038D9}"/>
              </a:ext>
            </a:extLst>
          </p:cNvPr>
          <p:cNvPicPr>
            <a:picLocks noChangeAspect="1"/>
          </p:cNvPicPr>
          <p:nvPr/>
        </p:nvPicPr>
        <p:blipFill>
          <a:blip r:embed="rId2"/>
          <a:stretch>
            <a:fillRect/>
          </a:stretch>
        </p:blipFill>
        <p:spPr>
          <a:xfrm>
            <a:off x="489984" y="1505268"/>
            <a:ext cx="11034231" cy="4351337"/>
          </a:xfrm>
          <a:prstGeom prst="rect">
            <a:avLst/>
          </a:prstGeom>
        </p:spPr>
      </p:pic>
    </p:spTree>
    <p:extLst>
      <p:ext uri="{BB962C8B-B14F-4D97-AF65-F5344CB8AC3E}">
        <p14:creationId xmlns:p14="http://schemas.microsoft.com/office/powerpoint/2010/main" val="10211959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509C424-F6F1-A050-B24F-EB2CCD0A5C10}"/>
              </a:ext>
            </a:extLst>
          </p:cNvPr>
          <p:cNvSpPr>
            <a:spLocks noGrp="1"/>
          </p:cNvSpPr>
          <p:nvPr>
            <p:ph type="title"/>
          </p:nvPr>
        </p:nvSpPr>
        <p:spPr>
          <a:xfrm>
            <a:off x="243113" y="81645"/>
            <a:ext cx="10515600" cy="1325563"/>
          </a:xfrm>
        </p:spPr>
        <p:txBody>
          <a:bodyPr>
            <a:normAutofit/>
          </a:bodyPr>
          <a:lstStyle/>
          <a:p>
            <a:r>
              <a:rPr lang="en-US" dirty="0" err="1"/>
              <a:t>P</a:t>
            </a:r>
            <a:r>
              <a:rPr lang="en-US" altLang="zh-CN" dirty="0" err="1"/>
              <a:t>andaX</a:t>
            </a:r>
            <a:r>
              <a:rPr lang="zh-CN" altLang="en-US" dirty="0"/>
              <a:t>实验</a:t>
            </a:r>
            <a:r>
              <a:rPr lang="en-US" altLang="zh-CN" dirty="0"/>
              <a:t> </a:t>
            </a:r>
            <a:br>
              <a:rPr lang="en-US" altLang="zh-CN" dirty="0"/>
            </a:br>
            <a:r>
              <a:rPr lang="en-US" altLang="zh-CN" sz="2400" dirty="0"/>
              <a:t>Particle and Astrophysical Xenon Experiments</a:t>
            </a:r>
            <a:endParaRPr lang="en-US" dirty="0"/>
          </a:p>
        </p:txBody>
      </p:sp>
      <p:sp>
        <p:nvSpPr>
          <p:cNvPr id="3" name="内容占位符 2">
            <a:extLst>
              <a:ext uri="{FF2B5EF4-FFF2-40B4-BE49-F238E27FC236}">
                <a16:creationId xmlns:a16="http://schemas.microsoft.com/office/drawing/2014/main" id="{70F167AD-7DEA-D901-41F6-833C9DAAFCFE}"/>
              </a:ext>
            </a:extLst>
          </p:cNvPr>
          <p:cNvSpPr>
            <a:spLocks noGrp="1"/>
          </p:cNvSpPr>
          <p:nvPr>
            <p:ph idx="1"/>
          </p:nvPr>
        </p:nvSpPr>
        <p:spPr>
          <a:xfrm>
            <a:off x="243113" y="1985282"/>
            <a:ext cx="5620657" cy="4351338"/>
          </a:xfrm>
        </p:spPr>
        <p:txBody>
          <a:bodyPr/>
          <a:lstStyle/>
          <a:p>
            <a:r>
              <a:rPr lang="zh-CN" altLang="en-US" b="1" dirty="0"/>
              <a:t>使用气液两相型氙时间投影室 （</a:t>
            </a:r>
            <a:r>
              <a:rPr lang="en-US" altLang="zh-CN" b="1" dirty="0"/>
              <a:t>TPC</a:t>
            </a:r>
            <a:r>
              <a:rPr lang="zh-CN" altLang="en-US" b="1" dirty="0"/>
              <a:t>）</a:t>
            </a:r>
            <a:r>
              <a:rPr lang="en-US" altLang="zh-CN" b="1" dirty="0"/>
              <a:t>WIMPs</a:t>
            </a:r>
            <a:r>
              <a:rPr lang="zh-CN" altLang="en-US" b="1" dirty="0"/>
              <a:t>进行直接探测</a:t>
            </a:r>
            <a:endParaRPr lang="en-US" altLang="zh-CN" b="1" dirty="0"/>
          </a:p>
          <a:p>
            <a:r>
              <a:rPr lang="zh-CN" altLang="en-US" b="1" dirty="0"/>
              <a:t>于</a:t>
            </a:r>
            <a:r>
              <a:rPr lang="en-US" altLang="zh-CN" b="1" dirty="0"/>
              <a:t>2014</a:t>
            </a:r>
            <a:r>
              <a:rPr lang="zh-CN" altLang="en-US" b="1" dirty="0"/>
              <a:t>年建成</a:t>
            </a:r>
            <a:r>
              <a:rPr lang="en-US" b="1" dirty="0" err="1"/>
              <a:t>PandaX</a:t>
            </a:r>
            <a:r>
              <a:rPr lang="en-US" b="1" dirty="0"/>
              <a:t>-II </a:t>
            </a:r>
            <a:r>
              <a:rPr lang="zh-CN" altLang="en-US" b="1" dirty="0"/>
              <a:t>，其灵敏质量为</a:t>
            </a:r>
            <a:r>
              <a:rPr lang="en-US" altLang="zh-CN" b="1" dirty="0"/>
              <a:t>0.5t</a:t>
            </a:r>
          </a:p>
          <a:p>
            <a:r>
              <a:rPr lang="en-US" altLang="zh-CN" b="1" dirty="0"/>
              <a:t>PandaX-4T</a:t>
            </a:r>
            <a:r>
              <a:rPr lang="zh-CN" altLang="en-US" b="1" dirty="0"/>
              <a:t>于</a:t>
            </a:r>
            <a:r>
              <a:rPr lang="en-US" altLang="zh-CN" b="1" dirty="0"/>
              <a:t>2021</a:t>
            </a:r>
            <a:r>
              <a:rPr lang="zh-CN" altLang="en-US" b="1" dirty="0"/>
              <a:t>年建成开始取数，灵敏质量约</a:t>
            </a:r>
            <a:r>
              <a:rPr lang="en-US" altLang="zh-CN" b="1" dirty="0"/>
              <a:t>4t</a:t>
            </a:r>
          </a:p>
          <a:p>
            <a:r>
              <a:rPr lang="zh-CN" altLang="en-US" b="1" dirty="0"/>
              <a:t>位于中国锦屏地下实验室（</a:t>
            </a:r>
            <a:r>
              <a:rPr lang="en-US" altLang="zh-CN" b="1" dirty="0"/>
              <a:t>CJPL</a:t>
            </a:r>
            <a:r>
              <a:rPr lang="zh-CN" altLang="en-US" b="1" dirty="0"/>
              <a:t>）</a:t>
            </a:r>
            <a:endParaRPr lang="en-US" altLang="zh-CN" b="1" dirty="0"/>
          </a:p>
          <a:p>
            <a:endParaRPr lang="en-US" b="1" dirty="0"/>
          </a:p>
        </p:txBody>
      </p:sp>
      <p:pic>
        <p:nvPicPr>
          <p:cNvPr id="7" name="图片 6">
            <a:extLst>
              <a:ext uri="{FF2B5EF4-FFF2-40B4-BE49-F238E27FC236}">
                <a16:creationId xmlns:a16="http://schemas.microsoft.com/office/drawing/2014/main" id="{4D0C23DF-3D91-F7DA-07EB-13CE7C3A791D}"/>
              </a:ext>
            </a:extLst>
          </p:cNvPr>
          <p:cNvPicPr>
            <a:picLocks noChangeAspect="1"/>
          </p:cNvPicPr>
          <p:nvPr/>
        </p:nvPicPr>
        <p:blipFill>
          <a:blip r:embed="rId2"/>
          <a:stretch>
            <a:fillRect/>
          </a:stretch>
        </p:blipFill>
        <p:spPr>
          <a:xfrm>
            <a:off x="6096000" y="62594"/>
            <a:ext cx="6023423" cy="6114369"/>
          </a:xfrm>
          <a:prstGeom prst="rect">
            <a:avLst/>
          </a:prstGeom>
        </p:spPr>
      </p:pic>
    </p:spTree>
    <p:extLst>
      <p:ext uri="{BB962C8B-B14F-4D97-AF65-F5344CB8AC3E}">
        <p14:creationId xmlns:p14="http://schemas.microsoft.com/office/powerpoint/2010/main" val="491807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1BBD68-36E3-6B1D-851E-3E83DD4E895D}"/>
              </a:ext>
            </a:extLst>
          </p:cNvPr>
          <p:cNvSpPr>
            <a:spLocks noGrp="1"/>
          </p:cNvSpPr>
          <p:nvPr>
            <p:ph type="title"/>
          </p:nvPr>
        </p:nvSpPr>
        <p:spPr/>
        <p:txBody>
          <a:bodyPr/>
          <a:lstStyle/>
          <a:p>
            <a:r>
              <a:rPr lang="en-US" sz="4400" b="1" dirty="0"/>
              <a:t>Liquid Xenon Time Projection Chamber(</a:t>
            </a:r>
            <a:r>
              <a:rPr lang="en-US" sz="4400" b="1" dirty="0" err="1"/>
              <a:t>LXeTPC</a:t>
            </a:r>
            <a:r>
              <a:rPr lang="en-US" sz="4400" b="1" dirty="0"/>
              <a:t>)</a:t>
            </a:r>
            <a:endParaRPr lang="en-US" dirty="0"/>
          </a:p>
        </p:txBody>
      </p:sp>
      <p:sp>
        <p:nvSpPr>
          <p:cNvPr id="3" name="内容占位符 2">
            <a:extLst>
              <a:ext uri="{FF2B5EF4-FFF2-40B4-BE49-F238E27FC236}">
                <a16:creationId xmlns:a16="http://schemas.microsoft.com/office/drawing/2014/main" id="{B09E1F17-9F8F-7937-8EEA-A03180D2BD17}"/>
              </a:ext>
            </a:extLst>
          </p:cNvPr>
          <p:cNvSpPr>
            <a:spLocks noGrp="1"/>
          </p:cNvSpPr>
          <p:nvPr>
            <p:ph idx="1"/>
          </p:nvPr>
        </p:nvSpPr>
        <p:spPr/>
        <p:txBody>
          <a:bodyPr/>
          <a:lstStyle/>
          <a:p>
            <a:endParaRPr lang="en-US"/>
          </a:p>
        </p:txBody>
      </p:sp>
      <p:pic>
        <p:nvPicPr>
          <p:cNvPr id="4" name="内容占位符 5">
            <a:extLst>
              <a:ext uri="{FF2B5EF4-FFF2-40B4-BE49-F238E27FC236}">
                <a16:creationId xmlns:a16="http://schemas.microsoft.com/office/drawing/2014/main" id="{74E4F9FB-25FA-85D4-AE2A-B31CB4A812AF}"/>
              </a:ext>
            </a:extLst>
          </p:cNvPr>
          <p:cNvPicPr>
            <a:picLocks noChangeAspect="1"/>
          </p:cNvPicPr>
          <p:nvPr/>
        </p:nvPicPr>
        <p:blipFill>
          <a:blip r:embed="rId2"/>
          <a:srcRect l="-337" b="6700"/>
          <a:stretch/>
        </p:blipFill>
        <p:spPr>
          <a:xfrm>
            <a:off x="266007" y="1988027"/>
            <a:ext cx="5996248" cy="4059785"/>
          </a:xfrm>
          <a:prstGeom prst="rect">
            <a:avLst/>
          </a:prstGeom>
        </p:spPr>
      </p:pic>
      <p:sp>
        <p:nvSpPr>
          <p:cNvPr id="5" name="文本框 4">
            <a:extLst>
              <a:ext uri="{FF2B5EF4-FFF2-40B4-BE49-F238E27FC236}">
                <a16:creationId xmlns:a16="http://schemas.microsoft.com/office/drawing/2014/main" id="{831CFC55-A40B-348E-A064-05D910B6FAF3}"/>
              </a:ext>
            </a:extLst>
          </p:cNvPr>
          <p:cNvSpPr txBox="1"/>
          <p:nvPr/>
        </p:nvSpPr>
        <p:spPr>
          <a:xfrm>
            <a:off x="4112187" y="6114318"/>
            <a:ext cx="1983813" cy="461665"/>
          </a:xfrm>
          <a:prstGeom prst="rect">
            <a:avLst/>
          </a:prstGeom>
          <a:noFill/>
        </p:spPr>
        <p:txBody>
          <a:bodyPr wrap="none" rtlCol="0">
            <a:spAutoFit/>
          </a:bodyPr>
          <a:lstStyle/>
          <a:p>
            <a:r>
              <a:rPr lang="en-US" sz="2400" b="1" dirty="0"/>
              <a:t>Energy[</a:t>
            </a:r>
            <a:r>
              <a:rPr lang="en-US" sz="2400" b="1" dirty="0" err="1"/>
              <a:t>KeVr</a:t>
            </a:r>
            <a:r>
              <a:rPr lang="en-US" sz="2400" b="1" dirty="0"/>
              <a:t>]</a:t>
            </a:r>
          </a:p>
        </p:txBody>
      </p:sp>
      <p:pic>
        <p:nvPicPr>
          <p:cNvPr id="6" name="图片 5">
            <a:extLst>
              <a:ext uri="{FF2B5EF4-FFF2-40B4-BE49-F238E27FC236}">
                <a16:creationId xmlns:a16="http://schemas.microsoft.com/office/drawing/2014/main" id="{D334DD8D-D44D-7764-CDE8-47777986E0B3}"/>
              </a:ext>
            </a:extLst>
          </p:cNvPr>
          <p:cNvPicPr>
            <a:picLocks noChangeAspect="1"/>
          </p:cNvPicPr>
          <p:nvPr/>
        </p:nvPicPr>
        <p:blipFill>
          <a:blip r:embed="rId3"/>
          <a:stretch>
            <a:fillRect/>
          </a:stretch>
        </p:blipFill>
        <p:spPr>
          <a:xfrm>
            <a:off x="6326643" y="1840316"/>
            <a:ext cx="5503052" cy="4444105"/>
          </a:xfrm>
          <a:prstGeom prst="rect">
            <a:avLst/>
          </a:prstGeom>
        </p:spPr>
      </p:pic>
      <p:sp>
        <p:nvSpPr>
          <p:cNvPr id="7" name="文本框 6">
            <a:extLst>
              <a:ext uri="{FF2B5EF4-FFF2-40B4-BE49-F238E27FC236}">
                <a16:creationId xmlns:a16="http://schemas.microsoft.com/office/drawing/2014/main" id="{9F045874-808F-B375-8E9F-0FC677F7321F}"/>
              </a:ext>
            </a:extLst>
          </p:cNvPr>
          <p:cNvSpPr txBox="1"/>
          <p:nvPr/>
        </p:nvSpPr>
        <p:spPr>
          <a:xfrm>
            <a:off x="156410" y="6215902"/>
            <a:ext cx="5269832" cy="307777"/>
          </a:xfrm>
          <a:prstGeom prst="rect">
            <a:avLst/>
          </a:prstGeom>
          <a:noFill/>
        </p:spPr>
        <p:txBody>
          <a:bodyPr wrap="square" rtlCol="0">
            <a:spAutoFit/>
          </a:bodyPr>
          <a:lstStyle/>
          <a:p>
            <a:r>
              <a:rPr lang="nb-NO" sz="1400" dirty="0"/>
              <a:t>Aprile, E., et al., 2006, Phys. Rev. Lett. 97, 081302.</a:t>
            </a:r>
            <a:endParaRPr lang="en-US" sz="1400" dirty="0"/>
          </a:p>
        </p:txBody>
      </p:sp>
      <p:sp>
        <p:nvSpPr>
          <p:cNvPr id="8" name="文本框 7">
            <a:extLst>
              <a:ext uri="{FF2B5EF4-FFF2-40B4-BE49-F238E27FC236}">
                <a16:creationId xmlns:a16="http://schemas.microsoft.com/office/drawing/2014/main" id="{48E9AA15-7ED6-BE9B-BDDC-C67675D090F3}"/>
              </a:ext>
            </a:extLst>
          </p:cNvPr>
          <p:cNvSpPr txBox="1"/>
          <p:nvPr/>
        </p:nvSpPr>
        <p:spPr>
          <a:xfrm>
            <a:off x="6326643" y="6288358"/>
            <a:ext cx="5717847" cy="338554"/>
          </a:xfrm>
          <a:prstGeom prst="rect">
            <a:avLst/>
          </a:prstGeom>
          <a:noFill/>
        </p:spPr>
        <p:txBody>
          <a:bodyPr wrap="none" rtlCol="0">
            <a:spAutoFit/>
          </a:bodyPr>
          <a:lstStyle/>
          <a:p>
            <a:r>
              <a:rPr lang="en-US" sz="1600" b="1" dirty="0"/>
              <a:t>Principle of Liquid Xenon Time Projection Chamber(</a:t>
            </a:r>
            <a:r>
              <a:rPr lang="en-US" sz="1600" b="1" dirty="0" err="1"/>
              <a:t>LXeTPC</a:t>
            </a:r>
            <a:r>
              <a:rPr lang="en-US" sz="1600" b="1" dirty="0"/>
              <a:t>)</a:t>
            </a:r>
          </a:p>
        </p:txBody>
      </p:sp>
    </p:spTree>
    <p:extLst>
      <p:ext uri="{BB962C8B-B14F-4D97-AF65-F5344CB8AC3E}">
        <p14:creationId xmlns:p14="http://schemas.microsoft.com/office/powerpoint/2010/main" val="7724602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0A1BE7-1DFF-C8CB-19DD-4573261C94C1}"/>
              </a:ext>
            </a:extLst>
          </p:cNvPr>
          <p:cNvSpPr>
            <a:spLocks noGrp="1"/>
          </p:cNvSpPr>
          <p:nvPr>
            <p:ph type="title"/>
          </p:nvPr>
        </p:nvSpPr>
        <p:spPr/>
        <p:txBody>
          <a:bodyPr/>
          <a:lstStyle/>
          <a:p>
            <a:endParaRPr lang="en-US"/>
          </a:p>
        </p:txBody>
      </p:sp>
      <p:pic>
        <p:nvPicPr>
          <p:cNvPr id="5" name="内容占位符 4">
            <a:extLst>
              <a:ext uri="{FF2B5EF4-FFF2-40B4-BE49-F238E27FC236}">
                <a16:creationId xmlns:a16="http://schemas.microsoft.com/office/drawing/2014/main" id="{E50DB662-D3FD-300F-26D8-85CF4865798B}"/>
              </a:ext>
            </a:extLst>
          </p:cNvPr>
          <p:cNvPicPr>
            <a:picLocks noGrp="1" noChangeAspect="1"/>
          </p:cNvPicPr>
          <p:nvPr>
            <p:ph idx="1"/>
          </p:nvPr>
        </p:nvPicPr>
        <p:blipFill>
          <a:blip r:embed="rId2"/>
          <a:stretch>
            <a:fillRect/>
          </a:stretch>
        </p:blipFill>
        <p:spPr>
          <a:xfrm>
            <a:off x="151604" y="551589"/>
            <a:ext cx="7201905" cy="952633"/>
          </a:xfrm>
        </p:spPr>
      </p:pic>
      <p:pic>
        <p:nvPicPr>
          <p:cNvPr id="7" name="图片 6">
            <a:extLst>
              <a:ext uri="{FF2B5EF4-FFF2-40B4-BE49-F238E27FC236}">
                <a16:creationId xmlns:a16="http://schemas.microsoft.com/office/drawing/2014/main" id="{8645D56D-5F36-C6FD-F6D8-4D424D3C3533}"/>
              </a:ext>
            </a:extLst>
          </p:cNvPr>
          <p:cNvPicPr>
            <a:picLocks noChangeAspect="1"/>
          </p:cNvPicPr>
          <p:nvPr/>
        </p:nvPicPr>
        <p:blipFill>
          <a:blip r:embed="rId3"/>
          <a:stretch>
            <a:fillRect/>
          </a:stretch>
        </p:blipFill>
        <p:spPr>
          <a:xfrm>
            <a:off x="337654" y="1877152"/>
            <a:ext cx="5251581" cy="3623519"/>
          </a:xfrm>
          <a:prstGeom prst="rect">
            <a:avLst/>
          </a:prstGeom>
        </p:spPr>
      </p:pic>
      <p:pic>
        <p:nvPicPr>
          <p:cNvPr id="9" name="图片 8">
            <a:extLst>
              <a:ext uri="{FF2B5EF4-FFF2-40B4-BE49-F238E27FC236}">
                <a16:creationId xmlns:a16="http://schemas.microsoft.com/office/drawing/2014/main" id="{68ED66D5-F703-AB12-8858-0E646439D67C}"/>
              </a:ext>
            </a:extLst>
          </p:cNvPr>
          <p:cNvPicPr>
            <a:picLocks noChangeAspect="1"/>
          </p:cNvPicPr>
          <p:nvPr/>
        </p:nvPicPr>
        <p:blipFill>
          <a:blip r:embed="rId4"/>
          <a:stretch>
            <a:fillRect/>
          </a:stretch>
        </p:blipFill>
        <p:spPr>
          <a:xfrm>
            <a:off x="5961185" y="1932474"/>
            <a:ext cx="5251580" cy="3568197"/>
          </a:xfrm>
          <a:prstGeom prst="rect">
            <a:avLst/>
          </a:prstGeom>
        </p:spPr>
      </p:pic>
      <p:pic>
        <p:nvPicPr>
          <p:cNvPr id="11" name="图片 10">
            <a:extLst>
              <a:ext uri="{FF2B5EF4-FFF2-40B4-BE49-F238E27FC236}">
                <a16:creationId xmlns:a16="http://schemas.microsoft.com/office/drawing/2014/main" id="{7038B190-0532-D138-6BA5-357088C5D61E}"/>
              </a:ext>
            </a:extLst>
          </p:cNvPr>
          <p:cNvPicPr>
            <a:picLocks noChangeAspect="1"/>
          </p:cNvPicPr>
          <p:nvPr/>
        </p:nvPicPr>
        <p:blipFill>
          <a:blip r:embed="rId5"/>
          <a:stretch>
            <a:fillRect/>
          </a:stretch>
        </p:blipFill>
        <p:spPr>
          <a:xfrm>
            <a:off x="1133341" y="5500729"/>
            <a:ext cx="4265136" cy="372872"/>
          </a:xfrm>
          <a:prstGeom prst="rect">
            <a:avLst/>
          </a:prstGeom>
        </p:spPr>
      </p:pic>
      <p:pic>
        <p:nvPicPr>
          <p:cNvPr id="13" name="图片 12">
            <a:extLst>
              <a:ext uri="{FF2B5EF4-FFF2-40B4-BE49-F238E27FC236}">
                <a16:creationId xmlns:a16="http://schemas.microsoft.com/office/drawing/2014/main" id="{184FA835-0886-52D0-5367-4162B25FBBB8}"/>
              </a:ext>
            </a:extLst>
          </p:cNvPr>
          <p:cNvPicPr>
            <a:picLocks noChangeAspect="1"/>
          </p:cNvPicPr>
          <p:nvPr/>
        </p:nvPicPr>
        <p:blipFill>
          <a:blip r:embed="rId5"/>
          <a:stretch>
            <a:fillRect/>
          </a:stretch>
        </p:blipFill>
        <p:spPr>
          <a:xfrm>
            <a:off x="6539028" y="5500671"/>
            <a:ext cx="4673737" cy="408594"/>
          </a:xfrm>
          <a:prstGeom prst="rect">
            <a:avLst/>
          </a:prstGeom>
        </p:spPr>
      </p:pic>
      <p:sp>
        <p:nvSpPr>
          <p:cNvPr id="14" name="文本框 13">
            <a:extLst>
              <a:ext uri="{FF2B5EF4-FFF2-40B4-BE49-F238E27FC236}">
                <a16:creationId xmlns:a16="http://schemas.microsoft.com/office/drawing/2014/main" id="{ABE22A50-5010-034A-6E43-258D8395151E}"/>
              </a:ext>
            </a:extLst>
          </p:cNvPr>
          <p:cNvSpPr txBox="1"/>
          <p:nvPr/>
        </p:nvSpPr>
        <p:spPr>
          <a:xfrm>
            <a:off x="967154" y="6066692"/>
            <a:ext cx="10515600" cy="646331"/>
          </a:xfrm>
          <a:prstGeom prst="rect">
            <a:avLst/>
          </a:prstGeom>
          <a:noFill/>
        </p:spPr>
        <p:txBody>
          <a:bodyPr wrap="square" rtlCol="0">
            <a:spAutoFit/>
          </a:bodyPr>
          <a:lstStyle/>
          <a:p>
            <a:r>
              <a:rPr lang="en-US" dirty="0"/>
              <a:t>NR median curves(</a:t>
            </a:r>
            <a:r>
              <a:rPr lang="zh-CN" altLang="en-US" dirty="0"/>
              <a:t>图中的</a:t>
            </a:r>
            <a:r>
              <a:rPr lang="zh-CN" altLang="en-US" dirty="0">
                <a:solidFill>
                  <a:srgbClr val="FEC5D0"/>
                </a:solidFill>
              </a:rPr>
              <a:t>粉色实线</a:t>
            </a:r>
            <a:r>
              <a:rPr lang="en-US" dirty="0"/>
              <a:t>)    </a:t>
            </a:r>
            <a:r>
              <a:rPr lang="zh-CN" altLang="en-US" dirty="0"/>
              <a:t>两次</a:t>
            </a:r>
            <a:r>
              <a:rPr lang="en-US" altLang="zh-CN" dirty="0"/>
              <a:t>Run</a:t>
            </a:r>
            <a:r>
              <a:rPr lang="zh-CN" altLang="en-US" dirty="0"/>
              <a:t>共给出了</a:t>
            </a:r>
            <a:r>
              <a:rPr lang="en-US" dirty="0"/>
              <a:t>2490</a:t>
            </a:r>
            <a:r>
              <a:rPr lang="zh-CN" altLang="en-US" dirty="0"/>
              <a:t>个实例中</a:t>
            </a:r>
            <a:r>
              <a:rPr lang="en-US" altLang="zh-CN" dirty="0"/>
              <a:t>24</a:t>
            </a:r>
            <a:r>
              <a:rPr lang="zh-CN" altLang="en-US" dirty="0"/>
              <a:t>个最像</a:t>
            </a:r>
            <a:r>
              <a:rPr lang="en-US" altLang="zh-CN" dirty="0"/>
              <a:t>WIMP</a:t>
            </a:r>
            <a:r>
              <a:rPr lang="zh-CN" altLang="en-US" dirty="0"/>
              <a:t>事例的候选</a:t>
            </a:r>
            <a:endParaRPr lang="en-US" altLang="zh-CN" dirty="0"/>
          </a:p>
          <a:p>
            <a:r>
              <a:rPr lang="zh-CN" altLang="en-US" dirty="0"/>
              <a:t>并给出了归一化后的</a:t>
            </a:r>
            <a:r>
              <a:rPr lang="en-US" altLang="zh-CN" dirty="0"/>
              <a:t>likelihood</a:t>
            </a:r>
            <a:r>
              <a:rPr lang="zh-CN" altLang="en-US" dirty="0"/>
              <a:t>成分</a:t>
            </a:r>
            <a:endParaRPr lang="en-US" dirty="0"/>
          </a:p>
        </p:txBody>
      </p:sp>
      <p:sp>
        <p:nvSpPr>
          <p:cNvPr id="16" name="文本框 15">
            <a:extLst>
              <a:ext uri="{FF2B5EF4-FFF2-40B4-BE49-F238E27FC236}">
                <a16:creationId xmlns:a16="http://schemas.microsoft.com/office/drawing/2014/main" id="{B80ABB61-B7F7-60DF-BB0C-CFBB2FD1C477}"/>
              </a:ext>
            </a:extLst>
          </p:cNvPr>
          <p:cNvSpPr txBox="1"/>
          <p:nvPr/>
        </p:nvSpPr>
        <p:spPr>
          <a:xfrm>
            <a:off x="979235" y="5520302"/>
            <a:ext cx="4859590" cy="369332"/>
          </a:xfrm>
          <a:prstGeom prst="rect">
            <a:avLst/>
          </a:prstGeom>
          <a:noFill/>
        </p:spPr>
        <p:txBody>
          <a:bodyPr wrap="square">
            <a:spAutoFit/>
          </a:bodyPr>
          <a:lstStyle/>
          <a:p>
            <a:r>
              <a:rPr lang="en-US" dirty="0"/>
              <a:t>Run0</a:t>
            </a:r>
          </a:p>
        </p:txBody>
      </p:sp>
      <p:sp>
        <p:nvSpPr>
          <p:cNvPr id="18" name="文本框 17">
            <a:extLst>
              <a:ext uri="{FF2B5EF4-FFF2-40B4-BE49-F238E27FC236}">
                <a16:creationId xmlns:a16="http://schemas.microsoft.com/office/drawing/2014/main" id="{80B39A69-5342-4750-CA25-E415EFA0758A}"/>
              </a:ext>
            </a:extLst>
          </p:cNvPr>
          <p:cNvSpPr txBox="1"/>
          <p:nvPr/>
        </p:nvSpPr>
        <p:spPr>
          <a:xfrm>
            <a:off x="6539028" y="5473432"/>
            <a:ext cx="6096000" cy="369332"/>
          </a:xfrm>
          <a:prstGeom prst="rect">
            <a:avLst/>
          </a:prstGeom>
          <a:noFill/>
        </p:spPr>
        <p:txBody>
          <a:bodyPr wrap="square">
            <a:spAutoFit/>
          </a:bodyPr>
          <a:lstStyle/>
          <a:p>
            <a:r>
              <a:rPr lang="en-US" dirty="0"/>
              <a:t>Run1</a:t>
            </a:r>
          </a:p>
        </p:txBody>
      </p:sp>
    </p:spTree>
    <p:extLst>
      <p:ext uri="{BB962C8B-B14F-4D97-AF65-F5344CB8AC3E}">
        <p14:creationId xmlns:p14="http://schemas.microsoft.com/office/powerpoint/2010/main" val="3545495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9C58E67-0E12-94B2-E10A-FA56116A43D5}"/>
              </a:ext>
            </a:extLst>
          </p:cNvPr>
          <p:cNvSpPr>
            <a:spLocks noGrp="1"/>
          </p:cNvSpPr>
          <p:nvPr>
            <p:ph type="title"/>
          </p:nvPr>
        </p:nvSpPr>
        <p:spPr/>
        <p:txBody>
          <a:bodyPr/>
          <a:lstStyle/>
          <a:p>
            <a:r>
              <a:rPr lang="en-US" dirty="0"/>
              <a:t>Spin-Independent DM-nucleon scattering cross section</a:t>
            </a:r>
            <a:endParaRPr lang="en-US" b="1" dirty="0"/>
          </a:p>
        </p:txBody>
      </p:sp>
      <p:sp>
        <p:nvSpPr>
          <p:cNvPr id="3" name="内容占位符 2">
            <a:extLst>
              <a:ext uri="{FF2B5EF4-FFF2-40B4-BE49-F238E27FC236}">
                <a16:creationId xmlns:a16="http://schemas.microsoft.com/office/drawing/2014/main" id="{9CC24B23-6D98-9EF7-1AA4-FD89694A1063}"/>
              </a:ext>
            </a:extLst>
          </p:cNvPr>
          <p:cNvSpPr>
            <a:spLocks noGrp="1"/>
          </p:cNvSpPr>
          <p:nvPr>
            <p:ph idx="1"/>
          </p:nvPr>
        </p:nvSpPr>
        <p:spPr>
          <a:xfrm>
            <a:off x="7708900" y="1825625"/>
            <a:ext cx="3644900" cy="4351338"/>
          </a:xfrm>
        </p:spPr>
        <p:txBody>
          <a:bodyPr/>
          <a:lstStyle/>
          <a:p>
            <a:r>
              <a:rPr lang="zh-CN" altLang="en-US" dirty="0"/>
              <a:t>主要结果：</a:t>
            </a:r>
            <a:endParaRPr lang="en-US" altLang="zh-CN" dirty="0"/>
          </a:p>
          <a:p>
            <a:pPr marL="0" indent="0">
              <a:buNone/>
            </a:pPr>
            <a:r>
              <a:rPr lang="zh-CN" altLang="en-US" dirty="0"/>
              <a:t>图中给出了</a:t>
            </a:r>
            <a:r>
              <a:rPr lang="en-US" altLang="ja-JP" dirty="0"/>
              <a:t>90% </a:t>
            </a:r>
            <a:r>
              <a:rPr lang="ja-JP" altLang="en-US" dirty="0"/>
              <a:t>置信水平（</a:t>
            </a:r>
            <a:r>
              <a:rPr lang="en-US" dirty="0"/>
              <a:t>CL）</a:t>
            </a:r>
            <a:r>
              <a:rPr lang="ja-JP" altLang="en-US" dirty="0"/>
              <a:t>上限</a:t>
            </a:r>
            <a:r>
              <a:rPr lang="zh-CN" altLang="en-US" dirty="0"/>
              <a:t>（</a:t>
            </a:r>
            <a:r>
              <a:rPr lang="zh-CN" altLang="en-US" dirty="0">
                <a:solidFill>
                  <a:srgbClr val="FF0000"/>
                </a:solidFill>
              </a:rPr>
              <a:t>红色实线</a:t>
            </a:r>
            <a:r>
              <a:rPr lang="zh-CN" altLang="en-US" dirty="0"/>
              <a:t>）</a:t>
            </a:r>
            <a:endParaRPr lang="en-US" altLang="ja-JP" dirty="0"/>
          </a:p>
          <a:p>
            <a:pPr marL="0" indent="0">
              <a:buNone/>
            </a:pPr>
            <a:endParaRPr lang="en-US" altLang="zh-CN" dirty="0"/>
          </a:p>
          <a:p>
            <a:pPr marL="0" indent="0">
              <a:buNone/>
            </a:pPr>
            <a:r>
              <a:rPr lang="zh-CN" altLang="en-US" dirty="0"/>
              <a:t>对比其他同类型的工作，</a:t>
            </a:r>
            <a:r>
              <a:rPr lang="zh-CN" altLang="en-US" b="1" dirty="0"/>
              <a:t> 暗物质质量超过 </a:t>
            </a:r>
            <a:r>
              <a:rPr lang="en-US" altLang="zh-CN" b="1" dirty="0"/>
              <a:t>100 GeV/c² </a:t>
            </a:r>
            <a:r>
              <a:rPr lang="zh-CN" altLang="en-US" b="1" dirty="0"/>
              <a:t>的区间</a:t>
            </a:r>
            <a:r>
              <a:rPr lang="zh-CN" altLang="en-US" dirty="0"/>
              <a:t>确立了一个新的严格限制。</a:t>
            </a:r>
            <a:endParaRPr lang="en-US" dirty="0"/>
          </a:p>
        </p:txBody>
      </p:sp>
      <p:pic>
        <p:nvPicPr>
          <p:cNvPr id="7" name="图片 6">
            <a:extLst>
              <a:ext uri="{FF2B5EF4-FFF2-40B4-BE49-F238E27FC236}">
                <a16:creationId xmlns:a16="http://schemas.microsoft.com/office/drawing/2014/main" id="{3B160F14-0F77-CFCA-50AE-7BBEB4E6BE98}"/>
              </a:ext>
            </a:extLst>
          </p:cNvPr>
          <p:cNvPicPr>
            <a:picLocks noChangeAspect="1"/>
          </p:cNvPicPr>
          <p:nvPr/>
        </p:nvPicPr>
        <p:blipFill>
          <a:blip r:embed="rId2"/>
          <a:stretch>
            <a:fillRect/>
          </a:stretch>
        </p:blipFill>
        <p:spPr>
          <a:xfrm>
            <a:off x="514319" y="1614115"/>
            <a:ext cx="7194581" cy="5243885"/>
          </a:xfrm>
          <a:prstGeom prst="rect">
            <a:avLst/>
          </a:prstGeom>
        </p:spPr>
      </p:pic>
    </p:spTree>
    <p:extLst>
      <p:ext uri="{BB962C8B-B14F-4D97-AF65-F5344CB8AC3E}">
        <p14:creationId xmlns:p14="http://schemas.microsoft.com/office/powerpoint/2010/main" val="728147738"/>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184</TotalTime>
  <Words>469</Words>
  <Application>Microsoft Office PowerPoint</Application>
  <PresentationFormat>宽屏</PresentationFormat>
  <Paragraphs>49</Paragraphs>
  <Slides>10</Slides>
  <Notes>1</Notes>
  <HiddenSlides>0</HiddenSlides>
  <MMClips>0</MMClips>
  <ScaleCrop>false</ScaleCrop>
  <HeadingPairs>
    <vt:vector size="6" baseType="variant">
      <vt:variant>
        <vt:lpstr>已用的字体</vt:lpstr>
      </vt:variant>
      <vt:variant>
        <vt:i4>3</vt:i4>
      </vt:variant>
      <vt:variant>
        <vt:lpstr>主题</vt:lpstr>
      </vt:variant>
      <vt:variant>
        <vt:i4>1</vt:i4>
      </vt:variant>
      <vt:variant>
        <vt:lpstr>幻灯片标题</vt:lpstr>
      </vt:variant>
      <vt:variant>
        <vt:i4>10</vt:i4>
      </vt:variant>
    </vt:vector>
  </HeadingPairs>
  <TitlesOfParts>
    <vt:vector size="14" baseType="lpstr">
      <vt:lpstr>Aptos</vt:lpstr>
      <vt:lpstr>Aptos Display</vt:lpstr>
      <vt:lpstr>Arial</vt:lpstr>
      <vt:lpstr>Office 主题​​</vt:lpstr>
      <vt:lpstr>  BSM课程结课报告  Weakly Interacting Massive Particles </vt:lpstr>
      <vt:lpstr>研究背景</vt:lpstr>
      <vt:lpstr>候选粒子：WIMPs</vt:lpstr>
      <vt:lpstr>直接探测中WIMP的反冲能谱</vt:lpstr>
      <vt:lpstr>本次介绍的工作：</vt:lpstr>
      <vt:lpstr>PandaX实验  Particle and Astrophysical Xenon Experiments</vt:lpstr>
      <vt:lpstr>Liquid Xenon Time Projection Chamber(LXeTPC)</vt:lpstr>
      <vt:lpstr>PowerPoint 演示文稿</vt:lpstr>
      <vt:lpstr>Spin-Independent DM-nucleon scattering cross section</vt:lpstr>
      <vt:lpstr>感谢聆听! Thanks for your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Xiaoran Guo</dc:creator>
  <cp:lastModifiedBy>Xiaoran Guo</cp:lastModifiedBy>
  <cp:revision>1</cp:revision>
  <dcterms:created xsi:type="dcterms:W3CDTF">2025-05-23T19:31:28Z</dcterms:created>
  <dcterms:modified xsi:type="dcterms:W3CDTF">2025-05-23T22:35:39Z</dcterms:modified>
</cp:coreProperties>
</file>