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7" r:id="rId3"/>
    <p:sldId id="258" r:id="rId5"/>
    <p:sldId id="299" r:id="rId6"/>
    <p:sldId id="1012" r:id="rId7"/>
    <p:sldId id="1013" r:id="rId8"/>
    <p:sldId id="1015" r:id="rId9"/>
    <p:sldId id="1011" r:id="rId10"/>
    <p:sldId id="300" r:id="rId11"/>
    <p:sldId id="1008" r:id="rId12"/>
    <p:sldId id="1010" r:id="rId13"/>
    <p:sldId id="1009" r:id="rId14"/>
    <p:sldId id="1028" r:id="rId15"/>
    <p:sldId id="305" r:id="rId16"/>
    <p:sldId id="1027" r:id="rId17"/>
    <p:sldId id="1031" r:id="rId18"/>
    <p:sldId id="1029" r:id="rId19"/>
    <p:sldId id="1026" r:id="rId20"/>
    <p:sldId id="1025" r:id="rId21"/>
    <p:sldId id="997" r:id="rId22"/>
    <p:sldId id="1032" r:id="rId23"/>
    <p:sldId id="298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38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E9F"/>
    <a:srgbClr val="F2F2F2"/>
    <a:srgbClr val="498895"/>
    <a:srgbClr val="257F7D"/>
    <a:srgbClr val="31591B"/>
    <a:srgbClr val="E6E6E6"/>
    <a:srgbClr val="32ACA9"/>
    <a:srgbClr val="36656E"/>
    <a:srgbClr val="1B5B5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586" y="-82"/>
      </p:cViewPr>
      <p:guideLst>
        <p:guide orient="horz" pos="2175"/>
        <p:guide pos="389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8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各位老师、同学，大家好！今天我汇报的题目是《超越标准模型：人工智能与探索新物理模型》。我是郭逸兮，学号</a:t>
            </a:r>
            <a:r>
              <a:rPr lang="en-US" altLang="zh-CN"/>
              <a:t>SA24048002</a:t>
            </a:r>
            <a:r>
              <a:rPr lang="zh-CN" altLang="en-US"/>
              <a:t>。今天我的汇报聚焦于人工智能在现代高能物理，尤其是探测器模拟与粒子识别方面的应用，展示其对现有物理理论的扩展潜力。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在数据重建方面，</a:t>
            </a:r>
            <a:r>
              <a:rPr lang="en-US" altLang="zh-CN">
                <a:sym typeface="+mn-ea"/>
              </a:rPr>
              <a:t>CNN</a:t>
            </a:r>
            <a:r>
              <a:rPr lang="zh-CN" altLang="en-US">
                <a:sym typeface="+mn-ea"/>
              </a:rPr>
              <a:t>与图神经网络</a:t>
            </a:r>
            <a:r>
              <a:rPr lang="en-US" altLang="zh-CN">
                <a:sym typeface="+mn-ea"/>
              </a:rPr>
              <a:t>GNN</a:t>
            </a:r>
            <a:r>
              <a:rPr lang="zh-CN" altLang="en-US">
                <a:sym typeface="+mn-ea"/>
              </a:rPr>
              <a:t>开始发挥越来越重要的作用。以</a:t>
            </a:r>
            <a:r>
              <a:rPr lang="en-US" altLang="zh-CN">
                <a:sym typeface="+mn-ea"/>
              </a:rPr>
              <a:t>IceCube</a:t>
            </a:r>
            <a:r>
              <a:rPr lang="zh-CN" altLang="en-US">
                <a:sym typeface="+mn-ea"/>
              </a:rPr>
              <a:t>中微子望远镜为例，事件分布天然符合图结构，非常适合应用</a:t>
            </a:r>
            <a:r>
              <a:rPr lang="en-US" altLang="zh-CN">
                <a:sym typeface="+mn-ea"/>
              </a:rPr>
              <a:t>GNN</a:t>
            </a:r>
            <a:r>
              <a:rPr lang="zh-CN" altLang="en-US">
                <a:sym typeface="+mn-ea"/>
              </a:rPr>
              <a:t>进行事件分类。这也提示我们，</a:t>
            </a:r>
            <a:r>
              <a:rPr lang="en-US" altLang="zh-CN">
                <a:sym typeface="+mn-ea"/>
              </a:rPr>
              <a:t>AI</a:t>
            </a:r>
            <a:r>
              <a:rPr lang="zh-CN" altLang="en-US">
                <a:sym typeface="+mn-ea"/>
              </a:rPr>
              <a:t>不仅是辅助工具，更在重构实验数据结构方面发挥核心作用。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接下来我将结合我医疗物理学方向的研究进行介绍。利用图像质量评估指标，如</a:t>
            </a:r>
            <a:r>
              <a:rPr lang="en-US" altLang="zh-CN"/>
              <a:t>PSNR</a:t>
            </a:r>
            <a:r>
              <a:rPr lang="zh-CN" altLang="en-US"/>
              <a:t>、</a:t>
            </a:r>
            <a:r>
              <a:rPr lang="en-US" altLang="zh-CN"/>
              <a:t>SSIM</a:t>
            </a:r>
            <a:r>
              <a:rPr lang="zh-CN" altLang="en-US"/>
              <a:t>等量化生成模型的有效性，可以为人工智能模型在高能物理中的可靠性提供数学依据。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图像级别预测可以在异常粒子筛选中进行应用。</a:t>
            </a:r>
            <a:r>
              <a:rPr lang="en-US" altLang="zh-CN"/>
              <a:t>AI</a:t>
            </a:r>
            <a:r>
              <a:rPr lang="zh-CN" altLang="en-US"/>
              <a:t>可以通过预测偏差发现之前未检测的粒子，如图</a:t>
            </a:r>
            <a:r>
              <a:rPr lang="en-US" altLang="zh-CN"/>
              <a:t>6</a:t>
            </a:r>
            <a:r>
              <a:rPr lang="zh-CN" altLang="en-US"/>
              <a:t>中展示了不同网络在医学影像学（个人的研究方向）中的性能对比，这种方法同样可以移植到高能物理中。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AI</a:t>
            </a:r>
            <a:r>
              <a:rPr lang="zh-CN" altLang="en-US"/>
              <a:t>可以通过预测偏差发现之前未检测的粒子，如图</a:t>
            </a:r>
            <a:r>
              <a:rPr lang="en-US" altLang="zh-CN"/>
              <a:t>6</a:t>
            </a:r>
            <a:r>
              <a:rPr lang="zh-CN" altLang="en-US"/>
              <a:t>中展示了不同网络在医学影像学（个人的研究方向）中的性能对比，这种方法同样可以移植到高能物理中。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总结来看，人工智能正在从四个方向重塑高能物理实验流程：一是数据获取的智能监控；二是触发系统的深度学习优化；三是模拟生成的快速替代方案；四是图结构下的数据重建。未来，我们有理由期待</a:t>
            </a:r>
            <a:r>
              <a:rPr lang="en-US" altLang="zh-CN"/>
              <a:t>AI</a:t>
            </a:r>
            <a:r>
              <a:rPr lang="zh-CN" altLang="en-US"/>
              <a:t>将帮助我们发现更多不为人知的新物理现象。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本次报告中所引用的数据与模型大多来自</a:t>
            </a:r>
            <a:r>
              <a:rPr lang="en-US" altLang="zh-CN"/>
              <a:t>CMS</a:t>
            </a:r>
            <a:r>
              <a:rPr lang="zh-CN" altLang="en-US"/>
              <a:t>、</a:t>
            </a:r>
            <a:r>
              <a:rPr lang="en-US" altLang="zh-CN"/>
              <a:t>ATLAS</a:t>
            </a:r>
            <a:r>
              <a:rPr lang="zh-CN" altLang="en-US"/>
              <a:t>、</a:t>
            </a:r>
            <a:r>
              <a:rPr lang="en-US" altLang="zh-CN"/>
              <a:t>IceCube</a:t>
            </a:r>
            <a:r>
              <a:rPr lang="zh-CN" altLang="en-US"/>
              <a:t>等大型实验项目以及</a:t>
            </a:r>
            <a:r>
              <a:rPr lang="en-US" altLang="zh-CN"/>
              <a:t>AI</a:t>
            </a:r>
            <a:r>
              <a:rPr lang="zh-CN" altLang="en-US"/>
              <a:t>物理交叉研究文献，具体参考请见附录，感谢大家的聆听！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本次报告分为四个部分：首先是背景介绍，其次是目前该领域的已有工作，第三部分我会结合自己的研究进行展示，最后是总结与未来展望。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我们首先从物理学的发展脉络谈起。人类对自然规律的探索大致经历了五个阶段：从最初的古典自然哲学，到经典物理学的建立，再到现代物理的产生</a:t>
            </a:r>
            <a:r>
              <a:rPr lang="en-US" altLang="zh-CN"/>
              <a:t>——</a:t>
            </a:r>
            <a:r>
              <a:rPr lang="zh-CN" altLang="en-US"/>
              <a:t>尤其是相对论与量子力学的出现。上世纪六七十年代，标准模型逐步形成。而当前我们正处在探索微观世界与高能物理的前沿阶段，也就是</a:t>
            </a:r>
            <a:r>
              <a:rPr lang="en-US" altLang="zh-CN"/>
              <a:t>“</a:t>
            </a:r>
            <a:r>
              <a:rPr lang="zh-CN" altLang="en-US"/>
              <a:t>超越标准模型</a:t>
            </a:r>
            <a:r>
              <a:rPr lang="en-US" altLang="zh-CN"/>
              <a:t>”</a:t>
            </a:r>
            <a:r>
              <a:rPr lang="zh-CN" altLang="en-US"/>
              <a:t>的时代。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每个阶段都有里程碑式的</a:t>
            </a:r>
            <a:r>
              <a:rPr lang="en-US" altLang="zh-CN"/>
              <a:t>“</a:t>
            </a:r>
            <a:r>
              <a:rPr lang="zh-CN" altLang="en-US"/>
              <a:t>矛盾</a:t>
            </a:r>
            <a:r>
              <a:rPr lang="en-US" altLang="zh-CN"/>
              <a:t>”</a:t>
            </a:r>
            <a:r>
              <a:rPr lang="zh-CN" altLang="en-US"/>
              <a:t>推动理论更新。例如，伽利略的自由落体实验揭示了重力加速度与质量无关；迈克尔逊干涉实验否定了以太的存在；李政道与杨振宁则通过宇称不守恒提出了弱相互作用的新机制。这些都是</a:t>
            </a:r>
            <a:r>
              <a:rPr lang="en-US" altLang="zh-CN"/>
              <a:t>“</a:t>
            </a:r>
            <a:r>
              <a:rPr lang="zh-CN" altLang="en-US"/>
              <a:t>实验推动理论</a:t>
            </a:r>
            <a:r>
              <a:rPr lang="en-US" altLang="zh-CN"/>
              <a:t>”</a:t>
            </a:r>
            <a:r>
              <a:rPr lang="zh-CN" altLang="en-US"/>
              <a:t>的经典范例。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爱因斯坦曾说：</a:t>
            </a:r>
            <a:r>
              <a:rPr lang="en-US" altLang="zh-CN"/>
              <a:t>“</a:t>
            </a:r>
            <a:r>
              <a:rPr lang="zh-CN" altLang="en-US"/>
              <a:t>提出一个问题往往比解决一个问题更重要。</a:t>
            </a:r>
            <a:r>
              <a:rPr lang="en-US" altLang="zh-CN"/>
              <a:t>”</a:t>
            </a:r>
            <a:r>
              <a:rPr lang="zh-CN" altLang="en-US"/>
              <a:t>我们今天所探讨的</a:t>
            </a:r>
            <a:r>
              <a:rPr lang="en-US" altLang="zh-CN"/>
              <a:t>“</a:t>
            </a:r>
            <a:r>
              <a:rPr lang="zh-CN" altLang="en-US"/>
              <a:t>人工智能是否可以帮助我们提出物理学的新问题</a:t>
            </a:r>
            <a:r>
              <a:rPr lang="en-US" altLang="zh-CN"/>
              <a:t>”</a:t>
            </a:r>
            <a:r>
              <a:rPr lang="zh-CN" altLang="en-US"/>
              <a:t>正是这句名言的体现。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值得注意的是，</a:t>
            </a:r>
            <a:r>
              <a:rPr lang="en-US" altLang="zh-CN"/>
              <a:t>2023</a:t>
            </a:r>
            <a:r>
              <a:rPr lang="zh-CN" altLang="en-US"/>
              <a:t>年《哈珀柯林斯词典》将</a:t>
            </a:r>
            <a:r>
              <a:rPr lang="en-US" altLang="zh-CN"/>
              <a:t>“</a:t>
            </a:r>
            <a:r>
              <a:rPr lang="zh-CN" altLang="en-US"/>
              <a:t>人工智能</a:t>
            </a:r>
            <a:r>
              <a:rPr lang="en-US" altLang="zh-CN"/>
              <a:t>”</a:t>
            </a:r>
            <a:r>
              <a:rPr lang="zh-CN" altLang="en-US"/>
              <a:t>评为年度词汇。</a:t>
            </a:r>
            <a:r>
              <a:rPr lang="en-US" altLang="zh-CN"/>
              <a:t>AI </a:t>
            </a:r>
            <a:r>
              <a:rPr lang="zh-CN" altLang="en-US"/>
              <a:t>正在深刻影响包括高能物理在内的几乎所有科研领域，其子领域如机器学习、自然语言处理等都已经在多个实验和理论模型中展现出强大潜力。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接下来介绍该领域已有的重要应用。首先是数据质量监测。图</a:t>
            </a:r>
            <a:r>
              <a:rPr lang="en-US" altLang="zh-CN"/>
              <a:t>1</a:t>
            </a:r>
            <a:r>
              <a:rPr lang="zh-CN" altLang="en-US"/>
              <a:t>显示的是</a:t>
            </a:r>
            <a:r>
              <a:rPr lang="en-US" altLang="zh-CN"/>
              <a:t>CMS</a:t>
            </a:r>
            <a:r>
              <a:rPr lang="zh-CN" altLang="en-US"/>
              <a:t>探测器整体结构，图</a:t>
            </a:r>
            <a:r>
              <a:rPr lang="en-US" altLang="zh-CN"/>
              <a:t>2</a:t>
            </a:r>
            <a:r>
              <a:rPr lang="zh-CN" altLang="en-US"/>
              <a:t>展示了电磁量能器中，基于</a:t>
            </a:r>
            <a:r>
              <a:rPr lang="en-US" altLang="zh-CN"/>
              <a:t>Autoencoder</a:t>
            </a:r>
            <a:r>
              <a:rPr lang="zh-CN" altLang="en-US"/>
              <a:t>的异常检测模型。通过</a:t>
            </a:r>
            <a:r>
              <a:rPr lang="en-US" altLang="zh-CN"/>
              <a:t>AI</a:t>
            </a:r>
            <a:r>
              <a:rPr lang="zh-CN" altLang="en-US"/>
              <a:t>模型，可以实时发现数据中可能存在的异常，为后续分析排除潜在干扰。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高能实验中数据量庞大，</a:t>
            </a:r>
            <a:r>
              <a:rPr lang="en-US" altLang="zh-CN"/>
              <a:t>LHC</a:t>
            </a:r>
            <a:r>
              <a:rPr lang="zh-CN" altLang="en-US"/>
              <a:t>每秒可产生</a:t>
            </a:r>
            <a:r>
              <a:rPr lang="en-US" altLang="zh-CN"/>
              <a:t>40</a:t>
            </a:r>
            <a:r>
              <a:rPr lang="zh-CN" altLang="en-US"/>
              <a:t>百万次碰撞，数据量达几</a:t>
            </a:r>
            <a:r>
              <a:rPr lang="en-US" altLang="zh-CN"/>
              <a:t>GB</a:t>
            </a:r>
            <a:r>
              <a:rPr lang="zh-CN" altLang="en-US"/>
              <a:t>。为此需要两级触发系统：</a:t>
            </a:r>
            <a:r>
              <a:rPr lang="en-US" altLang="zh-CN"/>
              <a:t>L1</a:t>
            </a:r>
            <a:r>
              <a:rPr lang="zh-CN" altLang="en-US"/>
              <a:t>级和高层触发。其中，人工智能的引入显著优化了触发效率。例如，</a:t>
            </a:r>
            <a:r>
              <a:rPr lang="en-US" altLang="zh-CN"/>
              <a:t>BDT</a:t>
            </a:r>
            <a:r>
              <a:rPr lang="zh-CN" altLang="en-US"/>
              <a:t>被用于</a:t>
            </a:r>
            <a:r>
              <a:rPr lang="en-US" altLang="zh-CN"/>
              <a:t>CMS μ</a:t>
            </a:r>
            <a:r>
              <a:rPr lang="zh-CN" altLang="en-US"/>
              <a:t>子触发器，是首次将机器学习引入硬件触发流程。</a:t>
            </a:r>
            <a:endParaRPr lang="zh-CN" altLang="en-US"/>
          </a:p>
          <a:p>
            <a:r>
              <a:rPr lang="zh-CN" altLang="en-US"/>
              <a:t>同时，神经网络也用于</a:t>
            </a:r>
            <a:r>
              <a:rPr lang="en-US" altLang="zh-CN"/>
              <a:t>ATLAS TileCal</a:t>
            </a:r>
            <a:r>
              <a:rPr lang="zh-CN" altLang="en-US"/>
              <a:t>中的信号处理。</a:t>
            </a:r>
            <a:r>
              <a:rPr lang="en-US" altLang="zh-CN"/>
              <a:t>hls4ml</a:t>
            </a:r>
            <a:r>
              <a:rPr lang="zh-CN" altLang="en-US"/>
              <a:t>和</a:t>
            </a:r>
            <a:r>
              <a:rPr lang="en-US" altLang="zh-CN"/>
              <a:t>DL2HDL</a:t>
            </a:r>
            <a:r>
              <a:rPr lang="zh-CN" altLang="en-US"/>
              <a:t>等工具则将训练好的</a:t>
            </a:r>
            <a:r>
              <a:rPr lang="en-US" altLang="zh-CN"/>
              <a:t>AI</a:t>
            </a:r>
            <a:r>
              <a:rPr lang="zh-CN" altLang="en-US"/>
              <a:t>模型转化为可在</a:t>
            </a:r>
            <a:r>
              <a:rPr lang="en-US" altLang="zh-CN"/>
              <a:t>FPGA</a:t>
            </a:r>
            <a:r>
              <a:rPr lang="zh-CN" altLang="en-US"/>
              <a:t>等硬件上运行的代码，实现低延迟和高并行计算性能。这为实时数据处理带来了质的飞跃。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模拟方面，以往我们依赖于</a:t>
            </a:r>
            <a:r>
              <a:rPr lang="en-US" altLang="zh-CN"/>
              <a:t>Geant4</a:t>
            </a:r>
            <a:r>
              <a:rPr lang="zh-CN" altLang="en-US"/>
              <a:t>等物理精度极高但运行速度慢的模拟器。现在我们可以使用</a:t>
            </a:r>
            <a:r>
              <a:rPr lang="en-US" altLang="zh-CN"/>
              <a:t>GAN</a:t>
            </a:r>
            <a:r>
              <a:rPr lang="zh-CN" altLang="en-US"/>
              <a:t>模型如</a:t>
            </a:r>
            <a:r>
              <a:rPr lang="en-US" altLang="zh-CN"/>
              <a:t>CaloGAN</a:t>
            </a:r>
            <a:r>
              <a:rPr lang="zh-CN" altLang="en-US"/>
              <a:t>对其进行加速，图</a:t>
            </a:r>
            <a:r>
              <a:rPr lang="en-US" altLang="zh-CN"/>
              <a:t>4</a:t>
            </a:r>
            <a:r>
              <a:rPr lang="zh-CN" altLang="en-US"/>
              <a:t>与图</a:t>
            </a:r>
            <a:r>
              <a:rPr lang="en-US" altLang="zh-CN"/>
              <a:t>5</a:t>
            </a:r>
            <a:r>
              <a:rPr lang="zh-CN" altLang="en-US"/>
              <a:t>展示了正电子和光子在量能器中的模拟结果，几乎接近真实实验。我们的医疗物理里面也有不少用</a:t>
            </a:r>
            <a:r>
              <a:rPr lang="en-US" altLang="zh-CN"/>
              <a:t>GPU</a:t>
            </a:r>
            <a:r>
              <a:rPr lang="zh-CN" altLang="en-US"/>
              <a:t>加速和用人工智能加速</a:t>
            </a:r>
            <a:r>
              <a:rPr lang="en-US" altLang="zh-CN">
                <a:sym typeface="+mn-ea"/>
              </a:rPr>
              <a:t>Geant4</a:t>
            </a:r>
            <a:r>
              <a:rPr lang="zh-CN" altLang="en-US">
                <a:sym typeface="+mn-ea"/>
              </a:rPr>
              <a:t>的例子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 userDrawn="1"/>
        </p:nvSpPr>
        <p:spPr>
          <a:xfrm flipH="1" flipV="1">
            <a:off x="0" y="5598185"/>
            <a:ext cx="6245672" cy="1259815"/>
          </a:xfrm>
          <a:custGeom>
            <a:avLst/>
            <a:gdLst>
              <a:gd name="connsiteX0" fmla="*/ 0 w 6245672"/>
              <a:gd name="connsiteY0" fmla="*/ 0 h 1259815"/>
              <a:gd name="connsiteX1" fmla="*/ 6245672 w 6245672"/>
              <a:gd name="connsiteY1" fmla="*/ 0 h 1259815"/>
              <a:gd name="connsiteX2" fmla="*/ 6245672 w 6245672"/>
              <a:gd name="connsiteY2" fmla="*/ 1259108 h 1259815"/>
              <a:gd name="connsiteX3" fmla="*/ 3116424 w 6245672"/>
              <a:gd name="connsiteY3" fmla="*/ 1014995 h 1259815"/>
              <a:gd name="connsiteX4" fmla="*/ 0 w 6245672"/>
              <a:gd name="connsiteY4" fmla="*/ 0 h 125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672" h="1259815">
                <a:moveTo>
                  <a:pt x="0" y="0"/>
                </a:moveTo>
                <a:lnTo>
                  <a:pt x="6245672" y="0"/>
                </a:lnTo>
                <a:lnTo>
                  <a:pt x="6245672" y="1259108"/>
                </a:lnTo>
                <a:cubicBezTo>
                  <a:pt x="5202589" y="1267673"/>
                  <a:pt x="4155231" y="1199150"/>
                  <a:pt x="3116424" y="1014995"/>
                </a:cubicBezTo>
                <a:cubicBezTo>
                  <a:pt x="2073341" y="822274"/>
                  <a:pt x="1038808" y="479660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/>
        </p:nvSpPr>
        <p:spPr>
          <a:xfrm>
            <a:off x="5946328" y="1"/>
            <a:ext cx="6245672" cy="1259815"/>
          </a:xfrm>
          <a:custGeom>
            <a:avLst/>
            <a:gdLst>
              <a:gd name="connsiteX0" fmla="*/ 0 w 6245672"/>
              <a:gd name="connsiteY0" fmla="*/ 0 h 1259815"/>
              <a:gd name="connsiteX1" fmla="*/ 6245672 w 6245672"/>
              <a:gd name="connsiteY1" fmla="*/ 0 h 1259815"/>
              <a:gd name="connsiteX2" fmla="*/ 6245672 w 6245672"/>
              <a:gd name="connsiteY2" fmla="*/ 1259108 h 1259815"/>
              <a:gd name="connsiteX3" fmla="*/ 3116424 w 6245672"/>
              <a:gd name="connsiteY3" fmla="*/ 1014995 h 1259815"/>
              <a:gd name="connsiteX4" fmla="*/ 0 w 6245672"/>
              <a:gd name="connsiteY4" fmla="*/ 0 h 125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672" h="1259815">
                <a:moveTo>
                  <a:pt x="0" y="0"/>
                </a:moveTo>
                <a:lnTo>
                  <a:pt x="6245672" y="0"/>
                </a:lnTo>
                <a:lnTo>
                  <a:pt x="6245672" y="1259108"/>
                </a:lnTo>
                <a:cubicBezTo>
                  <a:pt x="5202589" y="1267673"/>
                  <a:pt x="4155231" y="1199150"/>
                  <a:pt x="3116424" y="1014995"/>
                </a:cubicBezTo>
                <a:cubicBezTo>
                  <a:pt x="2073341" y="822274"/>
                  <a:pt x="1038808" y="4796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9"/>
          <p:cNvSpPr/>
          <p:nvPr userDrawn="1"/>
        </p:nvSpPr>
        <p:spPr bwMode="auto">
          <a:xfrm>
            <a:off x="0" y="5545137"/>
            <a:ext cx="7613650" cy="1331913"/>
          </a:xfrm>
          <a:custGeom>
            <a:avLst/>
            <a:gdLst>
              <a:gd name="T0" fmla="*/ 0 w 1781"/>
              <a:gd name="T1" fmla="*/ 0 h 311"/>
              <a:gd name="T2" fmla="*/ 993 w 1781"/>
              <a:gd name="T3" fmla="*/ 95 h 311"/>
              <a:gd name="T4" fmla="*/ 1781 w 1781"/>
              <a:gd name="T5" fmla="*/ 311 h 311"/>
              <a:gd name="T6" fmla="*/ 1461 w 1781"/>
              <a:gd name="T7" fmla="*/ 311 h 311"/>
              <a:gd name="T8" fmla="*/ 732 w 1781"/>
              <a:gd name="T9" fmla="*/ 74 h 311"/>
              <a:gd name="T10" fmla="*/ 0 w 1781"/>
              <a:gd name="T11" fmla="*/ 17 h 311"/>
              <a:gd name="T12" fmla="*/ 0 w 1781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1" h="311">
                <a:moveTo>
                  <a:pt x="0" y="0"/>
                </a:moveTo>
                <a:cubicBezTo>
                  <a:pt x="331" y="7"/>
                  <a:pt x="663" y="33"/>
                  <a:pt x="993" y="95"/>
                </a:cubicBezTo>
                <a:cubicBezTo>
                  <a:pt x="1257" y="144"/>
                  <a:pt x="1519" y="219"/>
                  <a:pt x="1781" y="311"/>
                </a:cubicBezTo>
                <a:cubicBezTo>
                  <a:pt x="1461" y="311"/>
                  <a:pt x="1461" y="311"/>
                  <a:pt x="1461" y="311"/>
                </a:cubicBezTo>
                <a:cubicBezTo>
                  <a:pt x="1218" y="199"/>
                  <a:pt x="976" y="119"/>
                  <a:pt x="732" y="74"/>
                </a:cubicBezTo>
                <a:cubicBezTo>
                  <a:pt x="489" y="31"/>
                  <a:pt x="244" y="15"/>
                  <a:pt x="0" y="17"/>
                </a:cubicBezTo>
                <a:cubicBezTo>
                  <a:pt x="0" y="11"/>
                  <a:pt x="0" y="6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 userDrawn="1"/>
        </p:nvSpPr>
        <p:spPr bwMode="auto">
          <a:xfrm flipH="1" flipV="1">
            <a:off x="4578350" y="-19050"/>
            <a:ext cx="7613650" cy="1331913"/>
          </a:xfrm>
          <a:custGeom>
            <a:avLst/>
            <a:gdLst>
              <a:gd name="T0" fmla="*/ 0 w 1781"/>
              <a:gd name="T1" fmla="*/ 0 h 311"/>
              <a:gd name="T2" fmla="*/ 993 w 1781"/>
              <a:gd name="T3" fmla="*/ 95 h 311"/>
              <a:gd name="T4" fmla="*/ 1781 w 1781"/>
              <a:gd name="T5" fmla="*/ 311 h 311"/>
              <a:gd name="T6" fmla="*/ 1461 w 1781"/>
              <a:gd name="T7" fmla="*/ 311 h 311"/>
              <a:gd name="T8" fmla="*/ 732 w 1781"/>
              <a:gd name="T9" fmla="*/ 74 h 311"/>
              <a:gd name="T10" fmla="*/ 0 w 1781"/>
              <a:gd name="T11" fmla="*/ 17 h 311"/>
              <a:gd name="T12" fmla="*/ 0 w 1781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1" h="311">
                <a:moveTo>
                  <a:pt x="0" y="0"/>
                </a:moveTo>
                <a:cubicBezTo>
                  <a:pt x="331" y="7"/>
                  <a:pt x="663" y="33"/>
                  <a:pt x="993" y="95"/>
                </a:cubicBezTo>
                <a:cubicBezTo>
                  <a:pt x="1257" y="144"/>
                  <a:pt x="1519" y="219"/>
                  <a:pt x="1781" y="311"/>
                </a:cubicBezTo>
                <a:cubicBezTo>
                  <a:pt x="1461" y="311"/>
                  <a:pt x="1461" y="311"/>
                  <a:pt x="1461" y="311"/>
                </a:cubicBezTo>
                <a:cubicBezTo>
                  <a:pt x="1218" y="199"/>
                  <a:pt x="976" y="119"/>
                  <a:pt x="732" y="74"/>
                </a:cubicBezTo>
                <a:cubicBezTo>
                  <a:pt x="489" y="31"/>
                  <a:pt x="244" y="15"/>
                  <a:pt x="0" y="17"/>
                </a:cubicBezTo>
                <a:cubicBezTo>
                  <a:pt x="0" y="11"/>
                  <a:pt x="0" y="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>
            <a:fillRect/>
          </a:stretch>
        </p:blipFill>
        <p:spPr>
          <a:xfrm>
            <a:off x="8015258" y="-12700"/>
            <a:ext cx="4189442" cy="6858000"/>
          </a:xfrm>
          <a:prstGeom prst="rect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5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2.wmf"/><Relationship Id="rId11" Type="http://schemas.openxmlformats.org/officeDocument/2006/relationships/notesSlide" Target="../notesSlides/notesSlide11.xml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81.xml"/><Relationship Id="rId2" Type="http://schemas.openxmlformats.org/officeDocument/2006/relationships/tags" Target="../tags/tag63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526403" y="2377059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526403" y="4468395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430020" y="2524760"/>
            <a:ext cx="9364980" cy="189420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kumimoji="1" lang="zh-CN" altLang="en-US" sz="60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超越标准模型</a:t>
            </a:r>
            <a:endParaRPr kumimoji="1" lang="zh-CN" altLang="en-US" sz="60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  <a:p>
            <a:pPr algn="ctr"/>
            <a:r>
              <a:rPr kumimoji="1" lang="zh-CN" altLang="en-US" sz="60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人工智能与探索新物理模型</a:t>
            </a:r>
            <a:endParaRPr kumimoji="1" lang="zh-CN" altLang="en-US" sz="60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20179" y="5477510"/>
            <a:ext cx="415077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汇报人：郭逸兮</a:t>
            </a:r>
            <a:endParaRPr kumimoji="1" lang="zh-CN" altLang="en-US" sz="28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kumimoji="1"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学号：</a:t>
            </a:r>
            <a:r>
              <a:rPr kumimoji="1" lang="en-US" altLang="zh-CN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SA24048002</a:t>
            </a:r>
            <a:endParaRPr kumimoji="1" lang="zh-CN" altLang="en-US" sz="28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01" name="组合 1"/>
          <p:cNvGrpSpPr/>
          <p:nvPr/>
        </p:nvGrpSpPr>
        <p:grpSpPr bwMode="auto">
          <a:xfrm>
            <a:off x="10203209" y="-781974"/>
            <a:ext cx="2441455" cy="3223791"/>
            <a:chOff x="0" y="-2"/>
            <a:chExt cx="2175714" cy="2871210"/>
          </a:xfrm>
          <a:solidFill>
            <a:srgbClr val="157E9F"/>
          </a:solidFill>
        </p:grpSpPr>
        <p:sp>
          <p:nvSpPr>
            <p:cNvPr id="202" name="矩形 13"/>
            <p:cNvSpPr>
              <a:spLocks noChangeArrowheads="1"/>
            </p:cNvSpPr>
            <p:nvPr/>
          </p:nvSpPr>
          <p:spPr bwMode="auto">
            <a:xfrm rot="2727610">
              <a:off x="-391510" y="1232685"/>
              <a:ext cx="2871210" cy="4058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2A2E3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3" name="TextBox 14"/>
            <p:cNvSpPr>
              <a:spLocks noChangeArrowheads="1"/>
            </p:cNvSpPr>
            <p:nvPr/>
          </p:nvSpPr>
          <p:spPr bwMode="auto">
            <a:xfrm rot="2748894">
              <a:off x="427650" y="1304060"/>
              <a:ext cx="1390124" cy="328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2025-0524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04" name="直接连接符 15"/>
            <p:cNvSpPr>
              <a:spLocks noChangeShapeType="1"/>
            </p:cNvSpPr>
            <p:nvPr/>
          </p:nvSpPr>
          <p:spPr bwMode="auto">
            <a:xfrm>
              <a:off x="0" y="609418"/>
              <a:ext cx="2016224" cy="201622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直接连接符 16"/>
            <p:cNvSpPr>
              <a:spLocks noChangeShapeType="1"/>
            </p:cNvSpPr>
            <p:nvPr/>
          </p:nvSpPr>
          <p:spPr bwMode="auto">
            <a:xfrm>
              <a:off x="159490" y="328427"/>
              <a:ext cx="2016224" cy="201622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6" name="矩形 205"/>
          <p:cNvSpPr/>
          <p:nvPr/>
        </p:nvSpPr>
        <p:spPr>
          <a:xfrm>
            <a:off x="1196340" y="4588510"/>
            <a:ext cx="99815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57E9F"/>
                </a:solidFill>
                <a:latin typeface="+mj-lt"/>
                <a:cs typeface="Times New Roman" panose="02020603050405020304" pitchFamily="18" charset="0"/>
                <a:sym typeface="+mn-ea"/>
              </a:rPr>
              <a:t>Nanosecond pulsed cryogenic plasma</a:t>
            </a:r>
            <a:endParaRPr lang="en-US" altLang="zh-CN" sz="3600" dirty="0">
              <a:solidFill>
                <a:srgbClr val="157E9F"/>
              </a:solidFill>
              <a:latin typeface="+mj-lt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33958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7320" y="493395"/>
            <a:ext cx="1737360" cy="1735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600" dirty="0"/>
              <a:t>2</a:t>
            </a:r>
            <a:endParaRPr 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4362417" y="322399"/>
            <a:ext cx="1626870" cy="36703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Existing work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70" name="圆角矩形 1769"/>
          <p:cNvSpPr/>
          <p:nvPr/>
        </p:nvSpPr>
        <p:spPr>
          <a:xfrm rot="16200000" flipV="1">
            <a:off x="11457520" y="249444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1" name="Freeform 96"/>
          <p:cNvSpPr/>
          <p:nvPr/>
        </p:nvSpPr>
        <p:spPr bwMode="auto">
          <a:xfrm>
            <a:off x="11559368" y="359659"/>
            <a:ext cx="280590" cy="27068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810" y="1182370"/>
            <a:ext cx="8560435" cy="23571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6320" y="3975100"/>
            <a:ext cx="10022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LHC</a:t>
            </a:r>
            <a:r>
              <a:rPr lang="zh-CN" altLang="en-US"/>
              <a:t>实验的碰撞频率高达</a:t>
            </a:r>
            <a:r>
              <a:rPr lang="en-US" altLang="zh-CN"/>
              <a:t>40 MHz</a:t>
            </a:r>
            <a:r>
              <a:rPr lang="zh-CN" altLang="en-US"/>
              <a:t>，每个事件数据量为几</a:t>
            </a:r>
            <a:r>
              <a:rPr lang="en-US" altLang="zh-CN"/>
              <a:t>MB</a:t>
            </a:r>
            <a:r>
              <a:rPr lang="zh-CN" altLang="en-US"/>
              <a:t>。</a:t>
            </a:r>
            <a:endParaRPr lang="en-US" altLang="zh-CN"/>
          </a:p>
          <a:p>
            <a:r>
              <a:rPr lang="zh-CN" altLang="en-US"/>
              <a:t>全部保存不切实际，因此需两级触发系统（</a:t>
            </a:r>
            <a:r>
              <a:rPr lang="en-US" altLang="zh-CN"/>
              <a:t>Level-1 </a:t>
            </a:r>
            <a:r>
              <a:rPr lang="zh-CN" altLang="en-US"/>
              <a:t>和</a:t>
            </a:r>
            <a:r>
              <a:rPr lang="en-US" altLang="zh-CN"/>
              <a:t> High-Level Trigger</a:t>
            </a:r>
            <a:r>
              <a:rPr lang="zh-CN" altLang="en-US"/>
              <a:t>）进行筛选，将速率从</a:t>
            </a:r>
            <a:r>
              <a:rPr lang="en-US" altLang="zh-CN"/>
              <a:t>40 MHz</a:t>
            </a:r>
            <a:r>
              <a:rPr lang="zh-CN" altLang="en-US"/>
              <a:t>降至</a:t>
            </a:r>
            <a:r>
              <a:rPr lang="en-US" altLang="zh-CN"/>
              <a:t>1 kHz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46810" y="9099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157E9F"/>
                </a:solidFill>
              </a:rPr>
              <a:t>1.2 触发系统</a:t>
            </a:r>
            <a:endParaRPr lang="zh-CN" altLang="en-US" sz="2400">
              <a:solidFill>
                <a:srgbClr val="157E9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6320" y="4913630"/>
            <a:ext cx="98888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(1)BDT </a:t>
            </a:r>
            <a:r>
              <a:rPr lang="zh-CN" altLang="en-US"/>
              <a:t>用于</a:t>
            </a:r>
            <a:r>
              <a:rPr lang="en-US" altLang="zh-CN"/>
              <a:t> CMS</a:t>
            </a:r>
            <a:r>
              <a:rPr lang="zh-CN" altLang="en-US"/>
              <a:t>端盖</a:t>
            </a:r>
            <a:r>
              <a:rPr lang="en-US" altLang="zh-CN"/>
              <a:t>μ</a:t>
            </a:r>
            <a:r>
              <a:rPr lang="zh-CN" altLang="en-US"/>
              <a:t>子触发器</a:t>
            </a:r>
            <a:r>
              <a:rPr lang="en-US" altLang="zh-CN" baseline="30000"/>
              <a:t>[4]</a:t>
            </a:r>
            <a:r>
              <a:rPr lang="en-US" altLang="zh-CN"/>
              <a:t>:</a:t>
            </a:r>
            <a:r>
              <a:rPr lang="zh-CN" altLang="en-US"/>
              <a:t>这是在</a:t>
            </a:r>
            <a:r>
              <a:rPr lang="en-US" altLang="zh-CN"/>
              <a:t>LHCL1</a:t>
            </a:r>
            <a:r>
              <a:rPr lang="zh-CN" altLang="en-US"/>
              <a:t>触发器中首次实现的机器学习算法。</a:t>
            </a:r>
            <a:endParaRPr lang="zh-CN" altLang="en-US"/>
          </a:p>
          <a:p>
            <a:r>
              <a:rPr lang="en-US" altLang="zh-CN"/>
              <a:t>(2)</a:t>
            </a:r>
            <a:r>
              <a:rPr lang="zh-CN" altLang="en-US"/>
              <a:t>神</a:t>
            </a:r>
            <a:r>
              <a:rPr lang="en-US" altLang="zh-CN"/>
              <a:t> </a:t>
            </a:r>
            <a:r>
              <a:rPr lang="zh-CN" altLang="en-US"/>
              <a:t>经</a:t>
            </a:r>
            <a:r>
              <a:rPr lang="en-US" altLang="zh-CN"/>
              <a:t> </a:t>
            </a:r>
            <a:r>
              <a:rPr lang="zh-CN" altLang="en-US"/>
              <a:t>网</a:t>
            </a:r>
            <a:r>
              <a:rPr lang="en-US" altLang="zh-CN"/>
              <a:t> </a:t>
            </a:r>
            <a:r>
              <a:rPr lang="zh-CN" altLang="en-US"/>
              <a:t>络</a:t>
            </a:r>
            <a:r>
              <a:rPr lang="en-US" altLang="zh-CN"/>
              <a:t> </a:t>
            </a:r>
            <a:r>
              <a:rPr lang="zh-CN" altLang="en-US"/>
              <a:t>用</a:t>
            </a:r>
            <a:r>
              <a:rPr lang="en-US" altLang="zh-CN"/>
              <a:t> </a:t>
            </a:r>
            <a:r>
              <a:rPr lang="zh-CN" altLang="en-US"/>
              <a:t>于</a:t>
            </a:r>
            <a:r>
              <a:rPr lang="en-US" altLang="zh-CN"/>
              <a:t> ATLAS </a:t>
            </a:r>
            <a:r>
              <a:rPr lang="zh-CN" altLang="en-US"/>
              <a:t>瓦</a:t>
            </a:r>
            <a:r>
              <a:rPr lang="en-US" altLang="zh-CN"/>
              <a:t> </a:t>
            </a:r>
            <a:r>
              <a:rPr lang="zh-CN" altLang="en-US"/>
              <a:t>片</a:t>
            </a:r>
            <a:r>
              <a:rPr lang="en-US" altLang="zh-CN"/>
              <a:t> </a:t>
            </a:r>
            <a:r>
              <a:rPr lang="zh-CN" altLang="en-US"/>
              <a:t>型</a:t>
            </a:r>
            <a:r>
              <a:rPr lang="en-US" altLang="zh-CN"/>
              <a:t> </a:t>
            </a:r>
            <a:r>
              <a:rPr lang="zh-CN" altLang="en-US"/>
              <a:t>量</a:t>
            </a:r>
            <a:r>
              <a:rPr lang="en-US" altLang="zh-CN"/>
              <a:t> </a:t>
            </a:r>
            <a:r>
              <a:rPr lang="zh-CN" altLang="en-US"/>
              <a:t>能</a:t>
            </a:r>
            <a:r>
              <a:rPr lang="en-US" altLang="zh-CN"/>
              <a:t> </a:t>
            </a:r>
            <a:r>
              <a:rPr lang="zh-CN" altLang="en-US"/>
              <a:t>器</a:t>
            </a:r>
            <a:r>
              <a:rPr lang="en-US" altLang="zh-CN"/>
              <a:t>(TileCal)</a:t>
            </a:r>
            <a:r>
              <a:rPr lang="zh-CN" altLang="en-US"/>
              <a:t>的信号处理</a:t>
            </a:r>
            <a:r>
              <a:rPr lang="en-US" altLang="zh-CN" baseline="30000"/>
              <a:t>[5]</a:t>
            </a:r>
            <a:endParaRPr lang="en-US" altLang="zh-CN"/>
          </a:p>
          <a:p>
            <a:r>
              <a:rPr lang="en-US" altLang="zh-CN"/>
              <a:t>(3)hls4ml</a:t>
            </a:r>
            <a:r>
              <a:rPr lang="en-US" altLang="zh-CN" baseline="30000"/>
              <a:t>[6]</a:t>
            </a:r>
            <a:r>
              <a:rPr lang="en-US" altLang="zh-CN"/>
              <a:t>:hls4ml</a:t>
            </a:r>
            <a:r>
              <a:rPr lang="zh-CN" altLang="en-US"/>
              <a:t>是</a:t>
            </a:r>
            <a:r>
              <a:rPr lang="en-US" altLang="zh-CN"/>
              <a:t> </a:t>
            </a:r>
            <a:r>
              <a:rPr lang="zh-CN" altLang="en-US"/>
              <a:t>一</a:t>
            </a:r>
            <a:r>
              <a:rPr lang="en-US" altLang="zh-CN"/>
              <a:t> </a:t>
            </a:r>
            <a:r>
              <a:rPr lang="zh-CN" altLang="en-US"/>
              <a:t>个</a:t>
            </a:r>
            <a:r>
              <a:rPr lang="en-US" altLang="zh-CN"/>
              <a:t> </a:t>
            </a:r>
            <a:r>
              <a:rPr lang="zh-CN" altLang="en-US"/>
              <a:t>工</a:t>
            </a:r>
            <a:r>
              <a:rPr lang="en-US" altLang="zh-CN"/>
              <a:t> </a:t>
            </a:r>
            <a:r>
              <a:rPr lang="zh-CN" altLang="en-US"/>
              <a:t>具</a:t>
            </a:r>
            <a:r>
              <a:rPr lang="en-US" altLang="zh-CN"/>
              <a:t>,</a:t>
            </a:r>
            <a:r>
              <a:rPr lang="zh-CN" altLang="en-US"/>
              <a:t>能</a:t>
            </a:r>
            <a:r>
              <a:rPr lang="en-US" altLang="zh-CN"/>
              <a:t> </a:t>
            </a:r>
            <a:r>
              <a:rPr lang="zh-CN" altLang="en-US"/>
              <a:t>够</a:t>
            </a:r>
            <a:r>
              <a:rPr lang="en-US" altLang="zh-CN"/>
              <a:t> </a:t>
            </a:r>
            <a:r>
              <a:rPr lang="zh-CN" altLang="en-US"/>
              <a:t>将</a:t>
            </a:r>
            <a:r>
              <a:rPr lang="en-US" altLang="zh-CN"/>
              <a:t> </a:t>
            </a:r>
            <a:r>
              <a:rPr lang="zh-CN" altLang="en-US"/>
              <a:t>传统的机器</a:t>
            </a:r>
            <a:r>
              <a:rPr lang="en-US" altLang="zh-CN"/>
              <a:t> </a:t>
            </a:r>
            <a:r>
              <a:rPr lang="zh-CN" altLang="en-US"/>
              <a:t>学</a:t>
            </a:r>
            <a:r>
              <a:rPr lang="en-US" altLang="zh-CN"/>
              <a:t> </a:t>
            </a:r>
            <a:r>
              <a:rPr lang="zh-CN" altLang="en-US"/>
              <a:t>习</a:t>
            </a:r>
            <a:r>
              <a:rPr lang="en-US" altLang="zh-CN"/>
              <a:t> </a:t>
            </a:r>
            <a:r>
              <a:rPr lang="zh-CN" altLang="en-US"/>
              <a:t>模</a:t>
            </a:r>
            <a:r>
              <a:rPr lang="en-US" altLang="zh-CN"/>
              <a:t> </a:t>
            </a:r>
            <a:r>
              <a:rPr lang="zh-CN" altLang="en-US"/>
              <a:t>型</a:t>
            </a:r>
            <a:r>
              <a:rPr lang="en-US" altLang="zh-CN"/>
              <a:t> </a:t>
            </a:r>
            <a:r>
              <a:rPr lang="zh-CN" altLang="en-US"/>
              <a:t>转</a:t>
            </a:r>
            <a:r>
              <a:rPr lang="en-US" altLang="zh-CN"/>
              <a:t> </a:t>
            </a:r>
            <a:r>
              <a:rPr lang="zh-CN" altLang="en-US"/>
              <a:t>换</a:t>
            </a:r>
            <a:r>
              <a:rPr lang="en-US" altLang="zh-CN"/>
              <a:t> </a:t>
            </a:r>
            <a:r>
              <a:rPr lang="zh-CN" altLang="en-US"/>
              <a:t>为</a:t>
            </a:r>
            <a:r>
              <a:rPr lang="en-US" altLang="zh-CN"/>
              <a:t> </a:t>
            </a:r>
            <a:r>
              <a:rPr lang="zh-CN" altLang="en-US"/>
              <a:t>可</a:t>
            </a:r>
            <a:r>
              <a:rPr lang="en-US" altLang="zh-CN"/>
              <a:t> </a:t>
            </a:r>
            <a:r>
              <a:rPr lang="zh-CN" altLang="en-US"/>
              <a:t>以</a:t>
            </a:r>
            <a:r>
              <a:rPr lang="en-US" altLang="zh-CN"/>
              <a:t> </a:t>
            </a:r>
            <a:r>
              <a:rPr lang="zh-CN" altLang="en-US"/>
              <a:t>在</a:t>
            </a:r>
            <a:r>
              <a:rPr lang="en-US" altLang="zh-CN"/>
              <a:t> </a:t>
            </a:r>
            <a:r>
              <a:rPr lang="zh-CN" altLang="en-US"/>
              <a:t>可</a:t>
            </a:r>
            <a:r>
              <a:rPr lang="en-US" altLang="zh-CN"/>
              <a:t> </a:t>
            </a:r>
            <a:r>
              <a:rPr lang="zh-CN" altLang="en-US"/>
              <a:t>编</a:t>
            </a:r>
            <a:r>
              <a:rPr lang="en-US" altLang="zh-CN"/>
              <a:t> </a:t>
            </a:r>
            <a:r>
              <a:rPr lang="zh-CN" altLang="en-US"/>
              <a:t>程</a:t>
            </a:r>
            <a:r>
              <a:rPr lang="en-US" altLang="zh-CN"/>
              <a:t> </a:t>
            </a:r>
            <a:r>
              <a:rPr lang="zh-CN" altLang="en-US"/>
              <a:t>逻</a:t>
            </a:r>
            <a:r>
              <a:rPr lang="en-US" altLang="zh-CN"/>
              <a:t> </a:t>
            </a:r>
            <a:r>
              <a:rPr lang="zh-CN" altLang="en-US"/>
              <a:t>辑</a:t>
            </a:r>
            <a:r>
              <a:rPr lang="en-US" altLang="zh-CN"/>
              <a:t> </a:t>
            </a:r>
            <a:r>
              <a:rPr lang="zh-CN" altLang="en-US"/>
              <a:t>控制器</a:t>
            </a:r>
            <a:r>
              <a:rPr lang="en-US" altLang="zh-CN"/>
              <a:t>(</a:t>
            </a:r>
            <a:r>
              <a:rPr lang="zh-CN" altLang="en-US"/>
              <a:t>如</a:t>
            </a:r>
            <a:r>
              <a:rPr lang="en-US" altLang="zh-CN"/>
              <a:t> FPGA)</a:t>
            </a:r>
            <a:r>
              <a:rPr lang="zh-CN" altLang="en-US"/>
              <a:t>上</a:t>
            </a:r>
            <a:r>
              <a:rPr lang="en-US" altLang="zh-CN"/>
              <a:t> </a:t>
            </a:r>
            <a:r>
              <a:rPr lang="zh-CN" altLang="en-US"/>
              <a:t>高</a:t>
            </a:r>
            <a:r>
              <a:rPr lang="en-US" altLang="zh-CN"/>
              <a:t> </a:t>
            </a:r>
            <a:r>
              <a:rPr lang="zh-CN" altLang="en-US"/>
              <a:t>效</a:t>
            </a:r>
            <a:r>
              <a:rPr lang="en-US" altLang="zh-CN"/>
              <a:t> </a:t>
            </a:r>
            <a:r>
              <a:rPr lang="zh-CN" altLang="en-US"/>
              <a:t>运</a:t>
            </a:r>
            <a:r>
              <a:rPr lang="en-US" altLang="zh-CN"/>
              <a:t> </a:t>
            </a:r>
            <a:r>
              <a:rPr lang="zh-CN" altLang="en-US"/>
              <a:t>行</a:t>
            </a:r>
            <a:r>
              <a:rPr lang="en-US" altLang="zh-CN"/>
              <a:t> </a:t>
            </a:r>
            <a:r>
              <a:rPr lang="zh-CN" altLang="en-US"/>
              <a:t>的</a:t>
            </a:r>
            <a:r>
              <a:rPr lang="en-US" altLang="zh-CN"/>
              <a:t> </a:t>
            </a:r>
            <a:r>
              <a:rPr lang="zh-CN" altLang="en-US"/>
              <a:t>高</a:t>
            </a:r>
            <a:r>
              <a:rPr lang="en-US" altLang="zh-CN"/>
              <a:t> </a:t>
            </a:r>
            <a:r>
              <a:rPr lang="zh-CN" altLang="en-US"/>
              <a:t>层</a:t>
            </a:r>
            <a:r>
              <a:rPr lang="en-US" altLang="zh-CN"/>
              <a:t> </a:t>
            </a:r>
            <a:r>
              <a:rPr lang="zh-CN" altLang="en-US"/>
              <a:t>次</a:t>
            </a:r>
            <a:r>
              <a:rPr lang="en-US" altLang="zh-CN"/>
              <a:t> </a:t>
            </a:r>
            <a:r>
              <a:rPr lang="zh-CN" altLang="en-US"/>
              <a:t>综</a:t>
            </a:r>
            <a:r>
              <a:rPr lang="en-US" altLang="zh-CN"/>
              <a:t> </a:t>
            </a:r>
            <a:r>
              <a:rPr lang="zh-CN" altLang="en-US"/>
              <a:t>合代码。</a:t>
            </a:r>
            <a:endParaRPr lang="zh-CN" altLang="en-US"/>
          </a:p>
          <a:p>
            <a:r>
              <a:rPr lang="en-US" altLang="zh-CN"/>
              <a:t>(4)DL2HDL</a:t>
            </a:r>
            <a:r>
              <a:rPr lang="en-US" altLang="zh-CN" baseline="30000"/>
              <a:t>[7]</a:t>
            </a:r>
            <a:r>
              <a:rPr lang="en-US" altLang="zh-CN"/>
              <a:t>:DL2HDL</a:t>
            </a:r>
            <a:r>
              <a:rPr lang="zh-CN" altLang="en-US"/>
              <a:t>是一个能够将深度学习</a:t>
            </a:r>
            <a:r>
              <a:rPr lang="en-US" altLang="zh-CN"/>
              <a:t> </a:t>
            </a:r>
            <a:r>
              <a:rPr lang="zh-CN" altLang="en-US"/>
              <a:t>框</a:t>
            </a:r>
            <a:r>
              <a:rPr lang="en-US" altLang="zh-CN"/>
              <a:t> </a:t>
            </a:r>
            <a:r>
              <a:rPr lang="zh-CN" altLang="en-US"/>
              <a:t>架</a:t>
            </a:r>
            <a:r>
              <a:rPr lang="en-US" altLang="zh-CN"/>
              <a:t> </a:t>
            </a:r>
            <a:r>
              <a:rPr lang="zh-CN" altLang="en-US"/>
              <a:t>中</a:t>
            </a:r>
            <a:r>
              <a:rPr lang="en-US" altLang="zh-CN"/>
              <a:t> </a:t>
            </a:r>
            <a:r>
              <a:rPr lang="zh-CN" altLang="en-US"/>
              <a:t>的</a:t>
            </a:r>
            <a:r>
              <a:rPr lang="en-US" altLang="zh-CN"/>
              <a:t> </a:t>
            </a:r>
            <a:r>
              <a:rPr lang="zh-CN" altLang="en-US"/>
              <a:t>模</a:t>
            </a:r>
            <a:r>
              <a:rPr lang="en-US" altLang="zh-CN"/>
              <a:t> </a:t>
            </a:r>
            <a:r>
              <a:rPr lang="zh-CN" altLang="en-US"/>
              <a:t>型</a:t>
            </a:r>
            <a:r>
              <a:rPr lang="en-US" altLang="zh-CN"/>
              <a:t> </a:t>
            </a:r>
            <a:r>
              <a:rPr lang="zh-CN" altLang="en-US"/>
              <a:t>转</a:t>
            </a:r>
            <a:r>
              <a:rPr lang="en-US" altLang="zh-CN"/>
              <a:t> </a:t>
            </a:r>
            <a:r>
              <a:rPr lang="zh-CN" altLang="en-US"/>
              <a:t>换</a:t>
            </a:r>
            <a:r>
              <a:rPr lang="en-US" altLang="zh-CN"/>
              <a:t> </a:t>
            </a:r>
            <a:r>
              <a:rPr lang="zh-CN" altLang="en-US"/>
              <a:t>为</a:t>
            </a:r>
            <a:r>
              <a:rPr lang="en-US" altLang="zh-CN"/>
              <a:t> </a:t>
            </a:r>
            <a:r>
              <a:rPr lang="zh-CN" altLang="en-US"/>
              <a:t>低</a:t>
            </a:r>
            <a:r>
              <a:rPr lang="en-US" altLang="zh-CN"/>
              <a:t> </a:t>
            </a:r>
            <a:r>
              <a:rPr lang="zh-CN" altLang="en-US"/>
              <a:t>级</a:t>
            </a:r>
            <a:r>
              <a:rPr lang="en-US" altLang="zh-CN"/>
              <a:t> </a:t>
            </a:r>
            <a:r>
              <a:rPr lang="zh-CN" altLang="en-US"/>
              <a:t>硬</a:t>
            </a:r>
            <a:r>
              <a:rPr lang="en-US" altLang="zh-CN"/>
              <a:t> </a:t>
            </a:r>
            <a:r>
              <a:rPr lang="zh-CN" altLang="en-US"/>
              <a:t>件</a:t>
            </a:r>
            <a:r>
              <a:rPr lang="en-US" altLang="zh-CN"/>
              <a:t> </a:t>
            </a:r>
            <a:r>
              <a:rPr lang="zh-CN" altLang="en-US"/>
              <a:t>描</a:t>
            </a:r>
            <a:r>
              <a:rPr lang="en-US" altLang="zh-CN"/>
              <a:t> </a:t>
            </a:r>
            <a:r>
              <a:rPr lang="zh-CN" altLang="en-US"/>
              <a:t>述</a:t>
            </a:r>
            <a:r>
              <a:rPr lang="en-US" altLang="zh-CN"/>
              <a:t> </a:t>
            </a:r>
            <a:r>
              <a:rPr lang="zh-CN" altLang="en-US"/>
              <a:t>语</a:t>
            </a:r>
            <a:r>
              <a:rPr lang="en-US" altLang="zh-CN"/>
              <a:t> </a:t>
            </a:r>
            <a:r>
              <a:rPr lang="zh-CN" altLang="en-US"/>
              <a:t>言</a:t>
            </a:r>
            <a:endParaRPr lang="zh-CN" altLang="en-US"/>
          </a:p>
          <a:p>
            <a:r>
              <a:rPr lang="en-US" altLang="zh-CN"/>
              <a:t>(HDL)</a:t>
            </a:r>
            <a:r>
              <a:rPr lang="zh-CN" altLang="en-US"/>
              <a:t>的工具</a:t>
            </a:r>
            <a:r>
              <a:rPr lang="en-US" altLang="zh-CN"/>
              <a:t>,</a:t>
            </a:r>
            <a:r>
              <a:rPr lang="zh-CN" altLang="en-US"/>
              <a:t>用</a:t>
            </a:r>
            <a:r>
              <a:rPr lang="en-US" altLang="zh-CN"/>
              <a:t> </a:t>
            </a:r>
            <a:r>
              <a:rPr lang="zh-CN" altLang="en-US"/>
              <a:t>于</a:t>
            </a:r>
            <a:r>
              <a:rPr lang="en-US" altLang="zh-CN"/>
              <a:t> </a:t>
            </a:r>
            <a:r>
              <a:rPr lang="zh-CN" altLang="en-US"/>
              <a:t>通</a:t>
            </a:r>
            <a:r>
              <a:rPr lang="en-US" altLang="zh-CN"/>
              <a:t> </a:t>
            </a:r>
            <a:r>
              <a:rPr lang="zh-CN" altLang="en-US"/>
              <a:t>用</a:t>
            </a:r>
            <a:r>
              <a:rPr lang="en-US" altLang="zh-CN"/>
              <a:t> </a:t>
            </a:r>
            <a:r>
              <a:rPr lang="zh-CN" altLang="en-US"/>
              <a:t>硬</a:t>
            </a:r>
            <a:r>
              <a:rPr lang="en-US" altLang="zh-CN"/>
              <a:t> </a:t>
            </a:r>
            <a:r>
              <a:rPr lang="zh-CN" altLang="en-US"/>
              <a:t>件</a:t>
            </a:r>
            <a:r>
              <a:rPr lang="en-US" altLang="zh-CN"/>
              <a:t> </a:t>
            </a:r>
            <a:r>
              <a:rPr lang="zh-CN" altLang="en-US"/>
              <a:t>协</a:t>
            </a:r>
            <a:r>
              <a:rPr lang="en-US" altLang="zh-CN"/>
              <a:t> </a:t>
            </a:r>
            <a:r>
              <a:rPr lang="zh-CN" altLang="en-US"/>
              <a:t>同</a:t>
            </a:r>
            <a:r>
              <a:rPr lang="en-US" altLang="zh-CN"/>
              <a:t> </a:t>
            </a:r>
            <a:r>
              <a:rPr lang="zh-CN" altLang="en-US"/>
              <a:t>设</a:t>
            </a:r>
            <a:r>
              <a:rPr lang="en-US" altLang="zh-CN"/>
              <a:t> </a:t>
            </a:r>
            <a:r>
              <a:rPr lang="zh-CN" altLang="en-US"/>
              <a:t>计。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20072" y="252666"/>
            <a:ext cx="2327910" cy="521970"/>
          </a:xfrm>
          <a:prstGeom prst="rect">
            <a:avLst/>
          </a:prstGeom>
        </p:spPr>
        <p:txBody>
          <a:bodyPr wrap="none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领域现有工作</a:t>
            </a:r>
            <a:endParaRPr lang="en-US" altLang="zh-CN" sz="28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810" y="3606800"/>
            <a:ext cx="8560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图</a:t>
            </a:r>
            <a:r>
              <a:rPr lang="en-US" altLang="zh-CN"/>
              <a:t>3 LHC</a:t>
            </a:r>
            <a:r>
              <a:rPr lang="zh-CN" altLang="en-US"/>
              <a:t>上</a:t>
            </a:r>
            <a:r>
              <a:rPr lang="en-US" altLang="zh-CN"/>
              <a:t> CMS</a:t>
            </a:r>
            <a:r>
              <a:rPr lang="zh-CN" altLang="en-US"/>
              <a:t>实验的数据流</a:t>
            </a:r>
            <a:r>
              <a:rPr lang="en-US" altLang="zh-CN" baseline="30000">
                <a:sym typeface="+mn-ea"/>
              </a:rPr>
              <a:t>[3]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600" dirty="0"/>
              <a:t>2</a:t>
            </a:r>
            <a:endParaRPr 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4362417" y="322399"/>
            <a:ext cx="1626870" cy="36703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Existing work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70" name="圆角矩形 1769"/>
          <p:cNvSpPr/>
          <p:nvPr/>
        </p:nvSpPr>
        <p:spPr>
          <a:xfrm rot="16200000" flipV="1">
            <a:off x="11457520" y="249444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1" name="Freeform 96"/>
          <p:cNvSpPr/>
          <p:nvPr/>
        </p:nvSpPr>
        <p:spPr bwMode="auto">
          <a:xfrm>
            <a:off x="11559368" y="359659"/>
            <a:ext cx="280590" cy="27068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510" y="1255395"/>
            <a:ext cx="4883316" cy="50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39" b="-239"/>
          <a:stretch>
            <a:fillRect/>
          </a:stretch>
        </p:blipFill>
        <p:spPr>
          <a:xfrm>
            <a:off x="5871210" y="1275715"/>
            <a:ext cx="2500630" cy="50399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403"/>
          <a:stretch>
            <a:fillRect/>
          </a:stretch>
        </p:blipFill>
        <p:spPr>
          <a:xfrm>
            <a:off x="8371840" y="1281430"/>
            <a:ext cx="2852420" cy="50196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5510" y="88709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157E9F"/>
                </a:solidFill>
              </a:rPr>
              <a:t>2</a:t>
            </a:r>
            <a:r>
              <a:rPr lang="en-US" altLang="zh-CN" sz="2400">
                <a:solidFill>
                  <a:srgbClr val="157E9F"/>
                </a:solidFill>
              </a:rPr>
              <a:t>.</a:t>
            </a:r>
            <a:r>
              <a:rPr lang="zh-CN" altLang="en-US" sz="2400">
                <a:solidFill>
                  <a:srgbClr val="157E9F"/>
                </a:solidFill>
              </a:rPr>
              <a:t> 模拟生成模型</a:t>
            </a:r>
            <a:endParaRPr lang="zh-CN" altLang="en-US" sz="2400">
              <a:solidFill>
                <a:srgbClr val="157E9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940" y="6430645"/>
            <a:ext cx="5321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en-US" altLang="zh-CN"/>
              <a:t>4 </a:t>
            </a:r>
            <a:r>
              <a:rPr lang="zh-CN" altLang="en-US"/>
              <a:t>利用</a:t>
            </a:r>
            <a:r>
              <a:rPr lang="en-US" altLang="zh-CN"/>
              <a:t> GEANT4</a:t>
            </a:r>
            <a:r>
              <a:rPr lang="zh-CN" altLang="en-US"/>
              <a:t>和</a:t>
            </a:r>
            <a:r>
              <a:rPr lang="en-US" altLang="zh-CN"/>
              <a:t> CaloGAN</a:t>
            </a:r>
            <a:r>
              <a:rPr lang="zh-CN" altLang="en-US"/>
              <a:t>生成的随机正电子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71210" y="6430645"/>
            <a:ext cx="6073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en-US" altLang="zh-CN"/>
              <a:t>5 </a:t>
            </a:r>
            <a:r>
              <a:rPr lang="zh-CN" altLang="en-US"/>
              <a:t>能量光子在各量能器层中的能量沉积模拟</a:t>
            </a:r>
            <a:r>
              <a:rPr lang="en-US" altLang="zh-CN" baseline="30000"/>
              <a:t>[8]</a:t>
            </a:r>
            <a:endParaRPr lang="en-US" altLang="zh-CN" baseline="30000"/>
          </a:p>
        </p:txBody>
      </p:sp>
      <p:sp>
        <p:nvSpPr>
          <p:cNvPr id="11" name="矩形 10"/>
          <p:cNvSpPr/>
          <p:nvPr/>
        </p:nvSpPr>
        <p:spPr>
          <a:xfrm>
            <a:off x="720072" y="252666"/>
            <a:ext cx="23279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领域现有工作</a:t>
            </a:r>
            <a:endParaRPr lang="en-US" altLang="zh-CN" sz="28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600" dirty="0"/>
              <a:t>2</a:t>
            </a:r>
            <a:endParaRPr 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4362417" y="322399"/>
            <a:ext cx="1626870" cy="36703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Existing work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70" name="圆角矩形 1769"/>
          <p:cNvSpPr/>
          <p:nvPr/>
        </p:nvSpPr>
        <p:spPr>
          <a:xfrm rot="16200000" flipV="1">
            <a:off x="11457520" y="249444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1" name="Freeform 96"/>
          <p:cNvSpPr/>
          <p:nvPr/>
        </p:nvSpPr>
        <p:spPr bwMode="auto">
          <a:xfrm>
            <a:off x="11559368" y="359659"/>
            <a:ext cx="280590" cy="27068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sp>
        <p:nvSpPr>
          <p:cNvPr id="11" name="矩形 10"/>
          <p:cNvSpPr/>
          <p:nvPr/>
        </p:nvSpPr>
        <p:spPr>
          <a:xfrm>
            <a:off x="720072" y="252666"/>
            <a:ext cx="23279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领域现有工作</a:t>
            </a:r>
            <a:endParaRPr lang="en-US" altLang="zh-CN" sz="28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5440" y="10369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157E9F"/>
                </a:solidFill>
              </a:rPr>
              <a:t>3</a:t>
            </a:r>
            <a:r>
              <a:rPr lang="en-US" altLang="zh-CN" sz="2400">
                <a:solidFill>
                  <a:srgbClr val="157E9F"/>
                </a:solidFill>
              </a:rPr>
              <a:t>.</a:t>
            </a:r>
            <a:r>
              <a:rPr lang="zh-CN" altLang="en-US" sz="2400">
                <a:solidFill>
                  <a:srgbClr val="157E9F"/>
                </a:solidFill>
              </a:rPr>
              <a:t> 数据重建</a:t>
            </a:r>
            <a:endParaRPr lang="zh-CN" altLang="en-US" sz="2400">
              <a:solidFill>
                <a:srgbClr val="157E9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4505" y="5466715"/>
            <a:ext cx="5135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图</a:t>
            </a:r>
            <a:r>
              <a:rPr lang="en-US" altLang="zh-CN"/>
              <a:t>6</a:t>
            </a:r>
            <a:r>
              <a:rPr lang="en-US" altLang="zh-CN"/>
              <a:t> IceCube</a:t>
            </a:r>
            <a:r>
              <a:rPr lang="zh-CN" altLang="en-US"/>
              <a:t>实验</a:t>
            </a:r>
            <a:r>
              <a:rPr lang="en-US" altLang="zh-CN"/>
              <a:t> GNN</a:t>
            </a:r>
            <a:r>
              <a:rPr lang="zh-CN" altLang="en-US"/>
              <a:t>算法、</a:t>
            </a:r>
            <a:r>
              <a:rPr lang="en-US" altLang="zh-CN"/>
              <a:t>CNN</a:t>
            </a:r>
            <a:r>
              <a:rPr lang="zh-CN" altLang="en-US"/>
              <a:t>算法的</a:t>
            </a:r>
            <a:r>
              <a:rPr lang="en-US" altLang="zh-CN"/>
              <a:t> ROC</a:t>
            </a:r>
            <a:endParaRPr lang="en-US" altLang="zh-CN"/>
          </a:p>
          <a:p>
            <a:pPr algn="ctr"/>
            <a:r>
              <a:rPr lang="zh-CN" altLang="en-US"/>
              <a:t>曲线与传统算法的效率对比</a:t>
            </a:r>
            <a:r>
              <a:rPr lang="en-US" altLang="zh-CN" baseline="30000">
                <a:sym typeface="+mn-ea"/>
              </a:rPr>
              <a:t>[9]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" y="1572895"/>
            <a:ext cx="5135880" cy="37261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10960" y="967105"/>
            <a:ext cx="4531360" cy="4499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>
              <a:lnSpc>
                <a:spcPct val="150000"/>
              </a:lnSpc>
            </a:pPr>
            <a:r>
              <a:rPr lang="zh-CN" altLang="en-US"/>
              <a:t>图神经网络</a:t>
            </a:r>
            <a:r>
              <a:rPr lang="en-US" altLang="zh-CN"/>
              <a:t>(graphneuralnetwork,GNN)</a:t>
            </a:r>
            <a:r>
              <a:rPr lang="zh-CN" altLang="en-US"/>
              <a:t>近年来在高能物理领域也开始得到应用</a:t>
            </a:r>
            <a:r>
              <a:rPr lang="en-US" altLang="zh-CN"/>
              <a:t>,</a:t>
            </a:r>
            <a:r>
              <a:rPr lang="zh-CN" altLang="en-US"/>
              <a:t>但目前还没有像</a:t>
            </a:r>
            <a:r>
              <a:rPr lang="en-US" altLang="zh-CN"/>
              <a:t> CNN </a:t>
            </a:r>
            <a:r>
              <a:rPr lang="zh-CN" altLang="en-US"/>
              <a:t>那样广泛</a:t>
            </a:r>
            <a:r>
              <a:rPr lang="en-US" altLang="zh-CN"/>
              <a:t>,</a:t>
            </a:r>
            <a:r>
              <a:rPr lang="zh-CN" altLang="en-US"/>
              <a:t>一个典型的</a:t>
            </a:r>
            <a:r>
              <a:rPr lang="en-US" altLang="zh-CN"/>
              <a:t> GNN </a:t>
            </a:r>
            <a:r>
              <a:rPr lang="zh-CN" altLang="en-US"/>
              <a:t>应用案例是</a:t>
            </a:r>
            <a:r>
              <a:rPr lang="en-US" altLang="zh-CN"/>
              <a:t>IceCube</a:t>
            </a:r>
            <a:r>
              <a:rPr lang="zh-CN" altLang="en-US"/>
              <a:t>实验中的事件分类</a:t>
            </a:r>
            <a:r>
              <a:rPr lang="en-US" altLang="zh-CN" baseline="30000"/>
              <a:t>[9]</a:t>
            </a:r>
            <a:r>
              <a:rPr lang="zh-CN" altLang="en-US"/>
              <a:t>。</a:t>
            </a:r>
            <a:r>
              <a:rPr lang="en-US" altLang="zh-CN"/>
              <a:t>IceCube</a:t>
            </a:r>
            <a:r>
              <a:rPr lang="zh-CN" altLang="en-US"/>
              <a:t>实验是位于南极冰盖下方的中微子望远镜</a:t>
            </a:r>
            <a:r>
              <a:rPr lang="en-US" altLang="zh-CN"/>
              <a:t>,</a:t>
            </a:r>
            <a:r>
              <a:rPr lang="zh-CN" altLang="en-US"/>
              <a:t>其主要目的是研究来自遥远天体源的高能中微子。该实验的探测器由一系列埋在冰中的光电倍增管探测模块</a:t>
            </a:r>
            <a:r>
              <a:rPr lang="en-US" altLang="zh-CN"/>
              <a:t>(digitalopticalmodules,DOMs)</a:t>
            </a:r>
            <a:r>
              <a:rPr lang="zh-CN" altLang="en-US"/>
              <a:t>组成</a:t>
            </a:r>
            <a:r>
              <a:rPr lang="en-US" altLang="zh-CN"/>
              <a:t>,</a:t>
            </a:r>
            <a:r>
              <a:rPr lang="zh-CN" altLang="en-US"/>
              <a:t>用于测量中微子与冰</a:t>
            </a:r>
            <a:r>
              <a:rPr lang="en-US" altLang="zh-CN"/>
              <a:t> </a:t>
            </a:r>
            <a:r>
              <a:rPr lang="zh-CN" altLang="en-US"/>
              <a:t>发</a:t>
            </a:r>
            <a:r>
              <a:rPr lang="en-US" altLang="zh-CN"/>
              <a:t> </a:t>
            </a:r>
            <a:r>
              <a:rPr lang="zh-CN" altLang="en-US"/>
              <a:t>生</a:t>
            </a:r>
            <a:r>
              <a:rPr lang="en-US" altLang="zh-CN"/>
              <a:t> </a:t>
            </a:r>
            <a:r>
              <a:rPr lang="zh-CN" altLang="en-US"/>
              <a:t>相</a:t>
            </a:r>
            <a:r>
              <a:rPr lang="en-US" altLang="zh-CN"/>
              <a:t> </a:t>
            </a:r>
            <a:r>
              <a:rPr lang="zh-CN" altLang="en-US"/>
              <a:t>互</a:t>
            </a:r>
            <a:r>
              <a:rPr lang="en-US" altLang="zh-CN"/>
              <a:t> </a:t>
            </a:r>
            <a:r>
              <a:rPr lang="zh-CN" altLang="en-US"/>
              <a:t>作</a:t>
            </a:r>
            <a:r>
              <a:rPr lang="en-US" altLang="zh-CN"/>
              <a:t> </a:t>
            </a:r>
            <a:r>
              <a:rPr lang="zh-CN" altLang="en-US"/>
              <a:t>用</a:t>
            </a:r>
            <a:r>
              <a:rPr lang="en-US" altLang="zh-CN"/>
              <a:t> </a:t>
            </a:r>
            <a:r>
              <a:rPr lang="zh-CN" altLang="en-US"/>
              <a:t>时</a:t>
            </a:r>
            <a:r>
              <a:rPr lang="en-US" altLang="zh-CN"/>
              <a:t> </a:t>
            </a:r>
            <a:r>
              <a:rPr lang="zh-CN" altLang="en-US"/>
              <a:t>产</a:t>
            </a:r>
            <a:r>
              <a:rPr lang="en-US" altLang="zh-CN"/>
              <a:t> </a:t>
            </a:r>
            <a:r>
              <a:rPr lang="zh-CN" altLang="en-US"/>
              <a:t>生</a:t>
            </a:r>
            <a:r>
              <a:rPr lang="en-US" altLang="zh-CN"/>
              <a:t> </a:t>
            </a:r>
            <a:r>
              <a:rPr lang="zh-CN" altLang="en-US"/>
              <a:t>的</a:t>
            </a:r>
            <a:r>
              <a:rPr lang="en-US" altLang="zh-CN"/>
              <a:t> </a:t>
            </a:r>
            <a:r>
              <a:rPr lang="zh-CN" altLang="en-US"/>
              <a:t>切</a:t>
            </a:r>
            <a:r>
              <a:rPr lang="en-US" altLang="zh-CN"/>
              <a:t> </a:t>
            </a:r>
            <a:r>
              <a:rPr lang="zh-CN" altLang="en-US"/>
              <a:t>伦</a:t>
            </a:r>
            <a:r>
              <a:rPr lang="en-US" altLang="zh-CN"/>
              <a:t> </a:t>
            </a:r>
            <a:r>
              <a:rPr lang="zh-CN" altLang="en-US"/>
              <a:t>科</a:t>
            </a:r>
            <a:r>
              <a:rPr lang="en-US" altLang="zh-CN"/>
              <a:t> </a:t>
            </a:r>
            <a:r>
              <a:rPr lang="zh-CN" altLang="en-US"/>
              <a:t>夫</a:t>
            </a:r>
            <a:r>
              <a:rPr lang="en-US" altLang="zh-CN"/>
              <a:t> </a:t>
            </a:r>
            <a:r>
              <a:rPr lang="zh-CN" altLang="en-US"/>
              <a:t>辐</a:t>
            </a:r>
            <a:r>
              <a:rPr lang="en-US" altLang="zh-CN"/>
              <a:t> </a:t>
            </a:r>
            <a:r>
              <a:rPr lang="zh-CN" altLang="en-US"/>
              <a:t>射</a:t>
            </a:r>
            <a:r>
              <a:rPr lang="en-US" altLang="zh-CN"/>
              <a:t> </a:t>
            </a:r>
            <a:r>
              <a:rPr lang="zh-CN" altLang="en-US"/>
              <a:t>信</a:t>
            </a:r>
            <a:r>
              <a:rPr lang="en-US" altLang="zh-CN"/>
              <a:t> </a:t>
            </a:r>
            <a:r>
              <a:rPr lang="zh-CN" altLang="en-US"/>
              <a:t>号。</a:t>
            </a:r>
            <a:r>
              <a:rPr lang="en-US" altLang="zh-CN"/>
              <a:t>IceCube</a:t>
            </a:r>
            <a:r>
              <a:rPr lang="zh-CN" altLang="en-US"/>
              <a:t>探测器包含约</a:t>
            </a:r>
            <a:r>
              <a:rPr lang="en-US" altLang="zh-CN"/>
              <a:t>6000</a:t>
            </a:r>
            <a:r>
              <a:rPr lang="zh-CN" altLang="en-US"/>
              <a:t>个</a:t>
            </a:r>
            <a:r>
              <a:rPr lang="en-US" altLang="zh-CN"/>
              <a:t> DOM,</a:t>
            </a:r>
            <a:r>
              <a:rPr lang="zh-CN" altLang="en-US"/>
              <a:t>它们排列成不规则的</a:t>
            </a:r>
            <a:r>
              <a:rPr lang="en-US" altLang="zh-CN"/>
              <a:t>3</a:t>
            </a:r>
            <a:r>
              <a:rPr lang="zh-CN" altLang="en-US"/>
              <a:t>维六角形几何结构</a:t>
            </a:r>
            <a:r>
              <a:rPr lang="en-US" altLang="zh-CN"/>
              <a:t>,</a:t>
            </a:r>
            <a:r>
              <a:rPr lang="zh-CN" altLang="en-US"/>
              <a:t>非常适合用图结构来表示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rgbClr val="36656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28"/>
          <p:cNvSpPr txBox="1"/>
          <p:nvPr/>
        </p:nvSpPr>
        <p:spPr>
          <a:xfrm>
            <a:off x="3044500" y="1610255"/>
            <a:ext cx="1936802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157E9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9600" dirty="0" smtClean="0">
              <a:solidFill>
                <a:srgbClr val="157E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7209" y="1471821"/>
            <a:ext cx="82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178810" y="3256280"/>
            <a:ext cx="57480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个人工作结合</a:t>
            </a:r>
            <a:endParaRPr kumimoji="1" lang="zh-CN" altLang="en-US" sz="4800" dirty="0" smtClean="0">
              <a:solidFill>
                <a:srgbClr val="157E9F"/>
              </a:solidFill>
              <a:latin typeface="+mn-ea"/>
            </a:endParaRPr>
          </a:p>
        </p:txBody>
      </p:sp>
      <p:grpSp>
        <p:nvGrpSpPr>
          <p:cNvPr id="2" name="组合 25"/>
          <p:cNvGrpSpPr/>
          <p:nvPr/>
        </p:nvGrpSpPr>
        <p:grpSpPr>
          <a:xfrm rot="19347974">
            <a:off x="-545893" y="585953"/>
            <a:ext cx="3295089" cy="455406"/>
            <a:chOff x="8706465" y="352610"/>
            <a:chExt cx="3295089" cy="455406"/>
          </a:xfrm>
        </p:grpSpPr>
        <p:sp>
          <p:nvSpPr>
            <p:cNvPr id="20" name="矩形 13"/>
            <p:cNvSpPr>
              <a:spLocks noChangeArrowheads="1"/>
            </p:cNvSpPr>
            <p:nvPr/>
          </p:nvSpPr>
          <p:spPr bwMode="auto">
            <a:xfrm>
              <a:off x="8766062" y="352610"/>
              <a:ext cx="3223791" cy="455406"/>
            </a:xfrm>
            <a:prstGeom prst="rect">
              <a:avLst/>
            </a:prstGeom>
            <a:solidFill>
              <a:srgbClr val="157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2A2E3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直接连接符 16"/>
            <p:cNvSpPr>
              <a:spLocks noChangeShapeType="1"/>
            </p:cNvSpPr>
            <p:nvPr/>
          </p:nvSpPr>
          <p:spPr bwMode="auto">
            <a:xfrm>
              <a:off x="8706465" y="425072"/>
              <a:ext cx="3258103" cy="0"/>
            </a:xfrm>
            <a:prstGeom prst="line">
              <a:avLst/>
            </a:prstGeom>
            <a:solidFill>
              <a:srgbClr val="157E9F"/>
            </a:solidFill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直接连接符 16"/>
            <p:cNvSpPr>
              <a:spLocks noChangeShapeType="1"/>
            </p:cNvSpPr>
            <p:nvPr/>
          </p:nvSpPr>
          <p:spPr bwMode="auto">
            <a:xfrm>
              <a:off x="8743451" y="675130"/>
              <a:ext cx="3258103" cy="0"/>
            </a:xfrm>
            <a:prstGeom prst="line">
              <a:avLst/>
            </a:prstGeom>
            <a:solidFill>
              <a:srgbClr val="157E9F"/>
            </a:solidFill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文本框 140"/>
            <p:cNvSpPr txBox="1"/>
            <p:nvPr/>
          </p:nvSpPr>
          <p:spPr>
            <a:xfrm>
              <a:off x="9389073" y="386383"/>
              <a:ext cx="2394858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Topic Presentation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4319237" y="322399"/>
            <a:ext cx="1713230" cy="36703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Personal work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70" name="圆角矩形 1769"/>
          <p:cNvSpPr/>
          <p:nvPr/>
        </p:nvSpPr>
        <p:spPr>
          <a:xfrm rot="16200000" flipV="1">
            <a:off x="11457520" y="249444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1" name="Freeform 96"/>
          <p:cNvSpPr/>
          <p:nvPr/>
        </p:nvSpPr>
        <p:spPr bwMode="auto">
          <a:xfrm>
            <a:off x="11559368" y="359659"/>
            <a:ext cx="280590" cy="27068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4657" y="203136"/>
            <a:ext cx="26327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个人工作结合</a:t>
            </a:r>
            <a:endParaRPr kumimoji="1" lang="zh-CN" altLang="en-US" sz="3200" dirty="0" smtClean="0">
              <a:solidFill>
                <a:srgbClr val="157E9F"/>
              </a:solidFill>
              <a:latin typeface="+mn-ea"/>
            </a:endParaRPr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598805" y="1198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生成图像评估指标</a:t>
            </a:r>
            <a:endParaRPr lang="zh-CN" altLang="en-US"/>
          </a:p>
        </p:txBody>
      </p:sp>
      <p:graphicFrame>
        <p:nvGraphicFramePr>
          <p:cNvPr id="3" name="对象 -2147482612"/>
          <p:cNvGraphicFramePr>
            <a:graphicFrameLocks noChangeAspect="1"/>
          </p:cNvGraphicFramePr>
          <p:nvPr/>
        </p:nvGraphicFramePr>
        <p:xfrm>
          <a:off x="4354010" y="1391920"/>
          <a:ext cx="209647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257300" imgH="431800" progId="Equation.DSMT4">
                  <p:embed/>
                </p:oleObj>
              </mc:Choice>
              <mc:Fallback>
                <p:oleObj name="" r:id="rId1" imgW="1257300" imgH="4318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54010" y="1391920"/>
                        <a:ext cx="2096470" cy="720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611"/>
          <p:cNvGraphicFramePr>
            <a:graphicFrameLocks noChangeAspect="1"/>
          </p:cNvGraphicFramePr>
          <p:nvPr/>
        </p:nvGraphicFramePr>
        <p:xfrm>
          <a:off x="3992561" y="2315845"/>
          <a:ext cx="2819369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3" imgW="1574800" imgH="482600" progId="Equation.DSMT4">
                  <p:embed/>
                </p:oleObj>
              </mc:Choice>
              <mc:Fallback>
                <p:oleObj name="" r:id="rId3" imgW="1574800" imgH="4826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2561" y="2315845"/>
                        <a:ext cx="2819369" cy="86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10"/>
          <p:cNvGraphicFramePr>
            <a:graphicFrameLocks noChangeAspect="1"/>
          </p:cNvGraphicFramePr>
          <p:nvPr/>
        </p:nvGraphicFramePr>
        <p:xfrm>
          <a:off x="3202246" y="3383915"/>
          <a:ext cx="4400000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5" imgW="2540000" imgH="457200" progId="Equation.DSMT4">
                  <p:embed/>
                </p:oleObj>
              </mc:Choice>
              <mc:Fallback>
                <p:oleObj name="" r:id="rId5" imgW="2540000" imgH="457200" progId="Equation.DSMT4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2246" y="3383915"/>
                        <a:ext cx="4400000" cy="79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-2147482609"/>
          <p:cNvGraphicFramePr>
            <a:graphicFrameLocks noChangeAspect="1"/>
          </p:cNvGraphicFramePr>
          <p:nvPr/>
        </p:nvGraphicFramePr>
        <p:xfrm>
          <a:off x="2973705" y="4379595"/>
          <a:ext cx="4857081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7" imgW="2641600" imgH="469900" progId="Equation.DSMT4">
                  <p:embed/>
                </p:oleObj>
              </mc:Choice>
              <mc:Fallback>
                <p:oleObj name="" r:id="rId7" imgW="2641600" imgH="469900" progId="Equation.DSMT4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3705" y="4379595"/>
                        <a:ext cx="4857081" cy="86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812165" y="5536565"/>
            <a:ext cx="6613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可以</a:t>
            </a:r>
            <a:r>
              <a:rPr lang="zh-CN" altLang="en-US">
                <a:solidFill>
                  <a:srgbClr val="FF0000"/>
                </a:solidFill>
              </a:rPr>
              <a:t>量化</a:t>
            </a:r>
            <a:r>
              <a:rPr lang="zh-CN" altLang="en-US"/>
              <a:t>评估人工智能生成模型的水平，找到</a:t>
            </a:r>
            <a:r>
              <a:rPr lang="zh-CN" altLang="en-US">
                <a:solidFill>
                  <a:srgbClr val="FF0000"/>
                </a:solidFill>
              </a:rPr>
              <a:t>差异性大</a:t>
            </a:r>
            <a:r>
              <a:rPr lang="zh-CN" altLang="en-US"/>
              <a:t>的数据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4319237" y="322399"/>
            <a:ext cx="1713230" cy="36703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Personal work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70" name="圆角矩形 1769"/>
          <p:cNvSpPr/>
          <p:nvPr/>
        </p:nvSpPr>
        <p:spPr>
          <a:xfrm rot="16200000" flipV="1">
            <a:off x="11457520" y="249444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1" name="Freeform 96"/>
          <p:cNvSpPr/>
          <p:nvPr/>
        </p:nvSpPr>
        <p:spPr bwMode="auto">
          <a:xfrm>
            <a:off x="11559368" y="359659"/>
            <a:ext cx="280590" cy="27068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4657" y="203136"/>
            <a:ext cx="26327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个人工作结合</a:t>
            </a:r>
            <a:endParaRPr kumimoji="1" lang="zh-CN" altLang="en-US" sz="3200" dirty="0" smtClean="0">
              <a:solidFill>
                <a:srgbClr val="157E9F"/>
              </a:solidFill>
              <a:latin typeface="+mn-ea"/>
            </a:endParaRPr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1705610" y="1342390"/>
            <a:ext cx="8447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ym typeface="+mn-ea"/>
              </a:rPr>
              <a:t>可以结合图像级别的预测进行特异数据筛选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需要足够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精确</a:t>
            </a:r>
            <a:r>
              <a:rPr lang="zh-CN" altLang="en-US">
                <a:sym typeface="+mn-ea"/>
              </a:rPr>
              <a:t>的预测模型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 descr="untitled2"/>
          <p:cNvPicPr>
            <a:picLocks noChangeAspect="1"/>
          </p:cNvPicPr>
          <p:nvPr/>
        </p:nvPicPr>
        <p:blipFill>
          <a:blip r:embed="rId1"/>
          <a:srcRect l="11708" t="1398" r="7182" b="328"/>
          <a:stretch>
            <a:fillRect/>
          </a:stretch>
        </p:blipFill>
        <p:spPr>
          <a:xfrm>
            <a:off x="1833880" y="1789430"/>
            <a:ext cx="8319190" cy="432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95195" y="6254750"/>
            <a:ext cx="7468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6 </a:t>
            </a:r>
            <a:r>
              <a:rPr lang="zh-CN" altLang="en-US">
                <a:sym typeface="+mn-ea"/>
              </a:rPr>
              <a:t>医疗影像学中不同性能的网络，</a:t>
            </a:r>
            <a:r>
              <a:rPr lang="en-US" altLang="zh-CN">
                <a:sym typeface="+mn-ea"/>
              </a:rPr>
              <a:t>AC</a:t>
            </a:r>
            <a:r>
              <a:rPr lang="zh-CN" altLang="en-US">
                <a:sym typeface="+mn-ea"/>
              </a:rPr>
              <a:t>为原数据，</a:t>
            </a:r>
            <a:r>
              <a:rPr lang="en-US" altLang="zh-CN">
                <a:sym typeface="+mn-ea"/>
              </a:rPr>
              <a:t>GAN</a:t>
            </a:r>
            <a:r>
              <a:rPr lang="zh-CN" altLang="en-US">
                <a:sym typeface="+mn-ea"/>
              </a:rPr>
              <a:t>为传统模型误差较大，</a:t>
            </a:r>
            <a:r>
              <a:rPr lang="en-US" altLang="zh-CN">
                <a:sym typeface="+mn-ea"/>
              </a:rPr>
              <a:t>INN-CBAM</a:t>
            </a:r>
            <a:r>
              <a:rPr lang="zh-CN" altLang="en-US">
                <a:sym typeface="+mn-ea"/>
              </a:rPr>
              <a:t>为个人制作的高性能网络</a:t>
            </a:r>
            <a:endParaRPr lang="zh-CN" altLang="en-US">
              <a:sym typeface="+mn-ea"/>
            </a:endParaRPr>
          </a:p>
        </p:txBody>
      </p:sp>
      <p:pic>
        <p:nvPicPr>
          <p:cNvPr id="4" name="图片 3" descr="untitled"/>
          <p:cNvPicPr>
            <a:picLocks noChangeAspect="1"/>
          </p:cNvPicPr>
          <p:nvPr/>
        </p:nvPicPr>
        <p:blipFill>
          <a:blip r:embed="rId2"/>
          <a:srcRect l="12397" r="7368"/>
          <a:stretch>
            <a:fillRect/>
          </a:stretch>
        </p:blipFill>
        <p:spPr>
          <a:xfrm>
            <a:off x="1915795" y="1710055"/>
            <a:ext cx="8237220" cy="4399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ntitled2"/>
          <p:cNvPicPr>
            <a:picLocks noChangeAspect="1"/>
          </p:cNvPicPr>
          <p:nvPr/>
        </p:nvPicPr>
        <p:blipFill>
          <a:blip r:embed="rId1"/>
          <a:srcRect l="11708" t="1398" r="7182" b="328"/>
          <a:stretch>
            <a:fillRect/>
          </a:stretch>
        </p:blipFill>
        <p:spPr>
          <a:xfrm>
            <a:off x="1833880" y="1789430"/>
            <a:ext cx="8319190" cy="4320000"/>
          </a:xfrm>
          <a:prstGeom prst="rect">
            <a:avLst/>
          </a:prstGeom>
        </p:spPr>
      </p:pic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4319237" y="322399"/>
            <a:ext cx="1713230" cy="36703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Personal work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70" name="圆角矩形 1769"/>
          <p:cNvSpPr/>
          <p:nvPr/>
        </p:nvSpPr>
        <p:spPr>
          <a:xfrm rot="16200000" flipV="1">
            <a:off x="11457520" y="249444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1" name="Freeform 96"/>
          <p:cNvSpPr/>
          <p:nvPr/>
        </p:nvSpPr>
        <p:spPr bwMode="auto">
          <a:xfrm>
            <a:off x="11559368" y="359659"/>
            <a:ext cx="280590" cy="27068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4657" y="203136"/>
            <a:ext cx="26327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个人工作结合</a:t>
            </a:r>
            <a:endParaRPr kumimoji="1" lang="zh-CN" altLang="en-US" sz="3200" dirty="0" smtClean="0">
              <a:solidFill>
                <a:srgbClr val="157E9F"/>
              </a:solidFill>
              <a:latin typeface="+mn-ea"/>
            </a:endParaRPr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1705610" y="1342390"/>
            <a:ext cx="8447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如果和之前训练模型不同会有</a:t>
            </a:r>
            <a:r>
              <a:rPr lang="zh-CN" altLang="en-US">
                <a:solidFill>
                  <a:srgbClr val="FF0000"/>
                </a:solidFill>
              </a:rPr>
              <a:t>偏差</a:t>
            </a:r>
            <a:r>
              <a:rPr lang="zh-CN" altLang="en-US">
                <a:solidFill>
                  <a:schemeClr val="tx1"/>
                </a:solidFill>
              </a:rPr>
              <a:t>，意味着可能出现了</a:t>
            </a:r>
            <a:r>
              <a:rPr lang="zh-CN" altLang="en-US">
                <a:solidFill>
                  <a:srgbClr val="FF0000"/>
                </a:solidFill>
              </a:rPr>
              <a:t>之前未检测的粒子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95195" y="6254750"/>
            <a:ext cx="7468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7 </a:t>
            </a:r>
            <a:r>
              <a:rPr lang="zh-CN" altLang="en-US"/>
              <a:t>出现扰动后存在的偏差，</a:t>
            </a:r>
            <a:r>
              <a:rPr lang="en-US" altLang="zh-CN"/>
              <a:t>INN1</a:t>
            </a:r>
            <a:r>
              <a:rPr lang="zh-CN" altLang="en-US"/>
              <a:t>，</a:t>
            </a:r>
            <a:r>
              <a:rPr lang="en-US" altLang="zh-CN"/>
              <a:t>INN2</a:t>
            </a:r>
            <a:r>
              <a:rPr lang="zh-CN" altLang="en-US"/>
              <a:t>为不同模型，</a:t>
            </a:r>
            <a:r>
              <a:rPr lang="en-US" altLang="zh-CN"/>
              <a:t>AC</a:t>
            </a:r>
            <a:r>
              <a:rPr lang="zh-CN" altLang="en-US"/>
              <a:t>为原数据，</a:t>
            </a:r>
            <a:r>
              <a:rPr lang="en-US" altLang="zh-CN"/>
              <a:t>INN1</a:t>
            </a:r>
            <a:r>
              <a:rPr lang="zh-CN" altLang="en-US"/>
              <a:t>为基于该</a:t>
            </a:r>
            <a:r>
              <a:rPr lang="en-US" altLang="zh-CN"/>
              <a:t>AC</a:t>
            </a:r>
            <a:r>
              <a:rPr lang="zh-CN" altLang="en-US"/>
              <a:t>非同源数据的训练，</a:t>
            </a:r>
            <a:r>
              <a:rPr lang="en-US" altLang="zh-CN">
                <a:sym typeface="+mn-ea"/>
              </a:rPr>
              <a:t>INN2</a:t>
            </a:r>
            <a:r>
              <a:rPr lang="zh-CN" altLang="en-US">
                <a:sym typeface="+mn-ea"/>
              </a:rPr>
              <a:t>为基于该</a:t>
            </a:r>
            <a:r>
              <a:rPr lang="en-US" altLang="zh-CN">
                <a:sym typeface="+mn-ea"/>
              </a:rPr>
              <a:t>AC</a:t>
            </a:r>
            <a:r>
              <a:rPr lang="zh-CN" altLang="en-US">
                <a:sym typeface="+mn-ea"/>
              </a:rPr>
              <a:t>同源数据的训练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40625" y="3850640"/>
            <a:ext cx="424180" cy="6737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667625" y="2684145"/>
            <a:ext cx="424180" cy="6737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16445" y="5017770"/>
            <a:ext cx="42418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rgbClr val="36656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28"/>
          <p:cNvSpPr txBox="1"/>
          <p:nvPr/>
        </p:nvSpPr>
        <p:spPr>
          <a:xfrm>
            <a:off x="3044500" y="1610255"/>
            <a:ext cx="1936802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157E9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9600" dirty="0" smtClean="0">
              <a:solidFill>
                <a:srgbClr val="157E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7209" y="1471821"/>
            <a:ext cx="82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178810" y="3256280"/>
            <a:ext cx="57480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800" dirty="0" smtClean="0">
                <a:solidFill>
                  <a:srgbClr val="157E9F"/>
                </a:solidFill>
                <a:latin typeface="+mn-ea"/>
              </a:rPr>
              <a:t>总结与展望</a:t>
            </a:r>
            <a:endParaRPr kumimoji="1" lang="zh-CN" altLang="en-US" sz="4800" dirty="0" smtClean="0">
              <a:solidFill>
                <a:srgbClr val="157E9F"/>
              </a:solidFill>
              <a:latin typeface="+mn-ea"/>
            </a:endParaRPr>
          </a:p>
        </p:txBody>
      </p:sp>
      <p:grpSp>
        <p:nvGrpSpPr>
          <p:cNvPr id="2" name="组合 25"/>
          <p:cNvGrpSpPr/>
          <p:nvPr/>
        </p:nvGrpSpPr>
        <p:grpSpPr>
          <a:xfrm rot="19347974">
            <a:off x="-545893" y="585953"/>
            <a:ext cx="3295089" cy="455406"/>
            <a:chOff x="8706465" y="352610"/>
            <a:chExt cx="3295089" cy="455406"/>
          </a:xfrm>
        </p:grpSpPr>
        <p:sp>
          <p:nvSpPr>
            <p:cNvPr id="20" name="矩形 13"/>
            <p:cNvSpPr>
              <a:spLocks noChangeArrowheads="1"/>
            </p:cNvSpPr>
            <p:nvPr/>
          </p:nvSpPr>
          <p:spPr bwMode="auto">
            <a:xfrm>
              <a:off x="8766062" y="352610"/>
              <a:ext cx="3223791" cy="455406"/>
            </a:xfrm>
            <a:prstGeom prst="rect">
              <a:avLst/>
            </a:prstGeom>
            <a:solidFill>
              <a:srgbClr val="157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2A2E3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直接连接符 16"/>
            <p:cNvSpPr>
              <a:spLocks noChangeShapeType="1"/>
            </p:cNvSpPr>
            <p:nvPr/>
          </p:nvSpPr>
          <p:spPr bwMode="auto">
            <a:xfrm>
              <a:off x="8706465" y="425072"/>
              <a:ext cx="3258103" cy="0"/>
            </a:xfrm>
            <a:prstGeom prst="line">
              <a:avLst/>
            </a:prstGeom>
            <a:solidFill>
              <a:srgbClr val="157E9F"/>
            </a:solidFill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直接连接符 16"/>
            <p:cNvSpPr>
              <a:spLocks noChangeShapeType="1"/>
            </p:cNvSpPr>
            <p:nvPr/>
          </p:nvSpPr>
          <p:spPr bwMode="auto">
            <a:xfrm>
              <a:off x="8743451" y="675130"/>
              <a:ext cx="3258103" cy="0"/>
            </a:xfrm>
            <a:prstGeom prst="line">
              <a:avLst/>
            </a:prstGeom>
            <a:solidFill>
              <a:srgbClr val="157E9F"/>
            </a:solidFill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文本框 140"/>
            <p:cNvSpPr txBox="1"/>
            <p:nvPr/>
          </p:nvSpPr>
          <p:spPr>
            <a:xfrm>
              <a:off x="9389073" y="386383"/>
              <a:ext cx="2394858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Topic Presentation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3863942" y="322399"/>
            <a:ext cx="2623820" cy="36703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Summary and outlook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70" name="圆角矩形 1769"/>
          <p:cNvSpPr/>
          <p:nvPr/>
        </p:nvSpPr>
        <p:spPr>
          <a:xfrm rot="16200000" flipV="1">
            <a:off x="11457520" y="249444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1" name="Freeform 96"/>
          <p:cNvSpPr/>
          <p:nvPr/>
        </p:nvSpPr>
        <p:spPr bwMode="auto">
          <a:xfrm>
            <a:off x="11559368" y="359659"/>
            <a:ext cx="280590" cy="27068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3572" y="203136"/>
            <a:ext cx="2214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 dirty="0" smtClean="0">
                <a:solidFill>
                  <a:srgbClr val="157E9F"/>
                </a:solidFill>
                <a:latin typeface="+mn-ea"/>
                <a:sym typeface="+mn-ea"/>
              </a:rPr>
              <a:t>总结与展望</a:t>
            </a:r>
            <a:endParaRPr kumimoji="1" lang="zh-CN" altLang="en-US" sz="3200" dirty="0" smtClean="0">
              <a:solidFill>
                <a:srgbClr val="157E9F"/>
              </a:solidFill>
              <a:latin typeface="+mn-ea"/>
            </a:endParaRPr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017905" y="1514475"/>
            <a:ext cx="9778365" cy="4337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000" b="1"/>
              <a:t>数据获取：</a:t>
            </a:r>
            <a:r>
              <a:rPr lang="zh-CN" altLang="en-US" sz="2000"/>
              <a:t>智能监测与异常检测（</a:t>
            </a:r>
            <a:r>
              <a:rPr lang="en-US" altLang="zh-CN" sz="2000"/>
              <a:t>Autoencoder</a:t>
            </a:r>
            <a:r>
              <a:rPr lang="zh-CN" altLang="en-US" sz="2000"/>
              <a:t>等）；</a:t>
            </a:r>
            <a:endParaRPr lang="zh-CN" altLang="en-US" sz="2000"/>
          </a:p>
          <a:p>
            <a:pPr>
              <a:lnSpc>
                <a:spcPct val="150000"/>
              </a:lnSpc>
            </a:pPr>
            <a:endParaRPr lang="en-US" altLang="zh-CN" sz="2000"/>
          </a:p>
          <a:p>
            <a:pPr>
              <a:lnSpc>
                <a:spcPct val="150000"/>
              </a:lnSpc>
            </a:pPr>
            <a:r>
              <a:rPr lang="zh-CN" altLang="en-US" sz="2000" b="1"/>
              <a:t>触发系统：</a:t>
            </a:r>
            <a:r>
              <a:rPr lang="en-US" altLang="zh-CN" sz="2000"/>
              <a:t>BDT</a:t>
            </a:r>
            <a:r>
              <a:rPr lang="zh-CN" altLang="en-US" sz="2000"/>
              <a:t>、神经网络与</a:t>
            </a:r>
            <a:r>
              <a:rPr lang="en-US" altLang="zh-CN" sz="2000"/>
              <a:t>FPGA</a:t>
            </a:r>
            <a:r>
              <a:rPr lang="zh-CN" altLang="en-US" sz="2000"/>
              <a:t>硬件协同优化；</a:t>
            </a:r>
            <a:endParaRPr lang="zh-CN" altLang="en-US" sz="2000"/>
          </a:p>
          <a:p>
            <a:pPr>
              <a:lnSpc>
                <a:spcPct val="150000"/>
              </a:lnSpc>
            </a:pPr>
            <a:endParaRPr lang="en-US" altLang="zh-CN" sz="2000"/>
          </a:p>
          <a:p>
            <a:pPr>
              <a:lnSpc>
                <a:spcPct val="150000"/>
              </a:lnSpc>
            </a:pPr>
            <a:r>
              <a:rPr lang="zh-CN" altLang="en-US" sz="2000" b="1">
                <a:sym typeface="+mn-ea"/>
              </a:rPr>
              <a:t>模拟生成模型</a:t>
            </a:r>
            <a:r>
              <a:rPr lang="zh-CN" altLang="en-US" sz="2000" b="1"/>
              <a:t>：</a:t>
            </a:r>
            <a:r>
              <a:rPr lang="en-US" altLang="zh-CN" sz="2000"/>
              <a:t>GAN/VAE</a:t>
            </a:r>
            <a:r>
              <a:rPr lang="zh-CN" altLang="en-US" sz="2000"/>
              <a:t>实现近似</a:t>
            </a:r>
            <a:r>
              <a:rPr lang="en-US" altLang="zh-CN" sz="2000"/>
              <a:t>GEANT4</a:t>
            </a:r>
            <a:r>
              <a:rPr lang="zh-CN" altLang="en-US" sz="2000"/>
              <a:t>的高速仿真；</a:t>
            </a:r>
            <a:endParaRPr lang="zh-CN" altLang="en-US" sz="2000"/>
          </a:p>
          <a:p>
            <a:pPr>
              <a:lnSpc>
                <a:spcPct val="150000"/>
              </a:lnSpc>
            </a:pPr>
            <a:endParaRPr lang="en-US" altLang="zh-CN" sz="2000"/>
          </a:p>
          <a:p>
            <a:pPr>
              <a:lnSpc>
                <a:spcPct val="150000"/>
              </a:lnSpc>
            </a:pPr>
            <a:r>
              <a:rPr lang="zh-CN" altLang="en-US" sz="2000" b="1"/>
              <a:t>数据重建与分析：</a:t>
            </a:r>
            <a:r>
              <a:rPr lang="en-US" altLang="zh-CN" sz="2000"/>
              <a:t>CNN</a:t>
            </a:r>
            <a:r>
              <a:rPr lang="zh-CN" altLang="en-US" sz="2000"/>
              <a:t>、</a:t>
            </a:r>
            <a:r>
              <a:rPr lang="en-US" altLang="zh-CN" sz="2000"/>
              <a:t>GNN</a:t>
            </a:r>
            <a:r>
              <a:rPr lang="zh-CN" altLang="en-US" sz="2000"/>
              <a:t>、</a:t>
            </a:r>
            <a:r>
              <a:rPr lang="en-US" altLang="zh-CN" sz="2000"/>
              <a:t>DNN</a:t>
            </a:r>
            <a:r>
              <a:rPr lang="zh-CN" altLang="en-US" sz="2000"/>
              <a:t>深入挖掘粒子与事件信息。</a:t>
            </a:r>
            <a:endParaRPr lang="zh-CN" altLang="en-US" sz="2000"/>
          </a:p>
          <a:p>
            <a:pPr>
              <a:lnSpc>
                <a:spcPct val="150000"/>
              </a:lnSpc>
            </a:pP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 b="1"/>
              <a:t>可能的新粒子：</a:t>
            </a:r>
            <a:r>
              <a:rPr lang="zh-CN" altLang="en-US" sz="2000"/>
              <a:t>利用</a:t>
            </a:r>
            <a:r>
              <a:rPr lang="en-US" altLang="zh-CN" sz="2000"/>
              <a:t>“</a:t>
            </a:r>
            <a:r>
              <a:rPr lang="zh-CN" altLang="en-US" sz="2000"/>
              <a:t>图生图</a:t>
            </a:r>
            <a:r>
              <a:rPr lang="en-US" altLang="zh-CN" sz="2000"/>
              <a:t>”</a:t>
            </a:r>
            <a:r>
              <a:rPr lang="zh-CN" altLang="en-US" sz="2000"/>
              <a:t>模型进行直观预测将误差大的地方作为重点目标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rgbClr val="36656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28"/>
          <p:cNvSpPr txBox="1"/>
          <p:nvPr/>
        </p:nvSpPr>
        <p:spPr>
          <a:xfrm>
            <a:off x="3044500" y="1610255"/>
            <a:ext cx="1936802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157E9F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sz="9600" dirty="0" smtClean="0">
              <a:solidFill>
                <a:srgbClr val="157E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7209" y="1471821"/>
            <a:ext cx="82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178810" y="3256280"/>
            <a:ext cx="57480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800" dirty="0" smtClean="0">
                <a:solidFill>
                  <a:srgbClr val="157E9F"/>
                </a:solidFill>
                <a:latin typeface="+mn-ea"/>
              </a:rPr>
              <a:t>附录</a:t>
            </a:r>
            <a:endParaRPr kumimoji="1" lang="zh-CN" altLang="en-US" sz="4800" dirty="0" smtClean="0">
              <a:solidFill>
                <a:srgbClr val="157E9F"/>
              </a:solidFill>
              <a:latin typeface="+mn-ea"/>
            </a:endParaRPr>
          </a:p>
        </p:txBody>
      </p:sp>
      <p:grpSp>
        <p:nvGrpSpPr>
          <p:cNvPr id="2" name="组合 25"/>
          <p:cNvGrpSpPr/>
          <p:nvPr/>
        </p:nvGrpSpPr>
        <p:grpSpPr>
          <a:xfrm rot="19347974">
            <a:off x="-545893" y="585953"/>
            <a:ext cx="3295089" cy="455406"/>
            <a:chOff x="8706465" y="352610"/>
            <a:chExt cx="3295089" cy="455406"/>
          </a:xfrm>
        </p:grpSpPr>
        <p:sp>
          <p:nvSpPr>
            <p:cNvPr id="20" name="矩形 13"/>
            <p:cNvSpPr>
              <a:spLocks noChangeArrowheads="1"/>
            </p:cNvSpPr>
            <p:nvPr/>
          </p:nvSpPr>
          <p:spPr bwMode="auto">
            <a:xfrm>
              <a:off x="8766062" y="352610"/>
              <a:ext cx="3223791" cy="455406"/>
            </a:xfrm>
            <a:prstGeom prst="rect">
              <a:avLst/>
            </a:prstGeom>
            <a:solidFill>
              <a:srgbClr val="157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2A2E3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直接连接符 16"/>
            <p:cNvSpPr>
              <a:spLocks noChangeShapeType="1"/>
            </p:cNvSpPr>
            <p:nvPr/>
          </p:nvSpPr>
          <p:spPr bwMode="auto">
            <a:xfrm>
              <a:off x="8706465" y="425072"/>
              <a:ext cx="3258103" cy="0"/>
            </a:xfrm>
            <a:prstGeom prst="line">
              <a:avLst/>
            </a:prstGeom>
            <a:solidFill>
              <a:srgbClr val="157E9F"/>
            </a:solidFill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直接连接符 16"/>
            <p:cNvSpPr>
              <a:spLocks noChangeShapeType="1"/>
            </p:cNvSpPr>
            <p:nvPr/>
          </p:nvSpPr>
          <p:spPr bwMode="auto">
            <a:xfrm>
              <a:off x="8743451" y="675130"/>
              <a:ext cx="3258103" cy="0"/>
            </a:xfrm>
            <a:prstGeom prst="line">
              <a:avLst/>
            </a:prstGeom>
            <a:solidFill>
              <a:srgbClr val="157E9F"/>
            </a:solidFill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文本框 140"/>
            <p:cNvSpPr txBox="1"/>
            <p:nvPr/>
          </p:nvSpPr>
          <p:spPr>
            <a:xfrm>
              <a:off x="9389073" y="386383"/>
              <a:ext cx="2394858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Topic Presentation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033486" cy="68580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651667" y="3268397"/>
            <a:ext cx="1576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5400" b="1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  <a:endParaRPr kumimoji="1" lang="zh-CN" altLang="en-US" sz="54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4577209" y="720725"/>
            <a:ext cx="3313970" cy="874246"/>
            <a:chOff x="7208" y="1135"/>
            <a:chExt cx="5219" cy="1377"/>
          </a:xfrm>
        </p:grpSpPr>
        <p:sp>
          <p:nvSpPr>
            <p:cNvPr id="69" name="文本框 68"/>
            <p:cNvSpPr txBox="1"/>
            <p:nvPr>
              <p:custDataLst>
                <p:tags r:id="rId2"/>
              </p:custDataLst>
            </p:nvPr>
          </p:nvSpPr>
          <p:spPr>
            <a:xfrm>
              <a:off x="8610" y="1135"/>
              <a:ext cx="37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800" b="1" dirty="0" smtClean="0">
                  <a:solidFill>
                    <a:srgbClr val="157E9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背景介绍</a:t>
              </a:r>
              <a:endParaRPr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9" name="文本框 128"/>
            <p:cNvSpPr txBox="1"/>
            <p:nvPr>
              <p:custDataLst>
                <p:tags r:id="rId3"/>
              </p:custDataLst>
            </p:nvPr>
          </p:nvSpPr>
          <p:spPr>
            <a:xfrm>
              <a:off x="7208" y="1302"/>
              <a:ext cx="1304" cy="11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157E9F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4000" b="1" dirty="0" smtClean="0">
                <a:solidFill>
                  <a:srgbClr val="157E9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矩形 129"/>
            <p:cNvSpPr/>
            <p:nvPr>
              <p:custDataLst>
                <p:tags r:id="rId4"/>
              </p:custDataLst>
            </p:nvPr>
          </p:nvSpPr>
          <p:spPr>
            <a:xfrm>
              <a:off x="7208" y="1208"/>
              <a:ext cx="1304" cy="1304"/>
            </a:xfrm>
            <a:prstGeom prst="rect">
              <a:avLst/>
            </a:prstGeom>
            <a:noFill/>
            <a:ln>
              <a:solidFill>
                <a:srgbClr val="157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文本框 140"/>
            <p:cNvSpPr txBox="1"/>
            <p:nvPr>
              <p:custDataLst>
                <p:tags r:id="rId5"/>
              </p:custDataLst>
            </p:nvPr>
          </p:nvSpPr>
          <p:spPr>
            <a:xfrm>
              <a:off x="8656" y="1967"/>
              <a:ext cx="37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Background 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4557779" y="2279650"/>
            <a:ext cx="7421496" cy="885452"/>
            <a:chOff x="7178" y="3762"/>
            <a:chExt cx="11687" cy="1394"/>
          </a:xfrm>
        </p:grpSpPr>
        <p:sp>
          <p:nvSpPr>
            <p:cNvPr id="71" name="文本框 70"/>
            <p:cNvSpPr txBox="1"/>
            <p:nvPr>
              <p:custDataLst>
                <p:tags r:id="rId7"/>
              </p:custDataLst>
            </p:nvPr>
          </p:nvSpPr>
          <p:spPr>
            <a:xfrm>
              <a:off x="8546" y="3762"/>
              <a:ext cx="103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800" b="1" dirty="0" smtClean="0">
                  <a:solidFill>
                    <a:srgbClr val="157E9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领域现有工作介绍</a:t>
              </a:r>
              <a:endParaRPr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3" name="文本框 132"/>
            <p:cNvSpPr txBox="1"/>
            <p:nvPr>
              <p:custDataLst>
                <p:tags r:id="rId8"/>
              </p:custDataLst>
            </p:nvPr>
          </p:nvSpPr>
          <p:spPr>
            <a:xfrm>
              <a:off x="7178" y="3903"/>
              <a:ext cx="1304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157E9F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4000" b="1" dirty="0" smtClean="0">
                <a:solidFill>
                  <a:srgbClr val="157E9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矩形 133"/>
            <p:cNvSpPr/>
            <p:nvPr>
              <p:custDataLst>
                <p:tags r:id="rId9"/>
              </p:custDataLst>
            </p:nvPr>
          </p:nvSpPr>
          <p:spPr>
            <a:xfrm>
              <a:off x="7178" y="3808"/>
              <a:ext cx="1304" cy="1304"/>
            </a:xfrm>
            <a:prstGeom prst="rect">
              <a:avLst/>
            </a:prstGeom>
            <a:noFill/>
            <a:ln>
              <a:solidFill>
                <a:srgbClr val="157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文本框 142"/>
            <p:cNvSpPr txBox="1"/>
            <p:nvPr>
              <p:custDataLst>
                <p:tags r:id="rId10"/>
              </p:custDataLst>
            </p:nvPr>
          </p:nvSpPr>
          <p:spPr>
            <a:xfrm>
              <a:off x="8602" y="4625"/>
              <a:ext cx="37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Existing work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11"/>
            </p:custDataLst>
          </p:nvPr>
        </p:nvGrpSpPr>
        <p:grpSpPr>
          <a:xfrm>
            <a:off x="4536189" y="5407660"/>
            <a:ext cx="3520691" cy="882015"/>
            <a:chOff x="7178" y="7567"/>
            <a:chExt cx="5544" cy="1389"/>
          </a:xfrm>
        </p:grpSpPr>
        <p:sp>
          <p:nvSpPr>
            <p:cNvPr id="128" name="文本框 127"/>
            <p:cNvSpPr txBox="1"/>
            <p:nvPr>
              <p:custDataLst>
                <p:tags r:id="rId12"/>
              </p:custDataLst>
            </p:nvPr>
          </p:nvSpPr>
          <p:spPr>
            <a:xfrm>
              <a:off x="8536" y="7567"/>
              <a:ext cx="37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dirty="0" smtClean="0">
                  <a:solidFill>
                    <a:srgbClr val="157E9F"/>
                  </a:solidFill>
                  <a:latin typeface="+mn-ea"/>
                  <a:sym typeface="+mn-ea"/>
                </a:rPr>
                <a:t>总结与展望</a:t>
              </a:r>
              <a:endParaRPr lang="zh-CN" altLang="en-US" sz="2800" b="1" dirty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7" name="文本框 136"/>
            <p:cNvSpPr txBox="1"/>
            <p:nvPr>
              <p:custDataLst>
                <p:tags r:id="rId13"/>
              </p:custDataLst>
            </p:nvPr>
          </p:nvSpPr>
          <p:spPr>
            <a:xfrm>
              <a:off x="7178" y="7701"/>
              <a:ext cx="1304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157E9F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zh-CN" sz="4000" b="1" dirty="0" smtClean="0">
                <a:solidFill>
                  <a:srgbClr val="157E9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矩形 137"/>
            <p:cNvSpPr/>
            <p:nvPr>
              <p:custDataLst>
                <p:tags r:id="rId14"/>
              </p:custDataLst>
            </p:nvPr>
          </p:nvSpPr>
          <p:spPr>
            <a:xfrm>
              <a:off x="7178" y="7607"/>
              <a:ext cx="1304" cy="1304"/>
            </a:xfrm>
            <a:prstGeom prst="rect">
              <a:avLst/>
            </a:prstGeom>
            <a:noFill/>
            <a:ln>
              <a:solidFill>
                <a:srgbClr val="157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>
              <p:custDataLst>
                <p:tags r:id="rId15"/>
              </p:custDataLst>
            </p:nvPr>
          </p:nvSpPr>
          <p:spPr>
            <a:xfrm>
              <a:off x="8591" y="8425"/>
              <a:ext cx="41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Summary and outlook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16"/>
            </p:custDataLst>
          </p:nvPr>
        </p:nvGrpSpPr>
        <p:grpSpPr>
          <a:xfrm>
            <a:off x="4536186" y="3848735"/>
            <a:ext cx="3291837" cy="875235"/>
            <a:chOff x="7144" y="6425"/>
            <a:chExt cx="5184" cy="1378"/>
          </a:xfrm>
        </p:grpSpPr>
        <p:sp>
          <p:nvSpPr>
            <p:cNvPr id="73" name="文本框 72"/>
            <p:cNvSpPr txBox="1"/>
            <p:nvPr>
              <p:custDataLst>
                <p:tags r:id="rId17"/>
              </p:custDataLst>
            </p:nvPr>
          </p:nvSpPr>
          <p:spPr>
            <a:xfrm>
              <a:off x="8482" y="6425"/>
              <a:ext cx="37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57E9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个人工作结合</a:t>
              </a:r>
              <a:endParaRPr lang="zh-CN" altLang="en-US" sz="2800" b="1" dirty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9" name="文本框 138"/>
            <p:cNvSpPr txBox="1"/>
            <p:nvPr>
              <p:custDataLst>
                <p:tags r:id="rId18"/>
              </p:custDataLst>
            </p:nvPr>
          </p:nvSpPr>
          <p:spPr>
            <a:xfrm>
              <a:off x="7144" y="6559"/>
              <a:ext cx="1304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157E9F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4000" b="1" dirty="0" smtClean="0">
                <a:solidFill>
                  <a:srgbClr val="157E9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矩形 139"/>
            <p:cNvSpPr/>
            <p:nvPr>
              <p:custDataLst>
                <p:tags r:id="rId19"/>
              </p:custDataLst>
            </p:nvPr>
          </p:nvSpPr>
          <p:spPr>
            <a:xfrm>
              <a:off x="7144" y="6465"/>
              <a:ext cx="1304" cy="1304"/>
            </a:xfrm>
            <a:prstGeom prst="rect">
              <a:avLst/>
            </a:prstGeom>
            <a:noFill/>
            <a:ln>
              <a:solidFill>
                <a:srgbClr val="157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文本框 145"/>
            <p:cNvSpPr txBox="1"/>
            <p:nvPr>
              <p:custDataLst>
                <p:tags r:id="rId20"/>
              </p:custDataLst>
            </p:nvPr>
          </p:nvSpPr>
          <p:spPr>
            <a:xfrm>
              <a:off x="8557" y="7272"/>
              <a:ext cx="37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Conclusion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245475" y="642095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600" dirty="0"/>
              <a:t>5</a:t>
            </a:r>
            <a:endParaRPr 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3720432" y="322399"/>
            <a:ext cx="2910840" cy="36703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Experimental Exploration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70" name="圆角矩形 1769"/>
          <p:cNvSpPr/>
          <p:nvPr/>
        </p:nvSpPr>
        <p:spPr>
          <a:xfrm rot="16200000" flipV="1">
            <a:off x="11457520" y="249444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1" name="Freeform 96"/>
          <p:cNvSpPr/>
          <p:nvPr/>
        </p:nvSpPr>
        <p:spPr bwMode="auto">
          <a:xfrm>
            <a:off x="11559368" y="359659"/>
            <a:ext cx="280590" cy="27068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93172" y="203136"/>
            <a:ext cx="995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 dirty="0" smtClean="0">
                <a:solidFill>
                  <a:srgbClr val="157E9F"/>
                </a:solidFill>
                <a:latin typeface="+mn-ea"/>
                <a:sym typeface="+mn-ea"/>
              </a:rPr>
              <a:t>附录</a:t>
            </a:r>
            <a:endParaRPr kumimoji="1" lang="zh-CN" altLang="en-US" sz="3200" dirty="0" smtClean="0">
              <a:solidFill>
                <a:srgbClr val="157E9F"/>
              </a:solidFill>
              <a:latin typeface="+mn-ea"/>
            </a:endParaRPr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447675" y="1330960"/>
            <a:ext cx="1174496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．</a:t>
            </a:r>
            <a:r>
              <a:rPr lang="en-US" altLang="zh-CN"/>
              <a:t>CMS Experiment. Detector [Z/OL]. [2024-12-31]. https://cms.cern/detector.</a:t>
            </a:r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．</a:t>
            </a:r>
            <a:r>
              <a:rPr lang="en-US" altLang="zh-CN"/>
              <a:t>CMS ECAL Collaboration. Autoencoder-based anomaly detection system for online data quality monitoring of the CMS electromagnetic calorimeter [J]. Comput Softw Big Sci, 2024, 8:11.</a:t>
            </a:r>
            <a:endParaRPr lang="en-US" altLang="zh-CN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．</a:t>
            </a:r>
            <a:r>
              <a:rPr lang="en-US" altLang="zh-CN">
                <a:sym typeface="+mn-ea"/>
              </a:rPr>
              <a:t>Calafiua P, Rousseau D, Terao K. Artificial Intelligence for High Energy Physics [M]. New Jersey: World Scientific, 2022.</a:t>
            </a:r>
            <a:endParaRPr lang="en-US" altLang="zh-CN"/>
          </a:p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．</a:t>
            </a:r>
            <a:r>
              <a:rPr lang="en-US" altLang="zh-CN">
                <a:sym typeface="+mn-ea"/>
              </a:rPr>
              <a:t>CMS Collaboration. Boosted decision trees in the level-1 muon endcap trigger at CMS [J]. J Phys Conf Ser, 2018, 1085(4): 042042.</a:t>
            </a:r>
            <a:endParaRPr lang="en-US" altLang="zh-CN"/>
          </a:p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．</a:t>
            </a:r>
            <a:r>
              <a:rPr lang="en-US" altLang="zh-CN">
                <a:sym typeface="+mn-ea"/>
              </a:rPr>
              <a:t>Arciniega J O, Carri</a:t>
            </a:r>
            <a:r>
              <a:rPr lang="en-US" altLang="en-US">
                <a:sym typeface="+mn-ea"/>
              </a:rPr>
              <a:t>ó</a:t>
            </a:r>
            <a:r>
              <a:rPr lang="en-US" altLang="zh-CN">
                <a:sym typeface="+mn-ea"/>
              </a:rPr>
              <a:t> F, Valero A. FPGA implementation of a deep learning algorithm for real-time signal reconstruction in particle detectors under high pile-up conditions [J]. J Instrum, 2019, 14(09): P09002.</a:t>
            </a:r>
            <a:endParaRPr lang="en-US" altLang="zh-CN"/>
          </a:p>
          <a:p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．</a:t>
            </a:r>
            <a:r>
              <a:rPr lang="en-US" altLang="zh-CN">
                <a:sym typeface="+mn-ea"/>
              </a:rPr>
              <a:t>Duarte J, Han S, Harris P, et al. Fast inference of deep neural networks in FPGAs for particle physics [J]. J Instrum, 2018, 13: P07027.</a:t>
            </a:r>
            <a:endParaRPr lang="en-US" altLang="zh-CN"/>
          </a:p>
          <a:p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．</a:t>
            </a:r>
            <a:r>
              <a:rPr lang="en-US" altLang="zh-CN">
                <a:sym typeface="+mn-ea"/>
              </a:rPr>
              <a:t>Wielgosz M, Karwatowski M. Mapping neural networks to FPGA based IoT devices for ultra-low latency processing [J]. Sensors, 2019, 19: 2981.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．</a:t>
            </a:r>
            <a:r>
              <a:rPr lang="en-US" altLang="zh-CN">
                <a:sym typeface="+mn-ea"/>
              </a:rPr>
              <a:t>ATLAS Collaboration. Deep generative models for fast photon shower simulation in ATLAS [J]. Comput Softw Big Sci, 2024, 8:7.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．</a:t>
            </a:r>
            <a:r>
              <a:rPr lang="en-US" altLang="zh-CN">
                <a:sym typeface="+mn-ea"/>
              </a:rPr>
              <a:t>Choma N, Monti F, Gerhardt L, et al. Graph neural networks for IceCube signal classification [C]// 17th IEEE International Conference on Machine Learning and Applications (ICMLA). Orlando, 2018.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10.</a:t>
            </a:r>
            <a:r>
              <a:rPr lang="zh-CN" altLang="en-US">
                <a:sym typeface="+mn-ea"/>
              </a:rPr>
              <a:t>赵静宜</a:t>
            </a:r>
            <a:r>
              <a:rPr lang="en-US" altLang="zh-CN">
                <a:sym typeface="+mn-ea"/>
              </a:rPr>
              <a:t>.</a:t>
            </a:r>
            <a:r>
              <a:rPr lang="zh-CN" altLang="en-US">
                <a:sym typeface="+mn-ea"/>
              </a:rPr>
              <a:t>人工智能在高能物理领域的应用：探索未知的利器</a:t>
            </a:r>
            <a:r>
              <a:rPr lang="en-US" altLang="zh-CN">
                <a:sym typeface="+mn-ea"/>
              </a:rPr>
              <a:t>[J].</a:t>
            </a:r>
            <a:r>
              <a:rPr lang="zh-CN" altLang="en-US">
                <a:sym typeface="+mn-ea"/>
              </a:rPr>
              <a:t>现代应用物理</a:t>
            </a:r>
            <a:r>
              <a:rPr lang="en-US" altLang="zh-CN">
                <a:sym typeface="+mn-ea"/>
              </a:rPr>
              <a:t>,2025,16(01):94-103.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45465" y="9353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157E9F"/>
                </a:solidFill>
              </a:rPr>
              <a:t>参考文献</a:t>
            </a:r>
            <a:endParaRPr lang="zh-CN" altLang="en-US" sz="2400">
              <a:solidFill>
                <a:srgbClr val="157E9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709266" y="2728799"/>
            <a:ext cx="477393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7200" b="1" dirty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谢谢观看！</a:t>
            </a:r>
            <a:endParaRPr kumimoji="1" lang="zh-CN" altLang="en-US" sz="7200" b="1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01" name="组合 1"/>
          <p:cNvGrpSpPr/>
          <p:nvPr/>
        </p:nvGrpSpPr>
        <p:grpSpPr bwMode="auto">
          <a:xfrm>
            <a:off x="10203209" y="-781974"/>
            <a:ext cx="2441455" cy="3223791"/>
            <a:chOff x="0" y="-2"/>
            <a:chExt cx="2175714" cy="2871210"/>
          </a:xfrm>
          <a:solidFill>
            <a:srgbClr val="157E9F"/>
          </a:solidFill>
        </p:grpSpPr>
        <p:sp>
          <p:nvSpPr>
            <p:cNvPr id="202" name="矩形 13"/>
            <p:cNvSpPr>
              <a:spLocks noChangeArrowheads="1"/>
            </p:cNvSpPr>
            <p:nvPr/>
          </p:nvSpPr>
          <p:spPr bwMode="auto">
            <a:xfrm rot="2727610">
              <a:off x="-391510" y="1232685"/>
              <a:ext cx="2871210" cy="4058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2A2E3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3" name="TextBox 14"/>
            <p:cNvSpPr>
              <a:spLocks noChangeArrowheads="1"/>
            </p:cNvSpPr>
            <p:nvPr/>
          </p:nvSpPr>
          <p:spPr bwMode="auto">
            <a:xfrm rot="2748894">
              <a:off x="470325" y="1223644"/>
              <a:ext cx="1005550" cy="328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2020·08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04" name="直接连接符 15"/>
            <p:cNvSpPr>
              <a:spLocks noChangeShapeType="1"/>
            </p:cNvSpPr>
            <p:nvPr/>
          </p:nvSpPr>
          <p:spPr bwMode="auto">
            <a:xfrm>
              <a:off x="0" y="609418"/>
              <a:ext cx="2016224" cy="201622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直接连接符 16"/>
            <p:cNvSpPr>
              <a:spLocks noChangeShapeType="1"/>
            </p:cNvSpPr>
            <p:nvPr/>
          </p:nvSpPr>
          <p:spPr bwMode="auto">
            <a:xfrm>
              <a:off x="159490" y="328427"/>
              <a:ext cx="2016224" cy="201622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3503126" y="2582552"/>
            <a:ext cx="5185097" cy="0"/>
          </a:xfrm>
          <a:prstGeom prst="line">
            <a:avLst/>
          </a:prstGeom>
          <a:ln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3503126" y="4074028"/>
            <a:ext cx="5185097" cy="0"/>
          </a:xfrm>
          <a:prstGeom prst="line">
            <a:avLst/>
          </a:prstGeom>
          <a:ln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 bwMode="auto">
          <a:xfrm>
            <a:off x="10330209" y="-654974"/>
            <a:ext cx="2441455" cy="3223791"/>
            <a:chOff x="0" y="-2"/>
            <a:chExt cx="2175714" cy="2871210"/>
          </a:xfrm>
          <a:solidFill>
            <a:srgbClr val="157E9F"/>
          </a:solidFill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 rot="2727610">
              <a:off x="-391510" y="1232685"/>
              <a:ext cx="2871210" cy="4058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2A2E3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TextBox 14"/>
            <p:cNvSpPr>
              <a:spLocks noChangeArrowheads="1"/>
            </p:cNvSpPr>
            <p:nvPr/>
          </p:nvSpPr>
          <p:spPr bwMode="auto">
            <a:xfrm rot="2748894">
              <a:off x="412679" y="1271714"/>
              <a:ext cx="1256089" cy="328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2025-0524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" name="直接连接符 15"/>
            <p:cNvSpPr>
              <a:spLocks noChangeShapeType="1"/>
            </p:cNvSpPr>
            <p:nvPr/>
          </p:nvSpPr>
          <p:spPr bwMode="auto">
            <a:xfrm>
              <a:off x="0" y="609418"/>
              <a:ext cx="2016224" cy="201622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直接连接符 16"/>
            <p:cNvSpPr>
              <a:spLocks noChangeShapeType="1"/>
            </p:cNvSpPr>
            <p:nvPr/>
          </p:nvSpPr>
          <p:spPr bwMode="auto">
            <a:xfrm>
              <a:off x="159490" y="328427"/>
              <a:ext cx="2016224" cy="201622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rgbClr val="36656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28"/>
          <p:cNvSpPr txBox="1"/>
          <p:nvPr/>
        </p:nvSpPr>
        <p:spPr>
          <a:xfrm>
            <a:off x="3044500" y="1610255"/>
            <a:ext cx="193680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157E9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9600" dirty="0" smtClean="0">
              <a:solidFill>
                <a:srgbClr val="157E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7209" y="1471821"/>
            <a:ext cx="82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577049" y="3256358"/>
            <a:ext cx="32435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4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背景介绍</a:t>
            </a:r>
            <a:endParaRPr kumimoji="1" lang="zh-CN" altLang="en-US" sz="4800" dirty="0" smtClean="0">
              <a:solidFill>
                <a:srgbClr val="157E9F"/>
              </a:solidFill>
              <a:latin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 rot="19347974">
            <a:off x="-545893" y="585953"/>
            <a:ext cx="3295089" cy="455406"/>
            <a:chOff x="8706465" y="352610"/>
            <a:chExt cx="3295089" cy="455406"/>
          </a:xfrm>
        </p:grpSpPr>
        <p:sp>
          <p:nvSpPr>
            <p:cNvPr id="20" name="矩形 13"/>
            <p:cNvSpPr>
              <a:spLocks noChangeArrowheads="1"/>
            </p:cNvSpPr>
            <p:nvPr/>
          </p:nvSpPr>
          <p:spPr bwMode="auto">
            <a:xfrm>
              <a:off x="8766062" y="352610"/>
              <a:ext cx="3223791" cy="455406"/>
            </a:xfrm>
            <a:prstGeom prst="rect">
              <a:avLst/>
            </a:prstGeom>
            <a:solidFill>
              <a:srgbClr val="157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2A2E3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直接连接符 16"/>
            <p:cNvSpPr>
              <a:spLocks noChangeShapeType="1"/>
            </p:cNvSpPr>
            <p:nvPr/>
          </p:nvSpPr>
          <p:spPr bwMode="auto">
            <a:xfrm>
              <a:off x="8706465" y="425072"/>
              <a:ext cx="3258103" cy="0"/>
            </a:xfrm>
            <a:prstGeom prst="line">
              <a:avLst/>
            </a:prstGeom>
            <a:solidFill>
              <a:srgbClr val="157E9F"/>
            </a:solidFill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直接连接符 16"/>
            <p:cNvSpPr>
              <a:spLocks noChangeShapeType="1"/>
            </p:cNvSpPr>
            <p:nvPr/>
          </p:nvSpPr>
          <p:spPr bwMode="auto">
            <a:xfrm>
              <a:off x="8743451" y="675130"/>
              <a:ext cx="3258103" cy="0"/>
            </a:xfrm>
            <a:prstGeom prst="line">
              <a:avLst/>
            </a:prstGeom>
            <a:solidFill>
              <a:srgbClr val="157E9F"/>
            </a:solidFill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文本框 140"/>
            <p:cNvSpPr txBox="1"/>
            <p:nvPr/>
          </p:nvSpPr>
          <p:spPr>
            <a:xfrm>
              <a:off x="9389073" y="386383"/>
              <a:ext cx="2394858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Topic Presentation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3887470" y="322580"/>
            <a:ext cx="2066290" cy="36703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Background 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454130" y="252730"/>
            <a:ext cx="490220" cy="483870"/>
            <a:chOff x="18038" y="398"/>
            <a:chExt cx="772" cy="762"/>
          </a:xfrm>
        </p:grpSpPr>
        <p:sp>
          <p:nvSpPr>
            <p:cNvPr id="1770" name="圆角矩形 1769"/>
            <p:cNvSpPr/>
            <p:nvPr/>
          </p:nvSpPr>
          <p:spPr>
            <a:xfrm rot="16200000" flipV="1">
              <a:off x="18043" y="393"/>
              <a:ext cx="763" cy="773"/>
            </a:xfrm>
            <a:prstGeom prst="roundRect">
              <a:avLst>
                <a:gd name="adj" fmla="val 5039"/>
              </a:avLst>
            </a:prstGeom>
            <a:solidFill>
              <a:srgbClr val="157E9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1" name="Freeform 96"/>
            <p:cNvSpPr/>
            <p:nvPr/>
          </p:nvSpPr>
          <p:spPr bwMode="auto">
            <a:xfrm>
              <a:off x="18204" y="566"/>
              <a:ext cx="442" cy="426"/>
            </a:xfrm>
            <a:custGeom>
              <a:avLst/>
              <a:gdLst>
                <a:gd name="T0" fmla="*/ 184 w 216"/>
                <a:gd name="T1" fmla="*/ 0 h 208"/>
                <a:gd name="T2" fmla="*/ 152 w 216"/>
                <a:gd name="T3" fmla="*/ 32 h 208"/>
                <a:gd name="T4" fmla="*/ 154 w 216"/>
                <a:gd name="T5" fmla="*/ 41 h 208"/>
                <a:gd name="T6" fmla="*/ 60 w 216"/>
                <a:gd name="T7" fmla="*/ 80 h 208"/>
                <a:gd name="T8" fmla="*/ 32 w 216"/>
                <a:gd name="T9" fmla="*/ 64 h 208"/>
                <a:gd name="T10" fmla="*/ 0 w 216"/>
                <a:gd name="T11" fmla="*/ 96 h 208"/>
                <a:gd name="T12" fmla="*/ 32 w 216"/>
                <a:gd name="T13" fmla="*/ 128 h 208"/>
                <a:gd name="T14" fmla="*/ 56 w 216"/>
                <a:gd name="T15" fmla="*/ 118 h 208"/>
                <a:gd name="T16" fmla="*/ 116 w 216"/>
                <a:gd name="T17" fmla="*/ 161 h 208"/>
                <a:gd name="T18" fmla="*/ 112 w 216"/>
                <a:gd name="T19" fmla="*/ 176 h 208"/>
                <a:gd name="T20" fmla="*/ 144 w 216"/>
                <a:gd name="T21" fmla="*/ 208 h 208"/>
                <a:gd name="T22" fmla="*/ 176 w 216"/>
                <a:gd name="T23" fmla="*/ 176 h 208"/>
                <a:gd name="T24" fmla="*/ 144 w 216"/>
                <a:gd name="T25" fmla="*/ 144 h 208"/>
                <a:gd name="T26" fmla="*/ 121 w 216"/>
                <a:gd name="T27" fmla="*/ 154 h 208"/>
                <a:gd name="T28" fmla="*/ 61 w 216"/>
                <a:gd name="T29" fmla="*/ 111 h 208"/>
                <a:gd name="T30" fmla="*/ 64 w 216"/>
                <a:gd name="T31" fmla="*/ 96 h 208"/>
                <a:gd name="T32" fmla="*/ 63 w 216"/>
                <a:gd name="T33" fmla="*/ 87 h 208"/>
                <a:gd name="T34" fmla="*/ 157 w 216"/>
                <a:gd name="T35" fmla="*/ 48 h 208"/>
                <a:gd name="T36" fmla="*/ 184 w 216"/>
                <a:gd name="T37" fmla="*/ 64 h 208"/>
                <a:gd name="T38" fmla="*/ 216 w 216"/>
                <a:gd name="T39" fmla="*/ 32 h 208"/>
                <a:gd name="T40" fmla="*/ 184 w 216"/>
                <a:gd name="T4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" h="208">
                  <a:moveTo>
                    <a:pt x="184" y="0"/>
                  </a:moveTo>
                  <a:cubicBezTo>
                    <a:pt x="167" y="0"/>
                    <a:pt x="152" y="14"/>
                    <a:pt x="152" y="32"/>
                  </a:cubicBezTo>
                  <a:cubicBezTo>
                    <a:pt x="152" y="35"/>
                    <a:pt x="153" y="38"/>
                    <a:pt x="154" y="41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5" y="70"/>
                    <a:pt x="44" y="64"/>
                    <a:pt x="32" y="64"/>
                  </a:cubicBezTo>
                  <a:cubicBezTo>
                    <a:pt x="15" y="64"/>
                    <a:pt x="0" y="78"/>
                    <a:pt x="0" y="96"/>
                  </a:cubicBezTo>
                  <a:cubicBezTo>
                    <a:pt x="0" y="113"/>
                    <a:pt x="15" y="128"/>
                    <a:pt x="32" y="128"/>
                  </a:cubicBezTo>
                  <a:cubicBezTo>
                    <a:pt x="42" y="128"/>
                    <a:pt x="50" y="124"/>
                    <a:pt x="56" y="118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14" y="165"/>
                    <a:pt x="112" y="170"/>
                    <a:pt x="112" y="176"/>
                  </a:cubicBezTo>
                  <a:cubicBezTo>
                    <a:pt x="112" y="193"/>
                    <a:pt x="127" y="208"/>
                    <a:pt x="144" y="208"/>
                  </a:cubicBezTo>
                  <a:cubicBezTo>
                    <a:pt x="162" y="208"/>
                    <a:pt x="176" y="193"/>
                    <a:pt x="176" y="176"/>
                  </a:cubicBezTo>
                  <a:cubicBezTo>
                    <a:pt x="176" y="158"/>
                    <a:pt x="162" y="144"/>
                    <a:pt x="144" y="144"/>
                  </a:cubicBezTo>
                  <a:cubicBezTo>
                    <a:pt x="135" y="144"/>
                    <a:pt x="127" y="148"/>
                    <a:pt x="121" y="154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3" y="107"/>
                    <a:pt x="64" y="101"/>
                    <a:pt x="64" y="96"/>
                  </a:cubicBezTo>
                  <a:cubicBezTo>
                    <a:pt x="64" y="93"/>
                    <a:pt x="64" y="90"/>
                    <a:pt x="63" y="87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62" y="57"/>
                    <a:pt x="173" y="64"/>
                    <a:pt x="184" y="64"/>
                  </a:cubicBezTo>
                  <a:cubicBezTo>
                    <a:pt x="202" y="64"/>
                    <a:pt x="216" y="49"/>
                    <a:pt x="216" y="32"/>
                  </a:cubicBezTo>
                  <a:cubicBezTo>
                    <a:pt x="216" y="14"/>
                    <a:pt x="202" y="0"/>
                    <a:pt x="1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D1C2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64827" y="214566"/>
            <a:ext cx="19939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</a:t>
            </a:r>
            <a:r>
              <a:rPr lang="zh-CN" altLang="en-US" sz="32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背景介绍</a:t>
            </a:r>
            <a:endParaRPr lang="zh-CN" sz="32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454025" y="941070"/>
            <a:ext cx="2056130" cy="33718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1600"/>
              <a:t>古典自然哲学阶段</a:t>
            </a:r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2648585" y="941070"/>
            <a:ext cx="2124075" cy="33718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1600"/>
              <a:t>经典物理阶段</a:t>
            </a:r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>
            <a:off x="4772660" y="938530"/>
            <a:ext cx="2646680" cy="33718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1600"/>
              <a:t>现代物理诞生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5525770" y="6329680"/>
            <a:ext cx="239776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微观</a:t>
            </a:r>
            <a:r>
              <a:rPr lang="en-US" altLang="zh-CN" sz="1600"/>
              <a:t>/</a:t>
            </a:r>
            <a:r>
              <a:rPr lang="zh-CN" altLang="en-US" sz="1600"/>
              <a:t>高能物理发展阶段</a:t>
            </a:r>
            <a:endParaRPr lang="zh-CN" altLang="en-US" sz="1600"/>
          </a:p>
        </p:txBody>
      </p:sp>
      <p:sp>
        <p:nvSpPr>
          <p:cNvPr id="9" name="文本框 8"/>
          <p:cNvSpPr txBox="1"/>
          <p:nvPr/>
        </p:nvSpPr>
        <p:spPr>
          <a:xfrm>
            <a:off x="8610600" y="6329680"/>
            <a:ext cx="189674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 </a:t>
            </a:r>
            <a:r>
              <a:rPr lang="zh-CN" altLang="en-US" sz="1600"/>
              <a:t>现代前沿物理阶段</a:t>
            </a:r>
            <a:endParaRPr lang="zh-CN" altLang="en-US" sz="1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025" y="1278255"/>
            <a:ext cx="2056130" cy="2558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70" y="1260475"/>
            <a:ext cx="2124075" cy="257619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772660" y="1275715"/>
            <a:ext cx="2646680" cy="25888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110" y="4364355"/>
            <a:ext cx="3106420" cy="187833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8248650" y="4320540"/>
            <a:ext cx="2773680" cy="19221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0600" y="938530"/>
            <a:ext cx="1993900" cy="30175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880000">
            <a:off x="1597660" y="4545965"/>
            <a:ext cx="1305560" cy="1544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3887470" y="322580"/>
            <a:ext cx="2066290" cy="36703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Background 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454130" y="252730"/>
            <a:ext cx="490220" cy="483870"/>
            <a:chOff x="18038" y="398"/>
            <a:chExt cx="772" cy="762"/>
          </a:xfrm>
        </p:grpSpPr>
        <p:sp>
          <p:nvSpPr>
            <p:cNvPr id="1770" name="圆角矩形 1769"/>
            <p:cNvSpPr/>
            <p:nvPr/>
          </p:nvSpPr>
          <p:spPr>
            <a:xfrm rot="16200000" flipV="1">
              <a:off x="18043" y="393"/>
              <a:ext cx="763" cy="773"/>
            </a:xfrm>
            <a:prstGeom prst="roundRect">
              <a:avLst>
                <a:gd name="adj" fmla="val 5039"/>
              </a:avLst>
            </a:prstGeom>
            <a:solidFill>
              <a:srgbClr val="157E9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1" name="Freeform 96"/>
            <p:cNvSpPr/>
            <p:nvPr/>
          </p:nvSpPr>
          <p:spPr bwMode="auto">
            <a:xfrm>
              <a:off x="18204" y="566"/>
              <a:ext cx="442" cy="426"/>
            </a:xfrm>
            <a:custGeom>
              <a:avLst/>
              <a:gdLst>
                <a:gd name="T0" fmla="*/ 184 w 216"/>
                <a:gd name="T1" fmla="*/ 0 h 208"/>
                <a:gd name="T2" fmla="*/ 152 w 216"/>
                <a:gd name="T3" fmla="*/ 32 h 208"/>
                <a:gd name="T4" fmla="*/ 154 w 216"/>
                <a:gd name="T5" fmla="*/ 41 h 208"/>
                <a:gd name="T6" fmla="*/ 60 w 216"/>
                <a:gd name="T7" fmla="*/ 80 h 208"/>
                <a:gd name="T8" fmla="*/ 32 w 216"/>
                <a:gd name="T9" fmla="*/ 64 h 208"/>
                <a:gd name="T10" fmla="*/ 0 w 216"/>
                <a:gd name="T11" fmla="*/ 96 h 208"/>
                <a:gd name="T12" fmla="*/ 32 w 216"/>
                <a:gd name="T13" fmla="*/ 128 h 208"/>
                <a:gd name="T14" fmla="*/ 56 w 216"/>
                <a:gd name="T15" fmla="*/ 118 h 208"/>
                <a:gd name="T16" fmla="*/ 116 w 216"/>
                <a:gd name="T17" fmla="*/ 161 h 208"/>
                <a:gd name="T18" fmla="*/ 112 w 216"/>
                <a:gd name="T19" fmla="*/ 176 h 208"/>
                <a:gd name="T20" fmla="*/ 144 w 216"/>
                <a:gd name="T21" fmla="*/ 208 h 208"/>
                <a:gd name="T22" fmla="*/ 176 w 216"/>
                <a:gd name="T23" fmla="*/ 176 h 208"/>
                <a:gd name="T24" fmla="*/ 144 w 216"/>
                <a:gd name="T25" fmla="*/ 144 h 208"/>
                <a:gd name="T26" fmla="*/ 121 w 216"/>
                <a:gd name="T27" fmla="*/ 154 h 208"/>
                <a:gd name="T28" fmla="*/ 61 w 216"/>
                <a:gd name="T29" fmla="*/ 111 h 208"/>
                <a:gd name="T30" fmla="*/ 64 w 216"/>
                <a:gd name="T31" fmla="*/ 96 h 208"/>
                <a:gd name="T32" fmla="*/ 63 w 216"/>
                <a:gd name="T33" fmla="*/ 87 h 208"/>
                <a:gd name="T34" fmla="*/ 157 w 216"/>
                <a:gd name="T35" fmla="*/ 48 h 208"/>
                <a:gd name="T36" fmla="*/ 184 w 216"/>
                <a:gd name="T37" fmla="*/ 64 h 208"/>
                <a:gd name="T38" fmla="*/ 216 w 216"/>
                <a:gd name="T39" fmla="*/ 32 h 208"/>
                <a:gd name="T40" fmla="*/ 184 w 216"/>
                <a:gd name="T4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" h="208">
                  <a:moveTo>
                    <a:pt x="184" y="0"/>
                  </a:moveTo>
                  <a:cubicBezTo>
                    <a:pt x="167" y="0"/>
                    <a:pt x="152" y="14"/>
                    <a:pt x="152" y="32"/>
                  </a:cubicBezTo>
                  <a:cubicBezTo>
                    <a:pt x="152" y="35"/>
                    <a:pt x="153" y="38"/>
                    <a:pt x="154" y="41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5" y="70"/>
                    <a:pt x="44" y="64"/>
                    <a:pt x="32" y="64"/>
                  </a:cubicBezTo>
                  <a:cubicBezTo>
                    <a:pt x="15" y="64"/>
                    <a:pt x="0" y="78"/>
                    <a:pt x="0" y="96"/>
                  </a:cubicBezTo>
                  <a:cubicBezTo>
                    <a:pt x="0" y="113"/>
                    <a:pt x="15" y="128"/>
                    <a:pt x="32" y="128"/>
                  </a:cubicBezTo>
                  <a:cubicBezTo>
                    <a:pt x="42" y="128"/>
                    <a:pt x="50" y="124"/>
                    <a:pt x="56" y="118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14" y="165"/>
                    <a:pt x="112" y="170"/>
                    <a:pt x="112" y="176"/>
                  </a:cubicBezTo>
                  <a:cubicBezTo>
                    <a:pt x="112" y="193"/>
                    <a:pt x="127" y="208"/>
                    <a:pt x="144" y="208"/>
                  </a:cubicBezTo>
                  <a:cubicBezTo>
                    <a:pt x="162" y="208"/>
                    <a:pt x="176" y="193"/>
                    <a:pt x="176" y="176"/>
                  </a:cubicBezTo>
                  <a:cubicBezTo>
                    <a:pt x="176" y="158"/>
                    <a:pt x="162" y="144"/>
                    <a:pt x="144" y="144"/>
                  </a:cubicBezTo>
                  <a:cubicBezTo>
                    <a:pt x="135" y="144"/>
                    <a:pt x="127" y="148"/>
                    <a:pt x="121" y="154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3" y="107"/>
                    <a:pt x="64" y="101"/>
                    <a:pt x="64" y="96"/>
                  </a:cubicBezTo>
                  <a:cubicBezTo>
                    <a:pt x="64" y="93"/>
                    <a:pt x="64" y="90"/>
                    <a:pt x="63" y="87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62" y="57"/>
                    <a:pt x="173" y="64"/>
                    <a:pt x="184" y="64"/>
                  </a:cubicBezTo>
                  <a:cubicBezTo>
                    <a:pt x="202" y="64"/>
                    <a:pt x="216" y="49"/>
                    <a:pt x="216" y="32"/>
                  </a:cubicBezTo>
                  <a:cubicBezTo>
                    <a:pt x="216" y="14"/>
                    <a:pt x="202" y="0"/>
                    <a:pt x="1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D1C2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64827" y="214566"/>
            <a:ext cx="19939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</a:t>
            </a:r>
            <a:r>
              <a:rPr lang="zh-CN" altLang="en-US" sz="32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背景介绍</a:t>
            </a:r>
            <a:endParaRPr lang="zh-CN" sz="32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4365" y="1372870"/>
            <a:ext cx="3350260" cy="36429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180" y="1540510"/>
            <a:ext cx="4785360" cy="3307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" y="1022350"/>
            <a:ext cx="3025140" cy="4488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9225" y="5651500"/>
            <a:ext cx="3024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伽利略两个铁球同时落地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300730" y="5651500"/>
            <a:ext cx="3024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迈克尔逊干涉实验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706235" y="5650865"/>
            <a:ext cx="4853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弱相互作用力下的宇称不守恒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rcRect b="11381"/>
          <a:stretch>
            <a:fillRect/>
          </a:stretch>
        </p:blipFill>
        <p:spPr>
          <a:xfrm>
            <a:off x="5442585" y="1570355"/>
            <a:ext cx="6238240" cy="4196080"/>
          </a:xfrm>
          <a:prstGeom prst="rect">
            <a:avLst/>
          </a:prstGeom>
        </p:spPr>
      </p:pic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3887470" y="322580"/>
            <a:ext cx="2066290" cy="36703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Background 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454130" y="252730"/>
            <a:ext cx="490220" cy="483870"/>
            <a:chOff x="18038" y="398"/>
            <a:chExt cx="772" cy="762"/>
          </a:xfrm>
        </p:grpSpPr>
        <p:sp>
          <p:nvSpPr>
            <p:cNvPr id="1770" name="圆角矩形 1769"/>
            <p:cNvSpPr/>
            <p:nvPr/>
          </p:nvSpPr>
          <p:spPr>
            <a:xfrm rot="16200000" flipV="1">
              <a:off x="18043" y="393"/>
              <a:ext cx="763" cy="773"/>
            </a:xfrm>
            <a:prstGeom prst="roundRect">
              <a:avLst>
                <a:gd name="adj" fmla="val 5039"/>
              </a:avLst>
            </a:prstGeom>
            <a:solidFill>
              <a:srgbClr val="157E9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1" name="Freeform 96"/>
            <p:cNvSpPr/>
            <p:nvPr/>
          </p:nvSpPr>
          <p:spPr bwMode="auto">
            <a:xfrm>
              <a:off x="18204" y="566"/>
              <a:ext cx="442" cy="426"/>
            </a:xfrm>
            <a:custGeom>
              <a:avLst/>
              <a:gdLst>
                <a:gd name="T0" fmla="*/ 184 w 216"/>
                <a:gd name="T1" fmla="*/ 0 h 208"/>
                <a:gd name="T2" fmla="*/ 152 w 216"/>
                <a:gd name="T3" fmla="*/ 32 h 208"/>
                <a:gd name="T4" fmla="*/ 154 w 216"/>
                <a:gd name="T5" fmla="*/ 41 h 208"/>
                <a:gd name="T6" fmla="*/ 60 w 216"/>
                <a:gd name="T7" fmla="*/ 80 h 208"/>
                <a:gd name="T8" fmla="*/ 32 w 216"/>
                <a:gd name="T9" fmla="*/ 64 h 208"/>
                <a:gd name="T10" fmla="*/ 0 w 216"/>
                <a:gd name="T11" fmla="*/ 96 h 208"/>
                <a:gd name="T12" fmla="*/ 32 w 216"/>
                <a:gd name="T13" fmla="*/ 128 h 208"/>
                <a:gd name="T14" fmla="*/ 56 w 216"/>
                <a:gd name="T15" fmla="*/ 118 h 208"/>
                <a:gd name="T16" fmla="*/ 116 w 216"/>
                <a:gd name="T17" fmla="*/ 161 h 208"/>
                <a:gd name="T18" fmla="*/ 112 w 216"/>
                <a:gd name="T19" fmla="*/ 176 h 208"/>
                <a:gd name="T20" fmla="*/ 144 w 216"/>
                <a:gd name="T21" fmla="*/ 208 h 208"/>
                <a:gd name="T22" fmla="*/ 176 w 216"/>
                <a:gd name="T23" fmla="*/ 176 h 208"/>
                <a:gd name="T24" fmla="*/ 144 w 216"/>
                <a:gd name="T25" fmla="*/ 144 h 208"/>
                <a:gd name="T26" fmla="*/ 121 w 216"/>
                <a:gd name="T27" fmla="*/ 154 h 208"/>
                <a:gd name="T28" fmla="*/ 61 w 216"/>
                <a:gd name="T29" fmla="*/ 111 h 208"/>
                <a:gd name="T30" fmla="*/ 64 w 216"/>
                <a:gd name="T31" fmla="*/ 96 h 208"/>
                <a:gd name="T32" fmla="*/ 63 w 216"/>
                <a:gd name="T33" fmla="*/ 87 h 208"/>
                <a:gd name="T34" fmla="*/ 157 w 216"/>
                <a:gd name="T35" fmla="*/ 48 h 208"/>
                <a:gd name="T36" fmla="*/ 184 w 216"/>
                <a:gd name="T37" fmla="*/ 64 h 208"/>
                <a:gd name="T38" fmla="*/ 216 w 216"/>
                <a:gd name="T39" fmla="*/ 32 h 208"/>
                <a:gd name="T40" fmla="*/ 184 w 216"/>
                <a:gd name="T4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" h="208">
                  <a:moveTo>
                    <a:pt x="184" y="0"/>
                  </a:moveTo>
                  <a:cubicBezTo>
                    <a:pt x="167" y="0"/>
                    <a:pt x="152" y="14"/>
                    <a:pt x="152" y="32"/>
                  </a:cubicBezTo>
                  <a:cubicBezTo>
                    <a:pt x="152" y="35"/>
                    <a:pt x="153" y="38"/>
                    <a:pt x="154" y="41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5" y="70"/>
                    <a:pt x="44" y="64"/>
                    <a:pt x="32" y="64"/>
                  </a:cubicBezTo>
                  <a:cubicBezTo>
                    <a:pt x="15" y="64"/>
                    <a:pt x="0" y="78"/>
                    <a:pt x="0" y="96"/>
                  </a:cubicBezTo>
                  <a:cubicBezTo>
                    <a:pt x="0" y="113"/>
                    <a:pt x="15" y="128"/>
                    <a:pt x="32" y="128"/>
                  </a:cubicBezTo>
                  <a:cubicBezTo>
                    <a:pt x="42" y="128"/>
                    <a:pt x="50" y="124"/>
                    <a:pt x="56" y="118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14" y="165"/>
                    <a:pt x="112" y="170"/>
                    <a:pt x="112" y="176"/>
                  </a:cubicBezTo>
                  <a:cubicBezTo>
                    <a:pt x="112" y="193"/>
                    <a:pt x="127" y="208"/>
                    <a:pt x="144" y="208"/>
                  </a:cubicBezTo>
                  <a:cubicBezTo>
                    <a:pt x="162" y="208"/>
                    <a:pt x="176" y="193"/>
                    <a:pt x="176" y="176"/>
                  </a:cubicBezTo>
                  <a:cubicBezTo>
                    <a:pt x="176" y="158"/>
                    <a:pt x="162" y="144"/>
                    <a:pt x="144" y="144"/>
                  </a:cubicBezTo>
                  <a:cubicBezTo>
                    <a:pt x="135" y="144"/>
                    <a:pt x="127" y="148"/>
                    <a:pt x="121" y="154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3" y="107"/>
                    <a:pt x="64" y="101"/>
                    <a:pt x="64" y="96"/>
                  </a:cubicBezTo>
                  <a:cubicBezTo>
                    <a:pt x="64" y="93"/>
                    <a:pt x="64" y="90"/>
                    <a:pt x="63" y="87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62" y="57"/>
                    <a:pt x="173" y="64"/>
                    <a:pt x="184" y="64"/>
                  </a:cubicBezTo>
                  <a:cubicBezTo>
                    <a:pt x="202" y="64"/>
                    <a:pt x="216" y="49"/>
                    <a:pt x="216" y="32"/>
                  </a:cubicBezTo>
                  <a:cubicBezTo>
                    <a:pt x="216" y="14"/>
                    <a:pt x="202" y="0"/>
                    <a:pt x="1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D1C2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64827" y="214566"/>
            <a:ext cx="19939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</a:t>
            </a:r>
            <a:r>
              <a:rPr lang="zh-CN" altLang="en-US" sz="32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背景介绍</a:t>
            </a:r>
            <a:endParaRPr lang="zh-CN" sz="32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037590" y="2604135"/>
            <a:ext cx="8495665" cy="21278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>
              <a:lnSpc>
                <a:spcPct val="90000"/>
              </a:lnSpc>
            </a:pPr>
            <a:r>
              <a:rPr lang="zh-CN" altLang="en-US" sz="3600"/>
              <a:t>提出一个问题</a:t>
            </a:r>
            <a:endParaRPr lang="zh-CN" altLang="en-US" sz="3600"/>
          </a:p>
          <a:p>
            <a:pPr algn="l">
              <a:lnSpc>
                <a:spcPct val="90000"/>
              </a:lnSpc>
            </a:pPr>
            <a:r>
              <a:rPr lang="zh-CN" altLang="en-US" sz="3600"/>
              <a:t>往往比解决一个问题</a:t>
            </a:r>
            <a:endParaRPr lang="zh-CN" altLang="en-US" sz="3600"/>
          </a:p>
          <a:p>
            <a:pPr algn="l">
              <a:lnSpc>
                <a:spcPct val="90000"/>
              </a:lnSpc>
            </a:pPr>
            <a:r>
              <a:rPr lang="zh-CN" altLang="en-US" sz="3600"/>
              <a:t>更重要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3887470" y="322580"/>
            <a:ext cx="2066290" cy="36703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Background 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454130" y="252730"/>
            <a:ext cx="490220" cy="483870"/>
            <a:chOff x="18038" y="398"/>
            <a:chExt cx="772" cy="762"/>
          </a:xfrm>
        </p:grpSpPr>
        <p:sp>
          <p:nvSpPr>
            <p:cNvPr id="1770" name="圆角矩形 1769"/>
            <p:cNvSpPr/>
            <p:nvPr/>
          </p:nvSpPr>
          <p:spPr>
            <a:xfrm rot="16200000" flipV="1">
              <a:off x="18043" y="393"/>
              <a:ext cx="763" cy="773"/>
            </a:xfrm>
            <a:prstGeom prst="roundRect">
              <a:avLst>
                <a:gd name="adj" fmla="val 5039"/>
              </a:avLst>
            </a:prstGeom>
            <a:solidFill>
              <a:srgbClr val="157E9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1" name="Freeform 96"/>
            <p:cNvSpPr/>
            <p:nvPr/>
          </p:nvSpPr>
          <p:spPr bwMode="auto">
            <a:xfrm>
              <a:off x="18204" y="566"/>
              <a:ext cx="442" cy="426"/>
            </a:xfrm>
            <a:custGeom>
              <a:avLst/>
              <a:gdLst>
                <a:gd name="T0" fmla="*/ 184 w 216"/>
                <a:gd name="T1" fmla="*/ 0 h 208"/>
                <a:gd name="T2" fmla="*/ 152 w 216"/>
                <a:gd name="T3" fmla="*/ 32 h 208"/>
                <a:gd name="T4" fmla="*/ 154 w 216"/>
                <a:gd name="T5" fmla="*/ 41 h 208"/>
                <a:gd name="T6" fmla="*/ 60 w 216"/>
                <a:gd name="T7" fmla="*/ 80 h 208"/>
                <a:gd name="T8" fmla="*/ 32 w 216"/>
                <a:gd name="T9" fmla="*/ 64 h 208"/>
                <a:gd name="T10" fmla="*/ 0 w 216"/>
                <a:gd name="T11" fmla="*/ 96 h 208"/>
                <a:gd name="T12" fmla="*/ 32 w 216"/>
                <a:gd name="T13" fmla="*/ 128 h 208"/>
                <a:gd name="T14" fmla="*/ 56 w 216"/>
                <a:gd name="T15" fmla="*/ 118 h 208"/>
                <a:gd name="T16" fmla="*/ 116 w 216"/>
                <a:gd name="T17" fmla="*/ 161 h 208"/>
                <a:gd name="T18" fmla="*/ 112 w 216"/>
                <a:gd name="T19" fmla="*/ 176 h 208"/>
                <a:gd name="T20" fmla="*/ 144 w 216"/>
                <a:gd name="T21" fmla="*/ 208 h 208"/>
                <a:gd name="T22" fmla="*/ 176 w 216"/>
                <a:gd name="T23" fmla="*/ 176 h 208"/>
                <a:gd name="T24" fmla="*/ 144 w 216"/>
                <a:gd name="T25" fmla="*/ 144 h 208"/>
                <a:gd name="T26" fmla="*/ 121 w 216"/>
                <a:gd name="T27" fmla="*/ 154 h 208"/>
                <a:gd name="T28" fmla="*/ 61 w 216"/>
                <a:gd name="T29" fmla="*/ 111 h 208"/>
                <a:gd name="T30" fmla="*/ 64 w 216"/>
                <a:gd name="T31" fmla="*/ 96 h 208"/>
                <a:gd name="T32" fmla="*/ 63 w 216"/>
                <a:gd name="T33" fmla="*/ 87 h 208"/>
                <a:gd name="T34" fmla="*/ 157 w 216"/>
                <a:gd name="T35" fmla="*/ 48 h 208"/>
                <a:gd name="T36" fmla="*/ 184 w 216"/>
                <a:gd name="T37" fmla="*/ 64 h 208"/>
                <a:gd name="T38" fmla="*/ 216 w 216"/>
                <a:gd name="T39" fmla="*/ 32 h 208"/>
                <a:gd name="T40" fmla="*/ 184 w 216"/>
                <a:gd name="T4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" h="208">
                  <a:moveTo>
                    <a:pt x="184" y="0"/>
                  </a:moveTo>
                  <a:cubicBezTo>
                    <a:pt x="167" y="0"/>
                    <a:pt x="152" y="14"/>
                    <a:pt x="152" y="32"/>
                  </a:cubicBezTo>
                  <a:cubicBezTo>
                    <a:pt x="152" y="35"/>
                    <a:pt x="153" y="38"/>
                    <a:pt x="154" y="41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5" y="70"/>
                    <a:pt x="44" y="64"/>
                    <a:pt x="32" y="64"/>
                  </a:cubicBezTo>
                  <a:cubicBezTo>
                    <a:pt x="15" y="64"/>
                    <a:pt x="0" y="78"/>
                    <a:pt x="0" y="96"/>
                  </a:cubicBezTo>
                  <a:cubicBezTo>
                    <a:pt x="0" y="113"/>
                    <a:pt x="15" y="128"/>
                    <a:pt x="32" y="128"/>
                  </a:cubicBezTo>
                  <a:cubicBezTo>
                    <a:pt x="42" y="128"/>
                    <a:pt x="50" y="124"/>
                    <a:pt x="56" y="118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14" y="165"/>
                    <a:pt x="112" y="170"/>
                    <a:pt x="112" y="176"/>
                  </a:cubicBezTo>
                  <a:cubicBezTo>
                    <a:pt x="112" y="193"/>
                    <a:pt x="127" y="208"/>
                    <a:pt x="144" y="208"/>
                  </a:cubicBezTo>
                  <a:cubicBezTo>
                    <a:pt x="162" y="208"/>
                    <a:pt x="176" y="193"/>
                    <a:pt x="176" y="176"/>
                  </a:cubicBezTo>
                  <a:cubicBezTo>
                    <a:pt x="176" y="158"/>
                    <a:pt x="162" y="144"/>
                    <a:pt x="144" y="144"/>
                  </a:cubicBezTo>
                  <a:cubicBezTo>
                    <a:pt x="135" y="144"/>
                    <a:pt x="127" y="148"/>
                    <a:pt x="121" y="154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3" y="107"/>
                    <a:pt x="64" y="101"/>
                    <a:pt x="64" y="96"/>
                  </a:cubicBezTo>
                  <a:cubicBezTo>
                    <a:pt x="64" y="93"/>
                    <a:pt x="64" y="90"/>
                    <a:pt x="63" y="87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62" y="57"/>
                    <a:pt x="173" y="64"/>
                    <a:pt x="184" y="64"/>
                  </a:cubicBezTo>
                  <a:cubicBezTo>
                    <a:pt x="202" y="64"/>
                    <a:pt x="216" y="49"/>
                    <a:pt x="216" y="32"/>
                  </a:cubicBezTo>
                  <a:cubicBezTo>
                    <a:pt x="216" y="14"/>
                    <a:pt x="202" y="0"/>
                    <a:pt x="1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D1C2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64827" y="214566"/>
            <a:ext cx="19939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</a:t>
            </a:r>
            <a:r>
              <a:rPr lang="zh-CN" altLang="en-US" sz="32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背景介绍</a:t>
            </a:r>
            <a:endParaRPr lang="zh-CN" sz="32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8496935" y="1479550"/>
            <a:ext cx="2957195" cy="4420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>
              <a:lnSpc>
                <a:spcPct val="150000"/>
              </a:lnSpc>
            </a:pPr>
            <a:r>
              <a:rPr lang="zh-CN" altLang="en-US" sz="2000"/>
              <a:t>根据著名的美国词典《哈珀柯林斯词典》，</a:t>
            </a:r>
            <a:r>
              <a:rPr lang="en-US" altLang="zh-CN" sz="2000"/>
              <a:t>2023</a:t>
            </a:r>
            <a:r>
              <a:rPr lang="zh-CN" altLang="en-US" sz="2000"/>
              <a:t>年的年度词汇是人工智能（</a:t>
            </a:r>
            <a:r>
              <a:rPr lang="en-US" altLang="zh-CN" sz="2000"/>
              <a:t>AI</a:t>
            </a:r>
            <a:r>
              <a:rPr lang="zh-CN" altLang="en-US" sz="2000"/>
              <a:t>）。诸如机器学习（</a:t>
            </a:r>
            <a:r>
              <a:rPr lang="en-US" altLang="zh-CN" sz="2000"/>
              <a:t>ML</a:t>
            </a:r>
            <a:r>
              <a:rPr lang="zh-CN" altLang="en-US" sz="2000"/>
              <a:t>）、物联网（</a:t>
            </a:r>
            <a:r>
              <a:rPr lang="en-US" altLang="zh-CN" sz="2000"/>
              <a:t>IoT</a:t>
            </a:r>
            <a:r>
              <a:rPr lang="zh-CN" altLang="en-US" sz="2000"/>
              <a:t>）、自动化和自然语言处理等</a:t>
            </a:r>
            <a:r>
              <a:rPr lang="en-US" altLang="zh-CN" sz="2000"/>
              <a:t>AI</a:t>
            </a:r>
            <a:r>
              <a:rPr lang="zh-CN" altLang="en-US" sz="2000"/>
              <a:t>技术已经取得了显著的技术进步，影响了几乎所有行业和社会。</a:t>
            </a:r>
            <a:endParaRPr lang="zh-CN" altLang="en-US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35" y="1361440"/>
            <a:ext cx="8068945" cy="453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rgbClr val="36656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28"/>
          <p:cNvSpPr txBox="1"/>
          <p:nvPr/>
        </p:nvSpPr>
        <p:spPr>
          <a:xfrm>
            <a:off x="3044500" y="1610255"/>
            <a:ext cx="193680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157E9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9600" dirty="0" smtClean="0">
              <a:solidFill>
                <a:srgbClr val="157E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7209" y="1471821"/>
            <a:ext cx="82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43555" y="3388995"/>
            <a:ext cx="58826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领域现有工作介绍</a:t>
            </a:r>
            <a:endParaRPr kumimoji="1" lang="zh-CN" altLang="en-US" sz="4800" dirty="0" smtClean="0">
              <a:solidFill>
                <a:srgbClr val="157E9F"/>
              </a:solidFill>
              <a:latin typeface="+mn-ea"/>
            </a:endParaRPr>
          </a:p>
        </p:txBody>
      </p:sp>
      <p:grpSp>
        <p:nvGrpSpPr>
          <p:cNvPr id="2" name="组合 25"/>
          <p:cNvGrpSpPr/>
          <p:nvPr/>
        </p:nvGrpSpPr>
        <p:grpSpPr>
          <a:xfrm rot="19347974">
            <a:off x="-545893" y="585953"/>
            <a:ext cx="3295089" cy="455406"/>
            <a:chOff x="8706465" y="352610"/>
            <a:chExt cx="3295089" cy="455406"/>
          </a:xfrm>
        </p:grpSpPr>
        <p:sp>
          <p:nvSpPr>
            <p:cNvPr id="20" name="矩形 13"/>
            <p:cNvSpPr>
              <a:spLocks noChangeArrowheads="1"/>
            </p:cNvSpPr>
            <p:nvPr/>
          </p:nvSpPr>
          <p:spPr bwMode="auto">
            <a:xfrm>
              <a:off x="8766062" y="352610"/>
              <a:ext cx="3223791" cy="455406"/>
            </a:xfrm>
            <a:prstGeom prst="rect">
              <a:avLst/>
            </a:prstGeom>
            <a:solidFill>
              <a:srgbClr val="157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2A2E3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直接连接符 16"/>
            <p:cNvSpPr>
              <a:spLocks noChangeShapeType="1"/>
            </p:cNvSpPr>
            <p:nvPr/>
          </p:nvSpPr>
          <p:spPr bwMode="auto">
            <a:xfrm>
              <a:off x="8706465" y="425072"/>
              <a:ext cx="3258103" cy="0"/>
            </a:xfrm>
            <a:prstGeom prst="line">
              <a:avLst/>
            </a:prstGeom>
            <a:solidFill>
              <a:srgbClr val="157E9F"/>
            </a:solidFill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直接连接符 16"/>
            <p:cNvSpPr>
              <a:spLocks noChangeShapeType="1"/>
            </p:cNvSpPr>
            <p:nvPr/>
          </p:nvSpPr>
          <p:spPr bwMode="auto">
            <a:xfrm>
              <a:off x="8743451" y="675130"/>
              <a:ext cx="3258103" cy="0"/>
            </a:xfrm>
            <a:prstGeom prst="line">
              <a:avLst/>
            </a:prstGeom>
            <a:solidFill>
              <a:srgbClr val="157E9F"/>
            </a:solidFill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文本框 140"/>
            <p:cNvSpPr txBox="1"/>
            <p:nvPr/>
          </p:nvSpPr>
          <p:spPr>
            <a:xfrm>
              <a:off x="9389073" y="386383"/>
              <a:ext cx="2394858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Topic Presentation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矩形 1765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67" name="圆角矩形 176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600" dirty="0"/>
              <a:t>2</a:t>
            </a:r>
            <a:endParaRPr lang="en-US" sz="3600" dirty="0"/>
          </a:p>
        </p:txBody>
      </p:sp>
      <p:sp>
        <p:nvSpPr>
          <p:cNvPr id="1769" name="矩形 1768"/>
          <p:cNvSpPr/>
          <p:nvPr/>
        </p:nvSpPr>
        <p:spPr>
          <a:xfrm>
            <a:off x="4362417" y="322399"/>
            <a:ext cx="1626870" cy="36703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Existing work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70" name="圆角矩形 1769"/>
          <p:cNvSpPr/>
          <p:nvPr/>
        </p:nvSpPr>
        <p:spPr>
          <a:xfrm rot="16200000" flipV="1">
            <a:off x="11457520" y="249444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1" name="Freeform 96"/>
          <p:cNvSpPr/>
          <p:nvPr/>
        </p:nvSpPr>
        <p:spPr bwMode="auto">
          <a:xfrm>
            <a:off x="11559368" y="359659"/>
            <a:ext cx="280590" cy="27068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072" y="252666"/>
            <a:ext cx="23279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领域现有工作</a:t>
            </a:r>
            <a:endParaRPr lang="en-US" altLang="zh-CN" sz="2800" b="1" dirty="0" smtClean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pPr rtl="0"/>
            <a:fld id="{3A98EE3D-8CD1-4C3F-BD1C-C98C9596463C}" type="slidenum">
              <a:rPr lang="en-US" sz="1400" smtClean="0"/>
            </a:fld>
            <a:endParaRPr lang="en-US" sz="1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0" y="1694180"/>
            <a:ext cx="8115300" cy="4206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7892" r="11776"/>
          <a:stretch>
            <a:fillRect/>
          </a:stretch>
        </p:blipFill>
        <p:spPr>
          <a:xfrm>
            <a:off x="8509000" y="1656080"/>
            <a:ext cx="3348355" cy="42443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3700" y="5975350"/>
            <a:ext cx="114642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                      </a:t>
            </a:r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1 </a:t>
            </a:r>
            <a:r>
              <a:rPr lang="zh-CN" altLang="en-US">
                <a:sym typeface="+mn-ea"/>
              </a:rPr>
              <a:t>线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为实验中探测器的整体结构</a:t>
            </a:r>
            <a:r>
              <a:rPr lang="en-US" altLang="zh-CN" baseline="30000">
                <a:sym typeface="+mn-ea"/>
              </a:rPr>
              <a:t>[1]</a:t>
            </a:r>
            <a:r>
              <a:rPr lang="zh-CN" altLang="en-US">
                <a:sym typeface="+mn-ea"/>
              </a:rPr>
              <a:t>。</a:t>
            </a:r>
            <a:r>
              <a:rPr lang="en-US" altLang="zh-CN">
                <a:sym typeface="+mn-ea"/>
              </a:rPr>
              <a:t>                                         </a:t>
            </a:r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2 </a:t>
            </a:r>
            <a:r>
              <a:rPr lang="zh-CN" altLang="en-US">
                <a:sym typeface="+mn-ea"/>
              </a:rPr>
              <a:t>电磁量能器的在线监测情况</a:t>
            </a:r>
            <a:r>
              <a:rPr lang="en-US" altLang="zh-CN" baseline="30000">
                <a:sym typeface="+mn-ea"/>
              </a:rPr>
              <a:t>[2]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8790" y="9099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157E9F"/>
                </a:solidFill>
              </a:rPr>
              <a:t>1.1数据质量监测</a:t>
            </a:r>
            <a:endParaRPr lang="zh-CN" altLang="en-US" sz="2400">
              <a:solidFill>
                <a:srgbClr val="157E9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63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64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65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66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67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68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69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71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72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73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74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75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76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77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78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79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81.xml><?xml version="1.0" encoding="utf-8"?>
<p:tagLst xmlns:p="http://schemas.openxmlformats.org/presentationml/2006/main">
  <p:tag name="KSO_WM_DIAGRAM_VIRTUALLY_FRAME" val="{&quot;height&quot;:438.5,&quot;left&quot;:357.17999999999995,&quot;top&quot;:56.75,&quot;width&quot;:586.07}"/>
</p:tagLst>
</file>

<file path=ppt/tags/tag82.xml><?xml version="1.0" encoding="utf-8"?>
<p:tagLst xmlns:p="http://schemas.openxmlformats.org/presentationml/2006/main">
  <p:tag name="COMMONDATA" val="eyJoZGlkIjoiYjc2YTlhYTUzYmQxMGM0MDA0YTdhY2I5ZjI5YThjYTIifQ=="/>
  <p:tag name="KSO_WPP_MARK_KEY" val="0515b081-d60d-4151-8ad2-489cb729ee8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3496</Words>
  <Application>WPS 演示</Application>
  <PresentationFormat>自定义</PresentationFormat>
  <Paragraphs>282</Paragraphs>
  <Slides>21</Slides>
  <Notes>0</Notes>
  <HiddenSlides>0</HiddenSlides>
  <MMClips>3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方正清刻本悦宋简体</vt:lpstr>
      <vt:lpstr>Calibri</vt:lpstr>
      <vt:lpstr>Times New Roman</vt:lpstr>
      <vt:lpstr>Arial Unicode MS</vt:lpstr>
      <vt:lpstr>等线</vt:lpstr>
      <vt:lpstr>Office 主题​​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G</cp:lastModifiedBy>
  <cp:revision>255</cp:revision>
  <dcterms:created xsi:type="dcterms:W3CDTF">2020-08-04T11:13:00Z</dcterms:created>
  <dcterms:modified xsi:type="dcterms:W3CDTF">2025-05-24T18:13:26Z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7326FFFB84704860A05B86E320CE5A01_13</vt:lpwstr>
  </property>
  <property fmtid="{D5CDD505-2E9C-101B-9397-08002B2CF9AE}" pid="4" name="commondata">
    <vt:lpwstr>eyJoZGlkIjoiYjc2YTlhYTUzYmQxMGM0MDA0YTdhY2I5ZjI5YThjYTIifQ==</vt:lpwstr>
  </property>
</Properties>
</file>