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258" r:id="rId2"/>
    <p:sldId id="1391" r:id="rId3"/>
    <p:sldId id="259" r:id="rId4"/>
    <p:sldId id="1388" r:id="rId5"/>
    <p:sldId id="1389" r:id="rId6"/>
    <p:sldId id="1390" r:id="rId7"/>
    <p:sldId id="1392" r:id="rId8"/>
    <p:sldId id="1394" r:id="rId9"/>
    <p:sldId id="1393" r:id="rId10"/>
    <p:sldId id="1225" r:id="rId11"/>
    <p:sldId id="1395" r:id="rId12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20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2025/5/18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1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36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39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9184AA-EE6F-4EAD-8804-82C3638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EED2A-CF9A-4683-8C64-8BE01D471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实验设备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2AD76A-E30F-4894-B935-E0CE8C324D0E}"/>
              </a:ext>
            </a:extLst>
          </p:cNvPr>
          <p:cNvSpPr txBox="1"/>
          <p:nvPr/>
        </p:nvSpPr>
        <p:spPr>
          <a:xfrm>
            <a:off x="440347" y="1371600"/>
            <a:ext cx="8263306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载板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支持</a:t>
            </a:r>
            <a:r>
              <a:rPr lang="en-US" altLang="zh-CN" dirty="0"/>
              <a:t>Standard output </a:t>
            </a:r>
            <a:r>
              <a:rPr lang="zh-CN" altLang="en-US" dirty="0"/>
              <a:t>和 </a:t>
            </a:r>
            <a:r>
              <a:rPr lang="en-US" altLang="zh-CN" dirty="0">
                <a:solidFill>
                  <a:srgbClr val="FF0000"/>
                </a:solidFill>
              </a:rPr>
              <a:t>Fast output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放大板：放大</a:t>
            </a:r>
            <a:r>
              <a:rPr lang="en-US" altLang="zh-CN" dirty="0" err="1"/>
              <a:t>SiPM</a:t>
            </a:r>
            <a:r>
              <a:rPr lang="zh-CN" altLang="en-US" dirty="0"/>
              <a:t>输出的信号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将输入的电压信号放大</a:t>
            </a:r>
            <a:r>
              <a:rPr lang="en-US" altLang="zh-CN" dirty="0"/>
              <a:t>105.6</a:t>
            </a:r>
            <a:r>
              <a:rPr lang="zh-CN" altLang="en-US" dirty="0"/>
              <a:t>倍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无成形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电源：用以为</a:t>
            </a:r>
            <a:r>
              <a:rPr lang="en-US" altLang="zh-CN" dirty="0" err="1"/>
              <a:t>SiPM</a:t>
            </a:r>
            <a:r>
              <a:rPr lang="zh-CN" altLang="en-US" dirty="0"/>
              <a:t>提供偏压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提供更加稳定以及噪声更小的电源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示波器：</a:t>
            </a:r>
            <a:r>
              <a:rPr lang="en-US" altLang="zh-CN" dirty="0"/>
              <a:t>6.25GS/s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保证对</a:t>
            </a:r>
            <a:r>
              <a:rPr lang="en-US" altLang="zh-CN" dirty="0"/>
              <a:t>ns</a:t>
            </a:r>
            <a:r>
              <a:rPr lang="zh-CN" altLang="en-US" dirty="0"/>
              <a:t>级别的信号做精准采样</a:t>
            </a:r>
            <a:endParaRPr lang="en-US" altLang="zh-CN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367C0EA-C74E-4916-984B-C19260876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t="-1" r="32215" b="42663"/>
          <a:stretch/>
        </p:blipFill>
        <p:spPr>
          <a:xfrm rot="16200000">
            <a:off x="6418936" y="2516082"/>
            <a:ext cx="1416010" cy="22142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DA00B9-9ED4-453A-A243-20559EC29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7" t="50643" r="50000" b="30463"/>
          <a:stretch/>
        </p:blipFill>
        <p:spPr>
          <a:xfrm>
            <a:off x="5819464" y="1311665"/>
            <a:ext cx="1219200" cy="12956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455866-B571-4A2D-A3B6-CE4B660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5" t="48889" r="45554" b="32218"/>
          <a:stretch/>
        </p:blipFill>
        <p:spPr>
          <a:xfrm>
            <a:off x="7299658" y="1311665"/>
            <a:ext cx="1143001" cy="1295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03EB1E6-8775-46FA-A9AA-E16517BEB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67" y="4774287"/>
            <a:ext cx="1749511" cy="14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8F8B1E-8C2F-4A82-B3F4-0815945B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F84DD5-1DDB-4CF3-B0CB-BC54E4637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不筛选数据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E7A0E9-19DF-4880-8002-EF8B5D8F4379}"/>
              </a:ext>
            </a:extLst>
          </p:cNvPr>
          <p:cNvSpPr txBox="1"/>
          <p:nvPr/>
        </p:nvSpPr>
        <p:spPr>
          <a:xfrm>
            <a:off x="342900" y="1143000"/>
            <a:ext cx="8458200" cy="214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暗计数堆积严重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</a:rPr>
              <a:t>使用</a:t>
            </a:r>
            <a:r>
              <a:rPr lang="en-US" altLang="zh-CN" dirty="0">
                <a:solidFill>
                  <a:srgbClr val="0070C0"/>
                </a:solidFill>
              </a:rPr>
              <a:t>Fast output </a:t>
            </a:r>
            <a:r>
              <a:rPr lang="zh-CN" altLang="en-US" dirty="0">
                <a:solidFill>
                  <a:srgbClr val="0070C0"/>
                </a:solidFill>
              </a:rPr>
              <a:t>并且采用示波器外触发采数</a:t>
            </a:r>
            <a:endParaRPr lang="en-US" altLang="zh-CN" dirty="0">
              <a:solidFill>
                <a:srgbClr val="0070C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dirty="0"/>
              <a:t>在全暗的情况下，统计</a:t>
            </a:r>
            <a:r>
              <a:rPr lang="en-US" altLang="zh-CN" dirty="0" err="1"/>
              <a:t>SiPM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暗计数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Bias</a:t>
            </a:r>
            <a:r>
              <a:rPr lang="zh-CN" altLang="en-US" dirty="0"/>
              <a:t>电源：</a:t>
            </a:r>
            <a:r>
              <a:rPr lang="en-US" altLang="zh-CN" dirty="0"/>
              <a:t>28.3V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示波器设置：</a:t>
            </a:r>
            <a:r>
              <a:rPr lang="en-US" altLang="zh-CN" dirty="0"/>
              <a:t>6.25GS/s</a:t>
            </a:r>
            <a:r>
              <a:rPr lang="zh-CN" altLang="en-US" dirty="0"/>
              <a:t>；</a:t>
            </a:r>
            <a:r>
              <a:rPr lang="en-US" altLang="zh-CN" dirty="0"/>
              <a:t>DC50Ω input</a:t>
            </a:r>
            <a:r>
              <a:rPr lang="zh-CN" altLang="en-US" dirty="0"/>
              <a:t>；</a:t>
            </a:r>
            <a:r>
              <a:rPr lang="en-US" altLang="zh-CN" dirty="0"/>
              <a:t>1GHz bandwidth</a:t>
            </a:r>
            <a:r>
              <a:rPr lang="zh-CN" altLang="en-US" dirty="0"/>
              <a:t>；统计</a:t>
            </a:r>
            <a:r>
              <a:rPr lang="en-US" altLang="zh-CN" dirty="0"/>
              <a:t>1us</a:t>
            </a:r>
            <a:r>
              <a:rPr lang="zh-CN" altLang="en-US" dirty="0"/>
              <a:t>内最大值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D3B6948-FC71-4235-B5CD-A08F62662F8F}"/>
              </a:ext>
            </a:extLst>
          </p:cNvPr>
          <p:cNvSpPr txBox="1"/>
          <p:nvPr/>
        </p:nvSpPr>
        <p:spPr>
          <a:xfrm>
            <a:off x="838200" y="3429000"/>
            <a:ext cx="842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波形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299A1-6B8E-4A09-8FC6-014C0ECEDF09}"/>
              </a:ext>
            </a:extLst>
          </p:cNvPr>
          <p:cNvSpPr txBox="1"/>
          <p:nvPr/>
        </p:nvSpPr>
        <p:spPr>
          <a:xfrm>
            <a:off x="3442056" y="3429000"/>
            <a:ext cx="2009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最大值统计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F09E373-0CEA-4999-B7B0-EE56B5DD26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4796"/>
            <a:ext cx="347535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78BE5F7-F14F-4DC2-95D1-72F1AA2831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56" y="4210347"/>
            <a:ext cx="407416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42E1EA4-5DEF-4BB9-87B9-6A069C4BE7EF}"/>
              </a:ext>
            </a:extLst>
          </p:cNvPr>
          <p:cNvSpPr txBox="1"/>
          <p:nvPr/>
        </p:nvSpPr>
        <p:spPr>
          <a:xfrm>
            <a:off x="7478874" y="51056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样本数不足？</a:t>
            </a:r>
          </a:p>
        </p:txBody>
      </p:sp>
    </p:spTree>
    <p:extLst>
      <p:ext uri="{BB962C8B-B14F-4D97-AF65-F5344CB8AC3E}">
        <p14:creationId xmlns:p14="http://schemas.microsoft.com/office/powerpoint/2010/main" val="112707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8D01AE0-34E3-4E58-81EA-8895A53B9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46312"/>
              </p:ext>
            </p:extLst>
          </p:nvPr>
        </p:nvGraphicFramePr>
        <p:xfrm>
          <a:off x="252000" y="1737360"/>
          <a:ext cx="8640000" cy="2225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146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线圈与磁芯参数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5342B4-966B-40A7-9E74-368D4E087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68729"/>
              </p:ext>
            </p:extLst>
          </p:nvPr>
        </p:nvGraphicFramePr>
        <p:xfrm>
          <a:off x="228600" y="4800600"/>
          <a:ext cx="86634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8780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288780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288780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2DC2DA2-E86B-4067-AA7C-58C6B8533B48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942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914400" y="2362200"/>
            <a:ext cx="7239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利用磁环进行材料复数磁导率测试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将测得的材料磁导率代入磁芯线圈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64861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D977E-1587-4FBD-91F4-5C038E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7B232-FBC2-44CD-AF93-EE3BD8CEC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材料磁导率测试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D8E8EF-E644-448F-BB69-C63C49CA4380}"/>
              </a:ext>
            </a:extLst>
          </p:cNvPr>
          <p:cNvSpPr txBox="1"/>
          <p:nvPr/>
        </p:nvSpPr>
        <p:spPr>
          <a:xfrm>
            <a:off x="152400" y="6248400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Lee E S, Choi B G. Calculation methodologies of complex permeability for various magnetic materials[J]. Electronics, 2021, 10(17): 2167.</a:t>
            </a:r>
            <a:endParaRPr lang="zh-CN" altLang="en-US" sz="1600" i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64852F-7340-4562-AF19-C8399661E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4902956" cy="36078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06C2E9-FEE2-457C-ADB8-4D301FD8C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371600"/>
            <a:ext cx="3276600" cy="3285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711A5B-CEA0-4F9D-9B98-151595567214}"/>
                  </a:ext>
                </a:extLst>
              </p:cNvPr>
              <p:cNvSpPr txBox="1"/>
              <p:nvPr/>
            </p:nvSpPr>
            <p:spPr>
              <a:xfrm>
                <a:off x="76200" y="4808698"/>
                <a:ext cx="490602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忽略了分布电容，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由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空气芯的线圈电阻得到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711A5B-CEA0-4F9D-9B98-151595567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08698"/>
                <a:ext cx="4906023" cy="390748"/>
              </a:xfrm>
              <a:prstGeom prst="rect">
                <a:avLst/>
              </a:prstGeom>
              <a:blipFill>
                <a:blip r:embed="rId5"/>
                <a:stretch>
                  <a:fillRect l="-1119" t="-7813" r="-498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462E56-C884-46A4-B7AF-D0D98B2D6163}"/>
                  </a:ext>
                </a:extLst>
              </p:cNvPr>
              <p:cNvSpPr txBox="1"/>
              <p:nvPr/>
            </p:nvSpPr>
            <p:spPr>
              <a:xfrm>
                <a:off x="657387" y="5281140"/>
                <a:ext cx="4292222" cy="833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462E56-C884-46A4-B7AF-D0D98B2D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87" y="5281140"/>
                <a:ext cx="4292222" cy="833883"/>
              </a:xfrm>
              <a:prstGeom prst="rect">
                <a:avLst/>
              </a:prstGeom>
              <a:blipFill>
                <a:blip r:embed="rId6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E18EBB5-1134-48D7-8F3B-5DF752965E17}"/>
                  </a:ext>
                </a:extLst>
              </p:cNvPr>
              <p:cNvSpPr txBox="1"/>
              <p:nvPr/>
            </p:nvSpPr>
            <p:spPr>
              <a:xfrm>
                <a:off x="5847184" y="4791584"/>
                <a:ext cx="2895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70C0"/>
                    </a:solidFill>
                  </a:rPr>
                  <a:t>文章中使用波形发生器和示波器进行测试</a:t>
                </a:r>
                <a:br>
                  <a:rPr lang="en-US" altLang="zh-CN" sz="1600" b="1" dirty="0">
                    <a:solidFill>
                      <a:srgbClr val="0070C0"/>
                    </a:solidFill>
                  </a:rPr>
                </a:br>
                <a:r>
                  <a:rPr lang="zh-CN" altLang="en-US" sz="1600" b="1" dirty="0">
                    <a:solidFill>
                      <a:srgbClr val="0070C0"/>
                    </a:solidFill>
                  </a:rPr>
                  <a:t>可以使用</a:t>
                </a:r>
                <a:r>
                  <a:rPr lang="en-US" altLang="zh-CN" sz="1600" b="1" dirty="0">
                    <a:solidFill>
                      <a:srgbClr val="0070C0"/>
                    </a:solidFill>
                  </a:rPr>
                  <a:t>LCR</a:t>
                </a:r>
                <a:r>
                  <a:rPr lang="zh-CN" altLang="en-US" sz="1600" b="1" dirty="0">
                    <a:solidFill>
                      <a:srgbClr val="0070C0"/>
                    </a:solidFill>
                  </a:rPr>
                  <a:t>表代替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070C0"/>
                    </a:solidFill>
                  </a:rPr>
                  <a:t>为等效串联电感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070C0"/>
                    </a:solidFill>
                  </a:rPr>
                  <a:t>为等效串联电阻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E18EBB5-1134-48D7-8F3B-5DF75296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184" y="4791584"/>
                <a:ext cx="2895600" cy="1323439"/>
              </a:xfrm>
              <a:prstGeom prst="rect">
                <a:avLst/>
              </a:prstGeom>
              <a:blipFill>
                <a:blip r:embed="rId7"/>
                <a:stretch>
                  <a:fillRect l="-1053" t="-1382" b="-5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30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D977E-1587-4FBD-91F4-5C038E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7B232-FBC2-44CD-AF93-EE3BD8CEC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材料磁导率测试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DEC966-634E-4CC0-91B5-69BDDCCB2143}"/>
              </a:ext>
            </a:extLst>
          </p:cNvPr>
          <p:cNvSpPr txBox="1"/>
          <p:nvPr/>
        </p:nvSpPr>
        <p:spPr>
          <a:xfrm>
            <a:off x="5404152" y="4876798"/>
            <a:ext cx="3739848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随机选用的商用磁芯能测出与手册相同的复数磁导率，基本可以认为磁导率虚部是材料的固有属性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B704243-FDEF-4B49-88C4-8147EE01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6" y="1087540"/>
            <a:ext cx="3415354" cy="2513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FFD601-5B2C-4C6B-AA1D-3F1C28B20C26}"/>
                  </a:ext>
                </a:extLst>
              </p:cNvPr>
              <p:cNvSpPr txBox="1"/>
              <p:nvPr/>
            </p:nvSpPr>
            <p:spPr>
              <a:xfrm>
                <a:off x="3638247" y="1198825"/>
                <a:ext cx="5356530" cy="2360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𝝁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</m:oMath>
                  </m:oMathPara>
                </a14:m>
                <a:endParaRPr lang="zh-CN" alt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FFD601-5B2C-4C6B-AA1D-3F1C28B20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247" y="1198825"/>
                <a:ext cx="5356530" cy="2360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C2DE49AF-C918-4090-B320-AEEDA7DDB4DA}"/>
              </a:ext>
            </a:extLst>
          </p:cNvPr>
          <p:cNvSpPr txBox="1"/>
          <p:nvPr/>
        </p:nvSpPr>
        <p:spPr>
          <a:xfrm>
            <a:off x="5486400" y="3673474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使用封闭磁芯，认为不存在磁泄露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2EE0BC5-92C2-47F5-9B78-44EFA61D6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735678"/>
            <a:ext cx="1600200" cy="30480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7E276D3-5C4F-4128-B976-A4D23A58B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203" y="4360686"/>
            <a:ext cx="2986088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F95CAE-4648-4840-921F-22973B04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570D4F-48CD-4321-B99E-564BB438B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材料磁导率测试结果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237F55-77D4-45A1-9BC6-AE822D5E2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7368124" y="1194268"/>
            <a:ext cx="1674743" cy="15722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665C595-619B-4D7F-B85E-49E96FA29AAF}"/>
              </a:ext>
            </a:extLst>
          </p:cNvPr>
          <p:cNvSpPr txBox="1"/>
          <p:nvPr/>
        </p:nvSpPr>
        <p:spPr>
          <a:xfrm>
            <a:off x="75422" y="286574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线圈匝数：</a:t>
            </a:r>
            <a:r>
              <a:rPr lang="en-US" altLang="zh-CN" dirty="0"/>
              <a:t>10</a:t>
            </a:r>
          </a:p>
          <a:p>
            <a:r>
              <a:rPr lang="zh-CN" altLang="en-US" dirty="0"/>
              <a:t>有效磁路截面积（</a:t>
            </a:r>
            <a:r>
              <a:rPr lang="en-US" altLang="zh-CN" dirty="0"/>
              <a:t>mm2</a:t>
            </a:r>
            <a:r>
              <a:rPr lang="zh-CN" altLang="en-US" dirty="0"/>
              <a:t>）： </a:t>
            </a:r>
            <a:r>
              <a:rPr lang="en-US" altLang="zh-CN" dirty="0"/>
              <a:t>407.2814</a:t>
            </a:r>
            <a:r>
              <a:rPr lang="zh-CN" altLang="en-US" dirty="0"/>
              <a:t> </a:t>
            </a:r>
            <a:r>
              <a:rPr lang="en-US" altLang="zh-CN" dirty="0"/>
              <a:t> || 403.5057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</a:p>
          <a:p>
            <a:r>
              <a:rPr lang="zh-CN" altLang="en-US" dirty="0"/>
              <a:t>有效磁路长度（</a:t>
            </a:r>
            <a:r>
              <a:rPr lang="en-US" altLang="zh-CN" dirty="0"/>
              <a:t>mm</a:t>
            </a:r>
            <a:r>
              <a:rPr lang="zh-CN" altLang="en-US" dirty="0"/>
              <a:t>）： </a:t>
            </a:r>
            <a:r>
              <a:rPr lang="en-US" altLang="zh-CN" dirty="0"/>
              <a:t>250.9085</a:t>
            </a:r>
            <a:r>
              <a:rPr lang="zh-CN" altLang="en-US" dirty="0"/>
              <a:t> </a:t>
            </a:r>
            <a:r>
              <a:rPr lang="en-US" altLang="zh-CN" dirty="0"/>
              <a:t>|| 251.0499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581BC01-79EB-4918-BEC0-25D3BCF8EE16}"/>
              </a:ext>
            </a:extLst>
          </p:cNvPr>
          <p:cNvSpPr txBox="1"/>
          <p:nvPr/>
        </p:nvSpPr>
        <p:spPr>
          <a:xfrm>
            <a:off x="76200" y="3881952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在整个磁环范围内进行绕制，能保证更小的磁泄露</a:t>
            </a:r>
            <a:endParaRPr lang="en-US" altLang="zh-CN" b="1" dirty="0"/>
          </a:p>
          <a:p>
            <a:r>
              <a:rPr lang="zh-CN" altLang="en-US" b="1" dirty="0"/>
              <a:t>匝数稀疏，线圈部分电阻暂时不需要考虑交流成分，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两只磁芯相对磁导率测试结果：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实部基本一致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虚部在低频段基本一致，高频段出现偏差（怀疑是线圈交流电阻不能忽略的影响，此时应该更加相信利兹线的结果）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r>
              <a:rPr lang="zh-CN" altLang="en-US" b="1" dirty="0"/>
              <a:t>测试结果具有一致性，</a:t>
            </a:r>
            <a:r>
              <a:rPr lang="zh-CN" altLang="en-US" b="1" dirty="0">
                <a:solidFill>
                  <a:srgbClr val="FF0000"/>
                </a:solidFill>
              </a:rPr>
              <a:t>但是与手册存在偏差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EB08ADD-F43D-4627-8DA6-AD6ADF8D7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69412"/>
              </p:ext>
            </p:extLst>
          </p:nvPr>
        </p:nvGraphicFramePr>
        <p:xfrm>
          <a:off x="38100" y="1271737"/>
          <a:ext cx="7239001" cy="14780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20421">
                  <a:extLst>
                    <a:ext uri="{9D8B030D-6E8A-4147-A177-3AD203B41FA5}">
                      <a16:colId xmlns:a16="http://schemas.microsoft.com/office/drawing/2014/main" val="3215363306"/>
                    </a:ext>
                  </a:extLst>
                </a:gridCol>
                <a:gridCol w="643452">
                  <a:extLst>
                    <a:ext uri="{9D8B030D-6E8A-4147-A177-3AD203B41FA5}">
                      <a16:colId xmlns:a16="http://schemas.microsoft.com/office/drawing/2014/main" val="2072446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220762421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4138686710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158217706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1541079076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670793860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3827591578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1724723344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3801614989"/>
                    </a:ext>
                  </a:extLst>
                </a:gridCol>
              </a:tblGrid>
              <a:tr h="3917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标称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core1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core2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49022"/>
                  </a:ext>
                </a:extLst>
              </a:tr>
              <a:tr h="3948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Test1(mm)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Test2(mm)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Test3(mm)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Ave(mm)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Test1(mm)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Test2(mm)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Test3(mm)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Ave(mm)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698121874"/>
                  </a:ext>
                </a:extLst>
              </a:tr>
              <a:tr h="230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磁环内径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60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59.55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59.55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59.55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59.55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59.79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59.76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59.79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59.78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998241035"/>
                  </a:ext>
                </a:extLst>
              </a:tr>
              <a:tr h="230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磁环外径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100.18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100.18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100.19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100.183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100.06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100.01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100.06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100.043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324500986"/>
                  </a:ext>
                </a:extLst>
              </a:tr>
              <a:tr h="230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磁环厚度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20.04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20.0467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20.04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20.04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20.0433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268204025"/>
                  </a:ext>
                </a:extLst>
              </a:tr>
            </a:tbl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C5BE7E41-7F27-4257-A4B0-2862E7ED3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1" y="3905070"/>
            <a:ext cx="3784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914400" y="2362200"/>
            <a:ext cx="8458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利用磁环进行材料复数磁导率测试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将测得的材料磁导率代入磁芯线圈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96098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测试结果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6367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877ABF6-D061-4D5F-8957-C8F3DF30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1DFDE3-9CC3-442F-8221-106E20B60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筛选数据测试结果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7EF676-DFD8-4A25-8CC6-C4AC3E9A5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9199" r="22653" b="13765"/>
          <a:stretch/>
        </p:blipFill>
        <p:spPr>
          <a:xfrm>
            <a:off x="262812" y="1371600"/>
            <a:ext cx="5055576" cy="35052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DCF293-417A-4B36-B0BF-97C90B70BD95}"/>
              </a:ext>
            </a:extLst>
          </p:cNvPr>
          <p:cNvSpPr txBox="1"/>
          <p:nvPr/>
        </p:nvSpPr>
        <p:spPr>
          <a:xfrm>
            <a:off x="2180071" y="502920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ADC counts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B9F516-C3A5-46C3-8C5D-B57725AE2335}"/>
              </a:ext>
            </a:extLst>
          </p:cNvPr>
          <p:cNvSpPr txBox="1"/>
          <p:nvPr/>
        </p:nvSpPr>
        <p:spPr>
          <a:xfrm>
            <a:off x="5626359" y="2819400"/>
            <a:ext cx="32766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筛选数据后进行统计：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gain</a:t>
            </a:r>
            <a:r>
              <a:rPr lang="zh-CN" altLang="en-US" dirty="0"/>
              <a:t>：</a:t>
            </a:r>
            <a:r>
              <a:rPr lang="en-US" altLang="zh-CN" dirty="0"/>
              <a:t>10mV/photon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68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551332</TotalTime>
  <Words>621</Words>
  <Application>Microsoft Office PowerPoint</Application>
  <PresentationFormat>全屏显示(4:3)</PresentationFormat>
  <Paragraphs>177</Paragraphs>
  <Slides>11</Slides>
  <Notes>4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SiPM测试结果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7022</cp:revision>
  <cp:lastPrinted>2023-09-04T07:35:07Z</cp:lastPrinted>
  <dcterms:created xsi:type="dcterms:W3CDTF">1601-01-01T00:00:00Z</dcterms:created>
  <dcterms:modified xsi:type="dcterms:W3CDTF">2025-05-20T08:40:55Z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