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1218" r:id="rId2"/>
    <p:sldId id="1234" r:id="rId3"/>
    <p:sldId id="1225" r:id="rId4"/>
    <p:sldId id="1227" r:id="rId5"/>
    <p:sldId id="1228" r:id="rId6"/>
    <p:sldId id="1229" r:id="rId7"/>
    <p:sldId id="1230" r:id="rId8"/>
    <p:sldId id="1236" r:id="rId9"/>
    <p:sldId id="1237" r:id="rId10"/>
    <p:sldId id="1235" r:id="rId11"/>
    <p:sldId id="1238" r:id="rId12"/>
    <p:sldId id="1239" r:id="rId13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0844" autoAdjust="0"/>
  </p:normalViewPr>
  <p:slideViewPr>
    <p:cSldViewPr>
      <p:cViewPr>
        <p:scale>
          <a:sx n="100" d="100"/>
          <a:sy n="100" d="100"/>
        </p:scale>
        <p:origin x="21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2025/5/8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成形时间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120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τ</m:t>
                    </m:r>
                    <m: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=25</m:t>
                    </m:r>
                    <m:r>
                      <m:rPr>
                        <m:sty m:val="p"/>
                      </m:rP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ns</m:t>
                    </m:r>
                    <m:r>
                      <a:rPr lang="zh-CN" altLang="en-US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高斯达峰时间</a:t>
                </a:r>
                <a:r>
                  <a:rPr lang="en-US" altLang="zh-CN" dirty="0"/>
                  <a:t>3</a:t>
                </a:r>
                <a:r>
                  <a:rPr lang="zh-CN" altLang="zh-CN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τ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成形时间</a:t>
                </a:r>
                <a:r>
                  <a:rPr lang="zh-CN" altLang="zh-CN" sz="1200" i="0" kern="10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τ</a:t>
                </a:r>
                <a:r>
                  <a:rPr lang="en-US" altLang="zh-CN" sz="1200" i="0" kern="10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=25ns</a:t>
                </a:r>
                <a:r>
                  <a:rPr lang="zh-CN" altLang="en-US" i="0" kern="10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dirty="0"/>
                  <a:t>高斯达峰时间</a:t>
                </a:r>
                <a:r>
                  <a:rPr lang="en-US" altLang="zh-CN" dirty="0"/>
                  <a:t>3</a:t>
                </a:r>
                <a:r>
                  <a:rPr lang="zh-CN" altLang="zh-CN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i="0" kern="10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τ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6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6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成形时间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120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τ</m:t>
                    </m:r>
                    <m: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=25</m:t>
                    </m:r>
                    <m:r>
                      <m:rPr>
                        <m:sty m:val="p"/>
                      </m:rP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ns</m:t>
                    </m:r>
                    <m:r>
                      <a:rPr lang="zh-CN" altLang="en-US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高斯达峰时间</a:t>
                </a:r>
                <a:r>
                  <a:rPr lang="en-US" altLang="zh-CN" dirty="0"/>
                  <a:t>3</a:t>
                </a:r>
                <a:r>
                  <a:rPr lang="zh-CN" altLang="zh-CN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τ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成形时间</a:t>
                </a:r>
                <a:r>
                  <a:rPr lang="zh-CN" altLang="zh-CN" sz="1200" i="0" kern="10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τ</a:t>
                </a:r>
                <a:r>
                  <a:rPr lang="en-US" altLang="zh-CN" sz="1200" i="0" kern="10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=25ns</a:t>
                </a:r>
                <a:r>
                  <a:rPr lang="zh-CN" altLang="en-US" i="0" kern="10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dirty="0"/>
                  <a:t>高斯达峰时间</a:t>
                </a:r>
                <a:r>
                  <a:rPr lang="en-US" altLang="zh-CN" dirty="0"/>
                  <a:t>3</a:t>
                </a:r>
                <a:r>
                  <a:rPr lang="zh-CN" altLang="zh-CN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i="0" kern="10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τ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91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85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5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ysight.com/us/en/product/N9020A/mxa-signal-analyzer-10hz-26-5ghz.html" TargetMode="External"/><Relationship Id="rId3" Type="http://schemas.openxmlformats.org/officeDocument/2006/relationships/hyperlink" Target="https://www.ceyear.com/spectrum_analyzer-189" TargetMode="External"/><Relationship Id="rId7" Type="http://schemas.openxmlformats.org/officeDocument/2006/relationships/hyperlink" Target="https://www.keysight.com/us/en/product/N9030B/pxa-signal-analyzer-multi-touch-2-hz-50-ghz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eysight.com/us/en/product/N9040B/uxa-signal-analyzer-multi-touch-2-hz-50-ghz.html" TargetMode="External"/><Relationship Id="rId5" Type="http://schemas.openxmlformats.org/officeDocument/2006/relationships/hyperlink" Target="https://www.ceyear.com/rf_microwave_comprehensive_test_set-32?type=jishu" TargetMode="External"/><Relationship Id="rId4" Type="http://schemas.openxmlformats.org/officeDocument/2006/relationships/hyperlink" Target="https://www.ceyear.com/spectrum_analyzer-184" TargetMode="External"/><Relationship Id="rId9" Type="http://schemas.openxmlformats.org/officeDocument/2006/relationships/hyperlink" Target="https://www.keysight.com/us/en/product/N9917A/fieldfox-a-handheld-microwave-analyzer-18-ghz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B5EC21-D67E-4F2D-97A8-21CFA079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0C043C-BC5E-4786-AD86-3A354254D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波形堆积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1ABF15-5245-4636-95FE-82B1B7D7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00" y="3654977"/>
            <a:ext cx="4228800" cy="3171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D97755-E351-4DBE-AD45-964D26D62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04" y="1296654"/>
            <a:ext cx="5280096" cy="20442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CC8E0F-9932-4E0F-9A91-D431265A290E}"/>
              </a:ext>
            </a:extLst>
          </p:cNvPr>
          <p:cNvSpPr txBox="1"/>
          <p:nvPr/>
        </p:nvSpPr>
        <p:spPr>
          <a:xfrm>
            <a:off x="6324600" y="521220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波形堆积严重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2CE6F7-2016-4CF8-8CD2-AB69DB27FF90}"/>
              </a:ext>
            </a:extLst>
          </p:cNvPr>
          <p:cNvSpPr txBox="1"/>
          <p:nvPr/>
        </p:nvSpPr>
        <p:spPr>
          <a:xfrm>
            <a:off x="76200" y="4800600"/>
            <a:ext cx="12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实现单光子分辨的时域波形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FF7D68-3133-4734-819D-02041E40A2AC}"/>
              </a:ext>
            </a:extLst>
          </p:cNvPr>
          <p:cNvSpPr txBox="1"/>
          <p:nvPr/>
        </p:nvSpPr>
        <p:spPr>
          <a:xfrm>
            <a:off x="76200" y="1964332"/>
            <a:ext cx="12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此次采集的时域波形</a:t>
            </a:r>
          </a:p>
        </p:txBody>
      </p:sp>
    </p:spTree>
    <p:extLst>
      <p:ext uri="{BB962C8B-B14F-4D97-AF65-F5344CB8AC3E}">
        <p14:creationId xmlns:p14="http://schemas.microsoft.com/office/powerpoint/2010/main" val="331852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4023FF-524D-46E2-A7B0-63CB2C3B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623FC8-3561-4A0F-A0B4-BD59052C3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去除成形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A6C6C-2865-4A5E-AFAB-935B4AE10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20"/>
          <a:stretch/>
        </p:blipFill>
        <p:spPr>
          <a:xfrm>
            <a:off x="152400" y="1295400"/>
            <a:ext cx="3962400" cy="30104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C67637-C4D6-46D4-B299-DBD519A5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68" y="1124487"/>
            <a:ext cx="3909332" cy="32194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CDDD7D7-3F8D-4784-9759-085B97DB528C}"/>
              </a:ext>
            </a:extLst>
          </p:cNvPr>
          <p:cNvSpPr txBox="1"/>
          <p:nvPr/>
        </p:nvSpPr>
        <p:spPr>
          <a:xfrm>
            <a:off x="457200" y="51054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仍未实现单光子分辨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噪声</a:t>
            </a:r>
            <a:r>
              <a:rPr lang="en-US" altLang="zh-CN" dirty="0">
                <a:solidFill>
                  <a:srgbClr val="FF0000"/>
                </a:solidFill>
              </a:rPr>
              <a:t>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7EBBFC-7898-4451-A7D1-BF3AF070F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561938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7A05B2-D5C6-4229-88C4-A294A3B6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14E51C-55AD-45CE-9678-2DFAD9534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成本统计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0D30F9-4CAF-4149-ACD0-396779B1E936}"/>
              </a:ext>
            </a:extLst>
          </p:cNvPr>
          <p:cNvSpPr txBox="1"/>
          <p:nvPr/>
        </p:nvSpPr>
        <p:spPr>
          <a:xfrm>
            <a:off x="200025" y="1219200"/>
            <a:ext cx="4572000" cy="538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</a:t>
            </a:r>
            <a:endParaRPr lang="en-US" altLang="zh-CN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制板单价：</a:t>
            </a:r>
            <a:r>
              <a:rPr lang="en-US" altLang="zh-CN" dirty="0"/>
              <a:t>500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焊接费：</a:t>
            </a:r>
            <a:r>
              <a:rPr lang="en-US" altLang="zh-CN" dirty="0"/>
              <a:t>300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元器件：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放大板</a:t>
            </a:r>
            <a:endParaRPr lang="en-US" altLang="zh-CN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制板单价：</a:t>
            </a:r>
            <a:r>
              <a:rPr lang="en-US" altLang="zh-CN" sz="1800" dirty="0"/>
              <a:t>500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焊接费：</a:t>
            </a:r>
            <a:r>
              <a:rPr lang="en-US" altLang="zh-CN" sz="1800" dirty="0"/>
              <a:t>300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元器件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采集板</a:t>
            </a:r>
            <a:endParaRPr lang="en-US" altLang="zh-CN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制板单价：</a:t>
            </a:r>
            <a:r>
              <a:rPr lang="en-US" altLang="zh-CN" sz="1800" dirty="0"/>
              <a:t>500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焊接费：</a:t>
            </a:r>
            <a:r>
              <a:rPr lang="en-US" altLang="zh-CN" sz="1800" dirty="0"/>
              <a:t>300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元器件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数据处理板（</a:t>
            </a:r>
            <a:r>
              <a:rPr lang="en-US" altLang="zh-CN" dirty="0"/>
              <a:t>FPGA</a:t>
            </a:r>
            <a:r>
              <a:rPr lang="zh-CN" altLang="en-US" dirty="0"/>
              <a:t>）</a:t>
            </a:r>
            <a:endParaRPr lang="en-US" altLang="zh-CN" dirty="0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目前使用开发板</a:t>
            </a:r>
            <a:endParaRPr lang="en-US" altLang="zh-CN" dirty="0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后续自己设计的话，可以集成实现多个采集板的读出</a:t>
            </a: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B9ED6C-1CDB-4E13-A2F9-58E7FCCAE3AE}"/>
              </a:ext>
            </a:extLst>
          </p:cNvPr>
          <p:cNvSpPr txBox="1"/>
          <p:nvPr/>
        </p:nvSpPr>
        <p:spPr>
          <a:xfrm>
            <a:off x="6019800" y="4343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一套合计：</a:t>
            </a:r>
          </a:p>
        </p:txBody>
      </p:sp>
    </p:spTree>
    <p:extLst>
      <p:ext uri="{BB962C8B-B14F-4D97-AF65-F5344CB8AC3E}">
        <p14:creationId xmlns:p14="http://schemas.microsoft.com/office/powerpoint/2010/main" val="324935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B39A0-EC40-4288-84CB-52F66E7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CB935-4AF9-4603-BCAE-3F8B7D64B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频谱仪询价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F6DF7CB-4010-48FD-9669-AFF1D4AE0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31795"/>
              </p:ext>
            </p:extLst>
          </p:nvPr>
        </p:nvGraphicFramePr>
        <p:xfrm>
          <a:off x="38100" y="1398589"/>
          <a:ext cx="9067800" cy="492601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17696">
                  <a:extLst>
                    <a:ext uri="{9D8B030D-6E8A-4147-A177-3AD203B41FA5}">
                      <a16:colId xmlns:a16="http://schemas.microsoft.com/office/drawing/2014/main" val="3832115901"/>
                    </a:ext>
                  </a:extLst>
                </a:gridCol>
                <a:gridCol w="877184">
                  <a:extLst>
                    <a:ext uri="{9D8B030D-6E8A-4147-A177-3AD203B41FA5}">
                      <a16:colId xmlns:a16="http://schemas.microsoft.com/office/drawing/2014/main" val="2467914690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746584979"/>
                    </a:ext>
                  </a:extLst>
                </a:gridCol>
                <a:gridCol w="1275905">
                  <a:extLst>
                    <a:ext uri="{9D8B030D-6E8A-4147-A177-3AD203B41FA5}">
                      <a16:colId xmlns:a16="http://schemas.microsoft.com/office/drawing/2014/main" val="255923122"/>
                    </a:ext>
                  </a:extLst>
                </a:gridCol>
                <a:gridCol w="1921368">
                  <a:extLst>
                    <a:ext uri="{9D8B030D-6E8A-4147-A177-3AD203B41FA5}">
                      <a16:colId xmlns:a16="http://schemas.microsoft.com/office/drawing/2014/main" val="3464423865"/>
                    </a:ext>
                  </a:extLst>
                </a:gridCol>
                <a:gridCol w="1991225">
                  <a:extLst>
                    <a:ext uri="{9D8B030D-6E8A-4147-A177-3AD203B41FA5}">
                      <a16:colId xmlns:a16="http://schemas.microsoft.com/office/drawing/2014/main" val="1913935954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3032008760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 dirty="0">
                          <a:effectLst/>
                        </a:rPr>
                        <a:t>型号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 dirty="0">
                          <a:effectLst/>
                        </a:rPr>
                        <a:t>品牌</a:t>
                      </a:r>
                      <a:r>
                        <a:rPr lang="en-US" altLang="zh-CN" sz="1100" u="none" strike="noStrike" dirty="0">
                          <a:effectLst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</a:rPr>
                        <a:t>产地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 dirty="0">
                          <a:effectLst/>
                        </a:rPr>
                        <a:t>单价（万元）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>
                          <a:effectLst/>
                        </a:rPr>
                        <a:t>频率范围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>
                          <a:effectLst/>
                        </a:rPr>
                        <a:t>噪声水平（</a:t>
                      </a:r>
                      <a:r>
                        <a:rPr lang="en-US" sz="1100" u="none" strike="noStrike">
                          <a:effectLst/>
                        </a:rPr>
                        <a:t>DANL，dBm/Hz）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>
                          <a:effectLst/>
                        </a:rPr>
                        <a:t>网页链接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u="none" strike="noStrike" dirty="0">
                          <a:effectLst/>
                        </a:rPr>
                        <a:t>备注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2275758340"/>
                  </a:ext>
                </a:extLst>
              </a:tr>
              <a:tr h="383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4052H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思仪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中国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Hz ~ 50 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-161</a:t>
                      </a:r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 GHz</a:t>
                      </a:r>
                      <a:r>
                        <a:rPr lang="zh-CN" altLang="en-US" sz="1100" u="none" strike="noStrike">
                          <a:effectLst/>
                        </a:rPr>
                        <a:t>，前放开）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  <a:hlinkClick r:id="rId3"/>
                        </a:rPr>
                        <a:t>https://www.ceyear.com/spectrum_analyzer-189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>
                          <a:effectLst/>
                        </a:rPr>
                        <a:t>桌面式频谱仪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1891351681"/>
                  </a:ext>
                </a:extLst>
              </a:tr>
              <a:tr h="383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4082E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思仪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中国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 Hz ~ 26.5 GHz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-162</a:t>
                      </a:r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 GHz</a:t>
                      </a:r>
                      <a:r>
                        <a:rPr lang="zh-CN" altLang="en-US" sz="1100" u="none" strike="noStrike">
                          <a:effectLst/>
                        </a:rPr>
                        <a:t>，前放开）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  <a:hlinkClick r:id="rId4"/>
                        </a:rPr>
                        <a:t>https://www.ceyear.com/spectrum_analyzer-184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>
                          <a:effectLst/>
                        </a:rPr>
                        <a:t>桌面式频谱仪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952186610"/>
                  </a:ext>
                </a:extLst>
              </a:tr>
              <a:tr h="69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4957E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思仪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中国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 kHz ~ 26.5 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-151</a:t>
                      </a:r>
                      <a:r>
                        <a:rPr lang="zh-CN" altLang="en-US" sz="1100" u="none" strike="noStrike" dirty="0">
                          <a:effectLst/>
                        </a:rPr>
                        <a:t>（最佳，前放开）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  <a:hlinkClick r:id="rId5"/>
                        </a:rPr>
                        <a:t>https://www.ceyear.com/rf_microwave_comprehensive_test_set-32?type=jishu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手持频谱仪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2090193629"/>
                  </a:ext>
                </a:extLst>
              </a:tr>
              <a:tr h="69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N9040B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是德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美国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Hz ~ 50 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-174</a:t>
                      </a:r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 GHz</a:t>
                      </a:r>
                      <a:r>
                        <a:rPr lang="zh-CN" altLang="en-US" sz="1100" u="none" strike="noStrike">
                          <a:effectLst/>
                        </a:rPr>
                        <a:t>，前放开）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  <a:hlinkClick r:id="rId6"/>
                        </a:rPr>
                        <a:t>https://www.keysight.com/us/en/product/N9040B/uxa-signal-analyzer-multi-touch-2-hz-50-ghz.html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>
                          <a:effectLst/>
                        </a:rPr>
                        <a:t>桌面式频谱仪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3458671502"/>
                  </a:ext>
                </a:extLst>
              </a:tr>
              <a:tr h="69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N9030B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是德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美国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Hz ~ 50 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-166</a:t>
                      </a:r>
                      <a:r>
                        <a:rPr lang="zh-CN" altLang="en-US" sz="1100" u="none" strike="noStrike">
                          <a:effectLst/>
                        </a:rPr>
                        <a:t>（</a:t>
                      </a:r>
                      <a:r>
                        <a:rPr lang="en-US" altLang="zh-CN" sz="1100" u="none" strike="noStrike">
                          <a:effectLst/>
                        </a:rPr>
                        <a:t>1 GHz</a:t>
                      </a:r>
                      <a:r>
                        <a:rPr lang="zh-CN" altLang="en-US" sz="1100" u="none" strike="noStrike">
                          <a:effectLst/>
                        </a:rPr>
                        <a:t>，前放开）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  <a:hlinkClick r:id="rId7"/>
                        </a:rPr>
                        <a:t>https://www.keysight.com/us/en/product/N9030B/pxa-signal-analyzer-multi-touch-2-hz-50-ghz.html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>
                          <a:effectLst/>
                        </a:rPr>
                        <a:t>桌面式频谱仪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2928360006"/>
                  </a:ext>
                </a:extLst>
              </a:tr>
              <a:tr h="69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N9020A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是德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美国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 Hz ~ 26.5 GHz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-166</a:t>
                      </a:r>
                      <a:r>
                        <a:rPr lang="zh-CN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zh-CN" sz="1100" u="none" strike="noStrike" dirty="0">
                          <a:effectLst/>
                        </a:rPr>
                        <a:t>1 GHz</a:t>
                      </a:r>
                      <a:r>
                        <a:rPr lang="zh-CN" altLang="en-US" sz="1100" u="none" strike="noStrike" dirty="0">
                          <a:effectLst/>
                        </a:rPr>
                        <a:t>，前放开）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  <a:hlinkClick r:id="rId8"/>
                        </a:rPr>
                        <a:t>https://www.keysight.com/us/en/product/N9020A/mxa-signal-analyzer-10hz-26-5ghz.html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>
                          <a:effectLst/>
                        </a:rPr>
                        <a:t>桌面式频谱仪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3552872928"/>
                  </a:ext>
                </a:extLst>
              </a:tr>
              <a:tr h="1030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N9917A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是德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美国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 kHz ~ 18 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-155（1 GHz</a:t>
                      </a:r>
                      <a:r>
                        <a:rPr lang="zh-CN" altLang="en-US" sz="1100" u="none" strike="noStrike" dirty="0">
                          <a:effectLst/>
                        </a:rPr>
                        <a:t>，前放开</a:t>
                      </a:r>
                      <a:r>
                        <a:rPr lang="en-US" sz="1100" u="none" strike="noStrike" dirty="0">
                          <a:effectLst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  <a:hlinkClick r:id="rId9"/>
                        </a:rPr>
                        <a:t>https://www.keysight.com/us/en/product/N9917A/fieldfox-a-handheld-microwave-analyzer-18-ghz.html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手持频谱仪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601" marR="5601" marT="5601" marB="0" anchor="ctr"/>
                </a:tc>
                <a:extLst>
                  <a:ext uri="{0D108BD9-81ED-4DB2-BD59-A6C34878D82A}">
                    <a16:rowId xmlns:a16="http://schemas.microsoft.com/office/drawing/2014/main" val="360323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7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读出电子学进展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183486" y="2219941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 err="1"/>
              <a:t>SiPM</a:t>
            </a:r>
            <a:r>
              <a:rPr lang="en-US" altLang="zh-CN" sz="1600" dirty="0"/>
              <a:t> </a:t>
            </a:r>
            <a:r>
              <a:rPr lang="zh-CN" altLang="en-US" sz="1600" dirty="0"/>
              <a:t>载板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主要功能：</a:t>
            </a:r>
            <a:r>
              <a:rPr lang="en-US" altLang="zh-CN" sz="1400" dirty="0" err="1"/>
              <a:t>SiPM</a:t>
            </a:r>
            <a:r>
              <a:rPr lang="en-US" altLang="zh-CN" sz="1400" dirty="0"/>
              <a:t> </a:t>
            </a:r>
            <a:r>
              <a:rPr lang="zh-CN" altLang="en-US" sz="1400" dirty="0"/>
              <a:t>载板，测试时与</a:t>
            </a:r>
            <a:r>
              <a:rPr lang="en-US" altLang="zh-CN" sz="1400" dirty="0"/>
              <a:t>LED </a:t>
            </a:r>
            <a:r>
              <a:rPr lang="zh-CN" altLang="en-US" sz="1400" dirty="0"/>
              <a:t>载板共同使用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00B050"/>
                </a:solidFill>
              </a:rPr>
              <a:t>单板全部功能测试正常</a:t>
            </a:r>
            <a:endParaRPr lang="en-US" altLang="zh-CN" sz="14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放大板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</a:t>
            </a:r>
            <a:endParaRPr lang="en-US" altLang="zh-CN" sz="1400" dirty="0"/>
          </a:p>
          <a:p>
            <a:pPr lvl="2"/>
            <a:r>
              <a:rPr lang="zh-CN" altLang="en-US" sz="1400" dirty="0"/>
              <a:t>能量信息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高低增益放大适配更大动态范围光子数（</a:t>
            </a:r>
            <a:r>
              <a:rPr lang="en-US" altLang="zh-CN" sz="1400" dirty="0"/>
              <a:t>×10</a:t>
            </a:r>
            <a:r>
              <a:rPr lang="zh-CN" altLang="en-US" sz="1400" dirty="0"/>
              <a:t> </a:t>
            </a:r>
            <a:r>
              <a:rPr lang="en-US" altLang="zh-CN" sz="1400" dirty="0"/>
              <a:t>&amp;</a:t>
            </a:r>
            <a:r>
              <a:rPr lang="zh-CN" altLang="en-US" sz="1400" dirty="0"/>
              <a:t> </a:t>
            </a:r>
            <a:r>
              <a:rPr lang="en-US" altLang="zh-CN" sz="1400" dirty="0"/>
              <a:t>×100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成形滤波，使上升沿减缓，提高采样精度降低后端采集压力</a:t>
            </a:r>
            <a:endParaRPr lang="en-US" altLang="zh-CN" sz="1400" dirty="0"/>
          </a:p>
          <a:p>
            <a:pPr lvl="2"/>
            <a:r>
              <a:rPr lang="zh-CN" altLang="en-US" sz="1400" dirty="0"/>
              <a:t>时间信息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甄别器</a:t>
            </a:r>
            <a:endParaRPr lang="en-US" altLang="zh-CN" sz="1400" dirty="0"/>
          </a:p>
          <a:p>
            <a:pPr lvl="2"/>
            <a:r>
              <a:rPr lang="zh-CN" altLang="en-US" sz="1400" dirty="0"/>
              <a:t>高压模块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除高压模块外</a:t>
            </a:r>
            <a:r>
              <a:rPr lang="zh-CN" altLang="en-US" sz="1400" dirty="0"/>
              <a:t>，</a:t>
            </a:r>
            <a:r>
              <a:rPr lang="zh-CN" altLang="en-US" sz="1400" dirty="0">
                <a:solidFill>
                  <a:srgbClr val="00B050"/>
                </a:solidFill>
              </a:rPr>
              <a:t>单板全部功能测试正常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采集板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主要功能：通过</a:t>
            </a:r>
            <a:r>
              <a:rPr lang="en-US" altLang="zh-CN" sz="1400" dirty="0"/>
              <a:t>ADC</a:t>
            </a:r>
            <a:r>
              <a:rPr lang="zh-CN" altLang="en-US" sz="1400" dirty="0"/>
              <a:t>将能量信息数字化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设计完成，已投出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数据处理板（开发板）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将能量信息传递给上位机做能谱分析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TDC</a:t>
            </a:r>
            <a:r>
              <a:rPr lang="zh-CN" altLang="en-US" sz="1400" dirty="0"/>
              <a:t>，并将时间信息传递给上位机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已有代码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48558C-EAF7-4FAE-A503-85F93C85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889" r="17500" b="28889"/>
          <a:stretch/>
        </p:blipFill>
        <p:spPr>
          <a:xfrm>
            <a:off x="7179072" y="2444865"/>
            <a:ext cx="1003169" cy="638380"/>
          </a:xfrm>
          <a:prstGeom prst="rect">
            <a:avLst/>
          </a:prstGeom>
        </p:spPr>
      </p:pic>
      <p:pic>
        <p:nvPicPr>
          <p:cNvPr id="7" name="图片 6" descr="FIGURE">
            <a:extLst>
              <a:ext uri="{FF2B5EF4-FFF2-40B4-BE49-F238E27FC236}">
                <a16:creationId xmlns:a16="http://schemas.microsoft.com/office/drawing/2014/main" id="{8EF10AD1-1331-4571-B91A-037C90699F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2505" y="791902"/>
            <a:ext cx="4595495" cy="1694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FA692D-73F9-4E2F-8946-17FC351DAE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9657" r="12038" b="7009"/>
          <a:stretch/>
        </p:blipFill>
        <p:spPr>
          <a:xfrm rot="16200000">
            <a:off x="6833449" y="2902135"/>
            <a:ext cx="1694416" cy="22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FCBFAB6-064D-440D-B18A-F867E816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600" y="4338000"/>
            <a:ext cx="3360000" cy="25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B39A0-EC40-4288-84CB-52F66E7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CB935-4AF9-4603-BCAE-3F8B7D64B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放大板测试结果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007A4B-AEF7-45C9-9D3D-F0B80A243D62}"/>
              </a:ext>
            </a:extLst>
          </p:cNvPr>
          <p:cNvSpPr txBox="1"/>
          <p:nvPr/>
        </p:nvSpPr>
        <p:spPr>
          <a:xfrm>
            <a:off x="4682480" y="1371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放大部分幅频响应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94D08C-E55F-4235-B1AE-D03EDADD6E56}"/>
              </a:ext>
            </a:extLst>
          </p:cNvPr>
          <p:cNvSpPr txBox="1"/>
          <p:nvPr/>
        </p:nvSpPr>
        <p:spPr>
          <a:xfrm>
            <a:off x="762000" y="4556135"/>
            <a:ext cx="28194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设计预期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高增益：</a:t>
            </a:r>
            <a:r>
              <a:rPr lang="en-US" altLang="zh-CN" dirty="0"/>
              <a:t>100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低增益：</a:t>
            </a:r>
            <a:r>
              <a:rPr lang="en-US" altLang="zh-CN" dirty="0"/>
              <a:t>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-3dB</a:t>
            </a:r>
            <a:r>
              <a:rPr lang="zh-CN" altLang="en-US" dirty="0"/>
              <a:t>带宽：</a:t>
            </a:r>
            <a:r>
              <a:rPr lang="en-US" altLang="zh-CN" dirty="0"/>
              <a:t>100MHz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基本符合设计预期与要求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11EF37-D7E7-45C6-8DE4-BC8B3EC98566}"/>
              </a:ext>
            </a:extLst>
          </p:cNvPr>
          <p:cNvSpPr txBox="1"/>
          <p:nvPr/>
        </p:nvSpPr>
        <p:spPr>
          <a:xfrm>
            <a:off x="4533222" y="2854366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Low Gain</a:t>
            </a:r>
            <a:r>
              <a:rPr lang="zh-CN" altLang="en-US" dirty="0"/>
              <a:t>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EEC619-CBD5-436F-9DBB-B46DE16305D3}"/>
              </a:ext>
            </a:extLst>
          </p:cNvPr>
          <p:cNvSpPr txBox="1"/>
          <p:nvPr/>
        </p:nvSpPr>
        <p:spPr>
          <a:xfrm>
            <a:off x="4533222" y="530173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High Gain</a:t>
            </a:r>
            <a:r>
              <a:rPr lang="zh-CN" altLang="en-US" dirty="0"/>
              <a:t>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C65B310-1ECA-4C0F-93F2-8DF532B2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72" y="1792761"/>
            <a:ext cx="3360000" cy="252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53668D9-CD21-4C8E-A943-66950EEAF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48951"/>
            <a:ext cx="4240214" cy="31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B39A0-EC40-4288-84CB-52F66E7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CB935-4AF9-4603-BCAE-3F8B7D64B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放大板测试结果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007A4B-AEF7-45C9-9D3D-F0B80A243D62}"/>
              </a:ext>
            </a:extLst>
          </p:cNvPr>
          <p:cNvSpPr txBox="1"/>
          <p:nvPr/>
        </p:nvSpPr>
        <p:spPr>
          <a:xfrm>
            <a:off x="219075" y="1157676"/>
            <a:ext cx="4107215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成形：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成形部分带有增益</a:t>
            </a:r>
            <a:r>
              <a:rPr lang="en-US" altLang="zh-CN" dirty="0">
                <a:solidFill>
                  <a:srgbClr val="FF0000"/>
                </a:solidFill>
              </a:rPr>
              <a:t>~1.12 </a:t>
            </a:r>
            <a:r>
              <a:rPr lang="zh-CN" altLang="en-US" dirty="0">
                <a:solidFill>
                  <a:srgbClr val="FF0000"/>
                </a:solidFill>
              </a:rPr>
              <a:t>（可调整）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波形变为类高斯波形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D43D90-9CDA-4067-8860-EA0FD5CAD75D}"/>
              </a:ext>
            </a:extLst>
          </p:cNvPr>
          <p:cNvSpPr txBox="1"/>
          <p:nvPr/>
        </p:nvSpPr>
        <p:spPr>
          <a:xfrm>
            <a:off x="6172200" y="220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基本符合设计预期与要求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C152181-3A4A-4D16-8CC5-3097F3D0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20975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BBB7B4-F932-4749-9280-545ADBBB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BFEA21-848D-4D38-A9A4-E95F53D9B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联合测试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995A15-AA63-4822-A7A7-1C2D4B4A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260902"/>
            <a:ext cx="5800725" cy="301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A1149E-81E5-4ABD-BFB3-E8067DDA1BCF}"/>
              </a:ext>
            </a:extLst>
          </p:cNvPr>
          <p:cNvSpPr txBox="1"/>
          <p:nvPr/>
        </p:nvSpPr>
        <p:spPr>
          <a:xfrm>
            <a:off x="228600" y="4425566"/>
            <a:ext cx="8610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LED1</a:t>
            </a:r>
            <a:r>
              <a:rPr lang="zh-CN" altLang="en-US" dirty="0"/>
              <a:t>设置：</a:t>
            </a:r>
            <a:r>
              <a:rPr lang="en-US" altLang="zh-CN" dirty="0"/>
              <a:t>0V</a:t>
            </a:r>
            <a:r>
              <a:rPr lang="zh-CN" altLang="en-US" dirty="0"/>
              <a:t>；</a:t>
            </a:r>
            <a:r>
              <a:rPr lang="en-US" altLang="zh-CN" dirty="0"/>
              <a:t>1.20V</a:t>
            </a:r>
            <a:r>
              <a:rPr lang="zh-CN" altLang="en-US" dirty="0"/>
              <a:t>；</a:t>
            </a:r>
            <a:r>
              <a:rPr lang="en-US" altLang="zh-CN" dirty="0"/>
              <a:t>1.21V</a:t>
            </a:r>
            <a:r>
              <a:rPr lang="zh-CN" altLang="en-US" dirty="0"/>
              <a:t>；</a:t>
            </a:r>
            <a:r>
              <a:rPr lang="en-US" altLang="zh-CN" dirty="0"/>
              <a:t>1.22V…1.42V </a:t>
            </a:r>
            <a:r>
              <a:rPr lang="zh-CN" altLang="en-US" dirty="0"/>
              <a:t>的脉宽为</a:t>
            </a:r>
            <a:r>
              <a:rPr lang="en-US" altLang="zh-CN" dirty="0"/>
              <a:t>10ns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LED2</a:t>
            </a:r>
            <a:r>
              <a:rPr lang="zh-CN" altLang="en-US" dirty="0"/>
              <a:t>电压设置：</a:t>
            </a:r>
            <a:r>
              <a:rPr lang="en-US" altLang="zh-CN" dirty="0"/>
              <a:t>1.25V</a:t>
            </a:r>
            <a:r>
              <a:rPr lang="zh-CN" altLang="en-US" dirty="0"/>
              <a:t>的脉宽为</a:t>
            </a:r>
            <a:r>
              <a:rPr lang="en-US" altLang="zh-CN" dirty="0"/>
              <a:t>10ns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zh-CN" altLang="en-US" dirty="0"/>
              <a:t>采用</a:t>
            </a:r>
            <a:r>
              <a:rPr lang="en-US" altLang="zh-CN" dirty="0">
                <a:solidFill>
                  <a:srgbClr val="FF0000"/>
                </a:solidFill>
              </a:rPr>
              <a:t>Standard output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调整</a:t>
            </a:r>
            <a:r>
              <a:rPr lang="en-US" altLang="zh-CN" dirty="0"/>
              <a:t>LED1</a:t>
            </a:r>
            <a:r>
              <a:rPr lang="zh-CN" altLang="en-US" dirty="0"/>
              <a:t>电压，以及</a:t>
            </a:r>
            <a:r>
              <a:rPr lang="en-US" altLang="zh-CN" dirty="0"/>
              <a:t>LED2</a:t>
            </a:r>
            <a:r>
              <a:rPr lang="zh-CN" altLang="en-US" dirty="0"/>
              <a:t>开关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248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DE2956-6B60-4712-8318-8CF71882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4AD956-E5AE-42E6-AA8C-DFDBC1A4A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6EF00C-D4FE-48CF-B213-07B830B21D0C}"/>
              </a:ext>
            </a:extLst>
          </p:cNvPr>
          <p:cNvSpPr txBox="1"/>
          <p:nvPr/>
        </p:nvSpPr>
        <p:spPr>
          <a:xfrm>
            <a:off x="455595" y="1219200"/>
            <a:ext cx="1922321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LED1</a:t>
            </a:r>
            <a:r>
              <a:rPr lang="zh-CN" altLang="en-US" dirty="0"/>
              <a:t>：</a:t>
            </a:r>
            <a:r>
              <a:rPr lang="en-US" altLang="zh-CN" dirty="0"/>
              <a:t>1.21V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LED2</a:t>
            </a:r>
            <a:r>
              <a:rPr lang="zh-CN" altLang="en-US" dirty="0"/>
              <a:t>：</a:t>
            </a:r>
            <a:r>
              <a:rPr lang="en-US" altLang="zh-CN" dirty="0"/>
              <a:t>OFF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 Gain </a:t>
            </a:r>
            <a:r>
              <a:rPr lang="zh-CN" altLang="en-US" dirty="0"/>
              <a:t>结果：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AF57C7-B474-4186-9007-B432468D7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5" y="2667825"/>
            <a:ext cx="3125805" cy="279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C0E2A61-04F9-47FE-9065-3073C0AF937A}"/>
              </a:ext>
            </a:extLst>
          </p:cNvPr>
          <p:cNvSpPr txBox="1"/>
          <p:nvPr/>
        </p:nvSpPr>
        <p:spPr>
          <a:xfrm>
            <a:off x="5105400" y="2895600"/>
            <a:ext cx="35052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结果错误</a:t>
            </a:r>
            <a:br>
              <a:rPr lang="en-US" altLang="zh-CN" dirty="0"/>
            </a:br>
            <a:r>
              <a:rPr lang="zh-CN" altLang="en-US" dirty="0"/>
              <a:t>绘制统计图时，使用的是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Bin number </a:t>
            </a:r>
            <a:r>
              <a:rPr lang="zh-CN" altLang="en-US" dirty="0"/>
              <a:t>而不是 </a:t>
            </a:r>
            <a:r>
              <a:rPr lang="en-US" altLang="zh-CN" dirty="0"/>
              <a:t>Bin width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导致实际使用的</a:t>
            </a:r>
            <a:r>
              <a:rPr lang="en-US" altLang="zh-CN" dirty="0"/>
              <a:t>bin width = 1.2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使得每间隔</a:t>
            </a:r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bin</a:t>
            </a:r>
            <a:r>
              <a:rPr lang="zh-CN" altLang="en-US" dirty="0"/>
              <a:t>，产生一个峰</a:t>
            </a:r>
          </a:p>
        </p:txBody>
      </p:sp>
    </p:spTree>
    <p:extLst>
      <p:ext uri="{BB962C8B-B14F-4D97-AF65-F5344CB8AC3E}">
        <p14:creationId xmlns:p14="http://schemas.microsoft.com/office/powerpoint/2010/main" val="2944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E357B9C-D08F-4F74-ACB0-777B0F114529}"/>
              </a:ext>
            </a:extLst>
          </p:cNvPr>
          <p:cNvSpPr txBox="1"/>
          <p:nvPr/>
        </p:nvSpPr>
        <p:spPr>
          <a:xfrm>
            <a:off x="455595" y="1219200"/>
            <a:ext cx="1922321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LED1</a:t>
            </a:r>
            <a:r>
              <a:rPr lang="zh-CN" altLang="en-US" dirty="0"/>
              <a:t>：</a:t>
            </a:r>
            <a:r>
              <a:rPr lang="en-US" altLang="zh-CN" dirty="0"/>
              <a:t>1.20V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LED2</a:t>
            </a:r>
            <a:r>
              <a:rPr lang="zh-CN" altLang="en-US" dirty="0"/>
              <a:t>：</a:t>
            </a:r>
            <a:r>
              <a:rPr lang="en-US" altLang="zh-CN" dirty="0"/>
              <a:t>OFF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 Gain </a:t>
            </a:r>
            <a:r>
              <a:rPr lang="zh-CN" altLang="en-US" dirty="0"/>
              <a:t>波形：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B5EC21-D67E-4F2D-97A8-21CFA079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0C043C-BC5E-4786-AD86-3A354254D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结果更新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BDA408-68B8-4933-92C1-161AB5411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351014"/>
            <a:ext cx="5715000" cy="22418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37C8D31-D4C9-4E96-AACA-0FBA938F234D}"/>
              </a:ext>
            </a:extLst>
          </p:cNvPr>
          <p:cNvSpPr txBox="1"/>
          <p:nvPr/>
        </p:nvSpPr>
        <p:spPr>
          <a:xfrm>
            <a:off x="455595" y="4487302"/>
            <a:ext cx="30123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统计结果：</a:t>
            </a:r>
            <a:endParaRPr lang="en-US" altLang="zh-CN" dirty="0"/>
          </a:p>
          <a:p>
            <a:r>
              <a:rPr lang="en-US" altLang="zh-CN" dirty="0" err="1"/>
              <a:t>Bin_width</a:t>
            </a:r>
            <a:r>
              <a:rPr lang="en-US" altLang="zh-CN" dirty="0"/>
              <a:t>  = 8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无明显分立峰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可能原因：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高压电源质量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长拖尾导致波形堆积严重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64EBE4-A56C-4860-AEEA-ACDF9A51A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3349"/>
            <a:ext cx="3012363" cy="32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F6B12A8-044F-4348-A868-83D73819B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4" t="26537" b="25041"/>
          <a:stretch/>
        </p:blipFill>
        <p:spPr>
          <a:xfrm>
            <a:off x="3176412" y="3742670"/>
            <a:ext cx="2233788" cy="30787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7229BE-E6DE-4F78-8801-A5813582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472A6E-F6D9-44FD-963A-46DDBE6ED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高压电源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02B7EA-80D6-442A-9409-DB84B095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99" y="2181998"/>
            <a:ext cx="1180394" cy="209847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0B69E87-B507-4E64-B58F-0BB935795A7A}"/>
              </a:ext>
            </a:extLst>
          </p:cNvPr>
          <p:cNvSpPr txBox="1"/>
          <p:nvPr/>
        </p:nvSpPr>
        <p:spPr>
          <a:xfrm>
            <a:off x="238125" y="1255196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电源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CAEN</a:t>
            </a:r>
            <a:r>
              <a:rPr lang="zh-CN" altLang="en-US" dirty="0"/>
              <a:t>电源插件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39BF56-74BD-4106-BADD-B17A842B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81200"/>
            <a:ext cx="3581400" cy="20984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5F4FF9-E87C-4DAD-9AA7-AC5F953F90AF}"/>
              </a:ext>
            </a:extLst>
          </p:cNvPr>
          <p:cNvSpPr txBox="1"/>
          <p:nvPr/>
        </p:nvSpPr>
        <p:spPr>
          <a:xfrm>
            <a:off x="7391400" y="274320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~100mV </a:t>
            </a:r>
            <a:r>
              <a:rPr lang="zh-CN" altLang="en-US" dirty="0"/>
              <a:t>波动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38BE43-9CD7-45F3-875D-805056B7CD50}"/>
              </a:ext>
            </a:extLst>
          </p:cNvPr>
          <p:cNvSpPr txBox="1"/>
          <p:nvPr/>
        </p:nvSpPr>
        <p:spPr>
          <a:xfrm>
            <a:off x="238125" y="4419600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电源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 err="1"/>
              <a:t>Wisman</a:t>
            </a:r>
            <a:r>
              <a:rPr lang="en-US" altLang="zh-CN" dirty="0"/>
              <a:t> </a:t>
            </a:r>
            <a:r>
              <a:rPr lang="zh-CN" altLang="en-US" dirty="0"/>
              <a:t>电源模块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F28F896-C093-4548-A43B-BFD78FAC3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1" y="5205055"/>
            <a:ext cx="1749511" cy="14242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B8B7CDE-9968-4FB2-938E-D05CDBB94D92}"/>
              </a:ext>
            </a:extLst>
          </p:cNvPr>
          <p:cNvSpPr txBox="1"/>
          <p:nvPr/>
        </p:nvSpPr>
        <p:spPr>
          <a:xfrm>
            <a:off x="7357621" y="516189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~1mV </a:t>
            </a:r>
            <a:r>
              <a:rPr lang="zh-CN" altLang="en-US" dirty="0"/>
              <a:t>波动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8E28CE5-4B83-4EE3-96BE-E3F017309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1" y="1186783"/>
            <a:ext cx="7836536" cy="30936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4EBBF5F-CBE6-4797-88CE-201552A94933}"/>
              </a:ext>
            </a:extLst>
          </p:cNvPr>
          <p:cNvSpPr txBox="1"/>
          <p:nvPr/>
        </p:nvSpPr>
        <p:spPr>
          <a:xfrm>
            <a:off x="6858000" y="6019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选用电源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448875</TotalTime>
  <Words>803</Words>
  <Application>Microsoft Office PowerPoint</Application>
  <PresentationFormat>全屏显示(4:3)</PresentationFormat>
  <Paragraphs>174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宋体</vt:lpstr>
      <vt:lpstr>Arial</vt:lpstr>
      <vt:lpstr>Calibri</vt:lpstr>
      <vt:lpstr>Cambria Math</vt:lpstr>
      <vt:lpstr>Wingdings</vt:lpstr>
      <vt:lpstr>Office 主题​​</vt:lpstr>
      <vt:lpstr>SiPM 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5650</cp:revision>
  <cp:lastPrinted>2023-09-04T07:35:07Z</cp:lastPrinted>
  <dcterms:created xsi:type="dcterms:W3CDTF">1601-01-01T00:00:00Z</dcterms:created>
  <dcterms:modified xsi:type="dcterms:W3CDTF">2025-05-13T08:54:03Z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