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1218" r:id="rId2"/>
    <p:sldId id="1225" r:id="rId3"/>
    <p:sldId id="1227" r:id="rId4"/>
    <p:sldId id="1228" r:id="rId5"/>
    <p:sldId id="1226" r:id="rId6"/>
    <p:sldId id="1229" r:id="rId7"/>
    <p:sldId id="1230" r:id="rId8"/>
    <p:sldId id="1232" r:id="rId9"/>
    <p:sldId id="1233" r:id="rId1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0844" autoAdjust="0"/>
  </p:normalViewPr>
  <p:slideViewPr>
    <p:cSldViewPr>
      <p:cViewPr>
        <p:scale>
          <a:sx n="100" d="100"/>
          <a:sy n="100" d="100"/>
        </p:scale>
        <p:origin x="22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2025/5/6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120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  <m: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=25</m:t>
                    </m:r>
                    <m:r>
                      <m:rPr>
                        <m:sty m:val="p"/>
                      </m:rP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ns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τ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成形时间</a:t>
                </a:r>
                <a:r>
                  <a:rPr lang="zh-CN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r>
                  <a:rPr lang="en-US" altLang="zh-CN" sz="1200" i="0" kern="10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=25ns</a:t>
                </a:r>
                <a:r>
                  <a:rPr lang="zh-CN" altLang="en-US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/>
                  <a:t>高斯达峰时间</a:t>
                </a:r>
                <a:r>
                  <a:rPr lang="en-US" altLang="zh-CN" dirty="0"/>
                  <a:t>3</a:t>
                </a:r>
                <a:r>
                  <a:rPr lang="zh-CN" altLang="zh-CN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i="0" kern="10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τ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91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读出电子学进展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53430" y="1143000"/>
            <a:ext cx="7848600" cy="549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/>
              <a:t>SiPM</a:t>
            </a:r>
            <a:r>
              <a:rPr lang="en-US" altLang="zh-CN" sz="1600" dirty="0"/>
              <a:t> </a:t>
            </a:r>
            <a:r>
              <a:rPr lang="zh-CN" altLang="en-US" sz="1600" dirty="0"/>
              <a:t>载板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主要功能：</a:t>
            </a:r>
            <a:r>
              <a:rPr lang="en-US" altLang="zh-CN" sz="1600" dirty="0" err="1"/>
              <a:t>SiPM</a:t>
            </a:r>
            <a:r>
              <a:rPr lang="en-US" altLang="zh-CN" sz="1600" dirty="0"/>
              <a:t> </a:t>
            </a:r>
            <a:r>
              <a:rPr lang="zh-CN" altLang="en-US" sz="1600" dirty="0"/>
              <a:t>载板，测试时与</a:t>
            </a:r>
            <a:r>
              <a:rPr lang="en-US" altLang="zh-CN" sz="1600" dirty="0"/>
              <a:t>LED </a:t>
            </a:r>
            <a:r>
              <a:rPr lang="zh-CN" altLang="en-US" sz="1600" dirty="0"/>
              <a:t>载板共同使用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进度：</a:t>
            </a:r>
            <a:r>
              <a:rPr lang="zh-CN" altLang="en-US" sz="1600" dirty="0">
                <a:solidFill>
                  <a:srgbClr val="00B050"/>
                </a:solidFill>
              </a:rPr>
              <a:t>单板全部功能测试正常</a:t>
            </a:r>
            <a:endParaRPr lang="en-US" altLang="zh-CN" sz="1600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放大板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主要功能</a:t>
            </a:r>
            <a:endParaRPr lang="en-US" altLang="zh-CN" sz="1600" dirty="0"/>
          </a:p>
          <a:p>
            <a:pPr lvl="2">
              <a:lnSpc>
                <a:spcPct val="110000"/>
              </a:lnSpc>
            </a:pPr>
            <a:r>
              <a:rPr lang="zh-CN" altLang="en-US" sz="1600" dirty="0"/>
              <a:t>能量信息</a:t>
            </a:r>
            <a:endParaRPr lang="en-US" altLang="zh-CN" sz="1600" dirty="0"/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高低增益放大适配更大动态范围光子数（</a:t>
            </a:r>
            <a:r>
              <a:rPr lang="en-US" altLang="zh-CN" sz="1600" dirty="0"/>
              <a:t>×10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×100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成形滤波，使上升沿减缓，提高采样精度降低后端采集压力</a:t>
            </a:r>
            <a:endParaRPr lang="en-US" altLang="zh-CN" sz="1600" dirty="0"/>
          </a:p>
          <a:p>
            <a:pPr lvl="2">
              <a:lnSpc>
                <a:spcPct val="110000"/>
              </a:lnSpc>
            </a:pPr>
            <a:r>
              <a:rPr lang="zh-CN" altLang="en-US" sz="1600" dirty="0"/>
              <a:t>时间信息</a:t>
            </a:r>
            <a:endParaRPr lang="en-US" altLang="zh-CN" sz="1600" dirty="0"/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甄别器</a:t>
            </a:r>
            <a:endParaRPr lang="en-US" altLang="zh-CN" sz="1600" dirty="0"/>
          </a:p>
          <a:p>
            <a:pPr lvl="2">
              <a:lnSpc>
                <a:spcPct val="110000"/>
              </a:lnSpc>
            </a:pPr>
            <a:r>
              <a:rPr lang="zh-CN" altLang="en-US" sz="1600" dirty="0"/>
              <a:t>高压模块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进度：</a:t>
            </a:r>
            <a:r>
              <a:rPr lang="zh-CN" altLang="en-US" sz="1600" dirty="0">
                <a:solidFill>
                  <a:srgbClr val="FF0000"/>
                </a:solidFill>
              </a:rPr>
              <a:t>除高压模块外</a:t>
            </a:r>
            <a:r>
              <a:rPr lang="zh-CN" altLang="en-US" sz="1600" dirty="0"/>
              <a:t>，</a:t>
            </a:r>
            <a:r>
              <a:rPr lang="zh-CN" altLang="en-US" sz="1600" dirty="0">
                <a:solidFill>
                  <a:srgbClr val="00B050"/>
                </a:solidFill>
              </a:rPr>
              <a:t>单板全部功能测试正常</a:t>
            </a:r>
            <a:endParaRPr lang="en-US" altLang="zh-CN" sz="16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采集板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主要功能：通过</a:t>
            </a:r>
            <a:r>
              <a:rPr lang="en-US" altLang="zh-CN" sz="1600" dirty="0"/>
              <a:t>ADC</a:t>
            </a:r>
            <a:r>
              <a:rPr lang="zh-CN" altLang="en-US" sz="1600" dirty="0"/>
              <a:t>将能量信息数字化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进度：</a:t>
            </a:r>
            <a:r>
              <a:rPr lang="zh-CN" altLang="en-US" sz="1600" dirty="0">
                <a:solidFill>
                  <a:srgbClr val="FF0000"/>
                </a:solidFill>
              </a:rPr>
              <a:t>设计完成，待投出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数据处理板（开发板）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主要功能</a:t>
            </a:r>
            <a:endParaRPr lang="en-US" altLang="zh-CN" sz="1600" dirty="0"/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将能量信息传递给上位机做能谱分析</a:t>
            </a:r>
            <a:endParaRPr lang="en-US" altLang="zh-CN" sz="1600" dirty="0"/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TDC</a:t>
            </a:r>
            <a:r>
              <a:rPr lang="zh-CN" altLang="en-US" sz="1600" dirty="0"/>
              <a:t>，并将时间信息传递给上位机</a:t>
            </a:r>
            <a:endParaRPr lang="en-US" altLang="zh-CN" sz="1600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进度：</a:t>
            </a:r>
            <a:r>
              <a:rPr lang="zh-CN" altLang="en-US" sz="1600" dirty="0">
                <a:solidFill>
                  <a:srgbClr val="FF0000"/>
                </a:solidFill>
              </a:rPr>
              <a:t>代码尚未开始攥写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48558C-EAF7-4FAE-A503-85F93C85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889" r="17500" b="28889"/>
          <a:stretch/>
        </p:blipFill>
        <p:spPr>
          <a:xfrm>
            <a:off x="6842760" y="1143000"/>
            <a:ext cx="2118540" cy="13481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33CDB3-6137-4789-85F4-DA292EB64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12222" r="23542" b="36667"/>
          <a:stretch/>
        </p:blipFill>
        <p:spPr>
          <a:xfrm>
            <a:off x="10363200" y="169182"/>
            <a:ext cx="55167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放大板测试结果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007A4B-AEF7-45C9-9D3D-F0B80A243D62}"/>
              </a:ext>
            </a:extLst>
          </p:cNvPr>
          <p:cNvSpPr txBox="1"/>
          <p:nvPr/>
        </p:nvSpPr>
        <p:spPr>
          <a:xfrm>
            <a:off x="225458" y="1371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放大部分幅频响应：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94D08C-E55F-4235-B1AE-D03EDADD6E56}"/>
              </a:ext>
            </a:extLst>
          </p:cNvPr>
          <p:cNvSpPr txBox="1"/>
          <p:nvPr/>
        </p:nvSpPr>
        <p:spPr>
          <a:xfrm>
            <a:off x="6172200" y="2209800"/>
            <a:ext cx="28194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目前的测试方法不够准确，输入输出的幅度均采用示波器</a:t>
            </a:r>
            <a:r>
              <a:rPr lang="en-US" altLang="zh-CN" dirty="0">
                <a:solidFill>
                  <a:srgbClr val="FF0000"/>
                </a:solidFill>
              </a:rPr>
              <a:t>measure </a:t>
            </a:r>
            <a:r>
              <a:rPr lang="zh-CN" altLang="en-US" dirty="0">
                <a:solidFill>
                  <a:srgbClr val="FF0000"/>
                </a:solidFill>
              </a:rPr>
              <a:t>值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后续打算采用拟合的方式减少噪声的影响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基本符合设计预期与要求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925011-4DE6-4AD4-83BB-542A7B4F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9" y="1779032"/>
            <a:ext cx="4032001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5232AF-AF59-4170-9D91-FCBC2C2BC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00" y="4299032"/>
            <a:ext cx="4032000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11EF37-D7E7-45C6-8DE4-BC8B3EC98566}"/>
              </a:ext>
            </a:extLst>
          </p:cNvPr>
          <p:cNvSpPr txBox="1"/>
          <p:nvPr/>
        </p:nvSpPr>
        <p:spPr>
          <a:xfrm>
            <a:off x="76200" y="285436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Low Gain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EEC619-CBD5-436F-9DBB-B46DE16305D3}"/>
              </a:ext>
            </a:extLst>
          </p:cNvPr>
          <p:cNvSpPr txBox="1"/>
          <p:nvPr/>
        </p:nvSpPr>
        <p:spPr>
          <a:xfrm>
            <a:off x="76200" y="530173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 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13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放大板测试结果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007A4B-AEF7-45C9-9D3D-F0B80A243D62}"/>
              </a:ext>
            </a:extLst>
          </p:cNvPr>
          <p:cNvSpPr txBox="1"/>
          <p:nvPr/>
        </p:nvSpPr>
        <p:spPr>
          <a:xfrm>
            <a:off x="219075" y="1157676"/>
            <a:ext cx="5077031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成形：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成形部分带有增益</a:t>
            </a:r>
            <a:r>
              <a:rPr lang="en-US" altLang="zh-CN" dirty="0">
                <a:solidFill>
                  <a:srgbClr val="FF0000"/>
                </a:solidFill>
              </a:rPr>
              <a:t>~1.75 </a:t>
            </a:r>
            <a:r>
              <a:rPr lang="zh-CN" altLang="en-US" dirty="0">
                <a:solidFill>
                  <a:srgbClr val="FF0000"/>
                </a:solidFill>
              </a:rPr>
              <a:t>（可调整）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上升时间明显变长，</a:t>
            </a:r>
            <a:r>
              <a:rPr lang="en-US" altLang="zh-CN" dirty="0">
                <a:solidFill>
                  <a:srgbClr val="FF0000"/>
                </a:solidFill>
              </a:rPr>
              <a:t>2ns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~400ns 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（可调整）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波形变为类高斯波形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AAB08A-6DB2-4C06-9BE5-DD8C8876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951718"/>
            <a:ext cx="4800600" cy="36004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1D43D90-9CDA-4067-8860-EA0FD5CAD75D}"/>
              </a:ext>
            </a:extLst>
          </p:cNvPr>
          <p:cNvSpPr txBox="1"/>
          <p:nvPr/>
        </p:nvSpPr>
        <p:spPr>
          <a:xfrm>
            <a:off x="61722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基本符合设计预期与要求</a:t>
            </a:r>
          </a:p>
        </p:txBody>
      </p:sp>
    </p:spTree>
    <p:extLst>
      <p:ext uri="{BB962C8B-B14F-4D97-AF65-F5344CB8AC3E}">
        <p14:creationId xmlns:p14="http://schemas.microsoft.com/office/powerpoint/2010/main" val="279599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B39A0-EC40-4288-84CB-52F66E7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CB935-4AF9-4603-BCAE-3F8B7D64B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放大板测试结果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586D8A-854B-4B38-B8CD-9E78BDF6444A}"/>
              </a:ext>
            </a:extLst>
          </p:cNvPr>
          <p:cNvSpPr txBox="1"/>
          <p:nvPr/>
        </p:nvSpPr>
        <p:spPr>
          <a:xfrm>
            <a:off x="228600" y="1143000"/>
            <a:ext cx="8689942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甄别：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通过输入波形的方式，任意波形发生器输出类似</a:t>
            </a:r>
            <a:r>
              <a:rPr lang="en-US" altLang="zh-CN" dirty="0" err="1"/>
              <a:t>SiPM</a:t>
            </a:r>
            <a:r>
              <a:rPr lang="zh-CN" altLang="en-US" dirty="0"/>
              <a:t>信号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差分甄别器输出结果如下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B4C8B9-9729-4B12-87E4-F386A73A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952"/>
            <a:ext cx="9144000" cy="35668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37A718-C909-420B-B740-AFCBB3B8957D}"/>
              </a:ext>
            </a:extLst>
          </p:cNvPr>
          <p:cNvSpPr txBox="1"/>
          <p:nvPr/>
        </p:nvSpPr>
        <p:spPr>
          <a:xfrm>
            <a:off x="61722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基本符合设计预期与要求</a:t>
            </a:r>
          </a:p>
        </p:txBody>
      </p:sp>
    </p:spTree>
    <p:extLst>
      <p:ext uri="{BB962C8B-B14F-4D97-AF65-F5344CB8AC3E}">
        <p14:creationId xmlns:p14="http://schemas.microsoft.com/office/powerpoint/2010/main" val="19669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BBB7B4-F932-4749-9280-545ADBBB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BFEA21-848D-4D38-A9A4-E95F53D9B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联合测试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995A15-AA63-4822-A7A7-1C2D4B4A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60902"/>
            <a:ext cx="5800725" cy="301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A1149E-81E5-4ABD-BFB3-E8067DDA1BCF}"/>
              </a:ext>
            </a:extLst>
          </p:cNvPr>
          <p:cNvSpPr txBox="1"/>
          <p:nvPr/>
        </p:nvSpPr>
        <p:spPr>
          <a:xfrm>
            <a:off x="228600" y="4425566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LED1</a:t>
            </a:r>
            <a:r>
              <a:rPr lang="zh-CN" altLang="en-US" dirty="0"/>
              <a:t>设置：</a:t>
            </a:r>
            <a:r>
              <a:rPr lang="en-US" altLang="zh-CN" dirty="0"/>
              <a:t>0V</a:t>
            </a:r>
            <a:r>
              <a:rPr lang="zh-CN" altLang="en-US" dirty="0"/>
              <a:t>；</a:t>
            </a:r>
            <a:r>
              <a:rPr lang="en-US" altLang="zh-CN" dirty="0"/>
              <a:t>1.20V</a:t>
            </a:r>
            <a:r>
              <a:rPr lang="zh-CN" altLang="en-US" dirty="0"/>
              <a:t>；</a:t>
            </a:r>
            <a:r>
              <a:rPr lang="en-US" altLang="zh-CN" dirty="0"/>
              <a:t>1.21V</a:t>
            </a:r>
            <a:r>
              <a:rPr lang="zh-CN" altLang="en-US" dirty="0"/>
              <a:t>；</a:t>
            </a:r>
            <a:r>
              <a:rPr lang="en-US" altLang="zh-CN" dirty="0"/>
              <a:t>1.22V…1.42V 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LED2</a:t>
            </a:r>
            <a:r>
              <a:rPr lang="zh-CN" altLang="en-US" dirty="0"/>
              <a:t>电压设置：</a:t>
            </a:r>
            <a:r>
              <a:rPr lang="en-US" altLang="zh-CN" dirty="0"/>
              <a:t>1.25V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采用</a:t>
            </a:r>
            <a:r>
              <a:rPr lang="en-US" altLang="zh-CN" dirty="0">
                <a:solidFill>
                  <a:srgbClr val="FF0000"/>
                </a:solidFill>
              </a:rPr>
              <a:t>Standard output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调整</a:t>
            </a:r>
            <a:r>
              <a:rPr lang="en-US" altLang="zh-CN" dirty="0"/>
              <a:t>LED1</a:t>
            </a:r>
            <a:r>
              <a:rPr lang="zh-CN" altLang="en-US" dirty="0"/>
              <a:t>电压，以及</a:t>
            </a:r>
            <a:r>
              <a:rPr lang="en-US" altLang="zh-CN" dirty="0"/>
              <a:t>LED2</a:t>
            </a:r>
            <a:r>
              <a:rPr lang="zh-CN" altLang="en-US" dirty="0"/>
              <a:t>开关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248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DE2956-6B60-4712-8318-8CF71882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4AD956-E5AE-42E6-AA8C-DFDBC1A4A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C9C348-FA45-4578-B2CF-6847B20B4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2514600"/>
            <a:ext cx="4962525" cy="3933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030838-CA4C-41D7-B6D5-8DC384D35087}"/>
              </a:ext>
            </a:extLst>
          </p:cNvPr>
          <p:cNvSpPr txBox="1"/>
          <p:nvPr/>
        </p:nvSpPr>
        <p:spPr>
          <a:xfrm>
            <a:off x="228600" y="1219200"/>
            <a:ext cx="1922321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LED1</a:t>
            </a:r>
            <a:r>
              <a:rPr lang="zh-CN" altLang="en-US" dirty="0"/>
              <a:t>：</a:t>
            </a:r>
            <a:r>
              <a:rPr lang="en-US" altLang="zh-CN" dirty="0"/>
              <a:t>1.2V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LED2</a:t>
            </a:r>
            <a:r>
              <a:rPr lang="zh-CN" altLang="en-US" dirty="0"/>
              <a:t>：</a:t>
            </a:r>
            <a:r>
              <a:rPr lang="en-US" altLang="zh-CN" dirty="0"/>
              <a:t>OFF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Gain </a:t>
            </a:r>
            <a:r>
              <a:rPr lang="zh-CN" altLang="en-US" dirty="0"/>
              <a:t>结果：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B6F59C-58E7-4A1E-9F12-CFE8CB2124A3}"/>
              </a:ext>
            </a:extLst>
          </p:cNvPr>
          <p:cNvSpPr txBox="1"/>
          <p:nvPr/>
        </p:nvSpPr>
        <p:spPr>
          <a:xfrm>
            <a:off x="6096000" y="3209946"/>
            <a:ext cx="241935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Peak1</a:t>
            </a:r>
            <a:r>
              <a:rPr lang="zh-CN" altLang="en-US" dirty="0"/>
              <a:t>：</a:t>
            </a:r>
            <a:r>
              <a:rPr lang="en-US" altLang="zh-CN" dirty="0"/>
              <a:t>1113.5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Peak2</a:t>
            </a:r>
            <a:r>
              <a:rPr lang="zh-CN" altLang="en-US" dirty="0"/>
              <a:t>：</a:t>
            </a:r>
            <a:r>
              <a:rPr lang="en-US" altLang="zh-CN" dirty="0"/>
              <a:t>1128.5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Peak3</a:t>
            </a:r>
            <a:r>
              <a:rPr lang="zh-CN" altLang="en-US" dirty="0"/>
              <a:t>：</a:t>
            </a:r>
            <a:r>
              <a:rPr lang="en-US" altLang="zh-CN" dirty="0"/>
              <a:t>1143.5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44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DE2956-6B60-4712-8318-8CF71882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4AD956-E5AE-42E6-AA8C-DFDBC1A4A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030838-CA4C-41D7-B6D5-8DC384D35087}"/>
              </a:ext>
            </a:extLst>
          </p:cNvPr>
          <p:cNvSpPr txBox="1"/>
          <p:nvPr/>
        </p:nvSpPr>
        <p:spPr>
          <a:xfrm>
            <a:off x="228600" y="1219200"/>
            <a:ext cx="1922321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LED1</a:t>
            </a:r>
            <a:r>
              <a:rPr lang="zh-CN" altLang="en-US" dirty="0"/>
              <a:t>：</a:t>
            </a:r>
            <a:r>
              <a:rPr lang="en-US" altLang="zh-CN" dirty="0"/>
              <a:t>1.21V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LED2</a:t>
            </a:r>
            <a:r>
              <a:rPr lang="zh-CN" altLang="en-US" dirty="0"/>
              <a:t>：</a:t>
            </a:r>
            <a:r>
              <a:rPr lang="en-US" altLang="zh-CN" dirty="0"/>
              <a:t>OFF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Gain </a:t>
            </a:r>
            <a:r>
              <a:rPr lang="zh-CN" altLang="en-US" dirty="0"/>
              <a:t>结果：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B6F59C-58E7-4A1E-9F12-CFE8CB2124A3}"/>
              </a:ext>
            </a:extLst>
          </p:cNvPr>
          <p:cNvSpPr txBox="1"/>
          <p:nvPr/>
        </p:nvSpPr>
        <p:spPr>
          <a:xfrm>
            <a:off x="6096000" y="1447800"/>
            <a:ext cx="241935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Peak1</a:t>
            </a:r>
            <a:r>
              <a:rPr lang="zh-CN" altLang="en-US" dirty="0"/>
              <a:t>：</a:t>
            </a:r>
            <a:r>
              <a:rPr lang="en-US" altLang="zh-CN" dirty="0"/>
              <a:t>1109.5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Peak2</a:t>
            </a:r>
            <a:r>
              <a:rPr lang="zh-CN" altLang="en-US" dirty="0"/>
              <a:t>：</a:t>
            </a:r>
            <a:r>
              <a:rPr lang="en-US" altLang="zh-CN" dirty="0"/>
              <a:t>1114.5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Peak3</a:t>
            </a:r>
            <a:r>
              <a:rPr lang="zh-CN" altLang="en-US" dirty="0"/>
              <a:t>：</a:t>
            </a:r>
            <a:r>
              <a:rPr lang="en-US" altLang="zh-CN" dirty="0"/>
              <a:t>1118.5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Peak4</a:t>
            </a:r>
            <a:r>
              <a:rPr lang="zh-CN" altLang="en-US" dirty="0"/>
              <a:t>：</a:t>
            </a:r>
            <a:r>
              <a:rPr lang="en-US" altLang="zh-CN" dirty="0"/>
              <a:t>1123.5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Peak5</a:t>
            </a:r>
            <a:r>
              <a:rPr lang="zh-CN" altLang="en-US" dirty="0"/>
              <a:t>：</a:t>
            </a:r>
            <a:r>
              <a:rPr lang="en-US" altLang="zh-CN" dirty="0"/>
              <a:t>1128.5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Peak6</a:t>
            </a:r>
            <a:r>
              <a:rPr lang="zh-CN" altLang="en-US" dirty="0"/>
              <a:t>：</a:t>
            </a:r>
            <a:r>
              <a:rPr lang="en-US" altLang="zh-CN" dirty="0"/>
              <a:t>1132.5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Peak7</a:t>
            </a:r>
            <a:r>
              <a:rPr lang="zh-CN" altLang="en-US" dirty="0"/>
              <a:t>：</a:t>
            </a:r>
            <a:r>
              <a:rPr lang="en-US" altLang="zh-CN" dirty="0"/>
              <a:t>1137.5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…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A34C2A-FB7E-4F7F-8814-294FDB3F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79362"/>
            <a:ext cx="443931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4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DE2956-6B60-4712-8318-8CF71882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4AD956-E5AE-42E6-AA8C-DFDBC1A4A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030838-CA4C-41D7-B6D5-8DC384D35087}"/>
              </a:ext>
            </a:extLst>
          </p:cNvPr>
          <p:cNvSpPr txBox="1"/>
          <p:nvPr/>
        </p:nvSpPr>
        <p:spPr>
          <a:xfrm>
            <a:off x="228600" y="1219200"/>
            <a:ext cx="1922321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LED1</a:t>
            </a:r>
            <a:r>
              <a:rPr lang="zh-CN" altLang="en-US" dirty="0"/>
              <a:t>：</a:t>
            </a:r>
            <a:r>
              <a:rPr lang="en-US" altLang="zh-CN" dirty="0"/>
              <a:t>1.22V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LED2</a:t>
            </a:r>
            <a:r>
              <a:rPr lang="zh-CN" altLang="en-US" dirty="0"/>
              <a:t>：</a:t>
            </a:r>
            <a:r>
              <a:rPr lang="en-US" altLang="zh-CN" dirty="0"/>
              <a:t>OFF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Gain </a:t>
            </a:r>
            <a:r>
              <a:rPr lang="zh-CN" altLang="en-US" dirty="0"/>
              <a:t>结果：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B6F59C-58E7-4A1E-9F12-CFE8CB2124A3}"/>
              </a:ext>
            </a:extLst>
          </p:cNvPr>
          <p:cNvSpPr txBox="1"/>
          <p:nvPr/>
        </p:nvSpPr>
        <p:spPr>
          <a:xfrm>
            <a:off x="6096000" y="1447800"/>
            <a:ext cx="241935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Peak1</a:t>
            </a:r>
            <a:r>
              <a:rPr lang="zh-CN" altLang="en-US" dirty="0"/>
              <a:t>：</a:t>
            </a:r>
            <a:r>
              <a:rPr lang="en-US" altLang="zh-CN" dirty="0"/>
              <a:t>1110.5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Peak2</a:t>
            </a:r>
            <a:r>
              <a:rPr lang="zh-CN" altLang="en-US" dirty="0"/>
              <a:t>：</a:t>
            </a:r>
            <a:r>
              <a:rPr lang="en-US" altLang="zh-CN" dirty="0"/>
              <a:t>1114.5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Peak3</a:t>
            </a:r>
            <a:r>
              <a:rPr lang="zh-CN" altLang="en-US" dirty="0"/>
              <a:t>：</a:t>
            </a:r>
            <a:r>
              <a:rPr lang="en-US" altLang="zh-CN" dirty="0"/>
              <a:t>1119.5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Peak4</a:t>
            </a:r>
            <a:r>
              <a:rPr lang="zh-CN" altLang="en-US" dirty="0"/>
              <a:t>：</a:t>
            </a:r>
            <a:r>
              <a:rPr lang="en-US" altLang="zh-CN" dirty="0"/>
              <a:t>1123.5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Peak5</a:t>
            </a:r>
            <a:r>
              <a:rPr lang="zh-CN" altLang="en-US" dirty="0"/>
              <a:t>：</a:t>
            </a:r>
            <a:r>
              <a:rPr lang="en-US" altLang="zh-CN" dirty="0"/>
              <a:t>1128.5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Peak6</a:t>
            </a:r>
            <a:r>
              <a:rPr lang="zh-CN" altLang="en-US" dirty="0"/>
              <a:t>：</a:t>
            </a:r>
            <a:r>
              <a:rPr lang="en-US" altLang="zh-CN"/>
              <a:t>1133.5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Peak7</a:t>
            </a:r>
            <a:r>
              <a:rPr lang="zh-CN" altLang="en-US" dirty="0"/>
              <a:t>：</a:t>
            </a:r>
            <a:r>
              <a:rPr lang="en-US" altLang="zh-CN" dirty="0"/>
              <a:t>1137.5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…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90D81E-7914-42EF-9A7F-DC7814DD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700338"/>
            <a:ext cx="49244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441325</TotalTime>
  <Words>436</Words>
  <Application>Microsoft Office PowerPoint</Application>
  <PresentationFormat>全屏显示(4:3)</PresentationFormat>
  <Paragraphs>105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Wingdings</vt:lpstr>
      <vt:lpstr>Office 主题​​</vt:lpstr>
      <vt:lpstr>SiPM 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5594</cp:revision>
  <cp:lastPrinted>2023-09-04T07:35:07Z</cp:lastPrinted>
  <dcterms:created xsi:type="dcterms:W3CDTF">1601-01-01T00:00:00Z</dcterms:created>
  <dcterms:modified xsi:type="dcterms:W3CDTF">2025-05-06T07:59:35Z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