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258" r:id="rId2"/>
    <p:sldId id="1386" r:id="rId3"/>
    <p:sldId id="1385" r:id="rId4"/>
    <p:sldId id="1387" r:id="rId5"/>
  </p:sldIdLst>
  <p:sldSz cx="9144000" cy="6858000" type="screen4x3"/>
  <p:notesSz cx="6792913" cy="99250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wang" initials="lw" lastIdx="1" clrIdx="0">
    <p:extLst>
      <p:ext uri="{19B8F6BF-5375-455C-9EA6-DF929625EA0E}">
        <p15:presenceInfo xmlns:p15="http://schemas.microsoft.com/office/powerpoint/2012/main" userId="7dbf4ba8da585acb" providerId="Windows Live"/>
      </p:ext>
    </p:extLst>
  </p:cmAuthor>
  <p:cmAuthor id="2" name="yechangqing" initials="y" lastIdx="9" clrIdx="1">
    <p:extLst>
      <p:ext uri="{19B8F6BF-5375-455C-9EA6-DF929625EA0E}">
        <p15:presenceInfo xmlns:p15="http://schemas.microsoft.com/office/powerpoint/2012/main" userId="yechangq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1439" autoAdjust="0"/>
  </p:normalViewPr>
  <p:slideViewPr>
    <p:cSldViewPr>
      <p:cViewPr varScale="1">
        <p:scale>
          <a:sx n="103" d="100"/>
          <a:sy n="103" d="100"/>
        </p:scale>
        <p:origin x="205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19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09B3C11-F805-4C3D-B9B8-752E9494D3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5A85D1-4FA1-4E48-AC75-56CE810179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DBAE-07B3-4811-AC70-5CD08B07C79A}" type="datetimeFigureOut">
              <a:rPr lang="zh-CN" altLang="en-US" smtClean="0"/>
              <a:t>2025/4/29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965668-4C6A-4879-8D96-399A01EADB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486C0A-2161-431B-8BC4-0048994DB6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F8C8-E817-4D99-A4D5-E1B58232D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B81A020-D781-4672-BA54-ABD7001C2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3EE2D2-A42B-4EA8-A6E2-21B8CFFEE9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0688EF-04A8-4DA9-97EE-1D7B6287A4F1}" type="datetimeFigureOut">
              <a:rPr lang="zh-CN" altLang="en-US"/>
              <a:pPr>
                <a:defRPr/>
              </a:pPr>
              <a:t>2025/4/29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7E3F9AEB-5FCC-40FB-B809-DBA64CD28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56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CD219B32-0C7D-43E5-A1A6-6402D832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BA2490-8EBA-4D74-8B34-F46176D0EE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CB40F5-D785-4BC8-9F88-EE2EB0C3A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AB2B21-51AE-4EEE-A1A4-F8380AC818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B2B21-51AE-4EEE-A1A4-F8380AC8188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58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81F87-3656-48AB-9014-9E3519E1D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6449F1-A1A1-4340-BEE6-378C3C43D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2EA2E3-E792-44B1-9C12-EAC8D7DA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6F20ED-ACC7-476D-87B9-07469AA7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BED3E8-BAFC-4B0E-8E44-3CCC9E30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36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9644D-5E54-4C9B-96BA-935A4079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77F78AA-C8A4-45EE-ABDD-144A88C4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9AF2BC-DBFB-4196-AED8-34F081F9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84E868-4C12-43B9-A254-4F633C9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1F3D4A-353D-423F-94DC-FF532D20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355C76-69FD-4F91-A4DE-D0A21327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39696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330DF-AB01-439C-BDCD-184FA5F0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DAB032-124F-4899-9A09-4928847F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A951B5-882E-4BCC-9563-00616EB6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0A1958-5038-438C-A828-55CE92E4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77E22A-1AF0-4A43-A267-0738B844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04438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8F6BC8D-FA25-406E-87A6-512A92214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6D06E9-D819-4469-83B9-EF767FDEA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9BE229-70F9-46C9-9C23-D13F3E0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02BC56-B600-4640-A2CD-1C14EE08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6CC9A1-C95D-4A78-8512-708949A0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73332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98AAD-E6DB-4F0D-BE69-17D36443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51F035-FB6A-4B26-B3EC-702505AE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A0C8-A198-416B-BB49-C7F1DE1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4E4F9A-19C7-470E-9B2C-3DEEB285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7C12D0-E88E-434A-994C-0E93E3C7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346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2EEC6-667E-4C9C-81DE-4F8355F7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E96B14-FB7A-4106-9F19-E36C0D74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D1A0CE-E429-446A-9806-2E2DC133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139376-B66C-4CDF-98C5-855A9691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98D8F-E820-472C-899F-EA257400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55196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B279F0-3E23-410E-9F14-D877396F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9CFE51-C81B-458F-912E-E086467D3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B77B75-1744-4F06-8518-9F0D99709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02D0D2-1210-45E6-BC22-C26E687F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8EE33D-4664-4C31-8E80-215F011E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F2BC3D-4F5D-43D3-9F17-143784DF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70819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7AE3B-5A9B-47F4-9A17-6917B0C9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D9D50F-E60D-4375-AB5B-D11B9057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0BB658-8866-4022-B721-E59414D4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0C4F2AA-CCF8-4D0C-9C95-8BC48033B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B9082D-6F7D-4BFE-9E75-266537FC7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14AEAFA-B66D-4B8D-B253-140662E0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EDA7EA0-5FD0-4ABB-90D3-C3D3C50B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8C19922-4A26-480F-AC43-90948A7B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79643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F6414-AC35-4DDA-936F-06CA2B88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54E9A6-10CA-469C-8973-0C3F2122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B95FA7-EC69-4349-92AC-0FA6EEF6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87E545-7A27-40F0-9E9C-36B576DF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97437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8A9493-819D-4ED5-AB1D-C277B44B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FBD330-F806-4915-AD5A-505A7813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338402-4305-4C02-AF32-BF11EC31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33828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F7779-C9DC-4BDD-AD7F-A9C01D95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5D69EF-3C81-4AFB-A1C6-4712316A2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147849-41C6-4007-81BE-769B8772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966A9D-AB91-464F-A35D-7F5067D1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3C781-3611-4A05-8D33-9E05D51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24AD0D-B246-43FB-9EFC-B3CF5F6D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589074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PPT内页副本1">
            <a:extLst>
              <a:ext uri="{FF2B5EF4-FFF2-40B4-BE49-F238E27FC236}">
                <a16:creationId xmlns:a16="http://schemas.microsoft.com/office/drawing/2014/main" id="{427CADE0-5D59-48D7-B880-E1682443E7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348FDCA-98FE-4D45-894D-8C9E1E705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84D09B-03DB-42A7-A9A5-146C6CBAC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310071-454F-422B-9A85-A073DD2E3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EF2B-8039-4C1E-A573-46AE1706B51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7296F4C-DFB7-4BEE-B399-2E1E730B1F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136525"/>
            <a:ext cx="5257800" cy="83820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288425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C1E515-0B88-4D07-A3A0-0FA34214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2739E7-BA22-4199-8449-C0D4BE1D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FF116A-2462-402F-9CAB-9E789B91B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FD7F7F-1C84-4664-A17A-08E0FF9C6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A1E558-B7E7-4798-B517-D41E8FB8F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9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6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2">
            <a:extLst>
              <a:ext uri="{FF2B5EF4-FFF2-40B4-BE49-F238E27FC236}">
                <a16:creationId xmlns:a16="http://schemas.microsoft.com/office/drawing/2014/main" id="{7CC63E9D-6895-4804-83EB-1948F52A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1">
            <a:extLst>
              <a:ext uri="{FF2B5EF4-FFF2-40B4-BE49-F238E27FC236}">
                <a16:creationId xmlns:a16="http://schemas.microsoft.com/office/drawing/2014/main" id="{56930872-1753-4C67-8007-D7F17A78D6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132013"/>
            <a:ext cx="8229600" cy="1981200"/>
          </a:xfrm>
        </p:spPr>
        <p:txBody>
          <a:bodyPr anchor="ctr"/>
          <a:lstStyle/>
          <a:p>
            <a:pPr eaLnBrk="1" hangingPunct="1"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磁芯线圈</a:t>
            </a:r>
            <a:endParaRPr lang="zh-CN" altLang="zh-CN" sz="4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6" name="Rectangle 12">
            <a:extLst>
              <a:ext uri="{FF2B5EF4-FFF2-40B4-BE49-F238E27FC236}">
                <a16:creationId xmlns:a16="http://schemas.microsoft.com/office/drawing/2014/main" id="{E2B2CE97-30DD-4DCC-9817-F5778BBFDA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24100" y="5102224"/>
            <a:ext cx="4495800" cy="1374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en-US" altLang="zh-CN" b="1" dirty="0">
                <a:ea typeface="+mn-ea"/>
                <a:cs typeface="+mn-ea"/>
                <a:sym typeface="+mn-lt"/>
              </a:rPr>
              <a:t>2025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年</a:t>
            </a:r>
            <a:r>
              <a:rPr lang="en-US" altLang="zh-CN" b="1" dirty="0">
                <a:cs typeface="+mn-ea"/>
                <a:sym typeface="+mn-lt"/>
              </a:rPr>
              <a:t>04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月</a:t>
            </a:r>
            <a:r>
              <a:rPr lang="en-US" altLang="zh-CN" b="1" dirty="0">
                <a:ea typeface="+mn-ea"/>
                <a:cs typeface="+mn-ea"/>
                <a:sym typeface="+mn-lt"/>
              </a:rPr>
              <a:t>29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日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zh-CN" altLang="en-US" b="1" dirty="0">
                <a:ea typeface="+mn-ea"/>
                <a:cs typeface="+mn-ea"/>
                <a:sym typeface="+mn-lt"/>
              </a:rPr>
              <a:t>叶昌庆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82B0452-FACA-4046-B3F0-E07FD666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D92469D-33A5-4E34-B163-0D86E40F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D804D5-E7E0-4AF1-AECC-E27677859C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大尺寸磁芯线圈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3DA6AF83-5517-476D-A7E9-FB13BA13E37E}"/>
              </a:ext>
            </a:extLst>
          </p:cNvPr>
          <p:cNvSpPr txBox="1"/>
          <p:nvPr/>
        </p:nvSpPr>
        <p:spPr>
          <a:xfrm>
            <a:off x="372048" y="1140001"/>
            <a:ext cx="47714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磁芯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FFFF00"/>
                </a:highlight>
              </a:rPr>
              <a:t>33.5R40 * 3</a:t>
            </a:r>
            <a:r>
              <a:rPr lang="zh-CN" altLang="en-US" dirty="0"/>
              <a:t>，雕刻工艺 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FFFF00"/>
                </a:highlight>
              </a:rPr>
              <a:t>33.5R60 * 3</a:t>
            </a:r>
            <a:r>
              <a:rPr lang="zh-CN" altLang="en-US" dirty="0"/>
              <a:t>，雕刻工艺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00FF00"/>
                </a:highlight>
              </a:rPr>
              <a:t>93.5R60 * 3</a:t>
            </a:r>
            <a:r>
              <a:rPr lang="zh-CN" altLang="en-US" dirty="0"/>
              <a:t>，雕刻工艺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FF00FF"/>
                </a:highlight>
              </a:rPr>
              <a:t>143.5R60 * 3</a:t>
            </a:r>
            <a:r>
              <a:rPr lang="zh-CN" altLang="en-US" dirty="0"/>
              <a:t>，雕刻工艺，此时已经烧结困难，需要烧结</a:t>
            </a:r>
            <a:r>
              <a:rPr lang="en-US" altLang="zh-CN" dirty="0"/>
              <a:t>6-7</a:t>
            </a:r>
            <a:r>
              <a:rPr lang="zh-CN" altLang="en-US" dirty="0"/>
              <a:t>天，更大尺寸没有制作的可能性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CN" altLang="en-US" dirty="0"/>
              <a:t>磁环</a:t>
            </a:r>
            <a:r>
              <a:rPr lang="en-US" altLang="zh-CN" dirty="0"/>
              <a:t>100×60×20 * 2</a:t>
            </a:r>
            <a:r>
              <a:rPr lang="zh-CN" altLang="en-US" dirty="0"/>
              <a:t>，雕刻工艺</a:t>
            </a:r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D92A555-C0B2-4738-84EA-9C5208D11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75" y="3352800"/>
            <a:ext cx="3639699" cy="148742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CA39715-FA53-4983-A8CB-F2CA1CC98F1D}"/>
              </a:ext>
            </a:extLst>
          </p:cNvPr>
          <p:cNvSpPr txBox="1"/>
          <p:nvPr/>
        </p:nvSpPr>
        <p:spPr>
          <a:xfrm>
            <a:off x="5624224" y="2044313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dirty="0"/>
              <a:t>线圈</a:t>
            </a:r>
            <a:endParaRPr lang="en-US" altLang="zh-CN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FFFF00"/>
                </a:highlight>
              </a:rPr>
              <a:t>35*60 </a:t>
            </a:r>
            <a:r>
              <a:rPr lang="zh-CN" altLang="en-US" dirty="0">
                <a:highlight>
                  <a:srgbClr val="FFFF00"/>
                </a:highlight>
              </a:rPr>
              <a:t>（已有）</a:t>
            </a:r>
            <a:endParaRPr lang="en-US" altLang="zh-CN" dirty="0">
              <a:highlight>
                <a:srgbClr val="FFFF00"/>
              </a:highlight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00FF00"/>
                </a:highlight>
              </a:rPr>
              <a:t>95*60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>
                <a:highlight>
                  <a:srgbClr val="FF00FF"/>
                </a:highlight>
              </a:rPr>
              <a:t>145*60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7A71BB0-486C-4A93-AFCB-E06A72BF3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1" y="3256506"/>
            <a:ext cx="1962149" cy="1518330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B4F3CC59-A614-48DD-B6EC-C95923B956CA}"/>
              </a:ext>
            </a:extLst>
          </p:cNvPr>
          <p:cNvSpPr txBox="1"/>
          <p:nvPr/>
        </p:nvSpPr>
        <p:spPr>
          <a:xfrm>
            <a:off x="3916424" y="3965869"/>
            <a:ext cx="114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￥8102.1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218C8BF-1473-4A39-B8B9-A0668D019C36}"/>
              </a:ext>
            </a:extLst>
          </p:cNvPr>
          <p:cNvSpPr txBox="1"/>
          <p:nvPr/>
        </p:nvSpPr>
        <p:spPr>
          <a:xfrm>
            <a:off x="7867650" y="3781203"/>
            <a:ext cx="114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￥</a:t>
            </a:r>
            <a:r>
              <a:rPr lang="en-US" altLang="zh-CN" dirty="0"/>
              <a:t>9169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00604C65-F26A-402E-860E-C61C2873FC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7" t="27809" r="23320" b="19119"/>
          <a:stretch/>
        </p:blipFill>
        <p:spPr>
          <a:xfrm rot="16200000">
            <a:off x="7810499" y="769960"/>
            <a:ext cx="1219199" cy="1354305"/>
          </a:xfrm>
          <a:prstGeom prst="rect">
            <a:avLst/>
          </a:prstGeom>
        </p:spPr>
      </p:pic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CD0330-C8DE-4AD8-83C6-59755E35938F}"/>
              </a:ext>
            </a:extLst>
          </p:cNvPr>
          <p:cNvCxnSpPr/>
          <p:nvPr/>
        </p:nvCxnSpPr>
        <p:spPr>
          <a:xfrm>
            <a:off x="5143500" y="1182828"/>
            <a:ext cx="0" cy="5675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C9BF37D0-688F-428C-8EDC-64C3AA6DBCA3}"/>
              </a:ext>
            </a:extLst>
          </p:cNvPr>
          <p:cNvSpPr txBox="1"/>
          <p:nvPr/>
        </p:nvSpPr>
        <p:spPr>
          <a:xfrm>
            <a:off x="5424393" y="4854887"/>
            <a:ext cx="3752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时间预估：</a:t>
            </a:r>
            <a:endParaRPr lang="en-US" altLang="zh-CN" b="1" dirty="0"/>
          </a:p>
          <a:p>
            <a:pPr algn="ctr"/>
            <a:r>
              <a:rPr lang="zh-CN" altLang="en-US" dirty="0"/>
              <a:t>耗材采购申请表：</a:t>
            </a:r>
            <a:r>
              <a:rPr lang="en-US" altLang="zh-CN" dirty="0">
                <a:solidFill>
                  <a:srgbClr val="0070C0"/>
                </a:solidFill>
              </a:rPr>
              <a:t>2</a:t>
            </a:r>
            <a:r>
              <a:rPr lang="zh-CN" altLang="en-US" dirty="0">
                <a:solidFill>
                  <a:srgbClr val="0070C0"/>
                </a:solidFill>
              </a:rPr>
              <a:t>天</a:t>
            </a:r>
            <a:endParaRPr lang="en-US" altLang="zh-CN" dirty="0">
              <a:solidFill>
                <a:srgbClr val="0070C0"/>
              </a:solidFill>
            </a:endParaRPr>
          </a:p>
          <a:p>
            <a:pPr algn="ctr"/>
            <a:r>
              <a:rPr lang="zh-CN" altLang="en-US" dirty="0"/>
              <a:t>↓</a:t>
            </a:r>
            <a:endParaRPr lang="en-US" altLang="zh-CN" dirty="0"/>
          </a:p>
          <a:p>
            <a:pPr algn="ctr"/>
            <a:r>
              <a:rPr lang="zh-CN" altLang="en-US" dirty="0"/>
              <a:t>预付款开始制作：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周</a:t>
            </a:r>
            <a:endParaRPr lang="en-US" altLang="zh-CN" dirty="0">
              <a:solidFill>
                <a:srgbClr val="FF0000"/>
              </a:solidFill>
            </a:endParaRPr>
          </a:p>
          <a:p>
            <a:pPr algn="ctr"/>
            <a:r>
              <a:rPr lang="zh-CN" altLang="en-US" dirty="0"/>
              <a:t>↓</a:t>
            </a:r>
            <a:endParaRPr lang="en-US" altLang="zh-CN" dirty="0"/>
          </a:p>
          <a:p>
            <a:pPr algn="ctr"/>
            <a:r>
              <a:rPr lang="zh-CN" altLang="en-US" dirty="0"/>
              <a:t>报销流程</a:t>
            </a:r>
            <a:endParaRPr lang="en-US" altLang="zh-CN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DDFF6A5C-379A-4C01-AEDF-54F15AAE591F}"/>
              </a:ext>
            </a:extLst>
          </p:cNvPr>
          <p:cNvSpPr txBox="1"/>
          <p:nvPr/>
        </p:nvSpPr>
        <p:spPr>
          <a:xfrm>
            <a:off x="173880" y="4957972"/>
            <a:ext cx="24189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时间预估：</a:t>
            </a:r>
            <a:endParaRPr lang="en-US" altLang="zh-CN" b="1" dirty="0"/>
          </a:p>
          <a:p>
            <a:pPr algn="ctr"/>
            <a:r>
              <a:rPr lang="zh-CN" altLang="en-US" dirty="0"/>
              <a:t>科研项目外协申请表</a:t>
            </a:r>
            <a:endParaRPr lang="en-US" altLang="zh-CN" dirty="0"/>
          </a:p>
          <a:p>
            <a:pPr algn="ctr"/>
            <a:r>
              <a:rPr lang="zh-CN" altLang="en-US" dirty="0"/>
              <a:t>↓</a:t>
            </a:r>
            <a:endParaRPr lang="en-US" altLang="zh-CN" dirty="0"/>
          </a:p>
          <a:p>
            <a:pPr algn="ctr"/>
            <a:r>
              <a:rPr lang="zh-CN" altLang="en-US" dirty="0"/>
              <a:t>技术要求</a:t>
            </a:r>
            <a:endParaRPr lang="en-US" altLang="zh-CN" dirty="0"/>
          </a:p>
          <a:p>
            <a:pPr algn="ctr"/>
            <a:r>
              <a:rPr lang="zh-CN" altLang="en-US" dirty="0"/>
              <a:t>↓</a:t>
            </a:r>
            <a:endParaRPr lang="en-US" altLang="zh-CN" dirty="0"/>
          </a:p>
          <a:p>
            <a:pPr algn="ctr"/>
            <a:r>
              <a:rPr lang="zh-CN" altLang="en-US" dirty="0"/>
              <a:t>单一来源供方审批表</a:t>
            </a:r>
            <a:endParaRPr lang="en-US" altLang="zh-CN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EBCADF5-21BC-4854-8CC8-11C39970DACB}"/>
              </a:ext>
            </a:extLst>
          </p:cNvPr>
          <p:cNvSpPr txBox="1"/>
          <p:nvPr/>
        </p:nvSpPr>
        <p:spPr>
          <a:xfrm>
            <a:off x="2658690" y="5256334"/>
            <a:ext cx="2418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合同签订</a:t>
            </a:r>
            <a:endParaRPr lang="en-US" altLang="zh-CN" dirty="0"/>
          </a:p>
          <a:p>
            <a:pPr algn="ctr"/>
            <a:r>
              <a:rPr lang="zh-CN" altLang="en-US" dirty="0"/>
              <a:t>↓</a:t>
            </a:r>
            <a:endParaRPr lang="en-US" altLang="zh-CN" dirty="0"/>
          </a:p>
          <a:p>
            <a:pPr algn="ctr"/>
            <a:r>
              <a:rPr lang="zh-CN" altLang="en-US" dirty="0"/>
              <a:t>实施与验收：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周</a:t>
            </a:r>
            <a:endParaRPr lang="en-US" altLang="zh-CN" dirty="0">
              <a:solidFill>
                <a:srgbClr val="FF0000"/>
              </a:solidFill>
            </a:endParaRPr>
          </a:p>
        </p:txBody>
      </p:sp>
      <p:cxnSp>
        <p:nvCxnSpPr>
          <p:cNvPr id="5" name="连接符: 肘形 4">
            <a:extLst>
              <a:ext uri="{FF2B5EF4-FFF2-40B4-BE49-F238E27FC236}">
                <a16:creationId xmlns:a16="http://schemas.microsoft.com/office/drawing/2014/main" id="{2F673BA3-C0BD-4FF5-8685-3E94EF287FF4}"/>
              </a:ext>
            </a:extLst>
          </p:cNvPr>
          <p:cNvCxnSpPr>
            <a:endCxn id="22" idx="0"/>
          </p:cNvCxnSpPr>
          <p:nvPr/>
        </p:nvCxnSpPr>
        <p:spPr>
          <a:xfrm flipV="1">
            <a:off x="2438400" y="5256334"/>
            <a:ext cx="1429771" cy="1296866"/>
          </a:xfrm>
          <a:prstGeom prst="bentConnector4">
            <a:avLst>
              <a:gd name="adj1" fmla="val 7704"/>
              <a:gd name="adj2" fmla="val 11762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33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D92469D-33A5-4E34-B163-0D86E40F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D804D5-E7E0-4AF1-AECC-E27677859C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大尺寸磁芯</a:t>
            </a:r>
            <a:r>
              <a:rPr lang="en-US" altLang="zh-CN" dirty="0"/>
              <a:t>R</a:t>
            </a:r>
            <a:r>
              <a:rPr lang="zh-CN" altLang="en-US" dirty="0"/>
              <a:t>方向切块</a:t>
            </a: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732B24FF-B80E-4224-8737-483367C0FA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06" r="6263"/>
          <a:stretch/>
        </p:blipFill>
        <p:spPr>
          <a:xfrm>
            <a:off x="5181600" y="1371600"/>
            <a:ext cx="3690796" cy="2359306"/>
          </a:xfrm>
          <a:prstGeom prst="rect">
            <a:avLst/>
          </a:prstGeom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5269D49E-1A8E-4250-AB79-6D492EB27388}"/>
              </a:ext>
            </a:extLst>
          </p:cNvPr>
          <p:cNvSpPr txBox="1"/>
          <p:nvPr/>
        </p:nvSpPr>
        <p:spPr>
          <a:xfrm>
            <a:off x="304801" y="1447800"/>
            <a:ext cx="3657600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实测结果：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Coil1_1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Core1_1 &amp; Core1_split_3</a:t>
            </a:r>
          </a:p>
        </p:txBody>
      </p:sp>
      <p:graphicFrame>
        <p:nvGraphicFramePr>
          <p:cNvPr id="29" name="表格 29">
            <a:extLst>
              <a:ext uri="{FF2B5EF4-FFF2-40B4-BE49-F238E27FC236}">
                <a16:creationId xmlns:a16="http://schemas.microsoft.com/office/drawing/2014/main" id="{93436C65-B0FE-45A2-BB00-44CB52D44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449039"/>
              </p:ext>
            </p:extLst>
          </p:nvPr>
        </p:nvGraphicFramePr>
        <p:xfrm>
          <a:off x="380611" y="5334000"/>
          <a:ext cx="4214716" cy="7086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07358">
                  <a:extLst>
                    <a:ext uri="{9D8B030D-6E8A-4147-A177-3AD203B41FA5}">
                      <a16:colId xmlns:a16="http://schemas.microsoft.com/office/drawing/2014/main" val="1703487285"/>
                    </a:ext>
                  </a:extLst>
                </a:gridCol>
                <a:gridCol w="2107358">
                  <a:extLst>
                    <a:ext uri="{9D8B030D-6E8A-4147-A177-3AD203B41FA5}">
                      <a16:colId xmlns:a16="http://schemas.microsoft.com/office/drawing/2014/main" val="323593702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增益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噪声（</a:t>
                      </a:r>
                      <a:r>
                        <a:rPr lang="en-US" altLang="zh-CN" sz="1800" dirty="0"/>
                        <a:t>@10kHz</a:t>
                      </a:r>
                      <a:r>
                        <a:rPr lang="zh-CN" altLang="en-US" sz="1800" dirty="0"/>
                        <a:t>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8767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-0.88%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-1.09%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152697"/>
                  </a:ext>
                </a:extLst>
              </a:tr>
            </a:tbl>
          </a:graphicData>
        </a:graphic>
      </p:graphicFrame>
      <p:sp>
        <p:nvSpPr>
          <p:cNvPr id="30" name="文本框 29">
            <a:extLst>
              <a:ext uri="{FF2B5EF4-FFF2-40B4-BE49-F238E27FC236}">
                <a16:creationId xmlns:a16="http://schemas.microsoft.com/office/drawing/2014/main" id="{47EF454D-8B29-4D23-AEE5-5E1D2B36B8A9}"/>
              </a:ext>
            </a:extLst>
          </p:cNvPr>
          <p:cNvSpPr txBox="1"/>
          <p:nvPr/>
        </p:nvSpPr>
        <p:spPr>
          <a:xfrm>
            <a:off x="191278" y="4611224"/>
            <a:ext cx="4572000" cy="465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相对偏差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7566F88B-CB7D-4A27-9E0A-A127F6E44530}"/>
                  </a:ext>
                </a:extLst>
              </p:cNvPr>
              <p:cNvSpPr txBox="1"/>
              <p:nvPr/>
            </p:nvSpPr>
            <p:spPr>
              <a:xfrm>
                <a:off x="2850992" y="4329560"/>
                <a:ext cx="2184893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切块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磁芯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完整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磁芯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完整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磁芯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7566F88B-CB7D-4A27-9E0A-A127F6E44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992" y="4329560"/>
                <a:ext cx="2184893" cy="597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97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D92469D-33A5-4E34-B163-0D86E40F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D804D5-E7E0-4AF1-AECC-E27677859C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大尺寸磁芯</a:t>
            </a:r>
            <a:r>
              <a:rPr lang="en-US" altLang="zh-CN" dirty="0"/>
              <a:t>Z</a:t>
            </a:r>
            <a:r>
              <a:rPr lang="zh-CN" altLang="en-US" dirty="0"/>
              <a:t>方向切块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08B883B-C196-4324-B0E7-D9D47EA758EC}"/>
              </a:ext>
            </a:extLst>
          </p:cNvPr>
          <p:cNvSpPr txBox="1"/>
          <p:nvPr/>
        </p:nvSpPr>
        <p:spPr>
          <a:xfrm>
            <a:off x="194388" y="1524000"/>
            <a:ext cx="43434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仿真结果：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磁芯间距：</a:t>
            </a:r>
            <a:r>
              <a:rPr lang="en-US" altLang="zh-CN" dirty="0"/>
              <a:t>0.5mm</a:t>
            </a:r>
          </a:p>
        </p:txBody>
      </p:sp>
      <p:graphicFrame>
        <p:nvGraphicFramePr>
          <p:cNvPr id="9" name="表格 29">
            <a:extLst>
              <a:ext uri="{FF2B5EF4-FFF2-40B4-BE49-F238E27FC236}">
                <a16:creationId xmlns:a16="http://schemas.microsoft.com/office/drawing/2014/main" id="{E560679F-F9EE-4A33-BD8D-2FA396DF94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72185"/>
              </p:ext>
            </p:extLst>
          </p:nvPr>
        </p:nvGraphicFramePr>
        <p:xfrm>
          <a:off x="380611" y="5334000"/>
          <a:ext cx="4214716" cy="7086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07358">
                  <a:extLst>
                    <a:ext uri="{9D8B030D-6E8A-4147-A177-3AD203B41FA5}">
                      <a16:colId xmlns:a16="http://schemas.microsoft.com/office/drawing/2014/main" val="1703487285"/>
                    </a:ext>
                  </a:extLst>
                </a:gridCol>
                <a:gridCol w="2107358">
                  <a:extLst>
                    <a:ext uri="{9D8B030D-6E8A-4147-A177-3AD203B41FA5}">
                      <a16:colId xmlns:a16="http://schemas.microsoft.com/office/drawing/2014/main" val="323593702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增益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/>
                        <a:t>噪声（</a:t>
                      </a:r>
                      <a:r>
                        <a:rPr lang="en-US" altLang="zh-CN" sz="1800" dirty="0"/>
                        <a:t>@10kHz</a:t>
                      </a:r>
                      <a:r>
                        <a:rPr lang="zh-CN" altLang="en-US" sz="1800" dirty="0"/>
                        <a:t>）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8767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-5.68%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-10.04%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152697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21F03C8C-7983-4C8B-AE5D-AFDD5FCEE9A2}"/>
              </a:ext>
            </a:extLst>
          </p:cNvPr>
          <p:cNvSpPr txBox="1"/>
          <p:nvPr/>
        </p:nvSpPr>
        <p:spPr>
          <a:xfrm>
            <a:off x="191278" y="4611224"/>
            <a:ext cx="4572000" cy="465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相对偏差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9805E628-7DB7-45CE-87A1-0A02BBE0F499}"/>
                  </a:ext>
                </a:extLst>
              </p:cNvPr>
              <p:cNvSpPr txBox="1"/>
              <p:nvPr/>
            </p:nvSpPr>
            <p:spPr>
              <a:xfrm>
                <a:off x="2850992" y="4329560"/>
                <a:ext cx="2184893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切块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磁芯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完整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磁芯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完整</m:t>
                          </m:r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磁芯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9805E628-7DB7-45CE-87A1-0A02BBE0F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992" y="4329560"/>
                <a:ext cx="2184893" cy="5972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图片 13">
            <a:extLst>
              <a:ext uri="{FF2B5EF4-FFF2-40B4-BE49-F238E27FC236}">
                <a16:creationId xmlns:a16="http://schemas.microsoft.com/office/drawing/2014/main" id="{17FD5467-6DCB-4452-9D88-EE1485023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741" y="1481034"/>
            <a:ext cx="2850502" cy="41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19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548602</TotalTime>
  <Words>186</Words>
  <Application>Microsoft Office PowerPoint</Application>
  <PresentationFormat>全屏显示(4:3)</PresentationFormat>
  <Paragraphs>56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Wingdings</vt:lpstr>
      <vt:lpstr>Office 主题​​</vt:lpstr>
      <vt:lpstr>磁芯线圈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yechangqing</cp:lastModifiedBy>
  <cp:revision>6996</cp:revision>
  <cp:lastPrinted>2023-09-04T07:35:07Z</cp:lastPrinted>
  <dcterms:created xsi:type="dcterms:W3CDTF">1601-01-01T00:00:00Z</dcterms:created>
  <dcterms:modified xsi:type="dcterms:W3CDTF">2025-04-29T08:39:44Z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