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6"/>
  </p:notesMasterIdLst>
  <p:handoutMasterIdLst>
    <p:handoutMasterId r:id="rId7"/>
  </p:handoutMasterIdLst>
  <p:sldIdLst>
    <p:sldId id="258" r:id="rId2"/>
    <p:sldId id="1386" r:id="rId3"/>
    <p:sldId id="1385" r:id="rId4"/>
    <p:sldId id="1387" r:id="rId5"/>
  </p:sldIdLst>
  <p:sldSz cx="9144000" cy="6858000" type="screen4x3"/>
  <p:notesSz cx="6792913" cy="992505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 wang" initials="lw" lastIdx="1" clrIdx="0">
    <p:extLst>
      <p:ext uri="{19B8F6BF-5375-455C-9EA6-DF929625EA0E}">
        <p15:presenceInfo xmlns:p15="http://schemas.microsoft.com/office/powerpoint/2012/main" userId="7dbf4ba8da585acb" providerId="Windows Live"/>
      </p:ext>
    </p:extLst>
  </p:cmAuthor>
  <p:cmAuthor id="2" name="yechangqing" initials="y" lastIdx="9" clrIdx="1">
    <p:extLst>
      <p:ext uri="{19B8F6BF-5375-455C-9EA6-DF929625EA0E}">
        <p15:presenceInfo xmlns:p15="http://schemas.microsoft.com/office/powerpoint/2012/main" userId="yechangqin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B1032C-EA38-4F05-BA0D-38AFFFC7BED3}" styleName="浅色样式 3 - 强调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0A1B5D5-9B99-4C35-A422-299274C87663}" styleName="中度样式 1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3" autoAdjust="0"/>
    <p:restoredTop sz="91439" autoAdjust="0"/>
  </p:normalViewPr>
  <p:slideViewPr>
    <p:cSldViewPr>
      <p:cViewPr varScale="1">
        <p:scale>
          <a:sx n="103" d="100"/>
          <a:sy n="103" d="100"/>
        </p:scale>
        <p:origin x="205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192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409B3C11-F805-4C3D-B9B8-752E9494D3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D5A85D1-4FA1-4E48-AC75-56CE810179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7745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32DBAE-07B3-4811-AC70-5CD08B07C79A}" type="datetimeFigureOut">
              <a:rPr lang="zh-CN" altLang="en-US" smtClean="0"/>
              <a:t>2025/4/29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B965668-4C6A-4879-8D96-399A01EADBC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B486C0A-2161-431B-8BC4-0048994DB6D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7745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CF8C8-E817-4D99-A4D5-E1B58232D3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04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0B81A020-D781-4672-BA54-ABD7001C275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23EE2D2-A42B-4EA8-A6E2-21B8CFFEE99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7745" y="0"/>
            <a:ext cx="2943596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00688EF-04A8-4DA9-97EE-1D7B6287A4F1}" type="datetimeFigureOut">
              <a:rPr lang="zh-CN" altLang="en-US"/>
              <a:pPr>
                <a:defRPr/>
              </a:pPr>
              <a:t>2025/4/29</a:t>
            </a:fld>
            <a:endParaRPr lang="zh-CN" altLang="en-US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7E3F9AEB-5FCC-40FB-B809-DBA64CD28BB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39838"/>
            <a:ext cx="4465637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CD219B32-0C7D-43E5-A1A6-6402D83227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292" y="4776431"/>
            <a:ext cx="543433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二级</a:t>
            </a:r>
          </a:p>
          <a:p>
            <a:pPr lvl="2"/>
            <a:r>
              <a:rPr lang="zh-CN" altLang="en-US" noProof="0"/>
              <a:t>三级</a:t>
            </a:r>
          </a:p>
          <a:p>
            <a:pPr lvl="3"/>
            <a:r>
              <a:rPr lang="zh-CN" altLang="en-US" noProof="0"/>
              <a:t>四级</a:t>
            </a:r>
          </a:p>
          <a:p>
            <a:pPr lvl="4"/>
            <a:r>
              <a:rPr lang="zh-CN" altLang="en-US" noProof="0"/>
              <a:t>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1BA2490-8EBA-4D74-8B34-F46176D0EE1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3596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ACB40F5-D785-4BC8-9F88-EE2EB0C3A9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7745" y="9427076"/>
            <a:ext cx="2943596" cy="4979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4AB2B21-51AE-4EEE-A1A4-F8380AC8188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4AB2B21-51AE-4EEE-A1A4-F8380AC81888}" type="slidenum">
              <a:rPr lang="zh-CN" altLang="en-US" smtClean="0"/>
              <a:pPr>
                <a:defRPr/>
              </a:pPr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45890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6F81F87-3656-48AB-9014-9E3519E1D6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A6449F1-A1A1-4340-BEE6-378C3C43D2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82EA2E3-E792-44B1-9C12-EAC8D7DA6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36F20ED-ACC7-476D-87B9-07469AA7B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4BED3E8-BAFC-4B0E-8E44-3CCC9E302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0181D9-487F-424F-A4D5-93BA9AD789F5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53687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949644D-5E54-4C9B-96BA-935A40795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77F78AA-C8A4-45EE-ABDD-144A88C43A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99AF2BC-DBFB-4196-AED8-34F081F922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584E868-4C12-43B9-A254-4F633C906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11F3D4A-353D-423F-94DC-FF532D205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D355C76-69FD-4F91-A4DE-D0A213274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83396963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E9330DF-AB01-439C-BDCD-184FA5F00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3DAB032-124F-4899-9A09-4928847F1F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4A951B5-882E-4BCC-9563-00616EB6B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20A1958-5038-438C-A828-55CE92E47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B77E22A-1AF0-4A43-A267-0738B8449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97044387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58F6BC8D-FA25-406E-87A6-512A92214C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D6D06E9-D819-4469-83B9-EF767FDEA2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A9BE229-70F9-46C9-9C23-D13F3E0C0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702BC56-B600-4640-A2CD-1C14EE086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46CC9A1-C95D-4A78-8512-708949A02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467333256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9498AAD-E6DB-4F0D-BE69-17D364439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651F035-FB6A-4B26-B3EC-702505AE1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014A0C8-A198-416B-BB49-C7F1DE13A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14E4F9A-19C7-470E-9B2C-3DEEB285B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77C12D0-E88E-434A-994C-0E93E3C76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8534697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9E2EEC6-667E-4C9C-81DE-4F8355F73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DE96B14-FB7A-4106-9F19-E36C0D749C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D1A0CE-E429-446A-9806-2E2DC1338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A139376-B66C-4CDF-98C5-855A96911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A498D8F-E820-472C-899F-EA257400E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815519629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B279F0-3E23-410E-9F14-D877396F3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09CFE51-C81B-458F-912E-E086467D37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2B77B75-1744-4F06-8518-9F0D997099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302D0D2-1210-45E6-BC22-C26E687FD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88EE33D-4664-4C31-8E80-215F011EA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9F2BC3D-4F5D-43D3-9F17-143784DFB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87081931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57AE3B-5A9B-47F4-9A17-6917B0C9E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CD9D50F-E60D-4375-AB5B-D11B90574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70BB658-8866-4022-B721-E59414D431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0C4F2AA-CCF8-4D0C-9C95-8BC48033B0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8EB9082D-6F7D-4BFE-9E75-266537FC79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314AEAFA-B66D-4B8D-B253-140662E04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4EDA7EA0-5FD0-4ABB-90D3-C3D3C50B2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8C19922-4A26-480F-AC43-90948A7B6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97964309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EF6414-AC35-4DDA-936F-06CA2B884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B54E9A6-10CA-469C-8973-0C3F2122B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FB95FA7-EC69-4349-92AC-0FA6EEF65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5187E545-7A27-40F0-9E9C-36B576DF0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29743775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68A9493-819D-4ED5-AB1D-C277B44B3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5FBD330-F806-4915-AD5A-505A78137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9338402-4305-4C02-AF32-BF11EC312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313382878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FF7779-C9DC-4BDD-AD7F-A9C01D958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85D69EF-3C81-4AFB-A1C6-4712316A2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1147849-41C6-4007-81BE-769B87729D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1966A9D-AB91-464F-A35D-7F5067D19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8A3C781-3611-4A05-8D33-9E05D51A9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824AD0D-B246-43FB-9EFC-B3CF5F6D9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3589074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PPT内页副本1">
            <a:extLst>
              <a:ext uri="{FF2B5EF4-FFF2-40B4-BE49-F238E27FC236}">
                <a16:creationId xmlns:a16="http://schemas.microsoft.com/office/drawing/2014/main" id="{427CADE0-5D59-48D7-B880-E1682443E79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4">
            <a:extLst>
              <a:ext uri="{FF2B5EF4-FFF2-40B4-BE49-F238E27FC236}">
                <a16:creationId xmlns:a16="http://schemas.microsoft.com/office/drawing/2014/main" id="{9348FDCA-98FE-4D45-894D-8C9E1E7055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84D09B-03DB-42A7-A9A5-146C6CBACC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3310071-454F-422B-9A85-A073DD2E36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DEF2B-8039-4C1E-A573-46AE1706B516}" type="slidenum">
              <a:rPr lang="en-US" altLang="zh-CN"/>
              <a:pPr>
                <a:defRPr/>
              </a:pPr>
              <a:t>‹#›</a:t>
            </a:fld>
            <a:endParaRPr lang="en-US" altLang="zh-CN" dirty="0"/>
          </a:p>
        </p:txBody>
      </p:sp>
      <p:sp>
        <p:nvSpPr>
          <p:cNvPr id="12" name="文本占位符 11">
            <a:extLst>
              <a:ext uri="{FF2B5EF4-FFF2-40B4-BE49-F238E27FC236}">
                <a16:creationId xmlns:a16="http://schemas.microsoft.com/office/drawing/2014/main" id="{B7296F4C-DFB7-4BEE-B399-2E1E730B1F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28600" y="136525"/>
            <a:ext cx="5257800" cy="838200"/>
          </a:xfr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dirty="0"/>
              <a:t>目录</a:t>
            </a:r>
          </a:p>
        </p:txBody>
      </p:sp>
    </p:spTree>
    <p:extLst>
      <p:ext uri="{BB962C8B-B14F-4D97-AF65-F5344CB8AC3E}">
        <p14:creationId xmlns:p14="http://schemas.microsoft.com/office/powerpoint/2010/main" val="2884256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BC1E515-0B88-4D07-A3A0-0FA342141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E2739E7-BA22-4199-8449-C0D4BE1DC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BFF116A-2462-402F-9CAB-9E789B91B5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2FD7F7F-1C84-4664-A17A-08E0FF9C65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9A1E558-B7E7-4798-B517-D41E8FB8F5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EDF84ED-8940-479A-9125-DE6802CCBBB1}" type="slidenum">
              <a:rPr lang="en-US" altLang="zh-CN" smtClean="0"/>
              <a:pPr>
                <a:defRPr/>
              </a:pPr>
              <a:t>‹#›</a:t>
            </a:fld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86691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6" r:id="rId9"/>
    <p:sldLayoutId id="2147483661" r:id="rId10"/>
    <p:sldLayoutId id="2147483662" r:id="rId11"/>
    <p:sldLayoutId id="2147483663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" descr="2">
            <a:extLst>
              <a:ext uri="{FF2B5EF4-FFF2-40B4-BE49-F238E27FC236}">
                <a16:creationId xmlns:a16="http://schemas.microsoft.com/office/drawing/2014/main" id="{7CC63E9D-6895-4804-83EB-1948F52A1B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11">
            <a:extLst>
              <a:ext uri="{FF2B5EF4-FFF2-40B4-BE49-F238E27FC236}">
                <a16:creationId xmlns:a16="http://schemas.microsoft.com/office/drawing/2014/main" id="{56930872-1753-4C67-8007-D7F17A78D6D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57200" y="2132013"/>
            <a:ext cx="8229600" cy="1981200"/>
          </a:xfrm>
        </p:spPr>
        <p:txBody>
          <a:bodyPr anchor="ctr"/>
          <a:lstStyle/>
          <a:p>
            <a:pPr eaLnBrk="1" hangingPunct="1">
              <a:defRPr/>
            </a:pPr>
            <a:r>
              <a:rPr lang="zh-CN" altLang="en-US" sz="4400" b="1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磁芯线圈</a:t>
            </a:r>
            <a:endParaRPr lang="zh-CN" altLang="zh-CN" sz="4400" b="1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076" name="Rectangle 12">
            <a:extLst>
              <a:ext uri="{FF2B5EF4-FFF2-40B4-BE49-F238E27FC236}">
                <a16:creationId xmlns:a16="http://schemas.microsoft.com/office/drawing/2014/main" id="{E2B2CE97-30DD-4DCC-9817-F5778BBFDA7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324100" y="5102224"/>
            <a:ext cx="4495800" cy="13747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endParaRPr lang="en-US" altLang="zh-CN" b="1" dirty="0">
              <a:ea typeface="+mn-ea"/>
              <a:cs typeface="+mn-ea"/>
              <a:sym typeface="+mn-lt"/>
            </a:endParaRPr>
          </a:p>
          <a:p>
            <a:pPr eaLnBrk="1" hangingPunct="1">
              <a:defRPr/>
            </a:pPr>
            <a:r>
              <a:rPr lang="en-US" altLang="zh-CN" b="1" dirty="0">
                <a:ea typeface="+mn-ea"/>
                <a:cs typeface="+mn-ea"/>
                <a:sym typeface="+mn-lt"/>
              </a:rPr>
              <a:t>2025</a:t>
            </a:r>
            <a:r>
              <a:rPr lang="zh-CN" altLang="en-US" b="1" dirty="0">
                <a:ea typeface="+mn-ea"/>
                <a:cs typeface="+mn-ea"/>
                <a:sym typeface="+mn-lt"/>
              </a:rPr>
              <a:t>年</a:t>
            </a:r>
            <a:r>
              <a:rPr lang="en-US" altLang="zh-CN" b="1" dirty="0">
                <a:cs typeface="+mn-ea"/>
                <a:sym typeface="+mn-lt"/>
              </a:rPr>
              <a:t>04</a:t>
            </a:r>
            <a:r>
              <a:rPr lang="zh-CN" altLang="en-US" b="1" dirty="0">
                <a:ea typeface="+mn-ea"/>
                <a:cs typeface="+mn-ea"/>
                <a:sym typeface="+mn-lt"/>
              </a:rPr>
              <a:t>月</a:t>
            </a:r>
            <a:r>
              <a:rPr lang="en-US" altLang="zh-CN" b="1" dirty="0">
                <a:ea typeface="+mn-ea"/>
                <a:cs typeface="+mn-ea"/>
                <a:sym typeface="+mn-lt"/>
              </a:rPr>
              <a:t>29</a:t>
            </a:r>
            <a:r>
              <a:rPr lang="zh-CN" altLang="en-US" b="1" dirty="0">
                <a:ea typeface="+mn-ea"/>
                <a:cs typeface="+mn-ea"/>
                <a:sym typeface="+mn-lt"/>
              </a:rPr>
              <a:t>日</a:t>
            </a:r>
            <a:endParaRPr lang="en-US" altLang="zh-CN" b="1" dirty="0">
              <a:ea typeface="+mn-ea"/>
              <a:cs typeface="+mn-ea"/>
              <a:sym typeface="+mn-lt"/>
            </a:endParaRPr>
          </a:p>
          <a:p>
            <a:pPr eaLnBrk="1" hangingPunct="1">
              <a:defRPr/>
            </a:pPr>
            <a:r>
              <a:rPr lang="zh-CN" altLang="en-US" b="1" dirty="0">
                <a:ea typeface="+mn-ea"/>
                <a:cs typeface="+mn-ea"/>
                <a:sym typeface="+mn-lt"/>
              </a:rPr>
              <a:t>叶昌庆</a:t>
            </a:r>
            <a:endParaRPr lang="en-US" altLang="zh-CN" b="1" dirty="0">
              <a:ea typeface="+mn-ea"/>
              <a:cs typeface="+mn-ea"/>
              <a:sym typeface="+mn-lt"/>
            </a:endParaRPr>
          </a:p>
          <a:p>
            <a:pPr eaLnBrk="1" hangingPunct="1">
              <a:defRPr/>
            </a:pPr>
            <a:endParaRPr lang="en-US" altLang="zh-CN" b="1" dirty="0">
              <a:ea typeface="+mn-ea"/>
              <a:cs typeface="+mn-ea"/>
              <a:sym typeface="+mn-lt"/>
            </a:endParaRPr>
          </a:p>
          <a:p>
            <a:pPr eaLnBrk="1" hangingPunct="1">
              <a:defRPr/>
            </a:pPr>
            <a:endParaRPr lang="en-US" altLang="zh-CN" b="1" dirty="0">
              <a:ea typeface="+mn-ea"/>
              <a:cs typeface="+mn-ea"/>
              <a:sym typeface="+mn-lt"/>
            </a:endParaRPr>
          </a:p>
        </p:txBody>
      </p:sp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782B0452-FACA-4046-B3F0-E07FD6664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0181D9-487F-424F-A4D5-93BA9AD789F5}" type="slidenum">
              <a:rPr lang="en-US" altLang="zh-CN" smtClean="0"/>
              <a:pPr>
                <a:defRPr/>
              </a:pPr>
              <a:t>1</a:t>
            </a:fld>
            <a:endParaRPr lang="en-US" altLang="zh-C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9D92469D-33A5-4E34-B163-0D86E40F3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DEF2B-8039-4C1E-A573-46AE1706B516}" type="slidenum">
              <a:rPr lang="en-US" altLang="zh-CN" smtClean="0"/>
              <a:pPr>
                <a:defRPr/>
              </a:pPr>
              <a:t>2</a:t>
            </a:fld>
            <a:endParaRPr lang="en-US" altLang="zh-CN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AD804D5-E7E0-4AF1-AECC-E27677859C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zh-CN" altLang="en-US" dirty="0"/>
              <a:t>大尺寸磁芯线圈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3DA6AF83-5517-476D-A7E9-FB13BA13E37E}"/>
              </a:ext>
            </a:extLst>
          </p:cNvPr>
          <p:cNvSpPr txBox="1"/>
          <p:nvPr/>
        </p:nvSpPr>
        <p:spPr>
          <a:xfrm>
            <a:off x="372048" y="1140001"/>
            <a:ext cx="477145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dirty="0"/>
              <a:t>磁芯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>
                <a:highlight>
                  <a:srgbClr val="FFFF00"/>
                </a:highlight>
              </a:rPr>
              <a:t>33.5R40 * 3</a:t>
            </a:r>
            <a:r>
              <a:rPr lang="zh-CN" altLang="en-US" dirty="0"/>
              <a:t>，雕刻工艺 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>
                <a:highlight>
                  <a:srgbClr val="FFFF00"/>
                </a:highlight>
              </a:rPr>
              <a:t>33.5R60 * 3</a:t>
            </a:r>
            <a:r>
              <a:rPr lang="zh-CN" altLang="en-US" dirty="0"/>
              <a:t>，雕刻工艺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>
                <a:highlight>
                  <a:srgbClr val="00FF00"/>
                </a:highlight>
              </a:rPr>
              <a:t>93.5R60 * 3</a:t>
            </a:r>
            <a:r>
              <a:rPr lang="zh-CN" altLang="en-US" dirty="0"/>
              <a:t>，雕刻工艺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>
                <a:highlight>
                  <a:srgbClr val="FF00FF"/>
                </a:highlight>
              </a:rPr>
              <a:t>143.5R60 * 3</a:t>
            </a:r>
            <a:r>
              <a:rPr lang="zh-CN" altLang="en-US" dirty="0"/>
              <a:t>，雕刻工艺，此时已经烧结困难，需要烧结</a:t>
            </a:r>
            <a:r>
              <a:rPr lang="en-US" altLang="zh-CN" dirty="0"/>
              <a:t>6-7</a:t>
            </a:r>
            <a:r>
              <a:rPr lang="zh-CN" altLang="en-US" dirty="0"/>
              <a:t>天，更大尺寸没有制作的可能性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zh-CN" altLang="en-US" dirty="0"/>
              <a:t>磁环</a:t>
            </a:r>
            <a:r>
              <a:rPr lang="en-US" altLang="zh-CN" dirty="0"/>
              <a:t>100×60×20 * 2</a:t>
            </a:r>
            <a:r>
              <a:rPr lang="zh-CN" altLang="en-US" dirty="0"/>
              <a:t>，雕刻工艺</a:t>
            </a:r>
            <a:endParaRPr lang="en-US" altLang="zh-CN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9D92A555-C0B2-4738-84EA-9C5208D115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075" y="3352800"/>
            <a:ext cx="3639699" cy="1487425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8CA39715-FA53-4983-A8CB-F2CA1CC98F1D}"/>
              </a:ext>
            </a:extLst>
          </p:cNvPr>
          <p:cNvSpPr txBox="1"/>
          <p:nvPr/>
        </p:nvSpPr>
        <p:spPr>
          <a:xfrm>
            <a:off x="5624224" y="2044313"/>
            <a:ext cx="3352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zh-CN" altLang="en-US" dirty="0"/>
              <a:t>线圈</a:t>
            </a:r>
            <a:endParaRPr lang="en-US" altLang="zh-CN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>
                <a:highlight>
                  <a:srgbClr val="FFFF00"/>
                </a:highlight>
              </a:rPr>
              <a:t>35*60 </a:t>
            </a:r>
            <a:r>
              <a:rPr lang="zh-CN" altLang="en-US" dirty="0">
                <a:highlight>
                  <a:srgbClr val="FFFF00"/>
                </a:highlight>
              </a:rPr>
              <a:t>（已有）</a:t>
            </a:r>
            <a:endParaRPr lang="en-US" altLang="zh-CN" dirty="0">
              <a:highlight>
                <a:srgbClr val="FFFF00"/>
              </a:highlight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>
                <a:highlight>
                  <a:srgbClr val="00FF00"/>
                </a:highlight>
              </a:rPr>
              <a:t>95*60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dirty="0">
                <a:highlight>
                  <a:srgbClr val="FF00FF"/>
                </a:highlight>
              </a:rPr>
              <a:t>145*60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77A71BB0-486C-4A93-AFCB-E06A72BF3F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4501" y="3256506"/>
            <a:ext cx="1962149" cy="1518330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B4F3CC59-A614-48DD-B6EC-C95923B956CA}"/>
              </a:ext>
            </a:extLst>
          </p:cNvPr>
          <p:cNvSpPr txBox="1"/>
          <p:nvPr/>
        </p:nvSpPr>
        <p:spPr>
          <a:xfrm>
            <a:off x="3916424" y="3965869"/>
            <a:ext cx="1143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￥8102.1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F218C8BF-1473-4A39-B8B9-A0668D019C36}"/>
              </a:ext>
            </a:extLst>
          </p:cNvPr>
          <p:cNvSpPr txBox="1"/>
          <p:nvPr/>
        </p:nvSpPr>
        <p:spPr>
          <a:xfrm>
            <a:off x="7867650" y="3781203"/>
            <a:ext cx="1143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￥</a:t>
            </a:r>
            <a:r>
              <a:rPr lang="en-US" altLang="zh-CN" dirty="0"/>
              <a:t>9169</a:t>
            </a:r>
            <a:endParaRPr lang="zh-CN" altLang="en-US" dirty="0"/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00604C65-F26A-402E-860E-C61C2873FC0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47" t="27809" r="23320" b="19119"/>
          <a:stretch/>
        </p:blipFill>
        <p:spPr>
          <a:xfrm rot="16200000">
            <a:off x="7810499" y="769960"/>
            <a:ext cx="1219199" cy="1354305"/>
          </a:xfrm>
          <a:prstGeom prst="rect">
            <a:avLst/>
          </a:prstGeom>
        </p:spPr>
      </p:pic>
      <p:cxnSp>
        <p:nvCxnSpPr>
          <p:cNvPr id="17" name="直接连接符 16">
            <a:extLst>
              <a:ext uri="{FF2B5EF4-FFF2-40B4-BE49-F238E27FC236}">
                <a16:creationId xmlns:a16="http://schemas.microsoft.com/office/drawing/2014/main" id="{D5CD0330-C8DE-4AD8-83C6-59755E35938F}"/>
              </a:ext>
            </a:extLst>
          </p:cNvPr>
          <p:cNvCxnSpPr/>
          <p:nvPr/>
        </p:nvCxnSpPr>
        <p:spPr>
          <a:xfrm>
            <a:off x="5143500" y="1182828"/>
            <a:ext cx="0" cy="5675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>
            <a:extLst>
              <a:ext uri="{FF2B5EF4-FFF2-40B4-BE49-F238E27FC236}">
                <a16:creationId xmlns:a16="http://schemas.microsoft.com/office/drawing/2014/main" id="{C9BF37D0-688F-428C-8EDC-64C3AA6DBCA3}"/>
              </a:ext>
            </a:extLst>
          </p:cNvPr>
          <p:cNvSpPr txBox="1"/>
          <p:nvPr/>
        </p:nvSpPr>
        <p:spPr>
          <a:xfrm>
            <a:off x="5424393" y="4854887"/>
            <a:ext cx="37524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时间预估：</a:t>
            </a:r>
            <a:endParaRPr lang="en-US" altLang="zh-CN" b="1" dirty="0"/>
          </a:p>
          <a:p>
            <a:pPr algn="ctr"/>
            <a:r>
              <a:rPr lang="zh-CN" altLang="en-US" dirty="0"/>
              <a:t>耗材采购申请表：</a:t>
            </a:r>
            <a:r>
              <a:rPr lang="en-US" altLang="zh-CN" dirty="0">
                <a:solidFill>
                  <a:srgbClr val="0070C0"/>
                </a:solidFill>
              </a:rPr>
              <a:t>2</a:t>
            </a:r>
            <a:r>
              <a:rPr lang="zh-CN" altLang="en-US" dirty="0">
                <a:solidFill>
                  <a:srgbClr val="0070C0"/>
                </a:solidFill>
              </a:rPr>
              <a:t>天</a:t>
            </a:r>
            <a:endParaRPr lang="en-US" altLang="zh-CN" dirty="0">
              <a:solidFill>
                <a:srgbClr val="0070C0"/>
              </a:solidFill>
            </a:endParaRPr>
          </a:p>
          <a:p>
            <a:pPr algn="ctr"/>
            <a:r>
              <a:rPr lang="zh-CN" altLang="en-US" dirty="0"/>
              <a:t>↓</a:t>
            </a:r>
            <a:endParaRPr lang="en-US" altLang="zh-CN" dirty="0"/>
          </a:p>
          <a:p>
            <a:pPr algn="ctr"/>
            <a:r>
              <a:rPr lang="zh-CN" altLang="en-US" dirty="0"/>
              <a:t>预付款开始制作：</a:t>
            </a:r>
            <a:r>
              <a:rPr lang="en-US" altLang="zh-CN" dirty="0">
                <a:solidFill>
                  <a:srgbClr val="FF0000"/>
                </a:solidFill>
              </a:rPr>
              <a:t>2</a:t>
            </a:r>
            <a:r>
              <a:rPr lang="zh-CN" altLang="en-US" dirty="0">
                <a:solidFill>
                  <a:srgbClr val="FF0000"/>
                </a:solidFill>
              </a:rPr>
              <a:t>周</a:t>
            </a:r>
            <a:endParaRPr lang="en-US" altLang="zh-CN" dirty="0">
              <a:solidFill>
                <a:srgbClr val="FF0000"/>
              </a:solidFill>
            </a:endParaRPr>
          </a:p>
          <a:p>
            <a:pPr algn="ctr"/>
            <a:r>
              <a:rPr lang="zh-CN" altLang="en-US" dirty="0"/>
              <a:t>↓</a:t>
            </a:r>
            <a:endParaRPr lang="en-US" altLang="zh-CN" dirty="0"/>
          </a:p>
          <a:p>
            <a:pPr algn="ctr"/>
            <a:r>
              <a:rPr lang="zh-CN" altLang="en-US" dirty="0"/>
              <a:t>报销流程</a:t>
            </a:r>
            <a:endParaRPr lang="en-US" altLang="zh-CN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DDFF6A5C-379A-4C01-AEDF-54F15AAE591F}"/>
              </a:ext>
            </a:extLst>
          </p:cNvPr>
          <p:cNvSpPr txBox="1"/>
          <p:nvPr/>
        </p:nvSpPr>
        <p:spPr>
          <a:xfrm>
            <a:off x="173880" y="4957972"/>
            <a:ext cx="24189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时间预估：</a:t>
            </a:r>
            <a:endParaRPr lang="en-US" altLang="zh-CN" b="1" dirty="0"/>
          </a:p>
          <a:p>
            <a:pPr algn="ctr"/>
            <a:r>
              <a:rPr lang="zh-CN" altLang="en-US" dirty="0"/>
              <a:t>科研项目外协申请表</a:t>
            </a:r>
            <a:endParaRPr lang="en-US" altLang="zh-CN" dirty="0"/>
          </a:p>
          <a:p>
            <a:pPr algn="ctr"/>
            <a:r>
              <a:rPr lang="zh-CN" altLang="en-US" dirty="0"/>
              <a:t>↓</a:t>
            </a:r>
            <a:endParaRPr lang="en-US" altLang="zh-CN" dirty="0"/>
          </a:p>
          <a:p>
            <a:pPr algn="ctr"/>
            <a:r>
              <a:rPr lang="zh-CN" altLang="en-US" dirty="0"/>
              <a:t>技术要求</a:t>
            </a:r>
            <a:endParaRPr lang="en-US" altLang="zh-CN" dirty="0"/>
          </a:p>
          <a:p>
            <a:pPr algn="ctr"/>
            <a:r>
              <a:rPr lang="zh-CN" altLang="en-US" dirty="0"/>
              <a:t>↓</a:t>
            </a:r>
            <a:endParaRPr lang="en-US" altLang="zh-CN" dirty="0"/>
          </a:p>
          <a:p>
            <a:pPr algn="ctr"/>
            <a:r>
              <a:rPr lang="zh-CN" altLang="en-US" dirty="0"/>
              <a:t>单一来源供方审批表</a:t>
            </a:r>
            <a:endParaRPr lang="en-US" altLang="zh-CN" dirty="0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6EBCADF5-21BC-4854-8CC8-11C39970DACB}"/>
              </a:ext>
            </a:extLst>
          </p:cNvPr>
          <p:cNvSpPr txBox="1"/>
          <p:nvPr/>
        </p:nvSpPr>
        <p:spPr>
          <a:xfrm>
            <a:off x="2658690" y="5256334"/>
            <a:ext cx="24189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合同签订</a:t>
            </a:r>
            <a:endParaRPr lang="en-US" altLang="zh-CN" dirty="0"/>
          </a:p>
          <a:p>
            <a:pPr algn="ctr"/>
            <a:r>
              <a:rPr lang="zh-CN" altLang="en-US" dirty="0"/>
              <a:t>↓</a:t>
            </a:r>
            <a:endParaRPr lang="en-US" altLang="zh-CN" dirty="0"/>
          </a:p>
          <a:p>
            <a:pPr algn="ctr"/>
            <a:r>
              <a:rPr lang="zh-CN" altLang="en-US" dirty="0"/>
              <a:t>实施与验收：</a:t>
            </a:r>
            <a:r>
              <a:rPr lang="en-US" altLang="zh-CN" dirty="0">
                <a:solidFill>
                  <a:srgbClr val="FF0000"/>
                </a:solidFill>
              </a:rPr>
              <a:t>2</a:t>
            </a:r>
            <a:r>
              <a:rPr lang="zh-CN" altLang="en-US" dirty="0">
                <a:solidFill>
                  <a:srgbClr val="FF0000"/>
                </a:solidFill>
              </a:rPr>
              <a:t>周</a:t>
            </a:r>
            <a:endParaRPr lang="en-US" altLang="zh-CN" dirty="0">
              <a:solidFill>
                <a:srgbClr val="FF0000"/>
              </a:solidFill>
            </a:endParaRPr>
          </a:p>
        </p:txBody>
      </p:sp>
      <p:cxnSp>
        <p:nvCxnSpPr>
          <p:cNvPr id="5" name="连接符: 肘形 4">
            <a:extLst>
              <a:ext uri="{FF2B5EF4-FFF2-40B4-BE49-F238E27FC236}">
                <a16:creationId xmlns:a16="http://schemas.microsoft.com/office/drawing/2014/main" id="{2F673BA3-C0BD-4FF5-8685-3E94EF287FF4}"/>
              </a:ext>
            </a:extLst>
          </p:cNvPr>
          <p:cNvCxnSpPr>
            <a:endCxn id="22" idx="0"/>
          </p:cNvCxnSpPr>
          <p:nvPr/>
        </p:nvCxnSpPr>
        <p:spPr>
          <a:xfrm flipV="1">
            <a:off x="2438400" y="5256334"/>
            <a:ext cx="1429771" cy="1296866"/>
          </a:xfrm>
          <a:prstGeom prst="bentConnector4">
            <a:avLst>
              <a:gd name="adj1" fmla="val 7704"/>
              <a:gd name="adj2" fmla="val 117627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6330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9D92469D-33A5-4E34-B163-0D86E40F3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DEF2B-8039-4C1E-A573-46AE1706B516}" type="slidenum">
              <a:rPr lang="en-US" altLang="zh-CN" smtClean="0"/>
              <a:pPr>
                <a:defRPr/>
              </a:pPr>
              <a:t>3</a:t>
            </a:fld>
            <a:endParaRPr lang="en-US" altLang="zh-CN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AD804D5-E7E0-4AF1-AECC-E27677859C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大尺寸磁芯</a:t>
            </a:r>
            <a:r>
              <a:rPr lang="en-US" altLang="zh-CN" dirty="0"/>
              <a:t>R</a:t>
            </a:r>
            <a:r>
              <a:rPr lang="zh-CN" altLang="en-US" dirty="0"/>
              <a:t>方向切块</a:t>
            </a:r>
          </a:p>
        </p:txBody>
      </p:sp>
      <p:pic>
        <p:nvPicPr>
          <p:cNvPr id="26" name="图片 25">
            <a:extLst>
              <a:ext uri="{FF2B5EF4-FFF2-40B4-BE49-F238E27FC236}">
                <a16:creationId xmlns:a16="http://schemas.microsoft.com/office/drawing/2014/main" id="{732B24FF-B80E-4224-8737-483367C0FA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106" r="6263"/>
          <a:stretch/>
        </p:blipFill>
        <p:spPr>
          <a:xfrm>
            <a:off x="5181600" y="1371600"/>
            <a:ext cx="3690796" cy="2359306"/>
          </a:xfrm>
          <a:prstGeom prst="rect">
            <a:avLst/>
          </a:prstGeom>
        </p:spPr>
      </p:pic>
      <p:sp>
        <p:nvSpPr>
          <p:cNvPr id="27" name="文本框 26">
            <a:extLst>
              <a:ext uri="{FF2B5EF4-FFF2-40B4-BE49-F238E27FC236}">
                <a16:creationId xmlns:a16="http://schemas.microsoft.com/office/drawing/2014/main" id="{5269D49E-1A8E-4250-AB79-6D492EB27388}"/>
              </a:ext>
            </a:extLst>
          </p:cNvPr>
          <p:cNvSpPr txBox="1"/>
          <p:nvPr/>
        </p:nvSpPr>
        <p:spPr>
          <a:xfrm>
            <a:off x="304801" y="1447800"/>
            <a:ext cx="3657600" cy="1296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实测结果：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dirty="0"/>
              <a:t>Coil1_1</a:t>
            </a:r>
          </a:p>
          <a:p>
            <a:pPr>
              <a:lnSpc>
                <a:spcPct val="150000"/>
              </a:lnSpc>
            </a:pPr>
            <a:r>
              <a:rPr lang="en-US" altLang="zh-CN" dirty="0"/>
              <a:t>Core1_1 &amp; Core1_split_3</a:t>
            </a:r>
          </a:p>
        </p:txBody>
      </p:sp>
      <p:graphicFrame>
        <p:nvGraphicFramePr>
          <p:cNvPr id="29" name="表格 29">
            <a:extLst>
              <a:ext uri="{FF2B5EF4-FFF2-40B4-BE49-F238E27FC236}">
                <a16:creationId xmlns:a16="http://schemas.microsoft.com/office/drawing/2014/main" id="{93436C65-B0FE-45A2-BB00-44CB52D44A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449039"/>
              </p:ext>
            </p:extLst>
          </p:nvPr>
        </p:nvGraphicFramePr>
        <p:xfrm>
          <a:off x="380611" y="5334000"/>
          <a:ext cx="4214716" cy="7086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107358">
                  <a:extLst>
                    <a:ext uri="{9D8B030D-6E8A-4147-A177-3AD203B41FA5}">
                      <a16:colId xmlns:a16="http://schemas.microsoft.com/office/drawing/2014/main" val="1703487285"/>
                    </a:ext>
                  </a:extLst>
                </a:gridCol>
                <a:gridCol w="2107358">
                  <a:extLst>
                    <a:ext uri="{9D8B030D-6E8A-4147-A177-3AD203B41FA5}">
                      <a16:colId xmlns:a16="http://schemas.microsoft.com/office/drawing/2014/main" val="3235937023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/>
                        <a:t>增益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/>
                        <a:t>噪声（</a:t>
                      </a:r>
                      <a:r>
                        <a:rPr lang="en-US" altLang="zh-CN" sz="1800" dirty="0"/>
                        <a:t>@10kHz</a:t>
                      </a:r>
                      <a:r>
                        <a:rPr lang="zh-CN" altLang="en-US" sz="1800" dirty="0"/>
                        <a:t>）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8767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altLang="zh-CN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-0.88%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altLang="zh-CN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-1.09%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1152697"/>
                  </a:ext>
                </a:extLst>
              </a:tr>
            </a:tbl>
          </a:graphicData>
        </a:graphic>
      </p:graphicFrame>
      <p:sp>
        <p:nvSpPr>
          <p:cNvPr id="30" name="文本框 29">
            <a:extLst>
              <a:ext uri="{FF2B5EF4-FFF2-40B4-BE49-F238E27FC236}">
                <a16:creationId xmlns:a16="http://schemas.microsoft.com/office/drawing/2014/main" id="{47EF454D-8B29-4D23-AEE5-5E1D2B36B8A9}"/>
              </a:ext>
            </a:extLst>
          </p:cNvPr>
          <p:cNvSpPr txBox="1"/>
          <p:nvPr/>
        </p:nvSpPr>
        <p:spPr>
          <a:xfrm>
            <a:off x="191278" y="4611224"/>
            <a:ext cx="4572000" cy="465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相对偏差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文本框 30">
                <a:extLst>
                  <a:ext uri="{FF2B5EF4-FFF2-40B4-BE49-F238E27FC236}">
                    <a16:creationId xmlns:a16="http://schemas.microsoft.com/office/drawing/2014/main" id="{7566F88B-CB7D-4A27-9E0A-A127F6E44530}"/>
                  </a:ext>
                </a:extLst>
              </p:cNvPr>
              <p:cNvSpPr txBox="1"/>
              <p:nvPr/>
            </p:nvSpPr>
            <p:spPr>
              <a:xfrm>
                <a:off x="2850992" y="4329560"/>
                <a:ext cx="2184893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切块</m:t>
                          </m:r>
                          <m:r>
                            <a:rPr lang="zh-CN" altLang="en-US" i="1" smtClean="0">
                              <a:latin typeface="Cambria Math" panose="02040503050406030204" pitchFamily="18" charset="0"/>
                            </a:rPr>
                            <m:t>磁芯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完整</m:t>
                          </m:r>
                          <m:r>
                            <a:rPr lang="zh-CN" altLang="en-US" i="1" smtClean="0">
                              <a:latin typeface="Cambria Math" panose="02040503050406030204" pitchFamily="18" charset="0"/>
                            </a:rPr>
                            <m:t>磁芯</m:t>
                          </m:r>
                        </m:num>
                        <m:den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完整</m:t>
                          </m:r>
                          <m:r>
                            <a:rPr lang="zh-CN" altLang="en-US" i="1" smtClean="0">
                              <a:latin typeface="Cambria Math" panose="02040503050406030204" pitchFamily="18" charset="0"/>
                            </a:rPr>
                            <m:t>磁芯</m:t>
                          </m:r>
                        </m:den>
                      </m:f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31" name="文本框 30">
                <a:extLst>
                  <a:ext uri="{FF2B5EF4-FFF2-40B4-BE49-F238E27FC236}">
                    <a16:creationId xmlns:a16="http://schemas.microsoft.com/office/drawing/2014/main" id="{7566F88B-CB7D-4A27-9E0A-A127F6E445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0992" y="4329560"/>
                <a:ext cx="2184893" cy="5972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1976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9D92469D-33A5-4E34-B163-0D86E40F3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8DEF2B-8039-4C1E-A573-46AE1706B516}" type="slidenum">
              <a:rPr lang="en-US" altLang="zh-CN" smtClean="0"/>
              <a:pPr>
                <a:defRPr/>
              </a:pPr>
              <a:t>4</a:t>
            </a:fld>
            <a:endParaRPr lang="en-US" altLang="zh-CN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AD804D5-E7E0-4AF1-AECC-E27677859C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大尺寸磁芯</a:t>
            </a:r>
            <a:r>
              <a:rPr lang="en-US" altLang="zh-CN" dirty="0"/>
              <a:t>Z</a:t>
            </a:r>
            <a:r>
              <a:rPr lang="zh-CN" altLang="en-US" dirty="0"/>
              <a:t>方向切块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308B883B-C196-4324-B0E7-D9D47EA758EC}"/>
              </a:ext>
            </a:extLst>
          </p:cNvPr>
          <p:cNvSpPr txBox="1"/>
          <p:nvPr/>
        </p:nvSpPr>
        <p:spPr>
          <a:xfrm>
            <a:off x="194388" y="1524000"/>
            <a:ext cx="4343400" cy="8811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仿真结果：</a:t>
            </a:r>
            <a:endParaRPr lang="en-US" altLang="zh-CN" dirty="0"/>
          </a:p>
          <a:p>
            <a:pPr>
              <a:lnSpc>
                <a:spcPct val="150000"/>
              </a:lnSpc>
            </a:pPr>
            <a:r>
              <a:rPr lang="zh-CN" altLang="en-US" dirty="0"/>
              <a:t>磁芯间距：</a:t>
            </a:r>
            <a:r>
              <a:rPr lang="en-US" altLang="zh-CN" dirty="0"/>
              <a:t>0.5mm</a:t>
            </a:r>
          </a:p>
        </p:txBody>
      </p:sp>
      <p:graphicFrame>
        <p:nvGraphicFramePr>
          <p:cNvPr id="9" name="表格 29">
            <a:extLst>
              <a:ext uri="{FF2B5EF4-FFF2-40B4-BE49-F238E27FC236}">
                <a16:creationId xmlns:a16="http://schemas.microsoft.com/office/drawing/2014/main" id="{E560679F-F9EE-4A33-BD8D-2FA396DF94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72185"/>
              </p:ext>
            </p:extLst>
          </p:nvPr>
        </p:nvGraphicFramePr>
        <p:xfrm>
          <a:off x="380611" y="5334000"/>
          <a:ext cx="4214716" cy="7086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107358">
                  <a:extLst>
                    <a:ext uri="{9D8B030D-6E8A-4147-A177-3AD203B41FA5}">
                      <a16:colId xmlns:a16="http://schemas.microsoft.com/office/drawing/2014/main" val="1703487285"/>
                    </a:ext>
                  </a:extLst>
                </a:gridCol>
                <a:gridCol w="2107358">
                  <a:extLst>
                    <a:ext uri="{9D8B030D-6E8A-4147-A177-3AD203B41FA5}">
                      <a16:colId xmlns:a16="http://schemas.microsoft.com/office/drawing/2014/main" val="3235937023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/>
                        <a:t>增益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800" dirty="0"/>
                        <a:t>噪声（</a:t>
                      </a:r>
                      <a:r>
                        <a:rPr lang="en-US" altLang="zh-CN" sz="1800" dirty="0"/>
                        <a:t>@10kHz</a:t>
                      </a:r>
                      <a:r>
                        <a:rPr lang="zh-CN" altLang="en-US" sz="1800" dirty="0"/>
                        <a:t>）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8767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altLang="zh-CN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-5.68%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685800" rtl="0" eaLnBrk="1" fontAlgn="ctr" latinLnBrk="0" hangingPunct="1"/>
                      <a:r>
                        <a:rPr lang="en-US" altLang="zh-CN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-10.04%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1152697"/>
                  </a:ext>
                </a:extLst>
              </a:tr>
            </a:tbl>
          </a:graphicData>
        </a:graphic>
      </p:graphicFrame>
      <p:sp>
        <p:nvSpPr>
          <p:cNvPr id="11" name="文本框 10">
            <a:extLst>
              <a:ext uri="{FF2B5EF4-FFF2-40B4-BE49-F238E27FC236}">
                <a16:creationId xmlns:a16="http://schemas.microsoft.com/office/drawing/2014/main" id="{21F03C8C-7983-4C8B-AE5D-AFDD5FCEE9A2}"/>
              </a:ext>
            </a:extLst>
          </p:cNvPr>
          <p:cNvSpPr txBox="1"/>
          <p:nvPr/>
        </p:nvSpPr>
        <p:spPr>
          <a:xfrm>
            <a:off x="191278" y="4611224"/>
            <a:ext cx="4572000" cy="465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/>
              <a:t>相对偏差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9805E628-7DB7-45CE-87A1-0A02BBE0F499}"/>
                  </a:ext>
                </a:extLst>
              </p:cNvPr>
              <p:cNvSpPr txBox="1"/>
              <p:nvPr/>
            </p:nvSpPr>
            <p:spPr>
              <a:xfrm>
                <a:off x="2850992" y="4329560"/>
                <a:ext cx="2184893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切块</m:t>
                          </m:r>
                          <m:r>
                            <a:rPr lang="zh-CN" altLang="en-US" i="1" smtClean="0">
                              <a:latin typeface="Cambria Math" panose="02040503050406030204" pitchFamily="18" charset="0"/>
                            </a:rPr>
                            <m:t>磁芯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完整</m:t>
                          </m:r>
                          <m:r>
                            <a:rPr lang="zh-CN" altLang="en-US" i="1" smtClean="0">
                              <a:latin typeface="Cambria Math" panose="02040503050406030204" pitchFamily="18" charset="0"/>
                            </a:rPr>
                            <m:t>磁芯</m:t>
                          </m:r>
                        </m:num>
                        <m:den>
                          <m:r>
                            <a:rPr lang="zh-CN" altLang="en-US" i="1">
                              <a:latin typeface="Cambria Math" panose="02040503050406030204" pitchFamily="18" charset="0"/>
                            </a:rPr>
                            <m:t>完整</m:t>
                          </m:r>
                          <m:r>
                            <a:rPr lang="zh-CN" altLang="en-US" i="1" smtClean="0">
                              <a:latin typeface="Cambria Math" panose="02040503050406030204" pitchFamily="18" charset="0"/>
                            </a:rPr>
                            <m:t>磁芯</m:t>
                          </m:r>
                        </m:den>
                      </m:f>
                    </m:oMath>
                  </m:oMathPara>
                </a14:m>
                <a:endParaRPr lang="zh-CN" altLang="en-US" dirty="0"/>
              </a:p>
            </p:txBody>
          </p:sp>
        </mc:Choice>
        <mc:Fallback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9805E628-7DB7-45CE-87A1-0A02BBE0F4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0992" y="4329560"/>
                <a:ext cx="2184893" cy="59727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图片 13">
            <a:extLst>
              <a:ext uri="{FF2B5EF4-FFF2-40B4-BE49-F238E27FC236}">
                <a16:creationId xmlns:a16="http://schemas.microsoft.com/office/drawing/2014/main" id="{17FD5467-6DCB-4452-9D88-EE1485023E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7741" y="1481034"/>
            <a:ext cx="2850502" cy="419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9190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548602</TotalTime>
  <Words>186</Words>
  <Application>Microsoft Office PowerPoint</Application>
  <PresentationFormat>全屏显示(4:3)</PresentationFormat>
  <Paragraphs>56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等线</vt:lpstr>
      <vt:lpstr>等线 Light</vt:lpstr>
      <vt:lpstr>Arial</vt:lpstr>
      <vt:lpstr>Cambria Math</vt:lpstr>
      <vt:lpstr>Wingdings</vt:lpstr>
      <vt:lpstr>Office 主题​​</vt:lpstr>
      <vt:lpstr>磁芯线圈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yechangqing</cp:lastModifiedBy>
  <cp:revision>6996</cp:revision>
  <cp:lastPrinted>2023-09-04T07:35:07Z</cp:lastPrinted>
  <dcterms:created xsi:type="dcterms:W3CDTF">1601-01-01T00:00:00Z</dcterms:created>
  <dcterms:modified xsi:type="dcterms:W3CDTF">2025-04-29T08:39:44Z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