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19">
  <p:sldMasterIdLst>
    <p:sldMasterId id="2147483648" r:id="rId1"/>
  </p:sldMasterIdLst>
  <p:notesMasterIdLst>
    <p:notesMasterId r:id="rId4"/>
  </p:notesMasterIdLst>
  <p:sldIdLst>
    <p:sldId id="256" r:id="rId3"/>
    <p:sldId id="1977" r:id="rId5"/>
    <p:sldId id="1975" r:id="rId6"/>
    <p:sldId id="1974" r:id="rId7"/>
    <p:sldId id="1926" r:id="rId8"/>
    <p:sldId id="1978" r:id="rId9"/>
    <p:sldId id="1981" r:id="rId10"/>
    <p:sldId id="1976" r:id="rId11"/>
    <p:sldId id="1985" r:id="rId12"/>
    <p:sldId id="1982" r:id="rId13"/>
    <p:sldId id="1984" r:id="rId14"/>
    <p:sldId id="1983" r:id="rId15"/>
    <p:sldId id="1986" r:id="rId16"/>
    <p:sldId id="1988" r:id="rId17"/>
    <p:sldId id="1989" r:id="rId18"/>
    <p:sldId id="1990" r:id="rId19"/>
    <p:sldId id="1987" r:id="rId20"/>
    <p:sldId id="1991" r:id="rId21"/>
    <p:sldId id="1992" r:id="rId22"/>
    <p:sldId id="1993" r:id="rId23"/>
    <p:sldId id="1994" r:id="rId24"/>
    <p:sldId id="1997" r:id="rId25"/>
    <p:sldId id="1995" r:id="rId26"/>
    <p:sldId id="1998" r:id="rId27"/>
    <p:sldId id="1996" r:id="rId28"/>
    <p:sldId id="1999" r:id="rId29"/>
    <p:sldId id="1968" r:id="rId30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CC00FF"/>
    <a:srgbClr val="3333FF"/>
    <a:srgbClr val="4B4B4B"/>
    <a:srgbClr val="01559F"/>
    <a:srgbClr val="F6F9ED"/>
    <a:srgbClr val="FCFDF9"/>
    <a:srgbClr val="E7FFFA"/>
    <a:srgbClr val="FEF6F0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49" autoAdjust="0"/>
    <p:restoredTop sz="91564" autoAdjust="0"/>
  </p:normalViewPr>
  <p:slideViewPr>
    <p:cSldViewPr showGuides="1">
      <p:cViewPr varScale="1">
        <p:scale>
          <a:sx n="98" d="100"/>
          <a:sy n="98" d="100"/>
        </p:scale>
        <p:origin x="396" y="52"/>
      </p:cViewPr>
      <p:guideLst>
        <p:guide orient="horz" pos="2169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58E2AE46-E5FB-4AEA-9411-2FB0CF8E952A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17D0FFAB-DD9A-4C7C-AFFE-B6E4C3FB757B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0FFAB-DD9A-4C7C-AFFE-B6E4C3FB7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0FFAB-DD9A-4C7C-AFFE-B6E4C3FB7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0FFAB-DD9A-4C7C-AFFE-B6E4C3FB7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0FFAB-DD9A-4C7C-AFFE-B6E4C3FB7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0FFAB-DD9A-4C7C-AFFE-B6E4C3FB7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0FFAB-DD9A-4C7C-AFFE-B6E4C3FB7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0FFAB-DD9A-4C7C-AFFE-B6E4C3FB7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0FFAB-DD9A-4C7C-AFFE-B6E4C3FB7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0FFAB-DD9A-4C7C-AFFE-B6E4C3FB7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0FFAB-DD9A-4C7C-AFFE-B6E4C3FB7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31567-4A01-4066-9A2C-CB2B892EF6FD}" type="datetime1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希望杯  徐源 北京大学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57DB2-3E7A-4AE6-A226-D25B974D3FD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DD22D-4E84-4934-8633-7EE87009FA94}" type="datetime1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希望杯  徐源 北京大学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D7836-6AD0-44D8-85FC-34F2069C85F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B4BE0-6E30-48E3-AE13-A46D672CEFA1}" type="datetime1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希望杯  徐源 北京大学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4C050C-3175-4FB8-B6BD-81F03512AF3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45BC4-74ED-4F64-AB8D-495A84A17DCA}" type="datetime1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希望杯  徐源 北京大学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86D55-22FF-41D2-B4FD-3C8CA2BBEF1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5D6A7-4DB2-4563-9E12-C85D375666A2}" type="datetime1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希望杯  徐源 北京大学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69412-D71A-4C05-8C72-3D16D376D6F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7F83C-7A66-41E5-84B2-F2CC64CE073E}" type="datetime1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希望杯  徐源 北京大学</a:t>
            </a: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AC3557-A34C-486C-93BE-859CA39A65D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DF33F-DBBA-4EB5-8242-ACA9E34F5521}" type="datetime1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希望杯  徐源 北京大学</a:t>
            </a: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BCB52D-5B83-414D-80A2-F628D081447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AC565-F223-45B4-878D-3FE7E694C5AC}" type="datetime1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希望杯  徐源 北京大学</a:t>
            </a: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1EFA9-4A44-48D7-B9D4-BB7BEE2695C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93CEB-8659-4172-95A5-083B8DC334B1}" type="datetime1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希望杯  徐源 北京大学</a:t>
            </a: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EC2998-BB01-4D99-957B-C9A132D1F17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6858B-AA02-4C08-B13C-59969B7ACA26}" type="datetime1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希望杯  徐源 北京大学</a:t>
            </a: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C7EAD-BFCA-4220-97F0-090B980A8B3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DD8B4-80E6-4300-BEA5-36BC115A1AA4}" type="datetime1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希望杯  徐源 北京大学</a:t>
            </a: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2CF5C1-7527-4C2F-95BC-2BF7F0A37EF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59A1F92-1166-47B9-AAA4-88F3F72C61D8}" type="datetime1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CN" altLang="en-US"/>
              <a:t>希望杯  徐源 北京大学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D5B1C372-2395-487F-90D9-29658CDC5523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1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jpeg"/><Relationship Id="rId2" Type="http://schemas.openxmlformats.org/officeDocument/2006/relationships/image" Target="../media/image5.tiff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tiff"/><Relationship Id="rId2" Type="http://schemas.openxmlformats.org/officeDocument/2006/relationships/image" Target="../media/image9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接连接符 16"/>
          <p:cNvCxnSpPr/>
          <p:nvPr/>
        </p:nvCxnSpPr>
        <p:spPr>
          <a:xfrm>
            <a:off x="0" y="6237312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日期占位符 3"/>
          <p:cNvSpPr>
            <a:spLocks noGrp="1"/>
          </p:cNvSpPr>
          <p:nvPr>
            <p:ph type="dt" sz="quarter" idx="10"/>
          </p:nvPr>
        </p:nvSpPr>
        <p:spPr>
          <a:xfrm>
            <a:off x="623392" y="6356350"/>
            <a:ext cx="2133600" cy="365125"/>
          </a:xfrm>
        </p:spPr>
        <p:txBody>
          <a:bodyPr/>
          <a:lstStyle/>
          <a:p>
            <a:pPr>
              <a:defRPr/>
            </a:pPr>
            <a:fld id="{FF3ABAD2-E7EE-4CBE-8502-21443987BA6A}" type="datetime1"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灯片编号占位符 2"/>
          <p:cNvSpPr>
            <a:spLocks noGrp="1"/>
          </p:cNvSpPr>
          <p:nvPr>
            <p:ph type="sldNum" sz="quarter" idx="12"/>
          </p:nvPr>
        </p:nvSpPr>
        <p:spPr bwMode="auto">
          <a:xfrm>
            <a:off x="8077200" y="6356351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A6AFEF-BA0E-423B-B4BC-3CFBF150F0A9}" type="slidenum">
              <a:rPr lang="zh-CN" altLang="en-US" sz="12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CN" altLang="en-US" sz="12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0" y="765175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2"/>
          <p:cNvSpPr txBox="1">
            <a:spLocks noChangeArrowheads="1"/>
          </p:cNvSpPr>
          <p:nvPr/>
        </p:nvSpPr>
        <p:spPr bwMode="auto">
          <a:xfrm>
            <a:off x="1919605" y="1628775"/>
            <a:ext cx="8096250" cy="860425"/>
          </a:xfrm>
          <a:prstGeom prst="rect">
            <a:avLst/>
          </a:prstGeom>
          <a:noFill/>
          <a:ln w="15875" cap="rnd">
            <a:noFill/>
            <a:miter lim="800000"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457200" algn="ctr" eaLnBrk="1" hangingPunct="1">
              <a:lnSpc>
                <a:spcPts val="6000"/>
              </a:lnSpc>
              <a:spcBef>
                <a:spcPct val="0"/>
              </a:spcBef>
              <a:buNone/>
              <a:defRPr/>
            </a:pPr>
            <a:r>
              <a:rPr lang="zh-CN" altLang="en-US" sz="4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真空系统进展汇报</a:t>
            </a:r>
            <a:endParaRPr lang="zh-CN" altLang="en-US" sz="44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2" name="图片 21"/>
          <p:cNvPicPr/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b="32072"/>
          <a:stretch>
            <a:fillRect/>
          </a:stretch>
        </p:blipFill>
        <p:spPr bwMode="auto">
          <a:xfrm>
            <a:off x="9144000" y="67969"/>
            <a:ext cx="2894330" cy="600710"/>
          </a:xfrm>
          <a:prstGeom prst="rect">
            <a:avLst/>
          </a:prstGeom>
          <a:ln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5080000" y="3212465"/>
            <a:ext cx="406400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/>
              <a:t>孙坤</a:t>
            </a:r>
            <a:endParaRPr lang="zh-CN" altLang="en-US" sz="2800"/>
          </a:p>
          <a:p>
            <a:pPr algn="ctr"/>
            <a:r>
              <a:rPr lang="en-US" altLang="zh-CN" sz="2800"/>
              <a:t>2025</a:t>
            </a:r>
            <a:r>
              <a:rPr lang="zh-CN" altLang="en-US" sz="2800"/>
              <a:t>年</a:t>
            </a:r>
            <a:r>
              <a:rPr lang="en-US" altLang="zh-CN" sz="2800"/>
              <a:t>4</a:t>
            </a:r>
            <a:r>
              <a:rPr lang="zh-CN" altLang="en-US" sz="2800"/>
              <a:t>月</a:t>
            </a:r>
            <a:r>
              <a:rPr lang="en-US" altLang="zh-CN" sz="2800"/>
              <a:t>23</a:t>
            </a:r>
            <a:r>
              <a:rPr lang="zh-CN" altLang="en-US" sz="2800"/>
              <a:t>日</a:t>
            </a:r>
            <a:endParaRPr lang="zh-CN" altLang="en-US" sz="2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灯片编号占位符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A6AFEF-BA0E-423B-B4BC-3CFBF150F0A9}" type="slidenum">
              <a:rPr lang="zh-CN" altLang="en-US" sz="12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CN" altLang="en-US" sz="12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F3ABAD2-E7EE-4CBE-8502-21443987BA6A}" type="datetime1"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0" y="6381328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0" y="692696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0920536" y="126264"/>
            <a:ext cx="1196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adley Hand ITC" panose="03070402050302030203" pitchFamily="66" charset="0"/>
              </a:rPr>
              <a:t>STCF</a:t>
            </a:r>
            <a:endParaRPr lang="en-US" altLang="zh-CN" sz="3200" i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Bradley Hand ITC" panose="03070402050302030203" pitchFamily="66" charset="0"/>
            </a:endParaRPr>
          </a:p>
        </p:txBody>
      </p:sp>
      <p:pic>
        <p:nvPicPr>
          <p:cNvPr id="11" name="图片 10"/>
          <p:cNvPicPr/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b="32072"/>
          <a:stretch>
            <a:fillRect/>
          </a:stretch>
        </p:blipFill>
        <p:spPr bwMode="auto">
          <a:xfrm>
            <a:off x="-96688" y="66986"/>
            <a:ext cx="2894330" cy="600710"/>
          </a:xfrm>
          <a:prstGeom prst="rect">
            <a:avLst/>
          </a:prstGeom>
          <a:ln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215900" y="788075"/>
            <a:ext cx="647700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400" b="1" dirty="0"/>
              <a:t>STCF</a:t>
            </a:r>
            <a:r>
              <a:rPr lang="zh-CN" altLang="en-US" sz="2400" b="1" dirty="0"/>
              <a:t>采取的措施：</a:t>
            </a:r>
            <a:endParaRPr lang="en-US" altLang="zh-CN" sz="2400" b="1" dirty="0"/>
          </a:p>
        </p:txBody>
      </p:sp>
      <p:sp>
        <p:nvSpPr>
          <p:cNvPr id="14" name="文本框 13"/>
          <p:cNvSpPr txBox="1"/>
          <p:nvPr/>
        </p:nvSpPr>
        <p:spPr>
          <a:xfrm>
            <a:off x="551180" y="1196340"/>
            <a:ext cx="101511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/>
              <a:t>要求：所有的法兰、波纹管、真空泵抽口都必须采用带RF屏蔽的设计，以降低它们对阻抗的贡献。</a:t>
            </a:r>
            <a:endParaRPr lang="zh-CN" altLang="en-US" dirty="0"/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2639616" y="118744"/>
            <a:ext cx="691276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 eaLnBrk="1" latinLnBrk="0" hangingPunct="1">
              <a:spcBef>
                <a:spcPct val="0"/>
              </a:spcBef>
              <a:buFontTx/>
              <a:buNone/>
              <a:defRPr/>
            </a:pPr>
            <a:r>
              <a:rPr lang="zh-CN" sz="2800" b="1" dirty="0">
                <a:solidFill>
                  <a:srgbClr val="3333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阻抗的问题</a:t>
            </a:r>
            <a:endParaRPr lang="zh-CN" sz="2800" b="1" dirty="0">
              <a:solidFill>
                <a:srgbClr val="3333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1628775"/>
            <a:ext cx="4349750" cy="20002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71270" y="36449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泵开口位置的屏蔽</a:t>
            </a:r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7980" y="1645285"/>
            <a:ext cx="3657600" cy="17716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7890" y="3582035"/>
            <a:ext cx="4787900" cy="196215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8832215" y="570928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波纹管位置的屏蔽</a:t>
            </a:r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rcRect r="63683"/>
          <a:stretch>
            <a:fillRect/>
          </a:stretch>
        </p:blipFill>
        <p:spPr>
          <a:xfrm>
            <a:off x="47625" y="3932555"/>
            <a:ext cx="2880360" cy="25908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2300" y="3879215"/>
            <a:ext cx="3852000" cy="1664849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4008120" y="57785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铜垫圈位置的屏蔽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灯片编号占位符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A6AFEF-BA0E-423B-B4BC-3CFBF150F0A9}" type="slidenum">
              <a:rPr lang="zh-CN" altLang="en-US" sz="12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CN" altLang="en-US" sz="12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F3ABAD2-E7EE-4CBE-8502-21443987BA6A}" type="datetime1"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0" y="6381328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0" y="692696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0920536" y="126264"/>
            <a:ext cx="1196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adley Hand ITC" panose="03070402050302030203" pitchFamily="66" charset="0"/>
              </a:rPr>
              <a:t>STCF</a:t>
            </a:r>
            <a:endParaRPr lang="en-US" altLang="zh-CN" sz="3200" i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Bradley Hand ITC" panose="03070402050302030203" pitchFamily="66" charset="0"/>
            </a:endParaRPr>
          </a:p>
        </p:txBody>
      </p:sp>
      <p:pic>
        <p:nvPicPr>
          <p:cNvPr id="11" name="图片 10"/>
          <p:cNvPicPr/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b="32072"/>
          <a:stretch>
            <a:fillRect/>
          </a:stretch>
        </p:blipFill>
        <p:spPr bwMode="auto">
          <a:xfrm>
            <a:off x="-96688" y="66986"/>
            <a:ext cx="2894330" cy="600710"/>
          </a:xfrm>
          <a:prstGeom prst="rect">
            <a:avLst/>
          </a:prstGeom>
          <a:ln>
            <a:noFill/>
          </a:ln>
        </p:spPr>
      </p:pic>
      <p:sp>
        <p:nvSpPr>
          <p:cNvPr id="14" name="文本框 13"/>
          <p:cNvSpPr txBox="1"/>
          <p:nvPr/>
        </p:nvSpPr>
        <p:spPr>
          <a:xfrm>
            <a:off x="479425" y="908685"/>
            <a:ext cx="101511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/>
              <a:t>用NEG分布设置与离子泵集中设置相结合</a:t>
            </a:r>
            <a:endParaRPr lang="en-US" altLang="zh-CN" dirty="0"/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2639616" y="118744"/>
            <a:ext cx="691276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 eaLnBrk="1" latinLnBrk="0" hangingPunct="1">
              <a:spcBef>
                <a:spcPct val="0"/>
              </a:spcBef>
              <a:buFontTx/>
              <a:buNone/>
              <a:defRPr/>
            </a:pPr>
            <a:r>
              <a:rPr lang="zh-CN" sz="2800" b="1" dirty="0">
                <a:solidFill>
                  <a:srgbClr val="3333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对撞环抽气系统设计方案</a:t>
            </a:r>
            <a:endParaRPr lang="zh-CN" sz="2800" b="1" dirty="0">
              <a:solidFill>
                <a:srgbClr val="3333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024245" y="350075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NEG pump</a:t>
            </a:r>
            <a:endParaRPr lang="en-US" altLang="zh-CN"/>
          </a:p>
        </p:txBody>
      </p:sp>
      <p:sp>
        <p:nvSpPr>
          <p:cNvPr id="21" name="文本框 20"/>
          <p:cNvSpPr txBox="1"/>
          <p:nvPr/>
        </p:nvSpPr>
        <p:spPr>
          <a:xfrm>
            <a:off x="1487805" y="335661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NEG strip</a:t>
            </a:r>
            <a:r>
              <a:rPr lang="zh-CN" altLang="en-US"/>
              <a:t>（</a:t>
            </a:r>
            <a:r>
              <a:rPr lang="en-US" altLang="zh-CN"/>
              <a:t>NEG</a:t>
            </a:r>
            <a:r>
              <a:rPr lang="zh-CN" altLang="en-US"/>
              <a:t>条）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l="1678" t="4608" r="1924" b="1473"/>
          <a:stretch>
            <a:fillRect/>
          </a:stretch>
        </p:blipFill>
        <p:spPr>
          <a:xfrm>
            <a:off x="119380" y="1412875"/>
            <a:ext cx="5472430" cy="19024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710" y="1283335"/>
            <a:ext cx="1587500" cy="21336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3932555"/>
            <a:ext cx="7391400" cy="2717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灯片编号占位符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A6AFEF-BA0E-423B-B4BC-3CFBF150F0A9}" type="slidenum">
              <a:rPr lang="zh-CN" altLang="en-US" sz="12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CN" altLang="en-US" sz="12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F3ABAD2-E7EE-4CBE-8502-21443987BA6A}" type="datetime1"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0" y="6237312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0" y="765175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0920536" y="126264"/>
            <a:ext cx="1196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adley Hand ITC" panose="03070402050302030203" pitchFamily="66" charset="0"/>
              </a:rPr>
              <a:t>STCF</a:t>
            </a:r>
            <a:endParaRPr lang="en-US" altLang="zh-CN" sz="3200" i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Bradley Hand ITC" panose="03070402050302030203" pitchFamily="66" charset="0"/>
            </a:endParaRPr>
          </a:p>
        </p:txBody>
      </p:sp>
      <p:pic>
        <p:nvPicPr>
          <p:cNvPr id="15" name="图片 14"/>
          <p:cNvPicPr/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b="32072"/>
          <a:stretch>
            <a:fillRect/>
          </a:stretch>
        </p:blipFill>
        <p:spPr bwMode="auto">
          <a:xfrm>
            <a:off x="-96688" y="66986"/>
            <a:ext cx="2894330" cy="600710"/>
          </a:xfrm>
          <a:prstGeom prst="rect">
            <a:avLst/>
          </a:prstGeom>
          <a:ln>
            <a:noFill/>
          </a:ln>
        </p:spPr>
      </p:pic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2639616" y="118744"/>
            <a:ext cx="691276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 eaLnBrk="1" latinLnBrk="0" hangingPunct="1">
              <a:spcBef>
                <a:spcPct val="0"/>
              </a:spcBef>
              <a:buFontTx/>
              <a:buNone/>
              <a:defRPr/>
            </a:pPr>
            <a:r>
              <a:rPr lang="zh-CN" sz="2800" b="1" dirty="0">
                <a:solidFill>
                  <a:srgbClr val="3333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真空系统设计所需参数</a:t>
            </a:r>
            <a:endParaRPr lang="zh-CN" sz="2800" b="1" dirty="0">
              <a:solidFill>
                <a:srgbClr val="3333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43560" y="863600"/>
            <a:ext cx="11516360" cy="52127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一、 物理</a:t>
            </a:r>
            <a:endParaRPr lang="zh-CN" altLang="en-US"/>
          </a:p>
          <a:p>
            <a:pPr marL="342900" indent="-342900">
              <a:buFont typeface="+mj-lt"/>
              <a:buAutoNum type="arabicPeriod"/>
            </a:pPr>
            <a:r>
              <a:rPr lang="zh-CN" altLang="en-US"/>
              <a:t>	束流能量、流强</a:t>
            </a:r>
            <a:endParaRPr lang="zh-CN" altLang="en-US"/>
          </a:p>
          <a:p>
            <a:pPr marL="342900" indent="-342900">
              <a:buFont typeface="+mj-lt"/>
              <a:buAutoNum type="arabicPeriod"/>
            </a:pPr>
            <a:endParaRPr lang="zh-CN" altLang="en-US"/>
          </a:p>
          <a:p>
            <a:pPr marL="342900" indent="-342900">
              <a:buFont typeface="+mj-lt"/>
              <a:buAutoNum type="arabicPeriod"/>
            </a:pPr>
            <a:endParaRPr lang="zh-CN" altLang="en-US"/>
          </a:p>
          <a:p>
            <a:pPr marL="342900" indent="-342900">
              <a:buFont typeface="+mj-lt"/>
              <a:buAutoNum type="arabicPeriod"/>
            </a:pPr>
            <a:endParaRPr lang="zh-CN" altLang="en-US"/>
          </a:p>
          <a:p>
            <a:pPr marL="342900" indent="-342900">
              <a:buFont typeface="+mj-lt"/>
              <a:buAutoNum type="arabicPeriod"/>
            </a:pPr>
            <a:r>
              <a:rPr lang="zh-CN" altLang="en-US"/>
              <a:t>	总束流寿命要求、残余气体散射束流寿命要求</a:t>
            </a:r>
            <a:endParaRPr lang="zh-CN" altLang="en-US"/>
          </a:p>
          <a:p>
            <a:pPr marL="342900" indent="-342900">
              <a:buFont typeface="+mj-lt"/>
              <a:buAutoNum type="arabicPeriod"/>
            </a:pPr>
            <a:endParaRPr lang="zh-CN" altLang="en-US"/>
          </a:p>
          <a:p>
            <a:pPr marL="342900" indent="-342900">
              <a:buFont typeface="+mj-lt"/>
              <a:buAutoNum type="arabicPeriod"/>
            </a:pPr>
            <a:endParaRPr lang="zh-CN" altLang="en-US"/>
          </a:p>
          <a:p>
            <a:pPr marL="342900" indent="-342900">
              <a:buFont typeface="+mj-lt"/>
              <a:buAutoNum type="arabicPeriod"/>
            </a:pPr>
            <a:endParaRPr lang="zh-CN" altLang="en-US"/>
          </a:p>
          <a:p>
            <a:pPr marL="342900" indent="-342900">
              <a:buFont typeface="+mj-lt"/>
              <a:buAutoNum type="arabicPeriod"/>
            </a:pPr>
            <a:endParaRPr lang="zh-CN" altLang="en-US"/>
          </a:p>
          <a:p>
            <a:pPr marL="342900" indent="-342900">
              <a:buFont typeface="+mj-lt"/>
              <a:buAutoNum type="arabicPeriod"/>
            </a:pPr>
            <a:endParaRPr lang="zh-CN" altLang="en-US"/>
          </a:p>
          <a:p>
            <a:pPr marL="342900" indent="-342900">
              <a:buFont typeface="+mj-lt"/>
              <a:buAutoNum type="arabicPeriod"/>
            </a:pPr>
            <a:endParaRPr lang="zh-CN" altLang="en-US"/>
          </a:p>
          <a:p>
            <a:pPr marL="342900" indent="-342900">
              <a:buFont typeface="+mj-lt"/>
              <a:buAutoNum type="arabicPeriod"/>
            </a:pPr>
            <a:endParaRPr lang="zh-CN" altLang="en-US"/>
          </a:p>
          <a:p>
            <a:pPr marL="0" indent="0">
              <a:buFont typeface="+mj-lt"/>
              <a:buNone/>
            </a:pP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495" y="1480820"/>
            <a:ext cx="6070600" cy="5524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495" y="1988820"/>
            <a:ext cx="6089650" cy="2349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76655" y="3356610"/>
            <a:ext cx="6451600" cy="15176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1620" y="2493010"/>
            <a:ext cx="6718300" cy="43624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灯片编号占位符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A6AFEF-BA0E-423B-B4BC-3CFBF150F0A9}" type="slidenum">
              <a:rPr lang="zh-CN" altLang="en-US" sz="12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CN" altLang="en-US" sz="12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F3ABAD2-E7EE-4CBE-8502-21443987BA6A}" type="datetime1"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0" y="6237312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0" y="765175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0920536" y="126264"/>
            <a:ext cx="1196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adley Hand ITC" panose="03070402050302030203" pitchFamily="66" charset="0"/>
              </a:rPr>
              <a:t>STCF</a:t>
            </a:r>
            <a:endParaRPr lang="en-US" altLang="zh-CN" sz="3200" i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Bradley Hand ITC" panose="03070402050302030203" pitchFamily="66" charset="0"/>
            </a:endParaRPr>
          </a:p>
        </p:txBody>
      </p:sp>
      <p:pic>
        <p:nvPicPr>
          <p:cNvPr id="15" name="图片 14"/>
          <p:cNvPicPr/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b="32072"/>
          <a:stretch>
            <a:fillRect/>
          </a:stretch>
        </p:blipFill>
        <p:spPr bwMode="auto">
          <a:xfrm>
            <a:off x="-96688" y="66986"/>
            <a:ext cx="2894330" cy="600710"/>
          </a:xfrm>
          <a:prstGeom prst="rect">
            <a:avLst/>
          </a:prstGeom>
          <a:ln>
            <a:noFill/>
          </a:ln>
        </p:spPr>
      </p:pic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2639616" y="118744"/>
            <a:ext cx="691276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 eaLnBrk="1" latinLnBrk="0" hangingPunct="1">
              <a:spcBef>
                <a:spcPct val="0"/>
              </a:spcBef>
              <a:buFontTx/>
              <a:buNone/>
              <a:defRPr/>
            </a:pPr>
            <a:r>
              <a:rPr lang="zh-CN" sz="2800" b="1" dirty="0">
                <a:solidFill>
                  <a:srgbClr val="3333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真空系统设计所需参数</a:t>
            </a:r>
            <a:endParaRPr lang="zh-CN" sz="2800" b="1" dirty="0">
              <a:solidFill>
                <a:srgbClr val="3333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1533387266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8030" y="836930"/>
            <a:ext cx="5274310" cy="29718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43560" y="836930"/>
            <a:ext cx="11516360" cy="52127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一、 物理</a:t>
            </a:r>
            <a:endParaRPr lang="zh-CN" altLang="en-US"/>
          </a:p>
          <a:p>
            <a:pPr marL="342900" indent="-342900">
              <a:buFont typeface="+mj-lt"/>
              <a:buAutoNum type="arabicPeriod"/>
            </a:pPr>
            <a:r>
              <a:rPr lang="zh-CN" altLang="en-US"/>
              <a:t>	储存环磁聚焦结构设计</a:t>
            </a:r>
            <a:endParaRPr lang="zh-CN" altLang="en-US"/>
          </a:p>
          <a:p>
            <a:pPr marL="342900" indent="-342900">
              <a:buFont typeface="+mj-lt"/>
              <a:buAutoNum type="arabicPeriod"/>
            </a:pPr>
            <a:endParaRPr lang="zh-CN" altLang="en-US"/>
          </a:p>
          <a:p>
            <a:pPr marL="342900" indent="-342900">
              <a:buFont typeface="+mj-lt"/>
              <a:buAutoNum type="arabicPeriod"/>
            </a:pPr>
            <a:endParaRPr lang="zh-CN" altLang="en-US"/>
          </a:p>
          <a:p>
            <a:pPr marL="342900" indent="-342900">
              <a:buFont typeface="+mj-lt"/>
              <a:buAutoNum type="arabicPeriod"/>
            </a:pPr>
            <a:endParaRPr lang="zh-CN" altLang="en-US"/>
          </a:p>
          <a:p>
            <a:pPr marL="342900" indent="-342900">
              <a:buFont typeface="+mj-lt"/>
              <a:buAutoNum type="arabicPeriod"/>
            </a:pPr>
            <a:endParaRPr lang="zh-CN" altLang="en-US"/>
          </a:p>
          <a:p>
            <a:pPr marL="342900" indent="-342900">
              <a:buFont typeface="+mj-lt"/>
              <a:buAutoNum type="arabicPeriod"/>
            </a:pPr>
            <a:endParaRPr lang="zh-CN" altLang="en-US"/>
          </a:p>
          <a:p>
            <a:pPr marL="342900" indent="-342900">
              <a:buFont typeface="+mj-lt"/>
              <a:buAutoNum type="arabicPeriod"/>
            </a:pPr>
            <a:endParaRPr lang="zh-CN" altLang="en-US"/>
          </a:p>
          <a:p>
            <a:pPr marL="342900" indent="-342900">
              <a:buFont typeface="+mj-lt"/>
              <a:buAutoNum type="arabicPeriod"/>
            </a:pPr>
            <a:endParaRPr lang="zh-CN" altLang="en-US"/>
          </a:p>
          <a:p>
            <a:pPr marL="342900" indent="-342900">
              <a:buFont typeface="+mj-lt"/>
              <a:buAutoNum type="arabicPeriod"/>
            </a:pPr>
            <a:endParaRPr lang="zh-CN" altLang="en-US"/>
          </a:p>
          <a:p>
            <a:pPr marL="342900" indent="-342900">
              <a:buFont typeface="+mj-lt"/>
              <a:buAutoNum type="arabicPeriod"/>
            </a:pPr>
            <a:endParaRPr lang="zh-CN" altLang="en-US"/>
          </a:p>
          <a:p>
            <a:pPr marL="0" indent="0">
              <a:buFont typeface="+mj-lt"/>
              <a:buNone/>
            </a:pPr>
            <a:r>
              <a:rPr lang="zh-CN" altLang="en-US"/>
              <a:t>对撞区Lattice布局设计采用模块化功能设计，包括用于将IP处函数压缩到极小值的终聚焦望远镜段（FFT）、垂直/水平局部色品校正段（CCY/CCX）、Crab六极磁铁段（CS）、用于连接对撞区到长直线节的匹配段（MS）等。</a:t>
            </a:r>
            <a:r>
              <a:rPr lang="zh-CN" altLang="en-US">
                <a:highlight>
                  <a:srgbClr val="FFFF00"/>
                </a:highlight>
              </a:rPr>
              <a:t>【缺少相应的尺寸参数】</a:t>
            </a:r>
            <a:endParaRPr lang="zh-CN" altLang="en-US"/>
          </a:p>
          <a:p>
            <a:pPr marL="342900" indent="-342900">
              <a:buFont typeface="+mj-lt"/>
              <a:buAutoNum type="arabicPeriod"/>
            </a:pPr>
            <a:endParaRPr lang="zh-CN" altLang="en-US"/>
          </a:p>
          <a:p>
            <a:pPr marL="342900" indent="-342900">
              <a:buFont typeface="+mj-lt"/>
              <a:buAutoNum type="arabicPeriod"/>
            </a:pPr>
            <a:endParaRPr lang="zh-CN" altLang="en-US"/>
          </a:p>
          <a:p>
            <a:pPr marL="0" indent="0">
              <a:buFont typeface="+mj-lt"/>
              <a:buNone/>
            </a:pPr>
            <a:endParaRPr lang="zh-CN" altLang="en-US"/>
          </a:p>
        </p:txBody>
      </p:sp>
      <p:pic>
        <p:nvPicPr>
          <p:cNvPr id="1987426470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095" y="4797108"/>
            <a:ext cx="8748000" cy="1399723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566150" y="777875"/>
            <a:ext cx="358775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终聚焦望远镜段（FFT）采用Doublet聚焦结构，分别由超导和常温两组四极磁铁构成。</a:t>
            </a:r>
            <a:endParaRPr lang="zh-CN" altLang="en-US"/>
          </a:p>
          <a:p>
            <a:r>
              <a:rPr lang="zh-CN" altLang="en-US"/>
              <a:t>用于局部垂直色品校正的CCY段包括CCY1、CCY2和CCY3段。</a:t>
            </a:r>
            <a:endParaRPr lang="zh-CN" altLang="en-US"/>
          </a:p>
          <a:p>
            <a:r>
              <a:rPr lang="zh-CN" altLang="en-US"/>
              <a:t>局部水平色品校正CCX段的设计类似于CCY段。</a:t>
            </a:r>
            <a:endParaRPr lang="zh-CN" altLang="en-US"/>
          </a:p>
          <a:p>
            <a:r>
              <a:rPr lang="zh-CN" altLang="en-US"/>
              <a:t>Crab六极磁铁段采用对称的布局设计，每一半由5块四极磁铁组成，匹配段由八块四极磁铁组成。</a:t>
            </a:r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灯片编号占位符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A6AFEF-BA0E-423B-B4BC-3CFBF150F0A9}" type="slidenum">
              <a:rPr lang="zh-CN" altLang="en-US" sz="12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CN" altLang="en-US" sz="12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F3ABAD2-E7EE-4CBE-8502-21443987BA6A}" type="datetime1"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0" y="6237312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0" y="765175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0920536" y="126264"/>
            <a:ext cx="1196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adley Hand ITC" panose="03070402050302030203" pitchFamily="66" charset="0"/>
              </a:rPr>
              <a:t>STCF</a:t>
            </a:r>
            <a:endParaRPr lang="en-US" altLang="zh-CN" sz="3200" i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Bradley Hand ITC" panose="03070402050302030203" pitchFamily="66" charset="0"/>
            </a:endParaRPr>
          </a:p>
        </p:txBody>
      </p:sp>
      <p:pic>
        <p:nvPicPr>
          <p:cNvPr id="15" name="图片 14"/>
          <p:cNvPicPr/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b="32072"/>
          <a:stretch>
            <a:fillRect/>
          </a:stretch>
        </p:blipFill>
        <p:spPr bwMode="auto">
          <a:xfrm>
            <a:off x="-96688" y="66986"/>
            <a:ext cx="2894330" cy="600710"/>
          </a:xfrm>
          <a:prstGeom prst="rect">
            <a:avLst/>
          </a:prstGeom>
          <a:ln>
            <a:noFill/>
          </a:ln>
        </p:spPr>
      </p:pic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2639616" y="118744"/>
            <a:ext cx="691276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 eaLnBrk="1" latinLnBrk="0" hangingPunct="1">
              <a:spcBef>
                <a:spcPct val="0"/>
              </a:spcBef>
              <a:buFontTx/>
              <a:buNone/>
              <a:defRPr/>
            </a:pPr>
            <a:r>
              <a:rPr lang="zh-CN" sz="2800" b="1" dirty="0">
                <a:solidFill>
                  <a:srgbClr val="3333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真空系统设计所需参数</a:t>
            </a:r>
            <a:endParaRPr lang="zh-CN" sz="2800" b="1" dirty="0">
              <a:solidFill>
                <a:srgbClr val="3333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43560" y="836930"/>
            <a:ext cx="11516360" cy="52127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一、 物理</a:t>
            </a:r>
            <a:endParaRPr lang="zh-CN" altLang="en-US"/>
          </a:p>
          <a:p>
            <a:pPr marL="342900" indent="-342900">
              <a:buFont typeface="+mj-lt"/>
              <a:buAutoNum type="arabicPeriod"/>
            </a:pPr>
            <a:r>
              <a:rPr lang="zh-CN" altLang="en-US"/>
              <a:t>	储存环磁聚焦结构设计</a:t>
            </a:r>
            <a:endParaRPr lang="zh-CN" altLang="en-US"/>
          </a:p>
          <a:p>
            <a:pPr marL="342900" indent="-342900">
              <a:buFont typeface="+mj-lt"/>
              <a:buAutoNum type="arabicPeriod"/>
            </a:pPr>
            <a:endParaRPr lang="zh-CN" altLang="en-US"/>
          </a:p>
          <a:p>
            <a:pPr marL="0" indent="0">
              <a:buFont typeface="+mj-lt"/>
              <a:buNone/>
            </a:pPr>
            <a:r>
              <a:rPr lang="zh-CN" altLang="en-US"/>
              <a:t>大弧区和小弧区采用相同的标准FODO单元设计。每个FODO 单元长4.7 m，偏转6，相移90，动量压缩因子4.9×10-3。每个单元有4个0.8 m长漂移节，用来放置六极磁铁和束流准直器。</a:t>
            </a:r>
            <a:endParaRPr lang="zh-CN" altLang="en-US"/>
          </a:p>
          <a:p>
            <a:pPr marL="342900" indent="-342900">
              <a:buFont typeface="+mj-lt"/>
              <a:buAutoNum type="arabicPeriod"/>
            </a:pPr>
            <a:endParaRPr lang="zh-CN" altLang="en-US"/>
          </a:p>
          <a:p>
            <a:pPr marL="0" indent="0">
              <a:buFont typeface="+mj-lt"/>
              <a:buNone/>
            </a:pPr>
            <a:endParaRPr lang="zh-CN" altLang="en-US"/>
          </a:p>
        </p:txBody>
      </p:sp>
      <p:pic>
        <p:nvPicPr>
          <p:cNvPr id="212645460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185" y="2421255"/>
            <a:ext cx="7200000" cy="355059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灯片编号占位符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A6AFEF-BA0E-423B-B4BC-3CFBF150F0A9}" type="slidenum">
              <a:rPr lang="zh-CN" altLang="en-US" sz="12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CN" altLang="en-US" sz="12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F3ABAD2-E7EE-4CBE-8502-21443987BA6A}" type="datetime1"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0" y="6237312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0" y="765175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0920536" y="126264"/>
            <a:ext cx="1196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adley Hand ITC" panose="03070402050302030203" pitchFamily="66" charset="0"/>
              </a:rPr>
              <a:t>STCF</a:t>
            </a:r>
            <a:endParaRPr lang="en-US" altLang="zh-CN" sz="3200" i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Bradley Hand ITC" panose="03070402050302030203" pitchFamily="66" charset="0"/>
            </a:endParaRPr>
          </a:p>
        </p:txBody>
      </p:sp>
      <p:pic>
        <p:nvPicPr>
          <p:cNvPr id="15" name="图片 14"/>
          <p:cNvPicPr/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b="32072"/>
          <a:stretch>
            <a:fillRect/>
          </a:stretch>
        </p:blipFill>
        <p:spPr bwMode="auto">
          <a:xfrm>
            <a:off x="-96688" y="66986"/>
            <a:ext cx="2894330" cy="600710"/>
          </a:xfrm>
          <a:prstGeom prst="rect">
            <a:avLst/>
          </a:prstGeom>
          <a:ln>
            <a:noFill/>
          </a:ln>
        </p:spPr>
      </p:pic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2639616" y="118744"/>
            <a:ext cx="691276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 eaLnBrk="1" latinLnBrk="0" hangingPunct="1">
              <a:spcBef>
                <a:spcPct val="0"/>
              </a:spcBef>
              <a:buFontTx/>
              <a:buNone/>
              <a:defRPr/>
            </a:pPr>
            <a:r>
              <a:rPr lang="zh-CN" sz="2800" b="1" dirty="0">
                <a:solidFill>
                  <a:srgbClr val="3333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真空系统设计所需参数</a:t>
            </a:r>
            <a:endParaRPr lang="zh-CN" sz="2800" b="1" dirty="0">
              <a:solidFill>
                <a:srgbClr val="3333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43560" y="836930"/>
            <a:ext cx="11516360" cy="52127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一、 物理</a:t>
            </a:r>
            <a:endParaRPr lang="zh-CN" altLang="en-US"/>
          </a:p>
          <a:p>
            <a:pPr marL="342900" indent="-342900">
              <a:buFont typeface="+mj-lt"/>
              <a:buAutoNum type="arabicPeriod"/>
            </a:pPr>
            <a:r>
              <a:rPr lang="zh-CN" altLang="en-US"/>
              <a:t>	储存环磁聚焦结构设计</a:t>
            </a:r>
            <a:endParaRPr lang="zh-CN" altLang="en-US"/>
          </a:p>
          <a:p>
            <a:pPr marL="342900" indent="-342900">
              <a:buFont typeface="+mj-lt"/>
              <a:buAutoNum type="arabicPeriod"/>
            </a:pPr>
            <a:endParaRPr lang="zh-CN" altLang="en-US"/>
          </a:p>
          <a:p>
            <a:pPr marL="0" indent="0">
              <a:buFont typeface="+mj-lt"/>
              <a:buNone/>
            </a:pPr>
            <a:r>
              <a:rPr lang="zh-CN" altLang="en-US"/>
              <a:t>交叉区采用两组二极磁铁实现两个束线的交叉与分离。为了实现消色散，每组弯铁之间采用一个相移为的Triplet结构。同时在交叉区中间采用两组Doublet结构，为了减小束团交叉时的碰撞几率，该处的β函数设计的比较较大，从而该处的束团尺寸也比较大。交叉区长度为24.4 m，分离距离为2 m。</a:t>
            </a:r>
            <a:endParaRPr lang="zh-CN" altLang="en-US"/>
          </a:p>
          <a:p>
            <a:pPr marL="0" indent="0">
              <a:buFont typeface="+mj-lt"/>
              <a:buNone/>
            </a:pPr>
            <a:endParaRPr lang="zh-CN" altLang="en-US"/>
          </a:p>
        </p:txBody>
      </p:sp>
      <p:pic>
        <p:nvPicPr>
          <p:cNvPr id="1806236260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290" y="2636838"/>
            <a:ext cx="5274310" cy="313245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灯片编号占位符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A6AFEF-BA0E-423B-B4BC-3CFBF150F0A9}" type="slidenum">
              <a:rPr lang="zh-CN" altLang="en-US" sz="12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CN" altLang="en-US" sz="12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F3ABAD2-E7EE-4CBE-8502-21443987BA6A}" type="datetime1"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0" y="6237312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0" y="765175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0920536" y="126264"/>
            <a:ext cx="1196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adley Hand ITC" panose="03070402050302030203" pitchFamily="66" charset="0"/>
              </a:rPr>
              <a:t>STCF</a:t>
            </a:r>
            <a:endParaRPr lang="en-US" altLang="zh-CN" sz="3200" i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Bradley Hand ITC" panose="03070402050302030203" pitchFamily="66" charset="0"/>
            </a:endParaRPr>
          </a:p>
        </p:txBody>
      </p:sp>
      <p:pic>
        <p:nvPicPr>
          <p:cNvPr id="15" name="图片 14"/>
          <p:cNvPicPr/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b="32072"/>
          <a:stretch>
            <a:fillRect/>
          </a:stretch>
        </p:blipFill>
        <p:spPr bwMode="auto">
          <a:xfrm>
            <a:off x="-96688" y="66986"/>
            <a:ext cx="2894330" cy="600710"/>
          </a:xfrm>
          <a:prstGeom prst="rect">
            <a:avLst/>
          </a:prstGeom>
          <a:ln>
            <a:noFill/>
          </a:ln>
        </p:spPr>
      </p:pic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2639616" y="118744"/>
            <a:ext cx="691276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 eaLnBrk="1" latinLnBrk="0" hangingPunct="1">
              <a:spcBef>
                <a:spcPct val="0"/>
              </a:spcBef>
              <a:buFontTx/>
              <a:buNone/>
              <a:defRPr/>
            </a:pPr>
            <a:r>
              <a:rPr lang="zh-CN" sz="2800" b="1" dirty="0">
                <a:solidFill>
                  <a:srgbClr val="3333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真空系统设计所需参数</a:t>
            </a:r>
            <a:endParaRPr lang="zh-CN" sz="2800" b="1" dirty="0">
              <a:solidFill>
                <a:srgbClr val="3333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43560" y="836930"/>
            <a:ext cx="11516360" cy="52127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一、 物理</a:t>
            </a:r>
            <a:endParaRPr lang="zh-CN" altLang="en-US"/>
          </a:p>
          <a:p>
            <a:pPr marL="342900" indent="-342900">
              <a:buFont typeface="+mj-lt"/>
              <a:buAutoNum type="arabicPeriod"/>
            </a:pPr>
            <a:r>
              <a:rPr lang="zh-CN" altLang="en-US"/>
              <a:t>	储存环磁聚焦结构设计</a:t>
            </a:r>
            <a:endParaRPr lang="zh-CN" altLang="en-US"/>
          </a:p>
          <a:p>
            <a:pPr marL="342900" indent="-342900">
              <a:buFont typeface="+mj-lt"/>
              <a:buAutoNum type="arabicPeriod"/>
            </a:pPr>
            <a:endParaRPr lang="zh-CN" altLang="en-US"/>
          </a:p>
          <a:p>
            <a:pPr marL="0" indent="0">
              <a:buFont typeface="+mj-lt"/>
              <a:buNone/>
            </a:pPr>
            <a:r>
              <a:rPr lang="zh-CN" altLang="en-US"/>
              <a:t>对撞环中的直线段，除了通用直线节，根据功能不同还包括注入引出段、阻尼扭摆磁铁段、高频段、束流准直段等。</a:t>
            </a:r>
            <a:endParaRPr lang="zh-CN" altLang="en-US"/>
          </a:p>
          <a:p>
            <a:pPr marL="0" indent="0">
              <a:buFont typeface="+mj-lt"/>
              <a:buNone/>
            </a:pPr>
            <a:r>
              <a:rPr lang="zh-CN" altLang="en-US"/>
              <a:t>通用直线节也是采用标准的FODO结构，每个FODO单元长5 m，相移30，包含两个漂移节，每个2.2 m。</a:t>
            </a:r>
            <a:endParaRPr lang="zh-CN" altLang="en-US"/>
          </a:p>
        </p:txBody>
      </p:sp>
      <p:pic>
        <p:nvPicPr>
          <p:cNvPr id="1811533086" name="图片 1"/>
          <p:cNvPicPr>
            <a:picLocks noChangeAspect="1"/>
          </p:cNvPicPr>
          <p:nvPr/>
        </p:nvPicPr>
        <p:blipFill>
          <a:blip r:embed="rId2"/>
          <a:srcRect t="2471"/>
          <a:stretch>
            <a:fillRect/>
          </a:stretch>
        </p:blipFill>
        <p:spPr>
          <a:xfrm>
            <a:off x="2783840" y="2566352"/>
            <a:ext cx="6588000" cy="355297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灯片编号占位符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A6AFEF-BA0E-423B-B4BC-3CFBF150F0A9}" type="slidenum">
              <a:rPr lang="zh-CN" altLang="en-US" sz="12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CN" altLang="en-US" sz="12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F3ABAD2-E7EE-4CBE-8502-21443987BA6A}" type="datetime1"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0" y="6237312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0" y="765175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0920536" y="126264"/>
            <a:ext cx="1196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adley Hand ITC" panose="03070402050302030203" pitchFamily="66" charset="0"/>
              </a:rPr>
              <a:t>STCF</a:t>
            </a:r>
            <a:endParaRPr lang="en-US" altLang="zh-CN" sz="3200" i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Bradley Hand ITC" panose="03070402050302030203" pitchFamily="66" charset="0"/>
            </a:endParaRPr>
          </a:p>
        </p:txBody>
      </p:sp>
      <p:pic>
        <p:nvPicPr>
          <p:cNvPr id="15" name="图片 14"/>
          <p:cNvPicPr/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b="32072"/>
          <a:stretch>
            <a:fillRect/>
          </a:stretch>
        </p:blipFill>
        <p:spPr bwMode="auto">
          <a:xfrm>
            <a:off x="-96688" y="66986"/>
            <a:ext cx="2894330" cy="600710"/>
          </a:xfrm>
          <a:prstGeom prst="rect">
            <a:avLst/>
          </a:prstGeom>
          <a:ln>
            <a:noFill/>
          </a:ln>
        </p:spPr>
      </p:pic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2639616" y="118744"/>
            <a:ext cx="691276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 eaLnBrk="1" latinLnBrk="0" hangingPunct="1">
              <a:spcBef>
                <a:spcPct val="0"/>
              </a:spcBef>
              <a:buFontTx/>
              <a:buNone/>
              <a:defRPr/>
            </a:pPr>
            <a:r>
              <a:rPr lang="zh-CN" sz="2800" b="1" dirty="0">
                <a:solidFill>
                  <a:srgbClr val="3333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真空系统设计所需参数</a:t>
            </a:r>
            <a:endParaRPr lang="zh-CN" sz="2800" b="1" dirty="0">
              <a:solidFill>
                <a:srgbClr val="3333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43560" y="836930"/>
            <a:ext cx="11516360" cy="52127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一、 物理</a:t>
            </a:r>
            <a:endParaRPr lang="zh-CN" altLang="en-US"/>
          </a:p>
          <a:p>
            <a:pPr marL="342900" indent="-342900">
              <a:buFont typeface="+mj-lt"/>
              <a:buAutoNum type="arabicPeriod"/>
            </a:pPr>
            <a:r>
              <a:rPr lang="zh-CN" altLang="en-US"/>
              <a:t>	弯转磁铁偏转角度及磁场强度</a:t>
            </a:r>
            <a:endParaRPr lang="zh-CN" altLang="en-US"/>
          </a:p>
          <a:p>
            <a:pPr marL="342900" indent="-342900">
              <a:buFont typeface="+mj-lt"/>
              <a:buAutoNum type="arabicPeriod"/>
            </a:pPr>
            <a:endParaRPr lang="zh-CN" altLang="en-US"/>
          </a:p>
          <a:p>
            <a:pPr marL="342900" indent="-342900">
              <a:buFont typeface="+mj-lt"/>
              <a:buAutoNum type="arabicPeriod"/>
            </a:pPr>
            <a:endParaRPr lang="zh-CN" altLang="en-US"/>
          </a:p>
          <a:p>
            <a:pPr marL="0" indent="0">
              <a:buFont typeface="+mj-lt"/>
              <a:buNone/>
            </a:pPr>
            <a:r>
              <a:rPr lang="zh-CN" altLang="en-US" sz="2000">
                <a:highlight>
                  <a:srgbClr val="FFFF00"/>
                </a:highlight>
              </a:rPr>
              <a:t>更新时间为</a:t>
            </a:r>
            <a:r>
              <a:rPr lang="en-US" altLang="zh-CN" sz="2000">
                <a:highlight>
                  <a:srgbClr val="FFFF00"/>
                </a:highlight>
              </a:rPr>
              <a:t>2024.12.30</a:t>
            </a:r>
            <a:endParaRPr lang="zh-CN" altLang="en-US" sz="2000">
              <a:highlight>
                <a:srgbClr val="FFFF00"/>
              </a:highlight>
            </a:endParaRPr>
          </a:p>
          <a:p>
            <a:pPr marL="342900" indent="-342900">
              <a:buFont typeface="+mj-lt"/>
              <a:buAutoNum type="arabicPeriod"/>
            </a:pPr>
            <a:endParaRPr lang="zh-CN" altLang="en-US"/>
          </a:p>
          <a:p>
            <a:pPr marL="342900" indent="-342900">
              <a:buFont typeface="+mj-lt"/>
              <a:buAutoNum type="arabicPeriod"/>
            </a:pPr>
            <a:endParaRPr lang="zh-CN" altLang="en-US"/>
          </a:p>
          <a:p>
            <a:pPr marL="342900" indent="-342900">
              <a:buFont typeface="+mj-lt"/>
              <a:buAutoNum type="arabicPeriod"/>
            </a:pPr>
            <a:endParaRPr lang="zh-CN" altLang="en-US"/>
          </a:p>
          <a:p>
            <a:pPr marL="342900" indent="-342900">
              <a:buFont typeface="+mj-lt"/>
              <a:buAutoNum type="arabicPeriod"/>
            </a:pPr>
            <a:endParaRPr lang="zh-CN" altLang="en-US"/>
          </a:p>
          <a:p>
            <a:pPr marL="342900" indent="-342900">
              <a:buFont typeface="+mj-lt"/>
              <a:buAutoNum type="arabicPeriod"/>
            </a:pPr>
            <a:endParaRPr lang="zh-CN" altLang="en-US"/>
          </a:p>
          <a:p>
            <a:pPr marL="342900" indent="-342900">
              <a:buFont typeface="+mj-lt"/>
              <a:buAutoNum type="arabicPeriod"/>
            </a:pPr>
            <a:endParaRPr lang="zh-CN" altLang="en-US"/>
          </a:p>
          <a:p>
            <a:pPr marL="342900" indent="-342900">
              <a:buFont typeface="+mj-lt"/>
              <a:buAutoNum type="arabicPeriod"/>
            </a:pPr>
            <a:endParaRPr lang="zh-CN" altLang="en-US"/>
          </a:p>
          <a:p>
            <a:pPr marL="342900" indent="-342900">
              <a:buFont typeface="+mj-lt"/>
              <a:buAutoNum type="arabicPeriod"/>
            </a:pPr>
            <a:endParaRPr lang="zh-CN" altLang="en-US"/>
          </a:p>
          <a:p>
            <a:pPr marL="0" indent="0">
              <a:buFont typeface="+mj-lt"/>
              <a:buNone/>
            </a:pP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355" y="864870"/>
            <a:ext cx="6464300" cy="53911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灯片编号占位符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A6AFEF-BA0E-423B-B4BC-3CFBF150F0A9}" type="slidenum">
              <a:rPr lang="zh-CN" altLang="en-US" sz="12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CN" altLang="en-US" sz="12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F3ABAD2-E7EE-4CBE-8502-21443987BA6A}" type="datetime1"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0" y="6237312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0" y="765175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0920536" y="126264"/>
            <a:ext cx="1196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adley Hand ITC" panose="03070402050302030203" pitchFamily="66" charset="0"/>
              </a:rPr>
              <a:t>STCF</a:t>
            </a:r>
            <a:endParaRPr lang="en-US" altLang="zh-CN" sz="3200" i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Bradley Hand ITC" panose="03070402050302030203" pitchFamily="66" charset="0"/>
            </a:endParaRPr>
          </a:p>
        </p:txBody>
      </p:sp>
      <p:pic>
        <p:nvPicPr>
          <p:cNvPr id="15" name="图片 14"/>
          <p:cNvPicPr/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b="32072"/>
          <a:stretch>
            <a:fillRect/>
          </a:stretch>
        </p:blipFill>
        <p:spPr bwMode="auto">
          <a:xfrm>
            <a:off x="-96688" y="66986"/>
            <a:ext cx="2894330" cy="600710"/>
          </a:xfrm>
          <a:prstGeom prst="rect">
            <a:avLst/>
          </a:prstGeom>
          <a:ln>
            <a:noFill/>
          </a:ln>
        </p:spPr>
      </p:pic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2639616" y="118744"/>
            <a:ext cx="691276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 eaLnBrk="1" latinLnBrk="0" hangingPunct="1">
              <a:spcBef>
                <a:spcPct val="0"/>
              </a:spcBef>
              <a:buFontTx/>
              <a:buNone/>
              <a:defRPr/>
            </a:pPr>
            <a:r>
              <a:rPr lang="zh-CN" sz="2800" b="1" dirty="0">
                <a:solidFill>
                  <a:srgbClr val="3333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真空系统设计所需参数</a:t>
            </a:r>
            <a:endParaRPr lang="zh-CN" sz="2800" b="1" dirty="0">
              <a:solidFill>
                <a:srgbClr val="3333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43560" y="836930"/>
            <a:ext cx="11516360" cy="52127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一、 物理</a:t>
            </a:r>
            <a:endParaRPr lang="zh-CN" altLang="en-US"/>
          </a:p>
          <a:p>
            <a:pPr marL="342900" indent="-342900">
              <a:buFont typeface="+mj-lt"/>
              <a:buAutoNum type="arabicPeriod"/>
            </a:pPr>
            <a:r>
              <a:rPr lang="zh-CN" altLang="en-US"/>
              <a:t>	各区段运行真空度要求（弧区、对撞区、对撞点）</a:t>
            </a:r>
            <a:endParaRPr lang="zh-CN" altLang="en-US"/>
          </a:p>
          <a:p>
            <a:pPr marL="342900" indent="-342900">
              <a:buFont typeface="+mj-lt"/>
              <a:buAutoNum type="arabicPeriod"/>
            </a:pPr>
            <a:endParaRPr lang="zh-CN" altLang="en-US"/>
          </a:p>
          <a:p>
            <a:pPr marL="342900" indent="-342900">
              <a:buFont typeface="+mj-lt"/>
              <a:buAutoNum type="arabicPeriod"/>
            </a:pPr>
            <a:endParaRPr lang="zh-CN" altLang="en-US"/>
          </a:p>
          <a:p>
            <a:pPr marL="342900" indent="-342900">
              <a:buFont typeface="+mj-lt"/>
              <a:buAutoNum type="arabicPeriod"/>
            </a:pPr>
            <a:endParaRPr lang="zh-CN" altLang="en-US"/>
          </a:p>
          <a:p>
            <a:pPr marL="342900" indent="-342900">
              <a:buFont typeface="+mj-lt"/>
              <a:buAutoNum type="arabicPeriod"/>
            </a:pPr>
            <a:endParaRPr lang="zh-CN" altLang="en-US"/>
          </a:p>
          <a:p>
            <a:pPr marL="342900" indent="-342900">
              <a:buFont typeface="+mj-lt"/>
              <a:buAutoNum type="arabicPeriod"/>
            </a:pPr>
            <a:endParaRPr lang="zh-CN" altLang="en-US"/>
          </a:p>
          <a:p>
            <a:pPr marL="342900" indent="-342900">
              <a:buFont typeface="+mj-lt"/>
              <a:buAutoNum type="arabicPeriod"/>
            </a:pPr>
            <a:endParaRPr lang="zh-CN" altLang="en-US"/>
          </a:p>
          <a:p>
            <a:pPr marL="342900" indent="-342900">
              <a:buFont typeface="+mj-lt"/>
              <a:buAutoNum type="arabicPeriod"/>
            </a:pPr>
            <a:endParaRPr lang="zh-CN" altLang="en-US"/>
          </a:p>
          <a:p>
            <a:pPr marL="342900" indent="-342900">
              <a:buFont typeface="+mj-lt"/>
              <a:buAutoNum type="arabicPeriod"/>
            </a:pPr>
            <a:endParaRPr lang="zh-CN" altLang="en-US"/>
          </a:p>
          <a:p>
            <a:pPr marL="342900" indent="-342900">
              <a:buFont typeface="+mj-lt"/>
              <a:buAutoNum type="arabicPeriod"/>
            </a:pPr>
            <a:endParaRPr lang="zh-CN" altLang="en-US"/>
          </a:p>
          <a:p>
            <a:pPr marL="342900" indent="-342900">
              <a:buFont typeface="+mj-lt"/>
              <a:buAutoNum type="arabicPeriod"/>
            </a:pPr>
            <a:endParaRPr lang="zh-CN" altLang="en-US"/>
          </a:p>
          <a:p>
            <a:pPr marL="342900" indent="-342900">
              <a:buFont typeface="+mj-lt"/>
              <a:buAutoNum type="arabicPeriod"/>
            </a:pPr>
            <a:endParaRPr lang="zh-CN" altLang="en-US"/>
          </a:p>
          <a:p>
            <a:pPr marL="342900" indent="-342900">
              <a:buFont typeface="+mj-lt"/>
              <a:buAutoNum type="arabicPeriod"/>
            </a:pPr>
            <a:endParaRPr lang="zh-CN" altLang="en-US"/>
          </a:p>
          <a:p>
            <a:pPr marL="342900" indent="-342900">
              <a:buFont typeface="+mj-lt"/>
              <a:buAutoNum type="arabicPeriod"/>
            </a:pPr>
            <a:endParaRPr lang="zh-CN" altLang="en-US"/>
          </a:p>
          <a:p>
            <a:pPr marL="342900" indent="-342900">
              <a:buFont typeface="+mj-lt"/>
              <a:buAutoNum type="arabicPeriod"/>
            </a:pPr>
            <a:endParaRPr lang="zh-CN" altLang="en-US"/>
          </a:p>
          <a:p>
            <a:pPr marL="342900" indent="-342900">
              <a:buFont typeface="+mj-lt"/>
              <a:buAutoNum type="arabicPeriod"/>
            </a:pPr>
            <a:r>
              <a:rPr lang="zh-CN" altLang="en-US"/>
              <a:t>	各区段束流清晰区要求</a:t>
            </a:r>
            <a:endParaRPr lang="zh-CN" altLang="en-US"/>
          </a:p>
          <a:p>
            <a:pPr marL="0" indent="0">
              <a:buFont typeface="+mj-lt"/>
              <a:buNone/>
            </a:pPr>
            <a:r>
              <a:rPr lang="zh-CN" altLang="en-US">
                <a:highlight>
                  <a:srgbClr val="FFFF00"/>
                </a:highlight>
              </a:rPr>
              <a:t>磁铁参数表上有束流清晰区</a:t>
            </a:r>
            <a:endParaRPr lang="zh-CN" altLang="en-US">
              <a:highlight>
                <a:srgbClr val="FFFF00"/>
              </a:highlight>
            </a:endParaRPr>
          </a:p>
          <a:p>
            <a:pPr marL="0" indent="0">
              <a:buFont typeface="+mj-lt"/>
              <a:buNone/>
            </a:pPr>
            <a:r>
              <a:rPr lang="zh-CN" altLang="en-US"/>
              <a:t>	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865" y="1628775"/>
            <a:ext cx="623570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灯片编号占位符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A6AFEF-BA0E-423B-B4BC-3CFBF150F0A9}" type="slidenum">
              <a:rPr lang="zh-CN" altLang="en-US" sz="12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CN" altLang="en-US" sz="12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F3ABAD2-E7EE-4CBE-8502-21443987BA6A}" type="datetime1"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0" y="6237312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0" y="765175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0920536" y="126264"/>
            <a:ext cx="1196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adley Hand ITC" panose="03070402050302030203" pitchFamily="66" charset="0"/>
              </a:rPr>
              <a:t>STCF</a:t>
            </a:r>
            <a:endParaRPr lang="en-US" altLang="zh-CN" sz="3200" i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Bradley Hand ITC" panose="03070402050302030203" pitchFamily="66" charset="0"/>
            </a:endParaRPr>
          </a:p>
        </p:txBody>
      </p:sp>
      <p:pic>
        <p:nvPicPr>
          <p:cNvPr id="15" name="图片 14"/>
          <p:cNvPicPr/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b="32072"/>
          <a:stretch>
            <a:fillRect/>
          </a:stretch>
        </p:blipFill>
        <p:spPr bwMode="auto">
          <a:xfrm>
            <a:off x="-96688" y="66986"/>
            <a:ext cx="2894330" cy="600710"/>
          </a:xfrm>
          <a:prstGeom prst="rect">
            <a:avLst/>
          </a:prstGeom>
          <a:ln>
            <a:noFill/>
          </a:ln>
        </p:spPr>
      </p:pic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2639616" y="118744"/>
            <a:ext cx="691276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 eaLnBrk="1" latinLnBrk="0" hangingPunct="1">
              <a:spcBef>
                <a:spcPct val="0"/>
              </a:spcBef>
              <a:buFontTx/>
              <a:buNone/>
              <a:defRPr/>
            </a:pPr>
            <a:r>
              <a:rPr lang="zh-CN" sz="2800" b="1" dirty="0">
                <a:solidFill>
                  <a:srgbClr val="3333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真空系统设计所需参数</a:t>
            </a:r>
            <a:endParaRPr lang="zh-CN" sz="2800" b="1" dirty="0">
              <a:solidFill>
                <a:srgbClr val="3333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43560" y="836930"/>
            <a:ext cx="11516360" cy="52127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一、 物理</a:t>
            </a:r>
            <a:endParaRPr lang="zh-CN" altLang="en-US"/>
          </a:p>
          <a:p>
            <a:pPr marL="342900" indent="-342900">
              <a:buFont typeface="+mj-lt"/>
              <a:buAutoNum type="arabicPeriod"/>
            </a:pPr>
            <a:r>
              <a:rPr lang="zh-CN" altLang="en-US"/>
              <a:t>	各典型区段束流轨道偏差联锁阈值设置</a:t>
            </a:r>
            <a:endParaRPr lang="zh-CN" altLang="en-US"/>
          </a:p>
          <a:p>
            <a:pPr marL="342900" indent="-342900">
              <a:buFont typeface="+mj-lt"/>
              <a:buAutoNum type="arabicPeriod"/>
            </a:pPr>
            <a:endParaRPr lang="zh-CN" altLang="en-US"/>
          </a:p>
          <a:p>
            <a:pPr marL="342900" indent="-342900">
              <a:buFont typeface="+mj-lt"/>
              <a:buAutoNum type="arabicPeriod"/>
            </a:pPr>
            <a:endParaRPr lang="zh-CN" altLang="en-US"/>
          </a:p>
          <a:p>
            <a:pPr marL="342900" indent="-342900">
              <a:buFont typeface="+mj-lt"/>
              <a:buAutoNum type="arabicPeriod"/>
            </a:pPr>
            <a:endParaRPr lang="zh-CN" altLang="en-US"/>
          </a:p>
          <a:p>
            <a:pPr marL="342900" indent="-342900">
              <a:buFont typeface="+mj-lt"/>
              <a:buAutoNum type="arabicPeriod"/>
            </a:pPr>
            <a:endParaRPr lang="zh-CN" altLang="en-US"/>
          </a:p>
          <a:p>
            <a:pPr marL="342900" indent="-342900">
              <a:buFont typeface="+mj-lt"/>
              <a:buAutoNum type="arabicPeriod"/>
            </a:pPr>
            <a:endParaRPr lang="zh-CN" altLang="en-US"/>
          </a:p>
          <a:p>
            <a:pPr marL="342900" indent="-342900">
              <a:buFont typeface="+mj-lt"/>
              <a:buAutoNum type="arabicPeriod"/>
            </a:pPr>
            <a:endParaRPr lang="zh-CN" altLang="en-US"/>
          </a:p>
          <a:p>
            <a:pPr marL="342900" indent="-342900">
              <a:buFont typeface="+mj-lt"/>
              <a:buAutoNum type="arabicPeriod"/>
            </a:pP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600" y="846455"/>
            <a:ext cx="6756400" cy="54292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灯片编号占位符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A6AFEF-BA0E-423B-B4BC-3CFBF150F0A9}" type="slidenum">
              <a:rPr lang="zh-CN" altLang="en-US" sz="12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CN" altLang="en-US" sz="12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F3ABAD2-E7EE-4CBE-8502-21443987BA6A}" type="datetime1"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0" y="6381328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0" y="692696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0920536" y="126264"/>
            <a:ext cx="1196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adley Hand ITC" panose="03070402050302030203" pitchFamily="66" charset="0"/>
              </a:rPr>
              <a:t>STCF</a:t>
            </a:r>
            <a:endParaRPr lang="en-US" altLang="zh-CN" sz="3200" i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Bradley Hand ITC" panose="03070402050302030203" pitchFamily="66" charset="0"/>
            </a:endParaRPr>
          </a:p>
        </p:txBody>
      </p:sp>
      <p:pic>
        <p:nvPicPr>
          <p:cNvPr id="11" name="图片 10"/>
          <p:cNvPicPr/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b="32072"/>
          <a:stretch>
            <a:fillRect/>
          </a:stretch>
        </p:blipFill>
        <p:spPr bwMode="auto">
          <a:xfrm>
            <a:off x="-96688" y="66986"/>
            <a:ext cx="2894330" cy="600710"/>
          </a:xfrm>
          <a:prstGeom prst="rect">
            <a:avLst/>
          </a:prstGeom>
          <a:ln>
            <a:noFill/>
          </a:ln>
        </p:spPr>
      </p:pic>
      <p:sp>
        <p:nvSpPr>
          <p:cNvPr id="2" name="TextBox 8"/>
          <p:cNvSpPr txBox="1">
            <a:spLocks noChangeArrowheads="1"/>
          </p:cNvSpPr>
          <p:nvPr/>
        </p:nvSpPr>
        <p:spPr bwMode="auto">
          <a:xfrm>
            <a:off x="2639616" y="152384"/>
            <a:ext cx="691276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800" b="1" dirty="0">
                <a:solidFill>
                  <a:srgbClr val="3333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STCF</a:t>
            </a:r>
            <a:r>
              <a:rPr lang="zh-CN" altLang="en-US" sz="2800" b="1" dirty="0">
                <a:solidFill>
                  <a:srgbClr val="3333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与SuperKEKB设计参数对比 </a:t>
            </a:r>
            <a:endParaRPr lang="zh-CN" altLang="en-US" sz="2800" b="1" dirty="0">
              <a:solidFill>
                <a:srgbClr val="3333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7755" y="718185"/>
            <a:ext cx="1524000" cy="54292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325" y="692785"/>
            <a:ext cx="4489450" cy="54483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620395"/>
            <a:ext cx="5400000" cy="6223068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0704830" y="1484630"/>
            <a:ext cx="360045" cy="360045"/>
          </a:xfrm>
          <a:prstGeom prst="rect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0704830" y="2060575"/>
            <a:ext cx="360045" cy="36004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8" name="直接连接符 17"/>
          <p:cNvCxnSpPr/>
          <p:nvPr/>
        </p:nvCxnSpPr>
        <p:spPr>
          <a:xfrm>
            <a:off x="11096625" y="1049020"/>
            <a:ext cx="400050" cy="381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灯片编号占位符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A6AFEF-BA0E-423B-B4BC-3CFBF150F0A9}" type="slidenum">
              <a:rPr lang="zh-CN" altLang="en-US" sz="12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CN" altLang="en-US" sz="12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F3ABAD2-E7EE-4CBE-8502-21443987BA6A}" type="datetime1"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0" y="6237312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0" y="765175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0920536" y="126264"/>
            <a:ext cx="1196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adley Hand ITC" panose="03070402050302030203" pitchFamily="66" charset="0"/>
              </a:rPr>
              <a:t>STCF</a:t>
            </a:r>
            <a:endParaRPr lang="en-US" altLang="zh-CN" sz="3200" i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Bradley Hand ITC" panose="03070402050302030203" pitchFamily="66" charset="0"/>
            </a:endParaRPr>
          </a:p>
        </p:txBody>
      </p:sp>
      <p:pic>
        <p:nvPicPr>
          <p:cNvPr id="15" name="图片 14"/>
          <p:cNvPicPr/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b="32072"/>
          <a:stretch>
            <a:fillRect/>
          </a:stretch>
        </p:blipFill>
        <p:spPr bwMode="auto">
          <a:xfrm>
            <a:off x="-96688" y="66986"/>
            <a:ext cx="2894330" cy="600710"/>
          </a:xfrm>
          <a:prstGeom prst="rect">
            <a:avLst/>
          </a:prstGeom>
          <a:ln>
            <a:noFill/>
          </a:ln>
        </p:spPr>
      </p:pic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2639616" y="118744"/>
            <a:ext cx="691276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 eaLnBrk="1" latinLnBrk="0" hangingPunct="1">
              <a:spcBef>
                <a:spcPct val="0"/>
              </a:spcBef>
              <a:buFontTx/>
              <a:buNone/>
              <a:defRPr/>
            </a:pPr>
            <a:r>
              <a:rPr lang="zh-CN" sz="2800" b="1" dirty="0">
                <a:solidFill>
                  <a:srgbClr val="3333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真空系统设计所需参数</a:t>
            </a:r>
            <a:endParaRPr lang="zh-CN" sz="2800" b="1" dirty="0">
              <a:solidFill>
                <a:srgbClr val="3333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43560" y="836930"/>
            <a:ext cx="11516360" cy="52127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一、 物理</a:t>
            </a:r>
            <a:endParaRPr lang="zh-CN" altLang="en-US"/>
          </a:p>
          <a:p>
            <a:pPr marL="342900" indent="-342900">
              <a:buFont typeface="+mj-lt"/>
              <a:buAutoNum type="arabicPeriod"/>
            </a:pPr>
            <a:r>
              <a:rPr lang="zh-CN" altLang="en-US"/>
              <a:t>	阻抗对真空室材料、束流通道结构要求</a:t>
            </a:r>
            <a:endParaRPr lang="zh-CN" altLang="en-US"/>
          </a:p>
          <a:p>
            <a:pPr marL="0" indent="0">
              <a:buFont typeface="+mj-lt"/>
              <a:buNone/>
            </a:pPr>
            <a:r>
              <a:rPr lang="zh-CN" altLang="en-US" dirty="0">
                <a:sym typeface="+mn-ea"/>
              </a:rPr>
              <a:t>要求：所有的法兰、波纹管、真空泵抽口都必须采用带RF屏蔽的设计，以降低它们对阻抗的贡献。</a:t>
            </a:r>
            <a:endParaRPr lang="zh-CN" altLang="en-US"/>
          </a:p>
          <a:p>
            <a:pPr marL="342900" indent="-342900">
              <a:buFont typeface="+mj-lt"/>
              <a:buAutoNum type="arabicPeriod"/>
            </a:pPr>
            <a:r>
              <a:rPr lang="zh-CN" altLang="en-US"/>
              <a:t>	束流准直器设置位置及最小孔径</a:t>
            </a:r>
            <a:endParaRPr lang="zh-CN" altLang="en-US"/>
          </a:p>
          <a:p>
            <a:pPr marL="342900" indent="-342900">
              <a:buFont typeface="+mj-lt"/>
              <a:buAutoNum type="arabicPeriod"/>
            </a:pPr>
            <a:endParaRPr lang="zh-CN" altLang="en-US"/>
          </a:p>
          <a:p>
            <a:pPr marL="342900" indent="-342900">
              <a:buFont typeface="+mj-lt"/>
              <a:buAutoNum type="arabicPeriod"/>
            </a:pPr>
            <a:endParaRPr lang="zh-CN" altLang="en-US"/>
          </a:p>
        </p:txBody>
      </p:sp>
      <p:pic>
        <p:nvPicPr>
          <p:cNvPr id="1112999398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8210" y="2052003"/>
            <a:ext cx="7200000" cy="404035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23570" y="2493010"/>
            <a:ext cx="405574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STCF对撞环中的束流准直器分为三类：一是弧区准直器，主要用来清除Touschek散射的粒子；二是对撞区准直器，主要用来阻挡对撞区外的束流损失粒子（包括真空散射）进入对撞区，并对区域内发生的Touschek散射粒子进行准直；三是直线段准直器，以非线性准直方法（引入非线性Lattice设计）为主，主要用来清除大发射度的粒子，以减轻对撞区准直器的压力。</a:t>
            </a:r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灯片编号占位符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A6AFEF-BA0E-423B-B4BC-3CFBF150F0A9}" type="slidenum">
              <a:rPr lang="zh-CN" altLang="en-US" sz="12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CN" altLang="en-US" sz="12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F3ABAD2-E7EE-4CBE-8502-21443987BA6A}" type="datetime1"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0" y="6237312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0" y="765175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0920536" y="126264"/>
            <a:ext cx="1196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adley Hand ITC" panose="03070402050302030203" pitchFamily="66" charset="0"/>
              </a:rPr>
              <a:t>STCF</a:t>
            </a:r>
            <a:endParaRPr lang="en-US" altLang="zh-CN" sz="3200" i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Bradley Hand ITC" panose="03070402050302030203" pitchFamily="66" charset="0"/>
            </a:endParaRPr>
          </a:p>
        </p:txBody>
      </p:sp>
      <p:pic>
        <p:nvPicPr>
          <p:cNvPr id="15" name="图片 14"/>
          <p:cNvPicPr/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b="32072"/>
          <a:stretch>
            <a:fillRect/>
          </a:stretch>
        </p:blipFill>
        <p:spPr bwMode="auto">
          <a:xfrm>
            <a:off x="-96688" y="66986"/>
            <a:ext cx="2894330" cy="600710"/>
          </a:xfrm>
          <a:prstGeom prst="rect">
            <a:avLst/>
          </a:prstGeom>
          <a:ln>
            <a:noFill/>
          </a:ln>
        </p:spPr>
      </p:pic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2639616" y="118744"/>
            <a:ext cx="691276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 eaLnBrk="1" latinLnBrk="0" hangingPunct="1">
              <a:spcBef>
                <a:spcPct val="0"/>
              </a:spcBef>
              <a:buFontTx/>
              <a:buNone/>
              <a:defRPr/>
            </a:pPr>
            <a:r>
              <a:rPr lang="zh-CN" sz="2800" b="1" dirty="0">
                <a:solidFill>
                  <a:srgbClr val="3333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真空系统设计所需参数</a:t>
            </a:r>
            <a:endParaRPr lang="zh-CN" sz="2800" b="1" dirty="0">
              <a:solidFill>
                <a:srgbClr val="3333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43560" y="836930"/>
            <a:ext cx="11516360" cy="52127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一、 物理</a:t>
            </a:r>
            <a:endParaRPr lang="zh-CN" altLang="en-US"/>
          </a:p>
          <a:p>
            <a:pPr marL="342900" indent="-342900">
              <a:buFont typeface="+mj-lt"/>
              <a:buAutoNum type="arabicPeriod"/>
            </a:pPr>
            <a:r>
              <a:rPr lang="zh-CN" altLang="en-US"/>
              <a:t>	扭摆器设置及参数（周期、峰值磁场强度）</a:t>
            </a:r>
            <a:endParaRPr lang="zh-CN" altLang="en-US"/>
          </a:p>
          <a:p>
            <a:pPr marL="0" indent="0">
              <a:buFont typeface="+mj-lt"/>
              <a:buNone/>
            </a:pPr>
            <a:r>
              <a:rPr lang="zh-CN" altLang="en-US">
                <a:highlight>
                  <a:srgbClr val="FFFF00"/>
                </a:highlight>
              </a:rPr>
              <a:t>缺少放置的位置参数</a:t>
            </a:r>
            <a:endParaRPr lang="zh-CN" altLang="en-US">
              <a:highlight>
                <a:srgbClr val="FFFF00"/>
              </a:highlight>
            </a:endParaRPr>
          </a:p>
          <a:p>
            <a:pPr marL="342900" indent="-342900">
              <a:buFont typeface="+mj-lt"/>
              <a:buAutoNum type="arabicPeriod"/>
            </a:pPr>
            <a:endParaRPr lang="zh-CN" altLang="en-US"/>
          </a:p>
          <a:p>
            <a:pPr marL="342900" indent="-342900">
              <a:buFont typeface="+mj-lt"/>
              <a:buAutoNum type="arabicPeriod"/>
            </a:pPr>
            <a:endParaRPr lang="zh-CN" altLang="en-US"/>
          </a:p>
          <a:p>
            <a:pPr marL="342900" indent="-342900">
              <a:buFont typeface="+mj-lt"/>
              <a:buAutoNum type="arabicPeriod"/>
            </a:pPr>
            <a:r>
              <a:rPr lang="zh-CN" altLang="en-US"/>
              <a:t>	束流元件机械稳定性要求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480" y="889635"/>
            <a:ext cx="4673600" cy="3968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95" y="2565400"/>
            <a:ext cx="3600000" cy="362449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灯片编号占位符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A6AFEF-BA0E-423B-B4BC-3CFBF150F0A9}" type="slidenum">
              <a:rPr lang="zh-CN" altLang="en-US" sz="12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CN" altLang="en-US" sz="12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F3ABAD2-E7EE-4CBE-8502-21443987BA6A}" type="datetime1"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0" y="6237312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0" y="765175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0920536" y="126264"/>
            <a:ext cx="1196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adley Hand ITC" panose="03070402050302030203" pitchFamily="66" charset="0"/>
              </a:rPr>
              <a:t>STCF</a:t>
            </a:r>
            <a:endParaRPr lang="en-US" altLang="zh-CN" sz="3200" i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Bradley Hand ITC" panose="03070402050302030203" pitchFamily="66" charset="0"/>
            </a:endParaRPr>
          </a:p>
        </p:txBody>
      </p:sp>
      <p:pic>
        <p:nvPicPr>
          <p:cNvPr id="15" name="图片 14"/>
          <p:cNvPicPr/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b="32072"/>
          <a:stretch>
            <a:fillRect/>
          </a:stretch>
        </p:blipFill>
        <p:spPr bwMode="auto">
          <a:xfrm>
            <a:off x="-96688" y="66986"/>
            <a:ext cx="2894330" cy="600710"/>
          </a:xfrm>
          <a:prstGeom prst="rect">
            <a:avLst/>
          </a:prstGeom>
          <a:ln>
            <a:noFill/>
          </a:ln>
        </p:spPr>
      </p:pic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2639616" y="118744"/>
            <a:ext cx="691276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 eaLnBrk="1" latinLnBrk="0" hangingPunct="1">
              <a:spcBef>
                <a:spcPct val="0"/>
              </a:spcBef>
              <a:buFontTx/>
              <a:buNone/>
              <a:defRPr/>
            </a:pPr>
            <a:r>
              <a:rPr lang="zh-CN" sz="2800" b="1" dirty="0">
                <a:solidFill>
                  <a:srgbClr val="3333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真空系统设计所需参数</a:t>
            </a:r>
            <a:endParaRPr lang="zh-CN" sz="2800" b="1" dirty="0">
              <a:solidFill>
                <a:srgbClr val="3333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43560" y="836930"/>
            <a:ext cx="11516360" cy="52127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 二、磁铁</a:t>
            </a:r>
            <a:endParaRPr lang="zh-CN" altLang="en-US"/>
          </a:p>
          <a:p>
            <a:pPr marL="342900" indent="-342900">
              <a:buFont typeface="+mj-lt"/>
              <a:buAutoNum type="arabicPeriod"/>
            </a:pPr>
            <a:r>
              <a:rPr lang="zh-CN" altLang="en-US"/>
              <a:t>各类型磁铁孔径／间隙</a:t>
            </a:r>
            <a:endParaRPr lang="zh-CN" altLang="en-US"/>
          </a:p>
          <a:p>
            <a:pPr marL="342900" indent="-342900">
              <a:buFont typeface="+mj-lt"/>
              <a:buAutoNum type="arabicPeriod"/>
            </a:pPr>
            <a:r>
              <a:rPr lang="zh-CN" altLang="en-US"/>
              <a:t>各类型磁铁截面关键尺寸（磁极区域轮廓、磁轭、线圈）</a:t>
            </a:r>
            <a:endParaRPr lang="zh-CN" altLang="en-US"/>
          </a:p>
          <a:p>
            <a:pPr marL="342900" indent="-342900">
              <a:buFont typeface="+mj-lt"/>
              <a:buAutoNum type="arabicPeriod"/>
            </a:pPr>
            <a:r>
              <a:rPr lang="zh-CN" altLang="en-US"/>
              <a:t>各类型磁铁纵向关键尺寸（磁轭、线圈）</a:t>
            </a:r>
            <a:endParaRPr lang="zh-CN" altLang="en-US"/>
          </a:p>
          <a:p>
            <a:pPr marL="342900" indent="-342900">
              <a:buFont typeface="+mj-lt"/>
              <a:buAutoNum type="arabicPeriod"/>
            </a:pPr>
            <a:r>
              <a:rPr lang="zh-CN" altLang="en-US"/>
              <a:t>扭摆器磁间隙、磁极区关键结构尺寸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865" y="1772920"/>
            <a:ext cx="6559550" cy="5283200"/>
          </a:xfrm>
          <a:prstGeom prst="rect">
            <a:avLst/>
          </a:prstGeom>
        </p:spPr>
      </p:pic>
      <p:pic>
        <p:nvPicPr>
          <p:cNvPr id="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35" y="2276475"/>
            <a:ext cx="2437130" cy="20866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17550" y="4765040"/>
            <a:ext cx="8420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B-ARC</a:t>
            </a:r>
            <a:endParaRPr lang="en-US" altLang="zh-CN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灯片编号占位符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A6AFEF-BA0E-423B-B4BC-3CFBF150F0A9}" type="slidenum">
              <a:rPr lang="zh-CN" altLang="en-US" sz="12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CN" altLang="en-US" sz="12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F3ABAD2-E7EE-4CBE-8502-21443987BA6A}" type="datetime1"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0" y="6237312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0" y="765175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0920536" y="126264"/>
            <a:ext cx="1196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adley Hand ITC" panose="03070402050302030203" pitchFamily="66" charset="0"/>
              </a:rPr>
              <a:t>STCF</a:t>
            </a:r>
            <a:endParaRPr lang="en-US" altLang="zh-CN" sz="3200" i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Bradley Hand ITC" panose="03070402050302030203" pitchFamily="66" charset="0"/>
            </a:endParaRPr>
          </a:p>
        </p:txBody>
      </p:sp>
      <p:pic>
        <p:nvPicPr>
          <p:cNvPr id="15" name="图片 14"/>
          <p:cNvPicPr/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b="32072"/>
          <a:stretch>
            <a:fillRect/>
          </a:stretch>
        </p:blipFill>
        <p:spPr bwMode="auto">
          <a:xfrm>
            <a:off x="-96688" y="66986"/>
            <a:ext cx="2894330" cy="600710"/>
          </a:xfrm>
          <a:prstGeom prst="rect">
            <a:avLst/>
          </a:prstGeom>
          <a:ln>
            <a:noFill/>
          </a:ln>
        </p:spPr>
      </p:pic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2639616" y="118744"/>
            <a:ext cx="691276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 eaLnBrk="1" latinLnBrk="0" hangingPunct="1">
              <a:spcBef>
                <a:spcPct val="0"/>
              </a:spcBef>
              <a:buFontTx/>
              <a:buNone/>
              <a:defRPr/>
            </a:pPr>
            <a:r>
              <a:rPr lang="zh-CN" sz="2800" b="1" dirty="0">
                <a:solidFill>
                  <a:srgbClr val="3333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真空系统设计所需参数</a:t>
            </a:r>
            <a:endParaRPr lang="zh-CN" sz="2800" b="1" dirty="0">
              <a:solidFill>
                <a:srgbClr val="3333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43560" y="836930"/>
            <a:ext cx="11516360" cy="52127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 二、磁铁</a:t>
            </a:r>
            <a:endParaRPr lang="zh-CN" altLang="en-US"/>
          </a:p>
          <a:p>
            <a:pPr marL="342900" indent="-342900">
              <a:buFont typeface="+mj-lt"/>
              <a:buAutoNum type="arabicPeriod"/>
            </a:pPr>
            <a:r>
              <a:rPr lang="zh-CN" altLang="en-US"/>
              <a:t>各类型磁铁孔径／间隙</a:t>
            </a:r>
            <a:endParaRPr lang="zh-CN" altLang="en-US"/>
          </a:p>
          <a:p>
            <a:pPr marL="342900" indent="-342900">
              <a:buFont typeface="+mj-lt"/>
              <a:buAutoNum type="arabicPeriod"/>
            </a:pPr>
            <a:r>
              <a:rPr lang="zh-CN" altLang="en-US"/>
              <a:t>各类型磁铁截面关键尺寸（磁极区域轮廓、磁轭、线圈）</a:t>
            </a:r>
            <a:endParaRPr lang="zh-CN" altLang="en-US"/>
          </a:p>
          <a:p>
            <a:pPr marL="342900" indent="-342900">
              <a:buFont typeface="+mj-lt"/>
              <a:buAutoNum type="arabicPeriod"/>
            </a:pPr>
            <a:r>
              <a:rPr lang="zh-CN" altLang="en-US"/>
              <a:t>各类型磁铁纵向关键尺寸（磁轭、线圈）</a:t>
            </a:r>
            <a:endParaRPr lang="zh-CN" altLang="en-US"/>
          </a:p>
          <a:p>
            <a:pPr marL="342900" indent="-342900">
              <a:buFont typeface="+mj-lt"/>
              <a:buAutoNum type="arabicPeriod"/>
            </a:pPr>
            <a:r>
              <a:rPr lang="zh-CN" altLang="en-US"/>
              <a:t>扭摆器磁间隙、磁极区关键结构尺寸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570" y="2277110"/>
            <a:ext cx="10452100" cy="48958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7980" y="-27305"/>
            <a:ext cx="2965450" cy="26416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264900" y="164909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Q1-IR</a:t>
            </a:r>
            <a:endParaRPr lang="en-US" altLang="zh-CN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灯片编号占位符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A6AFEF-BA0E-423B-B4BC-3CFBF150F0A9}" type="slidenum">
              <a:rPr lang="zh-CN" altLang="en-US" sz="12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CN" altLang="en-US" sz="12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F3ABAD2-E7EE-4CBE-8502-21443987BA6A}" type="datetime1"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0" y="6237312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0" y="765175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0920536" y="126264"/>
            <a:ext cx="1196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adley Hand ITC" panose="03070402050302030203" pitchFamily="66" charset="0"/>
              </a:rPr>
              <a:t>STCF</a:t>
            </a:r>
            <a:endParaRPr lang="en-US" altLang="zh-CN" sz="3200" i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Bradley Hand ITC" panose="03070402050302030203" pitchFamily="66" charset="0"/>
            </a:endParaRPr>
          </a:p>
        </p:txBody>
      </p:sp>
      <p:pic>
        <p:nvPicPr>
          <p:cNvPr id="15" name="图片 14"/>
          <p:cNvPicPr/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b="32072"/>
          <a:stretch>
            <a:fillRect/>
          </a:stretch>
        </p:blipFill>
        <p:spPr bwMode="auto">
          <a:xfrm>
            <a:off x="-96688" y="66986"/>
            <a:ext cx="2894330" cy="600710"/>
          </a:xfrm>
          <a:prstGeom prst="rect">
            <a:avLst/>
          </a:prstGeom>
          <a:ln>
            <a:noFill/>
          </a:ln>
        </p:spPr>
      </p:pic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2639616" y="118744"/>
            <a:ext cx="691276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 eaLnBrk="1" latinLnBrk="0" hangingPunct="1">
              <a:spcBef>
                <a:spcPct val="0"/>
              </a:spcBef>
              <a:buFontTx/>
              <a:buNone/>
              <a:defRPr/>
            </a:pPr>
            <a:r>
              <a:rPr lang="zh-CN" sz="2800" b="1" dirty="0">
                <a:solidFill>
                  <a:srgbClr val="3333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真空系统设计所需参数</a:t>
            </a:r>
            <a:endParaRPr lang="zh-CN" sz="2800" b="1" dirty="0">
              <a:solidFill>
                <a:srgbClr val="3333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43560" y="836930"/>
            <a:ext cx="11516360" cy="52127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 二、磁铁Crabs类型四极磁铁</a:t>
            </a:r>
            <a:endParaRPr lang="zh-CN" altLang="en-US"/>
          </a:p>
          <a:p>
            <a:r>
              <a:rPr lang="zh-CN" altLang="en-US"/>
              <a:t>各类型磁铁孔径／间隙</a:t>
            </a:r>
            <a:endParaRPr lang="zh-CN" altLang="en-US"/>
          </a:p>
          <a:p>
            <a:pPr marL="342900" indent="-342900">
              <a:buFont typeface="+mj-lt"/>
              <a:buAutoNum type="arabicPeriod"/>
            </a:pPr>
            <a:r>
              <a:rPr lang="zh-CN" altLang="en-US"/>
              <a:t>各类型磁铁截面关键尺寸（磁极区域轮廓、磁轭、线圈）</a:t>
            </a:r>
            <a:endParaRPr lang="zh-CN" altLang="en-US"/>
          </a:p>
          <a:p>
            <a:pPr marL="342900" indent="-342900">
              <a:buFont typeface="+mj-lt"/>
              <a:buAutoNum type="arabicPeriod"/>
            </a:pPr>
            <a:r>
              <a:rPr lang="zh-CN" altLang="en-US"/>
              <a:t>各类型磁铁纵向关键尺寸（磁轭、线圈）</a:t>
            </a:r>
            <a:endParaRPr lang="zh-CN" altLang="en-US"/>
          </a:p>
          <a:p>
            <a:pPr marL="342900" indent="-342900">
              <a:buFont typeface="+mj-lt"/>
              <a:buAutoNum type="arabicPeriod"/>
            </a:pPr>
            <a:r>
              <a:rPr lang="zh-CN" altLang="en-US"/>
              <a:t>扭摆器磁间隙、磁极区关键结构尺寸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520" y="2425700"/>
            <a:ext cx="6515100" cy="3930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045" y="981075"/>
            <a:ext cx="6267450" cy="5334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7295" y="-27305"/>
            <a:ext cx="2698750" cy="2520950"/>
          </a:xfrm>
          <a:prstGeom prst="rect">
            <a:avLst/>
          </a:prstGeom>
        </p:spPr>
      </p:pic>
      <p:pic>
        <p:nvPicPr>
          <p:cNvPr id="8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4470" y="1556703"/>
            <a:ext cx="5265420" cy="1331595"/>
          </a:xfrm>
          <a:prstGeom prst="rect">
            <a:avLst/>
          </a:prstGeom>
          <a:noFill/>
          <a:ln w="12700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灯片编号占位符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A6AFEF-BA0E-423B-B4BC-3CFBF150F0A9}" type="slidenum">
              <a:rPr lang="zh-CN" altLang="en-US" sz="12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CN" altLang="en-US" sz="12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F3ABAD2-E7EE-4CBE-8502-21443987BA6A}" type="datetime1"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0" y="6237312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0" y="765175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0920536" y="126264"/>
            <a:ext cx="1196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adley Hand ITC" panose="03070402050302030203" pitchFamily="66" charset="0"/>
              </a:rPr>
              <a:t>STCF</a:t>
            </a:r>
            <a:endParaRPr lang="en-US" altLang="zh-CN" sz="3200" i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Bradley Hand ITC" panose="03070402050302030203" pitchFamily="66" charset="0"/>
            </a:endParaRPr>
          </a:p>
        </p:txBody>
      </p:sp>
      <p:pic>
        <p:nvPicPr>
          <p:cNvPr id="15" name="图片 14"/>
          <p:cNvPicPr/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b="32072"/>
          <a:stretch>
            <a:fillRect/>
          </a:stretch>
        </p:blipFill>
        <p:spPr bwMode="auto">
          <a:xfrm>
            <a:off x="-96688" y="66986"/>
            <a:ext cx="2894330" cy="600710"/>
          </a:xfrm>
          <a:prstGeom prst="rect">
            <a:avLst/>
          </a:prstGeom>
          <a:ln>
            <a:noFill/>
          </a:ln>
        </p:spPr>
      </p:pic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2639616" y="118744"/>
            <a:ext cx="691276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 eaLnBrk="1" latinLnBrk="0" hangingPunct="1">
              <a:spcBef>
                <a:spcPct val="0"/>
              </a:spcBef>
              <a:buFontTx/>
              <a:buNone/>
              <a:defRPr/>
            </a:pPr>
            <a:r>
              <a:rPr lang="zh-CN" sz="2800" b="1" dirty="0">
                <a:solidFill>
                  <a:srgbClr val="3333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真空系统设计所需参数</a:t>
            </a:r>
            <a:endParaRPr lang="zh-CN" sz="2800" b="1" dirty="0">
              <a:solidFill>
                <a:srgbClr val="3333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43560" y="836930"/>
            <a:ext cx="11516360" cy="52127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 二、磁铁</a:t>
            </a:r>
            <a:endParaRPr lang="zh-CN" altLang="en-US"/>
          </a:p>
          <a:p>
            <a:r>
              <a:rPr lang="zh-CN" altLang="en-US"/>
              <a:t>	对撞区超导磁体恒温器尺寸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895" y="1701165"/>
            <a:ext cx="7920000" cy="388825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灯片编号占位符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A6AFEF-BA0E-423B-B4BC-3CFBF150F0A9}" type="slidenum">
              <a:rPr lang="zh-CN" altLang="en-US" sz="12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CN" altLang="en-US" sz="12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F3ABAD2-E7EE-4CBE-8502-21443987BA6A}" type="datetime1"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0" y="6237312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0" y="765175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0920536" y="126264"/>
            <a:ext cx="1196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adley Hand ITC" panose="03070402050302030203" pitchFamily="66" charset="0"/>
              </a:rPr>
              <a:t>STCF</a:t>
            </a:r>
            <a:endParaRPr lang="en-US" altLang="zh-CN" sz="3200" i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Bradley Hand ITC" panose="03070402050302030203" pitchFamily="66" charset="0"/>
            </a:endParaRPr>
          </a:p>
        </p:txBody>
      </p:sp>
      <p:pic>
        <p:nvPicPr>
          <p:cNvPr id="15" name="图片 14"/>
          <p:cNvPicPr/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b="32072"/>
          <a:stretch>
            <a:fillRect/>
          </a:stretch>
        </p:blipFill>
        <p:spPr bwMode="auto">
          <a:xfrm>
            <a:off x="-96688" y="66986"/>
            <a:ext cx="2894330" cy="600710"/>
          </a:xfrm>
          <a:prstGeom prst="rect">
            <a:avLst/>
          </a:prstGeom>
          <a:ln>
            <a:noFill/>
          </a:ln>
        </p:spPr>
      </p:pic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2639616" y="118744"/>
            <a:ext cx="691276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 eaLnBrk="1" latinLnBrk="0" hangingPunct="1">
              <a:spcBef>
                <a:spcPct val="0"/>
              </a:spcBef>
              <a:buFontTx/>
              <a:buNone/>
              <a:defRPr/>
            </a:pPr>
            <a:r>
              <a:rPr lang="zh-CN" sz="2800" b="1" dirty="0">
                <a:solidFill>
                  <a:srgbClr val="3333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真空系统设计所需参数</a:t>
            </a:r>
            <a:endParaRPr lang="zh-CN" sz="2800" b="1" dirty="0">
              <a:solidFill>
                <a:srgbClr val="3333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43560" y="836930"/>
            <a:ext cx="11516360" cy="52127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3.</a:t>
            </a:r>
            <a:r>
              <a:rPr lang="zh-CN" altLang="en-US"/>
              <a:t>束侧</a:t>
            </a:r>
            <a:endParaRPr lang="zh-CN" altLang="en-US"/>
          </a:p>
          <a:p>
            <a:r>
              <a:rPr lang="zh-CN" altLang="en-US"/>
              <a:t>	束流位置探测器设置、截面结构尺寸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4. 探测器</a:t>
            </a:r>
            <a:endParaRPr lang="zh-CN" altLang="en-US"/>
          </a:p>
          <a:p>
            <a:r>
              <a:rPr lang="zh-CN" altLang="en-US"/>
              <a:t>	探测器内孔结构及孔径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5. 同步辐射引出（如有）</a:t>
            </a:r>
            <a:endParaRPr lang="zh-CN" altLang="en-US"/>
          </a:p>
          <a:p>
            <a:r>
              <a:rPr lang="zh-CN" altLang="en-US"/>
              <a:t>	引出位置及张角要求寸</a:t>
            </a:r>
            <a:endParaRPr lang="zh-CN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灯片编号占位符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A6AFEF-BA0E-423B-B4BC-3CFBF150F0A9}" type="slidenum">
              <a:rPr lang="zh-CN" altLang="en-US" sz="12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CN" altLang="en-US" sz="12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F3ABAD2-E7EE-4CBE-8502-21443987BA6A}" type="datetime1"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0" y="6237312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0" y="765175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0920536" y="126264"/>
            <a:ext cx="1196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adley Hand ITC" panose="03070402050302030203" pitchFamily="66" charset="0"/>
              </a:rPr>
              <a:t>STCF</a:t>
            </a:r>
            <a:endParaRPr lang="en-US" altLang="zh-CN" sz="3200" i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Bradley Hand ITC" panose="03070402050302030203" pitchFamily="66" charset="0"/>
            </a:endParaRPr>
          </a:p>
        </p:txBody>
      </p:sp>
      <p:pic>
        <p:nvPicPr>
          <p:cNvPr id="15" name="图片 14"/>
          <p:cNvPicPr/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b="32072"/>
          <a:stretch>
            <a:fillRect/>
          </a:stretch>
        </p:blipFill>
        <p:spPr bwMode="auto">
          <a:xfrm>
            <a:off x="-96688" y="66986"/>
            <a:ext cx="2894330" cy="600710"/>
          </a:xfrm>
          <a:prstGeom prst="rect">
            <a:avLst/>
          </a:prstGeom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2541180" y="2348880"/>
            <a:ext cx="7109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请各位专家批评指正！</a:t>
            </a:r>
            <a:endParaRPr lang="zh-CN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灯片编号占位符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A6AFEF-BA0E-423B-B4BC-3CFBF150F0A9}" type="slidenum">
              <a:rPr lang="zh-CN" altLang="en-US" sz="12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CN" altLang="en-US" sz="12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F3ABAD2-E7EE-4CBE-8502-21443987BA6A}" type="datetime1"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0" y="6381328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0" y="692696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0920536" y="126264"/>
            <a:ext cx="1196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adley Hand ITC" panose="03070402050302030203" pitchFamily="66" charset="0"/>
              </a:rPr>
              <a:t>STCF</a:t>
            </a:r>
            <a:endParaRPr lang="en-US" altLang="zh-CN" sz="3200" i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Bradley Hand ITC" panose="03070402050302030203" pitchFamily="66" charset="0"/>
            </a:endParaRPr>
          </a:p>
        </p:txBody>
      </p:sp>
      <p:pic>
        <p:nvPicPr>
          <p:cNvPr id="11" name="图片 10"/>
          <p:cNvPicPr/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b="32072"/>
          <a:stretch>
            <a:fillRect/>
          </a:stretch>
        </p:blipFill>
        <p:spPr bwMode="auto">
          <a:xfrm>
            <a:off x="-96688" y="66986"/>
            <a:ext cx="2894330" cy="600710"/>
          </a:xfrm>
          <a:prstGeom prst="rect">
            <a:avLst/>
          </a:prstGeom>
          <a:ln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215900" y="788075"/>
            <a:ext cx="647700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2400" b="1" dirty="0"/>
              <a:t>对撞环真空室的主要结构：</a:t>
            </a:r>
            <a:endParaRPr lang="en-US" altLang="zh-CN" sz="2400" b="1" dirty="0"/>
          </a:p>
        </p:txBody>
      </p:sp>
      <p:sp>
        <p:nvSpPr>
          <p:cNvPr id="14" name="文本框 13"/>
          <p:cNvSpPr txBox="1"/>
          <p:nvPr/>
        </p:nvSpPr>
        <p:spPr>
          <a:xfrm>
            <a:off x="561002" y="3665981"/>
            <a:ext cx="46805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正电子环真空室截面图</a:t>
            </a:r>
            <a:endParaRPr lang="zh-CN" altLang="en-US" dirty="0"/>
          </a:p>
        </p:txBody>
      </p:sp>
      <p:sp>
        <p:nvSpPr>
          <p:cNvPr id="26" name="文本框 25"/>
          <p:cNvSpPr txBox="1"/>
          <p:nvPr/>
        </p:nvSpPr>
        <p:spPr>
          <a:xfrm>
            <a:off x="812165" y="4292600"/>
            <a:ext cx="48698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拟采用</a:t>
            </a:r>
            <a:r>
              <a:rPr dirty="0"/>
              <a:t>采用带左右对称的双侧室结构</a:t>
            </a:r>
            <a:r>
              <a:rPr lang="zh-CN" altLang="en-US" dirty="0"/>
              <a:t>；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一边用于吸收同步光，另一边用于抽气；</a:t>
            </a:r>
            <a:endParaRPr lang="zh-CN" altLang="en-US" dirty="0"/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2639616" y="136524"/>
            <a:ext cx="691276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800" b="1" dirty="0">
                <a:solidFill>
                  <a:srgbClr val="3333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对撞环真空室结构和材料</a:t>
            </a:r>
            <a:endParaRPr lang="zh-CN" altLang="en-US" sz="2800" b="1" dirty="0">
              <a:solidFill>
                <a:srgbClr val="3333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467524266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" y="1340168"/>
            <a:ext cx="5274310" cy="22269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グループ化 3"/>
          <p:cNvGrpSpPr>
            <a:grpSpLocks noChangeAspect="1"/>
          </p:cNvGrpSpPr>
          <p:nvPr/>
        </p:nvGrpSpPr>
        <p:grpSpPr>
          <a:xfrm>
            <a:off x="7247673" y="1556601"/>
            <a:ext cx="4392000" cy="2933343"/>
            <a:chOff x="1649513" y="3547412"/>
            <a:chExt cx="2038008" cy="1361151"/>
          </a:xfrm>
        </p:grpSpPr>
        <p:pic>
          <p:nvPicPr>
            <p:cNvPr id="27" name="Picture 3" descr="C:\Users\suetsugu\Desktop\Fig_2.jpg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1649513" y="3547412"/>
              <a:ext cx="2038008" cy="13611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正方形/長方形 76"/>
            <p:cNvSpPr/>
            <p:nvPr/>
          </p:nvSpPr>
          <p:spPr>
            <a:xfrm>
              <a:off x="2503819" y="3647778"/>
              <a:ext cx="293169" cy="1054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Text Box 45"/>
            <p:cNvSpPr txBox="1">
              <a:spLocks noChangeArrowheads="1"/>
            </p:cNvSpPr>
            <p:nvPr/>
          </p:nvSpPr>
          <p:spPr bwMode="auto">
            <a:xfrm>
              <a:off x="2431560" y="3559326"/>
              <a:ext cx="451132" cy="26161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100" dirty="0">
                  <a:latin typeface="Arial" panose="020B0604020202020204" pitchFamily="34" charset="0"/>
                  <a:sym typeface="Symbol" panose="05050102010706020507" pitchFamily="18" charset="2"/>
                </a:rPr>
                <a:t>220</a:t>
              </a:r>
              <a:endParaRPr lang="en-US" altLang="ja-JP" sz="1100" dirty="0">
                <a:latin typeface="Arial" panose="020B0604020202020204" pitchFamily="34" charset="0"/>
                <a:sym typeface="Symbol" panose="05050102010706020507" pitchFamily="18" charset="2"/>
              </a:endParaRPr>
            </a:p>
          </p:txBody>
        </p:sp>
        <p:sp>
          <p:nvSpPr>
            <p:cNvPr id="30" name="正方形/長方形 77"/>
            <p:cNvSpPr/>
            <p:nvPr/>
          </p:nvSpPr>
          <p:spPr>
            <a:xfrm rot="18900000">
              <a:off x="2510542" y="4044638"/>
              <a:ext cx="293169" cy="1054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Text Box 45"/>
            <p:cNvSpPr txBox="1">
              <a:spLocks noChangeArrowheads="1"/>
            </p:cNvSpPr>
            <p:nvPr/>
          </p:nvSpPr>
          <p:spPr bwMode="auto">
            <a:xfrm>
              <a:off x="2442951" y="3947052"/>
              <a:ext cx="451132" cy="26161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100" dirty="0">
                  <a:latin typeface="Arial" panose="020B0604020202020204" pitchFamily="34" charset="0"/>
                  <a:sym typeface="Symbol" panose="05050102010706020507" pitchFamily="18" charset="2"/>
                </a:rPr>
                <a:t>90</a:t>
              </a:r>
              <a:endParaRPr lang="en-US" altLang="ja-JP" sz="1100" dirty="0">
                <a:latin typeface="Arial" panose="020B0604020202020204" pitchFamily="34" charset="0"/>
                <a:sym typeface="Symbol" panose="05050102010706020507" pitchFamily="18" charset="2"/>
              </a:endParaRPr>
            </a:p>
          </p:txBody>
        </p:sp>
        <p:sp>
          <p:nvSpPr>
            <p:cNvPr id="32" name="正方形/長方形 79"/>
            <p:cNvSpPr/>
            <p:nvPr/>
          </p:nvSpPr>
          <p:spPr>
            <a:xfrm>
              <a:off x="3143624" y="4208663"/>
              <a:ext cx="209176" cy="650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Text Box 45"/>
            <p:cNvSpPr txBox="1">
              <a:spLocks noChangeArrowheads="1"/>
            </p:cNvSpPr>
            <p:nvPr/>
          </p:nvSpPr>
          <p:spPr bwMode="auto">
            <a:xfrm>
              <a:off x="3143624" y="3880712"/>
              <a:ext cx="451132" cy="26161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100" dirty="0">
                  <a:latin typeface="Arial" panose="020B0604020202020204" pitchFamily="34" charset="0"/>
                  <a:sym typeface="Symbol" panose="05050102010706020507" pitchFamily="18" charset="2"/>
                </a:rPr>
                <a:t>14</a:t>
              </a:r>
              <a:endParaRPr lang="en-US" altLang="ja-JP" sz="1100" dirty="0">
                <a:latin typeface="Arial" panose="020B0604020202020204" pitchFamily="34" charset="0"/>
                <a:sym typeface="Symbol" panose="05050102010706020507" pitchFamily="18" charset="2"/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7320280" y="850305"/>
            <a:ext cx="6477000" cy="46037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400" b="1" dirty="0"/>
              <a:t>SuperKEKB</a:t>
            </a:r>
            <a:r>
              <a:rPr kumimoji="1" lang="en-US" altLang="ja-JP" sz="2400" dirty="0">
                <a:sym typeface="+mn-ea"/>
              </a:rPr>
              <a:t>LER</a:t>
            </a:r>
            <a:endParaRPr lang="en-US" altLang="zh-CN" sz="2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灯片编号占位符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A6AFEF-BA0E-423B-B4BC-3CFBF150F0A9}" type="slidenum">
              <a:rPr lang="zh-CN" altLang="en-US" sz="12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CN" altLang="en-US" sz="12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F3ABAD2-E7EE-4CBE-8502-21443987BA6A}" type="datetime1"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0" y="6381328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0" y="692696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0920536" y="126264"/>
            <a:ext cx="1196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adley Hand ITC" panose="03070402050302030203" pitchFamily="66" charset="0"/>
              </a:rPr>
              <a:t>STCF</a:t>
            </a:r>
            <a:endParaRPr lang="en-US" altLang="zh-CN" sz="3200" i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Bradley Hand ITC" panose="03070402050302030203" pitchFamily="66" charset="0"/>
            </a:endParaRPr>
          </a:p>
        </p:txBody>
      </p:sp>
      <p:pic>
        <p:nvPicPr>
          <p:cNvPr id="11" name="图片 10"/>
          <p:cNvPicPr/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b="32072"/>
          <a:stretch>
            <a:fillRect/>
          </a:stretch>
        </p:blipFill>
        <p:spPr bwMode="auto">
          <a:xfrm>
            <a:off x="-96688" y="66986"/>
            <a:ext cx="2894330" cy="600710"/>
          </a:xfrm>
          <a:prstGeom prst="rect">
            <a:avLst/>
          </a:prstGeom>
          <a:ln>
            <a:noFill/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522" y="1544223"/>
            <a:ext cx="3600000" cy="3222440"/>
          </a:xfrm>
          <a:prstGeom prst="rect">
            <a:avLst/>
          </a:prstGeom>
          <a:noFill/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792" y="1544606"/>
            <a:ext cx="3888000" cy="2875937"/>
          </a:xfrm>
          <a:prstGeom prst="rect">
            <a:avLst/>
          </a:prstGeom>
          <a:noFill/>
        </p:spPr>
      </p:pic>
      <p:sp>
        <p:nvSpPr>
          <p:cNvPr id="21" name="文本框 20"/>
          <p:cNvSpPr txBox="1"/>
          <p:nvPr/>
        </p:nvSpPr>
        <p:spPr>
          <a:xfrm>
            <a:off x="1607825" y="5231784"/>
            <a:ext cx="2401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（</a:t>
            </a:r>
            <a:r>
              <a:rPr lang="en-US" altLang="zh-CN" sz="1600" dirty="0"/>
              <a:t>a</a:t>
            </a:r>
            <a:r>
              <a:rPr lang="zh-CN" altLang="en-US" sz="1600" dirty="0"/>
              <a:t>）四级磁透镜</a:t>
            </a:r>
            <a:endParaRPr lang="zh-CN" altLang="en-US" sz="1600" dirty="0"/>
          </a:p>
        </p:txBody>
      </p:sp>
      <p:sp>
        <p:nvSpPr>
          <p:cNvPr id="22" name="文本框 21"/>
          <p:cNvSpPr txBox="1"/>
          <p:nvPr/>
        </p:nvSpPr>
        <p:spPr>
          <a:xfrm>
            <a:off x="6672373" y="5231582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（</a:t>
            </a:r>
            <a:r>
              <a:rPr lang="en-US" altLang="zh-CN" sz="1600" dirty="0"/>
              <a:t>b</a:t>
            </a:r>
            <a:r>
              <a:rPr lang="zh-CN" altLang="en-US" sz="1600" dirty="0"/>
              <a:t>）六级磁透镜</a:t>
            </a:r>
            <a:endParaRPr lang="zh-CN" altLang="en-US" sz="1600" dirty="0"/>
          </a:p>
        </p:txBody>
      </p:sp>
      <p:sp>
        <p:nvSpPr>
          <p:cNvPr id="24" name="文本框 23"/>
          <p:cNvSpPr txBox="1"/>
          <p:nvPr/>
        </p:nvSpPr>
        <p:spPr>
          <a:xfrm>
            <a:off x="2831108" y="5732906"/>
            <a:ext cx="653050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/>
            </a:lvl1pPr>
          </a:lstStyle>
          <a:p>
            <a:r>
              <a:rPr lang="zh-CN" altLang="zh-CN" dirty="0"/>
              <a:t>电子环真空室截面图</a:t>
            </a:r>
            <a:endParaRPr lang="zh-CN" altLang="en-US" dirty="0"/>
          </a:p>
        </p:txBody>
      </p:sp>
      <p:sp>
        <p:nvSpPr>
          <p:cNvPr id="23" name="TextBox 8"/>
          <p:cNvSpPr txBox="1">
            <a:spLocks noChangeArrowheads="1"/>
          </p:cNvSpPr>
          <p:nvPr/>
        </p:nvSpPr>
        <p:spPr bwMode="auto">
          <a:xfrm>
            <a:off x="2639616" y="136524"/>
            <a:ext cx="691276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800" b="1" dirty="0">
                <a:solidFill>
                  <a:srgbClr val="3333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对撞环真空室结构和材料</a:t>
            </a:r>
            <a:endParaRPr lang="zh-CN" altLang="en-US" sz="2800" b="1" dirty="0">
              <a:solidFill>
                <a:srgbClr val="3333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15900" y="788075"/>
            <a:ext cx="6477000" cy="46037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2400" b="1" dirty="0"/>
              <a:t>对撞环真空室的主要结构：</a:t>
            </a:r>
            <a:endParaRPr lang="en-US" altLang="zh-CN" sz="2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灯片编号占位符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A6AFEF-BA0E-423B-B4BC-3CFBF150F0A9}" type="slidenum">
              <a:rPr lang="zh-CN" altLang="en-US" sz="12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CN" altLang="en-US" sz="12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F3ABAD2-E7EE-4CBE-8502-21443987BA6A}" type="datetime1"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0" y="6381328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0" y="692696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2639616" y="136524"/>
            <a:ext cx="691276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800" b="1" dirty="0">
                <a:solidFill>
                  <a:srgbClr val="3333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对撞环真空室结构和材料</a:t>
            </a:r>
            <a:endParaRPr lang="zh-CN" altLang="en-US" sz="2800" b="1" dirty="0">
              <a:solidFill>
                <a:srgbClr val="3333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920536" y="126264"/>
            <a:ext cx="1196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adley Hand ITC" panose="03070402050302030203" pitchFamily="66" charset="0"/>
              </a:rPr>
              <a:t>STCF</a:t>
            </a:r>
            <a:endParaRPr lang="en-US" altLang="zh-CN" sz="3200" i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Bradley Hand ITC" panose="03070402050302030203" pitchFamily="66" charset="0"/>
            </a:endParaRPr>
          </a:p>
        </p:txBody>
      </p:sp>
      <p:pic>
        <p:nvPicPr>
          <p:cNvPr id="11" name="图片 10"/>
          <p:cNvPicPr/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b="32072"/>
          <a:stretch>
            <a:fillRect/>
          </a:stretch>
        </p:blipFill>
        <p:spPr bwMode="auto">
          <a:xfrm>
            <a:off x="-96688" y="66986"/>
            <a:ext cx="2894330" cy="600710"/>
          </a:xfrm>
          <a:prstGeom prst="rect">
            <a:avLst/>
          </a:prstGeom>
          <a:ln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215900" y="788075"/>
            <a:ext cx="647700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2400" b="1" dirty="0"/>
              <a:t>常用金属材料的特性对比：</a:t>
            </a:r>
            <a:endParaRPr lang="en-US" altLang="zh-CN" sz="2400" b="1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767715" y="1412875"/>
          <a:ext cx="10792460" cy="2512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1710"/>
                <a:gridCol w="5105400"/>
                <a:gridCol w="3435350"/>
              </a:tblGrid>
              <a:tr h="3454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材料类型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材料特性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加工特性</a:t>
                      </a:r>
                      <a:endParaRPr lang="zh-CN" altLang="en-US" sz="1600" dirty="0"/>
                    </a:p>
                  </a:txBody>
                  <a:tcPr/>
                </a:tc>
              </a:tr>
              <a:tr h="351155">
                <a:tc>
                  <a:txBody>
                    <a:bodyPr/>
                    <a:lstStyle/>
                    <a:p>
                      <a:pPr indent="0" algn="just" fontAlgn="auto"/>
                      <a:r>
                        <a:rPr lang="zh-CN" altLang="en-US" sz="2000" dirty="0"/>
                        <a:t>不锈钢</a:t>
                      </a:r>
                      <a:r>
                        <a:rPr lang="en-US" altLang="zh-CN" sz="2000" dirty="0"/>
                        <a:t>【</a:t>
                      </a:r>
                      <a:r>
                        <a:rPr lang="zh-CN" altLang="en-US" sz="2000" dirty="0"/>
                        <a:t>一般不使用</a:t>
                      </a:r>
                      <a:r>
                        <a:rPr lang="en-US" altLang="zh-CN" sz="2000" dirty="0"/>
                        <a:t>】</a:t>
                      </a:r>
                      <a:endParaRPr lang="en-US" altLang="zh-C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just" fontAlgn="auto"/>
                      <a:r>
                        <a:rPr lang="zh-CN" altLang="en-US" sz="2000" dirty="0"/>
                        <a:t>导热性差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just" fontAlgn="auto"/>
                      <a:endParaRPr lang="zh-CN" altLang="en-US" sz="2000" dirty="0"/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pPr indent="0" algn="just" fontAlgn="auto"/>
                      <a:r>
                        <a:rPr lang="zh-CN" altLang="en-US" sz="2000" dirty="0"/>
                        <a:t>铝和铝合金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just" fontAlgn="auto"/>
                      <a:r>
                        <a:rPr lang="zh-CN" altLang="en-US" sz="2000" dirty="0"/>
                        <a:t>高导电、导热性，会增加真空室内电子密度并</a:t>
                      </a:r>
                      <a:r>
                        <a:rPr lang="zh-CN" altLang="en-US" sz="2000" b="1" dirty="0">
                          <a:solidFill>
                            <a:srgbClr val="FF0000"/>
                          </a:solidFill>
                        </a:rPr>
                        <a:t>激发电子云不稳定性</a:t>
                      </a:r>
                      <a:r>
                        <a:rPr lang="zh-CN" altLang="en-US" sz="2000" dirty="0"/>
                        <a:t>。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just" fontAlgn="auto"/>
                      <a:r>
                        <a:rPr lang="zh-CN" altLang="zh-CN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易于成型、加工和焊接</a:t>
                      </a:r>
                      <a:r>
                        <a:rPr lang="zh-CN" alt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zh-CN" altLang="zh-CN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易于拉制出复杂截面的真空室</a:t>
                      </a:r>
                      <a:r>
                        <a:rPr lang="zh-CN" alt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zh-CN" altLang="zh-CN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加工建造成本低</a:t>
                      </a:r>
                      <a:r>
                        <a:rPr lang="zh-CN" alt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endParaRPr lang="zh-CN" alt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93140">
                <a:tc>
                  <a:txBody>
                    <a:bodyPr/>
                    <a:lstStyle/>
                    <a:p>
                      <a:pPr indent="0" algn="just" fontAlgn="auto"/>
                      <a:r>
                        <a:rPr lang="zh-CN" altLang="en-US" sz="2000" dirty="0"/>
                        <a:t>铜和铜合金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lvl="0" indent="0" algn="just" defTabSz="914400" rtl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dirty="0"/>
                        <a:t>高导电、导热性，</a:t>
                      </a:r>
                      <a:r>
                        <a:rPr lang="zh-CN" altLang="zh-CN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高热强度、高热导率、</a:t>
                      </a:r>
                      <a:r>
                        <a:rPr lang="zh-CN" altLang="zh-CN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高辐射屏蔽和相对较低的气体解吸率</a:t>
                      </a:r>
                      <a:r>
                        <a:rPr lang="zh-CN" alt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zh-CN" altLang="zh-CN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具有较低的光电子解吸、低二次电子产额</a:t>
                      </a:r>
                      <a:r>
                        <a:rPr lang="zh-CN" alt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zh-CN" altLang="zh-CN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具有良好的防止光子穿透损伤性</a:t>
                      </a:r>
                      <a:r>
                        <a:rPr lang="zh-CN" alt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endParaRPr lang="zh-CN" alt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just" fontAlgn="auto"/>
                      <a:r>
                        <a:rPr lang="zh-CN" altLang="zh-CN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对于复杂截面真空室的加工较为困难</a:t>
                      </a:r>
                      <a:r>
                        <a:rPr lang="zh-CN" alt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zh-CN" altLang="zh-CN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成型、焊接、</a:t>
                      </a:r>
                      <a:r>
                        <a:rPr lang="zh-CN" altLang="zh-CN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加工成本高</a:t>
                      </a:r>
                      <a:r>
                        <a:rPr lang="zh-CN" altLang="en-US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endParaRPr lang="zh-CN" altLang="en-US" sz="20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灯片编号占位符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A6AFEF-BA0E-423B-B4BC-3CFBF150F0A9}" type="slidenum">
              <a:rPr lang="zh-CN" altLang="en-US" sz="12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CN" altLang="en-US" sz="12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F3ABAD2-E7EE-4CBE-8502-21443987BA6A}" type="datetime1"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0" y="6381328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0" y="692696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0920536" y="126264"/>
            <a:ext cx="1196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adley Hand ITC" panose="03070402050302030203" pitchFamily="66" charset="0"/>
              </a:rPr>
              <a:t>STCF</a:t>
            </a:r>
            <a:endParaRPr lang="en-US" altLang="zh-CN" sz="3200" i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Bradley Hand ITC" panose="03070402050302030203" pitchFamily="66" charset="0"/>
            </a:endParaRPr>
          </a:p>
        </p:txBody>
      </p:sp>
      <p:pic>
        <p:nvPicPr>
          <p:cNvPr id="11" name="图片 10"/>
          <p:cNvPicPr/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b="32072"/>
          <a:stretch>
            <a:fillRect/>
          </a:stretch>
        </p:blipFill>
        <p:spPr bwMode="auto">
          <a:xfrm>
            <a:off x="-96688" y="66986"/>
            <a:ext cx="2894330" cy="600710"/>
          </a:xfrm>
          <a:prstGeom prst="rect">
            <a:avLst/>
          </a:prstGeom>
          <a:ln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215900" y="788075"/>
            <a:ext cx="647700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2400" b="1" dirty="0"/>
              <a:t>对撞环真空室的主要材料：</a:t>
            </a:r>
            <a:endParaRPr lang="en-US" altLang="zh-CN" sz="2400" b="1" dirty="0"/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2639616" y="136524"/>
            <a:ext cx="691276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800" b="1" dirty="0">
                <a:solidFill>
                  <a:srgbClr val="3333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对撞环真空室结构和材料</a:t>
            </a:r>
            <a:endParaRPr lang="zh-CN" altLang="en-US" sz="2800" b="1" dirty="0">
              <a:solidFill>
                <a:srgbClr val="3333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320280" y="850305"/>
            <a:ext cx="6477000" cy="46037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400" b="1" dirty="0"/>
              <a:t>SuperKEKB</a:t>
            </a:r>
            <a:r>
              <a:rPr kumimoji="1" lang="en-US" altLang="ja-JP" sz="2400" dirty="0">
                <a:sym typeface="+mn-ea"/>
              </a:rPr>
              <a:t>LER</a:t>
            </a:r>
            <a:endParaRPr lang="en-US" altLang="zh-CN" sz="2400" b="1" dirty="0"/>
          </a:p>
        </p:txBody>
      </p:sp>
      <p:sp>
        <p:nvSpPr>
          <p:cNvPr id="2" name="文本框 1"/>
          <p:cNvSpPr txBox="1"/>
          <p:nvPr/>
        </p:nvSpPr>
        <p:spPr>
          <a:xfrm>
            <a:off x="983615" y="1556302"/>
            <a:ext cx="6477000" cy="46037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2400" b="1" dirty="0"/>
              <a:t>正电子环：</a:t>
            </a:r>
            <a:endParaRPr lang="en-US" altLang="zh-CN" sz="24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1199515" y="4220845"/>
            <a:ext cx="381952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拟采用铝合金（</a:t>
            </a:r>
            <a:r>
              <a:rPr lang="en-US" altLang="zh-CN" dirty="0"/>
              <a:t>Al 6063</a:t>
            </a:r>
            <a:r>
              <a:rPr lang="zh-CN" altLang="en-US" dirty="0"/>
              <a:t>）和无氧铜的材料；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挤压成型；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标准真空室长</a:t>
            </a:r>
            <a:r>
              <a:rPr lang="en-US" altLang="zh-CN" dirty="0"/>
              <a:t>2</a:t>
            </a:r>
            <a:r>
              <a:rPr lang="zh-CN" altLang="en-US" dirty="0"/>
              <a:t>米～</a:t>
            </a:r>
            <a:r>
              <a:rPr lang="en-US" altLang="zh-CN" dirty="0"/>
              <a:t>6</a:t>
            </a:r>
            <a:r>
              <a:rPr lang="zh-CN" altLang="en-US" dirty="0"/>
              <a:t>米。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900" y="1248410"/>
            <a:ext cx="5314950" cy="5429250"/>
          </a:xfrm>
          <a:prstGeom prst="rect">
            <a:avLst/>
          </a:prstGeom>
        </p:spPr>
      </p:pic>
      <p:pic>
        <p:nvPicPr>
          <p:cNvPr id="7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" y="2060258"/>
            <a:ext cx="5274310" cy="2226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灯片编号占位符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A6AFEF-BA0E-423B-B4BC-3CFBF150F0A9}" type="slidenum">
              <a:rPr lang="zh-CN" altLang="en-US" sz="12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CN" altLang="en-US" sz="12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F3ABAD2-E7EE-4CBE-8502-21443987BA6A}" type="datetime1"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0" y="6381328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0" y="692696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0920536" y="126264"/>
            <a:ext cx="1196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adley Hand ITC" panose="03070402050302030203" pitchFamily="66" charset="0"/>
              </a:rPr>
              <a:t>STCF</a:t>
            </a:r>
            <a:endParaRPr lang="en-US" altLang="zh-CN" sz="3200" i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Bradley Hand ITC" panose="03070402050302030203" pitchFamily="66" charset="0"/>
            </a:endParaRPr>
          </a:p>
        </p:txBody>
      </p:sp>
      <p:pic>
        <p:nvPicPr>
          <p:cNvPr id="11" name="图片 10"/>
          <p:cNvPicPr/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b="32072"/>
          <a:stretch>
            <a:fillRect/>
          </a:stretch>
        </p:blipFill>
        <p:spPr bwMode="auto">
          <a:xfrm>
            <a:off x="-96688" y="66986"/>
            <a:ext cx="2894330" cy="600710"/>
          </a:xfrm>
          <a:prstGeom prst="rect">
            <a:avLst/>
          </a:prstGeom>
          <a:ln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215900" y="788075"/>
            <a:ext cx="647700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2400" b="1" dirty="0"/>
              <a:t>对撞环真空室的主要材料：</a:t>
            </a:r>
            <a:endParaRPr lang="en-US" altLang="zh-CN" sz="2400" b="1" dirty="0"/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2639616" y="136524"/>
            <a:ext cx="691276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800" b="1" dirty="0">
                <a:solidFill>
                  <a:srgbClr val="3333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	对撞环真空室结构和材料</a:t>
            </a:r>
            <a:endParaRPr lang="zh-CN" altLang="en-US" sz="2800" b="1" dirty="0">
              <a:solidFill>
                <a:srgbClr val="3333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320280" y="850305"/>
            <a:ext cx="6477000" cy="46037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400" b="1" dirty="0"/>
              <a:t>SuperKEKB</a:t>
            </a:r>
            <a:r>
              <a:rPr kumimoji="1" lang="en-US" altLang="ja-JP" sz="2400" dirty="0">
                <a:sym typeface="+mn-ea"/>
              </a:rPr>
              <a:t>LER</a:t>
            </a:r>
            <a:endParaRPr lang="en-US" altLang="zh-CN" sz="2400" b="1" dirty="0"/>
          </a:p>
        </p:txBody>
      </p:sp>
      <p:sp>
        <p:nvSpPr>
          <p:cNvPr id="2" name="文本框 1"/>
          <p:cNvSpPr txBox="1"/>
          <p:nvPr/>
        </p:nvSpPr>
        <p:spPr>
          <a:xfrm>
            <a:off x="983615" y="1556302"/>
            <a:ext cx="6477000" cy="46037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2400" b="1" dirty="0"/>
              <a:t>电子环：</a:t>
            </a:r>
            <a:endParaRPr lang="en-US" altLang="zh-CN" sz="2400" b="1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r="34970"/>
          <a:stretch>
            <a:fillRect/>
          </a:stretch>
        </p:blipFill>
        <p:spPr>
          <a:xfrm>
            <a:off x="6311900" y="1248410"/>
            <a:ext cx="3456305" cy="542925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768350" y="3932555"/>
            <a:ext cx="5327650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拟采用无氧铜（</a:t>
            </a:r>
            <a:r>
              <a:rPr lang="en-US" altLang="zh-CN" dirty="0"/>
              <a:t>OFHC</a:t>
            </a:r>
            <a:r>
              <a:rPr lang="zh-CN" altLang="en-US" dirty="0"/>
              <a:t>）或铬镐铜（</a:t>
            </a:r>
            <a:r>
              <a:rPr lang="en-US" altLang="zh-CN" dirty="0" err="1"/>
              <a:t>CrCu</a:t>
            </a:r>
            <a:r>
              <a:rPr lang="zh-CN" altLang="en-US" dirty="0"/>
              <a:t>，</a:t>
            </a:r>
            <a:r>
              <a:rPr lang="en-US" altLang="zh-CN" dirty="0"/>
              <a:t>C18200</a:t>
            </a:r>
            <a:r>
              <a:rPr lang="zh-CN" altLang="en-US" dirty="0"/>
              <a:t>）；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电子束焊焊接；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标准真空室长</a:t>
            </a:r>
            <a:r>
              <a:rPr lang="en-US" altLang="zh-CN" dirty="0"/>
              <a:t>2</a:t>
            </a:r>
            <a:r>
              <a:rPr lang="zh-CN" altLang="en-US" dirty="0"/>
              <a:t>米～</a:t>
            </a:r>
            <a:r>
              <a:rPr lang="en-US" altLang="zh-CN" dirty="0"/>
              <a:t>6</a:t>
            </a:r>
            <a:r>
              <a:rPr lang="zh-CN" altLang="en-US" dirty="0"/>
              <a:t>米。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也考虑挤压拉制工艺成型。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8205" y="1146175"/>
            <a:ext cx="1905000" cy="55753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377" y="2324638"/>
            <a:ext cx="1620000" cy="1450098"/>
          </a:xfrm>
          <a:prstGeom prst="rect">
            <a:avLst/>
          </a:prstGeom>
          <a:noFill/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042" y="2420906"/>
            <a:ext cx="1584000" cy="1171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灯片编号占位符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A6AFEF-BA0E-423B-B4BC-3CFBF150F0A9}" type="slidenum">
              <a:rPr lang="zh-CN" altLang="en-US" sz="12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CN" altLang="en-US" sz="12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F3ABAD2-E7EE-4CBE-8502-21443987BA6A}" type="datetime1"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0" y="6381328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0" y="692696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0920536" y="126264"/>
            <a:ext cx="1196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adley Hand ITC" panose="03070402050302030203" pitchFamily="66" charset="0"/>
              </a:rPr>
              <a:t>STCF</a:t>
            </a:r>
            <a:endParaRPr lang="en-US" altLang="zh-CN" sz="3200" i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Bradley Hand ITC" panose="03070402050302030203" pitchFamily="66" charset="0"/>
            </a:endParaRPr>
          </a:p>
        </p:txBody>
      </p:sp>
      <p:pic>
        <p:nvPicPr>
          <p:cNvPr id="11" name="图片 10"/>
          <p:cNvPicPr/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b="32072"/>
          <a:stretch>
            <a:fillRect/>
          </a:stretch>
        </p:blipFill>
        <p:spPr bwMode="auto">
          <a:xfrm>
            <a:off x="-96688" y="66986"/>
            <a:ext cx="2894330" cy="600710"/>
          </a:xfrm>
          <a:prstGeom prst="rect">
            <a:avLst/>
          </a:prstGeom>
          <a:ln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215900" y="788075"/>
            <a:ext cx="647700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400" b="1" dirty="0"/>
              <a:t>STCF</a:t>
            </a:r>
            <a:r>
              <a:rPr lang="zh-CN" altLang="en-US" sz="2400" b="1" dirty="0"/>
              <a:t>采取的措施：</a:t>
            </a:r>
            <a:endParaRPr lang="en-US" altLang="zh-CN" sz="2400" b="1" dirty="0"/>
          </a:p>
        </p:txBody>
      </p:sp>
      <p:sp>
        <p:nvSpPr>
          <p:cNvPr id="14" name="文本框 13"/>
          <p:cNvSpPr txBox="1"/>
          <p:nvPr/>
        </p:nvSpPr>
        <p:spPr>
          <a:xfrm>
            <a:off x="1055370" y="1600200"/>
            <a:ext cx="222694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/>
              <a:t>镀TiN膜；</a:t>
            </a:r>
            <a:endParaRPr lang="zh-CN" altLang="en-US" dirty="0"/>
          </a:p>
          <a:p>
            <a:pPr algn="just"/>
            <a:r>
              <a:rPr lang="zh-CN" altLang="en-US" dirty="0"/>
              <a:t>加局部磁场；</a:t>
            </a:r>
            <a:endParaRPr lang="zh-CN" altLang="en-US" dirty="0"/>
          </a:p>
          <a:p>
            <a:pPr algn="just"/>
            <a:r>
              <a:rPr lang="zh-CN" altLang="en-US" dirty="0"/>
              <a:t>侧室带沟槽结构</a:t>
            </a:r>
            <a:endParaRPr lang="zh-CN" altLang="en-US" dirty="0"/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2639616" y="136524"/>
            <a:ext cx="691276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800" b="1" dirty="0">
                <a:solidFill>
                  <a:srgbClr val="3333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	正电子环电子云效应（</a:t>
            </a:r>
            <a:r>
              <a:rPr lang="en-US" altLang="zh-CN" sz="2800" b="1" dirty="0">
                <a:solidFill>
                  <a:srgbClr val="3333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ECE</a:t>
            </a:r>
            <a:r>
              <a:rPr lang="zh-CN" altLang="en-US" sz="2800" b="1" dirty="0">
                <a:solidFill>
                  <a:srgbClr val="3333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）</a:t>
            </a:r>
            <a:endParaRPr lang="en-US" altLang="zh-CN" sz="2800" b="1" dirty="0">
              <a:solidFill>
                <a:srgbClr val="3333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680325" y="902970"/>
            <a:ext cx="2336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dirty="0">
                <a:sym typeface="+mn-ea"/>
              </a:rPr>
              <a:t>SuperKEKB</a:t>
            </a:r>
            <a:r>
              <a:rPr lang="zh-CN" altLang="en-US" b="1" dirty="0">
                <a:sym typeface="+mn-ea"/>
              </a:rPr>
              <a:t>的经验</a:t>
            </a:r>
            <a:endParaRPr lang="zh-CN" altLang="en-US" b="1" dirty="0"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685" y="1340485"/>
            <a:ext cx="6508750" cy="25082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0100" y="4026535"/>
            <a:ext cx="5372100" cy="21526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5415" y="2780665"/>
            <a:ext cx="3124200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灯片编号占位符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A6AFEF-BA0E-423B-B4BC-3CFBF150F0A9}" type="slidenum">
              <a:rPr lang="zh-CN" altLang="en-US" sz="12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CN" altLang="en-US" sz="12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F3ABAD2-E7EE-4CBE-8502-21443987BA6A}" type="datetime1"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0" y="6381328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0" y="692696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0920536" y="126264"/>
            <a:ext cx="1196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adley Hand ITC" panose="03070402050302030203" pitchFamily="66" charset="0"/>
              </a:rPr>
              <a:t>STCF</a:t>
            </a:r>
            <a:endParaRPr lang="en-US" altLang="zh-CN" sz="3200" i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Bradley Hand ITC" panose="03070402050302030203" pitchFamily="66" charset="0"/>
            </a:endParaRPr>
          </a:p>
        </p:txBody>
      </p:sp>
      <p:pic>
        <p:nvPicPr>
          <p:cNvPr id="11" name="图片 10"/>
          <p:cNvPicPr/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b="32072"/>
          <a:stretch>
            <a:fillRect/>
          </a:stretch>
        </p:blipFill>
        <p:spPr bwMode="auto">
          <a:xfrm>
            <a:off x="-96688" y="66986"/>
            <a:ext cx="2894330" cy="600710"/>
          </a:xfrm>
          <a:prstGeom prst="rect">
            <a:avLst/>
          </a:prstGeom>
          <a:ln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215900" y="788075"/>
            <a:ext cx="647700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sz="2400" b="1" dirty="0"/>
              <a:t>SuperKEKB的经验</a:t>
            </a:r>
            <a:r>
              <a:rPr lang="zh-CN" altLang="en-US" sz="2400" b="1" dirty="0"/>
              <a:t>：</a:t>
            </a:r>
            <a:endParaRPr lang="en-US" altLang="zh-CN" sz="2400" b="1" dirty="0"/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2639616" y="136524"/>
            <a:ext cx="691276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800" b="1" dirty="0">
                <a:solidFill>
                  <a:srgbClr val="3333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	正电子环电子云效应（</a:t>
            </a:r>
            <a:r>
              <a:rPr lang="en-US" altLang="zh-CN" sz="2800" b="1" dirty="0">
                <a:solidFill>
                  <a:srgbClr val="3333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ECE</a:t>
            </a:r>
            <a:r>
              <a:rPr lang="zh-CN" altLang="en-US" sz="2800" b="1" dirty="0">
                <a:solidFill>
                  <a:srgbClr val="3333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）</a:t>
            </a:r>
            <a:endParaRPr lang="en-US" altLang="zh-CN" sz="2800" b="1" dirty="0">
              <a:solidFill>
                <a:srgbClr val="3333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3660"/>
            <a:ext cx="12090400" cy="47688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2583</Words>
  <Application>WPS 演示</Application>
  <PresentationFormat>宽屏</PresentationFormat>
  <Paragraphs>484</Paragraphs>
  <Slides>27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1" baseType="lpstr">
      <vt:lpstr>Arial</vt:lpstr>
      <vt:lpstr>宋体</vt:lpstr>
      <vt:lpstr>Wingdings</vt:lpstr>
      <vt:lpstr>Calibri</vt:lpstr>
      <vt:lpstr>Times New Roman</vt:lpstr>
      <vt:lpstr>Bradley Hand ITC</vt:lpstr>
      <vt:lpstr>华文中宋</vt:lpstr>
      <vt:lpstr>Symbol</vt:lpstr>
      <vt:lpstr>微软雅黑</vt:lpstr>
      <vt:lpstr>Arial Unicode MS</vt:lpstr>
      <vt:lpstr>方正姚体</vt:lpstr>
      <vt:lpstr>等线</vt:lpstr>
      <vt:lpstr>MS PGothic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shixiang peng</dc:creator>
  <cp:lastModifiedBy>wps</cp:lastModifiedBy>
  <cp:revision>2176</cp:revision>
  <dcterms:created xsi:type="dcterms:W3CDTF">2025-03-19T01:04:00Z</dcterms:created>
  <dcterms:modified xsi:type="dcterms:W3CDTF">2025-04-23T06:48:47Z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4A0AD705404B4645A8D9C1AECC1BD110_12</vt:lpwstr>
  </property>
  <property fmtid="{D5CDD505-2E9C-101B-9397-08002B2CF9AE}" pid="3" name="KSOProductBuildVer">
    <vt:lpwstr>2052-12.8.2.15091</vt:lpwstr>
  </property>
</Properties>
</file>