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tags" Target="../tags/tag1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9.png"/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en-US" altLang="zh-CN"/>
              <a:t>IPChamber</a:t>
            </a:r>
            <a:r>
              <a:rPr lang="zh-CN" altLang="en-US"/>
              <a:t>阻抗</a:t>
            </a:r>
            <a:r>
              <a:rPr lang="zh-CN" altLang="en-US"/>
              <a:t>分析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996690"/>
            <a:ext cx="9144000" cy="1261110"/>
          </a:xfrm>
        </p:spPr>
        <p:txBody>
          <a:bodyPr>
            <a:normAutofit lnSpcReduction="20000"/>
          </a:bodyPr>
          <a:p>
            <a:r>
              <a:rPr lang="zh-CN" altLang="en-US"/>
              <a:t>何天龙</a:t>
            </a:r>
            <a:endParaRPr lang="zh-CN" altLang="en-US"/>
          </a:p>
          <a:p>
            <a:r>
              <a:rPr lang="en-US" altLang="zh-CN"/>
              <a:t>20250327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55955" y="321310"/>
            <a:ext cx="10515600" cy="703580"/>
          </a:xfrm>
        </p:spPr>
        <p:txBody>
          <a:bodyPr>
            <a:normAutofit fontScale="90000"/>
          </a:bodyPr>
          <a:p>
            <a:r>
              <a:rPr lang="en-US" altLang="zh-CN"/>
              <a:t>IP-Chamber </a:t>
            </a:r>
            <a:r>
              <a:rPr lang="en-US" altLang="zh-CN"/>
              <a:t>model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716905" y="699770"/>
            <a:ext cx="5724525" cy="346646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6620" y="4775200"/>
            <a:ext cx="10627360" cy="15754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6620" y="1119505"/>
            <a:ext cx="4243070" cy="2801620"/>
          </a:xfrm>
          <a:prstGeom prst="rect">
            <a:avLst/>
          </a:prstGeom>
        </p:spPr>
      </p:pic>
      <p:graphicFrame>
        <p:nvGraphicFramePr>
          <p:cNvPr id="7" name="表格 6"/>
          <p:cNvGraphicFramePr/>
          <p:nvPr>
            <p:custDataLst>
              <p:tags r:id="rId4"/>
            </p:custDataLst>
          </p:nvPr>
        </p:nvGraphicFramePr>
        <p:xfrm>
          <a:off x="896620" y="3921125"/>
          <a:ext cx="424688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700"/>
                <a:gridCol w="603250"/>
                <a:gridCol w="392430"/>
                <a:gridCol w="414655"/>
                <a:gridCol w="465455"/>
                <a:gridCol w="683260"/>
                <a:gridCol w="625475"/>
                <a:gridCol w="414655"/>
              </a:tblGrid>
              <a:tr h="2286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altLang="en-US" sz="900"/>
                        <a:t>电导率</a:t>
                      </a:r>
                      <a:endParaRPr lang="zh-CN" altLang="en-US" sz="9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900"/>
                        <a:t>MS/</a:t>
                      </a:r>
                      <a:r>
                        <a:rPr lang="en-US" altLang="zh-CN" sz="900"/>
                        <a:t>m</a:t>
                      </a:r>
                      <a:endParaRPr lang="en-US" altLang="zh-CN" sz="9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900"/>
                        <a:t>25</a:t>
                      </a:r>
                      <a:endParaRPr lang="en-US" altLang="zh-CN" sz="9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900"/>
                        <a:t>2.38</a:t>
                      </a:r>
                      <a:endParaRPr lang="en-US" altLang="zh-CN" sz="9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900"/>
                        <a:t>7.81</a:t>
                      </a:r>
                      <a:endParaRPr lang="en-US" altLang="zh-CN" sz="9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900"/>
                        <a:t>58</a:t>
                      </a:r>
                      <a:endParaRPr lang="en-US" altLang="zh-CN" sz="9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900"/>
                        <a:t>33.3</a:t>
                      </a:r>
                      <a:endParaRPr lang="en-US" altLang="zh-CN" sz="9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900"/>
                        <a:t>41.7</a:t>
                      </a:r>
                      <a:endParaRPr lang="en-US" altLang="zh-CN" sz="90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图片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12155" y="4166235"/>
            <a:ext cx="5206365" cy="48450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580640" y="5982335"/>
            <a:ext cx="1333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镀</a:t>
            </a:r>
            <a:r>
              <a:rPr lang="en-US" altLang="zh-CN"/>
              <a:t>C</a:t>
            </a:r>
            <a:r>
              <a:rPr lang="en-US" altLang="zh-CN"/>
              <a:t>u 10 um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5543550" y="5982335"/>
            <a:ext cx="1333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镀</a:t>
            </a:r>
            <a:r>
              <a:rPr lang="en-US" altLang="zh-CN"/>
              <a:t>A</a:t>
            </a:r>
            <a:r>
              <a:rPr lang="en-US" altLang="zh-CN"/>
              <a:t>u 10 um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尾势与阻抗</a:t>
            </a:r>
            <a:r>
              <a:rPr lang="en-US" altLang="zh-CN"/>
              <a:t> @ rms 8 mm G</a:t>
            </a:r>
            <a:r>
              <a:rPr lang="en-US" altLang="zh-CN"/>
              <a:t>aussian bunch</a:t>
            </a:r>
            <a:endParaRPr lang="en-US" altLang="zh-CN"/>
          </a:p>
        </p:txBody>
      </p:sp>
      <p:pic>
        <p:nvPicPr>
          <p:cNvPr id="6" name="内容占位符 5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35940" y="3110230"/>
            <a:ext cx="5621655" cy="326009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07150" y="2876550"/>
            <a:ext cx="4683760" cy="17805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930" y="4744720"/>
            <a:ext cx="4792980" cy="182181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6130" y="5059045"/>
            <a:ext cx="3807460" cy="91313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53770" y="1381125"/>
            <a:ext cx="9629775" cy="14274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99720" y="365125"/>
            <a:ext cx="11054080" cy="1325880"/>
          </a:xfrm>
        </p:spPr>
        <p:txBody>
          <a:bodyPr/>
          <a:p>
            <a:r>
              <a:rPr lang="en-US" altLang="zh-CN"/>
              <a:t>2025/04/08 </a:t>
            </a:r>
            <a:endParaRPr lang="en-US" altLang="zh-CN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591820" y="1691005"/>
            <a:ext cx="4495800" cy="237744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7820" y="4140835"/>
            <a:ext cx="7711440" cy="254508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085" y="1595755"/>
            <a:ext cx="5288280" cy="25450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140835"/>
            <a:ext cx="3037205" cy="233743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1040130" y="3486785"/>
            <a:ext cx="11696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Copper in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3629025" y="3486785"/>
            <a:ext cx="13950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Copper Out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2259965" y="3700145"/>
            <a:ext cx="13182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b="1">
                <a:solidFill>
                  <a:srgbClr val="C00000"/>
                </a:solidFill>
              </a:rPr>
              <a:t>15 um </a:t>
            </a:r>
            <a:r>
              <a:rPr lang="zh-CN" altLang="en-US" b="1">
                <a:solidFill>
                  <a:srgbClr val="C00000"/>
                </a:solidFill>
              </a:rPr>
              <a:t>金膜</a:t>
            </a:r>
            <a:endParaRPr lang="zh-CN" altLang="en-US" b="1">
              <a:solidFill>
                <a:srgbClr val="C0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822055" y="2747010"/>
            <a:ext cx="1905000" cy="337185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>
              <a:spcBef>
                <a:spcPct val="0"/>
              </a:spcBef>
              <a:spcAft>
                <a:spcPct val="0"/>
              </a:spcAft>
            </a:pPr>
            <a:r>
              <a:rPr lang="en-US" altLang="zh-CN" sz="1600"/>
              <a:t>2.172676e-03 V/pC</a:t>
            </a:r>
            <a:endParaRPr lang="en-US" altLang="zh-CN" sz="16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2920" y="299720"/>
            <a:ext cx="10850880" cy="906145"/>
          </a:xfrm>
        </p:spPr>
        <p:txBody>
          <a:bodyPr/>
          <a:p>
            <a:r>
              <a:rPr lang="en-US" altLang="zh-CN"/>
              <a:t>Beam power disspation evaluation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2920" y="1497965"/>
            <a:ext cx="10515600" cy="1031240"/>
          </a:xfrm>
        </p:spPr>
        <p:txBody>
          <a:bodyPr/>
          <a:p>
            <a:r>
              <a:rPr lang="en-US" altLang="zh-CN"/>
              <a:t>Loss factor: </a:t>
            </a:r>
            <a:r>
              <a:rPr lang="en-US" altLang="zh-CN">
                <a:sym typeface="+mn-ea"/>
              </a:rPr>
              <a:t>2.172676e-03 V/pC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</a:t>
            </a:r>
            <a:r>
              <a:rPr lang="en-US" altLang="zh-CN"/>
              <a:t>→ 8.5 *2.172676 * 2  =  36.5 W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28765" y="2825115"/>
            <a:ext cx="4946650" cy="352615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510" y="2821305"/>
            <a:ext cx="5568950" cy="35299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504440" y="3187700"/>
            <a:ext cx="9398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A</a:t>
            </a:r>
            <a:r>
              <a:rPr lang="en-US" altLang="zh-CN"/>
              <a:t>u-film</a:t>
            </a:r>
            <a:endParaRPr lang="en-US" altLang="zh-CN"/>
          </a:p>
        </p:txBody>
      </p:sp>
      <p:sp>
        <p:nvSpPr>
          <p:cNvPr id="7" name="文本框 6"/>
          <p:cNvSpPr txBox="1"/>
          <p:nvPr/>
        </p:nvSpPr>
        <p:spPr>
          <a:xfrm>
            <a:off x="3444240" y="4858385"/>
            <a:ext cx="6781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Be-In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8426450" y="2183765"/>
            <a:ext cx="210375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/>
              <a:t>P</a:t>
            </a:r>
            <a:r>
              <a:rPr lang="en-US" altLang="zh-CN" sz="2800" b="1" baseline="-25000">
                <a:solidFill>
                  <a:schemeClr val="tx1"/>
                </a:solidFill>
                <a:uFillTx/>
              </a:rPr>
              <a:t>diss</a:t>
            </a:r>
            <a:r>
              <a:rPr lang="en-US" altLang="zh-CN" sz="2800" b="1"/>
              <a:t>~ 1.8 W</a:t>
            </a:r>
            <a:endParaRPr lang="en-US" altLang="zh-CN" sz="2800" b="1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5475" y="114935"/>
            <a:ext cx="10309225" cy="1325880"/>
          </a:xfrm>
        </p:spPr>
        <p:txBody>
          <a:bodyPr/>
          <a:p>
            <a:r>
              <a:rPr lang="en-US" altLang="zh-CN"/>
              <a:t>2025/04/15 (+</a:t>
            </a:r>
            <a:r>
              <a:rPr lang="zh-CN" altLang="en-US"/>
              <a:t>叉管</a:t>
            </a:r>
            <a:r>
              <a:rPr lang="en-US" altLang="zh-CN"/>
              <a:t>)</a:t>
            </a:r>
            <a:endParaRPr lang="zh-CN" altLang="en-US"/>
          </a:p>
        </p:txBody>
      </p:sp>
      <p:pic>
        <p:nvPicPr>
          <p:cNvPr id="4" name="内容占位符 3"/>
          <p:cNvPicPr>
            <a:picLocks noChangeAspect="1"/>
          </p:cNvPicPr>
          <p:nvPr>
            <p:ph idx="1"/>
          </p:nvPr>
        </p:nvPicPr>
        <p:blipFill>
          <a:blip r:embed="rId1"/>
          <a:stretch>
            <a:fillRect/>
          </a:stretch>
        </p:blipFill>
        <p:spPr>
          <a:xfrm>
            <a:off x="956310" y="1252220"/>
            <a:ext cx="10515600" cy="1318260"/>
          </a:xfrm>
          <a:prstGeom prst="rect">
            <a:avLst/>
          </a:prstGeom>
        </p:spPr>
      </p:pic>
      <p:sp>
        <p:nvSpPr>
          <p:cNvPr id="5" name="内容占位符 2"/>
          <p:cNvSpPr>
            <a:spLocks noGrp="1"/>
          </p:cNvSpPr>
          <p:nvPr/>
        </p:nvSpPr>
        <p:spPr>
          <a:xfrm>
            <a:off x="701675" y="2734310"/>
            <a:ext cx="10515600" cy="1031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Loss factor: </a:t>
            </a:r>
            <a:r>
              <a:rPr lang="en-US" altLang="zh-CN">
                <a:sym typeface="+mn-ea"/>
              </a:rPr>
              <a:t>45.8676</a:t>
            </a:r>
            <a:r>
              <a:rPr lang="en-US" altLang="zh-CN">
                <a:sym typeface="+mn-ea"/>
              </a:rPr>
              <a:t>e-03 V/pC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</a:t>
            </a:r>
            <a:r>
              <a:rPr lang="en-US" altLang="zh-CN"/>
              <a:t>→ 8.5 *45.8676 * 2  ~  780 W</a:t>
            </a:r>
            <a:endParaRPr lang="en-US" altLang="zh-CN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2450" y="63500"/>
            <a:ext cx="10515600" cy="1325563"/>
          </a:xfrm>
        </p:spPr>
        <p:txBody>
          <a:bodyPr/>
          <a:p>
            <a:r>
              <a:rPr lang="en-US" altLang="zh-CN"/>
              <a:t>20240418 </a:t>
            </a:r>
            <a:endParaRPr lang="en-US" altLang="zh-CN"/>
          </a:p>
        </p:txBody>
      </p:sp>
      <p:pic>
        <p:nvPicPr>
          <p:cNvPr id="5" name="内容占位符 4"/>
          <p:cNvPicPr>
            <a:picLocks noGrp="1"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7700" y="1286373"/>
            <a:ext cx="10325100" cy="25908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840" y="3975735"/>
            <a:ext cx="5371465" cy="244348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3168" y="3975541"/>
            <a:ext cx="5089632" cy="2451523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8415" y="4335145"/>
            <a:ext cx="2032000" cy="1570355"/>
          </a:xfrm>
          <a:prstGeom prst="rect">
            <a:avLst/>
          </a:prstGeom>
        </p:spPr>
      </p:pic>
      <p:sp>
        <p:nvSpPr>
          <p:cNvPr id="4" name="内容占位符 2"/>
          <p:cNvSpPr>
            <a:spLocks noGrp="1"/>
          </p:cNvSpPr>
          <p:nvPr/>
        </p:nvSpPr>
        <p:spPr>
          <a:xfrm>
            <a:off x="838200" y="1286510"/>
            <a:ext cx="10515600" cy="1031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Loss factor: </a:t>
            </a:r>
            <a:r>
              <a:rPr lang="en-US" altLang="zh-CN">
                <a:sym typeface="+mn-ea"/>
              </a:rPr>
              <a:t>46.3e-03 V/pC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</a:t>
            </a:r>
            <a:r>
              <a:rPr lang="en-US" altLang="zh-CN"/>
              <a:t>→ 8.5 *46.3 * 2  ~  787 W</a:t>
            </a:r>
            <a:endParaRPr lang="en-US" altLang="zh-CN"/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ABLE_ENDDRAG_ORIGIN_RECT" val="334*13"/>
  <p:tag name="TABLE_ENDDRAG_RECT" val="76*320*334*13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429</Words>
  <Application>WPS 演示</Application>
  <PresentationFormat>宽屏</PresentationFormat>
  <Paragraphs>60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4" baseType="lpstr">
      <vt:lpstr>Arial</vt:lpstr>
      <vt:lpstr>宋体</vt:lpstr>
      <vt:lpstr>Wingdings</vt:lpstr>
      <vt:lpstr>Arial Unicode MS</vt:lpstr>
      <vt:lpstr>Calibri</vt:lpstr>
      <vt:lpstr>微软雅黑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cp:lastModifiedBy>USER</cp:lastModifiedBy>
  <cp:revision>12</cp:revision>
  <dcterms:created xsi:type="dcterms:W3CDTF">2023-08-09T12:44:00Z</dcterms:created>
  <dcterms:modified xsi:type="dcterms:W3CDTF">2025-04-18T02:15:24Z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3B0086CAF875411CACBDA13AB9801EF4_13</vt:lpwstr>
  </property>
  <property fmtid="{D5CDD505-2E9C-101B-9397-08002B2CF9AE}" pid="3" name="KSOProductBuildVer">
    <vt:lpwstr>2052-12.1.0.20305</vt:lpwstr>
  </property>
</Properties>
</file>