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sldIdLst>
    <p:sldId id="256" r:id="rId2"/>
    <p:sldId id="314" r:id="rId3"/>
    <p:sldId id="315" r:id="rId4"/>
    <p:sldId id="264" r:id="rId5"/>
    <p:sldId id="320" r:id="rId6"/>
    <p:sldId id="266" r:id="rId7"/>
    <p:sldId id="350" r:id="rId8"/>
    <p:sldId id="316" r:id="rId9"/>
    <p:sldId id="327" r:id="rId10"/>
    <p:sldId id="356" r:id="rId11"/>
    <p:sldId id="324" r:id="rId12"/>
    <p:sldId id="323" r:id="rId13"/>
    <p:sldId id="325" r:id="rId14"/>
    <p:sldId id="348" r:id="rId15"/>
    <p:sldId id="298" r:id="rId16"/>
    <p:sldId id="339" r:id="rId17"/>
    <p:sldId id="301" r:id="rId18"/>
    <p:sldId id="343" r:id="rId19"/>
    <p:sldId id="302" r:id="rId20"/>
    <p:sldId id="303" r:id="rId21"/>
    <p:sldId id="334" r:id="rId22"/>
    <p:sldId id="336" r:id="rId23"/>
    <p:sldId id="294" r:id="rId24"/>
    <p:sldId id="295" r:id="rId25"/>
    <p:sldId id="335" r:id="rId26"/>
    <p:sldId id="291" r:id="rId27"/>
    <p:sldId id="304" r:id="rId28"/>
    <p:sldId id="353" r:id="rId29"/>
    <p:sldId id="354" r:id="rId30"/>
    <p:sldId id="355" r:id="rId31"/>
    <p:sldId id="332" r:id="rId32"/>
    <p:sldId id="318" r:id="rId33"/>
    <p:sldId id="307" r:id="rId34"/>
    <p:sldId id="329" r:id="rId35"/>
    <p:sldId id="342" r:id="rId36"/>
    <p:sldId id="330" r:id="rId37"/>
    <p:sldId id="352" r:id="rId38"/>
    <p:sldId id="267" r:id="rId39"/>
    <p:sldId id="270" r:id="rId40"/>
    <p:sldId id="349" r:id="rId41"/>
    <p:sldId id="299" r:id="rId42"/>
    <p:sldId id="338" r:id="rId43"/>
    <p:sldId id="285" r:id="rId44"/>
    <p:sldId id="288" r:id="rId45"/>
    <p:sldId id="289" r:id="rId46"/>
    <p:sldId id="358" r:id="rId47"/>
    <p:sldId id="357" r:id="rId48"/>
    <p:sldId id="293" r:id="rId49"/>
    <p:sldId id="341" r:id="rId50"/>
    <p:sldId id="296" r:id="rId51"/>
    <p:sldId id="351" r:id="rId52"/>
    <p:sldId id="292" r:id="rId53"/>
    <p:sldId id="265" r:id="rId54"/>
    <p:sldId id="272" r:id="rId55"/>
    <p:sldId id="282" r:id="rId56"/>
    <p:sldId id="322" r:id="rId57"/>
    <p:sldId id="344" r:id="rId58"/>
    <p:sldId id="345" r:id="rId59"/>
    <p:sldId id="346" r:id="rId60"/>
    <p:sldId id="359"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552199E-B7E1-464F-B7DC-D4C4B9DE0724}">
          <p14:sldIdLst>
            <p14:sldId id="256"/>
            <p14:sldId id="314"/>
          </p14:sldIdLst>
        </p14:section>
        <p14:section name="Motivation" id="{E2C69485-3A53-438A-AC55-C5BCDDBBEBC4}">
          <p14:sldIdLst>
            <p14:sldId id="315"/>
            <p14:sldId id="264"/>
            <p14:sldId id="320"/>
            <p14:sldId id="266"/>
            <p14:sldId id="350"/>
            <p14:sldId id="316"/>
            <p14:sldId id="327"/>
            <p14:sldId id="356"/>
            <p14:sldId id="324"/>
            <p14:sldId id="323"/>
            <p14:sldId id="325"/>
          </p14:sldIdLst>
        </p14:section>
        <p14:section name="G4Simulation" id="{A03970EC-7579-4A54-ACF2-7BBD8E33EBBA}">
          <p14:sldIdLst>
            <p14:sldId id="348"/>
            <p14:sldId id="298"/>
            <p14:sldId id="339"/>
            <p14:sldId id="301"/>
            <p14:sldId id="343"/>
            <p14:sldId id="302"/>
            <p14:sldId id="303"/>
          </p14:sldIdLst>
        </p14:section>
        <p14:section name="CRtest" id="{0D857D19-3B19-4761-9059-A6A2AD56054B}">
          <p14:sldIdLst>
            <p14:sldId id="334"/>
            <p14:sldId id="336"/>
            <p14:sldId id="294"/>
            <p14:sldId id="295"/>
            <p14:sldId id="335"/>
            <p14:sldId id="291"/>
            <p14:sldId id="304"/>
          </p14:sldIdLst>
        </p14:section>
        <p14:section name="ooc" id="{421A0DCF-E443-49E1-8EBD-F7D9B8414A4F}">
          <p14:sldIdLst>
            <p14:sldId id="353"/>
            <p14:sldId id="354"/>
            <p14:sldId id="355"/>
            <p14:sldId id="332"/>
          </p14:sldIdLst>
        </p14:section>
        <p14:section name="Summary" id="{5661B10D-EC9B-46AE-9499-1055232E4D8B}">
          <p14:sldIdLst>
            <p14:sldId id="318"/>
            <p14:sldId id="307"/>
            <p14:sldId id="329"/>
          </p14:sldIdLst>
        </p14:section>
        <p14:section name="Backup" id="{8CB67690-0E76-4060-A1E7-E6489F6C1A68}">
          <p14:sldIdLst>
            <p14:sldId id="342"/>
            <p14:sldId id="330"/>
            <p14:sldId id="352"/>
            <p14:sldId id="267"/>
            <p14:sldId id="270"/>
            <p14:sldId id="349"/>
            <p14:sldId id="299"/>
            <p14:sldId id="338"/>
            <p14:sldId id="285"/>
            <p14:sldId id="288"/>
            <p14:sldId id="289"/>
            <p14:sldId id="358"/>
            <p14:sldId id="357"/>
            <p14:sldId id="293"/>
            <p14:sldId id="341"/>
            <p14:sldId id="296"/>
            <p14:sldId id="351"/>
            <p14:sldId id="292"/>
            <p14:sldId id="265"/>
            <p14:sldId id="272"/>
            <p14:sldId id="282"/>
            <p14:sldId id="322"/>
            <p14:sldId id="344"/>
            <p14:sldId id="345"/>
            <p14:sldId id="346"/>
            <p14:sldId id="3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 jiaxuan" initials="wj" lastIdx="1" clrIdx="0">
    <p:extLst>
      <p:ext uri="{19B8F6BF-5375-455C-9EA6-DF929625EA0E}">
        <p15:presenceInfo xmlns:p15="http://schemas.microsoft.com/office/powerpoint/2012/main" userId="4b801fb3c31c0d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C8A5F"/>
    <a:srgbClr val="CF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1" autoAdjust="0"/>
    <p:restoredTop sz="94660"/>
  </p:normalViewPr>
  <p:slideViewPr>
    <p:cSldViewPr snapToGrid="0">
      <p:cViewPr varScale="1">
        <p:scale>
          <a:sx n="88" d="100"/>
          <a:sy n="88" d="100"/>
        </p:scale>
        <p:origin x="76" y="3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420" y="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E:\VLAST_Pathfinder\PPT\20240826&#20809;&#20135;&#39069;&#27979;&#35797;\&#24037;&#20316;&#31807;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High Gain</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8.9990418584651691E-2"/>
                  <c:y val="4.5559867998354105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b="1" baseline="0" dirty="0"/>
                      <a:t>y = 19.78x + 37.866</a:t>
                    </a:r>
                    <a:endParaRPr lang="en-US" altLang="zh-CN" b="1" dirty="0"/>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en-US" altLang="zh-CN"/>
                </a:p>
              </c:txPr>
            </c:trendlineLbl>
          </c:trendline>
          <c:xVal>
            <c:numRef>
              <c:f>Sheet3!$I$4:$I$14</c:f>
              <c:numCache>
                <c:formatCode>General</c:formatCode>
                <c:ptCount val="11"/>
                <c:pt idx="0">
                  <c:v>560</c:v>
                </c:pt>
                <c:pt idx="1">
                  <c:v>480</c:v>
                </c:pt>
                <c:pt idx="2">
                  <c:v>400</c:v>
                </c:pt>
                <c:pt idx="3">
                  <c:v>360</c:v>
                </c:pt>
                <c:pt idx="4">
                  <c:v>320</c:v>
                </c:pt>
                <c:pt idx="5">
                  <c:v>280</c:v>
                </c:pt>
                <c:pt idx="6">
                  <c:v>240</c:v>
                </c:pt>
                <c:pt idx="7">
                  <c:v>200</c:v>
                </c:pt>
                <c:pt idx="8">
                  <c:v>160</c:v>
                </c:pt>
                <c:pt idx="9">
                  <c:v>120</c:v>
                </c:pt>
                <c:pt idx="10">
                  <c:v>80</c:v>
                </c:pt>
              </c:numCache>
            </c:numRef>
          </c:xVal>
          <c:yVal>
            <c:numRef>
              <c:f>Sheet3!$J$4:$J$14</c:f>
              <c:numCache>
                <c:formatCode>General</c:formatCode>
                <c:ptCount val="11"/>
                <c:pt idx="0">
                  <c:v>11110</c:v>
                </c:pt>
                <c:pt idx="1">
                  <c:v>9551</c:v>
                </c:pt>
                <c:pt idx="2">
                  <c:v>7951</c:v>
                </c:pt>
                <c:pt idx="4">
                  <c:v>6361</c:v>
                </c:pt>
                <c:pt idx="6">
                  <c:v>4771</c:v>
                </c:pt>
                <c:pt idx="7">
                  <c:v>3981</c:v>
                </c:pt>
                <c:pt idx="8">
                  <c:v>3201</c:v>
                </c:pt>
                <c:pt idx="9">
                  <c:v>2411</c:v>
                </c:pt>
                <c:pt idx="10">
                  <c:v>1641</c:v>
                </c:pt>
              </c:numCache>
            </c:numRef>
          </c:yVal>
          <c:smooth val="0"/>
          <c:extLst>
            <c:ext xmlns:c16="http://schemas.microsoft.com/office/drawing/2014/chart" uri="{C3380CC4-5D6E-409C-BE32-E72D297353CC}">
              <c16:uniqueId val="{00000001-F151-4BA3-B495-200529802428}"/>
            </c:ext>
          </c:extLst>
        </c:ser>
        <c:ser>
          <c:idx val="1"/>
          <c:order val="1"/>
          <c:tx>
            <c:v>Low Gain</c:v>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1"/>
            <c:trendlineLbl>
              <c:layout>
                <c:manualLayout>
                  <c:x val="-1.9696473586763197E-3"/>
                  <c:y val="-3.2930457345739489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b="1" baseline="0" dirty="0"/>
                      <a:t>y = 0.7995x + 5.1536</a:t>
                    </a:r>
                    <a:endParaRPr lang="en-US" altLang="zh-CN" b="1" dirty="0"/>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en-US" altLang="zh-CN"/>
                </a:p>
              </c:txPr>
            </c:trendlineLbl>
          </c:trendline>
          <c:xVal>
            <c:numRef>
              <c:f>Sheet3!$I$4:$I$14</c:f>
              <c:numCache>
                <c:formatCode>General</c:formatCode>
                <c:ptCount val="11"/>
                <c:pt idx="0">
                  <c:v>560</c:v>
                </c:pt>
                <c:pt idx="1">
                  <c:v>480</c:v>
                </c:pt>
                <c:pt idx="2">
                  <c:v>400</c:v>
                </c:pt>
                <c:pt idx="3">
                  <c:v>360</c:v>
                </c:pt>
                <c:pt idx="4">
                  <c:v>320</c:v>
                </c:pt>
                <c:pt idx="5">
                  <c:v>280</c:v>
                </c:pt>
                <c:pt idx="6">
                  <c:v>240</c:v>
                </c:pt>
                <c:pt idx="7">
                  <c:v>200</c:v>
                </c:pt>
                <c:pt idx="8">
                  <c:v>160</c:v>
                </c:pt>
                <c:pt idx="9">
                  <c:v>120</c:v>
                </c:pt>
                <c:pt idx="10">
                  <c:v>80</c:v>
                </c:pt>
              </c:numCache>
            </c:numRef>
          </c:xVal>
          <c:yVal>
            <c:numRef>
              <c:f>Sheet3!$K$4:$K$14</c:f>
              <c:numCache>
                <c:formatCode>General</c:formatCode>
                <c:ptCount val="11"/>
                <c:pt idx="0">
                  <c:v>453</c:v>
                </c:pt>
                <c:pt idx="1">
                  <c:v>389</c:v>
                </c:pt>
                <c:pt idx="2">
                  <c:v>323</c:v>
                </c:pt>
                <c:pt idx="4">
                  <c:v>263</c:v>
                </c:pt>
                <c:pt idx="6">
                  <c:v>197</c:v>
                </c:pt>
                <c:pt idx="7">
                  <c:v>165</c:v>
                </c:pt>
                <c:pt idx="8">
                  <c:v>134</c:v>
                </c:pt>
                <c:pt idx="9">
                  <c:v>100</c:v>
                </c:pt>
                <c:pt idx="10">
                  <c:v>69</c:v>
                </c:pt>
              </c:numCache>
            </c:numRef>
          </c:yVal>
          <c:smooth val="0"/>
          <c:extLst>
            <c:ext xmlns:c16="http://schemas.microsoft.com/office/drawing/2014/chart" uri="{C3380CC4-5D6E-409C-BE32-E72D297353CC}">
              <c16:uniqueId val="{00000003-F151-4BA3-B495-200529802428}"/>
            </c:ext>
          </c:extLst>
        </c:ser>
        <c:dLbls>
          <c:showLegendKey val="0"/>
          <c:showVal val="0"/>
          <c:showCatName val="0"/>
          <c:showSerName val="0"/>
          <c:showPercent val="0"/>
          <c:showBubbleSize val="0"/>
        </c:dLbls>
        <c:axId val="703208815"/>
        <c:axId val="703206319"/>
      </c:scatterChart>
      <c:valAx>
        <c:axId val="703208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Charge/fC</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03206319"/>
        <c:crosses val="autoZero"/>
        <c:crossBetween val="midCat"/>
      </c:valAx>
      <c:valAx>
        <c:axId val="703206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ADC Code</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03208815"/>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0.40961396097643027"/>
          <c:y val="0.87755731664574599"/>
          <c:w val="0.43330408312061847"/>
          <c:h val="8.007358929610237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2863877983973"/>
          <c:y val="4.7713988302726079E-2"/>
          <c:w val="0.77853135608246737"/>
          <c:h val="0.62701407727274183"/>
        </c:manualLayout>
      </c:layout>
      <c:scatterChart>
        <c:scatterStyle val="lineMarker"/>
        <c:varyColors val="0"/>
        <c:ser>
          <c:idx val="0"/>
          <c:order val="0"/>
          <c:tx>
            <c:v>High Gain</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6.3126266840773798E-2"/>
                  <c:y val="3.183637428135408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rendlineLbl>
          </c:trendline>
          <c:xVal>
            <c:numRef>
              <c:f>Sheet2!$K$3:$K$10</c:f>
              <c:numCache>
                <c:formatCode>General</c:formatCode>
                <c:ptCount val="8"/>
                <c:pt idx="0">
                  <c:v>800</c:v>
                </c:pt>
                <c:pt idx="1">
                  <c:v>400</c:v>
                </c:pt>
                <c:pt idx="2">
                  <c:v>320</c:v>
                </c:pt>
                <c:pt idx="3">
                  <c:v>240</c:v>
                </c:pt>
                <c:pt idx="4">
                  <c:v>200</c:v>
                </c:pt>
                <c:pt idx="5">
                  <c:v>160</c:v>
                </c:pt>
                <c:pt idx="6">
                  <c:v>120</c:v>
                </c:pt>
                <c:pt idx="7">
                  <c:v>80</c:v>
                </c:pt>
              </c:numCache>
            </c:numRef>
          </c:xVal>
          <c:yVal>
            <c:numRef>
              <c:f>Sheet2!$L$3:$L$10</c:f>
              <c:numCache>
                <c:formatCode>General</c:formatCode>
                <c:ptCount val="8"/>
                <c:pt idx="0">
                  <c:v>12490</c:v>
                </c:pt>
                <c:pt idx="1">
                  <c:v>6271</c:v>
                </c:pt>
                <c:pt idx="2">
                  <c:v>5011</c:v>
                </c:pt>
                <c:pt idx="3">
                  <c:v>3761</c:v>
                </c:pt>
                <c:pt idx="4">
                  <c:v>3131</c:v>
                </c:pt>
                <c:pt idx="5">
                  <c:v>2511</c:v>
                </c:pt>
                <c:pt idx="6">
                  <c:v>1891</c:v>
                </c:pt>
                <c:pt idx="7">
                  <c:v>1271</c:v>
                </c:pt>
              </c:numCache>
            </c:numRef>
          </c:yVal>
          <c:smooth val="0"/>
          <c:extLst>
            <c:ext xmlns:c16="http://schemas.microsoft.com/office/drawing/2014/chart" uri="{C3380CC4-5D6E-409C-BE32-E72D297353CC}">
              <c16:uniqueId val="{00000001-2773-4F1C-8118-171B63E4DC45}"/>
            </c:ext>
          </c:extLst>
        </c:ser>
        <c:ser>
          <c:idx val="1"/>
          <c:order val="1"/>
          <c:tx>
            <c:v>Low Gain</c:v>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1"/>
            <c:trendlineLbl>
              <c:layout>
                <c:manualLayout>
                  <c:x val="2.0578260518003547E-2"/>
                  <c:y val="-3.7241469974291987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rendlineLbl>
          </c:trendline>
          <c:xVal>
            <c:numRef>
              <c:f>Sheet2!$K$3:$K$10</c:f>
              <c:numCache>
                <c:formatCode>General</c:formatCode>
                <c:ptCount val="8"/>
                <c:pt idx="0">
                  <c:v>800</c:v>
                </c:pt>
                <c:pt idx="1">
                  <c:v>400</c:v>
                </c:pt>
                <c:pt idx="2">
                  <c:v>320</c:v>
                </c:pt>
                <c:pt idx="3">
                  <c:v>240</c:v>
                </c:pt>
                <c:pt idx="4">
                  <c:v>200</c:v>
                </c:pt>
                <c:pt idx="5">
                  <c:v>160</c:v>
                </c:pt>
                <c:pt idx="6">
                  <c:v>120</c:v>
                </c:pt>
                <c:pt idx="7">
                  <c:v>80</c:v>
                </c:pt>
              </c:numCache>
            </c:numRef>
          </c:xVal>
          <c:yVal>
            <c:numRef>
              <c:f>Sheet2!$M$3:$M$10</c:f>
              <c:numCache>
                <c:formatCode>General</c:formatCode>
                <c:ptCount val="8"/>
                <c:pt idx="0">
                  <c:v>511</c:v>
                </c:pt>
                <c:pt idx="1">
                  <c:v>251</c:v>
                </c:pt>
                <c:pt idx="2">
                  <c:v>201</c:v>
                </c:pt>
                <c:pt idx="3">
                  <c:v>151</c:v>
                </c:pt>
                <c:pt idx="4">
                  <c:v>131</c:v>
                </c:pt>
                <c:pt idx="5">
                  <c:v>101</c:v>
                </c:pt>
                <c:pt idx="6">
                  <c:v>81</c:v>
                </c:pt>
                <c:pt idx="7">
                  <c:v>51</c:v>
                </c:pt>
              </c:numCache>
            </c:numRef>
          </c:yVal>
          <c:smooth val="0"/>
          <c:extLst>
            <c:ext xmlns:c16="http://schemas.microsoft.com/office/drawing/2014/chart" uri="{C3380CC4-5D6E-409C-BE32-E72D297353CC}">
              <c16:uniqueId val="{00000003-2773-4F1C-8118-171B63E4DC45}"/>
            </c:ext>
          </c:extLst>
        </c:ser>
        <c:dLbls>
          <c:showLegendKey val="0"/>
          <c:showVal val="0"/>
          <c:showCatName val="0"/>
          <c:showSerName val="0"/>
          <c:showPercent val="0"/>
          <c:showBubbleSize val="0"/>
        </c:dLbls>
        <c:axId val="710217439"/>
        <c:axId val="710218271"/>
      </c:scatterChart>
      <c:valAx>
        <c:axId val="7102174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Charge/fC</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10218271"/>
        <c:crosses val="autoZero"/>
        <c:crossBetween val="midCat"/>
      </c:valAx>
      <c:valAx>
        <c:axId val="7102182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ADC Code</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10217439"/>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0.40719969378827647"/>
          <c:y val="0.87094852726742478"/>
          <c:w val="0.29671150481189851"/>
          <c:h val="7.81255468066491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High Gain</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8.9990418584651691E-2"/>
                  <c:y val="4.5559867998354105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b="1" baseline="0" dirty="0"/>
                      <a:t>y = 19.78x + 37.866</a:t>
                    </a:r>
                    <a:endParaRPr lang="en-US" altLang="zh-CN" b="1" dirty="0"/>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en-US" altLang="zh-CN"/>
                </a:p>
              </c:txPr>
            </c:trendlineLbl>
          </c:trendline>
          <c:xVal>
            <c:numRef>
              <c:f>Sheet3!$I$4:$I$14</c:f>
              <c:numCache>
                <c:formatCode>General</c:formatCode>
                <c:ptCount val="11"/>
                <c:pt idx="0">
                  <c:v>560</c:v>
                </c:pt>
                <c:pt idx="1">
                  <c:v>480</c:v>
                </c:pt>
                <c:pt idx="2">
                  <c:v>400</c:v>
                </c:pt>
                <c:pt idx="3">
                  <c:v>360</c:v>
                </c:pt>
                <c:pt idx="4">
                  <c:v>320</c:v>
                </c:pt>
                <c:pt idx="5">
                  <c:v>280</c:v>
                </c:pt>
                <c:pt idx="6">
                  <c:v>240</c:v>
                </c:pt>
                <c:pt idx="7">
                  <c:v>200</c:v>
                </c:pt>
                <c:pt idx="8">
                  <c:v>160</c:v>
                </c:pt>
                <c:pt idx="9">
                  <c:v>120</c:v>
                </c:pt>
                <c:pt idx="10">
                  <c:v>80</c:v>
                </c:pt>
              </c:numCache>
            </c:numRef>
          </c:xVal>
          <c:yVal>
            <c:numRef>
              <c:f>Sheet3!$J$4:$J$14</c:f>
              <c:numCache>
                <c:formatCode>General</c:formatCode>
                <c:ptCount val="11"/>
                <c:pt idx="0">
                  <c:v>11110</c:v>
                </c:pt>
                <c:pt idx="1">
                  <c:v>9551</c:v>
                </c:pt>
                <c:pt idx="2">
                  <c:v>7951</c:v>
                </c:pt>
                <c:pt idx="4">
                  <c:v>6361</c:v>
                </c:pt>
                <c:pt idx="6">
                  <c:v>4771</c:v>
                </c:pt>
                <c:pt idx="7">
                  <c:v>3981</c:v>
                </c:pt>
                <c:pt idx="8">
                  <c:v>3201</c:v>
                </c:pt>
                <c:pt idx="9">
                  <c:v>2411</c:v>
                </c:pt>
                <c:pt idx="10">
                  <c:v>1641</c:v>
                </c:pt>
              </c:numCache>
            </c:numRef>
          </c:yVal>
          <c:smooth val="0"/>
          <c:extLst>
            <c:ext xmlns:c16="http://schemas.microsoft.com/office/drawing/2014/chart" uri="{C3380CC4-5D6E-409C-BE32-E72D297353CC}">
              <c16:uniqueId val="{00000001-64A3-4A7A-8738-E1A7C508B34B}"/>
            </c:ext>
          </c:extLst>
        </c:ser>
        <c:ser>
          <c:idx val="1"/>
          <c:order val="1"/>
          <c:tx>
            <c:v>Low Gain</c:v>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1"/>
            <c:trendlineLbl>
              <c:layout>
                <c:manualLayout>
                  <c:x val="-1.9696473586763197E-3"/>
                  <c:y val="-3.2930457345739489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b="1" baseline="0" dirty="0"/>
                      <a:t>y = 0.7995x + 5.1536</a:t>
                    </a:r>
                    <a:endParaRPr lang="en-US" altLang="zh-CN" b="1" dirty="0"/>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en-US" altLang="zh-CN"/>
                </a:p>
              </c:txPr>
            </c:trendlineLbl>
          </c:trendline>
          <c:xVal>
            <c:numRef>
              <c:f>Sheet3!$I$4:$I$14</c:f>
              <c:numCache>
                <c:formatCode>General</c:formatCode>
                <c:ptCount val="11"/>
                <c:pt idx="0">
                  <c:v>560</c:v>
                </c:pt>
                <c:pt idx="1">
                  <c:v>480</c:v>
                </c:pt>
                <c:pt idx="2">
                  <c:v>400</c:v>
                </c:pt>
                <c:pt idx="3">
                  <c:v>360</c:v>
                </c:pt>
                <c:pt idx="4">
                  <c:v>320</c:v>
                </c:pt>
                <c:pt idx="5">
                  <c:v>280</c:v>
                </c:pt>
                <c:pt idx="6">
                  <c:v>240</c:v>
                </c:pt>
                <c:pt idx="7">
                  <c:v>200</c:v>
                </c:pt>
                <c:pt idx="8">
                  <c:v>160</c:v>
                </c:pt>
                <c:pt idx="9">
                  <c:v>120</c:v>
                </c:pt>
                <c:pt idx="10">
                  <c:v>80</c:v>
                </c:pt>
              </c:numCache>
            </c:numRef>
          </c:xVal>
          <c:yVal>
            <c:numRef>
              <c:f>Sheet3!$K$4:$K$14</c:f>
              <c:numCache>
                <c:formatCode>General</c:formatCode>
                <c:ptCount val="11"/>
                <c:pt idx="0">
                  <c:v>453</c:v>
                </c:pt>
                <c:pt idx="1">
                  <c:v>389</c:v>
                </c:pt>
                <c:pt idx="2">
                  <c:v>323</c:v>
                </c:pt>
                <c:pt idx="4">
                  <c:v>263</c:v>
                </c:pt>
                <c:pt idx="6">
                  <c:v>197</c:v>
                </c:pt>
                <c:pt idx="7">
                  <c:v>165</c:v>
                </c:pt>
                <c:pt idx="8">
                  <c:v>134</c:v>
                </c:pt>
                <c:pt idx="9">
                  <c:v>100</c:v>
                </c:pt>
                <c:pt idx="10">
                  <c:v>69</c:v>
                </c:pt>
              </c:numCache>
            </c:numRef>
          </c:yVal>
          <c:smooth val="0"/>
          <c:extLst>
            <c:ext xmlns:c16="http://schemas.microsoft.com/office/drawing/2014/chart" uri="{C3380CC4-5D6E-409C-BE32-E72D297353CC}">
              <c16:uniqueId val="{00000003-64A3-4A7A-8738-E1A7C508B34B}"/>
            </c:ext>
          </c:extLst>
        </c:ser>
        <c:dLbls>
          <c:showLegendKey val="0"/>
          <c:showVal val="0"/>
          <c:showCatName val="0"/>
          <c:showSerName val="0"/>
          <c:showPercent val="0"/>
          <c:showBubbleSize val="0"/>
        </c:dLbls>
        <c:axId val="703208815"/>
        <c:axId val="703206319"/>
      </c:scatterChart>
      <c:valAx>
        <c:axId val="703208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Charge/fC</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03206319"/>
        <c:crosses val="autoZero"/>
        <c:crossBetween val="midCat"/>
      </c:valAx>
      <c:valAx>
        <c:axId val="703206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ADC Code</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03208815"/>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0.40961396097643027"/>
          <c:y val="0.87755731664574599"/>
          <c:w val="0.43330408312061847"/>
          <c:h val="8.007358929610237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410C3-E7AA-444A-9369-935F5E367B7E}" type="datetimeFigureOut">
              <a:rPr lang="zh-CN" altLang="en-US" smtClean="0"/>
              <a:t>2025/4/29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AD3FD-C722-4D8C-B2D4-583222EFDCD9}" type="slidenum">
              <a:rPr lang="zh-CN" altLang="en-US" smtClean="0"/>
              <a:t>‹#›</a:t>
            </a:fld>
            <a:endParaRPr lang="zh-CN" altLang="en-US"/>
          </a:p>
        </p:txBody>
      </p:sp>
    </p:spTree>
    <p:extLst>
      <p:ext uri="{BB962C8B-B14F-4D97-AF65-F5344CB8AC3E}">
        <p14:creationId xmlns:p14="http://schemas.microsoft.com/office/powerpoint/2010/main" val="397269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57000"/>
            <a:lum/>
          </a:blip>
          <a:srcRect/>
          <a:stretch>
            <a:fillRect l="49000" t="55000" r="-5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A9485-C026-4D58-862E-4D9EFC86AFA0}"/>
              </a:ext>
            </a:extLst>
          </p:cNvPr>
          <p:cNvSpPr>
            <a:spLocks noGrp="1"/>
          </p:cNvSpPr>
          <p:nvPr>
            <p:ph type="ctrTitle" hasCustomPrompt="1"/>
          </p:nvPr>
        </p:nvSpPr>
        <p:spPr>
          <a:xfrm>
            <a:off x="1524000" y="1122363"/>
            <a:ext cx="9144000" cy="2387600"/>
          </a:xfrm>
          <a:noFill/>
          <a:ln>
            <a:noFill/>
          </a:ln>
        </p:spPr>
        <p:txBody>
          <a:bodyPr anchor="b">
            <a:normAutofit/>
          </a:bodyPr>
          <a:lstStyle>
            <a:lvl1pPr algn="ctr">
              <a:defRPr sz="3200">
                <a:latin typeface="Arial" panose="020B0604020202020204" pitchFamily="34" charset="0"/>
                <a:cs typeface="Arial" panose="020B0604020202020204" pitchFamily="34" charset="0"/>
              </a:defRPr>
            </a:lvl1pPr>
          </a:lstStyle>
          <a:p>
            <a:r>
              <a:rPr lang="en-US" altLang="zh-CN" dirty="0"/>
              <a:t>Title</a:t>
            </a:r>
            <a:endParaRPr lang="zh-CN" altLang="en-US" dirty="0"/>
          </a:p>
        </p:txBody>
      </p:sp>
      <p:sp>
        <p:nvSpPr>
          <p:cNvPr id="3" name="副标题 2">
            <a:extLst>
              <a:ext uri="{FF2B5EF4-FFF2-40B4-BE49-F238E27FC236}">
                <a16:creationId xmlns:a16="http://schemas.microsoft.com/office/drawing/2014/main" id="{4ECCA71A-E087-483D-BE23-C301228762FA}"/>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subtitle</a:t>
            </a:r>
            <a:endParaRPr lang="zh-CN" altLang="en-US" dirty="0"/>
          </a:p>
        </p:txBody>
      </p:sp>
      <p:sp>
        <p:nvSpPr>
          <p:cNvPr id="4" name="日期占位符 3">
            <a:extLst>
              <a:ext uri="{FF2B5EF4-FFF2-40B4-BE49-F238E27FC236}">
                <a16:creationId xmlns:a16="http://schemas.microsoft.com/office/drawing/2014/main" id="{4279C8BF-FCAD-40FA-B350-64092780678D}"/>
              </a:ext>
            </a:extLst>
          </p:cNvPr>
          <p:cNvSpPr>
            <a:spLocks noGrp="1"/>
          </p:cNvSpPr>
          <p:nvPr>
            <p:ph type="dt" sz="half" idx="10"/>
          </p:nvPr>
        </p:nvSpPr>
        <p:spPr/>
        <p:txBody>
          <a:bodyPr/>
          <a:lstStyle/>
          <a:p>
            <a:fld id="{DAA48ED5-D570-4DAF-AD54-A67AB6DD5851}" type="datetime1">
              <a:rPr lang="zh-CN" altLang="en-US" smtClean="0"/>
              <a:t>2025/4/29</a:t>
            </a:fld>
            <a:endParaRPr lang="zh-CN" altLang="en-US" dirty="0"/>
          </a:p>
        </p:txBody>
      </p:sp>
      <p:sp>
        <p:nvSpPr>
          <p:cNvPr id="5" name="页脚占位符 4">
            <a:extLst>
              <a:ext uri="{FF2B5EF4-FFF2-40B4-BE49-F238E27FC236}">
                <a16:creationId xmlns:a16="http://schemas.microsoft.com/office/drawing/2014/main" id="{ACB29FA0-68B2-4172-BA86-DE363B58CC72}"/>
              </a:ext>
            </a:extLst>
          </p:cNvPr>
          <p:cNvSpPr>
            <a:spLocks noGrp="1"/>
          </p:cNvSpPr>
          <p:nvPr>
            <p:ph type="ftr" sz="quarter" idx="11"/>
          </p:nvPr>
        </p:nvSpPr>
        <p:spPr/>
        <p:txBody>
          <a:bodyPr/>
          <a:lstStyle/>
          <a:p>
            <a:r>
              <a:rPr lang="en-US" altLang="zh-CN"/>
              <a:t>Name</a:t>
            </a:r>
            <a:endParaRPr lang="zh-CN" altLang="en-US"/>
          </a:p>
        </p:txBody>
      </p:sp>
      <p:sp>
        <p:nvSpPr>
          <p:cNvPr id="6" name="灯片编号占位符 5">
            <a:extLst>
              <a:ext uri="{FF2B5EF4-FFF2-40B4-BE49-F238E27FC236}">
                <a16:creationId xmlns:a16="http://schemas.microsoft.com/office/drawing/2014/main" id="{F550C688-04D6-44FC-B76C-F8F1C01B0509}"/>
              </a:ext>
            </a:extLst>
          </p:cNvPr>
          <p:cNvSpPr>
            <a:spLocks noGrp="1"/>
          </p:cNvSpPr>
          <p:nvPr>
            <p:ph type="sldNum" sz="quarter" idx="12"/>
          </p:nvPr>
        </p:nvSpPr>
        <p:spPr/>
        <p:txBody>
          <a:bodyPr/>
          <a:lstStyle/>
          <a:p>
            <a:fld id="{594EB773-AC9C-4FD7-86AF-8E7E9F681A4F}" type="slidenum">
              <a:rPr lang="zh-CN" altLang="en-US" smtClean="0"/>
              <a:t>‹#›</a:t>
            </a:fld>
            <a:endParaRPr lang="zh-CN" altLang="en-US"/>
          </a:p>
        </p:txBody>
      </p:sp>
      <p:pic>
        <p:nvPicPr>
          <p:cNvPr id="9" name="图片 8">
            <a:extLst>
              <a:ext uri="{FF2B5EF4-FFF2-40B4-BE49-F238E27FC236}">
                <a16:creationId xmlns:a16="http://schemas.microsoft.com/office/drawing/2014/main" id="{DDCB0505-5B7F-47D5-A06E-7CEF5C2272D1}"/>
              </a:ext>
            </a:extLst>
          </p:cNvPr>
          <p:cNvPicPr>
            <a:picLocks noChangeAspect="1"/>
          </p:cNvPicPr>
          <p:nvPr userDrawn="1"/>
        </p:nvPicPr>
        <p:blipFill>
          <a:blip r:embed="rId3"/>
          <a:stretch>
            <a:fillRect/>
          </a:stretch>
        </p:blipFill>
        <p:spPr>
          <a:xfrm>
            <a:off x="411866" y="417901"/>
            <a:ext cx="2633700" cy="438950"/>
          </a:xfrm>
          <a:prstGeom prst="rect">
            <a:avLst/>
          </a:prstGeom>
        </p:spPr>
      </p:pic>
    </p:spTree>
    <p:extLst>
      <p:ext uri="{BB962C8B-B14F-4D97-AF65-F5344CB8AC3E}">
        <p14:creationId xmlns:p14="http://schemas.microsoft.com/office/powerpoint/2010/main" val="382153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2" name="椭圆 21">
            <a:extLst>
              <a:ext uri="{FF2B5EF4-FFF2-40B4-BE49-F238E27FC236}">
                <a16:creationId xmlns:a16="http://schemas.microsoft.com/office/drawing/2014/main" id="{C012EB4A-8D90-4DC8-BB33-07027CD065F4}"/>
              </a:ext>
            </a:extLst>
          </p:cNvPr>
          <p:cNvSpPr/>
          <p:nvPr userDrawn="1"/>
        </p:nvSpPr>
        <p:spPr>
          <a:xfrm>
            <a:off x="4477264" y="2801652"/>
            <a:ext cx="821724" cy="821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C25B77FA-ACF6-2FDF-2BB2-0366A9E9D1D5}"/>
              </a:ext>
            </a:extLst>
          </p:cNvPr>
          <p:cNvSpPr/>
          <p:nvPr userDrawn="1"/>
        </p:nvSpPr>
        <p:spPr>
          <a:xfrm>
            <a:off x="4501979" y="2826367"/>
            <a:ext cx="766119" cy="76611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C9546E1C-EE07-405E-C868-F2DBF07940E7}"/>
              </a:ext>
            </a:extLst>
          </p:cNvPr>
          <p:cNvSpPr/>
          <p:nvPr userDrawn="1"/>
        </p:nvSpPr>
        <p:spPr>
          <a:xfrm>
            <a:off x="4608141" y="2950904"/>
            <a:ext cx="582212" cy="523220"/>
          </a:xfrm>
          <a:prstGeom prst="rect">
            <a:avLst/>
          </a:prstGeom>
          <a:noFill/>
        </p:spPr>
        <p:txBody>
          <a:bodyPr wrap="none" lIns="91440" tIns="45720" rIns="91440" bIns="45720">
            <a:spAutoFit/>
          </a:bodyPr>
          <a:lstStyle/>
          <a:p>
            <a:pPr algn="ctr"/>
            <a:r>
              <a:rPr lang="en-US" altLang="zh-CN" sz="2800" b="1" cap="none" spc="0" dirty="0">
                <a:ln w="0"/>
                <a:solidFill>
                  <a:schemeClr val="bg1"/>
                </a:solidFill>
                <a:effectLst>
                  <a:outerShdw blurRad="38100" dist="25400" dir="5400000" algn="ctr" rotWithShape="0">
                    <a:srgbClr val="6E747A">
                      <a:alpha val="43000"/>
                    </a:srgbClr>
                  </a:outerShdw>
                </a:effectLst>
              </a:rPr>
              <a:t>02</a:t>
            </a:r>
            <a:endParaRPr lang="zh-CN" altLang="en-US" sz="2800" b="1" cap="none" spc="0" dirty="0">
              <a:ln w="0"/>
              <a:solidFill>
                <a:schemeClr val="bg1"/>
              </a:solidFill>
              <a:effectLst>
                <a:outerShdw blurRad="38100" dist="25400" dir="5400000" algn="ctr" rotWithShape="0">
                  <a:srgbClr val="6E747A">
                    <a:alpha val="43000"/>
                  </a:srgbClr>
                </a:outerShdw>
              </a:effectLst>
            </a:endParaRPr>
          </a:p>
        </p:txBody>
      </p:sp>
      <p:sp>
        <p:nvSpPr>
          <p:cNvPr id="35" name="矩形 34">
            <a:extLst>
              <a:ext uri="{FF2B5EF4-FFF2-40B4-BE49-F238E27FC236}">
                <a16:creationId xmlns:a16="http://schemas.microsoft.com/office/drawing/2014/main" id="{E2431210-1E1A-98AA-A3CF-48EED8CEFAFB}"/>
              </a:ext>
            </a:extLst>
          </p:cNvPr>
          <p:cNvSpPr/>
          <p:nvPr userDrawn="1"/>
        </p:nvSpPr>
        <p:spPr>
          <a:xfrm>
            <a:off x="4913942" y="1518914"/>
            <a:ext cx="6083576" cy="646331"/>
          </a:xfrm>
          <a:prstGeom prst="rect">
            <a:avLst/>
          </a:prstGeom>
          <a:noFill/>
        </p:spPr>
        <p:txBody>
          <a:bodyPr wrap="square" lIns="91440" tIns="45720" rIns="91440" bIns="45720">
            <a:spAutoFit/>
          </a:bodyPr>
          <a:lstStyle/>
          <a:p>
            <a:pPr algn="ctr"/>
            <a:r>
              <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请在此放置您的文字</a:t>
            </a:r>
          </a:p>
        </p:txBody>
      </p:sp>
      <p:sp>
        <p:nvSpPr>
          <p:cNvPr id="36" name="矩形 35">
            <a:extLst>
              <a:ext uri="{FF2B5EF4-FFF2-40B4-BE49-F238E27FC236}">
                <a16:creationId xmlns:a16="http://schemas.microsoft.com/office/drawing/2014/main" id="{BFB81670-EE39-E6D2-575C-2B41082D5968}"/>
              </a:ext>
            </a:extLst>
          </p:cNvPr>
          <p:cNvSpPr/>
          <p:nvPr userDrawn="1"/>
        </p:nvSpPr>
        <p:spPr>
          <a:xfrm>
            <a:off x="4913942" y="2889460"/>
            <a:ext cx="6083576" cy="646331"/>
          </a:xfrm>
          <a:prstGeom prst="rect">
            <a:avLst/>
          </a:prstGeom>
          <a:noFill/>
        </p:spPr>
        <p:txBody>
          <a:bodyPr wrap="square" lIns="91440" tIns="45720" rIns="91440" bIns="45720">
            <a:spAutoFit/>
          </a:bodyPr>
          <a:lstStyle/>
          <a:p>
            <a:pPr algn="ctr"/>
            <a:r>
              <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请在此放置您的文字</a:t>
            </a:r>
          </a:p>
        </p:txBody>
      </p:sp>
      <p:sp>
        <p:nvSpPr>
          <p:cNvPr id="37" name="矩形 36">
            <a:extLst>
              <a:ext uri="{FF2B5EF4-FFF2-40B4-BE49-F238E27FC236}">
                <a16:creationId xmlns:a16="http://schemas.microsoft.com/office/drawing/2014/main" id="{EC3E81AE-FFF6-F3B7-E095-58824B712494}"/>
              </a:ext>
            </a:extLst>
          </p:cNvPr>
          <p:cNvSpPr/>
          <p:nvPr userDrawn="1"/>
        </p:nvSpPr>
        <p:spPr>
          <a:xfrm>
            <a:off x="4913942" y="4213758"/>
            <a:ext cx="6083576" cy="646331"/>
          </a:xfrm>
          <a:prstGeom prst="rect">
            <a:avLst/>
          </a:prstGeom>
          <a:noFill/>
        </p:spPr>
        <p:txBody>
          <a:bodyPr wrap="square" lIns="91440" tIns="45720" rIns="91440" bIns="45720">
            <a:spAutoFit/>
          </a:bodyPr>
          <a:lstStyle/>
          <a:p>
            <a:pPr algn="ctr"/>
            <a:r>
              <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请在此放置您的文字</a:t>
            </a:r>
          </a:p>
        </p:txBody>
      </p:sp>
      <p:sp>
        <p:nvSpPr>
          <p:cNvPr id="8" name="椭圆 7">
            <a:extLst>
              <a:ext uri="{FF2B5EF4-FFF2-40B4-BE49-F238E27FC236}">
                <a16:creationId xmlns:a16="http://schemas.microsoft.com/office/drawing/2014/main" id="{8A2D3902-3E79-2E38-2737-023DE08C61CC}"/>
              </a:ext>
            </a:extLst>
          </p:cNvPr>
          <p:cNvSpPr/>
          <p:nvPr userDrawn="1"/>
        </p:nvSpPr>
        <p:spPr>
          <a:xfrm>
            <a:off x="4477264" y="4111708"/>
            <a:ext cx="821724" cy="821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2CF033B1-4E32-AEE0-5216-47797CC8DA7A}"/>
              </a:ext>
            </a:extLst>
          </p:cNvPr>
          <p:cNvSpPr/>
          <p:nvPr userDrawn="1"/>
        </p:nvSpPr>
        <p:spPr>
          <a:xfrm>
            <a:off x="4501979" y="4136423"/>
            <a:ext cx="766119" cy="76611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AEBD666-93B8-0A34-F63E-AC92BDB6F45C}"/>
              </a:ext>
            </a:extLst>
          </p:cNvPr>
          <p:cNvSpPr/>
          <p:nvPr userDrawn="1"/>
        </p:nvSpPr>
        <p:spPr>
          <a:xfrm>
            <a:off x="4608141" y="4260960"/>
            <a:ext cx="582212" cy="523220"/>
          </a:xfrm>
          <a:prstGeom prst="rect">
            <a:avLst/>
          </a:prstGeom>
          <a:noFill/>
        </p:spPr>
        <p:txBody>
          <a:bodyPr wrap="none" lIns="91440" tIns="45720" rIns="91440" bIns="45720">
            <a:spAutoFit/>
          </a:bodyPr>
          <a:lstStyle/>
          <a:p>
            <a:pPr algn="ctr"/>
            <a:r>
              <a:rPr lang="en-US" altLang="zh-CN" sz="2800" b="1" cap="none" spc="0" dirty="0">
                <a:ln w="0"/>
                <a:solidFill>
                  <a:schemeClr val="bg1"/>
                </a:solidFill>
                <a:effectLst>
                  <a:outerShdw blurRad="38100" dist="25400" dir="5400000" algn="ctr" rotWithShape="0">
                    <a:srgbClr val="6E747A">
                      <a:alpha val="43000"/>
                    </a:srgbClr>
                  </a:outerShdw>
                </a:effectLst>
              </a:rPr>
              <a:t>03</a:t>
            </a:r>
            <a:endParaRPr lang="zh-CN" altLang="en-US" sz="2800" b="1" cap="none" spc="0" dirty="0">
              <a:ln w="0"/>
              <a:solidFill>
                <a:schemeClr val="bg1"/>
              </a:solidFill>
              <a:effectLst>
                <a:outerShdw blurRad="38100" dist="25400" dir="5400000" algn="ctr" rotWithShape="0">
                  <a:srgbClr val="6E747A">
                    <a:alpha val="43000"/>
                  </a:srgbClr>
                </a:outerShdw>
              </a:effectLst>
            </a:endParaRPr>
          </a:p>
        </p:txBody>
      </p:sp>
      <p:grpSp>
        <p:nvGrpSpPr>
          <p:cNvPr id="12" name="组合 11">
            <a:extLst>
              <a:ext uri="{FF2B5EF4-FFF2-40B4-BE49-F238E27FC236}">
                <a16:creationId xmlns:a16="http://schemas.microsoft.com/office/drawing/2014/main" id="{0F0F8780-FC1C-ED7F-8F4C-AC49A077F50A}"/>
              </a:ext>
            </a:extLst>
          </p:cNvPr>
          <p:cNvGrpSpPr/>
          <p:nvPr userDrawn="1"/>
        </p:nvGrpSpPr>
        <p:grpSpPr>
          <a:xfrm>
            <a:off x="0" y="1865386"/>
            <a:ext cx="3703400" cy="2780755"/>
            <a:chOff x="0" y="1865386"/>
            <a:chExt cx="3703400" cy="2780755"/>
          </a:xfrm>
        </p:grpSpPr>
        <p:pic>
          <p:nvPicPr>
            <p:cNvPr id="19" name="图片 18">
              <a:extLst>
                <a:ext uri="{FF2B5EF4-FFF2-40B4-BE49-F238E27FC236}">
                  <a16:creationId xmlns:a16="http://schemas.microsoft.com/office/drawing/2014/main" id="{013B4616-FBF7-B06C-E1FB-F6B71A92A3A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0" y="1865387"/>
              <a:ext cx="3703399" cy="2780753"/>
            </a:xfrm>
            <a:prstGeom prst="rect">
              <a:avLst/>
            </a:prstGeom>
          </p:spPr>
        </p:pic>
        <p:sp>
          <p:nvSpPr>
            <p:cNvPr id="11" name="等腰三角形 10">
              <a:extLst>
                <a:ext uri="{FF2B5EF4-FFF2-40B4-BE49-F238E27FC236}">
                  <a16:creationId xmlns:a16="http://schemas.microsoft.com/office/drawing/2014/main" id="{EE309DD0-A8ED-1A80-5FB0-1A5048B12E42}"/>
                </a:ext>
              </a:extLst>
            </p:cNvPr>
            <p:cNvSpPr/>
            <p:nvPr userDrawn="1"/>
          </p:nvSpPr>
          <p:spPr>
            <a:xfrm rot="16200000">
              <a:off x="1814736" y="2757478"/>
              <a:ext cx="2780755" cy="99657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a:extLst>
              <a:ext uri="{FF2B5EF4-FFF2-40B4-BE49-F238E27FC236}">
                <a16:creationId xmlns:a16="http://schemas.microsoft.com/office/drawing/2014/main" id="{66C878A4-9993-AB9B-59D1-88C4BB53115E}"/>
              </a:ext>
            </a:extLst>
          </p:cNvPr>
          <p:cNvSpPr/>
          <p:nvPr userDrawn="1"/>
        </p:nvSpPr>
        <p:spPr>
          <a:xfrm>
            <a:off x="4477264" y="1494199"/>
            <a:ext cx="821724" cy="821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6063D8B7-B905-ACE2-0CA0-504060BCF590}"/>
              </a:ext>
            </a:extLst>
          </p:cNvPr>
          <p:cNvSpPr/>
          <p:nvPr userDrawn="1"/>
        </p:nvSpPr>
        <p:spPr>
          <a:xfrm>
            <a:off x="4501979" y="1518914"/>
            <a:ext cx="766119" cy="766119"/>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3F8F8BD-001D-7630-3BA5-797208A3C882}"/>
              </a:ext>
            </a:extLst>
          </p:cNvPr>
          <p:cNvSpPr/>
          <p:nvPr userDrawn="1"/>
        </p:nvSpPr>
        <p:spPr>
          <a:xfrm>
            <a:off x="4608141" y="1643451"/>
            <a:ext cx="582212" cy="523220"/>
          </a:xfrm>
          <a:prstGeom prst="rect">
            <a:avLst/>
          </a:prstGeom>
          <a:noFill/>
        </p:spPr>
        <p:txBody>
          <a:bodyPr wrap="none" lIns="91440" tIns="45720" rIns="91440" bIns="45720">
            <a:spAutoFit/>
          </a:bodyPr>
          <a:lstStyle/>
          <a:p>
            <a:pPr algn="ctr"/>
            <a:r>
              <a:rPr lang="en-US" altLang="zh-CN" sz="2800" b="1" cap="none" spc="0" dirty="0">
                <a:ln w="0"/>
                <a:solidFill>
                  <a:schemeClr val="bg1"/>
                </a:solidFill>
                <a:effectLst>
                  <a:outerShdw blurRad="38100" dist="25400" dir="5400000" algn="ctr" rotWithShape="0">
                    <a:srgbClr val="6E747A">
                      <a:alpha val="43000"/>
                    </a:srgbClr>
                  </a:outerShdw>
                </a:effectLst>
              </a:rPr>
              <a:t>01</a:t>
            </a:r>
            <a:endParaRPr lang="zh-CN" altLang="en-US" sz="2800" b="1"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0819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F0F8780-FC1C-ED7F-8F4C-AC49A077F50A}"/>
              </a:ext>
            </a:extLst>
          </p:cNvPr>
          <p:cNvGrpSpPr/>
          <p:nvPr userDrawn="1"/>
        </p:nvGrpSpPr>
        <p:grpSpPr>
          <a:xfrm>
            <a:off x="0" y="1865386"/>
            <a:ext cx="3703400" cy="2780755"/>
            <a:chOff x="0" y="1865386"/>
            <a:chExt cx="3703400" cy="2780755"/>
          </a:xfrm>
        </p:grpSpPr>
        <p:pic>
          <p:nvPicPr>
            <p:cNvPr id="19" name="图片 18">
              <a:extLst>
                <a:ext uri="{FF2B5EF4-FFF2-40B4-BE49-F238E27FC236}">
                  <a16:creationId xmlns:a16="http://schemas.microsoft.com/office/drawing/2014/main" id="{013B4616-FBF7-B06C-E1FB-F6B71A92A3A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0" y="1865387"/>
              <a:ext cx="3703399" cy="2780753"/>
            </a:xfrm>
            <a:prstGeom prst="rect">
              <a:avLst/>
            </a:prstGeom>
          </p:spPr>
        </p:pic>
        <p:sp>
          <p:nvSpPr>
            <p:cNvPr id="11" name="等腰三角形 10">
              <a:extLst>
                <a:ext uri="{FF2B5EF4-FFF2-40B4-BE49-F238E27FC236}">
                  <a16:creationId xmlns:a16="http://schemas.microsoft.com/office/drawing/2014/main" id="{EE309DD0-A8ED-1A80-5FB0-1A5048B12E42}"/>
                </a:ext>
              </a:extLst>
            </p:cNvPr>
            <p:cNvSpPr/>
            <p:nvPr userDrawn="1"/>
          </p:nvSpPr>
          <p:spPr>
            <a:xfrm rot="16200000">
              <a:off x="1814736" y="2757478"/>
              <a:ext cx="2780755" cy="99657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ED320882-D8E0-37D1-5F51-87DAE79E2427}"/>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4477264" y="1459188"/>
            <a:ext cx="865707" cy="865707"/>
          </a:xfrm>
          <a:prstGeom prst="rect">
            <a:avLst/>
          </a:prstGeom>
        </p:spPr>
      </p:pic>
      <p:pic>
        <p:nvPicPr>
          <p:cNvPr id="17" name="图片 16">
            <a:extLst>
              <a:ext uri="{FF2B5EF4-FFF2-40B4-BE49-F238E27FC236}">
                <a16:creationId xmlns:a16="http://schemas.microsoft.com/office/drawing/2014/main" id="{028E8F91-001B-8311-9996-1FAB0081400A}"/>
              </a:ext>
            </a:extLst>
          </p:cNvPr>
          <p:cNvPicPr>
            <a:picLocks noChangeAspect="1"/>
          </p:cNvPicPr>
          <p:nvPr userDrawn="1"/>
        </p:nvPicPr>
        <p:blipFill>
          <a:blip r:embed="rId6">
            <a:extLst>
              <a:ext uri="{BEBA8EAE-BF5A-486C-A8C5-ECC9F3942E4B}">
                <a14:imgProps xmlns:a14="http://schemas.microsoft.com/office/drawing/2010/main">
                  <a14:imgLayer r:embed="rId7">
                    <a14:imgEffect>
                      <a14:artisticTexturizer/>
                    </a14:imgEffect>
                  </a14:imgLayer>
                </a14:imgProps>
              </a:ext>
            </a:extLst>
          </a:blip>
          <a:stretch>
            <a:fillRect/>
          </a:stretch>
        </p:blipFill>
        <p:spPr>
          <a:xfrm>
            <a:off x="4477263" y="2822909"/>
            <a:ext cx="865707" cy="865707"/>
          </a:xfrm>
          <a:prstGeom prst="rect">
            <a:avLst/>
          </a:prstGeom>
        </p:spPr>
      </p:pic>
      <p:pic>
        <p:nvPicPr>
          <p:cNvPr id="24" name="图片 23">
            <a:extLst>
              <a:ext uri="{FF2B5EF4-FFF2-40B4-BE49-F238E27FC236}">
                <a16:creationId xmlns:a16="http://schemas.microsoft.com/office/drawing/2014/main" id="{BA0E00FF-F997-F7E1-B863-C4E40B1083AF}"/>
              </a:ext>
            </a:extLst>
          </p:cNvPr>
          <p:cNvPicPr>
            <a:picLocks noChangeAspect="1"/>
          </p:cNvPicPr>
          <p:nvPr userDrawn="1"/>
        </p:nvPicPr>
        <p:blipFill>
          <a:blip r:embed="rId8">
            <a:extLst>
              <a:ext uri="{BEBA8EAE-BF5A-486C-A8C5-ECC9F3942E4B}">
                <a14:imgProps xmlns:a14="http://schemas.microsoft.com/office/drawing/2010/main">
                  <a14:imgLayer r:embed="rId9">
                    <a14:imgEffect>
                      <a14:artisticTexturizer/>
                    </a14:imgEffect>
                  </a14:imgLayer>
                </a14:imgProps>
              </a:ext>
            </a:extLst>
          </a:blip>
          <a:stretch>
            <a:fillRect/>
          </a:stretch>
        </p:blipFill>
        <p:spPr>
          <a:xfrm>
            <a:off x="4477263" y="4213286"/>
            <a:ext cx="865707" cy="865707"/>
          </a:xfrm>
          <a:prstGeom prst="rect">
            <a:avLst/>
          </a:prstGeom>
        </p:spPr>
      </p:pic>
    </p:spTree>
    <p:extLst>
      <p:ext uri="{BB962C8B-B14F-4D97-AF65-F5344CB8AC3E}">
        <p14:creationId xmlns:p14="http://schemas.microsoft.com/office/powerpoint/2010/main" val="280912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F0F8780-FC1C-ED7F-8F4C-AC49A077F50A}"/>
              </a:ext>
            </a:extLst>
          </p:cNvPr>
          <p:cNvGrpSpPr/>
          <p:nvPr userDrawn="1"/>
        </p:nvGrpSpPr>
        <p:grpSpPr>
          <a:xfrm>
            <a:off x="0" y="1865386"/>
            <a:ext cx="3703400" cy="2780755"/>
            <a:chOff x="0" y="1865386"/>
            <a:chExt cx="3703400" cy="2780755"/>
          </a:xfrm>
        </p:grpSpPr>
        <p:pic>
          <p:nvPicPr>
            <p:cNvPr id="19" name="图片 18">
              <a:extLst>
                <a:ext uri="{FF2B5EF4-FFF2-40B4-BE49-F238E27FC236}">
                  <a16:creationId xmlns:a16="http://schemas.microsoft.com/office/drawing/2014/main" id="{013B4616-FBF7-B06C-E1FB-F6B71A92A3A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0" y="1865387"/>
              <a:ext cx="3703399" cy="2780753"/>
            </a:xfrm>
            <a:prstGeom prst="rect">
              <a:avLst/>
            </a:prstGeom>
          </p:spPr>
        </p:pic>
        <p:sp>
          <p:nvSpPr>
            <p:cNvPr id="11" name="等腰三角形 10">
              <a:extLst>
                <a:ext uri="{FF2B5EF4-FFF2-40B4-BE49-F238E27FC236}">
                  <a16:creationId xmlns:a16="http://schemas.microsoft.com/office/drawing/2014/main" id="{EE309DD0-A8ED-1A80-5FB0-1A5048B12E42}"/>
                </a:ext>
              </a:extLst>
            </p:cNvPr>
            <p:cNvSpPr/>
            <p:nvPr userDrawn="1"/>
          </p:nvSpPr>
          <p:spPr>
            <a:xfrm rot="16200000">
              <a:off x="1814736" y="2757478"/>
              <a:ext cx="2780755" cy="99657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41851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76460-23A6-4AE4-8A82-3CDAE8960A05}"/>
              </a:ext>
            </a:extLst>
          </p:cNvPr>
          <p:cNvSpPr>
            <a:spLocks noGrp="1"/>
          </p:cNvSpPr>
          <p:nvPr>
            <p:ph type="title" hasCustomPrompt="1"/>
          </p:nvPr>
        </p:nvSpPr>
        <p:spPr>
          <a:xfrm>
            <a:off x="320462" y="120011"/>
            <a:ext cx="10165330" cy="681178"/>
          </a:xfrm>
        </p:spPr>
        <p:txBody>
          <a:bodyPr>
            <a:normAutofit/>
          </a:bodyPr>
          <a:lstStyle>
            <a:lvl1pPr>
              <a:defRPr sz="2600" b="1" baseline="0">
                <a:latin typeface="Söhne"/>
                <a:ea typeface="黑体" panose="02010609060101010101" pitchFamily="49" charset="-122"/>
                <a:cs typeface="Arial" panose="020B0604020202020204" pitchFamily="34" charset="0"/>
              </a:defRPr>
            </a:lvl1pPr>
          </a:lstStyle>
          <a:p>
            <a:r>
              <a:rPr lang="en-US" altLang="zh-CN" dirty="0"/>
              <a:t>Title</a:t>
            </a:r>
            <a:endParaRPr lang="zh-CN" altLang="en-US" dirty="0"/>
          </a:p>
        </p:txBody>
      </p:sp>
      <p:sp>
        <p:nvSpPr>
          <p:cNvPr id="3" name="内容占位符 2">
            <a:extLst>
              <a:ext uri="{FF2B5EF4-FFF2-40B4-BE49-F238E27FC236}">
                <a16:creationId xmlns:a16="http://schemas.microsoft.com/office/drawing/2014/main" id="{2A2FE2BE-EF55-4E93-A0E3-59FC6E231104}"/>
              </a:ext>
            </a:extLst>
          </p:cNvPr>
          <p:cNvSpPr>
            <a:spLocks noGrp="1"/>
          </p:cNvSpPr>
          <p:nvPr>
            <p:ph idx="1" hasCustomPrompt="1"/>
          </p:nvPr>
        </p:nvSpPr>
        <p:spPr>
          <a:xfrm>
            <a:off x="320462" y="786832"/>
            <a:ext cx="10515600" cy="5389990"/>
          </a:xfrm>
        </p:spPr>
        <p:txBody>
          <a:bodyPr/>
          <a:lstStyle>
            <a:lvl1pPr marL="342900" indent="-288000" algn="l">
              <a:lnSpc>
                <a:spcPct val="100000"/>
              </a:lnSpc>
              <a:spcBef>
                <a:spcPts val="2000"/>
              </a:spcBef>
              <a:buFont typeface="Arial" panose="020B0604020202020204" pitchFamily="34" charset="0"/>
              <a:buChar char="•"/>
              <a:defRPr sz="2200" b="0" baseline="0">
                <a:latin typeface="Söhne"/>
                <a:ea typeface="黑体" panose="02010609060101010101" pitchFamily="49" charset="-122"/>
                <a:cs typeface="Arial" panose="020B0604020202020204" pitchFamily="34" charset="0"/>
              </a:defRPr>
            </a:lvl1pPr>
            <a:lvl2pPr marL="685800" indent="-270000">
              <a:lnSpc>
                <a:spcPct val="100000"/>
              </a:lnSpc>
              <a:buFont typeface="Wingdings" panose="05000000000000000000" pitchFamily="2" charset="2"/>
              <a:buChar char="Ø"/>
              <a:defRPr sz="1700" baseline="0">
                <a:latin typeface="Söhne"/>
                <a:ea typeface="黑体" panose="02010609060101010101" pitchFamily="49" charset="-122"/>
                <a:cs typeface="Arial" panose="020B0604020202020204" pitchFamily="34" charset="0"/>
              </a:defRPr>
            </a:lvl2pPr>
            <a:lvl3pPr marL="1143000" indent="-228600">
              <a:lnSpc>
                <a:spcPct val="100000"/>
              </a:lnSpc>
              <a:buFont typeface="Wingdings" panose="05000000000000000000" pitchFamily="2" charset="2"/>
              <a:buChar char="p"/>
              <a:defRPr sz="1500" baseline="0">
                <a:latin typeface="Söhne"/>
                <a:ea typeface="黑体" panose="02010609060101010101" pitchFamily="49" charset="-122"/>
                <a:cs typeface="Arial" panose="020B0604020202020204" pitchFamily="34" charset="0"/>
              </a:defRPr>
            </a:lvl3pPr>
          </a:lstStyle>
          <a:p>
            <a:pPr lvl="0"/>
            <a:r>
              <a:rPr lang="en-US" altLang="zh-CN" dirty="0"/>
              <a:t>Main Heading</a:t>
            </a:r>
            <a:endParaRPr lang="zh-CN" altLang="en-US" dirty="0"/>
          </a:p>
          <a:p>
            <a:pPr lvl="1"/>
            <a:r>
              <a:rPr lang="en-US" altLang="zh-CN" dirty="0"/>
              <a:t>Subheading</a:t>
            </a:r>
          </a:p>
          <a:p>
            <a:pPr lvl="2"/>
            <a:r>
              <a:rPr lang="en-US" altLang="zh-CN" dirty="0"/>
              <a:t>Sub-Subheading</a:t>
            </a:r>
            <a:endParaRPr lang="zh-CN" altLang="en-US" dirty="0"/>
          </a:p>
        </p:txBody>
      </p:sp>
      <p:sp>
        <p:nvSpPr>
          <p:cNvPr id="4" name="日期占位符 3">
            <a:extLst>
              <a:ext uri="{FF2B5EF4-FFF2-40B4-BE49-F238E27FC236}">
                <a16:creationId xmlns:a16="http://schemas.microsoft.com/office/drawing/2014/main" id="{6A20AD61-2850-4E41-B102-46B7E8953D21}"/>
              </a:ext>
            </a:extLst>
          </p:cNvPr>
          <p:cNvSpPr>
            <a:spLocks noGrp="1"/>
          </p:cNvSpPr>
          <p:nvPr>
            <p:ph type="dt" sz="half" idx="10"/>
          </p:nvPr>
        </p:nvSpPr>
        <p:spPr>
          <a:xfrm>
            <a:off x="426309" y="6372864"/>
            <a:ext cx="2743200" cy="365125"/>
          </a:xfrm>
        </p:spPr>
        <p:txBody>
          <a:bodyPr/>
          <a:lstStyle/>
          <a:p>
            <a:fld id="{42BC5380-67C8-40A3-9AAC-E500183C3D37}" type="datetime1">
              <a:rPr lang="zh-CN" altLang="en-US" smtClean="0"/>
              <a:t>2025/4/29</a:t>
            </a:fld>
            <a:endParaRPr lang="zh-CN" altLang="en-US"/>
          </a:p>
        </p:txBody>
      </p:sp>
      <p:sp>
        <p:nvSpPr>
          <p:cNvPr id="5" name="页脚占位符 4">
            <a:extLst>
              <a:ext uri="{FF2B5EF4-FFF2-40B4-BE49-F238E27FC236}">
                <a16:creationId xmlns:a16="http://schemas.microsoft.com/office/drawing/2014/main" id="{61FBDBB2-E86B-4986-9F6F-FBC6B9BE9F07}"/>
              </a:ext>
            </a:extLst>
          </p:cNvPr>
          <p:cNvSpPr>
            <a:spLocks noGrp="1"/>
          </p:cNvSpPr>
          <p:nvPr>
            <p:ph type="ftr" sz="quarter" idx="11"/>
          </p:nvPr>
        </p:nvSpPr>
        <p:spPr>
          <a:xfrm>
            <a:off x="4014828" y="6372863"/>
            <a:ext cx="4114800" cy="365125"/>
          </a:xfrm>
        </p:spPr>
        <p:txBody>
          <a:bodyPr/>
          <a:lstStyle/>
          <a:p>
            <a:r>
              <a:rPr lang="en-US" altLang="zh-CN" dirty="0"/>
              <a:t>Name</a:t>
            </a:r>
            <a:endParaRPr lang="zh-CN" altLang="en-US" dirty="0"/>
          </a:p>
        </p:txBody>
      </p:sp>
      <p:sp>
        <p:nvSpPr>
          <p:cNvPr id="6" name="灯片编号占位符 5">
            <a:extLst>
              <a:ext uri="{FF2B5EF4-FFF2-40B4-BE49-F238E27FC236}">
                <a16:creationId xmlns:a16="http://schemas.microsoft.com/office/drawing/2014/main" id="{388D3C02-32C4-4F0A-926C-41D5C37715CB}"/>
              </a:ext>
            </a:extLst>
          </p:cNvPr>
          <p:cNvSpPr>
            <a:spLocks noGrp="1"/>
          </p:cNvSpPr>
          <p:nvPr>
            <p:ph type="sldNum" sz="quarter" idx="12"/>
          </p:nvPr>
        </p:nvSpPr>
        <p:spPr>
          <a:xfrm>
            <a:off x="9217258" y="6372864"/>
            <a:ext cx="2743200" cy="365125"/>
          </a:xfrm>
        </p:spPr>
        <p:txBody>
          <a:bodyPr/>
          <a:lstStyle/>
          <a:p>
            <a:fld id="{594EB773-AC9C-4FD7-86AF-8E7E9F681A4F}" type="slidenum">
              <a:rPr lang="zh-CN" altLang="en-US" smtClean="0"/>
              <a:t>‹#›</a:t>
            </a:fld>
            <a:endParaRPr lang="zh-CN" altLang="en-US" dirty="0"/>
          </a:p>
        </p:txBody>
      </p:sp>
      <p:pic>
        <p:nvPicPr>
          <p:cNvPr id="7" name="图片 6">
            <a:extLst>
              <a:ext uri="{FF2B5EF4-FFF2-40B4-BE49-F238E27FC236}">
                <a16:creationId xmlns:a16="http://schemas.microsoft.com/office/drawing/2014/main" id="{FD95082B-446E-4CA1-826E-E4876B26BC7C}"/>
              </a:ext>
            </a:extLst>
          </p:cNvPr>
          <p:cNvPicPr>
            <a:picLocks noChangeAspect="1"/>
          </p:cNvPicPr>
          <p:nvPr userDrawn="1"/>
        </p:nvPicPr>
        <p:blipFill>
          <a:blip r:embed="rId2"/>
          <a:stretch>
            <a:fillRect/>
          </a:stretch>
        </p:blipFill>
        <p:spPr>
          <a:xfrm>
            <a:off x="9217258" y="120011"/>
            <a:ext cx="2633700" cy="438950"/>
          </a:xfrm>
          <a:prstGeom prst="rect">
            <a:avLst/>
          </a:prstGeom>
        </p:spPr>
      </p:pic>
      <p:cxnSp>
        <p:nvCxnSpPr>
          <p:cNvPr id="8" name="直接连接符 7">
            <a:extLst>
              <a:ext uri="{FF2B5EF4-FFF2-40B4-BE49-F238E27FC236}">
                <a16:creationId xmlns:a16="http://schemas.microsoft.com/office/drawing/2014/main" id="{6EC96068-972E-4350-88A1-D9F3D1744444}"/>
              </a:ext>
            </a:extLst>
          </p:cNvPr>
          <p:cNvCxnSpPr>
            <a:cxnSpLocks/>
          </p:cNvCxnSpPr>
          <p:nvPr userDrawn="1"/>
        </p:nvCxnSpPr>
        <p:spPr>
          <a:xfrm>
            <a:off x="320462" y="681178"/>
            <a:ext cx="11503533" cy="0"/>
          </a:xfrm>
          <a:prstGeom prst="line">
            <a:avLst/>
          </a:prstGeom>
          <a:ln>
            <a:gradFill flip="none" rotWithShape="1">
              <a:gsLst>
                <a:gs pos="0">
                  <a:schemeClr val="accent1">
                    <a:lumMod val="67000"/>
                  </a:schemeClr>
                </a:gs>
                <a:gs pos="35000">
                  <a:schemeClr val="accent1">
                    <a:lumMod val="97000"/>
                    <a:lumOff val="3000"/>
                  </a:schemeClr>
                </a:gs>
                <a:gs pos="100000">
                  <a:schemeClr val="accent1">
                    <a:lumMod val="60000"/>
                    <a:lumOff val="4000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599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1F82E0A-8ADC-4E82-9030-057228E3AE8F}"/>
              </a:ext>
            </a:extLst>
          </p:cNvPr>
          <p:cNvSpPr>
            <a:spLocks noGrp="1"/>
          </p:cNvSpPr>
          <p:nvPr>
            <p:ph type="title"/>
          </p:nvPr>
        </p:nvSpPr>
        <p:spPr>
          <a:xfrm>
            <a:off x="267205" y="605986"/>
            <a:ext cx="10156931" cy="734428"/>
          </a:xfrm>
          <a:prstGeom prst="rect">
            <a:avLst/>
          </a:prstGeom>
        </p:spPr>
        <p:txBody>
          <a:bodyPr vert="horz" lIns="91440" tIns="45720" rIns="91440" bIns="45720" rtlCol="0" anchor="ctr">
            <a:normAutofit/>
          </a:bodyPr>
          <a:lstStyle/>
          <a:p>
            <a:r>
              <a:rPr lang="en-US" altLang="zh-CN" dirty="0"/>
              <a:t>Title</a:t>
            </a:r>
            <a:endParaRPr lang="zh-CN" altLang="en-US" dirty="0"/>
          </a:p>
        </p:txBody>
      </p:sp>
      <p:sp>
        <p:nvSpPr>
          <p:cNvPr id="3" name="文本占位符 2">
            <a:extLst>
              <a:ext uri="{FF2B5EF4-FFF2-40B4-BE49-F238E27FC236}">
                <a16:creationId xmlns:a16="http://schemas.microsoft.com/office/drawing/2014/main" id="{3192ED06-BA16-4CAB-99E3-4D20E8FCA588}"/>
              </a:ext>
            </a:extLst>
          </p:cNvPr>
          <p:cNvSpPr>
            <a:spLocks noGrp="1"/>
          </p:cNvSpPr>
          <p:nvPr>
            <p:ph type="body" idx="1"/>
          </p:nvPr>
        </p:nvSpPr>
        <p:spPr>
          <a:xfrm>
            <a:off x="606188" y="1409939"/>
            <a:ext cx="10291549" cy="4124226"/>
          </a:xfrm>
          <a:prstGeom prst="rect">
            <a:avLst/>
          </a:prstGeom>
        </p:spPr>
        <p:txBody>
          <a:bodyPr vert="horz" lIns="91440" tIns="45720" rIns="91440" bIns="45720" rtlCol="0">
            <a:normAutofit/>
          </a:bodyPr>
          <a:lstStyle/>
          <a:p>
            <a:pPr lvl="0"/>
            <a:r>
              <a:rPr lang="en-US" altLang="zh-CN" dirty="0"/>
              <a:t>Title 1</a:t>
            </a:r>
            <a:endParaRPr lang="zh-CN" altLang="en-US" dirty="0"/>
          </a:p>
          <a:p>
            <a:pPr lvl="1"/>
            <a:r>
              <a:rPr lang="en-US" altLang="zh-CN" dirty="0"/>
              <a:t>Title 2</a:t>
            </a:r>
            <a:endParaRPr lang="zh-CN" altLang="en-US" dirty="0"/>
          </a:p>
        </p:txBody>
      </p:sp>
      <p:sp>
        <p:nvSpPr>
          <p:cNvPr id="4" name="日期占位符 3">
            <a:extLst>
              <a:ext uri="{FF2B5EF4-FFF2-40B4-BE49-F238E27FC236}">
                <a16:creationId xmlns:a16="http://schemas.microsoft.com/office/drawing/2014/main" id="{141B3552-88AB-43B5-9E54-0F97794B9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96B21-3880-4A02-A319-E24C9B79EBD6}" type="datetime1">
              <a:rPr lang="zh-CN" altLang="en-US" smtClean="0"/>
              <a:t>2025/4/29</a:t>
            </a:fld>
            <a:endParaRPr lang="zh-CN" altLang="en-US" dirty="0"/>
          </a:p>
        </p:txBody>
      </p:sp>
      <p:sp>
        <p:nvSpPr>
          <p:cNvPr id="5" name="页脚占位符 4">
            <a:extLst>
              <a:ext uri="{FF2B5EF4-FFF2-40B4-BE49-F238E27FC236}">
                <a16:creationId xmlns:a16="http://schemas.microsoft.com/office/drawing/2014/main" id="{A46E00D7-F075-4EA5-9A8A-BE1F6D751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Name</a:t>
            </a:r>
            <a:endParaRPr lang="zh-CN" altLang="en-US"/>
          </a:p>
        </p:txBody>
      </p:sp>
      <p:sp>
        <p:nvSpPr>
          <p:cNvPr id="6" name="灯片编号占位符 5">
            <a:extLst>
              <a:ext uri="{FF2B5EF4-FFF2-40B4-BE49-F238E27FC236}">
                <a16:creationId xmlns:a16="http://schemas.microsoft.com/office/drawing/2014/main" id="{2D68FCBB-90E7-443D-9221-DF47A695B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EB773-AC9C-4FD7-86AF-8E7E9F681A4F}" type="slidenum">
              <a:rPr lang="zh-CN" altLang="en-US" smtClean="0"/>
              <a:t>‹#›</a:t>
            </a:fld>
            <a:endParaRPr lang="zh-CN" altLang="en-US" dirty="0"/>
          </a:p>
        </p:txBody>
      </p:sp>
    </p:spTree>
    <p:extLst>
      <p:ext uri="{BB962C8B-B14F-4D97-AF65-F5344CB8AC3E}">
        <p14:creationId xmlns:p14="http://schemas.microsoft.com/office/powerpoint/2010/main" val="1816988992"/>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50" r:id="rId5"/>
  </p:sldLayoutIdLst>
  <p:hf hdr="0" ftr="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华光小标宋_CNKI" panose="02000500000000000000" pitchFamily="2"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光小标宋_CNKI" panose="02000500000000000000" pitchFamily="2" charset="-122"/>
          <a:ea typeface="华光小标宋_CNKI" panose="02000500000000000000" pitchFamily="2"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光小标宋_CNKI" panose="02000500000000000000" pitchFamily="2" charset="-122"/>
          <a:ea typeface="华光小标宋_CNKI" panose="02000500000000000000" pitchFamily="2"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光小标宋_CNKI" panose="02000500000000000000" pitchFamily="2" charset="-122"/>
          <a:ea typeface="华光小标宋_CNKI" panose="02000500000000000000"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emf"/><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0.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80.png"/><Relationship Id="rId4" Type="http://schemas.openxmlformats.org/officeDocument/2006/relationships/image" Target="../media/image270.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49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0.pn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40.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107.png"/><Relationship Id="rId11" Type="http://schemas.openxmlformats.org/officeDocument/2006/relationships/image" Target="../media/image220.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emf"/><Relationship Id="rId2" Type="http://schemas.openxmlformats.org/officeDocument/2006/relationships/image" Target="../media/image112.png"/><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emf"/><Relationship Id="rId4" Type="http://schemas.microsoft.com/office/2007/relationships/hdphoto" Target="../media/hdphoto5.wdp"/></Relationships>
</file>

<file path=ppt/slides/_rels/slide4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1.png"/><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 Id="rId5" Type="http://schemas.openxmlformats.org/officeDocument/2006/relationships/image" Target="../media/image138.png"/><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0.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3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hyperlink" Target="https://zh.wikipedia.org/wiki/%E6%81%92%E6%98%9F" TargetMode="External"/><Relationship Id="rId13" Type="http://schemas.openxmlformats.org/officeDocument/2006/relationships/hyperlink" Target="https://zh.wikipedia.org/wiki/%E7%B4%AB%E5%A4%96%E7%BA%BF" TargetMode="External"/><Relationship Id="rId18" Type="http://schemas.openxmlformats.org/officeDocument/2006/relationships/hyperlink" Target="https://zh.wikipedia.org/wiki/%E7%94%B5%E7%A3%81%E8%BE%90%E5%B0%84" TargetMode="External"/><Relationship Id="rId26" Type="http://schemas.openxmlformats.org/officeDocument/2006/relationships/hyperlink" Target="https://zh.wikipedia.org/wiki/%E5%8F%AF%E8%A6%8B%E5%85%89" TargetMode="External"/><Relationship Id="rId3" Type="http://schemas.openxmlformats.org/officeDocument/2006/relationships/hyperlink" Target="https://zh.wikipedia.org/wiki/%E6%98%9F%E9%99%85%E4%BB%8B%E8%B4%A8" TargetMode="External"/><Relationship Id="rId21" Type="http://schemas.openxmlformats.org/officeDocument/2006/relationships/hyperlink" Target="https://zh.wikipedia.org/wiki/%E5%A4%A7%E7%88%86%E7%82%B8" TargetMode="External"/><Relationship Id="rId7" Type="http://schemas.openxmlformats.org/officeDocument/2006/relationships/hyperlink" Target="https://zh.wikipedia.org/wiki/%E5%85%89%E5%BA%A6" TargetMode="External"/><Relationship Id="rId12" Type="http://schemas.openxmlformats.org/officeDocument/2006/relationships/hyperlink" Target="https://zh.wikipedia.org/wiki/%E5%8F%AF%E8%A7%81%E5%85%89" TargetMode="External"/><Relationship Id="rId17" Type="http://schemas.openxmlformats.org/officeDocument/2006/relationships/hyperlink" Target="https://zh.wikipedia.org/wiki/%E5%90%B8%E7%A7%AF" TargetMode="External"/><Relationship Id="rId25" Type="http://schemas.openxmlformats.org/officeDocument/2006/relationships/hyperlink" Target="https://zh.wikipedia.org/wiki/%E7%B4%AB%E5%A4%96%E5%85%89" TargetMode="External"/><Relationship Id="rId2" Type="http://schemas.openxmlformats.org/officeDocument/2006/relationships/hyperlink" Target="https://zh.wikipedia.org/wiki/%E8%B6%85%E6%96%B0%E6%98%9F%E7%88%86%E5%8F%91" TargetMode="External"/><Relationship Id="rId16" Type="http://schemas.openxmlformats.org/officeDocument/2006/relationships/hyperlink" Target="https://zh.wikipedia.org/wiki/%E8%B6%85%E5%A4%A7%E8%B4%A8%E9%87%8F%E9%BB%91%E6%B4%9E" TargetMode="External"/><Relationship Id="rId20" Type="http://schemas.openxmlformats.org/officeDocument/2006/relationships/hyperlink" Target="https://zh.wikipedia.org/wiki/%E5%AE%87%E5%AE%99" TargetMode="External"/><Relationship Id="rId1" Type="http://schemas.openxmlformats.org/officeDocument/2006/relationships/slideLayout" Target="../slideLayouts/slideLayout5.xml"/><Relationship Id="rId6" Type="http://schemas.openxmlformats.org/officeDocument/2006/relationships/hyperlink" Target="https://zh.wikipedia.org/wiki/%E7%94%B5%E7%A3%81%E6%B3%A2%E8%B0%B1" TargetMode="External"/><Relationship Id="rId11" Type="http://schemas.openxmlformats.org/officeDocument/2006/relationships/hyperlink" Target="https://zh.wikipedia.org/wiki/%E7%BA%A2%E5%A4%96%E7%BA%BF" TargetMode="External"/><Relationship Id="rId24" Type="http://schemas.openxmlformats.org/officeDocument/2006/relationships/hyperlink" Target="https://zh.wikipedia.org/wiki/%E4%BC%BD%E7%91%AA%E5%B0%84%E7%B7%9A" TargetMode="External"/><Relationship Id="rId5" Type="http://schemas.openxmlformats.org/officeDocument/2006/relationships/hyperlink" Target="https://zh.wikipedia.org/wiki/%E6%98%9F%E7%B3%BB" TargetMode="External"/><Relationship Id="rId15" Type="http://schemas.openxmlformats.org/officeDocument/2006/relationships/hyperlink" Target="https://zh.wikipedia.org/wiki/%CE%93%E5%B0%84%E7%BA%BF" TargetMode="External"/><Relationship Id="rId23" Type="http://schemas.openxmlformats.org/officeDocument/2006/relationships/hyperlink" Target="https://zh.wikipedia.org/wiki/%E4%BC%BD%E7%8E%9B%E5%B0%84%E7%BA%BF%E6%9A%B4#cite_note-1" TargetMode="External"/><Relationship Id="rId28" Type="http://schemas.openxmlformats.org/officeDocument/2006/relationships/hyperlink" Target="https://zh.wikipedia.org/wiki/%E7%84%A1%E7%B7%9A%E9%9B%BB%E6%B3%A2" TargetMode="External"/><Relationship Id="rId10" Type="http://schemas.openxmlformats.org/officeDocument/2006/relationships/hyperlink" Target="https://zh.wikipedia.org/wiki/%E5%BE%AE%E6%B3%A2" TargetMode="External"/><Relationship Id="rId19" Type="http://schemas.openxmlformats.org/officeDocument/2006/relationships/hyperlink" Target="https://zh.wikipedia.org/wiki/%E5%AE%87%E5%AE%99%E5%AD%A6" TargetMode="External"/><Relationship Id="rId4" Type="http://schemas.openxmlformats.org/officeDocument/2006/relationships/hyperlink" Target="https://zh.wikipedia.org/wiki/%E9%93%B6%E6%B2%B3%E7%B3%BB" TargetMode="External"/><Relationship Id="rId9" Type="http://schemas.openxmlformats.org/officeDocument/2006/relationships/hyperlink" Target="https://zh.wikipedia.org/wiki/%E6%97%A0%E7%BA%BF%E7%94%B5" TargetMode="External"/><Relationship Id="rId14" Type="http://schemas.openxmlformats.org/officeDocument/2006/relationships/hyperlink" Target="https://zh.wikipedia.org/wiki/X%E5%85%89" TargetMode="External"/><Relationship Id="rId22" Type="http://schemas.openxmlformats.org/officeDocument/2006/relationships/hyperlink" Target="https://zh.wikipedia.org/wiki/%E7%94%B5%E7%A3%81%E8%84%89%E5%86%B2" TargetMode="External"/><Relationship Id="rId27" Type="http://schemas.openxmlformats.org/officeDocument/2006/relationships/hyperlink" Target="https://zh.wikipedia.org/wiki/%E7%B4%85%E5%A4%96%E5%85%89"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zh.wikipedia.org/w/index.php?title=%E8%89%BE%E5%80%AB%E6%96%B9%E5%B7%AE&amp;action=edit&amp;redlink=1" TargetMode="External"/><Relationship Id="rId3" Type="http://schemas.openxmlformats.org/officeDocument/2006/relationships/hyperlink" Target="https://zh.wikipedia.org/wiki/%E8%84%88%E8%A1%9D%E6%98%9F" TargetMode="External"/><Relationship Id="rId7" Type="http://schemas.openxmlformats.org/officeDocument/2006/relationships/hyperlink" Target="https://zh.wikipedia.org/wiki/%E9%9B%BB%E7%A3%81%E6%B3%A2%E9%A0%BB%E8%AD%9C" TargetMode="External"/><Relationship Id="rId2" Type="http://schemas.openxmlformats.org/officeDocument/2006/relationships/hyperlink" Target="https://zh.wikipedia.org/wiki/%E6%AF%AB%E7%A7%92" TargetMode="External"/><Relationship Id="rId1" Type="http://schemas.openxmlformats.org/officeDocument/2006/relationships/slideLayout" Target="../slideLayouts/slideLayout5.xml"/><Relationship Id="rId6" Type="http://schemas.openxmlformats.org/officeDocument/2006/relationships/hyperlink" Target="https://zh.wikipedia.org/wiki/%E4%BC%BD%E9%A9%AC%E5%B0%84%E7%BA%BF" TargetMode="External"/><Relationship Id="rId5" Type="http://schemas.openxmlformats.org/officeDocument/2006/relationships/hyperlink" Target="https://zh.wikipedia.org/wiki/X%E5%B0%84%E7%BA%BF%E8%84%89%E5%86%B2%E6%98%9F" TargetMode="External"/><Relationship Id="rId10" Type="http://schemas.openxmlformats.org/officeDocument/2006/relationships/hyperlink" Target="https://zh.wikipedia.org/wiki/%E6%AF%AB%E7%A7%92%E8%84%88%E8%A1%9D%E6%98%9F#cite_note-Matsakis1997-2" TargetMode="External"/><Relationship Id="rId4" Type="http://schemas.openxmlformats.org/officeDocument/2006/relationships/hyperlink" Target="https://zh.wikipedia.org/wiki/%E8%84%89%E5%86%B2%E6%98%9F" TargetMode="External"/><Relationship Id="rId9" Type="http://schemas.openxmlformats.org/officeDocument/2006/relationships/hyperlink" Target="https://zh.wikipedia.org/wiki/%E5%8E%9F%E5%AD%90%E9%90%98"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emf"/><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64000" t="59000" r="-4000" b="-3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76F51-1BA3-49A2-9A54-923E1366F34D}"/>
              </a:ext>
            </a:extLst>
          </p:cNvPr>
          <p:cNvSpPr>
            <a:spLocks noGrp="1"/>
          </p:cNvSpPr>
          <p:nvPr>
            <p:ph type="ctrTitle"/>
          </p:nvPr>
        </p:nvSpPr>
        <p:spPr>
          <a:xfrm>
            <a:off x="856342" y="1274763"/>
            <a:ext cx="10305143" cy="2387600"/>
          </a:xfrm>
        </p:spPr>
        <p:txBody>
          <a:bodyPr>
            <a:normAutofit/>
          </a:bodyPr>
          <a:lstStyle/>
          <a:p>
            <a:r>
              <a:rPr lang="en-US" altLang="zh-CN" b="1" dirty="0">
                <a:solidFill>
                  <a:schemeClr val="accent1">
                    <a:lumMod val="50000"/>
                  </a:schemeClr>
                </a:solidFill>
              </a:rPr>
              <a:t>Doctoral Proposal Defense</a:t>
            </a:r>
            <a:br>
              <a:rPr lang="en-US" altLang="zh-CN" sz="3600" b="1" dirty="0"/>
            </a:br>
            <a:r>
              <a:rPr lang="en-US" altLang="zh-CN" sz="3600" b="1" dirty="0">
                <a:solidFill>
                  <a:schemeClr val="accent5">
                    <a:lumMod val="75000"/>
                  </a:schemeClr>
                </a:solidFill>
              </a:rPr>
              <a:t>-- </a:t>
            </a:r>
            <a:r>
              <a:rPr lang="en-US" altLang="zh-CN" sz="2800" b="1" dirty="0">
                <a:solidFill>
                  <a:schemeClr val="accent5">
                    <a:lumMod val="75000"/>
                  </a:schemeClr>
                </a:solidFill>
              </a:rPr>
              <a:t>Development and Performance Study of </a:t>
            </a:r>
            <a:br>
              <a:rPr lang="en-US" altLang="zh-CN" sz="2800" b="1" dirty="0">
                <a:solidFill>
                  <a:schemeClr val="accent5">
                    <a:lumMod val="75000"/>
                  </a:schemeClr>
                </a:solidFill>
              </a:rPr>
            </a:br>
            <a:r>
              <a:rPr lang="en-US" altLang="zh-CN" sz="2800" b="1" dirty="0">
                <a:solidFill>
                  <a:schemeClr val="accent5">
                    <a:lumMod val="75000"/>
                  </a:schemeClr>
                </a:solidFill>
              </a:rPr>
              <a:t>VLAST-P Crystal Electromagnetic Calorimeter</a:t>
            </a:r>
            <a:endParaRPr lang="zh-CN" altLang="en-US" sz="3600" b="1" dirty="0">
              <a:solidFill>
                <a:schemeClr val="accent5">
                  <a:lumMod val="75000"/>
                </a:schemeClr>
              </a:solidFill>
            </a:endParaRPr>
          </a:p>
        </p:txBody>
      </p:sp>
      <p:sp>
        <p:nvSpPr>
          <p:cNvPr id="3" name="副标题 2">
            <a:extLst>
              <a:ext uri="{FF2B5EF4-FFF2-40B4-BE49-F238E27FC236}">
                <a16:creationId xmlns:a16="http://schemas.microsoft.com/office/drawing/2014/main" id="{0A307C54-CFF7-4F7F-BD5B-77D8F0089225}"/>
              </a:ext>
            </a:extLst>
          </p:cNvPr>
          <p:cNvSpPr>
            <a:spLocks noGrp="1"/>
          </p:cNvSpPr>
          <p:nvPr>
            <p:ph type="subTitle" idx="1"/>
          </p:nvPr>
        </p:nvSpPr>
        <p:spPr>
          <a:xfrm>
            <a:off x="1524000" y="4138486"/>
            <a:ext cx="9144000" cy="1655762"/>
          </a:xfrm>
        </p:spPr>
        <p:txBody>
          <a:bodyPr/>
          <a:lstStyle/>
          <a:p>
            <a:r>
              <a:rPr lang="en-US" altLang="zh-CN" dirty="0"/>
              <a:t>2025/04/29</a:t>
            </a:r>
          </a:p>
          <a:p>
            <a:r>
              <a:rPr lang="en-US" altLang="zh-CN" dirty="0"/>
              <a:t>Supervisor: Prof. Yunlong Zhang(</a:t>
            </a:r>
            <a:r>
              <a:rPr lang="zh-CN" altLang="en-US" dirty="0"/>
              <a:t>张云龙教授</a:t>
            </a:r>
            <a:r>
              <a:rPr lang="en-US" altLang="zh-CN" dirty="0"/>
              <a:t>)</a:t>
            </a:r>
          </a:p>
          <a:p>
            <a:r>
              <a:rPr lang="en-US" altLang="zh-CN" dirty="0"/>
              <a:t>Speaker : Jiaxuan Wang(</a:t>
            </a:r>
            <a:r>
              <a:rPr lang="zh-CN" altLang="en-US" dirty="0"/>
              <a:t>王家轩</a:t>
            </a:r>
            <a:r>
              <a:rPr lang="en-US" altLang="zh-CN" dirty="0"/>
              <a:t>, BA22004050)</a:t>
            </a:r>
          </a:p>
          <a:p>
            <a:endParaRPr lang="en-US" altLang="zh-CN" dirty="0"/>
          </a:p>
        </p:txBody>
      </p:sp>
    </p:spTree>
    <p:extLst>
      <p:ext uri="{BB962C8B-B14F-4D97-AF65-F5344CB8AC3E}">
        <p14:creationId xmlns:p14="http://schemas.microsoft.com/office/powerpoint/2010/main" val="261759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7F150E-E9A0-A8BD-FDE4-EE1012D69CBB}"/>
              </a:ext>
            </a:extLst>
          </p:cNvPr>
          <p:cNvSpPr>
            <a:spLocks noGrp="1"/>
          </p:cNvSpPr>
          <p:nvPr>
            <p:ph type="title"/>
          </p:nvPr>
        </p:nvSpPr>
        <p:spPr/>
        <p:txBody>
          <a:bodyPr/>
          <a:lstStyle/>
          <a:p>
            <a:r>
              <a:rPr lang="en-US" altLang="zh-CN" dirty="0"/>
              <a:t>International developments</a:t>
            </a:r>
            <a:endParaRPr lang="zh-CN" altLang="en-US" dirty="0"/>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9847D29C-FDB0-4BE3-53F4-AEDC4EF77731}"/>
                  </a:ext>
                </a:extLst>
              </p:cNvPr>
              <p:cNvSpPr>
                <a:spLocks noGrp="1"/>
              </p:cNvSpPr>
              <p:nvPr>
                <p:ph idx="1"/>
              </p:nvPr>
            </p:nvSpPr>
            <p:spPr>
              <a:xfrm>
                <a:off x="320462" y="786831"/>
                <a:ext cx="5158681" cy="4960826"/>
              </a:xfrm>
            </p:spPr>
            <p:txBody>
              <a:bodyPr>
                <a:normAutofit/>
              </a:bodyPr>
              <a:lstStyle/>
              <a:p>
                <a:r>
                  <a:rPr lang="en-US" altLang="zh-CN" dirty="0"/>
                  <a:t>Fermi-LAT calorimeter module</a:t>
                </a:r>
              </a:p>
              <a:p>
                <a:pPr lvl="1"/>
                <a:r>
                  <a:rPr lang="en-US" altLang="zh-CN" dirty="0"/>
                  <a:t>The 96 CsI(Tl) scintillator crystal detector elements are arranged in 8 layers</a:t>
                </a:r>
              </a:p>
              <a:p>
                <a:pPr lvl="1"/>
                <a:r>
                  <a:rPr lang="en-US" altLang="zh-CN" dirty="0"/>
                  <a:t>Orthogonal orientation crystals in adjacent layers </a:t>
                </a:r>
              </a:p>
              <a:p>
                <a:pPr lvl="1"/>
                <a:r>
                  <a:rPr lang="en-US" altLang="zh-CN" dirty="0"/>
                  <a:t>8.6 radiation lengths along longitudinal position</a:t>
                </a:r>
              </a:p>
              <a:p>
                <a:r>
                  <a:rPr lang="en-US" altLang="zh-CN" dirty="0"/>
                  <a:t>Photonic electronics devices</a:t>
                </a:r>
              </a:p>
              <a:p>
                <a:pPr lvl="1"/>
                <a:r>
                  <a:rPr lang="en-US" altLang="zh-CN" dirty="0"/>
                  <a:t>Two different photodiode at two ends of crystal</a:t>
                </a:r>
              </a:p>
              <a:p>
                <a:pPr lvl="2"/>
                <a:r>
                  <a:rPr lang="en-US" altLang="zh-CN" dirty="0"/>
                  <a:t>Large diode (147 </a:t>
                </a:r>
                <a14:m>
                  <m:oMath xmlns:m="http://schemas.openxmlformats.org/officeDocument/2006/math">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𝑚</m:t>
                        </m:r>
                        <m:r>
                          <a:rPr lang="en-US" altLang="zh-CN" sz="1600" b="0" i="1" smtClean="0">
                            <a:latin typeface="Cambria Math" panose="02040503050406030204" pitchFamily="18" charset="0"/>
                          </a:rPr>
                          <m:t>𝑚</m:t>
                        </m:r>
                      </m:e>
                      <m:sup>
                        <m:r>
                          <a:rPr lang="en-US" altLang="zh-CN" sz="1600" i="1" smtClean="0">
                            <a:latin typeface="Cambria Math" panose="02040503050406030204" pitchFamily="18" charset="0"/>
                          </a:rPr>
                          <m:t>2</m:t>
                        </m:r>
                      </m:sup>
                    </m:sSup>
                  </m:oMath>
                </a14:m>
                <a:r>
                  <a:rPr lang="en-US" altLang="zh-CN" dirty="0"/>
                  <a:t>): 2 MeV to 1.1 GeV</a:t>
                </a:r>
              </a:p>
              <a:p>
                <a:pPr lvl="2"/>
                <a:r>
                  <a:rPr lang="en-US" altLang="zh-CN" dirty="0"/>
                  <a:t>Small diode (25 </a:t>
                </a:r>
                <a14:m>
                  <m:oMath xmlns:m="http://schemas.openxmlformats.org/officeDocument/2006/math">
                    <m:sSup>
                      <m:sSupPr>
                        <m:ctrlPr>
                          <a:rPr lang="en-US" altLang="zh-CN" sz="1400" i="1" smtClean="0">
                            <a:latin typeface="Cambria Math" panose="02040503050406030204" pitchFamily="18" charset="0"/>
                          </a:rPr>
                        </m:ctrlPr>
                      </m:sSupPr>
                      <m:e>
                        <m:r>
                          <a:rPr lang="en-US" altLang="zh-CN" sz="1400" b="0" i="1" smtClean="0">
                            <a:latin typeface="Cambria Math" panose="02040503050406030204" pitchFamily="18" charset="0"/>
                          </a:rPr>
                          <m:t>𝑚𝑚</m:t>
                        </m:r>
                      </m:e>
                      <m:sup>
                        <m:r>
                          <a:rPr lang="en-US" altLang="zh-CN" sz="1400" i="1" smtClean="0">
                            <a:latin typeface="Cambria Math" panose="02040503050406030204" pitchFamily="18" charset="0"/>
                          </a:rPr>
                          <m:t>2</m:t>
                        </m:r>
                      </m:sup>
                    </m:sSup>
                  </m:oMath>
                </a14:m>
                <a:r>
                  <a:rPr lang="en-US" altLang="zh-CN" dirty="0"/>
                  <a:t>): 100MeV to 70 GeV</a:t>
                </a:r>
              </a:p>
              <a:p>
                <a:pPr lvl="1"/>
                <a:r>
                  <a:rPr lang="en-US" altLang="zh-CN" dirty="0"/>
                  <a:t>Mounted in ceramic carrier</a:t>
                </a:r>
              </a:p>
              <a:p>
                <a:pPr lvl="1"/>
                <a:r>
                  <a:rPr lang="en-US" altLang="zh-CN" dirty="0"/>
                  <a:t>bonded with an optical bond to either end of a CsI crystal</a:t>
                </a:r>
              </a:p>
              <a:p>
                <a:pPr lvl="1"/>
                <a:endParaRPr lang="en-US" altLang="zh-CN" dirty="0"/>
              </a:p>
              <a:p>
                <a:pPr lvl="1"/>
                <a:endParaRPr lang="en-US" altLang="zh-CN" dirty="0"/>
              </a:p>
            </p:txBody>
          </p:sp>
        </mc:Choice>
        <mc:Fallback>
          <p:sp>
            <p:nvSpPr>
              <p:cNvPr id="3" name="内容占位符 2">
                <a:extLst>
                  <a:ext uri="{FF2B5EF4-FFF2-40B4-BE49-F238E27FC236}">
                    <a16:creationId xmlns:a16="http://schemas.microsoft.com/office/drawing/2014/main" id="{9847D29C-FDB0-4BE3-53F4-AEDC4EF77731}"/>
                  </a:ext>
                </a:extLst>
              </p:cNvPr>
              <p:cNvSpPr>
                <a:spLocks noGrp="1" noRot="1" noChangeAspect="1" noMove="1" noResize="1" noEditPoints="1" noAdjustHandles="1" noChangeArrowheads="1" noChangeShapeType="1" noTextEdit="1"/>
              </p:cNvSpPr>
              <p:nvPr>
                <p:ph idx="1"/>
              </p:nvPr>
            </p:nvSpPr>
            <p:spPr>
              <a:xfrm>
                <a:off x="320462" y="786831"/>
                <a:ext cx="5158681" cy="4960826"/>
              </a:xfrm>
              <a:blipFill>
                <a:blip r:embed="rId2"/>
                <a:stretch>
                  <a:fillRect l="-355" t="-860"/>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E958E7A-29A6-3811-5C4D-CAB4BB148A57}"/>
              </a:ext>
            </a:extLst>
          </p:cNvPr>
          <p:cNvSpPr>
            <a:spLocks noGrp="1"/>
          </p:cNvSpPr>
          <p:nvPr>
            <p:ph type="dt" sz="half" idx="10"/>
          </p:nvPr>
        </p:nvSpPr>
        <p:spPr/>
        <p:txBody>
          <a:bodyPr/>
          <a:lstStyle/>
          <a:p>
            <a:fld id="{42BC5380-67C8-40A3-9AAC-E500183C3D37}" type="datetime1">
              <a:rPr lang="zh-CN" altLang="en-US" smtClean="0"/>
              <a:t>2025/4/29</a:t>
            </a:fld>
            <a:endParaRPr lang="zh-CN" altLang="en-US" dirty="0"/>
          </a:p>
        </p:txBody>
      </p:sp>
      <p:sp>
        <p:nvSpPr>
          <p:cNvPr id="5" name="灯片编号占位符 4">
            <a:extLst>
              <a:ext uri="{FF2B5EF4-FFF2-40B4-BE49-F238E27FC236}">
                <a16:creationId xmlns:a16="http://schemas.microsoft.com/office/drawing/2014/main" id="{1C25FD23-6D0A-DFB2-B35E-E3A665D4BE35}"/>
              </a:ext>
            </a:extLst>
          </p:cNvPr>
          <p:cNvSpPr>
            <a:spLocks noGrp="1"/>
          </p:cNvSpPr>
          <p:nvPr>
            <p:ph type="sldNum" sz="quarter" idx="12"/>
          </p:nvPr>
        </p:nvSpPr>
        <p:spPr/>
        <p:txBody>
          <a:bodyPr/>
          <a:lstStyle/>
          <a:p>
            <a:fld id="{594EB773-AC9C-4FD7-86AF-8E7E9F681A4F}" type="slidenum">
              <a:rPr lang="zh-CN" altLang="en-US" smtClean="0"/>
              <a:t>10</a:t>
            </a:fld>
            <a:endParaRPr lang="zh-CN" altLang="en-US" dirty="0"/>
          </a:p>
        </p:txBody>
      </p:sp>
      <p:pic>
        <p:nvPicPr>
          <p:cNvPr id="9" name="图片 8">
            <a:extLst>
              <a:ext uri="{FF2B5EF4-FFF2-40B4-BE49-F238E27FC236}">
                <a16:creationId xmlns:a16="http://schemas.microsoft.com/office/drawing/2014/main" id="{17E7A119-FCC2-614A-8AAC-00F4D52ADA40}"/>
              </a:ext>
            </a:extLst>
          </p:cNvPr>
          <p:cNvPicPr>
            <a:picLocks noChangeAspect="1"/>
          </p:cNvPicPr>
          <p:nvPr/>
        </p:nvPicPr>
        <p:blipFill>
          <a:blip r:embed="rId3"/>
          <a:stretch>
            <a:fillRect/>
          </a:stretch>
        </p:blipFill>
        <p:spPr>
          <a:xfrm>
            <a:off x="5424616" y="3056787"/>
            <a:ext cx="6156804" cy="3580168"/>
          </a:xfrm>
          <a:prstGeom prst="rect">
            <a:avLst/>
          </a:prstGeom>
        </p:spPr>
      </p:pic>
      <p:pic>
        <p:nvPicPr>
          <p:cNvPr id="8" name="图片 7">
            <a:extLst>
              <a:ext uri="{FF2B5EF4-FFF2-40B4-BE49-F238E27FC236}">
                <a16:creationId xmlns:a16="http://schemas.microsoft.com/office/drawing/2014/main" id="{6D47D10E-C813-5C6E-782B-4DE5E37967EB}"/>
              </a:ext>
            </a:extLst>
          </p:cNvPr>
          <p:cNvPicPr>
            <a:picLocks noChangeAspect="1"/>
          </p:cNvPicPr>
          <p:nvPr/>
        </p:nvPicPr>
        <p:blipFill>
          <a:blip r:embed="rId4"/>
          <a:stretch>
            <a:fillRect/>
          </a:stretch>
        </p:blipFill>
        <p:spPr>
          <a:xfrm>
            <a:off x="6513701" y="1011979"/>
            <a:ext cx="2543926" cy="1943774"/>
          </a:xfrm>
          <a:prstGeom prst="rect">
            <a:avLst/>
          </a:prstGeom>
        </p:spPr>
      </p:pic>
      <p:pic>
        <p:nvPicPr>
          <p:cNvPr id="11" name="图片 10">
            <a:extLst>
              <a:ext uri="{FF2B5EF4-FFF2-40B4-BE49-F238E27FC236}">
                <a16:creationId xmlns:a16="http://schemas.microsoft.com/office/drawing/2014/main" id="{0DF23796-F3DC-6FDE-BADF-57DFD5C025F0}"/>
              </a:ext>
            </a:extLst>
          </p:cNvPr>
          <p:cNvPicPr>
            <a:picLocks noChangeAspect="1"/>
          </p:cNvPicPr>
          <p:nvPr/>
        </p:nvPicPr>
        <p:blipFill>
          <a:blip r:embed="rId5"/>
          <a:stretch>
            <a:fillRect/>
          </a:stretch>
        </p:blipFill>
        <p:spPr>
          <a:xfrm>
            <a:off x="9702322" y="1529164"/>
            <a:ext cx="939384" cy="909403"/>
          </a:xfrm>
          <a:prstGeom prst="rect">
            <a:avLst/>
          </a:prstGeom>
        </p:spPr>
      </p:pic>
    </p:spTree>
    <p:extLst>
      <p:ext uri="{BB962C8B-B14F-4D97-AF65-F5344CB8AC3E}">
        <p14:creationId xmlns:p14="http://schemas.microsoft.com/office/powerpoint/2010/main" val="249503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2880-93F0-97E0-C521-95445DDC887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FE4FA5-54A4-E581-9FC2-AA0DEAE2E658}"/>
              </a:ext>
            </a:extLst>
          </p:cNvPr>
          <p:cNvSpPr>
            <a:spLocks noGrp="1"/>
          </p:cNvSpPr>
          <p:nvPr>
            <p:ph type="title"/>
          </p:nvPr>
        </p:nvSpPr>
        <p:spPr/>
        <p:txBody>
          <a:bodyPr/>
          <a:lstStyle/>
          <a:p>
            <a:r>
              <a:rPr lang="en-US" altLang="zh-CN" dirty="0"/>
              <a:t>VLAST-P ECAL physics requirement</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02AEC94-CF78-89E4-E3DE-60690957E7A8}"/>
                  </a:ext>
                </a:extLst>
              </p:cNvPr>
              <p:cNvSpPr>
                <a:spLocks noGrp="1"/>
              </p:cNvSpPr>
              <p:nvPr>
                <p:ph idx="1"/>
              </p:nvPr>
            </p:nvSpPr>
            <p:spPr>
              <a:xfrm>
                <a:off x="320462" y="786832"/>
                <a:ext cx="5908888" cy="5683818"/>
              </a:xfrm>
            </p:spPr>
            <p:txBody>
              <a:bodyPr>
                <a:normAutofit/>
              </a:bodyPr>
              <a:lstStyle/>
              <a:p>
                <a:r>
                  <a:rPr lang="en-US" altLang="zh-CN" sz="2400" dirty="0"/>
                  <a:t>VLAST-P ECAL primary function</a:t>
                </a:r>
              </a:p>
              <a:p>
                <a:pPr lvl="1">
                  <a:spcBef>
                    <a:spcPts val="800"/>
                  </a:spcBef>
                </a:pPr>
                <a:r>
                  <a:rPr lang="en-US" altLang="zh-CN" sz="2000" dirty="0"/>
                  <a:t>Gamma-ray energy measurement</a:t>
                </a:r>
              </a:p>
              <a:p>
                <a:pPr lvl="1">
                  <a:spcBef>
                    <a:spcPts val="800"/>
                  </a:spcBef>
                </a:pPr>
                <a:r>
                  <a:rPr lang="en-US" altLang="zh-CN" sz="2000" dirty="0"/>
                  <a:t>Valid events selection</a:t>
                </a:r>
              </a:p>
              <a:p>
                <a:r>
                  <a:rPr lang="en-US" altLang="zh-CN" sz="2400" dirty="0"/>
                  <a:t>VLAST-P ECAL main technical specifications</a:t>
                </a:r>
              </a:p>
              <a:p>
                <a:pPr lvl="1">
                  <a:spcBef>
                    <a:spcPts val="800"/>
                  </a:spcBef>
                </a:pPr>
                <a:r>
                  <a:rPr lang="en-US" altLang="zh-CN" sz="2000" dirty="0"/>
                  <a:t>Payload mass restrictions: 100 kg uplimit</a:t>
                </a:r>
              </a:p>
              <a:p>
                <a:pPr lvl="1">
                  <a:spcBef>
                    <a:spcPts val="800"/>
                  </a:spcBef>
                </a:pPr>
                <a:r>
                  <a:rPr lang="en-US" altLang="zh-CN" sz="2000" dirty="0"/>
                  <a:t>Effective detection area:  &gt; 30×30 </a:t>
                </a:r>
                <a14:m>
                  <m:oMath xmlns:m="http://schemas.openxmlformats.org/officeDocument/2006/math">
                    <m:sSup>
                      <m:sSupPr>
                        <m:ctrlPr>
                          <a:rPr lang="en-US" altLang="zh-CN" sz="2000" i="1" smtClean="0">
                            <a:latin typeface="Cambria Math" panose="02040503050406030204" pitchFamily="18" charset="0"/>
                          </a:rPr>
                        </m:ctrlPr>
                      </m:sSupPr>
                      <m:e>
                        <m:r>
                          <a:rPr lang="en-US" altLang="zh-CN" sz="2000" b="0" i="1" smtClean="0">
                            <a:latin typeface="Cambria Math" panose="02040503050406030204" pitchFamily="18" charset="0"/>
                          </a:rPr>
                          <m:t>𝑐𝑚</m:t>
                        </m:r>
                      </m:e>
                      <m:sup>
                        <m:r>
                          <a:rPr lang="en-US" altLang="zh-CN" sz="2000" i="1" smtClean="0">
                            <a:latin typeface="Cambria Math" panose="02040503050406030204" pitchFamily="18" charset="0"/>
                          </a:rPr>
                          <m:t>2</m:t>
                        </m:r>
                      </m:sup>
                    </m:sSup>
                  </m:oMath>
                </a14:m>
                <a:endParaRPr lang="en-US" altLang="zh-CN" sz="2000" dirty="0"/>
              </a:p>
              <a:p>
                <a:pPr lvl="1">
                  <a:spcBef>
                    <a:spcPts val="800"/>
                  </a:spcBef>
                </a:pPr>
                <a:r>
                  <a:rPr lang="en-US" altLang="zh-CN" sz="2000" dirty="0"/>
                  <a:t>Oriented energy-range : </a:t>
                </a:r>
                <a:r>
                  <a:rPr lang="en-US" altLang="zh-CN" sz="2000" dirty="0">
                    <a:solidFill>
                      <a:srgbClr val="C00000"/>
                    </a:solidFill>
                  </a:rPr>
                  <a:t>50 MeV ~ 5 GeV</a:t>
                </a:r>
              </a:p>
              <a:p>
                <a:pPr lvl="1">
                  <a:spcBef>
                    <a:spcPts val="800"/>
                  </a:spcBef>
                </a:pPr>
                <a:r>
                  <a:rPr lang="en-US" altLang="zh-CN" sz="2000" dirty="0"/>
                  <a:t>Minimum trigger threshold : &lt; 30 MeV</a:t>
                </a:r>
              </a:p>
              <a:p>
                <a:pPr lvl="1">
                  <a:spcBef>
                    <a:spcPts val="800"/>
                  </a:spcBef>
                </a:pPr>
                <a:r>
                  <a:rPr lang="en-US" altLang="zh-CN" sz="2000" dirty="0"/>
                  <a:t>Energy resolution: </a:t>
                </a:r>
                <a:r>
                  <a:rPr lang="en-US" altLang="zh-CN" sz="2000" dirty="0">
                    <a:solidFill>
                      <a:srgbClr val="C00000"/>
                    </a:solidFill>
                  </a:rPr>
                  <a:t>better than 10%@100 MeV</a:t>
                </a:r>
              </a:p>
              <a:p>
                <a:pPr marL="415800" lvl="1" indent="0">
                  <a:buNone/>
                </a:pPr>
                <a:endParaRPr lang="en-US" altLang="zh-CN" dirty="0"/>
              </a:p>
              <a:p>
                <a:endParaRPr lang="en-US" altLang="zh-CN" dirty="0"/>
              </a:p>
            </p:txBody>
          </p:sp>
        </mc:Choice>
        <mc:Fallback xmlns="">
          <p:sp>
            <p:nvSpPr>
              <p:cNvPr id="3" name="内容占位符 2">
                <a:extLst>
                  <a:ext uri="{FF2B5EF4-FFF2-40B4-BE49-F238E27FC236}">
                    <a16:creationId xmlns:a16="http://schemas.microsoft.com/office/drawing/2014/main" id="{202AEC94-CF78-89E4-E3DE-60690957E7A8}"/>
                  </a:ext>
                </a:extLst>
              </p:cNvPr>
              <p:cNvSpPr>
                <a:spLocks noGrp="1" noRot="1" noChangeAspect="1" noMove="1" noResize="1" noEditPoints="1" noAdjustHandles="1" noChangeArrowheads="1" noChangeShapeType="1" noTextEdit="1"/>
              </p:cNvSpPr>
              <p:nvPr>
                <p:ph idx="1"/>
              </p:nvPr>
            </p:nvSpPr>
            <p:spPr>
              <a:xfrm>
                <a:off x="320462" y="786832"/>
                <a:ext cx="5908888" cy="5683818"/>
              </a:xfrm>
              <a:blipFill>
                <a:blip r:embed="rId2"/>
                <a:stretch>
                  <a:fillRect l="-516" t="-858" r="-206"/>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CBF0EB34-F5EA-DD2D-5E39-D6ADEFBB1342}"/>
              </a:ext>
            </a:extLst>
          </p:cNvPr>
          <p:cNvSpPr>
            <a:spLocks noGrp="1"/>
          </p:cNvSpPr>
          <p:nvPr>
            <p:ph type="dt" sz="half" idx="10"/>
          </p:nvPr>
        </p:nvSpPr>
        <p:spPr/>
        <p:txBody>
          <a:bodyPr/>
          <a:lstStyle/>
          <a:p>
            <a:fld id="{3BF1DA0A-D3B5-4F17-B95F-4D9EED33B755}"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48672FAF-AF33-FFEC-F2AB-5BFD8B79CE10}"/>
              </a:ext>
            </a:extLst>
          </p:cNvPr>
          <p:cNvSpPr>
            <a:spLocks noGrp="1"/>
          </p:cNvSpPr>
          <p:nvPr>
            <p:ph type="sldNum" sz="quarter" idx="12"/>
          </p:nvPr>
        </p:nvSpPr>
        <p:spPr/>
        <p:txBody>
          <a:bodyPr/>
          <a:lstStyle/>
          <a:p>
            <a:fld id="{594EB773-AC9C-4FD7-86AF-8E7E9F681A4F}" type="slidenum">
              <a:rPr lang="zh-CN" altLang="en-US" smtClean="0"/>
              <a:t>11</a:t>
            </a:fld>
            <a:endParaRPr lang="zh-CN" altLang="en-US" dirty="0"/>
          </a:p>
        </p:txBody>
      </p:sp>
      <p:pic>
        <p:nvPicPr>
          <p:cNvPr id="5" name="图片 4">
            <a:extLst>
              <a:ext uri="{FF2B5EF4-FFF2-40B4-BE49-F238E27FC236}">
                <a16:creationId xmlns:a16="http://schemas.microsoft.com/office/drawing/2014/main" id="{BA53C56B-3F5A-A3D7-2CDC-40700FB0EFCA}"/>
              </a:ext>
            </a:extLst>
          </p:cNvPr>
          <p:cNvPicPr>
            <a:picLocks noChangeAspect="1"/>
          </p:cNvPicPr>
          <p:nvPr/>
        </p:nvPicPr>
        <p:blipFill>
          <a:blip r:embed="rId3"/>
          <a:stretch>
            <a:fillRect/>
          </a:stretch>
        </p:blipFill>
        <p:spPr>
          <a:xfrm>
            <a:off x="5854040" y="4156302"/>
            <a:ext cx="4210505" cy="2064318"/>
          </a:xfrm>
          <a:prstGeom prst="rect">
            <a:avLst/>
          </a:prstGeom>
        </p:spPr>
      </p:pic>
      <p:pic>
        <p:nvPicPr>
          <p:cNvPr id="9" name="图片 8">
            <a:extLst>
              <a:ext uri="{FF2B5EF4-FFF2-40B4-BE49-F238E27FC236}">
                <a16:creationId xmlns:a16="http://schemas.microsoft.com/office/drawing/2014/main" id="{A53D7A03-776B-0C1E-A670-E4C8654F1ECD}"/>
              </a:ext>
            </a:extLst>
          </p:cNvPr>
          <p:cNvPicPr>
            <a:picLocks noChangeAspect="1"/>
          </p:cNvPicPr>
          <p:nvPr/>
        </p:nvPicPr>
        <p:blipFill>
          <a:blip r:embed="rId4"/>
          <a:srcRect l="38795" r="9228"/>
          <a:stretch/>
        </p:blipFill>
        <p:spPr>
          <a:xfrm>
            <a:off x="10503366" y="4156302"/>
            <a:ext cx="1457092" cy="2027258"/>
          </a:xfrm>
          <a:prstGeom prst="rect">
            <a:avLst/>
          </a:prstGeom>
        </p:spPr>
      </p:pic>
      <p:sp>
        <p:nvSpPr>
          <p:cNvPr id="7" name="文本框 6">
            <a:extLst>
              <a:ext uri="{FF2B5EF4-FFF2-40B4-BE49-F238E27FC236}">
                <a16:creationId xmlns:a16="http://schemas.microsoft.com/office/drawing/2014/main" id="{F477B1F0-38D0-DDD1-1250-3A433C32C042}"/>
              </a:ext>
            </a:extLst>
          </p:cNvPr>
          <p:cNvSpPr txBox="1"/>
          <p:nvPr/>
        </p:nvSpPr>
        <p:spPr>
          <a:xfrm>
            <a:off x="8090738" y="6283060"/>
            <a:ext cx="2324973"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100" b="1" dirty="0"/>
              <a:t>Gamma-ray energy measurement</a:t>
            </a:r>
            <a:endParaRPr lang="zh-CN" altLang="en-US" sz="1100" b="1"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D4DAB733-EA72-589B-5B93-B6BEE156920E}"/>
              </a:ext>
            </a:extLst>
          </p:cNvPr>
          <p:cNvPicPr>
            <a:picLocks noChangeAspect="1"/>
          </p:cNvPicPr>
          <p:nvPr/>
        </p:nvPicPr>
        <p:blipFill>
          <a:blip r:embed="rId5"/>
          <a:stretch>
            <a:fillRect/>
          </a:stretch>
        </p:blipFill>
        <p:spPr>
          <a:xfrm>
            <a:off x="6318250" y="1156715"/>
            <a:ext cx="5246292" cy="2916277"/>
          </a:xfrm>
          <a:prstGeom prst="rect">
            <a:avLst/>
          </a:prstGeom>
        </p:spPr>
      </p:pic>
      <p:sp>
        <p:nvSpPr>
          <p:cNvPr id="12" name="文本框 11">
            <a:extLst>
              <a:ext uri="{FF2B5EF4-FFF2-40B4-BE49-F238E27FC236}">
                <a16:creationId xmlns:a16="http://schemas.microsoft.com/office/drawing/2014/main" id="{DFB930F7-774B-D902-8B44-6696F61250A9}"/>
              </a:ext>
            </a:extLst>
          </p:cNvPr>
          <p:cNvSpPr txBox="1"/>
          <p:nvPr/>
        </p:nvSpPr>
        <p:spPr>
          <a:xfrm>
            <a:off x="8426875" y="911670"/>
            <a:ext cx="165269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100" b="1" dirty="0"/>
              <a:t>Fermi LAT results</a:t>
            </a:r>
            <a:endParaRPr lang="zh-CN" alt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70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7987-4E58-5E11-E337-3EA816E72F4A}"/>
            </a:ext>
          </a:extLst>
        </p:cNvPr>
        <p:cNvGrpSpPr/>
        <p:nvPr/>
      </p:nvGrpSpPr>
      <p:grpSpPr>
        <a:xfrm>
          <a:off x="0" y="0"/>
          <a:ext cx="0" cy="0"/>
          <a:chOff x="0" y="0"/>
          <a:chExt cx="0" cy="0"/>
        </a:xfrm>
      </p:grpSpPr>
      <p:pic>
        <p:nvPicPr>
          <p:cNvPr id="31" name="图片 30">
            <a:extLst>
              <a:ext uri="{FF2B5EF4-FFF2-40B4-BE49-F238E27FC236}">
                <a16:creationId xmlns:a16="http://schemas.microsoft.com/office/drawing/2014/main" id="{5F421FB6-9D5B-40B0-DDF5-FE7CC5029927}"/>
              </a:ext>
            </a:extLst>
          </p:cNvPr>
          <p:cNvPicPr>
            <a:picLocks noChangeAspect="1"/>
          </p:cNvPicPr>
          <p:nvPr/>
        </p:nvPicPr>
        <p:blipFill>
          <a:blip r:embed="rId2"/>
          <a:stretch>
            <a:fillRect/>
          </a:stretch>
        </p:blipFill>
        <p:spPr>
          <a:xfrm>
            <a:off x="3169508" y="970484"/>
            <a:ext cx="2863047" cy="1414097"/>
          </a:xfrm>
          <a:prstGeom prst="rect">
            <a:avLst/>
          </a:prstGeom>
        </p:spPr>
      </p:pic>
      <p:pic>
        <p:nvPicPr>
          <p:cNvPr id="29" name="图片 28">
            <a:extLst>
              <a:ext uri="{FF2B5EF4-FFF2-40B4-BE49-F238E27FC236}">
                <a16:creationId xmlns:a16="http://schemas.microsoft.com/office/drawing/2014/main" id="{FAB4AC81-1314-5945-9F16-09955B2EA1A4}"/>
              </a:ext>
            </a:extLst>
          </p:cNvPr>
          <p:cNvPicPr>
            <a:picLocks noChangeAspect="1"/>
          </p:cNvPicPr>
          <p:nvPr/>
        </p:nvPicPr>
        <p:blipFill>
          <a:blip r:embed="rId3"/>
          <a:stretch>
            <a:fillRect/>
          </a:stretch>
        </p:blipFill>
        <p:spPr>
          <a:xfrm>
            <a:off x="3125058" y="2416083"/>
            <a:ext cx="2769725" cy="1219836"/>
          </a:xfrm>
          <a:prstGeom prst="rect">
            <a:avLst/>
          </a:prstGeom>
        </p:spPr>
      </p:pic>
      <p:sp>
        <p:nvSpPr>
          <p:cNvPr id="2" name="标题 1">
            <a:extLst>
              <a:ext uri="{FF2B5EF4-FFF2-40B4-BE49-F238E27FC236}">
                <a16:creationId xmlns:a16="http://schemas.microsoft.com/office/drawing/2014/main" id="{F0B32D66-40BA-4DB3-857D-03CDFB19AC25}"/>
              </a:ext>
            </a:extLst>
          </p:cNvPr>
          <p:cNvSpPr>
            <a:spLocks noGrp="1"/>
          </p:cNvSpPr>
          <p:nvPr>
            <p:ph type="title"/>
          </p:nvPr>
        </p:nvSpPr>
        <p:spPr/>
        <p:txBody>
          <a:bodyPr/>
          <a:lstStyle/>
          <a:p>
            <a:r>
              <a:rPr lang="en-US" altLang="zh-CN" dirty="0"/>
              <a:t>VLAST-P ECAL design scheme(1)</a:t>
            </a:r>
            <a:endParaRPr lang="zh-CN" altLang="en-US" dirty="0"/>
          </a:p>
        </p:txBody>
      </p:sp>
      <p:sp>
        <p:nvSpPr>
          <p:cNvPr id="3" name="内容占位符 2">
            <a:extLst>
              <a:ext uri="{FF2B5EF4-FFF2-40B4-BE49-F238E27FC236}">
                <a16:creationId xmlns:a16="http://schemas.microsoft.com/office/drawing/2014/main" id="{18CCA34B-BE1E-FA51-07D2-B0B6AAD0575B}"/>
              </a:ext>
            </a:extLst>
          </p:cNvPr>
          <p:cNvSpPr>
            <a:spLocks noGrp="1"/>
          </p:cNvSpPr>
          <p:nvPr>
            <p:ph idx="1"/>
          </p:nvPr>
        </p:nvSpPr>
        <p:spPr>
          <a:xfrm>
            <a:off x="320462" y="786832"/>
            <a:ext cx="4842088" cy="5683818"/>
          </a:xfrm>
        </p:spPr>
        <p:txBody>
          <a:bodyPr>
            <a:normAutofit/>
          </a:bodyPr>
          <a:lstStyle/>
          <a:p>
            <a:r>
              <a:rPr lang="en-US" altLang="zh-CN" dirty="0"/>
              <a:t>Calorimeter type selection</a:t>
            </a:r>
          </a:p>
          <a:p>
            <a:pPr lvl="1"/>
            <a:r>
              <a:rPr lang="en-US" altLang="zh-CN" dirty="0"/>
              <a:t>Sampling calorimeter</a:t>
            </a:r>
          </a:p>
          <a:p>
            <a:pPr lvl="2"/>
            <a:r>
              <a:rPr lang="en-US" altLang="zh-CN" dirty="0"/>
              <a:t>Cost-effective</a:t>
            </a:r>
          </a:p>
          <a:p>
            <a:pPr lvl="2"/>
            <a:r>
              <a:rPr lang="en-US" altLang="zh-CN" dirty="0"/>
              <a:t>Limited energy resolution</a:t>
            </a:r>
          </a:p>
          <a:p>
            <a:pPr lvl="1"/>
            <a:r>
              <a:rPr lang="en-US" altLang="zh-CN" dirty="0"/>
              <a:t>Homogeneous calorimeter</a:t>
            </a:r>
          </a:p>
          <a:p>
            <a:pPr lvl="2"/>
            <a:r>
              <a:rPr lang="en-US" altLang="zh-CN" dirty="0"/>
              <a:t>Unified material</a:t>
            </a:r>
          </a:p>
          <a:p>
            <a:pPr lvl="2"/>
            <a:r>
              <a:rPr lang="en-US" altLang="zh-CN" dirty="0">
                <a:solidFill>
                  <a:srgbClr val="C00000"/>
                </a:solidFill>
              </a:rPr>
              <a:t>Better energy resolution</a:t>
            </a:r>
          </a:p>
          <a:p>
            <a:r>
              <a:rPr lang="en-US" altLang="zh-CN" dirty="0"/>
              <a:t>Material selection</a:t>
            </a:r>
          </a:p>
          <a:p>
            <a:pPr lvl="1"/>
            <a:r>
              <a:rPr lang="en-US" altLang="zh-CN" dirty="0"/>
              <a:t>Space environment </a:t>
            </a:r>
            <a:r>
              <a:rPr lang="zh-CN" altLang="en-US" dirty="0"/>
              <a:t>→ </a:t>
            </a:r>
            <a:r>
              <a:rPr lang="en-US" altLang="zh-CN" dirty="0"/>
              <a:t>crystal </a:t>
            </a:r>
          </a:p>
          <a:p>
            <a:pPr lvl="1"/>
            <a:r>
              <a:rPr lang="en-US" altLang="zh-CN" dirty="0"/>
              <a:t>Light yield </a:t>
            </a:r>
            <a:r>
              <a:rPr lang="zh-CN" altLang="en-US" dirty="0"/>
              <a:t>→ </a:t>
            </a:r>
            <a:r>
              <a:rPr lang="en-US" altLang="zh-CN" dirty="0"/>
              <a:t>NOT pCsI, BGO, PWO</a:t>
            </a:r>
          </a:p>
          <a:p>
            <a:pPr lvl="1"/>
            <a:r>
              <a:rPr lang="en-US" altLang="zh-CN" dirty="0"/>
              <a:t>Practicality </a:t>
            </a:r>
            <a:r>
              <a:rPr lang="zh-CN" altLang="en-US" dirty="0"/>
              <a:t>→ </a:t>
            </a:r>
            <a:r>
              <a:rPr lang="en-US" altLang="zh-CN" dirty="0">
                <a:solidFill>
                  <a:srgbClr val="FF0000"/>
                </a:solidFill>
              </a:rPr>
              <a:t>CsI(Tl) </a:t>
            </a:r>
          </a:p>
          <a:p>
            <a:pPr lvl="1"/>
            <a:endParaRPr lang="en-US" altLang="zh-CN" dirty="0"/>
          </a:p>
          <a:p>
            <a:pPr lvl="1"/>
            <a:endParaRPr lang="en-US" altLang="zh-CN" dirty="0"/>
          </a:p>
          <a:p>
            <a:endParaRPr lang="en-US" altLang="zh-CN" dirty="0"/>
          </a:p>
        </p:txBody>
      </p:sp>
      <p:sp>
        <p:nvSpPr>
          <p:cNvPr id="4" name="日期占位符 3">
            <a:extLst>
              <a:ext uri="{FF2B5EF4-FFF2-40B4-BE49-F238E27FC236}">
                <a16:creationId xmlns:a16="http://schemas.microsoft.com/office/drawing/2014/main" id="{09B67CBF-5922-D462-2966-F4B8B77FC423}"/>
              </a:ext>
            </a:extLst>
          </p:cNvPr>
          <p:cNvSpPr>
            <a:spLocks noGrp="1"/>
          </p:cNvSpPr>
          <p:nvPr>
            <p:ph type="dt" sz="half" idx="10"/>
          </p:nvPr>
        </p:nvSpPr>
        <p:spPr/>
        <p:txBody>
          <a:bodyPr/>
          <a:lstStyle/>
          <a:p>
            <a:fld id="{3BF1DA0A-D3B5-4F17-B95F-4D9EED33B755}"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136B7BFF-AD84-54DC-3A97-097FC35807F3}"/>
              </a:ext>
            </a:extLst>
          </p:cNvPr>
          <p:cNvSpPr>
            <a:spLocks noGrp="1"/>
          </p:cNvSpPr>
          <p:nvPr>
            <p:ph type="sldNum" sz="quarter" idx="12"/>
          </p:nvPr>
        </p:nvSpPr>
        <p:spPr/>
        <p:txBody>
          <a:bodyPr/>
          <a:lstStyle/>
          <a:p>
            <a:fld id="{594EB773-AC9C-4FD7-86AF-8E7E9F681A4F}" type="slidenum">
              <a:rPr lang="zh-CN" altLang="en-US" smtClean="0"/>
              <a:t>12</a:t>
            </a:fld>
            <a:endParaRPr lang="zh-CN" altLang="en-US" dirty="0"/>
          </a:p>
        </p:txBody>
      </p:sp>
      <p:sp>
        <p:nvSpPr>
          <p:cNvPr id="20" name="文本框 19">
            <a:extLst>
              <a:ext uri="{FF2B5EF4-FFF2-40B4-BE49-F238E27FC236}">
                <a16:creationId xmlns:a16="http://schemas.microsoft.com/office/drawing/2014/main" id="{FC75A68F-6EF6-2017-B7D4-404EB00A0186}"/>
              </a:ext>
            </a:extLst>
          </p:cNvPr>
          <p:cNvSpPr txBox="1"/>
          <p:nvPr/>
        </p:nvSpPr>
        <p:spPr>
          <a:xfrm>
            <a:off x="1503062" y="6316916"/>
            <a:ext cx="10079338" cy="369332"/>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Considering the main factors, </a:t>
            </a:r>
            <a:r>
              <a:rPr lang="en-US" altLang="zh-CN" b="1" dirty="0">
                <a:solidFill>
                  <a:srgbClr val="FF0000"/>
                </a:solidFill>
                <a:latin typeface="Arial" panose="020B0604020202020204" pitchFamily="34" charset="0"/>
                <a:cs typeface="Arial" panose="020B0604020202020204" pitchFamily="34" charset="0"/>
              </a:rPr>
              <a:t>Homogenous CsI(Tl) crystal calorimeter </a:t>
            </a:r>
            <a:r>
              <a:rPr lang="en-US" altLang="zh-CN" b="1" dirty="0">
                <a:latin typeface="Arial" panose="020B0604020202020204" pitchFamily="34" charset="0"/>
                <a:cs typeface="Arial" panose="020B0604020202020204" pitchFamily="34" charset="0"/>
              </a:rPr>
              <a:t>is the better choice.</a:t>
            </a:r>
          </a:p>
        </p:txBody>
      </p:sp>
      <mc:AlternateContent xmlns:mc="http://schemas.openxmlformats.org/markup-compatibility/2006" xmlns:a14="http://schemas.microsoft.com/office/drawing/2010/main">
        <mc:Choice Requires="a14">
          <p:graphicFrame>
            <p:nvGraphicFramePr>
              <p:cNvPr id="21" name="表格 20">
                <a:extLst>
                  <a:ext uri="{FF2B5EF4-FFF2-40B4-BE49-F238E27FC236}">
                    <a16:creationId xmlns:a16="http://schemas.microsoft.com/office/drawing/2014/main" id="{29C86BD6-5989-EA88-A529-4959E7C2EBB6}"/>
                  </a:ext>
                </a:extLst>
              </p:cNvPr>
              <p:cNvGraphicFramePr>
                <a:graphicFrameLocks noGrp="1"/>
              </p:cNvGraphicFramePr>
              <p:nvPr>
                <p:extLst>
                  <p:ext uri="{D42A27DB-BD31-4B8C-83A1-F6EECF244321}">
                    <p14:modId xmlns:p14="http://schemas.microsoft.com/office/powerpoint/2010/main" val="2198985612"/>
                  </p:ext>
                </p:extLst>
              </p:nvPr>
            </p:nvGraphicFramePr>
            <p:xfrm>
              <a:off x="6161859" y="810549"/>
              <a:ext cx="5765426" cy="2990939"/>
            </p:xfrm>
            <a:graphic>
              <a:graphicData uri="http://schemas.openxmlformats.org/drawingml/2006/table">
                <a:tbl>
                  <a:tblPr firstRow="1" bandRow="1">
                    <a:tableStyleId>{5C22544A-7EE6-4342-B048-85BDC9FD1C3A}</a:tableStyleId>
                  </a:tblPr>
                  <a:tblGrid>
                    <a:gridCol w="1021721">
                      <a:extLst>
                        <a:ext uri="{9D8B030D-6E8A-4147-A177-3AD203B41FA5}">
                          <a16:colId xmlns:a16="http://schemas.microsoft.com/office/drawing/2014/main" val="2674739082"/>
                        </a:ext>
                      </a:extLst>
                    </a:gridCol>
                    <a:gridCol w="842588">
                      <a:extLst>
                        <a:ext uri="{9D8B030D-6E8A-4147-A177-3AD203B41FA5}">
                          <a16:colId xmlns:a16="http://schemas.microsoft.com/office/drawing/2014/main" val="840160500"/>
                        </a:ext>
                      </a:extLst>
                    </a:gridCol>
                    <a:gridCol w="975280">
                      <a:extLst>
                        <a:ext uri="{9D8B030D-6E8A-4147-A177-3AD203B41FA5}">
                          <a16:colId xmlns:a16="http://schemas.microsoft.com/office/drawing/2014/main" val="3299187423"/>
                        </a:ext>
                      </a:extLst>
                    </a:gridCol>
                    <a:gridCol w="809416">
                      <a:extLst>
                        <a:ext uri="{9D8B030D-6E8A-4147-A177-3AD203B41FA5}">
                          <a16:colId xmlns:a16="http://schemas.microsoft.com/office/drawing/2014/main" val="1388707268"/>
                        </a:ext>
                      </a:extLst>
                    </a:gridCol>
                    <a:gridCol w="1028356">
                      <a:extLst>
                        <a:ext uri="{9D8B030D-6E8A-4147-A177-3AD203B41FA5}">
                          <a16:colId xmlns:a16="http://schemas.microsoft.com/office/drawing/2014/main" val="1670409927"/>
                        </a:ext>
                      </a:extLst>
                    </a:gridCol>
                    <a:gridCol w="1088065">
                      <a:extLst>
                        <a:ext uri="{9D8B030D-6E8A-4147-A177-3AD203B41FA5}">
                          <a16:colId xmlns:a16="http://schemas.microsoft.com/office/drawing/2014/main" val="4094259380"/>
                        </a:ext>
                      </a:extLst>
                    </a:gridCol>
                  </a:tblGrid>
                  <a:tr h="377872">
                    <a:tc gridSpan="6">
                      <a:txBody>
                        <a:bodyPr/>
                        <a:lstStyle/>
                        <a:p>
                          <a:pPr algn="l"/>
                          <a:r>
                            <a:rPr lang="en-US" altLang="zh-CN" sz="1600" dirty="0">
                              <a:latin typeface="Arial" panose="020B0604020202020204" pitchFamily="34" charset="0"/>
                              <a:cs typeface="Arial" panose="020B0604020202020204" pitchFamily="34" charset="0"/>
                            </a:rPr>
                            <a:t>Table 2: Properties of several inorganic crystals</a:t>
                          </a:r>
                          <a:endParaRPr lang="zh-CN" altLang="en-US" sz="1600" b="1" dirty="0">
                            <a:solidFill>
                              <a:srgbClr val="FFFFFF"/>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1C3879"/>
                          </a:solidFill>
                          <a:prstDash val="solid"/>
                        </a:lnT>
                        <a:lnB w="38100" cmpd="sng">
                          <a:solidFill>
                            <a:srgbClr val="1C3879"/>
                          </a:solidFill>
                          <a:prstDash val="solid"/>
                        </a:lnB>
                        <a:solidFill>
                          <a:srgbClr val="1C3879"/>
                        </a:solidFill>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8389241"/>
                      </a:ext>
                    </a:extLst>
                  </a:tr>
                  <a:tr h="602895">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Materials</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Density</a:t>
                          </a:r>
                        </a:p>
                        <a:p>
                          <a:pPr algn="ctr"/>
                          <a:r>
                            <a:rPr lang="en-US" altLang="zh-CN" sz="1200" dirty="0">
                              <a:solidFill>
                                <a:srgbClr val="000000"/>
                              </a:solidFill>
                              <a:latin typeface="Arial" panose="020B0604020202020204" pitchFamily="34" charset="0"/>
                              <a:cs typeface="Arial" panose="020B0604020202020204" pitchFamily="34" charset="0"/>
                            </a:rPr>
                            <a:t>[</a:t>
                          </a:r>
                          <a14:m>
                            <m:oMath xmlns:m="http://schemas.openxmlformats.org/officeDocument/2006/math">
                              <m:sSup>
                                <m:sSupPr>
                                  <m:ctrlPr>
                                    <a:rPr lang="en-US" altLang="zh-CN" sz="1200" i="1" smtClean="0">
                                      <a:solidFill>
                                        <a:srgbClr val="000000"/>
                                      </a:solidFill>
                                      <a:latin typeface="Cambria Math" panose="02040503050406030204" pitchFamily="18" charset="0"/>
                                      <a:cs typeface="Arial" panose="020B0604020202020204" pitchFamily="34" charset="0"/>
                                    </a:rPr>
                                  </m:ctrlPr>
                                </m:sSupPr>
                                <m:e>
                                  <m:r>
                                    <a:rPr lang="en-US" altLang="zh-CN" sz="1200" b="1" i="1" smtClean="0">
                                      <a:solidFill>
                                        <a:srgbClr val="000000"/>
                                      </a:solidFill>
                                      <a:latin typeface="Cambria Math" panose="02040503050406030204" pitchFamily="18" charset="0"/>
                                      <a:cs typeface="Arial" panose="020B0604020202020204" pitchFamily="34" charset="0"/>
                                    </a:rPr>
                                    <m:t>𝒈</m:t>
                                  </m:r>
                                  <m:r>
                                    <a:rPr lang="en-US" altLang="zh-CN" sz="1200" b="1" i="1" smtClean="0">
                                      <a:solidFill>
                                        <a:srgbClr val="000000"/>
                                      </a:solidFill>
                                      <a:latin typeface="Cambria Math" panose="02040503050406030204" pitchFamily="18" charset="0"/>
                                      <a:cs typeface="Arial" panose="020B0604020202020204" pitchFamily="34" charset="0"/>
                                    </a:rPr>
                                    <m:t>/</m:t>
                                  </m:r>
                                  <m:r>
                                    <a:rPr lang="en-US" altLang="zh-CN" sz="1200" b="1" i="1" smtClean="0">
                                      <a:solidFill>
                                        <a:srgbClr val="000000"/>
                                      </a:solidFill>
                                      <a:latin typeface="Cambria Math" panose="02040503050406030204" pitchFamily="18" charset="0"/>
                                      <a:cs typeface="Arial" panose="020B0604020202020204" pitchFamily="34" charset="0"/>
                                    </a:rPr>
                                    <m:t>𝒄𝒎</m:t>
                                  </m:r>
                                </m:e>
                                <m:sup>
                                  <m:r>
                                    <a:rPr lang="en-US" altLang="zh-CN" sz="1200" b="1" i="1" smtClean="0">
                                      <a:solidFill>
                                        <a:srgbClr val="000000"/>
                                      </a:solidFill>
                                      <a:latin typeface="Cambria Math" panose="02040503050406030204" pitchFamily="18" charset="0"/>
                                      <a:cs typeface="Arial" panose="020B0604020202020204" pitchFamily="34" charset="0"/>
                                    </a:rPr>
                                    <m:t>𝟑</m:t>
                                  </m:r>
                                </m:sup>
                              </m:sSup>
                            </m:oMath>
                          </a14:m>
                          <a:r>
                            <a:rPr lang="en-US" altLang="zh-CN" sz="1200" dirty="0">
                              <a:solidFill>
                                <a:srgbClr val="000000"/>
                              </a:solidFill>
                              <a:latin typeface="Arial" panose="020B0604020202020204" pitchFamily="34" charset="0"/>
                              <a:cs typeface="Arial" panose="020B0604020202020204" pitchFamily="34" charset="0"/>
                            </a:rPr>
                            <a: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Decay </a:t>
                          </a:r>
                        </a:p>
                        <a:p>
                          <a:pPr algn="ctr"/>
                          <a:r>
                            <a:rPr lang="en-US" altLang="zh-CN" sz="1200" dirty="0">
                              <a:solidFill>
                                <a:srgbClr val="000000"/>
                              </a:solidFill>
                              <a:latin typeface="Arial" panose="020B0604020202020204" pitchFamily="34" charset="0"/>
                              <a:cs typeface="Arial" panose="020B0604020202020204" pitchFamily="34" charset="0"/>
                            </a:rPr>
                            <a:t>time [</a:t>
                          </a:r>
                          <a:r>
                            <a:rPr lang="en-US" altLang="zh-CN" sz="1200" i="1" dirty="0">
                              <a:solidFill>
                                <a:srgbClr val="000000"/>
                              </a:solidFill>
                              <a:latin typeface="Arial" panose="020B0604020202020204" pitchFamily="34" charset="0"/>
                              <a:cs typeface="Arial" panose="020B0604020202020204" pitchFamily="34" charset="0"/>
                            </a:rPr>
                            <a:t>ns</a:t>
                          </a:r>
                          <a:r>
                            <a:rPr lang="en-US" altLang="zh-CN" sz="1200" dirty="0">
                              <a:solidFill>
                                <a:srgbClr val="000000"/>
                              </a:solidFill>
                              <a:latin typeface="Arial" panose="020B0604020202020204" pitchFamily="34" charset="0"/>
                              <a:cs typeface="Arial" panose="020B0604020202020204" pitchFamily="34" charset="0"/>
                            </a:rPr>
                            <a: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Hygrosc-opicity</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Relative output</a:t>
                          </a: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Radiation length[</a:t>
                          </a:r>
                          <a:r>
                            <a:rPr lang="en-US" altLang="zh-CN" sz="1200" i="1" dirty="0">
                              <a:solidFill>
                                <a:srgbClr val="000000"/>
                              </a:solidFill>
                              <a:latin typeface="Arial" panose="020B0604020202020204" pitchFamily="34" charset="0"/>
                              <a:cs typeface="Arial" panose="020B0604020202020204" pitchFamily="34" charset="0"/>
                            </a:rPr>
                            <a:t>cm</a:t>
                          </a:r>
                          <a:r>
                            <a:rPr lang="en-US" altLang="zh-CN" sz="1200" dirty="0">
                              <a:solidFill>
                                <a:srgbClr val="000000"/>
                              </a:solidFill>
                              <a:latin typeface="Arial" panose="020B0604020202020204" pitchFamily="34" charset="0"/>
                              <a:cs typeface="Arial" panose="020B0604020202020204" pitchFamily="34" charset="0"/>
                            </a:rPr>
                            <a: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689825567"/>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NaI(Tl)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3.67</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245</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yes</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2.59</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264692805"/>
                      </a:ext>
                    </a:extLst>
                  </a:tr>
                  <a:tr h="381878">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CsI(pure)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4.51</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slight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200" i="1" dirty="0" smtClean="0">
                                        <a:solidFill>
                                          <a:srgbClr val="000000"/>
                                        </a:solidFill>
                                        <a:latin typeface="Cambria Math" panose="02040503050406030204" pitchFamily="18" charset="0"/>
                                        <a:cs typeface="Arial" panose="020B0604020202020204" pitchFamily="34" charset="0"/>
                                      </a:rPr>
                                    </m:ctrlPr>
                                  </m:sSupPr>
                                  <m:e>
                                    <m:r>
                                      <a:rPr lang="en-US" altLang="zh-CN" sz="1200" b="0" i="1" dirty="0" smtClean="0">
                                        <a:solidFill>
                                          <a:srgbClr val="000000"/>
                                        </a:solidFill>
                                        <a:latin typeface="Cambria Math" panose="02040503050406030204" pitchFamily="18" charset="0"/>
                                        <a:cs typeface="Arial" panose="020B0604020202020204" pitchFamily="34" charset="0"/>
                                      </a:rPr>
                                      <m:t>3.6</m:t>
                                    </m:r>
                                  </m:e>
                                  <m:sup>
                                    <m:r>
                                      <a:rPr lang="en-US" altLang="zh-CN" sz="1200" b="0" i="1" dirty="0" smtClean="0">
                                        <a:solidFill>
                                          <a:srgbClr val="000000"/>
                                        </a:solidFill>
                                        <a:latin typeface="Cambria Math" panose="02040503050406030204" pitchFamily="18" charset="0"/>
                                        <a:cs typeface="Arial" panose="020B0604020202020204" pitchFamily="34" charset="0"/>
                                      </a:rPr>
                                      <m:t>𝑠</m:t>
                                    </m:r>
                                  </m:sup>
                                </m:sSup>
                                <m:r>
                                  <a:rPr lang="en-US" altLang="zh-CN" sz="1200" b="0" i="1" dirty="0" smtClean="0">
                                    <a:solidFill>
                                      <a:srgbClr val="000000"/>
                                    </a:solidFill>
                                    <a:latin typeface="Cambria Math" panose="02040503050406030204" pitchFamily="18" charset="0"/>
                                    <a:cs typeface="Arial" panose="020B0604020202020204" pitchFamily="34" charset="0"/>
                                  </a:rPr>
                                  <m:t>, </m:t>
                                </m:r>
                                <m:sSup>
                                  <m:sSupPr>
                                    <m:ctrlPr>
                                      <a:rPr lang="en-US" altLang="zh-CN" sz="1200" b="0" i="1" dirty="0" smtClean="0">
                                        <a:solidFill>
                                          <a:srgbClr val="000000"/>
                                        </a:solidFill>
                                        <a:latin typeface="Cambria Math" panose="02040503050406030204" pitchFamily="18" charset="0"/>
                                        <a:cs typeface="Arial" panose="020B0604020202020204" pitchFamily="34" charset="0"/>
                                      </a:rPr>
                                    </m:ctrlPr>
                                  </m:sSupPr>
                                  <m:e>
                                    <m:r>
                                      <a:rPr lang="en-US" altLang="zh-CN" sz="1200" b="0" i="1" dirty="0" smtClean="0">
                                        <a:solidFill>
                                          <a:srgbClr val="000000"/>
                                        </a:solidFill>
                                        <a:latin typeface="Cambria Math" panose="02040503050406030204" pitchFamily="18" charset="0"/>
                                        <a:cs typeface="Arial" panose="020B0604020202020204" pitchFamily="34" charset="0"/>
                                      </a:rPr>
                                      <m:t>1.1</m:t>
                                    </m:r>
                                  </m:e>
                                  <m:sup>
                                    <m:r>
                                      <a:rPr lang="en-US" altLang="zh-CN" sz="1200" b="0" i="1" dirty="0" smtClean="0">
                                        <a:solidFill>
                                          <a:srgbClr val="000000"/>
                                        </a:solidFill>
                                        <a:latin typeface="Cambria Math" panose="02040503050406030204" pitchFamily="18" charset="0"/>
                                        <a:cs typeface="Arial" panose="020B0604020202020204" pitchFamily="34" charset="0"/>
                                      </a:rPr>
                                      <m:t>𝑓</m:t>
                                    </m:r>
                                  </m:sup>
                                </m:sSup>
                              </m:oMath>
                            </m:oMathPara>
                          </a14:m>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1.86</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488457671"/>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CsI(Tl)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4.51</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1220</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slight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0000"/>
                              </a:solidFill>
                              <a:latin typeface="Arial" panose="020B0604020202020204" pitchFamily="34" charset="0"/>
                              <a:cs typeface="Arial" panose="020B0604020202020204" pitchFamily="34" charset="0"/>
                            </a:rPr>
                            <a:t>165</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1.86</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4196734278"/>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BGO</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7.13</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21</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1.12</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104540156"/>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LSO(Ce)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7.40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40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85</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1.14</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2708465559"/>
                      </a:ext>
                    </a:extLst>
                  </a:tr>
                  <a:tr h="381878">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PbWO4</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200" i="1" dirty="0" smtClean="0">
                                        <a:solidFill>
                                          <a:srgbClr val="000000"/>
                                        </a:solidFill>
                                        <a:latin typeface="Cambria Math" panose="02040503050406030204" pitchFamily="18" charset="0"/>
                                        <a:cs typeface="Arial" panose="020B0604020202020204" pitchFamily="34" charset="0"/>
                                      </a:rPr>
                                    </m:ctrlPr>
                                  </m:sSupPr>
                                  <m:e>
                                    <m:r>
                                      <a:rPr lang="en-US" altLang="zh-CN" sz="1200" b="0" i="1" dirty="0" smtClean="0">
                                        <a:solidFill>
                                          <a:srgbClr val="000000"/>
                                        </a:solidFill>
                                        <a:latin typeface="Cambria Math" panose="02040503050406030204" pitchFamily="18" charset="0"/>
                                        <a:cs typeface="Arial" panose="020B0604020202020204" pitchFamily="34" charset="0"/>
                                      </a:rPr>
                                      <m:t>0.3</m:t>
                                    </m:r>
                                  </m:e>
                                  <m:sup>
                                    <m:r>
                                      <a:rPr lang="en-US" altLang="zh-CN" sz="1200" b="0" i="1" dirty="0" smtClean="0">
                                        <a:solidFill>
                                          <a:srgbClr val="000000"/>
                                        </a:solidFill>
                                        <a:latin typeface="Cambria Math" panose="02040503050406030204" pitchFamily="18" charset="0"/>
                                        <a:cs typeface="Arial" panose="020B0604020202020204" pitchFamily="34" charset="0"/>
                                      </a:rPr>
                                      <m:t>𝑠</m:t>
                                    </m:r>
                                  </m:sup>
                                </m:sSup>
                                <m:r>
                                  <a:rPr lang="en-US" altLang="zh-CN" sz="1200" b="0" i="1" dirty="0" smtClean="0">
                                    <a:solidFill>
                                      <a:srgbClr val="000000"/>
                                    </a:solidFill>
                                    <a:latin typeface="Cambria Math" panose="02040503050406030204" pitchFamily="18" charset="0"/>
                                    <a:cs typeface="Arial" panose="020B0604020202020204" pitchFamily="34" charset="0"/>
                                  </a:rPr>
                                  <m:t>, </m:t>
                                </m:r>
                                <m:sSup>
                                  <m:sSupPr>
                                    <m:ctrlPr>
                                      <a:rPr lang="en-US" altLang="zh-CN" sz="1200" b="0" i="1" dirty="0" smtClean="0">
                                        <a:solidFill>
                                          <a:srgbClr val="000000"/>
                                        </a:solidFill>
                                        <a:latin typeface="Cambria Math" panose="02040503050406030204" pitchFamily="18" charset="0"/>
                                        <a:cs typeface="Arial" panose="020B0604020202020204" pitchFamily="34" charset="0"/>
                                      </a:rPr>
                                    </m:ctrlPr>
                                  </m:sSupPr>
                                  <m:e>
                                    <m:r>
                                      <a:rPr lang="en-US" altLang="zh-CN" sz="1200" b="0" i="1" dirty="0" smtClean="0">
                                        <a:solidFill>
                                          <a:srgbClr val="000000"/>
                                        </a:solidFill>
                                        <a:latin typeface="Cambria Math" panose="02040503050406030204" pitchFamily="18" charset="0"/>
                                        <a:cs typeface="Arial" panose="020B0604020202020204" pitchFamily="34" charset="0"/>
                                      </a:rPr>
                                      <m:t>0.077</m:t>
                                    </m:r>
                                  </m:e>
                                  <m:sup>
                                    <m:r>
                                      <a:rPr lang="en-US" altLang="zh-CN" sz="1200" b="0" i="1" dirty="0" smtClean="0">
                                        <a:solidFill>
                                          <a:srgbClr val="000000"/>
                                        </a:solidFill>
                                        <a:latin typeface="Cambria Math" panose="02040503050406030204" pitchFamily="18" charset="0"/>
                                        <a:cs typeface="Arial" panose="020B0604020202020204" pitchFamily="34" charset="0"/>
                                      </a:rPr>
                                      <m:t>𝑓</m:t>
                                    </m:r>
                                  </m:sup>
                                </m:sSup>
                              </m:oMath>
                            </m:oMathPara>
                          </a14:m>
                          <a:endParaRPr lang="zh-CN" altLang="en-US" sz="1200" i="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0.89</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EEEEEE"/>
                        </a:solidFill>
                      </a:tcPr>
                    </a:tc>
                    <a:extLst>
                      <a:ext uri="{0D108BD9-81ED-4DB2-BD59-A6C34878D82A}">
                        <a16:rowId xmlns:a16="http://schemas.microsoft.com/office/drawing/2014/main" val="1554123388"/>
                      </a:ext>
                    </a:extLst>
                  </a:tr>
                </a:tbl>
              </a:graphicData>
            </a:graphic>
          </p:graphicFrame>
        </mc:Choice>
        <mc:Fallback xmlns="">
          <p:graphicFrame>
            <p:nvGraphicFramePr>
              <p:cNvPr id="21" name="表格 20">
                <a:extLst>
                  <a:ext uri="{FF2B5EF4-FFF2-40B4-BE49-F238E27FC236}">
                    <a16:creationId xmlns:a16="http://schemas.microsoft.com/office/drawing/2014/main" id="{29C86BD6-5989-EA88-A529-4959E7C2EBB6}"/>
                  </a:ext>
                </a:extLst>
              </p:cNvPr>
              <p:cNvGraphicFramePr>
                <a:graphicFrameLocks noGrp="1"/>
              </p:cNvGraphicFramePr>
              <p:nvPr>
                <p:extLst>
                  <p:ext uri="{D42A27DB-BD31-4B8C-83A1-F6EECF244321}">
                    <p14:modId xmlns:p14="http://schemas.microsoft.com/office/powerpoint/2010/main" val="2198985612"/>
                  </p:ext>
                </p:extLst>
              </p:nvPr>
            </p:nvGraphicFramePr>
            <p:xfrm>
              <a:off x="6161859" y="810549"/>
              <a:ext cx="5765426" cy="2990939"/>
            </p:xfrm>
            <a:graphic>
              <a:graphicData uri="http://schemas.openxmlformats.org/drawingml/2006/table">
                <a:tbl>
                  <a:tblPr firstRow="1" bandRow="1">
                    <a:tableStyleId>{5C22544A-7EE6-4342-B048-85BDC9FD1C3A}</a:tableStyleId>
                  </a:tblPr>
                  <a:tblGrid>
                    <a:gridCol w="1021721">
                      <a:extLst>
                        <a:ext uri="{9D8B030D-6E8A-4147-A177-3AD203B41FA5}">
                          <a16:colId xmlns:a16="http://schemas.microsoft.com/office/drawing/2014/main" val="2674739082"/>
                        </a:ext>
                      </a:extLst>
                    </a:gridCol>
                    <a:gridCol w="842588">
                      <a:extLst>
                        <a:ext uri="{9D8B030D-6E8A-4147-A177-3AD203B41FA5}">
                          <a16:colId xmlns:a16="http://schemas.microsoft.com/office/drawing/2014/main" val="840160500"/>
                        </a:ext>
                      </a:extLst>
                    </a:gridCol>
                    <a:gridCol w="975280">
                      <a:extLst>
                        <a:ext uri="{9D8B030D-6E8A-4147-A177-3AD203B41FA5}">
                          <a16:colId xmlns:a16="http://schemas.microsoft.com/office/drawing/2014/main" val="3299187423"/>
                        </a:ext>
                      </a:extLst>
                    </a:gridCol>
                    <a:gridCol w="809416">
                      <a:extLst>
                        <a:ext uri="{9D8B030D-6E8A-4147-A177-3AD203B41FA5}">
                          <a16:colId xmlns:a16="http://schemas.microsoft.com/office/drawing/2014/main" val="1388707268"/>
                        </a:ext>
                      </a:extLst>
                    </a:gridCol>
                    <a:gridCol w="1028356">
                      <a:extLst>
                        <a:ext uri="{9D8B030D-6E8A-4147-A177-3AD203B41FA5}">
                          <a16:colId xmlns:a16="http://schemas.microsoft.com/office/drawing/2014/main" val="1670409927"/>
                        </a:ext>
                      </a:extLst>
                    </a:gridCol>
                    <a:gridCol w="1088065">
                      <a:extLst>
                        <a:ext uri="{9D8B030D-6E8A-4147-A177-3AD203B41FA5}">
                          <a16:colId xmlns:a16="http://schemas.microsoft.com/office/drawing/2014/main" val="4094259380"/>
                        </a:ext>
                      </a:extLst>
                    </a:gridCol>
                  </a:tblGrid>
                  <a:tr h="377872">
                    <a:tc gridSpan="6">
                      <a:txBody>
                        <a:bodyPr/>
                        <a:lstStyle/>
                        <a:p>
                          <a:pPr algn="l"/>
                          <a:r>
                            <a:rPr lang="en-US" altLang="zh-CN" sz="1600" dirty="0">
                              <a:latin typeface="Arial" panose="020B0604020202020204" pitchFamily="34" charset="0"/>
                              <a:cs typeface="Arial" panose="020B0604020202020204" pitchFamily="34" charset="0"/>
                            </a:rPr>
                            <a:t>Table 2: Properties of several inorganic crystals</a:t>
                          </a:r>
                          <a:endParaRPr lang="zh-CN" altLang="en-US" sz="1600" b="1" dirty="0">
                            <a:solidFill>
                              <a:srgbClr val="FFFFFF"/>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1C3879"/>
                          </a:solidFill>
                          <a:prstDash val="solid"/>
                        </a:lnT>
                        <a:lnB w="38100" cmpd="sng">
                          <a:solidFill>
                            <a:srgbClr val="1C3879"/>
                          </a:solidFill>
                          <a:prstDash val="solid"/>
                        </a:lnB>
                        <a:solidFill>
                          <a:srgbClr val="1C3879"/>
                        </a:solidFill>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tc hMerge="1">
                      <a:txBody>
                        <a:bodyPr/>
                        <a:lstStyle/>
                        <a:p>
                          <a:pPr algn="ctr"/>
                          <a:endParaRPr lang="zh-CN"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8389241"/>
                      </a:ext>
                    </a:extLst>
                  </a:tr>
                  <a:tr h="602895">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Materials</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C5D5ED"/>
                        </a:solidFill>
                      </a:tcPr>
                    </a:tc>
                    <a:tc>
                      <a:txBody>
                        <a:bodyPr/>
                        <a:lstStyle/>
                        <a:p>
                          <a:endParaRPr lang="zh-CN"/>
                        </a:p>
                      </a:txBody>
                      <a:tcPr>
                        <a:lnL w="12700" cmpd="sng">
                          <a:solidFill>
                            <a:srgbClr val="1C3879"/>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blipFill>
                          <a:blip r:embed="rId4"/>
                          <a:stretch>
                            <a:fillRect l="-122464" t="-64646" r="-467391" b="-336364"/>
                          </a:stretch>
                        </a:blip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Decay </a:t>
                          </a:r>
                        </a:p>
                        <a:p>
                          <a:pPr algn="ctr"/>
                          <a:r>
                            <a:rPr lang="en-US" altLang="zh-CN" sz="1200" dirty="0">
                              <a:solidFill>
                                <a:srgbClr val="000000"/>
                              </a:solidFill>
                              <a:latin typeface="Arial" panose="020B0604020202020204" pitchFamily="34" charset="0"/>
                              <a:cs typeface="Arial" panose="020B0604020202020204" pitchFamily="34" charset="0"/>
                            </a:rPr>
                            <a:t>time [</a:t>
                          </a:r>
                          <a:r>
                            <a:rPr lang="en-US" altLang="zh-CN" sz="1200" i="1" dirty="0">
                              <a:solidFill>
                                <a:srgbClr val="000000"/>
                              </a:solidFill>
                              <a:latin typeface="Arial" panose="020B0604020202020204" pitchFamily="34" charset="0"/>
                              <a:cs typeface="Arial" panose="020B0604020202020204" pitchFamily="34" charset="0"/>
                            </a:rPr>
                            <a:t>ns</a:t>
                          </a:r>
                          <a:r>
                            <a:rPr lang="en-US" altLang="zh-CN" sz="1200" dirty="0">
                              <a:solidFill>
                                <a:srgbClr val="000000"/>
                              </a:solidFill>
                              <a:latin typeface="Arial" panose="020B0604020202020204" pitchFamily="34" charset="0"/>
                              <a:cs typeface="Arial" panose="020B0604020202020204" pitchFamily="34" charset="0"/>
                            </a:rPr>
                            <a: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Hygrosc-opicity</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Relative output</a:t>
                          </a: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Radiation length[</a:t>
                          </a:r>
                          <a:r>
                            <a:rPr lang="en-US" altLang="zh-CN" sz="1200" i="1" dirty="0">
                              <a:solidFill>
                                <a:srgbClr val="000000"/>
                              </a:solidFill>
                              <a:latin typeface="Arial" panose="020B0604020202020204" pitchFamily="34" charset="0"/>
                              <a:cs typeface="Arial" panose="020B0604020202020204" pitchFamily="34" charset="0"/>
                            </a:rPr>
                            <a:t>cm</a:t>
                          </a:r>
                          <a:r>
                            <a:rPr lang="en-US" altLang="zh-CN" sz="1200" dirty="0">
                              <a:solidFill>
                                <a:srgbClr val="000000"/>
                              </a:solidFill>
                              <a:latin typeface="Arial" panose="020B0604020202020204" pitchFamily="34" charset="0"/>
                              <a:cs typeface="Arial" panose="020B0604020202020204" pitchFamily="34" charset="0"/>
                            </a:rPr>
                            <a: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689825567"/>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NaI(Tl)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3.67</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245</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yes</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2.59</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264692805"/>
                      </a:ext>
                    </a:extLst>
                  </a:tr>
                  <a:tr h="381878">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CsI(pure)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4.51</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slight</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endParaRPr lang="zh-CN"/>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blipFill>
                          <a:blip r:embed="rId4"/>
                          <a:stretch>
                            <a:fillRect l="-355030" t="-346774" r="-108284" b="-353226"/>
                          </a:stretch>
                        </a:blip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1.86</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488457671"/>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CsI(Tl)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4.51</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1220</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slight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0000"/>
                              </a:solidFill>
                              <a:latin typeface="Arial" panose="020B0604020202020204" pitchFamily="34" charset="0"/>
                              <a:cs typeface="Arial" panose="020B0604020202020204" pitchFamily="34" charset="0"/>
                            </a:rPr>
                            <a:t>165</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1.86</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4196734278"/>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BGO</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7.13</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21</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1.12</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104540156"/>
                      </a:ext>
                    </a:extLst>
                  </a:tr>
                  <a:tr h="311604">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LSO(Ce)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7.40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40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85</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1.14</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2708465559"/>
                      </a:ext>
                    </a:extLst>
                  </a:tr>
                  <a:tr h="381878">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PbWO4</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no</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EEEEEE"/>
                        </a:solidFill>
                      </a:tcPr>
                    </a:tc>
                    <a:tc>
                      <a:txBody>
                        <a:bodyPr/>
                        <a:lstStyle/>
                        <a:p>
                          <a:endParaRPr lang="zh-CN"/>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blipFill>
                          <a:blip r:embed="rId4"/>
                          <a:stretch>
                            <a:fillRect l="-355030" t="-684127" r="-108284" b="-3175"/>
                          </a:stretch>
                        </a:blip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0.89</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EEEEEE"/>
                        </a:solidFill>
                      </a:tcPr>
                    </a:tc>
                    <a:extLst>
                      <a:ext uri="{0D108BD9-81ED-4DB2-BD59-A6C34878D82A}">
                        <a16:rowId xmlns:a16="http://schemas.microsoft.com/office/drawing/2014/main" val="155412338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3" name="表格 22">
                <a:extLst>
                  <a:ext uri="{FF2B5EF4-FFF2-40B4-BE49-F238E27FC236}">
                    <a16:creationId xmlns:a16="http://schemas.microsoft.com/office/drawing/2014/main" id="{D74DB882-D56F-04E5-2616-DA371C1CA7CA}"/>
                  </a:ext>
                </a:extLst>
              </p:cNvPr>
              <p:cNvGraphicFramePr>
                <a:graphicFrameLocks noGrp="1"/>
              </p:cNvGraphicFramePr>
              <p:nvPr>
                <p:extLst>
                  <p:ext uri="{D42A27DB-BD31-4B8C-83A1-F6EECF244321}">
                    <p14:modId xmlns:p14="http://schemas.microsoft.com/office/powerpoint/2010/main" val="2513586553"/>
                  </p:ext>
                </p:extLst>
              </p:nvPr>
            </p:nvGraphicFramePr>
            <p:xfrm>
              <a:off x="6184898" y="3895876"/>
              <a:ext cx="5588001" cy="224457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524365497"/>
                        </a:ext>
                      </a:extLst>
                    </a:gridCol>
                    <a:gridCol w="1413187">
                      <a:extLst>
                        <a:ext uri="{9D8B030D-6E8A-4147-A177-3AD203B41FA5}">
                          <a16:colId xmlns:a16="http://schemas.microsoft.com/office/drawing/2014/main" val="1927965530"/>
                        </a:ext>
                      </a:extLst>
                    </a:gridCol>
                    <a:gridCol w="1657622">
                      <a:extLst>
                        <a:ext uri="{9D8B030D-6E8A-4147-A177-3AD203B41FA5}">
                          <a16:colId xmlns:a16="http://schemas.microsoft.com/office/drawing/2014/main" val="636399701"/>
                        </a:ext>
                      </a:extLst>
                    </a:gridCol>
                    <a:gridCol w="1120192">
                      <a:extLst>
                        <a:ext uri="{9D8B030D-6E8A-4147-A177-3AD203B41FA5}">
                          <a16:colId xmlns:a16="http://schemas.microsoft.com/office/drawing/2014/main" val="1522463863"/>
                        </a:ext>
                      </a:extLst>
                    </a:gridCol>
                  </a:tblGrid>
                  <a:tr h="4138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FFFFFF"/>
                              </a:solidFill>
                              <a:latin typeface="Arial" panose="020B0604020202020204" pitchFamily="34" charset="0"/>
                              <a:cs typeface="Arial" panose="020B0604020202020204" pitchFamily="34" charset="0"/>
                            </a:rPr>
                            <a:t>Table3: International space instrument ECAL crystal</a:t>
                          </a:r>
                          <a:endParaRPr lang="zh-CN" altLang="en-US" sz="1600" b="1" dirty="0">
                            <a:solidFill>
                              <a:srgbClr val="FFFFFF"/>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1C3879"/>
                          </a:solidFill>
                          <a:prstDash val="solid"/>
                        </a:lnT>
                        <a:lnB w="38100" cmpd="sng">
                          <a:solidFill>
                            <a:srgbClr val="1C3879"/>
                          </a:solidFill>
                          <a:prstDash val="solid"/>
                        </a:lnB>
                        <a:solidFill>
                          <a:srgbClr val="1C3879"/>
                        </a:solid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70883223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Project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C5D5ED"/>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Radiation length</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ECAL size [</a:t>
                          </a:r>
                          <a14:m>
                            <m:oMath xmlns:m="http://schemas.openxmlformats.org/officeDocument/2006/math">
                              <m:sSup>
                                <m:sSupPr>
                                  <m:ctrlPr>
                                    <a:rPr lang="en-US" altLang="zh-CN" sz="1200" b="1" i="1" smtClean="0">
                                      <a:solidFill>
                                        <a:srgbClr val="000000"/>
                                      </a:solidFill>
                                      <a:latin typeface="Cambria Math" panose="02040503050406030204" pitchFamily="18" charset="0"/>
                                      <a:cs typeface="Arial" panose="020B0604020202020204" pitchFamily="34" charset="0"/>
                                    </a:rPr>
                                  </m:ctrlPr>
                                </m:sSupPr>
                                <m:e>
                                  <m:r>
                                    <a:rPr lang="en-US" altLang="zh-CN" sz="1200" b="1" i="1" smtClean="0">
                                      <a:solidFill>
                                        <a:srgbClr val="000000"/>
                                      </a:solidFill>
                                      <a:latin typeface="Cambria Math" panose="02040503050406030204" pitchFamily="18" charset="0"/>
                                      <a:cs typeface="Arial" panose="020B0604020202020204" pitchFamily="34" charset="0"/>
                                    </a:rPr>
                                    <m:t>𝒎𝒎</m:t>
                                  </m:r>
                                </m:e>
                                <m:sup>
                                  <m:r>
                                    <a:rPr lang="en-US" altLang="zh-CN" sz="1200" b="1" i="1" smtClean="0">
                                      <a:solidFill>
                                        <a:srgbClr val="000000"/>
                                      </a:solidFill>
                                      <a:latin typeface="Cambria Math" panose="02040503050406030204" pitchFamily="18" charset="0"/>
                                      <a:cs typeface="Arial" panose="020B0604020202020204" pitchFamily="34" charset="0"/>
                                    </a:rPr>
                                    <m:t>𝟑</m:t>
                                  </m:r>
                                </m:sup>
                              </m:sSup>
                            </m:oMath>
                          </a14:m>
                          <a:r>
                            <a:rPr lang="en-US" altLang="zh-CN" sz="1200" b="1" dirty="0">
                              <a:solidFill>
                                <a:srgbClr val="000000"/>
                              </a:solidFill>
                              <a:latin typeface="Arial" panose="020B0604020202020204" pitchFamily="34" charset="0"/>
                              <a:cs typeface="Arial" panose="020B0604020202020204" pitchFamily="34" charset="0"/>
                            </a:rPr>
                            <a: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Crystal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415928524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EGRET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760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760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200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NaI(Tl)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3686089221"/>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AGILE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1.5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375</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375</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b="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CsI(Tl)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91801248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Fermi-LAT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8.6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1800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1800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200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CsI(Tl)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FFFFFF"/>
                        </a:solidFill>
                      </a:tcPr>
                    </a:tc>
                    <a:extLst>
                      <a:ext uri="{0D108BD9-81ED-4DB2-BD59-A6C34878D82A}">
                        <a16:rowId xmlns:a16="http://schemas.microsoft.com/office/drawing/2014/main" val="3271243533"/>
                      </a:ext>
                    </a:extLst>
                  </a:tr>
                </a:tbl>
              </a:graphicData>
            </a:graphic>
          </p:graphicFrame>
        </mc:Choice>
        <mc:Fallback xmlns="">
          <p:graphicFrame>
            <p:nvGraphicFramePr>
              <p:cNvPr id="23" name="表格 22">
                <a:extLst>
                  <a:ext uri="{FF2B5EF4-FFF2-40B4-BE49-F238E27FC236}">
                    <a16:creationId xmlns:a16="http://schemas.microsoft.com/office/drawing/2014/main" id="{D74DB882-D56F-04E5-2616-DA371C1CA7CA}"/>
                  </a:ext>
                </a:extLst>
              </p:cNvPr>
              <p:cNvGraphicFramePr>
                <a:graphicFrameLocks noGrp="1"/>
              </p:cNvGraphicFramePr>
              <p:nvPr>
                <p:extLst>
                  <p:ext uri="{D42A27DB-BD31-4B8C-83A1-F6EECF244321}">
                    <p14:modId xmlns:p14="http://schemas.microsoft.com/office/powerpoint/2010/main" val="2513586553"/>
                  </p:ext>
                </p:extLst>
              </p:nvPr>
            </p:nvGraphicFramePr>
            <p:xfrm>
              <a:off x="6184898" y="3895876"/>
              <a:ext cx="5588001" cy="224457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524365497"/>
                        </a:ext>
                      </a:extLst>
                    </a:gridCol>
                    <a:gridCol w="1413187">
                      <a:extLst>
                        <a:ext uri="{9D8B030D-6E8A-4147-A177-3AD203B41FA5}">
                          <a16:colId xmlns:a16="http://schemas.microsoft.com/office/drawing/2014/main" val="1927965530"/>
                        </a:ext>
                      </a:extLst>
                    </a:gridCol>
                    <a:gridCol w="1657622">
                      <a:extLst>
                        <a:ext uri="{9D8B030D-6E8A-4147-A177-3AD203B41FA5}">
                          <a16:colId xmlns:a16="http://schemas.microsoft.com/office/drawing/2014/main" val="636399701"/>
                        </a:ext>
                      </a:extLst>
                    </a:gridCol>
                    <a:gridCol w="1120192">
                      <a:extLst>
                        <a:ext uri="{9D8B030D-6E8A-4147-A177-3AD203B41FA5}">
                          <a16:colId xmlns:a16="http://schemas.microsoft.com/office/drawing/2014/main" val="1522463863"/>
                        </a:ext>
                      </a:extLst>
                    </a:gridCol>
                  </a:tblGrid>
                  <a:tr h="4138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FFFFFF"/>
                              </a:solidFill>
                              <a:latin typeface="Arial" panose="020B0604020202020204" pitchFamily="34" charset="0"/>
                              <a:cs typeface="Arial" panose="020B0604020202020204" pitchFamily="34" charset="0"/>
                            </a:rPr>
                            <a:t>Table3: International space instrument ECAL crystal</a:t>
                          </a:r>
                          <a:endParaRPr lang="zh-CN" altLang="en-US" sz="1600" b="1" dirty="0">
                            <a:solidFill>
                              <a:srgbClr val="FFFFFF"/>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1C3879"/>
                          </a:solidFill>
                          <a:prstDash val="solid"/>
                        </a:lnT>
                        <a:lnB w="38100" cmpd="sng">
                          <a:solidFill>
                            <a:srgbClr val="1C3879"/>
                          </a:solidFill>
                          <a:prstDash val="solid"/>
                        </a:lnB>
                        <a:solidFill>
                          <a:srgbClr val="1C3879"/>
                        </a:solidFill>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70883223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Project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C5D5ED"/>
                        </a:solid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Radiation length</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solidFill>
                          <a:srgbClr val="EEEEEE"/>
                        </a:solidFill>
                      </a:tcPr>
                    </a:tc>
                    <a:tc>
                      <a:txBody>
                        <a:bodyPr/>
                        <a:lstStyle/>
                        <a:p>
                          <a:endParaRPr lang="zh-CN"/>
                        </a:p>
                      </a:txBody>
                      <a:tcPr>
                        <a:lnL w="12700" cmpd="sng">
                          <a:solidFill>
                            <a:srgbClr val="FFFFFF"/>
                          </a:solidFill>
                          <a:prstDash val="solid"/>
                        </a:lnL>
                        <a:lnR w="12700" cmpd="sng">
                          <a:solidFill>
                            <a:srgbClr val="FFFFFF"/>
                          </a:solidFill>
                          <a:prstDash val="solid"/>
                        </a:lnR>
                        <a:lnT w="38100" cmpd="sng">
                          <a:solidFill>
                            <a:srgbClr val="1C3879"/>
                          </a:solidFill>
                          <a:prstDash val="solid"/>
                        </a:lnT>
                        <a:lnB w="12700" cmpd="sng">
                          <a:solidFill>
                            <a:srgbClr val="FFFFFF"/>
                          </a:solidFill>
                          <a:prstDash val="solid"/>
                        </a:lnB>
                        <a:blipFill>
                          <a:blip r:embed="rId5"/>
                          <a:stretch>
                            <a:fillRect l="-170221" t="-94667" r="-69118" b="-304000"/>
                          </a:stretch>
                        </a:blipFill>
                      </a:tcPr>
                    </a:tc>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Crystal</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38100" cmpd="sng">
                          <a:solidFill>
                            <a:srgbClr val="1C3879"/>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415928524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EGRET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760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760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200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NaI(Tl)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FFFFFF"/>
                        </a:solidFill>
                      </a:tcPr>
                    </a:tc>
                    <a:extLst>
                      <a:ext uri="{0D108BD9-81ED-4DB2-BD59-A6C34878D82A}">
                        <a16:rowId xmlns:a16="http://schemas.microsoft.com/office/drawing/2014/main" val="3686089221"/>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AGILE</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1.5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375</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375</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30</a:t>
                          </a:r>
                          <a:endParaRPr lang="zh-CN" altLang="en-US" sz="1200" b="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FFFFFF"/>
                          </a:solidFill>
                          <a:prstDash val="solid"/>
                        </a:lnB>
                        <a:solidFill>
                          <a:srgbClr val="EEEEEE"/>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CsI(Tl)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FFFFFF"/>
                          </a:solidFill>
                          <a:prstDash val="solid"/>
                        </a:lnB>
                        <a:solidFill>
                          <a:srgbClr val="EEEEEE"/>
                        </a:solidFill>
                      </a:tcPr>
                    </a:tc>
                    <a:extLst>
                      <a:ext uri="{0D108BD9-81ED-4DB2-BD59-A6C34878D82A}">
                        <a16:rowId xmlns:a16="http://schemas.microsoft.com/office/drawing/2014/main" val="3918012484"/>
                      </a:ext>
                    </a:extLst>
                  </a:tr>
                  <a:tr h="457692">
                    <a:tc>
                      <a:txBody>
                        <a:bodyPr/>
                        <a:lstStyle/>
                        <a:p>
                          <a:pPr algn="ctr"/>
                          <a:r>
                            <a:rPr lang="en-US" altLang="zh-CN" sz="1200" b="1" dirty="0">
                              <a:solidFill>
                                <a:srgbClr val="000000"/>
                              </a:solidFill>
                              <a:latin typeface="Arial" panose="020B0604020202020204" pitchFamily="34" charset="0"/>
                              <a:cs typeface="Arial" panose="020B0604020202020204" pitchFamily="34" charset="0"/>
                            </a:rPr>
                            <a:t>Fermi-LAT</a:t>
                          </a:r>
                          <a:endParaRPr lang="zh-CN" altLang="en-US" sz="1200" b="1"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C5D5ED"/>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8.6 X0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1C3879"/>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1800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1800</a:t>
                          </a:r>
                          <a:r>
                            <a:rPr lang="en-US" altLang="zh-CN" sz="1200" b="1" dirty="0">
                              <a:latin typeface="Arial" panose="020B0604020202020204" pitchFamily="34" charset="0"/>
                              <a:cs typeface="Arial" panose="020B0604020202020204" pitchFamily="34" charset="0"/>
                            </a:rPr>
                            <a:t>×</a:t>
                          </a:r>
                          <a:r>
                            <a:rPr lang="en-US" altLang="zh-CN" sz="1200" dirty="0">
                              <a:solidFill>
                                <a:srgbClr val="000000"/>
                              </a:solidFill>
                              <a:latin typeface="Arial" panose="020B0604020202020204" pitchFamily="34" charset="0"/>
                              <a:cs typeface="Arial" panose="020B0604020202020204" pitchFamily="34" charset="0"/>
                            </a:rPr>
                            <a:t>200</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FFFFFF"/>
                          </a:solidFill>
                          <a:prstDash val="solid"/>
                        </a:lnR>
                        <a:lnT w="12700" cmpd="sng">
                          <a:solidFill>
                            <a:srgbClr val="FFFFFF"/>
                          </a:solidFill>
                          <a:prstDash val="solid"/>
                        </a:lnT>
                        <a:lnB w="12700" cmpd="sng">
                          <a:solidFill>
                            <a:srgbClr val="1C3879"/>
                          </a:solidFill>
                          <a:prstDash val="solid"/>
                        </a:lnB>
                        <a:solidFill>
                          <a:srgbClr val="FFFFFF"/>
                        </a:solidFill>
                      </a:tcPr>
                    </a:tc>
                    <a:tc>
                      <a:txBody>
                        <a:bodyPr/>
                        <a:lstStyle/>
                        <a:p>
                          <a:pPr algn="ctr"/>
                          <a:r>
                            <a:rPr lang="en-US" altLang="zh-CN" sz="1200" dirty="0">
                              <a:solidFill>
                                <a:srgbClr val="000000"/>
                              </a:solidFill>
                              <a:latin typeface="Arial" panose="020B0604020202020204" pitchFamily="34" charset="0"/>
                              <a:cs typeface="Arial" panose="020B0604020202020204" pitchFamily="34" charset="0"/>
                            </a:rPr>
                            <a:t>CsI(Tl)</a:t>
                          </a:r>
                          <a:endParaRPr lang="zh-CN" altLang="en-US" sz="1200" dirty="0">
                            <a:solidFill>
                              <a:srgbClr val="000000"/>
                            </a:solidFill>
                            <a:latin typeface="Arial" panose="020B0604020202020204" pitchFamily="34" charset="0"/>
                            <a:cs typeface="Arial" panose="020B0604020202020204" pitchFamily="34" charset="0"/>
                          </a:endParaRPr>
                        </a:p>
                      </a:txBody>
                      <a:tcPr>
                        <a:lnL w="12700" cmpd="sng">
                          <a:solidFill>
                            <a:srgbClr val="FFFFFF"/>
                          </a:solidFill>
                          <a:prstDash val="solid"/>
                        </a:lnL>
                        <a:lnR w="12700" cmpd="sng">
                          <a:solidFill>
                            <a:srgbClr val="1C3879"/>
                          </a:solidFill>
                          <a:prstDash val="solid"/>
                        </a:lnR>
                        <a:lnT w="12700" cmpd="sng">
                          <a:solidFill>
                            <a:srgbClr val="FFFFFF"/>
                          </a:solidFill>
                          <a:prstDash val="solid"/>
                        </a:lnT>
                        <a:lnB w="12700" cmpd="sng">
                          <a:solidFill>
                            <a:srgbClr val="1C3879"/>
                          </a:solidFill>
                          <a:prstDash val="solid"/>
                        </a:lnB>
                        <a:solidFill>
                          <a:srgbClr val="FFFFFF"/>
                        </a:solidFill>
                      </a:tcPr>
                    </a:tc>
                    <a:extLst>
                      <a:ext uri="{0D108BD9-81ED-4DB2-BD59-A6C34878D82A}">
                        <a16:rowId xmlns:a16="http://schemas.microsoft.com/office/drawing/2014/main" val="3271243533"/>
                      </a:ext>
                    </a:extLst>
                  </a:tr>
                </a:tbl>
              </a:graphicData>
            </a:graphic>
          </p:graphicFrame>
        </mc:Fallback>
      </mc:AlternateContent>
      <p:pic>
        <p:nvPicPr>
          <p:cNvPr id="27" name="图片 26">
            <a:extLst>
              <a:ext uri="{FF2B5EF4-FFF2-40B4-BE49-F238E27FC236}">
                <a16:creationId xmlns:a16="http://schemas.microsoft.com/office/drawing/2014/main" id="{6AB7233B-5078-0E07-A908-2475221DE4D4}"/>
              </a:ext>
            </a:extLst>
          </p:cNvPr>
          <p:cNvPicPr>
            <a:picLocks noChangeAspect="1"/>
          </p:cNvPicPr>
          <p:nvPr/>
        </p:nvPicPr>
        <p:blipFill>
          <a:blip r:embed="rId6"/>
          <a:stretch>
            <a:fillRect/>
          </a:stretch>
        </p:blipFill>
        <p:spPr>
          <a:xfrm>
            <a:off x="793321" y="4638878"/>
            <a:ext cx="5004658" cy="1618314"/>
          </a:xfrm>
          <a:prstGeom prst="rect">
            <a:avLst/>
          </a:prstGeom>
        </p:spPr>
      </p:pic>
    </p:spTree>
    <p:extLst>
      <p:ext uri="{BB962C8B-B14F-4D97-AF65-F5344CB8AC3E}">
        <p14:creationId xmlns:p14="http://schemas.microsoft.com/office/powerpoint/2010/main" val="527870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0BBE-C249-CBFC-DF25-A3248514B45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E4E257E-FE39-87F3-5DB6-7774281F00A1}"/>
              </a:ext>
            </a:extLst>
          </p:cNvPr>
          <p:cNvSpPr>
            <a:spLocks noGrp="1"/>
          </p:cNvSpPr>
          <p:nvPr>
            <p:ph type="title"/>
          </p:nvPr>
        </p:nvSpPr>
        <p:spPr/>
        <p:txBody>
          <a:bodyPr/>
          <a:lstStyle/>
          <a:p>
            <a:r>
              <a:rPr lang="en-US" altLang="zh-CN" dirty="0"/>
              <a:t>VLAST-P ECAL design scheme(2)</a:t>
            </a:r>
            <a:endParaRPr lang="zh-CN" altLang="en-US" dirty="0"/>
          </a:p>
        </p:txBody>
      </p:sp>
      <p:sp>
        <p:nvSpPr>
          <p:cNvPr id="3" name="内容占位符 2">
            <a:extLst>
              <a:ext uri="{FF2B5EF4-FFF2-40B4-BE49-F238E27FC236}">
                <a16:creationId xmlns:a16="http://schemas.microsoft.com/office/drawing/2014/main" id="{9399C8F6-E6B5-EA2A-BCED-F935FE6C6CBC}"/>
              </a:ext>
            </a:extLst>
          </p:cNvPr>
          <p:cNvSpPr>
            <a:spLocks noGrp="1"/>
          </p:cNvSpPr>
          <p:nvPr>
            <p:ph idx="1"/>
          </p:nvPr>
        </p:nvSpPr>
        <p:spPr>
          <a:xfrm>
            <a:off x="320462" y="786831"/>
            <a:ext cx="5311988" cy="2371281"/>
          </a:xfrm>
        </p:spPr>
        <p:txBody>
          <a:bodyPr>
            <a:normAutofit/>
          </a:bodyPr>
          <a:lstStyle/>
          <a:p>
            <a:r>
              <a:rPr lang="en-US" altLang="zh-CN" dirty="0"/>
              <a:t>Photonic electronics devices</a:t>
            </a:r>
          </a:p>
          <a:p>
            <a:pPr lvl="1"/>
            <a:r>
              <a:rPr lang="en-US" altLang="zh-CN" dirty="0"/>
              <a:t>Physics requirements: gain, noise</a:t>
            </a:r>
          </a:p>
          <a:p>
            <a:pPr lvl="1"/>
            <a:r>
              <a:rPr lang="en-US" altLang="zh-CN" dirty="0"/>
              <a:t>Engineering Development</a:t>
            </a:r>
          </a:p>
          <a:p>
            <a:pPr lvl="2"/>
            <a:r>
              <a:rPr lang="en-US" altLang="zh-CN" dirty="0"/>
              <a:t>Power consumption</a:t>
            </a:r>
          </a:p>
          <a:p>
            <a:pPr lvl="2"/>
            <a:r>
              <a:rPr lang="en-US" altLang="zh-CN" dirty="0"/>
              <a:t>Photonic device size</a:t>
            </a:r>
          </a:p>
          <a:p>
            <a:pPr lvl="2"/>
            <a:r>
              <a:rPr lang="en-US" altLang="zh-CN" dirty="0"/>
              <a:t>Engineering cost</a:t>
            </a:r>
          </a:p>
          <a:p>
            <a:endParaRPr lang="en-US" altLang="zh-CN" dirty="0"/>
          </a:p>
        </p:txBody>
      </p:sp>
      <p:sp>
        <p:nvSpPr>
          <p:cNvPr id="4" name="日期占位符 3">
            <a:extLst>
              <a:ext uri="{FF2B5EF4-FFF2-40B4-BE49-F238E27FC236}">
                <a16:creationId xmlns:a16="http://schemas.microsoft.com/office/drawing/2014/main" id="{6D5FAB8F-8C9B-E0C0-E25D-8B2358CA1D27}"/>
              </a:ext>
            </a:extLst>
          </p:cNvPr>
          <p:cNvSpPr>
            <a:spLocks noGrp="1"/>
          </p:cNvSpPr>
          <p:nvPr>
            <p:ph type="dt" sz="half" idx="10"/>
          </p:nvPr>
        </p:nvSpPr>
        <p:spPr/>
        <p:txBody>
          <a:bodyPr/>
          <a:lstStyle/>
          <a:p>
            <a:fld id="{3BF1DA0A-D3B5-4F17-B95F-4D9EED33B755}"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B5E1BB0D-1822-270D-297C-08CE9F3921F9}"/>
              </a:ext>
            </a:extLst>
          </p:cNvPr>
          <p:cNvSpPr>
            <a:spLocks noGrp="1"/>
          </p:cNvSpPr>
          <p:nvPr>
            <p:ph type="sldNum" sz="quarter" idx="12"/>
          </p:nvPr>
        </p:nvSpPr>
        <p:spPr/>
        <p:txBody>
          <a:bodyPr/>
          <a:lstStyle/>
          <a:p>
            <a:fld id="{594EB773-AC9C-4FD7-86AF-8E7E9F681A4F}" type="slidenum">
              <a:rPr lang="zh-CN" altLang="en-US" smtClean="0"/>
              <a:t>13</a:t>
            </a:fld>
            <a:endParaRPr lang="zh-CN" altLang="en-US" dirty="0"/>
          </a:p>
        </p:txBody>
      </p:sp>
      <p:pic>
        <p:nvPicPr>
          <p:cNvPr id="10" name="图片 9">
            <a:extLst>
              <a:ext uri="{FF2B5EF4-FFF2-40B4-BE49-F238E27FC236}">
                <a16:creationId xmlns:a16="http://schemas.microsoft.com/office/drawing/2014/main" id="{FDB9298D-6BAC-A722-E5B9-CC9ABF2521F9}"/>
              </a:ext>
            </a:extLst>
          </p:cNvPr>
          <p:cNvPicPr>
            <a:picLocks noChangeAspect="1"/>
          </p:cNvPicPr>
          <p:nvPr/>
        </p:nvPicPr>
        <p:blipFill>
          <a:blip r:embed="rId2"/>
          <a:stretch>
            <a:fillRect/>
          </a:stretch>
        </p:blipFill>
        <p:spPr>
          <a:xfrm>
            <a:off x="4587366" y="3650791"/>
            <a:ext cx="3313860" cy="2177571"/>
          </a:xfrm>
          <a:prstGeom prst="rect">
            <a:avLst/>
          </a:prstGeom>
        </p:spPr>
      </p:pic>
      <p:pic>
        <p:nvPicPr>
          <p:cNvPr id="12" name="图片 11">
            <a:extLst>
              <a:ext uri="{FF2B5EF4-FFF2-40B4-BE49-F238E27FC236}">
                <a16:creationId xmlns:a16="http://schemas.microsoft.com/office/drawing/2014/main" id="{CC3641DC-527A-402B-FF1A-2C62B8101FC6}"/>
              </a:ext>
            </a:extLst>
          </p:cNvPr>
          <p:cNvPicPr>
            <a:picLocks noChangeAspect="1"/>
          </p:cNvPicPr>
          <p:nvPr/>
        </p:nvPicPr>
        <p:blipFill>
          <a:blip r:embed="rId3"/>
          <a:stretch>
            <a:fillRect/>
          </a:stretch>
        </p:blipFill>
        <p:spPr>
          <a:xfrm>
            <a:off x="8270117" y="3608181"/>
            <a:ext cx="2606841" cy="2220181"/>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8FB3DC90-DDBB-0E66-F14D-9D2D7ABF80D6}"/>
                  </a:ext>
                </a:extLst>
              </p:cNvPr>
              <p:cNvSpPr txBox="1"/>
              <p:nvPr/>
            </p:nvSpPr>
            <p:spPr>
              <a:xfrm>
                <a:off x="4707542" y="5828362"/>
                <a:ext cx="6538308" cy="836576"/>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VLAST-P ECAL prototype preliminary design</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CsI(Tl) crystal + APD readout</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Payload size limit allocated for ECAL: 100 kg, 30×30 </a:t>
                </a:r>
                <a14:m>
                  <m:oMath xmlns:m="http://schemas.openxmlformats.org/officeDocument/2006/math">
                    <m:sSup>
                      <m:sSupPr>
                        <m:ctrlPr>
                          <a:rPr lang="en-US" altLang="zh-CN" sz="1600" b="1" i="1" smtClean="0">
                            <a:latin typeface="Cambria Math" panose="02040503050406030204" pitchFamily="18" charset="0"/>
                            <a:cs typeface="Arial" panose="020B0604020202020204" pitchFamily="34" charset="0"/>
                          </a:rPr>
                        </m:ctrlPr>
                      </m:sSupPr>
                      <m:e>
                        <m:r>
                          <a:rPr lang="en-US" altLang="zh-CN" sz="1600" b="1" i="1" smtClean="0">
                            <a:latin typeface="Cambria Math" panose="02040503050406030204" pitchFamily="18" charset="0"/>
                            <a:cs typeface="Arial" panose="020B0604020202020204" pitchFamily="34" charset="0"/>
                          </a:rPr>
                          <m:t>𝒄𝒎</m:t>
                        </m:r>
                      </m:e>
                      <m:sup>
                        <m:r>
                          <a:rPr lang="en-US" altLang="zh-CN" sz="1600" b="1" i="1" smtClean="0">
                            <a:latin typeface="Cambria Math" panose="02040503050406030204" pitchFamily="18" charset="0"/>
                            <a:cs typeface="Arial" panose="020B0604020202020204" pitchFamily="34" charset="0"/>
                          </a:rPr>
                          <m:t>𝟐</m:t>
                        </m:r>
                      </m:sup>
                    </m:sSup>
                  </m:oMath>
                </a14:m>
                <a:endParaRPr lang="en-US" altLang="zh-CN" sz="1600" b="1" dirty="0">
                  <a:latin typeface="Arial" panose="020B0604020202020204" pitchFamily="34" charset="0"/>
                  <a:cs typeface="Arial" panose="020B0604020202020204" pitchFamily="34" charset="0"/>
                </a:endParaRPr>
              </a:p>
            </p:txBody>
          </p:sp>
        </mc:Choice>
        <mc:Fallback xmlns="">
          <p:sp>
            <p:nvSpPr>
              <p:cNvPr id="14" name="文本框 13">
                <a:extLst>
                  <a:ext uri="{FF2B5EF4-FFF2-40B4-BE49-F238E27FC236}">
                    <a16:creationId xmlns:a16="http://schemas.microsoft.com/office/drawing/2014/main" id="{8FB3DC90-DDBB-0E66-F14D-9D2D7ABF80D6}"/>
                  </a:ext>
                </a:extLst>
              </p:cNvPr>
              <p:cNvSpPr txBox="1">
                <a:spLocks noRot="1" noChangeAspect="1" noMove="1" noResize="1" noEditPoints="1" noAdjustHandles="1" noChangeArrowheads="1" noChangeShapeType="1" noTextEdit="1"/>
              </p:cNvSpPr>
              <p:nvPr/>
            </p:nvSpPr>
            <p:spPr>
              <a:xfrm>
                <a:off x="4707542" y="5828362"/>
                <a:ext cx="6538308" cy="836576"/>
              </a:xfrm>
              <a:prstGeom prst="rect">
                <a:avLst/>
              </a:prstGeom>
              <a:blipFill>
                <a:blip r:embed="rId4"/>
                <a:stretch>
                  <a:fillRect l="-466" t="-2190" b="-8759"/>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3B22086D-8CEE-01AD-F8F3-7FD72658D344}"/>
              </a:ext>
            </a:extLst>
          </p:cNvPr>
          <p:cNvPicPr>
            <a:picLocks noChangeAspect="1"/>
          </p:cNvPicPr>
          <p:nvPr/>
        </p:nvPicPr>
        <p:blipFill>
          <a:blip r:embed="rId5"/>
          <a:stretch>
            <a:fillRect/>
          </a:stretch>
        </p:blipFill>
        <p:spPr>
          <a:xfrm>
            <a:off x="654921" y="3512945"/>
            <a:ext cx="3003897" cy="2733705"/>
          </a:xfrm>
          <a:prstGeom prst="rect">
            <a:avLst/>
          </a:prstGeom>
        </p:spPr>
      </p:pic>
      <p:sp>
        <p:nvSpPr>
          <p:cNvPr id="18" name="文本框 17">
            <a:extLst>
              <a:ext uri="{FF2B5EF4-FFF2-40B4-BE49-F238E27FC236}">
                <a16:creationId xmlns:a16="http://schemas.microsoft.com/office/drawing/2014/main" id="{FBCCDB5B-D02C-F7A5-D46E-19EDA26AF58B}"/>
              </a:ext>
            </a:extLst>
          </p:cNvPr>
          <p:cNvSpPr txBox="1"/>
          <p:nvPr/>
        </p:nvSpPr>
        <p:spPr>
          <a:xfrm>
            <a:off x="182885" y="2814895"/>
            <a:ext cx="5587141" cy="646331"/>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Considering physics requirements and working environments, </a:t>
            </a:r>
            <a:r>
              <a:rPr lang="en-US" altLang="zh-CN" b="1" dirty="0">
                <a:solidFill>
                  <a:srgbClr val="FF0000"/>
                </a:solidFill>
                <a:latin typeface="Arial" panose="020B0604020202020204" pitchFamily="34" charset="0"/>
                <a:cs typeface="Arial" panose="020B0604020202020204" pitchFamily="34" charset="0"/>
              </a:rPr>
              <a:t>APD</a:t>
            </a:r>
            <a:r>
              <a:rPr lang="en-US" altLang="zh-CN" b="1" dirty="0">
                <a:latin typeface="Arial" panose="020B0604020202020204" pitchFamily="34" charset="0"/>
                <a:cs typeface="Arial" panose="020B0604020202020204" pitchFamily="34" charset="0"/>
              </a:rPr>
              <a:t> is chosen as photonic device </a:t>
            </a:r>
          </a:p>
        </p:txBody>
      </p:sp>
      <p:pic>
        <p:nvPicPr>
          <p:cNvPr id="9" name="图片 8">
            <a:extLst>
              <a:ext uri="{FF2B5EF4-FFF2-40B4-BE49-F238E27FC236}">
                <a16:creationId xmlns:a16="http://schemas.microsoft.com/office/drawing/2014/main" id="{56640E3F-65A7-553A-8F27-1E05E36F82DF}"/>
              </a:ext>
            </a:extLst>
          </p:cNvPr>
          <p:cNvPicPr>
            <a:picLocks noChangeAspect="1"/>
          </p:cNvPicPr>
          <p:nvPr/>
        </p:nvPicPr>
        <p:blipFill>
          <a:blip r:embed="rId6"/>
          <a:stretch>
            <a:fillRect/>
          </a:stretch>
        </p:blipFill>
        <p:spPr>
          <a:xfrm>
            <a:off x="6010966" y="1064200"/>
            <a:ext cx="5681809" cy="2220181"/>
          </a:xfrm>
          <a:prstGeom prst="rect">
            <a:avLst/>
          </a:prstGeom>
        </p:spPr>
      </p:pic>
    </p:spTree>
    <p:extLst>
      <p:ext uri="{BB962C8B-B14F-4D97-AF65-F5344CB8AC3E}">
        <p14:creationId xmlns:p14="http://schemas.microsoft.com/office/powerpoint/2010/main" val="157709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170E2-C4AB-6116-A4BB-4D2CCB13DA0E}"/>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DE1F1D95-E759-5A29-AB47-0A360C5263C5}"/>
              </a:ext>
            </a:extLst>
          </p:cNvPr>
          <p:cNvPicPr>
            <a:picLocks noChangeAspect="1"/>
          </p:cNvPicPr>
          <p:nvPr/>
        </p:nvPicPr>
        <p:blipFill>
          <a:blip r:embed="rId2"/>
          <a:stretch>
            <a:fillRect/>
          </a:stretch>
        </p:blipFill>
        <p:spPr>
          <a:xfrm>
            <a:off x="7522553" y="3736904"/>
            <a:ext cx="4348985" cy="2980181"/>
          </a:xfrm>
          <a:prstGeom prst="rect">
            <a:avLst/>
          </a:prstGeom>
        </p:spPr>
      </p:pic>
      <p:pic>
        <p:nvPicPr>
          <p:cNvPr id="11" name="图片 10">
            <a:extLst>
              <a:ext uri="{FF2B5EF4-FFF2-40B4-BE49-F238E27FC236}">
                <a16:creationId xmlns:a16="http://schemas.microsoft.com/office/drawing/2014/main" id="{E12CE75F-3E7C-1300-996B-C591607A42C5}"/>
              </a:ext>
            </a:extLst>
          </p:cNvPr>
          <p:cNvPicPr>
            <a:picLocks noChangeAspect="1"/>
          </p:cNvPicPr>
          <p:nvPr/>
        </p:nvPicPr>
        <p:blipFill>
          <a:blip r:embed="rId3"/>
          <a:stretch>
            <a:fillRect/>
          </a:stretch>
        </p:blipFill>
        <p:spPr>
          <a:xfrm>
            <a:off x="7519162" y="845491"/>
            <a:ext cx="4355765" cy="2905770"/>
          </a:xfrm>
          <a:prstGeom prst="rect">
            <a:avLst/>
          </a:prstGeom>
        </p:spPr>
      </p:pic>
      <p:sp>
        <p:nvSpPr>
          <p:cNvPr id="12" name="文本框 11">
            <a:extLst>
              <a:ext uri="{FF2B5EF4-FFF2-40B4-BE49-F238E27FC236}">
                <a16:creationId xmlns:a16="http://schemas.microsoft.com/office/drawing/2014/main" id="{C9BBDA5D-E3BD-A265-27F2-31ED6FA5ACE9}"/>
              </a:ext>
            </a:extLst>
          </p:cNvPr>
          <p:cNvSpPr txBox="1"/>
          <p:nvPr/>
        </p:nvSpPr>
        <p:spPr>
          <a:xfrm>
            <a:off x="8487489" y="786832"/>
            <a:ext cx="2248544"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100 MeV gamma energy profile</a:t>
            </a:r>
            <a:endParaRPr lang="zh-CN" altLang="en-US" sz="1100" b="1" dirty="0"/>
          </a:p>
        </p:txBody>
      </p:sp>
      <p:sp>
        <p:nvSpPr>
          <p:cNvPr id="13" name="文本框 12">
            <a:extLst>
              <a:ext uri="{FF2B5EF4-FFF2-40B4-BE49-F238E27FC236}">
                <a16:creationId xmlns:a16="http://schemas.microsoft.com/office/drawing/2014/main" id="{CDB1EB24-04EE-84F6-919F-0067941CB97C}"/>
              </a:ext>
            </a:extLst>
          </p:cNvPr>
          <p:cNvSpPr txBox="1"/>
          <p:nvPr/>
        </p:nvSpPr>
        <p:spPr>
          <a:xfrm>
            <a:off x="8560863" y="3751261"/>
            <a:ext cx="2101795"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1 GeV gamma energy profile</a:t>
            </a:r>
            <a:endParaRPr lang="zh-CN" altLang="en-US" sz="1100" b="1" dirty="0"/>
          </a:p>
        </p:txBody>
      </p:sp>
      <p:sp>
        <p:nvSpPr>
          <p:cNvPr id="2" name="标题 1">
            <a:extLst>
              <a:ext uri="{FF2B5EF4-FFF2-40B4-BE49-F238E27FC236}">
                <a16:creationId xmlns:a16="http://schemas.microsoft.com/office/drawing/2014/main" id="{2E5884A1-58C6-2A83-1F83-7A5C41F6CAE8}"/>
              </a:ext>
            </a:extLst>
          </p:cNvPr>
          <p:cNvSpPr>
            <a:spLocks noGrp="1"/>
          </p:cNvSpPr>
          <p:nvPr>
            <p:ph type="title"/>
          </p:nvPr>
        </p:nvSpPr>
        <p:spPr/>
        <p:txBody>
          <a:bodyPr/>
          <a:lstStyle/>
          <a:p>
            <a:r>
              <a:rPr lang="en-US" altLang="zh-CN" dirty="0"/>
              <a:t>ECAL</a:t>
            </a:r>
            <a:r>
              <a:rPr lang="zh-CN" altLang="en-US" dirty="0"/>
              <a:t> </a:t>
            </a:r>
            <a:r>
              <a:rPr lang="en-US" altLang="zh-CN" dirty="0"/>
              <a:t>prototype size</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287B194-F13E-B688-0ABE-71E24BE93131}"/>
                  </a:ext>
                </a:extLst>
              </p:cNvPr>
              <p:cNvSpPr>
                <a:spLocks noGrp="1"/>
              </p:cNvSpPr>
              <p:nvPr>
                <p:ph idx="1"/>
              </p:nvPr>
            </p:nvSpPr>
            <p:spPr/>
            <p:txBody>
              <a:bodyPr/>
              <a:lstStyle/>
              <a:p>
                <a:r>
                  <a:rPr lang="en-US" altLang="zh-CN" dirty="0"/>
                  <a:t>Longitudinal size optimization</a:t>
                </a:r>
              </a:p>
              <a:p>
                <a:pPr lvl="1"/>
                <a:r>
                  <a:rPr lang="en-US" altLang="zh-CN" dirty="0"/>
                  <a:t>&gt; 10 </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latin typeface="Cambria Math" panose="02040503050406030204" pitchFamily="18" charset="0"/>
                          </a:rPr>
                          <m:t>𝑋</m:t>
                        </m:r>
                      </m:e>
                      <m:sub>
                        <m:r>
                          <a:rPr lang="en-US" altLang="zh-CN" i="0" dirty="0" smtClean="0">
                            <a:latin typeface="Cambria Math" panose="02040503050406030204" pitchFamily="18" charset="0"/>
                          </a:rPr>
                          <m:t>0</m:t>
                        </m:r>
                      </m:sub>
                    </m:sSub>
                    <m:r>
                      <a:rPr lang="en-US" altLang="zh-CN" b="0" i="1" dirty="0" smtClean="0">
                        <a:latin typeface="Cambria Math" panose="02040503050406030204" pitchFamily="18" charset="0"/>
                      </a:rPr>
                      <m:t> </m:t>
                    </m:r>
                  </m:oMath>
                </a14:m>
                <a:r>
                  <a:rPr lang="en-US" altLang="zh-CN" dirty="0"/>
                  <a:t>makes sure 90% particle primary energy deposited   </a:t>
                </a:r>
              </a:p>
              <a:p>
                <a:pPr lvl="1"/>
                <a:r>
                  <a:rPr lang="en-US" altLang="zh-CN" dirty="0"/>
                  <a:t>Considering the payload mass limits: 100 kg</a:t>
                </a:r>
              </a:p>
              <a:p>
                <a:r>
                  <a:rPr lang="en-US" altLang="zh-CN" dirty="0"/>
                  <a:t>ECAL prototype size design: 5×5 CsI(Tl) crystal </a:t>
                </a:r>
              </a:p>
              <a:p>
                <a:endParaRPr lang="en-US" altLang="zh-CN" dirty="0"/>
              </a:p>
            </p:txBody>
          </p:sp>
        </mc:Choice>
        <mc:Fallback xmlns="">
          <p:sp>
            <p:nvSpPr>
              <p:cNvPr id="3" name="内容占位符 2">
                <a:extLst>
                  <a:ext uri="{FF2B5EF4-FFF2-40B4-BE49-F238E27FC236}">
                    <a16:creationId xmlns:a16="http://schemas.microsoft.com/office/drawing/2014/main" id="{E287B194-F13E-B688-0ABE-71E24BE93131}"/>
                  </a:ext>
                </a:extLst>
              </p:cNvPr>
              <p:cNvSpPr>
                <a:spLocks noGrp="1" noRot="1" noChangeAspect="1" noMove="1" noResize="1" noEditPoints="1" noAdjustHandles="1" noChangeArrowheads="1" noChangeShapeType="1" noTextEdit="1"/>
              </p:cNvSpPr>
              <p:nvPr>
                <p:ph idx="1"/>
              </p:nvPr>
            </p:nvSpPr>
            <p:spPr>
              <a:blipFill>
                <a:blip r:embed="rId4"/>
                <a:stretch>
                  <a:fillRect l="-174" t="-79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606AC41A-2AC0-F822-918B-5425690D1C00}"/>
              </a:ext>
            </a:extLst>
          </p:cNvPr>
          <p:cNvSpPr>
            <a:spLocks noGrp="1"/>
          </p:cNvSpPr>
          <p:nvPr>
            <p:ph type="dt" sz="half" idx="10"/>
          </p:nvPr>
        </p:nvSpPr>
        <p:spPr/>
        <p:txBody>
          <a:bodyPr/>
          <a:lstStyle/>
          <a:p>
            <a:fld id="{A555F3DC-0AF0-48B9-B336-EBCBA0BAA139}"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12D66268-59A0-FA18-A938-1C2BEF08C721}"/>
              </a:ext>
            </a:extLst>
          </p:cNvPr>
          <p:cNvSpPr>
            <a:spLocks noGrp="1"/>
          </p:cNvSpPr>
          <p:nvPr>
            <p:ph type="sldNum" sz="quarter" idx="12"/>
          </p:nvPr>
        </p:nvSpPr>
        <p:spPr/>
        <p:txBody>
          <a:bodyPr/>
          <a:lstStyle/>
          <a:p>
            <a:fld id="{594EB773-AC9C-4FD7-86AF-8E7E9F681A4F}" type="slidenum">
              <a:rPr lang="zh-CN" altLang="en-US" smtClean="0"/>
              <a:t>14</a:t>
            </a:fld>
            <a:endParaRPr lang="zh-CN" altLang="en-US" dirty="0"/>
          </a:p>
        </p:txBody>
      </p:sp>
      <p:pic>
        <p:nvPicPr>
          <p:cNvPr id="10" name="图片 9">
            <a:extLst>
              <a:ext uri="{FF2B5EF4-FFF2-40B4-BE49-F238E27FC236}">
                <a16:creationId xmlns:a16="http://schemas.microsoft.com/office/drawing/2014/main" id="{9FFA2AE0-8FAA-9294-3D0A-2F2478F405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9" t="9094" r="9440" b="8655"/>
          <a:stretch/>
        </p:blipFill>
        <p:spPr>
          <a:xfrm>
            <a:off x="441481" y="3229448"/>
            <a:ext cx="3364293" cy="1757203"/>
          </a:xfrm>
          <a:prstGeom prst="rect">
            <a:avLst/>
          </a:prstGeom>
        </p:spPr>
      </p:pic>
      <p:pic>
        <p:nvPicPr>
          <p:cNvPr id="7" name="图片 6">
            <a:extLst>
              <a:ext uri="{FF2B5EF4-FFF2-40B4-BE49-F238E27FC236}">
                <a16:creationId xmlns:a16="http://schemas.microsoft.com/office/drawing/2014/main" id="{DC3148AF-8180-4FD7-B274-8B4E58BFDAD5}"/>
              </a:ext>
            </a:extLst>
          </p:cNvPr>
          <p:cNvPicPr>
            <a:picLocks noChangeAspect="1"/>
          </p:cNvPicPr>
          <p:nvPr/>
        </p:nvPicPr>
        <p:blipFill>
          <a:blip r:embed="rId6"/>
          <a:stretch>
            <a:fillRect/>
          </a:stretch>
        </p:blipFill>
        <p:spPr>
          <a:xfrm>
            <a:off x="4280959" y="2809361"/>
            <a:ext cx="2587555" cy="2758457"/>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60E6C0C-FEB4-C804-D60F-C4FED55F18AC}"/>
                  </a:ext>
                </a:extLst>
              </p:cNvPr>
              <p:cNvSpPr txBox="1"/>
              <p:nvPr/>
            </p:nvSpPr>
            <p:spPr>
              <a:xfrm>
                <a:off x="1037550" y="5076222"/>
                <a:ext cx="2191798" cy="265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60×60×200 </a:t>
                </a:r>
                <a14:m>
                  <m:oMath xmlns:m="http://schemas.openxmlformats.org/officeDocument/2006/math">
                    <m:sSup>
                      <m:sSupPr>
                        <m:ctrlPr>
                          <a:rPr lang="en-US" altLang="zh-CN" sz="1100" b="1" i="1" smtClean="0">
                            <a:latin typeface="Cambria Math" panose="02040503050406030204" pitchFamily="18" charset="0"/>
                            <a:cs typeface="Arial" panose="020B0604020202020204" pitchFamily="34" charset="0"/>
                          </a:rPr>
                        </m:ctrlPr>
                      </m:sSupPr>
                      <m:e>
                        <m:r>
                          <a:rPr lang="en-US" altLang="zh-CN" sz="1100" b="1" i="1" smtClean="0">
                            <a:latin typeface="Cambria Math" panose="02040503050406030204" pitchFamily="18" charset="0"/>
                            <a:cs typeface="Arial" panose="020B0604020202020204" pitchFamily="34" charset="0"/>
                          </a:rPr>
                          <m:t>𝒎𝒎</m:t>
                        </m:r>
                      </m:e>
                      <m:sup>
                        <m:r>
                          <a:rPr lang="en-US" altLang="zh-CN" sz="1100" b="1" i="1" smtClean="0">
                            <a:latin typeface="Cambria Math" panose="02040503050406030204" pitchFamily="18" charset="0"/>
                            <a:cs typeface="Arial" panose="020B0604020202020204" pitchFamily="34" charset="0"/>
                          </a:rPr>
                          <m:t>𝟑</m:t>
                        </m:r>
                      </m:sup>
                    </m:sSup>
                  </m:oMath>
                </a14:m>
                <a:r>
                  <a:rPr lang="zh-CN" altLang="en-US" sz="1100" b="1" dirty="0"/>
                  <a:t> </a:t>
                </a:r>
                <a:r>
                  <a:rPr lang="en-US" altLang="zh-CN" sz="1100" b="1" dirty="0"/>
                  <a:t>CsI(Tl) Crystal</a:t>
                </a:r>
                <a:endParaRPr lang="zh-CN" altLang="en-US" sz="1100" b="1" dirty="0"/>
              </a:p>
            </p:txBody>
          </p:sp>
        </mc:Choice>
        <mc:Fallback xmlns="">
          <p:sp>
            <p:nvSpPr>
              <p:cNvPr id="5" name="文本框 4">
                <a:extLst>
                  <a:ext uri="{FF2B5EF4-FFF2-40B4-BE49-F238E27FC236}">
                    <a16:creationId xmlns:a16="http://schemas.microsoft.com/office/drawing/2014/main" id="{B60E6C0C-FEB4-C804-D60F-C4FED55F18AC}"/>
                  </a:ext>
                </a:extLst>
              </p:cNvPr>
              <p:cNvSpPr txBox="1">
                <a:spLocks noRot="1" noChangeAspect="1" noMove="1" noResize="1" noEditPoints="1" noAdjustHandles="1" noChangeArrowheads="1" noChangeShapeType="1" noTextEdit="1"/>
              </p:cNvSpPr>
              <p:nvPr/>
            </p:nvSpPr>
            <p:spPr>
              <a:xfrm>
                <a:off x="1037550" y="5076222"/>
                <a:ext cx="2191798" cy="265457"/>
              </a:xfrm>
              <a:prstGeom prst="rect">
                <a:avLst/>
              </a:prstGeom>
              <a:blipFill>
                <a:blip r:embed="rId7"/>
                <a:stretch>
                  <a:fillRect b="-10870"/>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51444D3-C65D-C547-F6BE-137885214DAA}"/>
              </a:ext>
            </a:extLst>
          </p:cNvPr>
          <p:cNvSpPr txBox="1"/>
          <p:nvPr/>
        </p:nvSpPr>
        <p:spPr>
          <a:xfrm>
            <a:off x="4566984" y="5712657"/>
            <a:ext cx="2060134"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5×5 </a:t>
            </a:r>
            <a:r>
              <a:rPr lang="en-US" altLang="zh-CN" sz="1100" b="1" dirty="0"/>
              <a:t>CsI(Tl) Crystal placement</a:t>
            </a:r>
            <a:endParaRPr lang="zh-CN" altLang="en-US" sz="1100" b="1" dirty="0"/>
          </a:p>
        </p:txBody>
      </p:sp>
    </p:spTree>
    <p:extLst>
      <p:ext uri="{BB962C8B-B14F-4D97-AF65-F5344CB8AC3E}">
        <p14:creationId xmlns:p14="http://schemas.microsoft.com/office/powerpoint/2010/main" val="426356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A78F5224-FC4A-EBD8-D1CE-63ADECAF09BE}"/>
              </a:ext>
            </a:extLst>
          </p:cNvPr>
          <p:cNvGrpSpPr/>
          <p:nvPr/>
        </p:nvGrpSpPr>
        <p:grpSpPr>
          <a:xfrm>
            <a:off x="7781557" y="3676266"/>
            <a:ext cx="4089980" cy="2968278"/>
            <a:chOff x="7705128" y="3621732"/>
            <a:chExt cx="4089980" cy="2968278"/>
          </a:xfrm>
        </p:grpSpPr>
        <p:pic>
          <p:nvPicPr>
            <p:cNvPr id="14" name="图片 13">
              <a:extLst>
                <a:ext uri="{FF2B5EF4-FFF2-40B4-BE49-F238E27FC236}">
                  <a16:creationId xmlns:a16="http://schemas.microsoft.com/office/drawing/2014/main" id="{D07B9CB5-4A4F-796D-7ADE-FFB13008CBD8}"/>
                </a:ext>
              </a:extLst>
            </p:cNvPr>
            <p:cNvPicPr>
              <a:picLocks noChangeAspect="1"/>
            </p:cNvPicPr>
            <p:nvPr/>
          </p:nvPicPr>
          <p:blipFill>
            <a:blip r:embed="rId2"/>
            <a:stretch>
              <a:fillRect/>
            </a:stretch>
          </p:blipFill>
          <p:spPr>
            <a:xfrm>
              <a:off x="7705128" y="3621732"/>
              <a:ext cx="4089980" cy="2968278"/>
            </a:xfrm>
            <a:prstGeom prst="rect">
              <a:avLst/>
            </a:prstGeom>
          </p:spPr>
        </p:pic>
        <p:sp>
          <p:nvSpPr>
            <p:cNvPr id="15" name="矩形 14">
              <a:extLst>
                <a:ext uri="{FF2B5EF4-FFF2-40B4-BE49-F238E27FC236}">
                  <a16:creationId xmlns:a16="http://schemas.microsoft.com/office/drawing/2014/main" id="{B5F48D08-4C73-868C-4123-A9464D037473}"/>
                </a:ext>
              </a:extLst>
            </p:cNvPr>
            <p:cNvSpPr/>
            <p:nvPr/>
          </p:nvSpPr>
          <p:spPr>
            <a:xfrm>
              <a:off x="10601384" y="6437058"/>
              <a:ext cx="501041" cy="1377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a:extLst>
              <a:ext uri="{FF2B5EF4-FFF2-40B4-BE49-F238E27FC236}">
                <a16:creationId xmlns:a16="http://schemas.microsoft.com/office/drawing/2014/main" id="{42D8F911-E23C-60D2-6456-61AD5DEF9ED0}"/>
              </a:ext>
            </a:extLst>
          </p:cNvPr>
          <p:cNvSpPr>
            <a:spLocks noGrp="1"/>
          </p:cNvSpPr>
          <p:nvPr>
            <p:ph type="title"/>
          </p:nvPr>
        </p:nvSpPr>
        <p:spPr/>
        <p:txBody>
          <a:bodyPr/>
          <a:lstStyle/>
          <a:p>
            <a:r>
              <a:rPr lang="en-US" altLang="zh-CN" dirty="0"/>
              <a:t>Physics process considered</a:t>
            </a:r>
            <a:endParaRPr lang="zh-CN" altLang="en-US" dirty="0"/>
          </a:p>
        </p:txBody>
      </p:sp>
      <p:sp>
        <p:nvSpPr>
          <p:cNvPr id="3" name="内容占位符 2">
            <a:extLst>
              <a:ext uri="{FF2B5EF4-FFF2-40B4-BE49-F238E27FC236}">
                <a16:creationId xmlns:a16="http://schemas.microsoft.com/office/drawing/2014/main" id="{4B9F3AE6-0131-AC4C-77EC-895C7B8CF301}"/>
              </a:ext>
            </a:extLst>
          </p:cNvPr>
          <p:cNvSpPr>
            <a:spLocks noGrp="1"/>
          </p:cNvSpPr>
          <p:nvPr>
            <p:ph idx="1"/>
          </p:nvPr>
        </p:nvSpPr>
        <p:spPr>
          <a:xfrm>
            <a:off x="320463" y="786832"/>
            <a:ext cx="6337334" cy="5389990"/>
          </a:xfrm>
        </p:spPr>
        <p:txBody>
          <a:bodyPr/>
          <a:lstStyle/>
          <a:p>
            <a:r>
              <a:rPr lang="en-US" altLang="zh-CN" dirty="0"/>
              <a:t>ECAL all materials added</a:t>
            </a:r>
          </a:p>
          <a:p>
            <a:pPr lvl="1"/>
            <a:r>
              <a:rPr lang="en-US" altLang="zh-CN" dirty="0"/>
              <a:t>Reflector: 0.6 mm </a:t>
            </a:r>
            <a:r>
              <a:rPr lang="en-US" altLang="zh-CN" dirty="0" err="1"/>
              <a:t>TiO</a:t>
            </a:r>
            <a:r>
              <a:rPr lang="en-US" altLang="zh-CN" dirty="0"/>
              <a:t>₂</a:t>
            </a:r>
          </a:p>
          <a:p>
            <a:pPr lvl="1"/>
            <a:r>
              <a:rPr lang="en-US" altLang="zh-CN" dirty="0"/>
              <a:t>Cushioning layer: Silicone rubber</a:t>
            </a:r>
          </a:p>
          <a:p>
            <a:pPr lvl="1"/>
            <a:r>
              <a:rPr lang="en-US" altLang="zh-CN" dirty="0"/>
              <a:t>Shield: carbon fiber frame</a:t>
            </a:r>
          </a:p>
          <a:p>
            <a:r>
              <a:rPr lang="en-US" altLang="zh-CN" dirty="0"/>
              <a:t>Light yield non-uniformity</a:t>
            </a:r>
          </a:p>
          <a:p>
            <a:r>
              <a:rPr lang="en-US" altLang="zh-CN" dirty="0"/>
              <a:t>Electronic noise: 475 electrons </a:t>
            </a:r>
          </a:p>
          <a:p>
            <a:r>
              <a:rPr lang="en-US" altLang="zh-CN" dirty="0"/>
              <a:t>APD ionization: 10um sensitive region(Silicon ~3.6 eV)</a:t>
            </a:r>
          </a:p>
          <a:p>
            <a:pPr lvl="1"/>
            <a:r>
              <a:rPr lang="en-US" altLang="zh-CN" dirty="0"/>
              <a:t>Secondary particle hit APD directly</a:t>
            </a:r>
          </a:p>
          <a:p>
            <a:pPr lvl="1"/>
            <a:r>
              <a:rPr lang="en-US" altLang="zh-CN" dirty="0"/>
              <a:t>Fluctuate according to energy collected at each APD</a:t>
            </a:r>
          </a:p>
          <a:p>
            <a:r>
              <a:rPr lang="en-US" altLang="zh-CN" dirty="0"/>
              <a:t>Photons arriving-to-APD</a:t>
            </a:r>
            <a:r>
              <a:rPr lang="zh-CN" altLang="en-US" dirty="0"/>
              <a:t> </a:t>
            </a:r>
            <a:r>
              <a:rPr lang="en-US" altLang="zh-CN" dirty="0"/>
              <a:t>time distribution -&gt; real signal response</a:t>
            </a:r>
          </a:p>
          <a:p>
            <a:endParaRPr lang="en-US" altLang="zh-CN" dirty="0"/>
          </a:p>
          <a:p>
            <a:pPr lvl="1"/>
            <a:endParaRPr lang="en-US" altLang="zh-CN" b="1" dirty="0"/>
          </a:p>
          <a:p>
            <a:pPr lvl="1"/>
            <a:endParaRPr lang="en-US" altLang="zh-CN" dirty="0"/>
          </a:p>
        </p:txBody>
      </p:sp>
      <p:sp>
        <p:nvSpPr>
          <p:cNvPr id="4" name="日期占位符 3">
            <a:extLst>
              <a:ext uri="{FF2B5EF4-FFF2-40B4-BE49-F238E27FC236}">
                <a16:creationId xmlns:a16="http://schemas.microsoft.com/office/drawing/2014/main" id="{06542772-A31A-B526-CE13-A1C9174A20DD}"/>
              </a:ext>
            </a:extLst>
          </p:cNvPr>
          <p:cNvSpPr>
            <a:spLocks noGrp="1"/>
          </p:cNvSpPr>
          <p:nvPr>
            <p:ph type="dt" sz="half" idx="10"/>
          </p:nvPr>
        </p:nvSpPr>
        <p:spPr/>
        <p:txBody>
          <a:bodyPr/>
          <a:lstStyle/>
          <a:p>
            <a:fld id="{7DC5F418-FCC5-4BD7-BFD6-9B9B23BFF3F8}"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37A1E2F0-1BB0-5FE3-7B18-28CDACA94EFB}"/>
              </a:ext>
            </a:extLst>
          </p:cNvPr>
          <p:cNvSpPr>
            <a:spLocks noGrp="1"/>
          </p:cNvSpPr>
          <p:nvPr>
            <p:ph type="sldNum" sz="quarter" idx="12"/>
          </p:nvPr>
        </p:nvSpPr>
        <p:spPr/>
        <p:txBody>
          <a:bodyPr/>
          <a:lstStyle/>
          <a:p>
            <a:fld id="{594EB773-AC9C-4FD7-86AF-8E7E9F681A4F}" type="slidenum">
              <a:rPr lang="zh-CN" altLang="en-US" smtClean="0"/>
              <a:t>15</a:t>
            </a:fld>
            <a:endParaRPr lang="zh-CN" altLang="en-US" dirty="0"/>
          </a:p>
        </p:txBody>
      </p:sp>
      <p:pic>
        <p:nvPicPr>
          <p:cNvPr id="7" name="图片 6">
            <a:extLst>
              <a:ext uri="{FF2B5EF4-FFF2-40B4-BE49-F238E27FC236}">
                <a16:creationId xmlns:a16="http://schemas.microsoft.com/office/drawing/2014/main" id="{9A95CD70-9A0D-0966-9A5C-862543E151D9}"/>
              </a:ext>
            </a:extLst>
          </p:cNvPr>
          <p:cNvPicPr>
            <a:picLocks noChangeAspect="1"/>
          </p:cNvPicPr>
          <p:nvPr/>
        </p:nvPicPr>
        <p:blipFill>
          <a:blip r:embed="rId3"/>
          <a:stretch>
            <a:fillRect/>
          </a:stretch>
        </p:blipFill>
        <p:spPr>
          <a:xfrm>
            <a:off x="4928432" y="913003"/>
            <a:ext cx="3082058" cy="2458491"/>
          </a:xfrm>
          <a:prstGeom prst="rect">
            <a:avLst/>
          </a:prstGeom>
        </p:spPr>
      </p:pic>
      <p:pic>
        <p:nvPicPr>
          <p:cNvPr id="11" name="图片 10">
            <a:extLst>
              <a:ext uri="{FF2B5EF4-FFF2-40B4-BE49-F238E27FC236}">
                <a16:creationId xmlns:a16="http://schemas.microsoft.com/office/drawing/2014/main" id="{28E0FDE0-F885-39B6-BA3A-1BA94CAE7775}"/>
              </a:ext>
            </a:extLst>
          </p:cNvPr>
          <p:cNvPicPr>
            <a:picLocks noChangeAspect="1"/>
          </p:cNvPicPr>
          <p:nvPr/>
        </p:nvPicPr>
        <p:blipFill>
          <a:blip r:embed="rId4"/>
          <a:stretch>
            <a:fillRect/>
          </a:stretch>
        </p:blipFill>
        <p:spPr>
          <a:xfrm>
            <a:off x="8132961" y="828993"/>
            <a:ext cx="3806412" cy="2764935"/>
          </a:xfrm>
          <a:prstGeom prst="rect">
            <a:avLst/>
          </a:prstGeom>
        </p:spPr>
      </p:pic>
      <p:sp>
        <p:nvSpPr>
          <p:cNvPr id="13" name="箭头: 下 12">
            <a:extLst>
              <a:ext uri="{FF2B5EF4-FFF2-40B4-BE49-F238E27FC236}">
                <a16:creationId xmlns:a16="http://schemas.microsoft.com/office/drawing/2014/main" id="{FF1A53D9-3B39-2E71-0084-DFAF9EC06808}"/>
              </a:ext>
            </a:extLst>
          </p:cNvPr>
          <p:cNvSpPr/>
          <p:nvPr/>
        </p:nvSpPr>
        <p:spPr>
          <a:xfrm>
            <a:off x="10245895" y="3239909"/>
            <a:ext cx="479794" cy="708037"/>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C000"/>
              </a:solidFill>
              <a:highlight>
                <a:srgbClr val="FFFF00"/>
              </a:highlight>
            </a:endParaRPr>
          </a:p>
        </p:txBody>
      </p:sp>
    </p:spTree>
    <p:extLst>
      <p:ext uri="{BB962C8B-B14F-4D97-AF65-F5344CB8AC3E}">
        <p14:creationId xmlns:p14="http://schemas.microsoft.com/office/powerpoint/2010/main" val="57866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74F38-8E07-7D38-1178-1E08447D7F00}"/>
              </a:ext>
            </a:extLst>
          </p:cNvPr>
          <p:cNvSpPr>
            <a:spLocks noGrp="1"/>
          </p:cNvSpPr>
          <p:nvPr>
            <p:ph type="title"/>
          </p:nvPr>
        </p:nvSpPr>
        <p:spPr/>
        <p:txBody>
          <a:bodyPr/>
          <a:lstStyle/>
          <a:p>
            <a:r>
              <a:rPr lang="en-US" altLang="zh-CN" dirty="0"/>
              <a:t>ECAL</a:t>
            </a:r>
            <a:r>
              <a:rPr lang="zh-CN" altLang="en-US" dirty="0"/>
              <a:t> </a:t>
            </a:r>
            <a:r>
              <a:rPr lang="en-US" altLang="zh-CN" dirty="0"/>
              <a:t>energy reconstruction</a:t>
            </a:r>
            <a:endParaRPr lang="zh-CN" altLang="en-US" dirty="0"/>
          </a:p>
        </p:txBody>
      </p:sp>
      <p:sp>
        <p:nvSpPr>
          <p:cNvPr id="3" name="内容占位符 2">
            <a:extLst>
              <a:ext uri="{FF2B5EF4-FFF2-40B4-BE49-F238E27FC236}">
                <a16:creationId xmlns:a16="http://schemas.microsoft.com/office/drawing/2014/main" id="{BF6479F6-60AF-FE62-6164-303A6796911D}"/>
              </a:ext>
            </a:extLst>
          </p:cNvPr>
          <p:cNvSpPr>
            <a:spLocks noGrp="1"/>
          </p:cNvSpPr>
          <p:nvPr>
            <p:ph idx="1"/>
          </p:nvPr>
        </p:nvSpPr>
        <p:spPr/>
        <p:txBody>
          <a:bodyPr/>
          <a:lstStyle/>
          <a:p>
            <a:r>
              <a:rPr lang="en-US" altLang="zh-CN" dirty="0"/>
              <a:t>Isotropic point source as gamma source</a:t>
            </a:r>
          </a:p>
          <a:p>
            <a:r>
              <a:rPr lang="en-US" altLang="zh-CN" dirty="0"/>
              <a:t>Event selection</a:t>
            </a:r>
            <a:endParaRPr lang="en-US" altLang="zh-CN" sz="1800" dirty="0"/>
          </a:p>
          <a:p>
            <a:pPr lvl="1"/>
            <a:r>
              <a:rPr lang="en-US" altLang="zh-CN" dirty="0"/>
              <a:t>Reconstruct</a:t>
            </a:r>
            <a:r>
              <a:rPr lang="en-US" altLang="zh-CN" sz="1800" dirty="0"/>
              <a:t> clusters: within the inner ECAL cells</a:t>
            </a:r>
          </a:p>
          <a:p>
            <a:pPr lvl="1"/>
            <a:r>
              <a:rPr lang="en-US" altLang="zh-CN" dirty="0"/>
              <a:t>Reconstruct energy: sum of nine crystals around highest-energy crystal.</a:t>
            </a:r>
          </a:p>
          <a:p>
            <a:endParaRPr lang="zh-CN" altLang="en-US" dirty="0"/>
          </a:p>
        </p:txBody>
      </p:sp>
      <p:sp>
        <p:nvSpPr>
          <p:cNvPr id="4" name="日期占位符 3">
            <a:extLst>
              <a:ext uri="{FF2B5EF4-FFF2-40B4-BE49-F238E27FC236}">
                <a16:creationId xmlns:a16="http://schemas.microsoft.com/office/drawing/2014/main" id="{0624108E-5424-C4D3-EA2B-FE9A24D17D13}"/>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18091A54-B21C-6611-B7CA-53E2D1C24C8C}"/>
              </a:ext>
            </a:extLst>
          </p:cNvPr>
          <p:cNvSpPr>
            <a:spLocks noGrp="1"/>
          </p:cNvSpPr>
          <p:nvPr>
            <p:ph type="sldNum" sz="quarter" idx="12"/>
          </p:nvPr>
        </p:nvSpPr>
        <p:spPr/>
        <p:txBody>
          <a:bodyPr/>
          <a:lstStyle/>
          <a:p>
            <a:fld id="{594EB773-AC9C-4FD7-86AF-8E7E9F681A4F}" type="slidenum">
              <a:rPr lang="zh-CN" altLang="en-US" smtClean="0"/>
              <a:t>16</a:t>
            </a:fld>
            <a:endParaRPr lang="zh-CN" altLang="en-US" dirty="0"/>
          </a:p>
        </p:txBody>
      </p:sp>
      <p:grpSp>
        <p:nvGrpSpPr>
          <p:cNvPr id="6" name="组合 5">
            <a:extLst>
              <a:ext uri="{FF2B5EF4-FFF2-40B4-BE49-F238E27FC236}">
                <a16:creationId xmlns:a16="http://schemas.microsoft.com/office/drawing/2014/main" id="{F028C2AB-EC76-F28B-DE00-03065512B489}"/>
              </a:ext>
            </a:extLst>
          </p:cNvPr>
          <p:cNvGrpSpPr/>
          <p:nvPr/>
        </p:nvGrpSpPr>
        <p:grpSpPr>
          <a:xfrm>
            <a:off x="7891595" y="818155"/>
            <a:ext cx="2468038" cy="2252859"/>
            <a:chOff x="7244133" y="3398223"/>
            <a:chExt cx="3844078" cy="3479902"/>
          </a:xfrm>
        </p:grpSpPr>
        <p:pic>
          <p:nvPicPr>
            <p:cNvPr id="7" name="图片 6">
              <a:extLst>
                <a:ext uri="{FF2B5EF4-FFF2-40B4-BE49-F238E27FC236}">
                  <a16:creationId xmlns:a16="http://schemas.microsoft.com/office/drawing/2014/main" id="{EFD8F66E-16D4-99BA-6A67-37226EC6B884}"/>
                </a:ext>
              </a:extLst>
            </p:cNvPr>
            <p:cNvPicPr>
              <a:picLocks noChangeAspect="1"/>
            </p:cNvPicPr>
            <p:nvPr/>
          </p:nvPicPr>
          <p:blipFill>
            <a:blip r:embed="rId2"/>
            <a:stretch>
              <a:fillRect/>
            </a:stretch>
          </p:blipFill>
          <p:spPr>
            <a:xfrm>
              <a:off x="7244133" y="3398223"/>
              <a:ext cx="3844078" cy="3479902"/>
            </a:xfrm>
            <a:prstGeom prst="rect">
              <a:avLst/>
            </a:prstGeom>
          </p:spPr>
        </p:pic>
        <p:sp>
          <p:nvSpPr>
            <p:cNvPr id="8" name="矩形 7">
              <a:extLst>
                <a:ext uri="{FF2B5EF4-FFF2-40B4-BE49-F238E27FC236}">
                  <a16:creationId xmlns:a16="http://schemas.microsoft.com/office/drawing/2014/main" id="{12C84B7B-F2B2-B950-B458-6FA48CAD53D0}"/>
                </a:ext>
              </a:extLst>
            </p:cNvPr>
            <p:cNvSpPr/>
            <p:nvPr/>
          </p:nvSpPr>
          <p:spPr>
            <a:xfrm>
              <a:off x="8154721" y="4183824"/>
              <a:ext cx="1894801" cy="19086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A3055B4A-613C-7B67-AD2B-26D964F9EE62}"/>
              </a:ext>
            </a:extLst>
          </p:cNvPr>
          <p:cNvGrpSpPr/>
          <p:nvPr/>
        </p:nvGrpSpPr>
        <p:grpSpPr>
          <a:xfrm>
            <a:off x="847146" y="2940954"/>
            <a:ext cx="4799236" cy="3744459"/>
            <a:chOff x="847146" y="2940954"/>
            <a:chExt cx="4799236" cy="3744459"/>
          </a:xfrm>
        </p:grpSpPr>
        <p:pic>
          <p:nvPicPr>
            <p:cNvPr id="14" name="图片 13">
              <a:extLst>
                <a:ext uri="{FF2B5EF4-FFF2-40B4-BE49-F238E27FC236}">
                  <a16:creationId xmlns:a16="http://schemas.microsoft.com/office/drawing/2014/main" id="{0ABEFC49-FF43-A864-9C9A-CFBF9EF03D09}"/>
                </a:ext>
              </a:extLst>
            </p:cNvPr>
            <p:cNvPicPr>
              <a:picLocks noChangeAspect="1"/>
            </p:cNvPicPr>
            <p:nvPr/>
          </p:nvPicPr>
          <p:blipFill>
            <a:blip r:embed="rId3"/>
            <a:stretch>
              <a:fillRect/>
            </a:stretch>
          </p:blipFill>
          <p:spPr>
            <a:xfrm>
              <a:off x="847146" y="2940954"/>
              <a:ext cx="4799236" cy="3744459"/>
            </a:xfrm>
            <a:prstGeom prst="rect">
              <a:avLst/>
            </a:prstGeom>
          </p:spPr>
        </p:pic>
        <p:pic>
          <p:nvPicPr>
            <p:cNvPr id="11" name="图片 10">
              <a:extLst>
                <a:ext uri="{FF2B5EF4-FFF2-40B4-BE49-F238E27FC236}">
                  <a16:creationId xmlns:a16="http://schemas.microsoft.com/office/drawing/2014/main" id="{52AA993C-84A0-095F-C154-7744A0D82A87}"/>
                </a:ext>
              </a:extLst>
            </p:cNvPr>
            <p:cNvPicPr>
              <a:picLocks noChangeAspect="1"/>
            </p:cNvPicPr>
            <p:nvPr/>
          </p:nvPicPr>
          <p:blipFill>
            <a:blip r:embed="rId4"/>
            <a:srcRect l="12891" t="24672" r="18757" b="25199"/>
            <a:stretch/>
          </p:blipFill>
          <p:spPr>
            <a:xfrm>
              <a:off x="5048250" y="6475409"/>
              <a:ext cx="479219" cy="192538"/>
            </a:xfrm>
            <a:prstGeom prst="rect">
              <a:avLst/>
            </a:prstGeom>
          </p:spPr>
        </p:pic>
      </p:grpSp>
      <p:grpSp>
        <p:nvGrpSpPr>
          <p:cNvPr id="16" name="组合 15">
            <a:extLst>
              <a:ext uri="{FF2B5EF4-FFF2-40B4-BE49-F238E27FC236}">
                <a16:creationId xmlns:a16="http://schemas.microsoft.com/office/drawing/2014/main" id="{656239E1-732E-528C-AFE2-F0602C71AF30}"/>
              </a:ext>
            </a:extLst>
          </p:cNvPr>
          <p:cNvGrpSpPr/>
          <p:nvPr/>
        </p:nvGrpSpPr>
        <p:grpSpPr>
          <a:xfrm>
            <a:off x="6173066" y="3012573"/>
            <a:ext cx="4682710" cy="3672840"/>
            <a:chOff x="6173066" y="3012573"/>
            <a:chExt cx="4682710" cy="3672840"/>
          </a:xfrm>
        </p:grpSpPr>
        <p:pic>
          <p:nvPicPr>
            <p:cNvPr id="12" name="图片 11">
              <a:extLst>
                <a:ext uri="{FF2B5EF4-FFF2-40B4-BE49-F238E27FC236}">
                  <a16:creationId xmlns:a16="http://schemas.microsoft.com/office/drawing/2014/main" id="{86E31CDF-8526-A436-D9B4-A1FBF1383E9B}"/>
                </a:ext>
              </a:extLst>
            </p:cNvPr>
            <p:cNvPicPr>
              <a:picLocks noChangeAspect="1"/>
            </p:cNvPicPr>
            <p:nvPr/>
          </p:nvPicPr>
          <p:blipFill>
            <a:blip r:embed="rId5"/>
            <a:stretch>
              <a:fillRect/>
            </a:stretch>
          </p:blipFill>
          <p:spPr>
            <a:xfrm>
              <a:off x="6173066" y="3012573"/>
              <a:ext cx="4682710" cy="3672840"/>
            </a:xfrm>
            <a:prstGeom prst="rect">
              <a:avLst/>
            </a:prstGeom>
          </p:spPr>
        </p:pic>
        <p:pic>
          <p:nvPicPr>
            <p:cNvPr id="13" name="图片 12">
              <a:extLst>
                <a:ext uri="{FF2B5EF4-FFF2-40B4-BE49-F238E27FC236}">
                  <a16:creationId xmlns:a16="http://schemas.microsoft.com/office/drawing/2014/main" id="{CC6463F4-3279-0F40-495D-08476B79D38D}"/>
                </a:ext>
              </a:extLst>
            </p:cNvPr>
            <p:cNvPicPr>
              <a:picLocks noChangeAspect="1"/>
            </p:cNvPicPr>
            <p:nvPr/>
          </p:nvPicPr>
          <p:blipFill>
            <a:blip r:embed="rId4"/>
            <a:srcRect l="12891" t="24672" r="18757" b="25199"/>
            <a:stretch/>
          </p:blipFill>
          <p:spPr>
            <a:xfrm>
              <a:off x="10246182" y="6473825"/>
              <a:ext cx="479219" cy="192538"/>
            </a:xfrm>
            <a:prstGeom prst="rect">
              <a:avLst/>
            </a:prstGeom>
          </p:spPr>
        </p:pic>
      </p:grpSp>
    </p:spTree>
    <p:extLst>
      <p:ext uri="{BB962C8B-B14F-4D97-AF65-F5344CB8AC3E}">
        <p14:creationId xmlns:p14="http://schemas.microsoft.com/office/powerpoint/2010/main" val="2260287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864E7A1-B4A8-1476-630B-B90A444192D6}"/>
              </a:ext>
            </a:extLst>
          </p:cNvPr>
          <p:cNvPicPr>
            <a:picLocks noChangeAspect="1"/>
          </p:cNvPicPr>
          <p:nvPr/>
        </p:nvPicPr>
        <p:blipFill>
          <a:blip r:embed="rId2"/>
          <a:srcRect t="2935" r="3108" b="2203"/>
          <a:stretch/>
        </p:blipFill>
        <p:spPr>
          <a:xfrm>
            <a:off x="7366710" y="769130"/>
            <a:ext cx="4133942" cy="2934632"/>
          </a:xfrm>
          <a:prstGeom prst="rect">
            <a:avLst/>
          </a:prstGeom>
        </p:spPr>
      </p:pic>
      <p:sp>
        <p:nvSpPr>
          <p:cNvPr id="2" name="标题 1">
            <a:extLst>
              <a:ext uri="{FF2B5EF4-FFF2-40B4-BE49-F238E27FC236}">
                <a16:creationId xmlns:a16="http://schemas.microsoft.com/office/drawing/2014/main" id="{6CBBA1C9-6DC2-08B9-8199-BD0E900C9869}"/>
              </a:ext>
            </a:extLst>
          </p:cNvPr>
          <p:cNvSpPr>
            <a:spLocks noGrp="1"/>
          </p:cNvSpPr>
          <p:nvPr>
            <p:ph type="title"/>
          </p:nvPr>
        </p:nvSpPr>
        <p:spPr/>
        <p:txBody>
          <a:bodyPr/>
          <a:lstStyle/>
          <a:p>
            <a:r>
              <a:rPr lang="en-US" altLang="zh-CN" dirty="0"/>
              <a:t>GEANT4</a:t>
            </a:r>
            <a:r>
              <a:rPr lang="zh-CN" altLang="en-US" dirty="0"/>
              <a:t> </a:t>
            </a:r>
            <a:r>
              <a:rPr lang="en-US" altLang="zh-CN" dirty="0"/>
              <a:t>simulation: ECAL + converter</a:t>
            </a:r>
            <a:endParaRPr lang="zh-CN" altLang="en-US" dirty="0"/>
          </a:p>
        </p:txBody>
      </p:sp>
      <p:sp>
        <p:nvSpPr>
          <p:cNvPr id="3" name="内容占位符 2">
            <a:extLst>
              <a:ext uri="{FF2B5EF4-FFF2-40B4-BE49-F238E27FC236}">
                <a16:creationId xmlns:a16="http://schemas.microsoft.com/office/drawing/2014/main" id="{5D559504-C62F-7FDD-EEA4-134E6F969468}"/>
              </a:ext>
            </a:extLst>
          </p:cNvPr>
          <p:cNvSpPr>
            <a:spLocks noGrp="1"/>
          </p:cNvSpPr>
          <p:nvPr>
            <p:ph idx="1"/>
          </p:nvPr>
        </p:nvSpPr>
        <p:spPr>
          <a:xfrm>
            <a:off x="320462" y="786832"/>
            <a:ext cx="3431083" cy="5389990"/>
          </a:xfrm>
        </p:spPr>
        <p:txBody>
          <a:bodyPr/>
          <a:lstStyle/>
          <a:p>
            <a:r>
              <a:rPr lang="en-US" altLang="zh-CN" dirty="0"/>
              <a:t>Geant4 MC settings</a:t>
            </a:r>
          </a:p>
          <a:p>
            <a:pPr lvl="1"/>
            <a:r>
              <a:rPr lang="en-US" altLang="zh-CN" dirty="0"/>
              <a:t>Interval between ECAL and converter: 160 mm</a:t>
            </a:r>
          </a:p>
          <a:p>
            <a:pPr lvl="1"/>
            <a:r>
              <a:rPr lang="en-US" altLang="zh-CN" dirty="0"/>
              <a:t>Particle direction: (0,0,1) </a:t>
            </a:r>
          </a:p>
          <a:p>
            <a:pPr lvl="1"/>
            <a:r>
              <a:rPr lang="en-US" altLang="zh-CN" dirty="0"/>
              <a:t>Particle position: 5 mm in front of converter</a:t>
            </a:r>
          </a:p>
          <a:p>
            <a:r>
              <a:rPr lang="en-US" altLang="zh-CN" dirty="0"/>
              <a:t>Converter data analysis</a:t>
            </a:r>
          </a:p>
          <a:p>
            <a:pPr lvl="1"/>
            <a:r>
              <a:rPr lang="en-US" altLang="zh-CN" dirty="0"/>
              <a:t>Converter efficiency</a:t>
            </a:r>
          </a:p>
          <a:p>
            <a:pPr lvl="1"/>
            <a:r>
              <a:rPr lang="en-US" altLang="zh-CN" dirty="0"/>
              <a:t>Angle fraction</a:t>
            </a:r>
          </a:p>
          <a:p>
            <a:pPr lvl="1"/>
            <a:r>
              <a:rPr lang="en-US" altLang="zh-CN" dirty="0"/>
              <a:t>Electron and positron</a:t>
            </a:r>
          </a:p>
          <a:p>
            <a:endParaRPr lang="zh-CN" altLang="en-US" dirty="0"/>
          </a:p>
        </p:txBody>
      </p:sp>
      <p:sp>
        <p:nvSpPr>
          <p:cNvPr id="4" name="日期占位符 3">
            <a:extLst>
              <a:ext uri="{FF2B5EF4-FFF2-40B4-BE49-F238E27FC236}">
                <a16:creationId xmlns:a16="http://schemas.microsoft.com/office/drawing/2014/main" id="{3839F620-C63E-A54E-4EDB-6E39B4CE90E5}"/>
              </a:ext>
            </a:extLst>
          </p:cNvPr>
          <p:cNvSpPr>
            <a:spLocks noGrp="1"/>
          </p:cNvSpPr>
          <p:nvPr>
            <p:ph type="dt" sz="half" idx="10"/>
          </p:nvPr>
        </p:nvSpPr>
        <p:spPr/>
        <p:txBody>
          <a:bodyPr/>
          <a:lstStyle/>
          <a:p>
            <a:fld id="{AACB4D57-2BB1-49DE-8EEA-197ACEF75021}" type="datetime1">
              <a:rPr lang="zh-CN" altLang="en-US" smtClean="0"/>
              <a:t>2025/4/29</a:t>
            </a:fld>
            <a:endParaRPr lang="zh-CN" altLang="en-US" dirty="0"/>
          </a:p>
        </p:txBody>
      </p:sp>
      <p:sp>
        <p:nvSpPr>
          <p:cNvPr id="6" name="灯片编号占位符 5">
            <a:extLst>
              <a:ext uri="{FF2B5EF4-FFF2-40B4-BE49-F238E27FC236}">
                <a16:creationId xmlns:a16="http://schemas.microsoft.com/office/drawing/2014/main" id="{0D40B9D2-8C51-E640-0A2B-21145DBB7B11}"/>
              </a:ext>
            </a:extLst>
          </p:cNvPr>
          <p:cNvSpPr>
            <a:spLocks noGrp="1"/>
          </p:cNvSpPr>
          <p:nvPr>
            <p:ph type="sldNum" sz="quarter" idx="12"/>
          </p:nvPr>
        </p:nvSpPr>
        <p:spPr/>
        <p:txBody>
          <a:bodyPr/>
          <a:lstStyle/>
          <a:p>
            <a:fld id="{594EB773-AC9C-4FD7-86AF-8E7E9F681A4F}" type="slidenum">
              <a:rPr lang="zh-CN" altLang="en-US" smtClean="0"/>
              <a:t>17</a:t>
            </a:fld>
            <a:endParaRPr lang="zh-CN" altLang="en-US" dirty="0"/>
          </a:p>
        </p:txBody>
      </p:sp>
      <p:pic>
        <p:nvPicPr>
          <p:cNvPr id="12" name="图片 11">
            <a:extLst>
              <a:ext uri="{FF2B5EF4-FFF2-40B4-BE49-F238E27FC236}">
                <a16:creationId xmlns:a16="http://schemas.microsoft.com/office/drawing/2014/main" id="{0F99013C-1A25-ABFF-770E-A666CDE8172B}"/>
              </a:ext>
            </a:extLst>
          </p:cNvPr>
          <p:cNvPicPr>
            <a:picLocks noChangeAspect="1"/>
          </p:cNvPicPr>
          <p:nvPr/>
        </p:nvPicPr>
        <p:blipFill>
          <a:blip r:embed="rId3"/>
          <a:stretch>
            <a:fillRect/>
          </a:stretch>
        </p:blipFill>
        <p:spPr>
          <a:xfrm>
            <a:off x="3494814" y="3703762"/>
            <a:ext cx="4042242" cy="2934632"/>
          </a:xfrm>
          <a:prstGeom prst="rect">
            <a:avLst/>
          </a:prstGeom>
        </p:spPr>
      </p:pic>
      <p:pic>
        <p:nvPicPr>
          <p:cNvPr id="14" name="图片 13">
            <a:extLst>
              <a:ext uri="{FF2B5EF4-FFF2-40B4-BE49-F238E27FC236}">
                <a16:creationId xmlns:a16="http://schemas.microsoft.com/office/drawing/2014/main" id="{FC9B145E-E069-DEA4-DF79-BEE98D60527F}"/>
              </a:ext>
            </a:extLst>
          </p:cNvPr>
          <p:cNvPicPr>
            <a:picLocks noChangeAspect="1"/>
          </p:cNvPicPr>
          <p:nvPr/>
        </p:nvPicPr>
        <p:blipFill rotWithShape="1">
          <a:blip r:embed="rId4"/>
          <a:srcRect r="654"/>
          <a:stretch/>
        </p:blipFill>
        <p:spPr>
          <a:xfrm>
            <a:off x="7674284" y="3703762"/>
            <a:ext cx="4161183" cy="2824709"/>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5A64656-DC91-4717-2AE9-210EE3C3DC8E}"/>
                  </a:ext>
                </a:extLst>
              </p:cNvPr>
              <p:cNvSpPr txBox="1"/>
              <p:nvPr/>
            </p:nvSpPr>
            <p:spPr>
              <a:xfrm>
                <a:off x="9309636" y="4351781"/>
                <a:ext cx="1663164" cy="3249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𝐸</m:t>
                          </m:r>
                        </m:e>
                        <m:sub>
                          <m:r>
                            <a:rPr lang="en-US" altLang="zh-CN" sz="1400" b="0" i="1" smtClean="0">
                              <a:latin typeface="Cambria Math" panose="02040503050406030204" pitchFamily="18" charset="0"/>
                            </a:rPr>
                            <m:t>𝛾</m:t>
                          </m:r>
                        </m:sub>
                      </m:sSub>
                      <m:r>
                        <a:rPr lang="en-US" altLang="zh-CN" sz="1400" b="0" i="1" smtClean="0">
                          <a:latin typeface="Cambria Math" panose="02040503050406030204" pitchFamily="18" charset="0"/>
                        </a:rPr>
                        <m:t>=100</m:t>
                      </m:r>
                      <m:r>
                        <a:rPr lang="en-US" altLang="zh-CN" sz="1400" b="0" i="1" smtClean="0">
                          <a:latin typeface="Cambria Math" panose="02040503050406030204" pitchFamily="18" charset="0"/>
                        </a:rPr>
                        <m:t>𝑀𝑒𝑉</m:t>
                      </m:r>
                    </m:oMath>
                  </m:oMathPara>
                </a14:m>
                <a:endParaRPr lang="zh-CN" altLang="en-US" dirty="0"/>
              </a:p>
            </p:txBody>
          </p:sp>
        </mc:Choice>
        <mc:Fallback xmlns="">
          <p:sp>
            <p:nvSpPr>
              <p:cNvPr id="5" name="文本框 4">
                <a:extLst>
                  <a:ext uri="{FF2B5EF4-FFF2-40B4-BE49-F238E27FC236}">
                    <a16:creationId xmlns:a16="http://schemas.microsoft.com/office/drawing/2014/main" id="{65A64656-DC91-4717-2AE9-210EE3C3DC8E}"/>
                  </a:ext>
                </a:extLst>
              </p:cNvPr>
              <p:cNvSpPr txBox="1">
                <a:spLocks noRot="1" noChangeAspect="1" noMove="1" noResize="1" noEditPoints="1" noAdjustHandles="1" noChangeArrowheads="1" noChangeShapeType="1" noTextEdit="1"/>
              </p:cNvSpPr>
              <p:nvPr/>
            </p:nvSpPr>
            <p:spPr>
              <a:xfrm>
                <a:off x="9309636" y="4351781"/>
                <a:ext cx="1663164" cy="324961"/>
              </a:xfrm>
              <a:prstGeom prst="rect">
                <a:avLst/>
              </a:prstGeom>
              <a:blipFill>
                <a:blip r:embed="rId6"/>
                <a:stretch>
                  <a:fillRect/>
                </a:stretch>
              </a:blipFill>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C1C49357-BBB1-C415-EDE2-FD46072CC31E}"/>
              </a:ext>
            </a:extLst>
          </p:cNvPr>
          <p:cNvGrpSpPr/>
          <p:nvPr/>
        </p:nvGrpSpPr>
        <p:grpSpPr>
          <a:xfrm>
            <a:off x="4003283" y="949738"/>
            <a:ext cx="3329170" cy="2479262"/>
            <a:chOff x="4003283" y="949738"/>
            <a:chExt cx="3329170" cy="2479262"/>
          </a:xfrm>
        </p:grpSpPr>
        <p:grpSp>
          <p:nvGrpSpPr>
            <p:cNvPr id="18" name="组合 17">
              <a:extLst>
                <a:ext uri="{FF2B5EF4-FFF2-40B4-BE49-F238E27FC236}">
                  <a16:creationId xmlns:a16="http://schemas.microsoft.com/office/drawing/2014/main" id="{10816D66-9CF4-A934-B245-2FE0F0F56714}"/>
                </a:ext>
              </a:extLst>
            </p:cNvPr>
            <p:cNvGrpSpPr/>
            <p:nvPr/>
          </p:nvGrpSpPr>
          <p:grpSpPr>
            <a:xfrm>
              <a:off x="4003283" y="949738"/>
              <a:ext cx="3329170" cy="2479262"/>
              <a:chOff x="4003283" y="949738"/>
              <a:chExt cx="3329170" cy="2479262"/>
            </a:xfrm>
          </p:grpSpPr>
          <p:pic>
            <p:nvPicPr>
              <p:cNvPr id="11" name="图片 10">
                <a:extLst>
                  <a:ext uri="{FF2B5EF4-FFF2-40B4-BE49-F238E27FC236}">
                    <a16:creationId xmlns:a16="http://schemas.microsoft.com/office/drawing/2014/main" id="{8EA019DB-721D-41B5-B2F2-5CF4092C586C}"/>
                  </a:ext>
                </a:extLst>
              </p:cNvPr>
              <p:cNvPicPr>
                <a:picLocks noChangeAspect="1"/>
              </p:cNvPicPr>
              <p:nvPr/>
            </p:nvPicPr>
            <p:blipFill>
              <a:blip r:embed="rId7"/>
              <a:srcRect r="2953"/>
              <a:stretch/>
            </p:blipFill>
            <p:spPr>
              <a:xfrm>
                <a:off x="4037540" y="949738"/>
                <a:ext cx="3294913" cy="2479262"/>
              </a:xfrm>
              <a:prstGeom prst="rect">
                <a:avLst/>
              </a:prstGeom>
            </p:spPr>
          </p:pic>
          <p:sp>
            <p:nvSpPr>
              <p:cNvPr id="17" name="矩形: 圆角 16">
                <a:extLst>
                  <a:ext uri="{FF2B5EF4-FFF2-40B4-BE49-F238E27FC236}">
                    <a16:creationId xmlns:a16="http://schemas.microsoft.com/office/drawing/2014/main" id="{D25C3622-9812-84BE-AA6C-60823A6BC775}"/>
                  </a:ext>
                </a:extLst>
              </p:cNvPr>
              <p:cNvSpPr/>
              <p:nvPr/>
            </p:nvSpPr>
            <p:spPr>
              <a:xfrm>
                <a:off x="4003283" y="1957388"/>
                <a:ext cx="675873" cy="52149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任意多边形: 形状 23">
              <a:extLst>
                <a:ext uri="{FF2B5EF4-FFF2-40B4-BE49-F238E27FC236}">
                  <a16:creationId xmlns:a16="http://schemas.microsoft.com/office/drawing/2014/main" id="{40E78A88-E5CA-E65A-C6BE-27686A5E7A29}"/>
                </a:ext>
              </a:extLst>
            </p:cNvPr>
            <p:cNvSpPr/>
            <p:nvPr/>
          </p:nvSpPr>
          <p:spPr>
            <a:xfrm flipV="1">
              <a:off x="4003283" y="2195274"/>
              <a:ext cx="675874" cy="45719"/>
            </a:xfrm>
            <a:custGeom>
              <a:avLst/>
              <a:gdLst>
                <a:gd name="connsiteX0" fmla="*/ 0 w 2507989"/>
                <a:gd name="connsiteY0" fmla="*/ 0 h 700088"/>
                <a:gd name="connsiteX1" fmla="*/ 142875 w 2507989"/>
                <a:gd name="connsiteY1" fmla="*/ 700087 h 700088"/>
                <a:gd name="connsiteX2" fmla="*/ 335757 w 2507989"/>
                <a:gd name="connsiteY2" fmla="*/ 7144 h 700088"/>
                <a:gd name="connsiteX3" fmla="*/ 471488 w 2507989"/>
                <a:gd name="connsiteY3" fmla="*/ 650081 h 700088"/>
                <a:gd name="connsiteX4" fmla="*/ 621507 w 2507989"/>
                <a:gd name="connsiteY4" fmla="*/ 57150 h 700088"/>
                <a:gd name="connsiteX5" fmla="*/ 835819 w 2507989"/>
                <a:gd name="connsiteY5" fmla="*/ 614362 h 700088"/>
                <a:gd name="connsiteX6" fmla="*/ 978694 w 2507989"/>
                <a:gd name="connsiteY6" fmla="*/ 21431 h 700088"/>
                <a:gd name="connsiteX7" fmla="*/ 1107282 w 2507989"/>
                <a:gd name="connsiteY7" fmla="*/ 621506 h 700088"/>
                <a:gd name="connsiteX8" fmla="*/ 1328738 w 2507989"/>
                <a:gd name="connsiteY8" fmla="*/ 128587 h 700088"/>
                <a:gd name="connsiteX9" fmla="*/ 1564482 w 2507989"/>
                <a:gd name="connsiteY9" fmla="*/ 607219 h 700088"/>
                <a:gd name="connsiteX10" fmla="*/ 1693069 w 2507989"/>
                <a:gd name="connsiteY10" fmla="*/ 50006 h 700088"/>
                <a:gd name="connsiteX11" fmla="*/ 1850232 w 2507989"/>
                <a:gd name="connsiteY11" fmla="*/ 592931 h 700088"/>
                <a:gd name="connsiteX12" fmla="*/ 1993107 w 2507989"/>
                <a:gd name="connsiteY12" fmla="*/ 64294 h 700088"/>
                <a:gd name="connsiteX13" fmla="*/ 2157413 w 2507989"/>
                <a:gd name="connsiteY13" fmla="*/ 585787 h 700088"/>
                <a:gd name="connsiteX14" fmla="*/ 2314575 w 2507989"/>
                <a:gd name="connsiteY14" fmla="*/ 57150 h 700088"/>
                <a:gd name="connsiteX15" fmla="*/ 2486025 w 2507989"/>
                <a:gd name="connsiteY15" fmla="*/ 507206 h 700088"/>
                <a:gd name="connsiteX16" fmla="*/ 2500313 w 2507989"/>
                <a:gd name="connsiteY16" fmla="*/ 485775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7989" h="700088">
                  <a:moveTo>
                    <a:pt x="0" y="0"/>
                  </a:moveTo>
                  <a:cubicBezTo>
                    <a:pt x="43458" y="349448"/>
                    <a:pt x="86916" y="698896"/>
                    <a:pt x="142875" y="700087"/>
                  </a:cubicBezTo>
                  <a:cubicBezTo>
                    <a:pt x="198834" y="701278"/>
                    <a:pt x="280988" y="15478"/>
                    <a:pt x="335757" y="7144"/>
                  </a:cubicBezTo>
                  <a:cubicBezTo>
                    <a:pt x="390526" y="-1190"/>
                    <a:pt x="423863" y="641747"/>
                    <a:pt x="471488" y="650081"/>
                  </a:cubicBezTo>
                  <a:cubicBezTo>
                    <a:pt x="519113" y="658415"/>
                    <a:pt x="560785" y="63103"/>
                    <a:pt x="621507" y="57150"/>
                  </a:cubicBezTo>
                  <a:cubicBezTo>
                    <a:pt x="682229" y="51197"/>
                    <a:pt x="776288" y="620315"/>
                    <a:pt x="835819" y="614362"/>
                  </a:cubicBezTo>
                  <a:cubicBezTo>
                    <a:pt x="895350" y="608409"/>
                    <a:pt x="933450" y="20240"/>
                    <a:pt x="978694" y="21431"/>
                  </a:cubicBezTo>
                  <a:cubicBezTo>
                    <a:pt x="1023938" y="22622"/>
                    <a:pt x="1048941" y="603647"/>
                    <a:pt x="1107282" y="621506"/>
                  </a:cubicBezTo>
                  <a:cubicBezTo>
                    <a:pt x="1165623" y="639365"/>
                    <a:pt x="1252538" y="130968"/>
                    <a:pt x="1328738" y="128587"/>
                  </a:cubicBezTo>
                  <a:cubicBezTo>
                    <a:pt x="1404938" y="126206"/>
                    <a:pt x="1503760" y="620316"/>
                    <a:pt x="1564482" y="607219"/>
                  </a:cubicBezTo>
                  <a:cubicBezTo>
                    <a:pt x="1625204" y="594122"/>
                    <a:pt x="1645444" y="52387"/>
                    <a:pt x="1693069" y="50006"/>
                  </a:cubicBezTo>
                  <a:cubicBezTo>
                    <a:pt x="1740694" y="47625"/>
                    <a:pt x="1800226" y="590550"/>
                    <a:pt x="1850232" y="592931"/>
                  </a:cubicBezTo>
                  <a:cubicBezTo>
                    <a:pt x="1900238" y="595312"/>
                    <a:pt x="1941910" y="65485"/>
                    <a:pt x="1993107" y="64294"/>
                  </a:cubicBezTo>
                  <a:cubicBezTo>
                    <a:pt x="2044304" y="63103"/>
                    <a:pt x="2103835" y="586978"/>
                    <a:pt x="2157413" y="585787"/>
                  </a:cubicBezTo>
                  <a:cubicBezTo>
                    <a:pt x="2210991" y="584596"/>
                    <a:pt x="2259806" y="70247"/>
                    <a:pt x="2314575" y="57150"/>
                  </a:cubicBezTo>
                  <a:cubicBezTo>
                    <a:pt x="2369344" y="44053"/>
                    <a:pt x="2455069" y="435769"/>
                    <a:pt x="2486025" y="507206"/>
                  </a:cubicBezTo>
                  <a:cubicBezTo>
                    <a:pt x="2516981" y="578643"/>
                    <a:pt x="2508647" y="532209"/>
                    <a:pt x="2500313" y="4857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7667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349969-6747-E19F-1175-D2622AE4C709}"/>
              </a:ext>
            </a:extLst>
          </p:cNvPr>
          <p:cNvSpPr>
            <a:spLocks noGrp="1"/>
          </p:cNvSpPr>
          <p:nvPr>
            <p:ph type="title"/>
          </p:nvPr>
        </p:nvSpPr>
        <p:spPr/>
        <p:txBody>
          <a:bodyPr/>
          <a:lstStyle/>
          <a:p>
            <a:r>
              <a:rPr lang="en-US" altLang="zh-CN" dirty="0"/>
              <a:t>ECAL</a:t>
            </a:r>
            <a:r>
              <a:rPr lang="zh-CN" altLang="en-US" dirty="0"/>
              <a:t> </a:t>
            </a:r>
            <a:r>
              <a:rPr lang="en-US" altLang="zh-CN" dirty="0"/>
              <a:t>+ converter energy reconstruction</a:t>
            </a:r>
            <a:endParaRPr lang="zh-CN" altLang="en-US" dirty="0"/>
          </a:p>
        </p:txBody>
      </p:sp>
      <p:sp>
        <p:nvSpPr>
          <p:cNvPr id="3" name="内容占位符 2">
            <a:extLst>
              <a:ext uri="{FF2B5EF4-FFF2-40B4-BE49-F238E27FC236}">
                <a16:creationId xmlns:a16="http://schemas.microsoft.com/office/drawing/2014/main" id="{4C94813D-107B-0BF0-1E4D-819139F55327}"/>
              </a:ext>
            </a:extLst>
          </p:cNvPr>
          <p:cNvSpPr>
            <a:spLocks noGrp="1"/>
          </p:cNvSpPr>
          <p:nvPr>
            <p:ph idx="1"/>
          </p:nvPr>
        </p:nvSpPr>
        <p:spPr/>
        <p:txBody>
          <a:bodyPr/>
          <a:lstStyle/>
          <a:p>
            <a:r>
              <a:rPr lang="en-US" altLang="zh-CN" dirty="0"/>
              <a:t>Energy spectrum under (ECAL + Converter) MC setting</a:t>
            </a:r>
          </a:p>
        </p:txBody>
      </p:sp>
      <p:sp>
        <p:nvSpPr>
          <p:cNvPr id="4" name="日期占位符 3">
            <a:extLst>
              <a:ext uri="{FF2B5EF4-FFF2-40B4-BE49-F238E27FC236}">
                <a16:creationId xmlns:a16="http://schemas.microsoft.com/office/drawing/2014/main" id="{EFA87A83-05B4-1628-5BBE-788BAEE08878}"/>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C42756A2-4DA0-7E5A-8ED9-C10756E39620}"/>
              </a:ext>
            </a:extLst>
          </p:cNvPr>
          <p:cNvSpPr>
            <a:spLocks noGrp="1"/>
          </p:cNvSpPr>
          <p:nvPr>
            <p:ph type="sldNum" sz="quarter" idx="12"/>
          </p:nvPr>
        </p:nvSpPr>
        <p:spPr/>
        <p:txBody>
          <a:bodyPr/>
          <a:lstStyle/>
          <a:p>
            <a:fld id="{594EB773-AC9C-4FD7-86AF-8E7E9F681A4F}" type="slidenum">
              <a:rPr lang="zh-CN" altLang="en-US" smtClean="0"/>
              <a:t>18</a:t>
            </a:fld>
            <a:endParaRPr lang="zh-CN" altLang="en-US" dirty="0"/>
          </a:p>
        </p:txBody>
      </p:sp>
      <p:pic>
        <p:nvPicPr>
          <p:cNvPr id="19" name="图片 18">
            <a:extLst>
              <a:ext uri="{FF2B5EF4-FFF2-40B4-BE49-F238E27FC236}">
                <a16:creationId xmlns:a16="http://schemas.microsoft.com/office/drawing/2014/main" id="{19C1E338-36A2-84C1-1A56-EA40198F436A}"/>
              </a:ext>
            </a:extLst>
          </p:cNvPr>
          <p:cNvPicPr>
            <a:picLocks noChangeAspect="1"/>
          </p:cNvPicPr>
          <p:nvPr/>
        </p:nvPicPr>
        <p:blipFill>
          <a:blip r:embed="rId2"/>
          <a:stretch>
            <a:fillRect/>
          </a:stretch>
        </p:blipFill>
        <p:spPr>
          <a:xfrm>
            <a:off x="6039743" y="1542799"/>
            <a:ext cx="5282831" cy="4075327"/>
          </a:xfrm>
          <a:prstGeom prst="rect">
            <a:avLst/>
          </a:prstGeom>
        </p:spPr>
      </p:pic>
      <p:pic>
        <p:nvPicPr>
          <p:cNvPr id="21" name="图片 20">
            <a:extLst>
              <a:ext uri="{FF2B5EF4-FFF2-40B4-BE49-F238E27FC236}">
                <a16:creationId xmlns:a16="http://schemas.microsoft.com/office/drawing/2014/main" id="{B9E43608-AFB5-DC5C-7F3F-1F7C9EE41024}"/>
              </a:ext>
            </a:extLst>
          </p:cNvPr>
          <p:cNvPicPr>
            <a:picLocks noChangeAspect="1"/>
          </p:cNvPicPr>
          <p:nvPr/>
        </p:nvPicPr>
        <p:blipFill>
          <a:blip r:embed="rId3"/>
          <a:stretch>
            <a:fillRect/>
          </a:stretch>
        </p:blipFill>
        <p:spPr>
          <a:xfrm>
            <a:off x="519422" y="1637758"/>
            <a:ext cx="5300174" cy="3980368"/>
          </a:xfrm>
          <a:prstGeom prst="rect">
            <a:avLst/>
          </a:prstGeom>
        </p:spPr>
      </p:pic>
      <p:sp>
        <p:nvSpPr>
          <p:cNvPr id="24" name="文本框 23">
            <a:extLst>
              <a:ext uri="{FF2B5EF4-FFF2-40B4-BE49-F238E27FC236}">
                <a16:creationId xmlns:a16="http://schemas.microsoft.com/office/drawing/2014/main" id="{63CA228A-D54F-D61A-BA47-7E7ED0ADEBAC}"/>
              </a:ext>
            </a:extLst>
          </p:cNvPr>
          <p:cNvSpPr txBox="1"/>
          <p:nvPr/>
        </p:nvSpPr>
        <p:spPr>
          <a:xfrm>
            <a:off x="1355938" y="4492858"/>
            <a:ext cx="1768262"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400" b="1" dirty="0"/>
              <a:t>FWHM/2.35 : 10.8%</a:t>
            </a:r>
            <a:endParaRPr lang="zh-CN" altLang="en-US" sz="1400" b="1" dirty="0"/>
          </a:p>
        </p:txBody>
      </p:sp>
      <p:sp>
        <p:nvSpPr>
          <p:cNvPr id="25" name="文本框 24">
            <a:extLst>
              <a:ext uri="{FF2B5EF4-FFF2-40B4-BE49-F238E27FC236}">
                <a16:creationId xmlns:a16="http://schemas.microsoft.com/office/drawing/2014/main" id="{696AA07A-EA6A-51A8-2A6C-2005ACA3BA74}"/>
              </a:ext>
            </a:extLst>
          </p:cNvPr>
          <p:cNvSpPr txBox="1"/>
          <p:nvPr/>
        </p:nvSpPr>
        <p:spPr>
          <a:xfrm>
            <a:off x="6975688" y="4543658"/>
            <a:ext cx="1768262"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400" b="1" dirty="0"/>
              <a:t>FWHM/2.35 : 9.5%</a:t>
            </a:r>
            <a:endParaRPr lang="zh-CN" altLang="en-US" sz="1400" b="1" dirty="0"/>
          </a:p>
        </p:txBody>
      </p:sp>
    </p:spTree>
    <p:extLst>
      <p:ext uri="{BB962C8B-B14F-4D97-AF65-F5344CB8AC3E}">
        <p14:creationId xmlns:p14="http://schemas.microsoft.com/office/powerpoint/2010/main" val="155257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AE148-5EAE-18E8-4439-BBA5E7550C5A}"/>
              </a:ext>
            </a:extLst>
          </p:cNvPr>
          <p:cNvSpPr>
            <a:spLocks noGrp="1"/>
          </p:cNvSpPr>
          <p:nvPr>
            <p:ph type="title"/>
          </p:nvPr>
        </p:nvSpPr>
        <p:spPr/>
        <p:txBody>
          <a:bodyPr/>
          <a:lstStyle/>
          <a:p>
            <a:r>
              <a:rPr lang="en-US" altLang="zh-CN" dirty="0"/>
              <a:t>ECAL + converter energy reconstruction</a:t>
            </a:r>
            <a:endParaRPr lang="zh-CN" altLang="en-US" dirty="0"/>
          </a:p>
        </p:txBody>
      </p:sp>
      <p:sp>
        <p:nvSpPr>
          <p:cNvPr id="3" name="内容占位符 2">
            <a:extLst>
              <a:ext uri="{FF2B5EF4-FFF2-40B4-BE49-F238E27FC236}">
                <a16:creationId xmlns:a16="http://schemas.microsoft.com/office/drawing/2014/main" id="{39878797-45D4-DCF0-DEFF-11706390F984}"/>
              </a:ext>
            </a:extLst>
          </p:cNvPr>
          <p:cNvSpPr>
            <a:spLocks noGrp="1"/>
          </p:cNvSpPr>
          <p:nvPr>
            <p:ph idx="1"/>
          </p:nvPr>
        </p:nvSpPr>
        <p:spPr>
          <a:xfrm>
            <a:off x="320461" y="786832"/>
            <a:ext cx="9643595" cy="1150825"/>
          </a:xfrm>
        </p:spPr>
        <p:txBody>
          <a:bodyPr>
            <a:normAutofit/>
          </a:bodyPr>
          <a:lstStyle/>
          <a:p>
            <a:r>
              <a:rPr lang="en-US" altLang="zh-CN" dirty="0"/>
              <a:t>Total reconstructed energy comparison</a:t>
            </a:r>
          </a:p>
        </p:txBody>
      </p:sp>
      <p:sp>
        <p:nvSpPr>
          <p:cNvPr id="4" name="日期占位符 3">
            <a:extLst>
              <a:ext uri="{FF2B5EF4-FFF2-40B4-BE49-F238E27FC236}">
                <a16:creationId xmlns:a16="http://schemas.microsoft.com/office/drawing/2014/main" id="{E1488A54-6BFB-E62C-0DA2-E6A1AB0F23B1}"/>
              </a:ext>
            </a:extLst>
          </p:cNvPr>
          <p:cNvSpPr>
            <a:spLocks noGrp="1"/>
          </p:cNvSpPr>
          <p:nvPr>
            <p:ph type="dt" sz="half" idx="10"/>
          </p:nvPr>
        </p:nvSpPr>
        <p:spPr/>
        <p:txBody>
          <a:bodyPr/>
          <a:lstStyle/>
          <a:p>
            <a:fld id="{38BD00EE-1CD3-4683-9336-E527AD3E416B}"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619A93C9-F8E0-E627-FED0-18449EDC05CA}"/>
              </a:ext>
            </a:extLst>
          </p:cNvPr>
          <p:cNvSpPr>
            <a:spLocks noGrp="1"/>
          </p:cNvSpPr>
          <p:nvPr>
            <p:ph type="sldNum" sz="quarter" idx="12"/>
          </p:nvPr>
        </p:nvSpPr>
        <p:spPr/>
        <p:txBody>
          <a:bodyPr/>
          <a:lstStyle/>
          <a:p>
            <a:fld id="{594EB773-AC9C-4FD7-86AF-8E7E9F681A4F}" type="slidenum">
              <a:rPr lang="zh-CN" altLang="en-US" smtClean="0"/>
              <a:t>19</a:t>
            </a:fld>
            <a:endParaRPr lang="zh-CN" altLang="en-US" dirty="0"/>
          </a:p>
        </p:txBody>
      </p:sp>
      <p:pic>
        <p:nvPicPr>
          <p:cNvPr id="8" name="图片 7">
            <a:extLst>
              <a:ext uri="{FF2B5EF4-FFF2-40B4-BE49-F238E27FC236}">
                <a16:creationId xmlns:a16="http://schemas.microsoft.com/office/drawing/2014/main" id="{FBE6103B-C9E9-4668-D21F-344B7E3B4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2" y="1453689"/>
            <a:ext cx="5427195" cy="3937377"/>
          </a:xfrm>
          <a:prstGeom prst="rect">
            <a:avLst/>
          </a:prstGeom>
        </p:spPr>
      </p:pic>
      <p:pic>
        <p:nvPicPr>
          <p:cNvPr id="9" name="图片 8">
            <a:extLst>
              <a:ext uri="{FF2B5EF4-FFF2-40B4-BE49-F238E27FC236}">
                <a16:creationId xmlns:a16="http://schemas.microsoft.com/office/drawing/2014/main" id="{C2CB4F51-2DBA-CA38-D0FE-2B84F4E49E3E}"/>
              </a:ext>
            </a:extLst>
          </p:cNvPr>
          <p:cNvPicPr>
            <a:picLocks noChangeAspect="1"/>
          </p:cNvPicPr>
          <p:nvPr/>
        </p:nvPicPr>
        <p:blipFill>
          <a:blip r:embed="rId3"/>
          <a:stretch>
            <a:fillRect/>
          </a:stretch>
        </p:blipFill>
        <p:spPr>
          <a:xfrm>
            <a:off x="5650944" y="1484023"/>
            <a:ext cx="5512355" cy="4001384"/>
          </a:xfrm>
          <a:prstGeom prst="rect">
            <a:avLst/>
          </a:prstGeom>
        </p:spPr>
      </p:pic>
      <p:sp>
        <p:nvSpPr>
          <p:cNvPr id="5" name="文本框 4">
            <a:extLst>
              <a:ext uri="{FF2B5EF4-FFF2-40B4-BE49-F238E27FC236}">
                <a16:creationId xmlns:a16="http://schemas.microsoft.com/office/drawing/2014/main" id="{73F95890-D015-89D2-75A6-686CD579EADB}"/>
              </a:ext>
            </a:extLst>
          </p:cNvPr>
          <p:cNvSpPr txBox="1"/>
          <p:nvPr/>
        </p:nvSpPr>
        <p:spPr>
          <a:xfrm>
            <a:off x="1548765" y="5545264"/>
            <a:ext cx="9094470" cy="707886"/>
          </a:xfrm>
          <a:prstGeom prst="rect">
            <a:avLst/>
          </a:prstGeom>
          <a:solidFill>
            <a:schemeClr val="accent4">
              <a:lumMod val="40000"/>
              <a:lumOff val="60000"/>
            </a:schemeClr>
          </a:solidFill>
        </p:spPr>
        <p:txBody>
          <a:bodyPr wrap="square" rtlCol="0">
            <a:spAutoFit/>
          </a:bodyPr>
          <a:lstStyle/>
          <a:p>
            <a:r>
              <a:rPr lang="en-US" altLang="zh-CN" sz="2000" b="1" dirty="0">
                <a:solidFill>
                  <a:srgbClr val="FF0000"/>
                </a:solidFill>
                <a:latin typeface="Arial" panose="020B0604020202020204" pitchFamily="34" charset="0"/>
                <a:cs typeface="Arial" panose="020B0604020202020204" pitchFamily="34" charset="0"/>
              </a:rPr>
              <a:t>It shows significant improvement on energy reconstruction for </a:t>
            </a:r>
          </a:p>
          <a:p>
            <a:r>
              <a:rPr lang="en-US" altLang="zh-CN" sz="2000" b="1" dirty="0">
                <a:solidFill>
                  <a:srgbClr val="FF0000"/>
                </a:solidFill>
                <a:latin typeface="Arial" panose="020B0604020202020204" pitchFamily="34" charset="0"/>
                <a:cs typeface="Arial" panose="020B0604020202020204" pitchFamily="34" charset="0"/>
              </a:rPr>
              <a:t>low-energy electron when energy deposited in converter get counted</a:t>
            </a:r>
          </a:p>
        </p:txBody>
      </p:sp>
    </p:spTree>
    <p:extLst>
      <p:ext uri="{BB962C8B-B14F-4D97-AF65-F5344CB8AC3E}">
        <p14:creationId xmlns:p14="http://schemas.microsoft.com/office/powerpoint/2010/main" val="49431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ED504A-1AE4-B5BA-C980-8F162CE1C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006" y="1680913"/>
            <a:ext cx="865707" cy="865707"/>
          </a:xfrm>
          <a:prstGeom prst="rect">
            <a:avLst/>
          </a:prstGeom>
        </p:spPr>
      </p:pic>
      <p:pic>
        <p:nvPicPr>
          <p:cNvPr id="5" name="图片 4">
            <a:extLst>
              <a:ext uri="{FF2B5EF4-FFF2-40B4-BE49-F238E27FC236}">
                <a16:creationId xmlns:a16="http://schemas.microsoft.com/office/drawing/2014/main" id="{4716409B-92A3-3410-D7C2-F74C1F45F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004" y="2889050"/>
            <a:ext cx="865707" cy="865707"/>
          </a:xfrm>
          <a:prstGeom prst="rect">
            <a:avLst/>
          </a:prstGeom>
        </p:spPr>
      </p:pic>
      <p:pic>
        <p:nvPicPr>
          <p:cNvPr id="7" name="图片 6">
            <a:extLst>
              <a:ext uri="{FF2B5EF4-FFF2-40B4-BE49-F238E27FC236}">
                <a16:creationId xmlns:a16="http://schemas.microsoft.com/office/drawing/2014/main" id="{5DFD21D8-C83E-42B8-856E-20CF38DB7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004" y="4097187"/>
            <a:ext cx="865707" cy="865707"/>
          </a:xfrm>
          <a:prstGeom prst="rect">
            <a:avLst/>
          </a:prstGeom>
        </p:spPr>
      </p:pic>
      <p:sp>
        <p:nvSpPr>
          <p:cNvPr id="8" name="矩形 7">
            <a:extLst>
              <a:ext uri="{FF2B5EF4-FFF2-40B4-BE49-F238E27FC236}">
                <a16:creationId xmlns:a16="http://schemas.microsoft.com/office/drawing/2014/main" id="{3341E052-690A-E723-3385-C7E1CCB90865}"/>
              </a:ext>
            </a:extLst>
          </p:cNvPr>
          <p:cNvSpPr/>
          <p:nvPr/>
        </p:nvSpPr>
        <p:spPr>
          <a:xfrm>
            <a:off x="5756766" y="1790600"/>
            <a:ext cx="2492990" cy="646331"/>
          </a:xfrm>
          <a:prstGeom prst="rect">
            <a:avLst/>
          </a:prstGeom>
          <a:noFill/>
        </p:spPr>
        <p:txBody>
          <a:bodyPr wrap="non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Motivation</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4A54F9D5-9237-3D69-FD20-9164D97CF5E3}"/>
              </a:ext>
            </a:extLst>
          </p:cNvPr>
          <p:cNvSpPr/>
          <p:nvPr/>
        </p:nvSpPr>
        <p:spPr>
          <a:xfrm>
            <a:off x="5756766" y="2998737"/>
            <a:ext cx="3630674" cy="646331"/>
          </a:xfrm>
          <a:prstGeom prst="rect">
            <a:avLst/>
          </a:prstGeom>
          <a:noFill/>
        </p:spPr>
        <p:txBody>
          <a:bodyPr wrap="non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VLAST-P ECAL</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09CE5B5E-2AC0-056A-527D-CD9DC4632342}"/>
              </a:ext>
            </a:extLst>
          </p:cNvPr>
          <p:cNvSpPr/>
          <p:nvPr/>
        </p:nvSpPr>
        <p:spPr>
          <a:xfrm>
            <a:off x="5756766" y="4206874"/>
            <a:ext cx="4852610" cy="646331"/>
          </a:xfrm>
          <a:prstGeom prst="rect">
            <a:avLst/>
          </a:prstGeom>
          <a:noFill/>
        </p:spPr>
        <p:txBody>
          <a:bodyPr wrap="non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Summary &amp; Prospect</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77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6B797-08EC-D81A-2674-9BF2E89356A4}"/>
              </a:ext>
            </a:extLst>
          </p:cNvPr>
          <p:cNvSpPr>
            <a:spLocks noGrp="1"/>
          </p:cNvSpPr>
          <p:nvPr>
            <p:ph type="title"/>
          </p:nvPr>
        </p:nvSpPr>
        <p:spPr/>
        <p:txBody>
          <a:bodyPr/>
          <a:lstStyle/>
          <a:p>
            <a:r>
              <a:rPr lang="en-US" altLang="zh-CN" dirty="0"/>
              <a:t>Energy resolution</a:t>
            </a:r>
            <a:endParaRPr lang="zh-CN" altLang="en-US" dirty="0"/>
          </a:p>
        </p:txBody>
      </p:sp>
      <p:sp>
        <p:nvSpPr>
          <p:cNvPr id="3" name="内容占位符 2">
            <a:extLst>
              <a:ext uri="{FF2B5EF4-FFF2-40B4-BE49-F238E27FC236}">
                <a16:creationId xmlns:a16="http://schemas.microsoft.com/office/drawing/2014/main" id="{EFE96A53-48B6-463D-BCAD-33F9C27A33B8}"/>
              </a:ext>
            </a:extLst>
          </p:cNvPr>
          <p:cNvSpPr>
            <a:spLocks noGrp="1"/>
          </p:cNvSpPr>
          <p:nvPr>
            <p:ph idx="1"/>
          </p:nvPr>
        </p:nvSpPr>
        <p:spPr>
          <a:xfrm>
            <a:off x="320462" y="784708"/>
            <a:ext cx="10515600" cy="5389990"/>
          </a:xfrm>
        </p:spPr>
        <p:txBody>
          <a:bodyPr/>
          <a:lstStyle/>
          <a:p>
            <a:r>
              <a:rPr lang="en-US" altLang="zh-CN" dirty="0"/>
              <a:t>Energy resolution based on MC</a:t>
            </a:r>
          </a:p>
        </p:txBody>
      </p:sp>
      <p:sp>
        <p:nvSpPr>
          <p:cNvPr id="4" name="日期占位符 3">
            <a:extLst>
              <a:ext uri="{FF2B5EF4-FFF2-40B4-BE49-F238E27FC236}">
                <a16:creationId xmlns:a16="http://schemas.microsoft.com/office/drawing/2014/main" id="{3C979D68-6277-42CC-E0B1-5BCD2827A44D}"/>
              </a:ext>
            </a:extLst>
          </p:cNvPr>
          <p:cNvSpPr>
            <a:spLocks noGrp="1"/>
          </p:cNvSpPr>
          <p:nvPr>
            <p:ph type="dt" sz="half" idx="10"/>
          </p:nvPr>
        </p:nvSpPr>
        <p:spPr/>
        <p:txBody>
          <a:bodyPr/>
          <a:lstStyle/>
          <a:p>
            <a:fld id="{CE177FCE-0453-4608-B4E4-FA3931156053}"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A54C53A6-EE16-DDA0-8DC0-0415DDCAC13B}"/>
              </a:ext>
            </a:extLst>
          </p:cNvPr>
          <p:cNvSpPr>
            <a:spLocks noGrp="1"/>
          </p:cNvSpPr>
          <p:nvPr>
            <p:ph type="sldNum" sz="quarter" idx="12"/>
          </p:nvPr>
        </p:nvSpPr>
        <p:spPr/>
        <p:txBody>
          <a:bodyPr/>
          <a:lstStyle/>
          <a:p>
            <a:fld id="{594EB773-AC9C-4FD7-86AF-8E7E9F681A4F}" type="slidenum">
              <a:rPr lang="zh-CN" altLang="en-US" smtClean="0"/>
              <a:t>20</a:t>
            </a:fld>
            <a:endParaRPr lang="zh-CN" altLang="en-US" dirty="0"/>
          </a:p>
        </p:txBody>
      </p:sp>
      <p:sp>
        <p:nvSpPr>
          <p:cNvPr id="7" name="文本框 6">
            <a:extLst>
              <a:ext uri="{FF2B5EF4-FFF2-40B4-BE49-F238E27FC236}">
                <a16:creationId xmlns:a16="http://schemas.microsoft.com/office/drawing/2014/main" id="{14F08D69-DC5B-1B30-F733-1CAABEE299D2}"/>
              </a:ext>
            </a:extLst>
          </p:cNvPr>
          <p:cNvSpPr txBox="1"/>
          <p:nvPr/>
        </p:nvSpPr>
        <p:spPr>
          <a:xfrm>
            <a:off x="6804710" y="1708608"/>
            <a:ext cx="5251591" cy="1077218"/>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VLAST-P ECAL prototype MC simulation status</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All ECAL prototype materials added</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Front detector tracker: converter part added</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Main physics process considered </a:t>
            </a:r>
          </a:p>
        </p:txBody>
      </p:sp>
      <p:sp>
        <p:nvSpPr>
          <p:cNvPr id="8" name="箭头: 下 7">
            <a:extLst>
              <a:ext uri="{FF2B5EF4-FFF2-40B4-BE49-F238E27FC236}">
                <a16:creationId xmlns:a16="http://schemas.microsoft.com/office/drawing/2014/main" id="{984F8857-C524-D58B-5D8A-8F4E76D524EE}"/>
              </a:ext>
            </a:extLst>
          </p:cNvPr>
          <p:cNvSpPr/>
          <p:nvPr/>
        </p:nvSpPr>
        <p:spPr>
          <a:xfrm>
            <a:off x="8327155" y="3014830"/>
            <a:ext cx="1479177" cy="8283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E57FF552-35F8-748B-95DA-689D7A11B23E}"/>
              </a:ext>
            </a:extLst>
          </p:cNvPr>
          <p:cNvGrpSpPr/>
          <p:nvPr/>
        </p:nvGrpSpPr>
        <p:grpSpPr>
          <a:xfrm>
            <a:off x="747896" y="1179373"/>
            <a:ext cx="5606463" cy="4066583"/>
            <a:chOff x="747896" y="1179373"/>
            <a:chExt cx="5606463" cy="4066583"/>
          </a:xfrm>
        </p:grpSpPr>
        <p:pic>
          <p:nvPicPr>
            <p:cNvPr id="5" name="图片 4">
              <a:extLst>
                <a:ext uri="{FF2B5EF4-FFF2-40B4-BE49-F238E27FC236}">
                  <a16:creationId xmlns:a16="http://schemas.microsoft.com/office/drawing/2014/main" id="{AE7CFC21-1653-5260-F1CF-49B2BCB7E43A}"/>
                </a:ext>
              </a:extLst>
            </p:cNvPr>
            <p:cNvPicPr>
              <a:picLocks noChangeAspect="1"/>
            </p:cNvPicPr>
            <p:nvPr/>
          </p:nvPicPr>
          <p:blipFill>
            <a:blip r:embed="rId2"/>
            <a:stretch>
              <a:fillRect/>
            </a:stretch>
          </p:blipFill>
          <p:spPr>
            <a:xfrm>
              <a:off x="747896" y="1179373"/>
              <a:ext cx="5606463" cy="4066583"/>
            </a:xfrm>
            <a:prstGeom prst="rect">
              <a:avLst/>
            </a:prstGeom>
          </p:spPr>
        </p:pic>
        <p:sp>
          <p:nvSpPr>
            <p:cNvPr id="10" name="矩形 9">
              <a:extLst>
                <a:ext uri="{FF2B5EF4-FFF2-40B4-BE49-F238E27FC236}">
                  <a16:creationId xmlns:a16="http://schemas.microsoft.com/office/drawing/2014/main" id="{19CC3D85-C670-7F9D-D7F2-40D02AA56AA0}"/>
                </a:ext>
              </a:extLst>
            </p:cNvPr>
            <p:cNvSpPr/>
            <p:nvPr/>
          </p:nvSpPr>
          <p:spPr>
            <a:xfrm>
              <a:off x="805902" y="1266900"/>
              <a:ext cx="397554" cy="4103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17862360-CE35-993A-7E7D-9F2DE4C58103}"/>
              </a:ext>
            </a:extLst>
          </p:cNvPr>
          <p:cNvSpPr txBox="1"/>
          <p:nvPr/>
        </p:nvSpPr>
        <p:spPr>
          <a:xfrm>
            <a:off x="7371491" y="4037479"/>
            <a:ext cx="3464571" cy="830997"/>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Energy resolution in Simulation</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9.5% @ 100 MeV</a:t>
            </a:r>
          </a:p>
          <a:p>
            <a:pPr marL="742950" lvl="1" indent="-285750">
              <a:buFont typeface="Wingdings" panose="05000000000000000000" pitchFamily="2" charset="2"/>
              <a:buChar char="u"/>
            </a:pPr>
            <a:r>
              <a:rPr lang="en-US" altLang="zh-CN" sz="1600" b="1" dirty="0">
                <a:latin typeface="Arial" panose="020B0604020202020204" pitchFamily="34" charset="0"/>
                <a:cs typeface="Arial" panose="020B0604020202020204" pitchFamily="34" charset="0"/>
              </a:rPr>
              <a:t>4.9% @ 1 GeV</a:t>
            </a:r>
          </a:p>
        </p:txBody>
      </p:sp>
      <p:sp>
        <p:nvSpPr>
          <p:cNvPr id="12" name="文本框 11">
            <a:extLst>
              <a:ext uri="{FF2B5EF4-FFF2-40B4-BE49-F238E27FC236}">
                <a16:creationId xmlns:a16="http://schemas.microsoft.com/office/drawing/2014/main" id="{E97A57D7-CC70-4980-EFB6-2F95FD75D878}"/>
              </a:ext>
            </a:extLst>
          </p:cNvPr>
          <p:cNvSpPr txBox="1"/>
          <p:nvPr/>
        </p:nvSpPr>
        <p:spPr>
          <a:xfrm>
            <a:off x="2903541" y="5449534"/>
            <a:ext cx="4999172" cy="1200329"/>
          </a:xfrm>
          <a:prstGeom prst="rect">
            <a:avLst/>
          </a:prstGeom>
          <a:solidFill>
            <a:schemeClr val="accent4">
              <a:lumMod val="40000"/>
              <a:lumOff val="60000"/>
            </a:schemeClr>
          </a:solid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Potential improvement on energy resolution</a:t>
            </a:r>
          </a:p>
          <a:p>
            <a:pPr marL="800100" lvl="1" indent="-342900">
              <a:buFont typeface="Wingdings" panose="05000000000000000000" pitchFamily="2" charset="2"/>
              <a:buChar char="u"/>
            </a:pPr>
            <a:r>
              <a:rPr lang="en-US" altLang="zh-CN" b="1" dirty="0">
                <a:solidFill>
                  <a:srgbClr val="FF0000"/>
                </a:solidFill>
                <a:latin typeface="Arial" panose="020B0604020202020204" pitchFamily="34" charset="0"/>
                <a:cs typeface="Arial" panose="020B0604020202020204" pitchFamily="34" charset="0"/>
              </a:rPr>
              <a:t>low electronics noise</a:t>
            </a:r>
          </a:p>
          <a:p>
            <a:pPr marL="800100" lvl="1" indent="-342900">
              <a:buFont typeface="Wingdings" panose="05000000000000000000" pitchFamily="2" charset="2"/>
              <a:buChar char="u"/>
            </a:pPr>
            <a:r>
              <a:rPr lang="en-US" altLang="zh-CN" b="1" dirty="0">
                <a:solidFill>
                  <a:srgbClr val="FF0000"/>
                </a:solidFill>
                <a:latin typeface="Arial" panose="020B0604020202020204" pitchFamily="34" charset="0"/>
                <a:cs typeface="Arial" panose="020B0604020202020204" pitchFamily="34" charset="0"/>
              </a:rPr>
              <a:t>event selection algorithm</a:t>
            </a:r>
          </a:p>
          <a:p>
            <a:pPr marL="800100" lvl="1" indent="-342900">
              <a:buFont typeface="Wingdings" panose="05000000000000000000" pitchFamily="2" charset="2"/>
              <a:buChar char="u"/>
            </a:pPr>
            <a:r>
              <a:rPr lang="en-US" altLang="zh-CN" b="1" dirty="0">
                <a:solidFill>
                  <a:srgbClr val="FF0000"/>
                </a:solidFill>
                <a:latin typeface="Arial" panose="020B0604020202020204" pitchFamily="34" charset="0"/>
                <a:cs typeface="Arial" panose="020B0604020202020204" pitchFamily="34" charset="0"/>
              </a:rPr>
              <a:t>on-orbit calibration accuracy</a:t>
            </a:r>
          </a:p>
        </p:txBody>
      </p:sp>
    </p:spTree>
    <p:extLst>
      <p:ext uri="{BB962C8B-B14F-4D97-AF65-F5344CB8AC3E}">
        <p14:creationId xmlns:p14="http://schemas.microsoft.com/office/powerpoint/2010/main" val="328633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1791E-FD66-074F-0302-7FCFF3D2F36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62ED54D-8239-6E04-6466-4D3EAD9BE038}"/>
              </a:ext>
            </a:extLst>
          </p:cNvPr>
          <p:cNvSpPr>
            <a:spLocks noGrp="1"/>
          </p:cNvSpPr>
          <p:nvPr>
            <p:ph type="title"/>
          </p:nvPr>
        </p:nvSpPr>
        <p:spPr/>
        <p:txBody>
          <a:bodyPr/>
          <a:lstStyle/>
          <a:p>
            <a:r>
              <a:rPr lang="en-US" altLang="zh-CN" dirty="0"/>
              <a:t>Light yield test:</a:t>
            </a:r>
            <a:r>
              <a:rPr lang="zh-CN" altLang="en-US" dirty="0"/>
              <a:t> </a:t>
            </a:r>
            <a:r>
              <a:rPr lang="en-US" altLang="zh-CN" dirty="0"/>
              <a:t>bar CsI(Tl)</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F6EA877-639A-2EE8-9ED7-54E2B0235FFE}"/>
                  </a:ext>
                </a:extLst>
              </p:cNvPr>
              <p:cNvSpPr>
                <a:spLocks noGrp="1"/>
              </p:cNvSpPr>
              <p:nvPr>
                <p:ph idx="1"/>
              </p:nvPr>
            </p:nvSpPr>
            <p:spPr>
              <a:xfrm>
                <a:off x="320462" y="807720"/>
                <a:ext cx="10515600" cy="5389990"/>
              </a:xfrm>
            </p:spPr>
            <p:txBody>
              <a:bodyPr/>
              <a:lstStyle/>
              <a:p>
                <a:r>
                  <a:rPr lang="en-US" altLang="zh-CN" dirty="0"/>
                  <a:t>Hamamatsu </a:t>
                </a:r>
                <a:r>
                  <a:rPr lang="en-US" altLang="zh-CN" dirty="0">
                    <a:ea typeface="黑体" panose="02010609060101010101" pitchFamily="49" charset="-122"/>
                  </a:rPr>
                  <a:t>Bar CsI(Tl)</a:t>
                </a:r>
              </a:p>
              <a:p>
                <a:pPr lvl="1"/>
                <a:r>
                  <a:rPr lang="en-US" altLang="zh-CN" dirty="0"/>
                  <a:t>Crystal size: 60×60 ×200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3</m:t>
                        </m:r>
                      </m:sup>
                    </m:sSup>
                  </m:oMath>
                </a14:m>
                <a:endParaRPr lang="en-US" altLang="zh-CN" b="0" dirty="0"/>
              </a:p>
              <a:p>
                <a:pPr lvl="1"/>
                <a:r>
                  <a:rPr lang="en-US" altLang="zh-CN" dirty="0"/>
                  <a:t>Optical window: 35×35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2</m:t>
                        </m:r>
                      </m:sup>
                    </m:sSup>
                  </m:oMath>
                </a14:m>
                <a:endParaRPr lang="en-US" altLang="zh-CN" dirty="0"/>
              </a:p>
              <a:p>
                <a:pPr lvl="1"/>
                <a:r>
                  <a:rPr lang="en-US" altLang="zh-CN" dirty="0">
                    <a:ea typeface="黑体" panose="02010609060101010101" pitchFamily="49" charset="-122"/>
                  </a:rPr>
                  <a:t>TiO2 coating: </a:t>
                </a:r>
                <a:r>
                  <a:rPr lang="en-US" altLang="zh-CN" dirty="0"/>
                  <a:t>0.6 mm</a:t>
                </a:r>
              </a:p>
              <a:p>
                <a:r>
                  <a:rPr lang="en-US" altLang="zh-CN" dirty="0"/>
                  <a:t>Hamamatsu APD S8664-1010 </a:t>
                </a:r>
              </a:p>
              <a:p>
                <a:pPr lvl="1"/>
                <a:r>
                  <a:rPr lang="en-US" altLang="zh-CN" dirty="0">
                    <a:ea typeface="黑体" panose="02010609060101010101" pitchFamily="49" charset="-122"/>
                  </a:rPr>
                  <a:t>4</a:t>
                </a:r>
                <a:r>
                  <a:rPr lang="en-US" altLang="zh-CN" dirty="0"/>
                  <a:t>*</a:t>
                </a:r>
                <a:r>
                  <a:rPr lang="en-US" altLang="zh-CN" dirty="0">
                    <a:ea typeface="黑体" panose="02010609060101010101" pitchFamily="49" charset="-122"/>
                  </a:rPr>
                  <a:t>APD readout + </a:t>
                </a:r>
                <a:r>
                  <a:rPr lang="en-US" altLang="zh-CN" dirty="0"/>
                  <a:t>Al</a:t>
                </a:r>
                <a:r>
                  <a:rPr lang="zh-CN" altLang="en-US" dirty="0"/>
                  <a:t> </a:t>
                </a:r>
                <a:r>
                  <a:rPr lang="en-US" altLang="zh-CN" dirty="0"/>
                  <a:t>frame</a:t>
                </a:r>
                <a:r>
                  <a:rPr lang="zh-CN" altLang="en-US" dirty="0">
                    <a:ea typeface="黑体" panose="02010609060101010101" pitchFamily="49" charset="-122"/>
                  </a:rPr>
                  <a:t> </a:t>
                </a:r>
                <a:r>
                  <a:rPr lang="en-US" altLang="zh-CN" dirty="0">
                    <a:ea typeface="黑体" panose="02010609060101010101" pitchFamily="49" charset="-122"/>
                  </a:rPr>
                  <a:t>+ </a:t>
                </a:r>
                <a:r>
                  <a:rPr lang="en-US" altLang="zh-CN" dirty="0"/>
                  <a:t>FEE</a:t>
                </a:r>
                <a:endParaRPr lang="en-US" altLang="zh-CN" dirty="0">
                  <a:ea typeface="黑体" panose="02010609060101010101" pitchFamily="49" charset="-122"/>
                </a:endParaRPr>
              </a:p>
              <a:p>
                <a:pPr lvl="1"/>
                <a:r>
                  <a:rPr lang="en-US" altLang="zh-CN" dirty="0"/>
                  <a:t>APD gain:</a:t>
                </a:r>
                <a:r>
                  <a:rPr lang="zh-CN" altLang="en-US" dirty="0"/>
                  <a:t> </a:t>
                </a:r>
                <a:r>
                  <a:rPr lang="en-US" altLang="zh-CN" dirty="0">
                    <a:ea typeface="黑体" panose="02010609060101010101" pitchFamily="49" charset="-122"/>
                  </a:rPr>
                  <a:t>~50</a:t>
                </a:r>
              </a:p>
              <a:p>
                <a:pPr lvl="1"/>
                <a:endParaRPr lang="en-US" altLang="zh-CN" dirty="0">
                  <a:ea typeface="黑体" panose="02010609060101010101" pitchFamily="49" charset="-122"/>
                </a:endParaRPr>
              </a:p>
              <a:p>
                <a:pPr marL="54900" indent="0">
                  <a:buNone/>
                </a:pPr>
                <a:endParaRPr lang="en-US" altLang="zh-CN" dirty="0">
                  <a:ea typeface="黑体" panose="02010609060101010101" pitchFamily="49" charset="-122"/>
                </a:endParaRPr>
              </a:p>
            </p:txBody>
          </p:sp>
        </mc:Choice>
        <mc:Fallback xmlns="">
          <p:sp>
            <p:nvSpPr>
              <p:cNvPr id="3" name="内容占位符 2">
                <a:extLst>
                  <a:ext uri="{FF2B5EF4-FFF2-40B4-BE49-F238E27FC236}">
                    <a16:creationId xmlns:a16="http://schemas.microsoft.com/office/drawing/2014/main" id="{2F6EA877-639A-2EE8-9ED7-54E2B0235FFE}"/>
                  </a:ext>
                </a:extLst>
              </p:cNvPr>
              <p:cNvSpPr>
                <a:spLocks noGrp="1" noRot="1" noChangeAspect="1" noMove="1" noResize="1" noEditPoints="1" noAdjustHandles="1" noChangeArrowheads="1" noChangeShapeType="1" noTextEdit="1"/>
              </p:cNvSpPr>
              <p:nvPr>
                <p:ph idx="1"/>
              </p:nvPr>
            </p:nvSpPr>
            <p:spPr>
              <a:xfrm>
                <a:off x="320462" y="807720"/>
                <a:ext cx="10515600" cy="5389990"/>
              </a:xfrm>
              <a:blipFill>
                <a:blip r:embed="rId2"/>
                <a:stretch>
                  <a:fillRect l="-174" t="-79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970E8A92-F049-DA8C-6F97-412AF4EBEE14}"/>
              </a:ext>
            </a:extLst>
          </p:cNvPr>
          <p:cNvSpPr>
            <a:spLocks noGrp="1"/>
          </p:cNvSpPr>
          <p:nvPr>
            <p:ph type="dt" sz="half" idx="10"/>
          </p:nvPr>
        </p:nvSpPr>
        <p:spPr/>
        <p:txBody>
          <a:bodyPr/>
          <a:lstStyle/>
          <a:p>
            <a:fld id="{9B32D7D9-B79D-47CB-91FF-60AFA5A4F062}"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A325BF62-9E0C-DD18-9688-B6DCDF902807}"/>
              </a:ext>
            </a:extLst>
          </p:cNvPr>
          <p:cNvSpPr>
            <a:spLocks noGrp="1"/>
          </p:cNvSpPr>
          <p:nvPr>
            <p:ph type="sldNum" sz="quarter" idx="12"/>
          </p:nvPr>
        </p:nvSpPr>
        <p:spPr/>
        <p:txBody>
          <a:bodyPr/>
          <a:lstStyle/>
          <a:p>
            <a:fld id="{594EB773-AC9C-4FD7-86AF-8E7E9F681A4F}" type="slidenum">
              <a:rPr lang="zh-CN" altLang="en-US" smtClean="0"/>
              <a:t>21</a:t>
            </a:fld>
            <a:endParaRPr lang="zh-CN" altLang="en-US" dirty="0"/>
          </a:p>
        </p:txBody>
      </p:sp>
      <p:grpSp>
        <p:nvGrpSpPr>
          <p:cNvPr id="25" name="组合 24">
            <a:extLst>
              <a:ext uri="{FF2B5EF4-FFF2-40B4-BE49-F238E27FC236}">
                <a16:creationId xmlns:a16="http://schemas.microsoft.com/office/drawing/2014/main" id="{6DDB75EE-B88F-271B-DE2B-A112426072B7}"/>
              </a:ext>
            </a:extLst>
          </p:cNvPr>
          <p:cNvGrpSpPr/>
          <p:nvPr/>
        </p:nvGrpSpPr>
        <p:grpSpPr>
          <a:xfrm>
            <a:off x="384009" y="3713469"/>
            <a:ext cx="3262195" cy="2448638"/>
            <a:chOff x="5019286" y="871785"/>
            <a:chExt cx="3262195" cy="2448638"/>
          </a:xfrm>
        </p:grpSpPr>
        <p:pic>
          <p:nvPicPr>
            <p:cNvPr id="9" name="图片 8">
              <a:extLst>
                <a:ext uri="{FF2B5EF4-FFF2-40B4-BE49-F238E27FC236}">
                  <a16:creationId xmlns:a16="http://schemas.microsoft.com/office/drawing/2014/main" id="{FEC2B113-A33B-3F03-5EF5-3FA6DE28B64C}"/>
                </a:ext>
              </a:extLst>
            </p:cNvPr>
            <p:cNvPicPr>
              <a:picLocks noChangeAspect="1"/>
            </p:cNvPicPr>
            <p:nvPr/>
          </p:nvPicPr>
          <p:blipFill>
            <a:blip r:embed="rId3"/>
            <a:stretch>
              <a:fillRect/>
            </a:stretch>
          </p:blipFill>
          <p:spPr>
            <a:xfrm>
              <a:off x="5019286" y="871785"/>
              <a:ext cx="3262195" cy="2188155"/>
            </a:xfrm>
            <a:prstGeom prst="rect">
              <a:avLst/>
            </a:prstGeom>
          </p:spPr>
        </p:pic>
        <p:sp>
          <p:nvSpPr>
            <p:cNvPr id="11" name="文本框 10">
              <a:extLst>
                <a:ext uri="{FF2B5EF4-FFF2-40B4-BE49-F238E27FC236}">
                  <a16:creationId xmlns:a16="http://schemas.microsoft.com/office/drawing/2014/main" id="{A5E3243F-0C2F-CB1C-11E9-58F67315F460}"/>
                </a:ext>
              </a:extLst>
            </p:cNvPr>
            <p:cNvSpPr txBox="1"/>
            <p:nvPr/>
          </p:nvSpPr>
          <p:spPr>
            <a:xfrm>
              <a:off x="5019286" y="3012646"/>
              <a:ext cx="3262195" cy="307777"/>
            </a:xfrm>
            <a:prstGeom prst="rect">
              <a:avLst/>
            </a:prstGeom>
            <a:solidFill>
              <a:schemeClr val="accent1">
                <a:lumMod val="75000"/>
              </a:schemeClr>
            </a:solidFill>
          </p:spPr>
          <p:txBody>
            <a:bodyPr wrap="square" rtlCol="0">
              <a:spAutoFit/>
            </a:bodyPr>
            <a:lstStyle/>
            <a:p>
              <a:pPr marL="0" lvl="1" algn="ctr"/>
              <a:r>
                <a:rPr lang="en-US" altLang="zh-CN" sz="1400" b="1" dirty="0">
                  <a:solidFill>
                    <a:srgbClr val="FFFF00"/>
                  </a:solidFill>
                  <a:ea typeface="黑体" panose="02010609060101010101" pitchFamily="49" charset="-122"/>
                </a:rPr>
                <a:t>Bar CsI(Tl) crystal with optical window</a:t>
              </a:r>
              <a:endParaRPr lang="zh-CN" altLang="en-US" sz="1400" b="1" dirty="0">
                <a:solidFill>
                  <a:srgbClr val="FFFF00"/>
                </a:solidFill>
              </a:endParaRPr>
            </a:p>
          </p:txBody>
        </p:sp>
      </p:grpSp>
      <p:pic>
        <p:nvPicPr>
          <p:cNvPr id="23" name="图片 22">
            <a:extLst>
              <a:ext uri="{FF2B5EF4-FFF2-40B4-BE49-F238E27FC236}">
                <a16:creationId xmlns:a16="http://schemas.microsoft.com/office/drawing/2014/main" id="{AB447E75-D51D-A228-8201-BD621FD14BF5}"/>
              </a:ext>
            </a:extLst>
          </p:cNvPr>
          <p:cNvPicPr>
            <a:picLocks noChangeAspect="1"/>
          </p:cNvPicPr>
          <p:nvPr/>
        </p:nvPicPr>
        <p:blipFill>
          <a:blip r:embed="rId4"/>
          <a:srcRect l="5649" t="23668" r="19480" b="6708"/>
          <a:stretch/>
        </p:blipFill>
        <p:spPr>
          <a:xfrm>
            <a:off x="7705590" y="863497"/>
            <a:ext cx="4041081" cy="2513354"/>
          </a:xfrm>
          <a:prstGeom prst="rect">
            <a:avLst/>
          </a:prstGeom>
        </p:spPr>
      </p:pic>
      <p:pic>
        <p:nvPicPr>
          <p:cNvPr id="24" name="图片 23">
            <a:extLst>
              <a:ext uri="{FF2B5EF4-FFF2-40B4-BE49-F238E27FC236}">
                <a16:creationId xmlns:a16="http://schemas.microsoft.com/office/drawing/2014/main" id="{4D208CE9-F9AD-F5B9-3DFB-8A5007547884}"/>
              </a:ext>
            </a:extLst>
          </p:cNvPr>
          <p:cNvPicPr>
            <a:picLocks noChangeAspect="1"/>
          </p:cNvPicPr>
          <p:nvPr/>
        </p:nvPicPr>
        <p:blipFill rotWithShape="1">
          <a:blip r:embed="rId5">
            <a:extLst>
              <a:ext uri="{28A0092B-C50C-407E-A947-70E740481C1C}">
                <a14:useLocalDpi xmlns:a14="http://schemas.microsoft.com/office/drawing/2010/main" val="0"/>
              </a:ext>
            </a:extLst>
          </a:blip>
          <a:srcRect l="19416" t="10945" r="17130" b="5787"/>
          <a:stretch/>
        </p:blipFill>
        <p:spPr>
          <a:xfrm rot="5400000">
            <a:off x="4709804" y="2831865"/>
            <a:ext cx="2643873" cy="4212976"/>
          </a:xfrm>
          <a:prstGeom prst="rect">
            <a:avLst/>
          </a:prstGeom>
        </p:spPr>
      </p:pic>
      <p:grpSp>
        <p:nvGrpSpPr>
          <p:cNvPr id="7" name="组合 6">
            <a:extLst>
              <a:ext uri="{FF2B5EF4-FFF2-40B4-BE49-F238E27FC236}">
                <a16:creationId xmlns:a16="http://schemas.microsoft.com/office/drawing/2014/main" id="{A3CE63B9-9302-C745-4913-84D017EDE486}"/>
              </a:ext>
            </a:extLst>
          </p:cNvPr>
          <p:cNvGrpSpPr/>
          <p:nvPr/>
        </p:nvGrpSpPr>
        <p:grpSpPr>
          <a:xfrm>
            <a:off x="4634626" y="797225"/>
            <a:ext cx="2697834" cy="2645898"/>
            <a:chOff x="3912565" y="3601144"/>
            <a:chExt cx="2590129" cy="2526318"/>
          </a:xfrm>
        </p:grpSpPr>
        <p:pic>
          <p:nvPicPr>
            <p:cNvPr id="10" name="图片 9">
              <a:extLst>
                <a:ext uri="{FF2B5EF4-FFF2-40B4-BE49-F238E27FC236}">
                  <a16:creationId xmlns:a16="http://schemas.microsoft.com/office/drawing/2014/main" id="{B5365676-57EE-F71E-A435-1F0EB40E06B4}"/>
                </a:ext>
              </a:extLst>
            </p:cNvPr>
            <p:cNvPicPr>
              <a:picLocks noChangeAspect="1"/>
            </p:cNvPicPr>
            <p:nvPr/>
          </p:nvPicPr>
          <p:blipFill>
            <a:blip r:embed="rId6"/>
            <a:stretch>
              <a:fillRect/>
            </a:stretch>
          </p:blipFill>
          <p:spPr>
            <a:xfrm>
              <a:off x="3912565" y="3601144"/>
              <a:ext cx="2590128" cy="2262991"/>
            </a:xfrm>
            <a:prstGeom prst="rect">
              <a:avLst/>
            </a:prstGeom>
          </p:spPr>
        </p:pic>
        <p:sp>
          <p:nvSpPr>
            <p:cNvPr id="5" name="文本框 4">
              <a:extLst>
                <a:ext uri="{FF2B5EF4-FFF2-40B4-BE49-F238E27FC236}">
                  <a16:creationId xmlns:a16="http://schemas.microsoft.com/office/drawing/2014/main" id="{2CCF0CF7-F6D5-BD11-FD0A-097435858304}"/>
                </a:ext>
              </a:extLst>
            </p:cNvPr>
            <p:cNvSpPr txBox="1"/>
            <p:nvPr/>
          </p:nvSpPr>
          <p:spPr>
            <a:xfrm>
              <a:off x="3912566" y="5819685"/>
              <a:ext cx="2590128" cy="307777"/>
            </a:xfrm>
            <a:prstGeom prst="rect">
              <a:avLst/>
            </a:prstGeom>
            <a:solidFill>
              <a:schemeClr val="accent1">
                <a:lumMod val="75000"/>
              </a:schemeClr>
            </a:solidFill>
          </p:spPr>
          <p:txBody>
            <a:bodyPr wrap="square" rtlCol="0">
              <a:spAutoFit/>
            </a:bodyPr>
            <a:lstStyle/>
            <a:p>
              <a:pPr marL="0" lvl="1" algn="ctr"/>
              <a:r>
                <a:rPr lang="en-US" altLang="zh-CN" sz="1400" b="1" dirty="0">
                  <a:solidFill>
                    <a:srgbClr val="FFFF00"/>
                  </a:solidFill>
                </a:rPr>
                <a:t>4 APDs integrated in Al frame</a:t>
              </a:r>
              <a:endParaRPr lang="zh-CN" altLang="en-US" sz="1400" b="1" dirty="0">
                <a:solidFill>
                  <a:srgbClr val="FFFF00"/>
                </a:solidFill>
              </a:endParaRPr>
            </a:p>
          </p:txBody>
        </p:sp>
      </p:grpSp>
      <p:sp>
        <p:nvSpPr>
          <p:cNvPr id="8" name="文本框 7">
            <a:extLst>
              <a:ext uri="{FF2B5EF4-FFF2-40B4-BE49-F238E27FC236}">
                <a16:creationId xmlns:a16="http://schemas.microsoft.com/office/drawing/2014/main" id="{5B7739C9-7E0F-0276-85BC-CB1B384CBC36}"/>
              </a:ext>
            </a:extLst>
          </p:cNvPr>
          <p:cNvSpPr txBox="1"/>
          <p:nvPr/>
        </p:nvSpPr>
        <p:spPr>
          <a:xfrm>
            <a:off x="5014864" y="5952513"/>
            <a:ext cx="1937355" cy="307777"/>
          </a:xfrm>
          <a:prstGeom prst="rect">
            <a:avLst/>
          </a:prstGeom>
          <a:solidFill>
            <a:schemeClr val="accent1">
              <a:lumMod val="75000"/>
            </a:schemeClr>
          </a:solidFill>
        </p:spPr>
        <p:txBody>
          <a:bodyPr wrap="square" rtlCol="0">
            <a:spAutoFit/>
          </a:bodyPr>
          <a:lstStyle/>
          <a:p>
            <a:pPr marL="0" lvl="1" algn="ctr"/>
            <a:r>
              <a:rPr lang="en-US" altLang="zh-CN" sz="1400" b="1" dirty="0">
                <a:solidFill>
                  <a:srgbClr val="FFFF00"/>
                </a:solidFill>
              </a:rPr>
              <a:t>External trigger  </a:t>
            </a:r>
            <a:endParaRPr lang="zh-CN" altLang="en-US" sz="1400" b="1" dirty="0">
              <a:solidFill>
                <a:srgbClr val="FFFF00"/>
              </a:solidFill>
            </a:endParaRPr>
          </a:p>
        </p:txBody>
      </p:sp>
      <p:grpSp>
        <p:nvGrpSpPr>
          <p:cNvPr id="31" name="组合 30">
            <a:extLst>
              <a:ext uri="{FF2B5EF4-FFF2-40B4-BE49-F238E27FC236}">
                <a16:creationId xmlns:a16="http://schemas.microsoft.com/office/drawing/2014/main" id="{DBA1D5A0-D237-936B-103E-BDED3C9E5DA3}"/>
              </a:ext>
            </a:extLst>
          </p:cNvPr>
          <p:cNvGrpSpPr/>
          <p:nvPr/>
        </p:nvGrpSpPr>
        <p:grpSpPr>
          <a:xfrm>
            <a:off x="8410166" y="3727906"/>
            <a:ext cx="3192117" cy="2532384"/>
            <a:chOff x="8371200" y="3840480"/>
            <a:chExt cx="3192117" cy="2532384"/>
          </a:xfrm>
        </p:grpSpPr>
        <p:sp>
          <p:nvSpPr>
            <p:cNvPr id="12" name="矩形 11">
              <a:extLst>
                <a:ext uri="{FF2B5EF4-FFF2-40B4-BE49-F238E27FC236}">
                  <a16:creationId xmlns:a16="http://schemas.microsoft.com/office/drawing/2014/main" id="{2B7221A7-39D6-20B6-FCFA-E675E399E7CB}"/>
                </a:ext>
              </a:extLst>
            </p:cNvPr>
            <p:cNvSpPr/>
            <p:nvPr/>
          </p:nvSpPr>
          <p:spPr>
            <a:xfrm>
              <a:off x="9066327" y="4938353"/>
              <a:ext cx="222504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9EF893E-CEEB-20F7-823D-946C400FAFCE}"/>
                </a:ext>
              </a:extLst>
            </p:cNvPr>
            <p:cNvSpPr/>
            <p:nvPr/>
          </p:nvSpPr>
          <p:spPr>
            <a:xfrm>
              <a:off x="8778240" y="4502070"/>
              <a:ext cx="2743200" cy="43628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18A43ACE-990A-D076-0CDC-5FB74CCF4D9F}"/>
                </a:ext>
              </a:extLst>
            </p:cNvPr>
            <p:cNvSpPr/>
            <p:nvPr/>
          </p:nvSpPr>
          <p:spPr>
            <a:xfrm>
              <a:off x="8371200" y="4264691"/>
              <a:ext cx="418503" cy="861060"/>
            </a:xfrm>
            <a:prstGeom prst="rect">
              <a:avLst/>
            </a:prstGeom>
            <a:solidFill>
              <a:srgbClr val="FFFF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2F899DBB-5250-B10D-0365-AD1CA984E9F5}"/>
                </a:ext>
              </a:extLst>
            </p:cNvPr>
            <p:cNvCxnSpPr/>
            <p:nvPr/>
          </p:nvCxnSpPr>
          <p:spPr>
            <a:xfrm>
              <a:off x="11291367" y="5136473"/>
              <a:ext cx="0"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CC77B33F-068C-44ED-6B35-BDBE90289338}"/>
                </a:ext>
              </a:extLst>
            </p:cNvPr>
            <p:cNvCxnSpPr/>
            <p:nvPr/>
          </p:nvCxnSpPr>
          <p:spPr>
            <a:xfrm flipH="1">
              <a:off x="9441180" y="3840480"/>
              <a:ext cx="1470660" cy="25323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文本框 26">
              <a:extLst>
                <a:ext uri="{FF2B5EF4-FFF2-40B4-BE49-F238E27FC236}">
                  <a16:creationId xmlns:a16="http://schemas.microsoft.com/office/drawing/2014/main" id="{CD441D4C-EBAF-0C37-A3BC-502DC8C954C2}"/>
                </a:ext>
              </a:extLst>
            </p:cNvPr>
            <p:cNvSpPr txBox="1"/>
            <p:nvPr/>
          </p:nvSpPr>
          <p:spPr>
            <a:xfrm>
              <a:off x="8832481" y="5997844"/>
              <a:ext cx="1947351" cy="276999"/>
            </a:xfrm>
            <a:prstGeom prst="rect">
              <a:avLst/>
            </a:prstGeom>
            <a:noFill/>
          </p:spPr>
          <p:txBody>
            <a:bodyPr wrap="square" rtlCol="0">
              <a:spAutoFit/>
            </a:bodyPr>
            <a:lstStyle/>
            <a:p>
              <a:r>
                <a:rPr lang="en-US" altLang="zh-CN" sz="1200" b="1" dirty="0">
                  <a:solidFill>
                    <a:srgbClr val="7030A0"/>
                  </a:solidFill>
                  <a:latin typeface="Arial" panose="020B0604020202020204" pitchFamily="34" charset="0"/>
                  <a:cs typeface="Arial" panose="020B0604020202020204" pitchFamily="34" charset="0"/>
                </a:rPr>
                <a:t>Cosmic ray</a:t>
              </a:r>
              <a:endParaRPr lang="zh-CN" altLang="en-US" sz="1200" b="1" dirty="0">
                <a:solidFill>
                  <a:srgbClr val="7030A0"/>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4DC7B0F8-C023-5439-986F-7C635CC56D0D}"/>
                </a:ext>
              </a:extLst>
            </p:cNvPr>
            <p:cNvSpPr txBox="1"/>
            <p:nvPr/>
          </p:nvSpPr>
          <p:spPr>
            <a:xfrm>
              <a:off x="8424726" y="4573777"/>
              <a:ext cx="1947351" cy="276999"/>
            </a:xfrm>
            <a:prstGeom prst="rect">
              <a:avLst/>
            </a:prstGeom>
            <a:noFill/>
          </p:spPr>
          <p:txBody>
            <a:bodyPr wrap="square" rtlCol="0">
              <a:spAutoFit/>
            </a:bodyPr>
            <a:lstStyle/>
            <a:p>
              <a:r>
                <a:rPr lang="en-US" altLang="zh-CN" sz="1200" b="1" dirty="0">
                  <a:solidFill>
                    <a:srgbClr val="000000"/>
                  </a:solidFill>
                  <a:latin typeface="Arial" panose="020B0604020202020204" pitchFamily="34" charset="0"/>
                  <a:cs typeface="Arial" panose="020B0604020202020204" pitchFamily="34" charset="0"/>
                </a:rPr>
                <a:t>Trig</a:t>
              </a:r>
              <a:r>
                <a:rPr lang="en-US" altLang="zh-CN" sz="1200" b="1" dirty="0">
                  <a:solidFill>
                    <a:srgbClr val="FFFF00"/>
                  </a:solidFill>
                  <a:latin typeface="Arial" panose="020B0604020202020204" pitchFamily="34" charset="0"/>
                  <a:cs typeface="Arial" panose="020B0604020202020204" pitchFamily="34" charset="0"/>
                </a:rPr>
                <a:t>ger part</a:t>
              </a:r>
              <a:endParaRPr lang="zh-CN" altLang="en-US" sz="1200" b="1" dirty="0">
                <a:solidFill>
                  <a:srgbClr val="FFFF00"/>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977448D0-CA93-E6AD-79D0-B0CAE2E315FB}"/>
                </a:ext>
              </a:extLst>
            </p:cNvPr>
            <p:cNvSpPr txBox="1"/>
            <p:nvPr/>
          </p:nvSpPr>
          <p:spPr>
            <a:xfrm>
              <a:off x="10296378" y="5287059"/>
              <a:ext cx="1266939" cy="276999"/>
            </a:xfrm>
            <a:prstGeom prst="rect">
              <a:avLst/>
            </a:prstGeom>
            <a:noFill/>
          </p:spPr>
          <p:txBody>
            <a:bodyPr wrap="square" rtlCol="0">
              <a:spAutoFit/>
            </a:bodyPr>
            <a:lstStyle/>
            <a:p>
              <a:r>
                <a:rPr lang="en-US" altLang="zh-CN" sz="1200" b="1" dirty="0">
                  <a:solidFill>
                    <a:schemeClr val="bg1"/>
                  </a:solidFill>
                  <a:latin typeface="Arial" panose="020B0604020202020204" pitchFamily="34" charset="0"/>
                  <a:cs typeface="Arial" panose="020B0604020202020204" pitchFamily="34" charset="0"/>
                </a:rPr>
                <a:t>Test unit</a:t>
              </a:r>
              <a:endParaRPr lang="zh-CN" altLang="en-US" sz="1200" b="1" dirty="0">
                <a:solidFill>
                  <a:schemeClr val="bg1"/>
                </a:solidFill>
                <a:latin typeface="Arial" panose="020B0604020202020204" pitchFamily="34" charset="0"/>
                <a:cs typeface="Arial" panose="020B0604020202020204" pitchFamily="34" charset="0"/>
              </a:endParaRPr>
            </a:p>
          </p:txBody>
        </p:sp>
      </p:grpSp>
      <p:sp>
        <p:nvSpPr>
          <p:cNvPr id="32" name="矩形 31">
            <a:extLst>
              <a:ext uri="{FF2B5EF4-FFF2-40B4-BE49-F238E27FC236}">
                <a16:creationId xmlns:a16="http://schemas.microsoft.com/office/drawing/2014/main" id="{F0E01E49-C4B9-E723-49FA-417557E13B4F}"/>
              </a:ext>
            </a:extLst>
          </p:cNvPr>
          <p:cNvSpPr/>
          <p:nvPr/>
        </p:nvSpPr>
        <p:spPr>
          <a:xfrm>
            <a:off x="8480956" y="1710052"/>
            <a:ext cx="1928768" cy="1335226"/>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F6349E4-FD60-5881-5333-D99C490AD33F}"/>
              </a:ext>
            </a:extLst>
          </p:cNvPr>
          <p:cNvSpPr/>
          <p:nvPr/>
        </p:nvSpPr>
        <p:spPr>
          <a:xfrm>
            <a:off x="3784516" y="3502714"/>
            <a:ext cx="8087022" cy="2870149"/>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2DF98D5C-69D2-343E-8EE2-05E11A1C0FC9}"/>
              </a:ext>
            </a:extLst>
          </p:cNvPr>
          <p:cNvCxnSpPr/>
          <p:nvPr/>
        </p:nvCxnSpPr>
        <p:spPr>
          <a:xfrm flipH="1">
            <a:off x="7399020" y="3045278"/>
            <a:ext cx="1081936" cy="444147"/>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E902D0D-ACB8-D2A3-A06D-2B36E1F48C32}"/>
              </a:ext>
            </a:extLst>
          </p:cNvPr>
          <p:cNvCxnSpPr>
            <a:cxnSpLocks/>
          </p:cNvCxnSpPr>
          <p:nvPr/>
        </p:nvCxnSpPr>
        <p:spPr>
          <a:xfrm>
            <a:off x="10428676" y="3045277"/>
            <a:ext cx="1442862" cy="457437"/>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61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149F-52B2-386C-096C-06F4F6D250B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6E76899-9B48-B378-0FF6-13C1A5D07B43}"/>
              </a:ext>
            </a:extLst>
          </p:cNvPr>
          <p:cNvSpPr>
            <a:spLocks noGrp="1"/>
          </p:cNvSpPr>
          <p:nvPr>
            <p:ph type="title"/>
          </p:nvPr>
        </p:nvSpPr>
        <p:spPr/>
        <p:txBody>
          <a:bodyPr/>
          <a:lstStyle/>
          <a:p>
            <a:r>
              <a:rPr lang="en-US" altLang="zh-CN" dirty="0"/>
              <a:t>Optical coupling optimization(1)</a:t>
            </a:r>
            <a:endParaRPr lang="zh-CN" altLang="en-US" dirty="0"/>
          </a:p>
        </p:txBody>
      </p:sp>
      <p:sp>
        <p:nvSpPr>
          <p:cNvPr id="3" name="内容占位符 2">
            <a:extLst>
              <a:ext uri="{FF2B5EF4-FFF2-40B4-BE49-F238E27FC236}">
                <a16:creationId xmlns:a16="http://schemas.microsoft.com/office/drawing/2014/main" id="{35F52203-AE83-9CC1-E3F5-24502F0DBCD1}"/>
              </a:ext>
            </a:extLst>
          </p:cNvPr>
          <p:cNvSpPr>
            <a:spLocks noGrp="1"/>
          </p:cNvSpPr>
          <p:nvPr>
            <p:ph idx="1"/>
          </p:nvPr>
        </p:nvSpPr>
        <p:spPr/>
        <p:txBody>
          <a:bodyPr/>
          <a:lstStyle/>
          <a:p>
            <a:r>
              <a:rPr lang="en-US" altLang="zh-CN" dirty="0"/>
              <a:t>Coupling mediums optimization: Air coupling, silicon oil coupling</a:t>
            </a:r>
          </a:p>
        </p:txBody>
      </p:sp>
      <p:sp>
        <p:nvSpPr>
          <p:cNvPr id="4" name="日期占位符 3">
            <a:extLst>
              <a:ext uri="{FF2B5EF4-FFF2-40B4-BE49-F238E27FC236}">
                <a16:creationId xmlns:a16="http://schemas.microsoft.com/office/drawing/2014/main" id="{9E3117AD-EF68-5C93-8A0C-EAE187647259}"/>
              </a:ext>
            </a:extLst>
          </p:cNvPr>
          <p:cNvSpPr>
            <a:spLocks noGrp="1"/>
          </p:cNvSpPr>
          <p:nvPr>
            <p:ph type="dt" sz="half" idx="10"/>
          </p:nvPr>
        </p:nvSpPr>
        <p:spPr/>
        <p:txBody>
          <a:bodyPr/>
          <a:lstStyle/>
          <a:p>
            <a:fld id="{64E57BC5-15F0-4DEE-82B8-0E6F38EE3081}"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8A26CEF5-3FA9-1595-04C7-E83AE797F3DC}"/>
              </a:ext>
            </a:extLst>
          </p:cNvPr>
          <p:cNvSpPr>
            <a:spLocks noGrp="1"/>
          </p:cNvSpPr>
          <p:nvPr>
            <p:ph type="sldNum" sz="quarter" idx="12"/>
          </p:nvPr>
        </p:nvSpPr>
        <p:spPr/>
        <p:txBody>
          <a:bodyPr/>
          <a:lstStyle/>
          <a:p>
            <a:fld id="{594EB773-AC9C-4FD7-86AF-8E7E9F681A4F}" type="slidenum">
              <a:rPr lang="zh-CN" altLang="en-US" smtClean="0"/>
              <a:t>22</a:t>
            </a:fld>
            <a:endParaRPr lang="zh-CN" altLang="en-US" dirty="0"/>
          </a:p>
        </p:txBody>
      </p:sp>
      <p:pic>
        <p:nvPicPr>
          <p:cNvPr id="17" name="图片 16">
            <a:extLst>
              <a:ext uri="{FF2B5EF4-FFF2-40B4-BE49-F238E27FC236}">
                <a16:creationId xmlns:a16="http://schemas.microsoft.com/office/drawing/2014/main" id="{F4396344-3EA3-3276-BC92-C1E4C2E264D8}"/>
              </a:ext>
            </a:extLst>
          </p:cNvPr>
          <p:cNvPicPr>
            <a:picLocks noChangeAspect="1"/>
          </p:cNvPicPr>
          <p:nvPr/>
        </p:nvPicPr>
        <p:blipFill>
          <a:blip r:embed="rId2"/>
          <a:srcRect b="7486"/>
          <a:stretch/>
        </p:blipFill>
        <p:spPr>
          <a:xfrm>
            <a:off x="8209808" y="1232608"/>
            <a:ext cx="3914800" cy="3449290"/>
          </a:xfrm>
          <a:prstGeom prst="rect">
            <a:avLst/>
          </a:prstGeom>
        </p:spPr>
      </p:pic>
      <p:pic>
        <p:nvPicPr>
          <p:cNvPr id="18" name="图片 17">
            <a:extLst>
              <a:ext uri="{FF2B5EF4-FFF2-40B4-BE49-F238E27FC236}">
                <a16:creationId xmlns:a16="http://schemas.microsoft.com/office/drawing/2014/main" id="{DA6952C4-9B90-3D85-278C-EE6C1F8C428E}"/>
              </a:ext>
            </a:extLst>
          </p:cNvPr>
          <p:cNvPicPr>
            <a:picLocks noChangeAspect="1"/>
          </p:cNvPicPr>
          <p:nvPr/>
        </p:nvPicPr>
        <p:blipFill>
          <a:blip r:embed="rId3"/>
          <a:stretch>
            <a:fillRect/>
          </a:stretch>
        </p:blipFill>
        <p:spPr>
          <a:xfrm>
            <a:off x="4212252" y="1146076"/>
            <a:ext cx="4020566" cy="3591370"/>
          </a:xfrm>
          <a:prstGeom prst="rect">
            <a:avLst/>
          </a:prstGeom>
        </p:spPr>
      </p:pic>
      <p:sp>
        <p:nvSpPr>
          <p:cNvPr id="8" name="文本框 7">
            <a:extLst>
              <a:ext uri="{FF2B5EF4-FFF2-40B4-BE49-F238E27FC236}">
                <a16:creationId xmlns:a16="http://schemas.microsoft.com/office/drawing/2014/main" id="{534FECA8-7D43-2B76-49E8-0F3148C1FA89}"/>
              </a:ext>
            </a:extLst>
          </p:cNvPr>
          <p:cNvSpPr txBox="1"/>
          <p:nvPr/>
        </p:nvSpPr>
        <p:spPr>
          <a:xfrm>
            <a:off x="1087318" y="5378485"/>
            <a:ext cx="9938822" cy="707886"/>
          </a:xfrm>
          <a:prstGeom prst="rect">
            <a:avLst/>
          </a:prstGeom>
          <a:solidFill>
            <a:schemeClr val="accent4">
              <a:lumMod val="40000"/>
              <a:lumOff val="60000"/>
            </a:schemeClr>
          </a:solidFill>
        </p:spPr>
        <p:txBody>
          <a:bodyPr wrap="square" rtlCol="0">
            <a:spAutoFit/>
          </a:bodyPr>
          <a:lstStyle/>
          <a:p>
            <a:pPr marL="342900" indent="-342900">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Under both coupling mediums situation, the light yield meet the requirements</a:t>
            </a:r>
          </a:p>
          <a:p>
            <a:pPr marL="342900" indent="-342900">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Considering the space circumstance, air might be the first choice </a:t>
            </a:r>
          </a:p>
        </p:txBody>
      </p:sp>
      <p:sp>
        <p:nvSpPr>
          <p:cNvPr id="9" name="文本框 8">
            <a:extLst>
              <a:ext uri="{FF2B5EF4-FFF2-40B4-BE49-F238E27FC236}">
                <a16:creationId xmlns:a16="http://schemas.microsoft.com/office/drawing/2014/main" id="{7F0AF5E8-5B86-9C22-D1E2-1A629B455C6C}"/>
              </a:ext>
            </a:extLst>
          </p:cNvPr>
          <p:cNvSpPr txBox="1"/>
          <p:nvPr/>
        </p:nvSpPr>
        <p:spPr>
          <a:xfrm>
            <a:off x="8678162" y="4786988"/>
            <a:ext cx="2974703"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Light yield: ~ 3500 p.e. / MeV</a:t>
            </a:r>
          </a:p>
        </p:txBody>
      </p:sp>
      <p:sp>
        <p:nvSpPr>
          <p:cNvPr id="13" name="文本框 12">
            <a:extLst>
              <a:ext uri="{FF2B5EF4-FFF2-40B4-BE49-F238E27FC236}">
                <a16:creationId xmlns:a16="http://schemas.microsoft.com/office/drawing/2014/main" id="{5661FF85-0B0A-AC96-BD35-F90B98F07E8C}"/>
              </a:ext>
            </a:extLst>
          </p:cNvPr>
          <p:cNvSpPr txBox="1"/>
          <p:nvPr/>
        </p:nvSpPr>
        <p:spPr>
          <a:xfrm>
            <a:off x="4870001" y="4827897"/>
            <a:ext cx="2974703"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Light yield: ~ 6700 p.e. / MeV</a:t>
            </a:r>
          </a:p>
        </p:txBody>
      </p:sp>
      <p:graphicFrame>
        <p:nvGraphicFramePr>
          <p:cNvPr id="14" name="图表 13">
            <a:extLst>
              <a:ext uri="{FF2B5EF4-FFF2-40B4-BE49-F238E27FC236}">
                <a16:creationId xmlns:a16="http://schemas.microsoft.com/office/drawing/2014/main" id="{4E586418-CA84-12B8-4AF6-C10EE3FA56D9}"/>
              </a:ext>
            </a:extLst>
          </p:cNvPr>
          <p:cNvGraphicFramePr>
            <a:graphicFrameLocks/>
          </p:cNvGraphicFramePr>
          <p:nvPr>
            <p:extLst>
              <p:ext uri="{D42A27DB-BD31-4B8C-83A1-F6EECF244321}">
                <p14:modId xmlns:p14="http://schemas.microsoft.com/office/powerpoint/2010/main" val="4068367141"/>
              </p:ext>
            </p:extLst>
          </p:nvPr>
        </p:nvGraphicFramePr>
        <p:xfrm>
          <a:off x="-1" y="1712685"/>
          <a:ext cx="4188807" cy="31094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824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B9877-9CB9-9655-74E2-60875724621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3AFAB37-F809-C265-0F5D-631786E8C19F}"/>
              </a:ext>
            </a:extLst>
          </p:cNvPr>
          <p:cNvSpPr>
            <a:spLocks noGrp="1"/>
          </p:cNvSpPr>
          <p:nvPr>
            <p:ph type="title"/>
          </p:nvPr>
        </p:nvSpPr>
        <p:spPr/>
        <p:txBody>
          <a:bodyPr/>
          <a:lstStyle/>
          <a:p>
            <a:r>
              <a:rPr lang="en-US" altLang="zh-CN" dirty="0"/>
              <a:t>Optical coupling optimization(2)</a:t>
            </a:r>
            <a:endParaRPr lang="zh-CN" altLang="en-US" dirty="0"/>
          </a:p>
        </p:txBody>
      </p:sp>
      <p:sp>
        <p:nvSpPr>
          <p:cNvPr id="3" name="内容占位符 2">
            <a:extLst>
              <a:ext uri="{FF2B5EF4-FFF2-40B4-BE49-F238E27FC236}">
                <a16:creationId xmlns:a16="http://schemas.microsoft.com/office/drawing/2014/main" id="{35A00A48-D626-EAF3-607C-597ACC268FA2}"/>
              </a:ext>
            </a:extLst>
          </p:cNvPr>
          <p:cNvSpPr>
            <a:spLocks noGrp="1"/>
          </p:cNvSpPr>
          <p:nvPr>
            <p:ph idx="1"/>
          </p:nvPr>
        </p:nvSpPr>
        <p:spPr/>
        <p:txBody>
          <a:bodyPr/>
          <a:lstStyle/>
          <a:p>
            <a:r>
              <a:rPr lang="en-US" altLang="zh-CN" dirty="0"/>
              <a:t>Coupling medium thickness: 2 mm, 3 mm and 5 mm  air gap</a:t>
            </a:r>
          </a:p>
        </p:txBody>
      </p:sp>
      <p:sp>
        <p:nvSpPr>
          <p:cNvPr id="4" name="日期占位符 3">
            <a:extLst>
              <a:ext uri="{FF2B5EF4-FFF2-40B4-BE49-F238E27FC236}">
                <a16:creationId xmlns:a16="http://schemas.microsoft.com/office/drawing/2014/main" id="{585FA7E1-BE46-39CB-FDF1-BE122FF060E7}"/>
              </a:ext>
            </a:extLst>
          </p:cNvPr>
          <p:cNvSpPr>
            <a:spLocks noGrp="1"/>
          </p:cNvSpPr>
          <p:nvPr>
            <p:ph type="dt" sz="half" idx="10"/>
          </p:nvPr>
        </p:nvSpPr>
        <p:spPr/>
        <p:txBody>
          <a:bodyPr/>
          <a:lstStyle/>
          <a:p>
            <a:fld id="{64E57BC5-15F0-4DEE-82B8-0E6F38EE3081}"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7AEFEE33-585A-15D0-1803-FE4E3D3D437E}"/>
              </a:ext>
            </a:extLst>
          </p:cNvPr>
          <p:cNvSpPr>
            <a:spLocks noGrp="1"/>
          </p:cNvSpPr>
          <p:nvPr>
            <p:ph type="sldNum" sz="quarter" idx="12"/>
          </p:nvPr>
        </p:nvSpPr>
        <p:spPr/>
        <p:txBody>
          <a:bodyPr/>
          <a:lstStyle/>
          <a:p>
            <a:fld id="{594EB773-AC9C-4FD7-86AF-8E7E9F681A4F}" type="slidenum">
              <a:rPr lang="zh-CN" altLang="en-US" smtClean="0"/>
              <a:t>23</a:t>
            </a:fld>
            <a:endParaRPr lang="zh-CN" altLang="en-US" dirty="0"/>
          </a:p>
        </p:txBody>
      </p:sp>
      <p:pic>
        <p:nvPicPr>
          <p:cNvPr id="16" name="图片 15">
            <a:extLst>
              <a:ext uri="{FF2B5EF4-FFF2-40B4-BE49-F238E27FC236}">
                <a16:creationId xmlns:a16="http://schemas.microsoft.com/office/drawing/2014/main" id="{8DBB759B-080B-E3A9-8E97-B1AE865F67A3}"/>
              </a:ext>
            </a:extLst>
          </p:cNvPr>
          <p:cNvPicPr>
            <a:picLocks noChangeAspect="1"/>
          </p:cNvPicPr>
          <p:nvPr/>
        </p:nvPicPr>
        <p:blipFill>
          <a:blip r:embed="rId2"/>
          <a:stretch>
            <a:fillRect/>
          </a:stretch>
        </p:blipFill>
        <p:spPr>
          <a:xfrm>
            <a:off x="8488983" y="3857462"/>
            <a:ext cx="3147696" cy="2930299"/>
          </a:xfrm>
          <a:prstGeom prst="rect">
            <a:avLst/>
          </a:prstGeom>
        </p:spPr>
      </p:pic>
      <p:pic>
        <p:nvPicPr>
          <p:cNvPr id="33" name="图片 32">
            <a:extLst>
              <a:ext uri="{FF2B5EF4-FFF2-40B4-BE49-F238E27FC236}">
                <a16:creationId xmlns:a16="http://schemas.microsoft.com/office/drawing/2014/main" id="{9570BADD-2598-C182-0084-C143A092B381}"/>
              </a:ext>
            </a:extLst>
          </p:cNvPr>
          <p:cNvPicPr>
            <a:picLocks noChangeAspect="1"/>
          </p:cNvPicPr>
          <p:nvPr/>
        </p:nvPicPr>
        <p:blipFill>
          <a:blip r:embed="rId3"/>
          <a:stretch>
            <a:fillRect/>
          </a:stretch>
        </p:blipFill>
        <p:spPr>
          <a:xfrm>
            <a:off x="4344811" y="1348417"/>
            <a:ext cx="3502377" cy="3484072"/>
          </a:xfrm>
          <a:prstGeom prst="rect">
            <a:avLst/>
          </a:prstGeom>
        </p:spPr>
      </p:pic>
      <p:sp>
        <p:nvSpPr>
          <p:cNvPr id="7" name="文本框 6">
            <a:extLst>
              <a:ext uri="{FF2B5EF4-FFF2-40B4-BE49-F238E27FC236}">
                <a16:creationId xmlns:a16="http://schemas.microsoft.com/office/drawing/2014/main" id="{D4901FC3-5BFF-B26D-A2B8-B759B2A55B95}"/>
              </a:ext>
            </a:extLst>
          </p:cNvPr>
          <p:cNvSpPr txBox="1"/>
          <p:nvPr/>
        </p:nvSpPr>
        <p:spPr>
          <a:xfrm>
            <a:off x="572421" y="5228332"/>
            <a:ext cx="7422504" cy="1015663"/>
          </a:xfrm>
          <a:prstGeom prst="rect">
            <a:avLst/>
          </a:prstGeom>
          <a:solidFill>
            <a:schemeClr val="accent4">
              <a:lumMod val="40000"/>
              <a:lumOff val="60000"/>
            </a:schemeClr>
          </a:solidFill>
        </p:spPr>
        <p:txBody>
          <a:bodyPr wrap="square" rtlCol="0">
            <a:spAutoFit/>
          </a:bodyPr>
          <a:lstStyle/>
          <a:p>
            <a:pPr marL="342900" indent="-342900">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By adjusting the air gap thickness, it shows little impact  on crystal light yield.</a:t>
            </a:r>
          </a:p>
          <a:p>
            <a:pPr marL="342900" indent="-342900">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3 mm air is a proper value for gap </a:t>
            </a:r>
          </a:p>
        </p:txBody>
      </p:sp>
      <p:pic>
        <p:nvPicPr>
          <p:cNvPr id="8" name="图片 7">
            <a:extLst>
              <a:ext uri="{FF2B5EF4-FFF2-40B4-BE49-F238E27FC236}">
                <a16:creationId xmlns:a16="http://schemas.microsoft.com/office/drawing/2014/main" id="{8C268415-0536-4059-4634-95627E47D4C4}"/>
              </a:ext>
            </a:extLst>
          </p:cNvPr>
          <p:cNvPicPr>
            <a:picLocks noChangeAspect="1"/>
          </p:cNvPicPr>
          <p:nvPr/>
        </p:nvPicPr>
        <p:blipFill>
          <a:blip r:embed="rId4"/>
          <a:stretch>
            <a:fillRect/>
          </a:stretch>
        </p:blipFill>
        <p:spPr>
          <a:xfrm>
            <a:off x="426309" y="1892299"/>
            <a:ext cx="3378929" cy="2544347"/>
          </a:xfrm>
          <a:prstGeom prst="rect">
            <a:avLst/>
          </a:prstGeom>
        </p:spPr>
      </p:pic>
      <p:sp>
        <p:nvSpPr>
          <p:cNvPr id="9" name="文本框 8">
            <a:extLst>
              <a:ext uri="{FF2B5EF4-FFF2-40B4-BE49-F238E27FC236}">
                <a16:creationId xmlns:a16="http://schemas.microsoft.com/office/drawing/2014/main" id="{33E1DD72-ABD4-6AA6-548B-1A6CB41A4348}"/>
              </a:ext>
            </a:extLst>
          </p:cNvPr>
          <p:cNvSpPr txBox="1"/>
          <p:nvPr/>
        </p:nvSpPr>
        <p:spPr>
          <a:xfrm>
            <a:off x="4910525" y="4853692"/>
            <a:ext cx="2590342"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Less than 2% difference </a:t>
            </a:r>
          </a:p>
        </p:txBody>
      </p:sp>
      <p:pic>
        <p:nvPicPr>
          <p:cNvPr id="10" name="图片 9">
            <a:extLst>
              <a:ext uri="{FF2B5EF4-FFF2-40B4-BE49-F238E27FC236}">
                <a16:creationId xmlns:a16="http://schemas.microsoft.com/office/drawing/2014/main" id="{AA84C3D0-D7B9-BC17-BD97-06BD54CD7D55}"/>
              </a:ext>
            </a:extLst>
          </p:cNvPr>
          <p:cNvPicPr>
            <a:picLocks noChangeAspect="1"/>
          </p:cNvPicPr>
          <p:nvPr/>
        </p:nvPicPr>
        <p:blipFill>
          <a:blip r:embed="rId5"/>
          <a:stretch>
            <a:fillRect/>
          </a:stretch>
        </p:blipFill>
        <p:spPr>
          <a:xfrm>
            <a:off x="8488983" y="737060"/>
            <a:ext cx="3082151" cy="3045801"/>
          </a:xfrm>
          <a:prstGeom prst="rect">
            <a:avLst/>
          </a:prstGeom>
        </p:spPr>
      </p:pic>
    </p:spTree>
    <p:extLst>
      <p:ext uri="{BB962C8B-B14F-4D97-AF65-F5344CB8AC3E}">
        <p14:creationId xmlns:p14="http://schemas.microsoft.com/office/powerpoint/2010/main" val="3104736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D92A-8FC2-7877-2842-698E563BACF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04689D6-6617-5B27-DB4C-40D2FC8F81C2}"/>
              </a:ext>
            </a:extLst>
          </p:cNvPr>
          <p:cNvSpPr>
            <a:spLocks noGrp="1"/>
          </p:cNvSpPr>
          <p:nvPr>
            <p:ph type="title"/>
          </p:nvPr>
        </p:nvSpPr>
        <p:spPr/>
        <p:txBody>
          <a:bodyPr/>
          <a:lstStyle/>
          <a:p>
            <a:r>
              <a:rPr lang="en-US" altLang="zh-CN" dirty="0"/>
              <a:t>Light yield non-uniformity test:</a:t>
            </a:r>
            <a:r>
              <a:rPr lang="zh-CN" altLang="en-US" dirty="0"/>
              <a:t> </a:t>
            </a:r>
            <a:r>
              <a:rPr lang="en-US" altLang="zh-CN" dirty="0"/>
              <a:t>bar CsI(Tl)</a:t>
            </a:r>
            <a:endParaRPr lang="zh-CN" altLang="en-US" dirty="0"/>
          </a:p>
        </p:txBody>
      </p:sp>
      <p:sp>
        <p:nvSpPr>
          <p:cNvPr id="3" name="内容占位符 2">
            <a:extLst>
              <a:ext uri="{FF2B5EF4-FFF2-40B4-BE49-F238E27FC236}">
                <a16:creationId xmlns:a16="http://schemas.microsoft.com/office/drawing/2014/main" id="{066311FD-6EAC-2D26-DAD6-3C47632D593D}"/>
              </a:ext>
            </a:extLst>
          </p:cNvPr>
          <p:cNvSpPr>
            <a:spLocks noGrp="1"/>
          </p:cNvSpPr>
          <p:nvPr>
            <p:ph idx="1"/>
          </p:nvPr>
        </p:nvSpPr>
        <p:spPr>
          <a:xfrm>
            <a:off x="320462" y="781260"/>
            <a:ext cx="10515600" cy="5389990"/>
          </a:xfrm>
        </p:spPr>
        <p:txBody>
          <a:bodyPr/>
          <a:lstStyle/>
          <a:p>
            <a:pPr>
              <a:spcBef>
                <a:spcPts val="1500"/>
              </a:spcBef>
            </a:pPr>
            <a:r>
              <a:rPr lang="en-US" altLang="zh-CN" dirty="0"/>
              <a:t>Signal response at different positions in crystal </a:t>
            </a:r>
            <a:r>
              <a:rPr lang="zh-CN" altLang="en-US" dirty="0"/>
              <a:t>→ </a:t>
            </a:r>
            <a:r>
              <a:rPr lang="en-US" altLang="zh-CN" dirty="0"/>
              <a:t>Hit position information needed</a:t>
            </a:r>
          </a:p>
          <a:p>
            <a:pPr>
              <a:spcBef>
                <a:spcPts val="1500"/>
              </a:spcBef>
            </a:pPr>
            <a:r>
              <a:rPr lang="en-US" altLang="zh-CN" dirty="0"/>
              <a:t>Track information provided by Micromegas platform</a:t>
            </a:r>
            <a:r>
              <a:rPr lang="zh-CN" altLang="en-US" dirty="0"/>
              <a:t> → </a:t>
            </a:r>
            <a:r>
              <a:rPr lang="en-US" altLang="zh-CN" dirty="0"/>
              <a:t>Combined test</a:t>
            </a:r>
          </a:p>
          <a:p>
            <a:pPr marL="54900" indent="0">
              <a:buNone/>
            </a:pPr>
            <a:endParaRPr lang="zh-CN" altLang="en-US" dirty="0"/>
          </a:p>
        </p:txBody>
      </p:sp>
      <p:sp>
        <p:nvSpPr>
          <p:cNvPr id="4" name="日期占位符 3">
            <a:extLst>
              <a:ext uri="{FF2B5EF4-FFF2-40B4-BE49-F238E27FC236}">
                <a16:creationId xmlns:a16="http://schemas.microsoft.com/office/drawing/2014/main" id="{4ACFF8CD-5E3B-2FCD-9B0F-29684B99ED35}"/>
              </a:ext>
            </a:extLst>
          </p:cNvPr>
          <p:cNvSpPr>
            <a:spLocks noGrp="1"/>
          </p:cNvSpPr>
          <p:nvPr>
            <p:ph type="dt" sz="half" idx="10"/>
          </p:nvPr>
        </p:nvSpPr>
        <p:spPr>
          <a:xfrm>
            <a:off x="378812" y="6307924"/>
            <a:ext cx="2743200" cy="365125"/>
          </a:xfrm>
        </p:spPr>
        <p:txBody>
          <a:bodyPr/>
          <a:lstStyle/>
          <a:p>
            <a:fld id="{B54E9DB2-D5A9-416F-B794-9260361BC41F}"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28D00526-5FE9-CA09-BD7B-42CAA01F9D41}"/>
              </a:ext>
            </a:extLst>
          </p:cNvPr>
          <p:cNvSpPr>
            <a:spLocks noGrp="1"/>
          </p:cNvSpPr>
          <p:nvPr>
            <p:ph type="sldNum" sz="quarter" idx="12"/>
          </p:nvPr>
        </p:nvSpPr>
        <p:spPr/>
        <p:txBody>
          <a:bodyPr/>
          <a:lstStyle/>
          <a:p>
            <a:fld id="{594EB773-AC9C-4FD7-86AF-8E7E9F681A4F}" type="slidenum">
              <a:rPr lang="zh-CN" altLang="en-US" smtClean="0"/>
              <a:t>24</a:t>
            </a:fld>
            <a:endParaRPr lang="zh-CN" altLang="en-US" dirty="0"/>
          </a:p>
        </p:txBody>
      </p:sp>
      <p:pic>
        <p:nvPicPr>
          <p:cNvPr id="31" name="图片 30">
            <a:extLst>
              <a:ext uri="{FF2B5EF4-FFF2-40B4-BE49-F238E27FC236}">
                <a16:creationId xmlns:a16="http://schemas.microsoft.com/office/drawing/2014/main" id="{BAFB8FB8-9D04-6BBA-6F57-0004ABA4484D}"/>
              </a:ext>
            </a:extLst>
          </p:cNvPr>
          <p:cNvPicPr>
            <a:picLocks noChangeAspect="1"/>
          </p:cNvPicPr>
          <p:nvPr/>
        </p:nvPicPr>
        <p:blipFill>
          <a:blip r:embed="rId2"/>
          <a:stretch>
            <a:fillRect/>
          </a:stretch>
        </p:blipFill>
        <p:spPr>
          <a:xfrm>
            <a:off x="6809073" y="1847905"/>
            <a:ext cx="3721320" cy="4524959"/>
          </a:xfrm>
          <a:prstGeom prst="rect">
            <a:avLst/>
          </a:prstGeom>
        </p:spPr>
      </p:pic>
      <p:grpSp>
        <p:nvGrpSpPr>
          <p:cNvPr id="43" name="组合 42">
            <a:extLst>
              <a:ext uri="{FF2B5EF4-FFF2-40B4-BE49-F238E27FC236}">
                <a16:creationId xmlns:a16="http://schemas.microsoft.com/office/drawing/2014/main" id="{58E0C7CD-8EE1-16F1-9517-AB9FCAF7EF7E}"/>
              </a:ext>
            </a:extLst>
          </p:cNvPr>
          <p:cNvGrpSpPr/>
          <p:nvPr/>
        </p:nvGrpSpPr>
        <p:grpSpPr>
          <a:xfrm>
            <a:off x="1397638" y="1866321"/>
            <a:ext cx="5411435" cy="4210419"/>
            <a:chOff x="836965" y="2109582"/>
            <a:chExt cx="4787793" cy="3693820"/>
          </a:xfrm>
        </p:grpSpPr>
        <p:sp>
          <p:nvSpPr>
            <p:cNvPr id="37" name="文本框 36">
              <a:extLst>
                <a:ext uri="{FF2B5EF4-FFF2-40B4-BE49-F238E27FC236}">
                  <a16:creationId xmlns:a16="http://schemas.microsoft.com/office/drawing/2014/main" id="{4E428241-2027-5847-BABA-063C6F4D5ABC}"/>
                </a:ext>
              </a:extLst>
            </p:cNvPr>
            <p:cNvSpPr txBox="1"/>
            <p:nvPr/>
          </p:nvSpPr>
          <p:spPr>
            <a:xfrm>
              <a:off x="4189186" y="3774219"/>
              <a:ext cx="1435572" cy="523220"/>
            </a:xfrm>
            <a:prstGeom prst="rect">
              <a:avLst/>
            </a:prstGeom>
            <a:noFill/>
          </p:spPr>
          <p:txBody>
            <a:bodyPr wrap="square" rtlCol="0">
              <a:spAutoFit/>
            </a:bodyPr>
            <a:lstStyle/>
            <a:p>
              <a:pPr algn="ctr"/>
              <a:r>
                <a:rPr lang="en-US" altLang="zh-CN" sz="1400" b="1" dirty="0">
                  <a:solidFill>
                    <a:schemeClr val="accent6">
                      <a:lumMod val="75000"/>
                    </a:schemeClr>
                  </a:solidFill>
                  <a:latin typeface="Arial" panose="020B0604020202020204" pitchFamily="34" charset="0"/>
                  <a:cs typeface="Arial" panose="020B0604020202020204" pitchFamily="34" charset="0"/>
                </a:rPr>
                <a:t>Micromegas </a:t>
              </a:r>
            </a:p>
            <a:p>
              <a:pPr algn="ctr"/>
              <a:r>
                <a:rPr lang="en-US" altLang="zh-CN" sz="1400" b="1" dirty="0">
                  <a:solidFill>
                    <a:schemeClr val="accent6">
                      <a:lumMod val="75000"/>
                    </a:schemeClr>
                  </a:solidFill>
                  <a:latin typeface="Arial" panose="020B0604020202020204" pitchFamily="34" charset="0"/>
                  <a:cs typeface="Arial" panose="020B0604020202020204" pitchFamily="34" charset="0"/>
                </a:rPr>
                <a:t>detector</a:t>
              </a:r>
              <a:endParaRPr lang="zh-CN" altLang="en-US" sz="1400" b="1" dirty="0">
                <a:solidFill>
                  <a:schemeClr val="accent6">
                    <a:lumMod val="75000"/>
                  </a:schemeClr>
                </a:solidFill>
                <a:latin typeface="Arial" panose="020B0604020202020204" pitchFamily="34" charset="0"/>
                <a:cs typeface="Arial" panose="020B0604020202020204" pitchFamily="34" charset="0"/>
              </a:endParaRPr>
            </a:p>
          </p:txBody>
        </p:sp>
        <p:grpSp>
          <p:nvGrpSpPr>
            <p:cNvPr id="42" name="组合 41">
              <a:extLst>
                <a:ext uri="{FF2B5EF4-FFF2-40B4-BE49-F238E27FC236}">
                  <a16:creationId xmlns:a16="http://schemas.microsoft.com/office/drawing/2014/main" id="{DF540136-DB23-3DE9-DDA9-A4ED30EB7709}"/>
                </a:ext>
              </a:extLst>
            </p:cNvPr>
            <p:cNvGrpSpPr/>
            <p:nvPr/>
          </p:nvGrpSpPr>
          <p:grpSpPr>
            <a:xfrm>
              <a:off x="836965" y="2109582"/>
              <a:ext cx="4204963" cy="3693820"/>
              <a:chOff x="836965" y="2109582"/>
              <a:chExt cx="4204963" cy="3693820"/>
            </a:xfrm>
          </p:grpSpPr>
          <p:sp>
            <p:nvSpPr>
              <p:cNvPr id="5" name="矩形 4">
                <a:extLst>
                  <a:ext uri="{FF2B5EF4-FFF2-40B4-BE49-F238E27FC236}">
                    <a16:creationId xmlns:a16="http://schemas.microsoft.com/office/drawing/2014/main" id="{3890C6FC-44B6-E485-BC19-4E2EB67423A9}"/>
                  </a:ext>
                </a:extLst>
              </p:cNvPr>
              <p:cNvSpPr/>
              <p:nvPr/>
            </p:nvSpPr>
            <p:spPr>
              <a:xfrm>
                <a:off x="1257240" y="3576099"/>
                <a:ext cx="222504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BF5B34B2-D6E3-ECC8-885C-9CCB58639089}"/>
                  </a:ext>
                </a:extLst>
              </p:cNvPr>
              <p:cNvCxnSpPr>
                <a:cxnSpLocks/>
              </p:cNvCxnSpPr>
              <p:nvPr/>
            </p:nvCxnSpPr>
            <p:spPr>
              <a:xfrm>
                <a:off x="3482280" y="3774219"/>
                <a:ext cx="0" cy="36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DD4731B-C5E0-8011-01A4-38D725F06CFC}"/>
                  </a:ext>
                </a:extLst>
              </p:cNvPr>
              <p:cNvSpPr txBox="1"/>
              <p:nvPr/>
            </p:nvSpPr>
            <p:spPr>
              <a:xfrm>
                <a:off x="2487291" y="3924805"/>
                <a:ext cx="1266939" cy="276999"/>
              </a:xfrm>
              <a:prstGeom prst="rect">
                <a:avLst/>
              </a:prstGeom>
              <a:noFill/>
            </p:spPr>
            <p:txBody>
              <a:bodyPr wrap="square" rtlCol="0">
                <a:spAutoFit/>
              </a:bodyPr>
              <a:lstStyle/>
              <a:p>
                <a:r>
                  <a:rPr lang="en-US" altLang="zh-CN" sz="1400" b="1" dirty="0">
                    <a:solidFill>
                      <a:schemeClr val="bg1"/>
                    </a:solidFill>
                    <a:latin typeface="Arial" panose="020B0604020202020204" pitchFamily="34" charset="0"/>
                    <a:cs typeface="Arial" panose="020B0604020202020204" pitchFamily="34" charset="0"/>
                  </a:rPr>
                  <a:t>Test unit</a:t>
                </a:r>
                <a:endParaRPr lang="zh-CN" altLang="en-US" sz="1400" b="1" dirty="0">
                  <a:solidFill>
                    <a:schemeClr val="bg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661771E1-6ECE-D46D-A496-CE1FED589825}"/>
                  </a:ext>
                </a:extLst>
              </p:cNvPr>
              <p:cNvSpPr/>
              <p:nvPr/>
            </p:nvSpPr>
            <p:spPr>
              <a:xfrm>
                <a:off x="836965" y="3059746"/>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49E36D32-6465-66FD-00E9-57C4F462EFE2}"/>
                  </a:ext>
                </a:extLst>
              </p:cNvPr>
              <p:cNvSpPr/>
              <p:nvPr/>
            </p:nvSpPr>
            <p:spPr>
              <a:xfrm>
                <a:off x="836965" y="2603810"/>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56C1993-8CA1-4FC6-4904-BA46C04AB652}"/>
                  </a:ext>
                </a:extLst>
              </p:cNvPr>
              <p:cNvSpPr/>
              <p:nvPr/>
            </p:nvSpPr>
            <p:spPr>
              <a:xfrm>
                <a:off x="836965" y="2831778"/>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4D5032D-10FA-6EDA-7579-7F00E3E312F5}"/>
                  </a:ext>
                </a:extLst>
              </p:cNvPr>
              <p:cNvSpPr/>
              <p:nvPr/>
            </p:nvSpPr>
            <p:spPr>
              <a:xfrm>
                <a:off x="836965" y="5188416"/>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35BB6FA4-BF3A-34AA-E210-54EB85337BD7}"/>
                  </a:ext>
                </a:extLst>
              </p:cNvPr>
              <p:cNvSpPr/>
              <p:nvPr/>
            </p:nvSpPr>
            <p:spPr>
              <a:xfrm>
                <a:off x="836965" y="4732480"/>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A0317F9D-DC88-6759-732A-E90587449FF3}"/>
                  </a:ext>
                </a:extLst>
              </p:cNvPr>
              <p:cNvSpPr/>
              <p:nvPr/>
            </p:nvSpPr>
            <p:spPr>
              <a:xfrm>
                <a:off x="836965" y="4960448"/>
                <a:ext cx="2948933" cy="18170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EE19484F-A8C9-4ECD-0AFF-C39408F3BC44}"/>
                  </a:ext>
                </a:extLst>
              </p:cNvPr>
              <p:cNvCxnSpPr>
                <a:cxnSpLocks/>
              </p:cNvCxnSpPr>
              <p:nvPr/>
            </p:nvCxnSpPr>
            <p:spPr>
              <a:xfrm>
                <a:off x="4001047" y="2831778"/>
                <a:ext cx="1040881" cy="81808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23C8B9EA-8EF4-90FD-9DEE-12A665AE3041}"/>
                  </a:ext>
                </a:extLst>
              </p:cNvPr>
              <p:cNvCxnSpPr>
                <a:cxnSpLocks/>
              </p:cNvCxnSpPr>
              <p:nvPr/>
            </p:nvCxnSpPr>
            <p:spPr>
              <a:xfrm flipV="1">
                <a:off x="3953538" y="4311109"/>
                <a:ext cx="1053578" cy="83104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51A6714-173B-6C47-FC27-6A4130E76BC7}"/>
                  </a:ext>
                </a:extLst>
              </p:cNvPr>
              <p:cNvCxnSpPr>
                <a:cxnSpLocks/>
              </p:cNvCxnSpPr>
              <p:nvPr/>
            </p:nvCxnSpPr>
            <p:spPr>
              <a:xfrm flipH="1">
                <a:off x="1700522" y="2220027"/>
                <a:ext cx="1509809" cy="35833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1" name="文本框 40">
                <a:extLst>
                  <a:ext uri="{FF2B5EF4-FFF2-40B4-BE49-F238E27FC236}">
                    <a16:creationId xmlns:a16="http://schemas.microsoft.com/office/drawing/2014/main" id="{291E914E-0851-802C-C163-CCE7A33B639C}"/>
                  </a:ext>
                </a:extLst>
              </p:cNvPr>
              <p:cNvSpPr txBox="1"/>
              <p:nvPr/>
            </p:nvSpPr>
            <p:spPr>
              <a:xfrm>
                <a:off x="2147084" y="2109582"/>
                <a:ext cx="1947351" cy="276999"/>
              </a:xfrm>
              <a:prstGeom prst="rect">
                <a:avLst/>
              </a:prstGeom>
              <a:noFill/>
            </p:spPr>
            <p:txBody>
              <a:bodyPr wrap="square" rtlCol="0">
                <a:spAutoFit/>
              </a:bodyPr>
              <a:lstStyle/>
              <a:p>
                <a:r>
                  <a:rPr lang="en-US" altLang="zh-CN" sz="1400" b="1" dirty="0">
                    <a:solidFill>
                      <a:srgbClr val="7030A0"/>
                    </a:solidFill>
                    <a:latin typeface="Arial" panose="020B0604020202020204" pitchFamily="34" charset="0"/>
                    <a:cs typeface="Arial" panose="020B0604020202020204" pitchFamily="34" charset="0"/>
                  </a:rPr>
                  <a:t>Cosmic ray</a:t>
                </a:r>
                <a:endParaRPr lang="zh-CN" altLang="en-US" sz="1400" b="1" dirty="0">
                  <a:solidFill>
                    <a:srgbClr val="7030A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19809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66A5-74CE-771C-0926-23A6801DD84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AC10F35-E17E-B984-7B71-7FF7ECD6CFB0}"/>
              </a:ext>
            </a:extLst>
          </p:cNvPr>
          <p:cNvSpPr>
            <a:spLocks noGrp="1"/>
          </p:cNvSpPr>
          <p:nvPr>
            <p:ph type="title"/>
          </p:nvPr>
        </p:nvSpPr>
        <p:spPr/>
        <p:txBody>
          <a:bodyPr/>
          <a:lstStyle/>
          <a:p>
            <a:r>
              <a:rPr lang="en-US" altLang="zh-CN" dirty="0"/>
              <a:t>Light yield non-uniformity test:</a:t>
            </a:r>
            <a:r>
              <a:rPr lang="zh-CN" altLang="en-US" dirty="0"/>
              <a:t> </a:t>
            </a:r>
            <a:r>
              <a:rPr lang="en-US" altLang="zh-CN" dirty="0"/>
              <a:t>bar CsI(Tl)</a:t>
            </a:r>
            <a:endParaRPr lang="zh-CN" altLang="en-US" dirty="0"/>
          </a:p>
        </p:txBody>
      </p:sp>
      <p:sp>
        <p:nvSpPr>
          <p:cNvPr id="3" name="内容占位符 2">
            <a:extLst>
              <a:ext uri="{FF2B5EF4-FFF2-40B4-BE49-F238E27FC236}">
                <a16:creationId xmlns:a16="http://schemas.microsoft.com/office/drawing/2014/main" id="{B21199EB-D9A2-BE65-A067-CDBBC8B22DB2}"/>
              </a:ext>
            </a:extLst>
          </p:cNvPr>
          <p:cNvSpPr>
            <a:spLocks noGrp="1"/>
          </p:cNvSpPr>
          <p:nvPr>
            <p:ph idx="1"/>
          </p:nvPr>
        </p:nvSpPr>
        <p:spPr>
          <a:xfrm>
            <a:off x="320462" y="781260"/>
            <a:ext cx="4537288" cy="2488290"/>
          </a:xfrm>
        </p:spPr>
        <p:txBody>
          <a:bodyPr>
            <a:normAutofit fontScale="92500"/>
          </a:bodyPr>
          <a:lstStyle/>
          <a:p>
            <a:r>
              <a:rPr lang="en-US" altLang="zh-CN" dirty="0"/>
              <a:t>Event selection</a:t>
            </a:r>
          </a:p>
          <a:p>
            <a:pPr lvl="1"/>
            <a:r>
              <a:rPr lang="en-US" altLang="zh-CN" dirty="0"/>
              <a:t>4 layers get hit in total 6 Micromegas layers </a:t>
            </a:r>
            <a:r>
              <a:rPr lang="zh-CN" altLang="en-US" dirty="0"/>
              <a:t>→ </a:t>
            </a:r>
            <a:r>
              <a:rPr lang="en-US" altLang="zh-CN" dirty="0"/>
              <a:t>8k</a:t>
            </a:r>
            <a:r>
              <a:rPr lang="zh-CN" altLang="en-US" dirty="0"/>
              <a:t> </a:t>
            </a:r>
            <a:r>
              <a:rPr lang="en-US" altLang="zh-CN" dirty="0"/>
              <a:t>events/day </a:t>
            </a:r>
          </a:p>
          <a:p>
            <a:r>
              <a:rPr lang="en-US" altLang="zh-CN" dirty="0"/>
              <a:t>Non-uniformity analysis </a:t>
            </a:r>
          </a:p>
          <a:p>
            <a:pPr lvl="1"/>
            <a:r>
              <a:rPr lang="en-US" altLang="zh-CN" dirty="0"/>
              <a:t>Crystal is divided into 10 sub-sections along </a:t>
            </a:r>
            <a:r>
              <a:rPr lang="en-US" altLang="zh-CN" b="0" i="0" dirty="0">
                <a:solidFill>
                  <a:srgbClr val="000000"/>
                </a:solidFill>
                <a:effectLst/>
              </a:rPr>
              <a:t>longitudinal direction</a:t>
            </a:r>
          </a:p>
          <a:p>
            <a:pPr lvl="1"/>
            <a:r>
              <a:rPr lang="en-US" altLang="zh-CN" dirty="0"/>
              <a:t>Normalization based on the maximum signal</a:t>
            </a:r>
            <a:endParaRPr lang="en-US" altLang="zh-CN" b="0" i="0" dirty="0">
              <a:solidFill>
                <a:srgbClr val="000000"/>
              </a:solidFill>
              <a:effectLst/>
            </a:endParaRPr>
          </a:p>
          <a:p>
            <a:pPr lvl="1"/>
            <a:endParaRPr lang="zh-CN" altLang="en-US" dirty="0"/>
          </a:p>
        </p:txBody>
      </p:sp>
      <p:sp>
        <p:nvSpPr>
          <p:cNvPr id="4" name="日期占位符 3">
            <a:extLst>
              <a:ext uri="{FF2B5EF4-FFF2-40B4-BE49-F238E27FC236}">
                <a16:creationId xmlns:a16="http://schemas.microsoft.com/office/drawing/2014/main" id="{27CE99F4-0025-74A8-687B-EA2A2BB7309D}"/>
              </a:ext>
            </a:extLst>
          </p:cNvPr>
          <p:cNvSpPr>
            <a:spLocks noGrp="1"/>
          </p:cNvSpPr>
          <p:nvPr>
            <p:ph type="dt" sz="half" idx="10"/>
          </p:nvPr>
        </p:nvSpPr>
        <p:spPr>
          <a:xfrm>
            <a:off x="378812" y="6307924"/>
            <a:ext cx="2743200" cy="365125"/>
          </a:xfrm>
        </p:spPr>
        <p:txBody>
          <a:bodyPr/>
          <a:lstStyle/>
          <a:p>
            <a:fld id="{B54E9DB2-D5A9-416F-B794-9260361BC41F}"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8CF2D67A-C6E9-41EC-D434-36944914BBFA}"/>
              </a:ext>
            </a:extLst>
          </p:cNvPr>
          <p:cNvSpPr>
            <a:spLocks noGrp="1"/>
          </p:cNvSpPr>
          <p:nvPr>
            <p:ph type="sldNum" sz="quarter" idx="12"/>
          </p:nvPr>
        </p:nvSpPr>
        <p:spPr/>
        <p:txBody>
          <a:bodyPr/>
          <a:lstStyle/>
          <a:p>
            <a:fld id="{594EB773-AC9C-4FD7-86AF-8E7E9F681A4F}" type="slidenum">
              <a:rPr lang="zh-CN" altLang="en-US" smtClean="0"/>
              <a:t>25</a:t>
            </a:fld>
            <a:endParaRPr lang="zh-CN" altLang="en-US" dirty="0"/>
          </a:p>
        </p:txBody>
      </p:sp>
      <p:pic>
        <p:nvPicPr>
          <p:cNvPr id="19" name="图片 18">
            <a:extLst>
              <a:ext uri="{FF2B5EF4-FFF2-40B4-BE49-F238E27FC236}">
                <a16:creationId xmlns:a16="http://schemas.microsoft.com/office/drawing/2014/main" id="{6F465E0B-FC4F-0343-AC06-4877BDF8B688}"/>
              </a:ext>
            </a:extLst>
          </p:cNvPr>
          <p:cNvPicPr>
            <a:picLocks noChangeAspect="1"/>
          </p:cNvPicPr>
          <p:nvPr/>
        </p:nvPicPr>
        <p:blipFill>
          <a:blip r:embed="rId2"/>
          <a:srcRect r="2976"/>
          <a:stretch/>
        </p:blipFill>
        <p:spPr>
          <a:xfrm>
            <a:off x="658430" y="3302478"/>
            <a:ext cx="3579419" cy="2525055"/>
          </a:xfrm>
          <a:prstGeom prst="rect">
            <a:avLst/>
          </a:prstGeom>
        </p:spPr>
      </p:pic>
      <p:pic>
        <p:nvPicPr>
          <p:cNvPr id="7" name="图片 6">
            <a:extLst>
              <a:ext uri="{FF2B5EF4-FFF2-40B4-BE49-F238E27FC236}">
                <a16:creationId xmlns:a16="http://schemas.microsoft.com/office/drawing/2014/main" id="{C05C5B43-BDAB-67E1-269E-CECCAD29230F}"/>
              </a:ext>
            </a:extLst>
          </p:cNvPr>
          <p:cNvPicPr>
            <a:picLocks noChangeAspect="1"/>
          </p:cNvPicPr>
          <p:nvPr/>
        </p:nvPicPr>
        <p:blipFill>
          <a:blip r:embed="rId3"/>
          <a:stretch>
            <a:fillRect/>
          </a:stretch>
        </p:blipFill>
        <p:spPr>
          <a:xfrm>
            <a:off x="4642710" y="3059235"/>
            <a:ext cx="3676384" cy="2932777"/>
          </a:xfrm>
          <a:prstGeom prst="rect">
            <a:avLst/>
          </a:prstGeom>
        </p:spPr>
      </p:pic>
      <p:grpSp>
        <p:nvGrpSpPr>
          <p:cNvPr id="21" name="组合 20">
            <a:extLst>
              <a:ext uri="{FF2B5EF4-FFF2-40B4-BE49-F238E27FC236}">
                <a16:creationId xmlns:a16="http://schemas.microsoft.com/office/drawing/2014/main" id="{BA4D90C2-D7AD-9FC5-E2EB-788BE2B24A28}"/>
              </a:ext>
            </a:extLst>
          </p:cNvPr>
          <p:cNvGrpSpPr/>
          <p:nvPr/>
        </p:nvGrpSpPr>
        <p:grpSpPr>
          <a:xfrm>
            <a:off x="7856121" y="953137"/>
            <a:ext cx="4181708" cy="2011785"/>
            <a:chOff x="6873242" y="906862"/>
            <a:chExt cx="4328156" cy="1794958"/>
          </a:xfrm>
        </p:grpSpPr>
        <p:pic>
          <p:nvPicPr>
            <p:cNvPr id="5" name="图片 4">
              <a:extLst>
                <a:ext uri="{FF2B5EF4-FFF2-40B4-BE49-F238E27FC236}">
                  <a16:creationId xmlns:a16="http://schemas.microsoft.com/office/drawing/2014/main" id="{1EF60258-6DBB-E69B-F687-8E700B3FA42A}"/>
                </a:ext>
              </a:extLst>
            </p:cNvPr>
            <p:cNvPicPr>
              <a:picLocks noChangeAspect="1"/>
            </p:cNvPicPr>
            <p:nvPr/>
          </p:nvPicPr>
          <p:blipFill>
            <a:blip r:embed="rId4">
              <a:extLst>
                <a:ext uri="{28A0092B-C50C-407E-A947-70E740481C1C}">
                  <a14:useLocalDpi xmlns:a14="http://schemas.microsoft.com/office/drawing/2010/main" val="0"/>
                </a:ext>
              </a:extLst>
            </a:blip>
            <a:srcRect l="16270" t="1270" r="17606" b="17286"/>
            <a:stretch/>
          </p:blipFill>
          <p:spPr>
            <a:xfrm>
              <a:off x="9037320" y="906862"/>
              <a:ext cx="2164078" cy="1794958"/>
            </a:xfrm>
            <a:prstGeom prst="rect">
              <a:avLst/>
            </a:prstGeom>
          </p:spPr>
        </p:pic>
        <p:pic>
          <p:nvPicPr>
            <p:cNvPr id="8" name="图片 7">
              <a:extLst>
                <a:ext uri="{FF2B5EF4-FFF2-40B4-BE49-F238E27FC236}">
                  <a16:creationId xmlns:a16="http://schemas.microsoft.com/office/drawing/2014/main" id="{472D30B1-3AAA-7DCD-C91F-D0BA2A8255ED}"/>
                </a:ext>
              </a:extLst>
            </p:cNvPr>
            <p:cNvPicPr>
              <a:picLocks noChangeAspect="1"/>
            </p:cNvPicPr>
            <p:nvPr/>
          </p:nvPicPr>
          <p:blipFill>
            <a:blip r:embed="rId5">
              <a:extLst>
                <a:ext uri="{28A0092B-C50C-407E-A947-70E740481C1C}">
                  <a14:useLocalDpi xmlns:a14="http://schemas.microsoft.com/office/drawing/2010/main" val="0"/>
                </a:ext>
              </a:extLst>
            </a:blip>
            <a:srcRect l="17772" b="9063"/>
            <a:stretch/>
          </p:blipFill>
          <p:spPr>
            <a:xfrm>
              <a:off x="6873242" y="906862"/>
              <a:ext cx="2164078" cy="1794958"/>
            </a:xfrm>
            <a:prstGeom prst="rect">
              <a:avLst/>
            </a:prstGeom>
          </p:spPr>
        </p:pic>
        <p:sp>
          <p:nvSpPr>
            <p:cNvPr id="20" name="文本框 19">
              <a:extLst>
                <a:ext uri="{FF2B5EF4-FFF2-40B4-BE49-F238E27FC236}">
                  <a16:creationId xmlns:a16="http://schemas.microsoft.com/office/drawing/2014/main" id="{72CA0249-E71E-28A9-F340-BF63344704B6}"/>
                </a:ext>
              </a:extLst>
            </p:cNvPr>
            <p:cNvSpPr txBox="1"/>
            <p:nvPr/>
          </p:nvSpPr>
          <p:spPr>
            <a:xfrm>
              <a:off x="6928830" y="2394043"/>
              <a:ext cx="4216979" cy="307777"/>
            </a:xfrm>
            <a:prstGeom prst="rect">
              <a:avLst/>
            </a:prstGeom>
            <a:solidFill>
              <a:schemeClr val="accent1">
                <a:lumMod val="75000"/>
              </a:schemeClr>
            </a:solidFill>
          </p:spPr>
          <p:txBody>
            <a:bodyPr wrap="square" rtlCol="0">
              <a:spAutoFit/>
            </a:bodyPr>
            <a:lstStyle/>
            <a:p>
              <a:pPr marL="0" lvl="1" algn="ctr"/>
              <a:r>
                <a:rPr lang="en-US" altLang="zh-CN" sz="1400" b="1" dirty="0">
                  <a:solidFill>
                    <a:srgbClr val="FFFF00"/>
                  </a:solidFill>
                </a:rPr>
                <a:t>Crystal placement in Micromegas test platform</a:t>
              </a:r>
              <a:endParaRPr lang="zh-CN" altLang="en-US" sz="1400" b="1" dirty="0">
                <a:solidFill>
                  <a:srgbClr val="FFFF00"/>
                </a:solidFill>
              </a:endParaRPr>
            </a:p>
          </p:txBody>
        </p:sp>
      </p:grpSp>
      <p:pic>
        <p:nvPicPr>
          <p:cNvPr id="25" name="图片 24">
            <a:extLst>
              <a:ext uri="{FF2B5EF4-FFF2-40B4-BE49-F238E27FC236}">
                <a16:creationId xmlns:a16="http://schemas.microsoft.com/office/drawing/2014/main" id="{BC0269EC-28DF-5900-F982-8CDFF8A9DAF3}"/>
              </a:ext>
            </a:extLst>
          </p:cNvPr>
          <p:cNvPicPr>
            <a:picLocks noChangeAspect="1"/>
          </p:cNvPicPr>
          <p:nvPr/>
        </p:nvPicPr>
        <p:blipFill>
          <a:blip r:embed="rId6"/>
          <a:stretch>
            <a:fillRect/>
          </a:stretch>
        </p:blipFill>
        <p:spPr>
          <a:xfrm>
            <a:off x="8473761" y="3125948"/>
            <a:ext cx="3244078" cy="2932777"/>
          </a:xfrm>
          <a:prstGeom prst="rect">
            <a:avLst/>
          </a:prstGeom>
        </p:spPr>
      </p:pic>
      <p:sp>
        <p:nvSpPr>
          <p:cNvPr id="26" name="矩形 25">
            <a:extLst>
              <a:ext uri="{FF2B5EF4-FFF2-40B4-BE49-F238E27FC236}">
                <a16:creationId xmlns:a16="http://schemas.microsoft.com/office/drawing/2014/main" id="{2F1F3AC3-D680-093F-E5DA-0AE2D650E7D3}"/>
              </a:ext>
            </a:extLst>
          </p:cNvPr>
          <p:cNvSpPr/>
          <p:nvPr/>
        </p:nvSpPr>
        <p:spPr>
          <a:xfrm>
            <a:off x="658430" y="3269550"/>
            <a:ext cx="3877190" cy="2557983"/>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621FD036-6E69-99D0-3784-636F3DE8EF8F}"/>
              </a:ext>
            </a:extLst>
          </p:cNvPr>
          <p:cNvCxnSpPr>
            <a:cxnSpLocks/>
          </p:cNvCxnSpPr>
          <p:nvPr/>
        </p:nvCxnSpPr>
        <p:spPr>
          <a:xfrm flipH="1">
            <a:off x="4535620" y="4268690"/>
            <a:ext cx="1277143" cy="0"/>
          </a:xfrm>
          <a:prstGeom prst="line">
            <a:avLst/>
          </a:prstGeom>
          <a:ln w="28575" cap="flat" cmpd="sng" algn="ctr">
            <a:solidFill>
              <a:srgbClr val="00000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矩形 29">
            <a:extLst>
              <a:ext uri="{FF2B5EF4-FFF2-40B4-BE49-F238E27FC236}">
                <a16:creationId xmlns:a16="http://schemas.microsoft.com/office/drawing/2014/main" id="{ED725190-3204-F180-34C0-41EEB3E4835B}"/>
              </a:ext>
            </a:extLst>
          </p:cNvPr>
          <p:cNvSpPr/>
          <p:nvPr/>
        </p:nvSpPr>
        <p:spPr>
          <a:xfrm>
            <a:off x="5852960" y="4144213"/>
            <a:ext cx="1130300" cy="248955"/>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56808567-CEC1-3D52-6902-A604990A3B8F}"/>
              </a:ext>
            </a:extLst>
          </p:cNvPr>
          <p:cNvSpPr txBox="1"/>
          <p:nvPr/>
        </p:nvSpPr>
        <p:spPr>
          <a:xfrm>
            <a:off x="1479312" y="6149585"/>
            <a:ext cx="9245838" cy="338554"/>
          </a:xfrm>
          <a:prstGeom prst="rect">
            <a:avLst/>
          </a:prstGeom>
          <a:solidFill>
            <a:schemeClr val="accent4">
              <a:lumMod val="40000"/>
              <a:lumOff val="60000"/>
            </a:schemeClr>
          </a:solidFill>
        </p:spPr>
        <p:txBody>
          <a:bodyPr wrap="square" rtlCol="0">
            <a:spAutoFit/>
          </a:bodyPr>
          <a:lstStyle/>
          <a:p>
            <a:r>
              <a:rPr lang="en-US" altLang="zh-CN" sz="1600" b="1" dirty="0">
                <a:latin typeface="Arial" panose="020B0604020202020204" pitchFamily="34" charset="0"/>
                <a:cs typeface="Arial" panose="020B0604020202020204" pitchFamily="34" charset="0"/>
              </a:rPr>
              <a:t>The light yield non-uniformity of bar CsI(Tl) crystal has tiny affect on response, less than 1%</a:t>
            </a:r>
          </a:p>
        </p:txBody>
      </p:sp>
      <p:pic>
        <p:nvPicPr>
          <p:cNvPr id="10" name="图片 9">
            <a:extLst>
              <a:ext uri="{FF2B5EF4-FFF2-40B4-BE49-F238E27FC236}">
                <a16:creationId xmlns:a16="http://schemas.microsoft.com/office/drawing/2014/main" id="{921CC203-D6E6-C02B-D3E9-C8E3F977E6D6}"/>
              </a:ext>
            </a:extLst>
          </p:cNvPr>
          <p:cNvPicPr>
            <a:picLocks noChangeAspect="1"/>
          </p:cNvPicPr>
          <p:nvPr/>
        </p:nvPicPr>
        <p:blipFill>
          <a:blip r:embed="rId7"/>
          <a:stretch>
            <a:fillRect/>
          </a:stretch>
        </p:blipFill>
        <p:spPr>
          <a:xfrm>
            <a:off x="4963665" y="1028308"/>
            <a:ext cx="2797356" cy="1964672"/>
          </a:xfrm>
          <a:prstGeom prst="rect">
            <a:avLst/>
          </a:prstGeom>
        </p:spPr>
      </p:pic>
    </p:spTree>
    <p:extLst>
      <p:ext uri="{BB962C8B-B14F-4D97-AF65-F5344CB8AC3E}">
        <p14:creationId xmlns:p14="http://schemas.microsoft.com/office/powerpoint/2010/main" val="2963009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9B40F-A63D-8D8A-C225-37EC6DF5E2C9}"/>
              </a:ext>
            </a:extLst>
          </p:cNvPr>
          <p:cNvSpPr>
            <a:spLocks noGrp="1"/>
          </p:cNvSpPr>
          <p:nvPr>
            <p:ph type="title"/>
          </p:nvPr>
        </p:nvSpPr>
        <p:spPr/>
        <p:txBody>
          <a:bodyPr/>
          <a:lstStyle/>
          <a:p>
            <a:r>
              <a:rPr lang="en-US" altLang="zh-CN" dirty="0"/>
              <a:t>Light yield test:</a:t>
            </a:r>
            <a:r>
              <a:rPr lang="zh-CN" altLang="en-US" dirty="0"/>
              <a:t> </a:t>
            </a:r>
            <a:r>
              <a:rPr lang="en-US" altLang="zh-CN" dirty="0"/>
              <a:t>plate CsI(Tl)</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31A4F28-B21F-D037-648D-8FDC1EEA171D}"/>
                  </a:ext>
                </a:extLst>
              </p:cNvPr>
              <p:cNvSpPr>
                <a:spLocks noGrp="1"/>
              </p:cNvSpPr>
              <p:nvPr>
                <p:ph idx="1"/>
              </p:nvPr>
            </p:nvSpPr>
            <p:spPr>
              <a:xfrm>
                <a:off x="320461" y="786832"/>
                <a:ext cx="7952977" cy="5389990"/>
              </a:xfrm>
            </p:spPr>
            <p:txBody>
              <a:bodyPr/>
              <a:lstStyle/>
              <a:p>
                <a:r>
                  <a:rPr lang="en-US" altLang="zh-CN" dirty="0"/>
                  <a:t>Plate CsI(Tl) crystals are used to improve energy reconstruction</a:t>
                </a:r>
              </a:p>
              <a:p>
                <a:r>
                  <a:rPr lang="en-US" altLang="zh-CN" dirty="0"/>
                  <a:t>Hamamatsu plate</a:t>
                </a:r>
                <a:r>
                  <a:rPr lang="en-US" altLang="zh-CN" dirty="0">
                    <a:ea typeface="黑体" panose="02010609060101010101" pitchFamily="49" charset="-122"/>
                  </a:rPr>
                  <a:t> CsI(Tl)</a:t>
                </a:r>
              </a:p>
              <a:p>
                <a:pPr lvl="1"/>
                <a:r>
                  <a:rPr lang="en-US" altLang="zh-CN" dirty="0"/>
                  <a:t>Crystal size: 150×150×16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3</m:t>
                        </m:r>
                      </m:sup>
                    </m:sSup>
                  </m:oMath>
                </a14:m>
                <a:endParaRPr lang="en-US" altLang="zh-CN" b="0" dirty="0"/>
              </a:p>
              <a:p>
                <a:pPr lvl="1"/>
                <a:r>
                  <a:rPr lang="en-US" altLang="zh-CN" dirty="0"/>
                  <a:t>Optical window: 15×15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2</m:t>
                        </m:r>
                      </m:sup>
                    </m:sSup>
                  </m:oMath>
                </a14:m>
                <a:endParaRPr lang="en-US" altLang="zh-CN" dirty="0"/>
              </a:p>
              <a:p>
                <a:pPr lvl="1"/>
                <a:r>
                  <a:rPr lang="en-US" altLang="zh-CN" dirty="0">
                    <a:ea typeface="黑体" panose="02010609060101010101" pitchFamily="49" charset="-122"/>
                  </a:rPr>
                  <a:t>TiO2 coating: </a:t>
                </a:r>
                <a:r>
                  <a:rPr lang="en-US" altLang="zh-CN" dirty="0"/>
                  <a:t>0.6 mm</a:t>
                </a:r>
              </a:p>
              <a:p>
                <a:r>
                  <a:rPr lang="en-US" altLang="zh-CN" dirty="0"/>
                  <a:t>Light yield test settings </a:t>
                </a:r>
              </a:p>
              <a:p>
                <a:pPr lvl="1"/>
                <a:r>
                  <a:rPr lang="en-US" altLang="zh-CN" dirty="0"/>
                  <a:t>Other optical windows get blocked</a:t>
                </a:r>
              </a:p>
              <a:p>
                <a:pPr lvl="1"/>
                <a:r>
                  <a:rPr lang="en-US" altLang="zh-CN" dirty="0"/>
                  <a:t>Only one APD used </a:t>
                </a:r>
              </a:p>
            </p:txBody>
          </p:sp>
        </mc:Choice>
        <mc:Fallback xmlns="">
          <p:sp>
            <p:nvSpPr>
              <p:cNvPr id="3" name="内容占位符 2">
                <a:extLst>
                  <a:ext uri="{FF2B5EF4-FFF2-40B4-BE49-F238E27FC236}">
                    <a16:creationId xmlns:a16="http://schemas.microsoft.com/office/drawing/2014/main" id="{731A4F28-B21F-D037-648D-8FDC1EEA171D}"/>
                  </a:ext>
                </a:extLst>
              </p:cNvPr>
              <p:cNvSpPr>
                <a:spLocks noGrp="1" noRot="1" noChangeAspect="1" noMove="1" noResize="1" noEditPoints="1" noAdjustHandles="1" noChangeArrowheads="1" noChangeShapeType="1" noTextEdit="1"/>
              </p:cNvSpPr>
              <p:nvPr>
                <p:ph idx="1"/>
              </p:nvPr>
            </p:nvSpPr>
            <p:spPr>
              <a:xfrm>
                <a:off x="320461" y="786832"/>
                <a:ext cx="7952977" cy="5389990"/>
              </a:xfrm>
              <a:blipFill>
                <a:blip r:embed="rId2"/>
                <a:stretch>
                  <a:fillRect l="-230" t="-79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2D37A325-28AA-EFBA-5042-1CA697A44CBC}"/>
              </a:ext>
            </a:extLst>
          </p:cNvPr>
          <p:cNvSpPr>
            <a:spLocks noGrp="1"/>
          </p:cNvSpPr>
          <p:nvPr>
            <p:ph type="dt" sz="half" idx="10"/>
          </p:nvPr>
        </p:nvSpPr>
        <p:spPr/>
        <p:txBody>
          <a:bodyPr/>
          <a:lstStyle/>
          <a:p>
            <a:fld id="{C2943033-0FFB-4ECC-A3F7-8D3ABD5E73E4}" type="datetime1">
              <a:rPr lang="zh-CN" altLang="en-US" smtClean="0"/>
              <a:t>2025/4/29</a:t>
            </a:fld>
            <a:endParaRPr lang="zh-CN" altLang="en-US" dirty="0"/>
          </a:p>
        </p:txBody>
      </p:sp>
      <p:sp>
        <p:nvSpPr>
          <p:cNvPr id="6" name="灯片编号占位符 5">
            <a:extLst>
              <a:ext uri="{FF2B5EF4-FFF2-40B4-BE49-F238E27FC236}">
                <a16:creationId xmlns:a16="http://schemas.microsoft.com/office/drawing/2014/main" id="{795F5C41-305C-5FB1-BD41-EE38CED39972}"/>
              </a:ext>
            </a:extLst>
          </p:cNvPr>
          <p:cNvSpPr>
            <a:spLocks noGrp="1"/>
          </p:cNvSpPr>
          <p:nvPr>
            <p:ph type="sldNum" sz="quarter" idx="12"/>
          </p:nvPr>
        </p:nvSpPr>
        <p:spPr/>
        <p:txBody>
          <a:bodyPr/>
          <a:lstStyle/>
          <a:p>
            <a:fld id="{594EB773-AC9C-4FD7-86AF-8E7E9F681A4F}" type="slidenum">
              <a:rPr lang="zh-CN" altLang="en-US" smtClean="0"/>
              <a:t>26</a:t>
            </a:fld>
            <a:endParaRPr lang="zh-CN" altLang="en-US" dirty="0"/>
          </a:p>
        </p:txBody>
      </p:sp>
      <p:pic>
        <p:nvPicPr>
          <p:cNvPr id="17" name="图片 16">
            <a:extLst>
              <a:ext uri="{FF2B5EF4-FFF2-40B4-BE49-F238E27FC236}">
                <a16:creationId xmlns:a16="http://schemas.microsoft.com/office/drawing/2014/main" id="{021EE8F5-610C-101E-9B76-3CCB619B3542}"/>
              </a:ext>
            </a:extLst>
          </p:cNvPr>
          <p:cNvPicPr>
            <a:picLocks noChangeAspect="1"/>
          </p:cNvPicPr>
          <p:nvPr/>
        </p:nvPicPr>
        <p:blipFill>
          <a:blip r:embed="rId3"/>
          <a:srcRect l="8151" t="7333" r="1641" b="6500"/>
          <a:stretch/>
        </p:blipFill>
        <p:spPr>
          <a:xfrm>
            <a:off x="8724232" y="736421"/>
            <a:ext cx="3075286" cy="1662194"/>
          </a:xfrm>
          <a:prstGeom prst="rect">
            <a:avLst/>
          </a:prstGeom>
        </p:spPr>
      </p:pic>
      <p:grpSp>
        <p:nvGrpSpPr>
          <p:cNvPr id="18" name="组合 17">
            <a:extLst>
              <a:ext uri="{FF2B5EF4-FFF2-40B4-BE49-F238E27FC236}">
                <a16:creationId xmlns:a16="http://schemas.microsoft.com/office/drawing/2014/main" id="{6A29602C-F522-BE17-40D7-8ECA097C22BF}"/>
              </a:ext>
            </a:extLst>
          </p:cNvPr>
          <p:cNvGrpSpPr/>
          <p:nvPr/>
        </p:nvGrpSpPr>
        <p:grpSpPr>
          <a:xfrm>
            <a:off x="9304104" y="4873983"/>
            <a:ext cx="1915541" cy="1681443"/>
            <a:chOff x="9444098" y="1163687"/>
            <a:chExt cx="2250115" cy="2146406"/>
          </a:xfrm>
        </p:grpSpPr>
        <p:pic>
          <p:nvPicPr>
            <p:cNvPr id="19" name="图片 18">
              <a:extLst>
                <a:ext uri="{FF2B5EF4-FFF2-40B4-BE49-F238E27FC236}">
                  <a16:creationId xmlns:a16="http://schemas.microsoft.com/office/drawing/2014/main" id="{371B80E8-DF4A-B1DA-32CA-B1F0A781FE8C}"/>
                </a:ext>
              </a:extLst>
            </p:cNvPr>
            <p:cNvPicPr>
              <a:picLocks noChangeAspect="1"/>
            </p:cNvPicPr>
            <p:nvPr/>
          </p:nvPicPr>
          <p:blipFill rotWithShape="1">
            <a:blip r:embed="rId4"/>
            <a:srcRect t="32737" r="10301" b="19133"/>
            <a:stretch/>
          </p:blipFill>
          <p:spPr>
            <a:xfrm>
              <a:off x="9444098" y="1163687"/>
              <a:ext cx="2250115" cy="2146406"/>
            </a:xfrm>
            <a:prstGeom prst="rect">
              <a:avLst/>
            </a:prstGeom>
          </p:spPr>
        </p:pic>
        <p:cxnSp>
          <p:nvCxnSpPr>
            <p:cNvPr id="20" name="直接箭头连接符 19">
              <a:extLst>
                <a:ext uri="{FF2B5EF4-FFF2-40B4-BE49-F238E27FC236}">
                  <a16:creationId xmlns:a16="http://schemas.microsoft.com/office/drawing/2014/main" id="{5269E416-4729-EB91-0D36-F5D8D5F68F0B}"/>
                </a:ext>
              </a:extLst>
            </p:cNvPr>
            <p:cNvCxnSpPr>
              <a:cxnSpLocks/>
            </p:cNvCxnSpPr>
            <p:nvPr/>
          </p:nvCxnSpPr>
          <p:spPr>
            <a:xfrm>
              <a:off x="10161727" y="2040180"/>
              <a:ext cx="814040"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pic>
        <p:nvPicPr>
          <p:cNvPr id="22" name="图片 21">
            <a:extLst>
              <a:ext uri="{FF2B5EF4-FFF2-40B4-BE49-F238E27FC236}">
                <a16:creationId xmlns:a16="http://schemas.microsoft.com/office/drawing/2014/main" id="{11DBFE7B-2822-1D12-C0F4-FEC293E20CB8}"/>
              </a:ext>
            </a:extLst>
          </p:cNvPr>
          <p:cNvPicPr>
            <a:picLocks noChangeAspect="1"/>
          </p:cNvPicPr>
          <p:nvPr/>
        </p:nvPicPr>
        <p:blipFill>
          <a:blip r:embed="rId5"/>
          <a:srcRect t="6980"/>
          <a:stretch/>
        </p:blipFill>
        <p:spPr>
          <a:xfrm>
            <a:off x="8724233" y="2589308"/>
            <a:ext cx="3075285" cy="1785038"/>
          </a:xfrm>
          <a:prstGeom prst="rect">
            <a:avLst/>
          </a:prstGeom>
        </p:spPr>
      </p:pic>
      <p:pic>
        <p:nvPicPr>
          <p:cNvPr id="23" name="图片 22">
            <a:extLst>
              <a:ext uri="{FF2B5EF4-FFF2-40B4-BE49-F238E27FC236}">
                <a16:creationId xmlns:a16="http://schemas.microsoft.com/office/drawing/2014/main" id="{94799090-9D5E-7266-AC7A-1438C437DCEE}"/>
              </a:ext>
            </a:extLst>
          </p:cNvPr>
          <p:cNvPicPr>
            <a:picLocks noChangeAspect="1"/>
          </p:cNvPicPr>
          <p:nvPr/>
        </p:nvPicPr>
        <p:blipFill>
          <a:blip r:embed="rId6"/>
          <a:srcRect r="51666"/>
          <a:stretch/>
        </p:blipFill>
        <p:spPr>
          <a:xfrm>
            <a:off x="4603615" y="2191732"/>
            <a:ext cx="3742945" cy="3368875"/>
          </a:xfrm>
          <a:prstGeom prst="rect">
            <a:avLst/>
          </a:prstGeom>
        </p:spPr>
      </p:pic>
      <p:cxnSp>
        <p:nvCxnSpPr>
          <p:cNvPr id="5" name="直接连接符 4">
            <a:extLst>
              <a:ext uri="{FF2B5EF4-FFF2-40B4-BE49-F238E27FC236}">
                <a16:creationId xmlns:a16="http://schemas.microsoft.com/office/drawing/2014/main" id="{B57606AB-8A27-5C11-CDED-51CD8EEB76AE}"/>
              </a:ext>
            </a:extLst>
          </p:cNvPr>
          <p:cNvCxnSpPr>
            <a:cxnSpLocks/>
          </p:cNvCxnSpPr>
          <p:nvPr/>
        </p:nvCxnSpPr>
        <p:spPr>
          <a:xfrm flipV="1">
            <a:off x="9915027" y="4186663"/>
            <a:ext cx="0" cy="632008"/>
          </a:xfrm>
          <a:prstGeom prst="line">
            <a:avLst/>
          </a:prstGeom>
          <a:ln w="28575" cap="flat" cmpd="sng" algn="ctr">
            <a:solidFill>
              <a:srgbClr val="7030A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矩形 11">
            <a:extLst>
              <a:ext uri="{FF2B5EF4-FFF2-40B4-BE49-F238E27FC236}">
                <a16:creationId xmlns:a16="http://schemas.microsoft.com/office/drawing/2014/main" id="{DCF8C3E6-FFF3-B6C3-2C16-AAA9194031E8}"/>
              </a:ext>
            </a:extLst>
          </p:cNvPr>
          <p:cNvSpPr/>
          <p:nvPr/>
        </p:nvSpPr>
        <p:spPr>
          <a:xfrm>
            <a:off x="9230982" y="4818671"/>
            <a:ext cx="2024522" cy="1785038"/>
          </a:xfrm>
          <a:prstGeom prst="rect">
            <a:avLst/>
          </a:pr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77E59CD2-2352-10E8-5628-21AC985F6731}"/>
              </a:ext>
            </a:extLst>
          </p:cNvPr>
          <p:cNvSpPr/>
          <p:nvPr/>
        </p:nvSpPr>
        <p:spPr>
          <a:xfrm>
            <a:off x="9089020" y="1114058"/>
            <a:ext cx="1320109" cy="1140627"/>
          </a:xfrm>
          <a:prstGeom prst="rect">
            <a:avLst/>
          </a:prstGeom>
          <a:noFill/>
          <a:ln w="28575">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4CFE7785-0160-734E-D63F-9F2CC2733D4D}"/>
              </a:ext>
            </a:extLst>
          </p:cNvPr>
          <p:cNvSpPr/>
          <p:nvPr/>
        </p:nvSpPr>
        <p:spPr>
          <a:xfrm>
            <a:off x="8692917" y="2541025"/>
            <a:ext cx="3147303" cy="1856108"/>
          </a:xfrm>
          <a:prstGeom prst="rect">
            <a:avLst/>
          </a:prstGeom>
          <a:noFill/>
          <a:ln w="28575">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C5EDF361-1F9B-57A8-BB4B-8413764BC0C2}"/>
              </a:ext>
            </a:extLst>
          </p:cNvPr>
          <p:cNvCxnSpPr>
            <a:cxnSpLocks/>
          </p:cNvCxnSpPr>
          <p:nvPr/>
        </p:nvCxnSpPr>
        <p:spPr>
          <a:xfrm flipV="1">
            <a:off x="9785591" y="2274952"/>
            <a:ext cx="0" cy="266073"/>
          </a:xfrm>
          <a:prstGeom prst="line">
            <a:avLst/>
          </a:prstGeom>
          <a:ln w="28575" cap="flat" cmpd="sng" algn="ctr">
            <a:solidFill>
              <a:schemeClr val="accent1">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文本框 6">
            <a:extLst>
              <a:ext uri="{FF2B5EF4-FFF2-40B4-BE49-F238E27FC236}">
                <a16:creationId xmlns:a16="http://schemas.microsoft.com/office/drawing/2014/main" id="{21250DDE-5B9D-9769-7CF3-006B14F34D7E}"/>
              </a:ext>
            </a:extLst>
          </p:cNvPr>
          <p:cNvSpPr txBox="1"/>
          <p:nvPr/>
        </p:nvSpPr>
        <p:spPr>
          <a:xfrm>
            <a:off x="4849237" y="5560129"/>
            <a:ext cx="2933585"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Light yield: ~ 986 p.e. /MeV</a:t>
            </a:r>
          </a:p>
        </p:txBody>
      </p:sp>
      <p:sp>
        <p:nvSpPr>
          <p:cNvPr id="10" name="文本框 9">
            <a:extLst>
              <a:ext uri="{FF2B5EF4-FFF2-40B4-BE49-F238E27FC236}">
                <a16:creationId xmlns:a16="http://schemas.microsoft.com/office/drawing/2014/main" id="{9FBCD05D-4D25-D884-B45A-459C3B3826F3}"/>
              </a:ext>
            </a:extLst>
          </p:cNvPr>
          <p:cNvSpPr txBox="1"/>
          <p:nvPr/>
        </p:nvSpPr>
        <p:spPr>
          <a:xfrm>
            <a:off x="534320" y="4873983"/>
            <a:ext cx="3866614" cy="646331"/>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More optical windows could be used at same time.</a:t>
            </a:r>
          </a:p>
        </p:txBody>
      </p:sp>
    </p:spTree>
    <p:extLst>
      <p:ext uri="{BB962C8B-B14F-4D97-AF65-F5344CB8AC3E}">
        <p14:creationId xmlns:p14="http://schemas.microsoft.com/office/powerpoint/2010/main" val="243113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8C057-8BDA-7354-8DBF-23A04C9F16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0B4F0BE-84E2-B5CF-3CAA-17C4F5FB3C31}"/>
              </a:ext>
            </a:extLst>
          </p:cNvPr>
          <p:cNvSpPr>
            <a:spLocks noGrp="1"/>
          </p:cNvSpPr>
          <p:nvPr>
            <p:ph type="title"/>
          </p:nvPr>
        </p:nvSpPr>
        <p:spPr/>
        <p:txBody>
          <a:bodyPr/>
          <a:lstStyle/>
          <a:p>
            <a:r>
              <a:rPr lang="en-US" altLang="zh-CN" dirty="0"/>
              <a:t>Light yield non-uniformity test:</a:t>
            </a:r>
            <a:r>
              <a:rPr lang="zh-CN" altLang="en-US" dirty="0"/>
              <a:t> </a:t>
            </a:r>
            <a:r>
              <a:rPr lang="en-US" altLang="zh-CN" dirty="0"/>
              <a:t>plate CsI(Tl)</a:t>
            </a:r>
            <a:endParaRPr lang="zh-CN" altLang="en-US" dirty="0"/>
          </a:p>
        </p:txBody>
      </p:sp>
      <p:sp>
        <p:nvSpPr>
          <p:cNvPr id="3" name="内容占位符 2">
            <a:extLst>
              <a:ext uri="{FF2B5EF4-FFF2-40B4-BE49-F238E27FC236}">
                <a16:creationId xmlns:a16="http://schemas.microsoft.com/office/drawing/2014/main" id="{F0580949-4407-D982-4FB7-B3ED03C7825F}"/>
              </a:ext>
            </a:extLst>
          </p:cNvPr>
          <p:cNvSpPr>
            <a:spLocks noGrp="1"/>
          </p:cNvSpPr>
          <p:nvPr>
            <p:ph idx="1"/>
          </p:nvPr>
        </p:nvSpPr>
        <p:spPr>
          <a:xfrm>
            <a:off x="320462" y="801189"/>
            <a:ext cx="10515600" cy="2061008"/>
          </a:xfrm>
        </p:spPr>
        <p:txBody>
          <a:bodyPr>
            <a:normAutofit/>
          </a:bodyPr>
          <a:lstStyle/>
          <a:p>
            <a:r>
              <a:rPr lang="en-US" altLang="zh-CN" dirty="0"/>
              <a:t>Light yield non-uniformity test</a:t>
            </a:r>
          </a:p>
          <a:p>
            <a:pPr lvl="1"/>
            <a:r>
              <a:rPr lang="en-US" altLang="zh-CN" dirty="0"/>
              <a:t>Lab: ~ 11.1%</a:t>
            </a:r>
          </a:p>
          <a:p>
            <a:pPr lvl="1"/>
            <a:r>
              <a:rPr lang="en-US" altLang="zh-CN" dirty="0"/>
              <a:t>MC: ~ 7%</a:t>
            </a:r>
          </a:p>
          <a:p>
            <a:endParaRPr lang="en-US" altLang="zh-CN" dirty="0"/>
          </a:p>
        </p:txBody>
      </p:sp>
      <p:sp>
        <p:nvSpPr>
          <p:cNvPr id="4" name="日期占位符 3">
            <a:extLst>
              <a:ext uri="{FF2B5EF4-FFF2-40B4-BE49-F238E27FC236}">
                <a16:creationId xmlns:a16="http://schemas.microsoft.com/office/drawing/2014/main" id="{DE0F89B1-BE21-AB7E-56E1-1A204C781B38}"/>
              </a:ext>
            </a:extLst>
          </p:cNvPr>
          <p:cNvSpPr>
            <a:spLocks noGrp="1"/>
          </p:cNvSpPr>
          <p:nvPr>
            <p:ph type="dt" sz="half" idx="10"/>
          </p:nvPr>
        </p:nvSpPr>
        <p:spPr/>
        <p:txBody>
          <a:bodyPr/>
          <a:lstStyle/>
          <a:p>
            <a:fld id="{B6A7D946-71D2-457E-B9C8-1AF8CB6E7F08}"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9910F840-967F-736E-E289-04DD5EA9B02A}"/>
              </a:ext>
            </a:extLst>
          </p:cNvPr>
          <p:cNvSpPr>
            <a:spLocks noGrp="1"/>
          </p:cNvSpPr>
          <p:nvPr>
            <p:ph type="sldNum" sz="quarter" idx="12"/>
          </p:nvPr>
        </p:nvSpPr>
        <p:spPr/>
        <p:txBody>
          <a:bodyPr/>
          <a:lstStyle/>
          <a:p>
            <a:fld id="{594EB773-AC9C-4FD7-86AF-8E7E9F681A4F}" type="slidenum">
              <a:rPr lang="zh-CN" altLang="en-US" smtClean="0"/>
              <a:t>27</a:t>
            </a:fld>
            <a:endParaRPr lang="zh-CN" altLang="en-US" dirty="0"/>
          </a:p>
        </p:txBody>
      </p:sp>
      <p:pic>
        <p:nvPicPr>
          <p:cNvPr id="8" name="图片 7">
            <a:extLst>
              <a:ext uri="{FF2B5EF4-FFF2-40B4-BE49-F238E27FC236}">
                <a16:creationId xmlns:a16="http://schemas.microsoft.com/office/drawing/2014/main" id="{65775B8F-CD60-349A-FA40-C0D45946B8EF}"/>
              </a:ext>
            </a:extLst>
          </p:cNvPr>
          <p:cNvPicPr>
            <a:picLocks noChangeAspect="1"/>
          </p:cNvPicPr>
          <p:nvPr/>
        </p:nvPicPr>
        <p:blipFill>
          <a:blip r:embed="rId2"/>
          <a:srcRect t="5389"/>
          <a:stretch/>
        </p:blipFill>
        <p:spPr>
          <a:xfrm>
            <a:off x="4261851" y="801189"/>
            <a:ext cx="3936051" cy="3234163"/>
          </a:xfrm>
          <a:prstGeom prst="rect">
            <a:avLst/>
          </a:prstGeom>
        </p:spPr>
      </p:pic>
      <p:grpSp>
        <p:nvGrpSpPr>
          <p:cNvPr id="12" name="组合 11">
            <a:extLst>
              <a:ext uri="{FF2B5EF4-FFF2-40B4-BE49-F238E27FC236}">
                <a16:creationId xmlns:a16="http://schemas.microsoft.com/office/drawing/2014/main" id="{1880B0C8-8517-D7F4-54E9-269A4BB6629E}"/>
              </a:ext>
            </a:extLst>
          </p:cNvPr>
          <p:cNvGrpSpPr/>
          <p:nvPr/>
        </p:nvGrpSpPr>
        <p:grpSpPr>
          <a:xfrm>
            <a:off x="-13953" y="2418270"/>
            <a:ext cx="4371584" cy="3460097"/>
            <a:chOff x="831116" y="1759857"/>
            <a:chExt cx="4667936" cy="3651309"/>
          </a:xfrm>
        </p:grpSpPr>
        <p:pic>
          <p:nvPicPr>
            <p:cNvPr id="11" name="图片 10">
              <a:extLst>
                <a:ext uri="{FF2B5EF4-FFF2-40B4-BE49-F238E27FC236}">
                  <a16:creationId xmlns:a16="http://schemas.microsoft.com/office/drawing/2014/main" id="{9B4D909B-900A-F56B-1D09-D4B347046547}"/>
                </a:ext>
              </a:extLst>
            </p:cNvPr>
            <p:cNvPicPr>
              <a:picLocks noChangeAspect="1"/>
            </p:cNvPicPr>
            <p:nvPr/>
          </p:nvPicPr>
          <p:blipFill>
            <a:blip r:embed="rId3">
              <a:extLst>
                <a:ext uri="{28A0092B-C50C-407E-A947-70E740481C1C}">
                  <a14:useLocalDpi xmlns:a14="http://schemas.microsoft.com/office/drawing/2010/main" val="0"/>
                </a:ext>
              </a:extLst>
            </a:blip>
            <a:srcRect l="10278" t="1" r="6666" b="14814"/>
            <a:stretch/>
          </p:blipFill>
          <p:spPr>
            <a:xfrm>
              <a:off x="1159281" y="1759857"/>
              <a:ext cx="4339771" cy="3338286"/>
            </a:xfrm>
            <a:prstGeom prst="rect">
              <a:avLst/>
            </a:prstGeom>
          </p:spPr>
        </p:pic>
        <p:pic>
          <p:nvPicPr>
            <p:cNvPr id="9" name="图片 8">
              <a:extLst>
                <a:ext uri="{FF2B5EF4-FFF2-40B4-BE49-F238E27FC236}">
                  <a16:creationId xmlns:a16="http://schemas.microsoft.com/office/drawing/2014/main" id="{CF49F6FF-B0AE-2E4A-97A8-02C7DBAAFE7E}"/>
                </a:ext>
              </a:extLst>
            </p:cNvPr>
            <p:cNvPicPr>
              <a:picLocks noChangeAspect="1"/>
            </p:cNvPicPr>
            <p:nvPr/>
          </p:nvPicPr>
          <p:blipFill>
            <a:blip r:embed="rId4"/>
            <a:stretch>
              <a:fillRect/>
            </a:stretch>
          </p:blipFill>
          <p:spPr>
            <a:xfrm>
              <a:off x="831116" y="4056741"/>
              <a:ext cx="1518336" cy="1354425"/>
            </a:xfrm>
            <a:prstGeom prst="rect">
              <a:avLst/>
            </a:prstGeom>
          </p:spPr>
        </p:pic>
      </p:grpSp>
      <p:pic>
        <p:nvPicPr>
          <p:cNvPr id="10" name="图片 9">
            <a:extLst>
              <a:ext uri="{FF2B5EF4-FFF2-40B4-BE49-F238E27FC236}">
                <a16:creationId xmlns:a16="http://schemas.microsoft.com/office/drawing/2014/main" id="{9D7F4ED3-062D-EAEB-FCF2-B163D516B16B}"/>
              </a:ext>
            </a:extLst>
          </p:cNvPr>
          <p:cNvPicPr>
            <a:picLocks noChangeAspect="1"/>
          </p:cNvPicPr>
          <p:nvPr/>
        </p:nvPicPr>
        <p:blipFill>
          <a:blip r:embed="rId5"/>
          <a:stretch>
            <a:fillRect/>
          </a:stretch>
        </p:blipFill>
        <p:spPr>
          <a:xfrm>
            <a:off x="8197902" y="812372"/>
            <a:ext cx="3936051" cy="3234163"/>
          </a:xfrm>
          <a:prstGeom prst="rect">
            <a:avLst/>
          </a:prstGeom>
        </p:spPr>
      </p:pic>
      <p:pic>
        <p:nvPicPr>
          <p:cNvPr id="13" name="图片 12">
            <a:extLst>
              <a:ext uri="{FF2B5EF4-FFF2-40B4-BE49-F238E27FC236}">
                <a16:creationId xmlns:a16="http://schemas.microsoft.com/office/drawing/2014/main" id="{52E980B2-3582-5EE3-F875-55C06730765F}"/>
              </a:ext>
            </a:extLst>
          </p:cNvPr>
          <p:cNvPicPr>
            <a:picLocks noChangeAspect="1"/>
          </p:cNvPicPr>
          <p:nvPr/>
        </p:nvPicPr>
        <p:blipFill>
          <a:blip r:embed="rId6"/>
          <a:stretch>
            <a:fillRect/>
          </a:stretch>
        </p:blipFill>
        <p:spPr>
          <a:xfrm>
            <a:off x="8326104" y="4035352"/>
            <a:ext cx="3316464" cy="2297653"/>
          </a:xfrm>
          <a:prstGeom prst="rect">
            <a:avLst/>
          </a:prstGeom>
        </p:spPr>
      </p:pic>
      <p:sp>
        <p:nvSpPr>
          <p:cNvPr id="5" name="文本框 4">
            <a:extLst>
              <a:ext uri="{FF2B5EF4-FFF2-40B4-BE49-F238E27FC236}">
                <a16:creationId xmlns:a16="http://schemas.microsoft.com/office/drawing/2014/main" id="{469F0C95-ED6E-E501-699F-6513BD2D3A78}"/>
              </a:ext>
            </a:extLst>
          </p:cNvPr>
          <p:cNvSpPr txBox="1"/>
          <p:nvPr/>
        </p:nvSpPr>
        <p:spPr>
          <a:xfrm>
            <a:off x="1797909" y="6336656"/>
            <a:ext cx="6986507" cy="369332"/>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Non-uniformity of light yield of plate CsI(Tl) is more significant.</a:t>
            </a:r>
          </a:p>
        </p:txBody>
      </p:sp>
      <p:pic>
        <p:nvPicPr>
          <p:cNvPr id="15" name="图片 14">
            <a:extLst>
              <a:ext uri="{FF2B5EF4-FFF2-40B4-BE49-F238E27FC236}">
                <a16:creationId xmlns:a16="http://schemas.microsoft.com/office/drawing/2014/main" id="{3F19D9FF-489A-DF47-8F9C-0B58B9B9F52B}"/>
              </a:ext>
            </a:extLst>
          </p:cNvPr>
          <p:cNvPicPr>
            <a:picLocks noChangeAspect="1"/>
          </p:cNvPicPr>
          <p:nvPr/>
        </p:nvPicPr>
        <p:blipFill>
          <a:blip r:embed="rId7"/>
          <a:stretch>
            <a:fillRect/>
          </a:stretch>
        </p:blipFill>
        <p:spPr>
          <a:xfrm>
            <a:off x="4677669" y="4035352"/>
            <a:ext cx="3200195" cy="2248449"/>
          </a:xfrm>
          <a:prstGeom prst="rect">
            <a:avLst/>
          </a:prstGeom>
        </p:spPr>
      </p:pic>
    </p:spTree>
    <p:extLst>
      <p:ext uri="{BB962C8B-B14F-4D97-AF65-F5344CB8AC3E}">
        <p14:creationId xmlns:p14="http://schemas.microsoft.com/office/powerpoint/2010/main" val="25719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367B6-26A1-2FA5-A65B-4002AED808B4}"/>
              </a:ext>
            </a:extLst>
          </p:cNvPr>
          <p:cNvSpPr>
            <a:spLocks noGrp="1"/>
          </p:cNvSpPr>
          <p:nvPr>
            <p:ph type="title"/>
          </p:nvPr>
        </p:nvSpPr>
        <p:spPr/>
        <p:txBody>
          <a:bodyPr/>
          <a:lstStyle/>
          <a:p>
            <a:r>
              <a:rPr lang="en-US" altLang="zh-CN" dirty="0"/>
              <a:t>On-orbit calibration: east-west effect</a:t>
            </a:r>
            <a:endParaRPr lang="zh-CN" altLang="en-US" dirty="0"/>
          </a:p>
        </p:txBody>
      </p:sp>
      <p:sp>
        <p:nvSpPr>
          <p:cNvPr id="3" name="内容占位符 2">
            <a:extLst>
              <a:ext uri="{FF2B5EF4-FFF2-40B4-BE49-F238E27FC236}">
                <a16:creationId xmlns:a16="http://schemas.microsoft.com/office/drawing/2014/main" id="{EE618921-5C7E-D9E7-D4C3-AA36E23CF3C5}"/>
              </a:ext>
            </a:extLst>
          </p:cNvPr>
          <p:cNvSpPr>
            <a:spLocks noGrp="1"/>
          </p:cNvSpPr>
          <p:nvPr>
            <p:ph idx="1"/>
          </p:nvPr>
        </p:nvSpPr>
        <p:spPr/>
        <p:txBody>
          <a:bodyPr/>
          <a:lstStyle/>
          <a:p>
            <a:r>
              <a:rPr lang="en-US" altLang="zh-CN" dirty="0"/>
              <a:t>Geomagnetic cutoff -&gt; Anisotropic proton spectrum on-orbit</a:t>
            </a:r>
          </a:p>
          <a:p>
            <a:r>
              <a:rPr lang="en-US" altLang="zh-CN" dirty="0"/>
              <a:t>The VLAST-P satellite is Sun-pointed during observation</a:t>
            </a:r>
          </a:p>
          <a:p>
            <a:r>
              <a:rPr lang="en-US" altLang="zh-CN" dirty="0"/>
              <a:t>IGRF13 geomagnetic field -&gt; Backtracing Json library </a:t>
            </a:r>
          </a:p>
          <a:p>
            <a:endParaRPr lang="zh-CN" altLang="en-US" dirty="0"/>
          </a:p>
        </p:txBody>
      </p:sp>
      <p:sp>
        <p:nvSpPr>
          <p:cNvPr id="4" name="日期占位符 3">
            <a:extLst>
              <a:ext uri="{FF2B5EF4-FFF2-40B4-BE49-F238E27FC236}">
                <a16:creationId xmlns:a16="http://schemas.microsoft.com/office/drawing/2014/main" id="{A3306135-5335-E73D-7F34-271D21F0837A}"/>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3684247A-EC8B-4219-4376-0CE3105AD251}"/>
              </a:ext>
            </a:extLst>
          </p:cNvPr>
          <p:cNvSpPr>
            <a:spLocks noGrp="1"/>
          </p:cNvSpPr>
          <p:nvPr>
            <p:ph type="sldNum" sz="quarter" idx="12"/>
          </p:nvPr>
        </p:nvSpPr>
        <p:spPr/>
        <p:txBody>
          <a:bodyPr/>
          <a:lstStyle/>
          <a:p>
            <a:fld id="{594EB773-AC9C-4FD7-86AF-8E7E9F681A4F}" type="slidenum">
              <a:rPr lang="zh-CN" altLang="en-US" smtClean="0"/>
              <a:t>28</a:t>
            </a:fld>
            <a:endParaRPr lang="zh-CN" altLang="en-US" dirty="0"/>
          </a:p>
        </p:txBody>
      </p:sp>
      <p:pic>
        <p:nvPicPr>
          <p:cNvPr id="6" name="图片 5">
            <a:extLst>
              <a:ext uri="{FF2B5EF4-FFF2-40B4-BE49-F238E27FC236}">
                <a16:creationId xmlns:a16="http://schemas.microsoft.com/office/drawing/2014/main" id="{168E2337-5D2E-F35C-EB9B-1FB3FBE23DE5}"/>
              </a:ext>
            </a:extLst>
          </p:cNvPr>
          <p:cNvPicPr>
            <a:picLocks noChangeAspect="1"/>
          </p:cNvPicPr>
          <p:nvPr/>
        </p:nvPicPr>
        <p:blipFill>
          <a:blip r:embed="rId2"/>
          <a:stretch>
            <a:fillRect/>
          </a:stretch>
        </p:blipFill>
        <p:spPr>
          <a:xfrm>
            <a:off x="203797" y="3481827"/>
            <a:ext cx="3157755" cy="2532840"/>
          </a:xfrm>
          <a:prstGeom prst="rect">
            <a:avLst/>
          </a:prstGeom>
        </p:spPr>
      </p:pic>
      <p:pic>
        <p:nvPicPr>
          <p:cNvPr id="8" name="图片 7">
            <a:extLst>
              <a:ext uri="{FF2B5EF4-FFF2-40B4-BE49-F238E27FC236}">
                <a16:creationId xmlns:a16="http://schemas.microsoft.com/office/drawing/2014/main" id="{C45D3F70-3C78-605E-9214-D30536871F1C}"/>
              </a:ext>
            </a:extLst>
          </p:cNvPr>
          <p:cNvPicPr>
            <a:picLocks noChangeAspect="1"/>
          </p:cNvPicPr>
          <p:nvPr/>
        </p:nvPicPr>
        <p:blipFill>
          <a:blip r:embed="rId3"/>
          <a:stretch>
            <a:fillRect/>
          </a:stretch>
        </p:blipFill>
        <p:spPr>
          <a:xfrm>
            <a:off x="3361552" y="3482969"/>
            <a:ext cx="3962040" cy="2809814"/>
          </a:xfrm>
          <a:prstGeom prst="rect">
            <a:avLst/>
          </a:prstGeom>
        </p:spPr>
      </p:pic>
      <p:pic>
        <p:nvPicPr>
          <p:cNvPr id="10" name="图片 9">
            <a:extLst>
              <a:ext uri="{FF2B5EF4-FFF2-40B4-BE49-F238E27FC236}">
                <a16:creationId xmlns:a16="http://schemas.microsoft.com/office/drawing/2014/main" id="{A752747A-4E3A-4045-5100-816FDC63499D}"/>
              </a:ext>
            </a:extLst>
          </p:cNvPr>
          <p:cNvPicPr>
            <a:picLocks noChangeAspect="1"/>
          </p:cNvPicPr>
          <p:nvPr/>
        </p:nvPicPr>
        <p:blipFill>
          <a:blip r:embed="rId4"/>
          <a:stretch>
            <a:fillRect/>
          </a:stretch>
        </p:blipFill>
        <p:spPr>
          <a:xfrm>
            <a:off x="8183331" y="786832"/>
            <a:ext cx="2769396" cy="2522342"/>
          </a:xfrm>
          <a:prstGeom prst="rect">
            <a:avLst/>
          </a:prstGeom>
        </p:spPr>
      </p:pic>
      <p:sp>
        <p:nvSpPr>
          <p:cNvPr id="11" name="文本框 10">
            <a:extLst>
              <a:ext uri="{FF2B5EF4-FFF2-40B4-BE49-F238E27FC236}">
                <a16:creationId xmlns:a16="http://schemas.microsoft.com/office/drawing/2014/main" id="{165C10F6-ECFB-B61D-0CFC-DBA2E5FD32BC}"/>
              </a:ext>
            </a:extLst>
          </p:cNvPr>
          <p:cNvSpPr txBox="1"/>
          <p:nvPr/>
        </p:nvSpPr>
        <p:spPr>
          <a:xfrm>
            <a:off x="1720855" y="6397355"/>
            <a:ext cx="7496403" cy="369332"/>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Ease-west effect has quite significant influence on MIP calibration.</a:t>
            </a:r>
          </a:p>
        </p:txBody>
      </p:sp>
      <p:pic>
        <p:nvPicPr>
          <p:cNvPr id="15" name="图片 14">
            <a:extLst>
              <a:ext uri="{FF2B5EF4-FFF2-40B4-BE49-F238E27FC236}">
                <a16:creationId xmlns:a16="http://schemas.microsoft.com/office/drawing/2014/main" id="{25CF2693-BD98-A34B-DF6A-A7A42E7990A7}"/>
              </a:ext>
            </a:extLst>
          </p:cNvPr>
          <p:cNvPicPr>
            <a:picLocks noChangeAspect="1"/>
          </p:cNvPicPr>
          <p:nvPr/>
        </p:nvPicPr>
        <p:blipFill>
          <a:blip r:embed="rId5"/>
          <a:stretch>
            <a:fillRect/>
          </a:stretch>
        </p:blipFill>
        <p:spPr>
          <a:xfrm>
            <a:off x="7478481" y="3443990"/>
            <a:ext cx="3962041" cy="2853247"/>
          </a:xfrm>
          <a:prstGeom prst="rect">
            <a:avLst/>
          </a:prstGeom>
        </p:spPr>
      </p:pic>
    </p:spTree>
    <p:extLst>
      <p:ext uri="{BB962C8B-B14F-4D97-AF65-F5344CB8AC3E}">
        <p14:creationId xmlns:p14="http://schemas.microsoft.com/office/powerpoint/2010/main" val="1735630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4F04AF7-B8D2-36DB-FFC1-1764ED9B7357}"/>
              </a:ext>
            </a:extLst>
          </p:cNvPr>
          <p:cNvSpPr>
            <a:spLocks noGrp="1"/>
          </p:cNvSpPr>
          <p:nvPr>
            <p:ph idx="1"/>
          </p:nvPr>
        </p:nvSpPr>
        <p:spPr>
          <a:xfrm>
            <a:off x="320462" y="786832"/>
            <a:ext cx="6255702" cy="5389990"/>
          </a:xfrm>
        </p:spPr>
        <p:txBody>
          <a:bodyPr/>
          <a:lstStyle/>
          <a:p>
            <a:r>
              <a:rPr lang="en-US" altLang="zh-CN" dirty="0"/>
              <a:t>Each solid angle bin is associated with a specific geomagnetic cutoff rigidity.</a:t>
            </a:r>
          </a:p>
          <a:p>
            <a:r>
              <a:rPr lang="en-US" altLang="zh-CN" dirty="0"/>
              <a:t>Sample generation process</a:t>
            </a:r>
          </a:p>
          <a:p>
            <a:pPr lvl="1"/>
            <a:r>
              <a:rPr lang="en-US" altLang="zh-CN" dirty="0"/>
              <a:t>Inside point: placed at the prototype detector </a:t>
            </a:r>
          </a:p>
          <a:p>
            <a:pPr lvl="1"/>
            <a:r>
              <a:rPr lang="en-US" altLang="zh-CN" dirty="0"/>
              <a:t>Initiation direction: solid angle get randomly sampled</a:t>
            </a:r>
          </a:p>
          <a:p>
            <a:pPr lvl="1"/>
            <a:r>
              <a:rPr lang="en-US" altLang="zh-CN" dirty="0"/>
              <a:t>Additional logical requirements: ACD get hits</a:t>
            </a:r>
            <a:endParaRPr lang="zh-CN" altLang="en-US" dirty="0"/>
          </a:p>
        </p:txBody>
      </p:sp>
      <p:sp>
        <p:nvSpPr>
          <p:cNvPr id="4" name="日期占位符 3">
            <a:extLst>
              <a:ext uri="{FF2B5EF4-FFF2-40B4-BE49-F238E27FC236}">
                <a16:creationId xmlns:a16="http://schemas.microsoft.com/office/drawing/2014/main" id="{CAF7AFF2-1C7E-06F2-7B80-5B4F8FFE0FAF}"/>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314B761E-6DFD-8203-73CB-4ED27EA4007A}"/>
              </a:ext>
            </a:extLst>
          </p:cNvPr>
          <p:cNvSpPr>
            <a:spLocks noGrp="1"/>
          </p:cNvSpPr>
          <p:nvPr>
            <p:ph type="sldNum" sz="quarter" idx="12"/>
          </p:nvPr>
        </p:nvSpPr>
        <p:spPr/>
        <p:txBody>
          <a:bodyPr/>
          <a:lstStyle/>
          <a:p>
            <a:fld id="{594EB773-AC9C-4FD7-86AF-8E7E9F681A4F}" type="slidenum">
              <a:rPr lang="zh-CN" altLang="en-US" smtClean="0"/>
              <a:t>29</a:t>
            </a:fld>
            <a:endParaRPr lang="zh-CN" altLang="en-US" dirty="0"/>
          </a:p>
        </p:txBody>
      </p:sp>
      <p:sp>
        <p:nvSpPr>
          <p:cNvPr id="6" name="标题 1">
            <a:extLst>
              <a:ext uri="{FF2B5EF4-FFF2-40B4-BE49-F238E27FC236}">
                <a16:creationId xmlns:a16="http://schemas.microsoft.com/office/drawing/2014/main" id="{2AC696EE-2369-7AC2-0263-6E3D9BE34B6B}"/>
              </a:ext>
            </a:extLst>
          </p:cNvPr>
          <p:cNvSpPr>
            <a:spLocks noGrp="1"/>
          </p:cNvSpPr>
          <p:nvPr>
            <p:ph type="title"/>
          </p:nvPr>
        </p:nvSpPr>
        <p:spPr>
          <a:xfrm>
            <a:off x="320675" y="120650"/>
            <a:ext cx="10164763" cy="681038"/>
          </a:xfrm>
        </p:spPr>
        <p:txBody>
          <a:bodyPr/>
          <a:lstStyle/>
          <a:p>
            <a:r>
              <a:rPr lang="en-US" altLang="zh-CN" dirty="0"/>
              <a:t>On-orbit calibration: proton calibration</a:t>
            </a:r>
            <a:endParaRPr lang="zh-CN" altLang="en-US" dirty="0"/>
          </a:p>
        </p:txBody>
      </p:sp>
      <p:pic>
        <p:nvPicPr>
          <p:cNvPr id="9" name="图片 8">
            <a:extLst>
              <a:ext uri="{FF2B5EF4-FFF2-40B4-BE49-F238E27FC236}">
                <a16:creationId xmlns:a16="http://schemas.microsoft.com/office/drawing/2014/main" id="{0CC81340-9CC8-AA7B-C362-D5644363FE9B}"/>
              </a:ext>
            </a:extLst>
          </p:cNvPr>
          <p:cNvPicPr>
            <a:picLocks noChangeAspect="1"/>
          </p:cNvPicPr>
          <p:nvPr/>
        </p:nvPicPr>
        <p:blipFill>
          <a:blip r:embed="rId2"/>
          <a:stretch>
            <a:fillRect/>
          </a:stretch>
        </p:blipFill>
        <p:spPr>
          <a:xfrm>
            <a:off x="7061540" y="1618937"/>
            <a:ext cx="4809998" cy="3620126"/>
          </a:xfrm>
          <a:prstGeom prst="rect">
            <a:avLst/>
          </a:prstGeom>
        </p:spPr>
      </p:pic>
      <p:pic>
        <p:nvPicPr>
          <p:cNvPr id="11" name="图片 10">
            <a:extLst>
              <a:ext uri="{FF2B5EF4-FFF2-40B4-BE49-F238E27FC236}">
                <a16:creationId xmlns:a16="http://schemas.microsoft.com/office/drawing/2014/main" id="{07C67CB3-BEAF-5A34-9B19-1C854101ACEA}"/>
              </a:ext>
            </a:extLst>
          </p:cNvPr>
          <p:cNvPicPr>
            <a:picLocks noChangeAspect="1"/>
          </p:cNvPicPr>
          <p:nvPr/>
        </p:nvPicPr>
        <p:blipFill>
          <a:blip r:embed="rId3"/>
          <a:stretch>
            <a:fillRect/>
          </a:stretch>
        </p:blipFill>
        <p:spPr>
          <a:xfrm>
            <a:off x="320462" y="3319851"/>
            <a:ext cx="3234233" cy="2856971"/>
          </a:xfrm>
          <a:prstGeom prst="rect">
            <a:avLst/>
          </a:prstGeom>
        </p:spPr>
      </p:pic>
      <p:pic>
        <p:nvPicPr>
          <p:cNvPr id="15" name="图片 14">
            <a:extLst>
              <a:ext uri="{FF2B5EF4-FFF2-40B4-BE49-F238E27FC236}">
                <a16:creationId xmlns:a16="http://schemas.microsoft.com/office/drawing/2014/main" id="{2E8A8EE1-110F-3C86-03FB-E3CA1726280B}"/>
              </a:ext>
            </a:extLst>
          </p:cNvPr>
          <p:cNvPicPr>
            <a:picLocks noChangeAspect="1"/>
          </p:cNvPicPr>
          <p:nvPr/>
        </p:nvPicPr>
        <p:blipFill>
          <a:blip r:embed="rId4"/>
          <a:stretch>
            <a:fillRect/>
          </a:stretch>
        </p:blipFill>
        <p:spPr>
          <a:xfrm>
            <a:off x="3703910" y="3213667"/>
            <a:ext cx="3307801" cy="2963155"/>
          </a:xfrm>
          <a:prstGeom prst="rect">
            <a:avLst/>
          </a:prstGeom>
        </p:spPr>
      </p:pic>
    </p:spTree>
    <p:extLst>
      <p:ext uri="{BB962C8B-B14F-4D97-AF65-F5344CB8AC3E}">
        <p14:creationId xmlns:p14="http://schemas.microsoft.com/office/powerpoint/2010/main" val="3377308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D9BE-CE33-400B-5BF8-4AB8F8DB1A47}"/>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C65DB3F6-44A9-BC8E-CE51-43969BCAAA25}"/>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62006" y="1680913"/>
            <a:ext cx="865707" cy="865707"/>
          </a:xfrm>
          <a:prstGeom prst="rect">
            <a:avLst/>
          </a:prstGeom>
          <a:noFill/>
        </p:spPr>
      </p:pic>
      <p:pic>
        <p:nvPicPr>
          <p:cNvPr id="5" name="图片 4">
            <a:extLst>
              <a:ext uri="{FF2B5EF4-FFF2-40B4-BE49-F238E27FC236}">
                <a16:creationId xmlns:a16="http://schemas.microsoft.com/office/drawing/2014/main" id="{83682677-7EB9-9341-52B1-ED44E2250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580" y="3676383"/>
            <a:ext cx="865707" cy="865707"/>
          </a:xfrm>
          <a:prstGeom prst="rect">
            <a:avLst/>
          </a:prstGeom>
        </p:spPr>
      </p:pic>
      <p:pic>
        <p:nvPicPr>
          <p:cNvPr id="7" name="图片 6">
            <a:extLst>
              <a:ext uri="{FF2B5EF4-FFF2-40B4-BE49-F238E27FC236}">
                <a16:creationId xmlns:a16="http://schemas.microsoft.com/office/drawing/2014/main" id="{A8307E50-455B-5B3A-F1B4-9090774A1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580" y="4884520"/>
            <a:ext cx="865707" cy="865707"/>
          </a:xfrm>
          <a:prstGeom prst="rect">
            <a:avLst/>
          </a:prstGeom>
        </p:spPr>
      </p:pic>
      <p:sp>
        <p:nvSpPr>
          <p:cNvPr id="8" name="矩形 7">
            <a:extLst>
              <a:ext uri="{FF2B5EF4-FFF2-40B4-BE49-F238E27FC236}">
                <a16:creationId xmlns:a16="http://schemas.microsoft.com/office/drawing/2014/main" id="{41012C44-39FF-2108-2788-384CD3934F29}"/>
              </a:ext>
            </a:extLst>
          </p:cNvPr>
          <p:cNvSpPr/>
          <p:nvPr/>
        </p:nvSpPr>
        <p:spPr>
          <a:xfrm>
            <a:off x="5619750" y="1797784"/>
            <a:ext cx="6122926" cy="1631216"/>
          </a:xfrm>
          <a:prstGeom prst="rect">
            <a:avLst/>
          </a:prstGeom>
          <a:noFill/>
        </p:spPr>
        <p:txBody>
          <a:bodyPr wrap="square" lIns="91440" tIns="45720" rIns="91440" bIns="45720">
            <a:spAutoFit/>
          </a:bodyPr>
          <a:lstStyle/>
          <a:p>
            <a:r>
              <a:rPr lang="en-US" altLang="zh-CN" sz="36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Motivation</a:t>
            </a:r>
            <a:endParaRPr lang="en-US" altLang="zh-CN" sz="3600" b="1"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altLang="zh-CN" sz="32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Physics Cases  </a:t>
            </a:r>
          </a:p>
          <a:p>
            <a:pPr marL="1028700" lvl="1" indent="-571500">
              <a:buFont typeface="Arial" panose="020B0604020202020204" pitchFamily="34" charset="0"/>
              <a:buChar char="•"/>
            </a:pPr>
            <a:r>
              <a:rPr lang="en-US" altLang="zh-CN" sz="32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Vlast-P Project</a:t>
            </a:r>
          </a:p>
        </p:txBody>
      </p:sp>
      <p:sp>
        <p:nvSpPr>
          <p:cNvPr id="2" name="矩形 1">
            <a:extLst>
              <a:ext uri="{FF2B5EF4-FFF2-40B4-BE49-F238E27FC236}">
                <a16:creationId xmlns:a16="http://schemas.microsoft.com/office/drawing/2014/main" id="{68B5F67E-9A8B-743F-82A2-215E5D7F86E5}"/>
              </a:ext>
            </a:extLst>
          </p:cNvPr>
          <p:cNvSpPr/>
          <p:nvPr/>
        </p:nvSpPr>
        <p:spPr>
          <a:xfrm>
            <a:off x="5619750" y="3786070"/>
            <a:ext cx="6403342" cy="646331"/>
          </a:xfrm>
          <a:prstGeom prst="rect">
            <a:avLst/>
          </a:prstGeom>
          <a:noFill/>
        </p:spPr>
        <p:txBody>
          <a:bodyPr wrap="squar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VLAST-P ECAL</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9970ECBB-F734-A512-77BC-284E2F5B8849}"/>
              </a:ext>
            </a:extLst>
          </p:cNvPr>
          <p:cNvSpPr/>
          <p:nvPr/>
        </p:nvSpPr>
        <p:spPr>
          <a:xfrm>
            <a:off x="5503635" y="4994207"/>
            <a:ext cx="4975680" cy="646331"/>
          </a:xfrm>
          <a:prstGeom prst="rect">
            <a:avLst/>
          </a:prstGeom>
          <a:noFill/>
        </p:spPr>
        <p:txBody>
          <a:bodyPr wrap="square" lIns="91440" tIns="45720" rIns="91440" bIns="45720">
            <a:spAutoFit/>
          </a:bodyPr>
          <a:lstStyle/>
          <a:p>
            <a:pPr algn="ctr"/>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Summary &amp; Prospect</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58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A2FE1-CC6D-57A8-C6A0-C6F264E5F32F}"/>
              </a:ext>
            </a:extLst>
          </p:cNvPr>
          <p:cNvSpPr>
            <a:spLocks noGrp="1"/>
          </p:cNvSpPr>
          <p:nvPr>
            <p:ph type="title"/>
          </p:nvPr>
        </p:nvSpPr>
        <p:spPr/>
        <p:txBody>
          <a:bodyPr/>
          <a:lstStyle/>
          <a:p>
            <a:r>
              <a:rPr lang="en-US" altLang="zh-CN"/>
              <a:t>On-orbit calibration: proton calibration</a:t>
            </a:r>
            <a:endParaRPr lang="zh-CN" altLang="en-US"/>
          </a:p>
        </p:txBody>
      </p:sp>
      <p:sp>
        <p:nvSpPr>
          <p:cNvPr id="3" name="内容占位符 2">
            <a:extLst>
              <a:ext uri="{FF2B5EF4-FFF2-40B4-BE49-F238E27FC236}">
                <a16:creationId xmlns:a16="http://schemas.microsoft.com/office/drawing/2014/main" id="{D7178A27-1F21-7752-80DE-DC52C6D8ED1E}"/>
              </a:ext>
            </a:extLst>
          </p:cNvPr>
          <p:cNvSpPr>
            <a:spLocks noGrp="1"/>
          </p:cNvSpPr>
          <p:nvPr>
            <p:ph idx="1"/>
          </p:nvPr>
        </p:nvSpPr>
        <p:spPr>
          <a:xfrm>
            <a:off x="320462" y="786832"/>
            <a:ext cx="5009363" cy="5389990"/>
          </a:xfrm>
        </p:spPr>
        <p:txBody>
          <a:bodyPr/>
          <a:lstStyle/>
          <a:p>
            <a:r>
              <a:rPr lang="en-US" altLang="zh-CN" dirty="0"/>
              <a:t>Proton calibration step:</a:t>
            </a:r>
          </a:p>
          <a:p>
            <a:pPr lvl="1"/>
            <a:r>
              <a:rPr lang="en-US" altLang="zh-CN" dirty="0"/>
              <a:t>Logic trigger selection: ACD + converter + ECAL over threshold </a:t>
            </a:r>
          </a:p>
          <a:p>
            <a:pPr lvl="1"/>
            <a:r>
              <a:rPr lang="en-US" altLang="zh-CN" dirty="0"/>
              <a:t>ECAL hit No cut: hits &lt;= 5 in total 25 crystals </a:t>
            </a:r>
          </a:p>
          <a:p>
            <a:pPr lvl="1"/>
            <a:r>
              <a:rPr lang="en-US" altLang="zh-CN" dirty="0"/>
              <a:t>Track finding and fitting: 3 &lt;= hits &lt;=5 and angle </a:t>
            </a:r>
          </a:p>
          <a:p>
            <a:pPr lvl="1"/>
            <a:r>
              <a:rPr lang="en-US" altLang="zh-CN" dirty="0"/>
              <a:t>Pass length correction</a:t>
            </a:r>
            <a:endParaRPr lang="zh-CN" altLang="en-US" dirty="0"/>
          </a:p>
        </p:txBody>
      </p:sp>
      <p:sp>
        <p:nvSpPr>
          <p:cNvPr id="4" name="日期占位符 3">
            <a:extLst>
              <a:ext uri="{FF2B5EF4-FFF2-40B4-BE49-F238E27FC236}">
                <a16:creationId xmlns:a16="http://schemas.microsoft.com/office/drawing/2014/main" id="{3A8D9E6D-FF89-B173-5680-406834385540}"/>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0E71ADAF-A40E-BB2D-DF55-663457FD117A}"/>
              </a:ext>
            </a:extLst>
          </p:cNvPr>
          <p:cNvSpPr>
            <a:spLocks noGrp="1"/>
          </p:cNvSpPr>
          <p:nvPr>
            <p:ph type="sldNum" sz="quarter" idx="12"/>
          </p:nvPr>
        </p:nvSpPr>
        <p:spPr/>
        <p:txBody>
          <a:bodyPr/>
          <a:lstStyle/>
          <a:p>
            <a:fld id="{594EB773-AC9C-4FD7-86AF-8E7E9F681A4F}" type="slidenum">
              <a:rPr lang="zh-CN" altLang="en-US" smtClean="0"/>
              <a:t>30</a:t>
            </a:fld>
            <a:endParaRPr lang="zh-CN" altLang="en-US" dirty="0"/>
          </a:p>
        </p:txBody>
      </p:sp>
      <p:pic>
        <p:nvPicPr>
          <p:cNvPr id="7" name="图片 6">
            <a:extLst>
              <a:ext uri="{FF2B5EF4-FFF2-40B4-BE49-F238E27FC236}">
                <a16:creationId xmlns:a16="http://schemas.microsoft.com/office/drawing/2014/main" id="{ACC53358-5712-88CC-B473-5696CD9F43C3}"/>
              </a:ext>
            </a:extLst>
          </p:cNvPr>
          <p:cNvPicPr>
            <a:picLocks noChangeAspect="1"/>
          </p:cNvPicPr>
          <p:nvPr/>
        </p:nvPicPr>
        <p:blipFill>
          <a:blip r:embed="rId2"/>
          <a:stretch>
            <a:fillRect/>
          </a:stretch>
        </p:blipFill>
        <p:spPr>
          <a:xfrm>
            <a:off x="6220222" y="786832"/>
            <a:ext cx="5690956" cy="5593951"/>
          </a:xfrm>
          <a:prstGeom prst="rect">
            <a:avLst/>
          </a:prstGeom>
        </p:spPr>
      </p:pic>
      <p:graphicFrame>
        <p:nvGraphicFramePr>
          <p:cNvPr id="12" name="表格 11">
            <a:extLst>
              <a:ext uri="{FF2B5EF4-FFF2-40B4-BE49-F238E27FC236}">
                <a16:creationId xmlns:a16="http://schemas.microsoft.com/office/drawing/2014/main" id="{A17517BA-5BA8-92B6-43E1-D80C994F38E5}"/>
              </a:ext>
            </a:extLst>
          </p:cNvPr>
          <p:cNvGraphicFramePr>
            <a:graphicFrameLocks noGrp="1"/>
          </p:cNvGraphicFramePr>
          <p:nvPr>
            <p:extLst>
              <p:ext uri="{D42A27DB-BD31-4B8C-83A1-F6EECF244321}">
                <p14:modId xmlns:p14="http://schemas.microsoft.com/office/powerpoint/2010/main" val="3933283093"/>
              </p:ext>
            </p:extLst>
          </p:nvPr>
        </p:nvGraphicFramePr>
        <p:xfrm>
          <a:off x="280822" y="3429000"/>
          <a:ext cx="5775540" cy="1576075"/>
        </p:xfrm>
        <a:graphic>
          <a:graphicData uri="http://schemas.openxmlformats.org/drawingml/2006/table">
            <a:tbl>
              <a:tblPr firstRow="1" bandRow="1">
                <a:tableStyleId>{5C22544A-7EE6-4342-B048-85BDC9FD1C3A}</a:tableStyleId>
              </a:tblPr>
              <a:tblGrid>
                <a:gridCol w="1155108">
                  <a:extLst>
                    <a:ext uri="{9D8B030D-6E8A-4147-A177-3AD203B41FA5}">
                      <a16:colId xmlns:a16="http://schemas.microsoft.com/office/drawing/2014/main" val="2453642178"/>
                    </a:ext>
                  </a:extLst>
                </a:gridCol>
                <a:gridCol w="1155108">
                  <a:extLst>
                    <a:ext uri="{9D8B030D-6E8A-4147-A177-3AD203B41FA5}">
                      <a16:colId xmlns:a16="http://schemas.microsoft.com/office/drawing/2014/main" val="1828901974"/>
                    </a:ext>
                  </a:extLst>
                </a:gridCol>
                <a:gridCol w="1155108">
                  <a:extLst>
                    <a:ext uri="{9D8B030D-6E8A-4147-A177-3AD203B41FA5}">
                      <a16:colId xmlns:a16="http://schemas.microsoft.com/office/drawing/2014/main" val="138940760"/>
                    </a:ext>
                  </a:extLst>
                </a:gridCol>
                <a:gridCol w="1155108">
                  <a:extLst>
                    <a:ext uri="{9D8B030D-6E8A-4147-A177-3AD203B41FA5}">
                      <a16:colId xmlns:a16="http://schemas.microsoft.com/office/drawing/2014/main" val="3318207294"/>
                    </a:ext>
                  </a:extLst>
                </a:gridCol>
                <a:gridCol w="1155108">
                  <a:extLst>
                    <a:ext uri="{9D8B030D-6E8A-4147-A177-3AD203B41FA5}">
                      <a16:colId xmlns:a16="http://schemas.microsoft.com/office/drawing/2014/main" val="8800029"/>
                    </a:ext>
                  </a:extLst>
                </a:gridCol>
              </a:tblGrid>
              <a:tr h="494890">
                <a:tc>
                  <a:txBody>
                    <a:bodyPr/>
                    <a:lstStyle/>
                    <a:p>
                      <a:pPr algn="ctr"/>
                      <a:endParaRPr lang="zh-CN" altLang="en-US" sz="1600" dirty="0">
                        <a:latin typeface="Söhne"/>
                      </a:endParaRPr>
                    </a:p>
                  </a:txBody>
                  <a:tcPr/>
                </a:tc>
                <a:tc>
                  <a:txBody>
                    <a:bodyPr/>
                    <a:lstStyle/>
                    <a:p>
                      <a:pPr algn="ctr"/>
                      <a:r>
                        <a:rPr lang="en-US" altLang="zh-CN" sz="1600" dirty="0">
                          <a:latin typeface="Söhne"/>
                        </a:rPr>
                        <a:t>After cut</a:t>
                      </a:r>
                      <a:endParaRPr lang="zh-CN" altLang="en-US" sz="1600" dirty="0">
                        <a:latin typeface="Söhne"/>
                      </a:endParaRPr>
                    </a:p>
                  </a:txBody>
                  <a:tcPr/>
                </a:tc>
                <a:tc>
                  <a:txBody>
                    <a:bodyPr/>
                    <a:lstStyle/>
                    <a:p>
                      <a:pPr algn="ctr"/>
                      <a:r>
                        <a:rPr lang="en-US" altLang="zh-CN" sz="1600" dirty="0">
                          <a:latin typeface="Söhne"/>
                        </a:rPr>
                        <a:t>All</a:t>
                      </a:r>
                      <a:endParaRPr lang="zh-CN" altLang="en-US" sz="1600" dirty="0">
                        <a:latin typeface="Söhne"/>
                      </a:endParaRPr>
                    </a:p>
                  </a:txBody>
                  <a:tcPr/>
                </a:tc>
                <a:tc>
                  <a:txBody>
                    <a:bodyPr/>
                    <a:lstStyle/>
                    <a:p>
                      <a:pPr algn="ctr"/>
                      <a:r>
                        <a:rPr lang="en-US" altLang="zh-CN" sz="1600" dirty="0">
                          <a:latin typeface="Söhne"/>
                        </a:rPr>
                        <a:t>Eff</a:t>
                      </a:r>
                      <a:endParaRPr lang="zh-CN" altLang="en-US" sz="1600" dirty="0">
                        <a:latin typeface="Söhne"/>
                      </a:endParaRPr>
                    </a:p>
                  </a:txBody>
                  <a:tcPr/>
                </a:tc>
                <a:tc>
                  <a:txBody>
                    <a:bodyPr/>
                    <a:lstStyle/>
                    <a:p>
                      <a:pPr algn="ctr"/>
                      <a:r>
                        <a:rPr lang="en-US" altLang="zh-CN" sz="1600" dirty="0">
                          <a:latin typeface="Söhne"/>
                        </a:rPr>
                        <a:t>Total eff</a:t>
                      </a:r>
                      <a:endParaRPr lang="zh-CN" altLang="en-US" sz="1600" dirty="0">
                        <a:latin typeface="Söhne"/>
                      </a:endParaRPr>
                    </a:p>
                  </a:txBody>
                  <a:tcPr/>
                </a:tc>
                <a:extLst>
                  <a:ext uri="{0D108BD9-81ED-4DB2-BD59-A6C34878D82A}">
                    <a16:rowId xmlns:a16="http://schemas.microsoft.com/office/drawing/2014/main" val="1346454368"/>
                  </a:ext>
                </a:extLst>
              </a:tr>
              <a:tr h="360395">
                <a:tc>
                  <a:txBody>
                    <a:bodyPr/>
                    <a:lstStyle/>
                    <a:p>
                      <a:pPr algn="ctr"/>
                      <a:r>
                        <a:rPr lang="en-US" altLang="zh-CN" sz="1600" dirty="0">
                          <a:latin typeface="Söhne"/>
                        </a:rPr>
                        <a:t>Trigger</a:t>
                      </a:r>
                      <a:endParaRPr lang="zh-CN" altLang="en-US" sz="1600" dirty="0">
                        <a:latin typeface="Söhne"/>
                      </a:endParaRPr>
                    </a:p>
                  </a:txBody>
                  <a:tcPr/>
                </a:tc>
                <a:tc>
                  <a:txBody>
                    <a:bodyPr/>
                    <a:lstStyle/>
                    <a:p>
                      <a:pPr algn="ctr"/>
                      <a:r>
                        <a:rPr lang="en-US" altLang="zh-CN" sz="1600" dirty="0">
                          <a:latin typeface="Söhne"/>
                        </a:rPr>
                        <a:t>3819981</a:t>
                      </a:r>
                      <a:endParaRPr lang="zh-CN" altLang="en-US" sz="1600" dirty="0">
                        <a:latin typeface="Söhne"/>
                      </a:endParaRPr>
                    </a:p>
                  </a:txBody>
                  <a:tcPr/>
                </a:tc>
                <a:tc>
                  <a:txBody>
                    <a:bodyPr/>
                    <a:lstStyle/>
                    <a:p>
                      <a:pPr algn="ctr"/>
                      <a:r>
                        <a:rPr lang="en-US" altLang="zh-CN" sz="1600" dirty="0">
                          <a:latin typeface="Söhne"/>
                        </a:rPr>
                        <a:t>10000000</a:t>
                      </a:r>
                      <a:endParaRPr lang="zh-CN" altLang="en-US" sz="1600" dirty="0">
                        <a:latin typeface="Söhne"/>
                      </a:endParaRPr>
                    </a:p>
                  </a:txBody>
                  <a:tcPr/>
                </a:tc>
                <a:tc>
                  <a:txBody>
                    <a:bodyPr/>
                    <a:lstStyle/>
                    <a:p>
                      <a:pPr algn="ctr"/>
                      <a:r>
                        <a:rPr lang="en-US" altLang="zh-CN" sz="1600" dirty="0">
                          <a:latin typeface="Söhne"/>
                        </a:rPr>
                        <a:t>38.2%</a:t>
                      </a:r>
                      <a:endParaRPr lang="zh-CN" altLang="en-US" sz="1600" dirty="0">
                        <a:latin typeface="Söhne"/>
                      </a:endParaRPr>
                    </a:p>
                  </a:txBody>
                  <a:tcPr/>
                </a:tc>
                <a:tc>
                  <a:txBody>
                    <a:bodyPr/>
                    <a:lstStyle/>
                    <a:p>
                      <a:pPr algn="ctr"/>
                      <a:r>
                        <a:rPr lang="en-US" altLang="zh-CN" sz="1600" dirty="0">
                          <a:latin typeface="Söhne"/>
                        </a:rPr>
                        <a:t>38.2%</a:t>
                      </a:r>
                      <a:endParaRPr lang="zh-CN" altLang="en-US" sz="1600" dirty="0">
                        <a:latin typeface="Söhne"/>
                      </a:endParaRPr>
                    </a:p>
                  </a:txBody>
                  <a:tcPr/>
                </a:tc>
                <a:extLst>
                  <a:ext uri="{0D108BD9-81ED-4DB2-BD59-A6C34878D82A}">
                    <a16:rowId xmlns:a16="http://schemas.microsoft.com/office/drawing/2014/main" val="2975328038"/>
                  </a:ext>
                </a:extLst>
              </a:tr>
              <a:tr h="360395">
                <a:tc>
                  <a:txBody>
                    <a:bodyPr/>
                    <a:lstStyle/>
                    <a:p>
                      <a:pPr algn="ctr"/>
                      <a:r>
                        <a:rPr lang="en-US" altLang="zh-CN" sz="1600" dirty="0">
                          <a:latin typeface="Söhne"/>
                        </a:rPr>
                        <a:t>ECAL HitNo</a:t>
                      </a:r>
                      <a:endParaRPr lang="zh-CN" altLang="en-US" sz="1600" dirty="0">
                        <a:latin typeface="Söhne"/>
                      </a:endParaRPr>
                    </a:p>
                  </a:txBody>
                  <a:tcPr/>
                </a:tc>
                <a:tc>
                  <a:txBody>
                    <a:bodyPr/>
                    <a:lstStyle/>
                    <a:p>
                      <a:pPr algn="ctr"/>
                      <a:r>
                        <a:rPr lang="en-US" altLang="zh-CN" sz="1600" dirty="0">
                          <a:latin typeface="Söhne"/>
                        </a:rPr>
                        <a:t>868582</a:t>
                      </a:r>
                      <a:endParaRPr lang="zh-CN" altLang="en-US" sz="1600" dirty="0">
                        <a:latin typeface="Söhne"/>
                      </a:endParaRPr>
                    </a:p>
                  </a:txBody>
                  <a:tcPr/>
                </a:tc>
                <a:tc>
                  <a:txBody>
                    <a:bodyPr/>
                    <a:lstStyle/>
                    <a:p>
                      <a:pPr algn="ctr"/>
                      <a:r>
                        <a:rPr lang="en-US" altLang="zh-CN" sz="1600" dirty="0">
                          <a:latin typeface="Söhne"/>
                        </a:rPr>
                        <a:t>3819981</a:t>
                      </a:r>
                      <a:endParaRPr lang="zh-CN" altLang="en-US" sz="1600" dirty="0">
                        <a:latin typeface="Söhne"/>
                      </a:endParaRPr>
                    </a:p>
                  </a:txBody>
                  <a:tcPr/>
                </a:tc>
                <a:tc>
                  <a:txBody>
                    <a:bodyPr/>
                    <a:lstStyle/>
                    <a:p>
                      <a:pPr algn="ctr"/>
                      <a:r>
                        <a:rPr lang="en-US" altLang="zh-CN" sz="1600" dirty="0">
                          <a:latin typeface="Söhne"/>
                        </a:rPr>
                        <a:t>22.7%</a:t>
                      </a:r>
                      <a:endParaRPr lang="zh-CN" altLang="en-US" sz="1600" dirty="0">
                        <a:latin typeface="Söhne"/>
                      </a:endParaRPr>
                    </a:p>
                  </a:txBody>
                  <a:tcPr/>
                </a:tc>
                <a:tc>
                  <a:txBody>
                    <a:bodyPr/>
                    <a:lstStyle/>
                    <a:p>
                      <a:pPr algn="ctr"/>
                      <a:r>
                        <a:rPr lang="en-US" altLang="zh-CN" sz="1600" dirty="0">
                          <a:latin typeface="Söhne"/>
                        </a:rPr>
                        <a:t>8.7%</a:t>
                      </a:r>
                      <a:endParaRPr lang="zh-CN" altLang="en-US" sz="1600" dirty="0">
                        <a:latin typeface="Söhne"/>
                      </a:endParaRPr>
                    </a:p>
                  </a:txBody>
                  <a:tcPr/>
                </a:tc>
                <a:extLst>
                  <a:ext uri="{0D108BD9-81ED-4DB2-BD59-A6C34878D82A}">
                    <a16:rowId xmlns:a16="http://schemas.microsoft.com/office/drawing/2014/main" val="3931005331"/>
                  </a:ext>
                </a:extLst>
              </a:tr>
              <a:tr h="360395">
                <a:tc>
                  <a:txBody>
                    <a:bodyPr/>
                    <a:lstStyle/>
                    <a:p>
                      <a:pPr algn="ctr"/>
                      <a:r>
                        <a:rPr lang="en-US" altLang="zh-CN" sz="1600" dirty="0">
                          <a:latin typeface="Söhne"/>
                        </a:rPr>
                        <a:t>Track</a:t>
                      </a:r>
                      <a:endParaRPr lang="zh-CN" altLang="en-US" sz="1600" dirty="0">
                        <a:latin typeface="Söhne"/>
                      </a:endParaRPr>
                    </a:p>
                  </a:txBody>
                  <a:tcPr/>
                </a:tc>
                <a:tc>
                  <a:txBody>
                    <a:bodyPr/>
                    <a:lstStyle/>
                    <a:p>
                      <a:pPr algn="ctr"/>
                      <a:r>
                        <a:rPr lang="en-US" altLang="zh-CN" sz="1600" dirty="0">
                          <a:latin typeface="Söhne"/>
                        </a:rPr>
                        <a:t>207671</a:t>
                      </a:r>
                      <a:endParaRPr lang="zh-CN" altLang="en-US" sz="1600" dirty="0">
                        <a:latin typeface="Söhne"/>
                      </a:endParaRPr>
                    </a:p>
                  </a:txBody>
                  <a:tcPr/>
                </a:tc>
                <a:tc>
                  <a:txBody>
                    <a:bodyPr/>
                    <a:lstStyle/>
                    <a:p>
                      <a:pPr algn="ctr"/>
                      <a:r>
                        <a:rPr lang="en-US" altLang="zh-CN" sz="1600" dirty="0">
                          <a:latin typeface="Söhne"/>
                        </a:rPr>
                        <a:t>868582</a:t>
                      </a:r>
                      <a:endParaRPr lang="zh-CN" altLang="en-US" sz="1600" dirty="0">
                        <a:latin typeface="Söhne"/>
                      </a:endParaRPr>
                    </a:p>
                  </a:txBody>
                  <a:tcPr/>
                </a:tc>
                <a:tc>
                  <a:txBody>
                    <a:bodyPr/>
                    <a:lstStyle/>
                    <a:p>
                      <a:pPr algn="ctr"/>
                      <a:r>
                        <a:rPr lang="en-US" altLang="zh-CN" sz="1600" dirty="0">
                          <a:latin typeface="Söhne"/>
                        </a:rPr>
                        <a:t>24.0%</a:t>
                      </a:r>
                      <a:endParaRPr lang="zh-CN" altLang="en-US" sz="1600" dirty="0">
                        <a:latin typeface="Söhne"/>
                      </a:endParaRPr>
                    </a:p>
                  </a:txBody>
                  <a:tcPr/>
                </a:tc>
                <a:tc>
                  <a:txBody>
                    <a:bodyPr/>
                    <a:lstStyle/>
                    <a:p>
                      <a:pPr algn="ctr"/>
                      <a:r>
                        <a:rPr lang="en-US" altLang="zh-CN" sz="1600" dirty="0">
                          <a:latin typeface="Söhne"/>
                        </a:rPr>
                        <a:t>2.1%</a:t>
                      </a:r>
                      <a:endParaRPr lang="zh-CN" altLang="en-US" sz="1600" dirty="0">
                        <a:latin typeface="Söhne"/>
                      </a:endParaRPr>
                    </a:p>
                  </a:txBody>
                  <a:tcPr/>
                </a:tc>
                <a:extLst>
                  <a:ext uri="{0D108BD9-81ED-4DB2-BD59-A6C34878D82A}">
                    <a16:rowId xmlns:a16="http://schemas.microsoft.com/office/drawing/2014/main" val="3196931176"/>
                  </a:ext>
                </a:extLst>
              </a:tr>
            </a:tbl>
          </a:graphicData>
        </a:graphic>
      </p:graphicFrame>
    </p:spTree>
    <p:extLst>
      <p:ext uri="{BB962C8B-B14F-4D97-AF65-F5344CB8AC3E}">
        <p14:creationId xmlns:p14="http://schemas.microsoft.com/office/powerpoint/2010/main" val="4119760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
            <a:extLst>
              <a:ext uri="{FF2B5EF4-FFF2-40B4-BE49-F238E27FC236}">
                <a16:creationId xmlns:a16="http://schemas.microsoft.com/office/drawing/2014/main" id="{B3FE393B-DDA0-F5E8-8598-53E292CDBEE0}"/>
              </a:ext>
            </a:extLst>
          </p:cNvPr>
          <p:cNvSpPr>
            <a:spLocks noGrp="1"/>
          </p:cNvSpPr>
          <p:nvPr>
            <p:ph idx="1"/>
          </p:nvPr>
        </p:nvSpPr>
        <p:spPr>
          <a:xfrm>
            <a:off x="320462" y="801190"/>
            <a:ext cx="6366990" cy="3407556"/>
          </a:xfrm>
        </p:spPr>
        <p:txBody>
          <a:bodyPr>
            <a:normAutofit lnSpcReduction="10000"/>
          </a:bodyPr>
          <a:lstStyle/>
          <a:p>
            <a:r>
              <a:rPr lang="en-US" altLang="zh-CN" dirty="0"/>
              <a:t>Ongoing activities</a:t>
            </a:r>
          </a:p>
          <a:p>
            <a:pPr lvl="1"/>
            <a:r>
              <a:rPr lang="en-US" altLang="zh-CN" dirty="0"/>
              <a:t>Verification system FEE and PAM design, PCB layout, soldering, and debugging.</a:t>
            </a:r>
          </a:p>
          <a:p>
            <a:pPr lvl="1"/>
            <a:r>
              <a:rPr lang="en-US" altLang="zh-CN" dirty="0"/>
              <a:t>Ground check board design and production.</a:t>
            </a:r>
          </a:p>
          <a:p>
            <a:r>
              <a:rPr lang="en-US" altLang="zh-CN" dirty="0"/>
              <a:t>Future plan</a:t>
            </a:r>
          </a:p>
          <a:p>
            <a:pPr lvl="1"/>
            <a:r>
              <a:rPr lang="en-US" altLang="zh-CN" dirty="0"/>
              <a:t>Functionality and performance testing of the verification system.</a:t>
            </a:r>
          </a:p>
          <a:p>
            <a:pPr lvl="1"/>
            <a:r>
              <a:rPr lang="en-US" altLang="zh-CN" dirty="0"/>
              <a:t>Electrical components FEE and PAM design.</a:t>
            </a:r>
          </a:p>
          <a:p>
            <a:pPr lvl="1"/>
            <a:r>
              <a:rPr lang="en-US" altLang="zh-CN" dirty="0"/>
              <a:t>Procurement of electrical components.</a:t>
            </a:r>
          </a:p>
          <a:p>
            <a:pPr lvl="1"/>
            <a:r>
              <a:rPr lang="en-US" altLang="zh-CN" dirty="0"/>
              <a:t>Radiation testing system design.</a:t>
            </a:r>
          </a:p>
          <a:p>
            <a:endParaRPr lang="en-US" altLang="zh-CN" dirty="0"/>
          </a:p>
        </p:txBody>
      </p:sp>
      <p:sp>
        <p:nvSpPr>
          <p:cNvPr id="2" name="标题 1">
            <a:extLst>
              <a:ext uri="{FF2B5EF4-FFF2-40B4-BE49-F238E27FC236}">
                <a16:creationId xmlns:a16="http://schemas.microsoft.com/office/drawing/2014/main" id="{E2289E7F-C387-4797-FCE3-CAE74B1D3DBC}"/>
              </a:ext>
            </a:extLst>
          </p:cNvPr>
          <p:cNvSpPr>
            <a:spLocks noGrp="1"/>
          </p:cNvSpPr>
          <p:nvPr>
            <p:ph type="title"/>
          </p:nvPr>
        </p:nvSpPr>
        <p:spPr/>
        <p:txBody>
          <a:bodyPr/>
          <a:lstStyle/>
          <a:p>
            <a:r>
              <a:rPr lang="en-US" altLang="zh-CN" dirty="0"/>
              <a:t>Electronics design update</a:t>
            </a:r>
            <a:endParaRPr lang="zh-CN" altLang="en-US" dirty="0"/>
          </a:p>
        </p:txBody>
      </p:sp>
      <p:sp>
        <p:nvSpPr>
          <p:cNvPr id="4" name="日期占位符 3">
            <a:extLst>
              <a:ext uri="{FF2B5EF4-FFF2-40B4-BE49-F238E27FC236}">
                <a16:creationId xmlns:a16="http://schemas.microsoft.com/office/drawing/2014/main" id="{79CB9B6B-FE38-03D4-DB40-3FFC7AA30363}"/>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A800CB60-94AB-3E42-E179-7FE33026017E}"/>
              </a:ext>
            </a:extLst>
          </p:cNvPr>
          <p:cNvSpPr>
            <a:spLocks noGrp="1"/>
          </p:cNvSpPr>
          <p:nvPr>
            <p:ph type="sldNum" sz="quarter" idx="12"/>
          </p:nvPr>
        </p:nvSpPr>
        <p:spPr/>
        <p:txBody>
          <a:bodyPr/>
          <a:lstStyle/>
          <a:p>
            <a:fld id="{594EB773-AC9C-4FD7-86AF-8E7E9F681A4F}" type="slidenum">
              <a:rPr lang="zh-CN" altLang="en-US" smtClean="0"/>
              <a:t>31</a:t>
            </a:fld>
            <a:endParaRPr lang="zh-CN" altLang="en-US" dirty="0"/>
          </a:p>
        </p:txBody>
      </p:sp>
      <p:sp>
        <p:nvSpPr>
          <p:cNvPr id="7" name="文本框 6">
            <a:extLst>
              <a:ext uri="{FF2B5EF4-FFF2-40B4-BE49-F238E27FC236}">
                <a16:creationId xmlns:a16="http://schemas.microsoft.com/office/drawing/2014/main" id="{169085DB-847C-B20E-2B29-CD5B450C8BDF}"/>
              </a:ext>
            </a:extLst>
          </p:cNvPr>
          <p:cNvSpPr txBox="1"/>
          <p:nvPr/>
        </p:nvSpPr>
        <p:spPr>
          <a:xfrm>
            <a:off x="3439019" y="6398880"/>
            <a:ext cx="7514991" cy="369332"/>
          </a:xfrm>
          <a:prstGeom prst="rect">
            <a:avLst/>
          </a:prstGeom>
          <a:solidFill>
            <a:schemeClr val="accent4">
              <a:lumMod val="40000"/>
              <a:lumOff val="60000"/>
            </a:schemeClr>
          </a:solidFill>
        </p:spPr>
        <p:txBody>
          <a:bodyPr wrap="square" rtlCol="0">
            <a:spAutoFit/>
          </a:bodyPr>
          <a:lstStyle/>
          <a:p>
            <a:r>
              <a:rPr lang="en-US" altLang="zh-CN" b="1" dirty="0">
                <a:latin typeface="Arial" panose="020B0604020202020204" pitchFamily="34" charset="0"/>
                <a:cs typeface="Arial" panose="020B0604020202020204" pitchFamily="34" charset="0"/>
              </a:rPr>
              <a:t>The</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VLAST-P electronics work part is mainly finished by Qian Chen.</a:t>
            </a:r>
          </a:p>
        </p:txBody>
      </p:sp>
      <p:pic>
        <p:nvPicPr>
          <p:cNvPr id="16" name="图片 15">
            <a:extLst>
              <a:ext uri="{FF2B5EF4-FFF2-40B4-BE49-F238E27FC236}">
                <a16:creationId xmlns:a16="http://schemas.microsoft.com/office/drawing/2014/main" id="{ACEB1818-2583-E107-F7E0-E3E09A14D6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88" t="7039" r="30124" b="924"/>
          <a:stretch/>
        </p:blipFill>
        <p:spPr>
          <a:xfrm rot="16200000">
            <a:off x="8198697" y="-576999"/>
            <a:ext cx="2314418" cy="5336908"/>
          </a:xfrm>
          <a:prstGeom prst="rect">
            <a:avLst/>
          </a:prstGeom>
          <a:ln w="28575">
            <a:noFill/>
          </a:ln>
        </p:spPr>
      </p:pic>
      <p:sp>
        <p:nvSpPr>
          <p:cNvPr id="17" name="文本框 16">
            <a:extLst>
              <a:ext uri="{FF2B5EF4-FFF2-40B4-BE49-F238E27FC236}">
                <a16:creationId xmlns:a16="http://schemas.microsoft.com/office/drawing/2014/main" id="{5327F0A6-497E-BDF6-5B47-BF377CB62764}"/>
              </a:ext>
            </a:extLst>
          </p:cNvPr>
          <p:cNvSpPr txBox="1"/>
          <p:nvPr/>
        </p:nvSpPr>
        <p:spPr>
          <a:xfrm>
            <a:off x="11234153" y="934246"/>
            <a:ext cx="782587" cy="461665"/>
          </a:xfrm>
          <a:prstGeom prst="rect">
            <a:avLst/>
          </a:prstGeom>
          <a:noFill/>
        </p:spPr>
        <p:txBody>
          <a:bodyPr wrap="none" rtlCol="0">
            <a:spAutoFit/>
          </a:bodyPr>
          <a:lstStyle/>
          <a:p>
            <a:r>
              <a:rPr lang="en-US" altLang="zh-CN" sz="2400" b="1" dirty="0">
                <a:solidFill>
                  <a:srgbClr val="FFFF00"/>
                </a:solidFill>
              </a:rPr>
              <a:t>FEE</a:t>
            </a:r>
            <a:endParaRPr lang="zh-CN" altLang="en-US" sz="2400" b="1" dirty="0">
              <a:solidFill>
                <a:srgbClr val="FFFF00"/>
              </a:solidFill>
            </a:endParaRPr>
          </a:p>
        </p:txBody>
      </p:sp>
      <p:pic>
        <p:nvPicPr>
          <p:cNvPr id="18" name="图片 17">
            <a:extLst>
              <a:ext uri="{FF2B5EF4-FFF2-40B4-BE49-F238E27FC236}">
                <a16:creationId xmlns:a16="http://schemas.microsoft.com/office/drawing/2014/main" id="{26DE0DD0-5D14-87BB-556F-7706BBF73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5" t="11481" r="14375" b="7408"/>
          <a:stretch/>
        </p:blipFill>
        <p:spPr>
          <a:xfrm>
            <a:off x="8691083" y="3589255"/>
            <a:ext cx="3257077" cy="2783609"/>
          </a:xfrm>
          <a:prstGeom prst="rect">
            <a:avLst/>
          </a:prstGeom>
          <a:ln w="28575">
            <a:noFill/>
          </a:ln>
        </p:spPr>
      </p:pic>
      <p:cxnSp>
        <p:nvCxnSpPr>
          <p:cNvPr id="19" name="直接箭头连接符 18">
            <a:extLst>
              <a:ext uri="{FF2B5EF4-FFF2-40B4-BE49-F238E27FC236}">
                <a16:creationId xmlns:a16="http://schemas.microsoft.com/office/drawing/2014/main" id="{C7FBB327-82F9-3CD6-933D-216CB11E4DF8}"/>
              </a:ext>
            </a:extLst>
          </p:cNvPr>
          <p:cNvCxnSpPr>
            <a:cxnSpLocks/>
          </p:cNvCxnSpPr>
          <p:nvPr/>
        </p:nvCxnSpPr>
        <p:spPr>
          <a:xfrm flipV="1">
            <a:off x="10319621" y="4007666"/>
            <a:ext cx="864603" cy="4206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2155265E-5959-C4E8-B97E-917098A55B76}"/>
              </a:ext>
            </a:extLst>
          </p:cNvPr>
          <p:cNvSpPr txBox="1"/>
          <p:nvPr/>
        </p:nvSpPr>
        <p:spPr>
          <a:xfrm>
            <a:off x="8740958" y="5552395"/>
            <a:ext cx="846322" cy="461665"/>
          </a:xfrm>
          <a:prstGeom prst="rect">
            <a:avLst/>
          </a:prstGeom>
          <a:noFill/>
        </p:spPr>
        <p:txBody>
          <a:bodyPr wrap="none" rtlCol="0">
            <a:spAutoFit/>
          </a:bodyPr>
          <a:lstStyle/>
          <a:p>
            <a:r>
              <a:rPr lang="en-US" altLang="zh-CN" sz="2400" b="1" dirty="0">
                <a:solidFill>
                  <a:srgbClr val="FFFF00"/>
                </a:solidFill>
              </a:rPr>
              <a:t>PAM</a:t>
            </a:r>
            <a:endParaRPr lang="zh-CN" altLang="en-US" sz="2400" b="1" dirty="0">
              <a:solidFill>
                <a:srgbClr val="FFFF00"/>
              </a:solidFill>
            </a:endParaRPr>
          </a:p>
        </p:txBody>
      </p:sp>
      <p:pic>
        <p:nvPicPr>
          <p:cNvPr id="21" name="图片 20">
            <a:extLst>
              <a:ext uri="{FF2B5EF4-FFF2-40B4-BE49-F238E27FC236}">
                <a16:creationId xmlns:a16="http://schemas.microsoft.com/office/drawing/2014/main" id="{D7141353-BDF8-B730-F7B2-0CF6B5B99F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83" t="14259" r="11728" b="14259"/>
          <a:stretch/>
        </p:blipFill>
        <p:spPr>
          <a:xfrm rot="16200000">
            <a:off x="5608560" y="3374949"/>
            <a:ext cx="2715334" cy="3280495"/>
          </a:xfrm>
          <a:prstGeom prst="rect">
            <a:avLst/>
          </a:prstGeom>
          <a:ln w="28575">
            <a:noFill/>
          </a:ln>
        </p:spPr>
      </p:pic>
      <p:pic>
        <p:nvPicPr>
          <p:cNvPr id="22" name="图片 21">
            <a:extLst>
              <a:ext uri="{FF2B5EF4-FFF2-40B4-BE49-F238E27FC236}">
                <a16:creationId xmlns:a16="http://schemas.microsoft.com/office/drawing/2014/main" id="{0064277B-0413-3AD1-9046-9C79BC3D91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75" t="11112" r="6111" b="23147"/>
          <a:stretch/>
        </p:blipFill>
        <p:spPr>
          <a:xfrm>
            <a:off x="8902720" y="3858877"/>
            <a:ext cx="1332293" cy="11037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文本框 22">
            <a:extLst>
              <a:ext uri="{FF2B5EF4-FFF2-40B4-BE49-F238E27FC236}">
                <a16:creationId xmlns:a16="http://schemas.microsoft.com/office/drawing/2014/main" id="{02C1609D-6505-E984-5D84-40ECFF11B438}"/>
              </a:ext>
            </a:extLst>
          </p:cNvPr>
          <p:cNvSpPr txBox="1"/>
          <p:nvPr/>
        </p:nvSpPr>
        <p:spPr>
          <a:xfrm>
            <a:off x="5818303" y="4022746"/>
            <a:ext cx="869149" cy="461665"/>
          </a:xfrm>
          <a:prstGeom prst="rect">
            <a:avLst/>
          </a:prstGeom>
          <a:noFill/>
        </p:spPr>
        <p:txBody>
          <a:bodyPr wrap="none" rtlCol="0">
            <a:spAutoFit/>
          </a:bodyPr>
          <a:lstStyle/>
          <a:p>
            <a:r>
              <a:rPr lang="en-US" altLang="zh-CN" sz="2400" b="1" dirty="0">
                <a:solidFill>
                  <a:srgbClr val="FFFF00"/>
                </a:solidFill>
              </a:rPr>
              <a:t>DAQ</a:t>
            </a:r>
            <a:endParaRPr lang="zh-CN" altLang="en-US" sz="2400" b="1" dirty="0">
              <a:solidFill>
                <a:srgbClr val="FFFF00"/>
              </a:solidFill>
            </a:endParaRPr>
          </a:p>
        </p:txBody>
      </p:sp>
      <p:pic>
        <p:nvPicPr>
          <p:cNvPr id="24" name="图片 23">
            <a:extLst>
              <a:ext uri="{FF2B5EF4-FFF2-40B4-BE49-F238E27FC236}">
                <a16:creationId xmlns:a16="http://schemas.microsoft.com/office/drawing/2014/main" id="{2D418275-14E2-A62B-486A-D1EBD9A99B08}"/>
              </a:ext>
            </a:extLst>
          </p:cNvPr>
          <p:cNvPicPr>
            <a:picLocks noChangeAspect="1"/>
          </p:cNvPicPr>
          <p:nvPr/>
        </p:nvPicPr>
        <p:blipFill>
          <a:blip r:embed="rId6"/>
          <a:stretch>
            <a:fillRect/>
          </a:stretch>
        </p:blipFill>
        <p:spPr>
          <a:xfrm>
            <a:off x="116955" y="4096538"/>
            <a:ext cx="3142281" cy="2358122"/>
          </a:xfrm>
          <a:prstGeom prst="rect">
            <a:avLst/>
          </a:prstGeom>
        </p:spPr>
      </p:pic>
      <p:pic>
        <p:nvPicPr>
          <p:cNvPr id="26" name="图片 25">
            <a:extLst>
              <a:ext uri="{FF2B5EF4-FFF2-40B4-BE49-F238E27FC236}">
                <a16:creationId xmlns:a16="http://schemas.microsoft.com/office/drawing/2014/main" id="{39026BCE-8F0F-D2ED-EC0F-A328785320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46" t="17351" r="6594" b="17011"/>
          <a:stretch/>
        </p:blipFill>
        <p:spPr>
          <a:xfrm>
            <a:off x="3076377" y="4110995"/>
            <a:ext cx="2189482" cy="2135139"/>
          </a:xfrm>
          <a:prstGeom prst="rect">
            <a:avLst/>
          </a:prstGeom>
        </p:spPr>
      </p:pic>
      <p:sp>
        <p:nvSpPr>
          <p:cNvPr id="27" name="文本框 26">
            <a:extLst>
              <a:ext uri="{FF2B5EF4-FFF2-40B4-BE49-F238E27FC236}">
                <a16:creationId xmlns:a16="http://schemas.microsoft.com/office/drawing/2014/main" id="{C7CCD899-F1C3-78C5-5F58-2ABEDD549459}"/>
              </a:ext>
            </a:extLst>
          </p:cNvPr>
          <p:cNvSpPr txBox="1"/>
          <p:nvPr/>
        </p:nvSpPr>
        <p:spPr>
          <a:xfrm flipH="1">
            <a:off x="3296548" y="5275599"/>
            <a:ext cx="1069711" cy="461665"/>
          </a:xfrm>
          <a:prstGeom prst="rect">
            <a:avLst/>
          </a:prstGeom>
          <a:noFill/>
        </p:spPr>
        <p:txBody>
          <a:bodyPr wrap="square" rtlCol="0">
            <a:spAutoFit/>
          </a:bodyPr>
          <a:lstStyle/>
          <a:p>
            <a:pPr defTabSz="457200"/>
            <a:r>
              <a:rPr lang="en-US" altLang="zh-CN" sz="2400" b="1" dirty="0">
                <a:solidFill>
                  <a:srgbClr val="FFFF00"/>
                </a:solidFill>
                <a:latin typeface="Calibri" panose="020F0502020204030204"/>
              </a:rPr>
              <a:t>APD</a:t>
            </a:r>
            <a:endParaRPr lang="zh-CN" altLang="en-US" sz="2400" b="1" dirty="0">
              <a:solidFill>
                <a:srgbClr val="FFFF00"/>
              </a:solidFill>
              <a:latin typeface="Calibri" panose="020F0502020204030204"/>
            </a:endParaRPr>
          </a:p>
        </p:txBody>
      </p:sp>
    </p:spTree>
    <p:extLst>
      <p:ext uri="{BB962C8B-B14F-4D97-AF65-F5344CB8AC3E}">
        <p14:creationId xmlns:p14="http://schemas.microsoft.com/office/powerpoint/2010/main" val="573623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CA3B2-C4A2-3A12-C159-FAAFCF816488}"/>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3A324906-4377-39F6-E072-3A33F4040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003" y="1680913"/>
            <a:ext cx="865707" cy="865707"/>
          </a:xfrm>
          <a:prstGeom prst="rect">
            <a:avLst/>
          </a:prstGeom>
        </p:spPr>
      </p:pic>
      <p:pic>
        <p:nvPicPr>
          <p:cNvPr id="5" name="图片 4">
            <a:extLst>
              <a:ext uri="{FF2B5EF4-FFF2-40B4-BE49-F238E27FC236}">
                <a16:creationId xmlns:a16="http://schemas.microsoft.com/office/drawing/2014/main" id="{36D1BB6B-F70A-7E0F-DE5E-AB3ADADA9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004" y="2889050"/>
            <a:ext cx="865707" cy="865707"/>
          </a:xfrm>
          <a:prstGeom prst="rect">
            <a:avLst/>
          </a:prstGeom>
        </p:spPr>
      </p:pic>
      <p:pic>
        <p:nvPicPr>
          <p:cNvPr id="7" name="图片 6">
            <a:extLst>
              <a:ext uri="{FF2B5EF4-FFF2-40B4-BE49-F238E27FC236}">
                <a16:creationId xmlns:a16="http://schemas.microsoft.com/office/drawing/2014/main" id="{BD229D4D-861E-B975-9B27-3B99EA87B6F6}"/>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62004" y="4097187"/>
            <a:ext cx="865707" cy="865707"/>
          </a:xfrm>
          <a:prstGeom prst="rect">
            <a:avLst/>
          </a:prstGeom>
        </p:spPr>
      </p:pic>
      <p:sp>
        <p:nvSpPr>
          <p:cNvPr id="8" name="矩形 7">
            <a:extLst>
              <a:ext uri="{FF2B5EF4-FFF2-40B4-BE49-F238E27FC236}">
                <a16:creationId xmlns:a16="http://schemas.microsoft.com/office/drawing/2014/main" id="{B73DC919-B904-2414-95B3-066775A80341}"/>
              </a:ext>
            </a:extLst>
          </p:cNvPr>
          <p:cNvSpPr/>
          <p:nvPr/>
        </p:nvSpPr>
        <p:spPr>
          <a:xfrm>
            <a:off x="5720355" y="1790600"/>
            <a:ext cx="2492990" cy="646331"/>
          </a:xfrm>
          <a:prstGeom prst="rect">
            <a:avLst/>
          </a:prstGeom>
          <a:noFill/>
        </p:spPr>
        <p:txBody>
          <a:bodyPr wrap="non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Motivation</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1B4C15E-A3B0-7000-18BB-B79BFBCAB6D0}"/>
              </a:ext>
            </a:extLst>
          </p:cNvPr>
          <p:cNvSpPr/>
          <p:nvPr/>
        </p:nvSpPr>
        <p:spPr>
          <a:xfrm>
            <a:off x="5720355" y="2998737"/>
            <a:ext cx="3510769" cy="646331"/>
          </a:xfrm>
          <a:prstGeom prst="rect">
            <a:avLst/>
          </a:prstGeom>
          <a:noFill/>
        </p:spPr>
        <p:txBody>
          <a:bodyPr wrap="non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VLAST-P ECAL</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0FEF4A3-406A-FFFA-5DB0-A72821DB1412}"/>
              </a:ext>
            </a:extLst>
          </p:cNvPr>
          <p:cNvSpPr txBox="1"/>
          <p:nvPr/>
        </p:nvSpPr>
        <p:spPr>
          <a:xfrm>
            <a:off x="5720355" y="4206874"/>
            <a:ext cx="5618205"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w="12700">
                  <a:solidFill>
                    <a:srgbClr val="70AD47"/>
                  </a:solidFill>
                  <a:prstDash val="solid"/>
                </a:ln>
                <a:solidFill>
                  <a:srgbClr val="70AD47">
                    <a:lumMod val="60000"/>
                    <a:lumOff val="40000"/>
                  </a:srgbClr>
                </a:solidFill>
                <a:effectLst>
                  <a:outerShdw dist="38100" dir="2640000" algn="bl" rotWithShape="0">
                    <a:srgbClr val="70AD47">
                      <a:lumMod val="50000"/>
                    </a:srgbClr>
                  </a:outerShdw>
                </a:effectLst>
                <a:uLnTx/>
                <a:uFillTx/>
                <a:latin typeface="Arial" panose="020B0604020202020204" pitchFamily="34" charset="0"/>
                <a:ea typeface="等线" panose="02010600030101010101" pitchFamily="2" charset="-122"/>
                <a:cs typeface="Arial" panose="020B0604020202020204" pitchFamily="34" charset="0"/>
              </a:rPr>
              <a:t>Summary &amp; Prospect</a:t>
            </a:r>
            <a:endParaRPr kumimoji="0" lang="en-US" altLang="zh-CN" sz="3200" b="1" i="0" u="none" strike="noStrike" kern="1200" cap="none" spc="0" normalizeH="0" baseline="0" noProof="0" dirty="0">
              <a:ln w="12700">
                <a:solidFill>
                  <a:srgbClr val="70AD47"/>
                </a:solidFill>
                <a:prstDash val="solid"/>
              </a:ln>
              <a:solidFill>
                <a:srgbClr val="70AD47">
                  <a:lumMod val="60000"/>
                  <a:lumOff val="40000"/>
                </a:srgbClr>
              </a:solidFill>
              <a:effectLst>
                <a:outerShdw dist="38100" dir="2640000" algn="bl" rotWithShape="0">
                  <a:srgbClr val="70AD47">
                    <a:lumMod val="50000"/>
                  </a:srgbClr>
                </a:outerShdw>
              </a:effectLst>
              <a:uLnTx/>
              <a:uFillTx/>
              <a:latin typeface="Arial" panose="020B0604020202020204" pitchFamily="34" charset="0"/>
              <a:ea typeface="等线" panose="02010600030101010101" pitchFamily="2" charset="-122"/>
              <a:cs typeface="Arial" panose="020B0604020202020204" pitchFamily="34" charset="0"/>
            </a:endParaRPr>
          </a:p>
          <a:p>
            <a:pPr marL="1028700" lvl="1" indent="-571500">
              <a:buFont typeface="Arial" panose="020B0604020202020204" pitchFamily="34" charset="0"/>
              <a:buChar char="•"/>
              <a:defRPr/>
            </a:pPr>
            <a:endParaRPr kumimoji="0" lang="zh-CN" altLang="en-US" sz="3600" b="1" i="0" u="none" strike="noStrike" kern="1200" cap="none" spc="0" normalizeH="0" baseline="0" noProof="0" dirty="0">
              <a:ln w="12700">
                <a:solidFill>
                  <a:srgbClr val="70AD47"/>
                </a:solidFill>
                <a:prstDash val="solid"/>
              </a:ln>
              <a:solidFill>
                <a:srgbClr val="70AD47">
                  <a:lumMod val="60000"/>
                  <a:lumOff val="40000"/>
                </a:srgbClr>
              </a:solidFill>
              <a:effectLst>
                <a:outerShdw dist="38100" dir="2640000" algn="bl" rotWithShape="0">
                  <a:srgbClr val="70AD47">
                    <a:lumMod val="50000"/>
                  </a:srgbClr>
                </a:outerShdw>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193837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2AF4C4-1585-1989-EE07-2B2540EA66C1}"/>
              </a:ext>
            </a:extLst>
          </p:cNvPr>
          <p:cNvSpPr>
            <a:spLocks noGrp="1"/>
          </p:cNvSpPr>
          <p:nvPr>
            <p:ph type="title"/>
          </p:nvPr>
        </p:nvSpPr>
        <p:spPr/>
        <p:txBody>
          <a:bodyPr/>
          <a:lstStyle/>
          <a:p>
            <a:r>
              <a:rPr lang="en-US" altLang="zh-CN" dirty="0"/>
              <a:t>Summary &amp; prospect</a:t>
            </a:r>
            <a:endParaRPr lang="zh-CN" altLang="en-US" dirty="0"/>
          </a:p>
        </p:txBody>
      </p:sp>
      <p:sp>
        <p:nvSpPr>
          <p:cNvPr id="3" name="内容占位符 2">
            <a:extLst>
              <a:ext uri="{FF2B5EF4-FFF2-40B4-BE49-F238E27FC236}">
                <a16:creationId xmlns:a16="http://schemas.microsoft.com/office/drawing/2014/main" id="{A1F679A9-578F-843D-993F-99005B61C299}"/>
              </a:ext>
            </a:extLst>
          </p:cNvPr>
          <p:cNvSpPr>
            <a:spLocks noGrp="1"/>
          </p:cNvSpPr>
          <p:nvPr>
            <p:ph idx="1"/>
          </p:nvPr>
        </p:nvSpPr>
        <p:spPr/>
        <p:txBody>
          <a:bodyPr>
            <a:normAutofit/>
          </a:bodyPr>
          <a:lstStyle/>
          <a:p>
            <a:r>
              <a:rPr lang="en-US" altLang="zh-CN" dirty="0"/>
              <a:t>VLAST-P will make significant sense in gamma-ray research.</a:t>
            </a:r>
          </a:p>
          <a:p>
            <a:pPr lvl="1"/>
            <a:r>
              <a:rPr lang="en-US" altLang="zh-CN" dirty="0"/>
              <a:t>Unique sub-GeV energy range observation of gamma-ray radiation from the sun </a:t>
            </a:r>
          </a:p>
          <a:p>
            <a:pPr lvl="1"/>
            <a:r>
              <a:rPr lang="en-US" altLang="zh-CN" dirty="0"/>
              <a:t>Excellent energy resolution theoretically, better than 10%@100MeV</a:t>
            </a:r>
          </a:p>
          <a:p>
            <a:r>
              <a:rPr lang="en-US" altLang="zh-CN" dirty="0"/>
              <a:t>Geant4 MC and Cosmic ray test</a:t>
            </a:r>
          </a:p>
          <a:p>
            <a:pPr lvl="1"/>
            <a:r>
              <a:rPr lang="en-US" altLang="zh-CN" dirty="0"/>
              <a:t>Light yield ~3500 p.e./MeV for ECAL bar CsI(Tl), ~1000 p.e./MeV for converter  </a:t>
            </a:r>
          </a:p>
          <a:p>
            <a:pPr lvl="1"/>
            <a:r>
              <a:rPr lang="en-US" altLang="zh-CN" dirty="0"/>
              <a:t>Non-uniformity of CsI(Tl) crystal is verified by the light yield test together with Micromegas</a:t>
            </a:r>
          </a:p>
          <a:p>
            <a:r>
              <a:rPr lang="en-US" altLang="zh-CN" dirty="0"/>
              <a:t>Highlights</a:t>
            </a:r>
          </a:p>
          <a:p>
            <a:pPr lvl="1"/>
            <a:r>
              <a:rPr lang="en-US" altLang="zh-CN" dirty="0"/>
              <a:t>Engineering ECAL development</a:t>
            </a:r>
          </a:p>
          <a:p>
            <a:pPr lvl="1"/>
            <a:r>
              <a:rPr lang="en-US" altLang="zh-CN" dirty="0"/>
              <a:t>On-orbit calibration and event energy reconstruction</a:t>
            </a:r>
          </a:p>
          <a:p>
            <a:pPr lvl="1"/>
            <a:endParaRPr lang="en-US" altLang="zh-CN" dirty="0"/>
          </a:p>
          <a:p>
            <a:pPr lvl="1"/>
            <a:endParaRPr lang="zh-CN" altLang="en-US" dirty="0"/>
          </a:p>
        </p:txBody>
      </p:sp>
      <p:sp>
        <p:nvSpPr>
          <p:cNvPr id="4" name="日期占位符 3">
            <a:extLst>
              <a:ext uri="{FF2B5EF4-FFF2-40B4-BE49-F238E27FC236}">
                <a16:creationId xmlns:a16="http://schemas.microsoft.com/office/drawing/2014/main" id="{EF3A6560-1DDA-47A2-F4BB-2F196908478C}"/>
              </a:ext>
            </a:extLst>
          </p:cNvPr>
          <p:cNvSpPr>
            <a:spLocks noGrp="1"/>
          </p:cNvSpPr>
          <p:nvPr>
            <p:ph type="dt" sz="half" idx="10"/>
          </p:nvPr>
        </p:nvSpPr>
        <p:spPr/>
        <p:txBody>
          <a:bodyPr/>
          <a:lstStyle/>
          <a:p>
            <a:fld id="{E478C4D4-AF84-4F0A-ADC1-58CB5373DFCB}"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D0C4D867-708F-40AF-8BCC-8B2B586B73D3}"/>
              </a:ext>
            </a:extLst>
          </p:cNvPr>
          <p:cNvSpPr>
            <a:spLocks noGrp="1"/>
          </p:cNvSpPr>
          <p:nvPr>
            <p:ph type="sldNum" sz="quarter" idx="12"/>
          </p:nvPr>
        </p:nvSpPr>
        <p:spPr/>
        <p:txBody>
          <a:bodyPr/>
          <a:lstStyle/>
          <a:p>
            <a:fld id="{594EB773-AC9C-4FD7-86AF-8E7E9F681A4F}" type="slidenum">
              <a:rPr lang="zh-CN" altLang="en-US" smtClean="0"/>
              <a:t>33</a:t>
            </a:fld>
            <a:endParaRPr lang="zh-CN" altLang="en-US" dirty="0"/>
          </a:p>
        </p:txBody>
      </p:sp>
    </p:spTree>
    <p:extLst>
      <p:ext uri="{BB962C8B-B14F-4D97-AF65-F5344CB8AC3E}">
        <p14:creationId xmlns:p14="http://schemas.microsoft.com/office/powerpoint/2010/main" val="550837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6B2D03-D381-2A6E-B634-AB57ABD4918F}"/>
              </a:ext>
            </a:extLst>
          </p:cNvPr>
          <p:cNvSpPr>
            <a:spLocks noGrp="1"/>
          </p:cNvSpPr>
          <p:nvPr>
            <p:ph type="title"/>
          </p:nvPr>
        </p:nvSpPr>
        <p:spPr/>
        <p:txBody>
          <a:bodyPr/>
          <a:lstStyle/>
          <a:p>
            <a:r>
              <a:rPr lang="en-US" altLang="zh-CN" dirty="0"/>
              <a:t>Project timeline</a:t>
            </a:r>
            <a:endParaRPr lang="zh-CN" altLang="en-US" dirty="0"/>
          </a:p>
        </p:txBody>
      </p:sp>
      <p:sp>
        <p:nvSpPr>
          <p:cNvPr id="3" name="内容占位符 2">
            <a:extLst>
              <a:ext uri="{FF2B5EF4-FFF2-40B4-BE49-F238E27FC236}">
                <a16:creationId xmlns:a16="http://schemas.microsoft.com/office/drawing/2014/main" id="{EC6B420F-7414-8A2A-C9B2-996C40EB3267}"/>
              </a:ext>
            </a:extLst>
          </p:cNvPr>
          <p:cNvSpPr>
            <a:spLocks noGrp="1"/>
          </p:cNvSpPr>
          <p:nvPr>
            <p:ph idx="1"/>
          </p:nvPr>
        </p:nvSpPr>
        <p:spPr/>
        <p:txBody>
          <a:bodyPr>
            <a:normAutofit/>
          </a:bodyPr>
          <a:lstStyle/>
          <a:p>
            <a:r>
              <a:rPr lang="en-US" altLang="zh-CN" dirty="0"/>
              <a:t>Completed work</a:t>
            </a:r>
          </a:p>
          <a:p>
            <a:pPr lvl="1"/>
            <a:r>
              <a:rPr lang="en-US" altLang="zh-CN" dirty="0"/>
              <a:t>VLAST-P ECAL conceptual design</a:t>
            </a:r>
          </a:p>
          <a:p>
            <a:pPr lvl="1"/>
            <a:r>
              <a:rPr lang="en-US" altLang="zh-CN" dirty="0"/>
              <a:t>VLAST-P ECAL standalone Geant4 simulation</a:t>
            </a:r>
          </a:p>
          <a:p>
            <a:pPr lvl="1"/>
            <a:r>
              <a:rPr lang="en-US" altLang="zh-CN" dirty="0"/>
              <a:t>Light yield test of</a:t>
            </a:r>
            <a:r>
              <a:rPr lang="zh-CN" altLang="en-US" dirty="0"/>
              <a:t> </a:t>
            </a:r>
            <a:r>
              <a:rPr lang="en-US" altLang="zh-CN" dirty="0"/>
              <a:t>single</a:t>
            </a:r>
            <a:r>
              <a:rPr lang="zh-CN" altLang="en-US" dirty="0"/>
              <a:t> </a:t>
            </a:r>
            <a:r>
              <a:rPr lang="en-US" altLang="zh-CN" dirty="0"/>
              <a:t>sensitive unit</a:t>
            </a:r>
          </a:p>
          <a:p>
            <a:r>
              <a:rPr lang="en-US" altLang="zh-CN" dirty="0"/>
              <a:t>Ongoing activities</a:t>
            </a:r>
          </a:p>
          <a:p>
            <a:pPr lvl="1"/>
            <a:r>
              <a:rPr lang="en-US" altLang="zh-CN" dirty="0"/>
              <a:t>Batch testing of sensitive units</a:t>
            </a:r>
          </a:p>
          <a:p>
            <a:pPr lvl="1"/>
            <a:r>
              <a:rPr lang="en-US" altLang="zh-CN" dirty="0"/>
              <a:t>Electronics design and mechanics integrated</a:t>
            </a:r>
          </a:p>
          <a:p>
            <a:pPr lvl="1"/>
            <a:r>
              <a:rPr lang="en-US" altLang="zh-CN" dirty="0"/>
              <a:t>Simulation detailed parameter optimized</a:t>
            </a:r>
          </a:p>
          <a:p>
            <a:pPr lvl="1"/>
            <a:r>
              <a:rPr lang="en-US" altLang="zh-CN" dirty="0"/>
              <a:t>Full simulation of all sub-detector systems within VLAST framework</a:t>
            </a:r>
          </a:p>
          <a:p>
            <a:r>
              <a:rPr lang="en-US" altLang="zh-CN" dirty="0"/>
              <a:t>Future plans</a:t>
            </a:r>
          </a:p>
          <a:p>
            <a:pPr lvl="1">
              <a:buFont typeface="Wingdings" panose="05000000000000000000" pitchFamily="2" charset="2"/>
              <a:buChar char="p"/>
            </a:pPr>
            <a:r>
              <a:rPr lang="en-US" altLang="zh-CN" dirty="0">
                <a:solidFill>
                  <a:srgbClr val="0070C0"/>
                </a:solidFill>
              </a:rPr>
              <a:t>2025.3 ECAL engineering model assembly and comic ray test</a:t>
            </a:r>
          </a:p>
          <a:p>
            <a:pPr lvl="1">
              <a:buFont typeface="Wingdings" panose="05000000000000000000" pitchFamily="2" charset="2"/>
              <a:buChar char="p"/>
            </a:pPr>
            <a:r>
              <a:rPr lang="en-US" altLang="zh-CN" dirty="0">
                <a:solidFill>
                  <a:srgbClr val="0070C0"/>
                </a:solidFill>
              </a:rPr>
              <a:t>2025.4 Thermal Testing and Mechanical Vibration Testing</a:t>
            </a:r>
          </a:p>
          <a:p>
            <a:pPr lvl="1">
              <a:buFont typeface="Wingdings" panose="05000000000000000000" pitchFamily="2" charset="2"/>
              <a:buChar char="p"/>
            </a:pPr>
            <a:r>
              <a:rPr lang="en-US" altLang="zh-CN" dirty="0">
                <a:solidFill>
                  <a:srgbClr val="0070C0"/>
                </a:solidFill>
              </a:rPr>
              <a:t>2025.8 ECAL flight model handover</a:t>
            </a:r>
          </a:p>
          <a:p>
            <a:pPr lvl="1">
              <a:buFont typeface="Wingdings" panose="05000000000000000000" pitchFamily="2" charset="2"/>
              <a:buChar char="p"/>
            </a:pPr>
            <a:r>
              <a:rPr lang="en-US" altLang="zh-CN" dirty="0">
                <a:solidFill>
                  <a:srgbClr val="0070C0"/>
                </a:solidFill>
              </a:rPr>
              <a:t>2026 H1 Space mission and on-orbit calibration</a:t>
            </a:r>
          </a:p>
          <a:p>
            <a:pPr lvl="1"/>
            <a:endParaRPr lang="zh-CN" altLang="en-US" dirty="0"/>
          </a:p>
        </p:txBody>
      </p:sp>
      <p:sp>
        <p:nvSpPr>
          <p:cNvPr id="4" name="日期占位符 3">
            <a:extLst>
              <a:ext uri="{FF2B5EF4-FFF2-40B4-BE49-F238E27FC236}">
                <a16:creationId xmlns:a16="http://schemas.microsoft.com/office/drawing/2014/main" id="{A536BE4C-2FA0-1D83-14E4-934F6FE66034}"/>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D062987D-ADA4-0A09-E29B-10E5BE5B71B4}"/>
              </a:ext>
            </a:extLst>
          </p:cNvPr>
          <p:cNvSpPr>
            <a:spLocks noGrp="1"/>
          </p:cNvSpPr>
          <p:nvPr>
            <p:ph type="sldNum" sz="quarter" idx="12"/>
          </p:nvPr>
        </p:nvSpPr>
        <p:spPr/>
        <p:txBody>
          <a:bodyPr/>
          <a:lstStyle/>
          <a:p>
            <a:fld id="{594EB773-AC9C-4FD7-86AF-8E7E9F681A4F}" type="slidenum">
              <a:rPr lang="zh-CN" altLang="en-US" smtClean="0"/>
              <a:t>34</a:t>
            </a:fld>
            <a:endParaRPr lang="zh-CN" altLang="en-US" dirty="0"/>
          </a:p>
        </p:txBody>
      </p:sp>
      <p:sp>
        <p:nvSpPr>
          <p:cNvPr id="6" name="矩形 5">
            <a:extLst>
              <a:ext uri="{FF2B5EF4-FFF2-40B4-BE49-F238E27FC236}">
                <a16:creationId xmlns:a16="http://schemas.microsoft.com/office/drawing/2014/main" id="{B5A4F4EE-EBC3-91C8-0797-A58A8E8810FA}"/>
              </a:ext>
            </a:extLst>
          </p:cNvPr>
          <p:cNvSpPr/>
          <p:nvPr/>
        </p:nvSpPr>
        <p:spPr>
          <a:xfrm>
            <a:off x="6277992" y="4848932"/>
            <a:ext cx="5878532" cy="707886"/>
          </a:xfrm>
          <a:prstGeom prst="rect">
            <a:avLst/>
          </a:prstGeom>
          <a:noFill/>
        </p:spPr>
        <p:txBody>
          <a:bodyPr wrap="none" lIns="91440" tIns="45720" rIns="91440" bIns="45720">
            <a:spAutoFit/>
          </a:bodyPr>
          <a:lstStyle/>
          <a:p>
            <a:pPr algn="ctr"/>
            <a:r>
              <a:rPr lang="en-US" altLang="zh-CN" sz="4000" b="0" cap="none" spc="0" dirty="0">
                <a:ln w="0"/>
                <a:solidFill>
                  <a:srgbClr val="FFC000"/>
                </a:solidFill>
                <a:effectLst>
                  <a:reflection blurRad="6350" stA="53000" endA="300" endPos="35500" dir="5400000" sy="-90000" algn="bl" rotWithShape="0"/>
                </a:effectLst>
              </a:rPr>
              <a:t>Thanks for your attention!</a:t>
            </a:r>
            <a:endParaRPr lang="zh-CN" altLang="en-US" sz="4000" b="0" cap="none" spc="0" dirty="0">
              <a:ln w="0"/>
              <a:solidFill>
                <a:srgbClr val="FFC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6192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47798-FFB8-1630-DBD2-46B8838E7802}"/>
              </a:ext>
            </a:extLst>
          </p:cNvPr>
          <p:cNvSpPr>
            <a:spLocks noGrp="1"/>
          </p:cNvSpPr>
          <p:nvPr>
            <p:ph type="title"/>
          </p:nvPr>
        </p:nvSpPr>
        <p:spPr/>
        <p:txBody>
          <a:bodyPr/>
          <a:lstStyle/>
          <a:p>
            <a:r>
              <a:rPr lang="en-US" altLang="zh-CN" dirty="0"/>
              <a:t>Backup</a:t>
            </a:r>
            <a:endParaRPr lang="zh-CN" altLang="en-US" dirty="0"/>
          </a:p>
        </p:txBody>
      </p:sp>
      <p:sp>
        <p:nvSpPr>
          <p:cNvPr id="4" name="日期占位符 3">
            <a:extLst>
              <a:ext uri="{FF2B5EF4-FFF2-40B4-BE49-F238E27FC236}">
                <a16:creationId xmlns:a16="http://schemas.microsoft.com/office/drawing/2014/main" id="{68032233-1209-1E41-3A2E-B2B609E34B3D}"/>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ABFD3AB1-ABF6-10F0-F394-18E24AED4918}"/>
              </a:ext>
            </a:extLst>
          </p:cNvPr>
          <p:cNvSpPr>
            <a:spLocks noGrp="1"/>
          </p:cNvSpPr>
          <p:nvPr>
            <p:ph type="sldNum" sz="quarter" idx="12"/>
          </p:nvPr>
        </p:nvSpPr>
        <p:spPr/>
        <p:txBody>
          <a:bodyPr/>
          <a:lstStyle/>
          <a:p>
            <a:fld id="{594EB773-AC9C-4FD7-86AF-8E7E9F681A4F}" type="slidenum">
              <a:rPr lang="zh-CN" altLang="en-US" smtClean="0"/>
              <a:t>35</a:t>
            </a:fld>
            <a:endParaRPr lang="zh-CN" altLang="en-US" dirty="0"/>
          </a:p>
        </p:txBody>
      </p:sp>
    </p:spTree>
    <p:extLst>
      <p:ext uri="{BB962C8B-B14F-4D97-AF65-F5344CB8AC3E}">
        <p14:creationId xmlns:p14="http://schemas.microsoft.com/office/powerpoint/2010/main" val="589273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2BA6C77-8EC5-FD23-BB07-F60E7D1FB63E}"/>
              </a:ext>
            </a:extLst>
          </p:cNvPr>
          <p:cNvSpPr>
            <a:spLocks noGrp="1"/>
          </p:cNvSpPr>
          <p:nvPr>
            <p:ph idx="1"/>
          </p:nvPr>
        </p:nvSpPr>
        <p:spPr/>
        <p:txBody>
          <a:bodyPr/>
          <a:lstStyle/>
          <a:p>
            <a:r>
              <a:rPr lang="en-US" altLang="zh-CN" dirty="0"/>
              <a:t>Fundamental parameter calibration</a:t>
            </a:r>
          </a:p>
          <a:p>
            <a:pPr lvl="1"/>
            <a:r>
              <a:rPr lang="en-US" altLang="zh-CN" dirty="0"/>
              <a:t>Pedestal calibration</a:t>
            </a:r>
          </a:p>
          <a:p>
            <a:pPr lvl="1"/>
            <a:r>
              <a:rPr lang="en-US" altLang="zh-CN" dirty="0"/>
              <a:t>Asic gain calibration</a:t>
            </a:r>
          </a:p>
          <a:p>
            <a:pPr lvl="1"/>
            <a:r>
              <a:rPr lang="en-US" altLang="zh-CN" dirty="0"/>
              <a:t>MIP spectrum calibration</a:t>
            </a:r>
          </a:p>
          <a:p>
            <a:pPr lvl="1"/>
            <a:r>
              <a:rPr lang="en-US" altLang="zh-CN" dirty="0"/>
              <a:t>SiPM gain calibration</a:t>
            </a:r>
          </a:p>
          <a:p>
            <a:r>
              <a:rPr lang="en-US" altLang="zh-CN" dirty="0"/>
              <a:t>MC simulation and digitization</a:t>
            </a:r>
          </a:p>
          <a:p>
            <a:pPr lvl="1"/>
            <a:r>
              <a:rPr lang="en-US" altLang="zh-CN" dirty="0"/>
              <a:t>Non-uniformity implemented</a:t>
            </a:r>
          </a:p>
          <a:p>
            <a:pPr lvl="1"/>
            <a:r>
              <a:rPr lang="en-US" altLang="zh-CN" dirty="0"/>
              <a:t>SiPM model study</a:t>
            </a:r>
          </a:p>
          <a:p>
            <a:pPr lvl="1"/>
            <a:endParaRPr lang="en-US" altLang="zh-CN" dirty="0"/>
          </a:p>
          <a:p>
            <a:pPr lvl="1"/>
            <a:endParaRPr lang="en-US" altLang="zh-CN" dirty="0"/>
          </a:p>
          <a:p>
            <a:pPr lvl="1"/>
            <a:endParaRPr lang="zh-CN" altLang="en-US" dirty="0"/>
          </a:p>
        </p:txBody>
      </p:sp>
      <p:pic>
        <p:nvPicPr>
          <p:cNvPr id="8" name="图片 7">
            <a:extLst>
              <a:ext uri="{FF2B5EF4-FFF2-40B4-BE49-F238E27FC236}">
                <a16:creationId xmlns:a16="http://schemas.microsoft.com/office/drawing/2014/main" id="{8047DBBB-8AFE-D868-D86B-AB9F9A85781B}"/>
              </a:ext>
            </a:extLst>
          </p:cNvPr>
          <p:cNvPicPr>
            <a:picLocks noChangeAspect="1"/>
          </p:cNvPicPr>
          <p:nvPr/>
        </p:nvPicPr>
        <p:blipFill>
          <a:blip r:embed="rId2"/>
          <a:stretch>
            <a:fillRect/>
          </a:stretch>
        </p:blipFill>
        <p:spPr>
          <a:xfrm>
            <a:off x="2725972" y="3429000"/>
            <a:ext cx="3526943" cy="833111"/>
          </a:xfrm>
          <a:prstGeom prst="rect">
            <a:avLst/>
          </a:prstGeom>
        </p:spPr>
      </p:pic>
      <p:sp>
        <p:nvSpPr>
          <p:cNvPr id="2" name="标题 1">
            <a:extLst>
              <a:ext uri="{FF2B5EF4-FFF2-40B4-BE49-F238E27FC236}">
                <a16:creationId xmlns:a16="http://schemas.microsoft.com/office/drawing/2014/main" id="{A59F3EDA-0865-4D81-2B7E-669484675C75}"/>
              </a:ext>
            </a:extLst>
          </p:cNvPr>
          <p:cNvSpPr>
            <a:spLocks noGrp="1"/>
          </p:cNvSpPr>
          <p:nvPr>
            <p:ph type="title"/>
          </p:nvPr>
        </p:nvSpPr>
        <p:spPr/>
        <p:txBody>
          <a:bodyPr/>
          <a:lstStyle/>
          <a:p>
            <a:r>
              <a:rPr lang="en-US" altLang="zh-CN" dirty="0"/>
              <a:t>Previous related work: CEPC-ScECAL</a:t>
            </a:r>
            <a:endParaRPr lang="zh-CN" altLang="en-US" dirty="0"/>
          </a:p>
        </p:txBody>
      </p:sp>
      <p:sp>
        <p:nvSpPr>
          <p:cNvPr id="4" name="日期占位符 3">
            <a:extLst>
              <a:ext uri="{FF2B5EF4-FFF2-40B4-BE49-F238E27FC236}">
                <a16:creationId xmlns:a16="http://schemas.microsoft.com/office/drawing/2014/main" id="{ABD946FB-FB2A-1396-4A30-BD564F4155C7}"/>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BB0D5A8F-5505-6F95-C153-69F73329293A}"/>
              </a:ext>
            </a:extLst>
          </p:cNvPr>
          <p:cNvSpPr>
            <a:spLocks noGrp="1"/>
          </p:cNvSpPr>
          <p:nvPr>
            <p:ph type="sldNum" sz="quarter" idx="12"/>
          </p:nvPr>
        </p:nvSpPr>
        <p:spPr/>
        <p:txBody>
          <a:bodyPr/>
          <a:lstStyle/>
          <a:p>
            <a:fld id="{594EB773-AC9C-4FD7-86AF-8E7E9F681A4F}" type="slidenum">
              <a:rPr lang="zh-CN" altLang="en-US" smtClean="0"/>
              <a:t>36</a:t>
            </a:fld>
            <a:endParaRPr lang="zh-CN" altLang="en-US" dirty="0"/>
          </a:p>
        </p:txBody>
      </p:sp>
      <p:pic>
        <p:nvPicPr>
          <p:cNvPr id="7" name="图片 6">
            <a:extLst>
              <a:ext uri="{FF2B5EF4-FFF2-40B4-BE49-F238E27FC236}">
                <a16:creationId xmlns:a16="http://schemas.microsoft.com/office/drawing/2014/main" id="{D656B915-9DC2-00EB-CF63-5CA53E6F15E4}"/>
              </a:ext>
            </a:extLst>
          </p:cNvPr>
          <p:cNvPicPr>
            <a:picLocks noChangeAspect="1"/>
          </p:cNvPicPr>
          <p:nvPr/>
        </p:nvPicPr>
        <p:blipFill>
          <a:blip r:embed="rId3"/>
          <a:stretch>
            <a:fillRect/>
          </a:stretch>
        </p:blipFill>
        <p:spPr>
          <a:xfrm>
            <a:off x="178920" y="4283681"/>
            <a:ext cx="5981178" cy="2131973"/>
          </a:xfrm>
          <a:prstGeom prst="rect">
            <a:avLst/>
          </a:prstGeom>
        </p:spPr>
      </p:pic>
      <p:pic>
        <p:nvPicPr>
          <p:cNvPr id="9" name="图片 8">
            <a:extLst>
              <a:ext uri="{FF2B5EF4-FFF2-40B4-BE49-F238E27FC236}">
                <a16:creationId xmlns:a16="http://schemas.microsoft.com/office/drawing/2014/main" id="{4890037E-642E-D571-413E-187D6C37C03F}"/>
              </a:ext>
            </a:extLst>
          </p:cNvPr>
          <p:cNvPicPr>
            <a:picLocks noChangeAspect="1"/>
          </p:cNvPicPr>
          <p:nvPr/>
        </p:nvPicPr>
        <p:blipFill>
          <a:blip r:embed="rId4"/>
          <a:stretch>
            <a:fillRect/>
          </a:stretch>
        </p:blipFill>
        <p:spPr>
          <a:xfrm>
            <a:off x="7144968" y="1060675"/>
            <a:ext cx="2365054" cy="2168710"/>
          </a:xfrm>
          <a:prstGeom prst="rect">
            <a:avLst/>
          </a:prstGeom>
        </p:spPr>
      </p:pic>
      <p:pic>
        <p:nvPicPr>
          <p:cNvPr id="10" name="图片 9">
            <a:extLst>
              <a:ext uri="{FF2B5EF4-FFF2-40B4-BE49-F238E27FC236}">
                <a16:creationId xmlns:a16="http://schemas.microsoft.com/office/drawing/2014/main" id="{B77D77B1-C652-F5A0-E9ED-62EBB623D783}"/>
              </a:ext>
            </a:extLst>
          </p:cNvPr>
          <p:cNvPicPr>
            <a:picLocks noChangeAspect="1"/>
          </p:cNvPicPr>
          <p:nvPr/>
        </p:nvPicPr>
        <p:blipFill>
          <a:blip r:embed="rId5"/>
          <a:stretch>
            <a:fillRect/>
          </a:stretch>
        </p:blipFill>
        <p:spPr>
          <a:xfrm>
            <a:off x="4716670" y="1015997"/>
            <a:ext cx="2428298" cy="2258067"/>
          </a:xfrm>
          <a:prstGeom prst="rect">
            <a:avLst/>
          </a:prstGeom>
        </p:spPr>
      </p:pic>
      <p:pic>
        <p:nvPicPr>
          <p:cNvPr id="11" name="图片 10">
            <a:extLst>
              <a:ext uri="{FF2B5EF4-FFF2-40B4-BE49-F238E27FC236}">
                <a16:creationId xmlns:a16="http://schemas.microsoft.com/office/drawing/2014/main" id="{C467DAE2-ED91-8804-8809-EEBBC5D21759}"/>
              </a:ext>
            </a:extLst>
          </p:cNvPr>
          <p:cNvPicPr>
            <a:picLocks noChangeAspect="1"/>
          </p:cNvPicPr>
          <p:nvPr/>
        </p:nvPicPr>
        <p:blipFill>
          <a:blip r:embed="rId6"/>
          <a:stretch>
            <a:fillRect/>
          </a:stretch>
        </p:blipFill>
        <p:spPr>
          <a:xfrm>
            <a:off x="9558278" y="971317"/>
            <a:ext cx="2555567" cy="2258068"/>
          </a:xfrm>
          <a:prstGeom prst="rect">
            <a:avLst/>
          </a:prstGeom>
        </p:spPr>
      </p:pic>
      <p:pic>
        <p:nvPicPr>
          <p:cNvPr id="12" name="图片 11">
            <a:extLst>
              <a:ext uri="{FF2B5EF4-FFF2-40B4-BE49-F238E27FC236}">
                <a16:creationId xmlns:a16="http://schemas.microsoft.com/office/drawing/2014/main" id="{20DCC4D1-CCE7-860D-38E9-3D1398F4DB12}"/>
              </a:ext>
            </a:extLst>
          </p:cNvPr>
          <p:cNvPicPr>
            <a:picLocks noChangeAspect="1"/>
          </p:cNvPicPr>
          <p:nvPr/>
        </p:nvPicPr>
        <p:blipFill>
          <a:blip r:embed="rId7"/>
          <a:stretch>
            <a:fillRect/>
          </a:stretch>
        </p:blipFill>
        <p:spPr>
          <a:xfrm>
            <a:off x="6301640" y="3500523"/>
            <a:ext cx="5951524" cy="2485705"/>
          </a:xfrm>
          <a:prstGeom prst="rect">
            <a:avLst/>
          </a:prstGeom>
        </p:spPr>
      </p:pic>
    </p:spTree>
    <p:extLst>
      <p:ext uri="{BB962C8B-B14F-4D97-AF65-F5344CB8AC3E}">
        <p14:creationId xmlns:p14="http://schemas.microsoft.com/office/powerpoint/2010/main" val="3865982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735F351-AAE4-7B31-C09E-CE0564990FE1}"/>
              </a:ext>
            </a:extLst>
          </p:cNvPr>
          <p:cNvPicPr>
            <a:picLocks noChangeAspect="1"/>
          </p:cNvPicPr>
          <p:nvPr/>
        </p:nvPicPr>
        <p:blipFill>
          <a:blip r:embed="rId2"/>
          <a:stretch>
            <a:fillRect/>
          </a:stretch>
        </p:blipFill>
        <p:spPr>
          <a:xfrm>
            <a:off x="8644178" y="5336347"/>
            <a:ext cx="2738771" cy="1410350"/>
          </a:xfrm>
          <a:prstGeom prst="rect">
            <a:avLst/>
          </a:prstGeom>
        </p:spPr>
      </p:pic>
      <p:sp>
        <p:nvSpPr>
          <p:cNvPr id="2" name="标题 1">
            <a:extLst>
              <a:ext uri="{FF2B5EF4-FFF2-40B4-BE49-F238E27FC236}">
                <a16:creationId xmlns:a16="http://schemas.microsoft.com/office/drawing/2014/main" id="{186914B5-0E56-A0CD-3173-98F26D31FEDD}"/>
              </a:ext>
            </a:extLst>
          </p:cNvPr>
          <p:cNvSpPr>
            <a:spLocks noGrp="1"/>
          </p:cNvSpPr>
          <p:nvPr>
            <p:ph type="title"/>
          </p:nvPr>
        </p:nvSpPr>
        <p:spPr/>
        <p:txBody>
          <a:bodyPr/>
          <a:lstStyle/>
          <a:p>
            <a:r>
              <a:rPr lang="en-US" altLang="zh-CN" dirty="0"/>
              <a:t>Scintillator-tungsten ECAL prototype(ScW-ECAL)</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F6E151B-04C1-6B1F-F683-35B939CA4439}"/>
                  </a:ext>
                </a:extLst>
              </p:cNvPr>
              <p:cNvSpPr>
                <a:spLocks noGrp="1"/>
              </p:cNvSpPr>
              <p:nvPr>
                <p:ph idx="1"/>
              </p:nvPr>
            </p:nvSpPr>
            <p:spPr>
              <a:xfrm>
                <a:off x="231542" y="4494566"/>
                <a:ext cx="7835220" cy="2060859"/>
              </a:xfrm>
            </p:spPr>
            <p:txBody>
              <a:bodyPr>
                <a:normAutofit/>
              </a:bodyPr>
              <a:lstStyle/>
              <a:p>
                <a:r>
                  <a:rPr lang="en-US" altLang="zh-CN" dirty="0"/>
                  <a:t>ScW-ECAL technological prototype</a:t>
                </a:r>
              </a:p>
              <a:p>
                <a:pPr lvl="1"/>
                <a:r>
                  <a:rPr lang="en-US" altLang="zh-CN" dirty="0"/>
                  <a:t>Sensitive area :</a:t>
                </a:r>
                <a:r>
                  <a:rPr lang="zh-CN" altLang="en-US" dirty="0"/>
                  <a:t> </a:t>
                </a:r>
                <a:r>
                  <a:rPr lang="en-US" altLang="zh-CN" dirty="0"/>
                  <a:t>22x22 </a:t>
                </a:r>
                <a14:m>
                  <m:oMath xmlns:m="http://schemas.openxmlformats.org/officeDocument/2006/math">
                    <m:r>
                      <a:rPr lang="en-US" altLang="zh-CN" i="1" dirty="0" smtClean="0">
                        <a:latin typeface="Cambria Math" panose="02040503050406030204" pitchFamily="18" charset="0"/>
                      </a:rPr>
                      <m:t>𝑐</m:t>
                    </m:r>
                    <m:sSup>
                      <m:sSupPr>
                        <m:ctrlPr>
                          <a:rPr lang="en-US" altLang="zh-CN" i="1" dirty="0" smtClean="0">
                            <a:solidFill>
                              <a:srgbClr val="836967"/>
                            </a:solidFill>
                            <a:latin typeface="Cambria Math" panose="02040503050406030204" pitchFamily="18" charset="0"/>
                          </a:rPr>
                        </m:ctrlPr>
                      </m:sSupPr>
                      <m:e>
                        <m:r>
                          <a:rPr lang="en-US" altLang="zh-CN" i="1" dirty="0" smtClean="0">
                            <a:latin typeface="Cambria Math" panose="02040503050406030204" pitchFamily="18" charset="0"/>
                          </a:rPr>
                          <m:t>𝑚</m:t>
                        </m:r>
                      </m:e>
                      <m:sup>
                        <m:r>
                          <a:rPr lang="en-US" altLang="zh-CN" i="0" dirty="0" smtClean="0">
                            <a:latin typeface="Cambria Math" panose="02040503050406030204" pitchFamily="18" charset="0"/>
                          </a:rPr>
                          <m:t>2</m:t>
                        </m:r>
                      </m:sup>
                    </m:sSup>
                  </m:oMath>
                </a14:m>
                <a:r>
                  <a:rPr lang="en-US" altLang="zh-CN" dirty="0"/>
                  <a:t>, 32 layers in longitude dimension(~22.4</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oMath>
                </a14:m>
                <a:r>
                  <a:rPr lang="en-US" altLang="zh-CN" dirty="0"/>
                  <a:t>)</a:t>
                </a:r>
              </a:p>
              <a:p>
                <a:pPr lvl="1"/>
                <a:r>
                  <a:rPr lang="en-US" altLang="zh-CN" dirty="0"/>
                  <a:t>Orthogonal placement of two adjacent layers for almost 5x5 </a:t>
                </a:r>
                <a14:m>
                  <m:oMath xmlns:m="http://schemas.openxmlformats.org/officeDocument/2006/math">
                    <m:sSup>
                      <m:sSupPr>
                        <m:ctrlPr>
                          <a:rPr lang="en-US" altLang="zh-CN" i="1" dirty="0" smtClean="0">
                            <a:solidFill>
                              <a:srgbClr val="836967"/>
                            </a:solidFill>
                            <a:latin typeface="Cambria Math" panose="02040503050406030204" pitchFamily="18" charset="0"/>
                          </a:rPr>
                        </m:ctrlPr>
                      </m:sSupPr>
                      <m:e>
                        <m:r>
                          <a:rPr lang="en-US" altLang="zh-CN" i="1" dirty="0" smtClean="0">
                            <a:latin typeface="Cambria Math" panose="02040503050406030204" pitchFamily="18" charset="0"/>
                          </a:rPr>
                          <m:t>𝑚</m:t>
                        </m:r>
                        <m:r>
                          <a:rPr lang="en-US" altLang="zh-CN" b="0" i="1" dirty="0" smtClean="0">
                            <a:latin typeface="Cambria Math" panose="02040503050406030204" pitchFamily="18" charset="0"/>
                          </a:rPr>
                          <m:t>𝑚</m:t>
                        </m:r>
                      </m:e>
                      <m:sup>
                        <m:r>
                          <a:rPr lang="en-US" altLang="zh-CN" i="0" dirty="0" smtClean="0">
                            <a:latin typeface="Cambria Math" panose="02040503050406030204" pitchFamily="18" charset="0"/>
                          </a:rPr>
                          <m:t>2</m:t>
                        </m:r>
                      </m:sup>
                    </m:sSup>
                  </m:oMath>
                </a14:m>
                <a:r>
                  <a:rPr lang="en-US" altLang="zh-CN" dirty="0"/>
                  <a:t> granularity</a:t>
                </a:r>
              </a:p>
              <a:p>
                <a:pPr lvl="1"/>
                <a:r>
                  <a:rPr lang="en-US" altLang="zh-CN" b="0" i="0" u="none" strike="noStrike" baseline="0" dirty="0">
                    <a:latin typeface="Calibri" panose="020F0502020204030204" pitchFamily="34" charset="0"/>
                  </a:rPr>
                  <a:t>Plastic scintillator strips(</a:t>
                </a:r>
                <a:r>
                  <a:rPr lang="en-US" altLang="zh-CN" b="0" i="0" u="none" strike="noStrike" baseline="0" dirty="0">
                    <a:latin typeface="CambriaMath"/>
                  </a:rPr>
                  <a:t>45×5×2 </a:t>
                </a:r>
                <a14:m>
                  <m:oMath xmlns:m="http://schemas.openxmlformats.org/officeDocument/2006/math">
                    <m:sSup>
                      <m:sSupPr>
                        <m:ctrlPr>
                          <a:rPr lang="en-US" altLang="zh-CN" b="0" i="1" u="none" strike="noStrike" baseline="0" smtClean="0">
                            <a:latin typeface="Cambria Math" panose="02040503050406030204" pitchFamily="18" charset="0"/>
                          </a:rPr>
                        </m:ctrlPr>
                      </m:sSupPr>
                      <m:e>
                        <m:r>
                          <a:rPr lang="en-US" altLang="zh-CN" b="0" i="1" u="none" strike="noStrike" baseline="0" smtClean="0">
                            <a:latin typeface="Cambria Math" panose="02040503050406030204" pitchFamily="18" charset="0"/>
                          </a:rPr>
                          <m:t>𝑚𝑚</m:t>
                        </m:r>
                      </m:e>
                      <m:sup>
                        <m:r>
                          <a:rPr lang="en-US" altLang="zh-CN" b="0" i="1" u="none" strike="noStrike" baseline="0" smtClean="0">
                            <a:latin typeface="Cambria Math" panose="02040503050406030204" pitchFamily="18" charset="0"/>
                          </a:rPr>
                          <m:t>3</m:t>
                        </m:r>
                      </m:sup>
                    </m:sSup>
                  </m:oMath>
                </a14:m>
                <a:r>
                  <a:rPr lang="en-US" altLang="zh-CN" b="0" i="0" u="none" strike="noStrike" baseline="0" dirty="0">
                    <a:latin typeface="Calibri" panose="020F0502020204030204" pitchFamily="34" charset="0"/>
                  </a:rPr>
                  <a:t>) + </a:t>
                </a:r>
                <a:r>
                  <a:rPr lang="en-US" altLang="zh-CN" dirty="0" err="1">
                    <a:latin typeface="Calibri" panose="020F0502020204030204" pitchFamily="34" charset="0"/>
                  </a:rPr>
                  <a:t>WCu</a:t>
                </a:r>
                <a:r>
                  <a:rPr lang="en-US" altLang="zh-CN" b="0" i="0" u="none" strike="noStrike" baseline="0" dirty="0">
                    <a:latin typeface="Calibri" panose="020F0502020204030204" pitchFamily="34" charset="0"/>
                  </a:rPr>
                  <a:t>(85:15) absorber</a:t>
                </a:r>
                <a:r>
                  <a:rPr lang="en-US" altLang="zh-CN" b="0" i="0" u="none" strike="noStrike" dirty="0">
                    <a:latin typeface="Calibri" panose="020F0502020204030204" pitchFamily="34" charset="0"/>
                  </a:rPr>
                  <a:t> + Hamamatsu S12571-010</a:t>
                </a:r>
                <a:r>
                  <a:rPr lang="en-US" altLang="zh-CN" dirty="0">
                    <a:latin typeface="Calibri" panose="020F0502020204030204" pitchFamily="34" charset="0"/>
                  </a:rPr>
                  <a:t>, S12571-015 </a:t>
                </a:r>
                <a:r>
                  <a:rPr lang="en-US" altLang="zh-CN" b="0" i="0" u="none" strike="noStrike" dirty="0">
                    <a:latin typeface="Calibri" panose="020F0502020204030204" pitchFamily="34" charset="0"/>
                  </a:rPr>
                  <a:t>SiPMs</a:t>
                </a:r>
                <a:endParaRPr lang="en-US" altLang="zh-CN" b="0" i="0" u="none" strike="noStrike" baseline="0" dirty="0">
                  <a:latin typeface="Calibri" panose="020F0502020204030204" pitchFamily="34" charset="0"/>
                </a:endParaRPr>
              </a:p>
              <a:p>
                <a:pPr lvl="1"/>
                <a:r>
                  <a:rPr lang="en-US" altLang="zh-CN" dirty="0">
                    <a:latin typeface="Calibri" panose="020F0502020204030204" pitchFamily="34" charset="0"/>
                  </a:rPr>
                  <a:t>6920 channels, 192 SPIROC2E electronics chips, ~350kg, fans cooling system</a:t>
                </a:r>
              </a:p>
              <a:p>
                <a:pPr lvl="1"/>
                <a:endParaRPr lang="en-US" altLang="zh-CN" sz="1800" dirty="0">
                  <a:latin typeface="Calibri" panose="020F0502020204030204" pitchFamily="34" charset="0"/>
                </a:endParaRPr>
              </a:p>
              <a:p>
                <a:pPr lvl="1"/>
                <a:endParaRPr lang="en-US" altLang="zh-CN" dirty="0"/>
              </a:p>
              <a:p>
                <a:pPr lvl="1"/>
                <a:endParaRPr lang="en-US" altLang="zh-CN" dirty="0"/>
              </a:p>
              <a:p>
                <a:pPr lvl="1"/>
                <a:endParaRPr lang="zh-CN" altLang="en-US" dirty="0"/>
              </a:p>
            </p:txBody>
          </p:sp>
        </mc:Choice>
        <mc:Fallback xmlns="">
          <p:sp>
            <p:nvSpPr>
              <p:cNvPr id="3" name="内容占位符 2">
                <a:extLst>
                  <a:ext uri="{FF2B5EF4-FFF2-40B4-BE49-F238E27FC236}">
                    <a16:creationId xmlns:a16="http://schemas.microsoft.com/office/drawing/2014/main" id="{DF6E151B-04C1-6B1F-F683-35B939CA4439}"/>
                  </a:ext>
                </a:extLst>
              </p:cNvPr>
              <p:cNvSpPr>
                <a:spLocks noGrp="1" noRot="1" noChangeAspect="1" noMove="1" noResize="1" noEditPoints="1" noAdjustHandles="1" noChangeArrowheads="1" noChangeShapeType="1" noTextEdit="1"/>
              </p:cNvSpPr>
              <p:nvPr>
                <p:ph idx="1"/>
              </p:nvPr>
            </p:nvSpPr>
            <p:spPr>
              <a:xfrm>
                <a:off x="231542" y="4494566"/>
                <a:ext cx="7835220" cy="2060859"/>
              </a:xfrm>
              <a:blipFill>
                <a:blip r:embed="rId3"/>
                <a:stretch>
                  <a:fillRect l="-233" t="-1775"/>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734F17C7-CDE6-115E-FE40-9870B5B8F8A2}"/>
              </a:ext>
            </a:extLst>
          </p:cNvPr>
          <p:cNvSpPr>
            <a:spLocks noGrp="1"/>
          </p:cNvSpPr>
          <p:nvPr>
            <p:ph type="dt" sz="half" idx="10"/>
          </p:nvPr>
        </p:nvSpPr>
        <p:spPr/>
        <p:txBody>
          <a:bodyPr/>
          <a:lstStyle/>
          <a:p>
            <a:fld id="{AB0B7176-EE14-4CA7-ACF1-F1F74F05CF75}" type="datetime1">
              <a:rPr lang="zh-CN" altLang="en-US" smtClean="0"/>
              <a:t>2025/4/29</a:t>
            </a:fld>
            <a:endParaRPr lang="zh-CN" altLang="en-US"/>
          </a:p>
        </p:txBody>
      </p:sp>
      <p:sp>
        <p:nvSpPr>
          <p:cNvPr id="5" name="页脚占位符 4">
            <a:extLst>
              <a:ext uri="{FF2B5EF4-FFF2-40B4-BE49-F238E27FC236}">
                <a16:creationId xmlns:a16="http://schemas.microsoft.com/office/drawing/2014/main" id="{67E6D18A-2EAB-0EE3-3209-17E4CC1103C7}"/>
              </a:ext>
            </a:extLst>
          </p:cNvPr>
          <p:cNvSpPr>
            <a:spLocks noGrp="1"/>
          </p:cNvSpPr>
          <p:nvPr>
            <p:ph type="ftr" sz="quarter" idx="11"/>
          </p:nvPr>
        </p:nvSpPr>
        <p:spPr/>
        <p:txBody>
          <a:bodyPr/>
          <a:lstStyle/>
          <a:p>
            <a:r>
              <a:rPr lang="en-US" altLang="zh-CN"/>
              <a:t>Jiaxuan Wang, USTC (wjx1019@mail.ustc.edu.cn)</a:t>
            </a:r>
            <a:endParaRPr lang="zh-CN" altLang="en-US" dirty="0"/>
          </a:p>
        </p:txBody>
      </p:sp>
      <p:sp>
        <p:nvSpPr>
          <p:cNvPr id="6" name="灯片编号占位符 5">
            <a:extLst>
              <a:ext uri="{FF2B5EF4-FFF2-40B4-BE49-F238E27FC236}">
                <a16:creationId xmlns:a16="http://schemas.microsoft.com/office/drawing/2014/main" id="{6E5791D9-9E27-A5FA-C95C-55623098305A}"/>
              </a:ext>
            </a:extLst>
          </p:cNvPr>
          <p:cNvSpPr>
            <a:spLocks noGrp="1"/>
          </p:cNvSpPr>
          <p:nvPr>
            <p:ph type="sldNum" sz="quarter" idx="12"/>
          </p:nvPr>
        </p:nvSpPr>
        <p:spPr/>
        <p:txBody>
          <a:bodyPr/>
          <a:lstStyle/>
          <a:p>
            <a:fld id="{594EB773-AC9C-4FD7-86AF-8E7E9F681A4F}" type="slidenum">
              <a:rPr lang="zh-CN" altLang="en-US" smtClean="0"/>
              <a:t>37</a:t>
            </a:fld>
            <a:endParaRPr lang="zh-CN" altLang="en-US" dirty="0"/>
          </a:p>
        </p:txBody>
      </p:sp>
      <p:pic>
        <p:nvPicPr>
          <p:cNvPr id="7" name="图片 6">
            <a:extLst>
              <a:ext uri="{FF2B5EF4-FFF2-40B4-BE49-F238E27FC236}">
                <a16:creationId xmlns:a16="http://schemas.microsoft.com/office/drawing/2014/main" id="{2A627508-0C09-B572-9610-3087C60AE027}"/>
              </a:ext>
            </a:extLst>
          </p:cNvPr>
          <p:cNvPicPr>
            <a:picLocks noChangeAspect="1"/>
          </p:cNvPicPr>
          <p:nvPr/>
        </p:nvPicPr>
        <p:blipFill rotWithShape="1">
          <a:blip r:embed="rId4"/>
          <a:srcRect l="7635" r="5756"/>
          <a:stretch/>
        </p:blipFill>
        <p:spPr>
          <a:xfrm>
            <a:off x="269314" y="1271816"/>
            <a:ext cx="3745514" cy="2916466"/>
          </a:xfrm>
          <a:prstGeom prst="rect">
            <a:avLst/>
          </a:prstGeom>
        </p:spPr>
      </p:pic>
      <p:pic>
        <p:nvPicPr>
          <p:cNvPr id="19" name="图片 18">
            <a:extLst>
              <a:ext uri="{FF2B5EF4-FFF2-40B4-BE49-F238E27FC236}">
                <a16:creationId xmlns:a16="http://schemas.microsoft.com/office/drawing/2014/main" id="{8C3145B1-AAC5-D735-FCB5-38B269B208A4}"/>
              </a:ext>
            </a:extLst>
          </p:cNvPr>
          <p:cNvPicPr>
            <a:picLocks noChangeAspect="1"/>
          </p:cNvPicPr>
          <p:nvPr/>
        </p:nvPicPr>
        <p:blipFill>
          <a:blip r:embed="rId5"/>
          <a:stretch>
            <a:fillRect/>
          </a:stretch>
        </p:blipFill>
        <p:spPr>
          <a:xfrm>
            <a:off x="6294147" y="1199913"/>
            <a:ext cx="1961455" cy="1720292"/>
          </a:xfrm>
          <a:prstGeom prst="rect">
            <a:avLst/>
          </a:prstGeom>
        </p:spPr>
      </p:pic>
      <p:pic>
        <p:nvPicPr>
          <p:cNvPr id="20" name="图片 19">
            <a:extLst>
              <a:ext uri="{FF2B5EF4-FFF2-40B4-BE49-F238E27FC236}">
                <a16:creationId xmlns:a16="http://schemas.microsoft.com/office/drawing/2014/main" id="{9A430CFC-6898-0993-B1A9-F87618D3E28C}"/>
              </a:ext>
            </a:extLst>
          </p:cNvPr>
          <p:cNvPicPr>
            <a:picLocks noChangeAspect="1"/>
          </p:cNvPicPr>
          <p:nvPr/>
        </p:nvPicPr>
        <p:blipFill>
          <a:blip r:embed="rId6"/>
          <a:stretch>
            <a:fillRect/>
          </a:stretch>
        </p:blipFill>
        <p:spPr>
          <a:xfrm>
            <a:off x="6335197" y="3033366"/>
            <a:ext cx="1891552" cy="1461199"/>
          </a:xfrm>
          <a:prstGeom prst="rect">
            <a:avLst/>
          </a:prstGeom>
        </p:spPr>
      </p:pic>
      <p:pic>
        <p:nvPicPr>
          <p:cNvPr id="21" name="图片 20">
            <a:extLst>
              <a:ext uri="{FF2B5EF4-FFF2-40B4-BE49-F238E27FC236}">
                <a16:creationId xmlns:a16="http://schemas.microsoft.com/office/drawing/2014/main" id="{06242D70-13EF-EC78-B17C-7EC9784CA68D}"/>
              </a:ext>
            </a:extLst>
          </p:cNvPr>
          <p:cNvPicPr>
            <a:picLocks noChangeAspect="1"/>
          </p:cNvPicPr>
          <p:nvPr/>
        </p:nvPicPr>
        <p:blipFill>
          <a:blip r:embed="rId7"/>
          <a:stretch>
            <a:fillRect/>
          </a:stretch>
        </p:blipFill>
        <p:spPr>
          <a:xfrm>
            <a:off x="4100472" y="1067573"/>
            <a:ext cx="2113862" cy="1989517"/>
          </a:xfrm>
          <a:prstGeom prst="rect">
            <a:avLst/>
          </a:prstGeom>
        </p:spPr>
      </p:pic>
      <p:pic>
        <p:nvPicPr>
          <p:cNvPr id="23" name="图片 22">
            <a:extLst>
              <a:ext uri="{FF2B5EF4-FFF2-40B4-BE49-F238E27FC236}">
                <a16:creationId xmlns:a16="http://schemas.microsoft.com/office/drawing/2014/main" id="{95D0069A-9A4A-2EB6-193E-E419EEED832E}"/>
              </a:ext>
            </a:extLst>
          </p:cNvPr>
          <p:cNvPicPr>
            <a:picLocks noChangeAspect="1"/>
          </p:cNvPicPr>
          <p:nvPr/>
        </p:nvPicPr>
        <p:blipFill>
          <a:blip r:embed="rId8"/>
          <a:stretch>
            <a:fillRect/>
          </a:stretch>
        </p:blipFill>
        <p:spPr>
          <a:xfrm>
            <a:off x="4221334" y="3057090"/>
            <a:ext cx="1875300" cy="1398177"/>
          </a:xfrm>
          <a:prstGeom prst="rect">
            <a:avLst/>
          </a:prstGeom>
        </p:spPr>
      </p:pic>
      <p:pic>
        <p:nvPicPr>
          <p:cNvPr id="24" name="图片 23">
            <a:extLst>
              <a:ext uri="{FF2B5EF4-FFF2-40B4-BE49-F238E27FC236}">
                <a16:creationId xmlns:a16="http://schemas.microsoft.com/office/drawing/2014/main" id="{E21C81E8-162D-45F3-32E7-77577B0A7070}"/>
              </a:ext>
            </a:extLst>
          </p:cNvPr>
          <p:cNvPicPr>
            <a:picLocks noChangeAspect="1"/>
          </p:cNvPicPr>
          <p:nvPr/>
        </p:nvPicPr>
        <p:blipFill>
          <a:blip r:embed="rId9"/>
          <a:stretch>
            <a:fillRect/>
          </a:stretch>
        </p:blipFill>
        <p:spPr>
          <a:xfrm>
            <a:off x="8335415" y="1117186"/>
            <a:ext cx="3478334" cy="1073025"/>
          </a:xfrm>
          <a:prstGeom prst="rect">
            <a:avLst/>
          </a:prstGeom>
        </p:spPr>
      </p:pic>
      <p:pic>
        <p:nvPicPr>
          <p:cNvPr id="25" name="图片 24">
            <a:extLst>
              <a:ext uri="{FF2B5EF4-FFF2-40B4-BE49-F238E27FC236}">
                <a16:creationId xmlns:a16="http://schemas.microsoft.com/office/drawing/2014/main" id="{E9248BD4-0B32-2BE9-C467-A4C581F934D0}"/>
              </a:ext>
            </a:extLst>
          </p:cNvPr>
          <p:cNvPicPr>
            <a:picLocks noChangeAspect="1"/>
          </p:cNvPicPr>
          <p:nvPr/>
        </p:nvPicPr>
        <p:blipFill rotWithShape="1">
          <a:blip r:embed="rId10"/>
          <a:srcRect r="7618" b="4575"/>
          <a:stretch/>
        </p:blipFill>
        <p:spPr>
          <a:xfrm>
            <a:off x="8811204" y="2625749"/>
            <a:ext cx="2875265" cy="2460413"/>
          </a:xfrm>
          <a:prstGeom prst="rect">
            <a:avLst/>
          </a:prstGeom>
        </p:spPr>
      </p:pic>
      <p:sp>
        <p:nvSpPr>
          <p:cNvPr id="28" name="文本框 27">
            <a:extLst>
              <a:ext uri="{FF2B5EF4-FFF2-40B4-BE49-F238E27FC236}">
                <a16:creationId xmlns:a16="http://schemas.microsoft.com/office/drawing/2014/main" id="{3DB64828-E92C-0582-527C-90256C9DFB51}"/>
              </a:ext>
            </a:extLst>
          </p:cNvPr>
          <p:cNvSpPr txBox="1"/>
          <p:nvPr/>
        </p:nvSpPr>
        <p:spPr>
          <a:xfrm>
            <a:off x="904958" y="899434"/>
            <a:ext cx="2474226"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ScW-ECAL technological prototype </a:t>
            </a:r>
            <a:endParaRPr lang="zh-CN" altLang="en-US" sz="1100" b="1" dirty="0"/>
          </a:p>
        </p:txBody>
      </p:sp>
      <p:sp>
        <p:nvSpPr>
          <p:cNvPr id="29" name="文本框 28">
            <a:extLst>
              <a:ext uri="{FF2B5EF4-FFF2-40B4-BE49-F238E27FC236}">
                <a16:creationId xmlns:a16="http://schemas.microsoft.com/office/drawing/2014/main" id="{2B3CCBD6-652A-2929-05EA-863E2AE0F83C}"/>
              </a:ext>
            </a:extLst>
          </p:cNvPr>
          <p:cNvSpPr txBox="1"/>
          <p:nvPr/>
        </p:nvSpPr>
        <p:spPr>
          <a:xfrm>
            <a:off x="5129895" y="793392"/>
            <a:ext cx="2168878"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ScW-ECAL </a:t>
            </a:r>
            <a:r>
              <a:rPr lang="zh-CN" altLang="en-US" sz="1100" b="1" dirty="0"/>
              <a:t>“</a:t>
            </a:r>
            <a:r>
              <a:rPr lang="en-US" altLang="zh-CN" sz="1100" b="1" dirty="0"/>
              <a:t>Superlayer</a:t>
            </a:r>
            <a:r>
              <a:rPr lang="zh-CN" altLang="en-US" sz="1100" b="1" dirty="0"/>
              <a:t>” </a:t>
            </a:r>
            <a:r>
              <a:rPr lang="en-US" altLang="zh-CN" sz="1100" b="1" dirty="0"/>
              <a:t>design</a:t>
            </a:r>
            <a:endParaRPr lang="zh-CN" altLang="en-US" sz="1100" b="1" dirty="0"/>
          </a:p>
        </p:txBody>
      </p:sp>
      <p:sp>
        <p:nvSpPr>
          <p:cNvPr id="30" name="文本框 29">
            <a:extLst>
              <a:ext uri="{FF2B5EF4-FFF2-40B4-BE49-F238E27FC236}">
                <a16:creationId xmlns:a16="http://schemas.microsoft.com/office/drawing/2014/main" id="{3AFC3FC9-CB50-C146-36CA-0872F38BC03A}"/>
              </a:ext>
            </a:extLst>
          </p:cNvPr>
          <p:cNvSpPr txBox="1"/>
          <p:nvPr/>
        </p:nvSpPr>
        <p:spPr>
          <a:xfrm>
            <a:off x="9181856" y="816478"/>
            <a:ext cx="198265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ScW-ECAL basic unit design</a:t>
            </a:r>
            <a:endParaRPr lang="zh-CN" altLang="en-US" sz="1100" b="1" dirty="0"/>
          </a:p>
        </p:txBody>
      </p:sp>
      <p:sp>
        <p:nvSpPr>
          <p:cNvPr id="31" name="文本框 30">
            <a:extLst>
              <a:ext uri="{FF2B5EF4-FFF2-40B4-BE49-F238E27FC236}">
                <a16:creationId xmlns:a16="http://schemas.microsoft.com/office/drawing/2014/main" id="{9E8237CB-380E-8CCF-1958-B5827500C2AC}"/>
              </a:ext>
            </a:extLst>
          </p:cNvPr>
          <p:cNvSpPr txBox="1"/>
          <p:nvPr/>
        </p:nvSpPr>
        <p:spPr>
          <a:xfrm>
            <a:off x="9181856" y="2277175"/>
            <a:ext cx="209079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ScW-ECAL layer arrangement</a:t>
            </a:r>
            <a:endParaRPr lang="zh-CN" altLang="en-US" sz="1100" b="1" dirty="0"/>
          </a:p>
        </p:txBody>
      </p:sp>
      <p:sp>
        <p:nvSpPr>
          <p:cNvPr id="32" name="文本框 31">
            <a:extLst>
              <a:ext uri="{FF2B5EF4-FFF2-40B4-BE49-F238E27FC236}">
                <a16:creationId xmlns:a16="http://schemas.microsoft.com/office/drawing/2014/main" id="{98AECDA6-7202-9857-E11E-10CA78C611B0}"/>
              </a:ext>
            </a:extLst>
          </p:cNvPr>
          <p:cNvSpPr txBox="1"/>
          <p:nvPr/>
        </p:nvSpPr>
        <p:spPr>
          <a:xfrm>
            <a:off x="9310585" y="5081045"/>
            <a:ext cx="2072364"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SiPM coupled with scintillator</a:t>
            </a:r>
            <a:endParaRPr lang="zh-CN" altLang="en-US" sz="1100" b="1" dirty="0"/>
          </a:p>
        </p:txBody>
      </p:sp>
      <p:sp>
        <p:nvSpPr>
          <p:cNvPr id="33" name="文本框 32">
            <a:extLst>
              <a:ext uri="{FF2B5EF4-FFF2-40B4-BE49-F238E27FC236}">
                <a16:creationId xmlns:a16="http://schemas.microsoft.com/office/drawing/2014/main" id="{31435E47-B470-E298-7B79-0061ABCB9BFE}"/>
              </a:ext>
            </a:extLst>
          </p:cNvPr>
          <p:cNvSpPr txBox="1"/>
          <p:nvPr/>
        </p:nvSpPr>
        <p:spPr>
          <a:xfrm>
            <a:off x="4218192" y="4422389"/>
            <a:ext cx="4114800"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Plastic scintillator strips with ESR  film on PCB board</a:t>
            </a:r>
            <a:endParaRPr lang="zh-CN" altLang="en-US" sz="1200" b="1" dirty="0">
              <a:highlight>
                <a:srgbClr val="FFFF00"/>
              </a:highligh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D8C9965-1921-FB8C-1DD5-047BE1B0867A}"/>
                  </a:ext>
                </a:extLst>
              </p:cNvPr>
              <p:cNvSpPr txBox="1"/>
              <p:nvPr/>
            </p:nvSpPr>
            <p:spPr>
              <a:xfrm>
                <a:off x="320462" y="1253455"/>
                <a:ext cx="2197407" cy="427746"/>
              </a:xfrm>
              <a:prstGeom prst="rect">
                <a:avLst/>
              </a:prstGeom>
              <a:noFill/>
            </p:spPr>
            <p:txBody>
              <a:bodyPr wrap="square" rtlCol="0">
                <a:spAutoFit/>
              </a:bodyPr>
              <a:lstStyle/>
              <a:p>
                <a:r>
                  <a:rPr lang="en-US" altLang="zh-CN" b="1" dirty="0">
                    <a:solidFill>
                      <a:srgbClr val="FF0000"/>
                    </a:solidFill>
                    <a:effectLst>
                      <a:outerShdw blurRad="38100" dist="38100" dir="2700000" algn="tl">
                        <a:srgbClr val="000000">
                          <a:alpha val="43137"/>
                        </a:srgbClr>
                      </a:outerShdw>
                    </a:effectLst>
                    <a:latin typeface="Söhne"/>
                    <a:cs typeface="Arial" panose="020B0604020202020204" pitchFamily="34" charset="0"/>
                  </a:rPr>
                  <a:t>16%/</a:t>
                </a:r>
                <a14:m>
                  <m:oMath xmlns:m="http://schemas.openxmlformats.org/officeDocument/2006/math">
                    <m:rad>
                      <m:radPr>
                        <m:degHide m:val="on"/>
                        <m:ctrlP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radPr>
                      <m:deg/>
                      <m:e>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𝑬</m:t>
                        </m:r>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𝑮𝒆𝑽</m:t>
                        </m:r>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e>
                    </m:rad>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oMath>
                </a14:m>
                <a:r>
                  <a:rPr lang="en-US" altLang="zh-CN" b="1" dirty="0">
                    <a:solidFill>
                      <a:srgbClr val="FF0000"/>
                    </a:solidFill>
                    <a:effectLst>
                      <a:outerShdw blurRad="38100" dist="38100" dir="2700000" algn="tl">
                        <a:srgbClr val="000000">
                          <a:alpha val="43137"/>
                        </a:srgbClr>
                      </a:outerShdw>
                    </a:effectLst>
                    <a:latin typeface="Söhne"/>
                    <a:cs typeface="Arial" panose="020B0604020202020204" pitchFamily="34" charset="0"/>
                  </a:rPr>
                  <a:t>⊕1%</a:t>
                </a:r>
                <a:endParaRPr lang="zh-CN" altLang="en-US" sz="105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mc:Choice>
        <mc:Fallback xmlns="">
          <p:sp>
            <p:nvSpPr>
              <p:cNvPr id="8" name="文本框 7">
                <a:extLst>
                  <a:ext uri="{FF2B5EF4-FFF2-40B4-BE49-F238E27FC236}">
                    <a16:creationId xmlns:a16="http://schemas.microsoft.com/office/drawing/2014/main" id="{2D8C9965-1921-FB8C-1DD5-047BE1B0867A}"/>
                  </a:ext>
                </a:extLst>
              </p:cNvPr>
              <p:cNvSpPr txBox="1">
                <a:spLocks noRot="1" noChangeAspect="1" noMove="1" noResize="1" noEditPoints="1" noAdjustHandles="1" noChangeArrowheads="1" noChangeShapeType="1" noTextEdit="1"/>
              </p:cNvSpPr>
              <p:nvPr/>
            </p:nvSpPr>
            <p:spPr>
              <a:xfrm>
                <a:off x="320462" y="1253455"/>
                <a:ext cx="2197407" cy="427746"/>
              </a:xfrm>
              <a:prstGeom prst="rect">
                <a:avLst/>
              </a:prstGeom>
              <a:blipFill>
                <a:blip r:embed="rId11"/>
                <a:stretch>
                  <a:fillRect l="-2778" t="-1429" r="-3611" b="-257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4272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AA08B-4452-2419-343A-5345EF472115}"/>
              </a:ext>
            </a:extLst>
          </p:cNvPr>
          <p:cNvSpPr>
            <a:spLocks noGrp="1"/>
          </p:cNvSpPr>
          <p:nvPr>
            <p:ph type="title"/>
          </p:nvPr>
        </p:nvSpPr>
        <p:spPr/>
        <p:txBody>
          <a:bodyPr/>
          <a:lstStyle/>
          <a:p>
            <a:r>
              <a:rPr lang="en-US" altLang="zh-CN" dirty="0"/>
              <a:t>CERN beamtests in 2022-2023</a:t>
            </a:r>
            <a:endParaRPr lang="zh-CN" altLang="en-US" dirty="0"/>
          </a:p>
        </p:txBody>
      </p:sp>
      <p:sp>
        <p:nvSpPr>
          <p:cNvPr id="3" name="内容占位符 2">
            <a:extLst>
              <a:ext uri="{FF2B5EF4-FFF2-40B4-BE49-F238E27FC236}">
                <a16:creationId xmlns:a16="http://schemas.microsoft.com/office/drawing/2014/main" id="{9BB7BFF2-4D0C-3863-8747-2F9969457350}"/>
              </a:ext>
            </a:extLst>
          </p:cNvPr>
          <p:cNvSpPr>
            <a:spLocks noGrp="1"/>
          </p:cNvSpPr>
          <p:nvPr>
            <p:ph idx="1"/>
          </p:nvPr>
        </p:nvSpPr>
        <p:spPr>
          <a:xfrm>
            <a:off x="320462" y="4397985"/>
            <a:ext cx="8492462" cy="1995533"/>
          </a:xfrm>
        </p:spPr>
        <p:txBody>
          <a:bodyPr>
            <a:normAutofit/>
          </a:bodyPr>
          <a:lstStyle/>
          <a:p>
            <a:r>
              <a:rPr lang="en-US" altLang="zh-CN" dirty="0"/>
              <a:t>Three beamtest campaigns at CERN SPS-H8(2022), SPS-H2(2023) and PS-T9(2023)</a:t>
            </a:r>
          </a:p>
          <a:p>
            <a:pPr lvl="1"/>
            <a:r>
              <a:rPr lang="en-US" altLang="zh-CN" dirty="0"/>
              <a:t>Data acquisition: combined mode, AHCAL standalone mode</a:t>
            </a:r>
          </a:p>
          <a:p>
            <a:pPr lvl="1"/>
            <a:r>
              <a:rPr lang="en-US" altLang="zh-CN" dirty="0"/>
              <a:t>Supporting table for alignment of ECAL and AHCAL </a:t>
            </a:r>
            <a:r>
              <a:rPr lang="en-US" altLang="zh-CN" sz="1800" dirty="0">
                <a:latin typeface="Calibri" panose="020F0502020204030204" pitchFamily="34" charset="0"/>
              </a:rPr>
              <a:t>t</a:t>
            </a:r>
            <a:r>
              <a:rPr lang="en-US" altLang="zh-CN" sz="1800" b="0" i="0" u="none" strike="noStrike" baseline="0" dirty="0">
                <a:latin typeface="Calibri" panose="020F0502020204030204" pitchFamily="34" charset="0"/>
              </a:rPr>
              <a:t>ransverse </a:t>
            </a:r>
            <a:r>
              <a:rPr lang="en-US" altLang="zh-CN" dirty="0"/>
              <a:t>sensitive area and adjustment of beam position</a:t>
            </a:r>
          </a:p>
          <a:p>
            <a:pPr lvl="1"/>
            <a:endParaRPr lang="zh-CN" altLang="en-US" dirty="0"/>
          </a:p>
        </p:txBody>
      </p:sp>
      <p:sp>
        <p:nvSpPr>
          <p:cNvPr id="4" name="日期占位符 3">
            <a:extLst>
              <a:ext uri="{FF2B5EF4-FFF2-40B4-BE49-F238E27FC236}">
                <a16:creationId xmlns:a16="http://schemas.microsoft.com/office/drawing/2014/main" id="{C35E342C-19E1-C6E3-4E61-69D925B754FF}"/>
              </a:ext>
            </a:extLst>
          </p:cNvPr>
          <p:cNvSpPr>
            <a:spLocks noGrp="1"/>
          </p:cNvSpPr>
          <p:nvPr>
            <p:ph type="dt" sz="half" idx="10"/>
          </p:nvPr>
        </p:nvSpPr>
        <p:spPr/>
        <p:txBody>
          <a:bodyPr/>
          <a:lstStyle/>
          <a:p>
            <a:fld id="{6465A8F8-6808-45E8-9224-D5DD39009728}" type="datetime1">
              <a:rPr lang="zh-CN" altLang="en-US" smtClean="0"/>
              <a:t>2025/4/29</a:t>
            </a:fld>
            <a:endParaRPr lang="zh-CN" altLang="en-US"/>
          </a:p>
        </p:txBody>
      </p:sp>
      <p:sp>
        <p:nvSpPr>
          <p:cNvPr id="5" name="页脚占位符 4">
            <a:extLst>
              <a:ext uri="{FF2B5EF4-FFF2-40B4-BE49-F238E27FC236}">
                <a16:creationId xmlns:a16="http://schemas.microsoft.com/office/drawing/2014/main" id="{156276AF-D775-1A37-FEB3-7BBDDA65AA81}"/>
              </a:ext>
            </a:extLst>
          </p:cNvPr>
          <p:cNvSpPr>
            <a:spLocks noGrp="1"/>
          </p:cNvSpPr>
          <p:nvPr>
            <p:ph type="ftr" sz="quarter" idx="11"/>
          </p:nvPr>
        </p:nvSpPr>
        <p:spPr/>
        <p:txBody>
          <a:bodyPr/>
          <a:lstStyle/>
          <a:p>
            <a:r>
              <a:rPr lang="en-US" altLang="zh-CN"/>
              <a:t>Jiaxuan Wang, USTC (wjx1019@mail.ustc.edu.cn)</a:t>
            </a:r>
            <a:endParaRPr lang="zh-CN" altLang="en-US" dirty="0"/>
          </a:p>
        </p:txBody>
      </p:sp>
      <p:sp>
        <p:nvSpPr>
          <p:cNvPr id="6" name="灯片编号占位符 5">
            <a:extLst>
              <a:ext uri="{FF2B5EF4-FFF2-40B4-BE49-F238E27FC236}">
                <a16:creationId xmlns:a16="http://schemas.microsoft.com/office/drawing/2014/main" id="{2FD9FE01-7E36-F119-F1C9-A22D4CF84730}"/>
              </a:ext>
            </a:extLst>
          </p:cNvPr>
          <p:cNvSpPr>
            <a:spLocks noGrp="1"/>
          </p:cNvSpPr>
          <p:nvPr>
            <p:ph type="sldNum" sz="quarter" idx="12"/>
          </p:nvPr>
        </p:nvSpPr>
        <p:spPr/>
        <p:txBody>
          <a:bodyPr/>
          <a:lstStyle/>
          <a:p>
            <a:fld id="{594EB773-AC9C-4FD7-86AF-8E7E9F681A4F}" type="slidenum">
              <a:rPr lang="zh-CN" altLang="en-US" smtClean="0"/>
              <a:t>38</a:t>
            </a:fld>
            <a:endParaRPr lang="zh-CN" altLang="en-US" dirty="0"/>
          </a:p>
        </p:txBody>
      </p:sp>
      <p:pic>
        <p:nvPicPr>
          <p:cNvPr id="7" name="图片 6">
            <a:extLst>
              <a:ext uri="{FF2B5EF4-FFF2-40B4-BE49-F238E27FC236}">
                <a16:creationId xmlns:a16="http://schemas.microsoft.com/office/drawing/2014/main" id="{B263FD8F-30FA-7ED7-AFA4-305F4D941C9E}"/>
              </a:ext>
            </a:extLst>
          </p:cNvPr>
          <p:cNvPicPr>
            <a:picLocks noChangeAspect="1"/>
          </p:cNvPicPr>
          <p:nvPr/>
        </p:nvPicPr>
        <p:blipFill>
          <a:blip r:embed="rId2"/>
          <a:stretch>
            <a:fillRect/>
          </a:stretch>
        </p:blipFill>
        <p:spPr>
          <a:xfrm>
            <a:off x="370801" y="861731"/>
            <a:ext cx="8606653" cy="856709"/>
          </a:xfrm>
          <a:prstGeom prst="rect">
            <a:avLst/>
          </a:prstGeom>
        </p:spPr>
      </p:pic>
      <p:pic>
        <p:nvPicPr>
          <p:cNvPr id="8" name="图片 7">
            <a:extLst>
              <a:ext uri="{FF2B5EF4-FFF2-40B4-BE49-F238E27FC236}">
                <a16:creationId xmlns:a16="http://schemas.microsoft.com/office/drawing/2014/main" id="{D61B9EAA-CF75-997F-573C-245E3903D595}"/>
              </a:ext>
            </a:extLst>
          </p:cNvPr>
          <p:cNvPicPr>
            <a:picLocks noChangeAspect="1"/>
          </p:cNvPicPr>
          <p:nvPr/>
        </p:nvPicPr>
        <p:blipFill rotWithShape="1">
          <a:blip r:embed="rId3"/>
          <a:srcRect l="6927" r="4383"/>
          <a:stretch/>
        </p:blipFill>
        <p:spPr>
          <a:xfrm>
            <a:off x="2476766" y="1800378"/>
            <a:ext cx="3595462" cy="2617394"/>
          </a:xfrm>
          <a:prstGeom prst="rect">
            <a:avLst/>
          </a:prstGeom>
        </p:spPr>
      </p:pic>
      <p:pic>
        <p:nvPicPr>
          <p:cNvPr id="10" name="图片 9">
            <a:extLst>
              <a:ext uri="{FF2B5EF4-FFF2-40B4-BE49-F238E27FC236}">
                <a16:creationId xmlns:a16="http://schemas.microsoft.com/office/drawing/2014/main" id="{82EFE917-6546-8CEE-D594-1B2100A10FD3}"/>
              </a:ext>
            </a:extLst>
          </p:cNvPr>
          <p:cNvPicPr>
            <a:picLocks noChangeAspect="1"/>
          </p:cNvPicPr>
          <p:nvPr/>
        </p:nvPicPr>
        <p:blipFill>
          <a:blip r:embed="rId4"/>
          <a:stretch>
            <a:fillRect/>
          </a:stretch>
        </p:blipFill>
        <p:spPr>
          <a:xfrm>
            <a:off x="320462" y="1800378"/>
            <a:ext cx="2038486" cy="2610467"/>
          </a:xfrm>
          <a:prstGeom prst="rect">
            <a:avLst/>
          </a:prstGeom>
        </p:spPr>
      </p:pic>
      <p:pic>
        <p:nvPicPr>
          <p:cNvPr id="16" name="图片 15">
            <a:extLst>
              <a:ext uri="{FF2B5EF4-FFF2-40B4-BE49-F238E27FC236}">
                <a16:creationId xmlns:a16="http://schemas.microsoft.com/office/drawing/2014/main" id="{5AB5C698-A42A-8CC2-F66C-144AFC4B98C3}"/>
              </a:ext>
            </a:extLst>
          </p:cNvPr>
          <p:cNvPicPr>
            <a:picLocks noChangeAspect="1"/>
          </p:cNvPicPr>
          <p:nvPr/>
        </p:nvPicPr>
        <p:blipFill rotWithShape="1">
          <a:blip r:embed="rId5"/>
          <a:srcRect l="10626" r="24862" b="8007"/>
          <a:stretch/>
        </p:blipFill>
        <p:spPr>
          <a:xfrm>
            <a:off x="8933692" y="3572422"/>
            <a:ext cx="2887508" cy="2423847"/>
          </a:xfrm>
          <a:prstGeom prst="rect">
            <a:avLst/>
          </a:prstGeom>
        </p:spPr>
      </p:pic>
      <p:pic>
        <p:nvPicPr>
          <p:cNvPr id="18" name="图片 17">
            <a:extLst>
              <a:ext uri="{FF2B5EF4-FFF2-40B4-BE49-F238E27FC236}">
                <a16:creationId xmlns:a16="http://schemas.microsoft.com/office/drawing/2014/main" id="{A999DF16-D8CD-3246-9A3F-21F2ABBF0FB6}"/>
              </a:ext>
            </a:extLst>
          </p:cNvPr>
          <p:cNvPicPr>
            <a:picLocks noChangeAspect="1"/>
          </p:cNvPicPr>
          <p:nvPr/>
        </p:nvPicPr>
        <p:blipFill>
          <a:blip r:embed="rId6"/>
          <a:stretch>
            <a:fillRect/>
          </a:stretch>
        </p:blipFill>
        <p:spPr>
          <a:xfrm>
            <a:off x="8962181" y="899166"/>
            <a:ext cx="2859018" cy="2483590"/>
          </a:xfrm>
          <a:prstGeom prst="rect">
            <a:avLst/>
          </a:prstGeom>
        </p:spPr>
      </p:pic>
      <p:pic>
        <p:nvPicPr>
          <p:cNvPr id="20" name="图片 19">
            <a:extLst>
              <a:ext uri="{FF2B5EF4-FFF2-40B4-BE49-F238E27FC236}">
                <a16:creationId xmlns:a16="http://schemas.microsoft.com/office/drawing/2014/main" id="{9345D4CB-A2B0-01B8-6779-2180A10F936E}"/>
              </a:ext>
            </a:extLst>
          </p:cNvPr>
          <p:cNvPicPr>
            <a:picLocks noChangeAspect="1"/>
          </p:cNvPicPr>
          <p:nvPr/>
        </p:nvPicPr>
        <p:blipFill>
          <a:blip r:embed="rId7"/>
          <a:stretch>
            <a:fillRect/>
          </a:stretch>
        </p:blipFill>
        <p:spPr>
          <a:xfrm>
            <a:off x="6244202" y="1778982"/>
            <a:ext cx="2405488" cy="2660186"/>
          </a:xfrm>
          <a:prstGeom prst="rect">
            <a:avLst/>
          </a:prstGeom>
        </p:spPr>
      </p:pic>
      <p:sp>
        <p:nvSpPr>
          <p:cNvPr id="21" name="文本框 20">
            <a:extLst>
              <a:ext uri="{FF2B5EF4-FFF2-40B4-BE49-F238E27FC236}">
                <a16:creationId xmlns:a16="http://schemas.microsoft.com/office/drawing/2014/main" id="{9B7584DE-19D3-25F5-95C7-C6ADA543531A}"/>
              </a:ext>
            </a:extLst>
          </p:cNvPr>
          <p:cNvSpPr txBox="1"/>
          <p:nvPr/>
        </p:nvSpPr>
        <p:spPr>
          <a:xfrm>
            <a:off x="1794022" y="4120986"/>
            <a:ext cx="721171"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Hoist</a:t>
            </a:r>
            <a:endParaRPr lang="zh-CN" altLang="en-US" sz="1200" b="1" dirty="0">
              <a:highlight>
                <a:srgbClr val="FFFF00"/>
              </a:highlight>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B82F2880-F535-6916-7FAC-10764DFBD3B7}"/>
              </a:ext>
            </a:extLst>
          </p:cNvPr>
          <p:cNvSpPr txBox="1"/>
          <p:nvPr/>
        </p:nvSpPr>
        <p:spPr>
          <a:xfrm>
            <a:off x="5233633" y="4140772"/>
            <a:ext cx="1010569"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Assemble</a:t>
            </a:r>
            <a:endParaRPr lang="zh-CN" altLang="en-US" sz="1200" b="1" dirty="0">
              <a:highlight>
                <a:srgbClr val="FFFF00"/>
              </a:highlight>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17AE97BF-6152-4847-3888-D97F0927F79A}"/>
              </a:ext>
            </a:extLst>
          </p:cNvPr>
          <p:cNvSpPr txBox="1"/>
          <p:nvPr/>
        </p:nvSpPr>
        <p:spPr>
          <a:xfrm>
            <a:off x="7082797" y="4153221"/>
            <a:ext cx="1672385"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Beamtest @SPS H8</a:t>
            </a:r>
            <a:endParaRPr lang="zh-CN" altLang="en-US" sz="1200" b="1" dirty="0">
              <a:highlight>
                <a:srgbClr val="FFFF00"/>
              </a:highlight>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D72647B7-9A8C-9EC0-A564-17250970869B}"/>
              </a:ext>
            </a:extLst>
          </p:cNvPr>
          <p:cNvSpPr txBox="1"/>
          <p:nvPr/>
        </p:nvSpPr>
        <p:spPr>
          <a:xfrm>
            <a:off x="10226026" y="3086992"/>
            <a:ext cx="1734432"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Beamtest @SPS H2</a:t>
            </a:r>
            <a:endParaRPr lang="zh-CN" altLang="en-US" sz="1200" b="1" dirty="0">
              <a:highlight>
                <a:srgbClr val="FFFF00"/>
              </a:highlight>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1BB8E7C0-4168-2B7D-531D-4EDD3A0EC769}"/>
              </a:ext>
            </a:extLst>
          </p:cNvPr>
          <p:cNvSpPr txBox="1"/>
          <p:nvPr/>
        </p:nvSpPr>
        <p:spPr>
          <a:xfrm>
            <a:off x="10288893" y="5681835"/>
            <a:ext cx="1608698" cy="276999"/>
          </a:xfrm>
          <a:prstGeom prst="rect">
            <a:avLst/>
          </a:prstGeom>
          <a:noFill/>
        </p:spPr>
        <p:txBody>
          <a:bodyPr wrap="square" rtlCol="0">
            <a:spAutoFit/>
          </a:bodyPr>
          <a:lstStyle/>
          <a:p>
            <a:r>
              <a:rPr lang="en-US" altLang="zh-CN" sz="1200" b="1" dirty="0">
                <a:highlight>
                  <a:srgbClr val="FFFF00"/>
                </a:highlight>
                <a:latin typeface="Arial" panose="020B0604020202020204" pitchFamily="34" charset="0"/>
                <a:ea typeface="Cascadia Code" panose="020B0609020000020004" pitchFamily="49" charset="0"/>
                <a:cs typeface="Arial" panose="020B0604020202020204" pitchFamily="34" charset="0"/>
              </a:rPr>
              <a:t>Beamtest @PS T9</a:t>
            </a:r>
            <a:endParaRPr lang="zh-CN" altLang="en-US" sz="1200" b="1"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93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B08D0-8019-1E26-1F45-935A60BCA682}"/>
              </a:ext>
            </a:extLst>
          </p:cNvPr>
          <p:cNvSpPr>
            <a:spLocks noGrp="1"/>
          </p:cNvSpPr>
          <p:nvPr>
            <p:ph type="title"/>
          </p:nvPr>
        </p:nvSpPr>
        <p:spPr/>
        <p:txBody>
          <a:bodyPr/>
          <a:lstStyle/>
          <a:p>
            <a:r>
              <a:rPr lang="en-US" altLang="zh-CN" dirty="0"/>
              <a:t>Simulation and digitization</a:t>
            </a:r>
            <a:endParaRPr lang="zh-CN" altLang="en-US" dirty="0"/>
          </a:p>
        </p:txBody>
      </p:sp>
      <p:sp>
        <p:nvSpPr>
          <p:cNvPr id="3" name="内容占位符 2">
            <a:extLst>
              <a:ext uri="{FF2B5EF4-FFF2-40B4-BE49-F238E27FC236}">
                <a16:creationId xmlns:a16="http://schemas.microsoft.com/office/drawing/2014/main" id="{A134B6AF-8164-91B9-DF66-0E8E50B64BF0}"/>
              </a:ext>
            </a:extLst>
          </p:cNvPr>
          <p:cNvSpPr>
            <a:spLocks noGrp="1"/>
          </p:cNvSpPr>
          <p:nvPr>
            <p:ph idx="1"/>
          </p:nvPr>
        </p:nvSpPr>
        <p:spPr>
          <a:xfrm>
            <a:off x="320462" y="786832"/>
            <a:ext cx="6950288" cy="5389990"/>
          </a:xfrm>
        </p:spPr>
        <p:txBody>
          <a:bodyPr/>
          <a:lstStyle/>
          <a:p>
            <a:pPr>
              <a:spcBef>
                <a:spcPts val="1500"/>
              </a:spcBef>
            </a:pPr>
            <a:r>
              <a:rPr lang="en-US" altLang="zh-CN" dirty="0"/>
              <a:t>Geant4 simulation: standalone ScW-ECAL and AHCAL prototypes’ geometry</a:t>
            </a:r>
          </a:p>
          <a:p>
            <a:pPr>
              <a:spcBef>
                <a:spcPts val="1500"/>
              </a:spcBef>
            </a:pPr>
            <a:r>
              <a:rPr lang="en-US" altLang="zh-CN" dirty="0"/>
              <a:t>Digitization: Improvement on consistency of MC/data</a:t>
            </a:r>
          </a:p>
          <a:p>
            <a:pPr lvl="1">
              <a:spcBef>
                <a:spcPts val="1500"/>
              </a:spcBef>
            </a:pPr>
            <a:r>
              <a:rPr lang="en-US" altLang="zh-CN" dirty="0"/>
              <a:t>Energy deposition in Geant4 </a:t>
            </a:r>
            <a:r>
              <a:rPr lang="zh-CN" altLang="en-US" dirty="0"/>
              <a:t>→</a:t>
            </a:r>
            <a:r>
              <a:rPr lang="en-US" altLang="zh-CN" dirty="0"/>
              <a:t> ADC counts in electronics</a:t>
            </a:r>
          </a:p>
          <a:p>
            <a:pPr lvl="2">
              <a:spcBef>
                <a:spcPts val="1500"/>
              </a:spcBef>
            </a:pPr>
            <a:r>
              <a:rPr lang="en-US" altLang="zh-CN" dirty="0"/>
              <a:t>Scintillation process:</a:t>
            </a:r>
            <a:r>
              <a:rPr lang="zh-CN" altLang="en-US" dirty="0"/>
              <a:t> </a:t>
            </a:r>
            <a:r>
              <a:rPr lang="en-US" altLang="zh-CN" dirty="0"/>
              <a:t>Energy deposition</a:t>
            </a:r>
            <a:r>
              <a:rPr lang="zh-CN" altLang="en-US" dirty="0"/>
              <a:t> → </a:t>
            </a:r>
            <a:r>
              <a:rPr lang="en-US" altLang="zh-CN" dirty="0"/>
              <a:t>photon number (SiPM gain, MIP MPV)</a:t>
            </a:r>
          </a:p>
          <a:p>
            <a:pPr lvl="2">
              <a:spcBef>
                <a:spcPts val="1500"/>
              </a:spcBef>
            </a:pPr>
            <a:r>
              <a:rPr lang="en-US" altLang="zh-CN" dirty="0"/>
              <a:t>SiPM response: Photon number </a:t>
            </a:r>
            <a:r>
              <a:rPr lang="zh-CN" altLang="en-US" dirty="0"/>
              <a:t>→ </a:t>
            </a:r>
            <a:r>
              <a:rPr lang="en-US" altLang="zh-CN" dirty="0"/>
              <a:t>fired pixel number</a:t>
            </a:r>
            <a:r>
              <a:rPr lang="zh-CN" altLang="en-US" dirty="0"/>
              <a:t> </a:t>
            </a:r>
            <a:r>
              <a:rPr lang="en-US" altLang="zh-CN" dirty="0"/>
              <a:t>(sampling model to do SiPM saturation correction)</a:t>
            </a:r>
          </a:p>
          <a:p>
            <a:pPr lvl="2">
              <a:spcBef>
                <a:spcPts val="1500"/>
              </a:spcBef>
            </a:pPr>
            <a:r>
              <a:rPr lang="en-US" altLang="zh-CN" dirty="0"/>
              <a:t>Electronics: fired pixel number</a:t>
            </a:r>
            <a:r>
              <a:rPr lang="zh-CN" altLang="en-US" dirty="0"/>
              <a:t> → </a:t>
            </a:r>
            <a:r>
              <a:rPr lang="en-US" altLang="zh-CN" dirty="0"/>
              <a:t>ADC counts (Pedestal , ASIC chip gain)</a:t>
            </a:r>
            <a:endParaRPr lang="zh-CN" altLang="en-US" dirty="0"/>
          </a:p>
        </p:txBody>
      </p:sp>
      <p:sp>
        <p:nvSpPr>
          <p:cNvPr id="4" name="日期占位符 3">
            <a:extLst>
              <a:ext uri="{FF2B5EF4-FFF2-40B4-BE49-F238E27FC236}">
                <a16:creationId xmlns:a16="http://schemas.microsoft.com/office/drawing/2014/main" id="{7E272556-08AB-13A3-F6A6-70C627184C0A}"/>
              </a:ext>
            </a:extLst>
          </p:cNvPr>
          <p:cNvSpPr>
            <a:spLocks noGrp="1"/>
          </p:cNvSpPr>
          <p:nvPr>
            <p:ph type="dt" sz="half" idx="10"/>
          </p:nvPr>
        </p:nvSpPr>
        <p:spPr/>
        <p:txBody>
          <a:bodyPr/>
          <a:lstStyle/>
          <a:p>
            <a:fld id="{99FFD6BA-02A2-4F77-9A0B-80B06024F5D5}" type="datetime1">
              <a:rPr lang="zh-CN" altLang="en-US" smtClean="0"/>
              <a:t>2025/4/29</a:t>
            </a:fld>
            <a:endParaRPr lang="zh-CN" altLang="en-US"/>
          </a:p>
        </p:txBody>
      </p:sp>
      <p:sp>
        <p:nvSpPr>
          <p:cNvPr id="5" name="页脚占位符 4">
            <a:extLst>
              <a:ext uri="{FF2B5EF4-FFF2-40B4-BE49-F238E27FC236}">
                <a16:creationId xmlns:a16="http://schemas.microsoft.com/office/drawing/2014/main" id="{29C62CC5-A948-DD71-BA01-7D9BC5AAC5BA}"/>
              </a:ext>
            </a:extLst>
          </p:cNvPr>
          <p:cNvSpPr>
            <a:spLocks noGrp="1"/>
          </p:cNvSpPr>
          <p:nvPr>
            <p:ph type="ftr" sz="quarter" idx="11"/>
          </p:nvPr>
        </p:nvSpPr>
        <p:spPr/>
        <p:txBody>
          <a:bodyPr/>
          <a:lstStyle/>
          <a:p>
            <a:r>
              <a:rPr lang="en-US" altLang="zh-CN"/>
              <a:t>Jiaxuan Wang, USTC (wjx1019@mail.ustc.edu.cn)</a:t>
            </a:r>
            <a:endParaRPr lang="zh-CN" altLang="en-US" dirty="0"/>
          </a:p>
        </p:txBody>
      </p:sp>
      <p:sp>
        <p:nvSpPr>
          <p:cNvPr id="6" name="灯片编号占位符 5">
            <a:extLst>
              <a:ext uri="{FF2B5EF4-FFF2-40B4-BE49-F238E27FC236}">
                <a16:creationId xmlns:a16="http://schemas.microsoft.com/office/drawing/2014/main" id="{C58ECA44-1BDF-112C-13F7-F7D94DAFA745}"/>
              </a:ext>
            </a:extLst>
          </p:cNvPr>
          <p:cNvSpPr>
            <a:spLocks noGrp="1"/>
          </p:cNvSpPr>
          <p:nvPr>
            <p:ph type="sldNum" sz="quarter" idx="12"/>
          </p:nvPr>
        </p:nvSpPr>
        <p:spPr/>
        <p:txBody>
          <a:bodyPr/>
          <a:lstStyle/>
          <a:p>
            <a:fld id="{594EB773-AC9C-4FD7-86AF-8E7E9F681A4F}" type="slidenum">
              <a:rPr lang="zh-CN" altLang="en-US" smtClean="0"/>
              <a:t>39</a:t>
            </a:fld>
            <a:endParaRPr lang="zh-CN" altLang="en-US" dirty="0"/>
          </a:p>
        </p:txBody>
      </p:sp>
      <p:pic>
        <p:nvPicPr>
          <p:cNvPr id="10" name="图片 9">
            <a:extLst>
              <a:ext uri="{FF2B5EF4-FFF2-40B4-BE49-F238E27FC236}">
                <a16:creationId xmlns:a16="http://schemas.microsoft.com/office/drawing/2014/main" id="{B63ED945-1A81-4D33-4EEC-DD941366768E}"/>
              </a:ext>
            </a:extLst>
          </p:cNvPr>
          <p:cNvPicPr>
            <a:picLocks noChangeAspect="1"/>
          </p:cNvPicPr>
          <p:nvPr/>
        </p:nvPicPr>
        <p:blipFill>
          <a:blip r:embed="rId2"/>
          <a:stretch>
            <a:fillRect/>
          </a:stretch>
        </p:blipFill>
        <p:spPr>
          <a:xfrm>
            <a:off x="1138909" y="4394824"/>
            <a:ext cx="5751837" cy="1432153"/>
          </a:xfrm>
          <a:prstGeom prst="rect">
            <a:avLst/>
          </a:prstGeom>
        </p:spPr>
      </p:pic>
      <p:sp>
        <p:nvSpPr>
          <p:cNvPr id="11" name="文本框 10">
            <a:extLst>
              <a:ext uri="{FF2B5EF4-FFF2-40B4-BE49-F238E27FC236}">
                <a16:creationId xmlns:a16="http://schemas.microsoft.com/office/drawing/2014/main" id="{5DB8E488-58F1-DF66-E773-672B8694C7FD}"/>
              </a:ext>
            </a:extLst>
          </p:cNvPr>
          <p:cNvSpPr txBox="1"/>
          <p:nvPr/>
        </p:nvSpPr>
        <p:spPr>
          <a:xfrm>
            <a:off x="8129628" y="1290724"/>
            <a:ext cx="3025459"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100" b="1" dirty="0"/>
              <a:t>SiPM response MC sampling model diagram</a:t>
            </a:r>
            <a:endParaRPr lang="zh-CN" altLang="en-US" sz="1100" b="1" dirty="0"/>
          </a:p>
        </p:txBody>
      </p:sp>
      <p:sp>
        <p:nvSpPr>
          <p:cNvPr id="7" name="object 9">
            <a:extLst>
              <a:ext uri="{FF2B5EF4-FFF2-40B4-BE49-F238E27FC236}">
                <a16:creationId xmlns:a16="http://schemas.microsoft.com/office/drawing/2014/main" id="{660D6EFD-83CE-FFBF-57A9-57C86A607296}"/>
              </a:ext>
            </a:extLst>
          </p:cNvPr>
          <p:cNvSpPr/>
          <p:nvPr/>
        </p:nvSpPr>
        <p:spPr>
          <a:xfrm>
            <a:off x="7442463" y="1679481"/>
            <a:ext cx="4429075" cy="434762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66733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6D4AC-68F9-1568-75F7-95BBCF86226D}"/>
              </a:ext>
            </a:extLst>
          </p:cNvPr>
          <p:cNvSpPr>
            <a:spLocks noGrp="1"/>
          </p:cNvSpPr>
          <p:nvPr>
            <p:ph type="title"/>
          </p:nvPr>
        </p:nvSpPr>
        <p:spPr/>
        <p:txBody>
          <a:bodyPr/>
          <a:lstStyle/>
          <a:p>
            <a:r>
              <a:rPr lang="en-US" altLang="zh-CN" dirty="0"/>
              <a:t>Gamma-ray physics</a:t>
            </a:r>
            <a:endParaRPr lang="zh-CN" altLang="en-US" dirty="0"/>
          </a:p>
        </p:txBody>
      </p:sp>
      <p:sp>
        <p:nvSpPr>
          <p:cNvPr id="3" name="内容占位符 2">
            <a:extLst>
              <a:ext uri="{FF2B5EF4-FFF2-40B4-BE49-F238E27FC236}">
                <a16:creationId xmlns:a16="http://schemas.microsoft.com/office/drawing/2014/main" id="{3713BED4-A552-1C1C-CE1E-AD84F7311CCA}"/>
              </a:ext>
            </a:extLst>
          </p:cNvPr>
          <p:cNvSpPr>
            <a:spLocks noGrp="1"/>
          </p:cNvSpPr>
          <p:nvPr>
            <p:ph idx="1"/>
          </p:nvPr>
        </p:nvSpPr>
        <p:spPr>
          <a:xfrm>
            <a:off x="320463" y="786832"/>
            <a:ext cx="7957776" cy="3065322"/>
          </a:xfrm>
        </p:spPr>
        <p:txBody>
          <a:bodyPr>
            <a:normAutofit/>
          </a:bodyPr>
          <a:lstStyle/>
          <a:p>
            <a:r>
              <a:rPr lang="en-US" altLang="zh-CN" dirty="0"/>
              <a:t>Broadband gamma-ray radiation exists in space</a:t>
            </a:r>
          </a:p>
          <a:p>
            <a:pPr lvl="1"/>
            <a:r>
              <a:rPr lang="en-US" altLang="zh-CN" dirty="0"/>
              <a:t>Electron: </a:t>
            </a:r>
            <a:r>
              <a:rPr lang="en-US" altLang="zh-CN" b="0" i="0" dirty="0">
                <a:solidFill>
                  <a:srgbClr val="333333"/>
                </a:solidFill>
                <a:effectLst/>
                <a:latin typeface="-apple-system"/>
              </a:rPr>
              <a:t>bremsstrahlung radiation,</a:t>
            </a:r>
            <a:r>
              <a:rPr lang="zh-CN" altLang="en-US" b="0" i="0" dirty="0">
                <a:solidFill>
                  <a:srgbClr val="333333"/>
                </a:solidFill>
                <a:effectLst/>
                <a:latin typeface="-apple-system"/>
              </a:rPr>
              <a:t> </a:t>
            </a:r>
            <a:r>
              <a:rPr lang="en-US" altLang="zh-CN" dirty="0"/>
              <a:t>inverse</a:t>
            </a:r>
            <a:r>
              <a:rPr lang="zh-CN" altLang="en-US" dirty="0"/>
              <a:t> </a:t>
            </a:r>
            <a:r>
              <a:rPr lang="en-US" altLang="zh-CN" dirty="0"/>
              <a:t>Compton effect</a:t>
            </a:r>
          </a:p>
          <a:p>
            <a:pPr lvl="1"/>
            <a:r>
              <a:rPr lang="en-US" altLang="zh-CN" dirty="0"/>
              <a:t>Hadron: hadronic interaction</a:t>
            </a:r>
          </a:p>
          <a:p>
            <a:pPr lvl="1"/>
            <a:r>
              <a:rPr lang="en-US" altLang="zh-CN" dirty="0"/>
              <a:t>Possible dark matter</a:t>
            </a:r>
            <a:r>
              <a:rPr lang="zh-CN" altLang="en-US" dirty="0"/>
              <a:t> </a:t>
            </a:r>
            <a:r>
              <a:rPr lang="en-US" altLang="zh-CN" dirty="0"/>
              <a:t>particle annihilation</a:t>
            </a:r>
          </a:p>
          <a:p>
            <a:r>
              <a:rPr lang="en-US" altLang="zh-CN" dirty="0"/>
              <a:t>Gamma-ray physics cases</a:t>
            </a:r>
          </a:p>
          <a:p>
            <a:pPr lvl="1"/>
            <a:r>
              <a:rPr lang="en-US" altLang="zh-CN" dirty="0"/>
              <a:t>High-energy time-domain astronomy</a:t>
            </a:r>
          </a:p>
          <a:p>
            <a:pPr lvl="1"/>
            <a:r>
              <a:rPr lang="en-US" altLang="zh-CN" dirty="0"/>
              <a:t>Dark matter indirect detection</a:t>
            </a:r>
          </a:p>
          <a:p>
            <a:pPr lvl="1"/>
            <a:r>
              <a:rPr lang="en-US" altLang="zh-CN" dirty="0"/>
              <a:t>Cosmology physics</a:t>
            </a:r>
          </a:p>
        </p:txBody>
      </p:sp>
      <p:sp>
        <p:nvSpPr>
          <p:cNvPr id="4" name="日期占位符 3">
            <a:extLst>
              <a:ext uri="{FF2B5EF4-FFF2-40B4-BE49-F238E27FC236}">
                <a16:creationId xmlns:a16="http://schemas.microsoft.com/office/drawing/2014/main" id="{EE47DC81-6619-C629-E6EB-E23905002D7E}"/>
              </a:ext>
            </a:extLst>
          </p:cNvPr>
          <p:cNvSpPr>
            <a:spLocks noGrp="1"/>
          </p:cNvSpPr>
          <p:nvPr>
            <p:ph type="dt" sz="half" idx="10"/>
          </p:nvPr>
        </p:nvSpPr>
        <p:spPr/>
        <p:txBody>
          <a:bodyPr/>
          <a:lstStyle/>
          <a:p>
            <a:fld id="{15370EBA-52B6-4B3F-98C6-EBBF3E937B96}" type="datetime1">
              <a:rPr lang="zh-CN" altLang="en-US" smtClean="0"/>
              <a:t>2025/4/29</a:t>
            </a:fld>
            <a:endParaRPr lang="zh-CN" altLang="en-US" dirty="0"/>
          </a:p>
        </p:txBody>
      </p:sp>
      <p:sp>
        <p:nvSpPr>
          <p:cNvPr id="6" name="灯片编号占位符 5">
            <a:extLst>
              <a:ext uri="{FF2B5EF4-FFF2-40B4-BE49-F238E27FC236}">
                <a16:creationId xmlns:a16="http://schemas.microsoft.com/office/drawing/2014/main" id="{FA016A58-D707-5456-B02B-65476078065D}"/>
              </a:ext>
            </a:extLst>
          </p:cNvPr>
          <p:cNvSpPr>
            <a:spLocks noGrp="1"/>
          </p:cNvSpPr>
          <p:nvPr>
            <p:ph type="sldNum" sz="quarter" idx="12"/>
          </p:nvPr>
        </p:nvSpPr>
        <p:spPr/>
        <p:txBody>
          <a:bodyPr/>
          <a:lstStyle/>
          <a:p>
            <a:fld id="{594EB773-AC9C-4FD7-86AF-8E7E9F681A4F}" type="slidenum">
              <a:rPr lang="zh-CN" altLang="en-US" smtClean="0"/>
              <a:t>4</a:t>
            </a:fld>
            <a:endParaRPr lang="zh-CN" altLang="en-US" dirty="0"/>
          </a:p>
        </p:txBody>
      </p:sp>
      <p:pic>
        <p:nvPicPr>
          <p:cNvPr id="1026" name="Picture 2">
            <a:extLst>
              <a:ext uri="{FF2B5EF4-FFF2-40B4-BE49-F238E27FC236}">
                <a16:creationId xmlns:a16="http://schemas.microsoft.com/office/drawing/2014/main" id="{1514189A-E6B3-4953-D6CE-BE14E800D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220" y="3871089"/>
            <a:ext cx="2577550" cy="221472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B45AC70F-092D-286F-6AE3-FBB8147AA1F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600"/>
                    </a14:imgEffect>
                  </a14:imgLayer>
                </a14:imgProps>
              </a:ext>
            </a:extLst>
          </a:blip>
          <a:stretch>
            <a:fillRect/>
          </a:stretch>
        </p:blipFill>
        <p:spPr>
          <a:xfrm>
            <a:off x="5065220" y="1552184"/>
            <a:ext cx="2577550" cy="2251806"/>
          </a:xfrm>
          <a:prstGeom prst="rect">
            <a:avLst/>
          </a:prstGeom>
        </p:spPr>
      </p:pic>
      <p:pic>
        <p:nvPicPr>
          <p:cNvPr id="10" name="图片 9">
            <a:extLst>
              <a:ext uri="{FF2B5EF4-FFF2-40B4-BE49-F238E27FC236}">
                <a16:creationId xmlns:a16="http://schemas.microsoft.com/office/drawing/2014/main" id="{7B489F40-F950-EE79-5F12-3ABE0042F71E}"/>
              </a:ext>
            </a:extLst>
          </p:cNvPr>
          <p:cNvPicPr>
            <a:picLocks noChangeAspect="1"/>
          </p:cNvPicPr>
          <p:nvPr/>
        </p:nvPicPr>
        <p:blipFill>
          <a:blip r:embed="rId5"/>
          <a:stretch>
            <a:fillRect/>
          </a:stretch>
        </p:blipFill>
        <p:spPr>
          <a:xfrm>
            <a:off x="8016438" y="1072385"/>
            <a:ext cx="3488275" cy="5037569"/>
          </a:xfrm>
          <a:prstGeom prst="rect">
            <a:avLst/>
          </a:prstGeom>
        </p:spPr>
      </p:pic>
      <p:sp>
        <p:nvSpPr>
          <p:cNvPr id="13" name="文本框 12">
            <a:extLst>
              <a:ext uri="{FF2B5EF4-FFF2-40B4-BE49-F238E27FC236}">
                <a16:creationId xmlns:a16="http://schemas.microsoft.com/office/drawing/2014/main" id="{CAE5B1E2-BEA7-5A4B-1BF0-C5AD50F563A3}"/>
              </a:ext>
            </a:extLst>
          </p:cNvPr>
          <p:cNvSpPr txBox="1"/>
          <p:nvPr/>
        </p:nvSpPr>
        <p:spPr>
          <a:xfrm>
            <a:off x="5653586" y="3475604"/>
            <a:ext cx="1403700"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Millisecond pulsar</a:t>
            </a:r>
            <a:endParaRPr lang="zh-CN" altLang="en-US" sz="1100" b="1"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EC318D63-360E-2AB1-35F1-9312E04963D6}"/>
              </a:ext>
            </a:extLst>
          </p:cNvPr>
          <p:cNvSpPr txBox="1"/>
          <p:nvPr/>
        </p:nvSpPr>
        <p:spPr>
          <a:xfrm>
            <a:off x="5660276" y="5799384"/>
            <a:ext cx="138743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Gamma-ray burst</a:t>
            </a:r>
            <a:endParaRPr lang="zh-CN" altLang="en-US" sz="1100" b="1"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302410BA-CD8E-F9EF-00E0-EC9C0A5A1D11}"/>
              </a:ext>
            </a:extLst>
          </p:cNvPr>
          <p:cNvSpPr txBox="1"/>
          <p:nvPr/>
        </p:nvSpPr>
        <p:spPr>
          <a:xfrm>
            <a:off x="8677957" y="766923"/>
            <a:ext cx="2557890"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Search for gamma-ray spectral line</a:t>
            </a:r>
            <a:endParaRPr lang="zh-CN" altLang="en-US" sz="1100" b="1"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5BB969B4-F729-4BE8-1BEE-79DC89258B29}"/>
              </a:ext>
            </a:extLst>
          </p:cNvPr>
          <p:cNvPicPr>
            <a:picLocks noChangeAspect="1"/>
          </p:cNvPicPr>
          <p:nvPr/>
        </p:nvPicPr>
        <p:blipFill>
          <a:blip r:embed="rId6"/>
          <a:stretch>
            <a:fillRect/>
          </a:stretch>
        </p:blipFill>
        <p:spPr>
          <a:xfrm>
            <a:off x="901295" y="3871089"/>
            <a:ext cx="3398056" cy="2169121"/>
          </a:xfrm>
          <a:prstGeom prst="rect">
            <a:avLst/>
          </a:prstGeom>
        </p:spPr>
      </p:pic>
      <p:sp>
        <p:nvSpPr>
          <p:cNvPr id="18" name="文本框 17">
            <a:extLst>
              <a:ext uri="{FF2B5EF4-FFF2-40B4-BE49-F238E27FC236}">
                <a16:creationId xmlns:a16="http://schemas.microsoft.com/office/drawing/2014/main" id="{75444FD4-D600-D69B-01B5-C75A4F45475D}"/>
              </a:ext>
            </a:extLst>
          </p:cNvPr>
          <p:cNvSpPr txBox="1"/>
          <p:nvPr/>
        </p:nvSpPr>
        <p:spPr>
          <a:xfrm>
            <a:off x="2089345" y="5745665"/>
            <a:ext cx="114061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latin typeface="Arial" panose="020B0604020202020204" pitchFamily="34" charset="0"/>
                <a:cs typeface="Arial" panose="020B0604020202020204" pitchFamily="34" charset="0"/>
              </a:rPr>
              <a:t>Fermi bubbles</a:t>
            </a:r>
            <a:endParaRPr lang="zh-CN" altLang="en-US" sz="1100"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F64DAA6C-8D05-3A62-87B4-E48D6B584675}"/>
              </a:ext>
            </a:extLst>
          </p:cNvPr>
          <p:cNvSpPr txBox="1"/>
          <p:nvPr/>
        </p:nvSpPr>
        <p:spPr>
          <a:xfrm>
            <a:off x="1826684" y="6190348"/>
            <a:ext cx="8400817" cy="369332"/>
          </a:xfrm>
          <a:prstGeom prst="rect">
            <a:avLst/>
          </a:prstGeom>
          <a:solidFill>
            <a:schemeClr val="accent4">
              <a:lumMod val="40000"/>
              <a:lumOff val="60000"/>
            </a:schemeClr>
          </a:solid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High-precision gamma-ray detection will open a new observational window!</a:t>
            </a:r>
          </a:p>
        </p:txBody>
      </p:sp>
    </p:spTree>
    <p:extLst>
      <p:ext uri="{BB962C8B-B14F-4D97-AF65-F5344CB8AC3E}">
        <p14:creationId xmlns:p14="http://schemas.microsoft.com/office/powerpoint/2010/main" val="3243987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2DBCC-72F7-F611-5FCC-5D06FD357231}"/>
              </a:ext>
            </a:extLst>
          </p:cNvPr>
          <p:cNvSpPr>
            <a:spLocks noGrp="1"/>
          </p:cNvSpPr>
          <p:nvPr>
            <p:ph type="title"/>
          </p:nvPr>
        </p:nvSpPr>
        <p:spPr/>
        <p:txBody>
          <a:bodyPr/>
          <a:lstStyle/>
          <a:p>
            <a:r>
              <a:rPr lang="en-US" altLang="zh-CN" dirty="0"/>
              <a:t>Detailed VP structure</a:t>
            </a:r>
            <a:endParaRPr lang="zh-CN" altLang="en-US" dirty="0"/>
          </a:p>
        </p:txBody>
      </p:sp>
      <p:pic>
        <p:nvPicPr>
          <p:cNvPr id="7" name="内容占位符 6">
            <a:extLst>
              <a:ext uri="{FF2B5EF4-FFF2-40B4-BE49-F238E27FC236}">
                <a16:creationId xmlns:a16="http://schemas.microsoft.com/office/drawing/2014/main" id="{C316B2D8-60F2-B759-9E01-E4242C56F6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0674" y="1508148"/>
            <a:ext cx="6919802" cy="4157757"/>
          </a:xfrm>
        </p:spPr>
      </p:pic>
      <p:sp>
        <p:nvSpPr>
          <p:cNvPr id="4" name="日期占位符 3">
            <a:extLst>
              <a:ext uri="{FF2B5EF4-FFF2-40B4-BE49-F238E27FC236}">
                <a16:creationId xmlns:a16="http://schemas.microsoft.com/office/drawing/2014/main" id="{5476CC20-0523-245A-180B-A29A778A8023}"/>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024412E3-727E-21BF-76A6-685587333A58}"/>
              </a:ext>
            </a:extLst>
          </p:cNvPr>
          <p:cNvSpPr>
            <a:spLocks noGrp="1"/>
          </p:cNvSpPr>
          <p:nvPr>
            <p:ph type="sldNum" sz="quarter" idx="12"/>
          </p:nvPr>
        </p:nvSpPr>
        <p:spPr/>
        <p:txBody>
          <a:bodyPr/>
          <a:lstStyle/>
          <a:p>
            <a:fld id="{594EB773-AC9C-4FD7-86AF-8E7E9F681A4F}" type="slidenum">
              <a:rPr lang="zh-CN" altLang="en-US" smtClean="0"/>
              <a:t>40</a:t>
            </a:fld>
            <a:endParaRPr lang="zh-CN" altLang="en-US" dirty="0"/>
          </a:p>
        </p:txBody>
      </p:sp>
    </p:spTree>
    <p:extLst>
      <p:ext uri="{BB962C8B-B14F-4D97-AF65-F5344CB8AC3E}">
        <p14:creationId xmlns:p14="http://schemas.microsoft.com/office/powerpoint/2010/main" val="1409423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8FDC5-C11A-B72E-4D21-8152EA925BBE}"/>
            </a:ext>
          </a:extLst>
        </p:cNvPr>
        <p:cNvGrpSpPr/>
        <p:nvPr/>
      </p:nvGrpSpPr>
      <p:grpSpPr>
        <a:xfrm>
          <a:off x="0" y="0"/>
          <a:ext cx="0" cy="0"/>
          <a:chOff x="0" y="0"/>
          <a:chExt cx="0" cy="0"/>
        </a:xfrm>
      </p:grpSpPr>
      <p:sp>
        <p:nvSpPr>
          <p:cNvPr id="5" name="内容占位符 2">
            <a:extLst>
              <a:ext uri="{FF2B5EF4-FFF2-40B4-BE49-F238E27FC236}">
                <a16:creationId xmlns:a16="http://schemas.microsoft.com/office/drawing/2014/main" id="{A1056C2E-8C6C-F502-AA36-22865CF193C4}"/>
              </a:ext>
            </a:extLst>
          </p:cNvPr>
          <p:cNvSpPr txBox="1">
            <a:spLocks/>
          </p:cNvSpPr>
          <p:nvPr/>
        </p:nvSpPr>
        <p:spPr>
          <a:xfrm>
            <a:off x="320461" y="786832"/>
            <a:ext cx="11280147" cy="5389990"/>
          </a:xfrm>
          <a:prstGeom prst="rect">
            <a:avLst/>
          </a:prstGeom>
        </p:spPr>
        <p:txBody>
          <a:bodyPr vert="horz" lIns="91440" tIns="45720" rIns="91440" bIns="45720" rtlCol="0">
            <a:normAutofit/>
          </a:bodyPr>
          <a:lstStyle>
            <a:lvl1pPr marL="342900" indent="-288000" algn="l" defTabSz="914400" rtl="0" eaLnBrk="1" latinLnBrk="0" hangingPunct="1">
              <a:lnSpc>
                <a:spcPct val="100000"/>
              </a:lnSpc>
              <a:spcBef>
                <a:spcPts val="2000"/>
              </a:spcBef>
              <a:buFont typeface="Arial" panose="020B0604020202020204" pitchFamily="34" charset="0"/>
              <a:buChar char="•"/>
              <a:defRPr sz="2200" b="0" kern="1200" baseline="0">
                <a:solidFill>
                  <a:schemeClr val="tx1"/>
                </a:solidFill>
                <a:latin typeface="Söhne"/>
                <a:ea typeface="黑体" panose="02010609060101010101" pitchFamily="49" charset="-122"/>
                <a:cs typeface="Arial" panose="020B0604020202020204" pitchFamily="34" charset="0"/>
              </a:defRPr>
            </a:lvl1pPr>
            <a:lvl2pPr marL="685800" indent="-270000" algn="l" defTabSz="914400" rtl="0" eaLnBrk="1" latinLnBrk="0" hangingPunct="1">
              <a:lnSpc>
                <a:spcPct val="100000"/>
              </a:lnSpc>
              <a:spcBef>
                <a:spcPts val="500"/>
              </a:spcBef>
              <a:buFont typeface="Wingdings" panose="05000000000000000000" pitchFamily="2" charset="2"/>
              <a:buChar char="Ø"/>
              <a:defRPr sz="1700" kern="1200" baseline="0">
                <a:solidFill>
                  <a:schemeClr val="tx1"/>
                </a:solidFill>
                <a:latin typeface="Söhne"/>
                <a:ea typeface="黑体" panose="02010609060101010101" pitchFamily="49" charset="-122"/>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p"/>
              <a:defRPr sz="1500" kern="1200" baseline="0">
                <a:solidFill>
                  <a:schemeClr val="tx1"/>
                </a:solidFill>
                <a:latin typeface="Söhne"/>
                <a:ea typeface="黑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光小标宋_CNKI" panose="02000500000000000000" pitchFamily="2" charset="-122"/>
                <a:ea typeface="华光小标宋_CNKI" panose="02000500000000000000" pitchFamily="2"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光小标宋_CNKI" panose="02000500000000000000" pitchFamily="2" charset="-122"/>
                <a:ea typeface="华光小标宋_CNKI" panose="02000500000000000000"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VLAST-P requires precise gamma measurements for low-energy gamma rays.</a:t>
            </a:r>
          </a:p>
          <a:p>
            <a:r>
              <a:rPr lang="en-US" altLang="zh-CN" dirty="0"/>
              <a:t>Use scintillation materials as gamma-ray converter, combine the energy of ECAL with converter </a:t>
            </a:r>
          </a:p>
          <a:p>
            <a:r>
              <a:rPr lang="en-US" altLang="zh-CN" dirty="0"/>
              <a:t>Optical simulation setup:</a:t>
            </a:r>
          </a:p>
          <a:p>
            <a:pPr lvl="1"/>
            <a:r>
              <a:rPr lang="en-US" altLang="zh-CN" dirty="0"/>
              <a:t>Surface type: </a:t>
            </a:r>
            <a:r>
              <a:rPr lang="en-US" altLang="zh-CN" dirty="0" err="1">
                <a:solidFill>
                  <a:srgbClr val="FF0000"/>
                </a:solidFill>
              </a:rPr>
              <a:t>dielectric_dielectric</a:t>
            </a:r>
            <a:endParaRPr lang="en-US" altLang="zh-CN" dirty="0">
              <a:solidFill>
                <a:srgbClr val="FF0000"/>
              </a:solidFill>
            </a:endParaRPr>
          </a:p>
          <a:p>
            <a:pPr lvl="1"/>
            <a:r>
              <a:rPr lang="en-US" altLang="zh-CN" dirty="0"/>
              <a:t>Surface model: </a:t>
            </a:r>
            <a:r>
              <a:rPr lang="en-US" altLang="zh-CN" dirty="0">
                <a:solidFill>
                  <a:srgbClr val="FF0000"/>
                </a:solidFill>
              </a:rPr>
              <a:t>unified</a:t>
            </a:r>
          </a:p>
          <a:p>
            <a:pPr lvl="1"/>
            <a:r>
              <a:rPr lang="en-US" altLang="zh-CN" dirty="0"/>
              <a:t>Surface finish: </a:t>
            </a:r>
            <a:r>
              <a:rPr lang="en-US" altLang="zh-CN" dirty="0">
                <a:solidFill>
                  <a:srgbClr val="FF0000"/>
                </a:solidFill>
              </a:rPr>
              <a:t>ground</a:t>
            </a:r>
          </a:p>
          <a:p>
            <a:pPr lvl="1"/>
            <a:r>
              <a:rPr lang="en-US" altLang="zh-CN" dirty="0"/>
              <a:t>Surface reflectivity: </a:t>
            </a:r>
            <a:r>
              <a:rPr lang="en-US" altLang="zh-CN" dirty="0">
                <a:solidFill>
                  <a:srgbClr val="FF0000"/>
                </a:solidFill>
              </a:rPr>
              <a:t>0.98</a:t>
            </a:r>
          </a:p>
          <a:p>
            <a:r>
              <a:rPr lang="en-US" altLang="zh-CN" dirty="0"/>
              <a:t>Light yield non-uniformity </a:t>
            </a:r>
          </a:p>
          <a:p>
            <a:endParaRPr lang="zh-CN" altLang="en-US" dirty="0"/>
          </a:p>
        </p:txBody>
      </p:sp>
      <p:sp>
        <p:nvSpPr>
          <p:cNvPr id="2" name="标题 1">
            <a:extLst>
              <a:ext uri="{FF2B5EF4-FFF2-40B4-BE49-F238E27FC236}">
                <a16:creationId xmlns:a16="http://schemas.microsoft.com/office/drawing/2014/main" id="{66E5E202-ACAB-CE32-0DA4-C6E98E36C9A9}"/>
              </a:ext>
            </a:extLst>
          </p:cNvPr>
          <p:cNvSpPr>
            <a:spLocks noGrp="1"/>
          </p:cNvSpPr>
          <p:nvPr>
            <p:ph type="title"/>
          </p:nvPr>
        </p:nvSpPr>
        <p:spPr/>
        <p:txBody>
          <a:bodyPr>
            <a:normAutofit/>
          </a:bodyPr>
          <a:lstStyle/>
          <a:p>
            <a:r>
              <a:rPr lang="en-US" altLang="zh-CN" dirty="0"/>
              <a:t>GEANT4</a:t>
            </a:r>
            <a:r>
              <a:rPr lang="zh-CN" altLang="en-US" dirty="0"/>
              <a:t> </a:t>
            </a:r>
            <a:r>
              <a:rPr lang="en-US" altLang="zh-CN" dirty="0"/>
              <a:t>simulation: converter</a:t>
            </a:r>
            <a:endParaRPr lang="zh-CN" altLang="en-US" dirty="0"/>
          </a:p>
        </p:txBody>
      </p:sp>
      <p:sp>
        <p:nvSpPr>
          <p:cNvPr id="4" name="日期占位符 3">
            <a:extLst>
              <a:ext uri="{FF2B5EF4-FFF2-40B4-BE49-F238E27FC236}">
                <a16:creationId xmlns:a16="http://schemas.microsoft.com/office/drawing/2014/main" id="{82457A11-560B-F6DF-C487-58177CE1792A}"/>
              </a:ext>
            </a:extLst>
          </p:cNvPr>
          <p:cNvSpPr>
            <a:spLocks noGrp="1"/>
          </p:cNvSpPr>
          <p:nvPr>
            <p:ph type="dt" sz="half" idx="10"/>
          </p:nvPr>
        </p:nvSpPr>
        <p:spPr/>
        <p:txBody>
          <a:bodyPr/>
          <a:lstStyle/>
          <a:p>
            <a:fld id="{14BCB1C6-2231-4566-8276-179510C25EB3}"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C8824236-AF00-A5DC-7DFB-C7D701845F56}"/>
              </a:ext>
            </a:extLst>
          </p:cNvPr>
          <p:cNvSpPr>
            <a:spLocks noGrp="1"/>
          </p:cNvSpPr>
          <p:nvPr>
            <p:ph type="sldNum" sz="quarter" idx="12"/>
          </p:nvPr>
        </p:nvSpPr>
        <p:spPr/>
        <p:txBody>
          <a:bodyPr/>
          <a:lstStyle/>
          <a:p>
            <a:fld id="{594EB773-AC9C-4FD7-86AF-8E7E9F681A4F}" type="slidenum">
              <a:rPr lang="zh-CN" altLang="en-US" smtClean="0"/>
              <a:t>41</a:t>
            </a:fld>
            <a:endParaRPr lang="zh-CN" altLang="en-US" dirty="0"/>
          </a:p>
        </p:txBody>
      </p:sp>
      <p:pic>
        <p:nvPicPr>
          <p:cNvPr id="7" name="图片 6">
            <a:extLst>
              <a:ext uri="{FF2B5EF4-FFF2-40B4-BE49-F238E27FC236}">
                <a16:creationId xmlns:a16="http://schemas.microsoft.com/office/drawing/2014/main" id="{CF8D3B86-1F7A-B176-077C-6AFA5C1F5980}"/>
              </a:ext>
            </a:extLst>
          </p:cNvPr>
          <p:cNvPicPr>
            <a:picLocks noChangeAspect="1"/>
          </p:cNvPicPr>
          <p:nvPr/>
        </p:nvPicPr>
        <p:blipFill>
          <a:blip r:embed="rId2"/>
          <a:stretch>
            <a:fillRect/>
          </a:stretch>
        </p:blipFill>
        <p:spPr>
          <a:xfrm>
            <a:off x="3959137" y="3553138"/>
            <a:ext cx="2887980" cy="2819726"/>
          </a:xfrm>
          <a:prstGeom prst="rect">
            <a:avLst/>
          </a:prstGeom>
        </p:spPr>
      </p:pic>
      <p:pic>
        <p:nvPicPr>
          <p:cNvPr id="8" name="图片 7">
            <a:extLst>
              <a:ext uri="{FF2B5EF4-FFF2-40B4-BE49-F238E27FC236}">
                <a16:creationId xmlns:a16="http://schemas.microsoft.com/office/drawing/2014/main" id="{3BEB03AA-D979-7B9E-8812-C179E879C041}"/>
              </a:ext>
            </a:extLst>
          </p:cNvPr>
          <p:cNvPicPr>
            <a:picLocks noChangeAspect="1"/>
          </p:cNvPicPr>
          <p:nvPr/>
        </p:nvPicPr>
        <p:blipFill>
          <a:blip r:embed="rId3"/>
          <a:stretch>
            <a:fillRect/>
          </a:stretch>
        </p:blipFill>
        <p:spPr>
          <a:xfrm>
            <a:off x="6720835" y="2387179"/>
            <a:ext cx="5072294" cy="3840362"/>
          </a:xfrm>
          <a:prstGeom prst="rect">
            <a:avLst/>
          </a:prstGeom>
        </p:spPr>
      </p:pic>
      <p:pic>
        <p:nvPicPr>
          <p:cNvPr id="9" name="图片 8">
            <a:extLst>
              <a:ext uri="{FF2B5EF4-FFF2-40B4-BE49-F238E27FC236}">
                <a16:creationId xmlns:a16="http://schemas.microsoft.com/office/drawing/2014/main" id="{DF3044A6-DDED-D888-91EC-8CB91DB67D4B}"/>
              </a:ext>
            </a:extLst>
          </p:cNvPr>
          <p:cNvPicPr>
            <a:picLocks noChangeAspect="1"/>
          </p:cNvPicPr>
          <p:nvPr/>
        </p:nvPicPr>
        <p:blipFill>
          <a:blip r:embed="rId4"/>
          <a:stretch>
            <a:fillRect/>
          </a:stretch>
        </p:blipFill>
        <p:spPr>
          <a:xfrm>
            <a:off x="618830" y="4307360"/>
            <a:ext cx="3163183" cy="2191460"/>
          </a:xfrm>
          <a:prstGeom prst="rect">
            <a:avLst/>
          </a:prstGeom>
        </p:spPr>
      </p:pic>
    </p:spTree>
    <p:extLst>
      <p:ext uri="{BB962C8B-B14F-4D97-AF65-F5344CB8AC3E}">
        <p14:creationId xmlns:p14="http://schemas.microsoft.com/office/powerpoint/2010/main" val="43212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D299F8-3578-864C-04B5-B95E9E68D133}"/>
              </a:ext>
            </a:extLst>
          </p:cNvPr>
          <p:cNvSpPr>
            <a:spLocks noGrp="1"/>
          </p:cNvSpPr>
          <p:nvPr>
            <p:ph type="title"/>
          </p:nvPr>
        </p:nvSpPr>
        <p:spPr/>
        <p:txBody>
          <a:bodyPr/>
          <a:lstStyle/>
          <a:p>
            <a:r>
              <a:rPr lang="en-US" altLang="zh-CN" dirty="0"/>
              <a:t>Converter energy deposition</a:t>
            </a:r>
            <a:endParaRPr lang="zh-CN" altLang="en-US" dirty="0"/>
          </a:p>
        </p:txBody>
      </p:sp>
      <p:pic>
        <p:nvPicPr>
          <p:cNvPr id="6" name="内容占位符 5">
            <a:extLst>
              <a:ext uri="{FF2B5EF4-FFF2-40B4-BE49-F238E27FC236}">
                <a16:creationId xmlns:a16="http://schemas.microsoft.com/office/drawing/2014/main" id="{EA2C40D5-4C9F-E690-C7C4-E0A2AC8FED92}"/>
              </a:ext>
            </a:extLst>
          </p:cNvPr>
          <p:cNvPicPr>
            <a:picLocks noGrp="1" noChangeAspect="1"/>
          </p:cNvPicPr>
          <p:nvPr>
            <p:ph idx="1"/>
          </p:nvPr>
        </p:nvPicPr>
        <p:blipFill>
          <a:blip r:embed="rId2"/>
          <a:stretch>
            <a:fillRect/>
          </a:stretch>
        </p:blipFill>
        <p:spPr>
          <a:xfrm>
            <a:off x="2092311" y="1067995"/>
            <a:ext cx="6822015" cy="4950381"/>
          </a:xfrm>
          <a:prstGeom prst="rect">
            <a:avLst/>
          </a:prstGeom>
        </p:spPr>
      </p:pic>
      <p:sp>
        <p:nvSpPr>
          <p:cNvPr id="4" name="日期占位符 3">
            <a:extLst>
              <a:ext uri="{FF2B5EF4-FFF2-40B4-BE49-F238E27FC236}">
                <a16:creationId xmlns:a16="http://schemas.microsoft.com/office/drawing/2014/main" id="{0595833F-1EC1-DCA8-3651-140E0E9543F7}"/>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A2B07E6B-6147-D31E-6BE7-9051A40907E2}"/>
              </a:ext>
            </a:extLst>
          </p:cNvPr>
          <p:cNvSpPr>
            <a:spLocks noGrp="1"/>
          </p:cNvSpPr>
          <p:nvPr>
            <p:ph type="sldNum" sz="quarter" idx="12"/>
          </p:nvPr>
        </p:nvSpPr>
        <p:spPr/>
        <p:txBody>
          <a:bodyPr/>
          <a:lstStyle/>
          <a:p>
            <a:fld id="{594EB773-AC9C-4FD7-86AF-8E7E9F681A4F}" type="slidenum">
              <a:rPr lang="zh-CN" altLang="en-US" smtClean="0"/>
              <a:t>42</a:t>
            </a:fld>
            <a:endParaRPr lang="zh-CN" altLang="en-US" dirty="0"/>
          </a:p>
        </p:txBody>
      </p:sp>
    </p:spTree>
    <p:extLst>
      <p:ext uri="{BB962C8B-B14F-4D97-AF65-F5344CB8AC3E}">
        <p14:creationId xmlns:p14="http://schemas.microsoft.com/office/powerpoint/2010/main" val="3558061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Tracker</a:t>
            </a:r>
            <a:endParaRPr lang="zh-CN" altLang="en-US" dirty="0"/>
          </a:p>
        </p:txBody>
      </p:sp>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1" y="1450991"/>
            <a:ext cx="7153677" cy="3086020"/>
          </a:xfrm>
        </p:spPr>
      </p:pic>
      <p:sp>
        <p:nvSpPr>
          <p:cNvPr id="4" name="日期占位符 3"/>
          <p:cNvSpPr>
            <a:spLocks noGrp="1"/>
          </p:cNvSpPr>
          <p:nvPr>
            <p:ph type="dt" sz="half" idx="10"/>
          </p:nvPr>
        </p:nvSpPr>
        <p:spPr/>
        <p:txBody>
          <a:bodyPr/>
          <a:lstStyle/>
          <a:p>
            <a:fld id="{D82A4DD7-1C14-4077-810F-75707D882BE7}" type="datetime1">
              <a:rPr lang="zh-CN" altLang="en-US" smtClean="0"/>
              <a:t>2025/4/29</a:t>
            </a:fld>
            <a:endParaRPr lang="zh-CN" altLang="en-US"/>
          </a:p>
        </p:txBody>
      </p:sp>
      <p:sp>
        <p:nvSpPr>
          <p:cNvPr id="5" name="灯片编号占位符 4"/>
          <p:cNvSpPr>
            <a:spLocks noGrp="1"/>
          </p:cNvSpPr>
          <p:nvPr>
            <p:ph type="sldNum" sz="quarter" idx="12"/>
          </p:nvPr>
        </p:nvSpPr>
        <p:spPr/>
        <p:txBody>
          <a:bodyPr/>
          <a:lstStyle/>
          <a:p>
            <a:fld id="{E73DACE9-F811-4DCE-B1FE-20ADF71445F8}" type="slidenum">
              <a:rPr lang="zh-CN" altLang="en-US" smtClean="0"/>
              <a:t>43</a:t>
            </a:fld>
            <a:endParaRPr lang="zh-CN" altLang="en-US"/>
          </a:p>
        </p:txBody>
      </p:sp>
      <p:sp>
        <p:nvSpPr>
          <p:cNvPr id="7" name="文本框 6"/>
          <p:cNvSpPr txBox="1"/>
          <p:nvPr/>
        </p:nvSpPr>
        <p:spPr>
          <a:xfrm>
            <a:off x="838200" y="5372807"/>
            <a:ext cx="6320038" cy="369332"/>
          </a:xfrm>
          <a:prstGeom prst="rect">
            <a:avLst/>
          </a:prstGeom>
          <a:noFill/>
        </p:spPr>
        <p:txBody>
          <a:bodyPr wrap="square" rtlCol="0">
            <a:spAutoFit/>
          </a:bodyPr>
          <a:lstStyle/>
          <a:p>
            <a:r>
              <a:rPr lang="en-US" altLang="zh-CN" dirty="0"/>
              <a:t>Supporting aluminum is replaced with equivalent-mass cubes</a:t>
            </a:r>
            <a:endParaRPr lang="zh-CN" altLang="en-US" dirty="0"/>
          </a:p>
        </p:txBody>
      </p:sp>
      <p:pic>
        <p:nvPicPr>
          <p:cNvPr id="8" name="图片 7"/>
          <p:cNvPicPr>
            <a:picLocks noChangeAspect="1"/>
          </p:cNvPicPr>
          <p:nvPr/>
        </p:nvPicPr>
        <p:blipFill>
          <a:blip r:embed="rId3"/>
          <a:stretch>
            <a:fillRect/>
          </a:stretch>
        </p:blipFill>
        <p:spPr>
          <a:xfrm>
            <a:off x="6219756" y="1096222"/>
            <a:ext cx="5628642" cy="4235727"/>
          </a:xfrm>
          <a:prstGeom prst="rect">
            <a:avLst/>
          </a:prstGeom>
        </p:spPr>
      </p:pic>
    </p:spTree>
    <p:extLst>
      <p:ext uri="{BB962C8B-B14F-4D97-AF65-F5344CB8AC3E}">
        <p14:creationId xmlns:p14="http://schemas.microsoft.com/office/powerpoint/2010/main" val="2847609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Energy Resolution with Tracker</a:t>
            </a:r>
            <a:endParaRPr lang="zh-CN" altLang="en-US" dirty="0"/>
          </a:p>
        </p:txBody>
      </p:sp>
      <p:sp>
        <p:nvSpPr>
          <p:cNvPr id="4" name="日期占位符 3"/>
          <p:cNvSpPr>
            <a:spLocks noGrp="1"/>
          </p:cNvSpPr>
          <p:nvPr>
            <p:ph type="dt" sz="half" idx="10"/>
          </p:nvPr>
        </p:nvSpPr>
        <p:spPr/>
        <p:txBody>
          <a:bodyPr/>
          <a:lstStyle/>
          <a:p>
            <a:fld id="{D82A4DD7-1C14-4077-810F-75707D882BE7}" type="datetime1">
              <a:rPr lang="zh-CN" altLang="en-US" smtClean="0"/>
              <a:t>2025/4/29</a:t>
            </a:fld>
            <a:endParaRPr lang="zh-CN" altLang="en-US"/>
          </a:p>
        </p:txBody>
      </p:sp>
      <p:sp>
        <p:nvSpPr>
          <p:cNvPr id="5" name="灯片编号占位符 4"/>
          <p:cNvSpPr>
            <a:spLocks noGrp="1"/>
          </p:cNvSpPr>
          <p:nvPr>
            <p:ph type="sldNum" sz="quarter" idx="12"/>
          </p:nvPr>
        </p:nvSpPr>
        <p:spPr/>
        <p:txBody>
          <a:bodyPr/>
          <a:lstStyle/>
          <a:p>
            <a:fld id="{E73DACE9-F811-4DCE-B1FE-20ADF71445F8}" type="slidenum">
              <a:rPr lang="zh-CN" altLang="en-US" smtClean="0"/>
              <a:t>44</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583" y="1486725"/>
            <a:ext cx="6993324" cy="5073588"/>
          </a:xfrm>
          <a:prstGeom prst="rect">
            <a:avLst/>
          </a:prstGeom>
        </p:spPr>
      </p:pic>
      <p:sp>
        <p:nvSpPr>
          <p:cNvPr id="7" name="文本框 6"/>
          <p:cNvSpPr txBox="1"/>
          <p:nvPr/>
        </p:nvSpPr>
        <p:spPr>
          <a:xfrm>
            <a:off x="7440907" y="1792273"/>
            <a:ext cx="4108942" cy="369332"/>
          </a:xfrm>
          <a:prstGeom prst="rect">
            <a:avLst/>
          </a:prstGeom>
          <a:noFill/>
        </p:spPr>
        <p:txBody>
          <a:bodyPr wrap="square" rtlCol="0">
            <a:spAutoFit/>
          </a:bodyPr>
          <a:lstStyle/>
          <a:p>
            <a:r>
              <a:rPr lang="en-US" altLang="zh-CN" dirty="0">
                <a:solidFill>
                  <a:srgbClr val="FF0000"/>
                </a:solidFill>
              </a:rPr>
              <a:t>Critical</a:t>
            </a:r>
            <a:r>
              <a:rPr lang="en-US" altLang="zh-CN" dirty="0"/>
              <a:t> impact on low-energy events</a:t>
            </a:r>
            <a:endParaRPr lang="zh-CN" altLang="en-US" dirty="0"/>
          </a:p>
        </p:txBody>
      </p:sp>
      <p:sp>
        <p:nvSpPr>
          <p:cNvPr id="8" name="文本框 7"/>
          <p:cNvSpPr txBox="1"/>
          <p:nvPr/>
        </p:nvSpPr>
        <p:spPr>
          <a:xfrm>
            <a:off x="7474968" y="2920545"/>
            <a:ext cx="3878832" cy="646331"/>
          </a:xfrm>
          <a:prstGeom prst="rect">
            <a:avLst/>
          </a:prstGeom>
          <a:noFill/>
        </p:spPr>
        <p:txBody>
          <a:bodyPr wrap="square" rtlCol="0">
            <a:spAutoFit/>
          </a:bodyPr>
          <a:lstStyle/>
          <a:p>
            <a:r>
              <a:rPr lang="en-US" altLang="zh-CN" dirty="0"/>
              <a:t>Conversion process is required to happen in event selection step</a:t>
            </a:r>
            <a:endParaRPr lang="zh-CN" altLang="en-US" dirty="0"/>
          </a:p>
        </p:txBody>
      </p:sp>
      <p:sp>
        <p:nvSpPr>
          <p:cNvPr id="10" name="文本框 9"/>
          <p:cNvSpPr txBox="1"/>
          <p:nvPr/>
        </p:nvSpPr>
        <p:spPr>
          <a:xfrm>
            <a:off x="7474968" y="4395718"/>
            <a:ext cx="3878832" cy="646331"/>
          </a:xfrm>
          <a:prstGeom prst="rect">
            <a:avLst/>
          </a:prstGeom>
          <a:noFill/>
        </p:spPr>
        <p:txBody>
          <a:bodyPr wrap="square" rtlCol="0">
            <a:spAutoFit/>
          </a:bodyPr>
          <a:lstStyle/>
          <a:p>
            <a:r>
              <a:rPr lang="en-US" altLang="zh-CN" dirty="0"/>
              <a:t>Fewer events in low-E region due to low conversion efficiency</a:t>
            </a:r>
            <a:endParaRPr lang="zh-CN" altLang="en-US" dirty="0"/>
          </a:p>
        </p:txBody>
      </p:sp>
    </p:spTree>
    <p:extLst>
      <p:ext uri="{BB962C8B-B14F-4D97-AF65-F5344CB8AC3E}">
        <p14:creationId xmlns:p14="http://schemas.microsoft.com/office/powerpoint/2010/main" val="980358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Energy Resolution with Tracker</a:t>
            </a:r>
            <a:endParaRPr lang="zh-CN" altLang="en-US" dirty="0"/>
          </a:p>
        </p:txBody>
      </p:sp>
      <p:sp>
        <p:nvSpPr>
          <p:cNvPr id="4" name="日期占位符 3"/>
          <p:cNvSpPr>
            <a:spLocks noGrp="1"/>
          </p:cNvSpPr>
          <p:nvPr>
            <p:ph type="dt" sz="half" idx="10"/>
          </p:nvPr>
        </p:nvSpPr>
        <p:spPr/>
        <p:txBody>
          <a:bodyPr/>
          <a:lstStyle/>
          <a:p>
            <a:fld id="{D82A4DD7-1C14-4077-810F-75707D882BE7}" type="datetime1">
              <a:rPr lang="zh-CN" altLang="en-US" smtClean="0"/>
              <a:t>2025/4/29</a:t>
            </a:fld>
            <a:endParaRPr lang="zh-CN" altLang="en-US"/>
          </a:p>
        </p:txBody>
      </p:sp>
      <p:sp>
        <p:nvSpPr>
          <p:cNvPr id="5" name="灯片编号占位符 4"/>
          <p:cNvSpPr>
            <a:spLocks noGrp="1"/>
          </p:cNvSpPr>
          <p:nvPr>
            <p:ph type="sldNum" sz="quarter" idx="12"/>
          </p:nvPr>
        </p:nvSpPr>
        <p:spPr/>
        <p:txBody>
          <a:bodyPr/>
          <a:lstStyle/>
          <a:p>
            <a:fld id="{E73DACE9-F811-4DCE-B1FE-20ADF71445F8}" type="slidenum">
              <a:rPr lang="zh-CN" altLang="en-US" smtClean="0"/>
              <a:t>45</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64" y="1486725"/>
            <a:ext cx="6993324" cy="5073588"/>
          </a:xfrm>
          <a:prstGeom prst="rect">
            <a:avLst/>
          </a:prstGeom>
        </p:spPr>
      </p:pic>
      <p:sp>
        <p:nvSpPr>
          <p:cNvPr id="7" name="文本框 6"/>
          <p:cNvSpPr txBox="1"/>
          <p:nvPr/>
        </p:nvSpPr>
        <p:spPr>
          <a:xfrm>
            <a:off x="7440907" y="1792273"/>
            <a:ext cx="4108942" cy="369332"/>
          </a:xfrm>
          <a:prstGeom prst="rect">
            <a:avLst/>
          </a:prstGeom>
          <a:noFill/>
        </p:spPr>
        <p:txBody>
          <a:bodyPr wrap="square" rtlCol="0">
            <a:spAutoFit/>
          </a:bodyPr>
          <a:lstStyle/>
          <a:p>
            <a:r>
              <a:rPr lang="en-US" altLang="zh-CN" dirty="0"/>
              <a:t>Conversion </a:t>
            </a:r>
            <a:r>
              <a:rPr lang="en-US" altLang="zh-CN" b="1" dirty="0">
                <a:solidFill>
                  <a:srgbClr val="FF0000"/>
                </a:solidFill>
              </a:rPr>
              <a:t>not</a:t>
            </a:r>
            <a:r>
              <a:rPr lang="en-US" altLang="zh-CN" dirty="0"/>
              <a:t> required</a:t>
            </a:r>
            <a:endParaRPr lang="zh-CN" altLang="en-US" dirty="0"/>
          </a:p>
        </p:txBody>
      </p:sp>
      <p:pic>
        <p:nvPicPr>
          <p:cNvPr id="3" name="图片 2"/>
          <p:cNvPicPr>
            <a:picLocks noChangeAspect="1"/>
          </p:cNvPicPr>
          <p:nvPr/>
        </p:nvPicPr>
        <p:blipFill rotWithShape="1">
          <a:blip r:embed="rId3"/>
          <a:srcRect t="4722"/>
          <a:stretch/>
        </p:blipFill>
        <p:spPr>
          <a:xfrm>
            <a:off x="7210088" y="2361460"/>
            <a:ext cx="4143712" cy="2340921"/>
          </a:xfrm>
          <a:prstGeom prst="rect">
            <a:avLst/>
          </a:prstGeom>
        </p:spPr>
      </p:pic>
      <p:sp>
        <p:nvSpPr>
          <p:cNvPr id="9" name="文本框 8"/>
          <p:cNvSpPr txBox="1"/>
          <p:nvPr/>
        </p:nvSpPr>
        <p:spPr>
          <a:xfrm>
            <a:off x="8371643" y="3159991"/>
            <a:ext cx="1047565" cy="369332"/>
          </a:xfrm>
          <a:prstGeom prst="rect">
            <a:avLst/>
          </a:prstGeom>
          <a:noFill/>
        </p:spPr>
        <p:txBody>
          <a:bodyPr wrap="square" rtlCol="0">
            <a:spAutoFit/>
          </a:bodyPr>
          <a:lstStyle/>
          <a:p>
            <a:r>
              <a:rPr lang="en-US" altLang="zh-CN" b="1" dirty="0"/>
              <a:t>20 MeV</a:t>
            </a:r>
            <a:endParaRPr lang="zh-CN" altLang="en-US" b="1" dirty="0"/>
          </a:p>
        </p:txBody>
      </p:sp>
    </p:spTree>
    <p:extLst>
      <p:ext uri="{BB962C8B-B14F-4D97-AF65-F5344CB8AC3E}">
        <p14:creationId xmlns:p14="http://schemas.microsoft.com/office/powerpoint/2010/main" val="2987614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2EAE10-6F73-13B7-0FC6-35BEEE368156}"/>
              </a:ext>
            </a:extLst>
          </p:cNvPr>
          <p:cNvSpPr>
            <a:spLocks noGrp="1"/>
          </p:cNvSpPr>
          <p:nvPr>
            <p:ph type="title"/>
          </p:nvPr>
        </p:nvSpPr>
        <p:spPr/>
        <p:txBody>
          <a:bodyPr/>
          <a:lstStyle/>
          <a:p>
            <a:r>
              <a:rPr lang="en-US" altLang="zh-CN" dirty="0"/>
              <a:t>Length correction</a:t>
            </a:r>
            <a:endParaRPr lang="zh-CN" altLang="en-US" dirty="0"/>
          </a:p>
        </p:txBody>
      </p:sp>
      <p:sp>
        <p:nvSpPr>
          <p:cNvPr id="3" name="内容占位符 2">
            <a:extLst>
              <a:ext uri="{FF2B5EF4-FFF2-40B4-BE49-F238E27FC236}">
                <a16:creationId xmlns:a16="http://schemas.microsoft.com/office/drawing/2014/main" id="{75F5EDD6-AA18-6DBB-CCE3-5A5DDA3478D2}"/>
              </a:ext>
            </a:extLst>
          </p:cNvPr>
          <p:cNvSpPr>
            <a:spLocks noGrp="1"/>
          </p:cNvSpPr>
          <p:nvPr>
            <p:ph idx="1"/>
          </p:nvPr>
        </p:nvSpPr>
        <p:spPr/>
        <p:txBody>
          <a:bodyPr/>
          <a:lstStyle/>
          <a:p>
            <a:endParaRPr lang="zh-CN" altLang="en-US" dirty="0"/>
          </a:p>
        </p:txBody>
      </p:sp>
      <p:sp>
        <p:nvSpPr>
          <p:cNvPr id="4" name="日期占位符 3">
            <a:extLst>
              <a:ext uri="{FF2B5EF4-FFF2-40B4-BE49-F238E27FC236}">
                <a16:creationId xmlns:a16="http://schemas.microsoft.com/office/drawing/2014/main" id="{D8DDF4C5-8DBE-B5A5-AE48-2E2D4E4FB2FE}"/>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41A1B298-8572-A80D-CFBB-883AE0ADA535}"/>
              </a:ext>
            </a:extLst>
          </p:cNvPr>
          <p:cNvSpPr>
            <a:spLocks noGrp="1"/>
          </p:cNvSpPr>
          <p:nvPr>
            <p:ph type="sldNum" sz="quarter" idx="12"/>
          </p:nvPr>
        </p:nvSpPr>
        <p:spPr/>
        <p:txBody>
          <a:bodyPr/>
          <a:lstStyle/>
          <a:p>
            <a:fld id="{594EB773-AC9C-4FD7-86AF-8E7E9F681A4F}" type="slidenum">
              <a:rPr lang="zh-CN" altLang="en-US" smtClean="0"/>
              <a:t>46</a:t>
            </a:fld>
            <a:endParaRPr lang="zh-CN" altLang="en-US" dirty="0"/>
          </a:p>
        </p:txBody>
      </p:sp>
      <p:pic>
        <p:nvPicPr>
          <p:cNvPr id="7" name="图片 6">
            <a:extLst>
              <a:ext uri="{FF2B5EF4-FFF2-40B4-BE49-F238E27FC236}">
                <a16:creationId xmlns:a16="http://schemas.microsoft.com/office/drawing/2014/main" id="{F604A5F3-1A8D-39CA-28B0-7165884FC6EB}"/>
              </a:ext>
            </a:extLst>
          </p:cNvPr>
          <p:cNvPicPr>
            <a:picLocks noChangeAspect="1"/>
          </p:cNvPicPr>
          <p:nvPr/>
        </p:nvPicPr>
        <p:blipFill>
          <a:blip r:embed="rId2"/>
          <a:stretch>
            <a:fillRect/>
          </a:stretch>
        </p:blipFill>
        <p:spPr>
          <a:xfrm>
            <a:off x="426309" y="1258864"/>
            <a:ext cx="4936207" cy="4812303"/>
          </a:xfrm>
          <a:prstGeom prst="rect">
            <a:avLst/>
          </a:prstGeom>
        </p:spPr>
      </p:pic>
      <p:pic>
        <p:nvPicPr>
          <p:cNvPr id="9" name="图片 8">
            <a:extLst>
              <a:ext uri="{FF2B5EF4-FFF2-40B4-BE49-F238E27FC236}">
                <a16:creationId xmlns:a16="http://schemas.microsoft.com/office/drawing/2014/main" id="{4AF5BDA3-171B-A4F5-503D-AC4A3C53277F}"/>
              </a:ext>
            </a:extLst>
          </p:cNvPr>
          <p:cNvPicPr>
            <a:picLocks noChangeAspect="1"/>
          </p:cNvPicPr>
          <p:nvPr/>
        </p:nvPicPr>
        <p:blipFill>
          <a:blip r:embed="rId3"/>
          <a:stretch>
            <a:fillRect/>
          </a:stretch>
        </p:blipFill>
        <p:spPr>
          <a:xfrm>
            <a:off x="6262681" y="1258864"/>
            <a:ext cx="4907992" cy="4812304"/>
          </a:xfrm>
          <a:prstGeom prst="rect">
            <a:avLst/>
          </a:prstGeom>
        </p:spPr>
      </p:pic>
    </p:spTree>
    <p:extLst>
      <p:ext uri="{BB962C8B-B14F-4D97-AF65-F5344CB8AC3E}">
        <p14:creationId xmlns:p14="http://schemas.microsoft.com/office/powerpoint/2010/main" val="1377933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5AE5C-72BD-3CCC-9254-A0E1ADC1C6E5}"/>
              </a:ext>
            </a:extLst>
          </p:cNvPr>
          <p:cNvSpPr>
            <a:spLocks noGrp="1"/>
          </p:cNvSpPr>
          <p:nvPr>
            <p:ph type="title"/>
          </p:nvPr>
        </p:nvSpPr>
        <p:spPr/>
        <p:txBody>
          <a:bodyPr/>
          <a:lstStyle/>
          <a:p>
            <a:r>
              <a:rPr lang="en-US" altLang="zh-CN" dirty="0"/>
              <a:t>Track finding</a:t>
            </a:r>
            <a:endParaRPr lang="zh-CN" altLang="en-US" dirty="0"/>
          </a:p>
        </p:txBody>
      </p:sp>
      <p:sp>
        <p:nvSpPr>
          <p:cNvPr id="3" name="内容占位符 2">
            <a:extLst>
              <a:ext uri="{FF2B5EF4-FFF2-40B4-BE49-F238E27FC236}">
                <a16:creationId xmlns:a16="http://schemas.microsoft.com/office/drawing/2014/main" id="{C12AD941-FDF3-70A3-3D98-570D284E813B}"/>
              </a:ext>
            </a:extLst>
          </p:cNvPr>
          <p:cNvSpPr>
            <a:spLocks noGrp="1"/>
          </p:cNvSpPr>
          <p:nvPr>
            <p:ph idx="1"/>
          </p:nvPr>
        </p:nvSpPr>
        <p:spPr/>
        <p:txBody>
          <a:bodyPr/>
          <a:lstStyle/>
          <a:p>
            <a:endParaRPr lang="zh-CN" altLang="en-US" dirty="0"/>
          </a:p>
        </p:txBody>
      </p:sp>
      <p:sp>
        <p:nvSpPr>
          <p:cNvPr id="4" name="日期占位符 3">
            <a:extLst>
              <a:ext uri="{FF2B5EF4-FFF2-40B4-BE49-F238E27FC236}">
                <a16:creationId xmlns:a16="http://schemas.microsoft.com/office/drawing/2014/main" id="{68177DCC-150A-2808-90F2-08B7AD46C2DD}"/>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DBA2D787-B400-2DA2-CF09-F9BEE23CC6E7}"/>
              </a:ext>
            </a:extLst>
          </p:cNvPr>
          <p:cNvSpPr>
            <a:spLocks noGrp="1"/>
          </p:cNvSpPr>
          <p:nvPr>
            <p:ph type="sldNum" sz="quarter" idx="12"/>
          </p:nvPr>
        </p:nvSpPr>
        <p:spPr/>
        <p:txBody>
          <a:bodyPr/>
          <a:lstStyle/>
          <a:p>
            <a:fld id="{594EB773-AC9C-4FD7-86AF-8E7E9F681A4F}" type="slidenum">
              <a:rPr lang="zh-CN" altLang="en-US" smtClean="0"/>
              <a:t>47</a:t>
            </a:fld>
            <a:endParaRPr lang="zh-CN" altLang="en-US" dirty="0"/>
          </a:p>
        </p:txBody>
      </p:sp>
      <p:pic>
        <p:nvPicPr>
          <p:cNvPr id="7" name="图片 6">
            <a:extLst>
              <a:ext uri="{FF2B5EF4-FFF2-40B4-BE49-F238E27FC236}">
                <a16:creationId xmlns:a16="http://schemas.microsoft.com/office/drawing/2014/main" id="{6FE79D48-B0EF-6425-8891-F61EC4C8369F}"/>
              </a:ext>
            </a:extLst>
          </p:cNvPr>
          <p:cNvPicPr>
            <a:picLocks noChangeAspect="1"/>
          </p:cNvPicPr>
          <p:nvPr/>
        </p:nvPicPr>
        <p:blipFill>
          <a:blip r:embed="rId2"/>
          <a:stretch>
            <a:fillRect/>
          </a:stretch>
        </p:blipFill>
        <p:spPr>
          <a:xfrm>
            <a:off x="6496677" y="2082452"/>
            <a:ext cx="3989115" cy="3581400"/>
          </a:xfrm>
          <a:prstGeom prst="rect">
            <a:avLst/>
          </a:prstGeom>
        </p:spPr>
      </p:pic>
      <p:pic>
        <p:nvPicPr>
          <p:cNvPr id="13" name="图片 12">
            <a:extLst>
              <a:ext uri="{FF2B5EF4-FFF2-40B4-BE49-F238E27FC236}">
                <a16:creationId xmlns:a16="http://schemas.microsoft.com/office/drawing/2014/main" id="{935F6F8D-67E5-AF07-C674-E0BCAF82424F}"/>
              </a:ext>
            </a:extLst>
          </p:cNvPr>
          <p:cNvPicPr>
            <a:picLocks noChangeAspect="1"/>
          </p:cNvPicPr>
          <p:nvPr/>
        </p:nvPicPr>
        <p:blipFill>
          <a:blip r:embed="rId3"/>
          <a:stretch>
            <a:fillRect/>
          </a:stretch>
        </p:blipFill>
        <p:spPr>
          <a:xfrm>
            <a:off x="985454" y="2029210"/>
            <a:ext cx="4115274" cy="3581400"/>
          </a:xfrm>
          <a:prstGeom prst="rect">
            <a:avLst/>
          </a:prstGeom>
        </p:spPr>
      </p:pic>
    </p:spTree>
    <p:extLst>
      <p:ext uri="{BB962C8B-B14F-4D97-AF65-F5344CB8AC3E}">
        <p14:creationId xmlns:p14="http://schemas.microsoft.com/office/powerpoint/2010/main" val="2363028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5EC3-2DD5-8780-3C24-345991CDED0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91BDCF3-C262-F84E-8F45-4E3EF611FB79}"/>
              </a:ext>
            </a:extLst>
          </p:cNvPr>
          <p:cNvSpPr>
            <a:spLocks noGrp="1"/>
          </p:cNvSpPr>
          <p:nvPr>
            <p:ph type="title"/>
          </p:nvPr>
        </p:nvSpPr>
        <p:spPr/>
        <p:txBody>
          <a:bodyPr/>
          <a:lstStyle/>
          <a:p>
            <a:r>
              <a:rPr lang="en-US" altLang="zh-CN" dirty="0"/>
              <a:t>Light yield test:</a:t>
            </a:r>
            <a:r>
              <a:rPr lang="zh-CN" altLang="en-US" dirty="0"/>
              <a:t> </a:t>
            </a:r>
            <a:r>
              <a:rPr lang="en-US" altLang="zh-CN" dirty="0"/>
              <a:t>bar CsI(Tl)</a:t>
            </a:r>
            <a:endParaRPr lang="zh-CN" altLang="en-US" dirty="0"/>
          </a:p>
        </p:txBody>
      </p:sp>
      <p:sp>
        <p:nvSpPr>
          <p:cNvPr id="3" name="内容占位符 2">
            <a:extLst>
              <a:ext uri="{FF2B5EF4-FFF2-40B4-BE49-F238E27FC236}">
                <a16:creationId xmlns:a16="http://schemas.microsoft.com/office/drawing/2014/main" id="{95ADB92F-A1E2-FC09-C60F-ABD12CC4C091}"/>
              </a:ext>
            </a:extLst>
          </p:cNvPr>
          <p:cNvSpPr>
            <a:spLocks noGrp="1"/>
          </p:cNvSpPr>
          <p:nvPr>
            <p:ph idx="1"/>
          </p:nvPr>
        </p:nvSpPr>
        <p:spPr/>
        <p:txBody>
          <a:bodyPr/>
          <a:lstStyle/>
          <a:p>
            <a:r>
              <a:rPr lang="en-US" altLang="zh-CN" dirty="0"/>
              <a:t>Cosmic ray test</a:t>
            </a:r>
          </a:p>
          <a:p>
            <a:pPr lvl="1"/>
            <a:r>
              <a:rPr lang="en-US" altLang="zh-CN" dirty="0"/>
              <a:t>Sampling</a:t>
            </a:r>
            <a:r>
              <a:rPr lang="zh-CN" altLang="en-US" dirty="0"/>
              <a:t> </a:t>
            </a:r>
            <a:r>
              <a:rPr lang="en-US" altLang="zh-CN" dirty="0"/>
              <a:t>rate:</a:t>
            </a:r>
            <a:r>
              <a:rPr lang="zh-CN" altLang="en-US" dirty="0"/>
              <a:t> </a:t>
            </a:r>
            <a:r>
              <a:rPr lang="en-US" altLang="zh-CN" dirty="0"/>
              <a:t>100 MHz</a:t>
            </a:r>
          </a:p>
          <a:p>
            <a:pPr lvl="1"/>
            <a:r>
              <a:rPr lang="en-US" altLang="zh-CN" dirty="0"/>
              <a:t>Wave</a:t>
            </a:r>
            <a:r>
              <a:rPr lang="zh-CN" altLang="en-US" dirty="0"/>
              <a:t> </a:t>
            </a:r>
            <a:r>
              <a:rPr lang="en-US" altLang="zh-CN" dirty="0"/>
              <a:t>shape</a:t>
            </a:r>
            <a:r>
              <a:rPr lang="zh-CN" altLang="en-US" dirty="0"/>
              <a:t> </a:t>
            </a:r>
            <a:r>
              <a:rPr lang="en-US" altLang="zh-CN" dirty="0"/>
              <a:t>readout</a:t>
            </a:r>
            <a:r>
              <a:rPr lang="zh-CN" altLang="en-US" dirty="0"/>
              <a:t> </a:t>
            </a:r>
            <a:r>
              <a:rPr lang="en-US" altLang="zh-CN" dirty="0"/>
              <a:t>:</a:t>
            </a:r>
            <a:r>
              <a:rPr lang="zh-CN" altLang="en-US" dirty="0"/>
              <a:t> </a:t>
            </a:r>
            <a:r>
              <a:rPr lang="en-US" altLang="zh-CN" dirty="0"/>
              <a:t>1023</a:t>
            </a:r>
            <a:r>
              <a:rPr lang="zh-CN" altLang="en-US" dirty="0"/>
              <a:t> </a:t>
            </a:r>
            <a:r>
              <a:rPr lang="en-US" altLang="zh-CN" dirty="0"/>
              <a:t>points/hit</a:t>
            </a:r>
          </a:p>
          <a:p>
            <a:r>
              <a:rPr lang="en-US" altLang="zh-CN" dirty="0"/>
              <a:t>Pedestal</a:t>
            </a:r>
            <a:r>
              <a:rPr lang="zh-CN" altLang="en-US" dirty="0"/>
              <a:t> </a:t>
            </a:r>
            <a:r>
              <a:rPr lang="en-US" altLang="zh-CN" dirty="0"/>
              <a:t>calibration</a:t>
            </a:r>
          </a:p>
          <a:p>
            <a:pPr lvl="1"/>
            <a:r>
              <a:rPr lang="en-US" altLang="zh-CN" dirty="0"/>
              <a:t>High</a:t>
            </a:r>
            <a:r>
              <a:rPr lang="zh-CN" altLang="en-US" dirty="0"/>
              <a:t> </a:t>
            </a:r>
            <a:r>
              <a:rPr lang="en-US" altLang="zh-CN" dirty="0"/>
              <a:t>gain</a:t>
            </a:r>
            <a:r>
              <a:rPr lang="zh-CN" altLang="en-US" dirty="0"/>
              <a:t> </a:t>
            </a:r>
            <a:r>
              <a:rPr lang="en-US" altLang="zh-CN" dirty="0"/>
              <a:t>pedestal</a:t>
            </a:r>
            <a:r>
              <a:rPr lang="zh-CN" altLang="en-US" dirty="0"/>
              <a:t> </a:t>
            </a:r>
            <a:r>
              <a:rPr lang="en-US" altLang="zh-CN" dirty="0"/>
              <a:t>mean ~ 2312</a:t>
            </a:r>
            <a:r>
              <a:rPr lang="zh-CN" altLang="en-US" dirty="0"/>
              <a:t>，</a:t>
            </a:r>
            <a:r>
              <a:rPr lang="en-US" altLang="zh-CN" dirty="0"/>
              <a:t>low gain pedestal mean ~ 2343</a:t>
            </a:r>
          </a:p>
          <a:p>
            <a:pPr lvl="1"/>
            <a:r>
              <a:rPr lang="en-US" altLang="zh-CN" dirty="0"/>
              <a:t>High</a:t>
            </a:r>
            <a:r>
              <a:rPr lang="zh-CN" altLang="en-US" dirty="0"/>
              <a:t> </a:t>
            </a:r>
            <a:r>
              <a:rPr lang="en-US" altLang="zh-CN" dirty="0"/>
              <a:t>gain</a:t>
            </a:r>
            <a:r>
              <a:rPr lang="zh-CN" altLang="en-US" dirty="0"/>
              <a:t> </a:t>
            </a:r>
            <a:r>
              <a:rPr lang="en-US" altLang="zh-CN" dirty="0"/>
              <a:t>pedestal sigma ~71.2, low gain pedestal sigma ~5.4</a:t>
            </a:r>
            <a:endParaRPr lang="en-US" altLang="zh-CN" dirty="0">
              <a:highlight>
                <a:srgbClr val="FF0000"/>
              </a:highlight>
            </a:endParaRPr>
          </a:p>
          <a:p>
            <a:pPr lvl="1"/>
            <a:endParaRPr lang="en-US" altLang="zh-CN" dirty="0"/>
          </a:p>
          <a:p>
            <a:endParaRPr lang="zh-CN" altLang="en-US" dirty="0"/>
          </a:p>
        </p:txBody>
      </p:sp>
      <p:sp>
        <p:nvSpPr>
          <p:cNvPr id="4" name="日期占位符 3">
            <a:extLst>
              <a:ext uri="{FF2B5EF4-FFF2-40B4-BE49-F238E27FC236}">
                <a16:creationId xmlns:a16="http://schemas.microsoft.com/office/drawing/2014/main" id="{EB135E4B-E9C4-91AA-4C8F-ABF908794CA7}"/>
              </a:ext>
            </a:extLst>
          </p:cNvPr>
          <p:cNvSpPr>
            <a:spLocks noGrp="1"/>
          </p:cNvSpPr>
          <p:nvPr>
            <p:ph type="dt" sz="half" idx="10"/>
          </p:nvPr>
        </p:nvSpPr>
        <p:spPr/>
        <p:txBody>
          <a:bodyPr/>
          <a:lstStyle/>
          <a:p>
            <a:fld id="{C5918DEC-64F7-47BC-BCE7-23DF41DC1607}"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A0DDBBFD-5D96-3D14-F027-F3D7594E738D}"/>
              </a:ext>
            </a:extLst>
          </p:cNvPr>
          <p:cNvSpPr>
            <a:spLocks noGrp="1"/>
          </p:cNvSpPr>
          <p:nvPr>
            <p:ph type="sldNum" sz="quarter" idx="12"/>
          </p:nvPr>
        </p:nvSpPr>
        <p:spPr/>
        <p:txBody>
          <a:bodyPr/>
          <a:lstStyle/>
          <a:p>
            <a:fld id="{594EB773-AC9C-4FD7-86AF-8E7E9F681A4F}" type="slidenum">
              <a:rPr lang="zh-CN" altLang="en-US" smtClean="0"/>
              <a:t>48</a:t>
            </a:fld>
            <a:endParaRPr lang="zh-CN" altLang="en-US" dirty="0"/>
          </a:p>
        </p:txBody>
      </p:sp>
      <p:pic>
        <p:nvPicPr>
          <p:cNvPr id="7" name="图片 6">
            <a:extLst>
              <a:ext uri="{FF2B5EF4-FFF2-40B4-BE49-F238E27FC236}">
                <a16:creationId xmlns:a16="http://schemas.microsoft.com/office/drawing/2014/main" id="{BEAB43CA-8B4A-C603-9311-047E9139A753}"/>
              </a:ext>
            </a:extLst>
          </p:cNvPr>
          <p:cNvPicPr>
            <a:picLocks noChangeAspect="1"/>
          </p:cNvPicPr>
          <p:nvPr/>
        </p:nvPicPr>
        <p:blipFill>
          <a:blip r:embed="rId2"/>
          <a:stretch>
            <a:fillRect/>
          </a:stretch>
        </p:blipFill>
        <p:spPr>
          <a:xfrm>
            <a:off x="7107557" y="712170"/>
            <a:ext cx="4330326" cy="2134746"/>
          </a:xfrm>
          <a:prstGeom prst="rect">
            <a:avLst/>
          </a:prstGeom>
        </p:spPr>
      </p:pic>
      <p:pic>
        <p:nvPicPr>
          <p:cNvPr id="9" name="图片 8">
            <a:extLst>
              <a:ext uri="{FF2B5EF4-FFF2-40B4-BE49-F238E27FC236}">
                <a16:creationId xmlns:a16="http://schemas.microsoft.com/office/drawing/2014/main" id="{05C4E9BD-75E1-9A69-A049-B0881CEE7AEF}"/>
              </a:ext>
            </a:extLst>
          </p:cNvPr>
          <p:cNvPicPr>
            <a:picLocks noChangeAspect="1"/>
          </p:cNvPicPr>
          <p:nvPr/>
        </p:nvPicPr>
        <p:blipFill>
          <a:blip r:embed="rId3"/>
          <a:stretch>
            <a:fillRect/>
          </a:stretch>
        </p:blipFill>
        <p:spPr>
          <a:xfrm>
            <a:off x="4780279" y="3390697"/>
            <a:ext cx="6657604" cy="2982166"/>
          </a:xfrm>
          <a:prstGeom prst="rect">
            <a:avLst/>
          </a:prstGeom>
        </p:spPr>
      </p:pic>
    </p:spTree>
    <p:extLst>
      <p:ext uri="{BB962C8B-B14F-4D97-AF65-F5344CB8AC3E}">
        <p14:creationId xmlns:p14="http://schemas.microsoft.com/office/powerpoint/2010/main" val="1337502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C81AE-C3D5-3F07-A9CD-E98E936AD060}"/>
              </a:ext>
            </a:extLst>
          </p:cNvPr>
          <p:cNvSpPr>
            <a:spLocks noGrp="1"/>
          </p:cNvSpPr>
          <p:nvPr>
            <p:ph type="title"/>
          </p:nvPr>
        </p:nvSpPr>
        <p:spPr/>
        <p:txBody>
          <a:bodyPr/>
          <a:lstStyle/>
          <a:p>
            <a:r>
              <a:rPr lang="en-US" altLang="zh-CN" dirty="0"/>
              <a:t>DAC calibration</a:t>
            </a:r>
            <a:endParaRPr lang="zh-CN" altLang="en-US" dirty="0"/>
          </a:p>
        </p:txBody>
      </p:sp>
      <p:sp>
        <p:nvSpPr>
          <p:cNvPr id="4" name="日期占位符 3">
            <a:extLst>
              <a:ext uri="{FF2B5EF4-FFF2-40B4-BE49-F238E27FC236}">
                <a16:creationId xmlns:a16="http://schemas.microsoft.com/office/drawing/2014/main" id="{11B1A73A-F28F-804B-13FF-8738401A3416}"/>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0CFAD35F-C7F0-0301-5F75-E5899301F0DB}"/>
              </a:ext>
            </a:extLst>
          </p:cNvPr>
          <p:cNvSpPr>
            <a:spLocks noGrp="1"/>
          </p:cNvSpPr>
          <p:nvPr>
            <p:ph type="sldNum" sz="quarter" idx="12"/>
          </p:nvPr>
        </p:nvSpPr>
        <p:spPr/>
        <p:txBody>
          <a:bodyPr/>
          <a:lstStyle/>
          <a:p>
            <a:fld id="{594EB773-AC9C-4FD7-86AF-8E7E9F681A4F}" type="slidenum">
              <a:rPr lang="zh-CN" altLang="en-US" smtClean="0"/>
              <a:t>49</a:t>
            </a:fld>
            <a:endParaRPr lang="zh-CN" altLang="en-US" dirty="0"/>
          </a:p>
        </p:txBody>
      </p:sp>
      <p:graphicFrame>
        <p:nvGraphicFramePr>
          <p:cNvPr id="9" name="图表 8">
            <a:extLst>
              <a:ext uri="{FF2B5EF4-FFF2-40B4-BE49-F238E27FC236}">
                <a16:creationId xmlns:a16="http://schemas.microsoft.com/office/drawing/2014/main" id="{75CF30E1-0E22-2023-C47D-EF345D878C2E}"/>
              </a:ext>
            </a:extLst>
          </p:cNvPr>
          <p:cNvGraphicFramePr>
            <a:graphicFrameLocks/>
          </p:cNvGraphicFramePr>
          <p:nvPr>
            <p:extLst>
              <p:ext uri="{D42A27DB-BD31-4B8C-83A1-F6EECF244321}">
                <p14:modId xmlns:p14="http://schemas.microsoft.com/office/powerpoint/2010/main" val="3926851238"/>
              </p:ext>
            </p:extLst>
          </p:nvPr>
        </p:nvGraphicFramePr>
        <p:xfrm>
          <a:off x="760203" y="801189"/>
          <a:ext cx="4878597" cy="34382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a:extLst>
              <a:ext uri="{FF2B5EF4-FFF2-40B4-BE49-F238E27FC236}">
                <a16:creationId xmlns:a16="http://schemas.microsoft.com/office/drawing/2014/main" id="{B757B9DC-03FC-55A5-1F14-91A737192D87}"/>
              </a:ext>
            </a:extLst>
          </p:cNvPr>
          <p:cNvGraphicFramePr>
            <a:graphicFrameLocks/>
          </p:cNvGraphicFramePr>
          <p:nvPr>
            <p:extLst>
              <p:ext uri="{D42A27DB-BD31-4B8C-83A1-F6EECF244321}">
                <p14:modId xmlns:p14="http://schemas.microsoft.com/office/powerpoint/2010/main" val="870531512"/>
              </p:ext>
            </p:extLst>
          </p:nvPr>
        </p:nvGraphicFramePr>
        <p:xfrm>
          <a:off x="5987522" y="801426"/>
          <a:ext cx="4878597" cy="343800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图片 10">
            <a:extLst>
              <a:ext uri="{FF2B5EF4-FFF2-40B4-BE49-F238E27FC236}">
                <a16:creationId xmlns:a16="http://schemas.microsoft.com/office/drawing/2014/main" id="{A016D8D5-F531-3EAC-D3D1-E413F0C53E9C}"/>
              </a:ext>
            </a:extLst>
          </p:cNvPr>
          <p:cNvPicPr>
            <a:picLocks noChangeAspect="1"/>
          </p:cNvPicPr>
          <p:nvPr/>
        </p:nvPicPr>
        <p:blipFill>
          <a:blip r:embed="rId4"/>
          <a:stretch>
            <a:fillRect/>
          </a:stretch>
        </p:blipFill>
        <p:spPr>
          <a:xfrm>
            <a:off x="3498002" y="4033381"/>
            <a:ext cx="4918753" cy="2824620"/>
          </a:xfrm>
          <a:prstGeom prst="rect">
            <a:avLst/>
          </a:prstGeom>
        </p:spPr>
      </p:pic>
      <p:sp>
        <p:nvSpPr>
          <p:cNvPr id="12" name="文本框 11">
            <a:extLst>
              <a:ext uri="{FF2B5EF4-FFF2-40B4-BE49-F238E27FC236}">
                <a16:creationId xmlns:a16="http://schemas.microsoft.com/office/drawing/2014/main" id="{12DE3F04-E6A2-111B-4AD7-8097021B488B}"/>
              </a:ext>
            </a:extLst>
          </p:cNvPr>
          <p:cNvSpPr txBox="1"/>
          <p:nvPr/>
        </p:nvSpPr>
        <p:spPr>
          <a:xfrm>
            <a:off x="6979553" y="4795148"/>
            <a:ext cx="3651962" cy="461665"/>
          </a:xfrm>
          <a:prstGeom prst="rect">
            <a:avLst/>
          </a:prstGeom>
          <a:noFill/>
        </p:spPr>
        <p:txBody>
          <a:bodyPr wrap="none" rtlCol="0">
            <a:spAutoFit/>
          </a:bodyPr>
          <a:lstStyle/>
          <a:p>
            <a:pPr marL="285750" indent="-28575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FEB 5-1</a:t>
            </a:r>
            <a:r>
              <a:rPr lang="zh-CN" altLang="en-US" sz="2400" b="1" dirty="0">
                <a:latin typeface="微软雅黑" panose="020B0503020204020204" pitchFamily="34" charset="-122"/>
                <a:ea typeface="微软雅黑" panose="020B0503020204020204" pitchFamily="34" charset="-122"/>
              </a:rPr>
              <a:t>（单通道 </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a:t>
            </a:r>
          </a:p>
        </p:txBody>
      </p:sp>
      <p:sp>
        <p:nvSpPr>
          <p:cNvPr id="13" name="文本框 12">
            <a:extLst>
              <a:ext uri="{FF2B5EF4-FFF2-40B4-BE49-F238E27FC236}">
                <a16:creationId xmlns:a16="http://schemas.microsoft.com/office/drawing/2014/main" id="{8C663041-AAA2-5FE3-04A7-B1A828EB520E}"/>
              </a:ext>
            </a:extLst>
          </p:cNvPr>
          <p:cNvSpPr txBox="1"/>
          <p:nvPr/>
        </p:nvSpPr>
        <p:spPr>
          <a:xfrm>
            <a:off x="8446898" y="2137707"/>
            <a:ext cx="3671198" cy="461665"/>
          </a:xfrm>
          <a:prstGeom prst="rect">
            <a:avLst/>
          </a:prstGeom>
          <a:noFill/>
        </p:spPr>
        <p:txBody>
          <a:bodyPr wrap="none" rtlCol="0">
            <a:spAutoFit/>
          </a:bodyPr>
          <a:lstStyle/>
          <a:p>
            <a:pPr marL="285750" indent="-28575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FEB 5-1</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通道求和）</a:t>
            </a:r>
          </a:p>
        </p:txBody>
      </p:sp>
      <p:sp>
        <p:nvSpPr>
          <p:cNvPr id="14" name="文本框 13">
            <a:extLst>
              <a:ext uri="{FF2B5EF4-FFF2-40B4-BE49-F238E27FC236}">
                <a16:creationId xmlns:a16="http://schemas.microsoft.com/office/drawing/2014/main" id="{B5109C84-6D75-97E8-0951-7F3F77DA9FE7}"/>
              </a:ext>
            </a:extLst>
          </p:cNvPr>
          <p:cNvSpPr txBox="1"/>
          <p:nvPr/>
        </p:nvSpPr>
        <p:spPr>
          <a:xfrm>
            <a:off x="2765740" y="2137707"/>
            <a:ext cx="3671198" cy="461665"/>
          </a:xfrm>
          <a:prstGeom prst="rect">
            <a:avLst/>
          </a:prstGeom>
          <a:noFill/>
        </p:spPr>
        <p:txBody>
          <a:bodyPr wrap="none" rtlCol="0">
            <a:spAutoFit/>
          </a:bodyPr>
          <a:lstStyle/>
          <a:p>
            <a:pPr marL="285750" indent="-285750">
              <a:buFont typeface="Wingdings" panose="05000000000000000000" pitchFamily="2" charset="2"/>
              <a:buChar char="l"/>
            </a:pPr>
            <a:r>
              <a:rPr lang="en-US" altLang="zh-CN" sz="2400" b="1" dirty="0">
                <a:latin typeface="微软雅黑" panose="020B0503020204020204" pitchFamily="34" charset="-122"/>
                <a:ea typeface="微软雅黑" panose="020B0503020204020204" pitchFamily="34" charset="-122"/>
              </a:rPr>
              <a:t>FEB 6-1</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通道求和）</a:t>
            </a:r>
          </a:p>
        </p:txBody>
      </p:sp>
    </p:spTree>
    <p:extLst>
      <p:ext uri="{BB962C8B-B14F-4D97-AF65-F5344CB8AC3E}">
        <p14:creationId xmlns:p14="http://schemas.microsoft.com/office/powerpoint/2010/main" val="258521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64728-77D9-193A-343B-C3CCBC9C6D8F}"/>
              </a:ext>
            </a:extLst>
          </p:cNvPr>
          <p:cNvSpPr>
            <a:spLocks noGrp="1"/>
          </p:cNvSpPr>
          <p:nvPr>
            <p:ph type="title"/>
          </p:nvPr>
        </p:nvSpPr>
        <p:spPr/>
        <p:txBody>
          <a:bodyPr/>
          <a:lstStyle/>
          <a:p>
            <a:r>
              <a:rPr lang="en-US" altLang="zh-CN" dirty="0"/>
              <a:t>Gamma-ray space instruments</a:t>
            </a:r>
            <a:endParaRPr lang="zh-CN" altLang="en-US" dirty="0"/>
          </a:p>
        </p:txBody>
      </p:sp>
      <p:sp>
        <p:nvSpPr>
          <p:cNvPr id="4" name="日期占位符 3">
            <a:extLst>
              <a:ext uri="{FF2B5EF4-FFF2-40B4-BE49-F238E27FC236}">
                <a16:creationId xmlns:a16="http://schemas.microsoft.com/office/drawing/2014/main" id="{379C03E3-D199-170C-3CC6-B922401A12A3}"/>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74724758-C532-EF50-F481-1A06932978EB}"/>
              </a:ext>
            </a:extLst>
          </p:cNvPr>
          <p:cNvSpPr>
            <a:spLocks noGrp="1"/>
          </p:cNvSpPr>
          <p:nvPr>
            <p:ph type="sldNum" sz="quarter" idx="12"/>
          </p:nvPr>
        </p:nvSpPr>
        <p:spPr/>
        <p:txBody>
          <a:bodyPr/>
          <a:lstStyle/>
          <a:p>
            <a:fld id="{594EB773-AC9C-4FD7-86AF-8E7E9F681A4F}" type="slidenum">
              <a:rPr lang="zh-CN" altLang="en-US" smtClean="0"/>
              <a:t>5</a:t>
            </a:fld>
            <a:endParaRPr lang="zh-CN" altLang="en-US" dirty="0"/>
          </a:p>
        </p:txBody>
      </p:sp>
      <p:grpSp>
        <p:nvGrpSpPr>
          <p:cNvPr id="10" name="组合 9">
            <a:extLst>
              <a:ext uri="{FF2B5EF4-FFF2-40B4-BE49-F238E27FC236}">
                <a16:creationId xmlns:a16="http://schemas.microsoft.com/office/drawing/2014/main" id="{EA0B6CE2-D668-806C-7048-8A3540E8CBD1}"/>
              </a:ext>
            </a:extLst>
          </p:cNvPr>
          <p:cNvGrpSpPr/>
          <p:nvPr/>
        </p:nvGrpSpPr>
        <p:grpSpPr>
          <a:xfrm>
            <a:off x="5403126" y="838204"/>
            <a:ext cx="2473675" cy="2489030"/>
            <a:chOff x="485410" y="895133"/>
            <a:chExt cx="2743199" cy="2835545"/>
          </a:xfrm>
        </p:grpSpPr>
        <p:pic>
          <p:nvPicPr>
            <p:cNvPr id="8" name="图片 7">
              <a:extLst>
                <a:ext uri="{FF2B5EF4-FFF2-40B4-BE49-F238E27FC236}">
                  <a16:creationId xmlns:a16="http://schemas.microsoft.com/office/drawing/2014/main" id="{88AC7092-00D9-7395-D7AD-4AEE7A087D0F}"/>
                </a:ext>
              </a:extLst>
            </p:cNvPr>
            <p:cNvPicPr>
              <a:picLocks noChangeAspect="1"/>
            </p:cNvPicPr>
            <p:nvPr/>
          </p:nvPicPr>
          <p:blipFill>
            <a:blip r:embed="rId2"/>
            <a:stretch>
              <a:fillRect/>
            </a:stretch>
          </p:blipFill>
          <p:spPr>
            <a:xfrm>
              <a:off x="485410" y="895133"/>
              <a:ext cx="2743199" cy="2835545"/>
            </a:xfrm>
            <a:prstGeom prst="rect">
              <a:avLst/>
            </a:prstGeom>
          </p:spPr>
        </p:pic>
        <p:sp>
          <p:nvSpPr>
            <p:cNvPr id="9" name="文本框 8">
              <a:extLst>
                <a:ext uri="{FF2B5EF4-FFF2-40B4-BE49-F238E27FC236}">
                  <a16:creationId xmlns:a16="http://schemas.microsoft.com/office/drawing/2014/main" id="{A83E8A7E-EF0D-1B87-29D3-EBA2F978BB1B}"/>
                </a:ext>
              </a:extLst>
            </p:cNvPr>
            <p:cNvSpPr txBox="1"/>
            <p:nvPr/>
          </p:nvSpPr>
          <p:spPr>
            <a:xfrm>
              <a:off x="2275671" y="3430922"/>
              <a:ext cx="689282" cy="2980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EGRET</a:t>
              </a:r>
              <a:endParaRPr lang="zh-CN" altLang="en-US" sz="1100" b="1" dirty="0"/>
            </a:p>
          </p:txBody>
        </p:sp>
      </p:grpSp>
      <p:pic>
        <p:nvPicPr>
          <p:cNvPr id="12" name="图片 11">
            <a:extLst>
              <a:ext uri="{FF2B5EF4-FFF2-40B4-BE49-F238E27FC236}">
                <a16:creationId xmlns:a16="http://schemas.microsoft.com/office/drawing/2014/main" id="{AA3B2C6C-420A-4350-BC80-4BAD371854CE}"/>
              </a:ext>
            </a:extLst>
          </p:cNvPr>
          <p:cNvPicPr>
            <a:picLocks noChangeAspect="1"/>
          </p:cNvPicPr>
          <p:nvPr/>
        </p:nvPicPr>
        <p:blipFill>
          <a:blip r:embed="rId3"/>
          <a:srcRect l="2591" r="4022"/>
          <a:stretch/>
        </p:blipFill>
        <p:spPr>
          <a:xfrm>
            <a:off x="226506" y="1115176"/>
            <a:ext cx="3192941" cy="3633025"/>
          </a:xfrm>
          <a:prstGeom prst="rect">
            <a:avLst/>
          </a:prstGeom>
        </p:spPr>
      </p:pic>
      <p:sp>
        <p:nvSpPr>
          <p:cNvPr id="16" name="文本框 15">
            <a:extLst>
              <a:ext uri="{FF2B5EF4-FFF2-40B4-BE49-F238E27FC236}">
                <a16:creationId xmlns:a16="http://schemas.microsoft.com/office/drawing/2014/main" id="{43AA47B4-0ED0-E404-BDE4-B75E3A3703DF}"/>
              </a:ext>
            </a:extLst>
          </p:cNvPr>
          <p:cNvSpPr txBox="1"/>
          <p:nvPr/>
        </p:nvSpPr>
        <p:spPr>
          <a:xfrm>
            <a:off x="226506" y="5580135"/>
            <a:ext cx="3756787" cy="646331"/>
          </a:xfrm>
          <a:prstGeom prst="rect">
            <a:avLst/>
          </a:prstGeom>
          <a:solidFill>
            <a:schemeClr val="accent4">
              <a:lumMod val="40000"/>
              <a:lumOff val="60000"/>
            </a:schemeClr>
          </a:solid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The research on gamma-ray detection instruments is thriving!</a:t>
            </a:r>
          </a:p>
        </p:txBody>
      </p:sp>
      <p:pic>
        <p:nvPicPr>
          <p:cNvPr id="17" name="图片 16">
            <a:extLst>
              <a:ext uri="{FF2B5EF4-FFF2-40B4-BE49-F238E27FC236}">
                <a16:creationId xmlns:a16="http://schemas.microsoft.com/office/drawing/2014/main" id="{0862D3DB-9301-AEF3-75A7-B1572AA27348}"/>
              </a:ext>
            </a:extLst>
          </p:cNvPr>
          <p:cNvPicPr>
            <a:picLocks noChangeAspect="1"/>
          </p:cNvPicPr>
          <p:nvPr/>
        </p:nvPicPr>
        <p:blipFill>
          <a:blip r:embed="rId4"/>
          <a:srcRect t="2279" r="3192"/>
          <a:stretch/>
        </p:blipFill>
        <p:spPr>
          <a:xfrm>
            <a:off x="7867107" y="801189"/>
            <a:ext cx="4195304" cy="2823270"/>
          </a:xfrm>
          <a:prstGeom prst="rect">
            <a:avLst/>
          </a:prstGeom>
        </p:spPr>
      </p:pic>
      <p:grpSp>
        <p:nvGrpSpPr>
          <p:cNvPr id="22" name="组合 21">
            <a:extLst>
              <a:ext uri="{FF2B5EF4-FFF2-40B4-BE49-F238E27FC236}">
                <a16:creationId xmlns:a16="http://schemas.microsoft.com/office/drawing/2014/main" id="{9B7010F4-8890-56F9-A7E8-C3E9D260E457}"/>
              </a:ext>
            </a:extLst>
          </p:cNvPr>
          <p:cNvGrpSpPr/>
          <p:nvPr/>
        </p:nvGrpSpPr>
        <p:grpSpPr>
          <a:xfrm>
            <a:off x="216811" y="903192"/>
            <a:ext cx="3192941" cy="4314572"/>
            <a:chOff x="150736" y="730223"/>
            <a:chExt cx="3192941" cy="4314572"/>
          </a:xfrm>
        </p:grpSpPr>
        <p:sp>
          <p:nvSpPr>
            <p:cNvPr id="15" name="文本框 14">
              <a:extLst>
                <a:ext uri="{FF2B5EF4-FFF2-40B4-BE49-F238E27FC236}">
                  <a16:creationId xmlns:a16="http://schemas.microsoft.com/office/drawing/2014/main" id="{906AF925-EF58-4AD8-45B6-3BDA1D61C3CC}"/>
                </a:ext>
              </a:extLst>
            </p:cNvPr>
            <p:cNvSpPr txBox="1"/>
            <p:nvPr/>
          </p:nvSpPr>
          <p:spPr>
            <a:xfrm>
              <a:off x="462157" y="4716250"/>
              <a:ext cx="2570097"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it-IT" altLang="zh-CN" sz="1100" b="1" dirty="0">
                  <a:latin typeface="Arial" panose="020B0604020202020204" pitchFamily="34" charset="0"/>
                  <a:cs typeface="Arial" panose="020B0604020202020204" pitchFamily="34" charset="0"/>
                </a:rPr>
                <a:t>Fermi Gamma-ray Space Telescope</a:t>
              </a:r>
              <a:endParaRPr lang="zh-CN" altLang="en-US" sz="1100" b="1"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C25DA4FC-EA13-3909-9EED-4533938DB8DD}"/>
                </a:ext>
              </a:extLst>
            </p:cNvPr>
            <p:cNvSpPr/>
            <p:nvPr/>
          </p:nvSpPr>
          <p:spPr>
            <a:xfrm>
              <a:off x="150736" y="730223"/>
              <a:ext cx="3192941" cy="4314572"/>
            </a:xfrm>
            <a:prstGeom prst="rect">
              <a:avLst/>
            </a:prstGeom>
            <a:noFill/>
            <a:ln>
              <a:solidFill>
                <a:srgbClr val="0070C0"/>
              </a:solidFill>
              <a:prstDash val="dash"/>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97DB4155-9BBB-AAF7-0B5C-54F86955D6F2}"/>
              </a:ext>
            </a:extLst>
          </p:cNvPr>
          <p:cNvGrpSpPr/>
          <p:nvPr/>
        </p:nvGrpSpPr>
        <p:grpSpPr>
          <a:xfrm>
            <a:off x="3505836" y="907503"/>
            <a:ext cx="1946373" cy="2489030"/>
            <a:chOff x="3584187" y="907503"/>
            <a:chExt cx="1837886" cy="2489030"/>
          </a:xfrm>
        </p:grpSpPr>
        <p:pic>
          <p:nvPicPr>
            <p:cNvPr id="19" name="图片 18">
              <a:extLst>
                <a:ext uri="{FF2B5EF4-FFF2-40B4-BE49-F238E27FC236}">
                  <a16:creationId xmlns:a16="http://schemas.microsoft.com/office/drawing/2014/main" id="{C3A17175-605B-BE54-994C-9129100760E2}"/>
                </a:ext>
              </a:extLst>
            </p:cNvPr>
            <p:cNvPicPr>
              <a:picLocks noChangeAspect="1"/>
            </p:cNvPicPr>
            <p:nvPr/>
          </p:nvPicPr>
          <p:blipFill>
            <a:blip r:embed="rId5"/>
            <a:stretch>
              <a:fillRect/>
            </a:stretch>
          </p:blipFill>
          <p:spPr>
            <a:xfrm>
              <a:off x="3584187" y="907503"/>
              <a:ext cx="1837886" cy="2489030"/>
            </a:xfrm>
            <a:prstGeom prst="rect">
              <a:avLst/>
            </a:prstGeom>
          </p:spPr>
        </p:pic>
        <p:sp>
          <p:nvSpPr>
            <p:cNvPr id="20" name="文本框 19">
              <a:extLst>
                <a:ext uri="{FF2B5EF4-FFF2-40B4-BE49-F238E27FC236}">
                  <a16:creationId xmlns:a16="http://schemas.microsoft.com/office/drawing/2014/main" id="{B70CD687-F680-0249-A3BD-3A253E0A1E04}"/>
                </a:ext>
              </a:extLst>
            </p:cNvPr>
            <p:cNvSpPr txBox="1"/>
            <p:nvPr/>
          </p:nvSpPr>
          <p:spPr>
            <a:xfrm>
              <a:off x="4809983" y="3111241"/>
              <a:ext cx="565744" cy="261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100" b="1" dirty="0"/>
                <a:t>AGILE</a:t>
              </a:r>
              <a:endParaRPr lang="zh-CN" altLang="en-US" sz="1100" b="1" dirty="0"/>
            </a:p>
          </p:txBody>
        </p:sp>
      </p:grpSp>
      <p:pic>
        <p:nvPicPr>
          <p:cNvPr id="3" name="图片 2">
            <a:extLst>
              <a:ext uri="{FF2B5EF4-FFF2-40B4-BE49-F238E27FC236}">
                <a16:creationId xmlns:a16="http://schemas.microsoft.com/office/drawing/2014/main" id="{FBB374E0-8025-6B3B-77E0-FADB3CC1DB8F}"/>
              </a:ext>
            </a:extLst>
          </p:cNvPr>
          <p:cNvPicPr>
            <a:picLocks noChangeAspect="1"/>
          </p:cNvPicPr>
          <p:nvPr/>
        </p:nvPicPr>
        <p:blipFill>
          <a:blip r:embed="rId6"/>
          <a:stretch>
            <a:fillRect/>
          </a:stretch>
        </p:blipFill>
        <p:spPr>
          <a:xfrm>
            <a:off x="4803988" y="3800428"/>
            <a:ext cx="6617651" cy="2834671"/>
          </a:xfrm>
          <a:prstGeom prst="rect">
            <a:avLst/>
          </a:prstGeom>
        </p:spPr>
      </p:pic>
    </p:spTree>
    <p:extLst>
      <p:ext uri="{BB962C8B-B14F-4D97-AF65-F5344CB8AC3E}">
        <p14:creationId xmlns:p14="http://schemas.microsoft.com/office/powerpoint/2010/main" val="3041042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D1C7AE-8C06-683B-54C3-25F958BE765A}"/>
              </a:ext>
            </a:extLst>
          </p:cNvPr>
          <p:cNvSpPr>
            <a:spLocks noGrp="1"/>
          </p:cNvSpPr>
          <p:nvPr>
            <p:ph type="title"/>
          </p:nvPr>
        </p:nvSpPr>
        <p:spPr/>
        <p:txBody>
          <a:bodyPr/>
          <a:lstStyle/>
          <a:p>
            <a:r>
              <a:rPr lang="en-US" altLang="zh-CN" dirty="0"/>
              <a:t>Micromegas </a:t>
            </a:r>
            <a:endParaRPr lang="zh-CN" altLang="en-US" dirty="0"/>
          </a:p>
        </p:txBody>
      </p:sp>
      <p:sp>
        <p:nvSpPr>
          <p:cNvPr id="3" name="内容占位符 2">
            <a:extLst>
              <a:ext uri="{FF2B5EF4-FFF2-40B4-BE49-F238E27FC236}">
                <a16:creationId xmlns:a16="http://schemas.microsoft.com/office/drawing/2014/main" id="{4CCFA7A6-43F3-D8F4-6017-C6DEDB287C57}"/>
              </a:ext>
            </a:extLst>
          </p:cNvPr>
          <p:cNvSpPr>
            <a:spLocks noGrp="1"/>
          </p:cNvSpPr>
          <p:nvPr>
            <p:ph idx="1"/>
          </p:nvPr>
        </p:nvSpPr>
        <p:spPr>
          <a:xfrm>
            <a:off x="8896043" y="2818498"/>
            <a:ext cx="3179498" cy="3293202"/>
          </a:xfrm>
        </p:spPr>
        <p:txBody>
          <a:bodyPr>
            <a:normAutofit/>
          </a:bodyPr>
          <a:lstStyle/>
          <a:p>
            <a:pPr marL="54900" indent="0">
              <a:buNone/>
            </a:pPr>
            <a:r>
              <a:rPr lang="zh-CN" altLang="en-US" sz="2000" b="1" dirty="0"/>
              <a:t>晶体底层到</a:t>
            </a:r>
            <a:r>
              <a:rPr lang="en-US" altLang="zh-CN" sz="2000" b="1" dirty="0"/>
              <a:t>#2 Micromegas</a:t>
            </a:r>
            <a:r>
              <a:rPr lang="zh-CN" altLang="en-US" sz="2000" b="1" dirty="0"/>
              <a:t>顶层</a:t>
            </a:r>
            <a:r>
              <a:rPr lang="en-US" altLang="zh-CN" sz="2000" b="1" dirty="0"/>
              <a:t>60.8 mm</a:t>
            </a:r>
          </a:p>
          <a:p>
            <a:pPr marL="54900" indent="0">
              <a:buNone/>
            </a:pPr>
            <a:r>
              <a:rPr lang="zh-CN" altLang="en-US" sz="2000" b="1" dirty="0"/>
              <a:t>晶体总厚</a:t>
            </a:r>
            <a:r>
              <a:rPr lang="en-US" altLang="zh-CN" sz="2000" b="1" dirty="0"/>
              <a:t>17.2 mm</a:t>
            </a:r>
          </a:p>
          <a:p>
            <a:pPr marL="54900" indent="0">
              <a:buNone/>
            </a:pPr>
            <a:r>
              <a:rPr lang="zh-CN" altLang="en-US" sz="2000" b="1" dirty="0"/>
              <a:t>因此按</a:t>
            </a:r>
            <a:r>
              <a:rPr lang="en-US" altLang="zh-CN" sz="2000" b="1" dirty="0"/>
              <a:t>69.4 mm</a:t>
            </a:r>
            <a:r>
              <a:rPr lang="zh-CN" altLang="en-US" sz="2000" b="1" dirty="0"/>
              <a:t>计算</a:t>
            </a:r>
            <a:endParaRPr lang="en-US" altLang="zh-CN" sz="2000" b="1" dirty="0"/>
          </a:p>
        </p:txBody>
      </p:sp>
      <p:sp>
        <p:nvSpPr>
          <p:cNvPr id="4" name="日期占位符 3">
            <a:extLst>
              <a:ext uri="{FF2B5EF4-FFF2-40B4-BE49-F238E27FC236}">
                <a16:creationId xmlns:a16="http://schemas.microsoft.com/office/drawing/2014/main" id="{E1D784B6-2350-3BFD-ACAC-6E2B3401F7F9}"/>
              </a:ext>
            </a:extLst>
          </p:cNvPr>
          <p:cNvSpPr>
            <a:spLocks noGrp="1"/>
          </p:cNvSpPr>
          <p:nvPr>
            <p:ph type="dt" sz="half" idx="10"/>
          </p:nvPr>
        </p:nvSpPr>
        <p:spPr/>
        <p:txBody>
          <a:bodyPr/>
          <a:lstStyle/>
          <a:p>
            <a:fld id="{5160C9D1-54C1-42E1-866A-38353FCF86EB}"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F6CA2091-8D62-36F2-7C52-A1B6FD716E72}"/>
              </a:ext>
            </a:extLst>
          </p:cNvPr>
          <p:cNvSpPr>
            <a:spLocks noGrp="1"/>
          </p:cNvSpPr>
          <p:nvPr>
            <p:ph type="sldNum" sz="quarter" idx="12"/>
          </p:nvPr>
        </p:nvSpPr>
        <p:spPr/>
        <p:txBody>
          <a:bodyPr/>
          <a:lstStyle/>
          <a:p>
            <a:fld id="{594EB773-AC9C-4FD7-86AF-8E7E9F681A4F}" type="slidenum">
              <a:rPr lang="zh-CN" altLang="en-US" smtClean="0"/>
              <a:t>50</a:t>
            </a:fld>
            <a:endParaRPr lang="zh-CN" altLang="en-US" dirty="0"/>
          </a:p>
        </p:txBody>
      </p:sp>
      <p:grpSp>
        <p:nvGrpSpPr>
          <p:cNvPr id="31" name="组合 30">
            <a:extLst>
              <a:ext uri="{FF2B5EF4-FFF2-40B4-BE49-F238E27FC236}">
                <a16:creationId xmlns:a16="http://schemas.microsoft.com/office/drawing/2014/main" id="{F1E09C66-3293-7EAC-C0A7-96217491A4D8}"/>
              </a:ext>
            </a:extLst>
          </p:cNvPr>
          <p:cNvGrpSpPr/>
          <p:nvPr/>
        </p:nvGrpSpPr>
        <p:grpSpPr>
          <a:xfrm>
            <a:off x="426309" y="771045"/>
            <a:ext cx="3935272" cy="2950301"/>
            <a:chOff x="6900790" y="997232"/>
            <a:chExt cx="3935272" cy="2950301"/>
          </a:xfrm>
        </p:grpSpPr>
        <p:pic>
          <p:nvPicPr>
            <p:cNvPr id="7" name="图片 6">
              <a:extLst>
                <a:ext uri="{FF2B5EF4-FFF2-40B4-BE49-F238E27FC236}">
                  <a16:creationId xmlns:a16="http://schemas.microsoft.com/office/drawing/2014/main" id="{31A124D2-A0EC-359C-6D5D-ED25E452B966}"/>
                </a:ext>
              </a:extLst>
            </p:cNvPr>
            <p:cNvPicPr>
              <a:picLocks noChangeAspect="1"/>
            </p:cNvPicPr>
            <p:nvPr/>
          </p:nvPicPr>
          <p:blipFill>
            <a:blip r:embed="rId2"/>
            <a:stretch>
              <a:fillRect/>
            </a:stretch>
          </p:blipFill>
          <p:spPr>
            <a:xfrm>
              <a:off x="6900790" y="997232"/>
              <a:ext cx="3935272" cy="2950301"/>
            </a:xfrm>
            <a:prstGeom prst="rect">
              <a:avLst/>
            </a:prstGeom>
          </p:spPr>
        </p:pic>
        <p:cxnSp>
          <p:nvCxnSpPr>
            <p:cNvPr id="11" name="直接箭头连接符 10">
              <a:extLst>
                <a:ext uri="{FF2B5EF4-FFF2-40B4-BE49-F238E27FC236}">
                  <a16:creationId xmlns:a16="http://schemas.microsoft.com/office/drawing/2014/main" id="{1369D7B9-F1EC-2C3F-F989-884CC0BC13EB}"/>
                </a:ext>
              </a:extLst>
            </p:cNvPr>
            <p:cNvCxnSpPr>
              <a:cxnSpLocks/>
            </p:cNvCxnSpPr>
            <p:nvPr/>
          </p:nvCxnSpPr>
          <p:spPr>
            <a:xfrm>
              <a:off x="9918700" y="1781175"/>
              <a:ext cx="0" cy="606425"/>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文本框 11">
              <a:extLst>
                <a:ext uri="{FF2B5EF4-FFF2-40B4-BE49-F238E27FC236}">
                  <a16:creationId xmlns:a16="http://schemas.microsoft.com/office/drawing/2014/main" id="{A019332E-8954-BDE9-9C09-44659F31E2A6}"/>
                </a:ext>
              </a:extLst>
            </p:cNvPr>
            <p:cNvSpPr txBox="1"/>
            <p:nvPr/>
          </p:nvSpPr>
          <p:spPr>
            <a:xfrm>
              <a:off x="8623300" y="1479613"/>
              <a:ext cx="1295400"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18.5 mm</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C1C973B6-4CB2-C96E-32A1-8CCB240EE4D9}"/>
                </a:ext>
              </a:extLst>
            </p:cNvPr>
            <p:cNvCxnSpPr/>
            <p:nvPr/>
          </p:nvCxnSpPr>
          <p:spPr>
            <a:xfrm>
              <a:off x="9229725" y="1781175"/>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87A79A46-067F-5E16-337E-AD975E1A6D0E}"/>
                </a:ext>
              </a:extLst>
            </p:cNvPr>
            <p:cNvCxnSpPr/>
            <p:nvPr/>
          </p:nvCxnSpPr>
          <p:spPr>
            <a:xfrm>
              <a:off x="9217258" y="2373312"/>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38074ED8-A32C-B487-BFAF-A09B27FE96D1}"/>
              </a:ext>
            </a:extLst>
          </p:cNvPr>
          <p:cNvGrpSpPr/>
          <p:nvPr/>
        </p:nvGrpSpPr>
        <p:grpSpPr>
          <a:xfrm>
            <a:off x="426309" y="3871466"/>
            <a:ext cx="3976467" cy="2850736"/>
            <a:chOff x="7005529" y="4037939"/>
            <a:chExt cx="3480263" cy="2805704"/>
          </a:xfrm>
        </p:grpSpPr>
        <p:pic>
          <p:nvPicPr>
            <p:cNvPr id="26" name="图片 25">
              <a:extLst>
                <a:ext uri="{FF2B5EF4-FFF2-40B4-BE49-F238E27FC236}">
                  <a16:creationId xmlns:a16="http://schemas.microsoft.com/office/drawing/2014/main" id="{0C4E6E45-04E3-704C-21AF-1FFF6ED849C6}"/>
                </a:ext>
              </a:extLst>
            </p:cNvPr>
            <p:cNvPicPr>
              <a:picLocks noChangeAspect="1"/>
            </p:cNvPicPr>
            <p:nvPr/>
          </p:nvPicPr>
          <p:blipFill>
            <a:blip r:embed="rId3"/>
            <a:stretch>
              <a:fillRect/>
            </a:stretch>
          </p:blipFill>
          <p:spPr>
            <a:xfrm>
              <a:off x="7005529" y="4037939"/>
              <a:ext cx="3480263" cy="2805704"/>
            </a:xfrm>
            <a:prstGeom prst="rect">
              <a:avLst/>
            </a:prstGeom>
          </p:spPr>
        </p:pic>
        <p:cxnSp>
          <p:nvCxnSpPr>
            <p:cNvPr id="23" name="直接箭头连接符 22">
              <a:extLst>
                <a:ext uri="{FF2B5EF4-FFF2-40B4-BE49-F238E27FC236}">
                  <a16:creationId xmlns:a16="http://schemas.microsoft.com/office/drawing/2014/main" id="{4C91008E-52B7-6370-D7A5-71080A84D9BB}"/>
                </a:ext>
              </a:extLst>
            </p:cNvPr>
            <p:cNvCxnSpPr>
              <a:cxnSpLocks/>
            </p:cNvCxnSpPr>
            <p:nvPr/>
          </p:nvCxnSpPr>
          <p:spPr>
            <a:xfrm>
              <a:off x="9172575" y="5454650"/>
              <a:ext cx="0" cy="111125"/>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直接连接符 23">
              <a:extLst>
                <a:ext uri="{FF2B5EF4-FFF2-40B4-BE49-F238E27FC236}">
                  <a16:creationId xmlns:a16="http://schemas.microsoft.com/office/drawing/2014/main" id="{01196669-6C9D-8ECD-9D3B-15DBCC21DC44}"/>
                </a:ext>
              </a:extLst>
            </p:cNvPr>
            <p:cNvCxnSpPr/>
            <p:nvPr/>
          </p:nvCxnSpPr>
          <p:spPr>
            <a:xfrm>
              <a:off x="8445500" y="5454650"/>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8BFC47D-D43B-DDBD-725E-22D85B6F0B96}"/>
                </a:ext>
              </a:extLst>
            </p:cNvPr>
            <p:cNvCxnSpPr/>
            <p:nvPr/>
          </p:nvCxnSpPr>
          <p:spPr>
            <a:xfrm>
              <a:off x="8445500" y="5550429"/>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1CD0B904-E217-A92F-0668-C7BEDA95C4CC}"/>
                </a:ext>
              </a:extLst>
            </p:cNvPr>
            <p:cNvSpPr txBox="1"/>
            <p:nvPr/>
          </p:nvSpPr>
          <p:spPr>
            <a:xfrm>
              <a:off x="8970108" y="5067509"/>
              <a:ext cx="1295400"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2.2 mm</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grpSp>
        <p:nvGrpSpPr>
          <p:cNvPr id="54" name="组合 53">
            <a:extLst>
              <a:ext uri="{FF2B5EF4-FFF2-40B4-BE49-F238E27FC236}">
                <a16:creationId xmlns:a16="http://schemas.microsoft.com/office/drawing/2014/main" id="{4EF9E11E-1240-420B-F27C-201E9FFC5ACE}"/>
              </a:ext>
            </a:extLst>
          </p:cNvPr>
          <p:cNvGrpSpPr/>
          <p:nvPr/>
        </p:nvGrpSpPr>
        <p:grpSpPr>
          <a:xfrm>
            <a:off x="4930188" y="771044"/>
            <a:ext cx="3935273" cy="2950301"/>
            <a:chOff x="4930188" y="771044"/>
            <a:chExt cx="3935273" cy="2950301"/>
          </a:xfrm>
        </p:grpSpPr>
        <p:pic>
          <p:nvPicPr>
            <p:cNvPr id="8" name="图片 7">
              <a:extLst>
                <a:ext uri="{FF2B5EF4-FFF2-40B4-BE49-F238E27FC236}">
                  <a16:creationId xmlns:a16="http://schemas.microsoft.com/office/drawing/2014/main" id="{19150407-F9B7-F528-C838-2F5F139AE07A}"/>
                </a:ext>
              </a:extLst>
            </p:cNvPr>
            <p:cNvPicPr>
              <a:picLocks noChangeAspect="1"/>
            </p:cNvPicPr>
            <p:nvPr/>
          </p:nvPicPr>
          <p:blipFill>
            <a:blip r:embed="rId4"/>
            <a:stretch>
              <a:fillRect/>
            </a:stretch>
          </p:blipFill>
          <p:spPr>
            <a:xfrm>
              <a:off x="4930188" y="771044"/>
              <a:ext cx="3935273" cy="2950301"/>
            </a:xfrm>
            <a:prstGeom prst="rect">
              <a:avLst/>
            </a:prstGeom>
          </p:spPr>
        </p:pic>
        <p:cxnSp>
          <p:nvCxnSpPr>
            <p:cNvPr id="32" name="直接箭头连接符 31">
              <a:extLst>
                <a:ext uri="{FF2B5EF4-FFF2-40B4-BE49-F238E27FC236}">
                  <a16:creationId xmlns:a16="http://schemas.microsoft.com/office/drawing/2014/main" id="{9880C4C0-A40B-581C-2AF1-9A90F8DC112E}"/>
                </a:ext>
              </a:extLst>
            </p:cNvPr>
            <p:cNvCxnSpPr>
              <a:cxnSpLocks/>
            </p:cNvCxnSpPr>
            <p:nvPr/>
          </p:nvCxnSpPr>
          <p:spPr>
            <a:xfrm>
              <a:off x="8250154" y="1409512"/>
              <a:ext cx="0" cy="484187"/>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3" name="直接连接符 32">
              <a:extLst>
                <a:ext uri="{FF2B5EF4-FFF2-40B4-BE49-F238E27FC236}">
                  <a16:creationId xmlns:a16="http://schemas.microsoft.com/office/drawing/2014/main" id="{B109C3C0-8859-D9CE-C09C-1279F1A7BA92}"/>
                </a:ext>
              </a:extLst>
            </p:cNvPr>
            <p:cNvCxnSpPr>
              <a:cxnSpLocks/>
            </p:cNvCxnSpPr>
            <p:nvPr/>
          </p:nvCxnSpPr>
          <p:spPr>
            <a:xfrm>
              <a:off x="7561179" y="1409512"/>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C52BF0B-B5F9-3C7D-776C-97BD7720E88D}"/>
                </a:ext>
              </a:extLst>
            </p:cNvPr>
            <p:cNvCxnSpPr>
              <a:cxnSpLocks/>
            </p:cNvCxnSpPr>
            <p:nvPr/>
          </p:nvCxnSpPr>
          <p:spPr>
            <a:xfrm>
              <a:off x="7561179" y="1893699"/>
              <a:ext cx="1082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BEA552E8-03A1-06D9-FB96-79D974C7AE93}"/>
                </a:ext>
              </a:extLst>
            </p:cNvPr>
            <p:cNvSpPr txBox="1"/>
            <p:nvPr/>
          </p:nvSpPr>
          <p:spPr>
            <a:xfrm>
              <a:off x="6667071" y="1437723"/>
              <a:ext cx="1295400"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10.0 mm</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grpSp>
        <p:nvGrpSpPr>
          <p:cNvPr id="55" name="组合 54">
            <a:extLst>
              <a:ext uri="{FF2B5EF4-FFF2-40B4-BE49-F238E27FC236}">
                <a16:creationId xmlns:a16="http://schemas.microsoft.com/office/drawing/2014/main" id="{CCC59E3D-9525-D340-32B3-7E8F4B6DA0DF}"/>
              </a:ext>
            </a:extLst>
          </p:cNvPr>
          <p:cNvGrpSpPr/>
          <p:nvPr/>
        </p:nvGrpSpPr>
        <p:grpSpPr>
          <a:xfrm>
            <a:off x="4888994" y="3871466"/>
            <a:ext cx="3976467" cy="2771789"/>
            <a:chOff x="4888994" y="3871466"/>
            <a:chExt cx="3976467" cy="2771789"/>
          </a:xfrm>
        </p:grpSpPr>
        <p:pic>
          <p:nvPicPr>
            <p:cNvPr id="6" name="图片 5">
              <a:extLst>
                <a:ext uri="{FF2B5EF4-FFF2-40B4-BE49-F238E27FC236}">
                  <a16:creationId xmlns:a16="http://schemas.microsoft.com/office/drawing/2014/main" id="{1C83B1F4-AB84-0534-6914-6B2D3DCBB98A}"/>
                </a:ext>
              </a:extLst>
            </p:cNvPr>
            <p:cNvPicPr>
              <a:picLocks noChangeAspect="1"/>
            </p:cNvPicPr>
            <p:nvPr/>
          </p:nvPicPr>
          <p:blipFill>
            <a:blip r:embed="rId5"/>
            <a:srcRect r="1546" b="8461"/>
            <a:stretch/>
          </p:blipFill>
          <p:spPr>
            <a:xfrm>
              <a:off x="4888994" y="3871466"/>
              <a:ext cx="3976467" cy="2771789"/>
            </a:xfrm>
            <a:prstGeom prst="rect">
              <a:avLst/>
            </a:prstGeom>
          </p:spPr>
        </p:pic>
        <p:cxnSp>
          <p:nvCxnSpPr>
            <p:cNvPr id="43" name="直接箭头连接符 42">
              <a:extLst>
                <a:ext uri="{FF2B5EF4-FFF2-40B4-BE49-F238E27FC236}">
                  <a16:creationId xmlns:a16="http://schemas.microsoft.com/office/drawing/2014/main" id="{6CB84F10-F608-1B28-C8BA-B053693FEFAD}"/>
                </a:ext>
              </a:extLst>
            </p:cNvPr>
            <p:cNvCxnSpPr>
              <a:cxnSpLocks/>
            </p:cNvCxnSpPr>
            <p:nvPr/>
          </p:nvCxnSpPr>
          <p:spPr>
            <a:xfrm>
              <a:off x="8041707" y="5204331"/>
              <a:ext cx="60809" cy="907369"/>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4" name="直接连接符 43">
              <a:extLst>
                <a:ext uri="{FF2B5EF4-FFF2-40B4-BE49-F238E27FC236}">
                  <a16:creationId xmlns:a16="http://schemas.microsoft.com/office/drawing/2014/main" id="{7E30E07C-9707-3A41-59D2-60FCF01821E3}"/>
                </a:ext>
              </a:extLst>
            </p:cNvPr>
            <p:cNvCxnSpPr>
              <a:cxnSpLocks/>
            </p:cNvCxnSpPr>
            <p:nvPr/>
          </p:nvCxnSpPr>
          <p:spPr>
            <a:xfrm flipV="1">
              <a:off x="7395827" y="5179051"/>
              <a:ext cx="1128480" cy="78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8EFCFEE-E109-AA47-CF5D-B2638B0F3807}"/>
                </a:ext>
              </a:extLst>
            </p:cNvPr>
            <p:cNvCxnSpPr>
              <a:cxnSpLocks/>
            </p:cNvCxnSpPr>
            <p:nvPr/>
          </p:nvCxnSpPr>
          <p:spPr>
            <a:xfrm flipV="1">
              <a:off x="7395827" y="6073149"/>
              <a:ext cx="1103174" cy="771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399E63BC-1C87-8E59-EFAE-F1069EC5696A}"/>
                </a:ext>
              </a:extLst>
            </p:cNvPr>
            <p:cNvSpPr txBox="1"/>
            <p:nvPr/>
          </p:nvSpPr>
          <p:spPr>
            <a:xfrm>
              <a:off x="6651298" y="5466265"/>
              <a:ext cx="1295400"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29.1 mm</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775260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5832-F169-EECD-389C-9BB02131828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A7EA99-FFA0-1098-F6F4-236799DC027A}"/>
              </a:ext>
            </a:extLst>
          </p:cNvPr>
          <p:cNvSpPr>
            <a:spLocks noGrp="1"/>
          </p:cNvSpPr>
          <p:nvPr>
            <p:ph type="title"/>
          </p:nvPr>
        </p:nvSpPr>
        <p:spPr/>
        <p:txBody>
          <a:bodyPr/>
          <a:lstStyle/>
          <a:p>
            <a:r>
              <a:rPr lang="en-US" altLang="zh-CN" dirty="0"/>
              <a:t>Light yield test:</a:t>
            </a:r>
            <a:r>
              <a:rPr lang="zh-CN" altLang="en-US" dirty="0"/>
              <a:t> </a:t>
            </a:r>
            <a:r>
              <a:rPr lang="en-US" altLang="zh-CN" dirty="0"/>
              <a:t>plate CsI(Tl)</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82E96CE-BC4F-C550-92EB-06F04429169A}"/>
                  </a:ext>
                </a:extLst>
              </p:cNvPr>
              <p:cNvSpPr>
                <a:spLocks noGrp="1"/>
              </p:cNvSpPr>
              <p:nvPr>
                <p:ph idx="1"/>
              </p:nvPr>
            </p:nvSpPr>
            <p:spPr>
              <a:xfrm>
                <a:off x="320461" y="786832"/>
                <a:ext cx="7952977" cy="5389990"/>
              </a:xfrm>
            </p:spPr>
            <p:txBody>
              <a:bodyPr/>
              <a:lstStyle/>
              <a:p>
                <a:r>
                  <a:rPr lang="en-US" altLang="zh-CN" dirty="0"/>
                  <a:t>Plate CsI(Tl) crystals are used to improve energy reconstruction</a:t>
                </a:r>
              </a:p>
              <a:p>
                <a:r>
                  <a:rPr lang="en-US" altLang="zh-CN" dirty="0"/>
                  <a:t>Hamamatsu plate</a:t>
                </a:r>
                <a:r>
                  <a:rPr lang="en-US" altLang="zh-CN" dirty="0">
                    <a:ea typeface="黑体" panose="02010609060101010101" pitchFamily="49" charset="-122"/>
                  </a:rPr>
                  <a:t> CsI(Tl)</a:t>
                </a:r>
              </a:p>
              <a:p>
                <a:pPr lvl="1"/>
                <a:r>
                  <a:rPr lang="en-US" altLang="zh-CN" dirty="0"/>
                  <a:t>Crystal size: 150×150×16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3</m:t>
                        </m:r>
                      </m:sup>
                    </m:sSup>
                  </m:oMath>
                </a14:m>
                <a:endParaRPr lang="en-US" altLang="zh-CN" b="0" dirty="0"/>
              </a:p>
              <a:p>
                <a:pPr lvl="1"/>
                <a:r>
                  <a:rPr lang="en-US" altLang="zh-CN" dirty="0"/>
                  <a:t>Optical window: 15×15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𝑚𝑚</m:t>
                        </m:r>
                      </m:e>
                      <m:sup>
                        <m:r>
                          <a:rPr lang="en-US" altLang="zh-CN" b="0" i="1" smtClean="0">
                            <a:latin typeface="Cambria Math" panose="02040503050406030204" pitchFamily="18" charset="0"/>
                          </a:rPr>
                          <m:t>2</m:t>
                        </m:r>
                      </m:sup>
                    </m:sSup>
                  </m:oMath>
                </a14:m>
                <a:endParaRPr lang="en-US" altLang="zh-CN" dirty="0"/>
              </a:p>
              <a:p>
                <a:pPr lvl="1"/>
                <a:r>
                  <a:rPr lang="en-US" altLang="zh-CN" dirty="0">
                    <a:ea typeface="黑体" panose="02010609060101010101" pitchFamily="49" charset="-122"/>
                  </a:rPr>
                  <a:t>TiO2 coating: </a:t>
                </a:r>
                <a:r>
                  <a:rPr lang="en-US" altLang="zh-CN" dirty="0"/>
                  <a:t>0.6 mm</a:t>
                </a:r>
              </a:p>
            </p:txBody>
          </p:sp>
        </mc:Choice>
        <mc:Fallback xmlns="">
          <p:sp>
            <p:nvSpPr>
              <p:cNvPr id="3" name="内容占位符 2">
                <a:extLst>
                  <a:ext uri="{FF2B5EF4-FFF2-40B4-BE49-F238E27FC236}">
                    <a16:creationId xmlns:a16="http://schemas.microsoft.com/office/drawing/2014/main" id="{731A4F28-B21F-D037-648D-8FDC1EEA171D}"/>
                  </a:ext>
                </a:extLst>
              </p:cNvPr>
              <p:cNvSpPr>
                <a:spLocks noGrp="1" noRot="1" noChangeAspect="1" noMove="1" noResize="1" noEditPoints="1" noAdjustHandles="1" noChangeArrowheads="1" noChangeShapeType="1" noTextEdit="1"/>
              </p:cNvSpPr>
              <p:nvPr>
                <p:ph idx="1"/>
              </p:nvPr>
            </p:nvSpPr>
            <p:spPr>
              <a:xfrm>
                <a:off x="320461" y="786832"/>
                <a:ext cx="7952977" cy="5389990"/>
              </a:xfrm>
              <a:blipFill>
                <a:blip r:embed="rId2"/>
                <a:stretch>
                  <a:fillRect l="-230" t="-79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9430A74D-CA31-3376-AA0A-045235CA9F96}"/>
              </a:ext>
            </a:extLst>
          </p:cNvPr>
          <p:cNvSpPr>
            <a:spLocks noGrp="1"/>
          </p:cNvSpPr>
          <p:nvPr>
            <p:ph type="dt" sz="half" idx="10"/>
          </p:nvPr>
        </p:nvSpPr>
        <p:spPr/>
        <p:txBody>
          <a:bodyPr/>
          <a:lstStyle/>
          <a:p>
            <a:fld id="{C2943033-0FFB-4ECC-A3F7-8D3ABD5E73E4}"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E904C9C8-5D98-2E91-8C12-B372D06977C7}"/>
              </a:ext>
            </a:extLst>
          </p:cNvPr>
          <p:cNvSpPr>
            <a:spLocks noGrp="1"/>
          </p:cNvSpPr>
          <p:nvPr>
            <p:ph type="sldNum" sz="quarter" idx="12"/>
          </p:nvPr>
        </p:nvSpPr>
        <p:spPr/>
        <p:txBody>
          <a:bodyPr/>
          <a:lstStyle/>
          <a:p>
            <a:fld id="{594EB773-AC9C-4FD7-86AF-8E7E9F681A4F}" type="slidenum">
              <a:rPr lang="zh-CN" altLang="en-US" smtClean="0"/>
              <a:t>51</a:t>
            </a:fld>
            <a:endParaRPr lang="zh-CN" altLang="en-US" dirty="0"/>
          </a:p>
        </p:txBody>
      </p:sp>
      <p:pic>
        <p:nvPicPr>
          <p:cNvPr id="17" name="图片 16">
            <a:extLst>
              <a:ext uri="{FF2B5EF4-FFF2-40B4-BE49-F238E27FC236}">
                <a16:creationId xmlns:a16="http://schemas.microsoft.com/office/drawing/2014/main" id="{3CC7FA99-34FF-D229-C20D-D9F390F833C2}"/>
              </a:ext>
            </a:extLst>
          </p:cNvPr>
          <p:cNvPicPr>
            <a:picLocks noChangeAspect="1"/>
          </p:cNvPicPr>
          <p:nvPr/>
        </p:nvPicPr>
        <p:blipFill>
          <a:blip r:embed="rId3"/>
          <a:srcRect l="8151" t="7333" r="1641" b="6500"/>
          <a:stretch/>
        </p:blipFill>
        <p:spPr>
          <a:xfrm>
            <a:off x="8724232" y="736421"/>
            <a:ext cx="3075286" cy="1662194"/>
          </a:xfrm>
          <a:prstGeom prst="rect">
            <a:avLst/>
          </a:prstGeom>
        </p:spPr>
      </p:pic>
      <p:grpSp>
        <p:nvGrpSpPr>
          <p:cNvPr id="18" name="组合 17">
            <a:extLst>
              <a:ext uri="{FF2B5EF4-FFF2-40B4-BE49-F238E27FC236}">
                <a16:creationId xmlns:a16="http://schemas.microsoft.com/office/drawing/2014/main" id="{88DF1E4E-99C4-79FF-7E80-2FBA5C98A8D8}"/>
              </a:ext>
            </a:extLst>
          </p:cNvPr>
          <p:cNvGrpSpPr/>
          <p:nvPr/>
        </p:nvGrpSpPr>
        <p:grpSpPr>
          <a:xfrm>
            <a:off x="9304104" y="4873983"/>
            <a:ext cx="1915541" cy="1681443"/>
            <a:chOff x="9444098" y="1163687"/>
            <a:chExt cx="2250115" cy="2146406"/>
          </a:xfrm>
        </p:grpSpPr>
        <p:pic>
          <p:nvPicPr>
            <p:cNvPr id="19" name="图片 18">
              <a:extLst>
                <a:ext uri="{FF2B5EF4-FFF2-40B4-BE49-F238E27FC236}">
                  <a16:creationId xmlns:a16="http://schemas.microsoft.com/office/drawing/2014/main" id="{247351D7-2042-C70F-C3EC-255C6FFFC022}"/>
                </a:ext>
              </a:extLst>
            </p:cNvPr>
            <p:cNvPicPr>
              <a:picLocks noChangeAspect="1"/>
            </p:cNvPicPr>
            <p:nvPr/>
          </p:nvPicPr>
          <p:blipFill rotWithShape="1">
            <a:blip r:embed="rId4"/>
            <a:srcRect t="32737" r="10301" b="19133"/>
            <a:stretch/>
          </p:blipFill>
          <p:spPr>
            <a:xfrm>
              <a:off x="9444098" y="1163687"/>
              <a:ext cx="2250115" cy="2146406"/>
            </a:xfrm>
            <a:prstGeom prst="rect">
              <a:avLst/>
            </a:prstGeom>
          </p:spPr>
        </p:pic>
        <p:cxnSp>
          <p:nvCxnSpPr>
            <p:cNvPr id="20" name="直接箭头连接符 19">
              <a:extLst>
                <a:ext uri="{FF2B5EF4-FFF2-40B4-BE49-F238E27FC236}">
                  <a16:creationId xmlns:a16="http://schemas.microsoft.com/office/drawing/2014/main" id="{D057BB23-D378-EA8D-8CE9-B5E22E8D53F3}"/>
                </a:ext>
              </a:extLst>
            </p:cNvPr>
            <p:cNvCxnSpPr>
              <a:cxnSpLocks/>
            </p:cNvCxnSpPr>
            <p:nvPr/>
          </p:nvCxnSpPr>
          <p:spPr>
            <a:xfrm>
              <a:off x="10161727" y="2040180"/>
              <a:ext cx="814040"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pic>
        <p:nvPicPr>
          <p:cNvPr id="22" name="图片 21">
            <a:extLst>
              <a:ext uri="{FF2B5EF4-FFF2-40B4-BE49-F238E27FC236}">
                <a16:creationId xmlns:a16="http://schemas.microsoft.com/office/drawing/2014/main" id="{572E3214-CC38-0816-EF14-55B72CA784F3}"/>
              </a:ext>
            </a:extLst>
          </p:cNvPr>
          <p:cNvPicPr>
            <a:picLocks noChangeAspect="1"/>
          </p:cNvPicPr>
          <p:nvPr/>
        </p:nvPicPr>
        <p:blipFill>
          <a:blip r:embed="rId5"/>
          <a:srcRect t="6980"/>
          <a:stretch/>
        </p:blipFill>
        <p:spPr>
          <a:xfrm>
            <a:off x="8724233" y="2589308"/>
            <a:ext cx="3075285" cy="1785038"/>
          </a:xfrm>
          <a:prstGeom prst="rect">
            <a:avLst/>
          </a:prstGeom>
        </p:spPr>
      </p:pic>
      <p:pic>
        <p:nvPicPr>
          <p:cNvPr id="23" name="图片 22">
            <a:extLst>
              <a:ext uri="{FF2B5EF4-FFF2-40B4-BE49-F238E27FC236}">
                <a16:creationId xmlns:a16="http://schemas.microsoft.com/office/drawing/2014/main" id="{0BECA96C-F5AC-9B94-621D-B8B89D648D37}"/>
              </a:ext>
            </a:extLst>
          </p:cNvPr>
          <p:cNvPicPr>
            <a:picLocks noChangeAspect="1"/>
          </p:cNvPicPr>
          <p:nvPr/>
        </p:nvPicPr>
        <p:blipFill>
          <a:blip r:embed="rId6"/>
          <a:stretch>
            <a:fillRect/>
          </a:stretch>
        </p:blipFill>
        <p:spPr>
          <a:xfrm>
            <a:off x="459351" y="2829657"/>
            <a:ext cx="7693966" cy="3347165"/>
          </a:xfrm>
          <a:prstGeom prst="rect">
            <a:avLst/>
          </a:prstGeom>
        </p:spPr>
      </p:pic>
      <p:cxnSp>
        <p:nvCxnSpPr>
          <p:cNvPr id="5" name="直接连接符 4">
            <a:extLst>
              <a:ext uri="{FF2B5EF4-FFF2-40B4-BE49-F238E27FC236}">
                <a16:creationId xmlns:a16="http://schemas.microsoft.com/office/drawing/2014/main" id="{ED9A04C3-CD56-E763-C853-574CD28DFC68}"/>
              </a:ext>
            </a:extLst>
          </p:cNvPr>
          <p:cNvCxnSpPr>
            <a:cxnSpLocks/>
          </p:cNvCxnSpPr>
          <p:nvPr/>
        </p:nvCxnSpPr>
        <p:spPr>
          <a:xfrm flipV="1">
            <a:off x="9915027" y="4186663"/>
            <a:ext cx="0" cy="632008"/>
          </a:xfrm>
          <a:prstGeom prst="line">
            <a:avLst/>
          </a:prstGeom>
          <a:ln w="28575" cap="flat" cmpd="sng" algn="ctr">
            <a:solidFill>
              <a:srgbClr val="7030A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矩形 11">
            <a:extLst>
              <a:ext uri="{FF2B5EF4-FFF2-40B4-BE49-F238E27FC236}">
                <a16:creationId xmlns:a16="http://schemas.microsoft.com/office/drawing/2014/main" id="{5E554FB6-14FC-722D-98AE-14EBCB0104B1}"/>
              </a:ext>
            </a:extLst>
          </p:cNvPr>
          <p:cNvSpPr/>
          <p:nvPr/>
        </p:nvSpPr>
        <p:spPr>
          <a:xfrm>
            <a:off x="9230982" y="4818671"/>
            <a:ext cx="2024522" cy="1785038"/>
          </a:xfrm>
          <a:prstGeom prst="rect">
            <a:avLst/>
          </a:pr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CDC7810-75EF-E07E-2FBC-9582DCFE2417}"/>
              </a:ext>
            </a:extLst>
          </p:cNvPr>
          <p:cNvSpPr/>
          <p:nvPr/>
        </p:nvSpPr>
        <p:spPr>
          <a:xfrm>
            <a:off x="9089020" y="1114058"/>
            <a:ext cx="1320109" cy="1140627"/>
          </a:xfrm>
          <a:prstGeom prst="rect">
            <a:avLst/>
          </a:prstGeom>
          <a:noFill/>
          <a:ln w="28575">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22DBB19-2F31-A794-76A0-EDCEFCC05B6B}"/>
              </a:ext>
            </a:extLst>
          </p:cNvPr>
          <p:cNvSpPr/>
          <p:nvPr/>
        </p:nvSpPr>
        <p:spPr>
          <a:xfrm>
            <a:off x="8692917" y="2541025"/>
            <a:ext cx="3147303" cy="1856108"/>
          </a:xfrm>
          <a:prstGeom prst="rect">
            <a:avLst/>
          </a:prstGeom>
          <a:noFill/>
          <a:ln w="28575">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FD625A33-14D0-60BF-3590-20C557BDD6C1}"/>
              </a:ext>
            </a:extLst>
          </p:cNvPr>
          <p:cNvCxnSpPr>
            <a:cxnSpLocks/>
          </p:cNvCxnSpPr>
          <p:nvPr/>
        </p:nvCxnSpPr>
        <p:spPr>
          <a:xfrm flipV="1">
            <a:off x="9785591" y="2274952"/>
            <a:ext cx="0" cy="266073"/>
          </a:xfrm>
          <a:prstGeom prst="line">
            <a:avLst/>
          </a:prstGeom>
          <a:ln w="28575" cap="flat" cmpd="sng" algn="ctr">
            <a:solidFill>
              <a:schemeClr val="accent1">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文本框 6">
            <a:extLst>
              <a:ext uri="{FF2B5EF4-FFF2-40B4-BE49-F238E27FC236}">
                <a16:creationId xmlns:a16="http://schemas.microsoft.com/office/drawing/2014/main" id="{4B12A3F0-A4E5-9FC4-CEF9-6BF584849887}"/>
              </a:ext>
            </a:extLst>
          </p:cNvPr>
          <p:cNvSpPr txBox="1"/>
          <p:nvPr/>
        </p:nvSpPr>
        <p:spPr>
          <a:xfrm>
            <a:off x="761319" y="6105566"/>
            <a:ext cx="2933585"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Light yield: ~ 986 p.e. /MeV</a:t>
            </a:r>
          </a:p>
        </p:txBody>
      </p:sp>
      <p:sp>
        <p:nvSpPr>
          <p:cNvPr id="8" name="文本框 7">
            <a:extLst>
              <a:ext uri="{FF2B5EF4-FFF2-40B4-BE49-F238E27FC236}">
                <a16:creationId xmlns:a16="http://schemas.microsoft.com/office/drawing/2014/main" id="{90BD870F-9517-AB5D-97CA-C5635D023D71}"/>
              </a:ext>
            </a:extLst>
          </p:cNvPr>
          <p:cNvSpPr txBox="1"/>
          <p:nvPr/>
        </p:nvSpPr>
        <p:spPr>
          <a:xfrm>
            <a:off x="4883129" y="6176822"/>
            <a:ext cx="2857955" cy="338554"/>
          </a:xfrm>
          <a:prstGeom prst="rect">
            <a:avLst/>
          </a:prstGeom>
          <a:solidFill>
            <a:srgbClr val="FFFF00"/>
          </a:solidFill>
        </p:spPr>
        <p:txBody>
          <a:bodyPr wrap="square">
            <a:spAutoFit/>
          </a:bodyPr>
          <a:lstStyle/>
          <a:p>
            <a:r>
              <a:rPr lang="en-US" altLang="zh-CN" sz="1600" b="1" dirty="0">
                <a:latin typeface="Arial" panose="020B0604020202020204" pitchFamily="34" charset="0"/>
                <a:cs typeface="Arial" panose="020B0604020202020204" pitchFamily="34" charset="0"/>
              </a:rPr>
              <a:t>Light yield: ~ 638 p.e. /MeV</a:t>
            </a:r>
          </a:p>
        </p:txBody>
      </p:sp>
    </p:spTree>
    <p:extLst>
      <p:ext uri="{BB962C8B-B14F-4D97-AF65-F5344CB8AC3E}">
        <p14:creationId xmlns:p14="http://schemas.microsoft.com/office/powerpoint/2010/main" val="3015681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1B1ED-5D20-E887-CBFB-3DD7B094C5AC}"/>
              </a:ext>
            </a:extLst>
          </p:cNvPr>
          <p:cNvSpPr>
            <a:spLocks noGrp="1"/>
          </p:cNvSpPr>
          <p:nvPr>
            <p:ph type="title"/>
          </p:nvPr>
        </p:nvSpPr>
        <p:spPr/>
        <p:txBody>
          <a:bodyPr/>
          <a:lstStyle/>
          <a:p>
            <a:r>
              <a:rPr lang="en-US" altLang="zh-CN" dirty="0"/>
              <a:t>Gamma-ray physics</a:t>
            </a:r>
            <a:endParaRPr lang="zh-CN" altLang="en-US" dirty="0"/>
          </a:p>
        </p:txBody>
      </p:sp>
      <p:sp>
        <p:nvSpPr>
          <p:cNvPr id="3" name="内容占位符 2">
            <a:extLst>
              <a:ext uri="{FF2B5EF4-FFF2-40B4-BE49-F238E27FC236}">
                <a16:creationId xmlns:a16="http://schemas.microsoft.com/office/drawing/2014/main" id="{90115EA6-324C-6B9D-3D26-CB5976B2C0CC}"/>
              </a:ext>
            </a:extLst>
          </p:cNvPr>
          <p:cNvSpPr>
            <a:spLocks noGrp="1"/>
          </p:cNvSpPr>
          <p:nvPr>
            <p:ph idx="1"/>
          </p:nvPr>
        </p:nvSpPr>
        <p:spPr/>
        <p:txBody>
          <a:bodyPr/>
          <a:lstStyle/>
          <a:p>
            <a:r>
              <a:rPr lang="en-US" altLang="zh-CN" dirty="0"/>
              <a:t>Time-domain astronomy</a:t>
            </a:r>
          </a:p>
          <a:p>
            <a:r>
              <a:rPr lang="en-US" altLang="zh-CN" dirty="0"/>
              <a:t>Gamma-ray burst</a:t>
            </a:r>
          </a:p>
          <a:p>
            <a:r>
              <a:rPr lang="en-US" altLang="zh-CN" dirty="0"/>
              <a:t>Millisecond pulsar</a:t>
            </a:r>
          </a:p>
          <a:p>
            <a:r>
              <a:rPr lang="en-US" altLang="zh-CN" dirty="0"/>
              <a:t>Fermi bubbles</a:t>
            </a:r>
          </a:p>
          <a:p>
            <a:r>
              <a:rPr lang="en-US" altLang="zh-CN" dirty="0"/>
              <a:t>Dark matter spectral line search</a:t>
            </a:r>
            <a:endParaRPr lang="zh-CN" altLang="en-US" dirty="0"/>
          </a:p>
        </p:txBody>
      </p:sp>
      <p:sp>
        <p:nvSpPr>
          <p:cNvPr id="4" name="日期占位符 3">
            <a:extLst>
              <a:ext uri="{FF2B5EF4-FFF2-40B4-BE49-F238E27FC236}">
                <a16:creationId xmlns:a16="http://schemas.microsoft.com/office/drawing/2014/main" id="{AFE96E9B-FC63-BA45-5B28-38BF183FEF39}"/>
              </a:ext>
            </a:extLst>
          </p:cNvPr>
          <p:cNvSpPr>
            <a:spLocks noGrp="1"/>
          </p:cNvSpPr>
          <p:nvPr>
            <p:ph type="dt" sz="half" idx="10"/>
          </p:nvPr>
        </p:nvSpPr>
        <p:spPr/>
        <p:txBody>
          <a:bodyPr/>
          <a:lstStyle/>
          <a:p>
            <a:fld id="{C7AA3753-D85A-400E-9C40-933B587D8C32}"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4611FCBF-EEB5-6158-C627-2793120B5E0A}"/>
              </a:ext>
            </a:extLst>
          </p:cNvPr>
          <p:cNvSpPr>
            <a:spLocks noGrp="1"/>
          </p:cNvSpPr>
          <p:nvPr>
            <p:ph type="sldNum" sz="quarter" idx="12"/>
          </p:nvPr>
        </p:nvSpPr>
        <p:spPr/>
        <p:txBody>
          <a:bodyPr/>
          <a:lstStyle/>
          <a:p>
            <a:fld id="{594EB773-AC9C-4FD7-86AF-8E7E9F681A4F}" type="slidenum">
              <a:rPr lang="zh-CN" altLang="en-US" smtClean="0"/>
              <a:t>52</a:t>
            </a:fld>
            <a:endParaRPr lang="zh-CN" altLang="en-US" dirty="0"/>
          </a:p>
        </p:txBody>
      </p:sp>
    </p:spTree>
    <p:extLst>
      <p:ext uri="{BB962C8B-B14F-4D97-AF65-F5344CB8AC3E}">
        <p14:creationId xmlns:p14="http://schemas.microsoft.com/office/powerpoint/2010/main" val="3177458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3361D7-291D-5CE6-AB8A-02EDB93D11BE}"/>
              </a:ext>
            </a:extLst>
          </p:cNvPr>
          <p:cNvSpPr>
            <a:spLocks noGrp="1"/>
          </p:cNvSpPr>
          <p:nvPr>
            <p:ph type="title"/>
          </p:nvPr>
        </p:nvSpPr>
        <p:spPr/>
        <p:txBody>
          <a:bodyPr/>
          <a:lstStyle/>
          <a:p>
            <a:r>
              <a:rPr lang="en-US" altLang="zh-CN" dirty="0"/>
              <a:t>VLAST</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FF64AA2-1674-49F1-11B3-FDBCB1873851}"/>
                  </a:ext>
                </a:extLst>
              </p:cNvPr>
              <p:cNvSpPr>
                <a:spLocks noGrp="1"/>
              </p:cNvSpPr>
              <p:nvPr>
                <p:ph idx="1"/>
              </p:nvPr>
            </p:nvSpPr>
            <p:spPr>
              <a:xfrm>
                <a:off x="320462" y="786832"/>
                <a:ext cx="5504141" cy="5389990"/>
              </a:xfrm>
            </p:spPr>
            <p:txBody>
              <a:bodyPr>
                <a:normAutofit/>
              </a:bodyPr>
              <a:lstStyle/>
              <a:p>
                <a:r>
                  <a:rPr lang="en-US" altLang="zh-CN" dirty="0"/>
                  <a:t>VLAST</a:t>
                </a:r>
                <a:r>
                  <a:rPr lang="zh-CN" altLang="en-US" dirty="0"/>
                  <a:t>优势</a:t>
                </a:r>
                <a:endParaRPr lang="en-US" altLang="zh-CN" dirty="0"/>
              </a:p>
              <a:p>
                <a:pPr lvl="1"/>
                <a:r>
                  <a:rPr lang="zh-CN" altLang="en-US" dirty="0"/>
                  <a:t>更大的峰值接受度：</a:t>
                </a:r>
                <a:r>
                  <a:rPr lang="en-US" altLang="zh-CN" dirty="0"/>
                  <a:t>10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𝑆𝑟</m:t>
                    </m:r>
                  </m:oMath>
                </a14:m>
                <a:endParaRPr lang="en-US" altLang="zh-CN" dirty="0"/>
              </a:p>
              <a:p>
                <a:pPr lvl="1"/>
                <a:r>
                  <a:rPr lang="zh-CN" altLang="en-US" dirty="0"/>
                  <a:t>更广的能谱覆盖范围：</a:t>
                </a:r>
                <a:r>
                  <a:rPr lang="en-US" altLang="zh-CN" dirty="0"/>
                  <a:t>1 MeV ~ 10TeV</a:t>
                </a:r>
              </a:p>
              <a:p>
                <a:pPr lvl="1"/>
                <a:r>
                  <a:rPr lang="zh-CN" altLang="en-US" dirty="0"/>
                  <a:t>高能量分辨：</a:t>
                </a:r>
                <a:r>
                  <a:rPr lang="en-US" altLang="zh-CN" dirty="0"/>
                  <a:t>~1.5%@10GeV</a:t>
                </a:r>
              </a:p>
              <a:p>
                <a:r>
                  <a:rPr lang="en-US" altLang="zh-CN" dirty="0"/>
                  <a:t>VLAST</a:t>
                </a:r>
                <a:r>
                  <a:rPr lang="zh-CN" altLang="en-US" dirty="0"/>
                  <a:t>的物理挑战</a:t>
                </a:r>
                <a:endParaRPr lang="en-US" altLang="zh-CN" dirty="0"/>
              </a:p>
              <a:p>
                <a:pPr lvl="1"/>
                <a:r>
                  <a:rPr lang="en-US" altLang="zh-CN" dirty="0"/>
                  <a:t>TeV</a:t>
                </a:r>
                <a:r>
                  <a:rPr lang="zh-CN" altLang="en-US" dirty="0"/>
                  <a:t>量级下伽马流量远小于质子，电子 </a:t>
                </a:r>
                <a:r>
                  <a:rPr lang="en-US" altLang="zh-CN" dirty="0"/>
                  <a:t>-&gt; </a:t>
                </a:r>
                <a:r>
                  <a:rPr lang="zh-CN" altLang="en-US" dirty="0"/>
                  <a:t>卓越的粒子鉴别性能</a:t>
                </a:r>
                <a:endParaRPr lang="en-US" altLang="zh-CN" dirty="0"/>
              </a:p>
              <a:p>
                <a:pPr lvl="1"/>
                <a:r>
                  <a:rPr lang="zh-CN" altLang="en-US" dirty="0"/>
                  <a:t>高能伽马在探测器材料产生的正负电子容易发生方向偏折 </a:t>
                </a:r>
                <a:r>
                  <a:rPr lang="en-US" altLang="zh-CN" dirty="0"/>
                  <a:t>-&gt; </a:t>
                </a:r>
                <a:r>
                  <a:rPr lang="zh-CN" altLang="en-US" dirty="0"/>
                  <a:t>高精度的径迹探测器</a:t>
                </a:r>
                <a:endParaRPr lang="en-US" altLang="zh-CN" dirty="0"/>
              </a:p>
              <a:p>
                <a:r>
                  <a:rPr lang="en-US" altLang="zh-CN" dirty="0"/>
                  <a:t>VLAST</a:t>
                </a:r>
                <a:r>
                  <a:rPr lang="zh-CN" altLang="en-US" dirty="0"/>
                  <a:t>的关键技术</a:t>
                </a:r>
                <a:endParaRPr lang="en-US" altLang="zh-CN" dirty="0"/>
              </a:p>
              <a:p>
                <a:pPr lvl="1"/>
                <a:r>
                  <a:rPr lang="zh-CN" altLang="en-US" dirty="0"/>
                  <a:t>塑闪预埋光纤的反符合探测器技术</a:t>
                </a:r>
                <a:endParaRPr lang="en-US" altLang="zh-CN" dirty="0"/>
              </a:p>
              <a:p>
                <a:pPr lvl="2"/>
                <a:r>
                  <a:rPr lang="en-US" altLang="zh-CN" dirty="0"/>
                  <a:t>&gt;99.9%</a:t>
                </a:r>
                <a:r>
                  <a:rPr lang="zh-CN" altLang="en-US" dirty="0"/>
                  <a:t>均匀探测效率</a:t>
                </a:r>
                <a:endParaRPr lang="en-US" altLang="zh-CN" dirty="0"/>
              </a:p>
              <a:p>
                <a:pPr lvl="2"/>
                <a:r>
                  <a:rPr lang="en-US" altLang="zh-CN" dirty="0"/>
                  <a:t>10kHz/</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2</m:t>
                        </m:r>
                      </m:sup>
                    </m:sSup>
                    <m:r>
                      <a:rPr lang="zh-CN" altLang="en-US" i="1">
                        <a:latin typeface="Cambria Math" panose="02040503050406030204" pitchFamily="18" charset="0"/>
                      </a:rPr>
                      <m:t>高</m:t>
                    </m:r>
                  </m:oMath>
                </a14:m>
                <a:r>
                  <a:rPr lang="zh-CN" altLang="en-US" dirty="0"/>
                  <a:t>计数率</a:t>
                </a:r>
                <a:endParaRPr lang="en-US" altLang="zh-CN" dirty="0"/>
              </a:p>
              <a:p>
                <a:pPr lvl="1"/>
                <a:r>
                  <a:rPr lang="zh-CN" altLang="en-US" dirty="0"/>
                  <a:t>高分辨的超大面积硅微条</a:t>
                </a:r>
                <a:endParaRPr lang="en-US" altLang="zh-CN" dirty="0"/>
              </a:p>
              <a:p>
                <a:pPr lvl="2"/>
                <a:r>
                  <a:rPr lang="en-US" altLang="zh-CN" dirty="0"/>
                  <a:t>&gt;50um</a:t>
                </a:r>
                <a:r>
                  <a:rPr lang="zh-CN" altLang="en-US" dirty="0"/>
                  <a:t>的位置分辨</a:t>
                </a:r>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4FF64AA2-1674-49F1-11B3-FDBCB1873851}"/>
                  </a:ext>
                </a:extLst>
              </p:cNvPr>
              <p:cNvSpPr>
                <a:spLocks noGrp="1" noRot="1" noChangeAspect="1" noMove="1" noResize="1" noEditPoints="1" noAdjustHandles="1" noChangeArrowheads="1" noChangeShapeType="1" noTextEdit="1"/>
              </p:cNvSpPr>
              <p:nvPr>
                <p:ph idx="1"/>
              </p:nvPr>
            </p:nvSpPr>
            <p:spPr>
              <a:xfrm>
                <a:off x="320462" y="786832"/>
                <a:ext cx="5504141" cy="5389990"/>
              </a:xfrm>
              <a:blipFill>
                <a:blip r:embed="rId2"/>
                <a:stretch>
                  <a:fillRect l="-333" t="-1244"/>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38219B1D-60E1-0A99-413E-CF35E40CE92C}"/>
              </a:ext>
            </a:extLst>
          </p:cNvPr>
          <p:cNvSpPr>
            <a:spLocks noGrp="1"/>
          </p:cNvSpPr>
          <p:nvPr>
            <p:ph type="dt" sz="half" idx="10"/>
          </p:nvPr>
        </p:nvSpPr>
        <p:spPr/>
        <p:txBody>
          <a:bodyPr/>
          <a:lstStyle/>
          <a:p>
            <a:fld id="{F77768FA-258D-4C21-B32C-DC413C3A6F08}"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EE4AD664-CE43-66B2-AC26-9C28C48AC71C}"/>
              </a:ext>
            </a:extLst>
          </p:cNvPr>
          <p:cNvSpPr>
            <a:spLocks noGrp="1"/>
          </p:cNvSpPr>
          <p:nvPr>
            <p:ph type="sldNum" sz="quarter" idx="12"/>
          </p:nvPr>
        </p:nvSpPr>
        <p:spPr/>
        <p:txBody>
          <a:bodyPr/>
          <a:lstStyle/>
          <a:p>
            <a:fld id="{594EB773-AC9C-4FD7-86AF-8E7E9F681A4F}" type="slidenum">
              <a:rPr lang="zh-CN" altLang="en-US" smtClean="0"/>
              <a:t>53</a:t>
            </a:fld>
            <a:endParaRPr lang="zh-CN" altLang="en-US" dirty="0"/>
          </a:p>
        </p:txBody>
      </p:sp>
      <p:pic>
        <p:nvPicPr>
          <p:cNvPr id="11" name="图片 10">
            <a:extLst>
              <a:ext uri="{FF2B5EF4-FFF2-40B4-BE49-F238E27FC236}">
                <a16:creationId xmlns:a16="http://schemas.microsoft.com/office/drawing/2014/main" id="{CE1CADD3-FA29-AD00-3CED-24A5EBE40E52}"/>
              </a:ext>
            </a:extLst>
          </p:cNvPr>
          <p:cNvPicPr>
            <a:picLocks noChangeAspect="1"/>
          </p:cNvPicPr>
          <p:nvPr/>
        </p:nvPicPr>
        <p:blipFill>
          <a:blip r:embed="rId3"/>
          <a:stretch>
            <a:fillRect/>
          </a:stretch>
        </p:blipFill>
        <p:spPr>
          <a:xfrm>
            <a:off x="5824603" y="1448167"/>
            <a:ext cx="6012818" cy="4157230"/>
          </a:xfrm>
          <a:prstGeom prst="rect">
            <a:avLst/>
          </a:prstGeom>
        </p:spPr>
      </p:pic>
    </p:spTree>
    <p:extLst>
      <p:ext uri="{BB962C8B-B14F-4D97-AF65-F5344CB8AC3E}">
        <p14:creationId xmlns:p14="http://schemas.microsoft.com/office/powerpoint/2010/main" val="3581557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E05270-89AF-A2A5-32AA-7F217945CCC8}"/>
              </a:ext>
            </a:extLst>
          </p:cNvPr>
          <p:cNvSpPr>
            <a:spLocks noGrp="1"/>
          </p:cNvSpPr>
          <p:nvPr>
            <p:ph type="title"/>
          </p:nvPr>
        </p:nvSpPr>
        <p:spPr/>
        <p:txBody>
          <a:bodyPr/>
          <a:lstStyle/>
          <a:p>
            <a:r>
              <a:rPr lang="en-US" altLang="zh-CN" dirty="0"/>
              <a:t>VLAST-P</a:t>
            </a:r>
            <a:endParaRPr lang="zh-CN" altLang="en-US" dirty="0"/>
          </a:p>
        </p:txBody>
      </p:sp>
      <p:sp>
        <p:nvSpPr>
          <p:cNvPr id="3" name="内容占位符 2">
            <a:extLst>
              <a:ext uri="{FF2B5EF4-FFF2-40B4-BE49-F238E27FC236}">
                <a16:creationId xmlns:a16="http://schemas.microsoft.com/office/drawing/2014/main" id="{BCC06574-C9BF-4FB5-560B-013C8DAC9797}"/>
              </a:ext>
            </a:extLst>
          </p:cNvPr>
          <p:cNvSpPr>
            <a:spLocks noGrp="1"/>
          </p:cNvSpPr>
          <p:nvPr>
            <p:ph idx="1"/>
          </p:nvPr>
        </p:nvSpPr>
        <p:spPr/>
        <p:txBody>
          <a:bodyPr/>
          <a:lstStyle/>
          <a:p>
            <a:r>
              <a:rPr lang="en-US" altLang="zh-CN" dirty="0"/>
              <a:t>VLAST-P</a:t>
            </a:r>
            <a:r>
              <a:rPr lang="zh-CN" altLang="en-US" dirty="0"/>
              <a:t>载荷配置技术参数设计指标</a:t>
            </a:r>
            <a:endParaRPr lang="en-US" altLang="zh-CN" dirty="0"/>
          </a:p>
        </p:txBody>
      </p:sp>
      <p:sp>
        <p:nvSpPr>
          <p:cNvPr id="4" name="日期占位符 3">
            <a:extLst>
              <a:ext uri="{FF2B5EF4-FFF2-40B4-BE49-F238E27FC236}">
                <a16:creationId xmlns:a16="http://schemas.microsoft.com/office/drawing/2014/main" id="{CD6DF799-0F05-C99D-B97A-0E4FC27A1D75}"/>
              </a:ext>
            </a:extLst>
          </p:cNvPr>
          <p:cNvSpPr>
            <a:spLocks noGrp="1"/>
          </p:cNvSpPr>
          <p:nvPr>
            <p:ph type="dt" sz="half" idx="10"/>
          </p:nvPr>
        </p:nvSpPr>
        <p:spPr/>
        <p:txBody>
          <a:bodyPr/>
          <a:lstStyle/>
          <a:p>
            <a:fld id="{1B0728A4-347D-4EC6-8D11-A6BE487F22FE}"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BE4C3C13-7298-5AAC-07DD-6E8064687AC2}"/>
              </a:ext>
            </a:extLst>
          </p:cNvPr>
          <p:cNvSpPr>
            <a:spLocks noGrp="1"/>
          </p:cNvSpPr>
          <p:nvPr>
            <p:ph type="sldNum" sz="quarter" idx="12"/>
          </p:nvPr>
        </p:nvSpPr>
        <p:spPr/>
        <p:txBody>
          <a:bodyPr/>
          <a:lstStyle/>
          <a:p>
            <a:fld id="{594EB773-AC9C-4FD7-86AF-8E7E9F681A4F}" type="slidenum">
              <a:rPr lang="zh-CN" altLang="en-US" smtClean="0"/>
              <a:t>54</a:t>
            </a:fld>
            <a:endParaRPr lang="zh-CN" altLang="en-US" dirty="0"/>
          </a:p>
        </p:txBody>
      </p:sp>
      <p:pic>
        <p:nvPicPr>
          <p:cNvPr id="8" name="图片 7">
            <a:extLst>
              <a:ext uri="{FF2B5EF4-FFF2-40B4-BE49-F238E27FC236}">
                <a16:creationId xmlns:a16="http://schemas.microsoft.com/office/drawing/2014/main" id="{6ABBDDAC-B993-AAC2-B511-16D5F83EFF34}"/>
              </a:ext>
            </a:extLst>
          </p:cNvPr>
          <p:cNvPicPr>
            <a:picLocks noChangeAspect="1"/>
          </p:cNvPicPr>
          <p:nvPr/>
        </p:nvPicPr>
        <p:blipFill>
          <a:blip r:embed="rId2"/>
          <a:stretch>
            <a:fillRect/>
          </a:stretch>
        </p:blipFill>
        <p:spPr>
          <a:xfrm>
            <a:off x="1032574" y="1426474"/>
            <a:ext cx="9221487" cy="2400635"/>
          </a:xfrm>
          <a:prstGeom prst="rect">
            <a:avLst/>
          </a:prstGeom>
        </p:spPr>
      </p:pic>
      <p:sp>
        <p:nvSpPr>
          <p:cNvPr id="5" name="矩形 4">
            <a:extLst>
              <a:ext uri="{FF2B5EF4-FFF2-40B4-BE49-F238E27FC236}">
                <a16:creationId xmlns:a16="http://schemas.microsoft.com/office/drawing/2014/main" id="{521758C4-E467-8FB3-C495-06E862E1C9B9}"/>
              </a:ext>
            </a:extLst>
          </p:cNvPr>
          <p:cNvSpPr/>
          <p:nvPr/>
        </p:nvSpPr>
        <p:spPr>
          <a:xfrm rot="20952963">
            <a:off x="6476651" y="284594"/>
            <a:ext cx="4684801" cy="1323439"/>
          </a:xfrm>
          <a:prstGeom prst="rect">
            <a:avLst/>
          </a:prstGeom>
          <a:noFill/>
        </p:spPr>
        <p:txBody>
          <a:bodyPr wrap="square" lIns="91440" tIns="45720" rIns="91440" bIns="45720">
            <a:spAutoFit/>
          </a:bodyPr>
          <a:lstStyle/>
          <a:p>
            <a:pPr algn="ctr"/>
            <a:r>
              <a:rPr lang="zh-CN" alt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000000"/>
                </a:highlight>
              </a:rPr>
              <a:t>前期预研</a:t>
            </a:r>
          </a:p>
        </p:txBody>
      </p:sp>
    </p:spTree>
    <p:extLst>
      <p:ext uri="{BB962C8B-B14F-4D97-AF65-F5344CB8AC3E}">
        <p14:creationId xmlns:p14="http://schemas.microsoft.com/office/powerpoint/2010/main" val="4170655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998AD-FA84-CFAE-F920-E6B2D9D90196}"/>
              </a:ext>
            </a:extLst>
          </p:cNvPr>
          <p:cNvSpPr>
            <a:spLocks noGrp="1"/>
          </p:cNvSpPr>
          <p:nvPr>
            <p:ph type="title"/>
          </p:nvPr>
        </p:nvSpPr>
        <p:spPr/>
        <p:txBody>
          <a:bodyPr/>
          <a:lstStyle/>
          <a:p>
            <a:r>
              <a:rPr lang="en-US" altLang="zh-CN" dirty="0"/>
              <a:t>DAMPE, HERD, </a:t>
            </a:r>
            <a:r>
              <a:rPr lang="en-US" altLang="zh-CN" dirty="0" err="1"/>
              <a:t>MeGaT</a:t>
            </a:r>
            <a:r>
              <a:rPr lang="en-US" altLang="zh-CN" dirty="0"/>
              <a:t> and other detector</a:t>
            </a:r>
            <a:endParaRPr lang="zh-CN" altLang="en-US" dirty="0"/>
          </a:p>
        </p:txBody>
      </p:sp>
      <p:sp>
        <p:nvSpPr>
          <p:cNvPr id="4" name="日期占位符 3">
            <a:extLst>
              <a:ext uri="{FF2B5EF4-FFF2-40B4-BE49-F238E27FC236}">
                <a16:creationId xmlns:a16="http://schemas.microsoft.com/office/drawing/2014/main" id="{48553EC3-DFDC-AD48-1C59-A88DC2906A74}"/>
              </a:ext>
            </a:extLst>
          </p:cNvPr>
          <p:cNvSpPr>
            <a:spLocks noGrp="1"/>
          </p:cNvSpPr>
          <p:nvPr>
            <p:ph type="dt" sz="half" idx="10"/>
          </p:nvPr>
        </p:nvSpPr>
        <p:spPr/>
        <p:txBody>
          <a:bodyPr/>
          <a:lstStyle/>
          <a:p>
            <a:fld id="{52562991-A4D8-4095-99D2-18DA00BA69FB}"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F8D47A15-6650-73E7-B1CE-DB435FAD8D35}"/>
              </a:ext>
            </a:extLst>
          </p:cNvPr>
          <p:cNvSpPr>
            <a:spLocks noGrp="1"/>
          </p:cNvSpPr>
          <p:nvPr>
            <p:ph type="sldNum" sz="quarter" idx="12"/>
          </p:nvPr>
        </p:nvSpPr>
        <p:spPr/>
        <p:txBody>
          <a:bodyPr/>
          <a:lstStyle/>
          <a:p>
            <a:fld id="{594EB773-AC9C-4FD7-86AF-8E7E9F681A4F}" type="slidenum">
              <a:rPr lang="zh-CN" altLang="en-US" smtClean="0"/>
              <a:t>55</a:t>
            </a:fld>
            <a:endParaRPr lang="zh-CN" altLang="en-US" dirty="0"/>
          </a:p>
        </p:txBody>
      </p:sp>
      <mc:AlternateContent xmlns:mc="http://schemas.openxmlformats.org/markup-compatibility/2006">
        <mc:Choice xmlns:a14="http://schemas.microsoft.com/office/drawing/2010/main" Requires="a14">
          <p:graphicFrame>
            <p:nvGraphicFramePr>
              <p:cNvPr id="7" name="表格 6">
                <a:extLst>
                  <a:ext uri="{FF2B5EF4-FFF2-40B4-BE49-F238E27FC236}">
                    <a16:creationId xmlns:a16="http://schemas.microsoft.com/office/drawing/2014/main" id="{C4F91E36-9E5B-C9F0-E884-3DDDD2F72ACE}"/>
                  </a:ext>
                </a:extLst>
              </p:cNvPr>
              <p:cNvGraphicFramePr>
                <a:graphicFrameLocks noGrp="1"/>
              </p:cNvGraphicFramePr>
              <p:nvPr>
                <p:extLst>
                  <p:ext uri="{D42A27DB-BD31-4B8C-83A1-F6EECF244321}">
                    <p14:modId xmlns:p14="http://schemas.microsoft.com/office/powerpoint/2010/main" val="3862151201"/>
                  </p:ext>
                </p:extLst>
              </p:nvPr>
            </p:nvGraphicFramePr>
            <p:xfrm>
              <a:off x="554889" y="2277813"/>
              <a:ext cx="7827473" cy="3347403"/>
            </p:xfrm>
            <a:graphic>
              <a:graphicData uri="http://schemas.openxmlformats.org/drawingml/2006/table">
                <a:tbl>
                  <a:tblPr firstRow="1" bandRow="1">
                    <a:tableStyleId>{5C22544A-7EE6-4342-B048-85BDC9FD1C3A}</a:tableStyleId>
                  </a:tblPr>
                  <a:tblGrid>
                    <a:gridCol w="1442720">
                      <a:extLst>
                        <a:ext uri="{9D8B030D-6E8A-4147-A177-3AD203B41FA5}">
                          <a16:colId xmlns:a16="http://schemas.microsoft.com/office/drawing/2014/main" val="553670407"/>
                        </a:ext>
                      </a:extLst>
                    </a:gridCol>
                    <a:gridCol w="1569720">
                      <a:extLst>
                        <a:ext uri="{9D8B030D-6E8A-4147-A177-3AD203B41FA5}">
                          <a16:colId xmlns:a16="http://schemas.microsoft.com/office/drawing/2014/main" val="1323283296"/>
                        </a:ext>
                      </a:extLst>
                    </a:gridCol>
                    <a:gridCol w="1455420">
                      <a:extLst>
                        <a:ext uri="{9D8B030D-6E8A-4147-A177-3AD203B41FA5}">
                          <a16:colId xmlns:a16="http://schemas.microsoft.com/office/drawing/2014/main" val="1504376464"/>
                        </a:ext>
                      </a:extLst>
                    </a:gridCol>
                    <a:gridCol w="1676400">
                      <a:extLst>
                        <a:ext uri="{9D8B030D-6E8A-4147-A177-3AD203B41FA5}">
                          <a16:colId xmlns:a16="http://schemas.microsoft.com/office/drawing/2014/main" val="3346166754"/>
                        </a:ext>
                      </a:extLst>
                    </a:gridCol>
                    <a:gridCol w="1683213">
                      <a:extLst>
                        <a:ext uri="{9D8B030D-6E8A-4147-A177-3AD203B41FA5}">
                          <a16:colId xmlns:a16="http://schemas.microsoft.com/office/drawing/2014/main" val="841722128"/>
                        </a:ext>
                      </a:extLst>
                    </a:gridCol>
                  </a:tblGrid>
                  <a:tr h="370840">
                    <a:tc>
                      <a:txBody>
                        <a:bodyPr/>
                        <a:lstStyle/>
                        <a:p>
                          <a:pPr algn="ctr"/>
                          <a:r>
                            <a:rPr lang="en-US" sz="1400" b="1" dirty="0">
                              <a:solidFill>
                                <a:srgbClr val="FFFFFF"/>
                              </a:solidFill>
                              <a:effectLst/>
                              <a:latin typeface="Arial" panose="020B0604020202020204" pitchFamily="34" charset="0"/>
                              <a:cs typeface="Arial" panose="020B0604020202020204" pitchFamily="34" charset="0"/>
                            </a:rPr>
                            <a:t>Facility</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Running </a:t>
                          </a:r>
                        </a:p>
                        <a:p>
                          <a:pPr algn="ctr"/>
                          <a:r>
                            <a:rPr lang="en-US" sz="1400" b="1" dirty="0">
                              <a:solidFill>
                                <a:srgbClr val="FFFFFF"/>
                              </a:solidFill>
                              <a:effectLst/>
                              <a:latin typeface="Arial" panose="020B0604020202020204" pitchFamily="34" charset="0"/>
                              <a:cs typeface="Arial" panose="020B0604020202020204" pitchFamily="34" charset="0"/>
                            </a:rPr>
                            <a:t>period</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Gamma-peak </a:t>
                          </a:r>
                          <a:r>
                            <a:rPr lang="en-US" altLang="zh-CN" sz="1400" b="1" dirty="0">
                              <a:solidFill>
                                <a:srgbClr val="FFFFFF"/>
                              </a:solidFill>
                              <a:effectLst/>
                              <a:latin typeface="Arial" panose="020B0604020202020204" pitchFamily="34" charset="0"/>
                              <a:cs typeface="Arial" panose="020B0604020202020204" pitchFamily="34" charset="0"/>
                            </a:rPr>
                            <a:t>a</a:t>
                          </a:r>
                          <a:r>
                            <a:rPr lang="en-US" sz="1400" b="1" dirty="0">
                              <a:solidFill>
                                <a:srgbClr val="FFFFFF"/>
                              </a:solidFill>
                              <a:effectLst/>
                              <a:latin typeface="Arial" panose="020B0604020202020204" pitchFamily="34" charset="0"/>
                              <a:cs typeface="Arial" panose="020B0604020202020204" pitchFamily="34" charset="0"/>
                            </a:rPr>
                            <a:t>cceptance </a:t>
                          </a:r>
                        </a:p>
                        <a:p>
                          <a:pPr algn="ctr"/>
                          <a:r>
                            <a:rPr lang="en-US" sz="1400" b="1" dirty="0">
                              <a:solidFill>
                                <a:srgbClr val="FFFFFF"/>
                              </a:solidFill>
                              <a:effectLst/>
                              <a:latin typeface="Arial" panose="020B0604020202020204" pitchFamily="34" charset="0"/>
                              <a:cs typeface="Arial" panose="020B0604020202020204" pitchFamily="34" charset="0"/>
                            </a:rPr>
                            <a:t>(</a:t>
                          </a:r>
                          <a14:m>
                            <m:oMath xmlns:m="http://schemas.openxmlformats.org/officeDocument/2006/math">
                              <m:sSup>
                                <m:sSupPr>
                                  <m:ctrlPr>
                                    <a:rPr lang="en-US" altLang="zh-CN" sz="1400" b="1" i="1" smtClean="0">
                                      <a:solidFill>
                                        <a:srgbClr val="FFFFFF"/>
                                      </a:solidFill>
                                      <a:effectLst/>
                                      <a:latin typeface="Cambria Math" panose="02040503050406030204" pitchFamily="18" charset="0"/>
                                    </a:rPr>
                                  </m:ctrlPr>
                                </m:sSupPr>
                                <m:e>
                                  <m:r>
                                    <a:rPr lang="en-US" altLang="zh-CN" sz="1400" b="1" i="1" smtClean="0">
                                      <a:solidFill>
                                        <a:srgbClr val="FFFFFF"/>
                                      </a:solidFill>
                                      <a:effectLst/>
                                      <a:latin typeface="Cambria Math" panose="02040503050406030204" pitchFamily="18" charset="0"/>
                                    </a:rPr>
                                    <m:t>𝒎</m:t>
                                  </m:r>
                                </m:e>
                                <m:sup>
                                  <m:r>
                                    <a:rPr lang="en-US" altLang="zh-CN" sz="1400" b="1" i="1" smtClean="0">
                                      <a:solidFill>
                                        <a:srgbClr val="FFFFFF"/>
                                      </a:solidFill>
                                      <a:effectLst/>
                                      <a:latin typeface="Cambria Math" panose="02040503050406030204" pitchFamily="18" charset="0"/>
                                    </a:rPr>
                                    <m:t>𝟐</m:t>
                                  </m:r>
                                </m:sup>
                              </m:sSup>
                            </m:oMath>
                          </a14:m>
                          <a:r>
                            <a:rPr lang="en-US" sz="1400" b="1" dirty="0">
                              <a:solidFill>
                                <a:srgbClr val="FFFFFF"/>
                              </a:solidFill>
                              <a:effectLst/>
                              <a:latin typeface="Arial" panose="020B0604020202020204" pitchFamily="34" charset="0"/>
                              <a:cs typeface="Arial" panose="020B0604020202020204" pitchFamily="34" charset="0"/>
                            </a:rPr>
                            <a:t>sr)</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Gamma-ray energy range</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Energy </a:t>
                          </a:r>
                        </a:p>
                        <a:p>
                          <a:pPr algn="ctr"/>
                          <a:r>
                            <a:rPr lang="en-US" sz="1400" b="1" dirty="0">
                              <a:solidFill>
                                <a:srgbClr val="FFFFFF"/>
                              </a:solidFill>
                              <a:effectLst/>
                              <a:latin typeface="Arial" panose="020B0604020202020204" pitchFamily="34" charset="0"/>
                              <a:cs typeface="Arial" panose="020B0604020202020204" pitchFamily="34" charset="0"/>
                            </a:rPr>
                            <a:t>resolution</a:t>
                          </a:r>
                        </a:p>
                      </a:txBody>
                      <a:tcPr marL="101600" marR="101600" marT="101600" marB="101600" anchor="ctr"/>
                    </a:tc>
                    <a:extLst>
                      <a:ext uri="{0D108BD9-81ED-4DB2-BD59-A6C34878D82A}">
                        <a16:rowId xmlns:a16="http://schemas.microsoft.com/office/drawing/2014/main" val="1419527850"/>
                      </a:ext>
                    </a:extLst>
                  </a:tr>
                  <a:tr h="370840">
                    <a:tc>
                      <a:txBody>
                        <a:bodyPr/>
                        <a:lstStyle/>
                        <a:p>
                          <a:pPr algn="ctr"/>
                          <a:r>
                            <a:rPr lang="en-US" sz="1400" b="1">
                              <a:solidFill>
                                <a:srgbClr val="000000"/>
                              </a:solidFill>
                              <a:effectLst/>
                              <a:latin typeface="Arial" panose="020B0604020202020204" pitchFamily="34" charset="0"/>
                              <a:cs typeface="Arial" panose="020B0604020202020204" pitchFamily="34" charset="0"/>
                            </a:rPr>
                            <a:t>EGRET</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1991~2000</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 MeV~30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20%~25%</a:t>
                          </a:r>
                        </a:p>
                      </a:txBody>
                      <a:tcPr marL="101600" marR="101600" marT="101600" marB="101600" anchor="ctr"/>
                    </a:tc>
                    <a:extLst>
                      <a:ext uri="{0D108BD9-81ED-4DB2-BD59-A6C34878D82A}">
                        <a16:rowId xmlns:a16="http://schemas.microsoft.com/office/drawing/2014/main" val="2330614609"/>
                      </a:ext>
                    </a:extLst>
                  </a:tr>
                  <a:tr h="370840">
                    <a:tc>
                      <a:txBody>
                        <a:bodyPr/>
                        <a:lstStyle/>
                        <a:p>
                          <a:pPr algn="ctr"/>
                          <a:r>
                            <a:rPr lang="en-US" sz="1400" b="1" dirty="0">
                              <a:solidFill>
                                <a:srgbClr val="000000"/>
                              </a:solidFill>
                              <a:effectLst/>
                              <a:latin typeface="Arial" panose="020B0604020202020204" pitchFamily="34" charset="0"/>
                              <a:cs typeface="Arial" panose="020B0604020202020204" pitchFamily="34" charset="0"/>
                            </a:rPr>
                            <a:t>COMPTEL</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1991~2000</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0.8 MeV~30 MeV</a:t>
                          </a:r>
                        </a:p>
                      </a:txBody>
                      <a:tcPr marL="101600" marR="101600" marT="101600" marB="101600" anchor="ctr"/>
                    </a:tc>
                    <a:tc>
                      <a:txBody>
                        <a:bodyPr/>
                        <a:lstStyle/>
                        <a:p>
                          <a:pPr algn="ctr"/>
                          <a:r>
                            <a:rPr lang="en-US" sz="1400" b="1">
                              <a:solidFill>
                                <a:srgbClr val="000000"/>
                              </a:solidFill>
                              <a:effectLst/>
                              <a:latin typeface="+mn-lt"/>
                              <a:ea typeface="+mn-ea"/>
                              <a:cs typeface="Arial" panose="020B0604020202020204" pitchFamily="34" charset="0"/>
                            </a:rPr>
                            <a:t>5%@20 MeV</a:t>
                          </a:r>
                        </a:p>
                      </a:txBody>
                      <a:tcPr marL="101600" marR="101600" marT="101600" marB="101600" anchor="ctr"/>
                    </a:tc>
                    <a:extLst>
                      <a:ext uri="{0D108BD9-81ED-4DB2-BD59-A6C34878D82A}">
                        <a16:rowId xmlns:a16="http://schemas.microsoft.com/office/drawing/2014/main" val="427198674"/>
                      </a:ext>
                    </a:extLst>
                  </a:tr>
                  <a:tr h="370840">
                    <a:tc>
                      <a:txBody>
                        <a:bodyPr/>
                        <a:lstStyle/>
                        <a:p>
                          <a:pPr algn="ctr"/>
                          <a:r>
                            <a:rPr lang="en-US" sz="1400" b="1">
                              <a:solidFill>
                                <a:srgbClr val="000000"/>
                              </a:solidFill>
                              <a:effectLst/>
                              <a:latin typeface="Arial" panose="020B0604020202020204" pitchFamily="34" charset="0"/>
                              <a:cs typeface="Arial" panose="020B0604020202020204" pitchFamily="34" charset="0"/>
                            </a:rPr>
                            <a:t>AGILE</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2007~2024</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~0.01</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 keV~50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~40%@400MeV</a:t>
                          </a:r>
                        </a:p>
                      </a:txBody>
                      <a:tcPr marL="101600" marR="101600" marT="101600" marB="101600" anchor="ctr"/>
                    </a:tc>
                    <a:extLst>
                      <a:ext uri="{0D108BD9-81ED-4DB2-BD59-A6C34878D82A}">
                        <a16:rowId xmlns:a16="http://schemas.microsoft.com/office/drawing/2014/main" val="2332822360"/>
                      </a:ext>
                    </a:extLst>
                  </a:tr>
                  <a:tr h="370840">
                    <a:tc>
                      <a:txBody>
                        <a:bodyPr/>
                        <a:lstStyle/>
                        <a:p>
                          <a:pPr algn="ctr"/>
                          <a:r>
                            <a:rPr lang="en-US" sz="1400" b="1">
                              <a:solidFill>
                                <a:srgbClr val="000000"/>
                              </a:solidFill>
                              <a:effectLst/>
                              <a:latin typeface="Arial" panose="020B0604020202020204" pitchFamily="34" charset="0"/>
                              <a:cs typeface="Arial" panose="020B0604020202020204" pitchFamily="34" charset="0"/>
                            </a:rPr>
                            <a:t>Fermi-LAT</a:t>
                          </a:r>
                        </a:p>
                      </a:txBody>
                      <a:tcPr marL="101600" marR="101600" marT="101600" marB="101600" anchor="ctr"/>
                    </a:tc>
                    <a:tc>
                      <a:txBody>
                        <a:bodyPr/>
                        <a:lstStyle/>
                        <a:p>
                          <a:pPr algn="ctr"/>
                          <a:r>
                            <a:rPr lang="en-US" altLang="zh-CN" sz="1400" b="1">
                              <a:solidFill>
                                <a:srgbClr val="000000"/>
                              </a:solidFill>
                              <a:effectLst/>
                              <a:latin typeface="+mn-lt"/>
                              <a:ea typeface="+mn-ea"/>
                              <a:cs typeface="Arial" panose="020B0604020202020204" pitchFamily="34" charset="0"/>
                            </a:rPr>
                            <a:t>2008~</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~2.4</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 MeV~300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15%@100MeV</a:t>
                          </a:r>
                        </a:p>
                      </a:txBody>
                      <a:tcPr marL="101600" marR="101600" marT="101600" marB="101600" anchor="ctr"/>
                    </a:tc>
                    <a:extLst>
                      <a:ext uri="{0D108BD9-81ED-4DB2-BD59-A6C34878D82A}">
                        <a16:rowId xmlns:a16="http://schemas.microsoft.com/office/drawing/2014/main" val="3277997667"/>
                      </a:ext>
                    </a:extLst>
                  </a:tr>
                  <a:tr h="370840">
                    <a:tc>
                      <a:txBody>
                        <a:bodyPr/>
                        <a:lstStyle/>
                        <a:p>
                          <a:pPr algn="ctr"/>
                          <a:r>
                            <a:rPr lang="en-US" sz="1400" b="1">
                              <a:solidFill>
                                <a:srgbClr val="000000"/>
                              </a:solidFill>
                              <a:effectLst/>
                              <a:latin typeface="Arial" panose="020B0604020202020204" pitchFamily="34" charset="0"/>
                              <a:cs typeface="Arial" panose="020B0604020202020204" pitchFamily="34" charset="0"/>
                            </a:rPr>
                            <a:t>DAMPE</a:t>
                          </a:r>
                        </a:p>
                      </a:txBody>
                      <a:tcPr marL="101600" marR="101600" marT="101600" marB="101600" anchor="ctr"/>
                    </a:tc>
                    <a:tc>
                      <a:txBody>
                        <a:bodyPr/>
                        <a:lstStyle/>
                        <a:p>
                          <a:pPr algn="ctr"/>
                          <a:r>
                            <a:rPr lang="en-US" altLang="zh-CN" sz="1400" b="1">
                              <a:solidFill>
                                <a:srgbClr val="000000"/>
                              </a:solidFill>
                              <a:effectLst/>
                              <a:latin typeface="+mn-lt"/>
                              <a:ea typeface="+mn-ea"/>
                              <a:cs typeface="Arial" panose="020B0604020202020204" pitchFamily="34" charset="0"/>
                            </a:rPr>
                            <a:t>2015~</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~0.2</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5 GeV~10 TeV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1.5%@800GeV</a:t>
                          </a:r>
                        </a:p>
                      </a:txBody>
                      <a:tcPr marL="101600" marR="101600" marT="101600" marB="101600" anchor="ctr"/>
                    </a:tc>
                    <a:extLst>
                      <a:ext uri="{0D108BD9-81ED-4DB2-BD59-A6C34878D82A}">
                        <a16:rowId xmlns:a16="http://schemas.microsoft.com/office/drawing/2014/main" val="3552251383"/>
                      </a:ext>
                    </a:extLst>
                  </a:tr>
                  <a:tr h="370840">
                    <a:tc>
                      <a:txBody>
                        <a:bodyPr/>
                        <a:lstStyle/>
                        <a:p>
                          <a:pPr algn="ctr"/>
                          <a:r>
                            <a:rPr lang="en-US" sz="1400" b="1" dirty="0">
                              <a:solidFill>
                                <a:srgbClr val="FF0000"/>
                              </a:solidFill>
                              <a:effectLst/>
                              <a:latin typeface="Arial" panose="020B0604020202020204" pitchFamily="34" charset="0"/>
                              <a:cs typeface="Arial" panose="020B0604020202020204" pitchFamily="34" charset="0"/>
                            </a:rPr>
                            <a:t>VLAST-P</a:t>
                          </a:r>
                        </a:p>
                      </a:txBody>
                      <a:tcPr marL="101600" marR="101600" marT="101600" marB="101600" anchor="ctr"/>
                    </a:tc>
                    <a:tc>
                      <a:txBody>
                        <a:bodyPr/>
                        <a:lstStyle/>
                        <a:p>
                          <a:pPr algn="ctr"/>
                          <a:r>
                            <a:rPr lang="en-US" altLang="zh-CN" sz="1400" b="1" dirty="0">
                              <a:solidFill>
                                <a:srgbClr val="FF0000"/>
                              </a:solidFill>
                              <a:effectLst/>
                              <a:latin typeface="+mn-lt"/>
                              <a:ea typeface="+mn-ea"/>
                              <a:cs typeface="Arial" panose="020B0604020202020204" pitchFamily="34" charset="0"/>
                            </a:rPr>
                            <a:t>2026~</a:t>
                          </a:r>
                        </a:p>
                      </a:txBody>
                      <a:tcPr marL="101600" marR="101600" marT="101600" marB="101600" anchor="ctr"/>
                    </a:tc>
                    <a:tc>
                      <a:txBody>
                        <a:bodyPr/>
                        <a:lstStyle/>
                        <a:p>
                          <a:pPr algn="ctr"/>
                          <a:r>
                            <a:rPr lang="en-US" altLang="zh-CN" sz="1400" b="1" dirty="0">
                              <a:solidFill>
                                <a:srgbClr val="FF0000"/>
                              </a:solidFill>
                              <a:effectLst/>
                              <a:latin typeface="+mn-lt"/>
                              <a:ea typeface="+mn-ea"/>
                              <a:cs typeface="Arial" panose="020B0604020202020204" pitchFamily="34" charset="0"/>
                            </a:rPr>
                            <a:t>~0.11</a:t>
                          </a:r>
                        </a:p>
                      </a:txBody>
                      <a:tcPr marL="101600" marR="101600" marT="101600" marB="101600" anchor="ctr"/>
                    </a:tc>
                    <a:tc>
                      <a:txBody>
                        <a:bodyPr/>
                        <a:lstStyle/>
                        <a:p>
                          <a:pPr algn="ctr"/>
                          <a:r>
                            <a:rPr lang="en-US" sz="1400" b="1" dirty="0">
                              <a:solidFill>
                                <a:srgbClr val="FF0000"/>
                              </a:solidFill>
                              <a:effectLst/>
                              <a:latin typeface="+mn-lt"/>
                              <a:ea typeface="+mn-ea"/>
                              <a:cs typeface="Arial" panose="020B0604020202020204" pitchFamily="34" charset="0"/>
                            </a:rPr>
                            <a:t>50 MeV~5 GeV</a:t>
                          </a:r>
                        </a:p>
                      </a:txBody>
                      <a:tcPr marL="101600" marR="101600" marT="101600" marB="101600" anchor="ctr"/>
                    </a:tc>
                    <a:tc>
                      <a:txBody>
                        <a:bodyPr/>
                        <a:lstStyle/>
                        <a:p>
                          <a:pPr algn="ctr"/>
                          <a:r>
                            <a:rPr lang="en-US" sz="1400" b="1" dirty="0">
                              <a:solidFill>
                                <a:srgbClr val="FF0000"/>
                              </a:solidFill>
                              <a:effectLst/>
                              <a:latin typeface="+mn-lt"/>
                              <a:ea typeface="+mn-ea"/>
                              <a:cs typeface="Arial" panose="020B0604020202020204" pitchFamily="34" charset="0"/>
                            </a:rPr>
                            <a:t>&lt;10%@100MeV</a:t>
                          </a:r>
                        </a:p>
                      </a:txBody>
                      <a:tcPr marL="101600" marR="101600" marT="101600" marB="101600" anchor="ctr"/>
                    </a:tc>
                    <a:extLst>
                      <a:ext uri="{0D108BD9-81ED-4DB2-BD59-A6C34878D82A}">
                        <a16:rowId xmlns:a16="http://schemas.microsoft.com/office/drawing/2014/main" val="949749686"/>
                      </a:ext>
                    </a:extLst>
                  </a:tr>
                </a:tbl>
              </a:graphicData>
            </a:graphic>
          </p:graphicFrame>
        </mc:Choice>
        <mc:Fallback>
          <p:graphicFrame>
            <p:nvGraphicFramePr>
              <p:cNvPr id="7" name="表格 6">
                <a:extLst>
                  <a:ext uri="{FF2B5EF4-FFF2-40B4-BE49-F238E27FC236}">
                    <a16:creationId xmlns:a16="http://schemas.microsoft.com/office/drawing/2014/main" id="{C4F91E36-9E5B-C9F0-E884-3DDDD2F72ACE}"/>
                  </a:ext>
                </a:extLst>
              </p:cNvPr>
              <p:cNvGraphicFramePr>
                <a:graphicFrameLocks noGrp="1"/>
              </p:cNvGraphicFramePr>
              <p:nvPr>
                <p:extLst>
                  <p:ext uri="{D42A27DB-BD31-4B8C-83A1-F6EECF244321}">
                    <p14:modId xmlns:p14="http://schemas.microsoft.com/office/powerpoint/2010/main" val="3862151201"/>
                  </p:ext>
                </p:extLst>
              </p:nvPr>
            </p:nvGraphicFramePr>
            <p:xfrm>
              <a:off x="554889" y="2277813"/>
              <a:ext cx="7827473" cy="3347403"/>
            </p:xfrm>
            <a:graphic>
              <a:graphicData uri="http://schemas.openxmlformats.org/drawingml/2006/table">
                <a:tbl>
                  <a:tblPr firstRow="1" bandRow="1">
                    <a:tableStyleId>{5C22544A-7EE6-4342-B048-85BDC9FD1C3A}</a:tableStyleId>
                  </a:tblPr>
                  <a:tblGrid>
                    <a:gridCol w="1442720">
                      <a:extLst>
                        <a:ext uri="{9D8B030D-6E8A-4147-A177-3AD203B41FA5}">
                          <a16:colId xmlns:a16="http://schemas.microsoft.com/office/drawing/2014/main" val="553670407"/>
                        </a:ext>
                      </a:extLst>
                    </a:gridCol>
                    <a:gridCol w="1569720">
                      <a:extLst>
                        <a:ext uri="{9D8B030D-6E8A-4147-A177-3AD203B41FA5}">
                          <a16:colId xmlns:a16="http://schemas.microsoft.com/office/drawing/2014/main" val="1323283296"/>
                        </a:ext>
                      </a:extLst>
                    </a:gridCol>
                    <a:gridCol w="1455420">
                      <a:extLst>
                        <a:ext uri="{9D8B030D-6E8A-4147-A177-3AD203B41FA5}">
                          <a16:colId xmlns:a16="http://schemas.microsoft.com/office/drawing/2014/main" val="1504376464"/>
                        </a:ext>
                      </a:extLst>
                    </a:gridCol>
                    <a:gridCol w="1676400">
                      <a:extLst>
                        <a:ext uri="{9D8B030D-6E8A-4147-A177-3AD203B41FA5}">
                          <a16:colId xmlns:a16="http://schemas.microsoft.com/office/drawing/2014/main" val="3346166754"/>
                        </a:ext>
                      </a:extLst>
                    </a:gridCol>
                    <a:gridCol w="1683213">
                      <a:extLst>
                        <a:ext uri="{9D8B030D-6E8A-4147-A177-3AD203B41FA5}">
                          <a16:colId xmlns:a16="http://schemas.microsoft.com/office/drawing/2014/main" val="841722128"/>
                        </a:ext>
                      </a:extLst>
                    </a:gridCol>
                  </a:tblGrid>
                  <a:tr h="848043">
                    <a:tc>
                      <a:txBody>
                        <a:bodyPr/>
                        <a:lstStyle/>
                        <a:p>
                          <a:pPr algn="ctr"/>
                          <a:r>
                            <a:rPr lang="en-US" sz="1400" b="1" dirty="0">
                              <a:solidFill>
                                <a:srgbClr val="FFFFFF"/>
                              </a:solidFill>
                              <a:effectLst/>
                              <a:latin typeface="Arial" panose="020B0604020202020204" pitchFamily="34" charset="0"/>
                              <a:cs typeface="Arial" panose="020B0604020202020204" pitchFamily="34" charset="0"/>
                            </a:rPr>
                            <a:t>Facility</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Running </a:t>
                          </a:r>
                        </a:p>
                        <a:p>
                          <a:pPr algn="ctr"/>
                          <a:r>
                            <a:rPr lang="en-US" sz="1400" b="1" dirty="0">
                              <a:solidFill>
                                <a:srgbClr val="FFFFFF"/>
                              </a:solidFill>
                              <a:effectLst/>
                              <a:latin typeface="Arial" panose="020B0604020202020204" pitchFamily="34" charset="0"/>
                              <a:cs typeface="Arial" panose="020B0604020202020204" pitchFamily="34" charset="0"/>
                            </a:rPr>
                            <a:t>period</a:t>
                          </a:r>
                        </a:p>
                      </a:txBody>
                      <a:tcPr marL="101600" marR="101600" marT="101600" marB="101600" anchor="ctr"/>
                    </a:tc>
                    <a:tc>
                      <a:txBody>
                        <a:bodyPr/>
                        <a:lstStyle/>
                        <a:p>
                          <a:endParaRPr lang="zh-CN"/>
                        </a:p>
                      </a:txBody>
                      <a:tcPr marL="101600" marR="101600" marT="101600" marB="101600" anchor="ctr">
                        <a:blipFill>
                          <a:blip r:embed="rId2"/>
                          <a:stretch>
                            <a:fillRect l="-208824" t="-719" r="-233613" b="-297122"/>
                          </a:stretch>
                        </a:blipFill>
                      </a:tcP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Gamma-ray energy range</a:t>
                          </a:r>
                        </a:p>
                      </a:txBody>
                      <a:tcPr marL="101600" marR="101600" marT="101600" marB="101600" anchor="ctr"/>
                    </a:tc>
                    <a:tc>
                      <a:txBody>
                        <a:bodyPr/>
                        <a:lstStyle/>
                        <a:p>
                          <a:pPr algn="ctr"/>
                          <a:r>
                            <a:rPr lang="en-US" sz="1400" b="1" dirty="0">
                              <a:solidFill>
                                <a:srgbClr val="FFFFFF"/>
                              </a:solidFill>
                              <a:effectLst/>
                              <a:latin typeface="Arial" panose="020B0604020202020204" pitchFamily="34" charset="0"/>
                              <a:cs typeface="Arial" panose="020B0604020202020204" pitchFamily="34" charset="0"/>
                            </a:rPr>
                            <a:t>Energy </a:t>
                          </a:r>
                        </a:p>
                        <a:p>
                          <a:pPr algn="ctr"/>
                          <a:r>
                            <a:rPr lang="en-US" sz="1400" b="1" dirty="0">
                              <a:solidFill>
                                <a:srgbClr val="FFFFFF"/>
                              </a:solidFill>
                              <a:effectLst/>
                              <a:latin typeface="Arial" panose="020B0604020202020204" pitchFamily="34" charset="0"/>
                              <a:cs typeface="Arial" panose="020B0604020202020204" pitchFamily="34" charset="0"/>
                            </a:rPr>
                            <a:t>resolution</a:t>
                          </a:r>
                        </a:p>
                      </a:txBody>
                      <a:tcPr marL="101600" marR="101600" marT="101600" marB="101600" anchor="ctr"/>
                    </a:tc>
                    <a:extLst>
                      <a:ext uri="{0D108BD9-81ED-4DB2-BD59-A6C34878D82A}">
                        <a16:rowId xmlns:a16="http://schemas.microsoft.com/office/drawing/2014/main" val="1419527850"/>
                      </a:ext>
                    </a:extLst>
                  </a:tr>
                  <a:tr h="416560">
                    <a:tc>
                      <a:txBody>
                        <a:bodyPr/>
                        <a:lstStyle/>
                        <a:p>
                          <a:pPr algn="ctr"/>
                          <a:r>
                            <a:rPr lang="en-US" sz="1400" b="1">
                              <a:solidFill>
                                <a:srgbClr val="000000"/>
                              </a:solidFill>
                              <a:effectLst/>
                              <a:latin typeface="Arial" panose="020B0604020202020204" pitchFamily="34" charset="0"/>
                              <a:cs typeface="Arial" panose="020B0604020202020204" pitchFamily="34" charset="0"/>
                            </a:rPr>
                            <a:t>EGRET</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1991~2000</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 MeV~30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20%~25%</a:t>
                          </a:r>
                        </a:p>
                      </a:txBody>
                      <a:tcPr marL="101600" marR="101600" marT="101600" marB="101600" anchor="ctr"/>
                    </a:tc>
                    <a:extLst>
                      <a:ext uri="{0D108BD9-81ED-4DB2-BD59-A6C34878D82A}">
                        <a16:rowId xmlns:a16="http://schemas.microsoft.com/office/drawing/2014/main" val="2330614609"/>
                      </a:ext>
                    </a:extLst>
                  </a:tr>
                  <a:tr h="416560">
                    <a:tc>
                      <a:txBody>
                        <a:bodyPr/>
                        <a:lstStyle/>
                        <a:p>
                          <a:pPr algn="ctr"/>
                          <a:r>
                            <a:rPr lang="en-US" sz="1400" b="1" dirty="0">
                              <a:solidFill>
                                <a:srgbClr val="000000"/>
                              </a:solidFill>
                              <a:effectLst/>
                              <a:latin typeface="Arial" panose="020B0604020202020204" pitchFamily="34" charset="0"/>
                              <a:cs typeface="Arial" panose="020B0604020202020204" pitchFamily="34" charset="0"/>
                            </a:rPr>
                            <a:t>COMPTEL</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1991~2000</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0.8 MeV~30 MeV</a:t>
                          </a:r>
                        </a:p>
                      </a:txBody>
                      <a:tcPr marL="101600" marR="101600" marT="101600" marB="101600" anchor="ctr"/>
                    </a:tc>
                    <a:tc>
                      <a:txBody>
                        <a:bodyPr/>
                        <a:lstStyle/>
                        <a:p>
                          <a:pPr algn="ctr"/>
                          <a:r>
                            <a:rPr lang="en-US" sz="1400" b="1">
                              <a:solidFill>
                                <a:srgbClr val="000000"/>
                              </a:solidFill>
                              <a:effectLst/>
                              <a:latin typeface="+mn-lt"/>
                              <a:ea typeface="+mn-ea"/>
                              <a:cs typeface="Arial" panose="020B0604020202020204" pitchFamily="34" charset="0"/>
                            </a:rPr>
                            <a:t>5%@20 MeV</a:t>
                          </a:r>
                        </a:p>
                      </a:txBody>
                      <a:tcPr marL="101600" marR="101600" marT="101600" marB="101600" anchor="ctr"/>
                    </a:tc>
                    <a:extLst>
                      <a:ext uri="{0D108BD9-81ED-4DB2-BD59-A6C34878D82A}">
                        <a16:rowId xmlns:a16="http://schemas.microsoft.com/office/drawing/2014/main" val="427198674"/>
                      </a:ext>
                    </a:extLst>
                  </a:tr>
                  <a:tr h="416560">
                    <a:tc>
                      <a:txBody>
                        <a:bodyPr/>
                        <a:lstStyle/>
                        <a:p>
                          <a:pPr algn="ctr"/>
                          <a:r>
                            <a:rPr lang="en-US" sz="1400" b="1">
                              <a:solidFill>
                                <a:srgbClr val="000000"/>
                              </a:solidFill>
                              <a:effectLst/>
                              <a:latin typeface="Arial" panose="020B0604020202020204" pitchFamily="34" charset="0"/>
                              <a:cs typeface="Arial" panose="020B0604020202020204" pitchFamily="34" charset="0"/>
                            </a:rPr>
                            <a:t>AGILE</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2007~2024</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~0.01</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 keV~50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~40%@400MeV</a:t>
                          </a:r>
                        </a:p>
                      </a:txBody>
                      <a:tcPr marL="101600" marR="101600" marT="101600" marB="101600" anchor="ctr"/>
                    </a:tc>
                    <a:extLst>
                      <a:ext uri="{0D108BD9-81ED-4DB2-BD59-A6C34878D82A}">
                        <a16:rowId xmlns:a16="http://schemas.microsoft.com/office/drawing/2014/main" val="2332822360"/>
                      </a:ext>
                    </a:extLst>
                  </a:tr>
                  <a:tr h="416560">
                    <a:tc>
                      <a:txBody>
                        <a:bodyPr/>
                        <a:lstStyle/>
                        <a:p>
                          <a:pPr algn="ctr"/>
                          <a:r>
                            <a:rPr lang="en-US" sz="1400" b="1">
                              <a:solidFill>
                                <a:srgbClr val="000000"/>
                              </a:solidFill>
                              <a:effectLst/>
                              <a:latin typeface="Arial" panose="020B0604020202020204" pitchFamily="34" charset="0"/>
                              <a:cs typeface="Arial" panose="020B0604020202020204" pitchFamily="34" charset="0"/>
                            </a:rPr>
                            <a:t>Fermi-LAT</a:t>
                          </a:r>
                        </a:p>
                      </a:txBody>
                      <a:tcPr marL="101600" marR="101600" marT="101600" marB="101600" anchor="ctr"/>
                    </a:tc>
                    <a:tc>
                      <a:txBody>
                        <a:bodyPr/>
                        <a:lstStyle/>
                        <a:p>
                          <a:pPr algn="ctr"/>
                          <a:r>
                            <a:rPr lang="en-US" altLang="zh-CN" sz="1400" b="1">
                              <a:solidFill>
                                <a:srgbClr val="000000"/>
                              </a:solidFill>
                              <a:effectLst/>
                              <a:latin typeface="+mn-lt"/>
                              <a:ea typeface="+mn-ea"/>
                              <a:cs typeface="Arial" panose="020B0604020202020204" pitchFamily="34" charset="0"/>
                            </a:rPr>
                            <a:t>2008~</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~2.4</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20 MeV~300 GeV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15%@100MeV</a:t>
                          </a:r>
                        </a:p>
                      </a:txBody>
                      <a:tcPr marL="101600" marR="101600" marT="101600" marB="101600" anchor="ctr"/>
                    </a:tc>
                    <a:extLst>
                      <a:ext uri="{0D108BD9-81ED-4DB2-BD59-A6C34878D82A}">
                        <a16:rowId xmlns:a16="http://schemas.microsoft.com/office/drawing/2014/main" val="3277997667"/>
                      </a:ext>
                    </a:extLst>
                  </a:tr>
                  <a:tr h="416560">
                    <a:tc>
                      <a:txBody>
                        <a:bodyPr/>
                        <a:lstStyle/>
                        <a:p>
                          <a:pPr algn="ctr"/>
                          <a:r>
                            <a:rPr lang="en-US" sz="1400" b="1">
                              <a:solidFill>
                                <a:srgbClr val="000000"/>
                              </a:solidFill>
                              <a:effectLst/>
                              <a:latin typeface="Arial" panose="020B0604020202020204" pitchFamily="34" charset="0"/>
                              <a:cs typeface="Arial" panose="020B0604020202020204" pitchFamily="34" charset="0"/>
                            </a:rPr>
                            <a:t>DAMPE</a:t>
                          </a:r>
                        </a:p>
                      </a:txBody>
                      <a:tcPr marL="101600" marR="101600" marT="101600" marB="101600" anchor="ctr"/>
                    </a:tc>
                    <a:tc>
                      <a:txBody>
                        <a:bodyPr/>
                        <a:lstStyle/>
                        <a:p>
                          <a:pPr algn="ctr"/>
                          <a:r>
                            <a:rPr lang="en-US" altLang="zh-CN" sz="1400" b="1">
                              <a:solidFill>
                                <a:srgbClr val="000000"/>
                              </a:solidFill>
                              <a:effectLst/>
                              <a:latin typeface="+mn-lt"/>
                              <a:ea typeface="+mn-ea"/>
                              <a:cs typeface="Arial" panose="020B0604020202020204" pitchFamily="34" charset="0"/>
                            </a:rPr>
                            <a:t>2015~</a:t>
                          </a:r>
                        </a:p>
                      </a:txBody>
                      <a:tcPr marL="101600" marR="101600" marT="101600" marB="101600" anchor="ctr"/>
                    </a:tc>
                    <a:tc>
                      <a:txBody>
                        <a:bodyPr/>
                        <a:lstStyle/>
                        <a:p>
                          <a:pPr algn="ctr"/>
                          <a:r>
                            <a:rPr lang="en-US" altLang="zh-CN" sz="1400" b="1" dirty="0">
                              <a:solidFill>
                                <a:srgbClr val="000000"/>
                              </a:solidFill>
                              <a:effectLst/>
                              <a:latin typeface="+mn-lt"/>
                              <a:ea typeface="+mn-ea"/>
                              <a:cs typeface="Arial" panose="020B0604020202020204" pitchFamily="34" charset="0"/>
                            </a:rPr>
                            <a:t>~0.2</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5 GeV~10 TeV</a:t>
                          </a:r>
                        </a:p>
                      </a:txBody>
                      <a:tcPr marL="101600" marR="101600" marT="101600" marB="101600" anchor="ctr"/>
                    </a:tc>
                    <a:tc>
                      <a:txBody>
                        <a:bodyPr/>
                        <a:lstStyle/>
                        <a:p>
                          <a:pPr algn="ctr"/>
                          <a:r>
                            <a:rPr lang="en-US" sz="1400" b="1" dirty="0">
                              <a:solidFill>
                                <a:srgbClr val="000000"/>
                              </a:solidFill>
                              <a:effectLst/>
                              <a:latin typeface="+mn-lt"/>
                              <a:ea typeface="+mn-ea"/>
                              <a:cs typeface="Arial" panose="020B0604020202020204" pitchFamily="34" charset="0"/>
                            </a:rPr>
                            <a:t>1.5%@800GeV</a:t>
                          </a:r>
                        </a:p>
                      </a:txBody>
                      <a:tcPr marL="101600" marR="101600" marT="101600" marB="101600" anchor="ctr"/>
                    </a:tc>
                    <a:extLst>
                      <a:ext uri="{0D108BD9-81ED-4DB2-BD59-A6C34878D82A}">
                        <a16:rowId xmlns:a16="http://schemas.microsoft.com/office/drawing/2014/main" val="3552251383"/>
                      </a:ext>
                    </a:extLst>
                  </a:tr>
                  <a:tr h="416560">
                    <a:tc>
                      <a:txBody>
                        <a:bodyPr/>
                        <a:lstStyle/>
                        <a:p>
                          <a:pPr algn="ctr"/>
                          <a:r>
                            <a:rPr lang="en-US" sz="1400" b="1" dirty="0">
                              <a:solidFill>
                                <a:srgbClr val="FF0000"/>
                              </a:solidFill>
                              <a:effectLst/>
                              <a:latin typeface="Arial" panose="020B0604020202020204" pitchFamily="34" charset="0"/>
                              <a:cs typeface="Arial" panose="020B0604020202020204" pitchFamily="34" charset="0"/>
                            </a:rPr>
                            <a:t>VLAST-P</a:t>
                          </a:r>
                        </a:p>
                      </a:txBody>
                      <a:tcPr marL="101600" marR="101600" marT="101600" marB="101600" anchor="ctr"/>
                    </a:tc>
                    <a:tc>
                      <a:txBody>
                        <a:bodyPr/>
                        <a:lstStyle/>
                        <a:p>
                          <a:pPr algn="ctr"/>
                          <a:r>
                            <a:rPr lang="en-US" altLang="zh-CN" sz="1400" b="1" dirty="0">
                              <a:solidFill>
                                <a:srgbClr val="FF0000"/>
                              </a:solidFill>
                              <a:effectLst/>
                              <a:latin typeface="+mn-lt"/>
                              <a:ea typeface="+mn-ea"/>
                              <a:cs typeface="Arial" panose="020B0604020202020204" pitchFamily="34" charset="0"/>
                            </a:rPr>
                            <a:t>2026~</a:t>
                          </a:r>
                        </a:p>
                      </a:txBody>
                      <a:tcPr marL="101600" marR="101600" marT="101600" marB="101600" anchor="ctr"/>
                    </a:tc>
                    <a:tc>
                      <a:txBody>
                        <a:bodyPr/>
                        <a:lstStyle/>
                        <a:p>
                          <a:pPr algn="ctr"/>
                          <a:r>
                            <a:rPr lang="en-US" altLang="zh-CN" sz="1400" b="1" dirty="0">
                              <a:solidFill>
                                <a:srgbClr val="FF0000"/>
                              </a:solidFill>
                              <a:effectLst/>
                              <a:latin typeface="+mn-lt"/>
                              <a:ea typeface="+mn-ea"/>
                              <a:cs typeface="Arial" panose="020B0604020202020204" pitchFamily="34" charset="0"/>
                            </a:rPr>
                            <a:t>~0.11</a:t>
                          </a:r>
                        </a:p>
                      </a:txBody>
                      <a:tcPr marL="101600" marR="101600" marT="101600" marB="101600" anchor="ctr"/>
                    </a:tc>
                    <a:tc>
                      <a:txBody>
                        <a:bodyPr/>
                        <a:lstStyle/>
                        <a:p>
                          <a:pPr algn="ctr"/>
                          <a:r>
                            <a:rPr lang="en-US" sz="1400" b="1" dirty="0">
                              <a:solidFill>
                                <a:srgbClr val="FF0000"/>
                              </a:solidFill>
                              <a:effectLst/>
                              <a:latin typeface="+mn-lt"/>
                              <a:ea typeface="+mn-ea"/>
                              <a:cs typeface="Arial" panose="020B0604020202020204" pitchFamily="34" charset="0"/>
                            </a:rPr>
                            <a:t>50 MeV~5 GeV</a:t>
                          </a:r>
                        </a:p>
                      </a:txBody>
                      <a:tcPr marL="101600" marR="101600" marT="101600" marB="101600" anchor="ctr"/>
                    </a:tc>
                    <a:tc>
                      <a:txBody>
                        <a:bodyPr/>
                        <a:lstStyle/>
                        <a:p>
                          <a:pPr algn="ctr"/>
                          <a:r>
                            <a:rPr lang="en-US" sz="1400" b="1" dirty="0">
                              <a:solidFill>
                                <a:srgbClr val="FF0000"/>
                              </a:solidFill>
                              <a:effectLst/>
                              <a:latin typeface="+mn-lt"/>
                              <a:ea typeface="+mn-ea"/>
                              <a:cs typeface="Arial" panose="020B0604020202020204" pitchFamily="34" charset="0"/>
                            </a:rPr>
                            <a:t>&lt;10%@100MeV</a:t>
                          </a:r>
                        </a:p>
                      </a:txBody>
                      <a:tcPr marL="101600" marR="101600" marT="101600" marB="101600" anchor="ctr"/>
                    </a:tc>
                    <a:extLst>
                      <a:ext uri="{0D108BD9-81ED-4DB2-BD59-A6C34878D82A}">
                        <a16:rowId xmlns:a16="http://schemas.microsoft.com/office/drawing/2014/main" val="949749686"/>
                      </a:ext>
                    </a:extLst>
                  </a:tr>
                </a:tbl>
              </a:graphicData>
            </a:graphic>
          </p:graphicFrame>
        </mc:Fallback>
      </mc:AlternateContent>
      <p:pic>
        <p:nvPicPr>
          <p:cNvPr id="12" name="图片 11">
            <a:extLst>
              <a:ext uri="{FF2B5EF4-FFF2-40B4-BE49-F238E27FC236}">
                <a16:creationId xmlns:a16="http://schemas.microsoft.com/office/drawing/2014/main" id="{25B55F1D-3C12-5C1D-4AB9-4542C78921F2}"/>
              </a:ext>
            </a:extLst>
          </p:cNvPr>
          <p:cNvPicPr>
            <a:picLocks noChangeAspect="1"/>
          </p:cNvPicPr>
          <p:nvPr/>
        </p:nvPicPr>
        <p:blipFill>
          <a:blip r:embed="rId3"/>
          <a:stretch>
            <a:fillRect/>
          </a:stretch>
        </p:blipFill>
        <p:spPr>
          <a:xfrm>
            <a:off x="8527009" y="904904"/>
            <a:ext cx="3177311" cy="5457840"/>
          </a:xfrm>
          <a:prstGeom prst="rect">
            <a:avLst/>
          </a:prstGeom>
        </p:spPr>
      </p:pic>
    </p:spTree>
    <p:extLst>
      <p:ext uri="{BB962C8B-B14F-4D97-AF65-F5344CB8AC3E}">
        <p14:creationId xmlns:p14="http://schemas.microsoft.com/office/powerpoint/2010/main" val="3710240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04CD51-0CAC-6ADE-1943-A876F05B4E9E}"/>
              </a:ext>
            </a:extLst>
          </p:cNvPr>
          <p:cNvSpPr>
            <a:spLocks noGrp="1"/>
          </p:cNvSpPr>
          <p:nvPr>
            <p:ph type="title"/>
          </p:nvPr>
        </p:nvSpPr>
        <p:spPr/>
        <p:txBody>
          <a:bodyPr/>
          <a:lstStyle/>
          <a:p>
            <a:r>
              <a:rPr lang="zh-CN" altLang="en-US" dirty="0"/>
              <a:t>前期预研</a:t>
            </a:r>
          </a:p>
        </p:txBody>
      </p:sp>
      <p:pic>
        <p:nvPicPr>
          <p:cNvPr id="7" name="内容占位符 6">
            <a:extLst>
              <a:ext uri="{FF2B5EF4-FFF2-40B4-BE49-F238E27FC236}">
                <a16:creationId xmlns:a16="http://schemas.microsoft.com/office/drawing/2014/main" id="{45E31E47-CB8A-D6D7-817E-5DCEE5990E9A}"/>
              </a:ext>
            </a:extLst>
          </p:cNvPr>
          <p:cNvPicPr>
            <a:picLocks noGrp="1" noChangeAspect="1"/>
          </p:cNvPicPr>
          <p:nvPr>
            <p:ph idx="1"/>
          </p:nvPr>
        </p:nvPicPr>
        <p:blipFill>
          <a:blip r:embed="rId2"/>
          <a:stretch>
            <a:fillRect/>
          </a:stretch>
        </p:blipFill>
        <p:spPr>
          <a:xfrm>
            <a:off x="948103" y="787401"/>
            <a:ext cx="10165331" cy="5766108"/>
          </a:xfrm>
        </p:spPr>
      </p:pic>
      <p:sp>
        <p:nvSpPr>
          <p:cNvPr id="4" name="日期占位符 3">
            <a:extLst>
              <a:ext uri="{FF2B5EF4-FFF2-40B4-BE49-F238E27FC236}">
                <a16:creationId xmlns:a16="http://schemas.microsoft.com/office/drawing/2014/main" id="{8F35A9D2-C0B6-6C56-BB51-1A23060B3C3D}"/>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0A4E084C-EBBF-3429-EBD8-3C4BE3FF6B6E}"/>
              </a:ext>
            </a:extLst>
          </p:cNvPr>
          <p:cNvSpPr>
            <a:spLocks noGrp="1"/>
          </p:cNvSpPr>
          <p:nvPr>
            <p:ph type="sldNum" sz="quarter" idx="12"/>
          </p:nvPr>
        </p:nvSpPr>
        <p:spPr/>
        <p:txBody>
          <a:bodyPr/>
          <a:lstStyle/>
          <a:p>
            <a:fld id="{594EB773-AC9C-4FD7-86AF-8E7E9F681A4F}" type="slidenum">
              <a:rPr lang="zh-CN" altLang="en-US" smtClean="0"/>
              <a:t>56</a:t>
            </a:fld>
            <a:endParaRPr lang="zh-CN" altLang="en-US" dirty="0"/>
          </a:p>
        </p:txBody>
      </p:sp>
      <p:sp>
        <p:nvSpPr>
          <p:cNvPr id="9" name="矩形 8">
            <a:extLst>
              <a:ext uri="{FF2B5EF4-FFF2-40B4-BE49-F238E27FC236}">
                <a16:creationId xmlns:a16="http://schemas.microsoft.com/office/drawing/2014/main" id="{E1DD3C73-D8B5-D912-AC92-7F63CFDBFB15}"/>
              </a:ext>
            </a:extLst>
          </p:cNvPr>
          <p:cNvSpPr/>
          <p:nvPr/>
        </p:nvSpPr>
        <p:spPr>
          <a:xfrm rot="20952963">
            <a:off x="6476651" y="284594"/>
            <a:ext cx="4684801" cy="1323439"/>
          </a:xfrm>
          <a:prstGeom prst="rect">
            <a:avLst/>
          </a:prstGeom>
          <a:noFill/>
        </p:spPr>
        <p:txBody>
          <a:bodyPr wrap="square" lIns="91440" tIns="45720" rIns="91440" bIns="45720">
            <a:spAutoFit/>
          </a:bodyPr>
          <a:lstStyle/>
          <a:p>
            <a:pPr algn="ctr"/>
            <a:r>
              <a:rPr lang="zh-CN" alt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000000"/>
                </a:highlight>
              </a:rPr>
              <a:t>前期预研</a:t>
            </a:r>
          </a:p>
        </p:txBody>
      </p:sp>
    </p:spTree>
    <p:extLst>
      <p:ext uri="{BB962C8B-B14F-4D97-AF65-F5344CB8AC3E}">
        <p14:creationId xmlns:p14="http://schemas.microsoft.com/office/powerpoint/2010/main" val="204720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6B408-1AFC-AA55-5B87-E38F767E74E3}"/>
              </a:ext>
            </a:extLst>
          </p:cNvPr>
          <p:cNvSpPr>
            <a:spLocks noGrp="1"/>
          </p:cNvSpPr>
          <p:nvPr>
            <p:ph type="title"/>
          </p:nvPr>
        </p:nvSpPr>
        <p:spPr/>
        <p:txBody>
          <a:bodyPr/>
          <a:lstStyle/>
          <a:p>
            <a:r>
              <a:rPr lang="zh-CN" altLang="en-US" dirty="0"/>
              <a:t>高能时域天文</a:t>
            </a:r>
          </a:p>
        </p:txBody>
      </p:sp>
      <p:sp>
        <p:nvSpPr>
          <p:cNvPr id="3" name="内容占位符 2">
            <a:extLst>
              <a:ext uri="{FF2B5EF4-FFF2-40B4-BE49-F238E27FC236}">
                <a16:creationId xmlns:a16="http://schemas.microsoft.com/office/drawing/2014/main" id="{71E7E350-1D2B-6F49-B417-B7DA39C28E0C}"/>
              </a:ext>
            </a:extLst>
          </p:cNvPr>
          <p:cNvSpPr>
            <a:spLocks noGrp="1"/>
          </p:cNvSpPr>
          <p:nvPr>
            <p:ph idx="1"/>
          </p:nvPr>
        </p:nvSpPr>
        <p:spPr>
          <a:xfrm>
            <a:off x="320462" y="786832"/>
            <a:ext cx="10515600" cy="5739228"/>
          </a:xfrm>
        </p:spPr>
        <p:txBody>
          <a:bodyPr>
            <a:normAutofit/>
          </a:bodyPr>
          <a:lstStyle/>
          <a:p>
            <a:r>
              <a:rPr lang="zh-CN" altLang="en-US" dirty="0"/>
              <a:t>超新星遗迹</a:t>
            </a:r>
            <a:endParaRPr lang="en-US" altLang="zh-CN" dirty="0"/>
          </a:p>
          <a:p>
            <a:pPr lvl="1"/>
            <a:r>
              <a:rPr lang="zh-CN" altLang="en-US" b="1" i="0" dirty="0">
                <a:solidFill>
                  <a:srgbClr val="202122"/>
                </a:solidFill>
                <a:effectLst/>
                <a:latin typeface="Arial" panose="020B0604020202020204" pitchFamily="34" charset="0"/>
              </a:rPr>
              <a:t>超新星遗迹</a:t>
            </a:r>
            <a:r>
              <a:rPr lang="zh-CN" altLang="en-US" b="0" i="0" dirty="0">
                <a:solidFill>
                  <a:srgbClr val="202122"/>
                </a:solidFill>
                <a:effectLst/>
                <a:latin typeface="Arial" panose="020B0604020202020204" pitchFamily="34" charset="0"/>
              </a:rPr>
              <a:t>（英语：</a:t>
            </a:r>
            <a:r>
              <a:rPr lang="en-US" altLang="zh-CN" b="0" i="0" dirty="0">
                <a:solidFill>
                  <a:srgbClr val="202122"/>
                </a:solidFill>
                <a:effectLst/>
                <a:latin typeface="Arial" panose="020B0604020202020204" pitchFamily="34" charset="0"/>
              </a:rPr>
              <a:t>Supernova remnant</a:t>
            </a:r>
            <a:r>
              <a:rPr lang="zh-CN" altLang="en-US" b="0" i="0" dirty="0">
                <a:solidFill>
                  <a:srgbClr val="202122"/>
                </a:solidFill>
                <a:effectLst/>
                <a:latin typeface="Arial" panose="020B0604020202020204" pitchFamily="34" charset="0"/>
              </a:rPr>
              <a:t>，缩写</a:t>
            </a:r>
            <a:r>
              <a:rPr lang="en-US" altLang="zh-CN" b="1" i="0" dirty="0">
                <a:solidFill>
                  <a:srgbClr val="202122"/>
                </a:solidFill>
                <a:effectLst/>
                <a:latin typeface="Arial" panose="020B0604020202020204" pitchFamily="34" charset="0"/>
              </a:rPr>
              <a:t>SNR</a:t>
            </a:r>
            <a:r>
              <a:rPr lang="zh-CN" altLang="en-US" b="0" i="0" dirty="0">
                <a:solidFill>
                  <a:srgbClr val="202122"/>
                </a:solidFill>
                <a:effectLst/>
                <a:latin typeface="Arial" panose="020B0604020202020204" pitchFamily="34" charset="0"/>
              </a:rPr>
              <a:t>）是</a:t>
            </a:r>
            <a:r>
              <a:rPr lang="zh-CN" altLang="en-US" b="0" i="0" u="sng" dirty="0">
                <a:effectLst/>
                <a:latin typeface="Arial" panose="020B0604020202020204" pitchFamily="34" charset="0"/>
                <a:hlinkClick r:id="rId2"/>
              </a:rPr>
              <a:t>超新星爆发</a:t>
            </a:r>
            <a:r>
              <a:rPr lang="zh-CN" altLang="en-US" b="0" i="0" dirty="0">
                <a:solidFill>
                  <a:srgbClr val="202122"/>
                </a:solidFill>
                <a:effectLst/>
                <a:latin typeface="Arial" panose="020B0604020202020204" pitchFamily="34" charset="0"/>
              </a:rPr>
              <a:t>时抛出的物质在向外膨胀的过程中与</a:t>
            </a:r>
            <a:r>
              <a:rPr lang="zh-CN" altLang="en-US" b="0" i="0" u="none" strike="noStrike" dirty="0">
                <a:effectLst/>
                <a:latin typeface="Arial" panose="020B0604020202020204" pitchFamily="34" charset="0"/>
                <a:hlinkClick r:id="rId3" tooltip="星际介质"/>
              </a:rPr>
              <a:t>星际介质</a:t>
            </a:r>
            <a:r>
              <a:rPr lang="zh-CN" altLang="en-US" b="0" i="0" dirty="0">
                <a:solidFill>
                  <a:srgbClr val="202122"/>
                </a:solidFill>
                <a:effectLst/>
                <a:latin typeface="Arial" panose="020B0604020202020204" pitchFamily="34" charset="0"/>
              </a:rPr>
              <a:t>相互作用而形成的延展天体，形状有云状、壳状等，差异很大。截至</a:t>
            </a:r>
            <a:r>
              <a:rPr lang="en-US" altLang="zh-CN" b="0" i="0" dirty="0">
                <a:solidFill>
                  <a:srgbClr val="202122"/>
                </a:solidFill>
                <a:effectLst/>
                <a:latin typeface="Arial" panose="020B0604020202020204" pitchFamily="34" charset="0"/>
              </a:rPr>
              <a:t>2006</a:t>
            </a:r>
            <a:r>
              <a:rPr lang="zh-CN" altLang="en-US" b="0" i="0" dirty="0">
                <a:solidFill>
                  <a:srgbClr val="202122"/>
                </a:solidFill>
                <a:effectLst/>
                <a:latin typeface="Arial" panose="020B0604020202020204" pitchFamily="34" charset="0"/>
              </a:rPr>
              <a:t>年，已经在</a:t>
            </a:r>
            <a:r>
              <a:rPr lang="zh-CN" altLang="en-US" b="0" i="0" u="none" strike="noStrike" dirty="0">
                <a:effectLst/>
                <a:latin typeface="Arial" panose="020B0604020202020204" pitchFamily="34" charset="0"/>
                <a:hlinkClick r:id="rId4" tooltip="银河系"/>
              </a:rPr>
              <a:t>银河系</a:t>
            </a:r>
            <a:r>
              <a:rPr lang="zh-CN" altLang="en-US" b="0" i="0" dirty="0">
                <a:solidFill>
                  <a:srgbClr val="202122"/>
                </a:solidFill>
                <a:effectLst/>
                <a:latin typeface="Arial" panose="020B0604020202020204" pitchFamily="34" charset="0"/>
              </a:rPr>
              <a:t>中发现了</a:t>
            </a:r>
            <a:r>
              <a:rPr lang="en-US" altLang="zh-CN" b="0" i="0" dirty="0">
                <a:solidFill>
                  <a:srgbClr val="202122"/>
                </a:solidFill>
                <a:effectLst/>
                <a:latin typeface="Arial" panose="020B0604020202020204" pitchFamily="34" charset="0"/>
              </a:rPr>
              <a:t>200</a:t>
            </a:r>
            <a:r>
              <a:rPr lang="zh-CN" altLang="en-US" b="0" i="0" dirty="0">
                <a:solidFill>
                  <a:srgbClr val="202122"/>
                </a:solidFill>
                <a:effectLst/>
                <a:latin typeface="Arial" panose="020B0604020202020204" pitchFamily="34" charset="0"/>
              </a:rPr>
              <a:t>余个超新星遗迹。</a:t>
            </a:r>
            <a:endParaRPr lang="en-US" altLang="zh-CN" b="0" i="0" dirty="0">
              <a:solidFill>
                <a:srgbClr val="202122"/>
              </a:solidFill>
              <a:effectLst/>
              <a:latin typeface="Arial" panose="020B0604020202020204" pitchFamily="34" charset="0"/>
            </a:endParaRPr>
          </a:p>
          <a:p>
            <a:r>
              <a:rPr lang="zh-CN" altLang="en-US" dirty="0">
                <a:solidFill>
                  <a:srgbClr val="202122"/>
                </a:solidFill>
                <a:latin typeface="Arial" panose="020B0604020202020204" pitchFamily="34" charset="0"/>
              </a:rPr>
              <a:t>活动星系核</a:t>
            </a:r>
            <a:endParaRPr lang="en-US" altLang="zh-CN" dirty="0">
              <a:solidFill>
                <a:srgbClr val="202122"/>
              </a:solidFill>
              <a:latin typeface="Arial" panose="020B0604020202020204" pitchFamily="34" charset="0"/>
            </a:endParaRPr>
          </a:p>
          <a:p>
            <a:pPr lvl="1"/>
            <a:r>
              <a:rPr lang="zh-CN" altLang="en-US" b="1" i="0" dirty="0">
                <a:solidFill>
                  <a:srgbClr val="202122"/>
                </a:solidFill>
                <a:effectLst/>
                <a:latin typeface="Arial" panose="020B0604020202020204" pitchFamily="34" charset="0"/>
              </a:rPr>
              <a:t>活动星系核</a:t>
            </a:r>
            <a:r>
              <a:rPr lang="zh-CN" altLang="en-US" b="0" i="0" dirty="0">
                <a:solidFill>
                  <a:srgbClr val="202122"/>
                </a:solidFill>
                <a:effectLst/>
                <a:latin typeface="Arial" panose="020B0604020202020204" pitchFamily="34" charset="0"/>
              </a:rPr>
              <a:t>（英语：</a:t>
            </a:r>
            <a:r>
              <a:rPr lang="en-US" altLang="zh-CN" b="0" i="0" dirty="0">
                <a:solidFill>
                  <a:srgbClr val="202122"/>
                </a:solidFill>
                <a:effectLst/>
                <a:latin typeface="Arial" panose="020B0604020202020204" pitchFamily="34" charset="0"/>
              </a:rPr>
              <a:t>Active galactic nucleus</a:t>
            </a:r>
            <a:r>
              <a:rPr lang="zh-CN" altLang="en-US" b="0" i="0" dirty="0">
                <a:solidFill>
                  <a:srgbClr val="202122"/>
                </a:solidFill>
                <a:effectLst/>
                <a:latin typeface="Arial" panose="020B0604020202020204" pitchFamily="34" charset="0"/>
              </a:rPr>
              <a:t>，缩写：</a:t>
            </a:r>
            <a:r>
              <a:rPr lang="en-US" altLang="zh-CN" b="1" i="0" dirty="0">
                <a:solidFill>
                  <a:srgbClr val="202122"/>
                </a:solidFill>
                <a:effectLst/>
                <a:latin typeface="Arial" panose="020B0604020202020204" pitchFamily="34" charset="0"/>
              </a:rPr>
              <a:t>AGN</a:t>
            </a:r>
            <a:r>
              <a:rPr lang="zh-CN" altLang="en-US" b="0" i="0" dirty="0">
                <a:solidFill>
                  <a:srgbClr val="202122"/>
                </a:solidFill>
                <a:effectLst/>
                <a:latin typeface="Arial" panose="020B0604020202020204" pitchFamily="34" charset="0"/>
              </a:rPr>
              <a:t>）是</a:t>
            </a:r>
            <a:r>
              <a:rPr lang="zh-CN" altLang="en-US" b="0" i="0" u="none" strike="noStrike" dirty="0">
                <a:solidFill>
                  <a:srgbClr val="202122"/>
                </a:solidFill>
                <a:effectLst/>
                <a:latin typeface="Arial" panose="020B0604020202020204" pitchFamily="34" charset="0"/>
                <a:hlinkClick r:id="rId5" tooltip="星系"/>
              </a:rPr>
              <a:t>星系</a:t>
            </a:r>
            <a:r>
              <a:rPr lang="zh-CN" altLang="en-US" b="0" i="0" dirty="0">
                <a:solidFill>
                  <a:srgbClr val="202122"/>
                </a:solidFill>
                <a:effectLst/>
                <a:latin typeface="Arial" panose="020B0604020202020204" pitchFamily="34" charset="0"/>
              </a:rPr>
              <a:t>中心的一个紧密区域，在至少一部分</a:t>
            </a:r>
            <a:r>
              <a:rPr lang="en-US" altLang="zh-CN" b="0" i="0" dirty="0">
                <a:solidFill>
                  <a:srgbClr val="202122"/>
                </a:solidFill>
                <a:effectLst/>
                <a:latin typeface="Arial" panose="020B0604020202020204" pitchFamily="34" charset="0"/>
              </a:rPr>
              <a:t>--</a:t>
            </a:r>
            <a:r>
              <a:rPr lang="zh-CN" altLang="en-US" b="0" i="0" dirty="0">
                <a:solidFill>
                  <a:srgbClr val="202122"/>
                </a:solidFill>
                <a:effectLst/>
                <a:latin typeface="Arial" panose="020B0604020202020204" pitchFamily="34" charset="0"/>
              </a:rPr>
              <a:t>可能全部的</a:t>
            </a:r>
            <a:r>
              <a:rPr lang="zh-CN" altLang="en-US" b="0" i="0" u="none" strike="noStrike" dirty="0">
                <a:solidFill>
                  <a:srgbClr val="202122"/>
                </a:solidFill>
                <a:effectLst/>
                <a:latin typeface="Arial" panose="020B0604020202020204" pitchFamily="34" charset="0"/>
                <a:hlinkClick r:id="rId6" tooltip="电磁波谱"/>
              </a:rPr>
              <a:t>电磁波谱</a:t>
            </a:r>
            <a:r>
              <a:rPr lang="zh-CN" altLang="en-US" b="0" i="0" dirty="0">
                <a:solidFill>
                  <a:srgbClr val="202122"/>
                </a:solidFill>
                <a:effectLst/>
                <a:latin typeface="Arial" panose="020B0604020202020204" pitchFamily="34" charset="0"/>
              </a:rPr>
              <a:t>上远比普通</a:t>
            </a:r>
            <a:r>
              <a:rPr lang="zh-CN" altLang="en-US" b="0" i="0" u="none" strike="noStrike" dirty="0">
                <a:solidFill>
                  <a:srgbClr val="202122"/>
                </a:solidFill>
                <a:effectLst/>
                <a:latin typeface="Arial" panose="020B0604020202020204" pitchFamily="34" charset="0"/>
                <a:hlinkClick r:id="rId7" tooltip="光度"/>
              </a:rPr>
              <a:t>光度</a:t>
            </a:r>
            <a:r>
              <a:rPr lang="zh-CN" altLang="en-US" b="0" i="0" dirty="0">
                <a:solidFill>
                  <a:srgbClr val="202122"/>
                </a:solidFill>
                <a:effectLst/>
                <a:latin typeface="Arial" panose="020B0604020202020204" pitchFamily="34" charset="0"/>
              </a:rPr>
              <a:t>高，它的特征表明过高的光度不是由</a:t>
            </a:r>
            <a:r>
              <a:rPr lang="zh-CN" altLang="en-US" b="0" i="0" u="none" strike="noStrike" dirty="0">
                <a:solidFill>
                  <a:srgbClr val="202122"/>
                </a:solidFill>
                <a:effectLst/>
                <a:latin typeface="Arial" panose="020B0604020202020204" pitchFamily="34" charset="0"/>
                <a:hlinkClick r:id="rId8" tooltip="恒星"/>
              </a:rPr>
              <a:t>恒星</a:t>
            </a:r>
            <a:r>
              <a:rPr lang="zh-CN" altLang="en-US" b="0" i="0" dirty="0">
                <a:solidFill>
                  <a:srgbClr val="202122"/>
                </a:solidFill>
                <a:effectLst/>
                <a:latin typeface="Arial" panose="020B0604020202020204" pitchFamily="34" charset="0"/>
              </a:rPr>
              <a:t>产生的。如此高的非恒星辐射在</a:t>
            </a:r>
            <a:r>
              <a:rPr lang="zh-CN" altLang="en-US" b="0" i="0" u="none" strike="noStrike" dirty="0">
                <a:solidFill>
                  <a:srgbClr val="202122"/>
                </a:solidFill>
                <a:effectLst/>
                <a:latin typeface="Arial" panose="020B0604020202020204" pitchFamily="34" charset="0"/>
                <a:hlinkClick r:id="rId9" tooltip="无线电"/>
              </a:rPr>
              <a:t>无线电</a:t>
            </a:r>
            <a:r>
              <a:rPr lang="zh-CN" altLang="en-US" b="0" i="0" dirty="0">
                <a:solidFill>
                  <a:srgbClr val="202122"/>
                </a:solidFill>
                <a:effectLst/>
                <a:latin typeface="Arial" panose="020B0604020202020204" pitchFamily="34" charset="0"/>
              </a:rPr>
              <a:t>、</a:t>
            </a:r>
            <a:r>
              <a:rPr lang="zh-CN" altLang="en-US" b="0" i="0" u="none" strike="noStrike" dirty="0">
                <a:solidFill>
                  <a:srgbClr val="202122"/>
                </a:solidFill>
                <a:effectLst/>
                <a:latin typeface="Arial" panose="020B0604020202020204" pitchFamily="34" charset="0"/>
                <a:hlinkClick r:id="rId10" tooltip="微波"/>
              </a:rPr>
              <a:t>微波</a:t>
            </a:r>
            <a:r>
              <a:rPr lang="zh-CN" altLang="en-US" b="0" i="0" dirty="0">
                <a:solidFill>
                  <a:srgbClr val="202122"/>
                </a:solidFill>
                <a:effectLst/>
                <a:latin typeface="Arial" panose="020B0604020202020204" pitchFamily="34" charset="0"/>
              </a:rPr>
              <a:t>、</a:t>
            </a:r>
            <a:r>
              <a:rPr lang="zh-CN" altLang="en-US" b="0" i="0" u="none" strike="noStrike" dirty="0">
                <a:solidFill>
                  <a:srgbClr val="202122"/>
                </a:solidFill>
                <a:effectLst/>
                <a:latin typeface="Arial" panose="020B0604020202020204" pitchFamily="34" charset="0"/>
                <a:hlinkClick r:id="rId11" tooltip="红外线"/>
              </a:rPr>
              <a:t>红外线</a:t>
            </a:r>
            <a:r>
              <a:rPr lang="zh-CN" altLang="en-US" b="0" i="0" dirty="0">
                <a:solidFill>
                  <a:srgbClr val="202122"/>
                </a:solidFill>
                <a:effectLst/>
                <a:latin typeface="Arial" panose="020B0604020202020204" pitchFamily="34" charset="0"/>
              </a:rPr>
              <a:t>、</a:t>
            </a:r>
            <a:r>
              <a:rPr lang="zh-CN" altLang="en-US" b="0" i="0" u="none" strike="noStrike" dirty="0">
                <a:solidFill>
                  <a:srgbClr val="202122"/>
                </a:solidFill>
                <a:effectLst/>
                <a:latin typeface="Arial" panose="020B0604020202020204" pitchFamily="34" charset="0"/>
                <a:hlinkClick r:id="rId12" tooltip="可见光"/>
              </a:rPr>
              <a:t>可见光</a:t>
            </a:r>
            <a:r>
              <a:rPr lang="zh-CN" altLang="en-US" b="0" i="0" dirty="0">
                <a:solidFill>
                  <a:srgbClr val="202122"/>
                </a:solidFill>
                <a:effectLst/>
                <a:latin typeface="Arial" panose="020B0604020202020204" pitchFamily="34" charset="0"/>
              </a:rPr>
              <a:t>、</a:t>
            </a:r>
            <a:r>
              <a:rPr lang="zh-CN" altLang="en-US" b="0" i="0" u="none" strike="noStrike" dirty="0">
                <a:solidFill>
                  <a:srgbClr val="202122"/>
                </a:solidFill>
                <a:effectLst/>
                <a:latin typeface="Arial" panose="020B0604020202020204" pitchFamily="34" charset="0"/>
                <a:hlinkClick r:id="rId13" tooltip="紫外线"/>
              </a:rPr>
              <a:t>紫外</a:t>
            </a:r>
            <a:r>
              <a:rPr lang="zh-CN" altLang="en-US" b="0" i="0" dirty="0">
                <a:solidFill>
                  <a:srgbClr val="202122"/>
                </a:solidFill>
                <a:effectLst/>
                <a:latin typeface="Arial" panose="020B0604020202020204" pitchFamily="34" charset="0"/>
              </a:rPr>
              <a:t>、</a:t>
            </a:r>
            <a:r>
              <a:rPr lang="en-US" altLang="zh-CN" b="0" i="0" u="none" strike="noStrike" dirty="0">
                <a:solidFill>
                  <a:srgbClr val="202122"/>
                </a:solidFill>
                <a:effectLst/>
                <a:latin typeface="Arial" panose="020B0604020202020204" pitchFamily="34" charset="0"/>
                <a:hlinkClick r:id="rId14" tooltip="X光"/>
              </a:rPr>
              <a:t>X</a:t>
            </a:r>
            <a:r>
              <a:rPr lang="zh-CN" altLang="en-US" b="0" i="0" u="none" strike="noStrike" dirty="0">
                <a:solidFill>
                  <a:srgbClr val="202122"/>
                </a:solidFill>
                <a:effectLst/>
                <a:latin typeface="Arial" panose="020B0604020202020204" pitchFamily="34" charset="0"/>
                <a:hlinkClick r:id="rId14" tooltip="X光"/>
              </a:rPr>
              <a:t>光</a:t>
            </a:r>
            <a:r>
              <a:rPr lang="zh-CN" altLang="en-US" b="0" i="0" dirty="0">
                <a:solidFill>
                  <a:srgbClr val="202122"/>
                </a:solidFill>
                <a:effectLst/>
                <a:latin typeface="Arial" panose="020B0604020202020204" pitchFamily="34" charset="0"/>
              </a:rPr>
              <a:t>、</a:t>
            </a:r>
            <a:r>
              <a:rPr lang="en-US" altLang="zh-CN" b="0" i="0" u="none" strike="noStrike" dirty="0">
                <a:solidFill>
                  <a:srgbClr val="202122"/>
                </a:solidFill>
                <a:effectLst/>
                <a:latin typeface="Arial" panose="020B0604020202020204" pitchFamily="34" charset="0"/>
                <a:hlinkClick r:id="rId15" tooltip="Γ射线"/>
              </a:rPr>
              <a:t>γ</a:t>
            </a:r>
            <a:r>
              <a:rPr lang="zh-CN" altLang="en-US" b="0" i="0" u="none" strike="noStrike" dirty="0">
                <a:solidFill>
                  <a:srgbClr val="202122"/>
                </a:solidFill>
                <a:effectLst/>
                <a:latin typeface="Arial" panose="020B0604020202020204" pitchFamily="34" charset="0"/>
                <a:hlinkClick r:id="rId15" tooltip="Γ射线"/>
              </a:rPr>
              <a:t>射线</a:t>
            </a:r>
            <a:r>
              <a:rPr lang="zh-CN" altLang="en-US" b="0" i="0" dirty="0">
                <a:solidFill>
                  <a:srgbClr val="202122"/>
                </a:solidFill>
                <a:effectLst/>
                <a:latin typeface="Arial" panose="020B0604020202020204" pitchFamily="34" charset="0"/>
              </a:rPr>
              <a:t>波段观测到。一个有着活动星系核的星系被称作“活动星系”。从活动星系核发出的辐射被认为是因为宿主星系中央的</a:t>
            </a:r>
            <a:r>
              <a:rPr lang="zh-CN" altLang="en-US" b="0" i="0" u="none" strike="noStrike" dirty="0">
                <a:solidFill>
                  <a:srgbClr val="202122"/>
                </a:solidFill>
                <a:effectLst/>
                <a:latin typeface="Arial" panose="020B0604020202020204" pitchFamily="34" charset="0"/>
                <a:hlinkClick r:id="rId16" tooltip="超大质量黑洞"/>
              </a:rPr>
              <a:t>超大质量黑洞</a:t>
            </a:r>
            <a:r>
              <a:rPr lang="zh-CN" altLang="en-US" b="0" i="0" dirty="0">
                <a:solidFill>
                  <a:srgbClr val="202122"/>
                </a:solidFill>
                <a:effectLst/>
                <a:latin typeface="Arial" panose="020B0604020202020204" pitchFamily="34" charset="0"/>
              </a:rPr>
              <a:t>物质</a:t>
            </a:r>
            <a:r>
              <a:rPr lang="zh-CN" altLang="en-US" b="0" i="0" u="none" strike="noStrike" dirty="0">
                <a:solidFill>
                  <a:srgbClr val="202122"/>
                </a:solidFill>
                <a:effectLst/>
                <a:latin typeface="Arial" panose="020B0604020202020204" pitchFamily="34" charset="0"/>
                <a:hlinkClick r:id="rId17" tooltip="吸积"/>
              </a:rPr>
              <a:t>吸积</a:t>
            </a:r>
            <a:r>
              <a:rPr lang="zh-CN" altLang="en-US" b="0" i="0" dirty="0">
                <a:solidFill>
                  <a:srgbClr val="202122"/>
                </a:solidFill>
                <a:effectLst/>
                <a:latin typeface="Arial" panose="020B0604020202020204" pitchFamily="34" charset="0"/>
              </a:rPr>
              <a:t>产生的。</a:t>
            </a:r>
          </a:p>
          <a:p>
            <a:pPr lvl="1"/>
            <a:r>
              <a:rPr lang="zh-CN" altLang="en-US" b="0" i="0" dirty="0">
                <a:solidFill>
                  <a:srgbClr val="202122"/>
                </a:solidFill>
                <a:effectLst/>
                <a:latin typeface="Arial" panose="020B0604020202020204" pitchFamily="34" charset="0"/>
              </a:rPr>
              <a:t>活动星系核是宇宙中</a:t>
            </a:r>
            <a:r>
              <a:rPr lang="zh-CN" altLang="en-US" b="0" i="0" u="none" strike="noStrike" dirty="0">
                <a:solidFill>
                  <a:srgbClr val="202122"/>
                </a:solidFill>
                <a:effectLst/>
                <a:latin typeface="Arial" panose="020B0604020202020204" pitchFamily="34" charset="0"/>
                <a:hlinkClick r:id="rId18" tooltip="电磁辐射"/>
              </a:rPr>
              <a:t>电磁辐射</a:t>
            </a:r>
            <a:r>
              <a:rPr lang="zh-CN" altLang="en-US" b="0" i="0" dirty="0">
                <a:solidFill>
                  <a:srgbClr val="202122"/>
                </a:solidFill>
                <a:effectLst/>
                <a:latin typeface="Arial" panose="020B0604020202020204" pitchFamily="34" charset="0"/>
              </a:rPr>
              <a:t>最明亮、最持久的来源，如此之明亮以至于可以用作发现遥远天体的方法；他们伴随宇宙的时间演化，但也将它们的约束置于</a:t>
            </a:r>
            <a:r>
              <a:rPr lang="zh-CN" altLang="en-US" b="0" i="0" u="none" strike="noStrike" dirty="0">
                <a:solidFill>
                  <a:srgbClr val="202122"/>
                </a:solidFill>
                <a:effectLst/>
                <a:latin typeface="Arial" panose="020B0604020202020204" pitchFamily="34" charset="0"/>
                <a:hlinkClick r:id="rId19" tooltip="宇宙学"/>
              </a:rPr>
              <a:t>宇宙模型</a:t>
            </a:r>
            <a:r>
              <a:rPr lang="zh-CN" altLang="en-US" b="0" i="0" dirty="0">
                <a:solidFill>
                  <a:srgbClr val="202122"/>
                </a:solidFill>
                <a:effectLst/>
                <a:latin typeface="Arial" panose="020B0604020202020204" pitchFamily="34" charset="0"/>
              </a:rPr>
              <a:t>之上。</a:t>
            </a:r>
          </a:p>
          <a:p>
            <a:r>
              <a:rPr lang="zh-CN" altLang="en-US" dirty="0"/>
              <a:t>伽马射线暴 </a:t>
            </a:r>
            <a:endParaRPr lang="en-US" altLang="zh-CN" dirty="0"/>
          </a:p>
          <a:p>
            <a:pPr lvl="1"/>
            <a:r>
              <a:rPr lang="zh-CN" altLang="en-US" b="1" i="0" dirty="0">
                <a:solidFill>
                  <a:srgbClr val="202122"/>
                </a:solidFill>
                <a:effectLst/>
                <a:latin typeface="Arial" panose="020B0604020202020204" pitchFamily="34" charset="0"/>
              </a:rPr>
              <a:t>伽马射线暴</a:t>
            </a:r>
            <a:r>
              <a:rPr lang="zh-CN" altLang="en-US" b="0" i="0" dirty="0">
                <a:solidFill>
                  <a:srgbClr val="202122"/>
                </a:solidFill>
                <a:effectLst/>
                <a:latin typeface="Arial" panose="020B0604020202020204" pitchFamily="34" charset="0"/>
              </a:rPr>
              <a:t>（英语：</a:t>
            </a:r>
            <a:r>
              <a:rPr lang="en-US" altLang="zh-CN" b="1" i="0" dirty="0">
                <a:solidFill>
                  <a:srgbClr val="202122"/>
                </a:solidFill>
                <a:effectLst/>
                <a:latin typeface="Arial" panose="020B0604020202020204" pitchFamily="34" charset="0"/>
              </a:rPr>
              <a:t>Gamma-ray burst</a:t>
            </a:r>
            <a:r>
              <a:rPr lang="zh-CN" altLang="en-US" b="0" i="0" dirty="0">
                <a:solidFill>
                  <a:srgbClr val="202122"/>
                </a:solidFill>
                <a:effectLst/>
                <a:latin typeface="Arial" panose="020B0604020202020204" pitchFamily="34" charset="0"/>
              </a:rPr>
              <a:t>，缩写</a:t>
            </a:r>
            <a:r>
              <a:rPr lang="en-US" altLang="zh-CN" b="1" i="0" dirty="0">
                <a:solidFill>
                  <a:srgbClr val="202122"/>
                </a:solidFill>
                <a:effectLst/>
                <a:latin typeface="Arial" panose="020B0604020202020204" pitchFamily="34" charset="0"/>
              </a:rPr>
              <a:t>GRB</a:t>
            </a:r>
            <a:r>
              <a:rPr lang="zh-CN" altLang="en-US" b="0" i="0" dirty="0">
                <a:solidFill>
                  <a:srgbClr val="202122"/>
                </a:solidFill>
                <a:effectLst/>
                <a:latin typeface="Arial" panose="020B0604020202020204" pitchFamily="34" charset="0"/>
              </a:rPr>
              <a:t>），又称</a:t>
            </a:r>
            <a:r>
              <a:rPr lang="zh-CN" altLang="en-US" b="1" i="0" dirty="0">
                <a:solidFill>
                  <a:srgbClr val="202122"/>
                </a:solidFill>
                <a:effectLst/>
                <a:latin typeface="Arial" panose="020B0604020202020204" pitchFamily="34" charset="0"/>
              </a:rPr>
              <a:t>伽马暴</a:t>
            </a:r>
            <a:r>
              <a:rPr lang="zh-CN" altLang="en-US" b="0" i="0" dirty="0">
                <a:solidFill>
                  <a:srgbClr val="202122"/>
                </a:solidFill>
                <a:effectLst/>
                <a:latin typeface="Arial" panose="020B0604020202020204" pitchFamily="34" charset="0"/>
              </a:rPr>
              <a:t>，是来自遥远</a:t>
            </a:r>
            <a:r>
              <a:rPr lang="zh-CN" altLang="en-US" b="0" i="0" u="none" strike="noStrike" dirty="0">
                <a:effectLst/>
                <a:latin typeface="Arial" panose="020B0604020202020204" pitchFamily="34" charset="0"/>
                <a:hlinkClick r:id="rId5" tooltip="星系"/>
              </a:rPr>
              <a:t>星系</a:t>
            </a:r>
            <a:r>
              <a:rPr lang="zh-CN" altLang="en-US" b="0" i="0" dirty="0">
                <a:solidFill>
                  <a:srgbClr val="202122"/>
                </a:solidFill>
                <a:effectLst/>
                <a:latin typeface="Arial" panose="020B0604020202020204" pitchFamily="34" charset="0"/>
              </a:rPr>
              <a:t>、能量极高的爆炸的光芒。伽马射线暴是</a:t>
            </a:r>
            <a:r>
              <a:rPr lang="zh-CN" altLang="en-US" b="0" i="0" u="none" strike="noStrike" dirty="0">
                <a:effectLst/>
                <a:latin typeface="Arial" panose="020B0604020202020204" pitchFamily="34" charset="0"/>
                <a:hlinkClick r:id="rId20" tooltip="宇宙"/>
              </a:rPr>
              <a:t>宇宙</a:t>
            </a:r>
            <a:r>
              <a:rPr lang="zh-CN" altLang="en-US" b="0" i="0" dirty="0">
                <a:solidFill>
                  <a:srgbClr val="202122"/>
                </a:solidFill>
                <a:effectLst/>
                <a:latin typeface="Arial" panose="020B0604020202020204" pitchFamily="34" charset="0"/>
              </a:rPr>
              <a:t>中自</a:t>
            </a:r>
            <a:r>
              <a:rPr lang="zh-CN" altLang="en-US" b="0" i="0" u="none" strike="noStrike" dirty="0">
                <a:effectLst/>
                <a:latin typeface="Arial" panose="020B0604020202020204" pitchFamily="34" charset="0"/>
                <a:hlinkClick r:id="rId21" tooltip="大爆炸"/>
              </a:rPr>
              <a:t>大爆炸</a:t>
            </a:r>
            <a:r>
              <a:rPr lang="zh-CN" altLang="en-US" b="0" i="0" dirty="0">
                <a:solidFill>
                  <a:srgbClr val="202122"/>
                </a:solidFill>
                <a:effectLst/>
                <a:latin typeface="Arial" panose="020B0604020202020204" pitchFamily="34" charset="0"/>
              </a:rPr>
              <a:t>以来能量和光度都最高的</a:t>
            </a:r>
            <a:r>
              <a:rPr lang="zh-CN" altLang="en-US" b="0" i="0" u="none" strike="noStrike" dirty="0">
                <a:effectLst/>
                <a:latin typeface="Arial" panose="020B0604020202020204" pitchFamily="34" charset="0"/>
                <a:hlinkClick r:id="rId22" tooltip="电磁脉冲"/>
              </a:rPr>
              <a:t>电磁脉冲</a:t>
            </a:r>
            <a:r>
              <a:rPr lang="zh-CN" altLang="en-US" b="0" i="0" dirty="0">
                <a:solidFill>
                  <a:srgbClr val="202122"/>
                </a:solidFill>
                <a:effectLst/>
                <a:latin typeface="Arial" panose="020B0604020202020204" pitchFamily="34" charset="0"/>
              </a:rPr>
              <a:t>事件。</a:t>
            </a:r>
            <a:r>
              <a:rPr lang="en-US" altLang="zh-CN" b="0" i="0" u="none" strike="noStrike" baseline="30000" dirty="0">
                <a:solidFill>
                  <a:srgbClr val="202122"/>
                </a:solidFill>
                <a:effectLst/>
                <a:latin typeface="Arial" panose="020B0604020202020204" pitchFamily="34" charset="0"/>
                <a:hlinkClick r:id="rId23"/>
              </a:rPr>
              <a:t>[1]</a:t>
            </a:r>
            <a:r>
              <a:rPr lang="zh-CN" altLang="en-US" b="0" i="0" dirty="0">
                <a:solidFill>
                  <a:srgbClr val="202122"/>
                </a:solidFill>
                <a:effectLst/>
                <a:latin typeface="Arial" panose="020B0604020202020204" pitchFamily="34" charset="0"/>
              </a:rPr>
              <a:t>爆发可持续十毫秒至数小时。最初的</a:t>
            </a:r>
            <a:r>
              <a:rPr lang="zh-CN" altLang="en-US" b="0" i="0" u="none" strike="noStrike" dirty="0">
                <a:effectLst/>
                <a:latin typeface="Arial" panose="020B0604020202020204" pitchFamily="34" charset="0"/>
                <a:hlinkClick r:id="rId24" tooltip="伽马射线"/>
              </a:rPr>
              <a:t>伽马射线</a:t>
            </a:r>
            <a:r>
              <a:rPr lang="zh-CN" altLang="en-US" b="0" i="0" dirty="0">
                <a:solidFill>
                  <a:srgbClr val="202122"/>
                </a:solidFill>
                <a:effectLst/>
                <a:latin typeface="Arial" panose="020B0604020202020204" pitchFamily="34" charset="0"/>
              </a:rPr>
              <a:t>闪光过后，还会留下时间更长、波长更长的“余辉”（</a:t>
            </a:r>
            <a:r>
              <a:rPr lang="en-US" altLang="zh-CN" b="0" i="0" u="none" strike="noStrike" dirty="0">
                <a:effectLst/>
                <a:latin typeface="Arial" panose="020B0604020202020204" pitchFamily="34" charset="0"/>
                <a:hlinkClick r:id="rId14" tooltip="X光"/>
              </a:rPr>
              <a:t>X</a:t>
            </a:r>
            <a:r>
              <a:rPr lang="zh-CN" altLang="en-US" b="0" i="0" u="none" strike="noStrike" dirty="0">
                <a:effectLst/>
                <a:latin typeface="Arial" panose="020B0604020202020204" pitchFamily="34" charset="0"/>
                <a:hlinkClick r:id="rId14" tooltip="X光"/>
              </a:rPr>
              <a:t>光</a:t>
            </a:r>
            <a:r>
              <a:rPr lang="zh-CN" altLang="en-US" b="0" i="0" dirty="0">
                <a:solidFill>
                  <a:srgbClr val="202122"/>
                </a:solidFill>
                <a:effectLst/>
                <a:latin typeface="Arial" panose="020B0604020202020204" pitchFamily="34" charset="0"/>
              </a:rPr>
              <a:t>、</a:t>
            </a:r>
            <a:r>
              <a:rPr lang="zh-CN" altLang="en-US" b="0" i="0" u="none" strike="noStrike" dirty="0">
                <a:effectLst/>
                <a:latin typeface="Arial" panose="020B0604020202020204" pitchFamily="34" charset="0"/>
                <a:hlinkClick r:id="rId25" tooltip="紫外光"/>
              </a:rPr>
              <a:t>紫外光</a:t>
            </a:r>
            <a:r>
              <a:rPr lang="zh-CN" altLang="en-US" b="0" i="0" dirty="0">
                <a:solidFill>
                  <a:srgbClr val="202122"/>
                </a:solidFill>
                <a:effectLst/>
                <a:latin typeface="Arial" panose="020B0604020202020204" pitchFamily="34" charset="0"/>
              </a:rPr>
              <a:t>、</a:t>
            </a:r>
            <a:r>
              <a:rPr lang="zh-CN" altLang="en-US" b="0" i="0" u="none" strike="noStrike" dirty="0">
                <a:effectLst/>
                <a:latin typeface="Arial" panose="020B0604020202020204" pitchFamily="34" charset="0"/>
                <a:hlinkClick r:id="rId26" tooltip="可见光"/>
              </a:rPr>
              <a:t>可见光</a:t>
            </a:r>
            <a:r>
              <a:rPr lang="zh-CN" altLang="en-US" b="0" i="0" dirty="0">
                <a:solidFill>
                  <a:srgbClr val="202122"/>
                </a:solidFill>
                <a:effectLst/>
                <a:latin typeface="Arial" panose="020B0604020202020204" pitchFamily="34" charset="0"/>
              </a:rPr>
              <a:t>、</a:t>
            </a:r>
            <a:r>
              <a:rPr lang="zh-CN" altLang="en-US" b="0" i="0" u="none" strike="noStrike" dirty="0">
                <a:effectLst/>
                <a:latin typeface="Arial" panose="020B0604020202020204" pitchFamily="34" charset="0"/>
                <a:hlinkClick r:id="rId27" tooltip="红外光"/>
              </a:rPr>
              <a:t>红外光</a:t>
            </a:r>
            <a:r>
              <a:rPr lang="zh-CN" altLang="en-US" b="0" i="0" dirty="0">
                <a:solidFill>
                  <a:srgbClr val="202122"/>
                </a:solidFill>
                <a:effectLst/>
                <a:latin typeface="Arial" panose="020B0604020202020204" pitchFamily="34" charset="0"/>
              </a:rPr>
              <a:t>、</a:t>
            </a:r>
            <a:r>
              <a:rPr lang="zh-CN" altLang="en-US" b="0" i="0" u="none" strike="noStrike" dirty="0">
                <a:effectLst/>
                <a:latin typeface="Arial" panose="020B0604020202020204" pitchFamily="34" charset="0"/>
                <a:hlinkClick r:id="rId10" tooltip="微波"/>
              </a:rPr>
              <a:t>微波</a:t>
            </a:r>
            <a:r>
              <a:rPr lang="zh-CN" altLang="en-US" b="0" i="0" dirty="0">
                <a:solidFill>
                  <a:srgbClr val="202122"/>
                </a:solidFill>
                <a:effectLst/>
                <a:latin typeface="Arial" panose="020B0604020202020204" pitchFamily="34" charset="0"/>
              </a:rPr>
              <a:t>乃至</a:t>
            </a:r>
            <a:r>
              <a:rPr lang="zh-CN" altLang="en-US" b="0" i="0" u="none" strike="noStrike" dirty="0">
                <a:effectLst/>
                <a:latin typeface="Arial" panose="020B0604020202020204" pitchFamily="34" charset="0"/>
                <a:hlinkClick r:id="rId28" tooltip="无线电波"/>
              </a:rPr>
              <a:t>无线电波</a:t>
            </a:r>
            <a:r>
              <a:rPr lang="zh-CN" altLang="en-US" b="0" i="0" dirty="0">
                <a:solidFill>
                  <a:srgbClr val="202122"/>
                </a:solidFill>
                <a:effectLst/>
                <a:latin typeface="Arial" panose="020B0604020202020204" pitchFamily="34" charset="0"/>
              </a:rPr>
              <a:t>）</a:t>
            </a:r>
            <a:endParaRPr lang="zh-CN" altLang="en-US" dirty="0"/>
          </a:p>
        </p:txBody>
      </p:sp>
      <p:sp>
        <p:nvSpPr>
          <p:cNvPr id="4" name="日期占位符 3">
            <a:extLst>
              <a:ext uri="{FF2B5EF4-FFF2-40B4-BE49-F238E27FC236}">
                <a16:creationId xmlns:a16="http://schemas.microsoft.com/office/drawing/2014/main" id="{9775B504-C3ED-34B7-6A3C-4F2122CF83A4}"/>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202D1787-02C2-AF16-061E-DD8BF38BA6A5}"/>
              </a:ext>
            </a:extLst>
          </p:cNvPr>
          <p:cNvSpPr>
            <a:spLocks noGrp="1"/>
          </p:cNvSpPr>
          <p:nvPr>
            <p:ph type="sldNum" sz="quarter" idx="12"/>
          </p:nvPr>
        </p:nvSpPr>
        <p:spPr/>
        <p:txBody>
          <a:bodyPr/>
          <a:lstStyle/>
          <a:p>
            <a:fld id="{594EB773-AC9C-4FD7-86AF-8E7E9F681A4F}" type="slidenum">
              <a:rPr lang="zh-CN" altLang="en-US" smtClean="0"/>
              <a:t>57</a:t>
            </a:fld>
            <a:endParaRPr lang="zh-CN" altLang="en-US" dirty="0"/>
          </a:p>
        </p:txBody>
      </p:sp>
    </p:spTree>
    <p:extLst>
      <p:ext uri="{BB962C8B-B14F-4D97-AF65-F5344CB8AC3E}">
        <p14:creationId xmlns:p14="http://schemas.microsoft.com/office/powerpoint/2010/main" val="2086858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4C8BE-B398-034F-B649-4887CEE0B832}"/>
              </a:ext>
            </a:extLst>
          </p:cNvPr>
          <p:cNvSpPr>
            <a:spLocks noGrp="1"/>
          </p:cNvSpPr>
          <p:nvPr>
            <p:ph type="title"/>
          </p:nvPr>
        </p:nvSpPr>
        <p:spPr/>
        <p:txBody>
          <a:bodyPr/>
          <a:lstStyle/>
          <a:p>
            <a:r>
              <a:rPr lang="zh-CN" altLang="en-US" dirty="0"/>
              <a:t>高能时域天文以及其他</a:t>
            </a:r>
          </a:p>
        </p:txBody>
      </p:sp>
      <p:sp>
        <p:nvSpPr>
          <p:cNvPr id="3" name="内容占位符 2">
            <a:extLst>
              <a:ext uri="{FF2B5EF4-FFF2-40B4-BE49-F238E27FC236}">
                <a16:creationId xmlns:a16="http://schemas.microsoft.com/office/drawing/2014/main" id="{0FA68081-9A52-A8E7-3FE5-378EAD5A0003}"/>
              </a:ext>
            </a:extLst>
          </p:cNvPr>
          <p:cNvSpPr>
            <a:spLocks noGrp="1"/>
          </p:cNvSpPr>
          <p:nvPr>
            <p:ph idx="1"/>
          </p:nvPr>
        </p:nvSpPr>
        <p:spPr/>
        <p:txBody>
          <a:bodyPr/>
          <a:lstStyle/>
          <a:p>
            <a:r>
              <a:rPr lang="zh-CN" altLang="en-US" dirty="0"/>
              <a:t>毫秒脉冲星</a:t>
            </a:r>
            <a:endParaRPr lang="en-US" altLang="zh-CN" dirty="0"/>
          </a:p>
          <a:p>
            <a:pPr lvl="1"/>
            <a:r>
              <a:rPr lang="zh-CN" altLang="en-US" b="0" i="0" dirty="0">
                <a:solidFill>
                  <a:srgbClr val="202122"/>
                </a:solidFill>
                <a:effectLst/>
                <a:latin typeface="Arial" panose="020B0604020202020204" pitchFamily="34" charset="0"/>
              </a:rPr>
              <a:t>是自转周期在</a:t>
            </a:r>
            <a:r>
              <a:rPr lang="en-US" altLang="zh-CN" b="0" i="0" dirty="0">
                <a:solidFill>
                  <a:srgbClr val="202122"/>
                </a:solidFill>
                <a:effectLst/>
                <a:latin typeface="Arial" panose="020B0604020202020204" pitchFamily="34" charset="0"/>
              </a:rPr>
              <a:t>1-10</a:t>
            </a:r>
            <a:r>
              <a:rPr lang="zh-CN" altLang="en-US" b="0" i="0" u="none" strike="noStrike" dirty="0">
                <a:effectLst/>
                <a:latin typeface="Arial" panose="020B0604020202020204" pitchFamily="34" charset="0"/>
                <a:hlinkClick r:id="rId2" tooltip="毫秒"/>
              </a:rPr>
              <a:t>毫秒</a:t>
            </a:r>
            <a:r>
              <a:rPr lang="zh-CN" altLang="en-US" b="0" i="0" dirty="0">
                <a:solidFill>
                  <a:srgbClr val="202122"/>
                </a:solidFill>
                <a:effectLst/>
                <a:latin typeface="Arial" panose="020B0604020202020204" pitchFamily="34" charset="0"/>
              </a:rPr>
              <a:t>范围内的</a:t>
            </a:r>
            <a:r>
              <a:rPr lang="zh-CN" altLang="en-US" b="0" i="0" u="none" strike="noStrike" dirty="0">
                <a:effectLst/>
                <a:latin typeface="Arial" panose="020B0604020202020204" pitchFamily="34" charset="0"/>
                <a:hlinkClick r:id="rId3" tooltip="脉冲星"/>
              </a:rPr>
              <a:t>脉冲星</a:t>
            </a:r>
            <a:r>
              <a:rPr lang="zh-CN" altLang="en-US" b="0" i="0" dirty="0">
                <a:solidFill>
                  <a:srgbClr val="202122"/>
                </a:solidFill>
                <a:effectLst/>
                <a:latin typeface="Arial" panose="020B0604020202020204" pitchFamily="34" charset="0"/>
              </a:rPr>
              <a:t>，它目前仅能在</a:t>
            </a:r>
            <a:r>
              <a:rPr lang="zh-CN" altLang="en-US" b="0" i="0" u="none" strike="noStrike" dirty="0">
                <a:effectLst/>
                <a:latin typeface="Arial" panose="020B0604020202020204" pitchFamily="34" charset="0"/>
                <a:hlinkClick r:id="rId4" tooltip="脉冲星"/>
              </a:rPr>
              <a:t>微波</a:t>
            </a:r>
            <a:r>
              <a:rPr lang="zh-CN" altLang="en-US" b="0" i="0" dirty="0">
                <a:solidFill>
                  <a:srgbClr val="202122"/>
                </a:solidFill>
                <a:effectLst/>
                <a:latin typeface="Arial" panose="020B0604020202020204" pitchFamily="34" charset="0"/>
              </a:rPr>
              <a:t>、</a:t>
            </a:r>
            <a:r>
              <a:rPr lang="en-US" altLang="zh-CN" b="0" i="0" u="none" strike="noStrike" dirty="0">
                <a:effectLst/>
                <a:latin typeface="Arial" panose="020B0604020202020204" pitchFamily="34" charset="0"/>
                <a:hlinkClick r:id="rId5" tooltip="X射线脉冲星"/>
              </a:rPr>
              <a:t>X</a:t>
            </a:r>
            <a:r>
              <a:rPr lang="zh-CN" altLang="en-US" b="0" i="0" u="none" strike="noStrike" dirty="0">
                <a:effectLst/>
                <a:latin typeface="Arial" panose="020B0604020202020204" pitchFamily="34" charset="0"/>
                <a:hlinkClick r:id="rId5" tooltip="X射线脉冲星"/>
              </a:rPr>
              <a:t>射线</a:t>
            </a:r>
            <a:r>
              <a:rPr lang="zh-CN" altLang="en-US" b="0" i="0" dirty="0">
                <a:solidFill>
                  <a:srgbClr val="202122"/>
                </a:solidFill>
                <a:effectLst/>
                <a:latin typeface="Arial" panose="020B0604020202020204" pitchFamily="34" charset="0"/>
              </a:rPr>
              <a:t>和</a:t>
            </a:r>
            <a:r>
              <a:rPr lang="en-US" altLang="zh-CN" b="0" i="0" u="none" strike="noStrike" dirty="0">
                <a:effectLst/>
                <a:latin typeface="Arial" panose="020B0604020202020204" pitchFamily="34" charset="0"/>
                <a:hlinkClick r:id="rId6" tooltip="伽马射线"/>
              </a:rPr>
              <a:t>γ</a:t>
            </a:r>
            <a:r>
              <a:rPr lang="zh-CN" altLang="en-US" b="0" i="0" u="none" strike="noStrike" dirty="0">
                <a:effectLst/>
                <a:latin typeface="Arial" panose="020B0604020202020204" pitchFamily="34" charset="0"/>
                <a:hlinkClick r:id="rId6" tooltip="伽马射线"/>
              </a:rPr>
              <a:t>射线</a:t>
            </a:r>
            <a:r>
              <a:rPr lang="zh-CN" altLang="en-US" b="0" i="0" dirty="0">
                <a:solidFill>
                  <a:srgbClr val="202122"/>
                </a:solidFill>
                <a:effectLst/>
                <a:latin typeface="Arial" panose="020B0604020202020204" pitchFamily="34" charset="0"/>
              </a:rPr>
              <a:t>的</a:t>
            </a:r>
            <a:r>
              <a:rPr lang="zh-CN" altLang="en-US" b="0" i="0" u="none" strike="noStrike" dirty="0">
                <a:effectLst/>
                <a:latin typeface="Arial" panose="020B0604020202020204" pitchFamily="34" charset="0"/>
                <a:hlinkClick r:id="rId7" tooltip="电磁波频谱"/>
              </a:rPr>
              <a:t>电磁波频谱</a:t>
            </a:r>
            <a:r>
              <a:rPr lang="zh-CN" altLang="en-US" b="0" i="0" dirty="0">
                <a:solidFill>
                  <a:srgbClr val="202122"/>
                </a:solidFill>
                <a:effectLst/>
                <a:latin typeface="Arial" panose="020B0604020202020204" pitchFamily="34" charset="0"/>
              </a:rPr>
              <a:t>的波段上被观察到。</a:t>
            </a:r>
            <a:endParaRPr lang="en-US" altLang="zh-CN" b="0" i="0" dirty="0">
              <a:solidFill>
                <a:srgbClr val="202122"/>
              </a:solidFill>
              <a:effectLst/>
              <a:latin typeface="Arial" panose="020B0604020202020204" pitchFamily="34" charset="0"/>
            </a:endParaRPr>
          </a:p>
          <a:p>
            <a:pPr lvl="1"/>
            <a:r>
              <a:rPr lang="zh-CN" altLang="en-US" b="0" i="0" dirty="0">
                <a:solidFill>
                  <a:srgbClr val="202122"/>
                </a:solidFill>
                <a:effectLst/>
                <a:latin typeface="Arial" panose="020B0604020202020204" pitchFamily="34" charset="0"/>
              </a:rPr>
              <a:t>毫秒级脉冲星可以高精度定时，</a:t>
            </a:r>
            <a:r>
              <a:rPr lang="zh-CN" altLang="en-US" b="0" i="0" u="none" strike="noStrike" dirty="0">
                <a:solidFill>
                  <a:srgbClr val="007A5E"/>
                </a:solidFill>
                <a:effectLst/>
                <a:latin typeface="Arial" panose="020B0604020202020204" pitchFamily="34" charset="0"/>
                <a:hlinkClick r:id="rId8"/>
              </a:rPr>
              <a:t>艾伦方差</a:t>
            </a:r>
            <a:r>
              <a:rPr lang="zh-CN" altLang="en-US" b="0" i="0" dirty="0">
                <a:solidFill>
                  <a:srgbClr val="202122"/>
                </a:solidFill>
                <a:effectLst/>
                <a:latin typeface="Arial" panose="020B0604020202020204" pitchFamily="34" charset="0"/>
              </a:rPr>
              <a:t>优于</a:t>
            </a:r>
            <a:r>
              <a:rPr lang="en-US" altLang="zh-CN" b="0" i="0" dirty="0">
                <a:solidFill>
                  <a:srgbClr val="202122"/>
                </a:solidFill>
                <a:effectLst/>
                <a:latin typeface="Arial" panose="020B0604020202020204" pitchFamily="34" charset="0"/>
              </a:rPr>
              <a:t>1997</a:t>
            </a:r>
            <a:r>
              <a:rPr lang="zh-CN" altLang="en-US" b="0" i="0" dirty="0">
                <a:solidFill>
                  <a:srgbClr val="202122"/>
                </a:solidFill>
                <a:effectLst/>
                <a:latin typeface="Arial" panose="020B0604020202020204" pitchFamily="34" charset="0"/>
              </a:rPr>
              <a:t>年最佳的</a:t>
            </a:r>
            <a:r>
              <a:rPr lang="zh-CN" altLang="en-US" b="0" i="0" u="none" strike="noStrike" dirty="0">
                <a:effectLst/>
                <a:latin typeface="Arial" panose="020B0604020202020204" pitchFamily="34" charset="0"/>
                <a:hlinkClick r:id="rId9" tooltip="原子钟"/>
              </a:rPr>
              <a:t>原子钟</a:t>
            </a:r>
            <a:r>
              <a:rPr lang="en-US" altLang="zh-CN" b="0" i="0" u="none" strike="noStrike" baseline="30000" dirty="0">
                <a:solidFill>
                  <a:srgbClr val="202122"/>
                </a:solidFill>
                <a:effectLst/>
                <a:latin typeface="Arial" panose="020B0604020202020204" pitchFamily="34" charset="0"/>
                <a:hlinkClick r:id="rId10"/>
              </a:rPr>
              <a:t>[2]</a:t>
            </a:r>
            <a:r>
              <a:rPr lang="zh-CN" altLang="en-US" b="0" i="0" dirty="0">
                <a:solidFill>
                  <a:srgbClr val="202122"/>
                </a:solidFill>
                <a:effectLst/>
                <a:latin typeface="Arial" panose="020B0604020202020204" pitchFamily="34" charset="0"/>
              </a:rPr>
              <a:t>。这也使它们成为对环境非常敏感的探测器。</a:t>
            </a:r>
            <a:endParaRPr lang="en-US" altLang="zh-CN" dirty="0"/>
          </a:p>
          <a:p>
            <a:r>
              <a:rPr lang="zh-CN" altLang="en-US" dirty="0"/>
              <a:t>费米气泡</a:t>
            </a:r>
            <a:endParaRPr lang="en-US" altLang="zh-CN" dirty="0"/>
          </a:p>
          <a:p>
            <a:pPr lvl="1"/>
            <a:r>
              <a:rPr lang="en-US" altLang="zh-CN" dirty="0"/>
              <a:t>2010 </a:t>
            </a:r>
            <a:r>
              <a:rPr lang="zh-CN" altLang="en-US" dirty="0"/>
              <a:t>年，费米望远镜的伽马射线观测发现了银河系中以前不为人知的特征，它们横跨半个天空。这些神秘的结构，现在被称为 </a:t>
            </a:r>
            <a:r>
              <a:rPr lang="en-US" altLang="zh-CN" dirty="0"/>
              <a:t>"</a:t>
            </a:r>
            <a:r>
              <a:rPr lang="zh-CN" altLang="en-US" dirty="0"/>
              <a:t>费米气泡</a:t>
            </a:r>
            <a:r>
              <a:rPr lang="en-US" altLang="zh-CN" dirty="0"/>
              <a:t>"</a:t>
            </a:r>
            <a:r>
              <a:rPr lang="zh-CN" altLang="en-US" dirty="0"/>
              <a:t>（</a:t>
            </a:r>
            <a:r>
              <a:rPr lang="en-US" altLang="zh-CN" dirty="0"/>
              <a:t>Fermi Bubbles</a:t>
            </a:r>
            <a:r>
              <a:rPr lang="zh-CN" altLang="en-US" dirty="0"/>
              <a:t>），出现在银河系中心的上方和下方，总长度约为 </a:t>
            </a:r>
            <a:r>
              <a:rPr lang="en-US" altLang="zh-CN" dirty="0"/>
              <a:t>5 </a:t>
            </a:r>
            <a:r>
              <a:rPr lang="zh-CN" altLang="en-US" dirty="0"/>
              <a:t>万光年。银河系的平面（上图中蓝色部分）在伽马射线的照射下发出耀眼的光芒，这是被称为宇宙射线的高能粒子与气体和尘埃相互作用的结果。费米气泡发出的伽马射线比银河系其他盘面发出的伽马射线能量更高。</a:t>
            </a:r>
            <a:endParaRPr lang="en-US" altLang="zh-CN" dirty="0"/>
          </a:p>
          <a:p>
            <a:pPr lvl="1"/>
            <a:r>
              <a:rPr lang="zh-CN" altLang="en-US" dirty="0"/>
              <a:t>这些气泡可能与银河系中心的超大质量黑洞释放出的巨大能量有关。我们知道，在其他星系中，摄入大量物质的超大质量黑洞可以产生高能喷流。银河系的中心黑洞在过去可能也经历过这样的阶段，产生的喷流造成了我们今天看到的费米气泡。</a:t>
            </a:r>
            <a:endParaRPr lang="en-US" altLang="zh-CN" dirty="0"/>
          </a:p>
          <a:p>
            <a:pPr lvl="1"/>
            <a:endParaRPr lang="zh-CN" altLang="en-US" dirty="0"/>
          </a:p>
        </p:txBody>
      </p:sp>
      <p:sp>
        <p:nvSpPr>
          <p:cNvPr id="4" name="日期占位符 3">
            <a:extLst>
              <a:ext uri="{FF2B5EF4-FFF2-40B4-BE49-F238E27FC236}">
                <a16:creationId xmlns:a16="http://schemas.microsoft.com/office/drawing/2014/main" id="{A4708614-7029-E842-94F9-09910A2BE829}"/>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5233D694-A033-4A23-3432-5D0BD28B111C}"/>
              </a:ext>
            </a:extLst>
          </p:cNvPr>
          <p:cNvSpPr>
            <a:spLocks noGrp="1"/>
          </p:cNvSpPr>
          <p:nvPr>
            <p:ph type="sldNum" sz="quarter" idx="12"/>
          </p:nvPr>
        </p:nvSpPr>
        <p:spPr/>
        <p:txBody>
          <a:bodyPr/>
          <a:lstStyle/>
          <a:p>
            <a:fld id="{594EB773-AC9C-4FD7-86AF-8E7E9F681A4F}" type="slidenum">
              <a:rPr lang="zh-CN" altLang="en-US" smtClean="0"/>
              <a:t>58</a:t>
            </a:fld>
            <a:endParaRPr lang="zh-CN" altLang="en-US" dirty="0"/>
          </a:p>
        </p:txBody>
      </p:sp>
    </p:spTree>
    <p:extLst>
      <p:ext uri="{BB962C8B-B14F-4D97-AF65-F5344CB8AC3E}">
        <p14:creationId xmlns:p14="http://schemas.microsoft.com/office/powerpoint/2010/main" val="1782761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F368A3-4D70-93B4-3182-8E3F5B8FC7A1}"/>
              </a:ext>
            </a:extLst>
          </p:cNvPr>
          <p:cNvSpPr>
            <a:spLocks noGrp="1"/>
          </p:cNvSpPr>
          <p:nvPr>
            <p:ph type="title"/>
          </p:nvPr>
        </p:nvSpPr>
        <p:spPr/>
        <p:txBody>
          <a:bodyPr/>
          <a:lstStyle/>
          <a:p>
            <a:r>
              <a:rPr lang="zh-CN" altLang="en-US" dirty="0"/>
              <a:t>暗物质理论</a:t>
            </a:r>
          </a:p>
        </p:txBody>
      </p:sp>
      <p:sp>
        <p:nvSpPr>
          <p:cNvPr id="3" name="内容占位符 2">
            <a:extLst>
              <a:ext uri="{FF2B5EF4-FFF2-40B4-BE49-F238E27FC236}">
                <a16:creationId xmlns:a16="http://schemas.microsoft.com/office/drawing/2014/main" id="{888D2EE3-7764-1F1E-2C84-A8C827CC75FF}"/>
              </a:ext>
            </a:extLst>
          </p:cNvPr>
          <p:cNvSpPr>
            <a:spLocks noGrp="1"/>
          </p:cNvSpPr>
          <p:nvPr>
            <p:ph idx="1"/>
          </p:nvPr>
        </p:nvSpPr>
        <p:spPr>
          <a:xfrm>
            <a:off x="320461" y="786832"/>
            <a:ext cx="11416613" cy="5389990"/>
          </a:xfrm>
        </p:spPr>
        <p:txBody>
          <a:bodyPr>
            <a:normAutofit/>
          </a:bodyPr>
          <a:lstStyle/>
          <a:p>
            <a:r>
              <a:rPr lang="zh-CN" altLang="en-US" dirty="0"/>
              <a:t>弱相互作用大质量粒子</a:t>
            </a:r>
            <a:r>
              <a:rPr lang="en-US" altLang="zh-CN" dirty="0"/>
              <a:t>, WIMP(Weakly Interacting Massive Particles)</a:t>
            </a:r>
          </a:p>
          <a:p>
            <a:pPr lvl="1"/>
            <a:r>
              <a:rPr lang="zh-CN" altLang="en-US" dirty="0"/>
              <a:t>弱相互作用</a:t>
            </a:r>
            <a:r>
              <a:rPr lang="en-US" altLang="zh-CN" dirty="0"/>
              <a:t>: WIMPs</a:t>
            </a:r>
            <a:r>
              <a:rPr lang="zh-CN" altLang="en-US" dirty="0"/>
              <a:t>与普通物质之间的相互作用仅通过弱核力，因而非常微弱，这使得它们极难被直接探测到。</a:t>
            </a:r>
            <a:endParaRPr lang="en-US" altLang="zh-CN" dirty="0"/>
          </a:p>
          <a:p>
            <a:pPr lvl="1"/>
            <a:r>
              <a:rPr lang="zh-CN" altLang="en-US" dirty="0"/>
              <a:t>大质量</a:t>
            </a:r>
            <a:r>
              <a:rPr lang="en-US" altLang="zh-CN" dirty="0"/>
              <a:t>: </a:t>
            </a:r>
            <a:r>
              <a:rPr lang="zh-CN" altLang="en-US" dirty="0"/>
              <a:t>其质量通常被假设在 </a:t>
            </a:r>
            <a:r>
              <a:rPr lang="en-US" altLang="zh-CN" dirty="0"/>
              <a:t>10 GeV - 10 TeV </a:t>
            </a:r>
            <a:r>
              <a:rPr lang="zh-CN" altLang="en-US" dirty="0"/>
              <a:t>范围内，远大于中微子。</a:t>
            </a:r>
            <a:endParaRPr lang="en-US" altLang="zh-CN" dirty="0"/>
          </a:p>
          <a:p>
            <a:pPr lvl="1"/>
            <a:r>
              <a:rPr lang="zh-CN" altLang="en-US" dirty="0"/>
              <a:t>长寿命</a:t>
            </a:r>
            <a:r>
              <a:rPr lang="en-US" altLang="zh-CN" dirty="0"/>
              <a:t>: </a:t>
            </a:r>
            <a:r>
              <a:rPr lang="zh-CN" altLang="en-US" dirty="0"/>
              <a:t>或稳定性为了解释宇宙学观测，</a:t>
            </a:r>
            <a:r>
              <a:rPr lang="en-US" altLang="zh-CN" dirty="0"/>
              <a:t>WIMPs</a:t>
            </a:r>
            <a:r>
              <a:rPr lang="zh-CN" altLang="en-US" dirty="0"/>
              <a:t>需要在宇宙大尺度结构形成过程中保持稳定（即不会快速衰变）。</a:t>
            </a:r>
            <a:endParaRPr lang="en-US" altLang="zh-CN" dirty="0"/>
          </a:p>
          <a:p>
            <a:pPr lvl="1"/>
            <a:r>
              <a:rPr lang="zh-CN" altLang="en-US" dirty="0"/>
              <a:t>冷暗物质模型的支持</a:t>
            </a:r>
            <a:r>
              <a:rPr lang="en-US" altLang="zh-CN" dirty="0"/>
              <a:t>: WIMPs</a:t>
            </a:r>
            <a:r>
              <a:rPr lang="zh-CN" altLang="en-US" dirty="0"/>
              <a:t>的低速和高质量特性符合冷暗物质（</a:t>
            </a:r>
            <a:r>
              <a:rPr lang="en-US" altLang="zh-CN" dirty="0"/>
              <a:t>CDM</a:t>
            </a:r>
            <a:r>
              <a:rPr lang="zh-CN" altLang="en-US" dirty="0"/>
              <a:t>）的理论框架，有助于解释宇宙大尺度结构的形成。</a:t>
            </a:r>
            <a:endParaRPr lang="en-US" altLang="zh-CN" dirty="0"/>
          </a:p>
          <a:p>
            <a:r>
              <a:rPr lang="zh-CN" altLang="en-US" dirty="0"/>
              <a:t>轴子与暗物质的联系</a:t>
            </a:r>
          </a:p>
          <a:p>
            <a:pPr lvl="1"/>
            <a:r>
              <a:rPr lang="zh-CN" altLang="en-US" dirty="0"/>
              <a:t>质量极轻：轴子的质量通常被预测为 </a:t>
            </a:r>
            <a:r>
              <a:rPr lang="en-US" altLang="zh-CN" dirty="0"/>
              <a:t>·10^{-6} eV </a:t>
            </a:r>
            <a:r>
              <a:rPr lang="zh-CN" altLang="en-US" dirty="0"/>
              <a:t>到 </a:t>
            </a:r>
            <a:r>
              <a:rPr lang="en-US" altLang="zh-CN" dirty="0"/>
              <a:t>10^{-3} eV</a:t>
            </a:r>
            <a:r>
              <a:rPr lang="zh-CN" altLang="en-US" dirty="0"/>
              <a:t>，远低于标准模型粒子的质量范围。</a:t>
            </a:r>
            <a:endParaRPr lang="en-US" altLang="zh-CN" dirty="0"/>
          </a:p>
          <a:p>
            <a:pPr lvl="1"/>
            <a:r>
              <a:rPr lang="zh-CN" altLang="en-US" dirty="0"/>
              <a:t>极弱的相互作用：轴子与普通物质的相互作用非常微弱，通过耦合到光子、电子或核子实现，极难探测。</a:t>
            </a:r>
            <a:endParaRPr lang="en-US" altLang="zh-CN" dirty="0"/>
          </a:p>
          <a:p>
            <a:pPr lvl="1"/>
            <a:r>
              <a:rPr lang="zh-CN" altLang="en-US" dirty="0"/>
              <a:t>冷暗物质特性：在宇宙早期，轴子通过非热机制（非热平衡的相变或弦网络辐射）生成，属于冷暗物质的范畴，能够很好地解释宇宙的大尺度结构。</a:t>
            </a:r>
            <a:endParaRPr lang="en-US" altLang="zh-CN" dirty="0"/>
          </a:p>
          <a:p>
            <a:pPr lvl="1"/>
            <a:r>
              <a:rPr lang="zh-CN" altLang="en-US" dirty="0"/>
              <a:t>宇宙中的高丰度：由于其长寿命（甚至是稳定的）和生成机制，轴子可以占据宇宙暗物质的主要成分。</a:t>
            </a:r>
          </a:p>
          <a:p>
            <a:pPr lvl="1"/>
            <a:endParaRPr lang="zh-CN" altLang="en-US" dirty="0"/>
          </a:p>
        </p:txBody>
      </p:sp>
      <p:sp>
        <p:nvSpPr>
          <p:cNvPr id="4" name="日期占位符 3">
            <a:extLst>
              <a:ext uri="{FF2B5EF4-FFF2-40B4-BE49-F238E27FC236}">
                <a16:creationId xmlns:a16="http://schemas.microsoft.com/office/drawing/2014/main" id="{494C88A6-AF89-C5DF-5206-6FF59A0C1179}"/>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E56FC634-6D8D-D3D2-5941-61F89C61C39B}"/>
              </a:ext>
            </a:extLst>
          </p:cNvPr>
          <p:cNvSpPr>
            <a:spLocks noGrp="1"/>
          </p:cNvSpPr>
          <p:nvPr>
            <p:ph type="sldNum" sz="quarter" idx="12"/>
          </p:nvPr>
        </p:nvSpPr>
        <p:spPr/>
        <p:txBody>
          <a:bodyPr/>
          <a:lstStyle/>
          <a:p>
            <a:fld id="{594EB773-AC9C-4FD7-86AF-8E7E9F681A4F}" type="slidenum">
              <a:rPr lang="zh-CN" altLang="en-US" smtClean="0"/>
              <a:t>59</a:t>
            </a:fld>
            <a:endParaRPr lang="zh-CN" altLang="en-US" dirty="0"/>
          </a:p>
        </p:txBody>
      </p:sp>
    </p:spTree>
    <p:extLst>
      <p:ext uri="{BB962C8B-B14F-4D97-AF65-F5344CB8AC3E}">
        <p14:creationId xmlns:p14="http://schemas.microsoft.com/office/powerpoint/2010/main" val="2893281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3361D7-291D-5CE6-AB8A-02EDB93D11BE}"/>
              </a:ext>
            </a:extLst>
          </p:cNvPr>
          <p:cNvSpPr>
            <a:spLocks noGrp="1"/>
          </p:cNvSpPr>
          <p:nvPr>
            <p:ph type="title"/>
          </p:nvPr>
        </p:nvSpPr>
        <p:spPr/>
        <p:txBody>
          <a:bodyPr/>
          <a:lstStyle/>
          <a:p>
            <a:r>
              <a:rPr lang="en-US" altLang="zh-CN" dirty="0"/>
              <a:t>VLAST-Pathfinder(VLAST-P)</a:t>
            </a:r>
            <a:endParaRPr lang="zh-CN" altLang="en-US" dirty="0"/>
          </a:p>
        </p:txBody>
      </p:sp>
      <p:sp>
        <p:nvSpPr>
          <p:cNvPr id="3" name="内容占位符 2">
            <a:extLst>
              <a:ext uri="{FF2B5EF4-FFF2-40B4-BE49-F238E27FC236}">
                <a16:creationId xmlns:a16="http://schemas.microsoft.com/office/drawing/2014/main" id="{4FF64AA2-1674-49F1-11B3-FDBCB1873851}"/>
              </a:ext>
            </a:extLst>
          </p:cNvPr>
          <p:cNvSpPr>
            <a:spLocks noGrp="1"/>
          </p:cNvSpPr>
          <p:nvPr>
            <p:ph idx="1"/>
          </p:nvPr>
        </p:nvSpPr>
        <p:spPr>
          <a:xfrm>
            <a:off x="320460" y="805621"/>
            <a:ext cx="5775540" cy="5682265"/>
          </a:xfrm>
        </p:spPr>
        <p:txBody>
          <a:bodyPr>
            <a:normAutofit/>
          </a:bodyPr>
          <a:lstStyle/>
          <a:p>
            <a:r>
              <a:rPr lang="en-US" altLang="zh-CN" dirty="0"/>
              <a:t>China’s first mission to observe gamma radiation from the sun in the sub-GeV energy range on orbit</a:t>
            </a:r>
          </a:p>
          <a:p>
            <a:r>
              <a:rPr lang="en-US" altLang="zh-CN" dirty="0"/>
              <a:t>VLAST-P</a:t>
            </a:r>
            <a:r>
              <a:rPr lang="zh-CN" altLang="en-US" dirty="0"/>
              <a:t> </a:t>
            </a:r>
            <a:r>
              <a:rPr lang="en-US" altLang="zh-CN" dirty="0"/>
              <a:t>physics</a:t>
            </a:r>
            <a:r>
              <a:rPr lang="zh-CN" altLang="en-US" dirty="0"/>
              <a:t> </a:t>
            </a:r>
            <a:r>
              <a:rPr lang="en-US" altLang="zh-CN" dirty="0"/>
              <a:t>goal</a:t>
            </a:r>
          </a:p>
          <a:p>
            <a:pPr lvl="1"/>
            <a:r>
              <a:rPr lang="en-US" altLang="zh-CN" dirty="0"/>
              <a:t>Verify key technologies for flagship telescopes VLAST</a:t>
            </a:r>
          </a:p>
          <a:p>
            <a:pPr lvl="1"/>
            <a:r>
              <a:rPr lang="en-US" altLang="zh-CN" dirty="0"/>
              <a:t>High precision observation of sub-GeV gamma rays of</a:t>
            </a:r>
            <a:r>
              <a:rPr lang="zh-CN" altLang="en-US" dirty="0"/>
              <a:t> </a:t>
            </a:r>
            <a:r>
              <a:rPr lang="en-US" altLang="zh-CN" dirty="0"/>
              <a:t>the</a:t>
            </a:r>
            <a:r>
              <a:rPr lang="zh-CN" altLang="en-US" dirty="0"/>
              <a:t> </a:t>
            </a:r>
            <a:r>
              <a:rPr lang="en-US" altLang="zh-CN" dirty="0"/>
              <a:t>sun</a:t>
            </a:r>
          </a:p>
          <a:p>
            <a:pPr marL="54900" indent="0">
              <a:buNone/>
            </a:pPr>
            <a:endParaRPr lang="zh-CN" altLang="en-US" sz="1800" b="0" i="0" u="none" strike="noStrike" baseline="0" dirty="0">
              <a:latin typeface="Times New Roman" panose="02020603050405020304" pitchFamily="18" charset="0"/>
            </a:endParaRPr>
          </a:p>
          <a:p>
            <a:pPr marL="415800" lvl="1" indent="0">
              <a:buNone/>
            </a:pPr>
            <a:endParaRPr lang="en-US" altLang="zh-CN" dirty="0"/>
          </a:p>
        </p:txBody>
      </p:sp>
      <p:sp>
        <p:nvSpPr>
          <p:cNvPr id="4" name="日期占位符 3">
            <a:extLst>
              <a:ext uri="{FF2B5EF4-FFF2-40B4-BE49-F238E27FC236}">
                <a16:creationId xmlns:a16="http://schemas.microsoft.com/office/drawing/2014/main" id="{38219B1D-60E1-0A99-413E-CF35E40CE92C}"/>
              </a:ext>
            </a:extLst>
          </p:cNvPr>
          <p:cNvSpPr>
            <a:spLocks noGrp="1"/>
          </p:cNvSpPr>
          <p:nvPr>
            <p:ph type="dt" sz="half" idx="10"/>
          </p:nvPr>
        </p:nvSpPr>
        <p:spPr/>
        <p:txBody>
          <a:bodyPr/>
          <a:lstStyle/>
          <a:p>
            <a:fld id="{813FC669-7A76-4B7A-8208-964D28CCFEE1}" type="datetime1">
              <a:rPr lang="zh-CN" altLang="en-US" smtClean="0"/>
              <a:t>2025/4/29</a:t>
            </a:fld>
            <a:endParaRPr lang="zh-CN" altLang="en-US"/>
          </a:p>
        </p:txBody>
      </p:sp>
      <p:sp>
        <p:nvSpPr>
          <p:cNvPr id="6" name="灯片编号占位符 5">
            <a:extLst>
              <a:ext uri="{FF2B5EF4-FFF2-40B4-BE49-F238E27FC236}">
                <a16:creationId xmlns:a16="http://schemas.microsoft.com/office/drawing/2014/main" id="{EE4AD664-CE43-66B2-AC26-9C28C48AC71C}"/>
              </a:ext>
            </a:extLst>
          </p:cNvPr>
          <p:cNvSpPr>
            <a:spLocks noGrp="1"/>
          </p:cNvSpPr>
          <p:nvPr>
            <p:ph type="sldNum" sz="quarter" idx="12"/>
          </p:nvPr>
        </p:nvSpPr>
        <p:spPr/>
        <p:txBody>
          <a:bodyPr/>
          <a:lstStyle/>
          <a:p>
            <a:fld id="{594EB773-AC9C-4FD7-86AF-8E7E9F681A4F}" type="slidenum">
              <a:rPr lang="zh-CN" altLang="en-US" smtClean="0"/>
              <a:t>6</a:t>
            </a:fld>
            <a:endParaRPr lang="zh-CN" altLang="en-US" dirty="0"/>
          </a:p>
        </p:txBody>
      </p:sp>
      <p:pic>
        <p:nvPicPr>
          <p:cNvPr id="59" name="图片 58">
            <a:extLst>
              <a:ext uri="{FF2B5EF4-FFF2-40B4-BE49-F238E27FC236}">
                <a16:creationId xmlns:a16="http://schemas.microsoft.com/office/drawing/2014/main" id="{C22AD842-DA9E-436C-5EC4-8B1CAC57A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023" y="854100"/>
            <a:ext cx="4427069" cy="2399993"/>
          </a:xfrm>
          <a:prstGeom prst="rect">
            <a:avLst/>
          </a:prstGeom>
        </p:spPr>
      </p:pic>
      <p:pic>
        <p:nvPicPr>
          <p:cNvPr id="61" name="图片 60">
            <a:extLst>
              <a:ext uri="{FF2B5EF4-FFF2-40B4-BE49-F238E27FC236}">
                <a16:creationId xmlns:a16="http://schemas.microsoft.com/office/drawing/2014/main" id="{10F8CAA7-A83C-BC3D-6468-CEE4BB7CFF02}"/>
              </a:ext>
            </a:extLst>
          </p:cNvPr>
          <p:cNvPicPr>
            <a:picLocks noChangeAspect="1"/>
          </p:cNvPicPr>
          <p:nvPr/>
        </p:nvPicPr>
        <p:blipFill>
          <a:blip r:embed="rId3"/>
          <a:stretch>
            <a:fillRect/>
          </a:stretch>
        </p:blipFill>
        <p:spPr>
          <a:xfrm>
            <a:off x="695844" y="3768514"/>
            <a:ext cx="4947329" cy="1633956"/>
          </a:xfrm>
          <a:prstGeom prst="rect">
            <a:avLst/>
          </a:prstGeom>
        </p:spPr>
      </p:pic>
      <p:grpSp>
        <p:nvGrpSpPr>
          <p:cNvPr id="71" name="组合 70">
            <a:extLst>
              <a:ext uri="{FF2B5EF4-FFF2-40B4-BE49-F238E27FC236}">
                <a16:creationId xmlns:a16="http://schemas.microsoft.com/office/drawing/2014/main" id="{15649854-7974-1A63-A5C3-F7F9BDC2B1A8}"/>
              </a:ext>
            </a:extLst>
          </p:cNvPr>
          <p:cNvGrpSpPr/>
          <p:nvPr/>
        </p:nvGrpSpPr>
        <p:grpSpPr>
          <a:xfrm>
            <a:off x="7462372" y="3429000"/>
            <a:ext cx="3023420" cy="2529902"/>
            <a:chOff x="5641277" y="3812759"/>
            <a:chExt cx="2536320" cy="2319474"/>
          </a:xfrm>
        </p:grpSpPr>
        <p:pic>
          <p:nvPicPr>
            <p:cNvPr id="66" name="图片 65">
              <a:extLst>
                <a:ext uri="{FF2B5EF4-FFF2-40B4-BE49-F238E27FC236}">
                  <a16:creationId xmlns:a16="http://schemas.microsoft.com/office/drawing/2014/main" id="{D5861B14-8340-F5ED-3660-3C99F4EA6EAD}"/>
                </a:ext>
              </a:extLst>
            </p:cNvPr>
            <p:cNvPicPr>
              <a:picLocks noChangeAspect="1"/>
            </p:cNvPicPr>
            <p:nvPr/>
          </p:nvPicPr>
          <p:blipFill>
            <a:blip r:embed="rId4"/>
            <a:stretch>
              <a:fillRect/>
            </a:stretch>
          </p:blipFill>
          <p:spPr>
            <a:xfrm>
              <a:off x="5641277" y="3817190"/>
              <a:ext cx="1310018" cy="2312182"/>
            </a:xfrm>
            <a:prstGeom prst="rect">
              <a:avLst/>
            </a:prstGeom>
          </p:spPr>
        </p:pic>
        <p:pic>
          <p:nvPicPr>
            <p:cNvPr id="68" name="图片 67">
              <a:extLst>
                <a:ext uri="{FF2B5EF4-FFF2-40B4-BE49-F238E27FC236}">
                  <a16:creationId xmlns:a16="http://schemas.microsoft.com/office/drawing/2014/main" id="{8D1585BE-105F-9381-8C9C-BB6FAAE56A1D}"/>
                </a:ext>
              </a:extLst>
            </p:cNvPr>
            <p:cNvPicPr>
              <a:picLocks noChangeAspect="1"/>
            </p:cNvPicPr>
            <p:nvPr/>
          </p:nvPicPr>
          <p:blipFill>
            <a:blip r:embed="rId5"/>
            <a:stretch>
              <a:fillRect/>
            </a:stretch>
          </p:blipFill>
          <p:spPr>
            <a:xfrm>
              <a:off x="6952561" y="3812759"/>
              <a:ext cx="1225036" cy="2319474"/>
            </a:xfrm>
            <a:prstGeom prst="rect">
              <a:avLst/>
            </a:prstGeom>
          </p:spPr>
        </p:pic>
      </p:grpSp>
      <p:sp>
        <p:nvSpPr>
          <p:cNvPr id="5" name="文本框 4">
            <a:extLst>
              <a:ext uri="{FF2B5EF4-FFF2-40B4-BE49-F238E27FC236}">
                <a16:creationId xmlns:a16="http://schemas.microsoft.com/office/drawing/2014/main" id="{5AEA13F5-8665-AA16-1EB3-2C361D6F5E68}"/>
              </a:ext>
            </a:extLst>
          </p:cNvPr>
          <p:cNvSpPr txBox="1"/>
          <p:nvPr/>
        </p:nvSpPr>
        <p:spPr>
          <a:xfrm>
            <a:off x="8364935" y="1061262"/>
            <a:ext cx="1125243"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ltLang="zh-CN" sz="1400" b="1" dirty="0">
                <a:latin typeface="Arial" panose="020B0604020202020204" pitchFamily="34" charset="0"/>
                <a:cs typeface="Arial" panose="020B0604020202020204" pitchFamily="34" charset="0"/>
              </a:rPr>
              <a:t>Solar cycle</a:t>
            </a:r>
            <a:endParaRPr lang="zh-CN" altLang="en-US" sz="1400" b="1"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28F29A1B-5F4C-23CC-3B4C-E9755BA6C9C4}"/>
              </a:ext>
            </a:extLst>
          </p:cNvPr>
          <p:cNvSpPr txBox="1"/>
          <p:nvPr/>
        </p:nvSpPr>
        <p:spPr>
          <a:xfrm>
            <a:off x="7652153" y="6011813"/>
            <a:ext cx="2717945"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400" b="1" dirty="0">
                <a:latin typeface="Arial" panose="020B0604020202020204" pitchFamily="34" charset="0"/>
                <a:cs typeface="Arial" panose="020B0604020202020204" pitchFamily="34" charset="0"/>
              </a:rPr>
              <a:t>Plastic scintillator embedded optical fibers for ACD</a:t>
            </a:r>
            <a:endParaRPr lang="zh-CN" altLang="en-US" sz="1400" b="1"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D41F2AAF-DA45-B374-0E76-FBAB580FF516}"/>
              </a:ext>
            </a:extLst>
          </p:cNvPr>
          <p:cNvSpPr txBox="1"/>
          <p:nvPr/>
        </p:nvSpPr>
        <p:spPr>
          <a:xfrm>
            <a:off x="1600395" y="5529159"/>
            <a:ext cx="2809171"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400" b="1" dirty="0">
                <a:latin typeface="Arial" panose="020B0604020202020204" pitchFamily="34" charset="0"/>
                <a:cs typeface="Arial" panose="020B0604020202020204" pitchFamily="34" charset="0"/>
              </a:rPr>
              <a:t>Large-area silicon microstrip detector technology</a:t>
            </a:r>
            <a:endParaRPr lang="zh-CN"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140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3241AC-7AA4-63AA-9139-02BAA7074DC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F30E23E9-4D38-FE23-535A-7A8E072AA907}"/>
              </a:ext>
            </a:extLst>
          </p:cNvPr>
          <p:cNvSpPr>
            <a:spLocks noGrp="1"/>
          </p:cNvSpPr>
          <p:nvPr>
            <p:ph idx="1"/>
          </p:nvPr>
        </p:nvSpPr>
        <p:spPr/>
        <p:txBody>
          <a:bodyPr/>
          <a:lstStyle/>
          <a:p>
            <a:endParaRPr lang="zh-CN" altLang="en-US" dirty="0"/>
          </a:p>
        </p:txBody>
      </p:sp>
      <p:sp>
        <p:nvSpPr>
          <p:cNvPr id="4" name="日期占位符 3">
            <a:extLst>
              <a:ext uri="{FF2B5EF4-FFF2-40B4-BE49-F238E27FC236}">
                <a16:creationId xmlns:a16="http://schemas.microsoft.com/office/drawing/2014/main" id="{DF6DC152-0E90-A785-54D3-F18AD023C130}"/>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77FEAF07-3E56-4151-52A5-74A1A6468285}"/>
              </a:ext>
            </a:extLst>
          </p:cNvPr>
          <p:cNvSpPr>
            <a:spLocks noGrp="1"/>
          </p:cNvSpPr>
          <p:nvPr>
            <p:ph type="sldNum" sz="quarter" idx="12"/>
          </p:nvPr>
        </p:nvSpPr>
        <p:spPr/>
        <p:txBody>
          <a:bodyPr/>
          <a:lstStyle/>
          <a:p>
            <a:fld id="{594EB773-AC9C-4FD7-86AF-8E7E9F681A4F}" type="slidenum">
              <a:rPr lang="zh-CN" altLang="en-US" smtClean="0"/>
              <a:t>60</a:t>
            </a:fld>
            <a:endParaRPr lang="zh-CN" altLang="en-US" dirty="0"/>
          </a:p>
        </p:txBody>
      </p:sp>
      <p:graphicFrame>
        <p:nvGraphicFramePr>
          <p:cNvPr id="6" name="内容占位符 15">
            <a:extLst>
              <a:ext uri="{FF2B5EF4-FFF2-40B4-BE49-F238E27FC236}">
                <a16:creationId xmlns:a16="http://schemas.microsoft.com/office/drawing/2014/main" id="{AA8C9300-DEE5-9A1A-5DB5-61A4D3F6AC5B}"/>
              </a:ext>
            </a:extLst>
          </p:cNvPr>
          <p:cNvGraphicFramePr>
            <a:graphicFrameLocks/>
          </p:cNvGraphicFramePr>
          <p:nvPr>
            <p:extLst>
              <p:ext uri="{D42A27DB-BD31-4B8C-83A1-F6EECF244321}">
                <p14:modId xmlns:p14="http://schemas.microsoft.com/office/powerpoint/2010/main" val="3253778079"/>
              </p:ext>
            </p:extLst>
          </p:nvPr>
        </p:nvGraphicFramePr>
        <p:xfrm>
          <a:off x="1920875" y="1775460"/>
          <a:ext cx="6689727" cy="2606040"/>
        </p:xfrm>
        <a:graphic>
          <a:graphicData uri="http://schemas.openxmlformats.org/drawingml/2006/table">
            <a:tbl>
              <a:tblPr firstRow="1" bandRow="1">
                <a:tableStyleId>{5C22544A-7EE6-4342-B048-85BDC9FD1C3A}</a:tableStyleId>
              </a:tblPr>
              <a:tblGrid>
                <a:gridCol w="1672431">
                  <a:extLst>
                    <a:ext uri="{9D8B030D-6E8A-4147-A177-3AD203B41FA5}">
                      <a16:colId xmlns:a16="http://schemas.microsoft.com/office/drawing/2014/main" val="1138737573"/>
                    </a:ext>
                  </a:extLst>
                </a:gridCol>
                <a:gridCol w="900540">
                  <a:extLst>
                    <a:ext uri="{9D8B030D-6E8A-4147-A177-3AD203B41FA5}">
                      <a16:colId xmlns:a16="http://schemas.microsoft.com/office/drawing/2014/main" val="3244703929"/>
                    </a:ext>
                  </a:extLst>
                </a:gridCol>
                <a:gridCol w="1415135">
                  <a:extLst>
                    <a:ext uri="{9D8B030D-6E8A-4147-A177-3AD203B41FA5}">
                      <a16:colId xmlns:a16="http://schemas.microsoft.com/office/drawing/2014/main" val="3299840850"/>
                    </a:ext>
                  </a:extLst>
                </a:gridCol>
                <a:gridCol w="1415135">
                  <a:extLst>
                    <a:ext uri="{9D8B030D-6E8A-4147-A177-3AD203B41FA5}">
                      <a16:colId xmlns:a16="http://schemas.microsoft.com/office/drawing/2014/main" val="2029117348"/>
                    </a:ext>
                  </a:extLst>
                </a:gridCol>
                <a:gridCol w="1286486">
                  <a:extLst>
                    <a:ext uri="{9D8B030D-6E8A-4147-A177-3AD203B41FA5}">
                      <a16:colId xmlns:a16="http://schemas.microsoft.com/office/drawing/2014/main" val="4093533154"/>
                    </a:ext>
                  </a:extLst>
                </a:gridCol>
              </a:tblGrid>
              <a:tr h="453329">
                <a:tc>
                  <a:txBody>
                    <a:bodyPr/>
                    <a:lstStyle/>
                    <a:p>
                      <a:pPr algn="ct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38100" cmpd="sng">
                      <a:solidFill>
                        <a:srgbClr val="FFC94A"/>
                      </a:solidFill>
                      <a:prstDash val="solid"/>
                    </a:lnB>
                    <a:solidFill>
                      <a:srgbClr val="FFC94A"/>
                    </a:solidFill>
                  </a:tcPr>
                </a:tc>
                <a:tc>
                  <a:txBody>
                    <a:bodyPr/>
                    <a:lstStyle/>
                    <a:p>
                      <a:pPr algn="ctr"/>
                      <a:r>
                        <a:rPr lang="en-US" altLang="zh-CN" sz="1600" b="1" dirty="0">
                          <a:solidFill>
                            <a:srgbClr val="000000"/>
                          </a:solidFill>
                        </a:rPr>
                        <a:t>PD</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38100" cmpd="sng">
                      <a:solidFill>
                        <a:srgbClr val="FFC94A"/>
                      </a:solidFill>
                      <a:prstDash val="solid"/>
                    </a:lnB>
                    <a:solidFill>
                      <a:srgbClr val="FFC94A"/>
                    </a:solidFill>
                  </a:tcPr>
                </a:tc>
                <a:tc>
                  <a:txBody>
                    <a:bodyPr/>
                    <a:lstStyle/>
                    <a:p>
                      <a:pPr algn="ctr"/>
                      <a:r>
                        <a:rPr lang="en-US" altLang="zh-CN" sz="1600" b="1" dirty="0">
                          <a:solidFill>
                            <a:srgbClr val="000000"/>
                          </a:solidFill>
                        </a:rPr>
                        <a:t>APD</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38100" cmpd="sng">
                      <a:solidFill>
                        <a:srgbClr val="FFC94A"/>
                      </a:solidFill>
                      <a:prstDash val="solid"/>
                    </a:lnB>
                    <a:solidFill>
                      <a:srgbClr val="FFC94A"/>
                    </a:solidFill>
                  </a:tcPr>
                </a:tc>
                <a:tc>
                  <a:txBody>
                    <a:bodyPr/>
                    <a:lstStyle/>
                    <a:p>
                      <a:pPr algn="ctr"/>
                      <a:r>
                        <a:rPr lang="en-US" altLang="zh-CN" sz="1600" b="1" dirty="0">
                          <a:solidFill>
                            <a:srgbClr val="000000"/>
                          </a:solidFill>
                        </a:rPr>
                        <a:t>PMT</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38100" cmpd="sng">
                      <a:solidFill>
                        <a:srgbClr val="FFC94A"/>
                      </a:solidFill>
                      <a:prstDash val="solid"/>
                    </a:lnB>
                    <a:solidFill>
                      <a:srgbClr val="FFC94A"/>
                    </a:solidFill>
                  </a:tcPr>
                </a:tc>
                <a:tc>
                  <a:txBody>
                    <a:bodyPr/>
                    <a:lstStyle/>
                    <a:p>
                      <a:pPr algn="ctr"/>
                      <a:r>
                        <a:rPr lang="en-US" altLang="zh-CN" sz="1600" b="1" dirty="0">
                          <a:solidFill>
                            <a:srgbClr val="000000"/>
                          </a:solidFill>
                        </a:rPr>
                        <a:t>SiPM</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38100" cmpd="sng">
                      <a:solidFill>
                        <a:srgbClr val="FFC94A"/>
                      </a:solidFill>
                      <a:prstDash val="solid"/>
                    </a:lnB>
                    <a:solidFill>
                      <a:srgbClr val="FFC94A"/>
                    </a:solidFill>
                  </a:tcPr>
                </a:tc>
                <a:extLst>
                  <a:ext uri="{0D108BD9-81ED-4DB2-BD59-A6C34878D82A}">
                    <a16:rowId xmlns:a16="http://schemas.microsoft.com/office/drawing/2014/main" val="3735873283"/>
                  </a:ext>
                </a:extLst>
              </a:tr>
              <a:tr h="453329">
                <a:tc>
                  <a:txBody>
                    <a:bodyPr/>
                    <a:lstStyle/>
                    <a:p>
                      <a:pPr algn="ctr"/>
                      <a:r>
                        <a:rPr lang="en-US" altLang="zh-CN" sz="1600" b="1" dirty="0">
                          <a:solidFill>
                            <a:srgbClr val="000000"/>
                          </a:solidFill>
                        </a:rPr>
                        <a:t>Gain</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381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Low</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381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Moderate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381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High</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381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Moderate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38100" cmpd="sng">
                      <a:solidFill>
                        <a:srgbClr val="FFC94A"/>
                      </a:solidFill>
                      <a:prstDash val="solid"/>
                    </a:lnT>
                    <a:lnB w="12700" cmpd="sng">
                      <a:solidFill>
                        <a:srgbClr val="FFC94A"/>
                      </a:solidFill>
                      <a:prstDash val="solid"/>
                    </a:lnB>
                    <a:solidFill>
                      <a:srgbClr val="FFFFFF"/>
                    </a:solidFill>
                  </a:tcPr>
                </a:tc>
                <a:extLst>
                  <a:ext uri="{0D108BD9-81ED-4DB2-BD59-A6C34878D82A}">
                    <a16:rowId xmlns:a16="http://schemas.microsoft.com/office/drawing/2014/main" val="298487826"/>
                  </a:ext>
                </a:extLst>
              </a:tr>
              <a:tr h="453329">
                <a:tc>
                  <a:txBody>
                    <a:bodyPr/>
                    <a:lstStyle/>
                    <a:p>
                      <a:pPr algn="ctr"/>
                      <a:r>
                        <a:rPr lang="en-US" altLang="zh-CN" sz="1600" b="1" dirty="0">
                          <a:solidFill>
                            <a:srgbClr val="000000"/>
                          </a:solidFill>
                        </a:rPr>
                        <a:t>Power consumption</a:t>
                      </a:r>
                      <a:endParaRPr lang="zh-CN" altLang="en-US" sz="1600" b="1" dirty="0">
                        <a:solidFill>
                          <a:srgbClr val="000000"/>
                        </a:solidFill>
                      </a:endParaRPr>
                    </a:p>
                  </a:txBody>
                  <a:tcPr marL="114300" marR="114300" marT="114300" marB="114300">
                    <a:lnL w="12700" cmpd="sng">
                      <a:solidFill>
                        <a:srgbClr val="FFC94A"/>
                      </a:solidFill>
                      <a:prstDash val="solid"/>
                    </a:lnL>
                    <a:lnR w="12700" cap="flat" cmpd="sng" algn="ctr">
                      <a:solidFill>
                        <a:srgbClr val="FFC94A"/>
                      </a:solidFill>
                      <a:prstDash val="solid"/>
                      <a:round/>
                      <a:headEnd type="none" w="med" len="med"/>
                      <a:tailEnd type="none" w="med" len="med"/>
                    </a:lnR>
                    <a:lnT w="12700" cap="flat" cmpd="sng" algn="ctr">
                      <a:solidFill>
                        <a:srgbClr val="FFC94A"/>
                      </a:solidFill>
                      <a:prstDash val="solid"/>
                      <a:round/>
                      <a:headEnd type="none" w="med" len="med"/>
                      <a:tailEnd type="none" w="med" len="med"/>
                    </a:lnT>
                    <a:lnB w="12700" cmpd="sng">
                      <a:solidFill>
                        <a:srgbClr val="FFC94A"/>
                      </a:solidFill>
                      <a:prstDash val="solid"/>
                    </a:lnB>
                    <a:solidFill>
                      <a:srgbClr val="FFFFFF"/>
                    </a:solidFill>
                  </a:tcPr>
                </a:tc>
                <a:tc>
                  <a:txBody>
                    <a:bodyPr/>
                    <a:lstStyle/>
                    <a:p>
                      <a:pPr algn="ctr">
                        <a:lnSpc>
                          <a:spcPct val="150000"/>
                        </a:lnSpc>
                      </a:pPr>
                      <a:r>
                        <a:rPr lang="en-US" altLang="zh-CN" sz="1600" dirty="0">
                          <a:solidFill>
                            <a:srgbClr val="000000"/>
                          </a:solidFill>
                          <a:latin typeface="Arial" panose="020B0604020202020204" pitchFamily="34" charset="0"/>
                          <a:cs typeface="Arial" panose="020B0604020202020204" pitchFamily="34" charset="0"/>
                        </a:rPr>
                        <a:t>Low</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ap="flat" cmpd="sng" algn="ctr">
                      <a:solidFill>
                        <a:srgbClr val="FFC94A"/>
                      </a:solidFill>
                      <a:prstDash val="solid"/>
                      <a:round/>
                      <a:headEnd type="none" w="med" len="med"/>
                      <a:tailEnd type="none" w="med" len="med"/>
                    </a:lnL>
                    <a:lnR w="12700" cap="flat" cmpd="sng" algn="ctr">
                      <a:solidFill>
                        <a:srgbClr val="FFC94A"/>
                      </a:solidFill>
                      <a:prstDash val="solid"/>
                      <a:round/>
                      <a:headEnd type="none" w="med" len="med"/>
                      <a:tailEnd type="none" w="med" len="med"/>
                    </a:lnR>
                    <a:lnT w="12700" cap="flat" cmpd="sng" algn="ctr">
                      <a:solidFill>
                        <a:srgbClr val="FFC94A"/>
                      </a:solidFill>
                      <a:prstDash val="solid"/>
                      <a:round/>
                      <a:headEnd type="none" w="med" len="med"/>
                      <a:tailEnd type="none" w="med" len="med"/>
                    </a:lnT>
                    <a:lnB w="12700" cmpd="sng">
                      <a:solidFill>
                        <a:srgbClr val="FFC94A"/>
                      </a:solidFill>
                      <a:prstDash val="solid"/>
                    </a:lnB>
                    <a:solidFill>
                      <a:srgbClr val="FFFFFF"/>
                    </a:solidFill>
                  </a:tcPr>
                </a:tc>
                <a:tc>
                  <a:txBody>
                    <a:bodyPr/>
                    <a:lstStyle/>
                    <a:p>
                      <a:pPr algn="ctr">
                        <a:lnSpc>
                          <a:spcPct val="150000"/>
                        </a:lnSpc>
                      </a:pPr>
                      <a:r>
                        <a:rPr lang="en-US" altLang="zh-CN" sz="1600" dirty="0">
                          <a:solidFill>
                            <a:srgbClr val="000000"/>
                          </a:solidFill>
                          <a:latin typeface="Arial" panose="020B0604020202020204" pitchFamily="34" charset="0"/>
                          <a:cs typeface="Arial" panose="020B0604020202020204" pitchFamily="34" charset="0"/>
                        </a:rPr>
                        <a:t>Moderate </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ap="flat" cmpd="sng" algn="ctr">
                      <a:solidFill>
                        <a:srgbClr val="FFC94A"/>
                      </a:solidFill>
                      <a:prstDash val="solid"/>
                      <a:round/>
                      <a:headEnd type="none" w="med" len="med"/>
                      <a:tailEnd type="none" w="med" len="med"/>
                    </a:lnL>
                    <a:lnR w="12700" cap="flat" cmpd="sng" algn="ctr">
                      <a:solidFill>
                        <a:srgbClr val="FFC94A"/>
                      </a:solidFill>
                      <a:prstDash val="solid"/>
                      <a:round/>
                      <a:headEnd type="none" w="med" len="med"/>
                      <a:tailEnd type="none" w="med" len="med"/>
                    </a:lnR>
                    <a:lnT w="12700" cap="flat" cmpd="sng" algn="ctr">
                      <a:solidFill>
                        <a:srgbClr val="FFC94A"/>
                      </a:solidFill>
                      <a:prstDash val="solid"/>
                      <a:round/>
                      <a:headEnd type="none" w="med" len="med"/>
                      <a:tailEnd type="none" w="med" len="med"/>
                    </a:lnT>
                    <a:lnB w="12700" cmpd="sng">
                      <a:solidFill>
                        <a:srgbClr val="FFC94A"/>
                      </a:solidFill>
                      <a:prstDash val="solid"/>
                    </a:lnB>
                    <a:solidFill>
                      <a:srgbClr val="FFFFFF"/>
                    </a:solidFill>
                  </a:tcPr>
                </a:tc>
                <a:tc>
                  <a:txBody>
                    <a:bodyPr/>
                    <a:lstStyle/>
                    <a:p>
                      <a:pPr algn="ctr">
                        <a:lnSpc>
                          <a:spcPct val="150000"/>
                        </a:lnSpc>
                      </a:pPr>
                      <a:r>
                        <a:rPr lang="en-US" altLang="zh-CN" sz="1600" dirty="0">
                          <a:solidFill>
                            <a:srgbClr val="000000"/>
                          </a:solidFill>
                          <a:latin typeface="Arial" panose="020B0604020202020204" pitchFamily="34" charset="0"/>
                          <a:cs typeface="Arial" panose="020B0604020202020204" pitchFamily="34" charset="0"/>
                        </a:rPr>
                        <a:t>High</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ap="flat" cmpd="sng" algn="ctr">
                      <a:solidFill>
                        <a:srgbClr val="FFC94A"/>
                      </a:solidFill>
                      <a:prstDash val="solid"/>
                      <a:round/>
                      <a:headEnd type="none" w="med" len="med"/>
                      <a:tailEnd type="none" w="med" len="med"/>
                    </a:lnL>
                    <a:lnR w="12700" cap="flat" cmpd="sng" algn="ctr">
                      <a:solidFill>
                        <a:srgbClr val="FFC94A"/>
                      </a:solidFill>
                      <a:prstDash val="solid"/>
                      <a:round/>
                      <a:headEnd type="none" w="med" len="med"/>
                      <a:tailEnd type="none" w="med" len="med"/>
                    </a:lnR>
                    <a:lnT w="12700" cap="flat" cmpd="sng" algn="ctr">
                      <a:solidFill>
                        <a:srgbClr val="FFC94A"/>
                      </a:solidFill>
                      <a:prstDash val="solid"/>
                      <a:round/>
                      <a:headEnd type="none" w="med" len="med"/>
                      <a:tailEnd type="none" w="med" len="med"/>
                    </a:lnT>
                    <a:lnB w="12700" cmpd="sng">
                      <a:solidFill>
                        <a:srgbClr val="FFC94A"/>
                      </a:solidFill>
                      <a:prstDash val="solid"/>
                    </a:lnB>
                    <a:solidFill>
                      <a:srgbClr val="FFFFFF"/>
                    </a:solidFill>
                  </a:tcPr>
                </a:tc>
                <a:tc>
                  <a:txBody>
                    <a:bodyPr/>
                    <a:lstStyle/>
                    <a:p>
                      <a:pPr algn="ctr">
                        <a:lnSpc>
                          <a:spcPct val="150000"/>
                        </a:lnSpc>
                      </a:pPr>
                      <a:r>
                        <a:rPr lang="en-US" altLang="zh-CN" sz="1600" dirty="0">
                          <a:solidFill>
                            <a:srgbClr val="000000"/>
                          </a:solidFill>
                          <a:latin typeface="Arial" panose="020B0604020202020204" pitchFamily="34" charset="0"/>
                          <a:cs typeface="Arial" panose="020B0604020202020204" pitchFamily="34" charset="0"/>
                        </a:rPr>
                        <a:t>Moderate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ap="flat" cmpd="sng" algn="ctr">
                      <a:solidFill>
                        <a:srgbClr val="FFC94A"/>
                      </a:solidFill>
                      <a:prstDash val="solid"/>
                      <a:round/>
                      <a:headEnd type="none" w="med" len="med"/>
                      <a:tailEnd type="none" w="med" len="med"/>
                    </a:lnL>
                    <a:lnR w="12700" cmpd="sng">
                      <a:solidFill>
                        <a:srgbClr val="FFC94A"/>
                      </a:solidFill>
                      <a:prstDash val="solid"/>
                    </a:lnR>
                    <a:lnT w="12700" cap="flat" cmpd="sng" algn="ctr">
                      <a:solidFill>
                        <a:srgbClr val="FFC94A"/>
                      </a:solidFill>
                      <a:prstDash val="solid"/>
                      <a:round/>
                      <a:headEnd type="none" w="med" len="med"/>
                      <a:tailEnd type="none" w="med" len="med"/>
                    </a:lnT>
                    <a:lnB w="12700" cmpd="sng">
                      <a:solidFill>
                        <a:srgbClr val="FFC94A"/>
                      </a:solidFill>
                      <a:prstDash val="solid"/>
                    </a:lnB>
                    <a:solidFill>
                      <a:srgbClr val="FFFFFF"/>
                    </a:solidFill>
                  </a:tcPr>
                </a:tc>
                <a:extLst>
                  <a:ext uri="{0D108BD9-81ED-4DB2-BD59-A6C34878D82A}">
                    <a16:rowId xmlns:a16="http://schemas.microsoft.com/office/drawing/2014/main" val="2749223006"/>
                  </a:ext>
                </a:extLst>
              </a:tr>
              <a:tr h="453329">
                <a:tc>
                  <a:txBody>
                    <a:bodyPr/>
                    <a:lstStyle/>
                    <a:p>
                      <a:pPr algn="ctr"/>
                      <a:r>
                        <a:rPr lang="en-US" altLang="zh-CN" sz="1600" b="1" dirty="0">
                          <a:solidFill>
                            <a:srgbClr val="000000"/>
                          </a:solidFill>
                        </a:rPr>
                        <a:t>Size</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Small</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Small</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Large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Small</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extLst>
                  <a:ext uri="{0D108BD9-81ED-4DB2-BD59-A6C34878D82A}">
                    <a16:rowId xmlns:a16="http://schemas.microsoft.com/office/drawing/2014/main" val="1743720918"/>
                  </a:ext>
                </a:extLst>
              </a:tr>
              <a:tr h="453329">
                <a:tc>
                  <a:txBody>
                    <a:bodyPr/>
                    <a:lstStyle/>
                    <a:p>
                      <a:pPr algn="ctr"/>
                      <a:r>
                        <a:rPr lang="en-US" altLang="zh-CN" sz="1600" b="1" dirty="0">
                          <a:solidFill>
                            <a:srgbClr val="000000"/>
                          </a:solidFill>
                        </a:rPr>
                        <a:t>Cost</a:t>
                      </a:r>
                      <a:endParaRPr lang="zh-CN" altLang="en-US" sz="1600" b="1" dirty="0">
                        <a:solidFill>
                          <a:srgbClr val="000000"/>
                        </a:solidFill>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Low</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Moderate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High</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tc>
                  <a:txBody>
                    <a:bodyPr/>
                    <a:lstStyle/>
                    <a:p>
                      <a:pPr algn="ctr"/>
                      <a:r>
                        <a:rPr lang="en-US" altLang="zh-CN" sz="1600" dirty="0">
                          <a:solidFill>
                            <a:srgbClr val="000000"/>
                          </a:solidFill>
                          <a:latin typeface="Arial" panose="020B0604020202020204" pitchFamily="34" charset="0"/>
                          <a:cs typeface="Arial" panose="020B0604020202020204" pitchFamily="34" charset="0"/>
                        </a:rPr>
                        <a:t>Moderate</a:t>
                      </a:r>
                      <a:endParaRPr lang="zh-CN" altLang="en-US" sz="1600" dirty="0">
                        <a:solidFill>
                          <a:srgbClr val="000000"/>
                        </a:solidFill>
                        <a:latin typeface="Arial" panose="020B0604020202020204" pitchFamily="34" charset="0"/>
                        <a:cs typeface="Arial" panose="020B0604020202020204" pitchFamily="34" charset="0"/>
                      </a:endParaRPr>
                    </a:p>
                  </a:txBody>
                  <a:tcPr marL="114300" marR="114300" marT="114300" marB="114300">
                    <a:lnL w="12700" cmpd="sng">
                      <a:solidFill>
                        <a:srgbClr val="FFC94A"/>
                      </a:solidFill>
                      <a:prstDash val="solid"/>
                    </a:lnL>
                    <a:lnR w="12700" cmpd="sng">
                      <a:solidFill>
                        <a:srgbClr val="FFC94A"/>
                      </a:solidFill>
                      <a:prstDash val="solid"/>
                    </a:lnR>
                    <a:lnT w="12700" cmpd="sng">
                      <a:solidFill>
                        <a:srgbClr val="FFC94A"/>
                      </a:solidFill>
                      <a:prstDash val="solid"/>
                    </a:lnT>
                    <a:lnB w="12700" cmpd="sng">
                      <a:solidFill>
                        <a:srgbClr val="FFC94A"/>
                      </a:solidFill>
                      <a:prstDash val="solid"/>
                    </a:lnB>
                    <a:solidFill>
                      <a:srgbClr val="FFFFFF"/>
                    </a:solidFill>
                  </a:tcPr>
                </a:tc>
                <a:extLst>
                  <a:ext uri="{0D108BD9-81ED-4DB2-BD59-A6C34878D82A}">
                    <a16:rowId xmlns:a16="http://schemas.microsoft.com/office/drawing/2014/main" val="4141625371"/>
                  </a:ext>
                </a:extLst>
              </a:tr>
            </a:tbl>
          </a:graphicData>
        </a:graphic>
      </p:graphicFrame>
    </p:spTree>
    <p:extLst>
      <p:ext uri="{BB962C8B-B14F-4D97-AF65-F5344CB8AC3E}">
        <p14:creationId xmlns:p14="http://schemas.microsoft.com/office/powerpoint/2010/main" val="62026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8DE14-D962-35C2-3E12-22C1763F4D12}"/>
              </a:ext>
            </a:extLst>
          </p:cNvPr>
          <p:cNvSpPr>
            <a:spLocks noGrp="1"/>
          </p:cNvSpPr>
          <p:nvPr>
            <p:ph type="title"/>
          </p:nvPr>
        </p:nvSpPr>
        <p:spPr/>
        <p:txBody>
          <a:bodyPr/>
          <a:lstStyle/>
          <a:p>
            <a:r>
              <a:rPr lang="en-US" altLang="zh-CN" dirty="0"/>
              <a:t>Detectors on VLAST-P</a:t>
            </a:r>
            <a:endParaRPr lang="zh-CN" altLang="en-US" dirty="0"/>
          </a:p>
        </p:txBody>
      </p:sp>
      <p:sp>
        <p:nvSpPr>
          <p:cNvPr id="3" name="内容占位符 2">
            <a:extLst>
              <a:ext uri="{FF2B5EF4-FFF2-40B4-BE49-F238E27FC236}">
                <a16:creationId xmlns:a16="http://schemas.microsoft.com/office/drawing/2014/main" id="{F68ED454-DCC6-4C30-3864-83AE4EA63795}"/>
              </a:ext>
            </a:extLst>
          </p:cNvPr>
          <p:cNvSpPr>
            <a:spLocks noGrp="1"/>
          </p:cNvSpPr>
          <p:nvPr>
            <p:ph idx="1"/>
          </p:nvPr>
        </p:nvSpPr>
        <p:spPr/>
        <p:txBody>
          <a:bodyPr/>
          <a:lstStyle/>
          <a:p>
            <a:r>
              <a:rPr lang="en-US" altLang="zh-CN" dirty="0"/>
              <a:t>VLAST-P payload: 2026 launch mission(expect)</a:t>
            </a:r>
          </a:p>
          <a:p>
            <a:pPr lvl="1"/>
            <a:r>
              <a:rPr lang="en-US" altLang="zh-CN" dirty="0"/>
              <a:t>Anticoincidence detector(ACD): &gt; 99.9% uniform detection efficiency</a:t>
            </a:r>
          </a:p>
          <a:p>
            <a:pPr lvl="1"/>
            <a:r>
              <a:rPr lang="en-US" altLang="zh-CN" dirty="0"/>
              <a:t>Si Tracker(ST):</a:t>
            </a:r>
            <a:r>
              <a:rPr lang="zh-CN" altLang="en-US" dirty="0"/>
              <a:t> </a:t>
            </a:r>
            <a:r>
              <a:rPr lang="en-US" altLang="zh-CN" dirty="0"/>
              <a:t> 50 um position resolution</a:t>
            </a:r>
          </a:p>
          <a:p>
            <a:pPr lvl="1"/>
            <a:r>
              <a:rPr lang="en-US" altLang="zh-CN" b="1" dirty="0">
                <a:solidFill>
                  <a:srgbClr val="C00000"/>
                </a:solidFill>
              </a:rPr>
              <a:t>Electromagnetic calorimeter(ECAL): 10%@100MeV</a:t>
            </a:r>
            <a:endParaRPr lang="zh-CN" altLang="en-US" sz="1800" b="0" i="0" u="none" strike="noStrike" baseline="0" dirty="0">
              <a:latin typeface="Times New Roman" panose="02020603050405020304" pitchFamily="18" charset="0"/>
            </a:endParaRPr>
          </a:p>
          <a:p>
            <a:endParaRPr lang="zh-CN" altLang="en-US" dirty="0"/>
          </a:p>
        </p:txBody>
      </p:sp>
      <p:sp>
        <p:nvSpPr>
          <p:cNvPr id="4" name="日期占位符 3">
            <a:extLst>
              <a:ext uri="{FF2B5EF4-FFF2-40B4-BE49-F238E27FC236}">
                <a16:creationId xmlns:a16="http://schemas.microsoft.com/office/drawing/2014/main" id="{8B28259F-99C7-A605-F467-A682ECB9D0CF}"/>
              </a:ext>
            </a:extLst>
          </p:cNvPr>
          <p:cNvSpPr>
            <a:spLocks noGrp="1"/>
          </p:cNvSpPr>
          <p:nvPr>
            <p:ph type="dt" sz="half" idx="10"/>
          </p:nvPr>
        </p:nvSpPr>
        <p:spPr/>
        <p:txBody>
          <a:bodyPr/>
          <a:lstStyle/>
          <a:p>
            <a:fld id="{42BC5380-67C8-40A3-9AAC-E500183C3D37}" type="datetime1">
              <a:rPr lang="zh-CN" altLang="en-US" smtClean="0"/>
              <a:t>2025/4/29</a:t>
            </a:fld>
            <a:endParaRPr lang="zh-CN" altLang="en-US" dirty="0"/>
          </a:p>
        </p:txBody>
      </p:sp>
      <p:sp>
        <p:nvSpPr>
          <p:cNvPr id="5" name="灯片编号占位符 4">
            <a:extLst>
              <a:ext uri="{FF2B5EF4-FFF2-40B4-BE49-F238E27FC236}">
                <a16:creationId xmlns:a16="http://schemas.microsoft.com/office/drawing/2014/main" id="{193B0205-4B26-5C4A-A8ED-FB8AA5899E25}"/>
              </a:ext>
            </a:extLst>
          </p:cNvPr>
          <p:cNvSpPr>
            <a:spLocks noGrp="1"/>
          </p:cNvSpPr>
          <p:nvPr>
            <p:ph type="sldNum" sz="quarter" idx="12"/>
          </p:nvPr>
        </p:nvSpPr>
        <p:spPr/>
        <p:txBody>
          <a:bodyPr/>
          <a:lstStyle/>
          <a:p>
            <a:fld id="{594EB773-AC9C-4FD7-86AF-8E7E9F681A4F}" type="slidenum">
              <a:rPr lang="zh-CN" altLang="en-US" smtClean="0"/>
              <a:t>7</a:t>
            </a:fld>
            <a:endParaRPr lang="zh-CN" altLang="en-US" dirty="0"/>
          </a:p>
        </p:txBody>
      </p:sp>
      <p:pic>
        <p:nvPicPr>
          <p:cNvPr id="6" name="图片 5">
            <a:extLst>
              <a:ext uri="{FF2B5EF4-FFF2-40B4-BE49-F238E27FC236}">
                <a16:creationId xmlns:a16="http://schemas.microsoft.com/office/drawing/2014/main" id="{3F7DFCA3-127D-8567-28F0-D33B1AB7AB15}"/>
              </a:ext>
            </a:extLst>
          </p:cNvPr>
          <p:cNvPicPr>
            <a:picLocks noChangeAspect="1"/>
          </p:cNvPicPr>
          <p:nvPr/>
        </p:nvPicPr>
        <p:blipFill>
          <a:blip r:embed="rId2"/>
          <a:stretch>
            <a:fillRect/>
          </a:stretch>
        </p:blipFill>
        <p:spPr>
          <a:xfrm>
            <a:off x="766230" y="2657929"/>
            <a:ext cx="4523624" cy="2987299"/>
          </a:xfrm>
          <a:prstGeom prst="rect">
            <a:avLst/>
          </a:prstGeom>
        </p:spPr>
      </p:pic>
      <p:sp>
        <p:nvSpPr>
          <p:cNvPr id="72" name="文本框 71">
            <a:extLst>
              <a:ext uri="{FF2B5EF4-FFF2-40B4-BE49-F238E27FC236}">
                <a16:creationId xmlns:a16="http://schemas.microsoft.com/office/drawing/2014/main" id="{7DAB4445-DA2A-2B50-258E-A4237CF29F30}"/>
              </a:ext>
            </a:extLst>
          </p:cNvPr>
          <p:cNvSpPr txBox="1"/>
          <p:nvPr/>
        </p:nvSpPr>
        <p:spPr>
          <a:xfrm>
            <a:off x="2611184" y="6170558"/>
            <a:ext cx="6853744" cy="369332"/>
          </a:xfrm>
          <a:prstGeom prst="rect">
            <a:avLst/>
          </a:prstGeom>
          <a:solidFill>
            <a:schemeClr val="accent4">
              <a:lumMod val="40000"/>
              <a:lumOff val="60000"/>
            </a:schemeClr>
          </a:solid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VLAST–P ECAL development is my doctoral research project!</a:t>
            </a:r>
          </a:p>
        </p:txBody>
      </p:sp>
      <p:grpSp>
        <p:nvGrpSpPr>
          <p:cNvPr id="39" name="组合 38">
            <a:extLst>
              <a:ext uri="{FF2B5EF4-FFF2-40B4-BE49-F238E27FC236}">
                <a16:creationId xmlns:a16="http://schemas.microsoft.com/office/drawing/2014/main" id="{ABB9152E-4293-3A9F-2216-1F1B141913C8}"/>
              </a:ext>
            </a:extLst>
          </p:cNvPr>
          <p:cNvGrpSpPr/>
          <p:nvPr/>
        </p:nvGrpSpPr>
        <p:grpSpPr>
          <a:xfrm>
            <a:off x="6185912" y="1697569"/>
            <a:ext cx="4868987" cy="4042842"/>
            <a:chOff x="6077962" y="1716619"/>
            <a:chExt cx="4868987" cy="4042842"/>
          </a:xfrm>
        </p:grpSpPr>
        <p:sp>
          <p:nvSpPr>
            <p:cNvPr id="7" name="矩形 6">
              <a:extLst>
                <a:ext uri="{FF2B5EF4-FFF2-40B4-BE49-F238E27FC236}">
                  <a16:creationId xmlns:a16="http://schemas.microsoft.com/office/drawing/2014/main" id="{C1380CD5-F7F6-7F05-E0EC-596161EA2C2E}"/>
                </a:ext>
              </a:extLst>
            </p:cNvPr>
            <p:cNvSpPr/>
            <p:nvPr/>
          </p:nvSpPr>
          <p:spPr>
            <a:xfrm>
              <a:off x="7239040" y="2101783"/>
              <a:ext cx="355600" cy="14847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5F0C446-D34E-4849-84A6-3ACE1B9E520D}"/>
                </a:ext>
              </a:extLst>
            </p:cNvPr>
            <p:cNvSpPr/>
            <p:nvPr/>
          </p:nvSpPr>
          <p:spPr>
            <a:xfrm rot="5400000">
              <a:off x="8859751" y="112772"/>
              <a:ext cx="355600" cy="35970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A02CB37-8A90-528D-52A5-F0B3E0AA8665}"/>
                </a:ext>
              </a:extLst>
            </p:cNvPr>
            <p:cNvSpPr/>
            <p:nvPr/>
          </p:nvSpPr>
          <p:spPr>
            <a:xfrm>
              <a:off x="10480462" y="2105154"/>
              <a:ext cx="355600" cy="1487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E90F8CB-B59D-1495-D30F-3F3882B4B786}"/>
                </a:ext>
              </a:extLst>
            </p:cNvPr>
            <p:cNvSpPr/>
            <p:nvPr/>
          </p:nvSpPr>
          <p:spPr>
            <a:xfrm>
              <a:off x="8074014" y="2689285"/>
              <a:ext cx="1968500" cy="2409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84B517A-DC25-32F3-B404-BA5403586C62}"/>
                </a:ext>
              </a:extLst>
            </p:cNvPr>
            <p:cNvSpPr/>
            <p:nvPr/>
          </p:nvSpPr>
          <p:spPr>
            <a:xfrm>
              <a:off x="8074014" y="2923402"/>
              <a:ext cx="1968500" cy="2409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02BE40B-F4C0-DC34-9FFA-6033A982A29F}"/>
                </a:ext>
              </a:extLst>
            </p:cNvPr>
            <p:cNvSpPr/>
            <p:nvPr/>
          </p:nvSpPr>
          <p:spPr>
            <a:xfrm>
              <a:off x="8074014" y="3166834"/>
              <a:ext cx="1968500" cy="2409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E4E1F36-7FB1-2F7F-1EA5-3DADDD6A3AED}"/>
                </a:ext>
              </a:extLst>
            </p:cNvPr>
            <p:cNvSpPr/>
            <p:nvPr/>
          </p:nvSpPr>
          <p:spPr>
            <a:xfrm>
              <a:off x="8074014" y="2392723"/>
              <a:ext cx="1968500" cy="16761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F4028E2A-C3D6-1A1B-118F-64D8506BB224}"/>
                </a:ext>
              </a:extLst>
            </p:cNvPr>
            <p:cNvSpPr/>
            <p:nvPr/>
          </p:nvSpPr>
          <p:spPr>
            <a:xfrm>
              <a:off x="8074014" y="3694473"/>
              <a:ext cx="399848" cy="133985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FBD38E94-0C0F-026B-98BA-2024DDAC7253}"/>
                </a:ext>
              </a:extLst>
            </p:cNvPr>
            <p:cNvSpPr/>
            <p:nvPr/>
          </p:nvSpPr>
          <p:spPr>
            <a:xfrm>
              <a:off x="8473862" y="3693609"/>
              <a:ext cx="399848" cy="133985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1807388D-4AEC-F282-DBEC-13F5361ADB48}"/>
                </a:ext>
              </a:extLst>
            </p:cNvPr>
            <p:cNvSpPr/>
            <p:nvPr/>
          </p:nvSpPr>
          <p:spPr>
            <a:xfrm>
              <a:off x="8858340" y="3693609"/>
              <a:ext cx="399848" cy="133985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552D390-BCC1-95D4-EAC5-20263B0A6670}"/>
                </a:ext>
              </a:extLst>
            </p:cNvPr>
            <p:cNvSpPr/>
            <p:nvPr/>
          </p:nvSpPr>
          <p:spPr>
            <a:xfrm>
              <a:off x="9242818" y="3693609"/>
              <a:ext cx="399848" cy="133985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345DC7BA-3181-B042-DB96-00EC8D433B46}"/>
                </a:ext>
              </a:extLst>
            </p:cNvPr>
            <p:cNvSpPr/>
            <p:nvPr/>
          </p:nvSpPr>
          <p:spPr>
            <a:xfrm>
              <a:off x="9642666" y="3694473"/>
              <a:ext cx="399848" cy="133985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299F9FB4-6733-4295-B7DC-C0B3F2187448}"/>
                </a:ext>
              </a:extLst>
            </p:cNvPr>
            <p:cNvSpPr txBox="1"/>
            <p:nvPr/>
          </p:nvSpPr>
          <p:spPr>
            <a:xfrm>
              <a:off x="7416840" y="5451684"/>
              <a:ext cx="3530109"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400" b="1" dirty="0">
                  <a:latin typeface="Arial" panose="020B0604020202020204" pitchFamily="34" charset="0"/>
                  <a:cs typeface="Arial" panose="020B0604020202020204" pitchFamily="34" charset="0"/>
                </a:rPr>
                <a:t>VLAST-P detectors structure diagram</a:t>
              </a:r>
              <a:endParaRPr lang="zh-CN" altLang="en-US" sz="1400" b="1"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9FDC183C-9BD3-9B51-8C5E-D82D45906CC2}"/>
                </a:ext>
              </a:extLst>
            </p:cNvPr>
            <p:cNvSpPr txBox="1"/>
            <p:nvPr/>
          </p:nvSpPr>
          <p:spPr>
            <a:xfrm>
              <a:off x="8310444" y="1716619"/>
              <a:ext cx="1589205" cy="338554"/>
            </a:xfrm>
            <a:prstGeom prst="rect">
              <a:avLst/>
            </a:prstGeom>
            <a:noFill/>
          </p:spPr>
          <p:txBody>
            <a:bodyPr wrap="square" rtlCol="0">
              <a:spAutoFit/>
            </a:bodyPr>
            <a:lstStyle/>
            <a:p>
              <a:r>
                <a:rPr lang="en-US" altLang="zh-CN" sz="1600" dirty="0">
                  <a:solidFill>
                    <a:srgbClr val="FFC000"/>
                  </a:solidFill>
                  <a:latin typeface="Arial" panose="020B0604020202020204" pitchFamily="34" charset="0"/>
                  <a:cs typeface="Arial" panose="020B0604020202020204" pitchFamily="34" charset="0"/>
                </a:rPr>
                <a:t>ACD top part</a:t>
              </a:r>
              <a:endParaRPr lang="zh-CN" altLang="en-US" sz="1600" dirty="0">
                <a:solidFill>
                  <a:srgbClr val="FFC000"/>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FC6F54E3-F125-70B4-CA03-E843C4A16B87}"/>
                </a:ext>
              </a:extLst>
            </p:cNvPr>
            <p:cNvSpPr txBox="1"/>
            <p:nvPr/>
          </p:nvSpPr>
          <p:spPr>
            <a:xfrm rot="5400000">
              <a:off x="6630800" y="2730480"/>
              <a:ext cx="1589205" cy="338554"/>
            </a:xfrm>
            <a:prstGeom prst="rect">
              <a:avLst/>
            </a:prstGeom>
            <a:noFill/>
          </p:spPr>
          <p:txBody>
            <a:bodyPr wrap="square" rtlCol="0">
              <a:spAutoFit/>
            </a:bodyPr>
            <a:lstStyle/>
            <a:p>
              <a:r>
                <a:rPr lang="en-US" altLang="zh-CN" sz="1600" dirty="0">
                  <a:solidFill>
                    <a:srgbClr val="FFC000"/>
                  </a:solidFill>
                  <a:latin typeface="Arial" panose="020B0604020202020204" pitchFamily="34" charset="0"/>
                  <a:cs typeface="Arial" panose="020B0604020202020204" pitchFamily="34" charset="0"/>
                </a:rPr>
                <a:t>ACD side part</a:t>
              </a:r>
              <a:endParaRPr lang="zh-CN" altLang="en-US" sz="1600" dirty="0">
                <a:solidFill>
                  <a:srgbClr val="FFC000"/>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E03E2880-8EAD-2CCE-B5A2-5528D6FE2EB2}"/>
                </a:ext>
              </a:extLst>
            </p:cNvPr>
            <p:cNvSpPr txBox="1"/>
            <p:nvPr/>
          </p:nvSpPr>
          <p:spPr>
            <a:xfrm rot="5400000">
              <a:off x="9828281" y="2722501"/>
              <a:ext cx="1589205" cy="338554"/>
            </a:xfrm>
            <a:prstGeom prst="rect">
              <a:avLst/>
            </a:prstGeom>
            <a:noFill/>
          </p:spPr>
          <p:txBody>
            <a:bodyPr wrap="square" rtlCol="0">
              <a:spAutoFit/>
            </a:bodyPr>
            <a:lstStyle/>
            <a:p>
              <a:r>
                <a:rPr lang="en-US" altLang="zh-CN" sz="1600" dirty="0">
                  <a:solidFill>
                    <a:srgbClr val="FFC000"/>
                  </a:solidFill>
                  <a:latin typeface="Arial" panose="020B0604020202020204" pitchFamily="34" charset="0"/>
                  <a:cs typeface="Arial" panose="020B0604020202020204" pitchFamily="34" charset="0"/>
                </a:rPr>
                <a:t>ACD side part</a:t>
              </a:r>
              <a:endParaRPr lang="zh-CN" altLang="en-US" sz="1600" dirty="0">
                <a:solidFill>
                  <a:srgbClr val="FFC000"/>
                </a:solidFill>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5686A4D9-74C4-4A64-422A-4093EAF027B4}"/>
                </a:ext>
              </a:extLst>
            </p:cNvPr>
            <p:cNvSpPr/>
            <p:nvPr/>
          </p:nvSpPr>
          <p:spPr>
            <a:xfrm>
              <a:off x="7868966" y="3615248"/>
              <a:ext cx="2367234" cy="1557837"/>
            </a:xfrm>
            <a:prstGeom prst="rect">
              <a:avLst/>
            </a:pr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2B59A853-2363-D510-6B8D-4CB96A101664}"/>
                </a:ext>
              </a:extLst>
            </p:cNvPr>
            <p:cNvSpPr/>
            <p:nvPr/>
          </p:nvSpPr>
          <p:spPr>
            <a:xfrm>
              <a:off x="7868966" y="2182162"/>
              <a:ext cx="2367234" cy="1313348"/>
            </a:xfrm>
            <a:prstGeom prst="rect">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F607CEC-B36D-B420-6EED-7ACB1929BB38}"/>
                </a:ext>
              </a:extLst>
            </p:cNvPr>
            <p:cNvSpPr txBox="1"/>
            <p:nvPr/>
          </p:nvSpPr>
          <p:spPr>
            <a:xfrm>
              <a:off x="8507698" y="2135381"/>
              <a:ext cx="1589205" cy="338554"/>
            </a:xfrm>
            <a:prstGeom prst="rect">
              <a:avLst/>
            </a:prstGeom>
            <a:noFill/>
          </p:spPr>
          <p:txBody>
            <a:bodyPr wrap="square" rtlCol="0">
              <a:spAutoFit/>
            </a:bodyPr>
            <a:lstStyle/>
            <a:p>
              <a:r>
                <a:rPr lang="en-US" altLang="zh-CN" sz="1600" dirty="0">
                  <a:solidFill>
                    <a:srgbClr val="00B050"/>
                  </a:solidFill>
                  <a:latin typeface="Arial" panose="020B0604020202020204" pitchFamily="34" charset="0"/>
                  <a:cs typeface="Arial" panose="020B0604020202020204" pitchFamily="34" charset="0"/>
                </a:rPr>
                <a:t>Converter</a:t>
              </a:r>
              <a:r>
                <a:rPr lang="en-US" altLang="zh-CN" sz="1600" dirty="0">
                  <a:solidFill>
                    <a:srgbClr val="FFC000"/>
                  </a:solidFill>
                  <a:latin typeface="Arial" panose="020B0604020202020204" pitchFamily="34" charset="0"/>
                  <a:cs typeface="Arial" panose="020B0604020202020204" pitchFamily="34" charset="0"/>
                </a:rPr>
                <a:t> </a:t>
              </a:r>
              <a:endParaRPr lang="zh-CN" altLang="en-US" sz="1600" dirty="0">
                <a:solidFill>
                  <a:srgbClr val="FFC000"/>
                </a:solidFill>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F4682335-DDEB-5B21-6FAA-B8A706DC374E}"/>
                </a:ext>
              </a:extLst>
            </p:cNvPr>
            <p:cNvSpPr txBox="1"/>
            <p:nvPr/>
          </p:nvSpPr>
          <p:spPr>
            <a:xfrm>
              <a:off x="8449711" y="2850569"/>
              <a:ext cx="1589205" cy="338554"/>
            </a:xfrm>
            <a:prstGeom prst="rect">
              <a:avLst/>
            </a:prstGeom>
            <a:noFill/>
          </p:spPr>
          <p:txBody>
            <a:bodyPr wrap="square" rtlCol="0">
              <a:spAutoFit/>
            </a:bodyPr>
            <a:lstStyle/>
            <a:p>
              <a:r>
                <a:rPr lang="en-US" altLang="zh-CN" sz="1600" dirty="0">
                  <a:solidFill>
                    <a:srgbClr val="00B050"/>
                  </a:solidFill>
                  <a:latin typeface="Arial" panose="020B0604020202020204" pitchFamily="34" charset="0"/>
                  <a:cs typeface="Arial" panose="020B0604020202020204" pitchFamily="34" charset="0"/>
                </a:rPr>
                <a:t>Si-strip part</a:t>
              </a:r>
              <a:endParaRPr lang="zh-CN" altLang="en-US" sz="1600" dirty="0">
                <a:solidFill>
                  <a:srgbClr val="FFC000"/>
                </a:solidFill>
                <a:latin typeface="Arial" panose="020B0604020202020204" pitchFamily="34" charset="0"/>
                <a:cs typeface="Arial" panose="020B0604020202020204" pitchFamily="34" charset="0"/>
              </a:endParaRPr>
            </a:p>
          </p:txBody>
        </p:sp>
        <p:cxnSp>
          <p:nvCxnSpPr>
            <p:cNvPr id="34" name="直接箭头连接符 33">
              <a:extLst>
                <a:ext uri="{FF2B5EF4-FFF2-40B4-BE49-F238E27FC236}">
                  <a16:creationId xmlns:a16="http://schemas.microsoft.com/office/drawing/2014/main" id="{E73AB01D-6454-BE84-F095-C288FA46CCC5}"/>
                </a:ext>
              </a:extLst>
            </p:cNvPr>
            <p:cNvCxnSpPr>
              <a:cxnSpLocks/>
            </p:cNvCxnSpPr>
            <p:nvPr/>
          </p:nvCxnSpPr>
          <p:spPr>
            <a:xfrm flipV="1">
              <a:off x="6724650" y="3126247"/>
              <a:ext cx="1090201" cy="48900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1FF943AF-5062-837C-D98D-AF51E53527DF}"/>
                </a:ext>
              </a:extLst>
            </p:cNvPr>
            <p:cNvSpPr txBox="1"/>
            <p:nvPr/>
          </p:nvSpPr>
          <p:spPr>
            <a:xfrm>
              <a:off x="6077962" y="3566610"/>
              <a:ext cx="1220688" cy="338554"/>
            </a:xfrm>
            <a:prstGeom prst="rect">
              <a:avLst/>
            </a:prstGeom>
            <a:noFill/>
          </p:spPr>
          <p:txBody>
            <a:bodyPr wrap="square" rtlCol="0">
              <a:spAutoFit/>
            </a:bodyPr>
            <a:lstStyle/>
            <a:p>
              <a:r>
                <a:rPr lang="en-US" altLang="zh-CN" sz="1600" dirty="0">
                  <a:solidFill>
                    <a:srgbClr val="00B050"/>
                  </a:solidFill>
                  <a:latin typeface="Arial" panose="020B0604020202020204" pitchFamily="34" charset="0"/>
                  <a:cs typeface="Arial" panose="020B0604020202020204" pitchFamily="34" charset="0"/>
                </a:rPr>
                <a:t>Tracker</a:t>
              </a:r>
              <a:endParaRPr lang="zh-CN" altLang="en-US" sz="1600" dirty="0">
                <a:solidFill>
                  <a:srgbClr val="FFC000"/>
                </a:solidFill>
                <a:latin typeface="Arial" panose="020B0604020202020204" pitchFamily="34" charset="0"/>
                <a:cs typeface="Arial" panose="020B0604020202020204" pitchFamily="34" charset="0"/>
              </a:endParaRPr>
            </a:p>
          </p:txBody>
        </p:sp>
        <p:cxnSp>
          <p:nvCxnSpPr>
            <p:cNvPr id="37" name="直接箭头连接符 36">
              <a:extLst>
                <a:ext uri="{FF2B5EF4-FFF2-40B4-BE49-F238E27FC236}">
                  <a16:creationId xmlns:a16="http://schemas.microsoft.com/office/drawing/2014/main" id="{442FD7B3-4CD5-AB3A-8370-530A3CFFA5E5}"/>
                </a:ext>
              </a:extLst>
            </p:cNvPr>
            <p:cNvCxnSpPr>
              <a:cxnSpLocks/>
            </p:cNvCxnSpPr>
            <p:nvPr/>
          </p:nvCxnSpPr>
          <p:spPr>
            <a:xfrm flipV="1">
              <a:off x="6724650" y="4512634"/>
              <a:ext cx="1090201" cy="4890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F3084351-E217-1183-E870-E6DE254BEFE2}"/>
                </a:ext>
              </a:extLst>
            </p:cNvPr>
            <p:cNvSpPr txBox="1"/>
            <p:nvPr/>
          </p:nvSpPr>
          <p:spPr>
            <a:xfrm>
              <a:off x="6092522" y="4930364"/>
              <a:ext cx="1220688" cy="338554"/>
            </a:xfrm>
            <a:prstGeom prst="rect">
              <a:avLst/>
            </a:prstGeom>
            <a:noFill/>
          </p:spPr>
          <p:txBody>
            <a:bodyPr wrap="square" rtlCol="0">
              <a:spAutoFit/>
            </a:bodyPr>
            <a:lstStyle/>
            <a:p>
              <a:r>
                <a:rPr lang="en-US" altLang="zh-CN" sz="1600" dirty="0">
                  <a:solidFill>
                    <a:srgbClr val="7030A0"/>
                  </a:solidFill>
                  <a:latin typeface="Arial" panose="020B0604020202020204" pitchFamily="34" charset="0"/>
                  <a:cs typeface="Arial" panose="020B0604020202020204" pitchFamily="34" charset="0"/>
                </a:rPr>
                <a:t>ECAL</a:t>
              </a:r>
              <a:endParaRPr lang="zh-CN" altLang="en-US" sz="1600" dirty="0">
                <a:solidFill>
                  <a:srgbClr val="7030A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8830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658E-35A6-F6B9-325B-8F8D0EEB0F51}"/>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DDADDF0E-63E7-F66D-D5CF-1D5526A228F6}"/>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142492" y="2077989"/>
            <a:ext cx="865707" cy="865707"/>
          </a:xfrm>
          <a:prstGeom prst="rect">
            <a:avLst/>
          </a:prstGeom>
        </p:spPr>
      </p:pic>
      <p:pic>
        <p:nvPicPr>
          <p:cNvPr id="7" name="图片 6">
            <a:extLst>
              <a:ext uri="{FF2B5EF4-FFF2-40B4-BE49-F238E27FC236}">
                <a16:creationId xmlns:a16="http://schemas.microsoft.com/office/drawing/2014/main" id="{468AF56D-E457-7719-87E5-11E2B9A08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633" y="5151872"/>
            <a:ext cx="865707" cy="865707"/>
          </a:xfrm>
          <a:prstGeom prst="rect">
            <a:avLst/>
          </a:prstGeom>
        </p:spPr>
      </p:pic>
      <p:sp>
        <p:nvSpPr>
          <p:cNvPr id="6" name="矩形 5">
            <a:extLst>
              <a:ext uri="{FF2B5EF4-FFF2-40B4-BE49-F238E27FC236}">
                <a16:creationId xmlns:a16="http://schemas.microsoft.com/office/drawing/2014/main" id="{5425EFC1-3A59-BBE4-D14C-337EF51C2E25}"/>
              </a:ext>
            </a:extLst>
          </p:cNvPr>
          <p:cNvSpPr/>
          <p:nvPr/>
        </p:nvSpPr>
        <p:spPr>
          <a:xfrm>
            <a:off x="5585958" y="2164418"/>
            <a:ext cx="6388994" cy="3231654"/>
          </a:xfrm>
          <a:prstGeom prst="rect">
            <a:avLst/>
          </a:prstGeom>
          <a:noFill/>
        </p:spPr>
        <p:txBody>
          <a:bodyPr wrap="square" lIns="91440" tIns="45720" rIns="91440" bIns="45720">
            <a:spAutoFit/>
          </a:bodyPr>
          <a:lstStyle/>
          <a:p>
            <a:r>
              <a:rPr lang="en-US" altLang="zh-CN" sz="36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VLAST-P ECAL</a:t>
            </a:r>
            <a:endParaRPr lang="en-US" altLang="zh-CN" sz="3600" b="1"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altLang="zh-CN" sz="28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ECAL scheme design</a:t>
            </a:r>
          </a:p>
          <a:p>
            <a:pPr marL="1028700" lvl="1" indent="-571500">
              <a:buFont typeface="Arial" panose="020B0604020202020204" pitchFamily="34" charset="0"/>
              <a:buChar char="•"/>
            </a:pPr>
            <a:r>
              <a:rPr lang="en-US" altLang="zh-CN" sz="28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Geant4 simulation</a:t>
            </a:r>
          </a:p>
          <a:p>
            <a:pPr marL="1485900" lvl="2" indent="-571500">
              <a:buFont typeface="Arial" panose="020B0604020202020204" pitchFamily="34" charset="0"/>
              <a:buChar char="•"/>
            </a:pPr>
            <a:r>
              <a:rPr lang="en-US" altLang="zh-CN" sz="28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Standalone ECAL</a:t>
            </a:r>
          </a:p>
          <a:p>
            <a:pPr marL="1485900" lvl="2" indent="-571500">
              <a:buFont typeface="Arial" panose="020B0604020202020204" pitchFamily="34" charset="0"/>
              <a:buChar char="•"/>
            </a:pPr>
            <a:r>
              <a:rPr lang="en-US" altLang="zh-CN" sz="2800" b="1"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ECAL + Converter</a:t>
            </a:r>
          </a:p>
          <a:p>
            <a:pPr marL="1028700" lvl="1" indent="-571500">
              <a:buFont typeface="Arial" panose="020B0604020202020204" pitchFamily="34" charset="0"/>
              <a:buChar char="•"/>
            </a:pPr>
            <a:r>
              <a:rPr lang="en-US" altLang="zh-CN" sz="28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Sensitive unit test</a:t>
            </a:r>
          </a:p>
          <a:p>
            <a:pPr marL="1028700" lvl="1" indent="-571500">
              <a:buFont typeface="Arial" panose="020B0604020202020204" pitchFamily="34" charset="0"/>
              <a:buChar char="•"/>
            </a:pPr>
            <a:r>
              <a:rPr lang="en-US" altLang="zh-CN" sz="2800" b="1" cap="none" spc="0" dirty="0">
                <a:ln w="12700">
                  <a:solidFill>
                    <a:schemeClr val="accent6"/>
                  </a:solidFill>
                  <a:prstDash val="solid"/>
                </a:ln>
                <a:solidFill>
                  <a:schemeClr val="accent6">
                    <a:lumMod val="60000"/>
                    <a:lumOff val="40000"/>
                  </a:schemeClr>
                </a:solidFill>
                <a:effectLst>
                  <a:outerShdw dist="38100" dir="2640000" algn="bl" rotWithShape="0">
                    <a:schemeClr val="accent6">
                      <a:lumMod val="50000"/>
                    </a:schemeClr>
                  </a:outerShdw>
                </a:effectLst>
                <a:latin typeface="Arial" panose="020B0604020202020204" pitchFamily="34" charset="0"/>
                <a:cs typeface="Arial" panose="020B0604020202020204" pitchFamily="34" charset="0"/>
              </a:rPr>
              <a:t>On-orbit calibration </a:t>
            </a:r>
          </a:p>
        </p:txBody>
      </p:sp>
      <p:pic>
        <p:nvPicPr>
          <p:cNvPr id="9" name="图片 8">
            <a:extLst>
              <a:ext uri="{FF2B5EF4-FFF2-40B4-BE49-F238E27FC236}">
                <a16:creationId xmlns:a16="http://schemas.microsoft.com/office/drawing/2014/main" id="{6DE3A1AF-BA9F-C291-6F46-38B4F76BB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492" y="967710"/>
            <a:ext cx="865707" cy="865707"/>
          </a:xfrm>
          <a:prstGeom prst="rect">
            <a:avLst/>
          </a:prstGeom>
        </p:spPr>
      </p:pic>
      <p:sp>
        <p:nvSpPr>
          <p:cNvPr id="10" name="矩形 9">
            <a:extLst>
              <a:ext uri="{FF2B5EF4-FFF2-40B4-BE49-F238E27FC236}">
                <a16:creationId xmlns:a16="http://schemas.microsoft.com/office/drawing/2014/main" id="{5CF0FBB6-8430-E0AE-0652-47713ECF6BA6}"/>
              </a:ext>
            </a:extLst>
          </p:cNvPr>
          <p:cNvSpPr/>
          <p:nvPr/>
        </p:nvSpPr>
        <p:spPr>
          <a:xfrm>
            <a:off x="5585958" y="1077397"/>
            <a:ext cx="4300817" cy="646331"/>
          </a:xfrm>
          <a:prstGeom prst="rect">
            <a:avLst/>
          </a:prstGeom>
          <a:noFill/>
        </p:spPr>
        <p:txBody>
          <a:bodyPr wrap="square" lIns="91440" tIns="45720" rIns="91440" bIns="45720">
            <a:spAutoFit/>
          </a:bodyPr>
          <a:lstStyle/>
          <a:p>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Motivation</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4EFA6342-D615-BB9D-7435-326FD7C9D2A2}"/>
              </a:ext>
            </a:extLst>
          </p:cNvPr>
          <p:cNvSpPr/>
          <p:nvPr/>
        </p:nvSpPr>
        <p:spPr>
          <a:xfrm>
            <a:off x="5480550" y="5334220"/>
            <a:ext cx="4975680" cy="646331"/>
          </a:xfrm>
          <a:prstGeom prst="rect">
            <a:avLst/>
          </a:prstGeom>
          <a:noFill/>
        </p:spPr>
        <p:txBody>
          <a:bodyPr wrap="square" lIns="91440" tIns="45720" rIns="91440" bIns="45720">
            <a:spAutoFit/>
          </a:bodyPr>
          <a:lstStyle/>
          <a:p>
            <a:pPr algn="ctr"/>
            <a:r>
              <a:rPr lang="en-US" altLang="zh-CN"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Summary &amp; Prospect</a:t>
            </a:r>
            <a:endParaRPr lang="zh-CN"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58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E9166-AA62-D618-316A-6883C076CAD5}"/>
              </a:ext>
            </a:extLst>
          </p:cNvPr>
          <p:cNvSpPr>
            <a:spLocks noGrp="1"/>
          </p:cNvSpPr>
          <p:nvPr>
            <p:ph type="title"/>
          </p:nvPr>
        </p:nvSpPr>
        <p:spPr/>
        <p:txBody>
          <a:bodyPr>
            <a:normAutofit/>
          </a:bodyPr>
          <a:lstStyle/>
          <a:p>
            <a:r>
              <a:rPr lang="en-US" altLang="zh-CN" dirty="0"/>
              <a:t>VLAST-P calorimeter challenge</a:t>
            </a:r>
            <a:endParaRPr lang="zh-CN" altLang="en-US" dirty="0"/>
          </a:p>
        </p:txBody>
      </p:sp>
      <p:sp>
        <p:nvSpPr>
          <p:cNvPr id="3" name="内容占位符 2">
            <a:extLst>
              <a:ext uri="{FF2B5EF4-FFF2-40B4-BE49-F238E27FC236}">
                <a16:creationId xmlns:a16="http://schemas.microsoft.com/office/drawing/2014/main" id="{4DDF5538-8E95-EC61-FD66-35B089C46762}"/>
              </a:ext>
            </a:extLst>
          </p:cNvPr>
          <p:cNvSpPr>
            <a:spLocks noGrp="1"/>
          </p:cNvSpPr>
          <p:nvPr>
            <p:ph idx="1"/>
          </p:nvPr>
        </p:nvSpPr>
        <p:spPr>
          <a:xfrm>
            <a:off x="320461" y="786832"/>
            <a:ext cx="10165329" cy="5389990"/>
          </a:xfrm>
        </p:spPr>
        <p:txBody>
          <a:bodyPr/>
          <a:lstStyle/>
          <a:p>
            <a:r>
              <a:rPr lang="en-US" altLang="zh-CN" sz="2400" dirty="0"/>
              <a:t>To meet the requirements of calorimeter on VLAST-P, the ECAL faces numerous challenges: </a:t>
            </a:r>
          </a:p>
          <a:p>
            <a:pPr lvl="1">
              <a:lnSpc>
                <a:spcPct val="150000"/>
              </a:lnSpc>
            </a:pPr>
            <a:r>
              <a:rPr lang="en-US" altLang="zh-CN" sz="2000" dirty="0"/>
              <a:t>Engineering ECAL development</a:t>
            </a:r>
            <a:endParaRPr lang="en-US" altLang="zh-CN" sz="1800" dirty="0"/>
          </a:p>
          <a:p>
            <a:pPr lvl="1">
              <a:lnSpc>
                <a:spcPct val="150000"/>
              </a:lnSpc>
            </a:pPr>
            <a:r>
              <a:rPr lang="en-US" altLang="zh-CN" sz="2000" dirty="0"/>
              <a:t>On-orbit calibration and energy reconstruction </a:t>
            </a:r>
          </a:p>
          <a:p>
            <a:pPr lvl="1">
              <a:lnSpc>
                <a:spcPct val="150000"/>
              </a:lnSpc>
            </a:pPr>
            <a:r>
              <a:rPr lang="en-US" altLang="zh-CN" sz="2000" dirty="0"/>
              <a:t>Low noise robust readout electronics</a:t>
            </a:r>
          </a:p>
          <a:p>
            <a:pPr lvl="2"/>
            <a:endParaRPr lang="zh-CN" altLang="en-US" dirty="0"/>
          </a:p>
        </p:txBody>
      </p:sp>
      <p:sp>
        <p:nvSpPr>
          <p:cNvPr id="4" name="日期占位符 3">
            <a:extLst>
              <a:ext uri="{FF2B5EF4-FFF2-40B4-BE49-F238E27FC236}">
                <a16:creationId xmlns:a16="http://schemas.microsoft.com/office/drawing/2014/main" id="{17E9D6AE-0620-D6E2-DEF6-AD45638BBF52}"/>
              </a:ext>
            </a:extLst>
          </p:cNvPr>
          <p:cNvSpPr>
            <a:spLocks noGrp="1"/>
          </p:cNvSpPr>
          <p:nvPr>
            <p:ph type="dt" sz="half" idx="10"/>
          </p:nvPr>
        </p:nvSpPr>
        <p:spPr/>
        <p:txBody>
          <a:bodyPr/>
          <a:lstStyle/>
          <a:p>
            <a:fld id="{42BC5380-67C8-40A3-9AAC-E500183C3D37}" type="datetime1">
              <a:rPr lang="zh-CN" altLang="en-US" smtClean="0"/>
              <a:t>2025/4/29</a:t>
            </a:fld>
            <a:endParaRPr lang="zh-CN" altLang="en-US"/>
          </a:p>
        </p:txBody>
      </p:sp>
      <p:sp>
        <p:nvSpPr>
          <p:cNvPr id="5" name="灯片编号占位符 4">
            <a:extLst>
              <a:ext uri="{FF2B5EF4-FFF2-40B4-BE49-F238E27FC236}">
                <a16:creationId xmlns:a16="http://schemas.microsoft.com/office/drawing/2014/main" id="{30A70FF5-D306-AC67-92D8-715B4AE64177}"/>
              </a:ext>
            </a:extLst>
          </p:cNvPr>
          <p:cNvSpPr>
            <a:spLocks noGrp="1"/>
          </p:cNvSpPr>
          <p:nvPr>
            <p:ph type="sldNum" sz="quarter" idx="12"/>
          </p:nvPr>
        </p:nvSpPr>
        <p:spPr/>
        <p:txBody>
          <a:bodyPr/>
          <a:lstStyle/>
          <a:p>
            <a:fld id="{594EB773-AC9C-4FD7-86AF-8E7E9F681A4F}" type="slidenum">
              <a:rPr lang="zh-CN" altLang="en-US" smtClean="0"/>
              <a:t>9</a:t>
            </a:fld>
            <a:endParaRPr lang="zh-CN" altLang="en-US" dirty="0"/>
          </a:p>
        </p:txBody>
      </p:sp>
      <p:grpSp>
        <p:nvGrpSpPr>
          <p:cNvPr id="30" name="组合 29">
            <a:extLst>
              <a:ext uri="{FF2B5EF4-FFF2-40B4-BE49-F238E27FC236}">
                <a16:creationId xmlns:a16="http://schemas.microsoft.com/office/drawing/2014/main" id="{A332BC17-B033-DBEC-4CCE-A2D21C5CCE74}"/>
              </a:ext>
            </a:extLst>
          </p:cNvPr>
          <p:cNvGrpSpPr/>
          <p:nvPr/>
        </p:nvGrpSpPr>
        <p:grpSpPr>
          <a:xfrm>
            <a:off x="5954026" y="1792565"/>
            <a:ext cx="5650870" cy="2927885"/>
            <a:chOff x="6565900" y="2599188"/>
            <a:chExt cx="5617027" cy="3298550"/>
          </a:xfrm>
        </p:grpSpPr>
        <p:sp>
          <p:nvSpPr>
            <p:cNvPr id="29" name="矩形: 圆角 28">
              <a:extLst>
                <a:ext uri="{FF2B5EF4-FFF2-40B4-BE49-F238E27FC236}">
                  <a16:creationId xmlns:a16="http://schemas.microsoft.com/office/drawing/2014/main" id="{2E383818-85EC-64E1-B001-52BC23621C4A}"/>
                </a:ext>
              </a:extLst>
            </p:cNvPr>
            <p:cNvSpPr/>
            <p:nvPr/>
          </p:nvSpPr>
          <p:spPr>
            <a:xfrm>
              <a:off x="9945434" y="3498850"/>
              <a:ext cx="2077860" cy="1416050"/>
            </a:xfrm>
            <a:prstGeom prst="roundRect">
              <a:avLst>
                <a:gd name="adj" fmla="val 34203"/>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A533714E-3467-EF9D-7E81-087937F94E05}"/>
                </a:ext>
              </a:extLst>
            </p:cNvPr>
            <p:cNvSpPr/>
            <p:nvPr/>
          </p:nvSpPr>
          <p:spPr>
            <a:xfrm>
              <a:off x="6592887" y="5134010"/>
              <a:ext cx="2444750" cy="763728"/>
            </a:xfrm>
            <a:prstGeom prst="roundRect">
              <a:avLst>
                <a:gd name="adj" fmla="val 34203"/>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2B35CA21-98EC-BCA2-7E37-63F0C5C9A06F}"/>
                </a:ext>
              </a:extLst>
            </p:cNvPr>
            <p:cNvSpPr/>
            <p:nvPr/>
          </p:nvSpPr>
          <p:spPr>
            <a:xfrm>
              <a:off x="6592887" y="2599188"/>
              <a:ext cx="2444750" cy="763728"/>
            </a:xfrm>
            <a:prstGeom prst="roundRect">
              <a:avLst>
                <a:gd name="adj" fmla="val 34203"/>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F7142D7-72C3-B00E-529C-BE03F0DF9FF3}"/>
                </a:ext>
              </a:extLst>
            </p:cNvPr>
            <p:cNvSpPr txBox="1"/>
            <p:nvPr/>
          </p:nvSpPr>
          <p:spPr>
            <a:xfrm>
              <a:off x="6613523" y="2688665"/>
              <a:ext cx="2376489"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Performance simulation </a:t>
              </a:r>
            </a:p>
            <a:p>
              <a:pPr algn="ctr"/>
              <a:r>
                <a:rPr lang="en-US" altLang="zh-CN" sz="1600" dirty="0">
                  <a:latin typeface="Arial" panose="020B0604020202020204" pitchFamily="34" charset="0"/>
                  <a:cs typeface="Arial" panose="020B0604020202020204" pitchFamily="34" charset="0"/>
                </a:rPr>
                <a:t>and optimization  </a:t>
              </a:r>
              <a:endParaRPr lang="zh-CN" altLang="en-US" sz="1600" dirty="0">
                <a:latin typeface="Arial" panose="020B0604020202020204" pitchFamily="34" charset="0"/>
                <a:cs typeface="Arial" panose="020B0604020202020204" pitchFamily="34" charset="0"/>
              </a:endParaRPr>
            </a:p>
          </p:txBody>
        </p:sp>
        <p:sp>
          <p:nvSpPr>
            <p:cNvPr id="16" name="矩形: 圆角 15">
              <a:extLst>
                <a:ext uri="{FF2B5EF4-FFF2-40B4-BE49-F238E27FC236}">
                  <a16:creationId xmlns:a16="http://schemas.microsoft.com/office/drawing/2014/main" id="{9BF01470-5449-E264-1157-61A6D5EC1B85}"/>
                </a:ext>
              </a:extLst>
            </p:cNvPr>
            <p:cNvSpPr/>
            <p:nvPr/>
          </p:nvSpPr>
          <p:spPr>
            <a:xfrm>
              <a:off x="6565900" y="3821861"/>
              <a:ext cx="2444750" cy="763728"/>
            </a:xfrm>
            <a:prstGeom prst="roundRect">
              <a:avLst>
                <a:gd name="adj" fmla="val 34203"/>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BBE615EF-CD2E-5B05-0894-1F40B1F239C1}"/>
                </a:ext>
              </a:extLst>
            </p:cNvPr>
            <p:cNvSpPr txBox="1"/>
            <p:nvPr/>
          </p:nvSpPr>
          <p:spPr>
            <a:xfrm>
              <a:off x="6592887" y="3920565"/>
              <a:ext cx="2397126"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Sensitive unit</a:t>
              </a:r>
            </a:p>
            <a:p>
              <a:pPr algn="ctr"/>
              <a:r>
                <a:rPr lang="en-US" altLang="zh-CN" sz="1600" dirty="0">
                  <a:latin typeface="Arial" panose="020B0604020202020204" pitchFamily="34" charset="0"/>
                  <a:cs typeface="Arial" panose="020B0604020202020204" pitchFamily="34" charset="0"/>
                </a:rPr>
                <a:t>development </a:t>
              </a:r>
              <a:endParaRPr lang="zh-CN" altLang="en-US" sz="1600"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51AED632-633D-1062-01EB-A44B4EDDF188}"/>
                </a:ext>
              </a:extLst>
            </p:cNvPr>
            <p:cNvSpPr txBox="1"/>
            <p:nvPr/>
          </p:nvSpPr>
          <p:spPr>
            <a:xfrm>
              <a:off x="6613524" y="5228272"/>
              <a:ext cx="2397126"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Readout electronics</a:t>
              </a:r>
            </a:p>
            <a:p>
              <a:pPr algn="ctr"/>
              <a:r>
                <a:rPr lang="en-US" altLang="zh-CN" sz="1600" dirty="0">
                  <a:latin typeface="Arial" panose="020B0604020202020204" pitchFamily="34" charset="0"/>
                  <a:cs typeface="Arial" panose="020B0604020202020204" pitchFamily="34" charset="0"/>
                </a:rPr>
                <a:t>development </a:t>
              </a:r>
              <a:endParaRPr lang="zh-CN" altLang="en-US" sz="1600" dirty="0">
                <a:latin typeface="Arial" panose="020B0604020202020204" pitchFamily="34" charset="0"/>
                <a:cs typeface="Arial" panose="020B0604020202020204" pitchFamily="34" charset="0"/>
              </a:endParaRPr>
            </a:p>
          </p:txBody>
        </p:sp>
        <p:sp>
          <p:nvSpPr>
            <p:cNvPr id="20" name="箭头: 左右 19">
              <a:extLst>
                <a:ext uri="{FF2B5EF4-FFF2-40B4-BE49-F238E27FC236}">
                  <a16:creationId xmlns:a16="http://schemas.microsoft.com/office/drawing/2014/main" id="{A502C73F-37A3-33D9-83C8-08B284C21AC2}"/>
                </a:ext>
              </a:extLst>
            </p:cNvPr>
            <p:cNvSpPr/>
            <p:nvPr/>
          </p:nvSpPr>
          <p:spPr>
            <a:xfrm rot="5400000">
              <a:off x="7512626" y="3456033"/>
              <a:ext cx="557648" cy="2819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左右 20">
              <a:extLst>
                <a:ext uri="{FF2B5EF4-FFF2-40B4-BE49-F238E27FC236}">
                  <a16:creationId xmlns:a16="http://schemas.microsoft.com/office/drawing/2014/main" id="{A5BF3274-9CA2-B020-25F4-5B25FBCC2F6D}"/>
                </a:ext>
              </a:extLst>
            </p:cNvPr>
            <p:cNvSpPr/>
            <p:nvPr/>
          </p:nvSpPr>
          <p:spPr>
            <a:xfrm rot="5400000">
              <a:off x="7512626" y="4712456"/>
              <a:ext cx="557648" cy="2819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左右 21">
              <a:extLst>
                <a:ext uri="{FF2B5EF4-FFF2-40B4-BE49-F238E27FC236}">
                  <a16:creationId xmlns:a16="http://schemas.microsoft.com/office/drawing/2014/main" id="{E4256D70-42B9-4BFB-4B52-6BBB5FEBF4D3}"/>
                </a:ext>
              </a:extLst>
            </p:cNvPr>
            <p:cNvSpPr/>
            <p:nvPr/>
          </p:nvSpPr>
          <p:spPr>
            <a:xfrm rot="10800000">
              <a:off x="8864129" y="4030405"/>
              <a:ext cx="1081305" cy="2819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左右 22">
              <a:extLst>
                <a:ext uri="{FF2B5EF4-FFF2-40B4-BE49-F238E27FC236}">
                  <a16:creationId xmlns:a16="http://schemas.microsoft.com/office/drawing/2014/main" id="{19224794-AF0E-0AED-40EC-AA8E30947078}"/>
                </a:ext>
              </a:extLst>
            </p:cNvPr>
            <p:cNvSpPr/>
            <p:nvPr/>
          </p:nvSpPr>
          <p:spPr>
            <a:xfrm rot="11751792">
              <a:off x="8874276" y="3295671"/>
              <a:ext cx="1254405" cy="2819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左右 23">
              <a:extLst>
                <a:ext uri="{FF2B5EF4-FFF2-40B4-BE49-F238E27FC236}">
                  <a16:creationId xmlns:a16="http://schemas.microsoft.com/office/drawing/2014/main" id="{C770F8EA-F4A8-D9D2-4948-FF771B6BA3BC}"/>
                </a:ext>
              </a:extLst>
            </p:cNvPr>
            <p:cNvSpPr/>
            <p:nvPr/>
          </p:nvSpPr>
          <p:spPr>
            <a:xfrm rot="9066522">
              <a:off x="8870176" y="4853616"/>
              <a:ext cx="1264307" cy="28194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C1EAC0FE-D896-E06D-31CC-10C32D1F2108}"/>
                </a:ext>
              </a:extLst>
            </p:cNvPr>
            <p:cNvSpPr txBox="1"/>
            <p:nvPr/>
          </p:nvSpPr>
          <p:spPr>
            <a:xfrm>
              <a:off x="9785801" y="3904164"/>
              <a:ext cx="2397126" cy="646331"/>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ECAL prototype</a:t>
              </a:r>
            </a:p>
            <a:p>
              <a:pPr algn="ctr"/>
              <a:r>
                <a:rPr lang="en-US" altLang="zh-CN" dirty="0">
                  <a:latin typeface="Arial" panose="020B0604020202020204" pitchFamily="34" charset="0"/>
                  <a:cs typeface="Arial" panose="020B0604020202020204" pitchFamily="34" charset="0"/>
                </a:rPr>
                <a:t>development </a:t>
              </a:r>
              <a:endParaRPr lang="zh-CN" altLang="en-US" dirty="0">
                <a:latin typeface="Arial" panose="020B0604020202020204" pitchFamily="34" charset="0"/>
                <a:cs typeface="Arial" panose="020B0604020202020204" pitchFamily="34" charset="0"/>
              </a:endParaRPr>
            </a:p>
          </p:txBody>
        </p:sp>
      </p:grpSp>
      <p:sp>
        <p:nvSpPr>
          <p:cNvPr id="31" name="文本框 30">
            <a:extLst>
              <a:ext uri="{FF2B5EF4-FFF2-40B4-BE49-F238E27FC236}">
                <a16:creationId xmlns:a16="http://schemas.microsoft.com/office/drawing/2014/main" id="{EB6A8ACC-5BDF-567F-AAB1-D4841C9431C4}"/>
              </a:ext>
            </a:extLst>
          </p:cNvPr>
          <p:cNvSpPr txBox="1"/>
          <p:nvPr/>
        </p:nvSpPr>
        <p:spPr>
          <a:xfrm>
            <a:off x="1087318" y="5378485"/>
            <a:ext cx="7099251" cy="707886"/>
          </a:xfrm>
          <a:prstGeom prst="rect">
            <a:avLst/>
          </a:prstGeom>
          <a:solidFill>
            <a:schemeClr val="accent4">
              <a:lumMod val="40000"/>
              <a:lumOff val="60000"/>
            </a:schemeClr>
          </a:solidFill>
        </p:spPr>
        <p:txBody>
          <a:bodyPr wrap="square" rtlCol="0">
            <a:spAutoFit/>
          </a:bodyPr>
          <a:lstStyle/>
          <a:p>
            <a:r>
              <a:rPr lang="en-US" altLang="zh-CN" sz="2000" b="1" dirty="0">
                <a:solidFill>
                  <a:srgbClr val="FF0000"/>
                </a:solidFill>
                <a:latin typeface="Arial" panose="020B0604020202020204" pitchFamily="34" charset="0"/>
                <a:cs typeface="Arial" panose="020B0604020202020204" pitchFamily="34" charset="0"/>
              </a:rPr>
              <a:t>This project focuses on scheme design and prototype development of a CsI(Tl) crystal calorimeter for VLAST-P.</a:t>
            </a:r>
          </a:p>
        </p:txBody>
      </p:sp>
    </p:spTree>
    <p:extLst>
      <p:ext uri="{BB962C8B-B14F-4D97-AF65-F5344CB8AC3E}">
        <p14:creationId xmlns:p14="http://schemas.microsoft.com/office/powerpoint/2010/main" val="41801498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极端阴影">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eting_update.potx" id="{06A62707-4089-4FE0-91EA-654A9CFBB859}" vid="{627E3F17-D035-480B-B43A-D00C4BA9609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0">
    <a:dk1>
      <a:srgbClr val="000000"/>
    </a:dk1>
    <a:lt1>
      <a:srgbClr val="FFFFFF"/>
    </a:lt1>
    <a:dk2>
      <a:srgbClr val="001548"/>
    </a:dk2>
    <a:lt2>
      <a:srgbClr val="F4EDE8"/>
    </a:lt2>
    <a:accent1>
      <a:srgbClr val="376FFF"/>
    </a:accent1>
    <a:accent2>
      <a:srgbClr val="FF7429"/>
    </a:accent2>
    <a:accent3>
      <a:srgbClr val="8830FE"/>
    </a:accent3>
    <a:accent4>
      <a:srgbClr val="17D594"/>
    </a:accent4>
    <a:accent5>
      <a:srgbClr val="F84949"/>
    </a:accent5>
    <a:accent6>
      <a:srgbClr val="FFC000"/>
    </a:accent6>
    <a:hlink>
      <a:srgbClr val="304FFE"/>
    </a:hlink>
    <a:folHlink>
      <a:srgbClr val="492067"/>
    </a:folHlink>
  </a:clrScheme>
  <a:fontScheme name="OfficePlus">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10">
    <a:dk1>
      <a:srgbClr val="000000"/>
    </a:dk1>
    <a:lt1>
      <a:srgbClr val="FFFFFF"/>
    </a:lt1>
    <a:dk2>
      <a:srgbClr val="001548"/>
    </a:dk2>
    <a:lt2>
      <a:srgbClr val="F4EDE8"/>
    </a:lt2>
    <a:accent1>
      <a:srgbClr val="376FFF"/>
    </a:accent1>
    <a:accent2>
      <a:srgbClr val="FF7429"/>
    </a:accent2>
    <a:accent3>
      <a:srgbClr val="8830FE"/>
    </a:accent3>
    <a:accent4>
      <a:srgbClr val="17D594"/>
    </a:accent4>
    <a:accent5>
      <a:srgbClr val="F84949"/>
    </a:accent5>
    <a:accent6>
      <a:srgbClr val="FFC000"/>
    </a:accent6>
    <a:hlink>
      <a:srgbClr val="304FFE"/>
    </a:hlink>
    <a:folHlink>
      <a:srgbClr val="492067"/>
    </a:folHlink>
  </a:clrScheme>
  <a:fontScheme name="OfficePlus">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meeting_update</Template>
  <TotalTime>71352</TotalTime>
  <Words>3643</Words>
  <Application>Microsoft Office PowerPoint</Application>
  <PresentationFormat>宽屏</PresentationFormat>
  <Paragraphs>703</Paragraphs>
  <Slides>60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60</vt:i4>
      </vt:variant>
    </vt:vector>
  </HeadingPairs>
  <TitlesOfParts>
    <vt:vector size="73" baseType="lpstr">
      <vt:lpstr>-apple-system</vt:lpstr>
      <vt:lpstr>CambriaMath</vt:lpstr>
      <vt:lpstr>Söhne</vt:lpstr>
      <vt:lpstr>等线</vt:lpstr>
      <vt:lpstr>黑体</vt:lpstr>
      <vt:lpstr>华光小标宋_CNKI</vt:lpstr>
      <vt:lpstr>微软雅黑</vt:lpstr>
      <vt:lpstr>Arial</vt:lpstr>
      <vt:lpstr>Calibri</vt:lpstr>
      <vt:lpstr>Cambria Math</vt:lpstr>
      <vt:lpstr>Times New Roman</vt:lpstr>
      <vt:lpstr>Wingdings</vt:lpstr>
      <vt:lpstr>Office 主题​​</vt:lpstr>
      <vt:lpstr>Doctoral Proposal Defense -- Development and Performance Study of  VLAST-P Crystal Electromagnetic Calorimeter</vt:lpstr>
      <vt:lpstr>PowerPoint 演示文稿</vt:lpstr>
      <vt:lpstr>PowerPoint 演示文稿</vt:lpstr>
      <vt:lpstr>Gamma-ray physics</vt:lpstr>
      <vt:lpstr>Gamma-ray space instruments</vt:lpstr>
      <vt:lpstr>VLAST-Pathfinder(VLAST-P)</vt:lpstr>
      <vt:lpstr>Detectors on VLAST-P</vt:lpstr>
      <vt:lpstr>PowerPoint 演示文稿</vt:lpstr>
      <vt:lpstr>VLAST-P calorimeter challenge</vt:lpstr>
      <vt:lpstr>International developments</vt:lpstr>
      <vt:lpstr>VLAST-P ECAL physics requirement</vt:lpstr>
      <vt:lpstr>VLAST-P ECAL design scheme(1)</vt:lpstr>
      <vt:lpstr>VLAST-P ECAL design scheme(2)</vt:lpstr>
      <vt:lpstr>ECAL prototype size</vt:lpstr>
      <vt:lpstr>Physics process considered</vt:lpstr>
      <vt:lpstr>ECAL energy reconstruction</vt:lpstr>
      <vt:lpstr>GEANT4 simulation: ECAL + converter</vt:lpstr>
      <vt:lpstr>ECAL + converter energy reconstruction</vt:lpstr>
      <vt:lpstr>ECAL + converter energy reconstruction</vt:lpstr>
      <vt:lpstr>Energy resolution</vt:lpstr>
      <vt:lpstr>Light yield test: bar CsI(Tl)</vt:lpstr>
      <vt:lpstr>Optical coupling optimization(1)</vt:lpstr>
      <vt:lpstr>Optical coupling optimization(2)</vt:lpstr>
      <vt:lpstr>Light yield non-uniformity test: bar CsI(Tl)</vt:lpstr>
      <vt:lpstr>Light yield non-uniformity test: bar CsI(Tl)</vt:lpstr>
      <vt:lpstr>Light yield test: plate CsI(Tl)</vt:lpstr>
      <vt:lpstr>Light yield non-uniformity test: plate CsI(Tl)</vt:lpstr>
      <vt:lpstr>On-orbit calibration: east-west effect</vt:lpstr>
      <vt:lpstr>On-orbit calibration: proton calibration</vt:lpstr>
      <vt:lpstr>On-orbit calibration: proton calibration</vt:lpstr>
      <vt:lpstr>Electronics design update</vt:lpstr>
      <vt:lpstr>PowerPoint 演示文稿</vt:lpstr>
      <vt:lpstr>Summary &amp; prospect</vt:lpstr>
      <vt:lpstr>Project timeline</vt:lpstr>
      <vt:lpstr>Backup</vt:lpstr>
      <vt:lpstr>Previous related work: CEPC-ScECAL</vt:lpstr>
      <vt:lpstr>Scintillator-tungsten ECAL prototype(ScW-ECAL)</vt:lpstr>
      <vt:lpstr>CERN beamtests in 2022-2023</vt:lpstr>
      <vt:lpstr>Simulation and digitization</vt:lpstr>
      <vt:lpstr>Detailed VP structure</vt:lpstr>
      <vt:lpstr>GEANT4 simulation: converter</vt:lpstr>
      <vt:lpstr>Converter energy deposition</vt:lpstr>
      <vt:lpstr>Tracker</vt:lpstr>
      <vt:lpstr>Energy Resolution with Tracker</vt:lpstr>
      <vt:lpstr>Energy Resolution with Tracker</vt:lpstr>
      <vt:lpstr>Length correction</vt:lpstr>
      <vt:lpstr>Track finding</vt:lpstr>
      <vt:lpstr>Light yield test: bar CsI(Tl)</vt:lpstr>
      <vt:lpstr>DAC calibration</vt:lpstr>
      <vt:lpstr>Micromegas </vt:lpstr>
      <vt:lpstr>Light yield test: plate CsI(Tl)</vt:lpstr>
      <vt:lpstr>Gamma-ray physics</vt:lpstr>
      <vt:lpstr>VLAST</vt:lpstr>
      <vt:lpstr>VLAST-P</vt:lpstr>
      <vt:lpstr>DAMPE, HERD, MeGaT and other detector</vt:lpstr>
      <vt:lpstr>前期预研</vt:lpstr>
      <vt:lpstr>高能时域天文</vt:lpstr>
      <vt:lpstr>高能时域天文以及其他</vt:lpstr>
      <vt:lpstr>暗物质理论</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jiaxuan wang</dc:creator>
  <cp:lastModifiedBy>jiaxuan wang</cp:lastModifiedBy>
  <cp:revision>312</cp:revision>
  <dcterms:created xsi:type="dcterms:W3CDTF">2024-09-25T06:58:52Z</dcterms:created>
  <dcterms:modified xsi:type="dcterms:W3CDTF">2025-04-29T05:53:57Z</dcterms:modified>
</cp:coreProperties>
</file>