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74" r:id="rId4"/>
    <p:sldId id="272" r:id="rId5"/>
    <p:sldId id="275" r:id="rId6"/>
    <p:sldId id="285" r:id="rId7"/>
    <p:sldId id="276" r:id="rId8"/>
    <p:sldId id="281" r:id="rId9"/>
    <p:sldId id="280" r:id="rId10"/>
    <p:sldId id="278" r:id="rId11"/>
    <p:sldId id="282" r:id="rId12"/>
    <p:sldId id="284" r:id="rId13"/>
    <p:sldId id="283" r:id="rId14"/>
    <p:sldId id="279" r:id="rId15"/>
    <p:sldId id="277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52199E-B7E1-464F-B7DC-D4C4B9DE0724}">
          <p14:sldIdLst>
            <p14:sldId id="256"/>
            <p14:sldId id="271"/>
            <p14:sldId id="274"/>
            <p14:sldId id="272"/>
            <p14:sldId id="275"/>
            <p14:sldId id="285"/>
            <p14:sldId id="276"/>
            <p14:sldId id="281"/>
            <p14:sldId id="280"/>
            <p14:sldId id="278"/>
            <p14:sldId id="282"/>
            <p14:sldId id="284"/>
            <p14:sldId id="283"/>
            <p14:sldId id="279"/>
            <p14:sldId id="277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420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A165-91F1-4E4C-A542-077BC7D2A635}" type="datetime1">
              <a:rPr lang="zh-CN" altLang="en-US" smtClean="0"/>
              <a:t>2025/4/14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21A0-F2F4-4AE7-A796-AFA6C62E9A53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0BA4-8FD8-45FC-8CB4-82A7DA6BF8C6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462" y="120011"/>
            <a:ext cx="10165330" cy="681178"/>
          </a:xfrm>
        </p:spPr>
        <p:txBody>
          <a:bodyPr>
            <a:normAutofit/>
          </a:bodyPr>
          <a:lstStyle>
            <a:lvl1pPr>
              <a:defRPr sz="2600" b="1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462" y="786832"/>
            <a:ext cx="10515600" cy="5389990"/>
          </a:xfrm>
        </p:spPr>
        <p:txBody>
          <a:bodyPr/>
          <a:lstStyle>
            <a:lvl1pPr marL="342900" indent="-288000" algn="l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b="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685800" indent="-270000">
              <a:lnSpc>
                <a:spcPct val="100000"/>
              </a:lnSpc>
              <a:buFont typeface="Wingdings" panose="05000000000000000000" pitchFamily="2" charset="2"/>
              <a:buChar char="Ø"/>
              <a:defRPr sz="170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p"/>
              <a:defRPr sz="150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309" y="6372864"/>
            <a:ext cx="2743200" cy="365125"/>
          </a:xfrm>
        </p:spPr>
        <p:txBody>
          <a:bodyPr/>
          <a:lstStyle/>
          <a:p>
            <a:fld id="{A85DB70A-8BE9-4D75-87E7-74044BC96ABA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4828" y="6372863"/>
            <a:ext cx="4114800" cy="365125"/>
          </a:xfrm>
        </p:spPr>
        <p:txBody>
          <a:bodyPr/>
          <a:lstStyle/>
          <a:p>
            <a:r>
              <a:rPr lang="en-US" altLang="zh-CN" dirty="0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258" y="6372864"/>
            <a:ext cx="2743200" cy="365125"/>
          </a:xfrm>
        </p:spPr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7258" y="120011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320462" y="681178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C4-A4CB-4A4C-BAC9-94C436B9A56D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2C71-C290-41F2-8E71-DFD449B5988A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A8C5-2E5B-4E6A-973A-CC7760DFCBED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8241-0160-4A8C-9DE1-D9FBCBE51F3A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C4D5-994E-4534-8490-C56854982081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A2BD-2E6D-4132-A6F8-9DC521BE4B4A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099E-E3E7-45F7-B06E-5040C0C0DD99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en-US" altLang="zh-CN" dirty="0"/>
              <a:t>Title 2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699B7-FB1C-4D1E-9650-4B52635D4453}" type="datetime1">
              <a:rPr lang="zh-CN" altLang="en-US" smtClean="0"/>
              <a:t>2025/4/14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华光小标宋_CNKI" panose="02000500000000000000" pitchFamily="2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 dirty="0"/>
              <a:t>VLAST-P ECAL on-orbit MIP calibration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2025/03/18</a:t>
            </a:r>
          </a:p>
          <a:p>
            <a:r>
              <a:rPr lang="en-US" altLang="zh-CN" dirty="0"/>
              <a:t>Speaker : Jiaxuan Wang</a:t>
            </a:r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DE544F-9DDF-3EA9-1822-0D4DA00F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E46ABA-A03A-2208-054F-F356D3BE0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surrounding ECAL cell with more noise as particle could only penetrate one single ECAL crystal with a quite large incident angle  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CA3003-74A4-D54E-628F-87779516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B70A-8BE9-4D75-87E7-74044BC96ABA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ADDFE8-59DD-BEDF-26D5-D93F530B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F2C571E-E991-235A-BCF0-23331B68C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10" y="1609260"/>
            <a:ext cx="4915872" cy="48435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82195F2-D86C-7F44-03BD-585B2F0BE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322" y="1609260"/>
            <a:ext cx="4915872" cy="48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6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F5CA26-D5CA-F934-C58C-87194F60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Tracker message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1C3444-473E-F9A4-F7EE-C0EAEDF2B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VLAST-P tracker</a:t>
            </a:r>
          </a:p>
          <a:p>
            <a:pPr lvl="1"/>
            <a:r>
              <a:rPr lang="en-US" altLang="zh-CN" dirty="0"/>
              <a:t>Six layers:  Si strips with orthogonal in two adjacent layers</a:t>
            </a:r>
          </a:p>
          <a:p>
            <a:pPr lvl="1"/>
            <a:r>
              <a:rPr lang="en-US" altLang="zh-CN" dirty="0"/>
              <a:t>~ 3 sets of coordinates</a:t>
            </a:r>
          </a:p>
          <a:p>
            <a:pPr lvl="1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Track finding </a:t>
            </a:r>
            <a:r>
              <a:rPr lang="en-US" altLang="zh-CN" dirty="0"/>
              <a:t>and track fitting</a:t>
            </a:r>
          </a:p>
          <a:p>
            <a:r>
              <a:rPr lang="en-US" altLang="zh-CN" dirty="0"/>
              <a:t>GenFit Toolkit</a:t>
            </a:r>
          </a:p>
          <a:p>
            <a:pPr lvl="1"/>
            <a:r>
              <a:rPr lang="en-US" altLang="zh-CN" dirty="0">
                <a:solidFill>
                  <a:srgbClr val="1F2328"/>
                </a:solidFill>
                <a:latin typeface="-apple-system"/>
              </a:rPr>
              <a:t>A</a:t>
            </a:r>
            <a:r>
              <a:rPr lang="en-US" altLang="zh-CN" b="0" i="0" dirty="0">
                <a:solidFill>
                  <a:srgbClr val="1F2328"/>
                </a:solidFill>
                <a:effectLst/>
                <a:latin typeface="-apple-system"/>
              </a:rPr>
              <a:t>n experiment-independent framework for track reconstruction</a:t>
            </a:r>
          </a:p>
          <a:p>
            <a:pPr lvl="1"/>
            <a:r>
              <a:rPr lang="en-US" altLang="zh-CN" b="0" i="0" dirty="0">
                <a:solidFill>
                  <a:srgbClr val="1F2328"/>
                </a:solidFill>
                <a:effectLst/>
                <a:latin typeface="-apple-system"/>
              </a:rPr>
              <a:t>Basic step:</a:t>
            </a:r>
          </a:p>
          <a:p>
            <a:pPr lvl="2"/>
            <a:r>
              <a:rPr lang="en-US" altLang="zh-CN" dirty="0"/>
              <a:t>Initialize GENFIT environment: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magnetic field and material effect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-apple-system"/>
            </a:endParaRPr>
          </a:p>
          <a:p>
            <a:pPr lvl="2"/>
            <a:r>
              <a:rPr lang="en-US" altLang="zh-CN" dirty="0"/>
              <a:t>Create the track</a:t>
            </a:r>
            <a:r>
              <a:rPr lang="en-US" altLang="zh-CN" dirty="0">
                <a:solidFill>
                  <a:srgbClr val="1F2328"/>
                </a:solidFill>
                <a:latin typeface="-apple-system"/>
              </a:rPr>
              <a:t> and </a:t>
            </a:r>
            <a:r>
              <a:rPr lang="en-US" altLang="zh-CN" dirty="0"/>
              <a:t>Add hits as measurements</a:t>
            </a:r>
          </a:p>
          <a:p>
            <a:pPr lvl="2"/>
            <a:r>
              <a:rPr lang="en-US" altLang="zh-CN" dirty="0"/>
              <a:t>Fit the track with Kalman Fitter</a:t>
            </a:r>
            <a:endParaRPr lang="en-US" altLang="zh-CN" b="0" i="0" dirty="0">
              <a:solidFill>
                <a:srgbClr val="1F2328"/>
              </a:solidFill>
              <a:effectLst/>
              <a:latin typeface="-apple-system"/>
            </a:endParaRPr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8B8724-B2C3-C548-8C3A-4AADBDF0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B70A-8BE9-4D75-87E7-74044BC96ABA}" type="datetime1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3B0C66-2242-7C5C-EBA1-5E914B90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221133-7860-F35A-35D6-1C392F2EF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829" y="1468010"/>
            <a:ext cx="4523624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5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33085-DA7C-90B4-8EFD-9472D075A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971E29-3893-CF63-D420-20845B813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317DC1-9459-17ED-24F8-C076E98A3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1" y="786832"/>
            <a:ext cx="8629385" cy="1733344"/>
          </a:xfrm>
        </p:spPr>
        <p:txBody>
          <a:bodyPr/>
          <a:lstStyle/>
          <a:p>
            <a:r>
              <a:rPr lang="en-US" altLang="zh-CN" dirty="0"/>
              <a:t>Restriction added to</a:t>
            </a:r>
            <a:r>
              <a:rPr lang="zh-CN" altLang="en-US" dirty="0"/>
              <a:t> </a:t>
            </a:r>
            <a:r>
              <a:rPr lang="en-US" altLang="zh-CN" dirty="0"/>
              <a:t>extract MIP-like proton</a:t>
            </a:r>
          </a:p>
          <a:p>
            <a:pPr lvl="1"/>
            <a:r>
              <a:rPr lang="en-US" altLang="zh-CN" dirty="0"/>
              <a:t>Logic trigger</a:t>
            </a:r>
          </a:p>
          <a:p>
            <a:pPr lvl="1"/>
            <a:r>
              <a:rPr lang="en-US" altLang="zh-CN" dirty="0"/>
              <a:t>Hit ECAL unit No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GenFit fitted state momentum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C1207D-2339-9AB5-8933-0AD1019C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B70A-8BE9-4D75-87E7-74044BC96ABA}" type="datetime1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1F2F58-0AD1-9849-5F94-2B91109A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12</a:t>
            </a:fld>
            <a:endParaRPr lang="zh-CN" altLang="en-US" dirty="0"/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282B24CD-1A70-659E-D42E-6DA6D85F2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369445"/>
              </p:ext>
            </p:extLst>
          </p:nvPr>
        </p:nvGraphicFramePr>
        <p:xfrm>
          <a:off x="6096000" y="864597"/>
          <a:ext cx="5775540" cy="1592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108">
                  <a:extLst>
                    <a:ext uri="{9D8B030D-6E8A-4147-A177-3AD203B41FA5}">
                      <a16:colId xmlns:a16="http://schemas.microsoft.com/office/drawing/2014/main" val="2453642178"/>
                    </a:ext>
                  </a:extLst>
                </a:gridCol>
                <a:gridCol w="1155108">
                  <a:extLst>
                    <a:ext uri="{9D8B030D-6E8A-4147-A177-3AD203B41FA5}">
                      <a16:colId xmlns:a16="http://schemas.microsoft.com/office/drawing/2014/main" val="1828901974"/>
                    </a:ext>
                  </a:extLst>
                </a:gridCol>
                <a:gridCol w="1155108">
                  <a:extLst>
                    <a:ext uri="{9D8B030D-6E8A-4147-A177-3AD203B41FA5}">
                      <a16:colId xmlns:a16="http://schemas.microsoft.com/office/drawing/2014/main" val="138940760"/>
                    </a:ext>
                  </a:extLst>
                </a:gridCol>
                <a:gridCol w="1155108">
                  <a:extLst>
                    <a:ext uri="{9D8B030D-6E8A-4147-A177-3AD203B41FA5}">
                      <a16:colId xmlns:a16="http://schemas.microsoft.com/office/drawing/2014/main" val="3318207294"/>
                    </a:ext>
                  </a:extLst>
                </a:gridCol>
                <a:gridCol w="1155108">
                  <a:extLst>
                    <a:ext uri="{9D8B030D-6E8A-4147-A177-3AD203B41FA5}">
                      <a16:colId xmlns:a16="http://schemas.microsoft.com/office/drawing/2014/main" val="8800029"/>
                    </a:ext>
                  </a:extLst>
                </a:gridCol>
              </a:tblGrid>
              <a:tr h="49489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After cut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All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Eff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Total eff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454368"/>
                  </a:ext>
                </a:extLst>
              </a:tr>
              <a:tr h="36039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Trigger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3819981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10000000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38.2%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38.20%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28038"/>
                  </a:ext>
                </a:extLst>
              </a:tr>
              <a:tr h="36039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HitNo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91638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381991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2.4%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0.92%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005331"/>
                  </a:ext>
                </a:extLst>
              </a:tr>
              <a:tr h="36039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Angle(T)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20930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91638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22.8%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0.21%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931176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EA77FF95-3CED-EBC2-EDDE-B2838AD24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919" y="2559735"/>
            <a:ext cx="4216399" cy="41138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7B590F8-0440-66D7-0A4B-2A880021B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9" y="2941039"/>
            <a:ext cx="3559764" cy="3209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3FEC409-75EC-96F8-F4BC-89D04BE7D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073" y="2852846"/>
            <a:ext cx="3619960" cy="33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DB1337-37E9-C1E6-35FB-389808E7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MPV comparison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AA8D8507-BA12-7D4F-C198-612E39606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929163"/>
            <a:ext cx="5532536" cy="3870272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4F0E51-4D96-AFED-D956-2C0579C5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B70A-8BE9-4D75-87E7-74044BC96ABA}" type="datetime1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2321A4-0780-664E-5FA9-51565368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445E00-FD5D-2BEE-E1D0-47C1E738D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9" y="1722482"/>
            <a:ext cx="5398813" cy="3914384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78907C29-B0D8-69FF-66A8-E665B38FC253}"/>
              </a:ext>
            </a:extLst>
          </p:cNvPr>
          <p:cNvSpPr txBox="1">
            <a:spLocks/>
          </p:cNvSpPr>
          <p:nvPr/>
        </p:nvSpPr>
        <p:spPr>
          <a:xfrm>
            <a:off x="320461" y="786832"/>
            <a:ext cx="8629385" cy="173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880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b="0" kern="1200" baseline="0">
                <a:solidFill>
                  <a:schemeClr val="tx1"/>
                </a:solidFill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6858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700" kern="1200" baseline="0">
                <a:solidFill>
                  <a:schemeClr val="tx1"/>
                </a:solidFill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sz="1500" kern="1200" baseline="0">
                <a:solidFill>
                  <a:schemeClr val="tx1"/>
                </a:solidFill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 Comparison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8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53F133-B88C-0BE3-40E7-C99F8D64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and next step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3A006D-87A2-790C-5CCB-B7D77AF1C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East-west </a:t>
            </a:r>
            <a:r>
              <a:rPr lang="en-US" altLang="zh-CN"/>
              <a:t>effect influence the proton MIP MPV </a:t>
            </a:r>
            <a:endParaRPr lang="en-US" altLang="zh-CN" dirty="0"/>
          </a:p>
          <a:p>
            <a:r>
              <a:rPr lang="en-US" altLang="zh-CN" dirty="0"/>
              <a:t>MIP proton selection</a:t>
            </a:r>
          </a:p>
          <a:p>
            <a:pPr lvl="1"/>
            <a:r>
              <a:rPr lang="en-US" altLang="zh-CN" dirty="0"/>
              <a:t>Truth level info(incident direction) could help with the noise issue</a:t>
            </a:r>
          </a:p>
          <a:p>
            <a:pPr lvl="1"/>
            <a:r>
              <a:rPr lang="en-US" altLang="zh-CN" dirty="0"/>
              <a:t>By exploiting GenFit toolkit, the noise issue could also be depressed</a:t>
            </a:r>
          </a:p>
          <a:p>
            <a:pPr marL="54900" indent="0">
              <a:buNone/>
            </a:pP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GenFit optimization or other alternative method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F491D-B31F-7ADD-3BE2-B41DBC79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B70A-8BE9-4D75-87E7-74044BC96ABA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6931DD-8C75-F488-8E1D-4DA543E3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6097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9B6D2C-4809-C3DD-DF5D-05C2E0C1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EBD5DB-D393-93E0-1792-DAB2A829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File path: /home/</a:t>
            </a:r>
            <a:r>
              <a:rPr lang="en-US" altLang="zh-CN" dirty="0" err="1"/>
              <a:t>wangzhen</a:t>
            </a:r>
            <a:r>
              <a:rPr lang="en-US" altLang="zh-CN" dirty="0"/>
              <a:t>/mnt2/VLASTP/</a:t>
            </a:r>
            <a:r>
              <a:rPr lang="en-US" altLang="zh-CN" dirty="0" err="1"/>
              <a:t>vcalo</a:t>
            </a:r>
            <a:r>
              <a:rPr lang="en-US" altLang="zh-CN" dirty="0"/>
              <a:t>/run/OOC/result/</a:t>
            </a:r>
            <a:r>
              <a:rPr lang="en-US" altLang="zh-CN" dirty="0" err="1"/>
              <a:t>ooc.root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6AE7E3-5DE4-555D-2492-A3458E50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B70A-8BE9-4D75-87E7-74044BC96ABA}" type="datetime1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877BAB-9F4F-12BB-B2D3-E0376312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B40D886-F6C2-304F-34EC-1EB0FEBFA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09" y="681178"/>
            <a:ext cx="6303594" cy="6858000"/>
          </a:xfrm>
          <a:prstGeom prst="rect">
            <a:avLst/>
          </a:prstGeom>
        </p:spPr>
      </p:pic>
      <p:pic>
        <p:nvPicPr>
          <p:cNvPr id="10" name="内容占位符 6">
            <a:extLst>
              <a:ext uri="{FF2B5EF4-FFF2-40B4-BE49-F238E27FC236}">
                <a16:creationId xmlns:a16="http://schemas.microsoft.com/office/drawing/2014/main" id="{95E7A5CF-897D-ADAD-E57B-999D0B6F7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340" y="786832"/>
            <a:ext cx="4763351" cy="67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47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51CCFA-476E-2F51-8DEE-3EB2B612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Lat and </a:t>
            </a:r>
            <a:r>
              <a:rPr lang="en-US" altLang="zh-CN" dirty="0" err="1"/>
              <a:t>lon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DEB848-434A-485A-8BB3-72FC7F3C3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391B6-05ED-4D22-80D9-B382D829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550E-C1DA-4695-9C86-2C81CCC7920D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39F548-B758-A594-E4F2-620B6EE9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16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1FF3083-6060-CD0F-58AF-4AE51DC7C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1" y="1870426"/>
            <a:ext cx="5454656" cy="38315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9BC150E-9FBB-CBA0-006C-FCC0ABBE0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19" y="1870426"/>
            <a:ext cx="5408880" cy="383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86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D3AED-9899-5C47-EF3E-2EC74040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 and 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D3932F-F234-6EBD-19AA-2D67ADA69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A170-F6B3-45D3-8B26-3C114509B569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9295D7-744B-4B69-F52F-CE055CD6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17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517B660-AEB7-6DB3-182E-7178260A3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382" y="829903"/>
            <a:ext cx="3866373" cy="27788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F4D614-6671-94C5-517E-B3034F49F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828" y="829903"/>
            <a:ext cx="3866373" cy="27746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1C04B43-00D6-75F3-B55F-1B0868AEB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6" y="829903"/>
            <a:ext cx="3879705" cy="27746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7C22E2C-B0A4-BC94-1209-AEBC63F34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6" y="3800579"/>
            <a:ext cx="3879705" cy="283218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48B7255-5A50-4FC8-F1D4-BE2191434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5911" y="3800580"/>
            <a:ext cx="3955290" cy="286451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752BFA0-B85F-C7DA-6CE3-85BD10D1A7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68" y="3727686"/>
            <a:ext cx="3955291" cy="29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346600-B2F7-ED9B-AD5A-8CA2064E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 and vel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826D2A-6D7D-F1B2-A453-170B3F9B8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F46E9-E299-E34B-C60D-D7542428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8E83-AEDA-4FDD-B723-A003F7E93A0F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DB3BC8-B596-411F-C911-D58674FE2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18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431B37C-6DBE-65F0-3AF4-6ACE86D78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03" y="1903681"/>
            <a:ext cx="5451519" cy="38683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8E9E88-721F-B1CE-0476-12797AB3E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922" y="1838614"/>
            <a:ext cx="5451519" cy="393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7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94E029-D285-93CE-19C4-18F1AF13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E7D896-13B5-3079-B717-D918A22E2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Geomagnetic cutoff -&gt; On-orbit calibration with different proton spectrum</a:t>
            </a:r>
          </a:p>
          <a:p>
            <a:r>
              <a:rPr lang="en-US" altLang="zh-CN" dirty="0"/>
              <a:t>IGRF13 geomagnetic field update -&gt; Backtracing Json library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21C4E4-E828-EC24-C66E-2B840D66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8F19-0558-466C-8727-0D609266A82F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9CE13-E5E9-30A6-2BBF-E74A696C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79F532A-168B-A619-8177-35B311D0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42" y="1746445"/>
            <a:ext cx="3484607" cy="27888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7689E9-6DC0-B1B5-BDFA-C03B840B3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24" y="4665353"/>
            <a:ext cx="2528397" cy="20726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91AE4A7-9C26-BF04-2EF5-B4F3D9F28F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924"/>
          <a:stretch/>
        </p:blipFill>
        <p:spPr>
          <a:xfrm>
            <a:off x="3906346" y="2459386"/>
            <a:ext cx="7711548" cy="427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3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980CA-BFD5-C001-A392-DECAF1FF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Geomagnetic cutoff MC 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B6CD058-EC55-3F69-9F1E-93DE8F5709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Proton properties</a:t>
                </a:r>
              </a:p>
              <a:p>
                <a:pPr lvl="1"/>
                <a:r>
                  <a:rPr lang="en-US" altLang="zh-CN" sz="1800" dirty="0"/>
                  <a:t>Rigidity: sampled from AMS-02 proton flux</a:t>
                </a:r>
              </a:p>
              <a:p>
                <a:pPr lvl="1"/>
                <a:r>
                  <a:rPr lang="en-US" altLang="zh-CN" sz="1800" dirty="0"/>
                  <a:t>Direction: sampled from 4</a:t>
                </a:r>
                <a14:m>
                  <m:oMath xmlns:m="http://schemas.openxmlformats.org/officeDocument/2006/math">
                    <m:r>
                      <a:rPr lang="el-GR" altLang="zh-CN" sz="18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1800" dirty="0"/>
                  <a:t> </a:t>
                </a:r>
              </a:p>
              <a:p>
                <a:r>
                  <a:rPr lang="en-US" altLang="zh-CN" sz="2400" dirty="0"/>
                  <a:t>Time-reversal approach</a:t>
                </a:r>
              </a:p>
              <a:p>
                <a:pPr lvl="1"/>
                <a:r>
                  <a:rPr lang="en-US" altLang="zh-CN" sz="1800" dirty="0"/>
                  <a:t>Difficult to evolve forward</a:t>
                </a:r>
              </a:p>
              <a:p>
                <a:pPr lvl="1"/>
                <a:r>
                  <a:rPr lang="en-US" altLang="zh-CN" sz="1800" dirty="0"/>
                  <a:t>Backtracing Json library</a:t>
                </a:r>
              </a:p>
              <a:p>
                <a:pPr lvl="2"/>
                <a:r>
                  <a:rPr lang="en-US" altLang="zh-CN" sz="1600" dirty="0"/>
                  <a:t>Spiral grid method: theta, arc</a:t>
                </a:r>
              </a:p>
              <a:p>
                <a:pPr lvl="2"/>
                <a:r>
                  <a:rPr lang="en-US" altLang="zh-CN" sz="1600" dirty="0"/>
                  <a:t>Json library indicate whether allowed directly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B6CD058-EC55-3F69-9F1E-93DE8F5709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0" t="-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11E990-4CB8-EFEF-FDC5-6609B11A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973C-9853-4E18-8199-08E3A41AAE70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4AA8D7-FEF7-261A-552C-546FF293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E052DA6-BB21-44B8-BBAD-D0C5FC830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4588"/>
            <a:ext cx="5035910" cy="34483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6806B63-25B6-9F38-D84F-34EFB4A99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20" y="4084343"/>
            <a:ext cx="5188338" cy="2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9E000C-4B8B-4916-516C-8673CF08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Proton spectrum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F57EB3-A60D-3948-FCE4-E9E106F54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786831"/>
            <a:ext cx="10515600" cy="5889031"/>
          </a:xfrm>
        </p:spPr>
        <p:txBody>
          <a:bodyPr/>
          <a:lstStyle/>
          <a:p>
            <a:r>
              <a:rPr lang="en-US" altLang="zh-CN" sz="2400" dirty="0"/>
              <a:t>Proton spectrum from east and west</a:t>
            </a:r>
          </a:p>
          <a:p>
            <a:pPr lvl="1"/>
            <a:r>
              <a:rPr lang="en-US" altLang="zh-CN" sz="1800" dirty="0"/>
              <a:t>Particle selection: along Y axis with 60 degrees cone angle</a:t>
            </a:r>
          </a:p>
          <a:p>
            <a:pPr lvl="1"/>
            <a:r>
              <a:rPr lang="en-US" altLang="zh-CN" sz="1800" dirty="0"/>
              <a:t>Block selection: Particle Earth block and geomagnetic cutoff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54900" indent="0">
              <a:buNone/>
            </a:pPr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EDAC66-4BDD-3A6F-D7EF-EFF5A8E1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7015-0B8A-47AC-ABCA-4C205E15BD8D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4CD2D-69E0-05E5-F18E-857425E7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208244-FCDE-ED9A-9A7B-8D463AE0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426" y="2030190"/>
            <a:ext cx="5973402" cy="423456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0746153-9D7A-9F6A-C3E3-91FA7192F45F}"/>
              </a:ext>
            </a:extLst>
          </p:cNvPr>
          <p:cNvSpPr txBox="1"/>
          <p:nvPr/>
        </p:nvSpPr>
        <p:spPr>
          <a:xfrm>
            <a:off x="5770593" y="2406625"/>
            <a:ext cx="219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Red: from east</a:t>
            </a:r>
          </a:p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 from west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B7DD1-C399-827F-8269-606BC10F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ECAL geometry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C9A76D-08CB-F7E6-81C9-F4CD9DBE1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Apply proton spectrum to VLAST-P ECAL standalone geometry</a:t>
            </a:r>
          </a:p>
          <a:p>
            <a:r>
              <a:rPr lang="en-US" altLang="zh-CN" dirty="0"/>
              <a:t>Particle</a:t>
            </a:r>
            <a:r>
              <a:rPr lang="zh-CN" altLang="en-US" dirty="0"/>
              <a:t> </a:t>
            </a:r>
            <a:r>
              <a:rPr lang="en-US" altLang="zh-CN" dirty="0"/>
              <a:t>incident direction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769259-368D-37AA-6993-33F00FFF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253-374C-485E-B1A6-5FD02FB05AA0}" type="datetime1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BFA3F-AC60-621C-E85B-F61EF030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6C841A9-A106-D4E1-02A0-9005E0B21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15" y="2270440"/>
            <a:ext cx="4233980" cy="38553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6DC9274-FCE6-D589-2DC6-E80BB736B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56" y="2347016"/>
            <a:ext cx="4233980" cy="380428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89CB3D8-DB0A-5A23-55BC-97C3B62AFAED}"/>
              </a:ext>
            </a:extLst>
          </p:cNvPr>
          <p:cNvSpPr txBox="1"/>
          <p:nvPr/>
        </p:nvSpPr>
        <p:spPr>
          <a:xfrm>
            <a:off x="1522973" y="2787041"/>
            <a:ext cx="83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highlight>
                  <a:srgbClr val="FFFF00"/>
                </a:highlight>
              </a:rPr>
              <a:t>EAST</a:t>
            </a:r>
            <a:endParaRPr lang="zh-CN" altLang="en-US" b="1" dirty="0">
              <a:highlight>
                <a:srgbClr val="FFFF00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4758308-D326-4BBD-FC06-9A4EFB60461F}"/>
              </a:ext>
            </a:extLst>
          </p:cNvPr>
          <p:cNvSpPr txBox="1"/>
          <p:nvPr/>
        </p:nvSpPr>
        <p:spPr>
          <a:xfrm>
            <a:off x="6573050" y="2787041"/>
            <a:ext cx="83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highlight>
                  <a:srgbClr val="FFFF00"/>
                </a:highlight>
              </a:rPr>
              <a:t>WEST</a:t>
            </a:r>
            <a:endParaRPr lang="zh-CN" alt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471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8A425-4731-DEFC-BF4A-90DD34EB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result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7E1B2C-F4CA-39A6-B81D-E8F50E1ED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MIP comparison from east and west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A12EE3-BDB5-87AB-E556-097CA799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B70A-8BE9-4D75-87E7-74044BC96ABA}" type="datetime1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452C0E-511B-10CC-BC1F-20C3D534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BFECDAD-3643-22DB-1EA3-44F47C420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53" y="1747174"/>
            <a:ext cx="5252688" cy="36903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73DFFC5-7047-E19F-91AE-2C4DD0FE4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09" y="1540536"/>
            <a:ext cx="5349788" cy="389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8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39EBAD-98EB-69E3-C3AE-ABCEE7B5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Proton Calibration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63EA1-1F2B-63E9-F484-9D7162BBF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geomagnetic cutoff rigidity is associated with each solid angle bin</a:t>
            </a:r>
          </a:p>
          <a:p>
            <a:r>
              <a:rPr lang="en-US" altLang="zh-CN" dirty="0"/>
              <a:t>Sample generate</a:t>
            </a:r>
          </a:p>
          <a:p>
            <a:pPr lvl="1"/>
            <a:r>
              <a:rPr lang="en-US" altLang="zh-CN" dirty="0"/>
              <a:t>sphere center: in the prototype</a:t>
            </a:r>
          </a:p>
          <a:p>
            <a:pPr lvl="1"/>
            <a:r>
              <a:rPr lang="en-US" altLang="zh-CN" dirty="0"/>
              <a:t>sphere radius: 1m</a:t>
            </a:r>
          </a:p>
          <a:p>
            <a:r>
              <a:rPr lang="en-US" altLang="zh-CN" dirty="0"/>
              <a:t>Bias sample: </a:t>
            </a:r>
            <a:r>
              <a:rPr lang="en-US" altLang="zh-CN" dirty="0" err="1"/>
              <a:t>acd</a:t>
            </a:r>
            <a:r>
              <a:rPr lang="en-US" altLang="zh-CN" dirty="0"/>
              <a:t> hit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37CD3-DDF6-782D-41AD-8D87856C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B70A-8BE9-4D75-87E7-74044BC96ABA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24F8E1-BA65-B64E-EA4D-48AA7CB4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403553-F57C-9A1D-9C09-B756BFAD6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877" y="1885534"/>
            <a:ext cx="4889166" cy="37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1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C88A-3560-57EB-0589-CC1AFAC72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963D44-49D5-7F91-573B-4C1C4556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873293-3979-C282-A29C-AB2037DF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1" y="786832"/>
            <a:ext cx="7495779" cy="1461590"/>
          </a:xfrm>
        </p:spPr>
        <p:txBody>
          <a:bodyPr/>
          <a:lstStyle/>
          <a:p>
            <a:r>
              <a:rPr lang="en-US" altLang="zh-CN" dirty="0"/>
              <a:t>Restriction added to</a:t>
            </a:r>
            <a:r>
              <a:rPr lang="zh-CN" altLang="en-US" dirty="0"/>
              <a:t> </a:t>
            </a:r>
            <a:r>
              <a:rPr lang="en-US" altLang="zh-CN" dirty="0"/>
              <a:t>extract MIP-like proton</a:t>
            </a:r>
          </a:p>
          <a:p>
            <a:pPr lvl="1"/>
            <a:r>
              <a:rPr lang="en-US" altLang="zh-CN" dirty="0"/>
              <a:t>Logic trigger</a:t>
            </a:r>
          </a:p>
          <a:p>
            <a:pPr lvl="1"/>
            <a:r>
              <a:rPr lang="en-US" altLang="zh-CN" dirty="0"/>
              <a:t>Hit ECAL unit No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48677-E509-F9A6-BF45-3AFDA4C7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B70A-8BE9-4D75-87E7-74044BC96ABA}" type="datetime1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6C297B-CA25-F512-5F92-24A50D87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2FABF04-83E3-5ED5-3430-D6A1C8F20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62" y="2255998"/>
            <a:ext cx="4424365" cy="38151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60A39F-A6B0-64C2-9E79-14B3F4F427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40"/>
          <a:stretch/>
        </p:blipFill>
        <p:spPr>
          <a:xfrm>
            <a:off x="6028214" y="2255998"/>
            <a:ext cx="4507682" cy="382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8B8FB-3301-2AAE-0283-06803BC1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B29224-D8E0-78FE-C881-5450BD3D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1" y="786832"/>
            <a:ext cx="8629385" cy="1733344"/>
          </a:xfrm>
        </p:spPr>
        <p:txBody>
          <a:bodyPr/>
          <a:lstStyle/>
          <a:p>
            <a:r>
              <a:rPr lang="en-US" altLang="zh-CN" dirty="0"/>
              <a:t>Restriction added to</a:t>
            </a:r>
            <a:r>
              <a:rPr lang="zh-CN" altLang="en-US" dirty="0"/>
              <a:t> </a:t>
            </a:r>
            <a:r>
              <a:rPr lang="en-US" altLang="zh-CN" dirty="0"/>
              <a:t>extract MIP-like proton</a:t>
            </a:r>
          </a:p>
          <a:p>
            <a:pPr lvl="1"/>
            <a:r>
              <a:rPr lang="en-US" altLang="zh-CN" dirty="0"/>
              <a:t>Logic trigger</a:t>
            </a:r>
          </a:p>
          <a:p>
            <a:pPr lvl="1"/>
            <a:r>
              <a:rPr lang="en-US" altLang="zh-CN" dirty="0"/>
              <a:t>Hit ECAL unit No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Proton direction(Truth level)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16D3D7-ED1A-A487-68A6-C6847690E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B70A-8BE9-4D75-87E7-74044BC96ABA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E36577D-789F-8AA5-1AF4-9C2CA4BE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F5FD19-7724-2839-45AC-AD0A9526AF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0" t="6995" b="220"/>
          <a:stretch/>
        </p:blipFill>
        <p:spPr>
          <a:xfrm>
            <a:off x="799145" y="2664628"/>
            <a:ext cx="4740727" cy="366355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BF0D7C-20A9-FF90-D262-D8D3F26BF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287" y="2686552"/>
            <a:ext cx="4803255" cy="3728122"/>
          </a:xfrm>
          <a:prstGeom prst="rect">
            <a:avLst/>
          </a:prstGeom>
        </p:spPr>
      </p:pic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52358FA0-65A2-B69B-0940-7B01AA380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550264"/>
              </p:ext>
            </p:extLst>
          </p:nvPr>
        </p:nvGraphicFramePr>
        <p:xfrm>
          <a:off x="6095999" y="967565"/>
          <a:ext cx="5775540" cy="1592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108">
                  <a:extLst>
                    <a:ext uri="{9D8B030D-6E8A-4147-A177-3AD203B41FA5}">
                      <a16:colId xmlns:a16="http://schemas.microsoft.com/office/drawing/2014/main" val="2453642178"/>
                    </a:ext>
                  </a:extLst>
                </a:gridCol>
                <a:gridCol w="1155108">
                  <a:extLst>
                    <a:ext uri="{9D8B030D-6E8A-4147-A177-3AD203B41FA5}">
                      <a16:colId xmlns:a16="http://schemas.microsoft.com/office/drawing/2014/main" val="1828901974"/>
                    </a:ext>
                  </a:extLst>
                </a:gridCol>
                <a:gridCol w="1155108">
                  <a:extLst>
                    <a:ext uri="{9D8B030D-6E8A-4147-A177-3AD203B41FA5}">
                      <a16:colId xmlns:a16="http://schemas.microsoft.com/office/drawing/2014/main" val="138940760"/>
                    </a:ext>
                  </a:extLst>
                </a:gridCol>
                <a:gridCol w="1155108">
                  <a:extLst>
                    <a:ext uri="{9D8B030D-6E8A-4147-A177-3AD203B41FA5}">
                      <a16:colId xmlns:a16="http://schemas.microsoft.com/office/drawing/2014/main" val="3318207294"/>
                    </a:ext>
                  </a:extLst>
                </a:gridCol>
                <a:gridCol w="1155108">
                  <a:extLst>
                    <a:ext uri="{9D8B030D-6E8A-4147-A177-3AD203B41FA5}">
                      <a16:colId xmlns:a16="http://schemas.microsoft.com/office/drawing/2014/main" val="8800029"/>
                    </a:ext>
                  </a:extLst>
                </a:gridCol>
              </a:tblGrid>
              <a:tr h="49489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After cut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All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Eff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Total eff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454368"/>
                  </a:ext>
                </a:extLst>
              </a:tr>
              <a:tr h="36039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Trigger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3819981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10000000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38.2%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38.20%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28038"/>
                  </a:ext>
                </a:extLst>
              </a:tr>
              <a:tr h="36039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HitNo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91638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381991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2.4%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0.92%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005331"/>
                  </a:ext>
                </a:extLst>
              </a:tr>
              <a:tr h="36039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Angle(T)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21711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91638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23.69%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Söhne"/>
                        </a:rPr>
                        <a:t>0.22%</a:t>
                      </a:r>
                      <a:endParaRPr lang="zh-CN" altLang="en-US" dirty="0">
                        <a:latin typeface="Söhn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931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172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_update.potx" id="{06A62707-4089-4FE0-91EA-654A9CFBB859}" vid="{627E3F17-D035-480B-B43A-D00C4BA9609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meeting_update</Template>
  <TotalTime>5278</TotalTime>
  <Words>470</Words>
  <Application>Microsoft Office PowerPoint</Application>
  <PresentationFormat>宽屏</PresentationFormat>
  <Paragraphs>151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-apple-system</vt:lpstr>
      <vt:lpstr>Söhne</vt:lpstr>
      <vt:lpstr>等线</vt:lpstr>
      <vt:lpstr>华光小标宋_CNKI</vt:lpstr>
      <vt:lpstr>Arial</vt:lpstr>
      <vt:lpstr>Cambria Math</vt:lpstr>
      <vt:lpstr>Wingdings</vt:lpstr>
      <vt:lpstr>Office 主题​​</vt:lpstr>
      <vt:lpstr>VLAST-P ECAL on-orbit MIP calibration</vt:lpstr>
      <vt:lpstr>Motivation</vt:lpstr>
      <vt:lpstr>Geomagnetic cutoff MC analysis</vt:lpstr>
      <vt:lpstr>Proton spectrum </vt:lpstr>
      <vt:lpstr>ECAL geometry</vt:lpstr>
      <vt:lpstr>MIP result</vt:lpstr>
      <vt:lpstr>Proton Calibration</vt:lpstr>
      <vt:lpstr>MIP selection</vt:lpstr>
      <vt:lpstr>MIP selection</vt:lpstr>
      <vt:lpstr>MIP selection</vt:lpstr>
      <vt:lpstr>Tracker message</vt:lpstr>
      <vt:lpstr>MIP selection</vt:lpstr>
      <vt:lpstr>MIP MPV comparison</vt:lpstr>
      <vt:lpstr>Summary and next step</vt:lpstr>
      <vt:lpstr>Backup</vt:lpstr>
      <vt:lpstr>Lat and lon</vt:lpstr>
      <vt:lpstr>Pos and vel</vt:lpstr>
      <vt:lpstr>Pos and vel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jiaxuan wang</dc:creator>
  <cp:lastModifiedBy>jiaxuan wang</cp:lastModifiedBy>
  <cp:revision>32</cp:revision>
  <dcterms:created xsi:type="dcterms:W3CDTF">2025-03-10T14:54:32Z</dcterms:created>
  <dcterms:modified xsi:type="dcterms:W3CDTF">2025-04-15T05:58:26Z</dcterms:modified>
</cp:coreProperties>
</file>