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5CB7E-C199-2FA0-D39D-53407623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9B8969-E250-97C5-318F-B64876153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B7D6F-B2F0-4504-009A-68C87D9C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A6A8AB-8F20-7EEE-3C13-4355C5D3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56AF40-7CE5-D47D-6BC5-FAB76959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73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6C518-81D8-B416-3D5F-CBAF2456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88CCC8-CCD0-D8A6-3BBB-B48FFEE1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BC12E3-5E57-C1D2-7159-FFAA1C08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AE9AD0-DF4E-E38F-5FC6-83C562E5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A46F3-52F0-0B8C-1FC7-B758F2B9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466B68-277A-9589-01ED-0AE69BA31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798F1E-7D87-701B-5396-83395C918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04452-EF61-4734-E0FE-68608303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1A3375-DCA6-7543-5679-BC53F249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8310A5-503D-AE49-8AE4-A3EFA40A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F2312-13B9-9AA2-09A9-1D497BB0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94845E-4676-F068-1D27-4D7F3851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C603B-1084-DBC4-9EFB-2FA599BC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BD80A9-710A-EE39-6CD1-41E4A8F5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18AA6-9A34-0F77-34CB-E3A9B187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1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B07EE-3E84-92CD-5A6D-F345842B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C7E953-B221-8827-3DDB-6F7701FE2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1B912A-B6E9-354F-340E-6A75900A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6F7E8-7CF8-04E4-09E4-795C32B4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75EBD0-F3F9-CF0E-DD05-C642497E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03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A64D4-02E2-7982-FB43-83F5F6AE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66EBEA-9E29-E375-D1D8-27682AB8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8972D4-0FBF-DA48-391D-A57B29572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05183D-F291-89A9-1AA2-97A76A1E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D7E933-6216-939B-FEED-303DFC00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02BAA-2909-FEAE-62DF-484BF1A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2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0588C-E5E5-17A1-8521-066EFE94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56708F-F4BA-5757-9870-B6AAF7F28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E3A2F3-95C1-7E89-D517-9C063BA5B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9C8614-FCDD-7F1F-FA19-6880020F2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4C34B4-08A9-E133-C055-6A36C2576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1D95E30-0674-B7A7-F24C-FDC6DC2C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FDFF56-D10E-6543-5389-829EE6B2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4ABF55-AC6D-E5CC-2B53-E79BF0A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00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9C849-E1A5-BDDC-9CD3-51C4CC0C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9DDB31-B5B6-23DF-F7A1-86B13CB5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25CB9C-9161-F14C-1241-2FE011A5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4DB70F-3B2F-984F-5CA0-270B3B7F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4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4696F-0DFC-D45B-80BC-AA3E9E82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1DB7D0-72B0-4FB1-852F-8984864F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68BBED-7EB9-1E96-71E1-CD240FCD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3CC936-EBCF-5D9A-5152-AE4C1566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F0859-9F69-8DB8-3004-1835DEAC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AF3B74-A3DB-E23E-75B5-805A3966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44B8E8-68CF-1710-D0FE-8DBD7F20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0D170E-ACDD-4EB5-D1FA-BDF291A1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7422C4-9C93-F2B9-EA1F-AD2E1539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9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FD6C8-3C31-3B8D-28D3-587FEB3B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61294E-DC77-A8D1-EDBC-4B1BC2BB6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B76B75-719D-30B0-DD17-D05EC443F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C90607-76A7-2DC4-CE19-C2EF3660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11FED8-085D-A3BE-4557-7D672F24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E0316D-3435-0D47-1259-2EF176B5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97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6A9A4A-CBAD-DCA7-D668-09078F31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932E82-1C7D-6D49-9551-6FB79FB5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3940B4-1430-A967-35F4-98E567C3F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E394-AFEC-483A-A2B7-003DF27CC47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DDBF4-6F3E-EA93-5BA7-A9EE35A05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EECF26-A7FC-6B0D-8882-DF488798E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45C0-B694-4C72-915E-DBAC6F4C2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6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5A4FA9E-E7CB-5DF4-1EA4-B7C18CCC5740}"/>
              </a:ext>
            </a:extLst>
          </p:cNvPr>
          <p:cNvSpPr/>
          <p:nvPr/>
        </p:nvSpPr>
        <p:spPr>
          <a:xfrm>
            <a:off x="0" y="1758724"/>
            <a:ext cx="12192000" cy="2757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B5BFC8-2238-2752-D14F-6F49B0017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磁单极子样品检测仪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A74A26-90D8-640E-0537-12ED6536D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3841523"/>
            <a:ext cx="9144000" cy="1655762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刘贝戈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27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C870194-AD08-A53E-1C18-FA3BF03D5016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500" b="1" dirty="0">
                <a:latin typeface="Adobe Gothic Std B" panose="020B0800000000000000" pitchFamily="34" charset="-128"/>
              </a:rPr>
              <a:t>Backups</a:t>
            </a:r>
            <a:endParaRPr lang="zh-CN" altLang="en-US" sz="2500" b="1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73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BF89-E17F-FB32-4256-00106B437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E68B6D-A2D7-275F-CE05-2A9288CABD3E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导轨选型与设计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506410-DAA3-3C02-8D6B-E4750C837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5" y="1179646"/>
            <a:ext cx="5732856" cy="3531957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B03AD0B-10D9-EA85-6CE3-7AE0B2369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00604"/>
              </p:ext>
            </p:extLst>
          </p:nvPr>
        </p:nvGraphicFramePr>
        <p:xfrm>
          <a:off x="1602788" y="4753794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043993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10964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关键参数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94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往复周期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最优</a:t>
                      </a:r>
                      <a:r>
                        <a:rPr lang="en-US" altLang="zh-CN" dirty="0"/>
                        <a:t>0.5s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0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匀速时间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0.38s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振动水平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RMS = 0.05mm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5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 m/s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8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4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366F33-B468-3B9F-D46C-5C16E630C96F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基于原子磁力仪的磁单极子检测方案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6B26B0-4646-8F57-5B44-95D16E0B1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7" y="1500751"/>
            <a:ext cx="4287433" cy="40737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BB3F3F-3931-D765-BD5B-C668AD1BA0A4}"/>
              </a:ext>
            </a:extLst>
          </p:cNvPr>
          <p:cNvSpPr txBox="1"/>
          <p:nvPr/>
        </p:nvSpPr>
        <p:spPr>
          <a:xfrm>
            <a:off x="0" y="974191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探测体系</a:t>
            </a:r>
            <a:r>
              <a:rPr lang="en-US" altLang="zh-CN" b="1" dirty="0"/>
              <a:t>: </a:t>
            </a:r>
            <a:r>
              <a:rPr lang="zh-CN" altLang="en-US" b="1" dirty="0"/>
              <a:t>线圈耦合原子磁力仪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2C9CC1-D0A5-8498-E195-1DD67AB0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073"/>
          <a:stretch/>
        </p:blipFill>
        <p:spPr>
          <a:xfrm>
            <a:off x="4188183" y="974191"/>
            <a:ext cx="5120982" cy="41468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FA28401-EB9E-2010-F81A-10ED05BE10AB}"/>
              </a:ext>
            </a:extLst>
          </p:cNvPr>
          <p:cNvSpPr txBox="1"/>
          <p:nvPr/>
        </p:nvSpPr>
        <p:spPr>
          <a:xfrm>
            <a:off x="9309165" y="1158857"/>
            <a:ext cx="2373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净磁荷不为</a:t>
            </a:r>
            <a:r>
              <a:rPr lang="en-US" altLang="zh-CN" dirty="0"/>
              <a:t>0</a:t>
            </a:r>
            <a:r>
              <a:rPr lang="zh-CN" altLang="en-US" dirty="0"/>
              <a:t>样品穿过线圈时</a:t>
            </a:r>
            <a:r>
              <a:rPr lang="en-US" altLang="zh-CN" dirty="0"/>
              <a:t>,</a:t>
            </a:r>
            <a:r>
              <a:rPr lang="zh-CN" altLang="en-US" dirty="0"/>
              <a:t>其感应电压时域波形积分值不为零</a:t>
            </a:r>
            <a:r>
              <a:rPr lang="en-US" altLang="zh-CN" dirty="0"/>
              <a:t>,</a:t>
            </a:r>
            <a:r>
              <a:rPr lang="zh-CN" altLang="en-US" dirty="0"/>
              <a:t>且正比于样品携带的净磁荷量。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 </a:t>
            </a:r>
            <a:r>
              <a:rPr lang="zh-CN" altLang="en-US" dirty="0"/>
              <a:t>感应电压波形可以通过已知的系统响应函数重建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重复测量求平均可以达到单个狄拉克磁单极子灵敏度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7869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158F09-484F-FA23-C46C-000205888F55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基于原子磁力仪的磁单极子检测方案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B16E26-F2E7-8256-0AEF-C392A379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5" y="2059145"/>
            <a:ext cx="4495650" cy="31885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E24D5F-55BB-9981-4245-7209A80D4F83}"/>
              </a:ext>
            </a:extLst>
          </p:cNvPr>
          <p:cNvSpPr/>
          <p:nvPr/>
        </p:nvSpPr>
        <p:spPr>
          <a:xfrm>
            <a:off x="246305" y="1060983"/>
            <a:ext cx="4870147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3BFD450-1028-441C-F8BB-8F28B056672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5116452" y="1384149"/>
            <a:ext cx="1021429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83758A7-F94C-C8A6-C995-9FE61FDBB001}"/>
              </a:ext>
            </a:extLst>
          </p:cNvPr>
          <p:cNvSpPr/>
          <p:nvPr/>
        </p:nvSpPr>
        <p:spPr>
          <a:xfrm>
            <a:off x="6137881" y="1060983"/>
            <a:ext cx="4870147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2EFB46-45B2-E7C7-BD01-BB25DE83F1E9}"/>
              </a:ext>
            </a:extLst>
          </p:cNvPr>
          <p:cNvSpPr txBox="1"/>
          <p:nvPr/>
        </p:nvSpPr>
        <p:spPr>
          <a:xfrm>
            <a:off x="362968" y="1199482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单个磁单极子信号完全淹没在噪声中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9CB28AB-7DBF-1B16-84BA-45B8D7EDEAE9}"/>
              </a:ext>
            </a:extLst>
          </p:cNvPr>
          <p:cNvSpPr txBox="1"/>
          <p:nvPr/>
        </p:nvSpPr>
        <p:spPr>
          <a:xfrm>
            <a:off x="6137881" y="118915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重复检测</a:t>
            </a:r>
            <a:r>
              <a:rPr lang="en-US" altLang="zh-CN" dirty="0"/>
              <a:t>,</a:t>
            </a:r>
            <a:r>
              <a:rPr lang="zh-CN" altLang="en-US" dirty="0"/>
              <a:t>取积分平均值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ABB5DD-0336-2B56-EC77-8C723941A719}"/>
                  </a:ext>
                </a:extLst>
              </p:cNvPr>
              <p:cNvSpPr txBox="1"/>
              <p:nvPr/>
            </p:nvSpPr>
            <p:spPr>
              <a:xfrm>
                <a:off x="8572954" y="1150023"/>
                <a:ext cx="1086836" cy="80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ABB5DD-0336-2B56-EC77-8C723941A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954" y="1150023"/>
                <a:ext cx="1086836" cy="801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>
            <a:extLst>
              <a:ext uri="{FF2B5EF4-FFF2-40B4-BE49-F238E27FC236}">
                <a16:creationId xmlns:a16="http://schemas.microsoft.com/office/drawing/2014/main" id="{3E76FA8C-2C5B-DEDF-CD83-191C97176B6F}"/>
              </a:ext>
            </a:extLst>
          </p:cNvPr>
          <p:cNvGrpSpPr/>
          <p:nvPr/>
        </p:nvGrpSpPr>
        <p:grpSpPr>
          <a:xfrm>
            <a:off x="5116452" y="1881643"/>
            <a:ext cx="6805759" cy="4855624"/>
            <a:chOff x="5185501" y="1951322"/>
            <a:chExt cx="6989739" cy="485562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FCC68AC-467F-CA84-F5E7-8A4D110FFA4B}"/>
                </a:ext>
              </a:extLst>
            </p:cNvPr>
            <p:cNvGrpSpPr/>
            <p:nvPr/>
          </p:nvGrpSpPr>
          <p:grpSpPr>
            <a:xfrm>
              <a:off x="5596428" y="1951322"/>
              <a:ext cx="6545928" cy="369332"/>
              <a:chOff x="5549880" y="2447518"/>
              <a:chExt cx="6545928" cy="369560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9351CDF-A004-86EF-1A5C-E73A2A42BAE1}"/>
                  </a:ext>
                </a:extLst>
              </p:cNvPr>
              <p:cNvSpPr txBox="1"/>
              <p:nvPr/>
            </p:nvSpPr>
            <p:spPr>
              <a:xfrm>
                <a:off x="8899099" y="2447518"/>
                <a:ext cx="3196709" cy="36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模拟重复检测</a:t>
                </a:r>
                <a:r>
                  <a:rPr lang="en-US" altLang="zh-CN" dirty="0"/>
                  <a:t>10000</a:t>
                </a:r>
                <a:r>
                  <a:rPr lang="zh-CN" altLang="en-US" dirty="0"/>
                  <a:t>次积分谱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6E0F913-24ED-E5A5-FEAD-0E598C08B7FA}"/>
                  </a:ext>
                </a:extLst>
              </p:cNvPr>
              <p:cNvSpPr txBox="1"/>
              <p:nvPr/>
            </p:nvSpPr>
            <p:spPr>
              <a:xfrm>
                <a:off x="5549880" y="2447518"/>
                <a:ext cx="2831224" cy="36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模拟重复检测</a:t>
                </a:r>
                <a:r>
                  <a:rPr lang="en-US" altLang="zh-CN" dirty="0"/>
                  <a:t>20</a:t>
                </a:r>
                <a:r>
                  <a:rPr lang="zh-CN" altLang="en-US" dirty="0"/>
                  <a:t>次积分谱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AB6CF51-BF58-1B86-345C-74D103191326}"/>
                    </a:ext>
                  </a:extLst>
                </p:cNvPr>
                <p:cNvSpPr txBox="1"/>
                <p:nvPr/>
              </p:nvSpPr>
              <p:spPr>
                <a:xfrm>
                  <a:off x="5318876" y="5084743"/>
                  <a:ext cx="6742828" cy="17222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&gt;2×9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zh-CN" i="1" dirty="0">
                    <a:latin typeface="Cambria Math" panose="02040503050406030204" pitchFamily="18" charset="0"/>
                  </a:endParaRPr>
                </a:p>
                <a:p>
                  <a:endParaRPr lang="en-US" altLang="zh-CN" b="0" i="1" dirty="0"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altLang="zh-CN" b="0" i="1" dirty="0">
                    <a:latin typeface="Cambria Math" panose="02040503050406030204" pitchFamily="18" charset="0"/>
                  </a:endParaRPr>
                </a:p>
                <a:p>
                  <a:r>
                    <a:rPr lang="zh-CN" altLang="en-US" b="0" dirty="0"/>
                    <a:t>其中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为</m:t>
                      </m:r>
                    </m:oMath>
                  </a14:m>
                  <a:r>
                    <a:rPr lang="zh-CN" altLang="en-US" b="0" dirty="0"/>
                    <a:t>导轨的往返频率</a:t>
                  </a:r>
                  <a:r>
                    <a:rPr lang="en-US" altLang="zh-CN" b="0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zh-CN" altLang="en-US" b="0" dirty="0"/>
                    <a:t>为系统噪声造成的积分谱展宽</a:t>
                  </a:r>
                  <a:endParaRPr lang="en-US" altLang="zh-CN" b="0" dirty="0"/>
                </a:p>
                <a:p>
                  <a:endParaRPr lang="en-US" altLang="zh-CN" b="0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AB6CF51-BF58-1B86-345C-74D1031913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876" y="5084743"/>
                  <a:ext cx="6742828" cy="1722203"/>
                </a:xfrm>
                <a:prstGeom prst="rect">
                  <a:avLst/>
                </a:prstGeom>
                <a:blipFill>
                  <a:blip r:embed="rId4"/>
                  <a:stretch>
                    <a:fillRect l="-22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F6F2CCD-88F8-A9DC-C728-57A0C82EA882}"/>
                </a:ext>
              </a:extLst>
            </p:cNvPr>
            <p:cNvSpPr txBox="1"/>
            <p:nvPr/>
          </p:nvSpPr>
          <p:spPr>
            <a:xfrm>
              <a:off x="5318876" y="4676702"/>
              <a:ext cx="685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关键参数</a:t>
              </a:r>
              <a:r>
                <a:rPr lang="en-US" altLang="zh-CN" b="1" dirty="0"/>
                <a:t>T</a:t>
              </a:r>
              <a:r>
                <a:rPr lang="zh-CN" altLang="en-US" b="1" dirty="0"/>
                <a:t>定义</a:t>
              </a:r>
              <a:r>
                <a:rPr lang="en-US" altLang="zh-CN" dirty="0"/>
                <a:t>: </a:t>
              </a:r>
              <a:r>
                <a:rPr lang="zh-CN" altLang="en-US" dirty="0"/>
                <a:t>达到对</a:t>
              </a:r>
              <a:r>
                <a:rPr lang="en-US" altLang="zh-CN" dirty="0"/>
                <a:t>1gD</a:t>
              </a:r>
              <a:r>
                <a:rPr lang="zh-CN" altLang="en-US" dirty="0"/>
                <a:t>磁荷量</a:t>
              </a:r>
              <a:r>
                <a:rPr lang="en-US" altLang="zh-CN" dirty="0"/>
                <a:t>3σ</a:t>
              </a:r>
              <a:r>
                <a:rPr lang="zh-CN" altLang="en-US" dirty="0"/>
                <a:t>检测显著度所需要的检测时间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6C2A61E-F499-F235-21C0-9B146CF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5501" y="2339150"/>
              <a:ext cx="3391248" cy="2318197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2386D52-40D7-9248-6B52-7A2CBABA9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2166" y="2339150"/>
              <a:ext cx="3250537" cy="2198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13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53F87-516F-007C-33D9-19640ADAD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762D44B-3242-5546-4F81-312DE1BBE563}"/>
              </a:ext>
            </a:extLst>
          </p:cNvPr>
          <p:cNvSpPr/>
          <p:nvPr/>
        </p:nvSpPr>
        <p:spPr>
          <a:xfrm>
            <a:off x="0" y="698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 噪声来源与分析</a:t>
            </a:r>
            <a:r>
              <a:rPr lang="en-US" altLang="zh-CN" sz="2500" b="1" dirty="0">
                <a:latin typeface="Adobe Gothic Std B" panose="020B0800000000000000" pitchFamily="34" charset="-128"/>
              </a:rPr>
              <a:t>-</a:t>
            </a:r>
            <a:r>
              <a:rPr lang="zh-CN" altLang="en-US" sz="2500" b="1" dirty="0">
                <a:latin typeface="Adobe Gothic Std B" panose="020B0800000000000000" pitchFamily="34" charset="-128"/>
              </a:rPr>
              <a:t>总览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CBB6BC8-9744-27F4-BFA6-FDAA185FEE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565970"/>
                  </p:ext>
                </p:extLst>
              </p:nvPr>
            </p:nvGraphicFramePr>
            <p:xfrm>
              <a:off x="474650" y="984912"/>
              <a:ext cx="8142735" cy="5544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6735">
                      <a:extLst>
                        <a:ext uri="{9D8B030D-6E8A-4147-A177-3AD203B41FA5}">
                          <a16:colId xmlns:a16="http://schemas.microsoft.com/office/drawing/2014/main" val="418818617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622780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9893852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70908547"/>
                        </a:ext>
                      </a:extLst>
                    </a:gridCol>
                  </a:tblGrid>
                  <a:tr h="355967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来源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说明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01171592"/>
                      </a:ext>
                    </a:extLst>
                  </a:tr>
                  <a:tr h="877726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线圈热噪声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来源于线圈的交流电阻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,Johnson Model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𝟐𝟒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𝟔𝟒</m:t>
                                </m:r>
                              </m:oMath>
                            </m:oMathPara>
                          </a14:m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𝟓𝟒𝟔𝟔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6863581"/>
                      </a:ext>
                    </a:extLst>
                  </a:tr>
                  <a:tr h="877726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环境电磁波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来源于地磁场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电器等对于线圈的影响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𝟑𝟓</m:t>
                                </m:r>
                              </m:oMath>
                            </m:oMathPara>
                          </a14:m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𝟏𝟖𝟓𝟑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7882885"/>
                      </a:ext>
                    </a:extLst>
                  </a:tr>
                  <a:tr h="1141044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导轨振动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其穿过线圈时由于导轨振动造成积分值不为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𝟖𝟎</m:t>
                                </m:r>
                              </m:oMath>
                            </m:oMathPara>
                          </a14:m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𝟏𝟗𝟕𝟐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𝟒𝟖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4685533"/>
                      </a:ext>
                    </a:extLst>
                  </a:tr>
                  <a:tr h="1141044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时间精度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由于积分时间窗口不对称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导致积分值不为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b="1" dirty="0"/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45139736"/>
                      </a:ext>
                    </a:extLst>
                  </a:tr>
                  <a:tr h="1141044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样品磁矩涨落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如果其磁矩随时间发生变化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多次检测积分值不为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/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58910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CBB6BC8-9744-27F4-BFA6-FDAA185FEE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565970"/>
                  </p:ext>
                </p:extLst>
              </p:nvPr>
            </p:nvGraphicFramePr>
            <p:xfrm>
              <a:off x="474650" y="984912"/>
              <a:ext cx="8142735" cy="5544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6735">
                      <a:extLst>
                        <a:ext uri="{9D8B030D-6E8A-4147-A177-3AD203B41FA5}">
                          <a16:colId xmlns:a16="http://schemas.microsoft.com/office/drawing/2014/main" val="418818617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622780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9893852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709085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来源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说明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502" t="-8333" r="-100901" b="-14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8333" r="-599" b="-14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171592"/>
                      </a:ext>
                    </a:extLst>
                  </a:tr>
                  <a:tr h="877726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线圈热噪声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来源于线圈的交流电阻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,Johnson Model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502" t="-45139" r="-100901" b="-492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45139" r="-599" b="-492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6863581"/>
                      </a:ext>
                    </a:extLst>
                  </a:tr>
                  <a:tr h="877726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环境电磁波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来源于地磁场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电器等对于线圈的影响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502" t="-144138" r="-100901" b="-38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144138" r="-599" b="-38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7882885"/>
                      </a:ext>
                    </a:extLst>
                  </a:tr>
                  <a:tr h="1141044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导轨振动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其穿过线圈时由于导轨振动造成积分值不为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502" t="-189305" r="-100901" b="-201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189305" r="-599" b="-201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685533"/>
                      </a:ext>
                    </a:extLst>
                  </a:tr>
                  <a:tr h="1141044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时间精度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由于积分时间窗口不对称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导致积分值不为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502" t="-287766" r="-100901" b="-100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287766" r="-599" b="-100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139736"/>
                      </a:ext>
                    </a:extLst>
                  </a:tr>
                  <a:tr h="1141044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样品磁矩涨落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如果其磁矩随时间发生变化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多次检测积分值不为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502" t="-389840" r="-100901" b="-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389840" r="-599" b="-1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58910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A8F8651-B4EC-BA33-E857-70A06475A81A}"/>
              </a:ext>
            </a:extLst>
          </p:cNvPr>
          <p:cNvSpPr txBox="1"/>
          <p:nvPr/>
        </p:nvSpPr>
        <p:spPr>
          <a:xfrm>
            <a:off x="8736047" y="1114995"/>
            <a:ext cx="303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初步分析总检测时间</a:t>
            </a:r>
            <a:r>
              <a:rPr lang="en-US" altLang="zh-CN" b="1" dirty="0"/>
              <a:t>: 9291s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F42670D-22C7-2341-A763-F7F9F4562012}"/>
                  </a:ext>
                </a:extLst>
              </p:cNvPr>
              <p:cNvSpPr txBox="1"/>
              <p:nvPr/>
            </p:nvSpPr>
            <p:spPr>
              <a:xfrm>
                <a:off x="8736047" y="1999184"/>
                <a:ext cx="328903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/>
                  <a:t>检测频率</a:t>
                </a:r>
                <a:r>
                  <a:rPr lang="en-US" altLang="zh-CN" b="1" dirty="0"/>
                  <a:t>f:</a:t>
                </a:r>
                <a:r>
                  <a:rPr lang="zh-CN" altLang="en-US" b="1" dirty="0"/>
                  <a:t>  </a:t>
                </a:r>
                <a:r>
                  <a:rPr lang="en-US" altLang="zh-CN" b="1" dirty="0"/>
                  <a:t>2Hz</a:t>
                </a:r>
              </a:p>
              <a:p>
                <a:r>
                  <a:rPr lang="zh-CN" altLang="en-US" dirty="0"/>
                  <a:t>调研了市面上主要的导轨选型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能达到的往返频率大约能做到</a:t>
                </a:r>
                <a:r>
                  <a:rPr lang="en-US" altLang="zh-CN" dirty="0"/>
                  <a:t>2Hz</a:t>
                </a:r>
              </a:p>
              <a:p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/>
                  <a:t>样品剩磁大小</a:t>
                </a:r>
                <a:r>
                  <a:rPr lang="en-US" altLang="zh-CN" b="1" dirty="0"/>
                  <a:t>:  1Gs</a:t>
                </a:r>
              </a:p>
              <a:p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脉冲去磁器可以将大部分铁磁性样品去磁到</a:t>
                </a:r>
                <a:r>
                  <a:rPr lang="en-US" altLang="zh-CN" dirty="0"/>
                  <a:t>1Gs</a:t>
                </a:r>
                <a:r>
                  <a:rPr lang="zh-CN" altLang="en-US" dirty="0"/>
                  <a:t>以下</a:t>
                </a:r>
                <a:endParaRPr lang="en-US" altLang="zh-CN" dirty="0"/>
              </a:p>
              <a:p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/>
                  <a:t>样品磁矩涨落</a:t>
                </a:r>
                <a:r>
                  <a:rPr lang="en-US" altLang="zh-CN" b="1" dirty="0"/>
                  <a:t>: 0.01%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/>
              </a:p>
              <a:p>
                <a:r>
                  <a:rPr lang="zh-CN" altLang="en-US" dirty="0"/>
                  <a:t>基于热力学的计算与模拟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发现温度不变情况下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磁性样品磁矩涨落量级小于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𝑛𝑇</m:t>
                    </m:r>
                  </m:oMath>
                </a14:m>
                <a:endParaRPr lang="en-US" altLang="zh-CN" dirty="0"/>
              </a:p>
              <a:p>
                <a:endParaRPr lang="en-US" altLang="zh-CN" b="1" dirty="0"/>
              </a:p>
              <a:p>
                <a:endParaRPr lang="en-US" altLang="zh-CN" b="1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F42670D-22C7-2341-A763-F7F9F4562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047" y="1999184"/>
                <a:ext cx="3289039" cy="4801314"/>
              </a:xfrm>
              <a:prstGeom prst="rect">
                <a:avLst/>
              </a:prstGeom>
              <a:blipFill>
                <a:blip r:embed="rId3"/>
                <a:stretch>
                  <a:fillRect l="-1481" t="-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CD27953-CAE9-6861-D3C6-56526E798A69}"/>
              </a:ext>
            </a:extLst>
          </p:cNvPr>
          <p:cNvSpPr txBox="1"/>
          <p:nvPr/>
        </p:nvSpPr>
        <p:spPr>
          <a:xfrm>
            <a:off x="8677879" y="1629852"/>
            <a:ext cx="303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一些说明</a:t>
            </a:r>
            <a:r>
              <a:rPr lang="en-US" altLang="zh-CN" b="1" dirty="0">
                <a:solidFill>
                  <a:srgbClr val="0070C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5609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713EED-86CB-0DAD-B024-103D378832B5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环境电磁波噪声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85507-FCD7-5B62-2C30-DDE182B2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" y="1555472"/>
            <a:ext cx="4915690" cy="35637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80A1350-F6A4-DA0D-47CA-20D4A560F5DD}"/>
              </a:ext>
            </a:extLst>
          </p:cNvPr>
          <p:cNvSpPr txBox="1"/>
          <p:nvPr/>
        </p:nvSpPr>
        <p:spPr>
          <a:xfrm>
            <a:off x="165894" y="909141"/>
            <a:ext cx="491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数据来源一</a:t>
            </a:r>
            <a:r>
              <a:rPr lang="en-US" altLang="zh-CN" b="1" dirty="0">
                <a:solidFill>
                  <a:srgbClr val="0070C0"/>
                </a:solidFill>
              </a:rPr>
              <a:t>: </a:t>
            </a:r>
            <a:r>
              <a:rPr lang="zh-CN" altLang="en-US" b="1" dirty="0">
                <a:solidFill>
                  <a:srgbClr val="0070C0"/>
                </a:solidFill>
              </a:rPr>
              <a:t>国际通讯联盟</a:t>
            </a:r>
            <a:r>
              <a:rPr lang="en-US" altLang="zh-CN" b="1" dirty="0">
                <a:solidFill>
                  <a:srgbClr val="0070C0"/>
                </a:solidFill>
              </a:rPr>
              <a:t>ITU</a:t>
            </a:r>
            <a:r>
              <a:rPr lang="zh-CN" altLang="en-US" b="1" dirty="0">
                <a:solidFill>
                  <a:srgbClr val="0070C0"/>
                </a:solidFill>
              </a:rPr>
              <a:t>给出的无线电磁波噪声温度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E2BD88-DD6F-4750-4C3D-F28C0017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4" y="5336370"/>
            <a:ext cx="3267983" cy="12269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686AC7B-896E-54E1-6ADC-ED21E56A7355}"/>
              </a:ext>
            </a:extLst>
          </p:cNvPr>
          <p:cNvSpPr txBox="1"/>
          <p:nvPr/>
        </p:nvSpPr>
        <p:spPr>
          <a:xfrm>
            <a:off x="165894" y="5151704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电磁波噪声温度与对应等效磁场幅度关系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1E42F5-AE73-2FE7-4F37-FA39EE9E82CE}"/>
              </a:ext>
            </a:extLst>
          </p:cNvPr>
          <p:cNvSpPr txBox="1"/>
          <p:nvPr/>
        </p:nvSpPr>
        <p:spPr>
          <a:xfrm>
            <a:off x="5401917" y="909141"/>
            <a:ext cx="531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数据来源二：用线圈在屏蔽</a:t>
            </a:r>
            <a:r>
              <a:rPr lang="en-US" altLang="zh-CN" b="1" dirty="0">
                <a:solidFill>
                  <a:srgbClr val="0070C0"/>
                </a:solidFill>
              </a:rPr>
              <a:t>/</a:t>
            </a:r>
            <a:r>
              <a:rPr lang="zh-CN" altLang="en-US" b="1" dirty="0">
                <a:solidFill>
                  <a:srgbClr val="0070C0"/>
                </a:solidFill>
              </a:rPr>
              <a:t>非屏蔽条件下实测得到的频谱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C6C465-21CC-5778-5B97-6247D24A41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64"/>
          <a:stretch/>
        </p:blipFill>
        <p:spPr>
          <a:xfrm>
            <a:off x="5295796" y="1647649"/>
            <a:ext cx="6811158" cy="28221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192A0CE-870B-0B76-21EB-BA782CCD7BCC}"/>
              </a:ext>
            </a:extLst>
          </p:cNvPr>
          <p:cNvSpPr txBox="1"/>
          <p:nvPr/>
        </p:nvSpPr>
        <p:spPr>
          <a:xfrm>
            <a:off x="5474488" y="4377281"/>
            <a:ext cx="629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实测线圈按照匝数</a:t>
            </a:r>
            <a:r>
              <a:rPr lang="en-US" altLang="zh-CN" dirty="0"/>
              <a:t>,</a:t>
            </a:r>
            <a:r>
              <a:rPr lang="zh-CN" altLang="en-US" dirty="0"/>
              <a:t>线圈面积归一计算得到目前所用的线圈值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8BFA4AF5-30D7-C4AE-2C5D-E0972B595C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385152"/>
                  </p:ext>
                </p:extLst>
              </p:nvPr>
            </p:nvGraphicFramePr>
            <p:xfrm>
              <a:off x="5474488" y="4876857"/>
              <a:ext cx="6168007" cy="1516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82864">
                      <a:extLst>
                        <a:ext uri="{9D8B030D-6E8A-4147-A177-3AD203B41FA5}">
                          <a16:colId xmlns:a16="http://schemas.microsoft.com/office/drawing/2014/main" val="1514351985"/>
                        </a:ext>
                      </a:extLst>
                    </a:gridCol>
                    <a:gridCol w="1458686">
                      <a:extLst>
                        <a:ext uri="{9D8B030D-6E8A-4147-A177-3AD203B41FA5}">
                          <a16:colId xmlns:a16="http://schemas.microsoft.com/office/drawing/2014/main" val="3765503794"/>
                        </a:ext>
                      </a:extLst>
                    </a:gridCol>
                    <a:gridCol w="1226457">
                      <a:extLst>
                        <a:ext uri="{9D8B030D-6E8A-4147-A177-3AD203B41FA5}">
                          <a16:colId xmlns:a16="http://schemas.microsoft.com/office/drawing/2014/main" val="829151948"/>
                        </a:ext>
                      </a:extLst>
                    </a:gridCol>
                  </a:tblGrid>
                  <a:tr h="379026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所用数据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6747561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ITU </a:t>
                          </a:r>
                          <a:r>
                            <a:rPr lang="zh-CN" altLang="en-US" dirty="0"/>
                            <a:t>线</a:t>
                          </a:r>
                          <a:r>
                            <a:rPr lang="en-US" altLang="zh-CN" dirty="0"/>
                            <a:t>C(</a:t>
                          </a:r>
                          <a:r>
                            <a:rPr lang="zh-CN" altLang="en-US" dirty="0"/>
                            <a:t>超过全年</a:t>
                          </a:r>
                          <a:r>
                            <a:rPr lang="en-US" altLang="zh-CN" dirty="0"/>
                            <a:t>99.5%</a:t>
                          </a:r>
                          <a:r>
                            <a:rPr lang="zh-CN" altLang="en-US" dirty="0"/>
                            <a:t>时间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845337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ITU </a:t>
                          </a:r>
                          <a:r>
                            <a:rPr lang="zh-CN" altLang="en-US" dirty="0"/>
                            <a:t>线</a:t>
                          </a:r>
                          <a:r>
                            <a:rPr lang="en-US" altLang="zh-CN" dirty="0"/>
                            <a:t>B(</a:t>
                          </a:r>
                          <a:r>
                            <a:rPr lang="zh-CN" altLang="en-US" dirty="0"/>
                            <a:t>超过全年</a:t>
                          </a:r>
                          <a:r>
                            <a:rPr lang="en-US" altLang="zh-CN" dirty="0"/>
                            <a:t>0.5%</a:t>
                          </a:r>
                          <a:r>
                            <a:rPr lang="zh-CN" altLang="en-US" dirty="0"/>
                            <a:t>时间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887042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实测噪声谱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49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8BFA4AF5-30D7-C4AE-2C5D-E0972B595C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385152"/>
                  </p:ext>
                </p:extLst>
              </p:nvPr>
            </p:nvGraphicFramePr>
            <p:xfrm>
              <a:off x="5474488" y="4876857"/>
              <a:ext cx="6168007" cy="1516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82864">
                      <a:extLst>
                        <a:ext uri="{9D8B030D-6E8A-4147-A177-3AD203B41FA5}">
                          <a16:colId xmlns:a16="http://schemas.microsoft.com/office/drawing/2014/main" val="1514351985"/>
                        </a:ext>
                      </a:extLst>
                    </a:gridCol>
                    <a:gridCol w="1458686">
                      <a:extLst>
                        <a:ext uri="{9D8B030D-6E8A-4147-A177-3AD203B41FA5}">
                          <a16:colId xmlns:a16="http://schemas.microsoft.com/office/drawing/2014/main" val="3765503794"/>
                        </a:ext>
                      </a:extLst>
                    </a:gridCol>
                    <a:gridCol w="1226457">
                      <a:extLst>
                        <a:ext uri="{9D8B030D-6E8A-4147-A177-3AD203B41FA5}">
                          <a16:colId xmlns:a16="http://schemas.microsoft.com/office/drawing/2014/main" val="829151948"/>
                        </a:ext>
                      </a:extLst>
                    </a:gridCol>
                  </a:tblGrid>
                  <a:tr h="379026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所用数据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8333" t="-8065" r="-85833" b="-3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03980" t="-8065" r="-2488" b="-3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6747561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ITU </a:t>
                          </a:r>
                          <a:r>
                            <a:rPr lang="zh-CN" altLang="en-US" dirty="0"/>
                            <a:t>线</a:t>
                          </a:r>
                          <a:r>
                            <a:rPr lang="en-US" altLang="zh-CN" dirty="0"/>
                            <a:t>C(</a:t>
                          </a:r>
                          <a:r>
                            <a:rPr lang="zh-CN" altLang="en-US" dirty="0"/>
                            <a:t>超过全年</a:t>
                          </a:r>
                          <a:r>
                            <a:rPr lang="en-US" altLang="zh-CN" dirty="0"/>
                            <a:t>99.5%</a:t>
                          </a:r>
                          <a:r>
                            <a:rPr lang="zh-CN" altLang="en-US" dirty="0"/>
                            <a:t>时间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845337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ITU </a:t>
                          </a:r>
                          <a:r>
                            <a:rPr lang="zh-CN" altLang="en-US" dirty="0"/>
                            <a:t>线</a:t>
                          </a:r>
                          <a:r>
                            <a:rPr lang="en-US" altLang="zh-CN" dirty="0"/>
                            <a:t>B(</a:t>
                          </a:r>
                          <a:r>
                            <a:rPr lang="zh-CN" altLang="en-US" dirty="0"/>
                            <a:t>超过全年</a:t>
                          </a:r>
                          <a:r>
                            <a:rPr lang="en-US" altLang="zh-CN" dirty="0"/>
                            <a:t>0.5%</a:t>
                          </a:r>
                          <a:r>
                            <a:rPr lang="zh-CN" altLang="en-US" dirty="0"/>
                            <a:t>时间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887042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实测噪声谱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49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17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48841A-FC4C-107C-8E68-F4C9FF51ECAF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导轨振动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14BDB2F-6FCE-1B8A-B859-E933C4456541}"/>
              </a:ext>
            </a:extLst>
          </p:cNvPr>
          <p:cNvGrpSpPr/>
          <p:nvPr/>
        </p:nvGrpSpPr>
        <p:grpSpPr>
          <a:xfrm>
            <a:off x="226688" y="1014785"/>
            <a:ext cx="8024684" cy="3927329"/>
            <a:chOff x="894344" y="1493757"/>
            <a:chExt cx="9657541" cy="417679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6505124-C9BF-EE58-ECF5-D1C5859E0E02}"/>
                </a:ext>
              </a:extLst>
            </p:cNvPr>
            <p:cNvSpPr txBox="1"/>
            <p:nvPr/>
          </p:nvSpPr>
          <p:spPr>
            <a:xfrm>
              <a:off x="894344" y="1493757"/>
              <a:ext cx="4323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铁磁性样品正常感应电压波形</a:t>
              </a:r>
              <a:r>
                <a:rPr lang="en-US" altLang="zh-CN" b="1" dirty="0"/>
                <a:t>: </a:t>
              </a:r>
              <a:r>
                <a:rPr lang="zh-CN" altLang="en-US" b="1" dirty="0"/>
                <a:t>积分值为</a:t>
              </a:r>
              <a:r>
                <a:rPr lang="en-US" altLang="zh-CN" b="1" dirty="0"/>
                <a:t>0</a:t>
              </a:r>
              <a:endParaRPr lang="zh-CN" altLang="en-US" b="1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B5BD934-3895-3509-D94D-B25F8FDD2CBB}"/>
                </a:ext>
              </a:extLst>
            </p:cNvPr>
            <p:cNvSpPr txBox="1"/>
            <p:nvPr/>
          </p:nvSpPr>
          <p:spPr>
            <a:xfrm>
              <a:off x="6899923" y="1493757"/>
              <a:ext cx="365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考虑导轨振动后</a:t>
              </a:r>
              <a:r>
                <a:rPr lang="en-US" altLang="zh-CN" b="1" dirty="0"/>
                <a:t>: </a:t>
              </a:r>
              <a:r>
                <a:rPr lang="zh-CN" altLang="en-US" b="1" dirty="0"/>
                <a:t>积分值不一定为</a:t>
              </a:r>
              <a:r>
                <a:rPr lang="en-US" altLang="zh-CN" b="1" dirty="0"/>
                <a:t>0</a:t>
              </a:r>
              <a:endParaRPr lang="zh-CN" altLang="en-US" b="1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1935D4-CA1E-4F30-355D-89749D702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3758" y="2198112"/>
              <a:ext cx="3518127" cy="347243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4A9B7A0-3AEE-AEE7-BE7A-2F490D57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170" y="2198112"/>
              <a:ext cx="3528609" cy="3472437"/>
            </a:xfrm>
            <a:prstGeom prst="rect">
              <a:avLst/>
            </a:prstGeom>
          </p:spPr>
        </p:pic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73DEA11C-3879-3BA7-FCA5-F7CC057A1F66}"/>
                </a:ext>
              </a:extLst>
            </p:cNvPr>
            <p:cNvSpPr/>
            <p:nvPr/>
          </p:nvSpPr>
          <p:spPr>
            <a:xfrm>
              <a:off x="5421086" y="3222171"/>
              <a:ext cx="1095828" cy="63862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9D72599-468B-13F9-3ACA-18002F1F127F}"/>
              </a:ext>
            </a:extLst>
          </p:cNvPr>
          <p:cNvSpPr txBox="1"/>
          <p:nvPr/>
        </p:nvSpPr>
        <p:spPr>
          <a:xfrm>
            <a:off x="328288" y="5257128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振动对于信号的影响正比于样品的剩磁大小</a:t>
            </a:r>
            <a:r>
              <a:rPr lang="en-US" altLang="zh-CN" dirty="0"/>
              <a:t>,</a:t>
            </a:r>
            <a:r>
              <a:rPr lang="zh-CN" altLang="en-US" dirty="0"/>
              <a:t>以下分析均固定样品剩磁大小为</a:t>
            </a:r>
            <a:r>
              <a:rPr lang="en-US" altLang="zh-CN" dirty="0"/>
              <a:t>1Gs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01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4F982-EB66-E52F-5E44-623653DE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69EAE1-F82B-BC31-6922-32952C2632EF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导轨振动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4146FD-BC3B-235F-3B10-9BEBCC8C7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4" y="1594294"/>
            <a:ext cx="5188545" cy="34434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E76939E-AD87-70DE-876C-5F41BB2C9ED3}"/>
              </a:ext>
            </a:extLst>
          </p:cNvPr>
          <p:cNvSpPr txBox="1"/>
          <p:nvPr/>
        </p:nvSpPr>
        <p:spPr>
          <a:xfrm>
            <a:off x="312370" y="1023257"/>
            <a:ext cx="58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振动水平数据来源</a:t>
            </a:r>
            <a:r>
              <a:rPr lang="en-US" altLang="zh-CN" dirty="0"/>
              <a:t>: </a:t>
            </a:r>
            <a:r>
              <a:rPr lang="zh-CN" altLang="en-US" dirty="0"/>
              <a:t>测量得到的近代物理系楼地面的振动频谱：此时</a:t>
            </a:r>
            <a:r>
              <a:rPr lang="en-US" altLang="zh-CN" dirty="0"/>
              <a:t>RMS</a:t>
            </a:r>
            <a:r>
              <a:rPr lang="zh-CN" altLang="en-US" dirty="0"/>
              <a:t>值为</a:t>
            </a:r>
            <a:r>
              <a:rPr lang="en-US" altLang="zh-CN" dirty="0"/>
              <a:t>0.012mm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E70B0C-B6E9-D72E-890F-4DD2A1FEEE87}"/>
              </a:ext>
            </a:extLst>
          </p:cNvPr>
          <p:cNvSpPr txBox="1"/>
          <p:nvPr/>
        </p:nvSpPr>
        <p:spPr>
          <a:xfrm>
            <a:off x="312370" y="5130799"/>
            <a:ext cx="58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导轨产商给出的</a:t>
            </a:r>
            <a:r>
              <a:rPr lang="en-US" altLang="zh-CN" dirty="0"/>
              <a:t>RMS</a:t>
            </a:r>
            <a:r>
              <a:rPr lang="zh-CN" altLang="en-US" dirty="0"/>
              <a:t>参考值范围为</a:t>
            </a:r>
            <a:r>
              <a:rPr lang="en-US" altLang="zh-CN" dirty="0"/>
              <a:t>: 0.100~0.03mm</a:t>
            </a:r>
          </a:p>
          <a:p>
            <a:endParaRPr lang="en-US" altLang="zh-CN" dirty="0"/>
          </a:p>
          <a:p>
            <a:r>
              <a:rPr lang="zh-CN" altLang="en-US" dirty="0"/>
              <a:t>模拟中将测量的地面频谱根据</a:t>
            </a:r>
            <a:r>
              <a:rPr lang="en-US" altLang="zh-CN" dirty="0"/>
              <a:t>RMS</a:t>
            </a:r>
            <a:r>
              <a:rPr lang="zh-CN" altLang="en-US" dirty="0"/>
              <a:t>值等效到导轨上</a:t>
            </a:r>
            <a:r>
              <a:rPr lang="en-US" altLang="zh-CN" dirty="0"/>
              <a:t>,</a:t>
            </a:r>
            <a:r>
              <a:rPr lang="zh-CN" altLang="en-US" dirty="0"/>
              <a:t>以作估计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3A8B2EF9-6AB3-C75D-E824-176B3E1EA1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4067118"/>
                  </p:ext>
                </p:extLst>
              </p:nvPr>
            </p:nvGraphicFramePr>
            <p:xfrm>
              <a:off x="6446945" y="3064914"/>
              <a:ext cx="4859684" cy="1516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9741">
                      <a:extLst>
                        <a:ext uri="{9D8B030D-6E8A-4147-A177-3AD203B41FA5}">
                          <a16:colId xmlns:a16="http://schemas.microsoft.com/office/drawing/2014/main" val="1514351985"/>
                        </a:ext>
                      </a:extLst>
                    </a:gridCol>
                    <a:gridCol w="1545771">
                      <a:extLst>
                        <a:ext uri="{9D8B030D-6E8A-4147-A177-3AD203B41FA5}">
                          <a16:colId xmlns:a16="http://schemas.microsoft.com/office/drawing/2014/main" val="3765503794"/>
                        </a:ext>
                      </a:extLst>
                    </a:gridCol>
                    <a:gridCol w="1444172">
                      <a:extLst>
                        <a:ext uri="{9D8B030D-6E8A-4147-A177-3AD203B41FA5}">
                          <a16:colId xmlns:a16="http://schemas.microsoft.com/office/drawing/2014/main" val="829151948"/>
                        </a:ext>
                      </a:extLst>
                    </a:gridCol>
                  </a:tblGrid>
                  <a:tr h="379026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所用数据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6747561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 = 30um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845337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 = 50um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887042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 = 100um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49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3A8B2EF9-6AB3-C75D-E824-176B3E1EA1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4067118"/>
                  </p:ext>
                </p:extLst>
              </p:nvPr>
            </p:nvGraphicFramePr>
            <p:xfrm>
              <a:off x="6446945" y="3064914"/>
              <a:ext cx="4859684" cy="1516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9741">
                      <a:extLst>
                        <a:ext uri="{9D8B030D-6E8A-4147-A177-3AD203B41FA5}">
                          <a16:colId xmlns:a16="http://schemas.microsoft.com/office/drawing/2014/main" val="1514351985"/>
                        </a:ext>
                      </a:extLst>
                    </a:gridCol>
                    <a:gridCol w="1545771">
                      <a:extLst>
                        <a:ext uri="{9D8B030D-6E8A-4147-A177-3AD203B41FA5}">
                          <a16:colId xmlns:a16="http://schemas.microsoft.com/office/drawing/2014/main" val="3765503794"/>
                        </a:ext>
                      </a:extLst>
                    </a:gridCol>
                    <a:gridCol w="1444172">
                      <a:extLst>
                        <a:ext uri="{9D8B030D-6E8A-4147-A177-3AD203B41FA5}">
                          <a16:colId xmlns:a16="http://schemas.microsoft.com/office/drawing/2014/main" val="829151948"/>
                        </a:ext>
                      </a:extLst>
                    </a:gridCol>
                  </a:tblGrid>
                  <a:tr h="379026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所用数据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60" t="-7937" r="-94882" b="-3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7131" t="-7937" r="-1688" b="-3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6747561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 = 30um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845337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 = 50um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887042"/>
                      </a:ext>
                    </a:extLst>
                  </a:tr>
                  <a:tr h="37902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 = 100um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49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233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03E2B5C-7E63-6287-7E8C-9E586871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377"/>
            <a:ext cx="12192000" cy="399501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F27DFF0-15BE-2858-42F8-3B4F2DF0ADD1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主要影响因素一览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CEBF64-85F3-3834-A0B3-FD159C46301B}"/>
              </a:ext>
            </a:extLst>
          </p:cNvPr>
          <p:cNvSpPr/>
          <p:nvPr/>
        </p:nvSpPr>
        <p:spPr>
          <a:xfrm>
            <a:off x="71186" y="3058885"/>
            <a:ext cx="12055500" cy="574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3EF29A2-4C40-1D33-0325-BBD54EA705C9}"/>
              </a:ext>
            </a:extLst>
          </p:cNvPr>
          <p:cNvCxnSpPr/>
          <p:nvPr/>
        </p:nvCxnSpPr>
        <p:spPr>
          <a:xfrm flipH="1">
            <a:off x="2939143" y="3633169"/>
            <a:ext cx="638628" cy="1933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57B0FE9-D491-5176-E135-FD5E8903975E}"/>
              </a:ext>
            </a:extLst>
          </p:cNvPr>
          <p:cNvSpPr txBox="1"/>
          <p:nvPr/>
        </p:nvSpPr>
        <p:spPr>
          <a:xfrm>
            <a:off x="2295750" y="5630677"/>
            <a:ext cx="411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考虑做对感应线圈进行优化</a:t>
            </a:r>
          </a:p>
        </p:txBody>
      </p:sp>
    </p:spTree>
    <p:extLst>
      <p:ext uri="{BB962C8B-B14F-4D97-AF65-F5344CB8AC3E}">
        <p14:creationId xmlns:p14="http://schemas.microsoft.com/office/powerpoint/2010/main" val="327818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710DD4-AE1A-CD52-DD9A-808BC562B9B9}"/>
              </a:ext>
            </a:extLst>
          </p:cNvPr>
          <p:cNvSpPr/>
          <p:nvPr/>
        </p:nvSpPr>
        <p:spPr>
          <a:xfrm>
            <a:off x="0" y="0"/>
            <a:ext cx="12192000" cy="81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500" b="1" dirty="0">
                <a:latin typeface="Adobe Gothic Std B" panose="020B0800000000000000" pitchFamily="34" charset="-128"/>
              </a:rPr>
              <a:t>系统误差分析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033E6B-80B6-9588-A32F-73AB2B4E9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64"/>
            <a:ext cx="9395707" cy="5983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22F6CB-19CF-57FD-1537-403509FD01A6}"/>
              </a:ext>
            </a:extLst>
          </p:cNvPr>
          <p:cNvSpPr/>
          <p:nvPr/>
        </p:nvSpPr>
        <p:spPr>
          <a:xfrm>
            <a:off x="69802" y="1891621"/>
            <a:ext cx="9325905" cy="432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069A05-A909-7CFE-BAF1-405A6E59B3F6}"/>
              </a:ext>
            </a:extLst>
          </p:cNvPr>
          <p:cNvSpPr/>
          <p:nvPr/>
        </p:nvSpPr>
        <p:spPr>
          <a:xfrm>
            <a:off x="34900" y="5824651"/>
            <a:ext cx="9325905" cy="432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5FA5800-F09B-373C-7097-8251C6D5A9A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9395707" y="2108006"/>
            <a:ext cx="752272" cy="369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0458742-C808-8CC4-5C18-719E3F975367}"/>
              </a:ext>
            </a:extLst>
          </p:cNvPr>
          <p:cNvCxnSpPr>
            <a:cxnSpLocks/>
          </p:cNvCxnSpPr>
          <p:nvPr/>
        </p:nvCxnSpPr>
        <p:spPr>
          <a:xfrm flipV="1">
            <a:off x="9360805" y="5088531"/>
            <a:ext cx="634774" cy="935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D0926AC-E256-6979-1CA6-236FF4E47FAB}"/>
              </a:ext>
            </a:extLst>
          </p:cNvPr>
          <p:cNvSpPr/>
          <p:nvPr/>
        </p:nvSpPr>
        <p:spPr>
          <a:xfrm>
            <a:off x="21362" y="2844126"/>
            <a:ext cx="9325905" cy="432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B86836E-0C38-8ED6-F042-F80786AF4D37}"/>
              </a:ext>
            </a:extLst>
          </p:cNvPr>
          <p:cNvCxnSpPr>
            <a:cxnSpLocks/>
          </p:cNvCxnSpPr>
          <p:nvPr/>
        </p:nvCxnSpPr>
        <p:spPr>
          <a:xfrm flipV="1">
            <a:off x="9368629" y="2579605"/>
            <a:ext cx="696751" cy="480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B740B09-FF66-40FB-36A9-61BD5D69FE9A}"/>
              </a:ext>
            </a:extLst>
          </p:cNvPr>
          <p:cNvSpPr txBox="1"/>
          <p:nvPr/>
        </p:nvSpPr>
        <p:spPr>
          <a:xfrm>
            <a:off x="10086742" y="2292980"/>
            <a:ext cx="165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考虑更好的去磁设备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5242D7-55C6-FC98-FEDD-351EC1D0E88D}"/>
              </a:ext>
            </a:extLst>
          </p:cNvPr>
          <p:cNvSpPr txBox="1"/>
          <p:nvPr/>
        </p:nvSpPr>
        <p:spPr>
          <a:xfrm>
            <a:off x="9995579" y="4854695"/>
            <a:ext cx="165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考虑做磁屏蔽</a:t>
            </a:r>
          </a:p>
        </p:txBody>
      </p:sp>
    </p:spTree>
    <p:extLst>
      <p:ext uri="{BB962C8B-B14F-4D97-AF65-F5344CB8AC3E}">
        <p14:creationId xmlns:p14="http://schemas.microsoft.com/office/powerpoint/2010/main" val="67060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615</Words>
  <Application>Microsoft Office PowerPoint</Application>
  <PresentationFormat>宽屏</PresentationFormat>
  <Paragraphs>100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Adobe Gothic Std B</vt:lpstr>
      <vt:lpstr>等线</vt:lpstr>
      <vt:lpstr>等线 Light</vt:lpstr>
      <vt:lpstr>Arial</vt:lpstr>
      <vt:lpstr>Cambria Math</vt:lpstr>
      <vt:lpstr>Times New Roman</vt:lpstr>
      <vt:lpstr>Office 主题​​</vt:lpstr>
      <vt:lpstr>磁单极子样品检测仪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4</cp:revision>
  <dcterms:created xsi:type="dcterms:W3CDTF">2025-03-20T07:34:35Z</dcterms:created>
  <dcterms:modified xsi:type="dcterms:W3CDTF">2025-04-08T09:01:52Z</dcterms:modified>
</cp:coreProperties>
</file>