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9"/>
  </p:notesMasterIdLst>
  <p:handoutMasterIdLst>
    <p:handoutMasterId r:id="rId20"/>
  </p:handoutMasterIdLst>
  <p:sldIdLst>
    <p:sldId id="258" r:id="rId2"/>
    <p:sldId id="1382" r:id="rId3"/>
    <p:sldId id="1341" r:id="rId4"/>
    <p:sldId id="1374" r:id="rId5"/>
    <p:sldId id="1356" r:id="rId6"/>
    <p:sldId id="1383" r:id="rId7"/>
    <p:sldId id="1355" r:id="rId8"/>
    <p:sldId id="1384" r:id="rId9"/>
    <p:sldId id="1360" r:id="rId10"/>
    <p:sldId id="1361" r:id="rId11"/>
    <p:sldId id="1375" r:id="rId12"/>
    <p:sldId id="1358" r:id="rId13"/>
    <p:sldId id="1385" r:id="rId14"/>
    <p:sldId id="1363" r:id="rId15"/>
    <p:sldId id="1376" r:id="rId16"/>
    <p:sldId id="1378" r:id="rId17"/>
    <p:sldId id="1388" r:id="rId18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9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1439" autoAdjust="0"/>
  </p:normalViewPr>
  <p:slideViewPr>
    <p:cSldViewPr>
      <p:cViewPr>
        <p:scale>
          <a:sx n="100" d="100"/>
          <a:sy n="100" d="100"/>
        </p:scale>
        <p:origin x="2112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2025/4/7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8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202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498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6304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14.83mm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456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740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10" Type="http://schemas.openxmlformats.org/officeDocument/2006/relationships/image" Target="../media/image21.emf"/><Relationship Id="rId4" Type="http://schemas.openxmlformats.org/officeDocument/2006/relationships/image" Target="../media/image17.jpg"/><Relationship Id="rId9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磁芯线圈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04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08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FFEC1F6-74AB-4571-A5D2-032E31991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5A3D7A-A617-46BD-A944-BA45B895F7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coil3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4719043-CB00-4898-86E8-C2A4DC1791B6}"/>
              </a:ext>
            </a:extLst>
          </p:cNvPr>
          <p:cNvSpPr txBox="1"/>
          <p:nvPr/>
        </p:nvSpPr>
        <p:spPr>
          <a:xfrm>
            <a:off x="533400" y="1295400"/>
            <a:ext cx="2983509" cy="1712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更改线圈为交错排列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仿真温度调整到</a:t>
            </a:r>
            <a:r>
              <a:rPr lang="en-US" altLang="zh-CN" dirty="0"/>
              <a:t>27</a:t>
            </a:r>
            <a:r>
              <a:rPr lang="zh-CN" altLang="en-US" dirty="0"/>
              <a:t>℃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仿真电感值</a:t>
            </a:r>
            <a:r>
              <a:rPr lang="en-US" altLang="zh-CN" dirty="0"/>
              <a:t>vs</a:t>
            </a:r>
            <a:r>
              <a:rPr lang="zh-CN" altLang="en-US" dirty="0"/>
              <a:t>测试电感值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相对偏差：</a:t>
            </a:r>
            <a:r>
              <a:rPr lang="en-US" altLang="zh-CN" dirty="0"/>
              <a:t>-0.04%</a:t>
            </a:r>
            <a:endParaRPr lang="zh-CN" altLang="en-US" dirty="0"/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A7375425-EF27-41BB-B7EE-3CBCC8EFF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100902"/>
              </p:ext>
            </p:extLst>
          </p:nvPr>
        </p:nvGraphicFramePr>
        <p:xfrm>
          <a:off x="553009" y="5156707"/>
          <a:ext cx="3124200" cy="150212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202901">
                  <a:extLst>
                    <a:ext uri="{9D8B030D-6E8A-4147-A177-3AD203B41FA5}">
                      <a16:colId xmlns:a16="http://schemas.microsoft.com/office/drawing/2014/main" val="1735456763"/>
                    </a:ext>
                  </a:extLst>
                </a:gridCol>
                <a:gridCol w="1921299">
                  <a:extLst>
                    <a:ext uri="{9D8B030D-6E8A-4147-A177-3AD203B41FA5}">
                      <a16:colId xmlns:a16="http://schemas.microsoft.com/office/drawing/2014/main" val="3484282098"/>
                    </a:ext>
                  </a:extLst>
                </a:gridCol>
              </a:tblGrid>
              <a:tr h="25410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L_test</a:t>
                      </a:r>
                      <a:r>
                        <a:rPr lang="en-US" sz="1600" u="none" strike="noStrike" dirty="0">
                          <a:effectLst/>
                        </a:rPr>
                        <a:t>(</a:t>
                      </a:r>
                      <a:r>
                        <a:rPr lang="en-US" altLang="zh-CN" sz="1600" u="none" strike="noStrike" dirty="0">
                          <a:effectLst/>
                        </a:rPr>
                        <a:t>H</a:t>
                      </a:r>
                      <a:r>
                        <a:rPr lang="en-US" sz="1600" u="none" strike="noStrike" dirty="0">
                          <a:effectLst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8437202"/>
                  </a:ext>
                </a:extLst>
              </a:tr>
              <a:tr h="3120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coil3_1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0.044884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8671997"/>
                  </a:ext>
                </a:extLst>
              </a:tr>
              <a:tr h="3120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coil3_2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0.045693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706937"/>
                  </a:ext>
                </a:extLst>
              </a:tr>
              <a:tr h="3120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coil3_3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0.045357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9175004"/>
                  </a:ext>
                </a:extLst>
              </a:tr>
              <a:tr h="3120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Average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0.045311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6812813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85416956-A188-475C-B372-96613101EA98}"/>
              </a:ext>
            </a:extLst>
          </p:cNvPr>
          <p:cNvSpPr txBox="1"/>
          <p:nvPr/>
        </p:nvSpPr>
        <p:spPr>
          <a:xfrm>
            <a:off x="4648200" y="1295400"/>
            <a:ext cx="3276600" cy="465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仿真电阻值</a:t>
            </a:r>
            <a:r>
              <a:rPr lang="en-US" altLang="zh-CN" dirty="0"/>
              <a:t>vs</a:t>
            </a:r>
            <a:r>
              <a:rPr lang="zh-CN" altLang="en-US" dirty="0"/>
              <a:t>测试电阻值</a:t>
            </a: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BC378DEB-E264-4D7A-B667-F9B54E529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818559"/>
              </p:ext>
            </p:extLst>
          </p:nvPr>
        </p:nvGraphicFramePr>
        <p:xfrm>
          <a:off x="4373591" y="5482073"/>
          <a:ext cx="4168718" cy="91759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47825">
                  <a:extLst>
                    <a:ext uri="{9D8B030D-6E8A-4147-A177-3AD203B41FA5}">
                      <a16:colId xmlns:a16="http://schemas.microsoft.com/office/drawing/2014/main" val="92672867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216028835"/>
                    </a:ext>
                  </a:extLst>
                </a:gridCol>
                <a:gridCol w="1260893">
                  <a:extLst>
                    <a:ext uri="{9D8B030D-6E8A-4147-A177-3AD203B41FA5}">
                      <a16:colId xmlns:a16="http://schemas.microsoft.com/office/drawing/2014/main" val="566067936"/>
                    </a:ext>
                  </a:extLst>
                </a:gridCol>
              </a:tblGrid>
              <a:tr h="582314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低频电阻（</a:t>
                      </a:r>
                      <a:r>
                        <a:rPr lang="en-US" altLang="zh-CN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@1kHz</a:t>
                      </a:r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高频电阻（</a:t>
                      </a:r>
                      <a:r>
                        <a:rPr lang="en-US" altLang="zh-CN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@10kHz</a:t>
                      </a:r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3064548"/>
                  </a:ext>
                </a:extLst>
              </a:tr>
              <a:tr h="236684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电阻值相对偏差</a:t>
                      </a: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4.76%</a:t>
                      </a:r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3.87%</a:t>
                      </a:r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3113256"/>
                  </a:ext>
                </a:extLst>
              </a:tr>
            </a:tbl>
          </a:graphicData>
        </a:graphic>
      </p:graphicFrame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6B24FEA1-927A-4C5D-BE8C-5DB25F7CBC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893529"/>
              </p:ext>
            </p:extLst>
          </p:nvPr>
        </p:nvGraphicFramePr>
        <p:xfrm>
          <a:off x="553009" y="3048000"/>
          <a:ext cx="3124200" cy="189720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202901">
                  <a:extLst>
                    <a:ext uri="{9D8B030D-6E8A-4147-A177-3AD203B41FA5}">
                      <a16:colId xmlns:a16="http://schemas.microsoft.com/office/drawing/2014/main" val="1271041341"/>
                    </a:ext>
                  </a:extLst>
                </a:gridCol>
                <a:gridCol w="1921299">
                  <a:extLst>
                    <a:ext uri="{9D8B030D-6E8A-4147-A177-3AD203B41FA5}">
                      <a16:colId xmlns:a16="http://schemas.microsoft.com/office/drawing/2014/main" val="3888317568"/>
                    </a:ext>
                  </a:extLst>
                </a:gridCol>
              </a:tblGrid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R(mm)</a:t>
                      </a:r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L_simu</a:t>
                      </a: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8625323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0.044974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5338551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0.045330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048596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19.95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0.045509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873120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0.045687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610125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0.046046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0973665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0.046405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316474"/>
                  </a:ext>
                </a:extLst>
              </a:tr>
            </a:tbl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3E92A5F4-1406-4D4A-B820-2824A9D96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225" y="1930497"/>
            <a:ext cx="4560291" cy="342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18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9D2B6FF-9614-4716-9674-8057B46AD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8E7D1C-FF03-4ECD-854A-3C0DDBF238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19CE18D-1507-4BD5-A413-BEB035433423}"/>
              </a:ext>
            </a:extLst>
          </p:cNvPr>
          <p:cNvSpPr txBox="1"/>
          <p:nvPr/>
        </p:nvSpPr>
        <p:spPr>
          <a:xfrm>
            <a:off x="1447800" y="25146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磁芯部分修正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925C0AA-2933-4053-840C-F208E6DBDAF6}"/>
              </a:ext>
            </a:extLst>
          </p:cNvPr>
          <p:cNvSpPr txBox="1"/>
          <p:nvPr/>
        </p:nvSpPr>
        <p:spPr>
          <a:xfrm>
            <a:off x="381000" y="3886200"/>
            <a:ext cx="7543800" cy="212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横截面相同的四只磁芯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Core1</a:t>
            </a:r>
            <a:r>
              <a:rPr lang="zh-CN" altLang="en-US" dirty="0"/>
              <a:t>：长度</a:t>
            </a:r>
            <a:r>
              <a:rPr lang="en-US" altLang="zh-CN" dirty="0"/>
              <a:t>80mm</a:t>
            </a:r>
            <a:r>
              <a:rPr lang="zh-CN" altLang="en-US" dirty="0"/>
              <a:t>，共</a:t>
            </a:r>
            <a:r>
              <a:rPr lang="en-US" altLang="zh-CN" dirty="0"/>
              <a:t>4</a:t>
            </a:r>
            <a:r>
              <a:rPr lang="zh-CN" altLang="en-US" dirty="0"/>
              <a:t>只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Core2</a:t>
            </a:r>
            <a:r>
              <a:rPr lang="zh-CN" altLang="en-US" dirty="0"/>
              <a:t>：长度</a:t>
            </a:r>
            <a:r>
              <a:rPr lang="en-US" altLang="zh-CN" dirty="0"/>
              <a:t>120mm</a:t>
            </a:r>
            <a:r>
              <a:rPr lang="zh-CN" altLang="en-US" dirty="0"/>
              <a:t>，共</a:t>
            </a:r>
            <a:r>
              <a:rPr lang="en-US" altLang="zh-CN" dirty="0"/>
              <a:t>1</a:t>
            </a:r>
            <a:r>
              <a:rPr lang="zh-CN" altLang="en-US" dirty="0"/>
              <a:t>只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Core3</a:t>
            </a:r>
            <a:r>
              <a:rPr lang="zh-CN" altLang="en-US" dirty="0"/>
              <a:t>：长度</a:t>
            </a:r>
            <a:r>
              <a:rPr lang="en-US" altLang="zh-CN" dirty="0"/>
              <a:t>160mm</a:t>
            </a:r>
            <a:r>
              <a:rPr lang="zh-CN" altLang="en-US" dirty="0"/>
              <a:t>，共</a:t>
            </a:r>
            <a:r>
              <a:rPr lang="en-US" altLang="zh-CN" dirty="0"/>
              <a:t>1</a:t>
            </a:r>
            <a:r>
              <a:rPr lang="zh-CN" altLang="en-US" dirty="0"/>
              <a:t>只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Core4</a:t>
            </a:r>
            <a:r>
              <a:rPr lang="zh-CN" altLang="en-US" dirty="0"/>
              <a:t>：长度</a:t>
            </a:r>
            <a:r>
              <a:rPr lang="en-US" altLang="zh-CN" dirty="0"/>
              <a:t>200mm</a:t>
            </a:r>
            <a:r>
              <a:rPr lang="zh-CN" altLang="en-US" dirty="0"/>
              <a:t>，共</a:t>
            </a:r>
            <a:r>
              <a:rPr lang="en-US" altLang="zh-CN" dirty="0"/>
              <a:t>1</a:t>
            </a:r>
            <a:r>
              <a:rPr lang="zh-CN" altLang="en-US" dirty="0"/>
              <a:t>只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06349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BA53206-945D-47DB-A54A-7FEA31AF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BDDD2EA-51F5-4BFE-8EC0-EAFD3738AC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磁芯线圈误差来源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3AC3131-04AE-4419-9440-AF3C83EFF0A8}"/>
              </a:ext>
            </a:extLst>
          </p:cNvPr>
          <p:cNvSpPr txBox="1"/>
          <p:nvPr/>
        </p:nvSpPr>
        <p:spPr>
          <a:xfrm>
            <a:off x="125508" y="1219200"/>
            <a:ext cx="4648200" cy="5465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/>
              <a:t>温度（磁芯对温度的影响更加敏感）</a:t>
            </a:r>
            <a:endParaRPr lang="en-US" altLang="zh-CN" sz="1800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磁芯的形状（平台</a:t>
            </a:r>
            <a:r>
              <a:rPr lang="en-US" altLang="zh-CN" dirty="0"/>
              <a:t>12mm</a:t>
            </a:r>
            <a:r>
              <a:rPr lang="zh-CN" altLang="en-US" dirty="0"/>
              <a:t>，半径</a:t>
            </a:r>
            <a:r>
              <a:rPr lang="en-US" altLang="zh-CN" dirty="0"/>
              <a:t>16mm</a:t>
            </a:r>
            <a:r>
              <a:rPr lang="zh-CN" altLang="en-US" dirty="0"/>
              <a:t>）</a:t>
            </a:r>
            <a:endParaRPr lang="en-US" altLang="zh-CN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磁芯的位置</a:t>
            </a:r>
            <a:endParaRPr lang="en-US" altLang="zh-CN" dirty="0"/>
          </a:p>
          <a:p>
            <a:pPr lvl="1">
              <a:lnSpc>
                <a:spcPct val="130000"/>
              </a:lnSpc>
            </a:pPr>
            <a:r>
              <a:rPr lang="en-US" altLang="zh-CN" dirty="0"/>
              <a:t>R</a:t>
            </a:r>
            <a:r>
              <a:rPr lang="zh-CN" altLang="en-US" dirty="0"/>
              <a:t>方向</a:t>
            </a:r>
            <a:endParaRPr lang="en-US" altLang="zh-CN" dirty="0"/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电感：</a:t>
            </a:r>
            <a:r>
              <a:rPr lang="en-US" altLang="zh-CN" dirty="0"/>
              <a:t>0.18%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高频电阻（</a:t>
            </a:r>
            <a:r>
              <a:rPr lang="en-US" altLang="zh-CN" dirty="0"/>
              <a:t>@15kHz</a:t>
            </a:r>
            <a:r>
              <a:rPr lang="zh-CN" altLang="en-US" dirty="0"/>
              <a:t>）：</a:t>
            </a:r>
            <a:r>
              <a:rPr lang="en-US" altLang="zh-CN" dirty="0"/>
              <a:t>0.94%</a:t>
            </a:r>
          </a:p>
          <a:p>
            <a:pPr lvl="1">
              <a:lnSpc>
                <a:spcPct val="130000"/>
              </a:lnSpc>
            </a:pPr>
            <a:r>
              <a:rPr lang="en-US" altLang="zh-CN" dirty="0"/>
              <a:t>Z</a:t>
            </a:r>
            <a:r>
              <a:rPr lang="zh-CN" altLang="en-US" dirty="0"/>
              <a:t>方向</a:t>
            </a:r>
            <a:endParaRPr lang="en-US" altLang="zh-CN" dirty="0"/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电感：</a:t>
            </a:r>
            <a:r>
              <a:rPr lang="en-US" altLang="zh-CN" dirty="0"/>
              <a:t>6.96%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高频电阻（</a:t>
            </a:r>
            <a:r>
              <a:rPr lang="en-US" altLang="zh-CN" dirty="0"/>
              <a:t>@15kHz</a:t>
            </a:r>
            <a:r>
              <a:rPr lang="zh-CN" altLang="en-US" dirty="0"/>
              <a:t>）：</a:t>
            </a:r>
            <a:r>
              <a:rPr lang="en-US" altLang="zh-CN" dirty="0"/>
              <a:t>1.86%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</a:t>
            </a:r>
            <a:r>
              <a:rPr lang="en-US" altLang="zh-CN" dirty="0"/>
              <a:t>+</a:t>
            </a:r>
            <a:r>
              <a:rPr lang="zh-CN" altLang="en-US" dirty="0"/>
              <a:t>线圈的一致性 </a:t>
            </a:r>
            <a:endParaRPr lang="en-US" altLang="zh-CN" dirty="0"/>
          </a:p>
          <a:p>
            <a:pPr lvl="1">
              <a:lnSpc>
                <a:spcPct val="130000"/>
              </a:lnSpc>
            </a:pPr>
            <a:r>
              <a:rPr lang="en-US" altLang="zh-CN" dirty="0"/>
              <a:t>coil1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组间：</a:t>
            </a:r>
            <a:r>
              <a:rPr lang="en-US" altLang="zh-CN" dirty="0">
                <a:solidFill>
                  <a:srgbClr val="FF0000"/>
                </a:solidFill>
              </a:rPr>
              <a:t>13.7%</a:t>
            </a:r>
            <a:r>
              <a:rPr lang="zh-CN" altLang="en-US" dirty="0">
                <a:solidFill>
                  <a:srgbClr val="FF0000"/>
                </a:solidFill>
              </a:rPr>
              <a:t>；组内：</a:t>
            </a:r>
            <a:r>
              <a:rPr lang="en-US" altLang="zh-CN" dirty="0">
                <a:solidFill>
                  <a:srgbClr val="FF0000"/>
                </a:solidFill>
              </a:rPr>
              <a:t>2.53%</a:t>
            </a:r>
          </a:p>
          <a:p>
            <a:pPr lvl="1">
              <a:lnSpc>
                <a:spcPct val="130000"/>
              </a:lnSpc>
            </a:pPr>
            <a:r>
              <a:rPr lang="en-US" altLang="zh-CN" dirty="0"/>
              <a:t>coil2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组间：</a:t>
            </a:r>
            <a:r>
              <a:rPr lang="en-US" altLang="zh-CN" dirty="0">
                <a:solidFill>
                  <a:srgbClr val="FF0000"/>
                </a:solidFill>
              </a:rPr>
              <a:t>7.32%</a:t>
            </a:r>
            <a:r>
              <a:rPr lang="zh-CN" altLang="en-US" dirty="0">
                <a:solidFill>
                  <a:srgbClr val="FF0000"/>
                </a:solidFill>
              </a:rPr>
              <a:t>；组内：</a:t>
            </a:r>
            <a:r>
              <a:rPr lang="en-US" altLang="zh-CN" dirty="0">
                <a:solidFill>
                  <a:srgbClr val="FF0000"/>
                </a:solidFill>
              </a:rPr>
              <a:t>3.11%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7CE2888-475B-4C88-ABBF-74296B8E84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9" t="32523" r="36563" b="26253"/>
          <a:stretch/>
        </p:blipFill>
        <p:spPr>
          <a:xfrm>
            <a:off x="4800600" y="1219200"/>
            <a:ext cx="1548000" cy="154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B8A9D63-0BB4-47DE-8940-B5FE8F3058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9" t="42824" r="17634" b="11621"/>
          <a:stretch/>
        </p:blipFill>
        <p:spPr>
          <a:xfrm>
            <a:off x="6781800" y="1219200"/>
            <a:ext cx="2189853" cy="1548000"/>
          </a:xfrm>
          <a:prstGeom prst="rect">
            <a:avLst/>
          </a:prstGeom>
        </p:spPr>
      </p:pic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55A02EAD-DDBC-4EE5-8881-4BDA724180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919813"/>
              </p:ext>
            </p:extLst>
          </p:nvPr>
        </p:nvGraphicFramePr>
        <p:xfrm>
          <a:off x="4325734" y="2988550"/>
          <a:ext cx="2400000" cy="141732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718529">
                  <a:extLst>
                    <a:ext uri="{9D8B030D-6E8A-4147-A177-3AD203B41FA5}">
                      <a16:colId xmlns:a16="http://schemas.microsoft.com/office/drawing/2014/main" val="57318049"/>
                    </a:ext>
                  </a:extLst>
                </a:gridCol>
                <a:gridCol w="718529">
                  <a:extLst>
                    <a:ext uri="{9D8B030D-6E8A-4147-A177-3AD203B41FA5}">
                      <a16:colId xmlns:a16="http://schemas.microsoft.com/office/drawing/2014/main" val="233626175"/>
                    </a:ext>
                  </a:extLst>
                </a:gridCol>
                <a:gridCol w="962942">
                  <a:extLst>
                    <a:ext uri="{9D8B030D-6E8A-4147-A177-3AD203B41FA5}">
                      <a16:colId xmlns:a16="http://schemas.microsoft.com/office/drawing/2014/main" val="927292210"/>
                    </a:ext>
                  </a:extLst>
                </a:gridCol>
              </a:tblGrid>
              <a:tr h="91610"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L(H)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93441117"/>
                  </a:ext>
                </a:extLst>
              </a:tr>
              <a:tr h="91610">
                <a:tc rowSpan="3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R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方向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0.070234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7183464"/>
                  </a:ext>
                </a:extLst>
              </a:tr>
              <a:tr h="91610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0.070111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3610039"/>
                  </a:ext>
                </a:extLst>
              </a:tr>
              <a:tr h="91610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0.070210·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6156742"/>
                  </a:ext>
                </a:extLst>
              </a:tr>
              <a:tr h="9161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Z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方向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Z</a:t>
                      </a: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0.065243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7862037"/>
                  </a:ext>
                </a:extLst>
              </a:tr>
              <a:tr h="91610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Z2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0.069382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9714745"/>
                  </a:ext>
                </a:extLst>
              </a:tr>
              <a:tr h="91610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Z3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0.069784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9420664"/>
                  </a:ext>
                </a:extLst>
              </a:tr>
              <a:tr h="91610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Z4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0.065513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9765075"/>
                  </a:ext>
                </a:extLst>
              </a:tr>
            </a:tbl>
          </a:graphicData>
        </a:graphic>
      </p:graphicFrame>
      <p:pic>
        <p:nvPicPr>
          <p:cNvPr id="15" name="图片 14">
            <a:extLst>
              <a:ext uri="{FF2B5EF4-FFF2-40B4-BE49-F238E27FC236}">
                <a16:creationId xmlns:a16="http://schemas.microsoft.com/office/drawing/2014/main" id="{D4838B2D-24C8-4115-A38F-8D5DC04E59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7718" y="2854244"/>
            <a:ext cx="2400000" cy="180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87CB520-0E1E-4DCA-8BEE-67E2C98C11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7718" y="2858034"/>
            <a:ext cx="2400000" cy="18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773A025-831B-4535-848F-13B3BBD12F02}"/>
                  </a:ext>
                </a:extLst>
              </p:cNvPr>
              <p:cNvSpPr txBox="1"/>
              <p:nvPr/>
            </p:nvSpPr>
            <p:spPr>
              <a:xfrm>
                <a:off x="2295525" y="2194223"/>
                <a:ext cx="2514600" cy="609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𝑎𝑥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num>
                        <m:den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den>
                      </m:f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773A025-831B-4535-848F-13B3BBD12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525" y="2194223"/>
                <a:ext cx="2514600" cy="6090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B6EB3C2A-1E6A-4240-8575-F84308E07E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48591" y="4648858"/>
            <a:ext cx="2777143" cy="144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A074CAC-70D9-46DF-A24D-879DEC86B7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06200" y="5281822"/>
            <a:ext cx="2705143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8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671B790-2800-47F7-AF6C-BB38A51D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7B94345-2800-4AB9-A3ED-677818C3CB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相关说明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4764994-74EF-4268-AD0C-7034B7944CB7}"/>
              </a:ext>
            </a:extLst>
          </p:cNvPr>
          <p:cNvSpPr txBox="1"/>
          <p:nvPr/>
        </p:nvSpPr>
        <p:spPr>
          <a:xfrm>
            <a:off x="7032626" y="4654751"/>
            <a:ext cx="20574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不同时间的两次测量一致性很好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A63AD00-2BF4-4B70-AB45-FFC583076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9" y="1062025"/>
            <a:ext cx="6981340" cy="324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FCE4982-D807-4437-969E-D3618D038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4654751"/>
            <a:ext cx="3380889" cy="205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73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09E27F4-55ED-4386-AA9F-F37DA1F3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1F20508-DAEE-4E0A-A58C-C66500D4B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磁芯线圈测试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C24A931-2C43-4ABC-954F-F6AC1B385BC2}"/>
              </a:ext>
            </a:extLst>
          </p:cNvPr>
          <p:cNvSpPr txBox="1"/>
          <p:nvPr/>
        </p:nvSpPr>
        <p:spPr>
          <a:xfrm>
            <a:off x="304800" y="1066800"/>
            <a:ext cx="7239000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线圈：</a:t>
            </a:r>
            <a:r>
              <a:rPr lang="en-US" altLang="zh-CN" dirty="0"/>
              <a:t>Coil1_1</a:t>
            </a:r>
            <a:r>
              <a:rPr lang="zh-CN" altLang="en-US" dirty="0"/>
              <a:t>；</a:t>
            </a:r>
            <a:r>
              <a:rPr lang="en-US" altLang="zh-CN" dirty="0"/>
              <a:t>Coil1_2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磁芯：</a:t>
            </a:r>
            <a:r>
              <a:rPr lang="en-US" altLang="zh-CN" dirty="0"/>
              <a:t>Core1_1</a:t>
            </a:r>
            <a:r>
              <a:rPr lang="zh-CN" altLang="en-US" dirty="0"/>
              <a:t>，</a:t>
            </a:r>
            <a:r>
              <a:rPr lang="en-US" altLang="zh-CN" dirty="0"/>
              <a:t>2</a:t>
            </a:r>
            <a:r>
              <a:rPr lang="zh-CN" altLang="en-US" dirty="0"/>
              <a:t>，</a:t>
            </a:r>
            <a:r>
              <a:rPr lang="en-US" altLang="zh-CN" dirty="0"/>
              <a:t>3</a:t>
            </a:r>
            <a:r>
              <a:rPr lang="zh-CN" altLang="en-US" dirty="0"/>
              <a:t>，</a:t>
            </a:r>
            <a:r>
              <a:rPr lang="en-US" altLang="zh-CN" dirty="0"/>
              <a:t>4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测试温度：</a:t>
            </a:r>
            <a:r>
              <a:rPr lang="en-US" altLang="zh-CN" dirty="0"/>
              <a:t>27</a:t>
            </a:r>
            <a:r>
              <a:rPr lang="zh-CN" altLang="en-US" dirty="0"/>
              <a:t>℃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电感值：偏差</a:t>
            </a:r>
            <a:r>
              <a:rPr lang="en-US" altLang="zh-CN" dirty="0"/>
              <a:t>0.09%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9574832-C06E-42F8-BE25-E0306565F3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146568"/>
              </p:ext>
            </p:extLst>
          </p:nvPr>
        </p:nvGraphicFramePr>
        <p:xfrm>
          <a:off x="542925" y="3235643"/>
          <a:ext cx="8058150" cy="329374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686050">
                  <a:extLst>
                    <a:ext uri="{9D8B030D-6E8A-4147-A177-3AD203B41FA5}">
                      <a16:colId xmlns:a16="http://schemas.microsoft.com/office/drawing/2014/main" val="307092300"/>
                    </a:ext>
                  </a:extLst>
                </a:gridCol>
                <a:gridCol w="2686050">
                  <a:extLst>
                    <a:ext uri="{9D8B030D-6E8A-4147-A177-3AD203B41FA5}">
                      <a16:colId xmlns:a16="http://schemas.microsoft.com/office/drawing/2014/main" val="3801401555"/>
                    </a:ext>
                  </a:extLst>
                </a:gridCol>
                <a:gridCol w="2686050">
                  <a:extLst>
                    <a:ext uri="{9D8B030D-6E8A-4147-A177-3AD203B41FA5}">
                      <a16:colId xmlns:a16="http://schemas.microsoft.com/office/drawing/2014/main" val="1178035177"/>
                    </a:ext>
                  </a:extLst>
                </a:gridCol>
              </a:tblGrid>
              <a:tr h="82422"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L_simu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L_simu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6195253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磁芯半径（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</a:t>
                      </a:r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Coil1_Core1</a:t>
                      </a:r>
                      <a:r>
                        <a:rPr lang="zh-CN" altLang="en-US" sz="1600" dirty="0"/>
                        <a:t>（</a:t>
                      </a:r>
                      <a:r>
                        <a:rPr lang="en-US" altLang="zh-CN" sz="1600" dirty="0"/>
                        <a:t>H</a:t>
                      </a:r>
                      <a:r>
                        <a:rPr lang="zh-CN" altLang="en-US" sz="1600" dirty="0"/>
                        <a:t>）</a:t>
                      </a: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9775541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14.90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0.069609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8863051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14.95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0.069802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344802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0.069983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6393713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15.05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0.070181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4849309"/>
                  </a:ext>
                </a:extLst>
              </a:tr>
              <a:tr h="172683"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L_test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7353717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Core_1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Coil1_1</a:t>
                      </a: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Coil1_2</a:t>
                      </a: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207845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0.069366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0.069118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0543693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0.070347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0.070127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467097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0.06988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0.069655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2402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0.069862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0.069882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92097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0.069809666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709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991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EC0E637-206A-45E4-ABA5-1F94DCD35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F93324-25F4-468A-AC38-8676A15458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altLang="zh-CN" dirty="0"/>
              <a:t>Coil1</a:t>
            </a:r>
            <a:r>
              <a:rPr lang="zh-CN" altLang="en-US" dirty="0"/>
              <a:t>的磁导率虚部结果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3A786D8-9C2E-4D98-9524-0D311F484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5824627"/>
            <a:ext cx="4257143" cy="71428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DF1F23C-E08D-42EA-AB5B-3DAC8F2DD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201" y="1905000"/>
            <a:ext cx="4320001" cy="324000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6BFD9CF7-4AE7-4364-B720-482471F1AF25}"/>
              </a:ext>
            </a:extLst>
          </p:cNvPr>
          <p:cNvSpPr txBox="1"/>
          <p:nvPr/>
        </p:nvSpPr>
        <p:spPr>
          <a:xfrm>
            <a:off x="381000" y="5741200"/>
            <a:ext cx="20574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不同时间的两次测量一致性良好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D610A685-C65D-4DBA-BF4A-DC6134A52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057400"/>
            <a:ext cx="4320001" cy="32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76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EC0E637-206A-45E4-ABA5-1F94DCD35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F93324-25F4-468A-AC38-8676A15458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Coil2_Core1</a:t>
            </a:r>
            <a:r>
              <a:rPr lang="zh-CN" altLang="en-US" dirty="0"/>
              <a:t>结果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C03DEF1-0E81-4015-AF56-50DF5EEA0237}"/>
              </a:ext>
            </a:extLst>
          </p:cNvPr>
          <p:cNvSpPr txBox="1"/>
          <p:nvPr/>
        </p:nvSpPr>
        <p:spPr>
          <a:xfrm>
            <a:off x="228600" y="1371600"/>
            <a:ext cx="29718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电阻相对偏差：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Range: 10.39%~~18.18%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B7CAB42-BC47-4377-AC0A-867DA2878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668237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83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AA58D82-45BA-46F8-A0D2-DB7E9F9E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73421D-A448-4285-A695-46632C858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信噪比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D4701C7-2206-4CD6-8338-32E5F1FCA3F5}"/>
                  </a:ext>
                </a:extLst>
              </p:cNvPr>
              <p:cNvSpPr txBox="1"/>
              <p:nvPr/>
            </p:nvSpPr>
            <p:spPr>
              <a:xfrm>
                <a:off x="304800" y="1314450"/>
                <a:ext cx="8382000" cy="4187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以</a:t>
                </a:r>
                <a:r>
                  <a:rPr lang="en-US" altLang="zh-CN" dirty="0"/>
                  <a:t>coil2_core1 </a:t>
                </a:r>
                <a:r>
                  <a:rPr lang="zh-CN" altLang="en-US" dirty="0"/>
                  <a:t>为例，讨论信噪比结果，此处所有的信噪比均指</a:t>
                </a:r>
                <a:r>
                  <a:rPr lang="en-US" altLang="zh-CN" dirty="0"/>
                  <a:t>SNR0</a:t>
                </a:r>
                <a:r>
                  <a:rPr lang="zh-CN" altLang="en-US" dirty="0"/>
                  <a:t>（只考虑线圈热噪声的信噪比）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空气芯：</a:t>
                </a:r>
                <a:r>
                  <a:rPr lang="en-US" altLang="zh-CN" dirty="0"/>
                  <a:t>SNR=3.02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磁芯：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使用仿真得到的交流电阻结果</a:t>
                </a:r>
                <a:r>
                  <a:rPr lang="en-US" altLang="zh-CN" dirty="0"/>
                  <a:t> SNR=46.7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使用实际交流电阻，假定实际交流电阻与仿真得到的交流电阻的偏差满足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𝑒𝑟𝑟𝑜𝑟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(%)=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10000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SNR=43.23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使用实际测试得到交流电阻</a:t>
                </a:r>
                <a:r>
                  <a:rPr lang="en-US" altLang="zh-CN" dirty="0"/>
                  <a:t>SNR=44.07</a:t>
                </a: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D4701C7-2206-4CD6-8338-32E5F1FCA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314450"/>
                <a:ext cx="8382000" cy="4187813"/>
              </a:xfrm>
              <a:prstGeom prst="rect">
                <a:avLst/>
              </a:prstGeom>
              <a:blipFill>
                <a:blip r:embed="rId2"/>
                <a:stretch>
                  <a:fillRect l="-582" b="-5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F500AB29-6EE1-48F4-8B32-08BA9EDDA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600" y="4454526"/>
            <a:ext cx="30226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48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D2FE263-E003-48C1-A82C-8AB446CB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8B13B5E-6B58-42E0-A64A-4BA6F6A061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研究目的与方法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55621B5-C660-450C-86EC-6B82C81CE654}"/>
                  </a:ext>
                </a:extLst>
              </p:cNvPr>
              <p:cNvSpPr txBox="1"/>
              <p:nvPr/>
            </p:nvSpPr>
            <p:spPr>
              <a:xfrm>
                <a:off x="266700" y="1090574"/>
                <a:ext cx="7734300" cy="5637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3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dirty="0"/>
                  <a:t>研究目的</a:t>
                </a:r>
                <a:endParaRPr lang="en-US" altLang="zh-CN" dirty="0"/>
              </a:p>
              <a:p>
                <a:pPr lvl="1" algn="just">
                  <a:lnSpc>
                    <a:spcPct val="130000"/>
                  </a:lnSpc>
                </a:pPr>
                <a:r>
                  <a:rPr lang="zh-CN" altLang="en-US" dirty="0"/>
                  <a:t>对磁芯线圈的参数进行理解，并预测更大尺寸的磁芯线圈的信号增益与损耗，得到信噪比</a:t>
                </a:r>
                <a:endParaRPr lang="en-US" altLang="zh-CN" dirty="0"/>
              </a:p>
              <a:p>
                <a:pPr marL="285750" indent="-285750" algn="just">
                  <a:lnSpc>
                    <a:spcPct val="13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dirty="0"/>
                  <a:t>研究方法</a:t>
                </a:r>
                <a:endParaRPr lang="en-US" altLang="zh-CN" dirty="0"/>
              </a:p>
              <a:p>
                <a:pPr lvl="1" algn="just">
                  <a:lnSpc>
                    <a:spcPct val="130000"/>
                  </a:lnSpc>
                </a:pPr>
                <a:r>
                  <a:rPr lang="zh-CN" altLang="en-US" dirty="0"/>
                  <a:t>信号增益：可以通过仿真得到准确的信号增益</a:t>
                </a:r>
                <a:endParaRPr lang="en-US" altLang="zh-CN" dirty="0"/>
              </a:p>
              <a:p>
                <a:pPr marL="742950" lvl="1" indent="-285750" algn="just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难点：对尺寸更大的线圈进行</a:t>
                </a:r>
                <a:r>
                  <a:rPr lang="en-US" altLang="zh-CN" dirty="0" err="1"/>
                  <a:t>comsol</a:t>
                </a:r>
                <a:r>
                  <a:rPr lang="en-US" altLang="zh-CN" dirty="0"/>
                  <a:t> </a:t>
                </a:r>
                <a:r>
                  <a:rPr lang="zh-CN" altLang="en-US" dirty="0"/>
                  <a:t>仿真存在难度，例如探测半径</a:t>
                </a:r>
                <a:r>
                  <a:rPr lang="en-US" altLang="zh-CN" dirty="0"/>
                  <a:t>500mm</a:t>
                </a:r>
                <a:r>
                  <a:rPr lang="zh-CN" altLang="en-US" dirty="0"/>
                  <a:t>，线径</a:t>
                </a:r>
                <a:r>
                  <a:rPr lang="en-US" altLang="zh-CN" dirty="0"/>
                  <a:t>1mm</a:t>
                </a:r>
                <a:r>
                  <a:rPr lang="zh-CN" altLang="en-US" dirty="0"/>
                  <a:t>的线圈，网格剖分会导致有限元分析不收敛</a:t>
                </a:r>
                <a:endParaRPr lang="en-US" altLang="zh-CN" dirty="0"/>
              </a:p>
              <a:p>
                <a:pPr lvl="1" algn="just">
                  <a:lnSpc>
                    <a:spcPct val="130000"/>
                  </a:lnSpc>
                </a:pPr>
                <a:r>
                  <a:rPr lang="zh-CN" altLang="en-US" dirty="0"/>
                  <a:t>损耗：通过对已有磁芯的磁导率虚部进行求解，预测使用相同磁芯材料的磁芯线圈的损耗</a:t>
                </a:r>
                <a:endParaRPr lang="en-US" altLang="zh-CN" dirty="0"/>
              </a:p>
              <a:p>
                <a:pPr marL="742950" lvl="1" indent="-285750" algn="just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难点：</a:t>
                </a:r>
                <a:r>
                  <a:rPr lang="en-US" altLang="zh-CN" dirty="0"/>
                  <a:t> </a:t>
                </a:r>
                <a:r>
                  <a:rPr lang="zh-CN" altLang="en-US" dirty="0"/>
                  <a:t>加入磁芯之后，线圈部分的损耗也会改变</a:t>
                </a:r>
                <a:endParaRPr lang="en-US" altLang="zh-CN" dirty="0"/>
              </a:p>
              <a:p>
                <a:pPr lvl="1"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𝑐𝑜𝑖𝑙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pPr lvl="1"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𝑜𝑟𝑒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lvl="1" algn="just">
                  <a:lnSpc>
                    <a:spcPct val="130000"/>
                  </a:lnSpc>
                </a:pPr>
                <a:r>
                  <a:rPr lang="zh-CN" altLang="en-US" dirty="0"/>
                  <a:t>在仿真中任意给定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_0</m:t>
                    </m:r>
                  </m:oMath>
                </a14:m>
                <a:r>
                  <a:rPr lang="zh-CN" altLang="en-US" dirty="0"/>
                  <a:t>仿真得到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𝑐𝑜𝑖𝑙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_0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_0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/>
                  <a:t>可以求得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zh-CN" dirty="0"/>
              </a:p>
              <a:p>
                <a:pPr lvl="1" algn="just">
                  <a:lnSpc>
                    <a:spcPct val="130000"/>
                  </a:lnSpc>
                </a:pPr>
                <a:r>
                  <a:rPr lang="zh-CN" altLang="en-US" dirty="0"/>
                  <a:t>测试得到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</m:oMath>
                </a14:m>
                <a:r>
                  <a:rPr lang="zh-CN" altLang="en-US" dirty="0"/>
                  <a:t>，减去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𝑐𝑜𝑖𝑙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_0</m:t>
                    </m:r>
                  </m:oMath>
                </a14:m>
                <a:r>
                  <a:rPr lang="zh-CN" altLang="en-US" dirty="0"/>
                  <a:t>，得到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zh-CN" altLang="en-US" dirty="0"/>
                  <a:t>，已知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dirty="0"/>
                  <a:t>求得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55621B5-C660-450C-86EC-6B82C81CE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1090574"/>
                <a:ext cx="7734300" cy="5637121"/>
              </a:xfrm>
              <a:prstGeom prst="rect">
                <a:avLst/>
              </a:prstGeom>
              <a:blipFill>
                <a:blip r:embed="rId3"/>
                <a:stretch>
                  <a:fillRect l="-552" r="-630" b="-6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7CF6977-AF4F-4FA4-8D8E-82D3F0CFED6A}"/>
                  </a:ext>
                </a:extLst>
              </p:cNvPr>
              <p:cNvSpPr txBox="1"/>
              <p:nvPr/>
            </p:nvSpPr>
            <p:spPr>
              <a:xfrm>
                <a:off x="5994918" y="3962400"/>
                <a:ext cx="3072882" cy="1558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solidFill>
                      <a:srgbClr val="FF0000"/>
                    </a:solidFill>
                  </a:rPr>
                  <a:t>不同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  <m:sup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zh-CN" altLang="en-US" sz="1600" dirty="0">
                    <a:solidFill>
                      <a:srgbClr val="FF0000"/>
                    </a:solidFill>
                  </a:rPr>
                  <a:t>下，</a:t>
                </a:r>
                <a:r>
                  <a:rPr lang="en-US" altLang="zh-CN" sz="16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𝑐𝑜𝑖𝑙</m:t>
                        </m:r>
                      </m:sub>
                    </m:sSub>
                  </m:oMath>
                </a14:m>
                <a:r>
                  <a:rPr lang="zh-CN" altLang="en-US" sz="1600" dirty="0">
                    <a:solidFill>
                      <a:srgbClr val="FF0000"/>
                    </a:solidFill>
                  </a:rPr>
                  <a:t>以及</a:t>
                </a: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sz="1600" dirty="0">
                    <a:solidFill>
                      <a:srgbClr val="FF0000"/>
                    </a:solidFill>
                  </a:rPr>
                  <a:t>基本不变</a:t>
                </a:r>
                <a:endParaRPr lang="en-US" altLang="zh-CN" sz="1600" dirty="0">
                  <a:solidFill>
                    <a:srgbClr val="FF0000"/>
                  </a:solidFill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solidFill>
                      <a:srgbClr val="FF0000"/>
                    </a:solidFill>
                  </a:rPr>
                  <a:t>要求仿真的模型与实际模型符合度很高，</a:t>
                </a:r>
                <a:r>
                  <a:rPr lang="en-US" altLang="zh-CN" sz="16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zh-CN" altLang="en-US" sz="1600" dirty="0">
                    <a:solidFill>
                      <a:srgbClr val="FF0000"/>
                    </a:solidFill>
                  </a:rPr>
                  <a:t>才会准确</a:t>
                </a: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7CF6977-AF4F-4FA4-8D8E-82D3F0CFE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918" y="3962400"/>
                <a:ext cx="3072882" cy="1558632"/>
              </a:xfrm>
              <a:prstGeom prst="rect">
                <a:avLst/>
              </a:prstGeom>
              <a:blipFill>
                <a:blip r:embed="rId4"/>
                <a:stretch>
                  <a:fillRect l="-792" r="-990" b="-39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2FBF2022-0E2D-43CB-8350-D15E0300E1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466096"/>
            <a:ext cx="38481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0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D2FE263-E003-48C1-A82C-8AB446CB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8B13B5E-6B58-42E0-A64A-4BA6F6A061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误差来源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C4FF001-B9E5-4BAD-B7E6-9ADA3D7CD373}"/>
              </a:ext>
            </a:extLst>
          </p:cNvPr>
          <p:cNvSpPr txBox="1"/>
          <p:nvPr/>
        </p:nvSpPr>
        <p:spPr>
          <a:xfrm>
            <a:off x="228600" y="1087292"/>
            <a:ext cx="7315200" cy="5867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可能导致仿真结果与实测结果不同的因素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线圈部分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模型中的温度：通过影响铜的电导率</a:t>
            </a:r>
            <a:endParaRPr lang="en-US" altLang="zh-CN" dirty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模型中的线圈排布方式</a:t>
            </a:r>
            <a:endParaRPr lang="en-US" altLang="zh-CN" dirty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模型中的线圈半径</a:t>
            </a:r>
            <a:endParaRPr lang="en-US" altLang="zh-CN" dirty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模型中的匝数</a:t>
            </a:r>
            <a:endParaRPr lang="en-US" altLang="zh-CN" dirty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测量误差：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bootstrap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工艺偏差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磁芯部分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模型中的温度：通过影响磁芯的磁导率（主要是磁导率虚部）</a:t>
            </a:r>
            <a:endParaRPr lang="en-US" altLang="zh-CN" dirty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模型中的磁芯位置</a:t>
            </a:r>
            <a:endParaRPr lang="en-US" altLang="zh-CN" dirty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模型中的磁芯半径</a:t>
            </a:r>
            <a:endParaRPr lang="en-US" altLang="zh-CN" dirty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测量误差：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bootstrap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工艺偏差</a:t>
            </a:r>
            <a:endParaRPr lang="en-US" altLang="zh-CN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274F51E-269C-499D-9B40-84F333A837E7}"/>
              </a:ext>
            </a:extLst>
          </p:cNvPr>
          <p:cNvSpPr/>
          <p:nvPr/>
        </p:nvSpPr>
        <p:spPr>
          <a:xfrm>
            <a:off x="228600" y="1600200"/>
            <a:ext cx="7086600" cy="2819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A1EDBFC-BC79-4B20-9C5D-607D98546DEE}"/>
              </a:ext>
            </a:extLst>
          </p:cNvPr>
          <p:cNvSpPr txBox="1"/>
          <p:nvPr/>
        </p:nvSpPr>
        <p:spPr>
          <a:xfrm>
            <a:off x="5105400" y="2343550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通过对比空气芯线圈的仿真结果与测试结果进行修正模型中的参数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（电感）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E6270E6-CFBA-49A2-AC62-C0A4DD8DDA10}"/>
              </a:ext>
            </a:extLst>
          </p:cNvPr>
          <p:cNvSpPr/>
          <p:nvPr/>
        </p:nvSpPr>
        <p:spPr>
          <a:xfrm>
            <a:off x="228600" y="4495800"/>
            <a:ext cx="7086600" cy="236220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DB485BD-7D7E-48F3-9D35-B92E62CC7BFE}"/>
              </a:ext>
            </a:extLst>
          </p:cNvPr>
          <p:cNvSpPr txBox="1"/>
          <p:nvPr/>
        </p:nvSpPr>
        <p:spPr>
          <a:xfrm>
            <a:off x="5105400" y="5304472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通过对比磁芯线圈的仿真结果与测试结果进行修正模型中的参数</a:t>
            </a:r>
            <a:endParaRPr lang="en-US" altLang="zh-CN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（电感）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DA068F5-411B-4BB3-B10C-64E3042B7A4D}"/>
              </a:ext>
            </a:extLst>
          </p:cNvPr>
          <p:cNvSpPr txBox="1"/>
          <p:nvPr/>
        </p:nvSpPr>
        <p:spPr>
          <a:xfrm>
            <a:off x="7449328" y="2244494"/>
            <a:ext cx="16946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难以修正的因素：</a:t>
            </a:r>
            <a:endParaRPr lang="en-US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/>
              <a:t>实际线圈绕法</a:t>
            </a:r>
            <a:r>
              <a:rPr lang="en-US" altLang="zh-CN" sz="1600" dirty="0"/>
              <a:t>vs</a:t>
            </a:r>
            <a:r>
              <a:rPr lang="zh-CN" altLang="en-US" sz="1600" dirty="0"/>
              <a:t>模型线圈绕法</a:t>
            </a:r>
            <a:endParaRPr lang="en-US" altLang="zh-CN" sz="1600" dirty="0"/>
          </a:p>
          <a:p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672419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9D2B6FF-9614-4716-9674-8057B46AD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8E7D1C-FF03-4ECD-854A-3C0DDBF238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19CE18D-1507-4BD5-A413-BEB035433423}"/>
              </a:ext>
            </a:extLst>
          </p:cNvPr>
          <p:cNvSpPr txBox="1"/>
          <p:nvPr/>
        </p:nvSpPr>
        <p:spPr>
          <a:xfrm>
            <a:off x="1447800" y="25146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线圈部分修正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1C55555-41A3-4625-97CD-998E4C9729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3" t="14449" r="1" b="23303"/>
          <a:stretch/>
        </p:blipFill>
        <p:spPr>
          <a:xfrm flipH="1">
            <a:off x="4572000" y="2965587"/>
            <a:ext cx="4019550" cy="3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35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704830B-E4C1-47A7-8E40-4604C4809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2359C69-E281-4246-833E-6D20278125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影响因素总结</a:t>
            </a: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F59C0CA5-46F9-43E6-A4D9-15A06BFF9F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526081"/>
              </p:ext>
            </p:extLst>
          </p:nvPr>
        </p:nvGraphicFramePr>
        <p:xfrm>
          <a:off x="38098" y="1937047"/>
          <a:ext cx="9067804" cy="497023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73061">
                  <a:extLst>
                    <a:ext uri="{9D8B030D-6E8A-4147-A177-3AD203B41FA5}">
                      <a16:colId xmlns:a16="http://schemas.microsoft.com/office/drawing/2014/main" val="4224021009"/>
                    </a:ext>
                  </a:extLst>
                </a:gridCol>
                <a:gridCol w="810527">
                  <a:extLst>
                    <a:ext uri="{9D8B030D-6E8A-4147-A177-3AD203B41FA5}">
                      <a16:colId xmlns:a16="http://schemas.microsoft.com/office/drawing/2014/main" val="3354536450"/>
                    </a:ext>
                  </a:extLst>
                </a:gridCol>
                <a:gridCol w="810527">
                  <a:extLst>
                    <a:ext uri="{9D8B030D-6E8A-4147-A177-3AD203B41FA5}">
                      <a16:colId xmlns:a16="http://schemas.microsoft.com/office/drawing/2014/main" val="700873961"/>
                    </a:ext>
                  </a:extLst>
                </a:gridCol>
                <a:gridCol w="810527">
                  <a:extLst>
                    <a:ext uri="{9D8B030D-6E8A-4147-A177-3AD203B41FA5}">
                      <a16:colId xmlns:a16="http://schemas.microsoft.com/office/drawing/2014/main" val="2382896019"/>
                    </a:ext>
                  </a:extLst>
                </a:gridCol>
                <a:gridCol w="810527">
                  <a:extLst>
                    <a:ext uri="{9D8B030D-6E8A-4147-A177-3AD203B41FA5}">
                      <a16:colId xmlns:a16="http://schemas.microsoft.com/office/drawing/2014/main" val="1309082992"/>
                    </a:ext>
                  </a:extLst>
                </a:gridCol>
                <a:gridCol w="810527">
                  <a:extLst>
                    <a:ext uri="{9D8B030D-6E8A-4147-A177-3AD203B41FA5}">
                      <a16:colId xmlns:a16="http://schemas.microsoft.com/office/drawing/2014/main" val="3277593476"/>
                    </a:ext>
                  </a:extLst>
                </a:gridCol>
                <a:gridCol w="810527">
                  <a:extLst>
                    <a:ext uri="{9D8B030D-6E8A-4147-A177-3AD203B41FA5}">
                      <a16:colId xmlns:a16="http://schemas.microsoft.com/office/drawing/2014/main" val="3496340955"/>
                    </a:ext>
                  </a:extLst>
                </a:gridCol>
                <a:gridCol w="810527">
                  <a:extLst>
                    <a:ext uri="{9D8B030D-6E8A-4147-A177-3AD203B41FA5}">
                      <a16:colId xmlns:a16="http://schemas.microsoft.com/office/drawing/2014/main" val="3370566477"/>
                    </a:ext>
                  </a:extLst>
                </a:gridCol>
                <a:gridCol w="810527">
                  <a:extLst>
                    <a:ext uri="{9D8B030D-6E8A-4147-A177-3AD203B41FA5}">
                      <a16:colId xmlns:a16="http://schemas.microsoft.com/office/drawing/2014/main" val="495786981"/>
                    </a:ext>
                  </a:extLst>
                </a:gridCol>
                <a:gridCol w="810527">
                  <a:extLst>
                    <a:ext uri="{9D8B030D-6E8A-4147-A177-3AD203B41FA5}">
                      <a16:colId xmlns:a16="http://schemas.microsoft.com/office/drawing/2014/main" val="3604433107"/>
                    </a:ext>
                  </a:extLst>
                </a:gridCol>
              </a:tblGrid>
              <a:tr h="673767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低频电阻（</a:t>
                      </a:r>
                      <a:r>
                        <a:rPr lang="en-US" altLang="zh-CN" dirty="0"/>
                        <a:t>@1kHz</a:t>
                      </a:r>
                      <a:r>
                        <a:rPr lang="zh-CN" altLang="en-US" dirty="0"/>
                        <a:t>）</a:t>
                      </a:r>
                      <a:endParaRPr lang="en-US" altLang="zh-CN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高频电阻（</a:t>
                      </a:r>
                      <a:r>
                        <a:rPr lang="en-US" altLang="zh-CN" dirty="0"/>
                        <a:t>@10kHz</a:t>
                      </a:r>
                      <a:r>
                        <a:rPr lang="zh-CN" altLang="en-US" dirty="0"/>
                        <a:t>）</a:t>
                      </a:r>
                      <a:endParaRPr lang="en-US" altLang="zh-CN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电感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148922"/>
                  </a:ext>
                </a:extLst>
              </a:tr>
              <a:tr h="673767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影响因素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Coil2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Coil3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Coil1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Coil2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coil3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Coil1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Coil2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coil3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565066"/>
                  </a:ext>
                </a:extLst>
              </a:tr>
              <a:tr h="673767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温度</a:t>
                      </a:r>
                      <a:endParaRPr lang="en-US" altLang="zh-CN" dirty="0"/>
                    </a:p>
                    <a:p>
                      <a:pPr algn="ctr"/>
                      <a:r>
                        <a:rPr lang="zh-CN" altLang="en-US" dirty="0"/>
                        <a:t>变化</a:t>
                      </a:r>
                      <a:r>
                        <a:rPr lang="en-US" altLang="zh-CN" dirty="0"/>
                        <a:t>+5k @ 293.15k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1.87%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1.86%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1.84%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-0.46%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-0.63%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-0.73%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758841"/>
                  </a:ext>
                </a:extLst>
              </a:tr>
              <a:tr h="78325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线圈排布</a:t>
                      </a:r>
                      <a:endParaRPr lang="en-US" altLang="zh-CN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-2.10%</a:t>
                      </a:r>
                      <a:endParaRPr lang="zh-CN" altLang="en-US" sz="1600" kern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-2.11%</a:t>
                      </a:r>
                      <a:endParaRPr lang="zh-CN" altLang="en-US" sz="1600" kern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-2.11%</a:t>
                      </a:r>
                      <a:endParaRPr lang="zh-CN" altLang="en-US" sz="1600" kern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1.89%</a:t>
                      </a:r>
                      <a:endParaRPr lang="zh-CN" altLang="en-US" sz="1600" kern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0.97%</a:t>
                      </a:r>
                      <a:endParaRPr lang="zh-CN" altLang="en-US" sz="1600" kern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0.46%</a:t>
                      </a:r>
                      <a:endParaRPr lang="zh-CN" altLang="en-US" sz="1600" kern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1.43%</a:t>
                      </a:r>
                      <a:endParaRPr lang="zh-CN" altLang="en-US" sz="1600" kern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1.85%</a:t>
                      </a:r>
                      <a:endParaRPr lang="zh-CN" altLang="en-US" sz="1600" kern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2.11%</a:t>
                      </a:r>
                      <a:endParaRPr lang="zh-CN" altLang="en-US" sz="1600" kern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411043"/>
                  </a:ext>
                </a:extLst>
              </a:tr>
              <a:tr h="78325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线圈半径</a:t>
                      </a:r>
                      <a:endParaRPr lang="en-US" altLang="zh-CN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变化</a:t>
                      </a:r>
                      <a:r>
                        <a:rPr lang="en-US" altLang="zh-CN" dirty="0"/>
                        <a:t>+0.1mm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0.43%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0.42%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0.42%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0.37%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0.37%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0.37%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0.72%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0.76%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0.78%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048566"/>
                  </a:ext>
                </a:extLst>
              </a:tr>
              <a:tr h="690469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测试误差</a:t>
                      </a:r>
                      <a:endParaRPr lang="en-US" altLang="zh-CN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US" altLang="zh-CN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Bootstrap 1000</a:t>
                      </a:r>
                      <a:r>
                        <a:rPr lang="zh-CN" alt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次</a:t>
                      </a:r>
                      <a:endParaRPr lang="en-US" altLang="zh-CN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#1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1.41%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1.85%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1.94%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3.91%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4.23%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5.01%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0.00%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0.00%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0.00%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567441"/>
                  </a:ext>
                </a:extLst>
              </a:tr>
              <a:tr h="67376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工艺偏差</a:t>
                      </a:r>
                      <a:endParaRPr lang="en-US" altLang="zh-CN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0.17%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0.53%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0.48%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2.78%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0.78%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1.31%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1.75%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0.53%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0.91%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24097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BB1BEF5-CE73-4EA6-B403-F0FB85848D7A}"/>
                  </a:ext>
                </a:extLst>
              </p:cNvPr>
              <p:cNvSpPr txBox="1"/>
              <p:nvPr/>
            </p:nvSpPr>
            <p:spPr>
              <a:xfrm>
                <a:off x="457200" y="1138774"/>
                <a:ext cx="3657600" cy="667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𝑐h𝑎𝑛𝑔𝑒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𝑣𝑎𝑙𝑢𝑒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𝑜𝑟𝑖𝑔𝑖𝑛𝑎𝑙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𝑣𝑎𝑙𝑢𝑒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𝑜𝑟𝑖𝑔𝑖𝑛𝑎𝑙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𝑣𝑎𝑙𝑢𝑒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BB1BEF5-CE73-4EA6-B403-F0FB85848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38774"/>
                <a:ext cx="3657600" cy="6674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E945801-3A19-42B9-B2CA-6C8BAB8DC6C6}"/>
                  </a:ext>
                </a:extLst>
              </p:cNvPr>
              <p:cNvSpPr txBox="1"/>
              <p:nvPr/>
            </p:nvSpPr>
            <p:spPr>
              <a:xfrm>
                <a:off x="3352800" y="1121784"/>
                <a:ext cx="3657600" cy="618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𝒔𝒕𝒅</m:t>
                          </m:r>
                        </m:num>
                        <m:den>
                          <m:r>
                            <a:rPr lang="en-US" altLang="zh-CN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𝒎𝒆𝒂𝒏</m:t>
                          </m:r>
                        </m:den>
                      </m:f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E945801-3A19-42B9-B2CA-6C8BAB8DC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1121784"/>
                <a:ext cx="3657600" cy="6183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1C382E2A-D712-4138-9C48-927C142C4592}"/>
              </a:ext>
            </a:extLst>
          </p:cNvPr>
          <p:cNvSpPr/>
          <p:nvPr/>
        </p:nvSpPr>
        <p:spPr>
          <a:xfrm>
            <a:off x="6896100" y="1202371"/>
            <a:ext cx="228600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E7092C0-1D85-41F6-80CC-ED017BDE4BA9}"/>
              </a:ext>
            </a:extLst>
          </p:cNvPr>
          <p:cNvSpPr txBox="1"/>
          <p:nvPr/>
        </p:nvSpPr>
        <p:spPr>
          <a:xfrm>
            <a:off x="7162800" y="113200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仿真结果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35BE534-6700-49F3-BA2A-3BC98CE2047C}"/>
              </a:ext>
            </a:extLst>
          </p:cNvPr>
          <p:cNvSpPr/>
          <p:nvPr/>
        </p:nvSpPr>
        <p:spPr>
          <a:xfrm>
            <a:off x="6916316" y="1582293"/>
            <a:ext cx="228600" cy="228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C2ED602-7A3D-40C7-B434-206451C9D37E}"/>
              </a:ext>
            </a:extLst>
          </p:cNvPr>
          <p:cNvSpPr txBox="1"/>
          <p:nvPr/>
        </p:nvSpPr>
        <p:spPr>
          <a:xfrm>
            <a:off x="7162800" y="15119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测试结果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988AD7B-9660-4C91-A7B9-40C75C1BC8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000" y="3305485"/>
            <a:ext cx="9144000" cy="343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20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BA5835D-EDB8-4B41-B1E0-85710856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6A5FC7-EF95-48E9-818E-929EF5976C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线圈半径修正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F25F956-7C0D-49A4-A835-2184624B5A9E}"/>
              </a:ext>
            </a:extLst>
          </p:cNvPr>
          <p:cNvGrpSpPr/>
          <p:nvPr/>
        </p:nvGrpSpPr>
        <p:grpSpPr>
          <a:xfrm>
            <a:off x="5514975" y="1143000"/>
            <a:ext cx="3547730" cy="2933699"/>
            <a:chOff x="5596271" y="1143000"/>
            <a:chExt cx="3547730" cy="293369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E8B0238-161D-4E64-B3C0-66F7C06C30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02" t="24444" r="24065" b="17778"/>
            <a:stretch/>
          </p:blipFill>
          <p:spPr>
            <a:xfrm rot="16200000">
              <a:off x="5903286" y="835985"/>
              <a:ext cx="2933699" cy="3547730"/>
            </a:xfrm>
            <a:prstGeom prst="rect">
              <a:avLst/>
            </a:prstGeom>
          </p:spPr>
        </p:pic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F3DCC8BD-8C29-4BE6-990E-8FAED6DBBE3F}"/>
                </a:ext>
              </a:extLst>
            </p:cNvPr>
            <p:cNvCxnSpPr/>
            <p:nvPr/>
          </p:nvCxnSpPr>
          <p:spPr>
            <a:xfrm>
              <a:off x="6586870" y="2514600"/>
              <a:ext cx="17526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157A8ACF-9B61-4B6E-81A9-AF10B0E5F2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25070" y="1600200"/>
              <a:ext cx="38100" cy="175260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FE15E4F6-A574-4618-A660-35505FFF1853}"/>
                </a:ext>
              </a:extLst>
            </p:cNvPr>
            <p:cNvCxnSpPr>
              <a:cxnSpLocks/>
            </p:cNvCxnSpPr>
            <p:nvPr/>
          </p:nvCxnSpPr>
          <p:spPr>
            <a:xfrm>
              <a:off x="6079661" y="2593183"/>
              <a:ext cx="381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5CB62418-F68D-4DAE-A7FE-F3BF911594AF}"/>
                </a:ext>
              </a:extLst>
            </p:cNvPr>
            <p:cNvCxnSpPr>
              <a:cxnSpLocks/>
            </p:cNvCxnSpPr>
            <p:nvPr/>
          </p:nvCxnSpPr>
          <p:spPr>
            <a:xfrm>
              <a:off x="6474955" y="2057400"/>
              <a:ext cx="0" cy="99060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720CA184-3F54-468C-8AD3-FEB14893C83F}"/>
                </a:ext>
              </a:extLst>
            </p:cNvPr>
            <p:cNvCxnSpPr>
              <a:cxnSpLocks/>
            </p:cNvCxnSpPr>
            <p:nvPr/>
          </p:nvCxnSpPr>
          <p:spPr>
            <a:xfrm>
              <a:off x="6586870" y="2057400"/>
              <a:ext cx="0" cy="99060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AFB1BBE1-2F98-4837-8023-17365D1C9159}"/>
              </a:ext>
            </a:extLst>
          </p:cNvPr>
          <p:cNvSpPr txBox="1"/>
          <p:nvPr/>
        </p:nvSpPr>
        <p:spPr>
          <a:xfrm>
            <a:off x="8342949" y="2214890"/>
            <a:ext cx="317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x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1E3E4344-9415-4245-A0E2-D1B438E85CCF}"/>
              </a:ext>
            </a:extLst>
          </p:cNvPr>
          <p:cNvSpPr txBox="1"/>
          <p:nvPr/>
        </p:nvSpPr>
        <p:spPr>
          <a:xfrm>
            <a:off x="7223129" y="3372600"/>
            <a:ext cx="317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y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7C6F15F9-09C9-49CB-AC89-45EA7AC199DB}"/>
              </a:ext>
            </a:extLst>
          </p:cNvPr>
          <p:cNvSpPr txBox="1"/>
          <p:nvPr/>
        </p:nvSpPr>
        <p:spPr>
          <a:xfrm>
            <a:off x="6299205" y="3091190"/>
            <a:ext cx="317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t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35" name="表格 34">
            <a:extLst>
              <a:ext uri="{FF2B5EF4-FFF2-40B4-BE49-F238E27FC236}">
                <a16:creationId xmlns:a16="http://schemas.microsoft.com/office/drawing/2014/main" id="{A46B1346-4E24-4562-A983-CF0BA0A4E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792421"/>
              </p:ext>
            </p:extLst>
          </p:nvPr>
        </p:nvGraphicFramePr>
        <p:xfrm>
          <a:off x="571499" y="4188293"/>
          <a:ext cx="8343900" cy="257365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612688">
                  <a:extLst>
                    <a:ext uri="{9D8B030D-6E8A-4147-A177-3AD203B41FA5}">
                      <a16:colId xmlns:a16="http://schemas.microsoft.com/office/drawing/2014/main" val="2365505026"/>
                    </a:ext>
                  </a:extLst>
                </a:gridCol>
                <a:gridCol w="1682803">
                  <a:extLst>
                    <a:ext uri="{9D8B030D-6E8A-4147-A177-3AD203B41FA5}">
                      <a16:colId xmlns:a16="http://schemas.microsoft.com/office/drawing/2014/main" val="1289599932"/>
                    </a:ext>
                  </a:extLst>
                </a:gridCol>
                <a:gridCol w="1682803">
                  <a:extLst>
                    <a:ext uri="{9D8B030D-6E8A-4147-A177-3AD203B41FA5}">
                      <a16:colId xmlns:a16="http://schemas.microsoft.com/office/drawing/2014/main" val="2790712023"/>
                    </a:ext>
                  </a:extLst>
                </a:gridCol>
                <a:gridCol w="1682803">
                  <a:extLst>
                    <a:ext uri="{9D8B030D-6E8A-4147-A177-3AD203B41FA5}">
                      <a16:colId xmlns:a16="http://schemas.microsoft.com/office/drawing/2014/main" val="3167924202"/>
                    </a:ext>
                  </a:extLst>
                </a:gridCol>
                <a:gridCol w="1682803">
                  <a:extLst>
                    <a:ext uri="{9D8B030D-6E8A-4147-A177-3AD203B41FA5}">
                      <a16:colId xmlns:a16="http://schemas.microsoft.com/office/drawing/2014/main" val="3165697035"/>
                    </a:ext>
                  </a:extLst>
                </a:gridCol>
              </a:tblGrid>
              <a:tr h="347789">
                <a:tc gridSpan="5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350" b="1" kern="1200" dirty="0">
                          <a:solidFill>
                            <a:schemeClr val="dk1"/>
                          </a:solidFill>
                        </a:rPr>
                        <a:t>线圈半径测量</a:t>
                      </a:r>
                      <a:br>
                        <a:rPr lang="zh-CN" altLang="en-US" sz="1350" b="1" kern="1200" dirty="0">
                          <a:solidFill>
                            <a:schemeClr val="dk1"/>
                          </a:solidFill>
                        </a:rPr>
                      </a:br>
                      <a:r>
                        <a:rPr lang="zh-CN" altLang="en-US" sz="1350" b="1" kern="1200" dirty="0">
                          <a:solidFill>
                            <a:schemeClr val="dk1"/>
                          </a:solidFill>
                        </a:rPr>
                        <a:t>平行开口方向为</a:t>
                      </a:r>
                      <a:r>
                        <a:rPr lang="en-US" altLang="zh-CN" sz="1350" b="1" kern="1200" dirty="0">
                          <a:solidFill>
                            <a:schemeClr val="dk1"/>
                          </a:solidFill>
                        </a:rPr>
                        <a:t>x</a:t>
                      </a:r>
                      <a:r>
                        <a:rPr lang="zh-CN" altLang="en-US" sz="1350" b="1" kern="1200" dirty="0">
                          <a:solidFill>
                            <a:schemeClr val="dk1"/>
                          </a:solidFill>
                        </a:rPr>
                        <a:t>方向</a:t>
                      </a:r>
                      <a:endParaRPr lang="zh-CN" altLang="en-US" sz="13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zh-CN" altLang="en-US" sz="13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73209397"/>
                  </a:ext>
                </a:extLst>
              </a:tr>
              <a:tr h="1778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350" b="1" kern="1200">
                          <a:solidFill>
                            <a:schemeClr val="dk1"/>
                          </a:solidFill>
                        </a:rPr>
                        <a:t>　</a:t>
                      </a:r>
                      <a:endParaRPr lang="zh-CN" altLang="en-US" sz="135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b="1" kern="1200" dirty="0">
                          <a:solidFill>
                            <a:schemeClr val="dk1"/>
                          </a:solidFill>
                        </a:rPr>
                        <a:t>x</a:t>
                      </a:r>
                      <a:r>
                        <a:rPr lang="en-US" sz="1350" b="1" kern="1200" dirty="0">
                          <a:solidFill>
                            <a:schemeClr val="dk1"/>
                          </a:solidFill>
                        </a:rPr>
                        <a:t>(mm)</a:t>
                      </a:r>
                      <a:endParaRPr lang="en-US" sz="13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350" b="1" kern="1200" dirty="0">
                          <a:solidFill>
                            <a:schemeClr val="dk1"/>
                          </a:solidFill>
                        </a:rPr>
                        <a:t>y</a:t>
                      </a:r>
                      <a:r>
                        <a:rPr lang="en-US" altLang="zh-CN" sz="1350" b="1" kern="1200" dirty="0">
                          <a:solidFill>
                            <a:schemeClr val="dk1"/>
                          </a:solidFill>
                        </a:rPr>
                        <a:t>(mm)</a:t>
                      </a:r>
                      <a:endParaRPr lang="en-US" sz="13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350" b="1" kern="1200" dirty="0">
                          <a:solidFill>
                            <a:schemeClr val="dk1"/>
                          </a:solidFill>
                        </a:rPr>
                        <a:t>thickness</a:t>
                      </a:r>
                      <a:r>
                        <a:rPr lang="en-US" altLang="zh-CN" sz="1350" b="1" kern="1200" dirty="0">
                          <a:solidFill>
                            <a:schemeClr val="dk1"/>
                          </a:solidFill>
                        </a:rPr>
                        <a:t>(mm)</a:t>
                      </a:r>
                      <a:endParaRPr lang="en-US" sz="13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35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实测半径</a:t>
                      </a:r>
                      <a:r>
                        <a:rPr lang="en-US" altLang="zh-CN" sz="135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(mm)</a:t>
                      </a:r>
                      <a:endParaRPr lang="en-US" sz="13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5242235"/>
                  </a:ext>
                </a:extLst>
              </a:tr>
              <a:tr h="1778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350" b="1" kern="1200">
                          <a:solidFill>
                            <a:schemeClr val="dk1"/>
                          </a:solidFill>
                        </a:rPr>
                        <a:t>coil1_1</a:t>
                      </a:r>
                      <a:endParaRPr lang="en-US" sz="135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b="1" kern="1200">
                          <a:solidFill>
                            <a:schemeClr val="dk1"/>
                          </a:solidFill>
                        </a:rPr>
                        <a:t>35.41</a:t>
                      </a:r>
                      <a:endParaRPr lang="en-US" altLang="zh-CN" sz="135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b="1" kern="1200" dirty="0">
                          <a:solidFill>
                            <a:schemeClr val="dk1"/>
                          </a:solidFill>
                        </a:rPr>
                        <a:t>35.5</a:t>
                      </a:r>
                      <a:endParaRPr lang="en-US" altLang="zh-CN" sz="13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b="1" kern="1200" dirty="0">
                          <a:solidFill>
                            <a:schemeClr val="dk1"/>
                          </a:solidFill>
                        </a:rPr>
                        <a:t>2.02</a:t>
                      </a:r>
                      <a:endParaRPr lang="en-US" altLang="zh-CN" sz="13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19.7475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1106063"/>
                  </a:ext>
                </a:extLst>
              </a:tr>
              <a:tr h="1778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350" b="1" kern="1200">
                          <a:solidFill>
                            <a:schemeClr val="dk1"/>
                          </a:solidFill>
                        </a:rPr>
                        <a:t>coil1_2</a:t>
                      </a:r>
                      <a:endParaRPr lang="en-US" sz="135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b="1" kern="1200">
                          <a:solidFill>
                            <a:schemeClr val="dk1"/>
                          </a:solidFill>
                        </a:rPr>
                        <a:t>35.57</a:t>
                      </a:r>
                      <a:endParaRPr lang="en-US" altLang="zh-CN" sz="135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b="1" kern="1200" dirty="0">
                          <a:solidFill>
                            <a:schemeClr val="dk1"/>
                          </a:solidFill>
                        </a:rPr>
                        <a:t>35.5</a:t>
                      </a:r>
                      <a:endParaRPr lang="en-US" altLang="zh-CN" sz="13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b="1" kern="1200" dirty="0">
                          <a:solidFill>
                            <a:schemeClr val="dk1"/>
                          </a:solidFill>
                        </a:rPr>
                        <a:t>2.02</a:t>
                      </a:r>
                      <a:endParaRPr lang="en-US" altLang="zh-CN" sz="13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19.7875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5160185"/>
                  </a:ext>
                </a:extLst>
              </a:tr>
              <a:tr h="1778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350" b="1" kern="1200">
                          <a:solidFill>
                            <a:schemeClr val="dk1"/>
                          </a:solidFill>
                        </a:rPr>
                        <a:t>coil1_3</a:t>
                      </a:r>
                      <a:endParaRPr lang="en-US" sz="135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b="1" kern="1200">
                          <a:solidFill>
                            <a:schemeClr val="dk1"/>
                          </a:solidFill>
                        </a:rPr>
                        <a:t>35.48</a:t>
                      </a:r>
                      <a:endParaRPr lang="en-US" altLang="zh-CN" sz="135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b="1" kern="1200">
                          <a:solidFill>
                            <a:schemeClr val="dk1"/>
                          </a:solidFill>
                        </a:rPr>
                        <a:t>35.46</a:t>
                      </a:r>
                      <a:endParaRPr lang="en-US" altLang="zh-CN" sz="135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b="1" kern="1200">
                          <a:solidFill>
                            <a:schemeClr val="dk1"/>
                          </a:solidFill>
                        </a:rPr>
                        <a:t>2</a:t>
                      </a:r>
                      <a:endParaRPr lang="en-US" altLang="zh-CN" sz="135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19.735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6205420"/>
                  </a:ext>
                </a:extLst>
              </a:tr>
              <a:tr h="1778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350" b="1" kern="1200">
                          <a:solidFill>
                            <a:schemeClr val="dk1"/>
                          </a:solidFill>
                        </a:rPr>
                        <a:t>coil2_1</a:t>
                      </a:r>
                      <a:endParaRPr lang="en-US" sz="135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b="1" kern="1200">
                          <a:solidFill>
                            <a:schemeClr val="dk1"/>
                          </a:solidFill>
                        </a:rPr>
                        <a:t>35.25</a:t>
                      </a:r>
                      <a:endParaRPr lang="en-US" altLang="zh-CN" sz="135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b="1" kern="1200" dirty="0">
                          <a:solidFill>
                            <a:schemeClr val="dk1"/>
                          </a:solidFill>
                        </a:rPr>
                        <a:t>35.56</a:t>
                      </a:r>
                      <a:endParaRPr lang="en-US" altLang="zh-CN" sz="13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b="1" kern="1200" dirty="0">
                          <a:solidFill>
                            <a:schemeClr val="dk1"/>
                          </a:solidFill>
                        </a:rPr>
                        <a:t>2.02</a:t>
                      </a:r>
                      <a:endParaRPr lang="en-US" altLang="zh-CN" sz="13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19.7225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8770486"/>
                  </a:ext>
                </a:extLst>
              </a:tr>
              <a:tr h="1778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350" b="1" kern="1200">
                          <a:solidFill>
                            <a:schemeClr val="dk1"/>
                          </a:solidFill>
                        </a:rPr>
                        <a:t>coil2_2</a:t>
                      </a:r>
                      <a:endParaRPr lang="en-US" sz="135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b="1" kern="1200">
                          <a:solidFill>
                            <a:schemeClr val="dk1"/>
                          </a:solidFill>
                        </a:rPr>
                        <a:t>35.31</a:t>
                      </a:r>
                      <a:endParaRPr lang="en-US" altLang="zh-CN" sz="135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b="1" kern="1200">
                          <a:solidFill>
                            <a:schemeClr val="dk1"/>
                          </a:solidFill>
                        </a:rPr>
                        <a:t>35.42</a:t>
                      </a:r>
                      <a:endParaRPr lang="en-US" altLang="zh-CN" sz="135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b="1" kern="1200">
                          <a:solidFill>
                            <a:schemeClr val="dk1"/>
                          </a:solidFill>
                        </a:rPr>
                        <a:t>2.01</a:t>
                      </a:r>
                      <a:endParaRPr lang="en-US" altLang="zh-CN" sz="135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19.6925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55258014"/>
                  </a:ext>
                </a:extLst>
              </a:tr>
              <a:tr h="1778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350" b="1" kern="1200">
                          <a:solidFill>
                            <a:schemeClr val="dk1"/>
                          </a:solidFill>
                        </a:rPr>
                        <a:t>coil2_3</a:t>
                      </a:r>
                      <a:endParaRPr lang="en-US" sz="135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b="1" kern="1200">
                          <a:solidFill>
                            <a:schemeClr val="dk1"/>
                          </a:solidFill>
                        </a:rPr>
                        <a:t>35.28</a:t>
                      </a:r>
                      <a:endParaRPr lang="en-US" altLang="zh-CN" sz="135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b="1" kern="1200" dirty="0">
                          <a:solidFill>
                            <a:schemeClr val="dk1"/>
                          </a:solidFill>
                        </a:rPr>
                        <a:t>35.55</a:t>
                      </a:r>
                      <a:endParaRPr lang="en-US" altLang="zh-CN" sz="13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b="1" kern="1200">
                          <a:solidFill>
                            <a:schemeClr val="dk1"/>
                          </a:solidFill>
                        </a:rPr>
                        <a:t>2.02</a:t>
                      </a:r>
                      <a:endParaRPr lang="en-US" altLang="zh-CN" sz="135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19.7275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89130961"/>
                  </a:ext>
                </a:extLst>
              </a:tr>
              <a:tr h="1778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350" b="1" kern="1200">
                          <a:solidFill>
                            <a:schemeClr val="dk1"/>
                          </a:solidFill>
                        </a:rPr>
                        <a:t>coil3_1</a:t>
                      </a:r>
                      <a:endParaRPr lang="en-US" sz="135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b="1" kern="1200">
                          <a:solidFill>
                            <a:schemeClr val="dk1"/>
                          </a:solidFill>
                        </a:rPr>
                        <a:t>35.39</a:t>
                      </a:r>
                      <a:endParaRPr lang="en-US" altLang="zh-CN" sz="135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b="1" kern="1200">
                          <a:solidFill>
                            <a:schemeClr val="dk1"/>
                          </a:solidFill>
                        </a:rPr>
                        <a:t>35.56</a:t>
                      </a:r>
                      <a:endParaRPr lang="en-US" altLang="zh-CN" sz="135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b="1" kern="1200" dirty="0">
                          <a:solidFill>
                            <a:schemeClr val="dk1"/>
                          </a:solidFill>
                        </a:rPr>
                        <a:t>2.01</a:t>
                      </a:r>
                      <a:endParaRPr lang="en-US" altLang="zh-CN" sz="13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19.7475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8149790"/>
                  </a:ext>
                </a:extLst>
              </a:tr>
              <a:tr h="1778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350" b="1" kern="1200">
                          <a:solidFill>
                            <a:schemeClr val="dk1"/>
                          </a:solidFill>
                        </a:rPr>
                        <a:t>coil3_2</a:t>
                      </a:r>
                      <a:endParaRPr lang="en-US" sz="135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b="1" kern="1200">
                          <a:solidFill>
                            <a:schemeClr val="dk1"/>
                          </a:solidFill>
                        </a:rPr>
                        <a:t>35.28</a:t>
                      </a:r>
                      <a:endParaRPr lang="en-US" altLang="zh-CN" sz="135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b="1" kern="1200">
                          <a:solidFill>
                            <a:schemeClr val="dk1"/>
                          </a:solidFill>
                        </a:rPr>
                        <a:t>35.52</a:t>
                      </a:r>
                      <a:endParaRPr lang="en-US" altLang="zh-CN" sz="135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b="1" kern="1200" dirty="0">
                          <a:solidFill>
                            <a:schemeClr val="dk1"/>
                          </a:solidFill>
                        </a:rPr>
                        <a:t>2.02</a:t>
                      </a:r>
                      <a:endParaRPr lang="en-US" altLang="zh-CN" sz="13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19.72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2008780"/>
                  </a:ext>
                </a:extLst>
              </a:tr>
              <a:tr h="1778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350" b="1" kern="1200">
                          <a:solidFill>
                            <a:schemeClr val="dk1"/>
                          </a:solidFill>
                        </a:rPr>
                        <a:t>coil3_3</a:t>
                      </a:r>
                      <a:endParaRPr lang="en-US" sz="135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b="1" kern="1200">
                          <a:solidFill>
                            <a:schemeClr val="dk1"/>
                          </a:solidFill>
                        </a:rPr>
                        <a:t>35.35</a:t>
                      </a:r>
                      <a:endParaRPr lang="en-US" altLang="zh-CN" sz="135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b="1" kern="1200" dirty="0">
                          <a:solidFill>
                            <a:schemeClr val="dk1"/>
                          </a:solidFill>
                        </a:rPr>
                        <a:t>35.63</a:t>
                      </a:r>
                      <a:endParaRPr lang="en-US" altLang="zh-CN" sz="13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b="1" kern="1200" dirty="0">
                          <a:solidFill>
                            <a:schemeClr val="dk1"/>
                          </a:solidFill>
                        </a:rPr>
                        <a:t>2</a:t>
                      </a:r>
                      <a:endParaRPr lang="en-US" altLang="zh-CN" sz="13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19.745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0497782"/>
                  </a:ext>
                </a:extLst>
              </a:tr>
            </a:tbl>
          </a:graphicData>
        </a:graphic>
      </p:graphicFrame>
      <p:sp>
        <p:nvSpPr>
          <p:cNvPr id="36" name="文本框 35">
            <a:extLst>
              <a:ext uri="{FF2B5EF4-FFF2-40B4-BE49-F238E27FC236}">
                <a16:creationId xmlns:a16="http://schemas.microsoft.com/office/drawing/2014/main" id="{7AB7E2AB-55BF-4714-870D-166AE2412291}"/>
              </a:ext>
            </a:extLst>
          </p:cNvPr>
          <p:cNvSpPr txBox="1"/>
          <p:nvPr/>
        </p:nvSpPr>
        <p:spPr>
          <a:xfrm>
            <a:off x="485275" y="1635967"/>
            <a:ext cx="4350708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实际线圈半径：</a:t>
            </a:r>
            <a:r>
              <a:rPr lang="en-US" altLang="zh-CN" dirty="0"/>
              <a:t>19.7mm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实际绕制过程中，圆孔不规则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并且不同的线圈，最终的线圈半径不同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85919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FFEC1F6-74AB-4571-A5D2-032E31991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5A3D7A-A617-46BD-A944-BA45B895F7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coil1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4719043-CB00-4898-86E8-C2A4DC1791B6}"/>
              </a:ext>
            </a:extLst>
          </p:cNvPr>
          <p:cNvSpPr txBox="1"/>
          <p:nvPr/>
        </p:nvSpPr>
        <p:spPr>
          <a:xfrm>
            <a:off x="533400" y="1295400"/>
            <a:ext cx="2983509" cy="1712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更改线圈为交错排列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仿真温度调整到</a:t>
            </a:r>
            <a:r>
              <a:rPr lang="en-US" altLang="zh-CN" dirty="0"/>
              <a:t>27</a:t>
            </a:r>
            <a:r>
              <a:rPr lang="zh-CN" altLang="en-US" dirty="0"/>
              <a:t>℃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仿真电感值</a:t>
            </a:r>
            <a:r>
              <a:rPr lang="en-US" altLang="zh-CN" dirty="0"/>
              <a:t>vs</a:t>
            </a:r>
            <a:r>
              <a:rPr lang="zh-CN" altLang="en-US" dirty="0"/>
              <a:t>测试电感值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相对偏差：</a:t>
            </a:r>
            <a:r>
              <a:rPr lang="en-US" altLang="zh-CN" dirty="0"/>
              <a:t>0.03%</a:t>
            </a:r>
            <a:endParaRPr lang="zh-CN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05E672A7-ACA6-4491-8F66-99AF99B25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207168"/>
              </p:ext>
            </p:extLst>
          </p:nvPr>
        </p:nvGraphicFramePr>
        <p:xfrm>
          <a:off x="553009" y="3048000"/>
          <a:ext cx="3124200" cy="19050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202901">
                  <a:extLst>
                    <a:ext uri="{9D8B030D-6E8A-4147-A177-3AD203B41FA5}">
                      <a16:colId xmlns:a16="http://schemas.microsoft.com/office/drawing/2014/main" val="1271041341"/>
                    </a:ext>
                  </a:extLst>
                </a:gridCol>
                <a:gridCol w="1921299">
                  <a:extLst>
                    <a:ext uri="{9D8B030D-6E8A-4147-A177-3AD203B41FA5}">
                      <a16:colId xmlns:a16="http://schemas.microsoft.com/office/drawing/2014/main" val="3888317568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R(mm)</a:t>
                      </a:r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L_simu</a:t>
                      </a: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862532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0.017050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533855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19.65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0.017113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04859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19.70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0.017175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61012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0.017238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097366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19.80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0.017301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316474"/>
                  </a:ext>
                </a:extLst>
              </a:tr>
            </a:tbl>
          </a:graphicData>
        </a:graphic>
      </p:graphicFrame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A7375425-EF27-41BB-B7EE-3CBCC8EFF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747607"/>
              </p:ext>
            </p:extLst>
          </p:nvPr>
        </p:nvGraphicFramePr>
        <p:xfrm>
          <a:off x="553009" y="5156707"/>
          <a:ext cx="3124200" cy="150151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202901">
                  <a:extLst>
                    <a:ext uri="{9D8B030D-6E8A-4147-A177-3AD203B41FA5}">
                      <a16:colId xmlns:a16="http://schemas.microsoft.com/office/drawing/2014/main" val="1735456763"/>
                    </a:ext>
                  </a:extLst>
                </a:gridCol>
                <a:gridCol w="1921299">
                  <a:extLst>
                    <a:ext uri="{9D8B030D-6E8A-4147-A177-3AD203B41FA5}">
                      <a16:colId xmlns:a16="http://schemas.microsoft.com/office/drawing/2014/main" val="3484282098"/>
                    </a:ext>
                  </a:extLst>
                </a:gridCol>
              </a:tblGrid>
              <a:tr h="25349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L_test</a:t>
                      </a:r>
                      <a:r>
                        <a:rPr lang="en-US" sz="1600" u="none" strike="noStrike" dirty="0">
                          <a:effectLst/>
                        </a:rPr>
                        <a:t>(</a:t>
                      </a:r>
                      <a:r>
                        <a:rPr lang="en-US" altLang="zh-CN" sz="1600" u="none" strike="noStrike" dirty="0">
                          <a:effectLst/>
                        </a:rPr>
                        <a:t>H</a:t>
                      </a:r>
                      <a:r>
                        <a:rPr lang="en-US" sz="1600" u="none" strike="noStrike" dirty="0">
                          <a:effectLst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8437202"/>
                  </a:ext>
                </a:extLst>
              </a:tr>
              <a:tr h="3120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coil1_1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0.017128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8671997"/>
                  </a:ext>
                </a:extLst>
              </a:tr>
              <a:tr h="3120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coil1_2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0.017108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706937"/>
                  </a:ext>
                </a:extLst>
              </a:tr>
              <a:tr h="3120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coil1_3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0.016596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175004"/>
                  </a:ext>
                </a:extLst>
              </a:tr>
              <a:tr h="3120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Average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0.017118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2168967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85416956-A188-475C-B372-96613101EA98}"/>
              </a:ext>
            </a:extLst>
          </p:cNvPr>
          <p:cNvSpPr txBox="1"/>
          <p:nvPr/>
        </p:nvSpPr>
        <p:spPr>
          <a:xfrm>
            <a:off x="4648200" y="1295400"/>
            <a:ext cx="3276600" cy="465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仿真电阻值</a:t>
            </a:r>
            <a:r>
              <a:rPr lang="en-US" altLang="zh-CN" dirty="0"/>
              <a:t>vs</a:t>
            </a:r>
            <a:r>
              <a:rPr lang="zh-CN" altLang="en-US" dirty="0"/>
              <a:t>测试电阻值</a:t>
            </a: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BC378DEB-E264-4D7A-B667-F9B54E529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96397"/>
              </p:ext>
            </p:extLst>
          </p:nvPr>
        </p:nvGraphicFramePr>
        <p:xfrm>
          <a:off x="4373591" y="5482073"/>
          <a:ext cx="4168718" cy="91759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47825">
                  <a:extLst>
                    <a:ext uri="{9D8B030D-6E8A-4147-A177-3AD203B41FA5}">
                      <a16:colId xmlns:a16="http://schemas.microsoft.com/office/drawing/2014/main" val="92672867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216028835"/>
                    </a:ext>
                  </a:extLst>
                </a:gridCol>
                <a:gridCol w="1260893">
                  <a:extLst>
                    <a:ext uri="{9D8B030D-6E8A-4147-A177-3AD203B41FA5}">
                      <a16:colId xmlns:a16="http://schemas.microsoft.com/office/drawing/2014/main" val="566067936"/>
                    </a:ext>
                  </a:extLst>
                </a:gridCol>
              </a:tblGrid>
              <a:tr h="582314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低频电阻（</a:t>
                      </a:r>
                      <a:r>
                        <a:rPr lang="en-US" altLang="zh-CN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@1kHz</a:t>
                      </a:r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高频电阻（</a:t>
                      </a:r>
                      <a:r>
                        <a:rPr lang="en-US" altLang="zh-CN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@10kHz</a:t>
                      </a:r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3064548"/>
                  </a:ext>
                </a:extLst>
              </a:tr>
              <a:tr h="236684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电阻值相对偏差</a:t>
                      </a: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4.42%</a:t>
                      </a:r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-2.06%</a:t>
                      </a:r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3113256"/>
                  </a:ext>
                </a:extLst>
              </a:tr>
            </a:tbl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2A6472E1-0F7B-4E15-BF52-150FC029F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450" y="1921344"/>
            <a:ext cx="46101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80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671B790-2800-47F7-AF6C-BB38A51D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7B94345-2800-4AB9-A3ED-677818C3CB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相关说明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145CE41-B1A3-4812-8BA5-9B9FA654F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497483"/>
            <a:ext cx="3028951" cy="196961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ACC7A93-7678-4D46-B4F5-FA70D98328DC}"/>
              </a:ext>
            </a:extLst>
          </p:cNvPr>
          <p:cNvSpPr txBox="1"/>
          <p:nvPr/>
        </p:nvSpPr>
        <p:spPr>
          <a:xfrm>
            <a:off x="5286375" y="2041721"/>
            <a:ext cx="302895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Coil1_3</a:t>
            </a:r>
            <a:r>
              <a:rPr lang="zh-CN" altLang="en-US" dirty="0"/>
              <a:t>检查发现肉眼可见的绕制缺陷，以次品处理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7F277F7-8DC6-40AA-BA31-37A59D58C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4" y="3854175"/>
            <a:ext cx="3840001" cy="288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BF75533-0A1F-4F00-B23C-C1D4811BA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3854175"/>
            <a:ext cx="3840000" cy="2880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C4764994-74EF-4268-AD0C-7034B7944CB7}"/>
              </a:ext>
            </a:extLst>
          </p:cNvPr>
          <p:cNvSpPr txBox="1"/>
          <p:nvPr/>
        </p:nvSpPr>
        <p:spPr>
          <a:xfrm>
            <a:off x="7032626" y="4654751"/>
            <a:ext cx="20574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不同时间的两次测量一致性很好</a:t>
            </a:r>
          </a:p>
        </p:txBody>
      </p:sp>
    </p:spTree>
    <p:extLst>
      <p:ext uri="{BB962C8B-B14F-4D97-AF65-F5344CB8AC3E}">
        <p14:creationId xmlns:p14="http://schemas.microsoft.com/office/powerpoint/2010/main" val="1959162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FFEC1F6-74AB-4571-A5D2-032E31991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5A3D7A-A617-46BD-A944-BA45B895F7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coil2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4719043-CB00-4898-86E8-C2A4DC1791B6}"/>
              </a:ext>
            </a:extLst>
          </p:cNvPr>
          <p:cNvSpPr txBox="1"/>
          <p:nvPr/>
        </p:nvSpPr>
        <p:spPr>
          <a:xfrm>
            <a:off x="533400" y="1295400"/>
            <a:ext cx="3025187" cy="1712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更改线圈为交错排列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仿真温度调整到</a:t>
            </a:r>
            <a:r>
              <a:rPr lang="en-US" altLang="zh-CN" dirty="0"/>
              <a:t>27</a:t>
            </a:r>
            <a:r>
              <a:rPr lang="zh-CN" altLang="en-US" dirty="0"/>
              <a:t>℃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仿真电感值</a:t>
            </a:r>
            <a:r>
              <a:rPr lang="en-US" altLang="zh-CN" dirty="0"/>
              <a:t>vs</a:t>
            </a:r>
            <a:r>
              <a:rPr lang="zh-CN" altLang="en-US" dirty="0"/>
              <a:t>测试电感值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相对偏差：</a:t>
            </a:r>
            <a:r>
              <a:rPr lang="en-US" altLang="zh-CN" dirty="0"/>
              <a:t>-0.03%</a:t>
            </a:r>
            <a:endParaRPr lang="zh-CN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05E672A7-ACA6-4491-8F66-99AF99B25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51911"/>
              </p:ext>
            </p:extLst>
          </p:nvPr>
        </p:nvGraphicFramePr>
        <p:xfrm>
          <a:off x="553009" y="3048000"/>
          <a:ext cx="3124200" cy="162617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202901">
                  <a:extLst>
                    <a:ext uri="{9D8B030D-6E8A-4147-A177-3AD203B41FA5}">
                      <a16:colId xmlns:a16="http://schemas.microsoft.com/office/drawing/2014/main" val="1271041341"/>
                    </a:ext>
                  </a:extLst>
                </a:gridCol>
                <a:gridCol w="1921299">
                  <a:extLst>
                    <a:ext uri="{9D8B030D-6E8A-4147-A177-3AD203B41FA5}">
                      <a16:colId xmlns:a16="http://schemas.microsoft.com/office/drawing/2014/main" val="3888317568"/>
                    </a:ext>
                  </a:extLst>
                </a:gridCol>
              </a:tblGrid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R(mm)</a:t>
                      </a:r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L_simu</a:t>
                      </a: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8625323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0.030677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647385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19.85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0.030803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75206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0.030921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048596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19.95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0.031039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2550717"/>
                  </a:ext>
                </a:extLst>
              </a:tr>
              <a:tr h="27102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0.031157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610125"/>
                  </a:ext>
                </a:extLst>
              </a:tr>
            </a:tbl>
          </a:graphicData>
        </a:graphic>
      </p:graphicFrame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A7375425-EF27-41BB-B7EE-3CBCC8EFF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187092"/>
              </p:ext>
            </p:extLst>
          </p:nvPr>
        </p:nvGraphicFramePr>
        <p:xfrm>
          <a:off x="553009" y="5156707"/>
          <a:ext cx="3124200" cy="150212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202901">
                  <a:extLst>
                    <a:ext uri="{9D8B030D-6E8A-4147-A177-3AD203B41FA5}">
                      <a16:colId xmlns:a16="http://schemas.microsoft.com/office/drawing/2014/main" val="1735456763"/>
                    </a:ext>
                  </a:extLst>
                </a:gridCol>
                <a:gridCol w="1921299">
                  <a:extLst>
                    <a:ext uri="{9D8B030D-6E8A-4147-A177-3AD203B41FA5}">
                      <a16:colId xmlns:a16="http://schemas.microsoft.com/office/drawing/2014/main" val="3484282098"/>
                    </a:ext>
                  </a:extLst>
                </a:gridCol>
              </a:tblGrid>
              <a:tr h="25410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L_test</a:t>
                      </a:r>
                      <a:r>
                        <a:rPr lang="en-US" sz="1600" u="none" strike="noStrike" dirty="0">
                          <a:effectLst/>
                        </a:rPr>
                        <a:t>(</a:t>
                      </a:r>
                      <a:r>
                        <a:rPr lang="en-US" altLang="zh-CN" sz="1600" u="none" strike="noStrike" dirty="0">
                          <a:effectLst/>
                        </a:rPr>
                        <a:t>H</a:t>
                      </a:r>
                      <a:r>
                        <a:rPr lang="en-US" sz="1600" u="none" strike="noStrike" dirty="0">
                          <a:effectLst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8437202"/>
                  </a:ext>
                </a:extLst>
              </a:tr>
              <a:tr h="3120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coil2_1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0.030743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8671997"/>
                  </a:ext>
                </a:extLst>
              </a:tr>
              <a:tr h="3120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coil2_2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0.030972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706937"/>
                  </a:ext>
                </a:extLst>
              </a:tr>
              <a:tr h="3120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coil2_3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0.031022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175004"/>
                  </a:ext>
                </a:extLst>
              </a:tr>
              <a:tr h="3120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Average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0.030912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2018766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85416956-A188-475C-B372-96613101EA98}"/>
              </a:ext>
            </a:extLst>
          </p:cNvPr>
          <p:cNvSpPr txBox="1"/>
          <p:nvPr/>
        </p:nvSpPr>
        <p:spPr>
          <a:xfrm>
            <a:off x="4648200" y="1295400"/>
            <a:ext cx="3276600" cy="465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仿真电阻值</a:t>
            </a:r>
            <a:r>
              <a:rPr lang="en-US" altLang="zh-CN" dirty="0"/>
              <a:t>vs</a:t>
            </a:r>
            <a:r>
              <a:rPr lang="zh-CN" altLang="en-US" dirty="0"/>
              <a:t>测试电阻值</a:t>
            </a: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BC378DEB-E264-4D7A-B667-F9B54E529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399794"/>
              </p:ext>
            </p:extLst>
          </p:nvPr>
        </p:nvGraphicFramePr>
        <p:xfrm>
          <a:off x="4373591" y="5482073"/>
          <a:ext cx="4168718" cy="91759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47825">
                  <a:extLst>
                    <a:ext uri="{9D8B030D-6E8A-4147-A177-3AD203B41FA5}">
                      <a16:colId xmlns:a16="http://schemas.microsoft.com/office/drawing/2014/main" val="92672867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216028835"/>
                    </a:ext>
                  </a:extLst>
                </a:gridCol>
                <a:gridCol w="1260893">
                  <a:extLst>
                    <a:ext uri="{9D8B030D-6E8A-4147-A177-3AD203B41FA5}">
                      <a16:colId xmlns:a16="http://schemas.microsoft.com/office/drawing/2014/main" val="566067936"/>
                    </a:ext>
                  </a:extLst>
                </a:gridCol>
              </a:tblGrid>
              <a:tr h="582314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低频电阻（</a:t>
                      </a:r>
                      <a:r>
                        <a:rPr lang="en-US" altLang="zh-CN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@1kHz</a:t>
                      </a:r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高频电阻（</a:t>
                      </a:r>
                      <a:r>
                        <a:rPr lang="en-US" altLang="zh-CN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@10kHz</a:t>
                      </a:r>
                      <a:r>
                        <a:rPr lang="zh-CN" alt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3064548"/>
                  </a:ext>
                </a:extLst>
              </a:tr>
              <a:tr h="236684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电阻值相对偏差</a:t>
                      </a: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4.37%</a:t>
                      </a:r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-1.37%</a:t>
                      </a:r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3113256"/>
                  </a:ext>
                </a:extLst>
              </a:tr>
            </a:tbl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id="{5D012BBE-6D05-4866-AA15-6CFF17099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889803"/>
            <a:ext cx="4618009" cy="346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51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542249</TotalTime>
  <Words>1232</Words>
  <Application>Microsoft Office PowerPoint</Application>
  <PresentationFormat>全屏显示(4:3)</PresentationFormat>
  <Paragraphs>387</Paragraphs>
  <Slides>17</Slides>
  <Notes>6</Notes>
  <HiddenSlides>2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等线</vt:lpstr>
      <vt:lpstr>等线 Light</vt:lpstr>
      <vt:lpstr>Arial</vt:lpstr>
      <vt:lpstr>Cambria Math</vt:lpstr>
      <vt:lpstr>Wingdings</vt:lpstr>
      <vt:lpstr>Office 主题​​</vt:lpstr>
      <vt:lpstr>磁芯线圈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6855</cp:revision>
  <cp:lastPrinted>2023-09-04T07:35:07Z</cp:lastPrinted>
  <dcterms:created xsi:type="dcterms:W3CDTF">1601-01-01T00:00:00Z</dcterms:created>
  <dcterms:modified xsi:type="dcterms:W3CDTF">2025-04-08T08:41:03Z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