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9" r:id="rId3"/>
    <p:sldId id="258" r:id="rId4"/>
    <p:sldId id="270" r:id="rId5"/>
    <p:sldId id="271" r:id="rId6"/>
    <p:sldId id="272" r:id="rId7"/>
    <p:sldId id="273" r:id="rId8"/>
    <p:sldId id="274" r:id="rId9"/>
    <p:sldId id="281" r:id="rId10"/>
    <p:sldId id="275" r:id="rId11"/>
    <p:sldId id="276" r:id="rId12"/>
    <p:sldId id="282" r:id="rId13"/>
    <p:sldId id="283" r:id="rId14"/>
    <p:sldId id="286" r:id="rId15"/>
    <p:sldId id="291" r:id="rId16"/>
    <p:sldId id="287" r:id="rId17"/>
    <p:sldId id="289" r:id="rId18"/>
    <p:sldId id="288" r:id="rId19"/>
    <p:sldId id="290" r:id="rId20"/>
    <p:sldId id="284" r:id="rId21"/>
    <p:sldId id="277" r:id="rId22"/>
    <p:sldId id="278" r:id="rId23"/>
    <p:sldId id="261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081"/>
    <a:srgbClr val="595BF9"/>
    <a:srgbClr val="98CEFA"/>
    <a:srgbClr val="F4D621"/>
    <a:srgbClr val="A20000"/>
    <a:srgbClr val="A40000"/>
    <a:srgbClr val="9E0000"/>
    <a:srgbClr val="C7450B"/>
    <a:srgbClr val="E24E0C"/>
    <a:srgbClr val="DC6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6182" autoAdjust="0"/>
  </p:normalViewPr>
  <p:slideViewPr>
    <p:cSldViewPr snapToGrid="0">
      <p:cViewPr varScale="1">
        <p:scale>
          <a:sx n="80" d="100"/>
          <a:sy n="80" d="100"/>
        </p:scale>
        <p:origin x="782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Users\zyd\Desktop\PPT\2025\630&#21608;&#19968;_&#39057;&#29575;&#25277;&#26679;\&#39057;&#2957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Experiment</a:t>
            </a:r>
            <a:r>
              <a:rPr lang="en-US" altLang="zh-CN" baseline="0" dirty="0"/>
              <a:t> </a:t>
            </a:r>
            <a:r>
              <a:rPr lang="en-US" altLang="zh-CN" dirty="0"/>
              <a:t>Q vs HV</a:t>
            </a:r>
            <a:endParaRPr lang="zh-CN" alt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forward val="200"/>
            <c:backward val="200"/>
            <c:dispRSqr val="1"/>
            <c:dispEq val="1"/>
            <c:trendlineLbl>
              <c:layout>
                <c:manualLayout>
                  <c:x val="-8.7239041253775254E-3"/>
                  <c:y val="-4.7846546017519788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</c:trendlineLbl>
          </c:trendline>
          <c:xVal>
            <c:numRef>
              <c:f>Sheet1!$W$52:$W$65</c:f>
              <c:numCache>
                <c:formatCode>General</c:formatCode>
                <c:ptCount val="14"/>
                <c:pt idx="0">
                  <c:v>2000</c:v>
                </c:pt>
                <c:pt idx="1">
                  <c:v>2050</c:v>
                </c:pt>
                <c:pt idx="2">
                  <c:v>2100</c:v>
                </c:pt>
                <c:pt idx="3">
                  <c:v>2150</c:v>
                </c:pt>
                <c:pt idx="4">
                  <c:v>2200</c:v>
                </c:pt>
                <c:pt idx="5">
                  <c:v>2250</c:v>
                </c:pt>
                <c:pt idx="6">
                  <c:v>2300</c:v>
                </c:pt>
                <c:pt idx="7">
                  <c:v>2350</c:v>
                </c:pt>
                <c:pt idx="8">
                  <c:v>2400</c:v>
                </c:pt>
                <c:pt idx="9">
                  <c:v>2450</c:v>
                </c:pt>
                <c:pt idx="10">
                  <c:v>2500</c:v>
                </c:pt>
                <c:pt idx="11">
                  <c:v>2550</c:v>
                </c:pt>
                <c:pt idx="12">
                  <c:v>2600</c:v>
                </c:pt>
                <c:pt idx="13">
                  <c:v>2650</c:v>
                </c:pt>
              </c:numCache>
            </c:numRef>
          </c:xVal>
          <c:yVal>
            <c:numRef>
              <c:f>Sheet1!$X$52:$X$65</c:f>
              <c:numCache>
                <c:formatCode>0.00E+00</c:formatCode>
                <c:ptCount val="14"/>
                <c:pt idx="0" formatCode="General">
                  <c:v>957718</c:v>
                </c:pt>
                <c:pt idx="1">
                  <c:v>1363030</c:v>
                </c:pt>
                <c:pt idx="2">
                  <c:v>1886360</c:v>
                </c:pt>
                <c:pt idx="3">
                  <c:v>2365650</c:v>
                </c:pt>
                <c:pt idx="4">
                  <c:v>2902390</c:v>
                </c:pt>
                <c:pt idx="5">
                  <c:v>3641620</c:v>
                </c:pt>
                <c:pt idx="6">
                  <c:v>4199740</c:v>
                </c:pt>
                <c:pt idx="7">
                  <c:v>4853660</c:v>
                </c:pt>
                <c:pt idx="8">
                  <c:v>5538970</c:v>
                </c:pt>
                <c:pt idx="9">
                  <c:v>6251270</c:v>
                </c:pt>
                <c:pt idx="10">
                  <c:v>6968330</c:v>
                </c:pt>
                <c:pt idx="11">
                  <c:v>7500000</c:v>
                </c:pt>
                <c:pt idx="12">
                  <c:v>8177840</c:v>
                </c:pt>
                <c:pt idx="13">
                  <c:v>9116310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E20-4483-8FFD-7173EA9862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3127392"/>
        <c:axId val="463122592"/>
      </c:scatterChart>
      <c:valAx>
        <c:axId val="463127392"/>
        <c:scaling>
          <c:orientation val="minMax"/>
          <c:min val="15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63122592"/>
        <c:crosses val="autoZero"/>
        <c:crossBetween val="midCat"/>
      </c:valAx>
      <c:valAx>
        <c:axId val="463122592"/>
        <c:scaling>
          <c:logBase val="10"/>
          <c:orientation val="minMax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631273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EB8BD1A-3826-CE20-D34C-9CE0F8EBE6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0761B92-9FF4-591F-270D-2B8EB9AFDE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52A17-C348-4188-8F16-325608129982}" type="datetimeFigureOut">
              <a:rPr lang="zh-CN" altLang="en-US" smtClean="0"/>
              <a:t>2025/8/21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6571323-177C-34E5-2157-2A3CA72043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/>
              <a:t>USTC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B44F7A-CE78-EE97-50E3-6577544EEB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FEF61-7A96-4E92-B415-F26646EC6D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0645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2025/8/21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/>
              <a:t>USTC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69996EC-FFBF-4FFD-BFAD-CC1EED8EFD05}"/>
              </a:ext>
            </a:extLst>
          </p:cNvPr>
          <p:cNvSpPr/>
          <p:nvPr userDrawn="1"/>
        </p:nvSpPr>
        <p:spPr>
          <a:xfrm>
            <a:off x="588940" y="503735"/>
            <a:ext cx="11198353" cy="6062165"/>
          </a:xfrm>
          <a:prstGeom prst="rect">
            <a:avLst/>
          </a:prstGeom>
          <a:noFill/>
          <a:ln w="57150">
            <a:solidFill>
              <a:srgbClr val="0E3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2643EDD-D0EE-4A9A-96C3-8FAB0C8340A3}"/>
              </a:ext>
            </a:extLst>
          </p:cNvPr>
          <p:cNvSpPr/>
          <p:nvPr userDrawn="1"/>
        </p:nvSpPr>
        <p:spPr>
          <a:xfrm>
            <a:off x="773173" y="649028"/>
            <a:ext cx="10829887" cy="5771578"/>
          </a:xfrm>
          <a:prstGeom prst="rect">
            <a:avLst/>
          </a:prstGeom>
          <a:noFill/>
          <a:ln w="19050">
            <a:solidFill>
              <a:srgbClr val="0E3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778EE38-DBF0-48FF-B775-706298B70C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18181"/>
            <a:ext cx="6099090" cy="323982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4C24254-05AB-45A6-8325-B1484EC6DD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90" y="-38656"/>
            <a:ext cx="5127540" cy="2723735"/>
          </a:xfrm>
          <a:prstGeom prst="rect">
            <a:avLst/>
          </a:prstGeom>
        </p:spPr>
      </p:pic>
      <p:sp>
        <p:nvSpPr>
          <p:cNvPr id="9801" name="副标题 9800"/>
          <p:cNvSpPr>
            <a:spLocks noGrp="1"/>
          </p:cNvSpPr>
          <p:nvPr userDrawn="1">
            <p:ph type="subTitle" idx="1"/>
          </p:nvPr>
        </p:nvSpPr>
        <p:spPr>
          <a:xfrm>
            <a:off x="1337743" y="3096774"/>
            <a:ext cx="8191500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9801"/>
          <p:cNvSpPr>
            <a:spLocks noGrp="1"/>
          </p:cNvSpPr>
          <p:nvPr userDrawn="1">
            <p:ph type="ctrTitle"/>
          </p:nvPr>
        </p:nvSpPr>
        <p:spPr>
          <a:xfrm>
            <a:off x="1337743" y="2171808"/>
            <a:ext cx="8191500" cy="698591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337743" y="4494329"/>
            <a:ext cx="8191500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337743" y="4790600"/>
            <a:ext cx="8191500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0"/>
          <p:cNvSpPr>
            <a:spLocks noGrp="1"/>
          </p:cNvSpPr>
          <p:nvPr userDrawn="1">
            <p:ph type="body" idx="1"/>
          </p:nvPr>
        </p:nvSpPr>
        <p:spPr>
          <a:xfrm>
            <a:off x="1839969" y="3261257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标题 19"/>
          <p:cNvSpPr>
            <a:spLocks noGrp="1"/>
          </p:cNvSpPr>
          <p:nvPr userDrawn="1">
            <p:ph type="title"/>
          </p:nvPr>
        </p:nvSpPr>
        <p:spPr>
          <a:xfrm>
            <a:off x="1839969" y="2141758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B91E4B9-14B9-45B2-8353-90A77773D4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6657"/>
          <a:stretch/>
        </p:blipFill>
        <p:spPr>
          <a:xfrm>
            <a:off x="7708900" y="4947349"/>
            <a:ext cx="4483100" cy="191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2025/8/21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USTC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2025/8/21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 userDrawn="1">
            <p:ph type="ctrTitle" hasCustomPrompt="1"/>
          </p:nvPr>
        </p:nvSpPr>
        <p:spPr>
          <a:xfrm>
            <a:off x="3382962" y="2260223"/>
            <a:ext cx="5426076" cy="718371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382962" y="3663321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5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82963" y="3367050"/>
            <a:ext cx="5426076" cy="296271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937B051-AC35-49DD-A2B8-B1CEAD7AA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6657"/>
          <a:stretch/>
        </p:blipFill>
        <p:spPr>
          <a:xfrm>
            <a:off x="7670800" y="4931111"/>
            <a:ext cx="4521200" cy="192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t>2025/8/21</a:t>
            </a:fld>
            <a:endParaRPr lang="zh-CN" altLang="en-US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USTC</a:t>
            </a:r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280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0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DEA307EA-674F-461D-B75D-59AD807942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9356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>
            <a:extLst>
              <a:ext uri="{FF2B5EF4-FFF2-40B4-BE49-F238E27FC236}">
                <a16:creationId xmlns:a16="http://schemas.microsoft.com/office/drawing/2014/main" id="{264BFDF3-46D1-4425-8EAF-44349D2FC27D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337743" y="3314489"/>
            <a:ext cx="8191500" cy="558799"/>
          </a:xfrm>
        </p:spPr>
        <p:txBody>
          <a:bodyPr/>
          <a:lstStyle/>
          <a:p>
            <a:endParaRPr lang="en-US" altLang="zh-CN" dirty="0"/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337743" y="2389523"/>
            <a:ext cx="8191500" cy="698591"/>
          </a:xfrm>
        </p:spPr>
        <p:txBody>
          <a:bodyPr>
            <a:normAutofit/>
          </a:bodyPr>
          <a:lstStyle/>
          <a:p>
            <a:r>
              <a:rPr lang="zh-CN" altLang="en-US" dirty="0"/>
              <a:t>光电</a:t>
            </a:r>
            <a:r>
              <a:rPr lang="en-US" altLang="zh-CN" dirty="0"/>
              <a:t>RPC</a:t>
            </a:r>
            <a:r>
              <a:rPr lang="zh-CN" altLang="en-US" dirty="0"/>
              <a:t>高计数率下的行为研究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1337743" y="4712044"/>
            <a:ext cx="8191500" cy="296271"/>
          </a:xfrm>
        </p:spPr>
        <p:txBody>
          <a:bodyPr/>
          <a:lstStyle/>
          <a:p>
            <a:r>
              <a:rPr lang="zh-CN" altLang="en-US" dirty="0"/>
              <a:t>赵一锭，胡东栋，邵明</a:t>
            </a:r>
            <a:endParaRPr lang="en-US" altLang="zh-CN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1337743" y="5008315"/>
            <a:ext cx="8191500" cy="296271"/>
          </a:xfrm>
        </p:spPr>
        <p:txBody>
          <a:bodyPr/>
          <a:lstStyle/>
          <a:p>
            <a:r>
              <a:rPr lang="zh-CN" altLang="en-US" dirty="0"/>
              <a:t>中国科学技术大学 （核探测与核电子学国家重点实验）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52DCE-5944-3E13-75AC-E5ACD18B6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>
            <a:extLst>
              <a:ext uri="{FF2B5EF4-FFF2-40B4-BE49-F238E27FC236}">
                <a16:creationId xmlns:a16="http://schemas.microsoft.com/office/drawing/2014/main" id="{B5D97208-B14E-AD84-886C-923D9FFB2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30802" y="3467178"/>
            <a:ext cx="5419185" cy="1015623"/>
          </a:xfrm>
        </p:spPr>
        <p:txBody>
          <a:bodyPr/>
          <a:lstStyle/>
          <a:p>
            <a:pPr lvl="0"/>
            <a:r>
              <a:rPr lang="zh-CN" altLang="en-US" dirty="0"/>
              <a:t>高计数率时，增益减小，时间分辨迅速变坏</a:t>
            </a:r>
            <a:endParaRPr lang="en-US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B5A4CDD1-0C17-334D-92C0-3FC180C31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802" y="2347679"/>
            <a:ext cx="5419185" cy="895350"/>
          </a:xfrm>
        </p:spPr>
        <p:txBody>
          <a:bodyPr/>
          <a:lstStyle/>
          <a:p>
            <a:r>
              <a:rPr lang="zh-CN" altLang="en-US" dirty="0"/>
              <a:t>理论解释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94A7406-9000-E260-3804-CED588E49591}"/>
              </a:ext>
            </a:extLst>
          </p:cNvPr>
          <p:cNvCxnSpPr/>
          <p:nvPr/>
        </p:nvCxnSpPr>
        <p:spPr>
          <a:xfrm>
            <a:off x="3257550" y="3321728"/>
            <a:ext cx="3416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FB63E4EB-50B4-3325-751B-6F4347BDB60F}"/>
              </a:ext>
            </a:extLst>
          </p:cNvPr>
          <p:cNvSpPr txBox="1"/>
          <p:nvPr/>
        </p:nvSpPr>
        <p:spPr>
          <a:xfrm>
            <a:off x="1932531" y="2850859"/>
            <a:ext cx="1100380" cy="1156282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940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BE3D6-8F0D-DD94-5397-A1761927A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A5FD36-530B-1705-61E9-7381FE55B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定性解释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1EE96B6-A421-C82C-E79B-E9ECCB4F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090C97-47CD-C718-7577-833F2387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4F85AA3-3C66-5845-B94E-3FC1C329D417}"/>
                  </a:ext>
                </a:extLst>
              </p:cNvPr>
              <p:cNvSpPr txBox="1"/>
              <p:nvPr/>
            </p:nvSpPr>
            <p:spPr>
              <a:xfrm>
                <a:off x="759791" y="1272926"/>
                <a:ext cx="5823284" cy="3135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对单电子，时间分辨近似为</a:t>
                </a:r>
                <a:br>
                  <a:rPr lang="en-US" altLang="zh-CN" dirty="0"/>
                </a:br>
                <a:r>
                  <a:rPr lang="en-US" altLang="zh-CN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altLang="zh-CN" dirty="0"/>
                  <a:t> </a:t>
                </a:r>
              </a:p>
              <a:p>
                <a:r>
                  <a:rPr lang="zh-CN" altLang="en-US" dirty="0"/>
                  <a:t>其中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为有效汤森系数，</a:t>
                </a:r>
                <a:r>
                  <a:rPr lang="en-US" altLang="zh-CN" dirty="0"/>
                  <a:t>v</a:t>
                </a:r>
                <a:r>
                  <a:rPr lang="zh-CN" altLang="en-US" dirty="0"/>
                  <a:t>为电子漂移速度，与电场关系：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</m:oMath>
                </a14:m>
                <a:r>
                  <a:rPr lang="en-US" altLang="zh-CN" dirty="0"/>
                  <a:t> , v 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∝ E</a:t>
                </a:r>
                <a:r>
                  <a:rPr lang="zh-CN" altLang="en-US" dirty="0"/>
                  <a:t>。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当外加电场和气隙厚度不变时</a:t>
                </a:r>
                <a:r>
                  <a:rPr lang="en-US" altLang="zh-CN" dirty="0"/>
                  <a:t>: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sz="1600" dirty="0"/>
                  <a:t>在低计数率时，</a:t>
                </a:r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1600" dirty="0"/>
                  <a:t> </a:t>
                </a:r>
                <a:r>
                  <a:rPr lang="zh-CN" altLang="en-US" sz="1600" dirty="0"/>
                  <a:t>为常数；</a:t>
                </a:r>
                <a:endParaRPr lang="en-US" altLang="zh-CN" sz="16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sz="1600" dirty="0"/>
                  <a:t>在高计数率时，由于计数率效应，会产生压降，导致电场降低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sz="1600" dirty="0"/>
                  <a:t>, </a:t>
                </a:r>
                <a:r>
                  <a:rPr lang="zh-CN" altLang="en-US" sz="1600" dirty="0"/>
                  <a:t>然而相邻两个事例的时间差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zh-CN" altLang="en-US" sz="1600" dirty="0"/>
                  <a:t>并不是一个常数，服从均值为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zh-CN" altLang="en-US" sz="1600" dirty="0"/>
                  <a:t>的指数分布），因此对每一次事例，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CN" sz="1600" dirty="0"/>
                  <a:t> </a:t>
                </a:r>
                <a:r>
                  <a:rPr lang="zh-CN" altLang="en-US" sz="1600" dirty="0"/>
                  <a:t>并不是常数，</a:t>
                </a:r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</m:oMath>
                </a14:m>
                <a:r>
                  <a:rPr lang="en-US" altLang="zh-CN" sz="1600" dirty="0"/>
                  <a:t> , v </a:t>
                </a:r>
                <a:r>
                  <a:rPr lang="zh-CN" altLang="en-US" sz="1600" dirty="0"/>
                  <a:t>是变化的， 对时间分辨带来了额外的晃动。</a:t>
                </a:r>
                <a:endParaRPr lang="en-US" altLang="zh-CN" sz="1600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4F85AA3-3C66-5845-B94E-3FC1C329D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91" y="1272926"/>
                <a:ext cx="5823284" cy="3135345"/>
              </a:xfrm>
              <a:prstGeom prst="rect">
                <a:avLst/>
              </a:prstGeom>
              <a:blipFill>
                <a:blip r:embed="rId2"/>
                <a:stretch>
                  <a:fillRect l="-942" t="-1167" r="-4084" b="-1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351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59821-56CC-33F9-0B01-666F8103E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1DCA40-4DE9-A5D9-2994-39ADDAF24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公式推导 </a:t>
            </a:r>
            <a:r>
              <a:rPr lang="zh-CN" altLang="en-US" sz="2000" dirty="0"/>
              <a:t>（增益随计数率的变化）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F652575-636F-1D5E-FDF6-885373126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40784AE-5645-B99A-1CE2-BB100F41B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3DB80-B894-403A-B48E-6FDC1A72010E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8BF8AB8-BD01-76AC-E787-B036211EAEA0}"/>
                  </a:ext>
                </a:extLst>
              </p:cNvPr>
              <p:cNvSpPr txBox="1"/>
              <p:nvPr/>
            </p:nvSpPr>
            <p:spPr>
              <a:xfrm>
                <a:off x="759790" y="1272926"/>
                <a:ext cx="10991485" cy="4785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l"/>
                  <a:tabLst/>
                  <a:defRPr/>
                </a:pPr>
                <a:r>
                  <a:rPr lang="zh-CN" altLang="en-US" dirty="0">
                    <a:solidFill>
                      <a:srgbClr val="000000"/>
                    </a:solidFill>
                    <a:latin typeface="Arial"/>
                    <a:ea typeface="微软雅黑"/>
                  </a:rPr>
                  <a:t>单位面积上，一次单电子雪崩产生的电荷（</a:t>
                </a:r>
                <a:r>
                  <a:rPr lang="en-US" altLang="zh-CN" dirty="0">
                    <a:solidFill>
                      <a:srgbClr val="000000"/>
                    </a:solidFill>
                    <a:latin typeface="Arial"/>
                    <a:ea typeface="微软雅黑"/>
                  </a:rPr>
                  <a:t>Q</a:t>
                </a:r>
                <a:r>
                  <a:rPr lang="zh-CN" altLang="en-US" dirty="0">
                    <a:solidFill>
                      <a:srgbClr val="000000"/>
                    </a:solidFill>
                    <a:latin typeface="Arial"/>
                    <a:ea typeface="微软雅黑"/>
                  </a:rPr>
                  <a:t>）累积到电极板上，导致局部电势降低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/>
                      </a:rPr>
                      <m:t>Δ</m:t>
                    </m:r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/>
                      </a:rPr>
                      <m:t>𝑈</m:t>
                    </m:r>
                  </m:oMath>
                </a14:m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，外加电压为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U</a:t>
                </a:r>
              </a:p>
              <a:p>
                <a:pPr marL="285750" lvl="0" indent="-285750">
                  <a:buFont typeface="Wingdings" panose="05000000000000000000" pitchFamily="2" charset="2"/>
                  <a:buChar char="l"/>
                </a:pPr>
                <a:r>
                  <a:rPr lang="zh-CN" altLang="en-US" dirty="0">
                    <a:solidFill>
                      <a:srgbClr val="000000"/>
                    </a:solidFill>
                    <a:latin typeface="Arial"/>
                    <a:ea typeface="微软雅黑"/>
                  </a:rPr>
                  <a:t>不考虑空间电荷效应</a:t>
                </a:r>
                <a:r>
                  <a:rPr lang="en-US" altLang="zh-CN" dirty="0">
                    <a:solidFill>
                      <a:srgbClr val="000000"/>
                    </a:solidFill>
                    <a:latin typeface="Arial"/>
                    <a:ea typeface="微软雅黑"/>
                  </a:rPr>
                  <a:t>(</a:t>
                </a:r>
                <a:r>
                  <a:rPr lang="zh-CN" altLang="en-US" dirty="0">
                    <a:solidFill>
                      <a:srgbClr val="000000"/>
                    </a:solidFill>
                    <a:latin typeface="Arial"/>
                    <a:ea typeface="微软雅黑"/>
                  </a:rPr>
                  <a:t>汤森雪崩</a:t>
                </a:r>
                <a:r>
                  <a:rPr lang="en-US" altLang="zh-CN" dirty="0">
                    <a:solidFill>
                      <a:srgbClr val="000000"/>
                    </a:solidFill>
                    <a:latin typeface="Arial"/>
                    <a:ea typeface="微软雅黑"/>
                  </a:rPr>
                  <a:t>)</a:t>
                </a:r>
                <a:r>
                  <a:rPr lang="zh-CN" altLang="en-US" dirty="0">
                    <a:solidFill>
                      <a:srgbClr val="000000"/>
                    </a:solidFill>
                    <a:latin typeface="Arial"/>
                    <a:ea typeface="微软雅黑"/>
                  </a:rPr>
                  <a:t>：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𝑘𝑈</m:t>
                        </m:r>
                      </m:sup>
                    </m:sSup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zh-CN" altLang="en-US" i="1" dirty="0">
                        <a:latin typeface="Cambria Math" panose="02040503050406030204" pitchFamily="18" charset="0"/>
                      </a:rPr>
                      <m:t>，其中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𝑘𝐸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marL="285750" lvl="0" indent="-285750">
                  <a:buFont typeface="Wingdings" panose="05000000000000000000" pitchFamily="2" charset="2"/>
                  <a:buChar char="l"/>
                </a:pPr>
                <a:r>
                  <a:rPr lang="zh-CN" altLang="en-US" dirty="0"/>
                  <a:t>雪崩电荷到达电极平面</a:t>
                </a:r>
                <a:r>
                  <a:rPr lang="en-US" altLang="zh-CN" dirty="0"/>
                  <a:t>,</a:t>
                </a:r>
                <a:r>
                  <a:rPr lang="zh-CN" altLang="en-US" dirty="0"/>
                  <a:t>并随时间释放 ：</a:t>
                </a:r>
                <a:br>
                  <a:rPr lang="en-US" altLang="zh-CN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Q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，其中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，平均</m:t>
                    </m:r>
                  </m:oMath>
                </a14:m>
                <a:r>
                  <a:rPr lang="zh-CN" altLang="en-US" dirty="0"/>
                  <a:t>电势降低假设为：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̅"/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dirty="0"/>
                  <a:t>  </a:t>
                </a:r>
                <a:r>
                  <a:rPr lang="zh-CN" altLang="en-US" dirty="0"/>
                  <a:t>（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为常数）</a:t>
                </a:r>
                <a:endParaRPr lang="en-US" altLang="zh-CN" dirty="0"/>
              </a:p>
              <a:p>
                <a:pPr marL="285750" lvl="0" indent="-285750">
                  <a:buFont typeface="Wingdings" panose="05000000000000000000" pitchFamily="2" charset="2"/>
                  <a:buChar char="l"/>
                </a:pPr>
                <a:r>
                  <a:rPr lang="zh-CN" altLang="en-US" dirty="0"/>
                  <a:t>稳态时，单位面积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ΔS</m:t>
                    </m:r>
                  </m:oMath>
                </a14:m>
                <a:r>
                  <a:rPr lang="zh-CN" altLang="en-US" dirty="0"/>
                  <a:t>上，平均每隔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zh-CN" altLang="en-US" dirty="0"/>
                  <a:t> 产生一个信号，此时由累积电荷造成的平均总电势降</a:t>
                </a:r>
                <a:br>
                  <a:rPr lang="en-US" altLang="zh-CN" dirty="0"/>
                </a:b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+…+</m:t>
                    </m:r>
                    <m:acc>
                      <m:accPr>
                        <m:chr m:val="̅"/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n</m:t>
                        </m:r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</m:d>
                    <m:r>
                      <a:rPr lang="pt-BR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nary>
                      <m:naryPr>
                        <m:chr m:val="∑"/>
                        <m:ctrlPr>
                          <a:rPr lang="pt-BR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altLang="zh-CN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pt-BR" altLang="zh-C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</m:d>
                      </m:e>
                    </m:nary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nary>
                      <m:naryPr>
                        <m:chr m:val="∑"/>
                        <m:ctrlPr>
                          <a:rPr lang="pt-BR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altLang="zh-CN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pt-BR" altLang="zh-C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f>
                              <m:f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̅"/>
                                    <m:ctrlP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</m:sup>
                        </m:sSup>
                      </m:e>
                    </m:nary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nary>
                      <m:naryPr>
                        <m:chr m:val="∑"/>
                        <m:ctrlPr>
                          <a:rPr lang="pt-BR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altLang="zh-CN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pt-BR" altLang="zh-C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f>
                              <m:f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̅"/>
                                    <m:ctrlP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</m:sup>
                        </m:sSup>
                      </m:e>
                    </m:nary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𝐴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̅"/>
                                    <m:ctrlP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 dirty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</m:sup>
                        </m:s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altLang="zh-CN" dirty="0"/>
                </a:br>
                <a:r>
                  <a:rPr lang="zh-CN" altLang="en-US" dirty="0"/>
                  <a:t>当</a:t>
                </a:r>
                <a:r>
                  <a:rPr lang="en-US" altLang="zh-CN" dirty="0"/>
                  <a:t>n</a:t>
                </a:r>
                <a:r>
                  <a:rPr lang="zh-CN" altLang="en-US" dirty="0"/>
                  <a:t>无穷大时：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f>
                      <m:fPr>
                        <m:ctrlP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altLang="zh-CN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̅"/>
                                    <m:ctrlPr>
                                      <a:rPr lang="en-US" altLang="zh-CN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en-US" altLang="zh-CN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</m:den>
                            </m:f>
                          </m:sup>
                        </m:sSup>
                        <m: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altLang="zh-CN" b="1" dirty="0"/>
              </a:p>
              <a:p>
                <a:pPr marL="285750" lvl="0" indent="-285750"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 </a:t>
                </a:r>
                <a:r>
                  <a:rPr lang="zh-CN" altLang="en-US" dirty="0"/>
                  <a:t>设平均计数率  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→</m:t>
                    </m:r>
                    <m:acc>
                      <m:accPr>
                        <m:chr m:val="̅"/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f>
                      <m:fPr>
                        <m:ctrlPr>
                          <a:rPr lang="en-US" altLang="zh-CN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altLang="zh-CN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acc>
                                <m:r>
                                  <a:rPr lang="en-US" altLang="zh-CN" b="1" i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r>
                                  <a:rPr lang="en-US" altLang="zh-CN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den>
                            </m:f>
                          </m:sup>
                        </m:sSup>
                        <m: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altLang="zh-CN" b="1" dirty="0">
                  <a:solidFill>
                    <a:srgbClr val="FF0000"/>
                  </a:solidFill>
                </a:endParaRPr>
              </a:p>
              <a:p>
                <a:pPr marL="285750" lvl="0" indent="-285750">
                  <a:buFont typeface="Wingdings" panose="05000000000000000000" pitchFamily="2" charset="2"/>
                  <a:buChar char="l"/>
                </a:pPr>
                <a:r>
                  <a:rPr lang="zh-CN" altLang="en-US" dirty="0"/>
                  <a:t>电子雪崩时感应到的平均电势差为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/>
                          </a:rPr>
                          <m:t>𝑈</m:t>
                        </m:r>
                      </m:e>
                    </m:acc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A</m:t>
                    </m:r>
                    <m:f>
                      <m:fPr>
                        <m:ctrlP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altLang="zh-CN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acc>
                                <m:r>
                                  <a:rPr lang="en-US" altLang="zh-CN" b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r>
                                  <a:rPr lang="en-US" altLang="zh-CN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den>
                            </m:f>
                          </m:sup>
                        </m:sSup>
                        <m: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marL="285750" lvl="0" indent="-285750">
                  <a:buFont typeface="Wingdings" panose="05000000000000000000" pitchFamily="2" charset="2"/>
                  <a:buChar char="l"/>
                </a:pPr>
                <a:r>
                  <a:rPr lang="zh-CN" altLang="en-US" dirty="0"/>
                  <a:t>平均电荷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⋅(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f>
                          <m:fPr>
                            <m:ctrlPr>
                              <a:rPr lang="en-US" altLang="zh-CN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altLang="zh-CN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altLang="zh-CN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𝝉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acc>
                                    <m:r>
                                      <a:rPr lang="en-US" altLang="zh-CN" b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𝚫</m:t>
                                    </m:r>
                                    <m:r>
                                      <a:rPr lang="en-US" altLang="zh-CN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altLang="zh-CN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→</m:t>
                    </m:r>
                    <m:func>
                      <m:funcPr>
                        <m:ctrlP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CN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altLang="zh-CN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/>
                                  </a:rPr>
                                  <m:t>𝑄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f>
                          <m:fPr>
                            <m:ctrlPr>
                              <a:rPr lang="en-US" altLang="zh-CN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altLang="zh-CN" b="1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1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altLang="zh-CN" b="1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𝝉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acc>
                                    <m:r>
                                      <a:rPr lang="en-US" altLang="zh-CN" b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𝚫</m:t>
                                    </m:r>
                                    <m:r>
                                      <a:rPr lang="en-US" altLang="zh-CN" b="1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altLang="zh-CN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e>
                    </m:d>
                  </m:oMath>
                </a14:m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8BF8AB8-BD01-76AC-E787-B036211EA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90" y="1272926"/>
                <a:ext cx="10991485" cy="4785926"/>
              </a:xfrm>
              <a:prstGeom prst="rect">
                <a:avLst/>
              </a:prstGeom>
              <a:blipFill>
                <a:blip r:embed="rId2"/>
                <a:stretch>
                  <a:fillRect l="-388" t="-7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4364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57C9B-CA15-AE5F-EA36-F7AA4DD30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B45C2DE-57B5-710E-ED9A-1FBE8ACBA66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对平均电荷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</m:acc>
                  </m:oMath>
                </a14:m>
                <a:r>
                  <a:rPr lang="zh-CN" altLang="en-US" dirty="0"/>
                  <a:t>进行拟合</a:t>
                </a: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B45C2DE-57B5-710E-ED9A-1FBE8ACBA6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80" b="-16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2026A5-1D95-20D4-062E-9F0B168FD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5DF7E3-CA1A-6F61-55E3-A437753D0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3DB80-B894-403A-B48E-6FDC1A72010E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2C15191-A2D5-BFCB-CF48-84C03CB42F7D}"/>
                  </a:ext>
                </a:extLst>
              </p:cNvPr>
              <p:cNvSpPr txBox="1"/>
              <p:nvPr/>
            </p:nvSpPr>
            <p:spPr>
              <a:xfrm>
                <a:off x="759790" y="1272926"/>
                <a:ext cx="9916447" cy="370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dirty="0">
                    <a:solidFill>
                      <a:srgbClr val="000000"/>
                    </a:solidFill>
                    <a:latin typeface="Arial"/>
                    <a:ea typeface="微软雅黑"/>
                  </a:rPr>
                  <a:t>把增益归一化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，其中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/>
                          </a:rPr>
                          <m:t>U</m:t>
                        </m:r>
                      </m:e>
                      <m:sub>
                        <m:r>
                          <a:rPr lang="en-US" altLang="zh-CN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/>
                          </a:rPr>
                          <m:t>0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/>
                      </a:rPr>
                      <m:t>=2400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/>
                      </a:rPr>
                      <m:t>𝑉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/>
                      </a:rPr>
                      <m:t>Δ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/>
                      </a:rPr>
                      <m:t>𝑆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/>
                      </a:rPr>
                      <m:t>=</m:t>
                    </m:r>
                    <m:r>
                      <a:rPr lang="en-US" altLang="zh-CN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/>
                      </a:rPr>
                      <m:t>𝜋</m:t>
                    </m:r>
                    <m:sSup>
                      <m:sSupPr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/>
                              </a:rPr>
                              <m:t>0.06</m:t>
                            </m:r>
                            <m:r>
                              <a:rPr lang="en-US" altLang="zh-CN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/>
                              </a:rPr>
                              <m:t>𝑐𝑚</m:t>
                            </m:r>
                          </m:e>
                        </m:d>
                      </m:e>
                      <m:sup>
                        <m: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/>
                          </a:rPr>
                          <m:t>2</m:t>
                        </m:r>
                      </m:sup>
                    </m:sSup>
                    <m:r>
                      <a:rPr lang="zh-CN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/>
                      </a:rPr>
                      <m:t>为</m:t>
                    </m:r>
                  </m:oMath>
                </a14:m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激光光斑面积，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/>
                        <a:cs typeface="+mn-cs"/>
                      </a:rPr>
                      <m:t>𝜏</m:t>
                    </m:r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 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为时间常数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2C15191-A2D5-BFCB-CF48-84C03CB42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90" y="1272926"/>
                <a:ext cx="9916447" cy="370038"/>
              </a:xfrm>
              <a:prstGeom prst="rect">
                <a:avLst/>
              </a:prstGeom>
              <a:blipFill>
                <a:blip r:embed="rId3"/>
                <a:stretch>
                  <a:fillRect l="-554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37170C6B-DDBE-7E0E-4E09-ECF5FBC40555}"/>
              </a:ext>
            </a:extLst>
          </p:cNvPr>
          <p:cNvSpPr txBox="1"/>
          <p:nvPr/>
        </p:nvSpPr>
        <p:spPr>
          <a:xfrm>
            <a:off x="609546" y="5533813"/>
            <a:ext cx="441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公式能够很好的拟合不同电阻率下 </a:t>
            </a:r>
            <a:r>
              <a:rPr lang="zh-CN" altLang="en-US" dirty="0">
                <a:solidFill>
                  <a:srgbClr val="FF0000"/>
                </a:solidFill>
              </a:rPr>
              <a:t>平均增益 </a:t>
            </a:r>
            <a:r>
              <a:rPr lang="zh-CN" altLang="en-US" dirty="0"/>
              <a:t>随 </a:t>
            </a:r>
            <a:r>
              <a:rPr lang="zh-CN" altLang="en-US" dirty="0">
                <a:solidFill>
                  <a:srgbClr val="FF0000"/>
                </a:solidFill>
              </a:rPr>
              <a:t>平均计数率 </a:t>
            </a:r>
            <a:r>
              <a:rPr lang="zh-CN" altLang="en-US" dirty="0"/>
              <a:t>的变化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248573E6-1BA2-0961-5AA1-DB5C8B4A65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8411042"/>
                  </p:ext>
                </p:extLst>
              </p:nvPr>
            </p:nvGraphicFramePr>
            <p:xfrm>
              <a:off x="6757360" y="1642964"/>
              <a:ext cx="5077968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45336">
                      <a:extLst>
                        <a:ext uri="{9D8B030D-6E8A-4147-A177-3AD203B41FA5}">
                          <a16:colId xmlns:a16="http://schemas.microsoft.com/office/drawing/2014/main" val="2137020553"/>
                        </a:ext>
                      </a:extLst>
                    </a:gridCol>
                    <a:gridCol w="1505307">
                      <a:extLst>
                        <a:ext uri="{9D8B030D-6E8A-4147-A177-3AD203B41FA5}">
                          <a16:colId xmlns:a16="http://schemas.microsoft.com/office/drawing/2014/main" val="1894946158"/>
                        </a:ext>
                      </a:extLst>
                    </a:gridCol>
                    <a:gridCol w="2027325">
                      <a:extLst>
                        <a:ext uri="{9D8B030D-6E8A-4147-A177-3AD203B41FA5}">
                          <a16:colId xmlns:a16="http://schemas.microsoft.com/office/drawing/2014/main" val="1584192311"/>
                        </a:ext>
                      </a:extLst>
                    </a:gridCol>
                  </a:tblGrid>
                  <a:tr h="28908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𝝆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en-US" altLang="zh-CN" b="1" i="0" smtClean="0">
                                    <a:latin typeface="Cambria Math" panose="02040503050406030204" pitchFamily="18" charset="0"/>
                                  </a:rPr>
                                  <m:t>𝛀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𝒄𝒎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dirty="0" smtClean="0">
                                        <a:latin typeface="Cambria Math" panose="02040503050406030204" pitchFamily="18" charset="0"/>
                                      </a:rPr>
                                      <m:t>𝝐</m:t>
                                    </m:r>
                                  </m:e>
                                  <m:sub>
                                    <m:r>
                                      <a:rPr lang="en-US" altLang="zh-CN" b="1" i="1" dirty="0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𝝐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𝝆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 [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5501532"/>
                      </a:ext>
                    </a:extLst>
                  </a:tr>
                  <a:tr h="28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1.5e9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6.682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0.000887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8540406"/>
                      </a:ext>
                    </a:extLst>
                  </a:tr>
                  <a:tr h="3003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1.4e10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6.973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0.00864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9436687"/>
                      </a:ext>
                    </a:extLst>
                  </a:tr>
                  <a:tr h="28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3e11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6.589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0.175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7185816"/>
                      </a:ext>
                    </a:extLst>
                  </a:tr>
                  <a:tr h="2890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2e12 (quartz)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4.2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0.7434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26112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248573E6-1BA2-0961-5AA1-DB5C8B4A65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8411042"/>
                  </p:ext>
                </p:extLst>
              </p:nvPr>
            </p:nvGraphicFramePr>
            <p:xfrm>
              <a:off x="6757360" y="1642964"/>
              <a:ext cx="5077968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45336">
                      <a:extLst>
                        <a:ext uri="{9D8B030D-6E8A-4147-A177-3AD203B41FA5}">
                          <a16:colId xmlns:a16="http://schemas.microsoft.com/office/drawing/2014/main" val="2137020553"/>
                        </a:ext>
                      </a:extLst>
                    </a:gridCol>
                    <a:gridCol w="1505307">
                      <a:extLst>
                        <a:ext uri="{9D8B030D-6E8A-4147-A177-3AD203B41FA5}">
                          <a16:colId xmlns:a16="http://schemas.microsoft.com/office/drawing/2014/main" val="1894946158"/>
                        </a:ext>
                      </a:extLst>
                    </a:gridCol>
                    <a:gridCol w="2027325">
                      <a:extLst>
                        <a:ext uri="{9D8B030D-6E8A-4147-A177-3AD203B41FA5}">
                          <a16:colId xmlns:a16="http://schemas.microsoft.com/office/drawing/2014/main" val="158419231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394" t="-1667" r="-229921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3239" t="-1667" r="-136437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50751" t="-1667" r="-1201" b="-4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550153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1.5e9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6.682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0.000887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85404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1.4e10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6.973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0.00864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943668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3e11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6.589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0.175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718581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2e12 (quartz)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4.2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0.7434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261128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9C7D44E0-FBBA-8CC4-6F59-ADD1326BBB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46" y="1887189"/>
            <a:ext cx="4987499" cy="36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18AE4ED-C1F6-883E-6A5B-85725EE793F0}"/>
                  </a:ext>
                </a:extLst>
              </p:cNvPr>
              <p:cNvSpPr txBox="1"/>
              <p:nvPr/>
            </p:nvSpPr>
            <p:spPr>
              <a:xfrm>
                <a:off x="759790" y="3306131"/>
                <a:ext cx="2679192" cy="669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en-US" altLang="zh-CN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f>
                            <m:fPr>
                              <m:ctrlPr>
                                <a:rPr lang="en-US" altLang="zh-CN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altLang="zh-CN" b="1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b="1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altLang="zh-CN" b="1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𝝉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CN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</m:acc>
                                      <m:r>
                                        <a:rPr lang="en-US" altLang="zh-CN" b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𝚫</m:t>
                                      </m:r>
                                      <m:r>
                                        <a:rPr lang="en-US" altLang="zh-CN" b="1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𝑺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altLang="zh-CN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−  </m:t>
                              </m:r>
                              <m:r>
                                <a:rPr lang="en-US" altLang="zh-CN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18AE4ED-C1F6-883E-6A5B-85725EE79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90" y="3306131"/>
                <a:ext cx="2679192" cy="6697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5D5282D-0A51-2ED4-1824-D685A9166FAC}"/>
                  </a:ext>
                </a:extLst>
              </p:cNvPr>
              <p:cNvSpPr txBox="1"/>
              <p:nvPr/>
            </p:nvSpPr>
            <p:spPr>
              <a:xfrm>
                <a:off x="6868536" y="3544165"/>
                <a:ext cx="4966792" cy="2312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⋅(</m:t>
                        </m:r>
                        <m:sSub>
                          <m:sSubPr>
                            <m:ctrlP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f>
                          <m:fPr>
                            <m:ctrlPr>
                              <a:rPr lang="en-US" altLang="zh-CN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altLang="zh-CN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altLang="zh-CN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𝝉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acc>
                                    <m:r>
                                      <a:rPr lang="en-US" altLang="zh-CN" b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𝚫</m:t>
                                    </m:r>
                                    <m:r>
                                      <a:rPr lang="en-US" altLang="zh-CN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altLang="zh-CN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, 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低计数率时，</a:t>
                </a:r>
                <a:r>
                  <a:rPr lang="en-US" altLang="zh-CN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endParaRPr lang="en-US" altLang="zh-CN" dirty="0"/>
              </a:p>
              <a:p>
                <a:r>
                  <a:rPr lang="en-US" altLang="zh-CN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=2400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=1.4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= 5.5e6 , </a:t>
                </a:r>
                <a:r>
                  <a:rPr lang="en-US" altLang="zh-CN" dirty="0"/>
                  <a:t>=&gt;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0" dirty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=15.5397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;</a:t>
                </a:r>
              </a:p>
              <a:p>
                <a:r>
                  <a:rPr lang="en-US" altLang="zh-CN" dirty="0">
                    <a:solidFill>
                      <a:schemeClr val="tx1"/>
                    </a:solidFill>
                  </a:rPr>
                  <a:t>c2 = kA = 0.1823,  =&gt;  A = 28.155</a:t>
                </a:r>
              </a:p>
              <a:p>
                <a:endParaRPr lang="en-US" altLang="zh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5D5282D-0A51-2ED4-1824-D685A9166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536" y="3544165"/>
                <a:ext cx="4966792" cy="2312813"/>
              </a:xfrm>
              <a:prstGeom prst="rect">
                <a:avLst/>
              </a:prstGeom>
              <a:blipFill>
                <a:blip r:embed="rId7"/>
                <a:stretch>
                  <a:fillRect l="-11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F73E0CD-770B-7A75-94F1-7AE45B69BC6C}"/>
                  </a:ext>
                </a:extLst>
              </p:cNvPr>
              <p:cNvSpPr txBox="1"/>
              <p:nvPr/>
            </p:nvSpPr>
            <p:spPr>
              <a:xfrm>
                <a:off x="6594957" y="5487189"/>
                <a:ext cx="4320608" cy="10885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altLang="zh-CN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acc>
                                  <m:r>
                                    <a:rPr lang="en-US" altLang="zh-CN" b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𝚫</m:t>
                                  </m:r>
                                  <m:r>
                                    <a:rPr lang="en-US" altLang="zh-CN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CN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8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𝟐𝟖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𝟏𝟓𝟓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18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sz="18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8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18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altLang="zh-CN" sz="18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altLang="zh-CN" sz="18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𝟎𝟎𝟖𝟔𝟒</m:t>
                                  </m:r>
                                  <m:r>
                                    <a:rPr lang="en-US" altLang="zh-CN" sz="18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⋅ 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CN" sz="1800" b="1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800" b="1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</m:acc>
                                  <m:r>
                                    <a:rPr lang="en-US" altLang="zh-CN" sz="18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altLang="zh-CN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CN" sz="18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8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F73E0CD-770B-7A75-94F1-7AE45B69B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957" y="5487189"/>
                <a:ext cx="4320608" cy="10885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57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D672EF53-7258-E79C-6EBF-651322672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077" y="3781442"/>
            <a:ext cx="4340329" cy="252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E62A1F-4816-4478-EB5F-B5416CAC5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27" y="3781442"/>
            <a:ext cx="4298250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01CC701-0395-A1A9-DF88-C703670C492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高计数率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acc>
                  </m:oMath>
                </a14:m>
                <a:r>
                  <a:rPr lang="en-US" altLang="zh-CN" dirty="0"/>
                  <a:t>)</a:t>
                </a:r>
                <a:r>
                  <a:rPr lang="zh-CN" altLang="en-US" dirty="0"/>
                  <a:t>时等效电场减小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</m:acc>
                  </m:oMath>
                </a14:m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01CC701-0395-A1A9-DF88-C703670C49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1180" b="-16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4F70144-E78B-30A4-7122-A123982E3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A1A0C3-B1D2-6985-1019-202C4A8D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600F4A3-FAFB-924A-EAC2-E391E5F2D28B}"/>
                  </a:ext>
                </a:extLst>
              </p:cNvPr>
              <p:cNvSpPr txBox="1"/>
              <p:nvPr/>
            </p:nvSpPr>
            <p:spPr>
              <a:xfrm>
                <a:off x="349844" y="1151917"/>
                <a:ext cx="4320608" cy="7834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acc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acc>
                                  <m:r>
                                    <a:rPr lang="en-US" altLang="zh-CN" b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𝚫</m:t>
                                  </m:r>
                                  <m:r>
                                    <a:rPr lang="en-US" altLang="zh-CN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CN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𝟐𝟖</m:t>
                          </m:r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𝟏𝟓𝟓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altLang="zh-CN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altLang="zh-CN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𝟎𝟎𝟖𝟔𝟒</m:t>
                                  </m:r>
                                  <m:r>
                                    <a:rPr lang="en-US" altLang="zh-CN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⋅ 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CN" b="1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1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</m:acc>
                                  <m:r>
                                    <a:rPr lang="en-US" altLang="zh-CN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altLang="zh-CN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CN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600F4A3-FAFB-924A-EAC2-E391E5F2D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44" y="1151917"/>
                <a:ext cx="4320608" cy="7834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11326FF-92B6-04A0-684F-C72FB5B80F98}"/>
                  </a:ext>
                </a:extLst>
              </p:cNvPr>
              <p:cNvSpPr txBox="1"/>
              <p:nvPr/>
            </p:nvSpPr>
            <p:spPr>
              <a:xfrm>
                <a:off x="669924" y="2071700"/>
                <a:ext cx="11131012" cy="1171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600" b="1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altLang="zh-CN" sz="1600" b="1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</m:acc>
                  </m:oMath>
                </a14:m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,</a:t>
                </a:r>
                <a:r>
                  <a:rPr lang="en-US" altLang="zh-CN" sz="16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1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acc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(=</m:t>
                    </m:r>
                    <m:f>
                      <m:fPr>
                        <m:ctrlP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altLang="zh-CN" sz="16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acc>
                        <m:r>
                          <a:rPr lang="en-US" altLang="zh-CN" sz="16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altLang="zh-CN" sz="1600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den>
                    </m:f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 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都为平均值；实际</a:t>
                </a:r>
                <a:r>
                  <a:rPr lang="zh-CN" altLang="en-US" sz="1600" dirty="0">
                    <a:solidFill>
                      <a:srgbClr val="000000"/>
                    </a:solidFill>
                    <a:latin typeface="Arial"/>
                    <a:ea typeface="微软雅黑"/>
                  </a:rPr>
                  <a:t>上相邻两个光电子信号的时间差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/>
                      </a:rPr>
                      <m:t>Δ</m:t>
                    </m:r>
                    <m:r>
                      <a:rPr lang="en-US" altLang="zh-CN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/>
                      </a:rPr>
                      <m:t>𝑇</m:t>
                    </m:r>
                  </m:oMath>
                </a14:m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服从指数分布</a:t>
                </a:r>
                <a:r>
                  <a:rPr lang="zh-CN" altLang="en-US" sz="1600" dirty="0">
                    <a:solidFill>
                      <a:srgbClr val="000000"/>
                    </a:solidFill>
                    <a:latin typeface="Arial"/>
                    <a:ea typeface="微软雅黑"/>
                  </a:rPr>
                  <a:t>，其</a:t>
                </a:r>
                <a:r>
                  <a:rPr lang="en-US" altLang="zh-CN" sz="1600" dirty="0">
                    <a:solidFill>
                      <a:srgbClr val="000000"/>
                    </a:solidFill>
                    <a:latin typeface="Arial"/>
                    <a:ea typeface="微软雅黑"/>
                  </a:rPr>
                  <a:t>PDF</a:t>
                </a:r>
                <a:r>
                  <a:rPr lang="zh-CN" altLang="en-US" sz="1600" dirty="0">
                    <a:solidFill>
                      <a:srgbClr val="000000"/>
                    </a:solidFill>
                    <a:latin typeface="Arial"/>
                    <a:ea typeface="微软雅黑"/>
                  </a:rPr>
                  <a:t>为：</a:t>
                </a:r>
                <a14:m>
                  <m:oMath xmlns:m="http://schemas.openxmlformats.org/officeDocument/2006/math"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𝑑𝑡</m:t>
                        </m:r>
                      </m:e>
                    </m:d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/>
                      </a:rPr>
                      <m:t>f</m:t>
                    </m:r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/>
                        <a:cs typeface="+mn-cs"/>
                      </a:rPr>
                      <m:t> </m:t>
                    </m:r>
                    <m:sSup>
                      <m:sSupPr>
                        <m:ctrlP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𝑒</m:t>
                        </m:r>
                      </m:e>
                      <m:sup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−</m:t>
                        </m:r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𝑓</m:t>
                        </m:r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⋅</m:t>
                        </m:r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𝑑𝑡</m:t>
                        </m:r>
                      </m:sup>
                    </m:sSup>
                  </m:oMath>
                </a14:m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  <a:p>
                <a:pPr lvl="0"/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其中</a:t>
                </a:r>
                <a14:m>
                  <m:oMath xmlns:m="http://schemas.openxmlformats.org/officeDocument/2006/math"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/>
                        <a:cs typeface="+mn-cs"/>
                      </a:rPr>
                      <m:t>𝑓</m:t>
                    </m:r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/>
                        <a:cs typeface="+mn-cs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</m:ctrlPr>
                      </m:dPr>
                      <m:e>
                        <m:r>
                          <a:rPr lang="zh-CN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/>
                          </a:rPr>
                          <m:t>单位</m:t>
                        </m:r>
                        <m:r>
                          <a:rPr lang="en-US" altLang="zh-CN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/>
                          </a:rPr>
                          <m:t>:</m:t>
                        </m:r>
                        <m:f>
                          <m:fPr>
                            <m:ctrlPr>
                              <a:rPr kumimoji="0" lang="en-US" altLang="zh-CN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zh-CN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altLang="zh-CN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/>
                                <a:cs typeface="+mn-cs"/>
                              </a:rPr>
                              <m:t>𝑠</m:t>
                            </m:r>
                          </m:den>
                        </m:f>
                      </m:e>
                    </m:d>
                    <m:r>
                      <a:rPr lang="zh-CN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/>
                      </a:rPr>
                      <m:t>表示</m:t>
                    </m:r>
                  </m:oMath>
                </a14:m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1s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产生的平均光电子数，</a:t>
                </a:r>
                <a:r>
                  <a:rPr lang="en-US" altLang="zh-CN" sz="16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1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与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zh-C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𝑹</m:t>
                        </m:r>
                      </m:e>
                    </m:acc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 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对应：</a:t>
                </a:r>
                <a14:m>
                  <m:oMath xmlns:m="http://schemas.openxmlformats.org/officeDocument/2006/math">
                    <m:r>
                      <a:rPr kumimoji="0" lang="en-US" altLang="zh-CN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/>
                        <a:cs typeface="+mn-cs"/>
                      </a:rPr>
                      <m:t> </m:t>
                    </m:r>
                    <m:acc>
                      <m:accPr>
                        <m:chr m:val="̅"/>
                        <m:ctrlPr>
                          <a:rPr kumimoji="0" lang="en-US" altLang="zh-CN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zh-CN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𝑑𝑡</m:t>
                        </m:r>
                      </m:e>
                    </m:acc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𝑓</m:t>
                        </m:r>
                      </m:den>
                    </m:f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1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altLang="zh-CN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/>
                        <a:cs typeface="+mn-cs"/>
                      </a:rPr>
                      <m:t> </m:t>
                    </m:r>
                  </m:oMath>
                </a14:m>
                <a:endParaRPr lang="en-US" altLang="zh-CN" sz="1600" dirty="0">
                  <a:solidFill>
                    <a:srgbClr val="000000"/>
                  </a:solidFill>
                  <a:latin typeface="Arial"/>
                  <a:ea typeface="微软雅黑"/>
                </a:endParaRPr>
              </a:p>
              <a:p>
                <a:pPr lvl="0"/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定义 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“</a:t>
                </a:r>
                <a:r>
                  <a:rPr lang="zh-CN" altLang="en-US" sz="1600" dirty="0">
                    <a:solidFill>
                      <a:srgbClr val="000000"/>
                    </a:solidFill>
                    <a:latin typeface="Arial"/>
                    <a:ea typeface="微软雅黑"/>
                  </a:rPr>
                  <a:t>信号频率</a:t>
                </a:r>
                <a:r>
                  <a:rPr lang="en-US" altLang="zh-CN" sz="1600" dirty="0">
                    <a:solidFill>
                      <a:srgbClr val="000000"/>
                    </a:solidFill>
                    <a:latin typeface="Arial"/>
                    <a:ea typeface="微软雅黑"/>
                  </a:rPr>
                  <a:t>”</a:t>
                </a:r>
                <a:r>
                  <a:rPr lang="zh-CN" altLang="en-US" sz="1600" dirty="0">
                    <a:solidFill>
                      <a:srgbClr val="000000"/>
                    </a:solidFill>
                    <a:latin typeface="Arial"/>
                    <a:ea typeface="微软雅黑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/>
                      </a:rPr>
                      <m:t>𝑓</m:t>
                    </m:r>
                    <m:r>
                      <a:rPr lang="en-US" altLang="zh-CN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/>
                      </a:rPr>
                      <m:t>=</m:t>
                    </m:r>
                    <m:f>
                      <m:fPr>
                        <m:ctrlPr>
                          <a:rPr lang="en-US" altLang="zh-CN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1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/>
                          </a:rPr>
                          <m:t>Δ</m:t>
                        </m:r>
                        <m:r>
                          <a:rPr lang="en-US" altLang="zh-CN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/>
                          </a:rPr>
                          <m:t>𝑇</m:t>
                        </m:r>
                      </m:den>
                    </m:f>
                  </m:oMath>
                </a14:m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, 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计数率 </a:t>
                </a:r>
                <a14:m>
                  <m:oMath xmlns:m="http://schemas.openxmlformats.org/officeDocument/2006/math"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/>
                        <a:cs typeface="+mn-cs"/>
                      </a:rPr>
                      <m:t>𝑅</m:t>
                    </m:r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𝑓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altLang="zh-CN" sz="1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Δ</m:t>
                        </m:r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𝑆</m:t>
                        </m:r>
                      </m:den>
                    </m:f>
                  </m:oMath>
                </a14:m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11326FF-92B6-04A0-684F-C72FB5B80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24" y="2071700"/>
                <a:ext cx="11131012" cy="1171988"/>
              </a:xfrm>
              <a:prstGeom prst="rect">
                <a:avLst/>
              </a:prstGeom>
              <a:blipFill>
                <a:blip r:embed="rId6"/>
                <a:stretch>
                  <a:fillRect l="-329" b="-2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5060857-A068-DA4E-C73A-FD7A9CF5D248}"/>
                  </a:ext>
                </a:extLst>
              </p:cNvPr>
              <p:cNvSpPr txBox="1"/>
              <p:nvPr/>
            </p:nvSpPr>
            <p:spPr>
              <a:xfrm>
                <a:off x="973317" y="3262203"/>
                <a:ext cx="7471943" cy="376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e.g.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altLang="zh-CN" dirty="0"/>
                  <a:t>= 1000Hz </a:t>
                </a:r>
                <a:r>
                  <a:rPr lang="zh-CN" altLang="en-US" dirty="0"/>
                  <a:t>时，</a:t>
                </a:r>
                <a:r>
                  <a:rPr lang="en-US" altLang="zh-CN" dirty="0"/>
                  <a:t>dt </a:t>
                </a:r>
                <a:r>
                  <a:rPr lang="zh-CN" altLang="en-US" dirty="0"/>
                  <a:t>和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的</m:t>
                    </m:r>
                  </m:oMath>
                </a14:m>
                <a:r>
                  <a:rPr lang="zh-CN" altLang="en-US" dirty="0"/>
                  <a:t>分布为：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5060857-A068-DA4E-C73A-FD7A9CF5D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17" y="3262203"/>
                <a:ext cx="7471943" cy="376065"/>
              </a:xfrm>
              <a:prstGeom prst="rect">
                <a:avLst/>
              </a:prstGeom>
              <a:blipFill>
                <a:blip r:embed="rId7"/>
                <a:stretch>
                  <a:fillRect l="-735" t="-6452" b="-241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BAB7F2B-5FE9-2B88-2F20-5DA3FF3A6D31}"/>
                  </a:ext>
                </a:extLst>
              </p:cNvPr>
              <p:cNvSpPr txBox="1"/>
              <p:nvPr/>
            </p:nvSpPr>
            <p:spPr>
              <a:xfrm>
                <a:off x="1202823" y="4188077"/>
                <a:ext cx="2518913" cy="491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altLang="zh-CN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acc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100Hz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BAB7F2B-5FE9-2B88-2F20-5DA3FF3A6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823" y="4188077"/>
                <a:ext cx="2518913" cy="491866"/>
              </a:xfrm>
              <a:prstGeom prst="rect">
                <a:avLst/>
              </a:prstGeom>
              <a:blipFill>
                <a:blip r:embed="rId8"/>
                <a:stretch>
                  <a:fillRect l="-725" b="-4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31B62E66-9A6D-E59A-01B6-8D495F669F65}"/>
                  </a:ext>
                </a:extLst>
              </p:cNvPr>
              <p:cNvSpPr txBox="1"/>
              <p:nvPr/>
            </p:nvSpPr>
            <p:spPr>
              <a:xfrm>
                <a:off x="4975973" y="4188077"/>
                <a:ext cx="25189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平均电势降低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altLang="zh-CN" b="1">
                              <a:latin typeface="Cambria Math" panose="02040503050406030204" pitchFamily="18" charset="0"/>
                            </a:rPr>
                            <m:t>𝐔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≈474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31B62E66-9A6D-E59A-01B6-8D495F669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973" y="4188077"/>
                <a:ext cx="2518913" cy="646331"/>
              </a:xfrm>
              <a:prstGeom prst="rect">
                <a:avLst/>
              </a:prstGeom>
              <a:blipFill>
                <a:blip r:embed="rId9"/>
                <a:stretch>
                  <a:fillRect l="-1937" t="-4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表格 19">
                <a:extLst>
                  <a:ext uri="{FF2B5EF4-FFF2-40B4-BE49-F238E27FC236}">
                    <a16:creationId xmlns:a16="http://schemas.microsoft.com/office/drawing/2014/main" id="{B18A766C-19E6-8DEA-A623-004B2D05EC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3023793"/>
                  </p:ext>
                </p:extLst>
              </p:nvPr>
            </p:nvGraphicFramePr>
            <p:xfrm>
              <a:off x="8971472" y="3204885"/>
              <a:ext cx="2017706" cy="25669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8853">
                      <a:extLst>
                        <a:ext uri="{9D8B030D-6E8A-4147-A177-3AD203B41FA5}">
                          <a16:colId xmlns:a16="http://schemas.microsoft.com/office/drawing/2014/main" val="2058877242"/>
                        </a:ext>
                      </a:extLst>
                    </a:gridCol>
                    <a:gridCol w="1008853">
                      <a:extLst>
                        <a:ext uri="{9D8B030D-6E8A-4147-A177-3AD203B41FA5}">
                          <a16:colId xmlns:a16="http://schemas.microsoft.com/office/drawing/2014/main" val="2886574739"/>
                        </a:ext>
                      </a:extLst>
                    </a:gridCol>
                  </a:tblGrid>
                  <a:tr h="1664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CN" dirty="0"/>
                            <a:t> [Hz]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zh-CN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1">
                                      <a:latin typeface="Cambria Math" panose="02040503050406030204" pitchFamily="18" charset="0"/>
                                    </a:rPr>
                                    <m:t>𝚫</m:t>
                                  </m:r>
                                  <m:r>
                                    <a:rPr lang="en-US" altLang="zh-CN" sz="1800" b="1">
                                      <a:latin typeface="Cambria Math" panose="02040503050406030204" pitchFamily="18" charset="0"/>
                                    </a:rPr>
                                    <m:t>𝐔</m:t>
                                  </m:r>
                                  <m:r>
                                    <a:rPr lang="en-US" altLang="zh-CN" sz="1800" b="1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CN" dirty="0"/>
                            <a:t>[V]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7892811"/>
                      </a:ext>
                    </a:extLst>
                  </a:tr>
                  <a:tr h="1887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8545669"/>
                      </a:ext>
                    </a:extLst>
                  </a:tr>
                  <a:tr h="1887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48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0151688"/>
                      </a:ext>
                    </a:extLst>
                  </a:tr>
                  <a:tr h="1887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100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87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1257811"/>
                      </a:ext>
                    </a:extLst>
                  </a:tr>
                  <a:tr h="1887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500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299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4550774"/>
                      </a:ext>
                    </a:extLst>
                  </a:tr>
                  <a:tr h="1887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1000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474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4489896"/>
                      </a:ext>
                    </a:extLst>
                  </a:tr>
                  <a:tr h="1887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2000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708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10504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表格 19">
                <a:extLst>
                  <a:ext uri="{FF2B5EF4-FFF2-40B4-BE49-F238E27FC236}">
                    <a16:creationId xmlns:a16="http://schemas.microsoft.com/office/drawing/2014/main" id="{B18A766C-19E6-8DEA-A623-004B2D05EC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3023793"/>
                  </p:ext>
                </p:extLst>
              </p:nvPr>
            </p:nvGraphicFramePr>
            <p:xfrm>
              <a:off x="8971472" y="3204885"/>
              <a:ext cx="2017706" cy="25669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8853">
                      <a:extLst>
                        <a:ext uri="{9D8B030D-6E8A-4147-A177-3AD203B41FA5}">
                          <a16:colId xmlns:a16="http://schemas.microsoft.com/office/drawing/2014/main" val="2058877242"/>
                        </a:ext>
                      </a:extLst>
                    </a:gridCol>
                    <a:gridCol w="1008853">
                      <a:extLst>
                        <a:ext uri="{9D8B030D-6E8A-4147-A177-3AD203B41FA5}">
                          <a16:colId xmlns:a16="http://schemas.microsoft.com/office/drawing/2014/main" val="2886574739"/>
                        </a:ext>
                      </a:extLst>
                    </a:gridCol>
                  </a:tblGrid>
                  <a:tr h="37242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0"/>
                          <a:stretch>
                            <a:fillRect l="-602" t="-8197" r="-102410" b="-6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0"/>
                          <a:stretch>
                            <a:fillRect l="-100602" t="-8197" r="-2410" b="-6180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789281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854566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48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015168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100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87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125781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500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299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455077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1000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474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448989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2000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708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10504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42500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38DE9-00D2-FCAC-A57C-D029B4A05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>
            <a:extLst>
              <a:ext uri="{FF2B5EF4-FFF2-40B4-BE49-F238E27FC236}">
                <a16:creationId xmlns:a16="http://schemas.microsoft.com/office/drawing/2014/main" id="{4899192E-8B13-B73F-3DEE-4592C6D70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30802" y="3467178"/>
            <a:ext cx="5419185" cy="1015623"/>
          </a:xfrm>
        </p:spPr>
        <p:txBody>
          <a:bodyPr/>
          <a:lstStyle/>
          <a:p>
            <a:pPr lvl="0"/>
            <a:r>
              <a:rPr lang="zh-CN" altLang="en-US" dirty="0"/>
              <a:t>增益、时间分辨变化</a:t>
            </a:r>
            <a:endParaRPr lang="en-US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B1CC0473-B7A2-527B-94A8-E1793EC23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802" y="2347679"/>
            <a:ext cx="5419185" cy="895350"/>
          </a:xfrm>
        </p:spPr>
        <p:txBody>
          <a:bodyPr/>
          <a:lstStyle/>
          <a:p>
            <a:r>
              <a:rPr lang="zh-CN" altLang="en-US" dirty="0"/>
              <a:t>实验数据抽样 </a:t>
            </a:r>
            <a:r>
              <a:rPr lang="en-US" altLang="zh-CN" dirty="0"/>
              <a:t>/ </a:t>
            </a:r>
            <a:r>
              <a:rPr lang="en-US" altLang="zh-CN" dirty="0" err="1"/>
              <a:t>Garfied</a:t>
            </a:r>
            <a:r>
              <a:rPr lang="en-US" altLang="zh-CN" dirty="0"/>
              <a:t>++</a:t>
            </a:r>
            <a:r>
              <a:rPr lang="zh-CN" altLang="en-US" dirty="0"/>
              <a:t>模拟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8D98383-652C-D6FE-0CEB-E5EC06B11175}"/>
              </a:ext>
            </a:extLst>
          </p:cNvPr>
          <p:cNvCxnSpPr/>
          <p:nvPr/>
        </p:nvCxnSpPr>
        <p:spPr>
          <a:xfrm>
            <a:off x="3257550" y="3321728"/>
            <a:ext cx="3416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51028E9D-FA47-5EC6-EE02-8D4B998ECB8B}"/>
              </a:ext>
            </a:extLst>
          </p:cNvPr>
          <p:cNvSpPr txBox="1"/>
          <p:nvPr/>
        </p:nvSpPr>
        <p:spPr>
          <a:xfrm>
            <a:off x="1932531" y="2850859"/>
            <a:ext cx="1100380" cy="1156282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984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7B1C14-6B42-AA7C-7D0C-6E050F68A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时间分辨变化</a:t>
            </a:r>
            <a:r>
              <a:rPr lang="en-US" altLang="zh-CN" dirty="0"/>
              <a:t>——1</a:t>
            </a:r>
            <a:r>
              <a:rPr lang="zh-CN" altLang="en-US" dirty="0"/>
              <a:t>、利用实验测试数据抽样模拟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16045AD-6AE7-B822-528A-892E0AECE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FED4950-F80F-6E46-2708-C79BE0F7F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88AC679-96A8-BA1D-34A7-07421021A4E8}"/>
              </a:ext>
            </a:extLst>
          </p:cNvPr>
          <p:cNvSpPr txBox="1"/>
          <p:nvPr/>
        </p:nvSpPr>
        <p:spPr>
          <a:xfrm>
            <a:off x="879894" y="1250830"/>
            <a:ext cx="9247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在低计数率下，实验测试了探测器不同电压下（</a:t>
            </a:r>
            <a:r>
              <a:rPr lang="en-US" altLang="zh-CN" dirty="0"/>
              <a:t>2000~2650V</a:t>
            </a:r>
            <a:r>
              <a:rPr lang="zh-CN" altLang="en-US" dirty="0"/>
              <a:t>，步长</a:t>
            </a:r>
            <a:r>
              <a:rPr lang="en-US" altLang="zh-CN" dirty="0"/>
              <a:t>50V</a:t>
            </a:r>
            <a:r>
              <a:rPr lang="zh-CN" altLang="en-US" dirty="0"/>
              <a:t>）的信号，每组电压采集了</a:t>
            </a:r>
            <a:r>
              <a:rPr lang="en-US" altLang="zh-CN" dirty="0"/>
              <a:t>4000</a:t>
            </a:r>
            <a:r>
              <a:rPr lang="zh-CN" altLang="en-US" dirty="0"/>
              <a:t>个信号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A87CB54-EE0E-E1E0-0CD6-59E0EE572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94" y="1875311"/>
            <a:ext cx="4954499" cy="264295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239F912-F375-AC6A-2202-5E095950DB3D}"/>
              </a:ext>
            </a:extLst>
          </p:cNvPr>
          <p:cNvSpPr txBox="1"/>
          <p:nvPr/>
        </p:nvSpPr>
        <p:spPr>
          <a:xfrm>
            <a:off x="571010" y="4594533"/>
            <a:ext cx="3971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示波器采集到的信号，绿色为</a:t>
            </a:r>
            <a:r>
              <a:rPr lang="en-US" altLang="zh-CN" sz="1400" dirty="0"/>
              <a:t>RPC</a:t>
            </a:r>
            <a:r>
              <a:rPr lang="zh-CN" altLang="en-US" sz="1400" dirty="0"/>
              <a:t>信号，红色为</a:t>
            </a:r>
            <a:r>
              <a:rPr lang="en-US" altLang="zh-CN" sz="1400" dirty="0"/>
              <a:t>PMT</a:t>
            </a:r>
            <a:r>
              <a:rPr lang="zh-CN" altLang="en-US" sz="1400" dirty="0"/>
              <a:t>信号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C913784-76C5-65F0-A35C-B1477C8CCA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356" y="2019616"/>
            <a:ext cx="4489030" cy="442722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A8815BD-B8BE-A7E4-3495-8CE3918D0C35}"/>
              </a:ext>
            </a:extLst>
          </p:cNvPr>
          <p:cNvSpPr txBox="1"/>
          <p:nvPr/>
        </p:nvSpPr>
        <p:spPr>
          <a:xfrm>
            <a:off x="754360" y="2327373"/>
            <a:ext cx="3971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工作气体：</a:t>
            </a:r>
            <a:r>
              <a:rPr lang="en-US" altLang="zh-CN" sz="1400" dirty="0"/>
              <a:t>R134a/SF6/iC4H10 (90/5/5)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E4EA939-1563-914E-DD00-1A64870330C3}"/>
              </a:ext>
            </a:extLst>
          </p:cNvPr>
          <p:cNvSpPr txBox="1"/>
          <p:nvPr/>
        </p:nvSpPr>
        <p:spPr>
          <a:xfrm>
            <a:off x="6462705" y="1794738"/>
            <a:ext cx="4719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恒比定时（</a:t>
            </a:r>
            <a:r>
              <a:rPr lang="en-US" altLang="zh-CN" sz="1400" dirty="0"/>
              <a:t>CF</a:t>
            </a:r>
            <a:r>
              <a:rPr lang="zh-CN" altLang="en-US" sz="1400" dirty="0"/>
              <a:t>系数 </a:t>
            </a:r>
            <a:r>
              <a:rPr lang="en-US" altLang="zh-CN" sz="1400" dirty="0"/>
              <a:t>= 0.2</a:t>
            </a:r>
            <a:r>
              <a:rPr lang="zh-CN" altLang="en-US" sz="1400" dirty="0"/>
              <a:t>） </a:t>
            </a:r>
            <a:r>
              <a:rPr lang="en-US" altLang="zh-CN" sz="1400" dirty="0"/>
              <a:t>+ TA</a:t>
            </a:r>
            <a:r>
              <a:rPr lang="zh-CN" altLang="en-US" sz="1400" dirty="0"/>
              <a:t>修正 （</a:t>
            </a:r>
            <a:r>
              <a:rPr lang="en-US" altLang="zh-CN" sz="1400" dirty="0"/>
              <a:t>e.g. 2400V</a:t>
            </a:r>
            <a:r>
              <a:rPr lang="zh-CN" altLang="en-US" sz="1400" dirty="0"/>
              <a:t>）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06ABC91-25E2-0958-4A94-8DCFFB84AB70}"/>
              </a:ext>
            </a:extLst>
          </p:cNvPr>
          <p:cNvSpPr txBox="1"/>
          <p:nvPr/>
        </p:nvSpPr>
        <p:spPr>
          <a:xfrm>
            <a:off x="7002158" y="3055330"/>
            <a:ext cx="3000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</a:rPr>
              <a:t>29ps   	-&gt; 	22ps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08D3BA8-BFB0-F153-F83C-D9ACC3A1E2FF}"/>
                  </a:ext>
                </a:extLst>
              </p:cNvPr>
              <p:cNvSpPr txBox="1"/>
              <p:nvPr/>
            </p:nvSpPr>
            <p:spPr>
              <a:xfrm>
                <a:off x="9901353" y="3176331"/>
                <a:ext cx="1886066" cy="766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FF0000"/>
                    </a:solidFill>
                  </a:rPr>
                  <a:t>RPC</a:t>
                </a:r>
                <a:r>
                  <a:rPr lang="zh-CN" altLang="en-US" sz="1400" dirty="0">
                    <a:solidFill>
                      <a:srgbClr val="FF0000"/>
                    </a:solidFill>
                  </a:rPr>
                  <a:t>时间分辨</a:t>
                </a:r>
                <a:r>
                  <a:rPr lang="en-US" altLang="zh-CN" sz="14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22.18</m:t>
                            </m:r>
                          </m:e>
                          <m:sup>
                            <m: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altLang="zh-CN" sz="1400" b="0" dirty="0">
                  <a:solidFill>
                    <a:srgbClr val="FF0000"/>
                  </a:solidFill>
                </a:endParaRPr>
              </a:p>
              <a:p>
                <a:r>
                  <a:rPr lang="en-US" altLang="zh-CN" sz="1400" dirty="0">
                    <a:solidFill>
                      <a:srgbClr val="FF0000"/>
                    </a:solidFill>
                  </a:rPr>
                  <a:t>=19.8 (</a:t>
                </a:r>
                <a:r>
                  <a:rPr lang="en-US" altLang="zh-CN" sz="1400" dirty="0" err="1">
                    <a:solidFill>
                      <a:srgbClr val="FF0000"/>
                    </a:solidFill>
                  </a:rPr>
                  <a:t>ps</a:t>
                </a:r>
                <a:r>
                  <a:rPr lang="en-US" altLang="zh-CN" sz="1400" dirty="0">
                    <a:solidFill>
                      <a:srgbClr val="FF0000"/>
                    </a:solidFill>
                  </a:rPr>
                  <a:t>)</a:t>
                </a:r>
                <a:endParaRPr lang="zh-CN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08D3BA8-BFB0-F153-F83C-D9ACC3A1E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1353" y="3176331"/>
                <a:ext cx="1886066" cy="766813"/>
              </a:xfrm>
              <a:prstGeom prst="rect">
                <a:avLst/>
              </a:prstGeom>
              <a:blipFill>
                <a:blip r:embed="rId4"/>
                <a:stretch>
                  <a:fillRect l="-968" t="-1587" b="-79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1478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03251A08-FB5F-693C-95C4-AE820DEF3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731" y="2855724"/>
            <a:ext cx="3479812" cy="2520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64CC779-4209-EBD0-5D8B-FB9232CF6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抽样流程及结果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474BEC-3246-986E-FBAC-AD7DF42EA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6E5A7F-8C84-CC04-D3F2-E0B495DD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E8AFE6F-1338-4D0A-2391-60239AF3A456}"/>
              </a:ext>
            </a:extLst>
          </p:cNvPr>
          <p:cNvSpPr txBox="1"/>
          <p:nvPr/>
        </p:nvSpPr>
        <p:spPr>
          <a:xfrm>
            <a:off x="3000118" y="5664211"/>
            <a:ext cx="7132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对低计数率下的实验数据抽样，能复现变化趋势。</a:t>
            </a:r>
            <a:endParaRPr lang="en-US" altLang="zh-CN" sz="1400" dirty="0"/>
          </a:p>
          <a:p>
            <a:endParaRPr lang="en-US" altLang="zh-CN" sz="1400" dirty="0"/>
          </a:p>
          <a:p>
            <a:r>
              <a:rPr lang="zh-CN" altLang="en-US" sz="1400" dirty="0"/>
              <a:t>高计数率下偏离较多，是因为无</a:t>
            </a:r>
            <a:r>
              <a:rPr lang="en-US" altLang="zh-CN" sz="1400" dirty="0"/>
              <a:t>2000V</a:t>
            </a:r>
            <a:r>
              <a:rPr lang="zh-CN" altLang="en-US" sz="1400" dirty="0"/>
              <a:t>以下的数据</a:t>
            </a:r>
            <a:r>
              <a:rPr lang="en-US" altLang="zh-CN" sz="1400" dirty="0"/>
              <a:t>, </a:t>
            </a:r>
            <a:r>
              <a:rPr lang="zh-CN" altLang="en-US" sz="1400" dirty="0"/>
              <a:t>当</a:t>
            </a:r>
            <a:r>
              <a:rPr lang="en-US" altLang="zh-CN" sz="1400" dirty="0"/>
              <a:t>HV&lt;1975V</a:t>
            </a:r>
            <a:r>
              <a:rPr lang="zh-CN" altLang="en-US" sz="1400" dirty="0"/>
              <a:t>时，此时事例舍去。</a:t>
            </a:r>
            <a:endParaRPr lang="en-US" altLang="zh-CN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B4B7C29-D03F-41C3-2E4E-75E8B43E6E89}"/>
                  </a:ext>
                </a:extLst>
              </p:cNvPr>
              <p:cNvSpPr txBox="1"/>
              <p:nvPr/>
            </p:nvSpPr>
            <p:spPr>
              <a:xfrm>
                <a:off x="9104947" y="3983942"/>
                <a:ext cx="2415540" cy="770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altLang="zh-CN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=1130</m:t>
                    </m:r>
                    <m:r>
                      <a:rPr lang="en-US" altLang="zh-CN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𝐻𝑧</m:t>
                    </m:r>
                    <m:r>
                      <a:rPr lang="en-US" altLang="zh-CN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400" dirty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altLang="zh-CN" sz="1400" dirty="0">
                    <a:solidFill>
                      <a:srgbClr val="FF0000"/>
                    </a:solidFill>
                  </a:rPr>
                  <a:t>= 100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kHz</m:t>
                    </m:r>
                  </m:oMath>
                </a14:m>
                <a:r>
                  <a:rPr lang="en-US" altLang="zh-CN" sz="1400" dirty="0">
                    <a:solidFill>
                      <a:srgbClr val="FF0000"/>
                    </a:solidFill>
                  </a:rPr>
                  <a:t>/</a:t>
                </a:r>
                <a14:m>
                  <m:oMath xmlns:m="http://schemas.openxmlformats.org/officeDocument/2006/math">
                    <m:r>
                      <a:rPr lang="en-US" altLang="zh-CN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zh-CN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1400" dirty="0">
                  <a:solidFill>
                    <a:srgbClr val="FF0000"/>
                  </a:solidFill>
                </a:endParaRPr>
              </a:p>
              <a:p>
                <a:r>
                  <a:rPr lang="en-US" altLang="zh-CN" sz="1400" dirty="0">
                    <a:solidFill>
                      <a:srgbClr val="FF0000"/>
                    </a:solidFill>
                  </a:rPr>
                  <a:t>HV = 2400 -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zh-CN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B4B7C29-D03F-41C3-2E4E-75E8B43E6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4947" y="3983942"/>
                <a:ext cx="2415540" cy="770211"/>
              </a:xfrm>
              <a:prstGeom prst="rect">
                <a:avLst/>
              </a:prstGeom>
              <a:blipFill>
                <a:blip r:embed="rId5"/>
                <a:stretch>
                  <a:fillRect l="-758" b="-39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748E070E-C7F6-2247-97CC-16F1CC056D7E}"/>
              </a:ext>
            </a:extLst>
          </p:cNvPr>
          <p:cNvCxnSpPr>
            <a:cxnSpLocks/>
          </p:cNvCxnSpPr>
          <p:nvPr/>
        </p:nvCxnSpPr>
        <p:spPr>
          <a:xfrm>
            <a:off x="10971066" y="3302091"/>
            <a:ext cx="0" cy="225856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C94AB40C-52B6-36A0-FF64-35C928B95B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637" y="367460"/>
            <a:ext cx="3360000" cy="252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0EB165E-8264-FD6B-7A28-CD9489AEF6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637" y="2855724"/>
            <a:ext cx="3360000" cy="252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4DCCE8-9BAE-B1E6-87F5-FDDD5CDA8A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637" y="367460"/>
            <a:ext cx="3360000" cy="252000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A26F7015-7A71-B926-BA8B-DC810ABE56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980" y="1057705"/>
            <a:ext cx="3533237" cy="460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15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CFB40D-7D81-7E2E-804E-159325A55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时间分辨变化</a:t>
            </a:r>
            <a:r>
              <a:rPr lang="en-US" altLang="zh-CN" dirty="0"/>
              <a:t>——2</a:t>
            </a:r>
            <a:r>
              <a:rPr lang="zh-CN" altLang="en-US" dirty="0"/>
              <a:t>、</a:t>
            </a:r>
            <a:r>
              <a:rPr lang="en-US" altLang="zh-CN" dirty="0"/>
              <a:t>Garfield++</a:t>
            </a:r>
            <a:r>
              <a:rPr lang="zh-CN" altLang="en-US" dirty="0"/>
              <a:t>模拟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B4E4B8C-F677-2AAF-5FC9-2010DEA6D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B1A8E2-4706-22FE-5A81-01E8E92BF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C2CB228-A598-556A-8B83-8D27413E9627}"/>
                  </a:ext>
                </a:extLst>
              </p:cNvPr>
              <p:cNvSpPr txBox="1"/>
              <p:nvPr/>
            </p:nvSpPr>
            <p:spPr>
              <a:xfrm>
                <a:off x="669924" y="1185389"/>
                <a:ext cx="9426576" cy="1523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/>
                  <a:t>在</a:t>
                </a:r>
                <a:r>
                  <a:rPr lang="en-US" altLang="zh-CN" sz="1400" dirty="0"/>
                  <a:t>Garfield++</a:t>
                </a:r>
                <a:r>
                  <a:rPr lang="zh-CN" altLang="en-US" sz="1400" dirty="0"/>
                  <a:t>中，电场可以设置为定值。</a:t>
                </a:r>
                <a:endParaRPr lang="en-US" altLang="zh-CN" sz="1400" dirty="0"/>
              </a:p>
              <a:p>
                <a:endParaRPr lang="en-US" altLang="zh-CN" sz="1400" dirty="0"/>
              </a:p>
              <a:p>
                <a:r>
                  <a:rPr lang="zh-CN" altLang="en-US" sz="1400" dirty="0"/>
                  <a:t>为了消除空间电荷效应的影响，根据实验测试的感应</a:t>
                </a:r>
                <a14:m>
                  <m:oMath xmlns:m="http://schemas.openxmlformats.org/officeDocument/2006/math">
                    <m:r>
                      <a:rPr lang="zh-CN" altLang="en-US" sz="1400" i="1" dirty="0">
                        <a:latin typeface="Cambria Math" panose="02040503050406030204" pitchFamily="18" charset="0"/>
                      </a:rPr>
                      <m:t>信号电荷量</m:t>
                    </m:r>
                  </m:oMath>
                </a14:m>
                <a:r>
                  <a:rPr lang="zh-CN" altLang="en-US" sz="1400" dirty="0"/>
                  <a:t>随电压的变化，手动设置不同电场下的有效汤森系数：</a:t>
                </a:r>
                <a:endParaRPr lang="en-US" altLang="zh-CN" sz="1400" dirty="0"/>
              </a:p>
              <a:p>
                <a:endParaRPr lang="en-US" altLang="zh-CN" sz="1400" dirty="0"/>
              </a:p>
              <a:p>
                <a:r>
                  <a:rPr lang="zh-CN" altLang="en-US" sz="1400" dirty="0"/>
                  <a:t>当</a:t>
                </a:r>
                <a:r>
                  <a:rPr lang="en-US" altLang="zh-CN" sz="1400" dirty="0"/>
                  <a:t>U &gt; 2000V </a:t>
                </a:r>
                <a:r>
                  <a:rPr lang="zh-CN" altLang="en-US" sz="1400" dirty="0"/>
                  <a:t>时，多项式拟合数据点；</a:t>
                </a:r>
                <a:r>
                  <a:rPr lang="en-US" altLang="zh-CN" sz="1400" dirty="0"/>
                  <a:t>U&lt;1900V</a:t>
                </a:r>
                <a:r>
                  <a:rPr lang="zh-CN" altLang="en-US" sz="1400" dirty="0"/>
                  <a:t>时，指数外推，得到拟合函数</a:t>
                </a:r>
                <a:r>
                  <a:rPr lang="en-US" altLang="zh-CN" sz="1400" dirty="0"/>
                  <a:t>Q(U)</a:t>
                </a:r>
                <a:r>
                  <a:rPr lang="zh-CN" altLang="en-US" sz="1400" dirty="0"/>
                  <a:t>。 </a:t>
                </a:r>
                <a:endParaRPr lang="en-US" altLang="zh-CN" sz="1400" dirty="0"/>
              </a:p>
              <a:p>
                <a:r>
                  <a:rPr lang="zh-CN" altLang="en-US" sz="1400" dirty="0">
                    <a:solidFill>
                      <a:srgbClr val="FF0000"/>
                    </a:solidFill>
                  </a:rPr>
                  <a:t>求解</a:t>
                </a:r>
                <a14:m>
                  <m:oMath xmlns:m="http://schemas.openxmlformats.org/officeDocument/2006/math">
                    <m:r>
                      <a:rPr lang="en-US" altLang="zh-CN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Q</m:t>
                    </m:r>
                    <m:d>
                      <m:dPr>
                        <m:ctrlP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altLang="zh-CN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𝑔𝑎𝑠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en-US" altLang="zh-CN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altLang="zh-CN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𝑔𝑎𝑠</m:t>
                            </m:r>
                          </m:sub>
                        </m:sSub>
                      </m:sup>
                    </m:sSup>
                  </m:oMath>
                </a14:m>
                <a:r>
                  <a:rPr lang="zh-CN" altLang="en-US" sz="1400" dirty="0">
                    <a:solidFill>
                      <a:srgbClr val="FF0000"/>
                    </a:solidFill>
                  </a:rPr>
                  <a:t>，可以得到不同电场下的有效汤森系数</a:t>
                </a:r>
                <a:r>
                  <a:rPr lang="zh-CN" altLang="en-US" sz="1400" dirty="0"/>
                  <a:t>；其它参数通过气体文件读取。</a:t>
                </a:r>
                <a:endParaRPr lang="en-US" altLang="zh-CN" sz="1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C2CB228-A598-556A-8B83-8D27413E9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24" y="1185389"/>
                <a:ext cx="9426576" cy="1523815"/>
              </a:xfrm>
              <a:prstGeom prst="rect">
                <a:avLst/>
              </a:prstGeom>
              <a:blipFill>
                <a:blip r:embed="rId2"/>
                <a:stretch>
                  <a:fillRect l="-194" t="-400" r="-21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7D42C4B4-4DF8-046C-D478-B3BFC004CB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023377"/>
              </p:ext>
            </p:extLst>
          </p:nvPr>
        </p:nvGraphicFramePr>
        <p:xfrm>
          <a:off x="669924" y="3655537"/>
          <a:ext cx="3910802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46489474-13A7-CFCF-B2DE-CDA4A7F2B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726" y="3655537"/>
            <a:ext cx="3549913" cy="216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DE1D42D-B03C-CCDC-954F-7E950EC120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539" y="2709204"/>
            <a:ext cx="5483861" cy="76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75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D60293-3646-16A5-400F-339FFF70A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Garfield++ </a:t>
            </a:r>
            <a:r>
              <a:rPr lang="zh-CN" altLang="en-US" dirty="0"/>
              <a:t>模拟结果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4035019-A545-8056-6470-C13867741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523618B-53E0-778D-5648-11D289335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F052320-5D74-BD2B-9E5F-FB389270D583}"/>
              </a:ext>
            </a:extLst>
          </p:cNvPr>
          <p:cNvSpPr txBox="1"/>
          <p:nvPr/>
        </p:nvSpPr>
        <p:spPr>
          <a:xfrm>
            <a:off x="4192438" y="4770408"/>
            <a:ext cx="4813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Garfield++</a:t>
            </a:r>
            <a:r>
              <a:rPr lang="zh-CN" altLang="en-US" dirty="0"/>
              <a:t>模拟能够很好的复现计数率效应，且与实验数据吻合很好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DEB96D7-ED3E-9870-2AB3-415BEA9545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924" y="1080456"/>
            <a:ext cx="3360000" cy="252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F551121-7831-9534-D004-72A2408312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2" y="1080456"/>
            <a:ext cx="3360000" cy="2520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69A61C2-43C5-D71B-2B33-D51E468824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2" y="3600456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6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0498D3A-B738-48EC-A39C-94C58B88932B}"/>
              </a:ext>
            </a:extLst>
          </p:cNvPr>
          <p:cNvGrpSpPr/>
          <p:nvPr/>
        </p:nvGrpSpPr>
        <p:grpSpPr>
          <a:xfrm>
            <a:off x="757282" y="1700808"/>
            <a:ext cx="10763205" cy="4083608"/>
            <a:chOff x="757282" y="1700808"/>
            <a:chExt cx="10763205" cy="4083608"/>
          </a:xfrm>
        </p:grpSpPr>
        <p:grpSp>
          <p:nvGrpSpPr>
            <p:cNvPr id="6" name="组合 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A759C196-DA28-4241-ABB5-975367026FE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7282" y="1700808"/>
              <a:ext cx="10763205" cy="4083608"/>
              <a:chOff x="1175743" y="1700808"/>
              <a:chExt cx="10344744" cy="4083608"/>
            </a:xfrm>
          </p:grpSpPr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8F70259-7598-4270-874A-6F50772D10F6}"/>
                  </a:ext>
                </a:extLst>
              </p:cNvPr>
              <p:cNvSpPr txBox="1"/>
              <p:nvPr/>
            </p:nvSpPr>
            <p:spPr bwMode="auto">
              <a:xfrm>
                <a:off x="3822192" y="1780800"/>
                <a:ext cx="7698295" cy="4003616"/>
              </a:xfrm>
              <a:prstGeom prst="rect">
                <a:avLst/>
              </a:prstGeom>
              <a:noFill/>
            </p:spPr>
            <p:txBody>
              <a:bodyPr wrap="square" tIns="0" anchor="t">
                <a:noAutofit/>
              </a:bodyPr>
              <a:lstStyle>
                <a:defPPr>
                  <a:defRPr lang="zh-CN"/>
                </a:defPPr>
                <a:lvl1pPr>
                  <a:defRPr sz="1600" b="1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742950" indent="-28575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2000" b="0" dirty="0">
                    <a:latin typeface="+mn-lt"/>
                    <a:ea typeface="+mn-ea"/>
                    <a:sym typeface="+mn-lt"/>
                  </a:rPr>
                  <a:t>介绍</a:t>
                </a:r>
                <a:r>
                  <a:rPr lang="en-US" altLang="zh-CN" sz="2000" b="0" dirty="0">
                    <a:latin typeface="+mn-lt"/>
                    <a:ea typeface="+mn-ea"/>
                    <a:sym typeface="+mn-lt"/>
                  </a:rPr>
                  <a:t>——</a:t>
                </a:r>
                <a:r>
                  <a:rPr lang="zh-CN" altLang="en-US" sz="2000" b="0" dirty="0">
                    <a:latin typeface="+mn-lt"/>
                    <a:ea typeface="+mn-ea"/>
                    <a:sym typeface="+mn-lt"/>
                  </a:rPr>
                  <a:t>阻性气体探测器</a:t>
                </a:r>
                <a:endParaRPr lang="en-US" altLang="zh-CN" sz="2000" b="0" dirty="0">
                  <a:latin typeface="+mn-lt"/>
                  <a:ea typeface="+mn-ea"/>
                  <a:sym typeface="+mn-lt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2000" b="0" dirty="0">
                    <a:latin typeface="+mn-lt"/>
                    <a:ea typeface="+mn-ea"/>
                    <a:sym typeface="+mn-lt"/>
                  </a:rPr>
                  <a:t>计数率效应</a:t>
                </a:r>
                <a:endParaRPr lang="en-US" altLang="zh-CN" sz="2000" b="0" dirty="0">
                  <a:latin typeface="+mn-lt"/>
                  <a:ea typeface="+mn-ea"/>
                  <a:sym typeface="+mn-lt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2000" b="0" dirty="0">
                    <a:latin typeface="+mn-lt"/>
                    <a:ea typeface="+mn-ea"/>
                    <a:sym typeface="+mn-lt"/>
                  </a:rPr>
                  <a:t>实验测试结果</a:t>
                </a:r>
                <a:endParaRPr lang="en-US" altLang="zh-CN" sz="2000" b="0" dirty="0">
                  <a:latin typeface="+mn-lt"/>
                  <a:ea typeface="+mn-ea"/>
                  <a:sym typeface="+mn-lt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2000" b="0" dirty="0">
                    <a:latin typeface="+mn-lt"/>
                    <a:ea typeface="+mn-ea"/>
                    <a:sym typeface="+mn-lt"/>
                  </a:rPr>
                  <a:t>理论解释</a:t>
                </a:r>
                <a:endParaRPr lang="en-US" altLang="zh-CN" sz="2000" b="0" dirty="0">
                  <a:latin typeface="+mn-lt"/>
                  <a:ea typeface="+mn-ea"/>
                  <a:sym typeface="+mn-lt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2000" b="0" dirty="0">
                    <a:latin typeface="+mn-lt"/>
                    <a:ea typeface="+mn-ea"/>
                    <a:sym typeface="+mn-lt"/>
                  </a:rPr>
                  <a:t>实验数据抽样 </a:t>
                </a:r>
                <a:r>
                  <a:rPr lang="en-US" altLang="zh-CN" sz="2000" b="0" dirty="0">
                    <a:latin typeface="+mn-lt"/>
                    <a:ea typeface="+mn-ea"/>
                    <a:sym typeface="+mn-lt"/>
                  </a:rPr>
                  <a:t>/ </a:t>
                </a:r>
                <a:r>
                  <a:rPr lang="en-US" altLang="zh-CN" sz="2000" b="0" dirty="0" err="1">
                    <a:latin typeface="+mn-lt"/>
                    <a:ea typeface="+mn-ea"/>
                    <a:sym typeface="+mn-lt"/>
                  </a:rPr>
                  <a:t>Garfied</a:t>
                </a:r>
                <a:r>
                  <a:rPr lang="en-US" altLang="zh-CN" sz="2000" b="0" dirty="0">
                    <a:latin typeface="+mn-lt"/>
                    <a:ea typeface="+mn-ea"/>
                    <a:sym typeface="+mn-lt"/>
                  </a:rPr>
                  <a:t>++</a:t>
                </a:r>
                <a:r>
                  <a:rPr lang="zh-CN" altLang="en-US" sz="2000" b="0" dirty="0">
                    <a:latin typeface="+mn-lt"/>
                    <a:ea typeface="+mn-ea"/>
                    <a:sym typeface="+mn-lt"/>
                  </a:rPr>
                  <a:t>模拟</a:t>
                </a:r>
                <a:endParaRPr lang="en-US" altLang="zh-CN" sz="2000" b="0" dirty="0">
                  <a:latin typeface="+mn-lt"/>
                  <a:ea typeface="+mn-ea"/>
                  <a:sym typeface="+mn-lt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2000" b="0" dirty="0">
                    <a:latin typeface="+mn-lt"/>
                    <a:ea typeface="+mn-ea"/>
                    <a:sym typeface="+mn-lt"/>
                  </a:rPr>
                  <a:t>总结</a:t>
                </a:r>
                <a:endParaRPr lang="en-US" altLang="zh-CN" sz="2000" b="0" dirty="0">
                  <a:latin typeface="+mn-lt"/>
                  <a:ea typeface="+mn-ea"/>
                  <a:sym typeface="+mn-lt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endParaRPr lang="en-US" altLang="zh-CN" sz="2000" b="0" dirty="0">
                  <a:latin typeface="+mn-lt"/>
                  <a:ea typeface="+mn-ea"/>
                  <a:sym typeface="+mn-lt"/>
                </a:endParaRPr>
              </a:p>
            </p:txBody>
          </p: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DA1FB18E-FA01-4588-BEF9-FB96A98A84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96888" y="1780800"/>
                <a:ext cx="0" cy="4003616"/>
              </a:xfrm>
              <a:prstGeom prst="line">
                <a:avLst/>
              </a:prstGeom>
              <a:solidFill>
                <a:srgbClr val="FFCC00"/>
              </a:solidFill>
              <a:ln w="31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DB1D0A1-2667-455C-9387-D7ABF0A00B8C}"/>
                  </a:ext>
                </a:extLst>
              </p:cNvPr>
              <p:cNvSpPr txBox="1"/>
              <p:nvPr/>
            </p:nvSpPr>
            <p:spPr>
              <a:xfrm>
                <a:off x="1175743" y="1700808"/>
                <a:ext cx="2521108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28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目录</a:t>
                </a:r>
                <a:endParaRPr lang="tr-TR" sz="2800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ADAD6BE3-DC11-4582-9F68-50D831ADD0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79533" y="4867348"/>
              <a:ext cx="870506" cy="915667"/>
            </a:xfrm>
            <a:custGeom>
              <a:avLst/>
              <a:gdLst>
                <a:gd name="T0" fmla="*/ 3353 w 5127"/>
                <a:gd name="T1" fmla="*/ 1728 h 5401"/>
                <a:gd name="T2" fmla="*/ 2183 w 5127"/>
                <a:gd name="T3" fmla="*/ 1608 h 5401"/>
                <a:gd name="T4" fmla="*/ 3353 w 5127"/>
                <a:gd name="T5" fmla="*/ 1488 h 5401"/>
                <a:gd name="T6" fmla="*/ 3103 w 5127"/>
                <a:gd name="T7" fmla="*/ 2231 h 5401"/>
                <a:gd name="T8" fmla="*/ 3103 w 5127"/>
                <a:gd name="T9" fmla="*/ 1991 h 5401"/>
                <a:gd name="T10" fmla="*/ 2432 w 5127"/>
                <a:gd name="T11" fmla="*/ 2111 h 5401"/>
                <a:gd name="T12" fmla="*/ 3103 w 5127"/>
                <a:gd name="T13" fmla="*/ 2231 h 5401"/>
                <a:gd name="T14" fmla="*/ 3353 w 5127"/>
                <a:gd name="T15" fmla="*/ 2648 h 5401"/>
                <a:gd name="T16" fmla="*/ 2183 w 5127"/>
                <a:gd name="T17" fmla="*/ 2768 h 5401"/>
                <a:gd name="T18" fmla="*/ 3353 w 5127"/>
                <a:gd name="T19" fmla="*/ 2888 h 5401"/>
                <a:gd name="T20" fmla="*/ 2552 w 5127"/>
                <a:gd name="T21" fmla="*/ 3151 h 5401"/>
                <a:gd name="T22" fmla="*/ 2552 w 5127"/>
                <a:gd name="T23" fmla="*/ 3391 h 5401"/>
                <a:gd name="T24" fmla="*/ 3223 w 5127"/>
                <a:gd name="T25" fmla="*/ 3271 h 5401"/>
                <a:gd name="T26" fmla="*/ 2552 w 5127"/>
                <a:gd name="T27" fmla="*/ 3151 h 5401"/>
                <a:gd name="T28" fmla="*/ 4448 w 5127"/>
                <a:gd name="T29" fmla="*/ 1442 h 5401"/>
                <a:gd name="T30" fmla="*/ 4688 w 5127"/>
                <a:gd name="T31" fmla="*/ 1442 h 5401"/>
                <a:gd name="T32" fmla="*/ 3988 w 5127"/>
                <a:gd name="T33" fmla="*/ 0 h 5401"/>
                <a:gd name="T34" fmla="*/ 0 w 5127"/>
                <a:gd name="T35" fmla="*/ 604 h 5401"/>
                <a:gd name="T36" fmla="*/ 120 w 5127"/>
                <a:gd name="T37" fmla="*/ 1792 h 5401"/>
                <a:gd name="T38" fmla="*/ 686 w 5127"/>
                <a:gd name="T39" fmla="*/ 1672 h 5401"/>
                <a:gd name="T40" fmla="*/ 240 w 5127"/>
                <a:gd name="T41" fmla="*/ 1552 h 5401"/>
                <a:gd name="T42" fmla="*/ 604 w 5127"/>
                <a:gd name="T43" fmla="*/ 240 h 5401"/>
                <a:gd name="T44" fmla="*/ 968 w 5127"/>
                <a:gd name="T45" fmla="*/ 4179 h 5401"/>
                <a:gd name="T46" fmla="*/ 3904 w 5127"/>
                <a:gd name="T47" fmla="*/ 4879 h 5401"/>
                <a:gd name="T48" fmla="*/ 3904 w 5127"/>
                <a:gd name="T49" fmla="*/ 4639 h 5401"/>
                <a:gd name="T50" fmla="*/ 1208 w 5127"/>
                <a:gd name="T51" fmla="*/ 4179 h 5401"/>
                <a:gd name="T52" fmla="*/ 1086 w 5127"/>
                <a:gd name="T53" fmla="*/ 240 h 5401"/>
                <a:gd name="T54" fmla="*/ 4448 w 5127"/>
                <a:gd name="T55" fmla="*/ 700 h 5401"/>
                <a:gd name="T56" fmla="*/ 4568 w 5127"/>
                <a:gd name="T57" fmla="*/ 2000 h 5401"/>
                <a:gd name="T58" fmla="*/ 4568 w 5127"/>
                <a:gd name="T59" fmla="*/ 2240 h 5401"/>
                <a:gd name="T60" fmla="*/ 4887 w 5127"/>
                <a:gd name="T61" fmla="*/ 2340 h 5401"/>
                <a:gd name="T62" fmla="*/ 5007 w 5127"/>
                <a:gd name="T63" fmla="*/ 3838 h 5401"/>
                <a:gd name="T64" fmla="*/ 5127 w 5127"/>
                <a:gd name="T65" fmla="*/ 2340 h 5401"/>
                <a:gd name="T66" fmla="*/ 4568 w 5127"/>
                <a:gd name="T67" fmla="*/ 5139 h 5401"/>
                <a:gd name="T68" fmla="*/ 4448 w 5127"/>
                <a:gd name="T69" fmla="*/ 5281 h 5401"/>
                <a:gd name="T70" fmla="*/ 4688 w 5127"/>
                <a:gd name="T71" fmla="*/ 5281 h 5401"/>
                <a:gd name="T72" fmla="*/ 4568 w 5127"/>
                <a:gd name="T73" fmla="*/ 5139 h 5401"/>
                <a:gd name="T74" fmla="*/ 4448 w 5127"/>
                <a:gd name="T75" fmla="*/ 2559 h 5401"/>
                <a:gd name="T76" fmla="*/ 4568 w 5127"/>
                <a:gd name="T77" fmla="*/ 4974 h 5401"/>
                <a:gd name="T78" fmla="*/ 4688 w 5127"/>
                <a:gd name="T79" fmla="*/ 2559 h 5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7" h="5401">
                  <a:moveTo>
                    <a:pt x="3473" y="1608"/>
                  </a:moveTo>
                  <a:cubicBezTo>
                    <a:pt x="3473" y="1674"/>
                    <a:pt x="3419" y="1728"/>
                    <a:pt x="3353" y="1728"/>
                  </a:cubicBezTo>
                  <a:lnTo>
                    <a:pt x="2303" y="1728"/>
                  </a:lnTo>
                  <a:cubicBezTo>
                    <a:pt x="2236" y="1728"/>
                    <a:pt x="2183" y="1674"/>
                    <a:pt x="2183" y="1608"/>
                  </a:cubicBezTo>
                  <a:cubicBezTo>
                    <a:pt x="2183" y="1542"/>
                    <a:pt x="2236" y="1488"/>
                    <a:pt x="2303" y="1488"/>
                  </a:cubicBezTo>
                  <a:lnTo>
                    <a:pt x="3353" y="1488"/>
                  </a:lnTo>
                  <a:cubicBezTo>
                    <a:pt x="3419" y="1488"/>
                    <a:pt x="3473" y="1542"/>
                    <a:pt x="3473" y="1608"/>
                  </a:cubicBezTo>
                  <a:close/>
                  <a:moveTo>
                    <a:pt x="3103" y="2231"/>
                  </a:moveTo>
                  <a:cubicBezTo>
                    <a:pt x="3170" y="2231"/>
                    <a:pt x="3223" y="2178"/>
                    <a:pt x="3223" y="2111"/>
                  </a:cubicBezTo>
                  <a:cubicBezTo>
                    <a:pt x="3223" y="2045"/>
                    <a:pt x="3170" y="1991"/>
                    <a:pt x="3103" y="1991"/>
                  </a:cubicBezTo>
                  <a:lnTo>
                    <a:pt x="2552" y="1991"/>
                  </a:lnTo>
                  <a:cubicBezTo>
                    <a:pt x="2486" y="1991"/>
                    <a:pt x="2432" y="2045"/>
                    <a:pt x="2432" y="2111"/>
                  </a:cubicBezTo>
                  <a:cubicBezTo>
                    <a:pt x="2432" y="2178"/>
                    <a:pt x="2486" y="2231"/>
                    <a:pt x="2552" y="2231"/>
                  </a:cubicBezTo>
                  <a:lnTo>
                    <a:pt x="3103" y="2231"/>
                  </a:lnTo>
                  <a:close/>
                  <a:moveTo>
                    <a:pt x="3473" y="2768"/>
                  </a:moveTo>
                  <a:cubicBezTo>
                    <a:pt x="3473" y="2701"/>
                    <a:pt x="3419" y="2648"/>
                    <a:pt x="3353" y="2648"/>
                  </a:cubicBezTo>
                  <a:lnTo>
                    <a:pt x="2303" y="2648"/>
                  </a:lnTo>
                  <a:cubicBezTo>
                    <a:pt x="2236" y="2648"/>
                    <a:pt x="2183" y="2701"/>
                    <a:pt x="2183" y="2768"/>
                  </a:cubicBezTo>
                  <a:cubicBezTo>
                    <a:pt x="2183" y="2834"/>
                    <a:pt x="2236" y="2888"/>
                    <a:pt x="2303" y="2888"/>
                  </a:cubicBezTo>
                  <a:lnTo>
                    <a:pt x="3353" y="2888"/>
                  </a:lnTo>
                  <a:cubicBezTo>
                    <a:pt x="3419" y="2888"/>
                    <a:pt x="3473" y="2834"/>
                    <a:pt x="3473" y="2768"/>
                  </a:cubicBezTo>
                  <a:close/>
                  <a:moveTo>
                    <a:pt x="2552" y="3151"/>
                  </a:moveTo>
                  <a:cubicBezTo>
                    <a:pt x="2486" y="3151"/>
                    <a:pt x="2432" y="3205"/>
                    <a:pt x="2432" y="3271"/>
                  </a:cubicBezTo>
                  <a:cubicBezTo>
                    <a:pt x="2432" y="3338"/>
                    <a:pt x="2486" y="3391"/>
                    <a:pt x="2552" y="3391"/>
                  </a:cubicBezTo>
                  <a:lnTo>
                    <a:pt x="3103" y="3391"/>
                  </a:lnTo>
                  <a:cubicBezTo>
                    <a:pt x="3170" y="3391"/>
                    <a:pt x="3223" y="3338"/>
                    <a:pt x="3223" y="3271"/>
                  </a:cubicBezTo>
                  <a:cubicBezTo>
                    <a:pt x="3223" y="3205"/>
                    <a:pt x="3170" y="3151"/>
                    <a:pt x="3103" y="3151"/>
                  </a:cubicBezTo>
                  <a:lnTo>
                    <a:pt x="2552" y="3151"/>
                  </a:lnTo>
                  <a:close/>
                  <a:moveTo>
                    <a:pt x="4448" y="700"/>
                  </a:moveTo>
                  <a:lnTo>
                    <a:pt x="4448" y="1442"/>
                  </a:lnTo>
                  <a:cubicBezTo>
                    <a:pt x="4448" y="1509"/>
                    <a:pt x="4501" y="1562"/>
                    <a:pt x="4568" y="1562"/>
                  </a:cubicBezTo>
                  <a:cubicBezTo>
                    <a:pt x="4634" y="1562"/>
                    <a:pt x="4688" y="1509"/>
                    <a:pt x="4688" y="1442"/>
                  </a:cubicBezTo>
                  <a:lnTo>
                    <a:pt x="4688" y="700"/>
                  </a:lnTo>
                  <a:cubicBezTo>
                    <a:pt x="4688" y="314"/>
                    <a:pt x="4374" y="0"/>
                    <a:pt x="3988" y="0"/>
                  </a:cubicBezTo>
                  <a:lnTo>
                    <a:pt x="604" y="0"/>
                  </a:lnTo>
                  <a:cubicBezTo>
                    <a:pt x="271" y="0"/>
                    <a:pt x="0" y="271"/>
                    <a:pt x="0" y="604"/>
                  </a:cubicBezTo>
                  <a:lnTo>
                    <a:pt x="0" y="1672"/>
                  </a:lnTo>
                  <a:cubicBezTo>
                    <a:pt x="0" y="1738"/>
                    <a:pt x="53" y="1792"/>
                    <a:pt x="120" y="1792"/>
                  </a:cubicBezTo>
                  <a:lnTo>
                    <a:pt x="566" y="1792"/>
                  </a:lnTo>
                  <a:cubicBezTo>
                    <a:pt x="632" y="1792"/>
                    <a:pt x="686" y="1738"/>
                    <a:pt x="686" y="1672"/>
                  </a:cubicBezTo>
                  <a:cubicBezTo>
                    <a:pt x="686" y="1606"/>
                    <a:pt x="632" y="1552"/>
                    <a:pt x="566" y="1552"/>
                  </a:cubicBezTo>
                  <a:lnTo>
                    <a:pt x="240" y="1552"/>
                  </a:lnTo>
                  <a:lnTo>
                    <a:pt x="240" y="604"/>
                  </a:lnTo>
                  <a:cubicBezTo>
                    <a:pt x="240" y="403"/>
                    <a:pt x="403" y="240"/>
                    <a:pt x="604" y="240"/>
                  </a:cubicBezTo>
                  <a:cubicBezTo>
                    <a:pt x="805" y="240"/>
                    <a:pt x="968" y="403"/>
                    <a:pt x="968" y="604"/>
                  </a:cubicBezTo>
                  <a:lnTo>
                    <a:pt x="968" y="4179"/>
                  </a:lnTo>
                  <a:cubicBezTo>
                    <a:pt x="968" y="4565"/>
                    <a:pt x="1282" y="4879"/>
                    <a:pt x="1668" y="4879"/>
                  </a:cubicBezTo>
                  <a:lnTo>
                    <a:pt x="3904" y="4879"/>
                  </a:lnTo>
                  <a:cubicBezTo>
                    <a:pt x="3970" y="4879"/>
                    <a:pt x="4024" y="4825"/>
                    <a:pt x="4024" y="4759"/>
                  </a:cubicBezTo>
                  <a:cubicBezTo>
                    <a:pt x="4024" y="4693"/>
                    <a:pt x="3970" y="4639"/>
                    <a:pt x="3904" y="4639"/>
                  </a:cubicBezTo>
                  <a:lnTo>
                    <a:pt x="1668" y="4639"/>
                  </a:lnTo>
                  <a:cubicBezTo>
                    <a:pt x="1415" y="4639"/>
                    <a:pt x="1208" y="4433"/>
                    <a:pt x="1208" y="4179"/>
                  </a:cubicBezTo>
                  <a:lnTo>
                    <a:pt x="1208" y="604"/>
                  </a:lnTo>
                  <a:cubicBezTo>
                    <a:pt x="1208" y="468"/>
                    <a:pt x="1163" y="341"/>
                    <a:pt x="1086" y="240"/>
                  </a:cubicBezTo>
                  <a:lnTo>
                    <a:pt x="3988" y="240"/>
                  </a:lnTo>
                  <a:cubicBezTo>
                    <a:pt x="4241" y="240"/>
                    <a:pt x="4448" y="446"/>
                    <a:pt x="4448" y="700"/>
                  </a:cubicBezTo>
                  <a:close/>
                  <a:moveTo>
                    <a:pt x="4787" y="2000"/>
                  </a:moveTo>
                  <a:lnTo>
                    <a:pt x="4568" y="2000"/>
                  </a:lnTo>
                  <a:cubicBezTo>
                    <a:pt x="4501" y="2000"/>
                    <a:pt x="4448" y="2054"/>
                    <a:pt x="4448" y="2120"/>
                  </a:cubicBezTo>
                  <a:cubicBezTo>
                    <a:pt x="4448" y="2187"/>
                    <a:pt x="4501" y="2240"/>
                    <a:pt x="4568" y="2240"/>
                  </a:cubicBezTo>
                  <a:lnTo>
                    <a:pt x="4787" y="2240"/>
                  </a:lnTo>
                  <a:cubicBezTo>
                    <a:pt x="4842" y="2240"/>
                    <a:pt x="4887" y="2285"/>
                    <a:pt x="4887" y="2340"/>
                  </a:cubicBezTo>
                  <a:lnTo>
                    <a:pt x="4887" y="3718"/>
                  </a:lnTo>
                  <a:cubicBezTo>
                    <a:pt x="4887" y="3785"/>
                    <a:pt x="4941" y="3838"/>
                    <a:pt x="5007" y="3838"/>
                  </a:cubicBezTo>
                  <a:cubicBezTo>
                    <a:pt x="5073" y="3838"/>
                    <a:pt x="5127" y="3785"/>
                    <a:pt x="5127" y="3718"/>
                  </a:cubicBezTo>
                  <a:lnTo>
                    <a:pt x="5127" y="2340"/>
                  </a:lnTo>
                  <a:cubicBezTo>
                    <a:pt x="5127" y="2153"/>
                    <a:pt x="4975" y="2000"/>
                    <a:pt x="4787" y="2000"/>
                  </a:cubicBezTo>
                  <a:close/>
                  <a:moveTo>
                    <a:pt x="4568" y="5139"/>
                  </a:moveTo>
                  <a:cubicBezTo>
                    <a:pt x="4501" y="5139"/>
                    <a:pt x="4448" y="5193"/>
                    <a:pt x="4448" y="5259"/>
                  </a:cubicBezTo>
                  <a:lnTo>
                    <a:pt x="4448" y="5281"/>
                  </a:lnTo>
                  <a:cubicBezTo>
                    <a:pt x="4448" y="5347"/>
                    <a:pt x="4501" y="5401"/>
                    <a:pt x="4568" y="5401"/>
                  </a:cubicBezTo>
                  <a:cubicBezTo>
                    <a:pt x="4634" y="5401"/>
                    <a:pt x="4688" y="5347"/>
                    <a:pt x="4688" y="5281"/>
                  </a:cubicBezTo>
                  <a:lnTo>
                    <a:pt x="4688" y="5259"/>
                  </a:lnTo>
                  <a:cubicBezTo>
                    <a:pt x="4688" y="5193"/>
                    <a:pt x="4634" y="5139"/>
                    <a:pt x="4568" y="5139"/>
                  </a:cubicBezTo>
                  <a:close/>
                  <a:moveTo>
                    <a:pt x="4568" y="2439"/>
                  </a:moveTo>
                  <a:cubicBezTo>
                    <a:pt x="4501" y="2439"/>
                    <a:pt x="4448" y="2492"/>
                    <a:pt x="4448" y="2559"/>
                  </a:cubicBezTo>
                  <a:lnTo>
                    <a:pt x="4448" y="4854"/>
                  </a:lnTo>
                  <a:cubicBezTo>
                    <a:pt x="4448" y="4920"/>
                    <a:pt x="4501" y="4974"/>
                    <a:pt x="4568" y="4974"/>
                  </a:cubicBezTo>
                  <a:cubicBezTo>
                    <a:pt x="4634" y="4974"/>
                    <a:pt x="4688" y="4920"/>
                    <a:pt x="4688" y="4854"/>
                  </a:cubicBezTo>
                  <a:lnTo>
                    <a:pt x="4688" y="2559"/>
                  </a:lnTo>
                  <a:cubicBezTo>
                    <a:pt x="4688" y="2492"/>
                    <a:pt x="4634" y="2439"/>
                    <a:pt x="4568" y="243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1933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37AAC-DF45-6157-4BC7-186EE8F92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D8669B-2163-6134-C0D7-057F654D3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  <a:r>
              <a:rPr lang="en-US" altLang="zh-CN" dirty="0"/>
              <a:t>: </a:t>
            </a:r>
            <a:r>
              <a:rPr lang="zh-CN" altLang="en-US" dirty="0"/>
              <a:t>增益和时间分辨随计数率的变化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E48B404-0AA6-D467-E136-F693C20E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3B08EBF-8CD1-36F8-DA06-D9C68BFEF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3DB80-B894-403A-B48E-6FDC1A72010E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3052548-71D0-5510-0A9A-68A0F0C46AD4}"/>
              </a:ext>
            </a:extLst>
          </p:cNvPr>
          <p:cNvSpPr txBox="1"/>
          <p:nvPr/>
        </p:nvSpPr>
        <p:spPr>
          <a:xfrm>
            <a:off x="4356338" y="5231251"/>
            <a:ext cx="4813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阻性气体探测器在高计数率下会出现增益降低、</a:t>
            </a:r>
            <a:endParaRPr lang="en-US" altLang="zh-CN" dirty="0"/>
          </a:p>
          <a:p>
            <a:r>
              <a:rPr lang="zh-CN" altLang="en-US" dirty="0"/>
              <a:t>实验数据抽样和</a:t>
            </a:r>
            <a:r>
              <a:rPr lang="en-US" altLang="zh-CN" dirty="0"/>
              <a:t>Garfield++</a:t>
            </a:r>
            <a:r>
              <a:rPr lang="zh-CN" altLang="en-US" dirty="0"/>
              <a:t>模拟能够很好的复现计数率效应。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A598F8F-7C17-A859-6491-090C013A1C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80" y="1114581"/>
            <a:ext cx="3360000" cy="252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D7C8BA0-6BAC-6C08-06FF-AD648E02D6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980" y="1114581"/>
            <a:ext cx="3360000" cy="252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B756996-0709-B002-E2A6-588164206F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9" y="3634581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13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E2F3A-BE23-8055-3E11-42F35DAAD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>
            <a:extLst>
              <a:ext uri="{FF2B5EF4-FFF2-40B4-BE49-F238E27FC236}">
                <a16:creationId xmlns:a16="http://schemas.microsoft.com/office/drawing/2014/main" id="{1B7DE3F3-6D99-6D98-07DC-443093F64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30802" y="3467178"/>
            <a:ext cx="5419185" cy="1015623"/>
          </a:xfrm>
        </p:spPr>
        <p:txBody>
          <a:bodyPr/>
          <a:lstStyle/>
          <a:p>
            <a:pPr lvl="0"/>
            <a:r>
              <a:rPr lang="zh-CN" altLang="en-US" dirty="0"/>
              <a:t>（阻性）气体探测器、计数率限制、计数率效应</a:t>
            </a:r>
            <a:endParaRPr lang="en-US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00991573-118B-656E-0F5F-7526109B0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802" y="2347679"/>
            <a:ext cx="5419185" cy="895350"/>
          </a:xfrm>
        </p:spPr>
        <p:txBody>
          <a:bodyPr/>
          <a:lstStyle/>
          <a:p>
            <a:r>
              <a:rPr lang="zh-CN" altLang="en-US" dirty="0"/>
              <a:t>总结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521E8F1-024D-A516-E645-45F8027756A6}"/>
              </a:ext>
            </a:extLst>
          </p:cNvPr>
          <p:cNvCxnSpPr/>
          <p:nvPr/>
        </p:nvCxnSpPr>
        <p:spPr>
          <a:xfrm>
            <a:off x="3257550" y="3321728"/>
            <a:ext cx="3416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25B2B07B-C212-927E-9AF6-E2D0B8FA81B1}"/>
              </a:ext>
            </a:extLst>
          </p:cNvPr>
          <p:cNvSpPr txBox="1"/>
          <p:nvPr/>
        </p:nvSpPr>
        <p:spPr>
          <a:xfrm>
            <a:off x="1932531" y="2850859"/>
            <a:ext cx="1100380" cy="1156282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06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90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1D518-E7B3-8E12-F902-10DAED1FB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A8124B-5571-C605-A39F-AE2B5A10D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967A8F9-1DEB-B77A-6575-CC0680751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64E30F-3D4A-5E20-59FA-A59FDC842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524AAF0-09B8-74C8-0CB9-9D99CC318DCA}"/>
              </a:ext>
            </a:extLst>
          </p:cNvPr>
          <p:cNvSpPr txBox="1"/>
          <p:nvPr/>
        </p:nvSpPr>
        <p:spPr>
          <a:xfrm>
            <a:off x="1000663" y="1354347"/>
            <a:ext cx="1051982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n"/>
            </a:pPr>
            <a:r>
              <a:rPr lang="zh-CN" altLang="en-US" dirty="0"/>
              <a:t>阻性气体探测器在高计数率时，会出现 增益下降、探测效率降低、时间分辨变差等情况；阻性材料电阻率越低，探测器计数能力越大。</a:t>
            </a:r>
            <a:endParaRPr lang="en-US" altLang="zh-CN" dirty="0"/>
          </a:p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n"/>
            </a:pPr>
            <a:r>
              <a:rPr lang="zh-CN" altLang="en-US" dirty="0"/>
              <a:t>实验测试表明，低电阻率材料能够有效增大探测器的计数能力；发现</a:t>
            </a:r>
            <a:r>
              <a:rPr lang="zh-CN" altLang="en-US" dirty="0">
                <a:solidFill>
                  <a:srgbClr val="FF0000"/>
                </a:solidFill>
              </a:rPr>
              <a:t>高计数下，相比于低计数率时、同等增益条件下，时间分辨显著更差。</a:t>
            </a:r>
            <a:endParaRPr lang="en-US" altLang="zh-CN" dirty="0">
              <a:solidFill>
                <a:srgbClr val="FF0000"/>
              </a:solidFill>
            </a:endParaRPr>
          </a:p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n"/>
            </a:pPr>
            <a:r>
              <a:rPr lang="zh-CN" altLang="en-US" dirty="0"/>
              <a:t>解释了这一现象：计数率服从随机分布，导致电势降低也是随机的，带来了额外的时间晃动。</a:t>
            </a:r>
            <a:endParaRPr lang="en-US" altLang="zh-CN" dirty="0"/>
          </a:p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n"/>
            </a:pPr>
            <a:r>
              <a:rPr lang="zh-CN" altLang="en-US" dirty="0"/>
              <a:t>利用实验数据抽样 和 </a:t>
            </a:r>
            <a:r>
              <a:rPr lang="en-US" altLang="zh-CN" dirty="0"/>
              <a:t>Garfield++ </a:t>
            </a:r>
            <a:r>
              <a:rPr lang="zh-CN" altLang="en-US" dirty="0"/>
              <a:t>模拟，复现了实验现象。</a:t>
            </a:r>
            <a:endParaRPr lang="en-US" altLang="zh-CN" dirty="0"/>
          </a:p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n"/>
            </a:pPr>
            <a:r>
              <a:rPr lang="zh-CN" altLang="en-US" dirty="0"/>
              <a:t>意义：有助于研究高计数率时，阻性气体探测器的响应（如增益、时间分辨）。</a:t>
            </a:r>
            <a:endParaRPr lang="en-US" altLang="zh-CN" dirty="0"/>
          </a:p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n"/>
            </a:pPr>
            <a:endParaRPr lang="en-US" altLang="zh-CN" dirty="0"/>
          </a:p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n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2405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132022" y="2080621"/>
            <a:ext cx="6407266" cy="1943384"/>
          </a:xfrm>
        </p:spPr>
        <p:txBody>
          <a:bodyPr>
            <a:normAutofit/>
          </a:bodyPr>
          <a:lstStyle/>
          <a:p>
            <a:r>
              <a:rPr lang="zh-CN" altLang="en-US" sz="11500">
                <a:solidFill>
                  <a:schemeClr val="tx1"/>
                </a:solidFill>
              </a:rPr>
              <a:t>谢谢！</a:t>
            </a:r>
            <a:endParaRPr lang="zh-CN" altLang="en-US" sz="1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130802" y="3467178"/>
            <a:ext cx="5419185" cy="1015623"/>
          </a:xfrm>
        </p:spPr>
        <p:txBody>
          <a:bodyPr/>
          <a:lstStyle/>
          <a:p>
            <a:pPr lvl="0"/>
            <a:r>
              <a:rPr lang="zh-CN" altLang="en-US" dirty="0"/>
              <a:t>（阻性）气体探测器</a:t>
            </a:r>
            <a:endParaRPr lang="en-US" altLang="zh-CN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130802" y="2347679"/>
            <a:ext cx="5419185" cy="895350"/>
          </a:xfrm>
        </p:spPr>
        <p:txBody>
          <a:bodyPr/>
          <a:lstStyle/>
          <a:p>
            <a:r>
              <a:rPr lang="zh-CN" altLang="en-US" dirty="0"/>
              <a:t>介绍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FD82CEC1-507C-4B16-AC8E-6E3F7BA5D26F}"/>
              </a:ext>
            </a:extLst>
          </p:cNvPr>
          <p:cNvCxnSpPr/>
          <p:nvPr/>
        </p:nvCxnSpPr>
        <p:spPr>
          <a:xfrm>
            <a:off x="3257550" y="3321728"/>
            <a:ext cx="3416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F28A4582-2457-4D30-B76D-DCF41C6EE5C8}"/>
              </a:ext>
            </a:extLst>
          </p:cNvPr>
          <p:cNvSpPr txBox="1"/>
          <p:nvPr/>
        </p:nvSpPr>
        <p:spPr>
          <a:xfrm>
            <a:off x="1932531" y="2850859"/>
            <a:ext cx="1100380" cy="1156282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阻性气体探测器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6576F6D-C446-7ADC-727D-C3312F38C2BC}"/>
              </a:ext>
            </a:extLst>
          </p:cNvPr>
          <p:cNvSpPr txBox="1"/>
          <p:nvPr/>
        </p:nvSpPr>
        <p:spPr>
          <a:xfrm>
            <a:off x="669924" y="1272926"/>
            <a:ext cx="66797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气体探测器 </a:t>
            </a:r>
            <a:r>
              <a:rPr lang="en-US" altLang="zh-CN" dirty="0"/>
              <a:t>:</a:t>
            </a:r>
            <a:br>
              <a:rPr lang="en-US" altLang="zh-CN" dirty="0"/>
            </a:br>
            <a:r>
              <a:rPr lang="zh-CN" altLang="en-US" dirty="0"/>
              <a:t>由于 </a:t>
            </a:r>
            <a:r>
              <a:rPr lang="zh-CN" altLang="en-US" dirty="0">
                <a:solidFill>
                  <a:srgbClr val="FF0000"/>
                </a:solidFill>
              </a:rPr>
              <a:t>低物质量、低成本、大面积、</a:t>
            </a:r>
            <a:r>
              <a:rPr lang="zh-CN" altLang="en-US" dirty="0"/>
              <a:t>较好的时间分辨和空间分布，广泛应用于各种核物理实验中</a:t>
            </a:r>
            <a:r>
              <a:rPr lang="en-US" altLang="zh-CN" dirty="0"/>
              <a:t>:</a:t>
            </a:r>
            <a:br>
              <a:rPr lang="en-US" altLang="zh-CN" dirty="0"/>
            </a:br>
            <a:r>
              <a:rPr lang="zh-CN" altLang="en-US" dirty="0"/>
              <a:t>如 探测和测量带电粒子的轨迹、能量和速度等信息。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阻性气体探测器</a:t>
            </a:r>
            <a:r>
              <a:rPr lang="en-US" altLang="zh-CN" dirty="0"/>
              <a:t>:</a:t>
            </a:r>
            <a:br>
              <a:rPr lang="en-US" altLang="zh-CN" dirty="0"/>
            </a:br>
            <a:br>
              <a:rPr lang="en-US" altLang="zh-CN" dirty="0"/>
            </a:br>
            <a:r>
              <a:rPr lang="zh-CN" altLang="en-US" dirty="0"/>
              <a:t>是气体探测器的一种改进类型，其核心特点是引入了阻性电极（如阻性板或阻性丝）。阻性电极能够限制雪崩效应的范围，从而避免全放电，提高探测器的空间分辨率和计数率。（当雪崩发生时，局部区域的电场会瞬间下降（因为电流流经高电阻），阻止雪崩发展成破坏性的火花放电。</a:t>
            </a:r>
            <a:br>
              <a:rPr lang="en-US" altLang="zh-CN" dirty="0"/>
            </a:br>
            <a:br>
              <a:rPr lang="en-US" altLang="zh-CN" dirty="0"/>
            </a:br>
            <a:r>
              <a:rPr lang="zh-CN" altLang="en-US" dirty="0"/>
              <a:t>如 </a:t>
            </a:r>
            <a:r>
              <a:rPr lang="en-US" altLang="zh-CN" dirty="0"/>
              <a:t>RPC/MRPC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7F1E65C-8497-43DD-4985-0F448972E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700" y="1680184"/>
            <a:ext cx="4502300" cy="150319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5EE4B87-B6E2-33CD-8180-CB72397AC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450" y="3449943"/>
            <a:ext cx="4210790" cy="179330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A9B1CFA-262E-485D-40F5-E1188EA947D8}"/>
              </a:ext>
            </a:extLst>
          </p:cNvPr>
          <p:cNvSpPr txBox="1"/>
          <p:nvPr/>
        </p:nvSpPr>
        <p:spPr>
          <a:xfrm>
            <a:off x="9139577" y="1495518"/>
            <a:ext cx="105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RPC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C0C8867-4BEA-5C1A-682A-1A127EE1BC78}"/>
              </a:ext>
            </a:extLst>
          </p:cNvPr>
          <p:cNvSpPr txBox="1"/>
          <p:nvPr/>
        </p:nvSpPr>
        <p:spPr>
          <a:xfrm>
            <a:off x="9139577" y="3258085"/>
            <a:ext cx="105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MRPC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73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D0CDC-5B63-05E9-BDB4-E924149EC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>
            <a:extLst>
              <a:ext uri="{FF2B5EF4-FFF2-40B4-BE49-F238E27FC236}">
                <a16:creationId xmlns:a16="http://schemas.microsoft.com/office/drawing/2014/main" id="{76328058-00AB-30D0-B892-D33B063E2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30802" y="3467178"/>
            <a:ext cx="5419185" cy="1015623"/>
          </a:xfrm>
        </p:spPr>
        <p:txBody>
          <a:bodyPr/>
          <a:lstStyle/>
          <a:p>
            <a:pPr lvl="0"/>
            <a:r>
              <a:rPr lang="en-US" altLang="zh-CN" dirty="0"/>
              <a:t>Rate effect: </a:t>
            </a:r>
            <a:r>
              <a:rPr lang="zh-CN" altLang="en-US" dirty="0"/>
              <a:t>计数率限制、计数率效应、电阻率限制最大计数率、高计数率时性能下降</a:t>
            </a:r>
            <a:endParaRPr lang="en-US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85BC9B94-85B2-0A3A-B653-B12BD714E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802" y="2347679"/>
            <a:ext cx="5419185" cy="895350"/>
          </a:xfrm>
        </p:spPr>
        <p:txBody>
          <a:bodyPr/>
          <a:lstStyle/>
          <a:p>
            <a:r>
              <a:rPr lang="zh-CN" altLang="en-US" dirty="0"/>
              <a:t>计数率效应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899C90E-C38A-BD37-054B-5423B28293C6}"/>
              </a:ext>
            </a:extLst>
          </p:cNvPr>
          <p:cNvCxnSpPr/>
          <p:nvPr/>
        </p:nvCxnSpPr>
        <p:spPr>
          <a:xfrm>
            <a:off x="3257550" y="3321728"/>
            <a:ext cx="3416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0103B00E-FDF2-E176-B2B5-0D9FE659E8F7}"/>
              </a:ext>
            </a:extLst>
          </p:cNvPr>
          <p:cNvSpPr txBox="1"/>
          <p:nvPr/>
        </p:nvSpPr>
        <p:spPr>
          <a:xfrm>
            <a:off x="1932531" y="2850859"/>
            <a:ext cx="1100380" cy="1156282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144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364FA-E93A-B539-9CD5-B940DFBA0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145CA0-A63C-65ED-44B8-537DCAED6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计数率效应 （</a:t>
            </a:r>
            <a:r>
              <a:rPr lang="en-US" altLang="zh-CN" dirty="0"/>
              <a:t>Rate effect</a:t>
            </a:r>
            <a:r>
              <a:rPr lang="zh-CN" altLang="en-US" dirty="0"/>
              <a:t>）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DEE1D1-B4BE-0A71-C79C-18531B0A3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6B168D-B986-B38A-85B7-9D0C98909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50871D7-5F5B-5F84-0370-249F0366AFAA}"/>
                  </a:ext>
                </a:extLst>
              </p:cNvPr>
              <p:cNvSpPr txBox="1"/>
              <p:nvPr/>
            </p:nvSpPr>
            <p:spPr>
              <a:xfrm>
                <a:off x="785670" y="1272926"/>
                <a:ext cx="5823284" cy="1221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对于阻性气体探测器：</a:t>
                </a:r>
                <a:endParaRPr lang="en-US" altLang="zh-CN" dirty="0"/>
              </a:p>
              <a:p>
                <a:r>
                  <a:rPr lang="zh-CN" altLang="en-US" dirty="0"/>
                  <a:t>在一次事例中，一次雪崩（持续时间 </a:t>
                </a:r>
                <a:r>
                  <a:rPr lang="en-US" altLang="zh-CN" dirty="0"/>
                  <a:t>~ 1ns</a:t>
                </a:r>
                <a:r>
                  <a:rPr lang="zh-CN" altLang="en-US" dirty="0"/>
                  <a:t>）产生的电荷累积到阻性电极表面，会导致局部电场下降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zh-CN" altLang="en-US" dirty="0"/>
                  <a:t>。累计电荷的泄放速度，决定了局部电场大小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𝑎𝑝𝑝𝑙𝑦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。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50871D7-5F5B-5F84-0370-249F0366A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70" y="1272926"/>
                <a:ext cx="5823284" cy="1221745"/>
              </a:xfrm>
              <a:prstGeom prst="rect">
                <a:avLst/>
              </a:prstGeom>
              <a:blipFill>
                <a:blip r:embed="rId2"/>
                <a:stretch>
                  <a:fillRect l="-942" t="-3000" b="-5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AAB64F2-14F3-447A-AEBE-98F80A7F37F2}"/>
                  </a:ext>
                </a:extLst>
              </p:cNvPr>
              <p:cNvSpPr txBox="1"/>
              <p:nvPr/>
            </p:nvSpPr>
            <p:spPr>
              <a:xfrm>
                <a:off x="785670" y="2627660"/>
                <a:ext cx="5823284" cy="1876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对于阻性电极（电阻率和介电常数用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ϵ</m:t>
                    </m:r>
                  </m:oMath>
                </a14:m>
                <a:r>
                  <a:rPr lang="zh-CN" altLang="en-US" b="0" dirty="0"/>
                  <a:t>表示），在其表面的点电荷产生的电势随时间的变化</a:t>
                </a:r>
                <a:endParaRPr lang="en-US" altLang="zh-CN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0" dirty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~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altLang="zh-CN" dirty="0"/>
              </a:p>
              <a:p>
                <a:r>
                  <a:rPr lang="zh-CN" altLang="en-US" b="0" dirty="0"/>
                  <a:t>其中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b="0" dirty="0"/>
                  <a:t>, </a:t>
                </a:r>
                <a:r>
                  <a:rPr lang="zh-CN" altLang="en-US" b="0" dirty="0"/>
                  <a:t>衡量电荷泄放速度快慢（</a:t>
                </a:r>
                <a:r>
                  <a:rPr lang="en-US" altLang="zh-CN" b="0" dirty="0"/>
                  <a:t>e.g.,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=4.2,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~3.7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altLang="zh-CN" b="0" dirty="0"/>
                  <a:t>, </a:t>
                </a:r>
                <a:r>
                  <a:rPr lang="zh-CN" altLang="en-US" b="0" dirty="0"/>
                  <a:t>电荷需要几</a:t>
                </a:r>
                <a:r>
                  <a:rPr lang="en-US" altLang="zh-CN" b="0" dirty="0" err="1"/>
                  <a:t>ms</a:t>
                </a:r>
                <a:r>
                  <a:rPr lang="zh-CN" altLang="en-US" b="0" dirty="0"/>
                  <a:t>才能泄放）</a:t>
                </a:r>
                <a:endParaRPr lang="en-US" altLang="zh-CN" b="0" dirty="0"/>
              </a:p>
              <a:p>
                <a:endParaRPr lang="en-US" altLang="zh-CN" b="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AAB64F2-14F3-447A-AEBE-98F80A7F3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70" y="2627660"/>
                <a:ext cx="5823284" cy="1876924"/>
              </a:xfrm>
              <a:prstGeom prst="rect">
                <a:avLst/>
              </a:prstGeom>
              <a:blipFill>
                <a:blip r:embed="rId3"/>
                <a:stretch>
                  <a:fillRect l="-942" t="-1623" r="-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CF71095-EBA3-B02E-1684-EDB346161715}"/>
                  </a:ext>
                </a:extLst>
              </p:cNvPr>
              <p:cNvSpPr txBox="1"/>
              <p:nvPr/>
            </p:nvSpPr>
            <p:spPr>
              <a:xfrm>
                <a:off x="785670" y="4261850"/>
                <a:ext cx="582328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在单位面积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上</m:t>
                    </m:r>
                  </m:oMath>
                </a14:m>
                <a:r>
                  <a:rPr lang="zh-CN" altLang="en-US" dirty="0"/>
                  <a:t>，上一个雪崩结束后经过时间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CN" altLang="en-US" dirty="0"/>
                  <a:t>，又探测到一个事例，若局部电场还没恢复时，此时由于电场降低，雪崩增益会降低（时间分辨也会变差）。当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CN" altLang="en-US" dirty="0"/>
                  <a:t>足够小时，增益会小到不能被探测。</a:t>
                </a:r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CF71095-EBA3-B02E-1684-EDB346161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70" y="4261850"/>
                <a:ext cx="5823284" cy="1754326"/>
              </a:xfrm>
              <a:prstGeom prst="rect">
                <a:avLst/>
              </a:prstGeom>
              <a:blipFill>
                <a:blip r:embed="rId4"/>
                <a:stretch>
                  <a:fillRect l="-942" t="-17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F29BA4ED-FF69-99D6-957E-006B57746D5C}"/>
              </a:ext>
            </a:extLst>
          </p:cNvPr>
          <p:cNvSpPr txBox="1"/>
          <p:nvPr/>
        </p:nvSpPr>
        <p:spPr>
          <a:xfrm>
            <a:off x="7572133" y="4815847"/>
            <a:ext cx="3948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阻性气体探测器的计数率存在上限，且在工作范围内，随着计数率的增加（等效为 工作电场下降），探测器的增益下降，时间分辨变差。</a:t>
            </a:r>
            <a:endParaRPr lang="en-US" altLang="zh-CN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7B15BCD-B86A-8FF9-AFD1-F079654783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73"/>
          <a:stretch/>
        </p:blipFill>
        <p:spPr>
          <a:xfrm>
            <a:off x="6579259" y="1252987"/>
            <a:ext cx="5384141" cy="314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3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3B82A-5D89-9FA3-3C5F-83F520835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>
            <a:extLst>
              <a:ext uri="{FF2B5EF4-FFF2-40B4-BE49-F238E27FC236}">
                <a16:creationId xmlns:a16="http://schemas.microsoft.com/office/drawing/2014/main" id="{AC48EDE8-EC73-D15A-F10E-4903F6702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30802" y="3467178"/>
            <a:ext cx="5419185" cy="1015623"/>
          </a:xfrm>
        </p:spPr>
        <p:txBody>
          <a:bodyPr/>
          <a:lstStyle/>
          <a:p>
            <a:pPr lvl="0"/>
            <a:r>
              <a:rPr lang="zh-CN" altLang="en-US" dirty="0"/>
              <a:t>光电</a:t>
            </a:r>
            <a:r>
              <a:rPr lang="en-US" altLang="zh-CN" dirty="0"/>
              <a:t>RPC</a:t>
            </a:r>
            <a:r>
              <a:rPr lang="zh-CN" altLang="en-US" dirty="0"/>
              <a:t>、不同电阻率玻璃</a:t>
            </a:r>
            <a:endParaRPr lang="en-US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827CB043-931A-EA4D-5536-04BCFCC9B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802" y="2347679"/>
            <a:ext cx="5419185" cy="895350"/>
          </a:xfrm>
        </p:spPr>
        <p:txBody>
          <a:bodyPr/>
          <a:lstStyle/>
          <a:p>
            <a:r>
              <a:rPr lang="zh-CN" altLang="en-US" dirty="0"/>
              <a:t>实验测试结果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2DF2CC73-7378-9568-F440-590B86AD273B}"/>
              </a:ext>
            </a:extLst>
          </p:cNvPr>
          <p:cNvCxnSpPr/>
          <p:nvPr/>
        </p:nvCxnSpPr>
        <p:spPr>
          <a:xfrm>
            <a:off x="3257550" y="3321728"/>
            <a:ext cx="3416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9D4BEA1C-2892-4350-2538-CCB610BE8C19}"/>
              </a:ext>
            </a:extLst>
          </p:cNvPr>
          <p:cNvSpPr txBox="1"/>
          <p:nvPr/>
        </p:nvSpPr>
        <p:spPr>
          <a:xfrm>
            <a:off x="1932531" y="2850859"/>
            <a:ext cx="1100380" cy="1156282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89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E6469-C931-77FA-D62B-DBE0D9661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3E7A896-07CF-5920-7858-4B7687A61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785" y="1028700"/>
            <a:ext cx="4971204" cy="210923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C27D9C9-BD33-027F-A717-239437085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光电</a:t>
            </a:r>
            <a:r>
              <a:rPr lang="en-US" altLang="zh-CN" dirty="0"/>
              <a:t>RPC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35D77C0-1AA3-CA87-D800-41BE93655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9A0AF3C-F889-00A7-43B1-FE110A36F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3B4C9A8-0F45-C87E-DFDA-EEA0D77AFDC8}"/>
              </a:ext>
            </a:extLst>
          </p:cNvPr>
          <p:cNvSpPr txBox="1"/>
          <p:nvPr/>
        </p:nvSpPr>
        <p:spPr>
          <a:xfrm>
            <a:off x="782850" y="1143560"/>
            <a:ext cx="5823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基于</a:t>
            </a:r>
            <a:r>
              <a:rPr lang="en-US" altLang="zh-CN" dirty="0"/>
              <a:t>RPC</a:t>
            </a:r>
            <a:r>
              <a:rPr lang="zh-CN" altLang="en-US" dirty="0"/>
              <a:t>，阴极用光阴极替代，直接探测光阴极平面产生的光电子（消除了原初电子的位置涨落），气隙窄（高电场），因此时间分辨很好。</a:t>
            </a:r>
            <a:endParaRPr lang="en-US" altLang="zh-CN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E8752EB-BC3E-01FA-71FB-E1063EEB300D}"/>
              </a:ext>
            </a:extLst>
          </p:cNvPr>
          <p:cNvSpPr txBox="1"/>
          <p:nvPr/>
        </p:nvSpPr>
        <p:spPr>
          <a:xfrm>
            <a:off x="782849" y="2187669"/>
            <a:ext cx="6243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工作气体：</a:t>
            </a:r>
            <a:r>
              <a:rPr lang="en-US" altLang="zh-CN" dirty="0"/>
              <a:t>R134a/SF6/iC4H10 (90/5/5)</a:t>
            </a:r>
          </a:p>
          <a:p>
            <a:r>
              <a:rPr lang="zh-CN" altLang="en-US" dirty="0"/>
              <a:t>气隙厚度：</a:t>
            </a:r>
            <a:r>
              <a:rPr lang="en-US" altLang="zh-CN" dirty="0"/>
              <a:t>215 um</a:t>
            </a:r>
          </a:p>
          <a:p>
            <a:r>
              <a:rPr lang="zh-CN" altLang="en-US" dirty="0"/>
              <a:t>实验室测试：利用</a:t>
            </a:r>
            <a:r>
              <a:rPr lang="en-US" altLang="zh-CN" dirty="0"/>
              <a:t>355nm </a:t>
            </a:r>
            <a:r>
              <a:rPr lang="zh-CN" altLang="en-US" dirty="0"/>
              <a:t>高能量</a:t>
            </a:r>
            <a:r>
              <a:rPr lang="en-US" altLang="zh-CN" dirty="0"/>
              <a:t>fs</a:t>
            </a:r>
            <a:r>
              <a:rPr lang="zh-CN" altLang="en-US" dirty="0"/>
              <a:t>脉冲激光产生光电子</a:t>
            </a:r>
            <a:r>
              <a:rPr lang="en-US" altLang="zh-CN" dirty="0"/>
              <a:t>,</a:t>
            </a:r>
            <a:r>
              <a:rPr lang="zh-CN" altLang="en-US" dirty="0"/>
              <a:t>出射激光重复率可调</a:t>
            </a:r>
            <a:endParaRPr lang="en-US" altLang="zh-CN" dirty="0"/>
          </a:p>
          <a:p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990A14E-2473-06D7-478D-4D46079CC75B}"/>
                  </a:ext>
                </a:extLst>
              </p:cNvPr>
              <p:cNvSpPr txBox="1"/>
              <p:nvPr/>
            </p:nvSpPr>
            <p:spPr>
              <a:xfrm>
                <a:off x="782850" y="3420526"/>
                <a:ext cx="58232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阻性浮法玻璃阳极：</a:t>
                </a:r>
                <a:r>
                  <a:rPr lang="en-US" altLang="zh-CN" dirty="0"/>
                  <a:t>1.5e10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990A14E-2473-06D7-478D-4D46079CC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50" y="3420526"/>
                <a:ext cx="5823284" cy="369332"/>
              </a:xfrm>
              <a:prstGeom prst="rect">
                <a:avLst/>
              </a:prstGeom>
              <a:blipFill>
                <a:blip r:embed="rId3"/>
                <a:stretch>
                  <a:fillRect l="-837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40437F4A-A032-E868-20BF-A2E9C49AE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5271" y="3429000"/>
            <a:ext cx="3739049" cy="27455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B4BB456-B3DC-DF52-42E6-A96E188731FB}"/>
                  </a:ext>
                </a:extLst>
              </p:cNvPr>
              <p:cNvSpPr txBox="1"/>
              <p:nvPr/>
            </p:nvSpPr>
            <p:spPr>
              <a:xfrm>
                <a:off x="10242391" y="4715515"/>
                <a:ext cx="14092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𝛔</m:t>
                          </m:r>
                        </m:e>
                        <m:sub>
                          <m:r>
                            <a:rPr lang="en-US" altLang="zh-CN" sz="1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𝐭</m:t>
                          </m:r>
                        </m:sub>
                      </m:sSub>
                      <m:r>
                        <a:rPr lang="en-US" altLang="zh-CN" sz="1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altLang="zh-CN" sz="1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1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𝟕𝟖</m:t>
                      </m:r>
                      <m:r>
                        <a:rPr lang="en-US" altLang="zh-CN" sz="1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𝐩𝐬</m:t>
                      </m:r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B4BB456-B3DC-DF52-42E6-A96E18873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2391" y="4715515"/>
                <a:ext cx="1409273" cy="307777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745346A-550C-D93E-6E5A-0E9D4BEE4777}"/>
                  </a:ext>
                </a:extLst>
              </p:cNvPr>
              <p:cNvSpPr txBox="1"/>
              <p:nvPr/>
            </p:nvSpPr>
            <p:spPr>
              <a:xfrm>
                <a:off x="9240158" y="6016138"/>
                <a:ext cx="140927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5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altLang="zh-CN" sz="105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en-US" altLang="zh-CN" sz="105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𝒏𝒔</m:t>
                      </m:r>
                      <m:r>
                        <a:rPr lang="en-US" altLang="zh-CN" sz="105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sz="105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745346A-550C-D93E-6E5A-0E9D4BEE4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158" y="6016138"/>
                <a:ext cx="1409273" cy="261610"/>
              </a:xfrm>
              <a:prstGeom prst="rect">
                <a:avLst/>
              </a:prstGeom>
              <a:blipFill>
                <a:blip r:embed="rId6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8BCC6F98-3380-2551-6DD3-0247D0CF7FC8}"/>
              </a:ext>
            </a:extLst>
          </p:cNvPr>
          <p:cNvSpPr txBox="1"/>
          <p:nvPr/>
        </p:nvSpPr>
        <p:spPr>
          <a:xfrm>
            <a:off x="8539934" y="3821759"/>
            <a:ext cx="1409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  <a:latin typeface="Cambria Math" panose="02040503050406030204" pitchFamily="18" charset="0"/>
              </a:rPr>
              <a:t>HV= 2500 V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A4A1689-0134-8778-9A98-ECA7C3451298}"/>
              </a:ext>
            </a:extLst>
          </p:cNvPr>
          <p:cNvSpPr txBox="1"/>
          <p:nvPr/>
        </p:nvSpPr>
        <p:spPr>
          <a:xfrm>
            <a:off x="782850" y="3881128"/>
            <a:ext cx="58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单光电子时间分辨经过</a:t>
            </a:r>
            <a:r>
              <a:rPr lang="en-US" altLang="zh-CN" dirty="0"/>
              <a:t>TA</a:t>
            </a:r>
            <a:r>
              <a:rPr lang="zh-CN" altLang="en-US" dirty="0"/>
              <a:t>修正后 达到 </a:t>
            </a:r>
            <a:r>
              <a:rPr lang="en-US" altLang="zh-CN" dirty="0"/>
              <a:t>20 </a:t>
            </a:r>
            <a:r>
              <a:rPr lang="en-US" altLang="zh-CN" dirty="0" err="1"/>
              <a:t>ps</a:t>
            </a:r>
            <a:r>
              <a:rPr lang="en-US" altLang="zh-CN" dirty="0"/>
              <a:t> .</a:t>
            </a:r>
            <a:r>
              <a:rPr lang="zh-CN" altLang="en-US" dirty="0"/>
              <a:t> </a:t>
            </a:r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700CB30-166F-37EA-4EE2-899EE6D8336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948"/>
          <a:stretch/>
        </p:blipFill>
        <p:spPr>
          <a:xfrm>
            <a:off x="861768" y="4321022"/>
            <a:ext cx="4301542" cy="18488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BB36373-998F-440C-B871-0D66E354A448}"/>
                  </a:ext>
                </a:extLst>
              </p:cNvPr>
              <p:cNvSpPr txBox="1"/>
              <p:nvPr/>
            </p:nvSpPr>
            <p:spPr>
              <a:xfrm>
                <a:off x="6248343" y="1119970"/>
                <a:ext cx="1890885" cy="555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n-US" altLang="zh-CN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BB36373-998F-440C-B871-0D66E354A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343" y="1119970"/>
                <a:ext cx="1890885" cy="5550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7450124B-75B3-C32D-EE22-053909FD9CAD}"/>
              </a:ext>
            </a:extLst>
          </p:cNvPr>
          <p:cNvSpPr txBox="1"/>
          <p:nvPr/>
        </p:nvSpPr>
        <p:spPr>
          <a:xfrm>
            <a:off x="5357243" y="5245461"/>
            <a:ext cx="27180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准确测试单光电子增益、时间分辨，适用于</a:t>
            </a:r>
            <a:r>
              <a:rPr lang="zh-CN" altLang="en-US" sz="1400" b="1" dirty="0">
                <a:solidFill>
                  <a:srgbClr val="FF0000"/>
                </a:solidFill>
              </a:rPr>
              <a:t>测试不同气体性质、不同阻性材料响应</a:t>
            </a:r>
            <a:r>
              <a:rPr lang="zh-CN" altLang="en-US" sz="14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870823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84C15-7F77-DDF6-263B-A9C590647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1265E47-74D0-CE68-B499-E3538BFD6A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487" y="3131467"/>
            <a:ext cx="3840000" cy="2880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461B58C-6C77-012E-6147-7DC7028D9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不同阻性材料下计数率测试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7046157-8FDE-C2B4-8E13-40CE51F06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USTC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58E09BD-8B72-288C-015B-AE837C9C4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3E10CD7-4689-79FF-F939-F9039599A95F}"/>
                  </a:ext>
                </a:extLst>
              </p:cNvPr>
              <p:cNvSpPr txBox="1"/>
              <p:nvPr/>
            </p:nvSpPr>
            <p:spPr>
              <a:xfrm>
                <a:off x="834014" y="1270573"/>
                <a:ext cx="58232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浮法玻璃体电阻率：</a:t>
                </a:r>
                <a:r>
                  <a:rPr lang="en-US" altLang="zh-CN" dirty="0"/>
                  <a:t>1.5e9, 1.4e10, 3e11, 2e12 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3E10CD7-4689-79FF-F939-F9039599A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14" y="1270573"/>
                <a:ext cx="5823284" cy="369332"/>
              </a:xfrm>
              <a:prstGeom prst="rect">
                <a:avLst/>
              </a:prstGeom>
              <a:blipFill>
                <a:blip r:embed="rId3"/>
                <a:stretch>
                  <a:fillRect l="-942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D36F36FB-0D50-AF93-6E1C-30262593F15E}"/>
              </a:ext>
            </a:extLst>
          </p:cNvPr>
          <p:cNvSpPr txBox="1"/>
          <p:nvPr/>
        </p:nvSpPr>
        <p:spPr>
          <a:xfrm>
            <a:off x="785670" y="1886484"/>
            <a:ext cx="58232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单光电子测试结果：</a:t>
            </a:r>
            <a:endParaRPr lang="en-US" altLang="zh-CN" dirty="0"/>
          </a:p>
          <a:p>
            <a:r>
              <a:rPr lang="zh-CN" altLang="en-US" sz="1600" dirty="0"/>
              <a:t>阻性玻璃阳极电阻率越低，探测器的计数承受能力越大；</a:t>
            </a:r>
            <a:endParaRPr lang="en-US" altLang="zh-CN" sz="1600" dirty="0"/>
          </a:p>
          <a:p>
            <a:endParaRPr lang="en-US" altLang="zh-CN" sz="1600" dirty="0"/>
          </a:p>
          <a:p>
            <a:endParaRPr lang="en-US" altLang="zh-CN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1D40B1B-B0B6-2338-D559-252176E030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471" y="3131467"/>
            <a:ext cx="384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2C48186-2A7B-C554-E66E-DC47D902E1D0}"/>
                  </a:ext>
                </a:extLst>
              </p:cNvPr>
              <p:cNvSpPr txBox="1"/>
              <p:nvPr/>
            </p:nvSpPr>
            <p:spPr>
              <a:xfrm>
                <a:off x="8261425" y="3563690"/>
                <a:ext cx="180411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1" i="0" smtClean="0">
                          <a:latin typeface="Cambria Math" panose="02040503050406030204" pitchFamily="18" charset="0"/>
                        </a:rPr>
                        <m:t>𝛀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zh-CN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2C48186-2A7B-C554-E66E-DC47D902E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425" y="3563690"/>
                <a:ext cx="1804118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80403FC6-AC18-989A-DB86-10E073220A16}"/>
              </a:ext>
            </a:extLst>
          </p:cNvPr>
          <p:cNvSpPr txBox="1"/>
          <p:nvPr/>
        </p:nvSpPr>
        <p:spPr>
          <a:xfrm>
            <a:off x="7065034" y="1319092"/>
            <a:ext cx="36520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结论：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高计数率时，随着计数率增加，增益减小，时间分辨变差；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FF0000"/>
                </a:solidFill>
              </a:rPr>
              <a:t>相同增益下：高计数率时的时间分辨 比 无</a:t>
            </a:r>
            <a:r>
              <a:rPr lang="en-US" altLang="zh-CN" dirty="0">
                <a:solidFill>
                  <a:srgbClr val="FF0000"/>
                </a:solidFill>
              </a:rPr>
              <a:t>Rate effect</a:t>
            </a:r>
            <a:r>
              <a:rPr lang="zh-CN" altLang="en-US" dirty="0">
                <a:solidFill>
                  <a:srgbClr val="FF0000"/>
                </a:solidFill>
              </a:rPr>
              <a:t>时差得多</a:t>
            </a:r>
            <a:r>
              <a:rPr lang="zh-CN" altLang="en-US" dirty="0"/>
              <a:t>（？）</a:t>
            </a:r>
            <a:endParaRPr lang="en-US" altLang="zh-CN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F6767FF-B155-81F5-EC2A-83660E30F5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57" y="3131467"/>
            <a:ext cx="383999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746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0c80a1d6-8854-4ea5-aa71-b607000c34f7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0E3382"/>
      </a:accent1>
      <a:accent2>
        <a:srgbClr val="5759F7"/>
      </a:accent2>
      <a:accent3>
        <a:srgbClr val="818D96"/>
      </a:accent3>
      <a:accent4>
        <a:srgbClr val="7FA6F3"/>
      </a:accent4>
      <a:accent5>
        <a:srgbClr val="595959"/>
      </a:accent5>
      <a:accent6>
        <a:srgbClr val="525252"/>
      </a:accent6>
      <a:hlink>
        <a:srgbClr val="4472C4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E3382"/>
    </a:accent1>
    <a:accent2>
      <a:srgbClr val="5759F7"/>
    </a:accent2>
    <a:accent3>
      <a:srgbClr val="818D96"/>
    </a:accent3>
    <a:accent4>
      <a:srgbClr val="7FA6F3"/>
    </a:accent4>
    <a:accent5>
      <a:srgbClr val="595959"/>
    </a:accent5>
    <a:accent6>
      <a:srgbClr val="525252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E3382"/>
    </a:accent1>
    <a:accent2>
      <a:srgbClr val="5759F7"/>
    </a:accent2>
    <a:accent3>
      <a:srgbClr val="818D96"/>
    </a:accent3>
    <a:accent4>
      <a:srgbClr val="7FA6F3"/>
    </a:accent4>
    <a:accent5>
      <a:srgbClr val="595959"/>
    </a:accent5>
    <a:accent6>
      <a:srgbClr val="525252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E3382"/>
    </a:accent1>
    <a:accent2>
      <a:srgbClr val="5759F7"/>
    </a:accent2>
    <a:accent3>
      <a:srgbClr val="818D96"/>
    </a:accent3>
    <a:accent4>
      <a:srgbClr val="7FA6F3"/>
    </a:accent4>
    <a:accent5>
      <a:srgbClr val="595959"/>
    </a:accent5>
    <a:accent6>
      <a:srgbClr val="525252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E3382"/>
    </a:accent1>
    <a:accent2>
      <a:srgbClr val="5759F7"/>
    </a:accent2>
    <a:accent3>
      <a:srgbClr val="818D96"/>
    </a:accent3>
    <a:accent4>
      <a:srgbClr val="7FA6F3"/>
    </a:accent4>
    <a:accent5>
      <a:srgbClr val="595959"/>
    </a:accent5>
    <a:accent6>
      <a:srgbClr val="525252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21383</TotalTime>
  <Words>1801</Words>
  <Application>Microsoft Office PowerPoint</Application>
  <PresentationFormat>宽屏</PresentationFormat>
  <Paragraphs>191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等线</vt:lpstr>
      <vt:lpstr>Arial</vt:lpstr>
      <vt:lpstr>Calibri</vt:lpstr>
      <vt:lpstr>Cambria Math</vt:lpstr>
      <vt:lpstr>Impact</vt:lpstr>
      <vt:lpstr>Times New Roman</vt:lpstr>
      <vt:lpstr>Wingdings</vt:lpstr>
      <vt:lpstr>主题5</vt:lpstr>
      <vt:lpstr>think-cell Slide</vt:lpstr>
      <vt:lpstr>光电RPC高计数率下的行为研究</vt:lpstr>
      <vt:lpstr>PowerPoint 演示文稿</vt:lpstr>
      <vt:lpstr>介绍</vt:lpstr>
      <vt:lpstr>阻性气体探测器</vt:lpstr>
      <vt:lpstr>计数率效应</vt:lpstr>
      <vt:lpstr>计数率效应 （Rate effect）</vt:lpstr>
      <vt:lpstr>实验测试结果</vt:lpstr>
      <vt:lpstr>光电RPC</vt:lpstr>
      <vt:lpstr>不同阻性材料下计数率测试</vt:lpstr>
      <vt:lpstr>理论解释</vt:lpstr>
      <vt:lpstr>定性解释</vt:lpstr>
      <vt:lpstr>公式推导 （增益随计数率的变化）</vt:lpstr>
      <vt:lpstr>对平均电荷Q ̅进行拟合</vt:lpstr>
      <vt:lpstr>高计数率(f ̅)时等效电场减小( (ΔU) ̅)</vt:lpstr>
      <vt:lpstr>实验数据抽样 / Garfied++模拟</vt:lpstr>
      <vt:lpstr>时间分辨变化——1、利用实验测试数据抽样模拟</vt:lpstr>
      <vt:lpstr>抽样流程及结果</vt:lpstr>
      <vt:lpstr>时间分辨变化——2、Garfield++模拟</vt:lpstr>
      <vt:lpstr>Garfield++ 模拟结果</vt:lpstr>
      <vt:lpstr>总结: 增益和时间分辨随计数率的变化</vt:lpstr>
      <vt:lpstr>总结</vt:lpstr>
      <vt:lpstr>总结</vt:lpstr>
      <vt:lpstr>谢谢！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hu rong</cp:lastModifiedBy>
  <cp:revision>236</cp:revision>
  <cp:lastPrinted>2018-03-27T16:00:00Z</cp:lastPrinted>
  <dcterms:created xsi:type="dcterms:W3CDTF">2018-03-27T16:00:00Z</dcterms:created>
  <dcterms:modified xsi:type="dcterms:W3CDTF">2025-08-21T04:56:42Z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