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7" r:id="rId4"/>
    <p:sldId id="276" r:id="rId5"/>
    <p:sldId id="259" r:id="rId6"/>
    <p:sldId id="258" r:id="rId7"/>
    <p:sldId id="270" r:id="rId8"/>
    <p:sldId id="272" r:id="rId9"/>
    <p:sldId id="260" r:id="rId10"/>
    <p:sldId id="262" r:id="rId11"/>
    <p:sldId id="266" r:id="rId12"/>
    <p:sldId id="267" r:id="rId13"/>
    <p:sldId id="263" r:id="rId14"/>
    <p:sldId id="271" r:id="rId15"/>
    <p:sldId id="268" r:id="rId16"/>
    <p:sldId id="269" r:id="rId17"/>
    <p:sldId id="275" r:id="rId18"/>
    <p:sldId id="273" r:id="rId19"/>
    <p:sldId id="278" r:id="rId20"/>
    <p:sldId id="264" r:id="rId21"/>
    <p:sldId id="261" r:id="rId22"/>
    <p:sldId id="265" r:id="rId23"/>
    <p:sldId id="27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18" autoAdjust="0"/>
  </p:normalViewPr>
  <p:slideViewPr>
    <p:cSldViewPr snapToGrid="0">
      <p:cViewPr varScale="1">
        <p:scale>
          <a:sx n="86" d="100"/>
          <a:sy n="86" d="100"/>
        </p:scale>
        <p:origin x="5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8024-10A1-4BE7-9587-B9CD05B8F8BF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F25D8-9BE1-4ADC-A283-A185C5677A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9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F1B1D0-CEA7-0771-BC03-02821FCD6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372" y="867600"/>
            <a:ext cx="10453255" cy="2387600"/>
          </a:xfrm>
        </p:spPr>
        <p:txBody>
          <a:bodyPr anchor="b">
            <a:normAutofit/>
          </a:bodyPr>
          <a:lstStyle>
            <a:lvl1pPr algn="ctr">
              <a:defRPr sz="4800" b="1" i="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60D57C-0E88-0882-0257-713E1F775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46C858-ADFE-B071-54BF-D63C6DF8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C88203-A3D5-5447-8F9E-397EF97A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1FDE97-26A8-F040-2AFF-4D19634E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ED06FB3-A218-A3C9-58DF-93252E61C337}"/>
              </a:ext>
            </a:extLst>
          </p:cNvPr>
          <p:cNvCxnSpPr>
            <a:cxnSpLocks/>
          </p:cNvCxnSpPr>
          <p:nvPr userDrawn="1"/>
        </p:nvCxnSpPr>
        <p:spPr>
          <a:xfrm>
            <a:off x="869372" y="3354361"/>
            <a:ext cx="104532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11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2FE7DA-6957-F1D7-1CA6-F3C2A65C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DF9E3F7-95CC-C9A1-D75D-064DCC8BB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5EC67E-991F-7416-332F-1BEAF7A3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6A4F57-5EE4-C530-E532-8D54C91D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7C64E3-0539-0267-0BF6-E19D9B453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5D05F4-6B59-249D-BF6C-5D0EC8FF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45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D4653-C149-B04E-E592-F29D4FA5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019993-E2D5-39C9-7B33-5932F09E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D286ED-84CC-1DAC-3BD5-58E40D85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255C37-EF4F-E5F3-517B-16D3ADA4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473054-EE63-95DD-5795-3C96D97D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468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605E7A0-E97C-6CDE-224E-5A1FF5B6F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90BBC00-5158-6329-22F9-48B42D909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95BB2A-47CE-DEA8-2D0E-CD127DED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79BF74-5108-E6BA-F026-36D0D4E2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9E2514-2B57-B13E-5079-3A1CDC89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69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F1B1D0-CEA7-0771-BC03-02821FCD6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372" y="867600"/>
            <a:ext cx="10453255" cy="2387600"/>
          </a:xfrm>
        </p:spPr>
        <p:txBody>
          <a:bodyPr anchor="b">
            <a:normAutofit/>
          </a:bodyPr>
          <a:lstStyle>
            <a:lvl1pPr algn="ctr">
              <a:defRPr sz="4800" b="1" i="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60D57C-0E88-0882-0257-713E1F775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46C858-ADFE-B071-54BF-D63C6DF8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C88203-A3D5-5447-8F9E-397EF97A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1FDE97-26A8-F040-2AFF-4D19634E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ED06FB3-A218-A3C9-58DF-93252E61C337}"/>
              </a:ext>
            </a:extLst>
          </p:cNvPr>
          <p:cNvCxnSpPr>
            <a:cxnSpLocks/>
          </p:cNvCxnSpPr>
          <p:nvPr userDrawn="1"/>
        </p:nvCxnSpPr>
        <p:spPr>
          <a:xfrm>
            <a:off x="869372" y="3354361"/>
            <a:ext cx="104532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6D8551EA-6654-8437-A617-FB3523E90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007"/>
            <a:ext cx="3553513" cy="6724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6538A5D-FD5B-179B-657F-590738B85F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59" y="96006"/>
            <a:ext cx="4017549" cy="6724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0E9E6D7-381E-7816-1A48-BF042B7954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>
            <a:fillRect/>
          </a:stretch>
        </p:blipFill>
        <p:spPr>
          <a:xfrm>
            <a:off x="9095546" y="37370"/>
            <a:ext cx="2227081" cy="7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7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95A68E-2834-ACDB-CBCE-6942F759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600"/>
          </a:xfrm>
        </p:spPr>
        <p:txBody>
          <a:bodyPr>
            <a:normAutofit/>
          </a:bodyPr>
          <a:lstStyle>
            <a:lvl1pPr>
              <a:defRPr sz="3200" b="1" i="0" baseline="0">
                <a:latin typeface="(使用中文字体)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8B0983-885B-C8C5-5328-890195AAE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8167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00000"/>
              </a:lnSpc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00000"/>
              </a:lnSpc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00000"/>
              </a:lnSpc>
              <a:defRPr sz="12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00000"/>
              </a:lnSpc>
              <a:defRPr sz="12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164823-07B9-AF1C-DCD4-2FBB52E5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2025/8/22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07C42D-399B-18FE-0E53-3FA6506E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6406B7-220F-9169-3696-DFC45D02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4BEAD6F-36D3-4010-A761-02DE0AA1C8D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CC9A6A9-203D-F942-8A2C-59C2DA32B882}"/>
              </a:ext>
            </a:extLst>
          </p:cNvPr>
          <p:cNvCxnSpPr>
            <a:cxnSpLocks/>
          </p:cNvCxnSpPr>
          <p:nvPr userDrawn="1"/>
        </p:nvCxnSpPr>
        <p:spPr>
          <a:xfrm>
            <a:off x="789709" y="1011383"/>
            <a:ext cx="104532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74588734-59DC-BEC4-05A6-FD750178B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46" y="365125"/>
            <a:ext cx="2731600" cy="457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39E358-4C18-2237-2121-29923F9CE6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1" y="361899"/>
            <a:ext cx="241609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5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6FDA8-E08D-8E1B-2BE5-F2A25E41D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140DAD-C21C-A7CB-E4F5-C9AB3DCDC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1DFACB-B8DD-2483-490A-63D239D0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9014A-1DD1-03F5-3407-2E32E3AA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C04043-22FC-8A9D-9167-7D8B0DFA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8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BA6A19-66E5-A226-054C-E5FEF7D0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600"/>
          </a:xfrm>
        </p:spPr>
        <p:txBody>
          <a:bodyPr>
            <a:normAutofit/>
          </a:bodyPr>
          <a:lstStyle>
            <a:lvl1pPr>
              <a:defRPr sz="3200" b="1" i="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059F2A-D4A4-7F9B-C927-4ABE8749C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20000"/>
              </a:lnSpc>
              <a:defRPr sz="200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180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60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40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40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70BE20-5CCA-534E-99C0-0A9B1BE9A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20000"/>
              </a:lnSpc>
              <a:defRPr sz="200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180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60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40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40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AD7D814-02BB-D13A-EA45-12125411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2025/8/22</a:t>
            </a:r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7A3532-3571-06C9-A785-C9760C1E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CA289B-5FEB-8D68-3957-BE17CDF6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4BEAD6F-36D3-4010-A761-02DE0AA1C8D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E538FE7-224C-D679-1949-672F9BC14A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4536" y="330590"/>
            <a:ext cx="2174882" cy="456069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8D7A64D-A672-3332-25C8-67AF4FBF9430}"/>
              </a:ext>
            </a:extLst>
          </p:cNvPr>
          <p:cNvCxnSpPr>
            <a:cxnSpLocks/>
          </p:cNvCxnSpPr>
          <p:nvPr userDrawn="1"/>
        </p:nvCxnSpPr>
        <p:spPr>
          <a:xfrm>
            <a:off x="789709" y="1011383"/>
            <a:ext cx="104532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50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14A0B-6130-A2D3-2964-0BAE2B6A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D738B7-F0BA-4D43-512D-7CC2EAE8C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89BA07-9F8A-55F0-7702-36691B98C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1587151-88B7-9566-0AA7-6CCEB7628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91F80F6-FFD2-1BC2-61EF-BAEE40812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A2835F6-A63A-684E-C4EC-1C7BB547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5537D9-A14D-9BB7-1E98-CC038887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2535385-0D80-0DC1-D1DF-56B51C67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10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B6AC1B-DD24-5106-1896-D1FC4D6A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D910121-C30C-DD03-98B6-D4A43373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C24113-8304-B158-CD0E-39DA8815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5705A4-6B97-860B-855E-E3C0B21F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77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FE93224-71F0-164C-F87F-A0B21820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8937A1-4EAB-2144-551F-6FCF2C72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0650DE-BC71-1F10-E911-76727BCF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09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5B7AA-A897-BA43-7DE5-CFF0D222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906A35-7ED3-EC79-3182-35E6D9511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D56C26-6E06-3D79-8369-4FD687000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3CA281-480B-166A-83D7-1CFFBAE1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7FB73E-2B0F-95D7-6004-A2FC8CCE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A13B11-7B76-86EB-6CE1-78301174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93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CC737B6-EF99-7E79-0338-673AC751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705AC4-8FAE-C452-B536-B971AF959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1D41D1-E875-DB63-9F22-135D38B30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2025/8/22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0C2CB9-9291-3934-77AE-F415CFF6F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E53926-E886-CAB2-30EA-6D54740B7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EAD6F-36D3-4010-A761-02DE0AA1C8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60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tags" Target="../tags/tag4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26.png"/><Relationship Id="rId9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4E439-B972-4841-5A8A-DBEB23EA0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5579" y="868362"/>
            <a:ext cx="7460841" cy="238760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zh-CN" altLang="en-US" sz="4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基于多用途时间投影室的白光中子束斑测量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4ED078-9272-D905-721A-044C0FBD4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585049"/>
          </a:xfrm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白灿</a:t>
            </a:r>
            <a:endParaRPr lang="en-US" altLang="zh-CN" dirty="0">
              <a:latin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散裂中子源科学中心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中国科学院高能物理研究所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</a:rPr>
              <a:t>22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AD05457-4F95-1E6D-C4AF-F55D09957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099" y="1262062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10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F6930-FC63-9A15-4792-73D80DA1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径迹分析：能损与径迹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57A1BC-5F85-6325-0D76-4E3C1D6E0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Tracking</a:t>
            </a:r>
            <a:r>
              <a:rPr lang="zh-CN" altLang="en-US" dirty="0"/>
              <a:t>：查找</a:t>
            </a:r>
            <a:r>
              <a:rPr lang="en-US" altLang="zh-CN" dirty="0"/>
              <a:t>(Hough</a:t>
            </a:r>
            <a:r>
              <a:rPr lang="zh-CN" altLang="en-US" dirty="0"/>
              <a:t>变换</a:t>
            </a:r>
            <a:r>
              <a:rPr lang="en-US" altLang="zh-CN" dirty="0"/>
              <a:t>)+</a:t>
            </a:r>
            <a:r>
              <a:rPr lang="zh-CN" altLang="en-US" dirty="0"/>
              <a:t>拟合</a:t>
            </a:r>
            <a:r>
              <a:rPr lang="en-US" altLang="zh-CN" dirty="0"/>
              <a:t>(</a:t>
            </a:r>
            <a:r>
              <a:rPr lang="zh-CN" altLang="en-US" dirty="0"/>
              <a:t>主值分析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采用</a:t>
            </a:r>
            <a:r>
              <a:rPr lang="en-US" altLang="zh-CN" dirty="0"/>
              <a:t>KDE</a:t>
            </a:r>
            <a:r>
              <a:rPr lang="zh-CN" altLang="en-US" dirty="0"/>
              <a:t>算法对</a:t>
            </a:r>
            <a:r>
              <a:rPr lang="en-US" altLang="zh-CN" dirty="0" err="1"/>
              <a:t>dE</a:t>
            </a:r>
            <a:r>
              <a:rPr lang="en-US" altLang="zh-CN" dirty="0"/>
              <a:t>/dx</a:t>
            </a:r>
            <a:r>
              <a:rPr lang="zh-CN" altLang="en-US" dirty="0"/>
              <a:t>分布进行平滑，得到</a:t>
            </a:r>
            <a:r>
              <a:rPr lang="en-US" altLang="zh-CN" dirty="0"/>
              <a:t>KDE</a:t>
            </a:r>
            <a:r>
              <a:rPr lang="zh-CN" altLang="en-US" dirty="0"/>
              <a:t>函数曲线</a:t>
            </a:r>
            <a:endParaRPr lang="en-US" altLang="zh-CN" dirty="0"/>
          </a:p>
          <a:p>
            <a:r>
              <a:rPr lang="zh-CN" altLang="en-US" dirty="0"/>
              <a:t>通过</a:t>
            </a:r>
            <a:r>
              <a:rPr lang="en-US" altLang="zh-CN" dirty="0" err="1"/>
              <a:t>dE</a:t>
            </a:r>
            <a:r>
              <a:rPr lang="en-US" altLang="zh-CN" dirty="0"/>
              <a:t>/dx</a:t>
            </a:r>
            <a:r>
              <a:rPr lang="zh-CN" altLang="en-US" dirty="0"/>
              <a:t>投影中最大值的坐标判断径迹方向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676C98-9D9B-3161-C1CD-536F71FC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36BBEA6-640E-FB52-F917-A5FF9DFE209B}"/>
              </a:ext>
            </a:extLst>
          </p:cNvPr>
          <p:cNvGrpSpPr>
            <a:grpSpLocks noChangeAspect="1"/>
          </p:cNvGrpSpPr>
          <p:nvPr/>
        </p:nvGrpSpPr>
        <p:grpSpPr>
          <a:xfrm>
            <a:off x="6029635" y="2127711"/>
            <a:ext cx="3982470" cy="3945608"/>
            <a:chOff x="6746" y="1553"/>
            <a:chExt cx="5834" cy="578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A40D314-2C5B-C81B-3A37-3829EBCDD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46" y="1553"/>
              <a:ext cx="5835" cy="578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E99F0AB-5F70-2ADA-F689-BE5003E1765D}"/>
                </a:ext>
              </a:extLst>
            </p:cNvPr>
            <p:cNvSpPr txBox="1"/>
            <p:nvPr/>
          </p:nvSpPr>
          <p:spPr>
            <a:xfrm>
              <a:off x="10786" y="3141"/>
              <a:ext cx="55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A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D74889F-439D-4BA4-300C-DF14803E609F}"/>
                </a:ext>
              </a:extLst>
            </p:cNvPr>
            <p:cNvSpPr txBox="1"/>
            <p:nvPr/>
          </p:nvSpPr>
          <p:spPr>
            <a:xfrm>
              <a:off x="10762" y="4502"/>
              <a:ext cx="10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A/2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9EAC8F4-8BE3-9C8F-E55E-EF4526F7DB89}"/>
                </a:ext>
              </a:extLst>
            </p:cNvPr>
            <p:cNvSpPr txBox="1"/>
            <p:nvPr/>
          </p:nvSpPr>
          <p:spPr>
            <a:xfrm>
              <a:off x="7994" y="5267"/>
              <a:ext cx="10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A/5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74FD2C9-2A8F-2389-743C-67499A343D82}"/>
              </a:ext>
            </a:extLst>
          </p:cNvPr>
          <p:cNvGrpSpPr>
            <a:grpSpLocks noChangeAspect="1"/>
          </p:cNvGrpSpPr>
          <p:nvPr/>
        </p:nvGrpSpPr>
        <p:grpSpPr>
          <a:xfrm>
            <a:off x="1809134" y="2775730"/>
            <a:ext cx="3682896" cy="3344487"/>
            <a:chOff x="736" y="3256"/>
            <a:chExt cx="4597" cy="401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4BEE483-6480-68B1-B48E-A81DA88E8C74}"/>
                </a:ext>
              </a:extLst>
            </p:cNvPr>
            <p:cNvGrpSpPr/>
            <p:nvPr/>
          </p:nvGrpSpPr>
          <p:grpSpPr>
            <a:xfrm>
              <a:off x="736" y="3256"/>
              <a:ext cx="4597" cy="4013"/>
              <a:chOff x="566" y="1522"/>
              <a:chExt cx="5790" cy="5246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9C0964A2-8FE0-3604-C030-2E57A0F02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" y="1522"/>
                <a:ext cx="5791" cy="524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7127E79E-176D-9F79-FC31-C5112405C9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1709" t="9374" r="25378" b="21836"/>
              <a:stretch>
                <a:fillRect/>
              </a:stretch>
            </p:blipFill>
            <p:spPr>
              <a:xfrm rot="3300000">
                <a:off x="1851" y="4112"/>
                <a:ext cx="1375" cy="745"/>
              </a:xfrm>
              <a:prstGeom prst="rect">
                <a:avLst/>
              </a:prstGeom>
            </p:spPr>
          </p:pic>
        </p:grp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20D3252E-ECA2-CF31-07B8-AE6DA057ED5F}"/>
                </a:ext>
              </a:extLst>
            </p:cNvPr>
            <p:cNvCxnSpPr/>
            <p:nvPr/>
          </p:nvCxnSpPr>
          <p:spPr>
            <a:xfrm>
              <a:off x="1666" y="5281"/>
              <a:ext cx="884" cy="127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70B4599B-4144-D713-A905-05ADB5B96A0E}"/>
                </a:ext>
              </a:extLst>
            </p:cNvPr>
            <p:cNvSpPr/>
            <p:nvPr/>
          </p:nvSpPr>
          <p:spPr>
            <a:xfrm>
              <a:off x="2035" y="5739"/>
              <a:ext cx="103" cy="9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日期占位符 16">
            <a:extLst>
              <a:ext uri="{FF2B5EF4-FFF2-40B4-BE49-F238E27FC236}">
                <a16:creationId xmlns:a16="http://schemas.microsoft.com/office/drawing/2014/main" id="{629A36B3-2F82-E7A7-4889-BDB31E86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030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9FD3F-FDAE-D51E-8A23-66A7881F0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4164BC7-F33C-34F6-98DC-E8872A1F3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872" y="2853232"/>
            <a:ext cx="3660775" cy="31953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A007455-300E-63B9-669F-60ECE222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径迹分析：顶点分析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D05972-37BB-68CB-EFFA-1B6754AC5E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取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处为径迹顶点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通过重心点和方向向量进行坐标系转换</a:t>
                </a:r>
                <a:endParaRPr lang="en-US" altLang="zh-CN" dirty="0"/>
              </a:p>
              <a:p>
                <a:r>
                  <a:rPr lang="zh-CN" altLang="en-US" dirty="0"/>
                  <a:t>得到径迹顶点在探测器坐标系的坐标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D05972-37BB-68CB-EFFA-1B6754AC5E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06" t="-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059F45-828B-7B4A-D865-376526EA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5BE867E-C829-C86D-94FD-2DC8727B284A}"/>
              </a:ext>
            </a:extLst>
          </p:cNvPr>
          <p:cNvGrpSpPr>
            <a:grpSpLocks noChangeAspect="1"/>
          </p:cNvGrpSpPr>
          <p:nvPr/>
        </p:nvGrpSpPr>
        <p:grpSpPr>
          <a:xfrm>
            <a:off x="1757362" y="2853232"/>
            <a:ext cx="3757510" cy="3195320"/>
            <a:chOff x="6746" y="1553"/>
            <a:chExt cx="5835" cy="5780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31DDB01-0881-E786-DEE8-854759A6A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6" y="1553"/>
              <a:ext cx="5835" cy="5780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673B637-5444-158F-2308-18AC2DC71ED3}"/>
                </a:ext>
              </a:extLst>
            </p:cNvPr>
            <p:cNvSpPr txBox="1"/>
            <p:nvPr/>
          </p:nvSpPr>
          <p:spPr>
            <a:xfrm>
              <a:off x="10786" y="3141"/>
              <a:ext cx="550" cy="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/>
                <a:t>A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1923F89-47DB-B50F-B09A-BD3166300257}"/>
                </a:ext>
              </a:extLst>
            </p:cNvPr>
            <p:cNvSpPr txBox="1"/>
            <p:nvPr/>
          </p:nvSpPr>
          <p:spPr>
            <a:xfrm>
              <a:off x="10762" y="4502"/>
              <a:ext cx="1096" cy="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/>
                <a:t>A/2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9998002-269D-0FF1-EB7F-C7937F9D0529}"/>
                </a:ext>
              </a:extLst>
            </p:cNvPr>
            <p:cNvSpPr txBox="1"/>
            <p:nvPr/>
          </p:nvSpPr>
          <p:spPr>
            <a:xfrm>
              <a:off x="7994" y="5267"/>
              <a:ext cx="1096" cy="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/>
                <a:t>A/5</a:t>
              </a:r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C9422AB4-30EF-05D3-6AAB-1995E40D8688}"/>
              </a:ext>
            </a:extLst>
          </p:cNvPr>
          <p:cNvSpPr>
            <a:spLocks noChangeAspect="1"/>
          </p:cNvSpPr>
          <p:nvPr/>
        </p:nvSpPr>
        <p:spPr>
          <a:xfrm>
            <a:off x="4309645" y="5216132"/>
            <a:ext cx="315595" cy="287655"/>
          </a:xfrm>
          <a:prstGeom prst="ellipse">
            <a:avLst/>
          </a:prstGeom>
          <a:noFill/>
          <a:ln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360C709A-C092-0AE7-72DD-1BA37AB73209}"/>
              </a:ext>
            </a:extLst>
          </p:cNvPr>
          <p:cNvSpPr>
            <a:spLocks noChangeAspect="1"/>
          </p:cNvSpPr>
          <p:nvPr/>
        </p:nvSpPr>
        <p:spPr>
          <a:xfrm>
            <a:off x="2913915" y="5167489"/>
            <a:ext cx="315595" cy="287655"/>
          </a:xfrm>
          <a:prstGeom prst="ellipse">
            <a:avLst/>
          </a:prstGeom>
          <a:noFill/>
          <a:ln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B0A03B23-1EEA-94EF-18AB-667E68EAD419}"/>
              </a:ext>
            </a:extLst>
          </p:cNvPr>
          <p:cNvSpPr>
            <a:spLocks noChangeAspect="1"/>
          </p:cNvSpPr>
          <p:nvPr/>
        </p:nvSpPr>
        <p:spPr>
          <a:xfrm>
            <a:off x="6595007" y="5023662"/>
            <a:ext cx="315595" cy="287655"/>
          </a:xfrm>
          <a:prstGeom prst="ellipse">
            <a:avLst/>
          </a:prstGeom>
          <a:noFill/>
          <a:ln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5A13F3A-E614-707C-7044-E29268F96A2F}"/>
              </a:ext>
            </a:extLst>
          </p:cNvPr>
          <p:cNvSpPr>
            <a:spLocks noChangeAspect="1"/>
          </p:cNvSpPr>
          <p:nvPr/>
        </p:nvSpPr>
        <p:spPr>
          <a:xfrm>
            <a:off x="6163207" y="4375327"/>
            <a:ext cx="315595" cy="287655"/>
          </a:xfrm>
          <a:prstGeom prst="ellipse">
            <a:avLst/>
          </a:prstGeom>
          <a:noFill/>
          <a:ln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EDF93E8A-046E-BC7B-A5C2-9974F4423EB4}"/>
              </a:ext>
            </a:extLst>
          </p:cNvPr>
          <p:cNvCxnSpPr>
            <a:cxnSpLocks noChangeAspect="1"/>
            <a:stCxn id="30" idx="6"/>
            <a:endCxn id="32" idx="2"/>
          </p:cNvCxnSpPr>
          <p:nvPr/>
        </p:nvCxnSpPr>
        <p:spPr>
          <a:xfrm flipV="1">
            <a:off x="4625240" y="5167490"/>
            <a:ext cx="1969767" cy="192470"/>
          </a:xfrm>
          <a:prstGeom prst="straightConnector1">
            <a:avLst/>
          </a:prstGeom>
          <a:ln w="12700">
            <a:tailEnd type="triangle" w="sm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C5119DCD-AFCC-4C79-BF56-14C1C7F6E143}"/>
              </a:ext>
            </a:extLst>
          </p:cNvPr>
          <p:cNvCxnSpPr>
            <a:cxnSpLocks noChangeAspect="1"/>
            <a:stCxn id="31" idx="7"/>
            <a:endCxn id="33" idx="2"/>
          </p:cNvCxnSpPr>
          <p:nvPr/>
        </p:nvCxnSpPr>
        <p:spPr>
          <a:xfrm flipV="1">
            <a:off x="3183292" y="4519155"/>
            <a:ext cx="2979915" cy="690460"/>
          </a:xfrm>
          <a:prstGeom prst="straightConnector1">
            <a:avLst/>
          </a:prstGeom>
          <a:ln w="12700">
            <a:tailEnd type="triangle" w="sm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5965FE1-B1D6-E8FA-98FD-11889761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279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244F71-DB84-9242-2D07-7F20942D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径迹分析：射程分析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C62CC5-7FC7-4C16-CC5A-10CED7AC4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端点距离法</a:t>
            </a:r>
            <a:endParaRPr lang="en-US" altLang="zh-CN" dirty="0"/>
          </a:p>
          <a:p>
            <a:pPr lvl="1"/>
            <a:r>
              <a:rPr lang="zh-CN" altLang="en-US" dirty="0"/>
              <a:t>通过</a:t>
            </a:r>
            <a:r>
              <a:rPr lang="en-US" altLang="zh-CN" dirty="0" err="1"/>
              <a:t>Zmax</a:t>
            </a:r>
            <a:r>
              <a:rPr lang="zh-CN" altLang="en-US" dirty="0"/>
              <a:t>和</a:t>
            </a:r>
            <a:r>
              <a:rPr lang="en-US" altLang="zh-CN" dirty="0" err="1"/>
              <a:t>Zmin</a:t>
            </a:r>
            <a:r>
              <a:rPr lang="zh-CN" altLang="en-US" dirty="0"/>
              <a:t>点在径迹方向投影上的距离得到径迹射程</a:t>
            </a:r>
            <a:endParaRPr lang="en-US" altLang="zh-CN" dirty="0"/>
          </a:p>
          <a:p>
            <a:r>
              <a:rPr lang="en-US" altLang="zh-CN" dirty="0"/>
              <a:t>KDE</a:t>
            </a:r>
            <a:r>
              <a:rPr lang="zh-CN" altLang="en-US" dirty="0"/>
              <a:t>方法</a:t>
            </a:r>
            <a:endParaRPr lang="en-US" altLang="zh-CN" dirty="0"/>
          </a:p>
          <a:p>
            <a:pPr lvl="1"/>
            <a:r>
              <a:rPr lang="zh-CN" altLang="en-US" dirty="0"/>
              <a:t>将</a:t>
            </a:r>
            <a:r>
              <a:rPr lang="en-US" altLang="zh-CN" dirty="0" err="1"/>
              <a:t>dE</a:t>
            </a:r>
            <a:r>
              <a:rPr lang="en-US" altLang="zh-CN" dirty="0"/>
              <a:t>/dx</a:t>
            </a:r>
            <a:r>
              <a:rPr lang="zh-CN" altLang="en-US" dirty="0"/>
              <a:t>分布中重建顶点距离定义为径迹射程</a:t>
            </a:r>
            <a:endParaRPr lang="en-US" altLang="zh-CN" dirty="0"/>
          </a:p>
          <a:p>
            <a:r>
              <a:rPr lang="en-US" altLang="zh-CN" dirty="0"/>
              <a:t>KDE</a:t>
            </a:r>
            <a:r>
              <a:rPr lang="zh-CN" altLang="en-US" dirty="0"/>
              <a:t>方法具有更好的径迹分辨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C8473E-48BE-994A-2585-BD5B0649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55FE0AA-11DD-4F24-4B97-0339B6A353AC}"/>
              </a:ext>
            </a:extLst>
          </p:cNvPr>
          <p:cNvGrpSpPr>
            <a:grpSpLocks noChangeAspect="1"/>
          </p:cNvGrpSpPr>
          <p:nvPr/>
        </p:nvGrpSpPr>
        <p:grpSpPr>
          <a:xfrm>
            <a:off x="325873" y="3259342"/>
            <a:ext cx="3549603" cy="2053184"/>
            <a:chOff x="1340" y="1991"/>
            <a:chExt cx="8288" cy="479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BC9080F7-D978-36E9-6CC3-001F0E52B108}"/>
                </a:ext>
              </a:extLst>
            </p:cNvPr>
            <p:cNvSpPr/>
            <p:nvPr/>
          </p:nvSpPr>
          <p:spPr>
            <a:xfrm>
              <a:off x="2804" y="5099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279DDE9-2D5D-F71B-871C-B8554928505D}"/>
                </a:ext>
              </a:extLst>
            </p:cNvPr>
            <p:cNvSpPr/>
            <p:nvPr/>
          </p:nvSpPr>
          <p:spPr>
            <a:xfrm>
              <a:off x="3839" y="4493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318427E7-60DC-26A2-DF98-BB8D9BF6F2F6}"/>
                </a:ext>
              </a:extLst>
            </p:cNvPr>
            <p:cNvSpPr/>
            <p:nvPr/>
          </p:nvSpPr>
          <p:spPr>
            <a:xfrm>
              <a:off x="3726" y="5254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8BFFE192-19B0-47B6-BB8F-5D13283C152E}"/>
                </a:ext>
              </a:extLst>
            </p:cNvPr>
            <p:cNvSpPr/>
            <p:nvPr/>
          </p:nvSpPr>
          <p:spPr>
            <a:xfrm>
              <a:off x="5413" y="3770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45A9380-2725-E3D8-9503-23D6C0432CCC}"/>
                </a:ext>
              </a:extLst>
            </p:cNvPr>
            <p:cNvSpPr/>
            <p:nvPr/>
          </p:nvSpPr>
          <p:spPr>
            <a:xfrm>
              <a:off x="4505" y="3901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5CFE36C-9571-9F36-917F-6FA2C279AAD4}"/>
                </a:ext>
              </a:extLst>
            </p:cNvPr>
            <p:cNvSpPr/>
            <p:nvPr/>
          </p:nvSpPr>
          <p:spPr>
            <a:xfrm>
              <a:off x="2431" y="5933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9BF80AF-398B-3A4A-8E34-D5EE2AD8D6B7}"/>
                </a:ext>
              </a:extLst>
            </p:cNvPr>
            <p:cNvSpPr/>
            <p:nvPr/>
          </p:nvSpPr>
          <p:spPr>
            <a:xfrm>
              <a:off x="4866" y="3941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70DECC8-A5B3-093C-31B3-55625DF65706}"/>
                </a:ext>
              </a:extLst>
            </p:cNvPr>
            <p:cNvSpPr/>
            <p:nvPr/>
          </p:nvSpPr>
          <p:spPr>
            <a:xfrm>
              <a:off x="5900" y="3336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A7AC8A9-C833-FCD6-A02E-539028425046}"/>
                </a:ext>
              </a:extLst>
            </p:cNvPr>
            <p:cNvSpPr/>
            <p:nvPr/>
          </p:nvSpPr>
          <p:spPr>
            <a:xfrm>
              <a:off x="5787" y="4097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DC3AA149-8027-EDF7-CB25-801C99140C27}"/>
                </a:ext>
              </a:extLst>
            </p:cNvPr>
            <p:cNvSpPr/>
            <p:nvPr/>
          </p:nvSpPr>
          <p:spPr>
            <a:xfrm>
              <a:off x="7474" y="2612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D3E83EF-4CB7-44EA-9CE8-E31A26129BBF}"/>
                </a:ext>
              </a:extLst>
            </p:cNvPr>
            <p:cNvSpPr/>
            <p:nvPr/>
          </p:nvSpPr>
          <p:spPr>
            <a:xfrm>
              <a:off x="6567" y="2744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40BE16C-ACC5-EC84-7F5E-BC90394BADF5}"/>
                </a:ext>
              </a:extLst>
            </p:cNvPr>
            <p:cNvSpPr/>
            <p:nvPr/>
          </p:nvSpPr>
          <p:spPr>
            <a:xfrm>
              <a:off x="4492" y="4775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2F3E78FD-CB9E-9914-6D5C-396614925402}"/>
                </a:ext>
              </a:extLst>
            </p:cNvPr>
            <p:cNvSpPr/>
            <p:nvPr/>
          </p:nvSpPr>
          <p:spPr>
            <a:xfrm>
              <a:off x="3457" y="4141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047A284-30BD-E4BB-7D2C-4444D9E3D618}"/>
                </a:ext>
              </a:extLst>
            </p:cNvPr>
            <p:cNvSpPr/>
            <p:nvPr/>
          </p:nvSpPr>
          <p:spPr>
            <a:xfrm>
              <a:off x="4492" y="3535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8BD81E4-12E4-1E75-7040-EFEC2DAE7638}"/>
                </a:ext>
              </a:extLst>
            </p:cNvPr>
            <p:cNvSpPr/>
            <p:nvPr/>
          </p:nvSpPr>
          <p:spPr>
            <a:xfrm>
              <a:off x="4378" y="4296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A3DFD24-2DF9-B979-0B17-2203866E5C4F}"/>
                </a:ext>
              </a:extLst>
            </p:cNvPr>
            <p:cNvSpPr/>
            <p:nvPr/>
          </p:nvSpPr>
          <p:spPr>
            <a:xfrm>
              <a:off x="6065" y="2812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B310C92-7481-3D40-C7C4-741CF1FC15E0}"/>
                </a:ext>
              </a:extLst>
            </p:cNvPr>
            <p:cNvSpPr/>
            <p:nvPr/>
          </p:nvSpPr>
          <p:spPr>
            <a:xfrm>
              <a:off x="5158" y="2943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EF6D82B3-9B58-A58E-33EF-31C9B49CFEF7}"/>
                </a:ext>
              </a:extLst>
            </p:cNvPr>
            <p:cNvSpPr/>
            <p:nvPr/>
          </p:nvSpPr>
          <p:spPr>
            <a:xfrm>
              <a:off x="3083" y="4975"/>
              <a:ext cx="227" cy="2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F68AEAB-A745-BACA-603F-EE4231312C77}"/>
                </a:ext>
              </a:extLst>
            </p:cNvPr>
            <p:cNvCxnSpPr/>
            <p:nvPr/>
          </p:nvCxnSpPr>
          <p:spPr>
            <a:xfrm flipH="1">
              <a:off x="1340" y="1991"/>
              <a:ext cx="6652" cy="4317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EE3A122D-509F-ADF7-5502-28710887A6E7}"/>
                </a:ext>
              </a:extLst>
            </p:cNvPr>
            <p:cNvCxnSpPr/>
            <p:nvPr/>
          </p:nvCxnSpPr>
          <p:spPr>
            <a:xfrm>
              <a:off x="3582" y="4967"/>
              <a:ext cx="140" cy="263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3F85DBDF-329E-3066-A6D2-5A7437B4831D}"/>
                </a:ext>
              </a:extLst>
            </p:cNvPr>
            <p:cNvCxnSpPr/>
            <p:nvPr/>
          </p:nvCxnSpPr>
          <p:spPr>
            <a:xfrm>
              <a:off x="4308" y="4501"/>
              <a:ext cx="140" cy="263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66433E9B-0092-CCC2-85FD-8E02359FB4B2}"/>
                </a:ext>
              </a:extLst>
            </p:cNvPr>
            <p:cNvCxnSpPr/>
            <p:nvPr/>
          </p:nvCxnSpPr>
          <p:spPr>
            <a:xfrm>
              <a:off x="6196" y="2924"/>
              <a:ext cx="140" cy="263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0E9E5DCE-9980-C030-1DD8-D85ECACEC43B}"/>
                </a:ext>
              </a:extLst>
            </p:cNvPr>
            <p:cNvCxnSpPr/>
            <p:nvPr/>
          </p:nvCxnSpPr>
          <p:spPr>
            <a:xfrm>
              <a:off x="4644" y="3644"/>
              <a:ext cx="140" cy="263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B1DDE2ED-DB05-29D5-7BB1-090C2E9F885E}"/>
                </a:ext>
              </a:extLst>
            </p:cNvPr>
            <p:cNvSpPr/>
            <p:nvPr/>
          </p:nvSpPr>
          <p:spPr>
            <a:xfrm>
              <a:off x="7254" y="2386"/>
              <a:ext cx="654" cy="68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15ED6D69-A375-FB97-F886-05F3F25D0DCF}"/>
                </a:ext>
              </a:extLst>
            </p:cNvPr>
            <p:cNvSpPr/>
            <p:nvPr/>
          </p:nvSpPr>
          <p:spPr>
            <a:xfrm>
              <a:off x="2210" y="5697"/>
              <a:ext cx="654" cy="68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9F468AE4-0E98-39D7-83ED-32D7BA73E75F}"/>
                </a:ext>
              </a:extLst>
            </p:cNvPr>
            <p:cNvCxnSpPr>
              <a:cxnSpLocks/>
              <a:endCxn id="16" idx="5"/>
            </p:cNvCxnSpPr>
            <p:nvPr/>
          </p:nvCxnSpPr>
          <p:spPr>
            <a:xfrm>
              <a:off x="7332" y="2375"/>
              <a:ext cx="336" cy="431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29C44AF4-3BC1-5944-7D4A-A2AF7E2F9624}"/>
                </a:ext>
              </a:extLst>
            </p:cNvPr>
            <p:cNvCxnSpPr/>
            <p:nvPr/>
          </p:nvCxnSpPr>
          <p:spPr>
            <a:xfrm>
              <a:off x="2245" y="5642"/>
              <a:ext cx="336" cy="431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3F4143CE-9303-F460-2076-5CDE76C89B43}"/>
                </a:ext>
              </a:extLst>
            </p:cNvPr>
            <p:cNvCxnSpPr/>
            <p:nvPr/>
          </p:nvCxnSpPr>
          <p:spPr>
            <a:xfrm flipV="1">
              <a:off x="2324" y="2463"/>
              <a:ext cx="5103" cy="328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7581A13-6219-5322-5CD3-E21D4CD2877E}"/>
                </a:ext>
              </a:extLst>
            </p:cNvPr>
            <p:cNvSpPr txBox="1"/>
            <p:nvPr/>
          </p:nvSpPr>
          <p:spPr>
            <a:xfrm>
              <a:off x="7767" y="2486"/>
              <a:ext cx="1861" cy="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Zmax</a:t>
              </a:r>
              <a:endParaRPr lang="en-US" altLang="zh-CN" dirty="0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4136B2A2-D4AE-FBB6-92FA-9C331773832E}"/>
                </a:ext>
              </a:extLst>
            </p:cNvPr>
            <p:cNvSpPr txBox="1"/>
            <p:nvPr/>
          </p:nvSpPr>
          <p:spPr>
            <a:xfrm>
              <a:off x="2777" y="5923"/>
              <a:ext cx="1715" cy="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Zmin</a:t>
              </a:r>
              <a:endParaRPr lang="en-US" altLang="zh-CN" dirty="0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E0A1557-3CAE-4004-F31B-FE0CBCE9B7E4}"/>
              </a:ext>
            </a:extLst>
          </p:cNvPr>
          <p:cNvGrpSpPr>
            <a:grpSpLocks noChangeAspect="1"/>
          </p:cNvGrpSpPr>
          <p:nvPr/>
        </p:nvGrpSpPr>
        <p:grpSpPr>
          <a:xfrm>
            <a:off x="4054497" y="3185302"/>
            <a:ext cx="2206349" cy="2127224"/>
            <a:chOff x="509" y="1332"/>
            <a:chExt cx="5835" cy="5382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C4DF9B7-1DA5-4D7D-1BE9-9CCF278D96DA}"/>
                </a:ext>
              </a:extLst>
            </p:cNvPr>
            <p:cNvGrpSpPr/>
            <p:nvPr/>
          </p:nvGrpSpPr>
          <p:grpSpPr>
            <a:xfrm>
              <a:off x="509" y="1332"/>
              <a:ext cx="5835" cy="5382"/>
              <a:chOff x="6746" y="1725"/>
              <a:chExt cx="5835" cy="5382"/>
            </a:xfrm>
          </p:grpSpPr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34A32357-19B5-19D9-0AA5-2BA2FE1E6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6886"/>
              <a:stretch>
                <a:fillRect/>
              </a:stretch>
            </p:blipFill>
            <p:spPr>
              <a:xfrm>
                <a:off x="6746" y="1725"/>
                <a:ext cx="5835" cy="5382"/>
              </a:xfrm>
              <a:prstGeom prst="rect">
                <a:avLst/>
              </a:prstGeom>
            </p:spPr>
          </p:pic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F54E301-7260-82A0-496D-AC2812572765}"/>
                  </a:ext>
                </a:extLst>
              </p:cNvPr>
              <p:cNvSpPr txBox="1"/>
              <p:nvPr/>
            </p:nvSpPr>
            <p:spPr>
              <a:xfrm>
                <a:off x="10786" y="3141"/>
                <a:ext cx="550" cy="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/>
                  <a:t>A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53B0F82-EB62-8D1B-C9D6-8F05A1B284CD}"/>
                  </a:ext>
                </a:extLst>
              </p:cNvPr>
              <p:cNvSpPr txBox="1"/>
              <p:nvPr/>
            </p:nvSpPr>
            <p:spPr>
              <a:xfrm>
                <a:off x="10762" y="4502"/>
                <a:ext cx="1096" cy="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/>
                  <a:t>A/2</a:t>
                </a: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6EC340E0-5557-D363-47A9-F0E72D5114F2}"/>
                  </a:ext>
                </a:extLst>
              </p:cNvPr>
              <p:cNvSpPr txBox="1"/>
              <p:nvPr/>
            </p:nvSpPr>
            <p:spPr>
              <a:xfrm>
                <a:off x="7994" y="5045"/>
                <a:ext cx="1096" cy="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/>
                  <a:t>A/5</a:t>
                </a:r>
              </a:p>
            </p:txBody>
          </p:sp>
        </p:grp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9463CBC7-9318-61B3-C916-4EAA1F459FC0}"/>
                </a:ext>
              </a:extLst>
            </p:cNvPr>
            <p:cNvCxnSpPr/>
            <p:nvPr/>
          </p:nvCxnSpPr>
          <p:spPr>
            <a:xfrm>
              <a:off x="2551" y="4954"/>
              <a:ext cx="2143" cy="0"/>
            </a:xfrm>
            <a:prstGeom prst="straightConnector1">
              <a:avLst/>
            </a:prstGeom>
            <a:ln w="635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EA75277-235A-97C9-5708-A09AE22ED766}"/>
              </a:ext>
            </a:extLst>
          </p:cNvPr>
          <p:cNvGrpSpPr>
            <a:grpSpLocks noChangeAspect="1"/>
          </p:cNvGrpSpPr>
          <p:nvPr/>
        </p:nvGrpSpPr>
        <p:grpSpPr>
          <a:xfrm>
            <a:off x="6557463" y="3018641"/>
            <a:ext cx="4962859" cy="2373010"/>
            <a:chOff x="497" y="3414"/>
            <a:chExt cx="16583" cy="7123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4A469B2E-C9A6-E009-C6C3-D6E80A656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" y="3414"/>
              <a:ext cx="16583" cy="7123"/>
            </a:xfrm>
            <a:prstGeom prst="rect">
              <a:avLst/>
            </a:prstGeom>
          </p:spPr>
        </p:pic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2690CC36-8206-4E1C-C259-0E04FCEE4C7B}"/>
                </a:ext>
              </a:extLst>
            </p:cNvPr>
            <p:cNvSpPr txBox="1"/>
            <p:nvPr/>
          </p:nvSpPr>
          <p:spPr>
            <a:xfrm>
              <a:off x="10539" y="6923"/>
              <a:ext cx="722" cy="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/>
                <a:t>α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B8F6B88-8B99-85CC-A62E-FDBD1BAA3E58}"/>
                </a:ext>
              </a:extLst>
            </p:cNvPr>
            <p:cNvSpPr txBox="1"/>
            <p:nvPr/>
          </p:nvSpPr>
          <p:spPr>
            <a:xfrm>
              <a:off x="13496" y="7503"/>
              <a:ext cx="1962" cy="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triton</a:t>
              </a: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60847B70-B328-C091-56C8-BDAC566267EF}"/>
              </a:ext>
            </a:extLst>
          </p:cNvPr>
          <p:cNvSpPr txBox="1"/>
          <p:nvPr/>
        </p:nvSpPr>
        <p:spPr>
          <a:xfrm>
            <a:off x="6888201" y="3208320"/>
            <a:ext cx="11322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/>
              <a:t>端点距离法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B6AB694C-A9A9-E4D0-3437-EAF49664B65F}"/>
              </a:ext>
            </a:extLst>
          </p:cNvPr>
          <p:cNvSpPr txBox="1"/>
          <p:nvPr/>
        </p:nvSpPr>
        <p:spPr>
          <a:xfrm>
            <a:off x="9333266" y="3217912"/>
            <a:ext cx="11322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/>
              <a:t>KDE</a:t>
            </a:r>
            <a:r>
              <a:rPr lang="zh-CN" altLang="en-US" sz="1400" dirty="0"/>
              <a:t>方法</a:t>
            </a:r>
          </a:p>
        </p:txBody>
      </p:sp>
      <p:sp>
        <p:nvSpPr>
          <p:cNvPr id="48" name="日期占位符 47">
            <a:extLst>
              <a:ext uri="{FF2B5EF4-FFF2-40B4-BE49-F238E27FC236}">
                <a16:creationId xmlns:a16="http://schemas.microsoft.com/office/drawing/2014/main" id="{6F39D465-B56C-03D0-DCE4-36CBA779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3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ECFAED-B55C-6DA7-565C-8E10BD0C7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束斑分析：粒子分布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DDA008C-E857-99FB-72A8-D43B8977F3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分别统计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dirty="0"/>
                  <a:t>粒子和</a:t>
                </a:r>
                <a:r>
                  <a:rPr lang="en-US" altLang="zh-CN" dirty="0"/>
                  <a:t>triton</a:t>
                </a:r>
                <a:r>
                  <a:rPr lang="zh-CN" altLang="en-US" dirty="0"/>
                  <a:t>粒子径迹顶点坐标得到</a:t>
                </a:r>
                <a:r>
                  <a:rPr lang="en-US" altLang="zh-CN" dirty="0"/>
                  <a:t>Φ30mm</a:t>
                </a:r>
                <a:r>
                  <a:rPr lang="zh-CN" altLang="en-US" dirty="0"/>
                  <a:t>束斑分布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dirty="0"/>
                  <a:t>粒子重建束斑（左）：环形</a:t>
                </a:r>
                <a:r>
                  <a:rPr lang="en-US" altLang="zh-CN" dirty="0"/>
                  <a:t>PCB</a:t>
                </a:r>
                <a:r>
                  <a:rPr lang="zh-CN" altLang="en-US" dirty="0"/>
                  <a:t>样品支撑和均压环存在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dirty="0"/>
                  <a:t>本底</a:t>
                </a:r>
              </a:p>
              <a:p>
                <a:r>
                  <a:rPr lang="en-US" altLang="zh-CN" dirty="0"/>
                  <a:t>triton</a:t>
                </a:r>
                <a:r>
                  <a:rPr lang="zh-CN" altLang="en-US" dirty="0"/>
                  <a:t>粒子重建束斑（右）：部分</a:t>
                </a:r>
                <a:r>
                  <a:rPr lang="en-US" altLang="zh-CN" dirty="0"/>
                  <a:t>triton</a:t>
                </a:r>
                <a:r>
                  <a:rPr lang="zh-CN" altLang="en-US" dirty="0"/>
                  <a:t>径迹顶点误判为边缘位置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DDA008C-E857-99FB-72A8-D43B8977F3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140F4B-02D7-548B-7626-7292CC2F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FCB989C-0458-57B0-DD09-52B55E3986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67" t="1246" r="51059" b="54152"/>
          <a:stretch>
            <a:fillRect/>
          </a:stretch>
        </p:blipFill>
        <p:spPr>
          <a:xfrm>
            <a:off x="6007027" y="2970965"/>
            <a:ext cx="3359818" cy="28127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E74E11-AA18-7D7C-994E-6E20A79544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712" t="620" r="50350" b="54216"/>
          <a:stretch>
            <a:fillRect/>
          </a:stretch>
        </p:blipFill>
        <p:spPr>
          <a:xfrm>
            <a:off x="2569346" y="2974013"/>
            <a:ext cx="3437681" cy="2812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4229640-6515-69C8-88DF-1E2D74DF39E8}"/>
                  </a:ext>
                </a:extLst>
              </p:cNvPr>
              <p:cNvSpPr txBox="1"/>
              <p:nvPr/>
            </p:nvSpPr>
            <p:spPr>
              <a:xfrm>
                <a:off x="2974019" y="3047260"/>
                <a:ext cx="6565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sz="1400" dirty="0"/>
                  <a:t>粒子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4229640-6515-69C8-88DF-1E2D74DF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019" y="3047260"/>
                <a:ext cx="656590" cy="307777"/>
              </a:xfrm>
              <a:prstGeom prst="rect">
                <a:avLst/>
              </a:prstGeom>
              <a:blipFill>
                <a:blip r:embed="rId5"/>
                <a:stretch>
                  <a:fillRect t="-4000" r="-926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98DAA040-5603-8EEA-274C-24DEBDC5FEE4}"/>
              </a:ext>
            </a:extLst>
          </p:cNvPr>
          <p:cNvSpPr txBox="1"/>
          <p:nvPr/>
        </p:nvSpPr>
        <p:spPr>
          <a:xfrm>
            <a:off x="6411700" y="3047260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triton</a:t>
            </a:r>
            <a:r>
              <a:rPr lang="zh-CN" altLang="en-US" sz="1400" dirty="0"/>
              <a:t>粒子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51AF734A-DCA6-69EC-ECCD-90C92408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909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9C8C1-2650-66B8-E86C-028CC2D65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CCD869-96B8-FA2F-871A-4B663594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束斑分析：二维拟合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0E074D-F174-0CEC-276F-376D6C9C3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拟合阳极平面内</a:t>
            </a:r>
            <a:r>
              <a:rPr lang="en-US" altLang="zh-CN" dirty="0"/>
              <a:t>r&lt;35mm</a:t>
            </a:r>
            <a:r>
              <a:rPr lang="zh-CN" altLang="en-US" dirty="0"/>
              <a:t>区域内的束斑分布</a:t>
            </a:r>
          </a:p>
          <a:p>
            <a:r>
              <a:rPr lang="zh-CN" altLang="en-US" dirty="0"/>
              <a:t>采用二维误差函数进行整体拟合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DD008F-DD90-3605-819E-1E3C03AC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68B253-4367-68C1-52AC-DDC2044F5F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289" b="67575"/>
          <a:stretch>
            <a:fillRect/>
          </a:stretch>
        </p:blipFill>
        <p:spPr>
          <a:xfrm>
            <a:off x="838200" y="2036683"/>
            <a:ext cx="5710555" cy="22180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6A9B020F-B8DC-0FC6-35A9-EEFA8B50FE69}"/>
                  </a:ext>
                </a:extLst>
              </p:cNvPr>
              <p:cNvGraphicFramePr/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1138047586"/>
                  </p:ext>
                </p:extLst>
              </p:nvPr>
            </p:nvGraphicFramePr>
            <p:xfrm>
              <a:off x="838200" y="4984367"/>
              <a:ext cx="10515600" cy="135668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9830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47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3785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zh-CN" altLang="en-US" dirty="0"/>
                            <a:t>束斑中心</a:t>
                          </a:r>
                          <a:r>
                            <a:rPr lang="en-US" altLang="zh-CN" dirty="0"/>
                            <a:t>(mm)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50%</a:t>
                          </a:r>
                          <a:r>
                            <a:rPr lang="zh-CN" altLang="en-US" dirty="0"/>
                            <a:t>半径</a:t>
                          </a:r>
                          <a:r>
                            <a:rPr lang="en-US" altLang="zh-CN" dirty="0"/>
                            <a:t>(mm)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zh-CN" altLang="en-US" dirty="0"/>
                            <a:t>边缘锐利度</a:t>
                          </a:r>
                          <a:r>
                            <a:rPr lang="en-US" altLang="zh-CN" dirty="0"/>
                            <a:t>(mm)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XY</a:t>
                          </a:r>
                          <a:r>
                            <a:rPr lang="zh-CN" altLang="en-US"/>
                            <a:t>半径比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021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sz="1800" b="0" dirty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>
                                      <a:latin typeface="Cambria Math" panose="02040503050406030204" pitchFamily="18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b="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800" b="0" i="1">
                                      <a:latin typeface="Cambria Math" panose="02040503050406030204" pitchFamily="18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b="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 </m:t>
                              </m:r>
                            </m:oMath>
                          </a14:m>
                          <a:endParaRPr lang="en-US" sz="1800" b="0" dirty="0">
                            <a:latin typeface="Cambria Math" panose="0204050305040603020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b="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b="0" i="1" smtClean="0">
                                    <a:latin typeface="Cambria Math" panose="02040503050406030204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zh-CN" altLang="en-US" sz="1800" b="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zh-CN" altLang="en-US" sz="1800" b="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86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(-2.95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0.05, 0.80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0.03)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17.14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0.01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4.95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0.06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0.974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0.005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6A9B020F-B8DC-0FC6-35A9-EEFA8B50FE69}"/>
                  </a:ext>
                </a:extLst>
              </p:cNvPr>
              <p:cNvGraphicFramePr/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1138047586"/>
                  </p:ext>
                </p:extLst>
              </p:nvPr>
            </p:nvGraphicFramePr>
            <p:xfrm>
              <a:off x="838200" y="4984367"/>
              <a:ext cx="10515600" cy="135668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9830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47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3785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zh-CN" altLang="en-US" dirty="0"/>
                            <a:t>束斑中心</a:t>
                          </a:r>
                          <a:r>
                            <a:rPr lang="en-US" altLang="zh-CN" dirty="0"/>
                            <a:t>(mm)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50%</a:t>
                          </a:r>
                          <a:r>
                            <a:rPr lang="zh-CN" altLang="en-US" dirty="0"/>
                            <a:t>半径</a:t>
                          </a:r>
                          <a:r>
                            <a:rPr lang="en-US" altLang="zh-CN" dirty="0"/>
                            <a:t>(mm)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zh-CN" altLang="en-US" dirty="0"/>
                            <a:t>边缘锐利度</a:t>
                          </a:r>
                          <a:r>
                            <a:rPr lang="en-US" altLang="zh-CN" dirty="0"/>
                            <a:t>(mm)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XY</a:t>
                          </a:r>
                          <a:r>
                            <a:rPr lang="zh-CN" altLang="en-US"/>
                            <a:t>半径比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02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4" t="-82955" r="-253061" b="-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1635" t="-82955" r="-232440" b="-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t="-82955" r="-100694" b="-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0696" t="-82955" r="-928" b="-8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86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(-2.95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0.05, 0.80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0.03)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17.14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0.01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4.95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0.06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0.974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0.005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502A78F6-3711-5A6C-7641-B926FA366807}"/>
                  </a:ext>
                </a:extLst>
              </p:cNvPr>
              <p:cNvSpPr txBox="1"/>
              <p:nvPr/>
            </p:nvSpPr>
            <p:spPr>
              <a:xfrm>
                <a:off x="838200" y="4050680"/>
                <a:ext cx="9363974" cy="918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/>
                        </a:rPr>
                        <m:t>𝑓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+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𝐴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/>
                            </a:rPr>
                            <m:t>Erf</m:t>
                          </m:r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/>
                                        </a:rPr>
                                        <m:t>𝑥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/>
                                        </a:rPr>
                                        <m:t>,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zh-CN" altLang="en-US" b="0" i="1" smtClean="0">
                                      <a:latin typeface="Cambria Math" panose="02040503050406030204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/>
                            </a:rPr>
                            <m:t>Erf</m:t>
                          </m:r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/>
                                        </a:rPr>
                                        <m:t>𝑟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/>
                                        </a:rPr>
                                        <m:t>,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zh-CN" altLang="en-US" b="0" i="1" smtClean="0">
                                      <a:latin typeface="Cambria Math" panose="02040503050406030204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𝑟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cs typeface="Cambria Math" panose="0204050305040603020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  <a:cs typeface="Cambria Math" panose="0204050305040603020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smtClean="0">
                                          <a:latin typeface="Cambria Math" panose="02040503050406030204"/>
                                        </a:rPr>
                                        <m:t>𝑥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/>
                                            </a:rPr>
                                            <m:t>0</m:t>
                                          </m:r>
                                        </m:sub>
                                        <m:sup/>
                                      </m:sSubSup>
                                    </m:num>
                                    <m:den>
                                      <m:r>
                                        <a:rPr lang="en-US" altLang="zh-CN" b="0" i="1" smtClean="0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𝑒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/>
                                    </a:rPr>
                                    <m:t>0</m:t>
                                  </m:r>
                                </m:sub>
                                <m:sup/>
                              </m:sSubSup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502A78F6-3711-5A6C-7641-B926FA366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50680"/>
                <a:ext cx="9363974" cy="9183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日期占位符 7">
            <a:extLst>
              <a:ext uri="{FF2B5EF4-FFF2-40B4-BE49-F238E27FC236}">
                <a16:creationId xmlns:a16="http://schemas.microsoft.com/office/drawing/2014/main" id="{3D569139-6504-40EA-A640-E32D9BDC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040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E2FFB-661E-F821-A9E9-D06077303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12F3A7-0308-222C-BB1C-2028CF0D7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束斑分析：</a:t>
            </a:r>
            <a:r>
              <a:rPr lang="en-US" altLang="zh-CN" dirty="0"/>
              <a:t>XY</a:t>
            </a:r>
            <a:r>
              <a:rPr lang="zh-CN" altLang="en-US" dirty="0"/>
              <a:t>方向拟合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FA42C5-34F2-7978-63F5-7B8EA7E4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截取过圆心，</a:t>
            </a:r>
            <a:r>
              <a:rPr lang="en-US" altLang="zh-CN" dirty="0"/>
              <a:t>x</a:t>
            </a:r>
            <a:r>
              <a:rPr lang="zh-CN" altLang="en-US" dirty="0"/>
              <a:t>和</a:t>
            </a:r>
            <a:r>
              <a:rPr lang="en-US" altLang="zh-CN" dirty="0"/>
              <a:t>y</a:t>
            </a:r>
            <a:r>
              <a:rPr lang="zh-CN" altLang="en-US" dirty="0"/>
              <a:t>方向宽度为</a:t>
            </a:r>
            <a:r>
              <a:rPr lang="en-US" altLang="zh-CN" dirty="0"/>
              <a:t>5mm</a:t>
            </a:r>
            <a:r>
              <a:rPr lang="zh-CN" altLang="en-US" dirty="0"/>
              <a:t>的切片作束斑分布图</a:t>
            </a:r>
          </a:p>
          <a:p>
            <a:r>
              <a:rPr lang="zh-CN" altLang="en-US" dirty="0"/>
              <a:t>函数拟合得到束斑参数，与直接二维拟合结果相符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313F65-173B-9179-088C-35F2F7A2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8BD42FA-24CD-CF6E-EB33-BB0057047565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2129432"/>
            <a:ext cx="2738758" cy="2398179"/>
            <a:chOff x="199" y="1508"/>
            <a:chExt cx="3490" cy="305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5DFC378-0467-8C8F-D791-D6916FBDC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75285" b="67575"/>
            <a:stretch>
              <a:fillRect/>
            </a:stretch>
          </p:blipFill>
          <p:spPr>
            <a:xfrm>
              <a:off x="199" y="1508"/>
              <a:ext cx="3490" cy="3056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D16F42A-EE84-214A-737C-1C5DB6498256}"/>
                </a:ext>
              </a:extLst>
            </p:cNvPr>
            <p:cNvSpPr/>
            <p:nvPr/>
          </p:nvSpPr>
          <p:spPr>
            <a:xfrm>
              <a:off x="625" y="2824"/>
              <a:ext cx="2603" cy="14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4FBABBD-BB0E-6641-A71F-10E034299F49}"/>
                </a:ext>
              </a:extLst>
            </p:cNvPr>
            <p:cNvSpPr/>
            <p:nvPr/>
          </p:nvSpPr>
          <p:spPr>
            <a:xfrm rot="5400000">
              <a:off x="713" y="2828"/>
              <a:ext cx="2425" cy="15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206109C9-3EE5-A177-8B25-DB01150B76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245" r="25865" b="69069"/>
          <a:stretch>
            <a:fillRect/>
          </a:stretch>
        </p:blipFill>
        <p:spPr>
          <a:xfrm>
            <a:off x="3571240" y="2129432"/>
            <a:ext cx="3179446" cy="2398179"/>
          </a:xfrm>
          <a:prstGeom prst="rect">
            <a:avLst/>
          </a:prstGeom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3608238-B7A3-78B1-DEA7-796BA9D3CE1B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4376348"/>
              </p:ext>
            </p:extLst>
          </p:nvPr>
        </p:nvGraphicFramePr>
        <p:xfrm>
          <a:off x="838199" y="4677263"/>
          <a:ext cx="10515600" cy="885190"/>
        </p:xfrm>
        <a:graphic>
          <a:graphicData uri="http://schemas.openxmlformats.org/drawingml/2006/table">
            <a:tbl>
              <a:tblPr firstRow="1" bandRow="1"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7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9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7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X-50%</a:t>
                      </a:r>
                      <a:r>
                        <a:rPr lang="zh-CN" altLang="en-US" dirty="0"/>
                        <a:t>半径</a:t>
                      </a:r>
                      <a:r>
                        <a:rPr lang="en-US" altLang="zh-CN" dirty="0"/>
                        <a:t>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/>
                        <a:t>X-</a:t>
                      </a:r>
                      <a:r>
                        <a:rPr lang="zh-CN" altLang="en-US"/>
                        <a:t>边缘锐利度</a:t>
                      </a:r>
                      <a:r>
                        <a:rPr lang="en-US" altLang="zh-CN"/>
                        <a:t>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/>
                        <a:t>Y-50%</a:t>
                      </a:r>
                      <a:r>
                        <a:rPr lang="zh-CN" altLang="en-US"/>
                        <a:t>半径</a:t>
                      </a:r>
                      <a:r>
                        <a:rPr lang="en-US" altLang="zh-CN"/>
                        <a:t>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/>
                        <a:t>Y-</a:t>
                      </a:r>
                      <a:r>
                        <a:rPr lang="zh-CN" altLang="en-US"/>
                        <a:t>边缘锐利度</a:t>
                      </a:r>
                      <a:r>
                        <a:rPr lang="en-US" altLang="zh-CN"/>
                        <a:t>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XY</a:t>
                      </a:r>
                      <a:r>
                        <a:rPr lang="zh-CN" altLang="en-US" dirty="0"/>
                        <a:t>半径比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/>
                        <a:t>16.30</a:t>
                      </a:r>
                      <a:r>
                        <a:rPr lang="zh-CN" altLang="en-US"/>
                        <a:t>±</a:t>
                      </a:r>
                      <a:r>
                        <a:rPr lang="en-US" altLang="zh-CN"/>
                        <a:t>0.11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5.35</a:t>
                      </a:r>
                      <a:r>
                        <a:rPr lang="zh-CN" altLang="en-US" dirty="0"/>
                        <a:t>±</a:t>
                      </a:r>
                      <a:r>
                        <a:rPr lang="en-US" altLang="zh-CN" dirty="0"/>
                        <a:t>0.08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/>
                        <a:t>16.89</a:t>
                      </a:r>
                      <a:r>
                        <a:rPr lang="zh-CN" altLang="en-US"/>
                        <a:t>±</a:t>
                      </a:r>
                      <a:r>
                        <a:rPr lang="en-US" altLang="zh-CN"/>
                        <a:t>0.07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/>
                        <a:t>5.25</a:t>
                      </a:r>
                      <a:r>
                        <a:rPr lang="zh-CN" altLang="en-US"/>
                        <a:t>±</a:t>
                      </a:r>
                      <a:r>
                        <a:rPr lang="en-US" altLang="zh-CN"/>
                        <a:t>0.07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0.965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>
                <a:extLst>
                  <a:ext uri="{FF2B5EF4-FFF2-40B4-BE49-F238E27FC236}">
                    <a16:creationId xmlns:a16="http://schemas.microsoft.com/office/drawing/2014/main" id="{2FB104F8-8222-47A9-3958-B91096B6104F}"/>
                  </a:ext>
                </a:extLst>
              </p:cNvPr>
              <p:cNvSpPr txBox="1"/>
              <p:nvPr/>
            </p:nvSpPr>
            <p:spPr>
              <a:xfrm>
                <a:off x="6840676" y="3821451"/>
                <a:ext cx="4423134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/>
                        </a:rPr>
                        <m:t>𝑓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>
                              <a:latin typeface="Cambria Math" panose="02040503050406030204"/>
                            </a:rPr>
                            <m:t>Erf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/>
                                    </a:rPr>
                                    <m:t>𝑠</m:t>
                                  </m:r>
                                  <m:r>
                                    <a:rPr lang="en-US" altLang="zh-CN" b="0" i="1">
                                      <a:latin typeface="Cambria Math" panose="02040503050406030204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>
                                          <a:latin typeface="Cambria Math" panose="02040503050406030204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b="0" i="1">
                                          <a:latin typeface="Cambria Math" panose="02040503050406030204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b="0" i="1">
                                          <a:latin typeface="Cambria Math" panose="02040503050406030204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zh-CN" altLang="en-US" b="0" i="1">
                                      <a:latin typeface="Cambria Math" panose="02040503050406030204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b="0" i="1">
                              <a:latin typeface="Cambria Math" panose="02040503050406030204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b="0" i="0">
                              <a:latin typeface="Cambria Math" panose="02040503050406030204"/>
                            </a:rPr>
                            <m:t>Erf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/>
                                    </a:rPr>
                                    <m:t>𝑠</m:t>
                                  </m:r>
                                  <m:r>
                                    <a:rPr lang="en-US" altLang="zh-CN" b="0" i="1">
                                      <a:latin typeface="Cambria Math" panose="02040503050406030204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>
                                          <a:latin typeface="Cambria Math" panose="02040503050406030204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b="0" i="1">
                                          <a:latin typeface="Cambria Math" panose="02040503050406030204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b="0" i="1">
                                          <a:latin typeface="Cambria Math" panose="02040503050406030204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zh-CN" altLang="en-US" b="0" i="1">
                                      <a:latin typeface="Cambria Math" panose="02040503050406030204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3" name="TextBox 8">
                <a:extLst>
                  <a:ext uri="{FF2B5EF4-FFF2-40B4-BE49-F238E27FC236}">
                    <a16:creationId xmlns:a16="http://schemas.microsoft.com/office/drawing/2014/main" id="{2FB104F8-8222-47A9-3958-B91096B61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676" y="3821451"/>
                <a:ext cx="4423134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8EC67454-C6DB-F43F-B4F0-59DB6592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433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23EE1-FAB4-ED37-AED8-6B6ECE8FB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2D7CC-4E64-FD38-F0BB-294303E1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束斑分析：</a:t>
            </a:r>
            <a:r>
              <a:rPr lang="en-US" altLang="zh-CN" dirty="0"/>
              <a:t>r</a:t>
            </a:r>
            <a:r>
              <a:rPr lang="zh-CN" altLang="en-US" dirty="0"/>
              <a:t>方向拟合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AD3919-C047-2B17-C80F-FDD403DF9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将</a:t>
            </a:r>
            <a:r>
              <a:rPr lang="en-US" altLang="zh-CN" dirty="0"/>
              <a:t>r</a:t>
            </a:r>
            <a:r>
              <a:rPr lang="zh-CN" altLang="en-US" dirty="0"/>
              <a:t>分布一维直方图每个</a:t>
            </a:r>
            <a:r>
              <a:rPr lang="en-US" altLang="zh-CN" dirty="0"/>
              <a:t>bin</a:t>
            </a:r>
            <a:r>
              <a:rPr lang="zh-CN" altLang="en-US" dirty="0"/>
              <a:t>的计数按该</a:t>
            </a:r>
            <a:r>
              <a:rPr lang="en-US" altLang="zh-CN" dirty="0"/>
              <a:t>bin</a:t>
            </a:r>
            <a:r>
              <a:rPr lang="zh-CN" altLang="en-US" dirty="0"/>
              <a:t>对应的圆环面积归一</a:t>
            </a:r>
          </a:p>
          <a:p>
            <a:r>
              <a:rPr lang="zh-CN" altLang="en-US" dirty="0"/>
              <a:t>用</a:t>
            </a:r>
            <a:r>
              <a:rPr lang="en-US" altLang="zh-CN" dirty="0"/>
              <a:t>Sigmoid</a:t>
            </a:r>
            <a:r>
              <a:rPr lang="zh-CN" altLang="en-US" dirty="0"/>
              <a:t>函数拟合</a:t>
            </a:r>
            <a:r>
              <a:rPr lang="en-US" altLang="zh-CN" dirty="0"/>
              <a:t>r</a:t>
            </a:r>
            <a:r>
              <a:rPr lang="zh-CN" altLang="en-US" dirty="0"/>
              <a:t>分布得等束斑参数，与前面</a:t>
            </a:r>
            <a:r>
              <a:rPr lang="en-US" altLang="zh-CN" dirty="0"/>
              <a:t>2</a:t>
            </a:r>
            <a:r>
              <a:rPr lang="zh-CN" altLang="en-US" dirty="0"/>
              <a:t>个分析结果相符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CC554D-A295-71AE-D8EA-97203C7D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DA64BBD-0925-6AD8-9E05-8089212B2313}"/>
              </a:ext>
            </a:extLst>
          </p:cNvPr>
          <p:cNvGrpSpPr/>
          <p:nvPr/>
        </p:nvGrpSpPr>
        <p:grpSpPr>
          <a:xfrm>
            <a:off x="838200" y="2137386"/>
            <a:ext cx="3097530" cy="2712720"/>
            <a:chOff x="736" y="2463"/>
            <a:chExt cx="4878" cy="4272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74F6A1C-57B1-A349-6FAB-FEC5D8A1D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75285" b="67575"/>
            <a:stretch>
              <a:fillRect/>
            </a:stretch>
          </p:blipFill>
          <p:spPr>
            <a:xfrm>
              <a:off x="736" y="2463"/>
              <a:ext cx="4879" cy="4272"/>
            </a:xfrm>
            <a:prstGeom prst="rect">
              <a:avLst/>
            </a:prstGeom>
          </p:spPr>
        </p:pic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BE152E2-A626-AB79-C8DB-46CE9DE78F2E}"/>
                </a:ext>
              </a:extLst>
            </p:cNvPr>
            <p:cNvSpPr/>
            <p:nvPr/>
          </p:nvSpPr>
          <p:spPr>
            <a:xfrm>
              <a:off x="2738" y="4061"/>
              <a:ext cx="680" cy="68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2EBB93F7-54C0-080A-D77A-397791FA031E}"/>
                </a:ext>
              </a:extLst>
            </p:cNvPr>
            <p:cNvSpPr/>
            <p:nvPr/>
          </p:nvSpPr>
          <p:spPr>
            <a:xfrm>
              <a:off x="2648" y="3951"/>
              <a:ext cx="880" cy="88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6F88995-A347-5859-9554-BEDDCF8A9560}"/>
                </a:ext>
              </a:extLst>
            </p:cNvPr>
            <p:cNvSpPr/>
            <p:nvPr/>
          </p:nvSpPr>
          <p:spPr>
            <a:xfrm>
              <a:off x="2565" y="3872"/>
              <a:ext cx="1049" cy="104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C3F80888-DF1E-E5C6-1C07-1FF7C3DEDB7B}"/>
                </a:ext>
              </a:extLst>
            </p:cNvPr>
            <p:cNvSpPr/>
            <p:nvPr/>
          </p:nvSpPr>
          <p:spPr>
            <a:xfrm>
              <a:off x="2838" y="4161"/>
              <a:ext cx="480" cy="48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9381009E-1A81-03CF-4DC2-77840721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656" b="67575"/>
          <a:stretch>
            <a:fillRect/>
          </a:stretch>
        </p:blipFill>
        <p:spPr>
          <a:xfrm>
            <a:off x="3879154" y="2137386"/>
            <a:ext cx="3647929" cy="2712719"/>
          </a:xfrm>
          <a:prstGeom prst="rect">
            <a:avLst/>
          </a:prstGeom>
        </p:spPr>
      </p:pic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CCDDB7DE-A7C5-DBC9-E27C-39A06FA51F70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3083531"/>
              </p:ext>
            </p:extLst>
          </p:nvPr>
        </p:nvGraphicFramePr>
        <p:xfrm>
          <a:off x="4664916" y="5182077"/>
          <a:ext cx="6688884" cy="845185"/>
        </p:xfrm>
        <a:graphic>
          <a:graphicData uri="http://schemas.openxmlformats.org/drawingml/2006/table">
            <a:tbl>
              <a:tblPr firstRow="1" bandRow="1"/>
              <a:tblGrid>
                <a:gridCol w="222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9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50%</a:t>
                      </a:r>
                      <a:r>
                        <a:rPr lang="zh-CN" altLang="en-US" dirty="0"/>
                        <a:t>半径</a:t>
                      </a:r>
                      <a:r>
                        <a:rPr lang="en-US" altLang="zh-CN" dirty="0"/>
                        <a:t>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10%</a:t>
                      </a:r>
                      <a:r>
                        <a:rPr lang="zh-CN" altLang="en-US" dirty="0"/>
                        <a:t>半径</a:t>
                      </a:r>
                      <a:r>
                        <a:rPr lang="en-US" altLang="zh-CN" dirty="0"/>
                        <a:t>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dirty="0"/>
                        <a:t>边缘锐利度</a:t>
                      </a:r>
                      <a:r>
                        <a:rPr lang="en-US" altLang="zh-CN" dirty="0"/>
                        <a:t>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16.92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23.61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5.20</a:t>
                      </a:r>
                      <a:r>
                        <a:rPr lang="zh-CN" altLang="en-US" dirty="0"/>
                        <a:t>±</a:t>
                      </a:r>
                      <a:r>
                        <a:rPr lang="en-US" altLang="zh-CN" dirty="0"/>
                        <a:t>0.28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445665B-0DF9-531B-2218-99E43F9D136B}"/>
                  </a:ext>
                </a:extLst>
              </p:cNvPr>
              <p:cNvSpPr txBox="1"/>
              <p:nvPr/>
            </p:nvSpPr>
            <p:spPr>
              <a:xfrm>
                <a:off x="838200" y="4850105"/>
                <a:ext cx="2555240" cy="62928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𝑟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)/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445665B-0DF9-531B-2218-99E43F9D1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50105"/>
                <a:ext cx="2555240" cy="6292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日期占位符 5">
            <a:extLst>
              <a:ext uri="{FF2B5EF4-FFF2-40B4-BE49-F238E27FC236}">
                <a16:creationId xmlns:a16="http://schemas.microsoft.com/office/drawing/2014/main" id="{59A6ED35-284E-F696-1080-10F798F7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3658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2C6337-F9E7-FDFF-07C9-09058503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束斑分析：三种方法对比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84D5C9-EF77-43A4-C17A-9A4FD051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二维直接拟合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XY</a:t>
            </a:r>
            <a:r>
              <a:rPr lang="zh-CN" altLang="en-US" dirty="0"/>
              <a:t>方向切片拟合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</a:t>
            </a:r>
            <a:r>
              <a:rPr lang="zh-CN" altLang="en-US" dirty="0"/>
              <a:t>方向拟合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7025B7-BF79-05A9-F02A-8CE4B593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B1DD2E34-BEA7-768D-3048-E04994468607}"/>
                  </a:ext>
                </a:extLst>
              </p:cNvPr>
              <p:cNvGraphicFramePr/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1904063118"/>
                  </p:ext>
                </p:extLst>
              </p:nvPr>
            </p:nvGraphicFramePr>
            <p:xfrm>
              <a:off x="838200" y="1678406"/>
              <a:ext cx="10515600" cy="124922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9830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47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3785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zh-CN" altLang="en-US" dirty="0"/>
                            <a:t>束斑中心</a:t>
                          </a:r>
                          <a:r>
                            <a:rPr lang="en-US" altLang="zh-CN" dirty="0"/>
                            <a:t>(mm)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50%</a:t>
                          </a:r>
                          <a:r>
                            <a:rPr lang="zh-CN" altLang="en-US" dirty="0"/>
                            <a:t>半径</a:t>
                          </a:r>
                          <a:r>
                            <a:rPr lang="en-US" altLang="zh-CN" dirty="0"/>
                            <a:t>(mm)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zh-CN" altLang="en-US" dirty="0"/>
                            <a:t>边缘锐利度</a:t>
                          </a:r>
                          <a:r>
                            <a:rPr lang="en-US" altLang="zh-CN" dirty="0"/>
                            <a:t>(mm)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XY</a:t>
                          </a:r>
                          <a:r>
                            <a:rPr lang="zh-CN" altLang="en-US"/>
                            <a:t>半径比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275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sz="1800" b="0" dirty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>
                                      <a:latin typeface="Cambria Math" panose="02040503050406030204" pitchFamily="18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b="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800" b="0" i="1">
                                      <a:latin typeface="Cambria Math" panose="02040503050406030204" pitchFamily="18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b="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 </m:t>
                              </m:r>
                            </m:oMath>
                          </a14:m>
                          <a:endParaRPr lang="en-US" sz="1800" b="0" dirty="0">
                            <a:latin typeface="Cambria Math" panose="0204050305040603020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800" b="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b="0" i="1" smtClean="0">
                                    <a:latin typeface="Cambria Math" panose="02040503050406030204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zh-CN" altLang="en-US" sz="1800" b="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zh-CN" altLang="en-US" sz="1800" b="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86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(-2.95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0.05, 0.80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0.03)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17.14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0.01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4.95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0.06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0.974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0.005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B1DD2E34-BEA7-768D-3048-E04994468607}"/>
                  </a:ext>
                </a:extLst>
              </p:cNvPr>
              <p:cNvGraphicFramePr/>
              <p:nvPr>
                <p:custDataLst>
                  <p:tags r:id="rId5"/>
                </p:custDataLst>
                <p:extLst>
                  <p:ext uri="{D42A27DB-BD31-4B8C-83A1-F6EECF244321}">
                    <p14:modId xmlns:p14="http://schemas.microsoft.com/office/powerpoint/2010/main" val="1904063118"/>
                  </p:ext>
                </p:extLst>
              </p:nvPr>
            </p:nvGraphicFramePr>
            <p:xfrm>
              <a:off x="838200" y="1678406"/>
              <a:ext cx="10515600" cy="124922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9830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47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3785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zh-CN" altLang="en-US" dirty="0"/>
                            <a:t>束斑中心</a:t>
                          </a:r>
                          <a:r>
                            <a:rPr lang="en-US" altLang="zh-CN" dirty="0"/>
                            <a:t>(mm)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50%</a:t>
                          </a:r>
                          <a:r>
                            <a:rPr lang="zh-CN" altLang="en-US" dirty="0"/>
                            <a:t>半径</a:t>
                          </a:r>
                          <a:r>
                            <a:rPr lang="en-US" altLang="zh-CN" dirty="0"/>
                            <a:t>(mm)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zh-CN" altLang="en-US" dirty="0"/>
                            <a:t>边缘锐利度</a:t>
                          </a:r>
                          <a:r>
                            <a:rPr lang="en-US" altLang="zh-CN" dirty="0"/>
                            <a:t>(mm)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XY</a:t>
                          </a:r>
                          <a:r>
                            <a:rPr lang="zh-CN" altLang="en-US"/>
                            <a:t>半径比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27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4" t="-104286" r="-253061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31635" t="-104286" r="-232440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0000" t="-104286" r="-100694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0696" t="-104286" r="-928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86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(-2.95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0.05, 0.80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0.03)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17.14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0.01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4.95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0.06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/>
                              <a:ea typeface="微软雅黑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dirty="0"/>
                            <a:t>0.974</a:t>
                          </a:r>
                          <a:r>
                            <a:rPr lang="zh-CN" altLang="en-US" dirty="0"/>
                            <a:t>±</a:t>
                          </a:r>
                          <a:r>
                            <a:rPr lang="en-US" altLang="zh-CN" dirty="0"/>
                            <a:t>0.005</a:t>
                          </a:r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874CB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964EB54-127B-22C4-5EEA-12DB051E533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7660496"/>
              </p:ext>
            </p:extLst>
          </p:nvPr>
        </p:nvGraphicFramePr>
        <p:xfrm>
          <a:off x="838200" y="3691841"/>
          <a:ext cx="10515600" cy="885190"/>
        </p:xfrm>
        <a:graphic>
          <a:graphicData uri="http://schemas.openxmlformats.org/drawingml/2006/table">
            <a:tbl>
              <a:tblPr firstRow="1" bandRow="1"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7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9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7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X-50%</a:t>
                      </a:r>
                      <a:r>
                        <a:rPr lang="zh-CN" altLang="en-US" dirty="0"/>
                        <a:t>半径</a:t>
                      </a:r>
                      <a:r>
                        <a:rPr lang="en-US" altLang="zh-CN" dirty="0"/>
                        <a:t>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X-</a:t>
                      </a:r>
                      <a:r>
                        <a:rPr lang="zh-CN" altLang="en-US" dirty="0"/>
                        <a:t>边缘锐利度</a:t>
                      </a:r>
                      <a:r>
                        <a:rPr lang="en-US" altLang="zh-CN" dirty="0"/>
                        <a:t>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/>
                        <a:t>Y-50%</a:t>
                      </a:r>
                      <a:r>
                        <a:rPr lang="zh-CN" altLang="en-US"/>
                        <a:t>半径</a:t>
                      </a:r>
                      <a:r>
                        <a:rPr lang="en-US" altLang="zh-CN"/>
                        <a:t>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/>
                        <a:t>Y-</a:t>
                      </a:r>
                      <a:r>
                        <a:rPr lang="zh-CN" altLang="en-US"/>
                        <a:t>边缘锐利度</a:t>
                      </a:r>
                      <a:r>
                        <a:rPr lang="en-US" altLang="zh-CN"/>
                        <a:t>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XY</a:t>
                      </a:r>
                      <a:r>
                        <a:rPr lang="zh-CN" altLang="en-US" dirty="0"/>
                        <a:t>半径比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/>
                        <a:t>16.30</a:t>
                      </a:r>
                      <a:r>
                        <a:rPr lang="zh-CN" altLang="en-US"/>
                        <a:t>±</a:t>
                      </a:r>
                      <a:r>
                        <a:rPr lang="en-US" altLang="zh-CN"/>
                        <a:t>0.11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5.35</a:t>
                      </a:r>
                      <a:r>
                        <a:rPr lang="zh-CN" altLang="en-US" dirty="0"/>
                        <a:t>±</a:t>
                      </a:r>
                      <a:r>
                        <a:rPr lang="en-US" altLang="zh-CN" dirty="0"/>
                        <a:t>0.08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/>
                        <a:t>16.89</a:t>
                      </a:r>
                      <a:r>
                        <a:rPr lang="zh-CN" altLang="en-US"/>
                        <a:t>±</a:t>
                      </a:r>
                      <a:r>
                        <a:rPr lang="en-US" altLang="zh-CN"/>
                        <a:t>0.07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/>
                        <a:t>5.25</a:t>
                      </a:r>
                      <a:r>
                        <a:rPr lang="zh-CN" altLang="en-US"/>
                        <a:t>±</a:t>
                      </a:r>
                      <a:r>
                        <a:rPr lang="en-US" altLang="zh-CN"/>
                        <a:t>0.07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0.965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12B91FFD-415B-2386-DA76-238543E0CF6A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91887284"/>
              </p:ext>
            </p:extLst>
          </p:nvPr>
        </p:nvGraphicFramePr>
        <p:xfrm>
          <a:off x="838200" y="5273302"/>
          <a:ext cx="6688884" cy="845185"/>
        </p:xfrm>
        <a:graphic>
          <a:graphicData uri="http://schemas.openxmlformats.org/drawingml/2006/table">
            <a:tbl>
              <a:tblPr firstRow="1" bandRow="1"/>
              <a:tblGrid>
                <a:gridCol w="222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9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50%</a:t>
                      </a:r>
                      <a:r>
                        <a:rPr lang="zh-CN" altLang="en-US" dirty="0"/>
                        <a:t>半径</a:t>
                      </a:r>
                      <a:r>
                        <a:rPr lang="en-US" altLang="zh-CN" dirty="0"/>
                        <a:t>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10%</a:t>
                      </a:r>
                      <a:r>
                        <a:rPr lang="zh-CN" altLang="en-US" dirty="0"/>
                        <a:t>半径</a:t>
                      </a:r>
                      <a:r>
                        <a:rPr lang="en-US" altLang="zh-CN" dirty="0"/>
                        <a:t>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dirty="0"/>
                        <a:t>边缘锐利度</a:t>
                      </a:r>
                      <a:r>
                        <a:rPr lang="en-US" altLang="zh-CN" dirty="0"/>
                        <a:t>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16.92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23.61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dirty="0"/>
                        <a:t>5.20</a:t>
                      </a:r>
                      <a:r>
                        <a:rPr lang="zh-CN" altLang="en-US" dirty="0"/>
                        <a:t>±</a:t>
                      </a:r>
                      <a:r>
                        <a:rPr lang="en-US" altLang="zh-CN" dirty="0"/>
                        <a:t>0.28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74C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BEC7200-0A12-A49D-FA4A-0B83F85FE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742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61574A-31D8-023F-8856-60AF8373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能谱分析：高能区</a:t>
            </a:r>
            <a:r>
              <a:rPr lang="en-US" altLang="zh-CN" dirty="0"/>
              <a:t>TOF</a:t>
            </a:r>
            <a:r>
              <a:rPr lang="zh-CN" altLang="en-US" dirty="0"/>
              <a:t>测量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A180059-8D06-40DE-0E8A-714C49C6A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通过阴极信号定时得到</a:t>
                </a:r>
                <a:r>
                  <a:rPr lang="en-US" altLang="zh-CN" dirty="0"/>
                  <a:t>TOF</a:t>
                </a:r>
              </a:p>
              <a:p>
                <a:pPr lvl="1"/>
                <a:r>
                  <a:rPr lang="zh-CN" altLang="en-US" dirty="0"/>
                  <a:t>只适用于一条径迹的情况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高能区波形受到干扰</a:t>
                </a:r>
                <a:endParaRPr lang="en-US" altLang="zh-CN" dirty="0"/>
              </a:p>
              <a:p>
                <a:r>
                  <a:rPr lang="zh-CN" altLang="en-US" dirty="0"/>
                  <a:t>采用粒子径迹端点进行</a:t>
                </a:r>
                <a:r>
                  <a:rPr lang="en-US" altLang="zh-CN" dirty="0"/>
                  <a:t>TOF</a:t>
                </a:r>
                <a:r>
                  <a:rPr lang="zh-CN" altLang="en-US" dirty="0"/>
                  <a:t>测量</a:t>
                </a:r>
                <a:endParaRPr lang="en-US" altLang="zh-CN" dirty="0"/>
              </a:p>
              <a:p>
                <a:pPr lvl="1"/>
                <a:r>
                  <a:rPr lang="zh-CN" altLang="en-US" dirty="0">
                    <a:latin typeface="Cambria Math" panose="02040503050406030204" pitchFamily="18" charset="0"/>
                  </a:rPr>
                  <a:t>假设带电粒子从阴极发射</a:t>
                </a:r>
                <a:endParaRPr lang="en-US" altLang="zh-CN" b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𝑇𝑂𝐹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𝑣𝑒𝑟𝑡𝑒𝑥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A180059-8D06-40DE-0E8A-714C49C6A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06" t="-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2F7501-D740-AB53-14BB-3F91D025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1C4A6E-23C4-3458-A654-2DB94D2352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37191" y="3559635"/>
            <a:ext cx="3529614" cy="251281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7B09617-F9D4-7859-4D95-18B67FAB3895}"/>
              </a:ext>
            </a:extLst>
          </p:cNvPr>
          <p:cNvGrpSpPr>
            <a:grpSpLocks noChangeAspect="1"/>
          </p:cNvGrpSpPr>
          <p:nvPr/>
        </p:nvGrpSpPr>
        <p:grpSpPr>
          <a:xfrm>
            <a:off x="5965796" y="3563661"/>
            <a:ext cx="3604332" cy="2506399"/>
            <a:chOff x="3344" y="2535"/>
            <a:chExt cx="6687" cy="496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EEE007D-77CA-8CF3-DDDF-7F1650C31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39486" r="49439" b="17518"/>
            <a:stretch>
              <a:fillRect/>
            </a:stretch>
          </p:blipFill>
          <p:spPr>
            <a:xfrm>
              <a:off x="3344" y="2535"/>
              <a:ext cx="6687" cy="4964"/>
            </a:xfrm>
            <a:prstGeom prst="rect">
              <a:avLst/>
            </a:prstGeom>
          </p:spPr>
        </p:pic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3F8CC600-C4F2-E4FC-996E-055A7C62EEF2}"/>
                </a:ext>
              </a:extLst>
            </p:cNvPr>
            <p:cNvCxnSpPr/>
            <p:nvPr/>
          </p:nvCxnSpPr>
          <p:spPr>
            <a:xfrm>
              <a:off x="6258" y="3855"/>
              <a:ext cx="0" cy="281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91715F40-8092-0B0E-355B-CBB0797661CB}"/>
                    </a:ext>
                  </a:extLst>
                </p:cNvPr>
                <p:cNvSpPr txBox="1"/>
                <p:nvPr/>
              </p:nvSpPr>
              <p:spPr>
                <a:xfrm>
                  <a:off x="5266" y="5411"/>
                  <a:ext cx="1271" cy="52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𝑑𝑟𝑖𝑓𝑡</m:t>
                            </m:r>
                          </m:sub>
                        </m:sSub>
                      </m:oMath>
                    </m:oMathPara>
                  </a14:m>
                  <a:endParaRPr lang="en-US" altLang="zh-CN" sz="1200" i="1" dirty="0">
                    <a:latin typeface="Cambria Math" panose="02040503050406030204" charset="0"/>
                    <a:cs typeface="Cambria Math" panose="02040503050406030204" charset="0"/>
                  </a:endParaRPr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" y="5411"/>
                  <a:ext cx="1271" cy="527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日期占位符 17">
            <a:extLst>
              <a:ext uri="{FF2B5EF4-FFF2-40B4-BE49-F238E27FC236}">
                <a16:creationId xmlns:a16="http://schemas.microsoft.com/office/drawing/2014/main" id="{71D29BFE-DE32-71E4-08C4-14D99A3E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372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BE736C-DD12-5EC7-27FE-C81270578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能谱分析：高能区径迹重建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71298FC-94BA-30ED-F350-479B7967A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高能区有孤立的</a:t>
                </a:r>
                <a:r>
                  <a:rPr lang="en-US" altLang="zh-CN" dirty="0"/>
                  <a:t>hit</a:t>
                </a:r>
                <a:r>
                  <a:rPr lang="zh-CN" altLang="en-US" dirty="0"/>
                  <a:t>会被误重建，干扰</a:t>
                </a:r>
                <a:r>
                  <a:rPr lang="en-US" altLang="zh-CN" dirty="0"/>
                  <a:t>PID</a:t>
                </a:r>
                <a:r>
                  <a:rPr lang="zh-CN" altLang="en-US" dirty="0"/>
                  <a:t>效率</a:t>
                </a:r>
                <a:endParaRPr lang="en-US" altLang="zh-CN" dirty="0"/>
              </a:p>
              <a:p>
                <a:r>
                  <a:rPr lang="zh-CN" altLang="en-US" dirty="0"/>
                  <a:t>通过筛选异常点剔除孤立</a:t>
                </a:r>
                <a:r>
                  <a:rPr lang="en-US" altLang="zh-CN" dirty="0"/>
                  <a:t>hit</a:t>
                </a:r>
              </a:p>
              <a:p>
                <a:pPr lvl="1"/>
                <a:r>
                  <a:rPr lang="zh-CN" altLang="en-US" dirty="0"/>
                  <a:t>按照</a:t>
                </a:r>
                <a:r>
                  <a:rPr lang="en-US" altLang="zh-CN" dirty="0"/>
                  <a:t>z</a:t>
                </a:r>
                <a:r>
                  <a:rPr lang="zh-CN" altLang="en-US" dirty="0"/>
                  <a:t>向坐标排序径迹点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筛选出与相邻点距离过大的径迹点</a:t>
                </a:r>
                <a:endParaRPr lang="en-US" altLang="zh-CN" dirty="0"/>
              </a:p>
              <a:p>
                <a:r>
                  <a:rPr lang="zh-CN" altLang="en-US" dirty="0"/>
                  <a:t>高能区</a:t>
                </a:r>
                <a:r>
                  <a:rPr lang="en-US" altLang="zh-CN" dirty="0"/>
                  <a:t>triton</a:t>
                </a:r>
                <a:r>
                  <a:rPr lang="zh-CN" altLang="en-US" dirty="0"/>
                  <a:t>事例无法有效筛选，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dirty="0"/>
                  <a:t>事例可以筛选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71298FC-94BA-30ED-F350-479B7967A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06" t="-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904267-1A94-7029-970A-EE95A617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B90494-3A8A-5674-9615-62F2CD12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D223276-67FA-72C6-A73E-32B8162304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3639844"/>
            <a:ext cx="2469730" cy="234066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2C86077A-730C-3A34-1562-5748919BED5A}"/>
              </a:ext>
            </a:extLst>
          </p:cNvPr>
          <p:cNvGrpSpPr/>
          <p:nvPr/>
        </p:nvGrpSpPr>
        <p:grpSpPr>
          <a:xfrm>
            <a:off x="3307930" y="4141549"/>
            <a:ext cx="4923155" cy="1838960"/>
            <a:chOff x="396" y="1898"/>
            <a:chExt cx="11158" cy="395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4AFBCB7-A7D5-2C76-D386-F8CDEA0C7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0815" r="25184" b="69681"/>
            <a:stretch>
              <a:fillRect/>
            </a:stretch>
          </p:blipFill>
          <p:spPr>
            <a:xfrm>
              <a:off x="396" y="1898"/>
              <a:ext cx="5606" cy="3958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3E3C795-B5CF-7BAC-1797-FCADC4E3FFBC}"/>
                </a:ext>
              </a:extLst>
            </p:cNvPr>
            <p:cNvSpPr txBox="1"/>
            <p:nvPr/>
          </p:nvSpPr>
          <p:spPr>
            <a:xfrm>
              <a:off x="2779" y="4391"/>
              <a:ext cx="1554" cy="39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indent="0" fontAlgn="auto"/>
              <a:r>
                <a:rPr lang="en-US" altLang="zh-CN" sz="1400" b="1" dirty="0"/>
                <a:t>triton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EC1EB63-EFEA-6A1B-A23D-1D7183206202}"/>
                </a:ext>
              </a:extLst>
            </p:cNvPr>
            <p:cNvSpPr txBox="1"/>
            <p:nvPr/>
          </p:nvSpPr>
          <p:spPr>
            <a:xfrm>
              <a:off x="1417" y="4278"/>
              <a:ext cx="1554" cy="39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indent="0" fontAlgn="auto"/>
              <a:r>
                <a:rPr lang="en-US" altLang="zh-CN" sz="1400" b="1"/>
                <a:t>α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B16A1C3-FF81-1640-E3AB-07DF5C304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9446" t="34092" r="25171" b="35066"/>
            <a:stretch>
              <a:fillRect/>
            </a:stretch>
          </p:blipFill>
          <p:spPr>
            <a:xfrm>
              <a:off x="5726" y="1898"/>
              <a:ext cx="5828" cy="3958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88A0135-165B-E137-2210-85AB62792E36}"/>
                </a:ext>
              </a:extLst>
            </p:cNvPr>
            <p:cNvSpPr txBox="1"/>
            <p:nvPr/>
          </p:nvSpPr>
          <p:spPr>
            <a:xfrm>
              <a:off x="7427" y="4616"/>
              <a:ext cx="1554" cy="39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indent="0" fontAlgn="auto"/>
              <a:r>
                <a:rPr lang="en-US" altLang="zh-CN" sz="1400" b="1"/>
                <a:t>α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7FDE6182-4088-1F02-1BBA-0E510F8245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8828"/>
            <a:ext cx="2682731" cy="223611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D19E1A7-FD83-CB41-FDA5-5F363FA1CA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31" y="1555554"/>
            <a:ext cx="2712492" cy="22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5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73D439-68EF-EB74-C038-A98AB3A2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报告内容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10EA01-536A-DAD8-2746-9ABE5A99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latin typeface="微软雅黑" panose="020B0503020204020204" pitchFamily="34" charset="-122"/>
              </a:rPr>
              <a:t>研究背景</a:t>
            </a:r>
            <a:endParaRPr lang="en-US" altLang="zh-CN" sz="2800" b="1" dirty="0">
              <a:latin typeface="微软雅黑" panose="020B0503020204020204" pitchFamily="34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latin typeface="微软雅黑" panose="020B0503020204020204" pitchFamily="34" charset="-122"/>
              </a:rPr>
              <a:t>实验设置</a:t>
            </a:r>
            <a:endParaRPr lang="en-US" altLang="zh-CN" sz="2800" b="1" dirty="0">
              <a:latin typeface="微软雅黑" panose="020B0503020204020204" pitchFamily="34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束斑分析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latin typeface="微软雅黑" panose="020B0503020204020204" pitchFamily="34" charset="-122"/>
              </a:rPr>
              <a:t>报告总结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05B4C0-8C01-33C2-0558-3289D94C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701142A2-D5AB-A2A1-D6D8-5F8880B8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014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3A86A7-1B11-FDD3-05B1-23C4B423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能谱分析：不同区域能谱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BDF457E-A2A1-0C87-15BC-D11057581E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将束斑分为</a:t>
                </a:r>
                <a:r>
                  <a:rPr lang="en-US" altLang="zh-CN" dirty="0"/>
                  <a:t>3</a:t>
                </a:r>
                <a:r>
                  <a:rPr lang="zh-CN" altLang="en-US" dirty="0"/>
                  <a:t>个区域进行统计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dirty="0"/>
                  <a:t>能谱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区域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0~5mm</a:t>
                </a:r>
                <a:r>
                  <a:rPr lang="zh-CN" altLang="en-US" dirty="0"/>
                  <a:t>，区域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5~20mm</a:t>
                </a:r>
                <a:r>
                  <a:rPr lang="zh-CN" altLang="en-US" dirty="0"/>
                  <a:t>，区域</a:t>
                </a:r>
                <a:r>
                  <a:rPr lang="en-US" altLang="zh-CN" dirty="0"/>
                  <a:t>3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20~25mm</a:t>
                </a:r>
                <a:endParaRPr lang="zh-CN" altLang="en-US" dirty="0"/>
              </a:p>
              <a:p>
                <a:r>
                  <a:rPr lang="en-US" altLang="zh-CN" dirty="0"/>
                  <a:t>3</a:t>
                </a:r>
                <a:r>
                  <a:rPr lang="zh-CN" altLang="en-US" dirty="0"/>
                  <a:t>个区域能谱按面积归一，对比能谱差异</a:t>
                </a:r>
                <a:endParaRPr lang="en-US" altLang="zh-CN" dirty="0"/>
              </a:p>
              <a:p>
                <a:r>
                  <a:rPr lang="zh-CN" altLang="en-US" dirty="0"/>
                  <a:t>分析区域</a:t>
                </a:r>
                <a:r>
                  <a:rPr lang="en-US" altLang="zh-CN" dirty="0"/>
                  <a:t>3</a:t>
                </a:r>
                <a:r>
                  <a:rPr lang="zh-CN" altLang="en-US" dirty="0"/>
                  <a:t>与区域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的计数率比值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束核（区域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）能谱比束晕（区域</a:t>
                </a:r>
                <a:r>
                  <a:rPr lang="en-US" altLang="zh-CN" dirty="0"/>
                  <a:t>3</a:t>
                </a:r>
                <a:r>
                  <a:rPr lang="zh-CN" altLang="en-US" dirty="0"/>
                  <a:t>）能谱偏硬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BDF457E-A2A1-0C87-15BC-D11057581E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FD2A47-B294-6A97-D5D5-81DCD6C0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5B734B9-C484-37D8-AA7E-90B43D8429D6}"/>
              </a:ext>
            </a:extLst>
          </p:cNvPr>
          <p:cNvGrpSpPr>
            <a:grpSpLocks noChangeAspect="1"/>
          </p:cNvGrpSpPr>
          <p:nvPr/>
        </p:nvGrpSpPr>
        <p:grpSpPr>
          <a:xfrm>
            <a:off x="1166339" y="3429114"/>
            <a:ext cx="2961916" cy="2268195"/>
            <a:chOff x="850" y="2576"/>
            <a:chExt cx="6262" cy="475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3FA30AF-EFA6-91FA-37DE-1F7DAA913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75905" b="69302"/>
            <a:stretch>
              <a:fillRect/>
            </a:stretch>
          </p:blipFill>
          <p:spPr>
            <a:xfrm>
              <a:off x="850" y="2576"/>
              <a:ext cx="6263" cy="4751"/>
            </a:xfrm>
            <a:prstGeom prst="rect">
              <a:avLst/>
            </a:prstGeom>
          </p:spPr>
        </p:pic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82CFE11-A118-F652-4F24-347F2430739A}"/>
                </a:ext>
              </a:extLst>
            </p:cNvPr>
            <p:cNvSpPr/>
            <p:nvPr/>
          </p:nvSpPr>
          <p:spPr>
            <a:xfrm>
              <a:off x="3695" y="4607"/>
              <a:ext cx="480" cy="48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E7B3202-5DDB-5A9B-2A15-63E6CC043736}"/>
                </a:ext>
              </a:extLst>
            </p:cNvPr>
            <p:cNvSpPr/>
            <p:nvPr/>
          </p:nvSpPr>
          <p:spPr>
            <a:xfrm>
              <a:off x="3322" y="4310"/>
              <a:ext cx="1220" cy="109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042AD40-E7FF-BE53-9506-18759ED7D1F1}"/>
                </a:ext>
              </a:extLst>
            </p:cNvPr>
            <p:cNvSpPr/>
            <p:nvPr/>
          </p:nvSpPr>
          <p:spPr>
            <a:xfrm>
              <a:off x="3157" y="4157"/>
              <a:ext cx="1544" cy="137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E5536DEE-1DC4-5068-55F1-1682B74B4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394" y="3430110"/>
            <a:ext cx="2691765" cy="22688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F967C1B-70C0-8EDA-D047-BDC6EAF6A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825" y="3429000"/>
            <a:ext cx="2924883" cy="2268309"/>
          </a:xfrm>
          <a:prstGeom prst="rect">
            <a:avLst/>
          </a:prstGeom>
        </p:spPr>
      </p:pic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366EEEB2-443D-926D-F8D1-88F9CCFB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2604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341EE-498B-2A76-944D-2F408680E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E07635-CF37-F581-D82C-8C87DE44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报告内容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135AEA-0C40-CD9B-3C69-75ECE09F8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</a:rPr>
              <a:t>研究背景</a:t>
            </a:r>
            <a:endParaRPr lang="en-US" altLang="zh-CN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</a:rPr>
              <a:t>实验设置</a:t>
            </a:r>
            <a:endParaRPr lang="en-US" altLang="zh-CN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束斑分析</a:t>
            </a:r>
            <a:endParaRPr lang="en-US" altLang="zh-CN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latin typeface="微软雅黑" panose="020B0503020204020204" pitchFamily="34" charset="-122"/>
              </a:rPr>
              <a:t>报告总结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41448E-F2BC-BCA2-585F-CEA6E6CF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05CCD029-0FEE-D360-E501-87A1F30D3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7050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A074C7-7B54-669B-B8BF-59204777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报告总结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C2E6A7-3F51-E41D-7038-D57F09AF4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数据分析总结</a:t>
            </a:r>
            <a:endParaRPr lang="en-US" altLang="zh-CN" dirty="0"/>
          </a:p>
          <a:p>
            <a:pPr lvl="1"/>
            <a:r>
              <a:rPr lang="zh-CN" altLang="en-US" dirty="0"/>
              <a:t>针对</a:t>
            </a:r>
            <a:r>
              <a:rPr lang="en-US" altLang="zh-CN" baseline="30000" dirty="0"/>
              <a:t>6</a:t>
            </a:r>
            <a:r>
              <a:rPr lang="en-US" altLang="zh-CN" dirty="0"/>
              <a:t>Li</a:t>
            </a:r>
            <a:r>
              <a:rPr lang="zh-CN" altLang="en-US" dirty="0"/>
              <a:t>数据分析的算法、程序和流程已初步成形</a:t>
            </a:r>
            <a:endParaRPr lang="en-US" altLang="zh-CN" dirty="0"/>
          </a:p>
          <a:p>
            <a:pPr lvl="1"/>
            <a:r>
              <a:rPr lang="zh-CN" altLang="en-US" dirty="0"/>
              <a:t>得到了</a:t>
            </a:r>
            <a:r>
              <a:rPr lang="en-US" altLang="zh-CN" dirty="0"/>
              <a:t>Φ30mm</a:t>
            </a:r>
            <a:r>
              <a:rPr lang="zh-CN" altLang="en-US" dirty="0"/>
              <a:t>束斑分布的主要参数</a:t>
            </a:r>
            <a:endParaRPr lang="en-US" altLang="zh-CN" dirty="0"/>
          </a:p>
          <a:p>
            <a:pPr lvl="1"/>
            <a:r>
              <a:rPr lang="zh-CN" altLang="en-US" dirty="0"/>
              <a:t>通过径迹端点定时测量至</a:t>
            </a:r>
            <a:r>
              <a:rPr lang="en-US" altLang="zh-CN" dirty="0"/>
              <a:t>MeV</a:t>
            </a:r>
            <a:r>
              <a:rPr lang="zh-CN" altLang="en-US" dirty="0"/>
              <a:t>及更高能区的事例</a:t>
            </a:r>
            <a:endParaRPr lang="en-US" altLang="zh-CN" dirty="0"/>
          </a:p>
          <a:p>
            <a:pPr lvl="1"/>
            <a:r>
              <a:rPr lang="zh-CN" altLang="en-US" dirty="0"/>
              <a:t>分析了束斑不同区域的能谱差异：束核偏硬，束晕偏软</a:t>
            </a:r>
            <a:endParaRPr lang="en-US" altLang="zh-CN" dirty="0"/>
          </a:p>
          <a:p>
            <a:r>
              <a:rPr lang="zh-CN" altLang="en-US" dirty="0"/>
              <a:t>后续计划</a:t>
            </a:r>
            <a:endParaRPr lang="en-US" altLang="zh-CN" dirty="0"/>
          </a:p>
          <a:p>
            <a:pPr lvl="1"/>
            <a:r>
              <a:rPr lang="zh-CN" altLang="en-US" dirty="0"/>
              <a:t>完善分析中的细节，增加统计量提高分析精度</a:t>
            </a:r>
            <a:endParaRPr lang="en-US" altLang="zh-CN" dirty="0"/>
          </a:p>
          <a:p>
            <a:pPr lvl="1"/>
            <a:r>
              <a:rPr lang="zh-CN" altLang="en-US" dirty="0"/>
              <a:t>分析不同实验配置的束斑和能谱分布情况</a:t>
            </a:r>
            <a:endParaRPr lang="en-US" altLang="zh-CN" dirty="0"/>
          </a:p>
          <a:p>
            <a:pPr lvl="1"/>
            <a:r>
              <a:rPr lang="zh-CN" altLang="en-US"/>
              <a:t>使</a:t>
            </a:r>
            <a:r>
              <a:rPr lang="zh-CN" altLang="en-US" dirty="0"/>
              <a:t>用更新后的径迹重建算法进行分析，提高高能区径迹重建能力和粒子鉴别效率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F64264-9260-E1AE-79BB-7C9E0E65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52AD9EB3-1D99-CDC9-8165-9D5D602D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700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04605E8-C191-4E3A-B437-2ECC6B5D45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 for listening!</a:t>
            </a:r>
            <a:endParaRPr lang="zh-CN" altLang="en-US" dirty="0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656F15DD-6AA5-0737-FD61-ADA2D6986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CN" altLang="en-US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易晗</a:t>
            </a:r>
            <a:r>
              <a:rPr lang="en-US" altLang="zh-CN" sz="1800" b="1" baseline="30000" dirty="0">
                <a:solidFill>
                  <a:srgbClr val="333333"/>
                </a:solidFill>
                <a:latin typeface="微软雅黑" panose="020B0503020204020204" pitchFamily="34" charset="-122"/>
              </a:rPr>
              <a:t>1,2</a:t>
            </a:r>
            <a:r>
              <a:rPr lang="en-US" altLang="zh-CN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, </a:t>
            </a:r>
            <a:r>
              <a:rPr lang="zh-CN" altLang="en-US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白浩帆</a:t>
            </a:r>
            <a:r>
              <a:rPr lang="en-US" altLang="zh-CN" sz="1800" b="1" baseline="30000" dirty="0">
                <a:solidFill>
                  <a:srgbClr val="333333"/>
                </a:solidFill>
                <a:latin typeface="微软雅黑" panose="020B0503020204020204" pitchFamily="34" charset="-122"/>
              </a:rPr>
              <a:t>3</a:t>
            </a:r>
            <a:r>
              <a:rPr lang="en-US" altLang="zh-CN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, </a:t>
            </a:r>
            <a:r>
              <a:rPr lang="zh-CN" altLang="en-US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褚天志</a:t>
            </a:r>
            <a:r>
              <a:rPr lang="en-US" altLang="zh-CN" sz="1800" b="1" baseline="30000" dirty="0">
                <a:solidFill>
                  <a:srgbClr val="333333"/>
                </a:solidFill>
                <a:latin typeface="微软雅黑" panose="020B0503020204020204" pitchFamily="34" charset="-122"/>
              </a:rPr>
              <a:t>1, 2, 4</a:t>
            </a:r>
            <a:r>
              <a:rPr lang="en-US" altLang="zh-CN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, </a:t>
            </a:r>
            <a:r>
              <a:rPr lang="zh-CN" altLang="en-US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陈宏昆</a:t>
            </a:r>
            <a:r>
              <a:rPr lang="en-US" altLang="zh-CN" sz="1800" b="1" baseline="30000" dirty="0">
                <a:solidFill>
                  <a:srgbClr val="333333"/>
                </a:solidFill>
                <a:latin typeface="微软雅黑" panose="020B0503020204020204" pitchFamily="34" charset="-122"/>
              </a:rPr>
              <a:t>1,2,5</a:t>
            </a:r>
            <a:r>
              <a:rPr lang="en-US" altLang="zh-CN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, </a:t>
            </a:r>
            <a:r>
              <a:rPr lang="zh-CN" altLang="en-US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陈海铮</a:t>
            </a:r>
            <a:r>
              <a:rPr lang="en-US" altLang="zh-CN" sz="1800" b="1" baseline="30000" dirty="0">
                <a:solidFill>
                  <a:srgbClr val="333333"/>
                </a:solidFill>
                <a:latin typeface="微软雅黑" panose="020B0503020204020204" pitchFamily="34" charset="-122"/>
              </a:rPr>
              <a:t>1,2,6</a:t>
            </a:r>
            <a:r>
              <a:rPr lang="en-US" altLang="zh-CN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 , </a:t>
            </a:r>
            <a:r>
              <a:rPr lang="zh-CN" altLang="en-US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白灿</a:t>
            </a:r>
            <a:r>
              <a:rPr lang="en-US" altLang="zh-CN" sz="1800" b="1" baseline="30000" dirty="0">
                <a:solidFill>
                  <a:srgbClr val="333333"/>
                </a:solidFill>
                <a:latin typeface="微软雅黑" panose="020B0503020204020204" pitchFamily="34" charset="-122"/>
              </a:rPr>
              <a:t>1,2</a:t>
            </a:r>
            <a:r>
              <a:rPr lang="en-US" altLang="zh-CN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, </a:t>
            </a:r>
            <a:r>
              <a:rPr lang="zh-CN" altLang="en-US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李样</a:t>
            </a:r>
            <a:r>
              <a:rPr lang="en-US" altLang="zh-CN" sz="1800" b="1" baseline="30000" dirty="0">
                <a:solidFill>
                  <a:srgbClr val="333333"/>
                </a:solidFill>
                <a:latin typeface="微软雅黑" panose="020B0503020204020204" pitchFamily="34" charset="-122"/>
              </a:rPr>
              <a:t>1,2</a:t>
            </a:r>
            <a:r>
              <a:rPr lang="en-US" altLang="zh-CN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, </a:t>
            </a:r>
            <a:r>
              <a:rPr lang="zh-CN" altLang="en-US" sz="1800" b="1" dirty="0">
                <a:solidFill>
                  <a:srgbClr val="333333"/>
                </a:solidFill>
                <a:latin typeface="微软雅黑" panose="020B0503020204020204" pitchFamily="34" charset="-122"/>
              </a:rPr>
              <a:t>樊瑞睿</a:t>
            </a:r>
            <a:r>
              <a:rPr lang="en-US" altLang="zh-CN" sz="1800" b="1" baseline="30000" dirty="0">
                <a:solidFill>
                  <a:srgbClr val="333333"/>
                </a:solidFill>
                <a:latin typeface="微软雅黑" panose="020B0503020204020204" pitchFamily="34" charset="-122"/>
              </a:rPr>
              <a:t>1,2</a:t>
            </a:r>
            <a:endParaRPr lang="en-US" altLang="zh-CN" sz="1600" b="1" baseline="30000" dirty="0">
              <a:solidFill>
                <a:srgbClr val="333333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fr-FR" altLang="zh-CN" sz="1200" baseline="30000" dirty="0">
                <a:solidFill>
                  <a:srgbClr val="333333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散裂中子源科学中心</a:t>
            </a:r>
            <a:r>
              <a:rPr lang="fr-FR" altLang="zh-CN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,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东莞</a:t>
            </a:r>
            <a:r>
              <a:rPr lang="fr-FR" altLang="zh-CN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 523803</a:t>
            </a:r>
          </a:p>
          <a:p>
            <a:pPr>
              <a:lnSpc>
                <a:spcPct val="130000"/>
              </a:lnSpc>
            </a:pPr>
            <a:r>
              <a:rPr lang="en-US" altLang="zh-CN" sz="1200" baseline="30000" dirty="0">
                <a:solidFill>
                  <a:srgbClr val="333333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中国科学院高能物理研究所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,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北京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 100049</a:t>
            </a:r>
          </a:p>
          <a:p>
            <a:pPr>
              <a:lnSpc>
                <a:spcPct val="130000"/>
              </a:lnSpc>
            </a:pPr>
            <a:r>
              <a:rPr lang="en-US" altLang="zh-CN" sz="1200" baseline="30000" dirty="0">
                <a:solidFill>
                  <a:srgbClr val="333333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北京大学物理学院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,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北京 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100871</a:t>
            </a:r>
          </a:p>
          <a:p>
            <a:pPr>
              <a:lnSpc>
                <a:spcPct val="130000"/>
              </a:lnSpc>
            </a:pPr>
            <a:r>
              <a:rPr lang="en-US" altLang="zh-CN" sz="1200" baseline="30000" dirty="0">
                <a:solidFill>
                  <a:srgbClr val="333333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深圳大学物理与光电工程学院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,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深圳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 518060</a:t>
            </a:r>
          </a:p>
          <a:p>
            <a:pPr>
              <a:lnSpc>
                <a:spcPct val="130000"/>
              </a:lnSpc>
            </a:pPr>
            <a:r>
              <a:rPr lang="en-US" altLang="zh-CN" sz="1200" baseline="30000" dirty="0">
                <a:solidFill>
                  <a:srgbClr val="333333"/>
                </a:solidFill>
                <a:latin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中山大学物理学院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,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广州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 510275</a:t>
            </a:r>
          </a:p>
          <a:p>
            <a:pPr>
              <a:lnSpc>
                <a:spcPct val="130000"/>
              </a:lnSpc>
            </a:pPr>
            <a:r>
              <a:rPr lang="en-US" altLang="zh-CN" sz="1200" baseline="30000" dirty="0">
                <a:solidFill>
                  <a:srgbClr val="333333"/>
                </a:solidFill>
                <a:latin typeface="微软雅黑" panose="020B0503020204020204" pitchFamily="34" charset="-122"/>
              </a:rPr>
              <a:t>6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西安交通大学能源与动力工程学院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, 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西安</a:t>
            </a:r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</a:rPr>
              <a:t> 710049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153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1D840-32D2-4EAD-80D3-52F503579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F4DCB-EC7A-7BBC-5EDD-A4D596AE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报告内容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A243DA-535B-D8E0-245B-D87832ACA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latin typeface="微软雅黑" panose="020B0503020204020204" pitchFamily="34" charset="-122"/>
              </a:rPr>
              <a:t>研究背景</a:t>
            </a:r>
            <a:endParaRPr lang="en-US" altLang="zh-CN" sz="2800" b="1" dirty="0">
              <a:latin typeface="微软雅黑" panose="020B0503020204020204" pitchFamily="34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</a:rPr>
              <a:t>实验设置</a:t>
            </a:r>
            <a:endParaRPr lang="en-US" altLang="zh-CN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束斑分析</a:t>
            </a:r>
            <a:endParaRPr lang="en-US" altLang="zh-CN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</a:rPr>
              <a:t>报告总结</a:t>
            </a:r>
            <a:endParaRPr lang="zh-CN" altLang="en-US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5F7C3B-5FD8-9146-936B-1F582C25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7ABC987F-E17D-0654-2AC2-0626E0FA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52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056163-806F-201A-10AF-D56FB49C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EAE1D3-9CFF-C16B-2AE5-AB2FAF192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中子束斑是中子束流的重要特征之一，反映了中子束流的品质</a:t>
            </a:r>
            <a:endParaRPr lang="en-US" altLang="zh-CN" dirty="0"/>
          </a:p>
          <a:p>
            <a:r>
              <a:rPr lang="zh-CN" altLang="en-US" dirty="0"/>
              <a:t>为开展核数据测量实验提供重要数据参考</a:t>
            </a:r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70CC9A-8FA1-AF5A-76A5-1A8BC182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D5B7C8-BE2C-F867-59A9-C3B388E4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F4F7760-1B53-95FA-4053-A75539358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/>
          <a:stretch>
            <a:fillRect/>
          </a:stretch>
        </p:blipFill>
        <p:spPr>
          <a:xfrm>
            <a:off x="1731145" y="2636667"/>
            <a:ext cx="7864741" cy="332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1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F7F54-D59C-C522-C191-9373DDCA9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F5F8BD-0813-A54E-48EE-956731D9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报告内容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251137-55EA-B877-7C3B-ADC7C7530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</a:rPr>
              <a:t>研究背景</a:t>
            </a:r>
            <a:endParaRPr lang="en-US" altLang="zh-CN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latin typeface="微软雅黑" panose="020B0503020204020204" pitchFamily="34" charset="-122"/>
              </a:rPr>
              <a:t>实验设置</a:t>
            </a:r>
            <a:endParaRPr lang="en-US" altLang="zh-CN" sz="2800" b="1" dirty="0">
              <a:latin typeface="微软雅黑" panose="020B0503020204020204" pitchFamily="34" charset="-122"/>
            </a:endParaRPr>
          </a:p>
          <a:p>
            <a:pPr lvl="1"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b="1" dirty="0">
                <a:latin typeface="微软雅黑" panose="020B0503020204020204" pitchFamily="34" charset="-122"/>
              </a:rPr>
              <a:t>MTPC</a:t>
            </a:r>
            <a:r>
              <a:rPr lang="zh-CN" altLang="en-US" sz="2000" b="1" dirty="0">
                <a:latin typeface="微软雅黑" panose="020B0503020204020204" pitchFamily="34" charset="-122"/>
              </a:rPr>
              <a:t>介绍</a:t>
            </a:r>
            <a:endParaRPr lang="en-US" altLang="zh-CN" sz="2000" b="1" dirty="0">
              <a:latin typeface="微软雅黑" panose="020B0503020204020204" pitchFamily="34" charset="-122"/>
            </a:endParaRPr>
          </a:p>
          <a:p>
            <a:pPr lvl="1"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</a:rPr>
              <a:t>束流实验配置</a:t>
            </a:r>
            <a:endParaRPr lang="en-US" altLang="zh-CN" sz="2000" b="1" dirty="0">
              <a:latin typeface="微软雅黑" panose="020B0503020204020204" pitchFamily="34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束斑分析</a:t>
            </a:r>
            <a:endParaRPr lang="en-US" altLang="zh-CN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</a:rPr>
              <a:t>报告总结</a:t>
            </a:r>
            <a:endParaRPr lang="zh-CN" altLang="en-US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14B7F3-1733-8275-1744-2E7D3BF7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3C6B45B6-B76A-D882-23CF-F73B35F3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12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774997-9192-A8A2-CB5D-54922865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MTPC</a:t>
            </a:r>
            <a:r>
              <a:rPr lang="zh-CN" altLang="en-US" dirty="0"/>
              <a:t>介绍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231FF2-EE28-8728-8FF5-4F14E5492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用于复杂中子核反应及低截面中子核反应的实验研究</a:t>
            </a:r>
            <a:endParaRPr lang="en-US" altLang="zh-CN" dirty="0"/>
          </a:p>
          <a:p>
            <a:r>
              <a:rPr lang="zh-CN" altLang="en-US" dirty="0"/>
              <a:t>场笼结构为圆柱体，兼容单端双端读出模式</a:t>
            </a:r>
            <a:endParaRPr lang="en-US" altLang="zh-CN" dirty="0"/>
          </a:p>
          <a:p>
            <a:r>
              <a:rPr lang="zh-CN" altLang="en-US" dirty="0"/>
              <a:t>增益结构为</a:t>
            </a:r>
            <a:r>
              <a:rPr lang="en-US" altLang="zh-CN" dirty="0"/>
              <a:t>micromegas</a:t>
            </a:r>
            <a:r>
              <a:rPr lang="zh-CN" altLang="en-US" dirty="0"/>
              <a:t>，采用热压接法制作</a:t>
            </a:r>
            <a:endParaRPr lang="en-US" altLang="zh-CN" dirty="0"/>
          </a:p>
          <a:p>
            <a:r>
              <a:rPr lang="zh-CN" altLang="en-US" dirty="0"/>
              <a:t>读出阵列采用六边形密堆结构</a:t>
            </a:r>
            <a:endParaRPr lang="en-US" altLang="zh-CN" dirty="0"/>
          </a:p>
          <a:p>
            <a:r>
              <a:rPr lang="en-US" altLang="zh-CN" dirty="0"/>
              <a:t>1519</a:t>
            </a:r>
            <a:r>
              <a:rPr lang="zh-CN" altLang="en-US" dirty="0"/>
              <a:t>个阳极</a:t>
            </a:r>
            <a:r>
              <a:rPr lang="en-US" altLang="zh-CN" dirty="0"/>
              <a:t>pad</a:t>
            </a:r>
            <a:r>
              <a:rPr lang="zh-CN" altLang="en-US" dirty="0"/>
              <a:t>，每个</a:t>
            </a:r>
            <a:r>
              <a:rPr lang="en-US" altLang="zh-CN" dirty="0"/>
              <a:t>pad</a:t>
            </a:r>
            <a:r>
              <a:rPr lang="zh-CN" altLang="en-US" dirty="0"/>
              <a:t>边长</a:t>
            </a:r>
            <a:r>
              <a:rPr lang="en-US" altLang="zh-CN" dirty="0"/>
              <a:t>1.63mm</a:t>
            </a:r>
            <a:r>
              <a:rPr lang="zh-CN" altLang="en-US" dirty="0"/>
              <a:t>，阳极区边长约</a:t>
            </a:r>
            <a:r>
              <a:rPr lang="en-US" altLang="zh-CN" dirty="0"/>
              <a:t>68mm</a:t>
            </a:r>
          </a:p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FFAB73-7F45-AAE8-3878-CF7472E7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CAC0736-6755-EB0D-B604-E0CA89812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429000"/>
            <a:ext cx="4077717" cy="24409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D90906-F42A-157B-4F1F-CAD8244AF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85" y="3733766"/>
            <a:ext cx="3591823" cy="18314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945F54-60C7-2576-F5D9-42414BE6F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81" y="3733765"/>
            <a:ext cx="1802846" cy="1831463"/>
          </a:xfrm>
          <a:prstGeom prst="rect">
            <a:avLst/>
          </a:prstGeom>
        </p:spPr>
      </p:pic>
      <p:sp>
        <p:nvSpPr>
          <p:cNvPr id="6" name="日期占位符 5">
            <a:extLst>
              <a:ext uri="{FF2B5EF4-FFF2-40B4-BE49-F238E27FC236}">
                <a16:creationId xmlns:a16="http://schemas.microsoft.com/office/drawing/2014/main" id="{397F1DD8-9FD6-35B4-D62C-105B33F4D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542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D0EB1-D277-AF65-7BE4-FA07466B9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E36E17-8D9A-DE88-71EF-F3545792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束流实验配置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A6916B-5C81-679D-9028-A188D1EB9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漂移区距离</a:t>
            </a:r>
            <a:r>
              <a:rPr lang="en-US" altLang="zh-CN" dirty="0"/>
              <a:t>70mm</a:t>
            </a:r>
          </a:p>
          <a:p>
            <a:r>
              <a:rPr lang="zh-CN" altLang="en-US" dirty="0"/>
              <a:t>阴极中心放置</a:t>
            </a:r>
            <a:r>
              <a:rPr lang="en-US" altLang="zh-CN" baseline="30000" dirty="0"/>
              <a:t>6</a:t>
            </a:r>
            <a:r>
              <a:rPr lang="en-US" altLang="zh-CN" dirty="0"/>
              <a:t>LiF</a:t>
            </a:r>
            <a:r>
              <a:rPr lang="zh-CN" altLang="en-US" dirty="0"/>
              <a:t>样品</a:t>
            </a:r>
            <a:endParaRPr lang="en-US" altLang="zh-CN" dirty="0"/>
          </a:p>
          <a:p>
            <a:pPr lvl="1"/>
            <a:r>
              <a:rPr lang="zh-CN" altLang="en-US" dirty="0"/>
              <a:t>厚度</a:t>
            </a:r>
            <a:r>
              <a:rPr lang="en-US" altLang="zh-CN" dirty="0"/>
              <a:t>560nm</a:t>
            </a:r>
          </a:p>
          <a:p>
            <a:pPr lvl="1"/>
            <a:r>
              <a:rPr lang="en-US" altLang="zh-CN" baseline="30000" dirty="0"/>
              <a:t>6</a:t>
            </a:r>
            <a:r>
              <a:rPr lang="en-US" altLang="zh-CN" dirty="0"/>
              <a:t>Li</a:t>
            </a:r>
            <a:r>
              <a:rPr lang="zh-CN" altLang="en-US" dirty="0"/>
              <a:t>丰度</a:t>
            </a:r>
            <a:r>
              <a:rPr lang="en-US" altLang="zh-CN" dirty="0"/>
              <a:t>95%</a:t>
            </a:r>
          </a:p>
          <a:p>
            <a:pPr lvl="1"/>
            <a:r>
              <a:rPr lang="en-US" altLang="zh-CN" baseline="30000" dirty="0"/>
              <a:t>6</a:t>
            </a:r>
            <a:r>
              <a:rPr lang="en-US" altLang="zh-CN" dirty="0"/>
              <a:t>LiF</a:t>
            </a:r>
            <a:r>
              <a:rPr lang="zh-CN" altLang="en-US" dirty="0"/>
              <a:t>面密度</a:t>
            </a:r>
            <a:r>
              <a:rPr lang="en-US" altLang="zh-CN" dirty="0"/>
              <a:t>148μg/cm</a:t>
            </a:r>
            <a:r>
              <a:rPr lang="en-US" altLang="zh-CN" baseline="30000" dirty="0"/>
              <a:t>2</a:t>
            </a:r>
            <a:r>
              <a:rPr lang="zh-CN" altLang="en-US" dirty="0"/>
              <a:t>、直径</a:t>
            </a:r>
            <a:r>
              <a:rPr lang="en-US" altLang="zh-CN" dirty="0"/>
              <a:t>66mm</a:t>
            </a:r>
          </a:p>
          <a:p>
            <a:pPr lvl="1"/>
            <a:r>
              <a:rPr lang="en-US" altLang="zh-CN" dirty="0"/>
              <a:t>Al</a:t>
            </a:r>
            <a:r>
              <a:rPr lang="zh-CN" altLang="en-US" dirty="0"/>
              <a:t>衬直径</a:t>
            </a:r>
            <a:r>
              <a:rPr lang="en-US" altLang="zh-CN" dirty="0"/>
              <a:t>89mm</a:t>
            </a:r>
            <a:r>
              <a:rPr lang="zh-CN" altLang="en-US" dirty="0"/>
              <a:t>、厚度</a:t>
            </a:r>
            <a:r>
              <a:rPr lang="en-US" altLang="zh-CN" dirty="0"/>
              <a:t>10.8μm</a:t>
            </a:r>
          </a:p>
          <a:p>
            <a:r>
              <a:rPr lang="zh-CN" altLang="en-US" dirty="0"/>
              <a:t>工作电压</a:t>
            </a:r>
            <a:endParaRPr lang="en-US" altLang="zh-CN" dirty="0"/>
          </a:p>
          <a:p>
            <a:pPr lvl="1"/>
            <a:r>
              <a:rPr lang="en-US" altLang="zh-CN"/>
              <a:t>0.93bar</a:t>
            </a:r>
            <a:r>
              <a:rPr lang="zh-CN" altLang="en-US" dirty="0"/>
              <a:t>：</a:t>
            </a:r>
            <a:r>
              <a:rPr lang="en-US" altLang="zh-CN" dirty="0" err="1"/>
              <a:t>Vmesh</a:t>
            </a:r>
            <a:r>
              <a:rPr lang="en-US" altLang="zh-CN" dirty="0"/>
              <a:t>=-400V</a:t>
            </a:r>
            <a:r>
              <a:rPr lang="zh-CN" altLang="en-US" dirty="0"/>
              <a:t>，</a:t>
            </a:r>
            <a:r>
              <a:rPr lang="en-US" altLang="zh-CN" dirty="0" err="1"/>
              <a:t>Vcathode</a:t>
            </a:r>
            <a:r>
              <a:rPr lang="en-US" altLang="zh-CN" dirty="0"/>
              <a:t>=-1800V</a:t>
            </a:r>
          </a:p>
          <a:p>
            <a:pPr lvl="1"/>
            <a:r>
              <a:rPr lang="en-US" altLang="zh-CN" dirty="0"/>
              <a:t>0.5bar</a:t>
            </a:r>
            <a:r>
              <a:rPr lang="zh-CN" altLang="en-US" dirty="0"/>
              <a:t>：</a:t>
            </a:r>
            <a:r>
              <a:rPr lang="en-US" altLang="zh-CN" dirty="0" err="1"/>
              <a:t>Vmesh</a:t>
            </a:r>
            <a:r>
              <a:rPr lang="en-US" altLang="zh-CN" dirty="0"/>
              <a:t>=-300V</a:t>
            </a:r>
            <a:r>
              <a:rPr lang="zh-CN" altLang="en-US" dirty="0"/>
              <a:t>，</a:t>
            </a:r>
            <a:r>
              <a:rPr lang="en-US" altLang="zh-CN" dirty="0" err="1"/>
              <a:t>Vcathode</a:t>
            </a:r>
            <a:r>
              <a:rPr lang="en-US" altLang="zh-CN" dirty="0"/>
              <a:t>=-1350V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2E7E95F-693A-EAD0-3C88-BE4037995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5A9CF2A-53D0-0A19-38BB-FD2A087943A0}"/>
              </a:ext>
            </a:extLst>
          </p:cNvPr>
          <p:cNvGrpSpPr/>
          <p:nvPr/>
        </p:nvGrpSpPr>
        <p:grpSpPr>
          <a:xfrm>
            <a:off x="6950829" y="1278934"/>
            <a:ext cx="4402971" cy="3068702"/>
            <a:chOff x="169029" y="871201"/>
            <a:chExt cx="4402971" cy="3068702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1169E17-1FB0-B361-57E3-EC0B61AE8683}"/>
                </a:ext>
              </a:extLst>
            </p:cNvPr>
            <p:cNvGrpSpPr/>
            <p:nvPr/>
          </p:nvGrpSpPr>
          <p:grpSpPr>
            <a:xfrm rot="16200000">
              <a:off x="836164" y="204066"/>
              <a:ext cx="3068702" cy="4402971"/>
              <a:chOff x="1584595" y="2507012"/>
              <a:chExt cx="3147966" cy="3513069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19FB18C6-0919-DE15-95A2-AD5767A4F28A}"/>
                  </a:ext>
                </a:extLst>
              </p:cNvPr>
              <p:cNvGrpSpPr/>
              <p:nvPr/>
            </p:nvGrpSpPr>
            <p:grpSpPr>
              <a:xfrm>
                <a:off x="1584595" y="2507012"/>
                <a:ext cx="3147966" cy="3513069"/>
                <a:chOff x="682047" y="1182433"/>
                <a:chExt cx="5124746" cy="4848147"/>
              </a:xfrm>
            </p:grpSpPr>
            <p:grpSp>
              <p:nvGrpSpPr>
                <p:cNvPr id="12" name="组合 11">
                  <a:extLst>
                    <a:ext uri="{FF2B5EF4-FFF2-40B4-BE49-F238E27FC236}">
                      <a16:creationId xmlns:a16="http://schemas.microsoft.com/office/drawing/2014/main" id="{EFC003CC-174B-6A81-82E2-09144177DFD5}"/>
                    </a:ext>
                  </a:extLst>
                </p:cNvPr>
                <p:cNvGrpSpPr/>
                <p:nvPr/>
              </p:nvGrpSpPr>
              <p:grpSpPr>
                <a:xfrm>
                  <a:off x="1173078" y="1494076"/>
                  <a:ext cx="4181042" cy="4536504"/>
                  <a:chOff x="1331640" y="2636912"/>
                  <a:chExt cx="4181042" cy="2376264"/>
                </a:xfrm>
              </p:grpSpPr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BFF8979F-0B40-2EA3-20E4-9B97B4B3F47B}"/>
                      </a:ext>
                    </a:extLst>
                  </p:cNvPr>
                  <p:cNvCxnSpPr/>
                  <p:nvPr/>
                </p:nvCxnSpPr>
                <p:spPr>
                  <a:xfrm>
                    <a:off x="1331640" y="2636912"/>
                    <a:ext cx="0" cy="2376264"/>
                  </a:xfrm>
                  <a:prstGeom prst="line">
                    <a:avLst/>
                  </a:prstGeom>
                  <a:ln w="635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0794CCEE-0429-3BC3-9C5E-E4EFE75329F8}"/>
                      </a:ext>
                    </a:extLst>
                  </p:cNvPr>
                  <p:cNvCxnSpPr/>
                  <p:nvPr/>
                </p:nvCxnSpPr>
                <p:spPr>
                  <a:xfrm>
                    <a:off x="1475656" y="2636912"/>
                    <a:ext cx="0" cy="2376264"/>
                  </a:xfrm>
                  <a:prstGeom prst="line">
                    <a:avLst/>
                  </a:prstGeom>
                  <a:ln w="635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2C8E7BB1-D981-EDE5-7176-24AA788F5806}"/>
                      </a:ext>
                    </a:extLst>
                  </p:cNvPr>
                  <p:cNvCxnSpPr/>
                  <p:nvPr/>
                </p:nvCxnSpPr>
                <p:spPr>
                  <a:xfrm>
                    <a:off x="1763688" y="263691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>
                    <a:extLst>
                      <a:ext uri="{FF2B5EF4-FFF2-40B4-BE49-F238E27FC236}">
                        <a16:creationId xmlns:a16="http://schemas.microsoft.com/office/drawing/2014/main" id="{6DC4AD33-EBAC-F01B-07C4-59FA705A97A3}"/>
                      </a:ext>
                    </a:extLst>
                  </p:cNvPr>
                  <p:cNvCxnSpPr/>
                  <p:nvPr/>
                </p:nvCxnSpPr>
                <p:spPr>
                  <a:xfrm>
                    <a:off x="1763688" y="479715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连接符 26">
                    <a:extLst>
                      <a:ext uri="{FF2B5EF4-FFF2-40B4-BE49-F238E27FC236}">
                        <a16:creationId xmlns:a16="http://schemas.microsoft.com/office/drawing/2014/main" id="{91CBB4D8-96F7-3666-0F4E-0C23E62E1D94}"/>
                      </a:ext>
                    </a:extLst>
                  </p:cNvPr>
                  <p:cNvCxnSpPr/>
                  <p:nvPr/>
                </p:nvCxnSpPr>
                <p:spPr>
                  <a:xfrm>
                    <a:off x="2051720" y="263691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接连接符 27">
                    <a:extLst>
                      <a:ext uri="{FF2B5EF4-FFF2-40B4-BE49-F238E27FC236}">
                        <a16:creationId xmlns:a16="http://schemas.microsoft.com/office/drawing/2014/main" id="{EB4ADC7D-4752-B5CB-7D21-97B74BDC6CD0}"/>
                      </a:ext>
                    </a:extLst>
                  </p:cNvPr>
                  <p:cNvCxnSpPr/>
                  <p:nvPr/>
                </p:nvCxnSpPr>
                <p:spPr>
                  <a:xfrm>
                    <a:off x="2051720" y="479715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连接符 28">
                    <a:extLst>
                      <a:ext uri="{FF2B5EF4-FFF2-40B4-BE49-F238E27FC236}">
                        <a16:creationId xmlns:a16="http://schemas.microsoft.com/office/drawing/2014/main" id="{1A8C6E3C-586B-C293-F6EF-B12BDBEE0695}"/>
                      </a:ext>
                    </a:extLst>
                  </p:cNvPr>
                  <p:cNvCxnSpPr/>
                  <p:nvPr/>
                </p:nvCxnSpPr>
                <p:spPr>
                  <a:xfrm>
                    <a:off x="2339752" y="263691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连接符 29">
                    <a:extLst>
                      <a:ext uri="{FF2B5EF4-FFF2-40B4-BE49-F238E27FC236}">
                        <a16:creationId xmlns:a16="http://schemas.microsoft.com/office/drawing/2014/main" id="{6B84B80F-E615-65CA-6CCB-9C4D8D343FEC}"/>
                      </a:ext>
                    </a:extLst>
                  </p:cNvPr>
                  <p:cNvCxnSpPr/>
                  <p:nvPr/>
                </p:nvCxnSpPr>
                <p:spPr>
                  <a:xfrm>
                    <a:off x="2339752" y="479715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连接符 30">
                    <a:extLst>
                      <a:ext uri="{FF2B5EF4-FFF2-40B4-BE49-F238E27FC236}">
                        <a16:creationId xmlns:a16="http://schemas.microsoft.com/office/drawing/2014/main" id="{4E949948-492A-CA0A-6A62-EA9EC0DD343D}"/>
                      </a:ext>
                    </a:extLst>
                  </p:cNvPr>
                  <p:cNvCxnSpPr/>
                  <p:nvPr/>
                </p:nvCxnSpPr>
                <p:spPr>
                  <a:xfrm>
                    <a:off x="2627784" y="263691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>
                    <a:extLst>
                      <a:ext uri="{FF2B5EF4-FFF2-40B4-BE49-F238E27FC236}">
                        <a16:creationId xmlns:a16="http://schemas.microsoft.com/office/drawing/2014/main" id="{E1D72D91-4F49-470A-9806-BCAB14F09091}"/>
                      </a:ext>
                    </a:extLst>
                  </p:cNvPr>
                  <p:cNvCxnSpPr/>
                  <p:nvPr/>
                </p:nvCxnSpPr>
                <p:spPr>
                  <a:xfrm>
                    <a:off x="2627784" y="479715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接连接符 32">
                    <a:extLst>
                      <a:ext uri="{FF2B5EF4-FFF2-40B4-BE49-F238E27FC236}">
                        <a16:creationId xmlns:a16="http://schemas.microsoft.com/office/drawing/2014/main" id="{EDC02DAB-8499-50C1-3B15-77BC5A79F94A}"/>
                      </a:ext>
                    </a:extLst>
                  </p:cNvPr>
                  <p:cNvCxnSpPr/>
                  <p:nvPr/>
                </p:nvCxnSpPr>
                <p:spPr>
                  <a:xfrm>
                    <a:off x="2915816" y="263691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接连接符 33">
                    <a:extLst>
                      <a:ext uri="{FF2B5EF4-FFF2-40B4-BE49-F238E27FC236}">
                        <a16:creationId xmlns:a16="http://schemas.microsoft.com/office/drawing/2014/main" id="{BCB6EF04-14C2-0EB2-6F0B-8179E09E06E0}"/>
                      </a:ext>
                    </a:extLst>
                  </p:cNvPr>
                  <p:cNvCxnSpPr/>
                  <p:nvPr/>
                </p:nvCxnSpPr>
                <p:spPr>
                  <a:xfrm>
                    <a:off x="2915816" y="479715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接连接符 34">
                    <a:extLst>
                      <a:ext uri="{FF2B5EF4-FFF2-40B4-BE49-F238E27FC236}">
                        <a16:creationId xmlns:a16="http://schemas.microsoft.com/office/drawing/2014/main" id="{F9BF9460-7D57-B10B-E81A-367AD0190067}"/>
                      </a:ext>
                    </a:extLst>
                  </p:cNvPr>
                  <p:cNvCxnSpPr/>
                  <p:nvPr/>
                </p:nvCxnSpPr>
                <p:spPr>
                  <a:xfrm>
                    <a:off x="3203848" y="263691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连接符 35">
                    <a:extLst>
                      <a:ext uri="{FF2B5EF4-FFF2-40B4-BE49-F238E27FC236}">
                        <a16:creationId xmlns:a16="http://schemas.microsoft.com/office/drawing/2014/main" id="{A4D55AB9-4AF6-4F2E-08E3-330EA75E53F7}"/>
                      </a:ext>
                    </a:extLst>
                  </p:cNvPr>
                  <p:cNvCxnSpPr/>
                  <p:nvPr/>
                </p:nvCxnSpPr>
                <p:spPr>
                  <a:xfrm>
                    <a:off x="3203848" y="479715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>
                    <a:extLst>
                      <a:ext uri="{FF2B5EF4-FFF2-40B4-BE49-F238E27FC236}">
                        <a16:creationId xmlns:a16="http://schemas.microsoft.com/office/drawing/2014/main" id="{CE20373B-F68D-A5D3-36EA-8C050A4E0EFB}"/>
                      </a:ext>
                    </a:extLst>
                  </p:cNvPr>
                  <p:cNvCxnSpPr/>
                  <p:nvPr/>
                </p:nvCxnSpPr>
                <p:spPr>
                  <a:xfrm>
                    <a:off x="3491880" y="263691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>
                    <a:extLst>
                      <a:ext uri="{FF2B5EF4-FFF2-40B4-BE49-F238E27FC236}">
                        <a16:creationId xmlns:a16="http://schemas.microsoft.com/office/drawing/2014/main" id="{B5066FB3-645D-2D94-F263-67BD156643AF}"/>
                      </a:ext>
                    </a:extLst>
                  </p:cNvPr>
                  <p:cNvCxnSpPr/>
                  <p:nvPr/>
                </p:nvCxnSpPr>
                <p:spPr>
                  <a:xfrm>
                    <a:off x="3491880" y="479715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>
                    <a:extLst>
                      <a:ext uri="{FF2B5EF4-FFF2-40B4-BE49-F238E27FC236}">
                        <a16:creationId xmlns:a16="http://schemas.microsoft.com/office/drawing/2014/main" id="{1CEEE9A5-4F02-8F37-F8FB-932D916F5588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63691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接连接符 39">
                    <a:extLst>
                      <a:ext uri="{FF2B5EF4-FFF2-40B4-BE49-F238E27FC236}">
                        <a16:creationId xmlns:a16="http://schemas.microsoft.com/office/drawing/2014/main" id="{E1FB1956-9391-C5EE-2563-38A27826B9DA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479715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>
                    <a:extLst>
                      <a:ext uri="{FF2B5EF4-FFF2-40B4-BE49-F238E27FC236}">
                        <a16:creationId xmlns:a16="http://schemas.microsoft.com/office/drawing/2014/main" id="{A01522A1-FB32-B432-4F73-F6CBAC48B132}"/>
                      </a:ext>
                    </a:extLst>
                  </p:cNvPr>
                  <p:cNvCxnSpPr/>
                  <p:nvPr/>
                </p:nvCxnSpPr>
                <p:spPr>
                  <a:xfrm>
                    <a:off x="4067944" y="263691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>
                    <a:extLst>
                      <a:ext uri="{FF2B5EF4-FFF2-40B4-BE49-F238E27FC236}">
                        <a16:creationId xmlns:a16="http://schemas.microsoft.com/office/drawing/2014/main" id="{79F4D940-C91D-4C23-6D5F-A36A867AE538}"/>
                      </a:ext>
                    </a:extLst>
                  </p:cNvPr>
                  <p:cNvCxnSpPr/>
                  <p:nvPr/>
                </p:nvCxnSpPr>
                <p:spPr>
                  <a:xfrm>
                    <a:off x="4067944" y="479715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>
                    <a:extLst>
                      <a:ext uri="{FF2B5EF4-FFF2-40B4-BE49-F238E27FC236}">
                        <a16:creationId xmlns:a16="http://schemas.microsoft.com/office/drawing/2014/main" id="{093C949B-1FC4-1DCB-86C5-FDCFF6E4A3F8}"/>
                      </a:ext>
                    </a:extLst>
                  </p:cNvPr>
                  <p:cNvCxnSpPr/>
                  <p:nvPr/>
                </p:nvCxnSpPr>
                <p:spPr>
                  <a:xfrm>
                    <a:off x="4355976" y="263691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43">
                    <a:extLst>
                      <a:ext uri="{FF2B5EF4-FFF2-40B4-BE49-F238E27FC236}">
                        <a16:creationId xmlns:a16="http://schemas.microsoft.com/office/drawing/2014/main" id="{64D21FEF-E30C-14A5-7CF8-172251F962D4}"/>
                      </a:ext>
                    </a:extLst>
                  </p:cNvPr>
                  <p:cNvCxnSpPr/>
                  <p:nvPr/>
                </p:nvCxnSpPr>
                <p:spPr>
                  <a:xfrm>
                    <a:off x="4355976" y="479715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>
                    <a:extLst>
                      <a:ext uri="{FF2B5EF4-FFF2-40B4-BE49-F238E27FC236}">
                        <a16:creationId xmlns:a16="http://schemas.microsoft.com/office/drawing/2014/main" id="{16297D7D-D7EF-E640-BC8D-762E46602F58}"/>
                      </a:ext>
                    </a:extLst>
                  </p:cNvPr>
                  <p:cNvCxnSpPr/>
                  <p:nvPr/>
                </p:nvCxnSpPr>
                <p:spPr>
                  <a:xfrm>
                    <a:off x="4644008" y="263691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>
                    <a:extLst>
                      <a:ext uri="{FF2B5EF4-FFF2-40B4-BE49-F238E27FC236}">
                        <a16:creationId xmlns:a16="http://schemas.microsoft.com/office/drawing/2014/main" id="{0E11285E-ACCD-BDDF-214F-2DF31739A79F}"/>
                      </a:ext>
                    </a:extLst>
                  </p:cNvPr>
                  <p:cNvCxnSpPr/>
                  <p:nvPr/>
                </p:nvCxnSpPr>
                <p:spPr>
                  <a:xfrm>
                    <a:off x="4644008" y="479715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>
                    <a:extLst>
                      <a:ext uri="{FF2B5EF4-FFF2-40B4-BE49-F238E27FC236}">
                        <a16:creationId xmlns:a16="http://schemas.microsoft.com/office/drawing/2014/main" id="{AD0E2081-EE24-5079-2A36-BA6F4629DC4E}"/>
                      </a:ext>
                    </a:extLst>
                  </p:cNvPr>
                  <p:cNvCxnSpPr/>
                  <p:nvPr/>
                </p:nvCxnSpPr>
                <p:spPr>
                  <a:xfrm>
                    <a:off x="4932040" y="263691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>
                    <a:extLst>
                      <a:ext uri="{FF2B5EF4-FFF2-40B4-BE49-F238E27FC236}">
                        <a16:creationId xmlns:a16="http://schemas.microsoft.com/office/drawing/2014/main" id="{25EED23A-6A5F-2F7D-C7AE-20A7A3DBA6DE}"/>
                      </a:ext>
                    </a:extLst>
                  </p:cNvPr>
                  <p:cNvCxnSpPr/>
                  <p:nvPr/>
                </p:nvCxnSpPr>
                <p:spPr>
                  <a:xfrm>
                    <a:off x="4932040" y="479715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48">
                    <a:extLst>
                      <a:ext uri="{FF2B5EF4-FFF2-40B4-BE49-F238E27FC236}">
                        <a16:creationId xmlns:a16="http://schemas.microsoft.com/office/drawing/2014/main" id="{E4300E87-7A69-903C-EC18-B3E3C5CC3D92}"/>
                      </a:ext>
                    </a:extLst>
                  </p:cNvPr>
                  <p:cNvCxnSpPr/>
                  <p:nvPr/>
                </p:nvCxnSpPr>
                <p:spPr>
                  <a:xfrm>
                    <a:off x="5220072" y="263691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连接符 49">
                    <a:extLst>
                      <a:ext uri="{FF2B5EF4-FFF2-40B4-BE49-F238E27FC236}">
                        <a16:creationId xmlns:a16="http://schemas.microsoft.com/office/drawing/2014/main" id="{18FD1C20-741B-88F6-3E42-1177CD475A89}"/>
                      </a:ext>
                    </a:extLst>
                  </p:cNvPr>
                  <p:cNvCxnSpPr/>
                  <p:nvPr/>
                </p:nvCxnSpPr>
                <p:spPr>
                  <a:xfrm>
                    <a:off x="5220072" y="4797152"/>
                    <a:ext cx="0" cy="216024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接连接符 50">
                    <a:extLst>
                      <a:ext uri="{FF2B5EF4-FFF2-40B4-BE49-F238E27FC236}">
                        <a16:creationId xmlns:a16="http://schemas.microsoft.com/office/drawing/2014/main" id="{8A86157A-C8A6-905C-8A6D-2F20A2C33324}"/>
                      </a:ext>
                    </a:extLst>
                  </p:cNvPr>
                  <p:cNvCxnSpPr/>
                  <p:nvPr/>
                </p:nvCxnSpPr>
                <p:spPr>
                  <a:xfrm>
                    <a:off x="5512682" y="2636912"/>
                    <a:ext cx="0" cy="792088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接连接符 51">
                    <a:extLst>
                      <a:ext uri="{FF2B5EF4-FFF2-40B4-BE49-F238E27FC236}">
                        <a16:creationId xmlns:a16="http://schemas.microsoft.com/office/drawing/2014/main" id="{E9C80CF5-C790-F520-45D1-443516933E0F}"/>
                      </a:ext>
                    </a:extLst>
                  </p:cNvPr>
                  <p:cNvCxnSpPr/>
                  <p:nvPr/>
                </p:nvCxnSpPr>
                <p:spPr>
                  <a:xfrm>
                    <a:off x="5501113" y="4221088"/>
                    <a:ext cx="0" cy="792088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TextBox 17">
                  <a:extLst>
                    <a:ext uri="{FF2B5EF4-FFF2-40B4-BE49-F238E27FC236}">
                      <a16:creationId xmlns:a16="http://schemas.microsoft.com/office/drawing/2014/main" id="{F5004E63-6F88-6A0F-CA55-62EF0B590226}"/>
                    </a:ext>
                  </a:extLst>
                </p:cNvPr>
                <p:cNvSpPr txBox="1"/>
                <p:nvPr/>
              </p:nvSpPr>
              <p:spPr>
                <a:xfrm rot="5400000">
                  <a:off x="229265" y="3243001"/>
                  <a:ext cx="1368153" cy="462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Anode: GND</a:t>
                  </a:r>
                  <a:endPara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TextBox 18">
                  <a:extLst>
                    <a:ext uri="{FF2B5EF4-FFF2-40B4-BE49-F238E27FC236}">
                      <a16:creationId xmlns:a16="http://schemas.microsoft.com/office/drawing/2014/main" id="{A0936FD9-0E96-523A-D2BD-6F163741190B}"/>
                    </a:ext>
                  </a:extLst>
                </p:cNvPr>
                <p:cNvSpPr txBox="1"/>
                <p:nvPr/>
              </p:nvSpPr>
              <p:spPr>
                <a:xfrm rot="5400000">
                  <a:off x="850482" y="3243003"/>
                  <a:ext cx="1368153" cy="462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Mesh</a:t>
                  </a:r>
                  <a:endPara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TextBox 19">
                  <a:extLst>
                    <a:ext uri="{FF2B5EF4-FFF2-40B4-BE49-F238E27FC236}">
                      <a16:creationId xmlns:a16="http://schemas.microsoft.com/office/drawing/2014/main" id="{4011C2E5-127B-467A-9A45-9E06D3E8C168}"/>
                    </a:ext>
                  </a:extLst>
                </p:cNvPr>
                <p:cNvSpPr txBox="1"/>
                <p:nvPr/>
              </p:nvSpPr>
              <p:spPr>
                <a:xfrm rot="5400000">
                  <a:off x="4466458" y="3578203"/>
                  <a:ext cx="2218080" cy="462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Cathode</a:t>
                  </a:r>
                  <a:endPara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6" name="直接箭头连接符 15">
                  <a:extLst>
                    <a:ext uri="{FF2B5EF4-FFF2-40B4-BE49-F238E27FC236}">
                      <a16:creationId xmlns:a16="http://schemas.microsoft.com/office/drawing/2014/main" id="{825291E5-332F-FCBA-E8F0-501361D6BA7B}"/>
                    </a:ext>
                  </a:extLst>
                </p:cNvPr>
                <p:cNvCxnSpPr/>
                <p:nvPr/>
              </p:nvCxnSpPr>
              <p:spPr>
                <a:xfrm>
                  <a:off x="683568" y="1700280"/>
                  <a:ext cx="489510" cy="0"/>
                </a:xfrm>
                <a:prstGeom prst="straightConnector1">
                  <a:avLst/>
                </a:prstGeom>
                <a:ln w="25400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箭头连接符 16">
                  <a:extLst>
                    <a:ext uri="{FF2B5EF4-FFF2-40B4-BE49-F238E27FC236}">
                      <a16:creationId xmlns:a16="http://schemas.microsoft.com/office/drawing/2014/main" id="{94288672-CA66-E910-7DE3-0D0064B6D4B4}"/>
                    </a:ext>
                  </a:extLst>
                </p:cNvPr>
                <p:cNvCxnSpPr/>
                <p:nvPr/>
              </p:nvCxnSpPr>
              <p:spPr>
                <a:xfrm flipH="1">
                  <a:off x="1317094" y="1700280"/>
                  <a:ext cx="469568" cy="0"/>
                </a:xfrm>
                <a:prstGeom prst="straightConnector1">
                  <a:avLst/>
                </a:prstGeom>
                <a:ln w="25400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22">
                  <a:extLst>
                    <a:ext uri="{FF2B5EF4-FFF2-40B4-BE49-F238E27FC236}">
                      <a16:creationId xmlns:a16="http://schemas.microsoft.com/office/drawing/2014/main" id="{69C82EA8-E81C-D40C-CBC4-E188A502C423}"/>
                    </a:ext>
                  </a:extLst>
                </p:cNvPr>
                <p:cNvSpPr txBox="1"/>
                <p:nvPr/>
              </p:nvSpPr>
              <p:spPr>
                <a:xfrm>
                  <a:off x="758084" y="1182437"/>
                  <a:ext cx="1711138" cy="3050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100μm</a:t>
                  </a:r>
                  <a:endPara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9" name="直接箭头连接符 18">
                  <a:extLst>
                    <a:ext uri="{FF2B5EF4-FFF2-40B4-BE49-F238E27FC236}">
                      <a16:creationId xmlns:a16="http://schemas.microsoft.com/office/drawing/2014/main" id="{F3D1C54A-A56B-1C76-9BE9-8BC091D12F74}"/>
                    </a:ext>
                  </a:extLst>
                </p:cNvPr>
                <p:cNvCxnSpPr/>
                <p:nvPr/>
              </p:nvCxnSpPr>
              <p:spPr>
                <a:xfrm>
                  <a:off x="3045286" y="1700280"/>
                  <a:ext cx="288032" cy="0"/>
                </a:xfrm>
                <a:prstGeom prst="straightConnector1">
                  <a:avLst/>
                </a:prstGeom>
                <a:ln w="25400">
                  <a:solidFill>
                    <a:srgbClr val="00206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24">
                  <a:extLst>
                    <a:ext uri="{FF2B5EF4-FFF2-40B4-BE49-F238E27FC236}">
                      <a16:creationId xmlns:a16="http://schemas.microsoft.com/office/drawing/2014/main" id="{CA510D41-8559-1355-761E-BEF7085A7A71}"/>
                    </a:ext>
                  </a:extLst>
                </p:cNvPr>
                <p:cNvSpPr txBox="1"/>
                <p:nvPr/>
              </p:nvSpPr>
              <p:spPr>
                <a:xfrm>
                  <a:off x="2530511" y="1182433"/>
                  <a:ext cx="1666903" cy="3050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5mm</a:t>
                  </a:r>
                </a:p>
              </p:txBody>
            </p:sp>
            <p:cxnSp>
              <p:nvCxnSpPr>
                <p:cNvPr id="21" name="直接箭头连接符 20">
                  <a:extLst>
                    <a:ext uri="{FF2B5EF4-FFF2-40B4-BE49-F238E27FC236}">
                      <a16:creationId xmlns:a16="http://schemas.microsoft.com/office/drawing/2014/main" id="{C1D90A0D-2A0A-9F0A-6DF5-A3E1EE28DA6B}"/>
                    </a:ext>
                  </a:extLst>
                </p:cNvPr>
                <p:cNvCxnSpPr/>
                <p:nvPr/>
              </p:nvCxnSpPr>
              <p:spPr>
                <a:xfrm rot="5400000" flipV="1">
                  <a:off x="3232943" y="298306"/>
                  <a:ext cx="0" cy="4119730"/>
                </a:xfrm>
                <a:prstGeom prst="straightConnector1">
                  <a:avLst/>
                </a:prstGeom>
                <a:ln w="25400">
                  <a:solidFill>
                    <a:srgbClr val="00206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6">
                  <a:extLst>
                    <a:ext uri="{FF2B5EF4-FFF2-40B4-BE49-F238E27FC236}">
                      <a16:creationId xmlns:a16="http://schemas.microsoft.com/office/drawing/2014/main" id="{DFA3E60A-73B8-0413-DA86-F9D9AE28BF68}"/>
                    </a:ext>
                  </a:extLst>
                </p:cNvPr>
                <p:cNvSpPr txBox="1"/>
                <p:nvPr/>
              </p:nvSpPr>
              <p:spPr>
                <a:xfrm rot="5400000">
                  <a:off x="3699776" y="2407213"/>
                  <a:ext cx="850646" cy="462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70mm</a:t>
                  </a:r>
                  <a:endPara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C9B9D43B-BA99-4976-BD78-4C0E3D5CD85D}"/>
                  </a:ext>
                </a:extLst>
              </p:cNvPr>
              <p:cNvCxnSpPr/>
              <p:nvPr/>
            </p:nvCxnSpPr>
            <p:spPr>
              <a:xfrm flipH="1">
                <a:off x="4449881" y="3452913"/>
                <a:ext cx="9256" cy="1847087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5">
                <a:extLst>
                  <a:ext uri="{FF2B5EF4-FFF2-40B4-BE49-F238E27FC236}">
                    <a16:creationId xmlns:a16="http://schemas.microsoft.com/office/drawing/2014/main" id="{DF908035-091B-9834-511C-26A3100BD991}"/>
                  </a:ext>
                </a:extLst>
              </p:cNvPr>
              <p:cNvSpPr txBox="1"/>
              <p:nvPr/>
            </p:nvSpPr>
            <p:spPr>
              <a:xfrm rot="5400000">
                <a:off x="3519735" y="4268562"/>
                <a:ext cx="1607268" cy="284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LiF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TextBox 77">
              <a:extLst>
                <a:ext uri="{FF2B5EF4-FFF2-40B4-BE49-F238E27FC236}">
                  <a16:creationId xmlns:a16="http://schemas.microsoft.com/office/drawing/2014/main" id="{384083AF-A3C4-D659-8D66-F4DECA7D0264}"/>
                </a:ext>
              </a:extLst>
            </p:cNvPr>
            <p:cNvSpPr txBox="1"/>
            <p:nvPr/>
          </p:nvSpPr>
          <p:spPr>
            <a:xfrm>
              <a:off x="1821745" y="2044542"/>
              <a:ext cx="2014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Ar+CO</a:t>
              </a:r>
              <a:r>
                <a:rPr lang="en-US" altLang="zh-CN" sz="1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(93:7)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日期占位符 52">
            <a:extLst>
              <a:ext uri="{FF2B5EF4-FFF2-40B4-BE49-F238E27FC236}">
                <a16:creationId xmlns:a16="http://schemas.microsoft.com/office/drawing/2014/main" id="{9A3DA472-5BBA-F93D-F6AD-615EC9E7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323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A2E5E7-353D-8FA7-07FD-51CE44D1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束流实验配置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634FE98-3724-78E0-5D93-DA50C650DB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TPC</a:t>
                </a:r>
                <a:r>
                  <a:rPr lang="zh-CN" altLang="en-US" dirty="0"/>
                  <a:t>位于厅二，阳极板距离散裂靶中心</a:t>
                </a:r>
                <a:r>
                  <a:rPr lang="en-US" altLang="zh-CN" dirty="0"/>
                  <a:t>77m</a:t>
                </a:r>
              </a:p>
              <a:p>
                <a:r>
                  <a:rPr lang="zh-CN" altLang="en-US" dirty="0"/>
                  <a:t>主要测量目标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反应</a:t>
                </a:r>
                <a:r>
                  <a:rPr lang="en-US" altLang="zh-CN" baseline="30000" dirty="0"/>
                  <a:t>6</a:t>
                </a:r>
                <a:r>
                  <a:rPr lang="en-US" altLang="zh-CN" dirty="0"/>
                  <a:t>Li(</a:t>
                </a:r>
                <a:r>
                  <a:rPr lang="en-US" altLang="zh-CN" dirty="0" err="1"/>
                  <a:t>n,t</a:t>
                </a:r>
                <a:r>
                  <a:rPr lang="en-US" altLang="zh-CN" dirty="0"/>
                  <a:t>)</a:t>
                </a:r>
                <a:r>
                  <a:rPr lang="en-US" altLang="zh-CN" baseline="30000" dirty="0"/>
                  <a:t>4</a:t>
                </a:r>
                <a:r>
                  <a:rPr lang="en-US" altLang="zh-CN" dirty="0"/>
                  <a:t>He</a:t>
                </a:r>
              </a:p>
              <a:p>
                <a:pPr lvl="1"/>
                <a:r>
                  <a:rPr lang="zh-CN" altLang="en-US" dirty="0"/>
                  <a:t>束斑测量</a:t>
                </a:r>
                <a:endParaRPr lang="en-US" altLang="zh-CN" dirty="0"/>
              </a:p>
              <a:p>
                <a:r>
                  <a:rPr lang="zh-CN" altLang="en-US" dirty="0"/>
                  <a:t>束斑：</a:t>
                </a:r>
                <a:r>
                  <a:rPr lang="en-US" altLang="zh-CN" dirty="0"/>
                  <a:t>1mmGd-6cmPb-φ12-φ15-φ40</a:t>
                </a:r>
                <a:r>
                  <a:rPr lang="zh-CN" altLang="en-US" dirty="0"/>
                  <a:t>组合（加铅砖</a:t>
                </a:r>
                <a:r>
                  <a:rPr lang="en-US" altLang="zh-CN" dirty="0"/>
                  <a:t>φ30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0.93bar</a:t>
                </a:r>
                <a:r>
                  <a:rPr lang="zh-CN" altLang="en-US" dirty="0"/>
                  <a:t>气压：针对氚粒子进行测量（</a:t>
                </a:r>
                <a:r>
                  <a:rPr lang="en-US" altLang="zh-CN" dirty="0"/>
                  <a:t>133h</a:t>
                </a:r>
                <a:r>
                  <a:rPr lang="zh-CN" altLang="en-US" dirty="0"/>
                  <a:t>）</a:t>
                </a:r>
              </a:p>
              <a:p>
                <a:pPr lvl="1"/>
                <a:r>
                  <a:rPr lang="en-US" altLang="zh-CN" dirty="0"/>
                  <a:t>0.5bar</a:t>
                </a:r>
                <a:r>
                  <a:rPr lang="zh-CN" altLang="en-US" dirty="0"/>
                  <a:t>气压：针对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dirty="0"/>
                  <a:t>粒子进行测量（</a:t>
                </a:r>
                <a:r>
                  <a:rPr lang="en-US" altLang="zh-CN" dirty="0"/>
                  <a:t>143h</a:t>
                </a:r>
                <a:r>
                  <a:rPr lang="zh-CN" altLang="en-US" dirty="0"/>
                  <a:t>）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634FE98-3724-78E0-5D93-DA50C650DB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71320F-3E86-4FE9-0F2A-DB0568BF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CA978ED-D59E-F94E-A332-366F94E20224}"/>
              </a:ext>
            </a:extLst>
          </p:cNvPr>
          <p:cNvGrpSpPr/>
          <p:nvPr/>
        </p:nvGrpSpPr>
        <p:grpSpPr>
          <a:xfrm>
            <a:off x="1602902" y="2416376"/>
            <a:ext cx="10026859" cy="3648064"/>
            <a:chOff x="-918355" y="627534"/>
            <a:chExt cx="10026859" cy="3648064"/>
          </a:xfrm>
        </p:grpSpPr>
        <p:pic>
          <p:nvPicPr>
            <p:cNvPr id="7" name="图片 6" descr="C:\Users\yih\AppData\Local\Temp\WeChat Files\d32b15fb7dbe733e6c0e107253f17ca.jpg">
              <a:extLst>
                <a:ext uri="{FF2B5EF4-FFF2-40B4-BE49-F238E27FC236}">
                  <a16:creationId xmlns:a16="http://schemas.microsoft.com/office/drawing/2014/main" id="{D8580CE3-800B-AA30-060E-F3F35D3484A6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627534"/>
              <a:ext cx="4176464" cy="331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内容占位符 6">
              <a:extLst>
                <a:ext uri="{FF2B5EF4-FFF2-40B4-BE49-F238E27FC236}">
                  <a16:creationId xmlns:a16="http://schemas.microsoft.com/office/drawing/2014/main" id="{47C4DDB3-2298-7FD7-AE57-EEBBA4CFB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07" b="16579"/>
            <a:stretch>
              <a:fillRect/>
            </a:stretch>
          </p:blipFill>
          <p:spPr>
            <a:xfrm>
              <a:off x="-918355" y="2740110"/>
              <a:ext cx="3384376" cy="153548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8F573782-72DA-6301-4645-5AFF488D94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8890" y="715301"/>
              <a:ext cx="2653150" cy="2270002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FA505BA3-87D7-720C-AE39-66B6C8CD8EF7}"/>
                </a:ext>
              </a:extLst>
            </p:cNvPr>
            <p:cNvCxnSpPr>
              <a:cxnSpLocks/>
            </p:cNvCxnSpPr>
            <p:nvPr/>
          </p:nvCxnSpPr>
          <p:spPr>
            <a:xfrm>
              <a:off x="2278890" y="2996689"/>
              <a:ext cx="2653150" cy="943213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2">
              <a:extLst>
                <a:ext uri="{FF2B5EF4-FFF2-40B4-BE49-F238E27FC236}">
                  <a16:creationId xmlns:a16="http://schemas.microsoft.com/office/drawing/2014/main" id="{968686CE-FCAD-4D7C-BD2D-5B73968D8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0631" y="1491630"/>
              <a:ext cx="906780" cy="3505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ts val="1500"/>
                </a:lnSpc>
                <a:spcAft>
                  <a:spcPts val="0"/>
                </a:spcAft>
              </a:pPr>
              <a:r>
                <a:rPr lang="zh-CN" sz="1400" b="1" kern="100" dirty="0">
                  <a:ln w="6350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chemeClr val="bg1"/>
                  </a:solidFill>
                  <a:effectLst/>
                  <a:latin typeface="Calibri" panose="020F0502020204030204"/>
                  <a:ea typeface="微软雅黑" panose="020B0503020204020204" pitchFamily="34" charset="-122"/>
                  <a:cs typeface="Times New Roman" panose="02020603050405020304"/>
                </a:rPr>
                <a:t>阳极板</a:t>
              </a:r>
              <a:endParaRPr lang="zh-CN" sz="1050" kern="100" dirty="0">
                <a:solidFill>
                  <a:schemeClr val="bg1"/>
                </a:solidFill>
                <a:effectLst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endParaRPr>
            </a:p>
          </p:txBody>
        </p:sp>
        <p:sp>
          <p:nvSpPr>
            <p:cNvPr id="12" name="文本框 2">
              <a:extLst>
                <a:ext uri="{FF2B5EF4-FFF2-40B4-BE49-F238E27FC236}">
                  <a16:creationId xmlns:a16="http://schemas.microsoft.com/office/drawing/2014/main" id="{A4C05593-C890-FCDF-25D4-5DF3864F2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9291" y="1059582"/>
              <a:ext cx="1393825" cy="3505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ts val="1500"/>
                </a:lnSpc>
                <a:spcAft>
                  <a:spcPts val="0"/>
                </a:spcAft>
              </a:pPr>
              <a:r>
                <a:rPr lang="zh-CN" sz="1400" b="1" kern="100" dirty="0">
                  <a:ln w="6350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chemeClr val="bg1"/>
                  </a:solidFill>
                  <a:effectLst/>
                  <a:latin typeface="Calibri" panose="020F0502020204030204"/>
                  <a:ea typeface="微软雅黑" panose="020B0503020204020204" pitchFamily="34" charset="-122"/>
                  <a:cs typeface="Times New Roman" panose="02020603050405020304"/>
                </a:rPr>
                <a:t>前端电子学</a:t>
              </a:r>
              <a:endParaRPr lang="zh-CN" sz="1050" kern="100" dirty="0">
                <a:solidFill>
                  <a:schemeClr val="bg1"/>
                </a:solidFill>
                <a:effectLst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endParaRPr>
            </a:p>
          </p:txBody>
        </p:sp>
        <p:sp>
          <p:nvSpPr>
            <p:cNvPr id="13" name="文本框 2">
              <a:extLst>
                <a:ext uri="{FF2B5EF4-FFF2-40B4-BE49-F238E27FC236}">
                  <a16:creationId xmlns:a16="http://schemas.microsoft.com/office/drawing/2014/main" id="{9FE3E916-0E74-4E96-CE70-0EC18D051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7778" y="3507854"/>
              <a:ext cx="1286510" cy="3505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ts val="1500"/>
                </a:lnSpc>
                <a:spcAft>
                  <a:spcPts val="0"/>
                </a:spcAft>
              </a:pPr>
              <a:r>
                <a:rPr lang="zh-CN" sz="1400" b="1" kern="100" dirty="0">
                  <a:ln w="6350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chemeClr val="bg1"/>
                  </a:solidFill>
                  <a:effectLst/>
                  <a:latin typeface="Calibri" panose="020F0502020204030204"/>
                  <a:ea typeface="微软雅黑" panose="020B0503020204020204" pitchFamily="34" charset="-122"/>
                  <a:cs typeface="Times New Roman" panose="02020603050405020304"/>
                </a:rPr>
                <a:t>高低压电源</a:t>
              </a:r>
              <a:endParaRPr lang="zh-CN" sz="1050" kern="100" dirty="0">
                <a:solidFill>
                  <a:schemeClr val="bg1"/>
                </a:solidFill>
                <a:effectLst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endParaRPr>
            </a:p>
          </p:txBody>
        </p:sp>
        <p:sp>
          <p:nvSpPr>
            <p:cNvPr id="14" name="文本框 2">
              <a:extLst>
                <a:ext uri="{FF2B5EF4-FFF2-40B4-BE49-F238E27FC236}">
                  <a16:creationId xmlns:a16="http://schemas.microsoft.com/office/drawing/2014/main" id="{718F54B0-EA1D-5E77-5C85-E1F9791CF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128" y="3229342"/>
              <a:ext cx="1286510" cy="3505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ts val="1500"/>
                </a:lnSpc>
                <a:spcAft>
                  <a:spcPts val="0"/>
                </a:spcAft>
              </a:pPr>
              <a:r>
                <a:rPr lang="zh-CN" sz="1400" b="1" kern="100" dirty="0">
                  <a:ln w="6350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chemeClr val="bg1"/>
                  </a:solidFill>
                  <a:effectLst/>
                  <a:latin typeface="Calibri" panose="020F0502020204030204"/>
                  <a:ea typeface="微软雅黑" panose="020B0503020204020204" pitchFamily="34" charset="-122"/>
                  <a:cs typeface="Times New Roman" panose="02020603050405020304"/>
                </a:rPr>
                <a:t>电子学电源</a:t>
              </a:r>
              <a:endParaRPr lang="zh-CN" sz="1050" kern="100" dirty="0">
                <a:solidFill>
                  <a:schemeClr val="bg1"/>
                </a:solidFill>
                <a:effectLst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endParaRPr>
            </a:p>
          </p:txBody>
        </p:sp>
        <p:sp>
          <p:nvSpPr>
            <p:cNvPr id="15" name="文本框 2">
              <a:extLst>
                <a:ext uri="{FF2B5EF4-FFF2-40B4-BE49-F238E27FC236}">
                  <a16:creationId xmlns:a16="http://schemas.microsoft.com/office/drawing/2014/main" id="{2BD3F30F-D18C-6E27-127D-D5AA1202CF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5257" y="2950478"/>
              <a:ext cx="1286510" cy="3505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ts val="1500"/>
                </a:lnSpc>
                <a:spcAft>
                  <a:spcPts val="0"/>
                </a:spcAft>
              </a:pPr>
              <a:r>
                <a:rPr lang="zh-CN" sz="1400" b="1" kern="100" dirty="0">
                  <a:ln w="6350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chemeClr val="bg1"/>
                  </a:solidFill>
                  <a:effectLst/>
                  <a:latin typeface="Calibri" panose="020F0502020204030204"/>
                  <a:ea typeface="微软雅黑" panose="020B0503020204020204" pitchFamily="34" charset="-122"/>
                  <a:cs typeface="Times New Roman" panose="02020603050405020304"/>
                </a:rPr>
                <a:t>气路控制柜</a:t>
              </a:r>
              <a:endParaRPr lang="zh-CN" sz="1050" kern="100" dirty="0">
                <a:solidFill>
                  <a:schemeClr val="bg1"/>
                </a:solidFill>
                <a:effectLst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endParaRPr>
            </a:p>
          </p:txBody>
        </p:sp>
        <p:sp>
          <p:nvSpPr>
            <p:cNvPr id="16" name="文本框 2">
              <a:extLst>
                <a:ext uri="{FF2B5EF4-FFF2-40B4-BE49-F238E27FC236}">
                  <a16:creationId xmlns:a16="http://schemas.microsoft.com/office/drawing/2014/main" id="{77354042-AAFC-DF7A-9FE8-EB1D4A399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2671" y="3517374"/>
              <a:ext cx="1393825" cy="3505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ts val="1500"/>
                </a:lnSpc>
                <a:spcAft>
                  <a:spcPts val="0"/>
                </a:spcAft>
              </a:pPr>
              <a:r>
                <a:rPr lang="zh-CN" sz="1400" b="1" kern="100" dirty="0">
                  <a:ln w="6350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chemeClr val="bg1"/>
                  </a:solidFill>
                  <a:effectLst/>
                  <a:latin typeface="Calibri" panose="020F0502020204030204"/>
                  <a:ea typeface="微软雅黑" panose="020B0503020204020204" pitchFamily="34" charset="-122"/>
                  <a:cs typeface="Times New Roman" panose="02020603050405020304"/>
                </a:rPr>
                <a:t>后端电子学</a:t>
              </a:r>
              <a:endParaRPr lang="zh-CN" sz="1050" kern="100" dirty="0">
                <a:solidFill>
                  <a:schemeClr val="bg1"/>
                </a:solidFill>
                <a:effectLst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endParaRPr>
            </a:p>
          </p:txBody>
        </p:sp>
      </p:grpSp>
      <p:sp>
        <p:nvSpPr>
          <p:cNvPr id="17" name="日期占位符 16">
            <a:extLst>
              <a:ext uri="{FF2B5EF4-FFF2-40B4-BE49-F238E27FC236}">
                <a16:creationId xmlns:a16="http://schemas.microsoft.com/office/drawing/2014/main" id="{F19756B2-209D-FCCC-F487-0D0743AE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078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B19DF-EA99-A8D4-DA5A-7AE28E3BF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727633-DAB5-2EBB-3205-633758D9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报告内容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F552A6-CDA7-38FD-FB63-8006CC58B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</a:rPr>
              <a:t>研究背景</a:t>
            </a:r>
            <a:endParaRPr lang="en-US" altLang="zh-CN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</a:rPr>
              <a:t>实验设置</a:t>
            </a:r>
            <a:endParaRPr lang="en-US" altLang="zh-CN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束斑分析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径迹分析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束斑参数分析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能谱分析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</a:rPr>
              <a:t>报告总结</a:t>
            </a:r>
            <a:endParaRPr lang="zh-CN" altLang="en-US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871C71-439D-8FAB-FCC1-5F9BB6C6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D6F-36D3-4010-A761-02DE0AA1C8D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51EB567F-1723-9557-B1EC-0F7B97E6A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2025/8/22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1879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61*77"/>
  <p:tag name="TABLE_ENDDRAG_RECT" val="38*282*661*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63*69"/>
  <p:tag name="TABLE_ENDDRAG_RECT" val="25*253*663*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92*62"/>
  <p:tag name="TABLE_ENDDRAG_RECT" val="269*312*392*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61*77"/>
  <p:tag name="TABLE_ENDDRAG_RECT" val="38*282*661*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63*69"/>
  <p:tag name="TABLE_ENDDRAG_RECT" val="25*253*663*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92*62"/>
  <p:tag name="TABLE_ENDDRAG_RECT" val="269*312*392*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5.6,&quot;left&quot;:16.2,&quot;top&quot;:129.05,&quot;width&quot;:862.1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5.6,&quot;left&quot;:16.2,&quot;top&quot;:129.05,&quot;width&quot;:862.1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1928</Words>
  <Application>Microsoft Office PowerPoint</Application>
  <PresentationFormat>宽屏</PresentationFormat>
  <Paragraphs>274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(使用中文字体)</vt:lpstr>
      <vt:lpstr>等线</vt:lpstr>
      <vt:lpstr>等线 Light</vt:lpstr>
      <vt:lpstr>微软雅黑</vt:lpstr>
      <vt:lpstr>Arial</vt:lpstr>
      <vt:lpstr>Calibri</vt:lpstr>
      <vt:lpstr>Cambria Math</vt:lpstr>
      <vt:lpstr>Times New Roman</vt:lpstr>
      <vt:lpstr>Wingdings</vt:lpstr>
      <vt:lpstr>Office 主题​​</vt:lpstr>
      <vt:lpstr>基于多用途时间投影室的白光中子束斑测量</vt:lpstr>
      <vt:lpstr>报告内容</vt:lpstr>
      <vt:lpstr>报告内容</vt:lpstr>
      <vt:lpstr>研究背景</vt:lpstr>
      <vt:lpstr>报告内容</vt:lpstr>
      <vt:lpstr>MTPC介绍</vt:lpstr>
      <vt:lpstr>束流实验配置</vt:lpstr>
      <vt:lpstr>束流实验配置</vt:lpstr>
      <vt:lpstr>报告内容</vt:lpstr>
      <vt:lpstr>径迹分析：能损与径迹</vt:lpstr>
      <vt:lpstr>径迹分析：顶点分析</vt:lpstr>
      <vt:lpstr>径迹分析：射程分析</vt:lpstr>
      <vt:lpstr>束斑分析：粒子分布</vt:lpstr>
      <vt:lpstr>束斑分析：二维拟合</vt:lpstr>
      <vt:lpstr>束斑分析：XY方向拟合</vt:lpstr>
      <vt:lpstr>束斑分析：r方向拟合</vt:lpstr>
      <vt:lpstr>束斑分析：三种方法对比</vt:lpstr>
      <vt:lpstr>能谱分析：高能区TOF测量</vt:lpstr>
      <vt:lpstr>能谱分析：高能区径迹重建</vt:lpstr>
      <vt:lpstr>能谱分析：不同区域能谱</vt:lpstr>
      <vt:lpstr>报告内容</vt:lpstr>
      <vt:lpstr>报告总结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灿 白</dc:creator>
  <cp:lastModifiedBy>灿 白</cp:lastModifiedBy>
  <cp:revision>233</cp:revision>
  <dcterms:created xsi:type="dcterms:W3CDTF">2025-05-05T08:14:15Z</dcterms:created>
  <dcterms:modified xsi:type="dcterms:W3CDTF">2025-08-21T09:06:22Z</dcterms:modified>
</cp:coreProperties>
</file>