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346" r:id="rId4"/>
    <p:sldId id="257" r:id="rId5"/>
    <p:sldId id="377" r:id="rId6"/>
    <p:sldId id="381" r:id="rId7"/>
    <p:sldId id="379" r:id="rId8"/>
    <p:sldId id="320" r:id="rId9"/>
    <p:sldId id="375" r:id="rId10"/>
    <p:sldId id="353" r:id="rId11"/>
    <p:sldId id="354" r:id="rId12"/>
    <p:sldId id="355" r:id="rId13"/>
    <p:sldId id="356" r:id="rId14"/>
    <p:sldId id="380" r:id="rId15"/>
    <p:sldId id="370" r:id="rId16"/>
    <p:sldId id="371" r:id="rId17"/>
    <p:sldId id="372" r:id="rId18"/>
    <p:sldId id="336" r:id="rId19"/>
    <p:sldId id="382" r:id="rId20"/>
    <p:sldId id="33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172"/>
    <a:srgbClr val="FF9C00"/>
    <a:srgbClr val="FECB30"/>
    <a:srgbClr val="B23AF9"/>
    <a:srgbClr val="6F42FF"/>
    <a:srgbClr val="2AA1FF"/>
    <a:srgbClr val="1C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>
        <p:scale>
          <a:sx n="66" d="100"/>
          <a:sy n="66" d="100"/>
        </p:scale>
        <p:origin x="-144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9957-232C-4C23-BD71-3CF7C12B4AAB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AB2E-B972-4F63-8917-8AA4D44F908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D8AB2E-B972-4F63-8917-8AA4D44F90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D8AB2E-B972-4F63-8917-8AA4D44F90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D8AB2E-B972-4F63-8917-8AA4D44F90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8AB2E-B972-4F63-8917-8AA4D44F908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D8AB2E-B972-4F63-8917-8AA4D44F90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8E374D-6E28-41D4-B529-E46F9BB59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1437" y="209880"/>
            <a:ext cx="10850563" cy="663575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book-and-cd_43679"/>
          <p:cNvSpPr>
            <a:spLocks noChangeAspect="1"/>
          </p:cNvSpPr>
          <p:nvPr userDrawn="1"/>
        </p:nvSpPr>
        <p:spPr bwMode="auto">
          <a:xfrm>
            <a:off x="520658" y="414668"/>
            <a:ext cx="609685" cy="488288"/>
          </a:xfrm>
          <a:custGeom>
            <a:avLst/>
            <a:gdLst>
              <a:gd name="connsiteX0" fmla="*/ 452113 w 560604"/>
              <a:gd name="connsiteY0" fmla="*/ 77314 h 448980"/>
              <a:gd name="connsiteX1" fmla="*/ 417185 w 560604"/>
              <a:gd name="connsiteY1" fmla="*/ 112165 h 448980"/>
              <a:gd name="connsiteX2" fmla="*/ 452113 w 560604"/>
              <a:gd name="connsiteY2" fmla="*/ 145726 h 448980"/>
              <a:gd name="connsiteX3" fmla="*/ 485747 w 560604"/>
              <a:gd name="connsiteY3" fmla="*/ 112165 h 448980"/>
              <a:gd name="connsiteX4" fmla="*/ 452113 w 560604"/>
              <a:gd name="connsiteY4" fmla="*/ 77314 h 448980"/>
              <a:gd name="connsiteX5" fmla="*/ 118850 w 560604"/>
              <a:gd name="connsiteY5" fmla="*/ 64516 h 448980"/>
              <a:gd name="connsiteX6" fmla="*/ 40048 w 560604"/>
              <a:gd name="connsiteY6" fmla="*/ 77417 h 448980"/>
              <a:gd name="connsiteX7" fmla="*/ 40048 w 560604"/>
              <a:gd name="connsiteY7" fmla="*/ 392214 h 448980"/>
              <a:gd name="connsiteX8" fmla="*/ 107224 w 560604"/>
              <a:gd name="connsiteY8" fmla="*/ 380602 h 448980"/>
              <a:gd name="connsiteX9" fmla="*/ 255786 w 560604"/>
              <a:gd name="connsiteY9" fmla="*/ 412856 h 448980"/>
              <a:gd name="connsiteX10" fmla="*/ 255786 w 560604"/>
              <a:gd name="connsiteY10" fmla="*/ 277390 h 448980"/>
              <a:gd name="connsiteX11" fmla="*/ 246743 w 560604"/>
              <a:gd name="connsiteY11" fmla="*/ 287711 h 448980"/>
              <a:gd name="connsiteX12" fmla="*/ 246743 w 560604"/>
              <a:gd name="connsiteY12" fmla="*/ 109671 h 448980"/>
              <a:gd name="connsiteX13" fmla="*/ 118850 w 560604"/>
              <a:gd name="connsiteY13" fmla="*/ 64516 h 448980"/>
              <a:gd name="connsiteX14" fmla="*/ 452113 w 560604"/>
              <a:gd name="connsiteY14" fmla="*/ 64406 h 448980"/>
              <a:gd name="connsiteX15" fmla="*/ 498683 w 560604"/>
              <a:gd name="connsiteY15" fmla="*/ 112165 h 448980"/>
              <a:gd name="connsiteX16" fmla="*/ 452113 w 560604"/>
              <a:gd name="connsiteY16" fmla="*/ 158634 h 448980"/>
              <a:gd name="connsiteX17" fmla="*/ 404248 w 560604"/>
              <a:gd name="connsiteY17" fmla="*/ 112165 h 448980"/>
              <a:gd name="connsiteX18" fmla="*/ 452113 w 560604"/>
              <a:gd name="connsiteY18" fmla="*/ 64406 h 448980"/>
              <a:gd name="connsiteX19" fmla="*/ 452058 w 560604"/>
              <a:gd name="connsiteY19" fmla="*/ 59344 h 448980"/>
              <a:gd name="connsiteX20" fmla="*/ 399076 w 560604"/>
              <a:gd name="connsiteY20" fmla="*/ 112237 h 448980"/>
              <a:gd name="connsiteX21" fmla="*/ 452058 w 560604"/>
              <a:gd name="connsiteY21" fmla="*/ 163840 h 448980"/>
              <a:gd name="connsiteX22" fmla="*/ 505039 w 560604"/>
              <a:gd name="connsiteY22" fmla="*/ 112237 h 448980"/>
              <a:gd name="connsiteX23" fmla="*/ 452058 w 560604"/>
              <a:gd name="connsiteY23" fmla="*/ 59344 h 448980"/>
              <a:gd name="connsiteX24" fmla="*/ 118850 w 560604"/>
              <a:gd name="connsiteY24" fmla="*/ 50324 h 448980"/>
              <a:gd name="connsiteX25" fmla="*/ 257078 w 560604"/>
              <a:gd name="connsiteY25" fmla="*/ 99350 h 448980"/>
              <a:gd name="connsiteX26" fmla="*/ 334589 w 560604"/>
              <a:gd name="connsiteY26" fmla="*/ 58065 h 448980"/>
              <a:gd name="connsiteX27" fmla="*/ 329422 w 560604"/>
              <a:gd name="connsiteY27" fmla="*/ 76127 h 448980"/>
              <a:gd name="connsiteX28" fmla="*/ 268705 w 560604"/>
              <a:gd name="connsiteY28" fmla="*/ 109671 h 448980"/>
              <a:gd name="connsiteX29" fmla="*/ 268705 w 560604"/>
              <a:gd name="connsiteY29" fmla="*/ 287711 h 448980"/>
              <a:gd name="connsiteX30" fmla="*/ 259662 w 560604"/>
              <a:gd name="connsiteY30" fmla="*/ 277390 h 448980"/>
              <a:gd name="connsiteX31" fmla="*/ 259662 w 560604"/>
              <a:gd name="connsiteY31" fmla="*/ 412856 h 448980"/>
              <a:gd name="connsiteX32" fmla="*/ 405641 w 560604"/>
              <a:gd name="connsiteY32" fmla="*/ 380602 h 448980"/>
              <a:gd name="connsiteX33" fmla="*/ 475400 w 560604"/>
              <a:gd name="connsiteY33" fmla="*/ 392214 h 448980"/>
              <a:gd name="connsiteX34" fmla="*/ 475400 w 560604"/>
              <a:gd name="connsiteY34" fmla="*/ 233525 h 448980"/>
              <a:gd name="connsiteX35" fmla="*/ 510280 w 560604"/>
              <a:gd name="connsiteY35" fmla="*/ 221914 h 448980"/>
              <a:gd name="connsiteX36" fmla="*/ 510280 w 560604"/>
              <a:gd name="connsiteY36" fmla="*/ 437369 h 448980"/>
              <a:gd name="connsiteX37" fmla="*/ 290666 w 560604"/>
              <a:gd name="connsiteY37" fmla="*/ 437369 h 448980"/>
              <a:gd name="connsiteX38" fmla="*/ 258370 w 560604"/>
              <a:gd name="connsiteY38" fmla="*/ 448980 h 448980"/>
              <a:gd name="connsiteX39" fmla="*/ 226074 w 560604"/>
              <a:gd name="connsiteY39" fmla="*/ 437369 h 448980"/>
              <a:gd name="connsiteX40" fmla="*/ 0 w 560604"/>
              <a:gd name="connsiteY40" fmla="*/ 437369 h 448980"/>
              <a:gd name="connsiteX41" fmla="*/ 0 w 560604"/>
              <a:gd name="connsiteY41" fmla="*/ 113541 h 448980"/>
              <a:gd name="connsiteX42" fmla="*/ 24545 w 560604"/>
              <a:gd name="connsiteY42" fmla="*/ 96769 h 448980"/>
              <a:gd name="connsiteX43" fmla="*/ 24545 w 560604"/>
              <a:gd name="connsiteY43" fmla="*/ 67096 h 448980"/>
              <a:gd name="connsiteX44" fmla="*/ 29713 w 560604"/>
              <a:gd name="connsiteY44" fmla="*/ 65806 h 448980"/>
              <a:gd name="connsiteX45" fmla="*/ 118850 w 560604"/>
              <a:gd name="connsiteY45" fmla="*/ 50324 h 448980"/>
              <a:gd name="connsiteX46" fmla="*/ 449473 w 560604"/>
              <a:gd name="connsiteY46" fmla="*/ 0 h 448980"/>
              <a:gd name="connsiteX47" fmla="*/ 560604 w 560604"/>
              <a:gd name="connsiteY47" fmla="*/ 109657 h 448980"/>
              <a:gd name="connsiteX48" fmla="*/ 449473 w 560604"/>
              <a:gd name="connsiteY48" fmla="*/ 219313 h 448980"/>
              <a:gd name="connsiteX49" fmla="*/ 339634 w 560604"/>
              <a:gd name="connsiteY49" fmla="*/ 109657 h 448980"/>
              <a:gd name="connsiteX50" fmla="*/ 449473 w 560604"/>
              <a:gd name="connsiteY50" fmla="*/ 0 h 4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60604" h="448980">
                <a:moveTo>
                  <a:pt x="452113" y="77314"/>
                </a:moveTo>
                <a:cubicBezTo>
                  <a:pt x="432708" y="77314"/>
                  <a:pt x="417185" y="92804"/>
                  <a:pt x="417185" y="112165"/>
                </a:cubicBezTo>
                <a:cubicBezTo>
                  <a:pt x="417185" y="130237"/>
                  <a:pt x="432708" y="145726"/>
                  <a:pt x="452113" y="145726"/>
                </a:cubicBezTo>
                <a:cubicBezTo>
                  <a:pt x="471517" y="145726"/>
                  <a:pt x="485747" y="130237"/>
                  <a:pt x="485747" y="112165"/>
                </a:cubicBezTo>
                <a:cubicBezTo>
                  <a:pt x="485747" y="92804"/>
                  <a:pt x="470223" y="77314"/>
                  <a:pt x="452113" y="77314"/>
                </a:cubicBezTo>
                <a:close/>
                <a:moveTo>
                  <a:pt x="118850" y="64516"/>
                </a:moveTo>
                <a:cubicBezTo>
                  <a:pt x="81387" y="64516"/>
                  <a:pt x="50382" y="73547"/>
                  <a:pt x="40048" y="77417"/>
                </a:cubicBezTo>
                <a:lnTo>
                  <a:pt x="40048" y="392214"/>
                </a:lnTo>
                <a:cubicBezTo>
                  <a:pt x="58133" y="384473"/>
                  <a:pt x="81387" y="380602"/>
                  <a:pt x="107224" y="380602"/>
                </a:cubicBezTo>
                <a:cubicBezTo>
                  <a:pt x="171816" y="380602"/>
                  <a:pt x="236408" y="405115"/>
                  <a:pt x="255786" y="412856"/>
                </a:cubicBezTo>
                <a:lnTo>
                  <a:pt x="255786" y="277390"/>
                </a:lnTo>
                <a:lnTo>
                  <a:pt x="246743" y="287711"/>
                </a:lnTo>
                <a:lnTo>
                  <a:pt x="246743" y="109671"/>
                </a:lnTo>
                <a:cubicBezTo>
                  <a:pt x="211863" y="79997"/>
                  <a:pt x="169232" y="64516"/>
                  <a:pt x="118850" y="64516"/>
                </a:cubicBezTo>
                <a:close/>
                <a:moveTo>
                  <a:pt x="452113" y="64406"/>
                </a:moveTo>
                <a:cubicBezTo>
                  <a:pt x="477985" y="64406"/>
                  <a:pt x="498683" y="86350"/>
                  <a:pt x="498683" y="112165"/>
                </a:cubicBezTo>
                <a:cubicBezTo>
                  <a:pt x="498683" y="137981"/>
                  <a:pt x="477985" y="158634"/>
                  <a:pt x="452113" y="158634"/>
                </a:cubicBezTo>
                <a:cubicBezTo>
                  <a:pt x="426240" y="158634"/>
                  <a:pt x="404248" y="137981"/>
                  <a:pt x="404248" y="112165"/>
                </a:cubicBezTo>
                <a:cubicBezTo>
                  <a:pt x="404248" y="86350"/>
                  <a:pt x="426240" y="64406"/>
                  <a:pt x="452113" y="64406"/>
                </a:cubicBezTo>
                <a:close/>
                <a:moveTo>
                  <a:pt x="452058" y="59344"/>
                </a:moveTo>
                <a:cubicBezTo>
                  <a:pt x="422336" y="59344"/>
                  <a:pt x="399076" y="82565"/>
                  <a:pt x="399076" y="112237"/>
                </a:cubicBezTo>
                <a:cubicBezTo>
                  <a:pt x="399076" y="140618"/>
                  <a:pt x="422336" y="163840"/>
                  <a:pt x="452058" y="163840"/>
                </a:cubicBezTo>
                <a:cubicBezTo>
                  <a:pt x="480486" y="163840"/>
                  <a:pt x="505039" y="140618"/>
                  <a:pt x="505039" y="112237"/>
                </a:cubicBezTo>
                <a:cubicBezTo>
                  <a:pt x="505039" y="82565"/>
                  <a:pt x="480486" y="59344"/>
                  <a:pt x="452058" y="59344"/>
                </a:cubicBezTo>
                <a:close/>
                <a:moveTo>
                  <a:pt x="118850" y="50324"/>
                </a:moveTo>
                <a:cubicBezTo>
                  <a:pt x="173108" y="50324"/>
                  <a:pt x="219614" y="67096"/>
                  <a:pt x="257078" y="99350"/>
                </a:cubicBezTo>
                <a:cubicBezTo>
                  <a:pt x="280331" y="79997"/>
                  <a:pt x="306168" y="65806"/>
                  <a:pt x="334589" y="58065"/>
                </a:cubicBezTo>
                <a:cubicBezTo>
                  <a:pt x="332005" y="64516"/>
                  <a:pt x="330713" y="69676"/>
                  <a:pt x="329422" y="76127"/>
                </a:cubicBezTo>
                <a:cubicBezTo>
                  <a:pt x="307460" y="82578"/>
                  <a:pt x="286791" y="94189"/>
                  <a:pt x="268705" y="109671"/>
                </a:cubicBezTo>
                <a:lnTo>
                  <a:pt x="268705" y="287711"/>
                </a:lnTo>
                <a:lnTo>
                  <a:pt x="259662" y="277390"/>
                </a:lnTo>
                <a:lnTo>
                  <a:pt x="259662" y="412856"/>
                </a:lnTo>
                <a:cubicBezTo>
                  <a:pt x="279039" y="405115"/>
                  <a:pt x="339756" y="380602"/>
                  <a:pt x="405641" y="380602"/>
                </a:cubicBezTo>
                <a:cubicBezTo>
                  <a:pt x="431478" y="380602"/>
                  <a:pt x="454731" y="384473"/>
                  <a:pt x="475400" y="392214"/>
                </a:cubicBezTo>
                <a:lnTo>
                  <a:pt x="475400" y="233525"/>
                </a:lnTo>
                <a:cubicBezTo>
                  <a:pt x="488319" y="230945"/>
                  <a:pt x="499945" y="227074"/>
                  <a:pt x="510280" y="221914"/>
                </a:cubicBezTo>
                <a:lnTo>
                  <a:pt x="510280" y="437369"/>
                </a:lnTo>
                <a:lnTo>
                  <a:pt x="290666" y="437369"/>
                </a:lnTo>
                <a:cubicBezTo>
                  <a:pt x="282915" y="445110"/>
                  <a:pt x="271288" y="448980"/>
                  <a:pt x="258370" y="448980"/>
                </a:cubicBezTo>
                <a:cubicBezTo>
                  <a:pt x="245451" y="448980"/>
                  <a:pt x="233825" y="445110"/>
                  <a:pt x="226074" y="437369"/>
                </a:cubicBezTo>
                <a:lnTo>
                  <a:pt x="0" y="437369"/>
                </a:lnTo>
                <a:lnTo>
                  <a:pt x="0" y="113541"/>
                </a:lnTo>
                <a:cubicBezTo>
                  <a:pt x="0" y="105800"/>
                  <a:pt x="9043" y="100640"/>
                  <a:pt x="24545" y="96769"/>
                </a:cubicBezTo>
                <a:lnTo>
                  <a:pt x="24545" y="67096"/>
                </a:lnTo>
                <a:lnTo>
                  <a:pt x="29713" y="65806"/>
                </a:lnTo>
                <a:cubicBezTo>
                  <a:pt x="31005" y="64516"/>
                  <a:pt x="68468" y="50324"/>
                  <a:pt x="118850" y="50324"/>
                </a:cubicBezTo>
                <a:close/>
                <a:moveTo>
                  <a:pt x="449473" y="0"/>
                </a:moveTo>
                <a:cubicBezTo>
                  <a:pt x="510208" y="0"/>
                  <a:pt x="560604" y="49023"/>
                  <a:pt x="560604" y="109657"/>
                </a:cubicBezTo>
                <a:cubicBezTo>
                  <a:pt x="560604" y="170290"/>
                  <a:pt x="510208" y="219313"/>
                  <a:pt x="449473" y="219313"/>
                </a:cubicBezTo>
                <a:cubicBezTo>
                  <a:pt x="388739" y="219313"/>
                  <a:pt x="339634" y="170290"/>
                  <a:pt x="339634" y="109657"/>
                </a:cubicBezTo>
                <a:cubicBezTo>
                  <a:pt x="339634" y="49023"/>
                  <a:pt x="388739" y="0"/>
                  <a:pt x="449473" y="0"/>
                </a:cubicBezTo>
                <a:close/>
              </a:path>
            </a:pathLst>
          </a:custGeom>
          <a:solidFill>
            <a:srgbClr val="1A317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3848100"/>
          </a:xfrm>
          <a:prstGeom prst="rect">
            <a:avLst/>
          </a:prstGeom>
          <a:solidFill>
            <a:srgbClr val="1A3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76F4B-A296-492A-8FB9-C78E7B25B44D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8236D-BA36-4C90-BC5E-4C81E9977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 ft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3.xml"/><Relationship Id="rId7" Type="http://schemas.openxmlformats.org/officeDocument/2006/relationships/package" Target="../embeddings/Microsoft_Visio_Drawing1.vsdx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16.png"/><Relationship Id="rId5" Type="http://schemas.openxmlformats.org/officeDocument/2006/relationships/tags" Target="../tags/tag29.xml"/><Relationship Id="rId10" Type="http://schemas.openxmlformats.org/officeDocument/2006/relationships/image" Target="../media/image15.png"/><Relationship Id="rId4" Type="http://schemas.openxmlformats.org/officeDocument/2006/relationships/tags" Target="../tags/tag28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9.emf"/><Relationship Id="rId5" Type="http://schemas.openxmlformats.org/officeDocument/2006/relationships/package" Target="../embeddings/Microsoft_Visio_Drawing.vsdx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矩形 114"/>
          <p:cNvSpPr/>
          <p:nvPr/>
        </p:nvSpPr>
        <p:spPr>
          <a:xfrm>
            <a:off x="685111" y="837907"/>
            <a:ext cx="10825884" cy="54713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1026052" y="4715626"/>
            <a:ext cx="2879011" cy="406487"/>
            <a:chOff x="1038752" y="5253033"/>
            <a:chExt cx="2879011" cy="406487"/>
          </a:xfrm>
        </p:grpSpPr>
        <p:grpSp>
          <p:nvGrpSpPr>
            <p:cNvPr id="131" name="组合 130"/>
            <p:cNvGrpSpPr/>
            <p:nvPr/>
          </p:nvGrpSpPr>
          <p:grpSpPr>
            <a:xfrm>
              <a:off x="1546569" y="5253033"/>
              <a:ext cx="1855688" cy="391431"/>
              <a:chOff x="1546569" y="5326964"/>
              <a:chExt cx="1855688" cy="317500"/>
            </a:xfrm>
          </p:grpSpPr>
          <p:sp>
            <p:nvSpPr>
              <p:cNvPr id="118" name="矩形 117"/>
              <p:cNvSpPr/>
              <p:nvPr/>
            </p:nvSpPr>
            <p:spPr>
              <a:xfrm>
                <a:off x="1692618" y="5326964"/>
                <a:ext cx="1571281" cy="317500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546569" y="5326964"/>
                <a:ext cx="292100" cy="317500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110157" y="5326964"/>
                <a:ext cx="292100" cy="317500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4" name="文本占位符 1110"/>
            <p:cNvSpPr txBox="1"/>
            <p:nvPr/>
          </p:nvSpPr>
          <p:spPr>
            <a:xfrm>
              <a:off x="1038752" y="5268089"/>
              <a:ext cx="2879011" cy="391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汇报人：全浩</a:t>
              </a: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3625370" y="4720451"/>
            <a:ext cx="3901497" cy="401662"/>
            <a:chOff x="6064368" y="-979684"/>
            <a:chExt cx="3102362" cy="401662"/>
          </a:xfrm>
        </p:grpSpPr>
        <p:grpSp>
          <p:nvGrpSpPr>
            <p:cNvPr id="137" name="组合 136"/>
            <p:cNvGrpSpPr/>
            <p:nvPr/>
          </p:nvGrpSpPr>
          <p:grpSpPr>
            <a:xfrm>
              <a:off x="6196432" y="-979684"/>
              <a:ext cx="2858407" cy="391432"/>
              <a:chOff x="6196432" y="-979684"/>
              <a:chExt cx="2858407" cy="391432"/>
            </a:xfrm>
          </p:grpSpPr>
          <p:sp>
            <p:nvSpPr>
              <p:cNvPr id="133" name="矩形 132"/>
              <p:cNvSpPr/>
              <p:nvPr/>
            </p:nvSpPr>
            <p:spPr>
              <a:xfrm>
                <a:off x="6322310" y="-979684"/>
                <a:ext cx="2586479" cy="391431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6196432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8762739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5" name="文本占位符 1111"/>
            <p:cNvSpPr txBox="1"/>
            <p:nvPr/>
          </p:nvSpPr>
          <p:spPr>
            <a:xfrm>
              <a:off x="6064368" y="-969453"/>
              <a:ext cx="3102362" cy="391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汇报时间：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2025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22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46" name="直接连接符 145"/>
          <p:cNvCxnSpPr/>
          <p:nvPr/>
        </p:nvCxnSpPr>
        <p:spPr>
          <a:xfrm>
            <a:off x="1235435" y="4383265"/>
            <a:ext cx="663232" cy="0"/>
          </a:xfrm>
          <a:prstGeom prst="line">
            <a:avLst/>
          </a:prstGeom>
          <a:ln w="38100">
            <a:solidFill>
              <a:srgbClr val="FF9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122045" y="2501265"/>
            <a:ext cx="100857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spc="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HIAF-HIRIBL</a:t>
            </a:r>
            <a:r>
              <a:rPr lang="zh-CN" altLang="en-US" sz="4000" b="1" spc="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</a:t>
            </a:r>
          </a:p>
          <a:p>
            <a:r>
              <a:rPr lang="zh-CN" altLang="en-US" sz="4000" b="1" spc="6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多次取样电离室前端读出电子学工程样机研制</a:t>
            </a:r>
            <a:endParaRPr lang="zh-CN" altLang="en-US" sz="4000" b="1" spc="600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0" lang="zh-CN" altLang="en-US" sz="4000" b="1" i="0" u="none" strike="noStrike" kern="1200" cap="none" spc="60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235908" y="2439527"/>
            <a:ext cx="663232" cy="0"/>
          </a:xfrm>
          <a:prstGeom prst="line">
            <a:avLst/>
          </a:prstGeom>
          <a:ln w="38100">
            <a:solidFill>
              <a:srgbClr val="FF9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59" y="837907"/>
            <a:ext cx="4816257" cy="95258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508090" y="5273675"/>
            <a:ext cx="1882175" cy="391432"/>
            <a:chOff x="6196432" y="-979684"/>
            <a:chExt cx="2858407" cy="391432"/>
          </a:xfrm>
        </p:grpSpPr>
        <p:grpSp>
          <p:nvGrpSpPr>
            <p:cNvPr id="29" name="组合 28"/>
            <p:cNvGrpSpPr/>
            <p:nvPr/>
          </p:nvGrpSpPr>
          <p:grpSpPr>
            <a:xfrm>
              <a:off x="6196432" y="-979684"/>
              <a:ext cx="2858407" cy="391432"/>
              <a:chOff x="6196432" y="-979684"/>
              <a:chExt cx="2858407" cy="391432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6322310" y="-979684"/>
                <a:ext cx="2586479" cy="391431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196432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8762739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" name="文本占位符 1111"/>
            <p:cNvSpPr txBox="1"/>
            <p:nvPr/>
          </p:nvSpPr>
          <p:spPr>
            <a:xfrm>
              <a:off x="6196485" y="-979684"/>
              <a:ext cx="2844853" cy="3911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导师：杨海波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A60C5F3-6FF1-6BE9-D105-320D3063C68F}"/>
              </a:ext>
            </a:extLst>
          </p:cNvPr>
          <p:cNvGrpSpPr/>
          <p:nvPr/>
        </p:nvGrpSpPr>
        <p:grpSpPr>
          <a:xfrm>
            <a:off x="3294095" y="5248490"/>
            <a:ext cx="5054037" cy="391432"/>
            <a:chOff x="5884864" y="-979684"/>
            <a:chExt cx="3375531" cy="39143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F39659B-6B4A-52B4-9411-C7DC054DAD05}"/>
                </a:ext>
              </a:extLst>
            </p:cNvPr>
            <p:cNvGrpSpPr/>
            <p:nvPr/>
          </p:nvGrpSpPr>
          <p:grpSpPr>
            <a:xfrm>
              <a:off x="6196432" y="-979684"/>
              <a:ext cx="2858407" cy="391432"/>
              <a:chOff x="6196432" y="-979684"/>
              <a:chExt cx="2858407" cy="391432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1C5D1F0-B4EB-D231-0471-2D5F663AF118}"/>
                  </a:ext>
                </a:extLst>
              </p:cNvPr>
              <p:cNvSpPr/>
              <p:nvPr/>
            </p:nvSpPr>
            <p:spPr>
              <a:xfrm>
                <a:off x="6324425" y="-979684"/>
                <a:ext cx="2586479" cy="391431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2CD6068-FC28-9DDA-E65C-11D2C44F95F0}"/>
                  </a:ext>
                </a:extLst>
              </p:cNvPr>
              <p:cNvSpPr/>
              <p:nvPr/>
            </p:nvSpPr>
            <p:spPr>
              <a:xfrm>
                <a:off x="6196432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66CA5FA4-32AB-C844-D8AC-647EAE0E6EA6}"/>
                  </a:ext>
                </a:extLst>
              </p:cNvPr>
              <p:cNvSpPr/>
              <p:nvPr/>
            </p:nvSpPr>
            <p:spPr>
              <a:xfrm>
                <a:off x="8762739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文本占位符 1111">
              <a:extLst>
                <a:ext uri="{FF2B5EF4-FFF2-40B4-BE49-F238E27FC236}">
                  <a16:creationId xmlns:a16="http://schemas.microsoft.com/office/drawing/2014/main" id="{B4ECC27F-AC18-8194-B407-9147000FE2F1}"/>
                </a:ext>
              </a:extLst>
            </p:cNvPr>
            <p:cNvSpPr txBox="1"/>
            <p:nvPr/>
          </p:nvSpPr>
          <p:spPr>
            <a:xfrm>
              <a:off x="5884864" y="-979684"/>
              <a:ext cx="3375531" cy="391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latin typeface="+mj-ea"/>
                  <a:ea typeface="+mj-ea"/>
                </a:rPr>
                <a:t>邮箱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+mn-cs"/>
                </a:rPr>
                <a:t>：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quanhao@impcas.ac.cn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  <a:uLnTx/>
                <a:uFillTx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硬件设计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1600200" y="3651250"/>
            <a:ext cx="2382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ym typeface="+mn-ea"/>
              </a:rPr>
              <a:t>模拟调理电路</a:t>
            </a:r>
          </a:p>
        </p:txBody>
      </p:sp>
      <p:pic>
        <p:nvPicPr>
          <p:cNvPr id="14" name="图片 13" descr="屏幕截图 2025-02-28 1443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71" y="1059857"/>
            <a:ext cx="6548755" cy="25438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5925" y="4271645"/>
            <a:ext cx="6103620" cy="174244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选用低噪声的</a:t>
            </a:r>
            <a:r>
              <a:rPr lang="en-US" altLang="zh-CN" sz="2400" dirty="0">
                <a:sym typeface="+mn-ea"/>
              </a:rPr>
              <a:t>OPA2211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>
                <a:sym typeface="+mn-ea"/>
              </a:rPr>
              <a:t>通过远程控制，实现三档可调节增益变化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由</a:t>
            </a:r>
            <a:r>
              <a:rPr lang="en-US" altLang="zh-CN" sz="2400" dirty="0">
                <a:sym typeface="+mn-ea"/>
              </a:rPr>
              <a:t>THS4522</a:t>
            </a:r>
            <a:r>
              <a:rPr lang="zh-CN" altLang="en-US" sz="2400" dirty="0">
                <a:sym typeface="+mn-ea"/>
              </a:rPr>
              <a:t>实现单端转差分，再输入</a:t>
            </a:r>
            <a:r>
              <a:rPr lang="en-US" altLang="zh-CN" sz="2400" dirty="0">
                <a:sym typeface="+mn-ea"/>
              </a:rPr>
              <a:t>ADC</a:t>
            </a:r>
            <a:r>
              <a:rPr lang="zh-CN" altLang="en-US" sz="2400" dirty="0">
                <a:sym typeface="+mn-ea"/>
              </a:rPr>
              <a:t>中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97205" y="6266180"/>
            <a:ext cx="6960235" cy="26416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  <a:sym typeface="+mn-ea"/>
              </a:rPr>
              <a:t>配合</a:t>
            </a:r>
            <a:r>
              <a:rPr lang="en-US" altLang="zh-CN" sz="3200">
                <a:solidFill>
                  <a:srgbClr val="FF0000"/>
                </a:solidFill>
                <a:sym typeface="+mn-ea"/>
              </a:rPr>
              <a:t>CSA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，能够覆盖测量电荷的范围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10</a:t>
            </a: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A91B1535-7B8C-9ECB-35C4-2CB7BA203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524283"/>
              </p:ext>
            </p:extLst>
          </p:nvPr>
        </p:nvGraphicFramePr>
        <p:xfrm>
          <a:off x="7291857" y="1204678"/>
          <a:ext cx="4111155" cy="311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6343384" imgH="4800245" progId="Visio.Drawing.15">
                  <p:embed/>
                </p:oleObj>
              </mc:Choice>
              <mc:Fallback>
                <p:oleObj name="Visio" r:id="rId7" imgW="6343384" imgH="480024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91857" y="1204678"/>
                        <a:ext cx="4111155" cy="3111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FE46A600-AA21-220F-D5E2-629B3E18756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653856" y="4464718"/>
            <a:ext cx="2382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ym typeface="+mn-ea"/>
              </a:rPr>
              <a:t>模数变换电路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7A30895-7405-BDFA-96DA-8E0F5C3535F3}"/>
              </a:ext>
            </a:extLst>
          </p:cNvPr>
          <p:cNvSpPr txBox="1"/>
          <p:nvPr/>
        </p:nvSpPr>
        <p:spPr>
          <a:xfrm>
            <a:off x="7202751" y="4472751"/>
            <a:ext cx="6103620" cy="174244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集成</a:t>
            </a:r>
            <a:r>
              <a:rPr lang="en-US" altLang="zh-CN" sz="2400" dirty="0">
                <a:sym typeface="+mn-ea"/>
              </a:rPr>
              <a:t>16</a:t>
            </a:r>
            <a:r>
              <a:rPr lang="zh-CN" altLang="en-US" sz="2400" dirty="0">
                <a:sym typeface="+mn-ea"/>
              </a:rPr>
              <a:t>个</a:t>
            </a:r>
            <a:r>
              <a:rPr lang="en-US" altLang="zh-CN" sz="2400" dirty="0">
                <a:sym typeface="+mn-ea"/>
              </a:rPr>
              <a:t>14</a:t>
            </a:r>
            <a:r>
              <a:rPr lang="zh-CN" altLang="en-US" sz="2400" dirty="0">
                <a:sym typeface="+mn-ea"/>
              </a:rPr>
              <a:t>位通道</a:t>
            </a:r>
            <a:endParaRPr lang="en-US" altLang="zh-CN" sz="24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>
                <a:sym typeface="+mn-ea"/>
              </a:rPr>
              <a:t>转换范围为</a:t>
            </a:r>
            <a:r>
              <a:rPr lang="en-US" altLang="zh-CN" sz="2400" dirty="0">
                <a:sym typeface="+mn-ea"/>
              </a:rPr>
              <a:t>-1V</a:t>
            </a:r>
            <a:r>
              <a:rPr lang="zh-CN" altLang="en-US" sz="2400" dirty="0">
                <a:sym typeface="+mn-ea"/>
              </a:rPr>
              <a:t>到</a:t>
            </a:r>
            <a:r>
              <a:rPr lang="en-US" altLang="zh-CN" sz="2400" dirty="0">
                <a:sym typeface="+mn-ea"/>
              </a:rPr>
              <a:t>1V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硬件设计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Fig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25" y="1047750"/>
            <a:ext cx="5426075" cy="430720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2426970" y="5354955"/>
            <a:ext cx="1270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ym typeface="+mn-ea"/>
              </a:rPr>
              <a:t>RCM</a:t>
            </a:r>
            <a:r>
              <a:rPr lang="zh-CN" altLang="en-US" sz="1600">
                <a:sym typeface="+mn-ea"/>
              </a:rPr>
              <a:t>实拍图</a:t>
            </a:r>
          </a:p>
        </p:txBody>
      </p:sp>
      <p:pic>
        <p:nvPicPr>
          <p:cNvPr id="3" name="图片 2" descr="f4a823d18bcd32f24a696b57c3429ce"/>
          <p:cNvPicPr>
            <a:picLocks noChangeAspect="1"/>
          </p:cNvPicPr>
          <p:nvPr/>
        </p:nvPicPr>
        <p:blipFill>
          <a:blip r:embed="rId7"/>
          <a:srcRect t="34173" r="-495" b="13"/>
          <a:stretch>
            <a:fillRect/>
          </a:stretch>
        </p:blipFill>
        <p:spPr>
          <a:xfrm>
            <a:off x="5829935" y="1381125"/>
            <a:ext cx="6011545" cy="39103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644130" y="5354955"/>
            <a:ext cx="2382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ym typeface="+mn-ea"/>
              </a:rPr>
              <a:t>测试平台实拍图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63830" y="5691505"/>
            <a:ext cx="7400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 dirty="0">
                <a:sym typeface="+mn-ea"/>
              </a:rPr>
              <a:t>最多</a:t>
            </a:r>
            <a:r>
              <a:rPr lang="en-US" sz="2400" dirty="0">
                <a:sym typeface="+mn-ea"/>
              </a:rPr>
              <a:t>16</a:t>
            </a:r>
            <a:r>
              <a:rPr lang="zh-CN" altLang="en-US" sz="2400" dirty="0">
                <a:sym typeface="+mn-ea"/>
              </a:rPr>
              <a:t>通道输入，可远程实现</a:t>
            </a:r>
            <a:r>
              <a:rPr lang="en-US" altLang="zh-CN" sz="2400" dirty="0">
                <a:sym typeface="+mn-ea"/>
              </a:rPr>
              <a:t>3</a:t>
            </a:r>
            <a:r>
              <a:rPr lang="zh-CN" altLang="en-US" sz="2400" dirty="0">
                <a:sym typeface="+mn-ea"/>
              </a:rPr>
              <a:t>个挡位增益变化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3830" y="6105525"/>
            <a:ext cx="7843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 dirty="0">
                <a:sym typeface="+mn-ea"/>
              </a:rPr>
              <a:t>采用</a:t>
            </a:r>
            <a:r>
              <a:rPr lang="en-US" altLang="zh-CN" sz="2400" dirty="0">
                <a:sym typeface="+mn-ea"/>
              </a:rPr>
              <a:t>AD9249</a:t>
            </a:r>
            <a:r>
              <a:rPr lang="zh-CN" altLang="en-US" sz="2400" dirty="0">
                <a:sym typeface="+mn-ea"/>
              </a:rPr>
              <a:t>芯片，具有高集成度，高分辨等特点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030720" y="5692140"/>
            <a:ext cx="6139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>
                <a:sym typeface="+mn-ea"/>
              </a:rPr>
              <a:t>通过</a:t>
            </a:r>
            <a:r>
              <a:rPr lang="en-US" altLang="zh-CN" sz="2400">
                <a:sym typeface="+mn-ea"/>
              </a:rPr>
              <a:t>6.25G</a:t>
            </a:r>
            <a:r>
              <a:rPr lang="zh-CN" altLang="en-US" sz="2400">
                <a:sym typeface="+mn-ea"/>
              </a:rPr>
              <a:t>光纤和</a:t>
            </a:r>
            <a:r>
              <a:rPr lang="en-US" altLang="zh-CN" sz="2400">
                <a:sym typeface="+mn-ea"/>
              </a:rPr>
              <a:t>DAQ</a:t>
            </a:r>
            <a:r>
              <a:rPr lang="zh-CN" altLang="en-US" sz="2400">
                <a:sym typeface="+mn-ea"/>
              </a:rPr>
              <a:t>相连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固件设计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3491" y="898855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15925" y="1047750"/>
            <a:ext cx="10501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800">
                <a:solidFill>
                  <a:srgbClr val="FF0000"/>
                </a:solidFill>
                <a:sym typeface="+mn-ea"/>
              </a:rPr>
              <a:t>FPGA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是控制核心，其固件设计的优劣将决定整个系统的好坏！</a:t>
            </a: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5062855" y="5354955"/>
            <a:ext cx="14370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ym typeface="+mn-ea"/>
              </a:rPr>
              <a:t>FPGA</a:t>
            </a:r>
            <a:r>
              <a:rPr lang="zh-CN" altLang="en-US" sz="1600" dirty="0">
                <a:sym typeface="+mn-ea"/>
              </a:rPr>
              <a:t>设计图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15925" y="5937885"/>
            <a:ext cx="11186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400" dirty="0">
                <a:sym typeface="+mn-ea"/>
              </a:rPr>
              <a:t>FPGA</a:t>
            </a:r>
            <a:r>
              <a:rPr lang="zh-CN" altLang="en-US" sz="2400" dirty="0">
                <a:sym typeface="+mn-ea"/>
              </a:rPr>
              <a:t>固件设计主要由控制模块，处理模块，传输模块和时钟模块组成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149865-E142-BA86-1418-79A3B0337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808" y="1543471"/>
            <a:ext cx="8360868" cy="377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16532" y="837908"/>
            <a:ext cx="10825884" cy="54713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15410" y="1465053"/>
            <a:ext cx="2149901" cy="2149901"/>
            <a:chOff x="5015408" y="1196255"/>
            <a:chExt cx="2149901" cy="2149901"/>
          </a:xfrm>
        </p:grpSpPr>
        <p:sp>
          <p:nvSpPr>
            <p:cNvPr id="10" name="菱形 9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1A3172"/>
            </a:solidFill>
            <a:ln w="38100">
              <a:solidFill>
                <a:srgbClr val="1A317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357655" y="1671042"/>
              <a:ext cx="147668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16532" y="3743491"/>
            <a:ext cx="10825884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测试结果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/>
              <a:t>测试结果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Fig. 6. The baseline and noise test results of the readout electronics.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5925" y="1047750"/>
            <a:ext cx="5198745" cy="3979545"/>
          </a:xfrm>
          <a:prstGeom prst="rect">
            <a:avLst/>
          </a:prstGeom>
        </p:spPr>
      </p:pic>
      <p:pic>
        <p:nvPicPr>
          <p:cNvPr id="3" name="图片 2" descr="Fig. 7. The entire readout chain’s linearity fitting curve and amplitude of channel 6 and 8.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35775" y="1047750"/>
            <a:ext cx="5005705" cy="383095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57705" y="4953000"/>
            <a:ext cx="2382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ym typeface="+mn-ea"/>
              </a:rPr>
              <a:t>基线和噪声测试结果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925435" y="4718685"/>
            <a:ext cx="3583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线性和分辨率测试结果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15925" y="5327015"/>
            <a:ext cx="4891405" cy="99568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每个通道的基线稳定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噪声的</a:t>
            </a:r>
            <a:r>
              <a:rPr lang="en-US" altLang="zh-CN" sz="2400" dirty="0">
                <a:sym typeface="+mn-ea"/>
              </a:rPr>
              <a:t>RMSE</a:t>
            </a:r>
            <a:r>
              <a:rPr lang="zh-CN" altLang="en-US" sz="2400" dirty="0">
                <a:sym typeface="+mn-ea"/>
              </a:rPr>
              <a:t>值小于</a:t>
            </a:r>
            <a:r>
              <a:rPr lang="en-US" altLang="zh-CN" sz="2400" dirty="0">
                <a:sym typeface="+mn-ea"/>
              </a:rPr>
              <a:t>2 ADC</a:t>
            </a:r>
            <a:r>
              <a:rPr lang="zh-CN" altLang="en-US" sz="2400" dirty="0">
                <a:sym typeface="+mn-ea"/>
              </a:rPr>
              <a:t>道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687483" y="4900930"/>
            <a:ext cx="6216649" cy="159512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线性拟合曲线高度重合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积分非线性优于</a:t>
            </a:r>
            <a:r>
              <a:rPr lang="en-US" altLang="zh-CN" sz="2400" dirty="0">
                <a:sym typeface="+mn-ea"/>
              </a:rPr>
              <a:t>0.68%</a:t>
            </a:r>
            <a:endParaRPr lang="zh-CN" altLang="en-US" sz="2400" dirty="0"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  在范围内，幅度分辨率均小于</a:t>
            </a:r>
            <a:r>
              <a:rPr lang="en-US" altLang="zh-CN" sz="2400" dirty="0">
                <a:sym typeface="+mn-ea"/>
              </a:rPr>
              <a:t>0.4%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/>
              <a:t>测试结果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Fig. 8. The influence of temperature when 400mv is inpu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" y="1047750"/>
            <a:ext cx="5809615" cy="44469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4025" y="5261610"/>
            <a:ext cx="3932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ym typeface="+mn-ea"/>
              </a:rPr>
              <a:t>400mV</a:t>
            </a:r>
            <a:r>
              <a:rPr lang="zh-CN" altLang="en-US">
                <a:sym typeface="+mn-ea"/>
              </a:rPr>
              <a:t>输入时温度对输出的影响</a:t>
            </a:r>
          </a:p>
        </p:txBody>
      </p:sp>
      <p:pic>
        <p:nvPicPr>
          <p:cNvPr id="7" name="图片 6" descr="微信图片_202502281644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370" y="1503680"/>
            <a:ext cx="4708525" cy="35318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00010" y="5261610"/>
            <a:ext cx="252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测试用温度室实拍图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87045" y="5643245"/>
            <a:ext cx="11425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 dirty="0">
                <a:sym typeface="+mn-ea"/>
              </a:rPr>
              <a:t>在整个</a:t>
            </a:r>
            <a:r>
              <a:rPr lang="en-US" altLang="zh-CN" sz="2400" dirty="0">
                <a:sym typeface="+mn-ea"/>
              </a:rPr>
              <a:t>110</a:t>
            </a:r>
            <a:r>
              <a:rPr lang="en-US" altLang="en-US" sz="2400" dirty="0">
                <a:sym typeface="+mn-ea"/>
              </a:rPr>
              <a:t>°</a:t>
            </a:r>
            <a:r>
              <a:rPr lang="zh-CN" altLang="en-US" sz="2400" dirty="0">
                <a:sym typeface="+mn-ea"/>
              </a:rPr>
              <a:t>的变化中，增益变化小于</a:t>
            </a:r>
            <a:r>
              <a:rPr lang="en-US" altLang="zh-CN" sz="2400" dirty="0">
                <a:sym typeface="+mn-ea"/>
              </a:rPr>
              <a:t>0.2</a:t>
            </a:r>
            <a:r>
              <a:rPr lang="zh-CN" altLang="en-US" sz="2400" dirty="0">
                <a:sym typeface="+mn-ea"/>
              </a:rPr>
              <a:t>。</a:t>
            </a:r>
          </a:p>
          <a:p>
            <a:pPr indent="457200"/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                  </a:t>
            </a:r>
            <a:r>
              <a:rPr lang="zh-CN" altLang="en-US" sz="3200" dirty="0">
                <a:solidFill>
                  <a:srgbClr val="FF0000"/>
                </a:solidFill>
                <a:sym typeface="+mn-ea"/>
              </a:rPr>
              <a:t>这表明电子系统受温度的影响较小。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/>
              <a:t>测试结果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Fig. 9. The measured energy spectrum of a two-component alpha radioactive."/>
          <p:cNvPicPr>
            <a:picLocks noChangeAspect="1"/>
          </p:cNvPicPr>
          <p:nvPr/>
        </p:nvPicPr>
        <p:blipFill>
          <a:blip r:embed="rId4"/>
          <a:srcRect l="4496" t="6810" b="-143"/>
          <a:stretch>
            <a:fillRect/>
          </a:stretch>
        </p:blipFill>
        <p:spPr>
          <a:xfrm>
            <a:off x="415290" y="1047750"/>
            <a:ext cx="5139690" cy="4133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58620" y="4914265"/>
            <a:ext cx="2382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双组分</a:t>
            </a:r>
            <a:r>
              <a:rPr lang="en-US" altLang="zh-CN">
                <a:sym typeface="+mn-ea"/>
              </a:rPr>
              <a:t>α</a:t>
            </a:r>
            <a:r>
              <a:rPr lang="zh-CN" altLang="en-US">
                <a:sym typeface="+mn-ea"/>
              </a:rPr>
              <a:t>源测试结果</a:t>
            </a:r>
          </a:p>
        </p:txBody>
      </p:sp>
      <p:pic>
        <p:nvPicPr>
          <p:cNvPr id="10" name="图片 9" descr="微信图片_202502271709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880" y="2129790"/>
            <a:ext cx="3457575" cy="2594610"/>
          </a:xfrm>
          <a:prstGeom prst="rect">
            <a:avLst/>
          </a:prstGeom>
        </p:spPr>
      </p:pic>
      <p:pic>
        <p:nvPicPr>
          <p:cNvPr id="11" name="图片 10" descr="微信图片_202502271709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890" y="2129790"/>
            <a:ext cx="3081020" cy="25952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582535" y="4914265"/>
            <a:ext cx="2829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双组分</a:t>
            </a:r>
            <a:r>
              <a:rPr lang="en-US" altLang="zh-CN">
                <a:sym typeface="+mn-ea"/>
              </a:rPr>
              <a:t>α</a:t>
            </a:r>
            <a:r>
              <a:rPr lang="zh-CN" altLang="en-US">
                <a:sym typeface="+mn-ea"/>
              </a:rPr>
              <a:t>源测试平台实拍图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15925" y="5471160"/>
            <a:ext cx="10290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 dirty="0">
                <a:sym typeface="+mn-ea"/>
              </a:rPr>
              <a:t>与</a:t>
            </a:r>
            <a:r>
              <a:rPr lang="en-US" altLang="zh-CN" sz="2400" dirty="0">
                <a:sym typeface="+mn-ea"/>
              </a:rPr>
              <a:t>MUSIC</a:t>
            </a:r>
            <a:r>
              <a:rPr lang="zh-CN" altLang="en-US" sz="2400" dirty="0">
                <a:sym typeface="+mn-ea"/>
              </a:rPr>
              <a:t>探测器进行联合测试，能谱有两个峰，能量分辨率约为</a:t>
            </a:r>
            <a:r>
              <a:rPr lang="en-US" altLang="zh-CN" sz="2400" dirty="0">
                <a:sym typeface="+mn-ea"/>
              </a:rPr>
              <a:t>1.037%</a:t>
            </a:r>
            <a:r>
              <a:rPr lang="zh-CN" altLang="en-US" sz="2400" dirty="0">
                <a:sym typeface="+mn-ea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3245" y="6013450"/>
            <a:ext cx="11064875" cy="50419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algn="ctr"/>
            <a:r>
              <a:rPr lang="zh-CN" sz="3200" dirty="0">
                <a:solidFill>
                  <a:srgbClr val="FF0000"/>
                </a:solidFill>
                <a:sym typeface="+mn-ea"/>
              </a:rPr>
              <a:t>满足要求的能量分辨率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16532" y="837908"/>
            <a:ext cx="10825884" cy="54713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15410" y="1465053"/>
            <a:ext cx="2149901" cy="2149901"/>
            <a:chOff x="5015408" y="1196255"/>
            <a:chExt cx="2149901" cy="2149901"/>
          </a:xfrm>
        </p:grpSpPr>
        <p:sp>
          <p:nvSpPr>
            <p:cNvPr id="10" name="菱形 9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1A3172"/>
            </a:solidFill>
            <a:ln w="38100">
              <a:solidFill>
                <a:srgbClr val="1A317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364479" y="1671042"/>
              <a:ext cx="1463040" cy="1198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04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16532" y="3743491"/>
            <a:ext cx="10825884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/>
              <a:t>总结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18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5925" y="1047750"/>
            <a:ext cx="11123295" cy="5151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放射性次级束流分离器（</a:t>
            </a:r>
            <a:r>
              <a:rPr lang="en-US" altLang="zh-CN" sz="2400" dirty="0">
                <a:sym typeface="+mn-ea"/>
              </a:rPr>
              <a:t>HIRIBL</a:t>
            </a:r>
            <a:r>
              <a:rPr lang="zh-CN" altLang="en-US" sz="2400" dirty="0">
                <a:sym typeface="+mn-ea"/>
              </a:rPr>
              <a:t>）选取</a:t>
            </a:r>
            <a:r>
              <a:rPr lang="en-US" altLang="zh-CN" sz="2400" dirty="0">
                <a:sym typeface="+mn-ea"/>
              </a:rPr>
              <a:t>twins-MUSIC</a:t>
            </a:r>
            <a:r>
              <a:rPr lang="zh-CN" altLang="en-US" sz="2400" dirty="0">
                <a:sym typeface="+mn-ea"/>
              </a:rPr>
              <a:t>探测器作为能损探测器；</a:t>
            </a:r>
            <a:endParaRPr lang="zh-CN" altLang="en-US" sz="12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电子学系统包括</a:t>
            </a:r>
            <a:r>
              <a:rPr lang="en-US" altLang="zh-CN" sz="2400" dirty="0">
                <a:sym typeface="+mn-ea"/>
              </a:rPr>
              <a:t>9</a:t>
            </a:r>
            <a:r>
              <a:rPr lang="zh-CN" altLang="en-US" sz="2400" dirty="0">
                <a:sym typeface="+mn-ea"/>
              </a:rPr>
              <a:t>个电荷灵敏前置放大器（</a:t>
            </a:r>
            <a:r>
              <a:rPr lang="en-US" altLang="zh-CN" sz="2400" dirty="0">
                <a:sym typeface="+mn-ea"/>
              </a:rPr>
              <a:t>CSA</a:t>
            </a:r>
            <a:r>
              <a:rPr lang="zh-CN" altLang="en-US" sz="2400" dirty="0">
                <a:sym typeface="+mn-ea"/>
              </a:rPr>
              <a:t>）和</a:t>
            </a:r>
            <a:r>
              <a:rPr lang="en-US" altLang="zh-CN" sz="2400" dirty="0">
                <a:sym typeface="+mn-ea"/>
              </a:rPr>
              <a:t>1</a:t>
            </a:r>
            <a:r>
              <a:rPr lang="zh-CN" altLang="en-US" sz="2400" dirty="0">
                <a:sym typeface="+mn-ea"/>
              </a:rPr>
              <a:t>个读出控制模块（</a:t>
            </a:r>
            <a:r>
              <a:rPr lang="en-US" altLang="zh-CN" sz="2400" dirty="0">
                <a:sym typeface="+mn-ea"/>
              </a:rPr>
              <a:t>RCM</a:t>
            </a:r>
            <a:r>
              <a:rPr lang="zh-CN" altLang="en-US" sz="2400" dirty="0">
                <a:sym typeface="+mn-ea"/>
              </a:rPr>
              <a:t>）；</a:t>
            </a:r>
            <a:endParaRPr lang="zh-CN" altLang="en-US" sz="12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最多</a:t>
            </a:r>
            <a:r>
              <a:rPr lang="en-US" sz="2400" dirty="0">
                <a:sym typeface="+mn-ea"/>
              </a:rPr>
              <a:t>16</a:t>
            </a:r>
            <a:r>
              <a:rPr lang="zh-CN" altLang="en-US" sz="2400" dirty="0">
                <a:sym typeface="+mn-ea"/>
              </a:rPr>
              <a:t>通道输入，可远程实现</a:t>
            </a:r>
            <a:r>
              <a:rPr lang="en-US" altLang="zh-CN" sz="2400" dirty="0">
                <a:sym typeface="+mn-ea"/>
              </a:rPr>
              <a:t>3</a:t>
            </a:r>
            <a:r>
              <a:rPr lang="zh-CN" altLang="en-US" sz="2400" dirty="0">
                <a:sym typeface="+mn-ea"/>
              </a:rPr>
              <a:t>个挡位增益变化，通过光纤与</a:t>
            </a:r>
            <a:r>
              <a:rPr lang="en-US" altLang="zh-CN" sz="2400" dirty="0">
                <a:sym typeface="+mn-ea"/>
              </a:rPr>
              <a:t>DAQ</a:t>
            </a:r>
            <a:r>
              <a:rPr lang="zh-CN" altLang="en-US" sz="2400" dirty="0">
                <a:sym typeface="+mn-ea"/>
              </a:rPr>
              <a:t>相连；</a:t>
            </a:r>
            <a:endParaRPr lang="zh-CN" altLang="en-US" sz="16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固件设计主要由控制模块，处理模块，传输模块和时钟模块组成；</a:t>
            </a:r>
            <a:endParaRPr lang="zh-CN" altLang="en-US" sz="1600" dirty="0"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积分非线性优于</a:t>
            </a:r>
            <a:r>
              <a:rPr lang="en-US" altLang="zh-CN" sz="2400" dirty="0">
                <a:sym typeface="+mn-ea"/>
              </a:rPr>
              <a:t>0.68%</a:t>
            </a:r>
            <a:r>
              <a:rPr lang="zh-CN" altLang="en-US" sz="2400" dirty="0">
                <a:sym typeface="+mn-ea"/>
              </a:rPr>
              <a:t>，幅度分辨率小于</a:t>
            </a:r>
            <a:r>
              <a:rPr lang="en-US" altLang="zh-CN" sz="2400" dirty="0">
                <a:sym typeface="+mn-ea"/>
              </a:rPr>
              <a:t>0.4%</a:t>
            </a:r>
            <a:r>
              <a:rPr lang="zh-CN" altLang="en-US" sz="2400" dirty="0">
                <a:sym typeface="+mn-ea"/>
              </a:rPr>
              <a:t>；</a:t>
            </a: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在</a:t>
            </a:r>
            <a:r>
              <a:rPr lang="en-US" altLang="zh-CN" sz="2400" dirty="0">
                <a:sym typeface="+mn-ea"/>
              </a:rPr>
              <a:t>110</a:t>
            </a:r>
            <a:r>
              <a:rPr lang="en-US" altLang="en-US" sz="2400" dirty="0">
                <a:sym typeface="+mn-ea"/>
              </a:rPr>
              <a:t>°</a:t>
            </a:r>
            <a:r>
              <a:rPr lang="zh-CN" altLang="en-US" sz="2400" dirty="0">
                <a:sym typeface="+mn-ea"/>
              </a:rPr>
              <a:t>的温度变化中，增益变化小于</a:t>
            </a:r>
            <a:r>
              <a:rPr lang="en-US" altLang="zh-CN" sz="2400" dirty="0">
                <a:sym typeface="+mn-ea"/>
              </a:rPr>
              <a:t>0.2</a:t>
            </a:r>
            <a:r>
              <a:rPr lang="zh-CN" altLang="en-US" sz="2400" dirty="0">
                <a:sym typeface="+mn-ea"/>
              </a:rPr>
              <a:t>；</a:t>
            </a: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利用双组分</a:t>
            </a:r>
            <a:r>
              <a:rPr lang="en-US" altLang="zh-CN" sz="2400" dirty="0">
                <a:sym typeface="+mn-ea"/>
              </a:rPr>
              <a:t>α</a:t>
            </a:r>
            <a:r>
              <a:rPr lang="zh-CN" altLang="en-US" sz="2400" dirty="0">
                <a:sym typeface="+mn-ea"/>
              </a:rPr>
              <a:t>源进行测试，能量分辨率约为</a:t>
            </a:r>
            <a:r>
              <a:rPr lang="en-US" altLang="zh-CN" sz="2400" dirty="0">
                <a:sym typeface="+mn-ea"/>
              </a:rPr>
              <a:t>1.037%</a:t>
            </a:r>
            <a:r>
              <a:rPr lang="zh-CN" altLang="en-US" sz="2400" dirty="0">
                <a:sym typeface="+mn-ea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矩形 114"/>
          <p:cNvSpPr/>
          <p:nvPr/>
        </p:nvSpPr>
        <p:spPr>
          <a:xfrm>
            <a:off x="716532" y="837908"/>
            <a:ext cx="10825884" cy="54713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1026052" y="4715626"/>
            <a:ext cx="2879011" cy="406487"/>
            <a:chOff x="1038752" y="5253033"/>
            <a:chExt cx="2879011" cy="406487"/>
          </a:xfrm>
        </p:grpSpPr>
        <p:grpSp>
          <p:nvGrpSpPr>
            <p:cNvPr id="131" name="组合 130"/>
            <p:cNvGrpSpPr/>
            <p:nvPr/>
          </p:nvGrpSpPr>
          <p:grpSpPr>
            <a:xfrm>
              <a:off x="1546569" y="5253033"/>
              <a:ext cx="1855688" cy="391431"/>
              <a:chOff x="1546569" y="5326964"/>
              <a:chExt cx="1855688" cy="317500"/>
            </a:xfrm>
          </p:grpSpPr>
          <p:sp>
            <p:nvSpPr>
              <p:cNvPr id="118" name="矩形 117"/>
              <p:cNvSpPr/>
              <p:nvPr/>
            </p:nvSpPr>
            <p:spPr>
              <a:xfrm>
                <a:off x="1692618" y="5326964"/>
                <a:ext cx="1571281" cy="317500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546569" y="5326964"/>
                <a:ext cx="292100" cy="317500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110157" y="5326964"/>
                <a:ext cx="292100" cy="317500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4" name="文本占位符 1110"/>
            <p:cNvSpPr txBox="1"/>
            <p:nvPr/>
          </p:nvSpPr>
          <p:spPr>
            <a:xfrm>
              <a:off x="1038752" y="5268089"/>
              <a:ext cx="2879011" cy="391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汇报人：全浩</a:t>
              </a: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3625370" y="4720451"/>
            <a:ext cx="3901497" cy="401662"/>
            <a:chOff x="6064368" y="-979684"/>
            <a:chExt cx="3102362" cy="401662"/>
          </a:xfrm>
        </p:grpSpPr>
        <p:grpSp>
          <p:nvGrpSpPr>
            <p:cNvPr id="137" name="组合 136"/>
            <p:cNvGrpSpPr/>
            <p:nvPr/>
          </p:nvGrpSpPr>
          <p:grpSpPr>
            <a:xfrm>
              <a:off x="6196432" y="-979684"/>
              <a:ext cx="2858407" cy="391432"/>
              <a:chOff x="6196432" y="-979684"/>
              <a:chExt cx="2858407" cy="391432"/>
            </a:xfrm>
          </p:grpSpPr>
          <p:sp>
            <p:nvSpPr>
              <p:cNvPr id="133" name="矩形 132"/>
              <p:cNvSpPr/>
              <p:nvPr/>
            </p:nvSpPr>
            <p:spPr>
              <a:xfrm>
                <a:off x="6322310" y="-979684"/>
                <a:ext cx="2586479" cy="391431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6196432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8762739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5" name="文本占位符 1111"/>
            <p:cNvSpPr txBox="1"/>
            <p:nvPr/>
          </p:nvSpPr>
          <p:spPr>
            <a:xfrm>
              <a:off x="6064368" y="-969453"/>
              <a:ext cx="3102362" cy="391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+mn-cs"/>
                </a:rPr>
                <a:t>汇报时间：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2025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年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8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月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22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日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  <a:uLnTx/>
                <a:uFillTx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6" name="直接连接符 145"/>
          <p:cNvCxnSpPr/>
          <p:nvPr/>
        </p:nvCxnSpPr>
        <p:spPr>
          <a:xfrm>
            <a:off x="1235435" y="4383265"/>
            <a:ext cx="663232" cy="0"/>
          </a:xfrm>
          <a:prstGeom prst="line">
            <a:avLst/>
          </a:prstGeom>
          <a:ln w="38100">
            <a:solidFill>
              <a:srgbClr val="FF9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122045" y="2697480"/>
            <a:ext cx="804164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Thanks for listening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1235908" y="2604627"/>
            <a:ext cx="663232" cy="0"/>
          </a:xfrm>
          <a:prstGeom prst="line">
            <a:avLst/>
          </a:prstGeom>
          <a:ln w="38100">
            <a:solidFill>
              <a:srgbClr val="FF9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59" y="837907"/>
            <a:ext cx="4816257" cy="95258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19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524877" y="5233434"/>
            <a:ext cx="1882175" cy="391432"/>
            <a:chOff x="6196432" y="-979684"/>
            <a:chExt cx="2858407" cy="391432"/>
          </a:xfrm>
        </p:grpSpPr>
        <p:grpSp>
          <p:nvGrpSpPr>
            <p:cNvPr id="29" name="组合 28"/>
            <p:cNvGrpSpPr/>
            <p:nvPr/>
          </p:nvGrpSpPr>
          <p:grpSpPr>
            <a:xfrm>
              <a:off x="6196432" y="-979684"/>
              <a:ext cx="2858407" cy="391432"/>
              <a:chOff x="6196432" y="-979684"/>
              <a:chExt cx="2858407" cy="391432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6322310" y="-979684"/>
                <a:ext cx="2586479" cy="391431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196432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8762739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" name="文本占位符 1111"/>
            <p:cNvSpPr txBox="1"/>
            <p:nvPr/>
          </p:nvSpPr>
          <p:spPr>
            <a:xfrm>
              <a:off x="6236024" y="-979684"/>
              <a:ext cx="2779277" cy="3911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导师：杨海波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E38750F-2C65-06C8-6C5E-5A60E960FC6C}"/>
              </a:ext>
            </a:extLst>
          </p:cNvPr>
          <p:cNvGrpSpPr/>
          <p:nvPr/>
        </p:nvGrpSpPr>
        <p:grpSpPr>
          <a:xfrm>
            <a:off x="3294095" y="5248490"/>
            <a:ext cx="5054037" cy="391432"/>
            <a:chOff x="5884864" y="-979684"/>
            <a:chExt cx="3375531" cy="39143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6E674BA-FC96-2AA7-7B15-A25EF4411A8E}"/>
                </a:ext>
              </a:extLst>
            </p:cNvPr>
            <p:cNvGrpSpPr/>
            <p:nvPr/>
          </p:nvGrpSpPr>
          <p:grpSpPr>
            <a:xfrm>
              <a:off x="6196432" y="-979684"/>
              <a:ext cx="2858407" cy="391432"/>
              <a:chOff x="6196432" y="-979684"/>
              <a:chExt cx="2858407" cy="391432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A840146-1720-03C7-D73A-AB045B0DF021}"/>
                  </a:ext>
                </a:extLst>
              </p:cNvPr>
              <p:cNvSpPr/>
              <p:nvPr/>
            </p:nvSpPr>
            <p:spPr>
              <a:xfrm>
                <a:off x="6324425" y="-979684"/>
                <a:ext cx="2586479" cy="391431"/>
              </a:xfrm>
              <a:prstGeom prst="rect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18BE640-86CA-F792-F576-F42BFAF9C685}"/>
                  </a:ext>
                </a:extLst>
              </p:cNvPr>
              <p:cNvSpPr/>
              <p:nvPr/>
            </p:nvSpPr>
            <p:spPr>
              <a:xfrm>
                <a:off x="6196432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55A518B0-943A-5316-7FE6-DB1413B858EB}"/>
                  </a:ext>
                </a:extLst>
              </p:cNvPr>
              <p:cNvSpPr/>
              <p:nvPr/>
            </p:nvSpPr>
            <p:spPr>
              <a:xfrm>
                <a:off x="8762739" y="-979683"/>
                <a:ext cx="292100" cy="391431"/>
              </a:xfrm>
              <a:prstGeom prst="ellipse">
                <a:avLst/>
              </a:prstGeom>
              <a:solidFill>
                <a:srgbClr val="FF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文本占位符 1111">
              <a:extLst>
                <a:ext uri="{FF2B5EF4-FFF2-40B4-BE49-F238E27FC236}">
                  <a16:creationId xmlns:a16="http://schemas.microsoft.com/office/drawing/2014/main" id="{342D8F4E-5CD9-3ADA-3C9D-0B1173148284}"/>
                </a:ext>
              </a:extLst>
            </p:cNvPr>
            <p:cNvSpPr txBox="1"/>
            <p:nvPr/>
          </p:nvSpPr>
          <p:spPr>
            <a:xfrm>
              <a:off x="5884864" y="-979684"/>
              <a:ext cx="3375531" cy="391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r" defTabSz="91376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kern="1200">
                  <a:solidFill>
                    <a:srgbClr val="08A0E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latin typeface="+mj-ea"/>
                  <a:ea typeface="+mj-ea"/>
                </a:rPr>
                <a:t>邮箱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+mn-cs"/>
                </a:rPr>
                <a:t>：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55600" dist="88900" dir="2700000" algn="tl" rotWithShape="0">
                      <a:prstClr val="black">
                        <a:alpha val="28000"/>
                      </a:prstClr>
                    </a:outerShdw>
                  </a:effectLst>
                  <a:uLnTx/>
                  <a:uFillTx/>
                  <a:latin typeface="+mj-ea"/>
                  <a:ea typeface="+mj-ea"/>
                  <a:cs typeface="Times New Roman" panose="02020603050405020304" pitchFamily="18" charset="0"/>
                </a:rPr>
                <a:t>quanhao@impcas.ac.cn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55600" dist="88900" dir="2700000" algn="tl" rotWithShape="0">
                    <a:prstClr val="black">
                      <a:alpha val="28000"/>
                    </a:prstClr>
                  </a:outerShdw>
                </a:effectLst>
                <a:uLnTx/>
                <a:uFillTx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6715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1512" y="0"/>
            <a:ext cx="11520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80377" y="371475"/>
            <a:ext cx="10033350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6277005" y="1119176"/>
            <a:ext cx="5125668" cy="887669"/>
            <a:chOff x="6277005" y="1119176"/>
            <a:chExt cx="5125668" cy="887669"/>
          </a:xfrm>
        </p:grpSpPr>
        <p:sp>
          <p:nvSpPr>
            <p:cNvPr id="16" name="菱形 15"/>
            <p:cNvSpPr/>
            <p:nvPr>
              <p:custDataLst>
                <p:tags r:id="rId14"/>
              </p:custDataLst>
            </p:nvPr>
          </p:nvSpPr>
          <p:spPr bwMode="auto">
            <a:xfrm>
              <a:off x="6277005" y="1235563"/>
              <a:ext cx="771282" cy="771282"/>
            </a:xfrm>
            <a:prstGeom prst="diamond">
              <a:avLst/>
            </a:prstGeom>
            <a:solidFill>
              <a:srgbClr val="1A3172"/>
            </a:solidFill>
            <a:ln w="38100">
              <a:noFill/>
            </a:ln>
            <a:effectLst>
              <a:outerShdw blurRad="355600" dist="88900" dir="2700000" algn="tl" rotWithShape="0">
                <a:srgbClr val="1A3172">
                  <a:alpha val="27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9" name="TextBox 31"/>
            <p:cNvSpPr txBox="1"/>
            <p:nvPr>
              <p:custDataLst>
                <p:tags r:id="rId15"/>
              </p:custDataLst>
            </p:nvPr>
          </p:nvSpPr>
          <p:spPr bwMode="auto">
            <a:xfrm>
              <a:off x="7281987" y="1119176"/>
              <a:ext cx="4120686" cy="74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360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3200" spc="600" dirty="0">
                  <a:solidFill>
                    <a:srgbClr val="1A3172"/>
                  </a:solidFill>
                  <a:latin typeface="+mn-ea"/>
                </a:rPr>
                <a:t>研究背景</a:t>
              </a:r>
            </a:p>
          </p:txBody>
        </p:sp>
        <p:cxnSp>
          <p:nvCxnSpPr>
            <p:cNvPr id="34" name="直接连接符 33"/>
            <p:cNvCxnSpPr/>
            <p:nvPr>
              <p:custDataLst>
                <p:tags r:id="rId16"/>
              </p:custDataLst>
            </p:nvPr>
          </p:nvCxnSpPr>
          <p:spPr>
            <a:xfrm>
              <a:off x="7340054" y="2006845"/>
              <a:ext cx="3984488" cy="0"/>
            </a:xfrm>
            <a:prstGeom prst="line">
              <a:avLst/>
            </a:prstGeom>
            <a:ln w="6350" cap="rnd">
              <a:solidFill>
                <a:schemeClr val="tx1">
                  <a:lumMod val="75000"/>
                  <a:lumOff val="2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6277005" y="2597253"/>
            <a:ext cx="5125668" cy="771282"/>
            <a:chOff x="6277005" y="2597253"/>
            <a:chExt cx="5125668" cy="771282"/>
          </a:xfrm>
        </p:grpSpPr>
        <p:sp>
          <p:nvSpPr>
            <p:cNvPr id="22" name="菱形 21"/>
            <p:cNvSpPr/>
            <p:nvPr>
              <p:custDataLst>
                <p:tags r:id="rId11"/>
              </p:custDataLst>
            </p:nvPr>
          </p:nvSpPr>
          <p:spPr bwMode="auto">
            <a:xfrm>
              <a:off x="6277005" y="2597253"/>
              <a:ext cx="771282" cy="771282"/>
            </a:xfrm>
            <a:prstGeom prst="diamond">
              <a:avLst/>
            </a:prstGeom>
            <a:solidFill>
              <a:srgbClr val="1A3172"/>
            </a:solidFill>
            <a:ln w="38100">
              <a:noFill/>
            </a:ln>
            <a:effectLst>
              <a:outerShdw blurRad="355600" dist="88900" dir="2700000" algn="tl" rotWithShape="0">
                <a:srgbClr val="1A3172">
                  <a:alpha val="27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24" name="TextBox 31"/>
            <p:cNvSpPr txBox="1"/>
            <p:nvPr>
              <p:custDataLst>
                <p:tags r:id="rId12"/>
              </p:custDataLst>
            </p:nvPr>
          </p:nvSpPr>
          <p:spPr bwMode="auto">
            <a:xfrm>
              <a:off x="7281987" y="2618834"/>
              <a:ext cx="4120686" cy="74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360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200" spc="600" dirty="0">
                  <a:solidFill>
                    <a:srgbClr val="1A3172"/>
                  </a:solidFill>
                  <a:latin typeface="+mn-ea"/>
                  <a:sym typeface="+mn-lt"/>
                </a:rPr>
                <a:t>设计方案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13"/>
              </p:custDataLst>
            </p:nvPr>
          </p:nvCxnSpPr>
          <p:spPr>
            <a:xfrm>
              <a:off x="7340054" y="3368535"/>
              <a:ext cx="3984488" cy="0"/>
            </a:xfrm>
            <a:prstGeom prst="line">
              <a:avLst/>
            </a:prstGeom>
            <a:ln w="6350" cap="rnd">
              <a:solidFill>
                <a:schemeClr val="tx1">
                  <a:lumMod val="75000"/>
                  <a:lumOff val="2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>
            <p:custDataLst>
              <p:tags r:id="rId3"/>
            </p:custDataLst>
          </p:nvPr>
        </p:nvGrpSpPr>
        <p:grpSpPr>
          <a:xfrm>
            <a:off x="6277005" y="3958943"/>
            <a:ext cx="5125668" cy="771282"/>
            <a:chOff x="6277005" y="3958943"/>
            <a:chExt cx="5125668" cy="771282"/>
          </a:xfrm>
        </p:grpSpPr>
        <p:sp>
          <p:nvSpPr>
            <p:cNvPr id="26" name="菱形 25"/>
            <p:cNvSpPr/>
            <p:nvPr>
              <p:custDataLst>
                <p:tags r:id="rId8"/>
              </p:custDataLst>
            </p:nvPr>
          </p:nvSpPr>
          <p:spPr bwMode="auto">
            <a:xfrm>
              <a:off x="6277005" y="3958943"/>
              <a:ext cx="771282" cy="771282"/>
            </a:xfrm>
            <a:prstGeom prst="diamond">
              <a:avLst/>
            </a:prstGeom>
            <a:solidFill>
              <a:srgbClr val="1A3172"/>
            </a:solidFill>
            <a:ln w="38100">
              <a:noFill/>
            </a:ln>
            <a:effectLst>
              <a:outerShdw blurRad="355600" dist="88900" dir="2700000" algn="tl" rotWithShape="0">
                <a:srgbClr val="1A3172">
                  <a:alpha val="27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28" name="TextBox 31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7281987" y="3980524"/>
              <a:ext cx="4120686" cy="74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360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200" spc="600" dirty="0">
                  <a:solidFill>
                    <a:srgbClr val="1A3172"/>
                  </a:solidFill>
                  <a:latin typeface="+mn-ea"/>
                </a:rPr>
                <a:t>测试结果</a:t>
              </a:r>
            </a:p>
          </p:txBody>
        </p:sp>
        <p:cxnSp>
          <p:nvCxnSpPr>
            <p:cNvPr id="38" name="直接连接符 37"/>
            <p:cNvCxnSpPr/>
            <p:nvPr>
              <p:custDataLst>
                <p:tags r:id="rId10"/>
              </p:custDataLst>
            </p:nvPr>
          </p:nvCxnSpPr>
          <p:spPr>
            <a:xfrm>
              <a:off x="7340054" y="4724350"/>
              <a:ext cx="3984488" cy="0"/>
            </a:xfrm>
            <a:prstGeom prst="line">
              <a:avLst/>
            </a:prstGeom>
            <a:ln w="6350" cap="rnd">
              <a:solidFill>
                <a:schemeClr val="tx1">
                  <a:lumMod val="75000"/>
                  <a:lumOff val="2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333378" y="1405691"/>
            <a:ext cx="4216744" cy="4311372"/>
            <a:chOff x="1329535" y="2086986"/>
            <a:chExt cx="2851930" cy="2999852"/>
          </a:xfrm>
        </p:grpSpPr>
        <p:sp>
          <p:nvSpPr>
            <p:cNvPr id="9" name="矩形 8"/>
            <p:cNvSpPr/>
            <p:nvPr/>
          </p:nvSpPr>
          <p:spPr>
            <a:xfrm>
              <a:off x="1485000" y="2799000"/>
              <a:ext cx="2541000" cy="56291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CONTENTS</a:t>
              </a:r>
            </a:p>
          </p:txBody>
        </p:sp>
        <p:sp>
          <p:nvSpPr>
            <p:cNvPr id="56" name="菱形 55"/>
            <p:cNvSpPr/>
            <p:nvPr/>
          </p:nvSpPr>
          <p:spPr bwMode="auto">
            <a:xfrm>
              <a:off x="1329535" y="2086986"/>
              <a:ext cx="2851930" cy="2999852"/>
            </a:xfrm>
            <a:prstGeom prst="diamond">
              <a:avLst/>
            </a:prstGeom>
            <a:solidFill>
              <a:srgbClr val="1A3172"/>
            </a:solidFill>
            <a:ln w="38100">
              <a:noFill/>
            </a:ln>
            <a:effectLst>
              <a:outerShdw blurRad="355600" dist="88900" dir="2700000" algn="tl" rotWithShape="0">
                <a:srgbClr val="1A3172">
                  <a:alpha val="27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240557" y="3361912"/>
              <a:ext cx="900000" cy="450000"/>
            </a:xfrm>
            <a:prstGeom prst="rect">
              <a:avLst/>
            </a:prstGeom>
            <a:noFill/>
          </p:spPr>
          <p:txBody>
            <a:bodyPr wrap="none" rtlCol="0" anchor="ctr">
              <a:normAutofit fontScale="92500" lnSpcReduction="20000"/>
            </a:bodyPr>
            <a:lstStyle/>
            <a:p>
              <a:pPr algn="ctr"/>
              <a:r>
                <a:rPr lang="zh-CN" altLang="en-US" sz="440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+mn-ea"/>
                  <a:sym typeface="+mn-lt"/>
                </a:rPr>
                <a:t>目录</a:t>
              </a:r>
              <a:endParaRPr lang="en-US" altLang="zh-CN" sz="4400" dirty="0">
                <a:solidFill>
                  <a:schemeClr val="bg1">
                    <a:lumMod val="9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  <p:cxnSp>
          <p:nvCxnSpPr>
            <p:cNvPr id="12" name="直接连接符 11"/>
            <p:cNvCxnSpPr>
              <a:stCxn id="10" idx="1"/>
            </p:cNvCxnSpPr>
            <p:nvPr/>
          </p:nvCxnSpPr>
          <p:spPr>
            <a:xfrm flipH="1">
              <a:off x="1655557" y="3586912"/>
              <a:ext cx="585000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stCxn id="10" idx="3"/>
            </p:cNvCxnSpPr>
            <p:nvPr/>
          </p:nvCxnSpPr>
          <p:spPr>
            <a:xfrm>
              <a:off x="3140557" y="3586912"/>
              <a:ext cx="586800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直接连接符 12"/>
          <p:cNvCxnSpPr/>
          <p:nvPr/>
        </p:nvCxnSpPr>
        <p:spPr>
          <a:xfrm flipH="1">
            <a:off x="1407501" y="568813"/>
            <a:ext cx="1034249" cy="112395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H="1">
            <a:off x="2003458" y="1034216"/>
            <a:ext cx="438292" cy="434758"/>
          </a:xfrm>
          <a:prstGeom prst="line">
            <a:avLst/>
          </a:prstGeom>
          <a:ln w="25400">
            <a:solidFill>
              <a:srgbClr val="FF9C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2389134" y="5524259"/>
            <a:ext cx="1034249" cy="112395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H="1">
            <a:off x="2490345" y="5650502"/>
            <a:ext cx="438292" cy="434758"/>
          </a:xfrm>
          <a:prstGeom prst="line">
            <a:avLst/>
          </a:prstGeom>
          <a:ln w="25400">
            <a:solidFill>
              <a:srgbClr val="FF9C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>
            <p:custDataLst>
              <p:tags r:id="rId4"/>
            </p:custDataLst>
          </p:nvPr>
        </p:nvGrpSpPr>
        <p:grpSpPr>
          <a:xfrm>
            <a:off x="6277005" y="5222734"/>
            <a:ext cx="5125668" cy="771282"/>
            <a:chOff x="6277005" y="3958943"/>
            <a:chExt cx="5125668" cy="771282"/>
          </a:xfrm>
        </p:grpSpPr>
        <p:sp>
          <p:nvSpPr>
            <p:cNvPr id="33" name="菱形 32"/>
            <p:cNvSpPr/>
            <p:nvPr>
              <p:custDataLst>
                <p:tags r:id="rId5"/>
              </p:custDataLst>
            </p:nvPr>
          </p:nvSpPr>
          <p:spPr bwMode="auto">
            <a:xfrm>
              <a:off x="6277005" y="3958943"/>
              <a:ext cx="771282" cy="771282"/>
            </a:xfrm>
            <a:prstGeom prst="diamond">
              <a:avLst/>
            </a:prstGeom>
            <a:solidFill>
              <a:srgbClr val="1A3172"/>
            </a:solidFill>
            <a:ln w="38100">
              <a:noFill/>
            </a:ln>
            <a:effectLst>
              <a:outerShdw blurRad="355600" dist="88900" dir="2700000" algn="tl" rotWithShape="0">
                <a:srgbClr val="1A3172">
                  <a:alpha val="27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5" name="TextBox 31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7281987" y="3980524"/>
              <a:ext cx="4120686" cy="74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3600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3200" spc="600" dirty="0">
                  <a:solidFill>
                    <a:srgbClr val="1A3172"/>
                  </a:solidFill>
                  <a:latin typeface="+mn-ea"/>
                </a:rPr>
                <a:t>总结</a:t>
              </a:r>
              <a:endParaRPr lang="en-US" altLang="zh-CN" sz="3200" spc="600" dirty="0">
                <a:solidFill>
                  <a:srgbClr val="1A3172"/>
                </a:solidFill>
                <a:latin typeface="+mn-ea"/>
                <a:sym typeface="+mn-lt"/>
              </a:endParaRPr>
            </a:p>
          </p:txBody>
        </p:sp>
        <p:cxnSp>
          <p:nvCxnSpPr>
            <p:cNvPr id="36" name="直接连接符 35"/>
            <p:cNvCxnSpPr/>
            <p:nvPr>
              <p:custDataLst>
                <p:tags r:id="rId7"/>
              </p:custDataLst>
            </p:nvPr>
          </p:nvCxnSpPr>
          <p:spPr>
            <a:xfrm>
              <a:off x="7340054" y="4724350"/>
              <a:ext cx="3984488" cy="0"/>
            </a:xfrm>
            <a:prstGeom prst="line">
              <a:avLst/>
            </a:prstGeom>
            <a:ln w="6350" cap="rnd">
              <a:solidFill>
                <a:schemeClr val="tx1">
                  <a:lumMod val="75000"/>
                  <a:lumOff val="2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16532" y="837908"/>
            <a:ext cx="10825884" cy="54713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15410" y="1465053"/>
            <a:ext cx="2149901" cy="2149901"/>
            <a:chOff x="5015408" y="1196255"/>
            <a:chExt cx="2149901" cy="2149901"/>
          </a:xfrm>
        </p:grpSpPr>
        <p:sp>
          <p:nvSpPr>
            <p:cNvPr id="10" name="菱形 9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1A3172"/>
            </a:solidFill>
            <a:ln w="38100">
              <a:solidFill>
                <a:srgbClr val="1A317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357655" y="1671042"/>
              <a:ext cx="147668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72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72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949700" y="3743491"/>
            <a:ext cx="6260098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PS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是最领先的探测器技术之一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0615" y="5848985"/>
            <a:ext cx="1519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HIAF</a:t>
            </a:r>
            <a:r>
              <a:rPr lang="zh-CN" altLang="en-US"/>
              <a:t>装置</a:t>
            </a:r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415925" y="1530350"/>
            <a:ext cx="5405755" cy="40544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51445" y="5848985"/>
            <a:ext cx="2040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+mn-ea"/>
              </a:rPr>
              <a:t>     HIRIBL</a:t>
            </a:r>
            <a:r>
              <a:rPr lang="zh-CN" altLang="en-US"/>
              <a:t>结构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75910" y="1047750"/>
            <a:ext cx="6465570" cy="2953385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HIAF</a:t>
            </a:r>
            <a:r>
              <a:rPr lang="zh-CN" altLang="en-US" sz="2400" dirty="0"/>
              <a:t>是</a:t>
            </a:r>
            <a:r>
              <a:rPr lang="en-US" altLang="zh-CN" sz="2400" dirty="0"/>
              <a:t>“</a:t>
            </a:r>
            <a:r>
              <a:rPr lang="zh-CN" altLang="en-US" sz="2400" dirty="0"/>
              <a:t>十二五</a:t>
            </a:r>
            <a:r>
              <a:rPr lang="en-US" altLang="zh-CN" sz="2400" dirty="0"/>
              <a:t>”</a:t>
            </a:r>
            <a:r>
              <a:rPr lang="zh-CN" altLang="en-US" sz="2400" dirty="0"/>
              <a:t>国家重大科技基础设施之一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/>
              <a:t>配置放射性次级束流分离器（</a:t>
            </a:r>
            <a:r>
              <a:rPr lang="en-US" altLang="zh-CN" sz="2400" dirty="0"/>
              <a:t>HIRIBL</a:t>
            </a:r>
            <a:r>
              <a:rPr lang="zh-CN" altLang="en-US" sz="2400" dirty="0"/>
              <a:t>）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/>
              <a:t>采用</a:t>
            </a:r>
            <a:r>
              <a:rPr lang="en-US" altLang="zh-CN" sz="2400" dirty="0"/>
              <a:t>Bρ-TOF-ΔE</a:t>
            </a:r>
            <a:r>
              <a:rPr lang="zh-CN" altLang="en-US" sz="2400" dirty="0"/>
              <a:t>方法，要求测量</a:t>
            </a:r>
            <a:r>
              <a:rPr lang="en-US" altLang="zh-CN" sz="2400" dirty="0"/>
              <a:t>Z&lt;93</a:t>
            </a:r>
            <a:r>
              <a:rPr lang="zh-CN" altLang="en-US" sz="2400" dirty="0"/>
              <a:t>的粒子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选取气体电离室作为能损探测器</a:t>
            </a:r>
            <a:endParaRPr lang="zh-CN" altLang="en-US" sz="2400" dirty="0"/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/>
              <a:t>在</a:t>
            </a:r>
            <a:r>
              <a:rPr lang="en-US" altLang="zh-CN" sz="2400" dirty="0"/>
              <a:t>F4</a:t>
            </a:r>
            <a:r>
              <a:rPr lang="zh-CN" altLang="en-US" sz="2400" dirty="0"/>
              <a:t>和</a:t>
            </a:r>
            <a:r>
              <a:rPr lang="en-US" altLang="zh-CN" sz="2400" dirty="0"/>
              <a:t>F6</a:t>
            </a:r>
            <a:r>
              <a:rPr lang="zh-CN" altLang="en-US" sz="2400" dirty="0"/>
              <a:t>处安装能损探测器</a:t>
            </a:r>
          </a:p>
        </p:txBody>
      </p:sp>
      <p:pic>
        <p:nvPicPr>
          <p:cNvPr id="14" name="图片 13" descr="bea69fecb1257b426a959515a4153f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80" y="4037330"/>
            <a:ext cx="5953760" cy="15405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zh-CN" altLang="en-US">
                <a:sym typeface="+mn-ea"/>
              </a:rPr>
              <a:t>现有数字化仪不适用，需要研究新一代仪器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" y="1304925"/>
            <a:ext cx="3959225" cy="21310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68780" y="3435985"/>
            <a:ext cx="149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屏栅电离室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19430" y="3804285"/>
            <a:ext cx="4543425" cy="210947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由阴极，栅极，阳极组成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>
                <a:sym typeface="+mn-ea"/>
              </a:rPr>
              <a:t>栅极有屏蔽作用</a:t>
            </a:r>
            <a:endParaRPr lang="en-US" altLang="zh-CN" sz="2400" dirty="0"/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>
                <a:sym typeface="+mn-ea"/>
              </a:rPr>
              <a:t>感应电流的持续时间基本一致</a:t>
            </a:r>
            <a:endParaRPr lang="zh-CN" altLang="en-US" sz="2400" dirty="0"/>
          </a:p>
        </p:txBody>
      </p:sp>
      <p:pic>
        <p:nvPicPr>
          <p:cNvPr id="2136219227" name="图片 1" descr="图示, 工程绘图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775" y="1051008"/>
            <a:ext cx="3394075" cy="24123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01285" y="3430905"/>
            <a:ext cx="2327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twins-MUSIC</a:t>
            </a:r>
            <a:r>
              <a:rPr lang="zh-CN" altLang="en-US"/>
              <a:t>探测器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71560" y="3430905"/>
            <a:ext cx="3082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粒子入射间隔较短示意图</a:t>
            </a:r>
          </a:p>
        </p:txBody>
      </p:sp>
      <p:pic>
        <p:nvPicPr>
          <p:cNvPr id="8" name="图片 7" descr="Fig. 2. The picture of the twins-MUSIC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0" y="1273810"/>
            <a:ext cx="3984625" cy="2117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02300" y="3804920"/>
            <a:ext cx="6050915" cy="210947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由单一阳极平面改成多阳极读出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>
                <a:sym typeface="+mn-ea"/>
              </a:rPr>
              <a:t>由两个子电离室场笼，以及金属外壳组成</a:t>
            </a:r>
            <a:endParaRPr lang="en-US" altLang="zh-CN" sz="2400" dirty="0"/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/>
              <a:t>可以判断入射位置和入射顺序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15925" y="6330950"/>
            <a:ext cx="11425555" cy="26416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  <a:sym typeface="+mn-ea"/>
              </a:rPr>
              <a:t>现有读出电子学不适用，需要研究新一代仪器</a:t>
            </a:r>
          </a:p>
          <a:p>
            <a:pPr algn="ctr"/>
            <a:endParaRPr lang="zh-CN" altLang="en-US" sz="32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+mn-ea"/>
                <a:ea typeface="+mn-ea"/>
              </a:rPr>
              <a:t>预期目标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9029917"/>
              </p:ext>
            </p:extLst>
          </p:nvPr>
        </p:nvGraphicFramePr>
        <p:xfrm>
          <a:off x="1230630" y="2473325"/>
          <a:ext cx="9837420" cy="3162300"/>
        </p:xfrm>
        <a:graphic>
          <a:graphicData uri="http://schemas.openxmlformats.org/drawingml/2006/table">
            <a:tbl>
              <a:tblPr firstRow="1" firstCol="1" bandRow="1"/>
              <a:tblGrid>
                <a:gridCol w="4907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9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通道数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幅度分辨率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</a:t>
                      </a: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.5</a:t>
                      </a: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计数率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10^6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寿命需求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&gt;3年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测量电荷范围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3.2 fC - 2043.2 fC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矩形: 圆角 14"/>
          <p:cNvSpPr/>
          <p:nvPr/>
        </p:nvSpPr>
        <p:spPr>
          <a:xfrm>
            <a:off x="850265" y="2070100"/>
            <a:ext cx="10503535" cy="39751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4090" y="1110615"/>
            <a:ext cx="1037907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读出电子学要求</a:t>
            </a:r>
            <a:endParaRPr lang="en-US" altLang="zh-CN" sz="2800" b="1" dirty="0">
              <a:latin typeface="+mn-ea"/>
            </a:endParaRPr>
          </a:p>
          <a:p>
            <a:endParaRPr lang="zh-CN" altLang="en-US" sz="2400" b="1" dirty="0"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16532" y="837908"/>
            <a:ext cx="10825884" cy="54713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15410" y="1465053"/>
            <a:ext cx="2149901" cy="2149901"/>
            <a:chOff x="5015408" y="1196255"/>
            <a:chExt cx="2149901" cy="2149901"/>
          </a:xfrm>
        </p:grpSpPr>
        <p:sp>
          <p:nvSpPr>
            <p:cNvPr id="10" name="菱形 9"/>
            <p:cNvSpPr/>
            <p:nvPr/>
          </p:nvSpPr>
          <p:spPr bwMode="auto">
            <a:xfrm>
              <a:off x="5015408" y="1196255"/>
              <a:ext cx="2149901" cy="2149901"/>
            </a:xfrm>
            <a:prstGeom prst="diamond">
              <a:avLst/>
            </a:prstGeom>
            <a:solidFill>
              <a:srgbClr val="1A3172"/>
            </a:solidFill>
            <a:ln w="38100">
              <a:solidFill>
                <a:srgbClr val="1A317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357655" y="1671042"/>
              <a:ext cx="147668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77797" y="3429166"/>
            <a:ext cx="10825884" cy="198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设计方案</a:t>
            </a:r>
            <a:endParaRPr kumimoji="0" lang="en-US" altLang="zh-CN" sz="5400" b="1" i="0" u="none" strike="noStrike" kern="1200" cap="none" spc="60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14025" y="632015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硬件设计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67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3560" y="4845685"/>
            <a:ext cx="2468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ym typeface="+mn-ea"/>
              </a:rPr>
              <a:t>读出控制系统框架图</a:t>
            </a:r>
          </a:p>
          <a:p>
            <a:endParaRPr lang="zh-CN" altLang="en-US">
              <a:sym typeface="+mn-ea"/>
            </a:endParaRPr>
          </a:p>
        </p:txBody>
      </p:sp>
      <p:pic>
        <p:nvPicPr>
          <p:cNvPr id="4" name="图片 4" descr="Fig. 3. The architecture of the readout electronics for MUSIC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" y="1047433"/>
            <a:ext cx="5271770" cy="36493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5925" y="5256530"/>
            <a:ext cx="4543425" cy="1365885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>
                <a:sym typeface="+mn-ea"/>
              </a:rPr>
              <a:t>  9</a:t>
            </a:r>
            <a:r>
              <a:rPr lang="zh-CN" altLang="en-US" sz="2400">
                <a:sym typeface="+mn-ea"/>
              </a:rPr>
              <a:t>个电荷灵敏前置放大器（</a:t>
            </a:r>
            <a:r>
              <a:rPr lang="en-US" altLang="zh-CN" sz="2400">
                <a:sym typeface="+mn-ea"/>
              </a:rPr>
              <a:t>CSA</a:t>
            </a:r>
            <a:r>
              <a:rPr lang="zh-CN" altLang="en-US" sz="2400">
                <a:sym typeface="+mn-ea"/>
              </a:rPr>
              <a:t>）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en-US" altLang="zh-CN" sz="2400">
                <a:sym typeface="+mn-ea"/>
              </a:rPr>
              <a:t>1</a:t>
            </a:r>
            <a:r>
              <a:rPr lang="zh-CN" altLang="en-US" sz="2400">
                <a:sym typeface="+mn-ea"/>
              </a:rPr>
              <a:t>个读出控制模块（</a:t>
            </a:r>
            <a:r>
              <a:rPr lang="en-US" altLang="zh-CN" sz="2400">
                <a:sym typeface="+mn-ea"/>
              </a:rPr>
              <a:t>RCM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 dirty="0"/>
          </a:p>
        </p:txBody>
      </p:sp>
      <p:pic>
        <p:nvPicPr>
          <p:cNvPr id="7" name="图片 6" descr="0315cc98c5a2f92101944afcb660be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10120" y="-89535"/>
            <a:ext cx="3314700" cy="55892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77076" y="4457617"/>
            <a:ext cx="1639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CSA</a:t>
            </a:r>
            <a:r>
              <a:rPr lang="zh-CN" altLang="en-US" dirty="0">
                <a:sym typeface="+mn-ea"/>
              </a:rPr>
              <a:t>实拍图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37860" y="4697095"/>
            <a:ext cx="6103620" cy="174244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将电荷信号转换成电压信号</a:t>
            </a:r>
            <a:endParaRPr lang="en-US" altLang="zh-CN" sz="2400">
              <a:sym typeface="+mn-ea"/>
            </a:endParaRP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>
                <a:sym typeface="+mn-ea"/>
              </a:rPr>
              <a:t>奇零相消电路，衰减系数</a:t>
            </a:r>
            <a:r>
              <a:rPr lang="en-US" altLang="zh-CN" sz="2400">
                <a:sym typeface="+mn-ea"/>
              </a:rPr>
              <a:t>1us</a:t>
            </a:r>
            <a:r>
              <a:rPr lang="zh-CN" altLang="en-US" sz="2400">
                <a:sym typeface="+mn-ea"/>
              </a:rPr>
              <a:t>，消除过充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二级钳位保护电路，保护</a:t>
            </a:r>
            <a:r>
              <a:rPr lang="en-US" altLang="zh-CN" sz="2400">
                <a:sym typeface="+mn-ea"/>
              </a:rPr>
              <a:t>CSA</a:t>
            </a:r>
            <a:r>
              <a:rPr lang="zh-CN" altLang="en-US" sz="2400">
                <a:sym typeface="+mn-ea"/>
              </a:rPr>
              <a:t>和</a:t>
            </a:r>
            <a:r>
              <a:rPr lang="en-US" altLang="zh-CN" sz="2400">
                <a:sym typeface="+mn-ea"/>
              </a:rPr>
              <a:t>RCM</a:t>
            </a:r>
            <a:endParaRPr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îşḻíḑe"/>
          <p:cNvSpPr txBox="1"/>
          <p:nvPr/>
        </p:nvSpPr>
        <p:spPr bwMode="auto">
          <a:xfrm>
            <a:off x="135416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îşḻíḑe"/>
          <p:cNvSpPr txBox="1"/>
          <p:nvPr/>
        </p:nvSpPr>
        <p:spPr bwMode="auto">
          <a:xfrm>
            <a:off x="5063079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îşḻíḑe"/>
          <p:cNvSpPr txBox="1"/>
          <p:nvPr/>
        </p:nvSpPr>
        <p:spPr bwMode="auto">
          <a:xfrm>
            <a:off x="8771990" y="3391607"/>
            <a:ext cx="73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328737" y="235280"/>
            <a:ext cx="10850563" cy="663575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硬件设计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3" y="0"/>
            <a:ext cx="4816257" cy="9525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6781" y="1047750"/>
            <a:ext cx="11425809" cy="557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2410460" y="6253480"/>
            <a:ext cx="2607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ym typeface="+mn-ea"/>
              </a:rPr>
              <a:t>读出控制电子学框架图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66050" y="1659255"/>
            <a:ext cx="3127375" cy="383413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Autofit/>
          </a:bodyPr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前端接口电路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模拟调理电路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>
                <a:sym typeface="+mn-ea"/>
              </a:rPr>
              <a:t>模数变化电路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en-US" altLang="zh-CN" sz="2400" dirty="0">
                <a:sym typeface="+mn-ea"/>
              </a:rPr>
              <a:t>FPGA</a:t>
            </a:r>
            <a:r>
              <a:rPr lang="zh-CN" altLang="en-US" sz="2400" dirty="0">
                <a:sym typeface="+mn-ea"/>
              </a:rPr>
              <a:t>及其外围电路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sym typeface="+mn-ea"/>
              </a:rPr>
              <a:t>  光纤传输电路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400" dirty="0"/>
              <a:t>  </a:t>
            </a:r>
            <a:r>
              <a:rPr lang="zh-CN" altLang="en-US" sz="2400" dirty="0">
                <a:sym typeface="+mn-ea"/>
              </a:rPr>
              <a:t>电源电路</a:t>
            </a: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en-US" altLang="zh-CN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0614025" y="6309995"/>
            <a:ext cx="1577975" cy="54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9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4FC3C052-759E-9F15-746E-8F7425FF03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333252"/>
              </p:ext>
            </p:extLst>
          </p:nvPr>
        </p:nvGraphicFramePr>
        <p:xfrm>
          <a:off x="839443" y="1047750"/>
          <a:ext cx="5657850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5657584" imgH="5219720" progId="Visio.Drawing.15">
                  <p:embed/>
                </p:oleObj>
              </mc:Choice>
              <mc:Fallback>
                <p:oleObj name="Visio" r:id="rId5" imgW="5657584" imgH="521972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443" y="1047750"/>
                        <a:ext cx="5657850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毕业答辩设计论文答辩PPT模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74*248"/>
  <p:tag name="TABLE_ENDDRAG_RECT" val="96*194*774*2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0.62496062992125,&quot;left&quot;:32.75,&quot;top&quot;:82.47503937007875,&quot;width&quot;:899.62503937007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0.62496062992125,&quot;left&quot;:32.75,&quot;top&quot;:82.47503937007875,&quot;width&quot;:899.625039370078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0.62496062992125,&quot;left&quot;:32.75,&quot;top&quot;:82.47503937007875,&quot;width&quot;:899.625039370078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0.62496062992125,&quot;left&quot;:32.75,&quot;top&quot;:82.47503937007875,&quot;width&quot;:899.62503937007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0.62496062992125,&quot;left&quot;:32.75,&quot;top&quot;:82.47503937007875,&quot;width&quot;:899.625039370078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0.62496062992125,&quot;left&quot;:32.75,&quot;top&quot;:82.47503937007875,&quot;width&quot;:899.625039370078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8.95,&quot;left&quot;:32.75,&quot;top&quot;:82.5,&quot;width&quot;:899.6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8.95,&quot;left&quot;:32.75,&quot;top&quot;:82.5,&quot;width&quot;:899.6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8.95,&quot;left&quot;:32.75,&quot;top&quot;:82.5,&quot;width&quot;:899.6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8.95,&quot;left&quot;:32.75,&quot;top&quot;:82.5,&quot;width&quot;:899.6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8.95,&quot;left&quot;:32.75,&quot;top&quot;:82.5,&quot;width&quot;:899.6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8.95,&quot;left&quot;:32.75,&quot;top&quot;:82.5,&quot;width&quot;:899.6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3.84566929133854,&quot;left&quot;:494.2523622047244,&quot;top&quot;:88.12409448818897,&quot;width&quot;:403.5959055118109}"/>
</p:tagLst>
</file>

<file path=ppt/theme/theme1.xml><?xml version="1.0" encoding="utf-8"?>
<a:theme xmlns:a="http://schemas.openxmlformats.org/drawingml/2006/main" name="千图网拥有20W+精美PPT模板 更多PPT模板下载至：www.58pic.com/office/ppt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167A2"/>
      </a:accent1>
      <a:accent2>
        <a:srgbClr val="0F4D96"/>
      </a:accent2>
      <a:accent3>
        <a:srgbClr val="3491CA"/>
      </a:accent3>
      <a:accent4>
        <a:srgbClr val="1B9AF9"/>
      </a:accent4>
      <a:accent5>
        <a:srgbClr val="01A4E1"/>
      </a:accent5>
      <a:accent6>
        <a:srgbClr val="006EBE"/>
      </a:accent6>
      <a:hlink>
        <a:srgbClr val="4472C4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123">
  <a:themeElements>
    <a:clrScheme name="答辩宝典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167A2"/>
      </a:accent1>
      <a:accent2>
        <a:srgbClr val="0F4D96"/>
      </a:accent2>
      <a:accent3>
        <a:srgbClr val="3491CA"/>
      </a:accent3>
      <a:accent4>
        <a:srgbClr val="1B9AF9"/>
      </a:accent4>
      <a:accent5>
        <a:srgbClr val="01A4E1"/>
      </a:accent5>
      <a:accent6>
        <a:srgbClr val="006EBE"/>
      </a:accent6>
      <a:hlink>
        <a:srgbClr val="4472C4"/>
      </a:hlink>
      <a:folHlink>
        <a:srgbClr val="BFBFBF"/>
      </a:folHlink>
    </a:clrScheme>
    <a:fontScheme name="wmzyb455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38100">
          <a:noFill/>
        </a:ln>
      </a:spPr>
      <a:bodyPr rtlCol="0" anchor="ctr"/>
      <a:lstStyle>
        <a:defPPr algn="ctr">
          <a:defRPr dirty="0" smtClean="0">
            <a:solidFill>
              <a:schemeClr val="dk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" cap="rnd">
          <a:solidFill>
            <a:schemeClr val="bg1">
              <a:lumMod val="75000"/>
            </a:schemeClr>
          </a:solidFill>
          <a:round/>
          <a:headEnd type="none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0000" tIns="46800" rIns="90000" bIns="46800" rtlCol="0" anchor="ctr" anchorCtr="0">
        <a:normAutofit/>
      </a:bodyPr>
      <a:lstStyle>
        <a:defPPr algn="ctr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167A2"/>
    </a:accent1>
    <a:accent2>
      <a:srgbClr val="0F4D96"/>
    </a:accent2>
    <a:accent3>
      <a:srgbClr val="3491CA"/>
    </a:accent3>
    <a:accent4>
      <a:srgbClr val="1B9AF9"/>
    </a:accent4>
    <a:accent5>
      <a:srgbClr val="01A4E1"/>
    </a:accent5>
    <a:accent6>
      <a:srgbClr val="006EBE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167A2"/>
    </a:accent1>
    <a:accent2>
      <a:srgbClr val="0F4D96"/>
    </a:accent2>
    <a:accent3>
      <a:srgbClr val="3491CA"/>
    </a:accent3>
    <a:accent4>
      <a:srgbClr val="1B9AF9"/>
    </a:accent4>
    <a:accent5>
      <a:srgbClr val="01A4E1"/>
    </a:accent5>
    <a:accent6>
      <a:srgbClr val="006EBE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167A2"/>
    </a:accent1>
    <a:accent2>
      <a:srgbClr val="0F4D96"/>
    </a:accent2>
    <a:accent3>
      <a:srgbClr val="3491CA"/>
    </a:accent3>
    <a:accent4>
      <a:srgbClr val="1B9AF9"/>
    </a:accent4>
    <a:accent5>
      <a:srgbClr val="01A4E1"/>
    </a:accent5>
    <a:accent6>
      <a:srgbClr val="006EBE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167A2"/>
    </a:accent1>
    <a:accent2>
      <a:srgbClr val="0F4D96"/>
    </a:accent2>
    <a:accent3>
      <a:srgbClr val="3491CA"/>
    </a:accent3>
    <a:accent4>
      <a:srgbClr val="1B9AF9"/>
    </a:accent4>
    <a:accent5>
      <a:srgbClr val="01A4E1"/>
    </a:accent5>
    <a:accent6>
      <a:srgbClr val="006EBE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167A2"/>
    </a:accent1>
    <a:accent2>
      <a:srgbClr val="0F4D96"/>
    </a:accent2>
    <a:accent3>
      <a:srgbClr val="3491CA"/>
    </a:accent3>
    <a:accent4>
      <a:srgbClr val="1B9AF9"/>
    </a:accent4>
    <a:accent5>
      <a:srgbClr val="01A4E1"/>
    </a:accent5>
    <a:accent6>
      <a:srgbClr val="006EBE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167A2"/>
    </a:accent1>
    <a:accent2>
      <a:srgbClr val="0F4D96"/>
    </a:accent2>
    <a:accent3>
      <a:srgbClr val="3491CA"/>
    </a:accent3>
    <a:accent4>
      <a:srgbClr val="1B9AF9"/>
    </a:accent4>
    <a:accent5>
      <a:srgbClr val="01A4E1"/>
    </a:accent5>
    <a:accent6>
      <a:srgbClr val="006EBE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785</Words>
  <Application>Microsoft Office PowerPoint</Application>
  <PresentationFormat>宽屏</PresentationFormat>
  <Paragraphs>161</Paragraphs>
  <Slides>19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Times New Roman</vt:lpstr>
      <vt:lpstr>Wingdings</vt:lpstr>
      <vt:lpstr>千图网拥有20W+精美PPT模板 更多PPT模板下载至：www.58pic.com/office/ppt</vt:lpstr>
      <vt:lpstr> 123</vt:lpstr>
      <vt:lpstr>Visio</vt:lpstr>
      <vt:lpstr>Microsoft Visio 绘图</vt:lpstr>
      <vt:lpstr>PowerPoint 演示文稿</vt:lpstr>
      <vt:lpstr>PowerPoint 演示文稿</vt:lpstr>
      <vt:lpstr>PowerPoint 演示文稿</vt:lpstr>
      <vt:lpstr>研究背景</vt:lpstr>
      <vt:lpstr>研究背景</vt:lpstr>
      <vt:lpstr>预期目标</vt:lpstr>
      <vt:lpstr>PowerPoint 演示文稿</vt:lpstr>
      <vt:lpstr>硬件设计</vt:lpstr>
      <vt:lpstr>硬件设计</vt:lpstr>
      <vt:lpstr>硬件设计0</vt:lpstr>
      <vt:lpstr>硬件设计</vt:lpstr>
      <vt:lpstr>固件设计</vt:lpstr>
      <vt:lpstr>PowerPoint 演示文稿</vt:lpstr>
      <vt:lpstr>测试结果</vt:lpstr>
      <vt:lpstr>测试结果</vt:lpstr>
      <vt:lpstr>测试结果</vt:lpstr>
      <vt:lpstr>PowerPoint 演示文稿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简约毕业答辩设计论文答辩PPT模板</dc:title>
  <dc:creator>全浩</dc:creator>
  <cp:lastModifiedBy>浩 全</cp:lastModifiedBy>
  <cp:revision>314</cp:revision>
  <dcterms:created xsi:type="dcterms:W3CDTF">2018-04-25T14:27:00Z</dcterms:created>
  <dcterms:modified xsi:type="dcterms:W3CDTF">2025-08-21T09:17:37Z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8</vt:lpwstr>
  </property>
  <property fmtid="{D5CDD505-2E9C-101B-9397-08002B2CF9AE}" pid="3" name="KSOProductBuildVer">
    <vt:lpwstr>2052-12.1.0.21915</vt:lpwstr>
  </property>
  <property fmtid="{D5CDD505-2E9C-101B-9397-08002B2CF9AE}" pid="4" name="ICV">
    <vt:lpwstr>45AA9AA6A81B4FEE946B4E97CEF92B7F_13</vt:lpwstr>
  </property>
</Properties>
</file>