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3" r:id="rId2"/>
    <p:sldMasterId id="2147483662" r:id="rId3"/>
    <p:sldMasterId id="2147483667" r:id="rId4"/>
    <p:sldMasterId id="2147483663" r:id="rId5"/>
    <p:sldMasterId id="2147483676" r:id="rId6"/>
    <p:sldMasterId id="2147483669" r:id="rId7"/>
    <p:sldMasterId id="2147483664" r:id="rId8"/>
  </p:sldMasterIdLst>
  <p:notesMasterIdLst>
    <p:notesMasterId r:id="rId32"/>
  </p:notesMasterIdLst>
  <p:handoutMasterIdLst>
    <p:handoutMasterId r:id="rId33"/>
  </p:handoutMasterIdLst>
  <p:sldIdLst>
    <p:sldId id="447" r:id="rId9"/>
    <p:sldId id="287" r:id="rId10"/>
    <p:sldId id="284" r:id="rId11"/>
    <p:sldId id="432" r:id="rId12"/>
    <p:sldId id="442" r:id="rId13"/>
    <p:sldId id="456" r:id="rId14"/>
    <p:sldId id="459" r:id="rId15"/>
    <p:sldId id="289" r:id="rId16"/>
    <p:sldId id="291" r:id="rId17"/>
    <p:sldId id="449" r:id="rId18"/>
    <p:sldId id="455" r:id="rId19"/>
    <p:sldId id="457" r:id="rId20"/>
    <p:sldId id="300" r:id="rId21"/>
    <p:sldId id="288" r:id="rId22"/>
    <p:sldId id="458" r:id="rId23"/>
    <p:sldId id="460" r:id="rId24"/>
    <p:sldId id="461" r:id="rId25"/>
    <p:sldId id="462" r:id="rId26"/>
    <p:sldId id="257" r:id="rId27"/>
    <p:sldId id="463" r:id="rId28"/>
    <p:sldId id="451" r:id="rId29"/>
    <p:sldId id="303" r:id="rId30"/>
    <p:sldId id="259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7" userDrawn="1">
          <p15:clr>
            <a:srgbClr val="A4A3A4"/>
          </p15:clr>
        </p15:guide>
        <p15:guide id="2" pos="271" userDrawn="1">
          <p15:clr>
            <a:srgbClr val="A4A3A4"/>
          </p15:clr>
        </p15:guide>
        <p15:guide id="3" pos="5488" userDrawn="1">
          <p15:clr>
            <a:srgbClr val="A4A3A4"/>
          </p15:clr>
        </p15:guide>
        <p15:guide id="4" pos="408" userDrawn="1">
          <p15:clr>
            <a:srgbClr val="A4A3A4"/>
          </p15:clr>
        </p15:guide>
        <p15:guide id="5" pos="53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nxiao Yang" initials="YY" lastIdx="1" clrIdx="0">
    <p:extLst>
      <p:ext uri="{19B8F6BF-5375-455C-9EA6-DF929625EA0E}">
        <p15:presenceInfo xmlns:p15="http://schemas.microsoft.com/office/powerpoint/2012/main" userId="8dea0dc4fd2c663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4BC9"/>
    <a:srgbClr val="7030A0"/>
    <a:srgbClr val="FFFFFF"/>
    <a:srgbClr val="FDFCFE"/>
    <a:srgbClr val="E6E6E6"/>
    <a:srgbClr val="F1EAF6"/>
    <a:srgbClr val="C7ABDB"/>
    <a:srgbClr val="D9D9D9"/>
    <a:srgbClr val="5675DF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1" autoAdjust="0"/>
    <p:restoredTop sz="89099" autoAdjust="0"/>
  </p:normalViewPr>
  <p:slideViewPr>
    <p:cSldViewPr snapToGrid="0" showGuides="1">
      <p:cViewPr varScale="1">
        <p:scale>
          <a:sx n="146" d="100"/>
          <a:sy n="146" d="100"/>
        </p:scale>
        <p:origin x="80" y="132"/>
      </p:cViewPr>
      <p:guideLst>
        <p:guide orient="horz" pos="1847"/>
        <p:guide pos="271"/>
        <p:guide pos="5488"/>
        <p:guide pos="408"/>
        <p:guide pos="53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21"/>
    </p:cViewPr>
  </p:sorterViewPr>
  <p:notesViewPr>
    <p:cSldViewPr snapToGrid="0" showGuides="1">
      <p:cViewPr varScale="1">
        <p:scale>
          <a:sx n="83" d="100"/>
          <a:sy n="83" d="100"/>
        </p:scale>
        <p:origin x="27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5B5A4A02-25DD-7354-6C04-63E8D22E31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3C4804-873C-5F12-E66E-E81BD1A0DFA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50EFB-16C1-DE4C-A63D-4EBBE8AF3244}" type="datetimeFigureOut">
              <a:rPr kumimoji="1" lang="zh-CN" altLang="en-US" smtClean="0"/>
              <a:t>2025/8/21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034EC6-7ACD-489C-D7D1-5CD02CA565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3745EA8-BEC4-D2A6-33AF-764522CBDE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9BA68-8C8D-984F-B8C4-C4D0335816D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03297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B53404-5F31-8942-B60F-74FACFF4A57A}" type="datetimeFigureOut">
              <a:rPr kumimoji="1" lang="zh-CN" altLang="en-US" smtClean="0"/>
              <a:t>2025/8/21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EDB35-54F6-9A4F-B416-21BDAE246BF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72452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AD1BA-B3C9-48E3-830A-2F0B548F65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AD1BA-B3C9-48E3-830A-2F0B548F65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该芯片采用台积电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65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纳米工艺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集成了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通道的波形采样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以及数字滤波等模块。其中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采用了逐次比较结构，功耗低尺寸小，便于多通道集成。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对模拟前端输出的差分模拟波形进行数字化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数字部分对数字化的波形进行数字滤波，滤波后的波形存储在环形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buffer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中。数字滤波具体包括了两级基线恢复以及数字梯形滤波模块。此外芯片还集成了触发模块，可以实现外触发，自触发以及外触发加窗等多种触发模式。当触发模块收到的触发后，将环形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buffer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中的一段波形送入打包模块进行打包，打包后数据存入多事例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buffer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。全芯片通过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LVDS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进行数据输出。可以根据不同的事例率配置不同的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LVDS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的对数来降低输出功耗。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EDB35-54F6-9A4F-B416-21BDAE246BF3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4794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EDB35-54F6-9A4F-B416-21BDAE246BF3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33257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EDB35-54F6-9A4F-B416-21BDAE246BF3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47384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EDB35-54F6-9A4F-B416-21BDAE246BF3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58105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AD1BA-B3C9-48E3-830A-2F0B548F65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AD1BA-B3C9-48E3-830A-2F0B548F6531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AD1BA-B3C9-48E3-830A-2F0B548F6531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914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866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232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812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683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299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000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solidFill>
          <a:schemeClr val="accent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13275" y="516482"/>
            <a:ext cx="8153400" cy="280466"/>
            <a:chOff x="660400" y="756345"/>
            <a:chExt cx="10871200" cy="373955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660400" y="1130300"/>
              <a:ext cx="108585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组合 14"/>
            <p:cNvGrpSpPr/>
            <p:nvPr/>
          </p:nvGrpSpPr>
          <p:grpSpPr>
            <a:xfrm>
              <a:off x="7561795" y="756345"/>
              <a:ext cx="3969805" cy="272354"/>
              <a:chOff x="1854201" y="4025901"/>
              <a:chExt cx="5946775" cy="407987"/>
            </a:xfrm>
          </p:grpSpPr>
          <p:sp>
            <p:nvSpPr>
              <p:cNvPr id="17" name="任意多边形: 形状 16"/>
              <p:cNvSpPr>
                <a:spLocks/>
              </p:cNvSpPr>
              <p:nvPr/>
            </p:nvSpPr>
            <p:spPr bwMode="auto">
              <a:xfrm>
                <a:off x="1854201" y="4025901"/>
                <a:ext cx="1049338" cy="407987"/>
              </a:xfrm>
              <a:custGeom>
                <a:avLst/>
                <a:gdLst>
                  <a:gd name="T0" fmla="*/ 661 w 661"/>
                  <a:gd name="T1" fmla="*/ 0 h 257"/>
                  <a:gd name="T2" fmla="*/ 311 w 661"/>
                  <a:gd name="T3" fmla="*/ 0 h 257"/>
                  <a:gd name="T4" fmla="*/ 0 w 661"/>
                  <a:gd name="T5" fmla="*/ 257 h 257"/>
                  <a:gd name="T6" fmla="*/ 350 w 661"/>
                  <a:gd name="T7" fmla="*/ 257 h 257"/>
                  <a:gd name="T8" fmla="*/ 661 w 661"/>
                  <a:gd name="T9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1" h="257">
                    <a:moveTo>
                      <a:pt x="661" y="0"/>
                    </a:moveTo>
                    <a:lnTo>
                      <a:pt x="311" y="0"/>
                    </a:lnTo>
                    <a:lnTo>
                      <a:pt x="0" y="257"/>
                    </a:lnTo>
                    <a:lnTo>
                      <a:pt x="350" y="257"/>
                    </a:lnTo>
                    <a:lnTo>
                      <a:pt x="6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" name="矩形: 圆角 17"/>
              <p:cNvSpPr>
                <a:spLocks/>
              </p:cNvSpPr>
              <p:nvPr/>
            </p:nvSpPr>
            <p:spPr bwMode="auto">
              <a:xfrm>
                <a:off x="2962276" y="4025901"/>
                <a:ext cx="4838700" cy="407987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" name="任意多边形: 形状 18"/>
              <p:cNvSpPr>
                <a:spLocks/>
              </p:cNvSpPr>
              <p:nvPr/>
            </p:nvSpPr>
            <p:spPr bwMode="auto">
              <a:xfrm>
                <a:off x="2962276" y="4025901"/>
                <a:ext cx="4838700" cy="407987"/>
              </a:xfrm>
              <a:custGeom>
                <a:avLst/>
                <a:gdLst>
                  <a:gd name="T0" fmla="*/ 3048 w 3048"/>
                  <a:gd name="T1" fmla="*/ 257 h 257"/>
                  <a:gd name="T2" fmla="*/ 0 w 3048"/>
                  <a:gd name="T3" fmla="*/ 257 h 257"/>
                  <a:gd name="T4" fmla="*/ 311 w 3048"/>
                  <a:gd name="T5" fmla="*/ 0 h 257"/>
                  <a:gd name="T6" fmla="*/ 3048 w 3048"/>
                  <a:gd name="T7" fmla="*/ 0 h 257"/>
                  <a:gd name="T8" fmla="*/ 3048 w 3048"/>
                  <a:gd name="T9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48" h="257">
                    <a:moveTo>
                      <a:pt x="3048" y="257"/>
                    </a:moveTo>
                    <a:lnTo>
                      <a:pt x="0" y="257"/>
                    </a:lnTo>
                    <a:lnTo>
                      <a:pt x="311" y="0"/>
                    </a:lnTo>
                    <a:lnTo>
                      <a:pt x="3048" y="0"/>
                    </a:lnTo>
                    <a:lnTo>
                      <a:pt x="3048" y="2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" name="任意多边形: 形状 19"/>
              <p:cNvSpPr>
                <a:spLocks/>
              </p:cNvSpPr>
              <p:nvPr/>
            </p:nvSpPr>
            <p:spPr bwMode="auto">
              <a:xfrm>
                <a:off x="2962276" y="4025901"/>
                <a:ext cx="4838700" cy="407987"/>
              </a:xfrm>
              <a:custGeom>
                <a:avLst/>
                <a:gdLst>
                  <a:gd name="T0" fmla="*/ 3048 w 3048"/>
                  <a:gd name="T1" fmla="*/ 257 h 257"/>
                  <a:gd name="T2" fmla="*/ 0 w 3048"/>
                  <a:gd name="T3" fmla="*/ 257 h 257"/>
                  <a:gd name="T4" fmla="*/ 311 w 3048"/>
                  <a:gd name="T5" fmla="*/ 0 h 257"/>
                  <a:gd name="T6" fmla="*/ 3048 w 3048"/>
                  <a:gd name="T7" fmla="*/ 0 h 257"/>
                  <a:gd name="T8" fmla="*/ 3048 w 3048"/>
                  <a:gd name="T9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48" h="257">
                    <a:moveTo>
                      <a:pt x="3048" y="257"/>
                    </a:moveTo>
                    <a:lnTo>
                      <a:pt x="0" y="257"/>
                    </a:lnTo>
                    <a:lnTo>
                      <a:pt x="311" y="0"/>
                    </a:lnTo>
                    <a:lnTo>
                      <a:pt x="3048" y="0"/>
                    </a:lnTo>
                    <a:lnTo>
                      <a:pt x="3048" y="2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" name="任意多边形: 形状 21"/>
              <p:cNvSpPr>
                <a:spLocks/>
              </p:cNvSpPr>
              <p:nvPr/>
            </p:nvSpPr>
            <p:spPr bwMode="auto">
              <a:xfrm>
                <a:off x="2409826" y="4025901"/>
                <a:ext cx="1046163" cy="407987"/>
              </a:xfrm>
              <a:custGeom>
                <a:avLst/>
                <a:gdLst>
                  <a:gd name="T0" fmla="*/ 659 w 659"/>
                  <a:gd name="T1" fmla="*/ 0 h 257"/>
                  <a:gd name="T2" fmla="*/ 311 w 659"/>
                  <a:gd name="T3" fmla="*/ 0 h 257"/>
                  <a:gd name="T4" fmla="*/ 0 w 659"/>
                  <a:gd name="T5" fmla="*/ 257 h 257"/>
                  <a:gd name="T6" fmla="*/ 348 w 659"/>
                  <a:gd name="T7" fmla="*/ 257 h 257"/>
                  <a:gd name="T8" fmla="*/ 659 w 659"/>
                  <a:gd name="T9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9" h="257">
                    <a:moveTo>
                      <a:pt x="659" y="0"/>
                    </a:moveTo>
                    <a:lnTo>
                      <a:pt x="311" y="0"/>
                    </a:lnTo>
                    <a:lnTo>
                      <a:pt x="0" y="257"/>
                    </a:lnTo>
                    <a:lnTo>
                      <a:pt x="348" y="257"/>
                    </a:lnTo>
                    <a:lnTo>
                      <a:pt x="65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</p:grp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95300" y="0"/>
            <a:ext cx="8143875" cy="77152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235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541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217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433DA95-5928-FEED-C5B0-3822EB0EBF6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5997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4774955"/>
            <a:ext cx="2057400" cy="273844"/>
          </a:xfrm>
        </p:spPr>
        <p:txBody>
          <a:bodyPr/>
          <a:lstStyle>
            <a:lvl1pPr>
              <a:defRPr>
                <a:solidFill>
                  <a:srgbClr val="1E92FF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298580" y="4767263"/>
            <a:ext cx="3086100" cy="273844"/>
          </a:xfrm>
        </p:spPr>
        <p:txBody>
          <a:bodyPr/>
          <a:lstStyle>
            <a:lvl1pPr>
              <a:defRPr>
                <a:solidFill>
                  <a:srgbClr val="1E92FF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86600" y="4767262"/>
            <a:ext cx="2057400" cy="273844"/>
          </a:xfrm>
        </p:spPr>
        <p:txBody>
          <a:bodyPr/>
          <a:lstStyle>
            <a:lvl1pPr>
              <a:defRPr>
                <a:solidFill>
                  <a:srgbClr val="1E92FF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735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060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solidFill>
          <a:schemeClr val="accent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13275" y="516482"/>
            <a:ext cx="8153400" cy="280466"/>
            <a:chOff x="660400" y="756345"/>
            <a:chExt cx="10871200" cy="373955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660400" y="1130300"/>
              <a:ext cx="108585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组合 14"/>
            <p:cNvGrpSpPr/>
            <p:nvPr/>
          </p:nvGrpSpPr>
          <p:grpSpPr>
            <a:xfrm>
              <a:off x="7561795" y="756345"/>
              <a:ext cx="3969805" cy="272354"/>
              <a:chOff x="1854201" y="4025901"/>
              <a:chExt cx="5946775" cy="407987"/>
            </a:xfrm>
          </p:grpSpPr>
          <p:sp>
            <p:nvSpPr>
              <p:cNvPr id="17" name="任意多边形: 形状 16"/>
              <p:cNvSpPr>
                <a:spLocks/>
              </p:cNvSpPr>
              <p:nvPr/>
            </p:nvSpPr>
            <p:spPr bwMode="auto">
              <a:xfrm>
                <a:off x="1854201" y="4025901"/>
                <a:ext cx="1049338" cy="407987"/>
              </a:xfrm>
              <a:custGeom>
                <a:avLst/>
                <a:gdLst>
                  <a:gd name="T0" fmla="*/ 661 w 661"/>
                  <a:gd name="T1" fmla="*/ 0 h 257"/>
                  <a:gd name="T2" fmla="*/ 311 w 661"/>
                  <a:gd name="T3" fmla="*/ 0 h 257"/>
                  <a:gd name="T4" fmla="*/ 0 w 661"/>
                  <a:gd name="T5" fmla="*/ 257 h 257"/>
                  <a:gd name="T6" fmla="*/ 350 w 661"/>
                  <a:gd name="T7" fmla="*/ 257 h 257"/>
                  <a:gd name="T8" fmla="*/ 661 w 661"/>
                  <a:gd name="T9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1" h="257">
                    <a:moveTo>
                      <a:pt x="661" y="0"/>
                    </a:moveTo>
                    <a:lnTo>
                      <a:pt x="311" y="0"/>
                    </a:lnTo>
                    <a:lnTo>
                      <a:pt x="0" y="257"/>
                    </a:lnTo>
                    <a:lnTo>
                      <a:pt x="350" y="257"/>
                    </a:lnTo>
                    <a:lnTo>
                      <a:pt x="6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" name="矩形: 圆角 17"/>
              <p:cNvSpPr>
                <a:spLocks/>
              </p:cNvSpPr>
              <p:nvPr/>
            </p:nvSpPr>
            <p:spPr bwMode="auto">
              <a:xfrm>
                <a:off x="2962276" y="4025901"/>
                <a:ext cx="4838700" cy="407987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" name="任意多边形: 形状 18"/>
              <p:cNvSpPr>
                <a:spLocks/>
              </p:cNvSpPr>
              <p:nvPr/>
            </p:nvSpPr>
            <p:spPr bwMode="auto">
              <a:xfrm>
                <a:off x="2962276" y="4025901"/>
                <a:ext cx="4838700" cy="407987"/>
              </a:xfrm>
              <a:custGeom>
                <a:avLst/>
                <a:gdLst>
                  <a:gd name="T0" fmla="*/ 3048 w 3048"/>
                  <a:gd name="T1" fmla="*/ 257 h 257"/>
                  <a:gd name="T2" fmla="*/ 0 w 3048"/>
                  <a:gd name="T3" fmla="*/ 257 h 257"/>
                  <a:gd name="T4" fmla="*/ 311 w 3048"/>
                  <a:gd name="T5" fmla="*/ 0 h 257"/>
                  <a:gd name="T6" fmla="*/ 3048 w 3048"/>
                  <a:gd name="T7" fmla="*/ 0 h 257"/>
                  <a:gd name="T8" fmla="*/ 3048 w 3048"/>
                  <a:gd name="T9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48" h="257">
                    <a:moveTo>
                      <a:pt x="3048" y="257"/>
                    </a:moveTo>
                    <a:lnTo>
                      <a:pt x="0" y="257"/>
                    </a:lnTo>
                    <a:lnTo>
                      <a:pt x="311" y="0"/>
                    </a:lnTo>
                    <a:lnTo>
                      <a:pt x="3048" y="0"/>
                    </a:lnTo>
                    <a:lnTo>
                      <a:pt x="3048" y="2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" name="任意多边形: 形状 19"/>
              <p:cNvSpPr>
                <a:spLocks/>
              </p:cNvSpPr>
              <p:nvPr/>
            </p:nvSpPr>
            <p:spPr bwMode="auto">
              <a:xfrm>
                <a:off x="2962276" y="4025901"/>
                <a:ext cx="4838700" cy="407987"/>
              </a:xfrm>
              <a:custGeom>
                <a:avLst/>
                <a:gdLst>
                  <a:gd name="T0" fmla="*/ 3048 w 3048"/>
                  <a:gd name="T1" fmla="*/ 257 h 257"/>
                  <a:gd name="T2" fmla="*/ 0 w 3048"/>
                  <a:gd name="T3" fmla="*/ 257 h 257"/>
                  <a:gd name="T4" fmla="*/ 311 w 3048"/>
                  <a:gd name="T5" fmla="*/ 0 h 257"/>
                  <a:gd name="T6" fmla="*/ 3048 w 3048"/>
                  <a:gd name="T7" fmla="*/ 0 h 257"/>
                  <a:gd name="T8" fmla="*/ 3048 w 3048"/>
                  <a:gd name="T9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48" h="257">
                    <a:moveTo>
                      <a:pt x="3048" y="257"/>
                    </a:moveTo>
                    <a:lnTo>
                      <a:pt x="0" y="257"/>
                    </a:lnTo>
                    <a:lnTo>
                      <a:pt x="311" y="0"/>
                    </a:lnTo>
                    <a:lnTo>
                      <a:pt x="3048" y="0"/>
                    </a:lnTo>
                    <a:lnTo>
                      <a:pt x="3048" y="2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" name="任意多边形: 形状 21"/>
              <p:cNvSpPr>
                <a:spLocks/>
              </p:cNvSpPr>
              <p:nvPr/>
            </p:nvSpPr>
            <p:spPr bwMode="auto">
              <a:xfrm>
                <a:off x="2409826" y="4025901"/>
                <a:ext cx="1046163" cy="407987"/>
              </a:xfrm>
              <a:custGeom>
                <a:avLst/>
                <a:gdLst>
                  <a:gd name="T0" fmla="*/ 659 w 659"/>
                  <a:gd name="T1" fmla="*/ 0 h 257"/>
                  <a:gd name="T2" fmla="*/ 311 w 659"/>
                  <a:gd name="T3" fmla="*/ 0 h 257"/>
                  <a:gd name="T4" fmla="*/ 0 w 659"/>
                  <a:gd name="T5" fmla="*/ 257 h 257"/>
                  <a:gd name="T6" fmla="*/ 348 w 659"/>
                  <a:gd name="T7" fmla="*/ 257 h 257"/>
                  <a:gd name="T8" fmla="*/ 659 w 659"/>
                  <a:gd name="T9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9" h="257">
                    <a:moveTo>
                      <a:pt x="659" y="0"/>
                    </a:moveTo>
                    <a:lnTo>
                      <a:pt x="311" y="0"/>
                    </a:lnTo>
                    <a:lnTo>
                      <a:pt x="0" y="257"/>
                    </a:lnTo>
                    <a:lnTo>
                      <a:pt x="348" y="257"/>
                    </a:lnTo>
                    <a:lnTo>
                      <a:pt x="65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</p:grp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95300" y="0"/>
            <a:ext cx="8143875" cy="77152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699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70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87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725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911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7032288-639A-D7FB-2076-3FE54CC78A4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EC137B0-8FB9-515A-1F6E-67CB8C92D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204" y="0"/>
            <a:ext cx="2699796" cy="1222049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4A6A4D0-0FE6-44E8-82D8-46A5E3125E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AD44D-3B68-47DB-A28A-06B9581DE36F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085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770" r:id="rId3"/>
    <p:sldLayoutId id="2147483772" r:id="rId4"/>
    <p:sldLayoutId id="2147483774" r:id="rId5"/>
    <p:sldLayoutId id="2147483775" r:id="rId6"/>
    <p:sldLayoutId id="2147483776" r:id="rId7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55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46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87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55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771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E650727-6349-4ED8-F57F-DD7B26A860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2" y="-6350"/>
            <a:ext cx="9179984" cy="72248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339D06E-33F0-1A09-D9BE-862FD6A2E7EF}"/>
              </a:ext>
            </a:extLst>
          </p:cNvPr>
          <p:cNvSpPr/>
          <p:nvPr userDrawn="1"/>
        </p:nvSpPr>
        <p:spPr>
          <a:xfrm rot="5400000">
            <a:off x="3925868" y="-74628"/>
            <a:ext cx="5143499" cy="5292762"/>
          </a:xfrm>
          <a:prstGeom prst="rect">
            <a:avLst/>
          </a:prstGeom>
          <a:gradFill>
            <a:gsLst>
              <a:gs pos="97000">
                <a:schemeClr val="bg1">
                  <a:alpha val="0"/>
                </a:schemeClr>
              </a:gs>
              <a:gs pos="0">
                <a:srgbClr val="3F8EE1">
                  <a:alpha val="1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庞门正道标题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355439-FED8-4095-8D20-765FD0CD2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5A5E6-F82C-495C-A9D9-FF3978A04D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49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49" r:id="rId2"/>
    <p:sldLayoutId id="2147483769" r:id="rId3"/>
    <p:sldLayoutId id="2147483773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99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08354B0-A074-3B8B-69B9-14840A8203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CDC1E05-7AD9-4590-8623-EE398082C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E4F96-36DB-4D8C-8EC9-2D019A0A2A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71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Relationship Id="rId5" Type="http://schemas.openxmlformats.org/officeDocument/2006/relationships/image" Target="../media/image21.png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F89FEAF-0F80-4C2C-83AA-829004206DFD}"/>
              </a:ext>
            </a:extLst>
          </p:cNvPr>
          <p:cNvSpPr txBox="1"/>
          <p:nvPr/>
        </p:nvSpPr>
        <p:spPr>
          <a:xfrm>
            <a:off x="309023" y="1362552"/>
            <a:ext cx="83791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libaba PuHuiTi M" pitchFamily="18" charset="-122"/>
              </a:rPr>
              <a:t>基于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libaba PuHuiTi M" pitchFamily="18" charset="-122"/>
              </a:rPr>
              <a:t>WASA</a:t>
            </a:r>
            <a:r>
              <a:rPr lang="zh-CN" alt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libaba PuHuiTi M" pitchFamily="18" charset="-122"/>
              </a:rPr>
              <a:t>芯片的微结构气体探测器的高密度读出电子学系统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B21489D-C1D3-4473-985C-8F45D39B8F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9839" y="163799"/>
            <a:ext cx="1504950" cy="70386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03DE49B-28ED-44BD-A2D9-60441C9D8B8B}"/>
              </a:ext>
            </a:extLst>
          </p:cNvPr>
          <p:cNvSpPr txBox="1"/>
          <p:nvPr/>
        </p:nvSpPr>
        <p:spPr>
          <a:xfrm>
            <a:off x="3177292" y="2426483"/>
            <a:ext cx="2789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libaba PuHuiTi M" pitchFamily="18" charset="-122"/>
              </a:defRPr>
            </a:lvl1pPr>
          </a:lstStyle>
          <a:p>
            <a:r>
              <a:rPr lang="zh-CN" altLang="en-US" sz="1800" b="0" dirty="0"/>
              <a:t>清华大学 工程物理系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ABBD047-4A22-4BB6-B350-AE0C441FEFA5}"/>
              </a:ext>
            </a:extLst>
          </p:cNvPr>
          <p:cNvSpPr txBox="1"/>
          <p:nvPr/>
        </p:nvSpPr>
        <p:spPr>
          <a:xfrm>
            <a:off x="3572510" y="3933113"/>
            <a:ext cx="29535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汇报人：杨衍骁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75DBD3A-8C76-4720-9799-30BFC41AEC74}"/>
              </a:ext>
            </a:extLst>
          </p:cNvPr>
          <p:cNvSpPr txBox="1"/>
          <p:nvPr/>
        </p:nvSpPr>
        <p:spPr>
          <a:xfrm>
            <a:off x="3566648" y="4318473"/>
            <a:ext cx="24212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日期：</a:t>
            </a:r>
            <a:r>
              <a:rPr lang="en-US" altLang="zh-CN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7" name="TextBox 89">
            <a:extLst>
              <a:ext uri="{FF2B5EF4-FFF2-40B4-BE49-F238E27FC236}">
                <a16:creationId xmlns:a16="http://schemas.microsoft.com/office/drawing/2014/main" id="{F6180FFE-2269-4572-B90D-3DD9152AF871}"/>
              </a:ext>
            </a:extLst>
          </p:cNvPr>
          <p:cNvSpPr txBox="1"/>
          <p:nvPr/>
        </p:nvSpPr>
        <p:spPr>
          <a:xfrm>
            <a:off x="3423284" y="2854956"/>
            <a:ext cx="2297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libaba PuHuiTi M" pitchFamily="18" charset="-122"/>
              </a:defRPr>
            </a:lvl1pPr>
          </a:lstStyle>
          <a:p>
            <a:pPr algn="l"/>
            <a:r>
              <a:rPr lang="zh-CN" altLang="en-US" sz="1400" dirty="0"/>
              <a:t>董建蒙，刘灿文，杨衍骁，龚光华，邓智</a:t>
            </a:r>
            <a:endParaRPr lang="en-US" altLang="zh-CN" sz="1400" dirty="0"/>
          </a:p>
        </p:txBody>
      </p:sp>
    </p:spTree>
    <p:extLst>
      <p:ext uri="{BB962C8B-B14F-4D97-AF65-F5344CB8AC3E}">
        <p14:creationId xmlns:p14="http://schemas.microsoft.com/office/powerpoint/2010/main" val="2981916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183C824F-F194-81A3-FA2D-366036985B71}"/>
              </a:ext>
            </a:extLst>
          </p:cNvPr>
          <p:cNvSpPr txBox="1"/>
          <p:nvPr/>
        </p:nvSpPr>
        <p:spPr>
          <a:xfrm>
            <a:off x="322117" y="3858"/>
            <a:ext cx="6452755" cy="636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读出系统结构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EBC7B94-E48E-E11A-324B-0761C1CC3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7820" y="0"/>
            <a:ext cx="1504950" cy="703866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B782F0B3-4A4D-4BBB-B5F9-178CAC11AA17}"/>
              </a:ext>
            </a:extLst>
          </p:cNvPr>
          <p:cNvGrpSpPr/>
          <p:nvPr/>
        </p:nvGrpSpPr>
        <p:grpSpPr>
          <a:xfrm>
            <a:off x="1166027" y="819402"/>
            <a:ext cx="6730656" cy="1275746"/>
            <a:chOff x="1602301" y="1936968"/>
            <a:chExt cx="8258505" cy="1448391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A8ECD71C-AA71-447D-9D14-0F434CA31A72}"/>
                </a:ext>
              </a:extLst>
            </p:cNvPr>
            <p:cNvGrpSpPr/>
            <p:nvPr/>
          </p:nvGrpSpPr>
          <p:grpSpPr>
            <a:xfrm>
              <a:off x="1602301" y="1936968"/>
              <a:ext cx="8258505" cy="1448391"/>
              <a:chOff x="3598719" y="2280700"/>
              <a:chExt cx="9006778" cy="1575259"/>
            </a:xfrm>
          </p:grpSpPr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601E3D3B-5295-489C-AE3E-E4E11BBE4247}"/>
                  </a:ext>
                </a:extLst>
              </p:cNvPr>
              <p:cNvSpPr/>
              <p:nvPr/>
            </p:nvSpPr>
            <p:spPr>
              <a:xfrm>
                <a:off x="5082121" y="2519528"/>
                <a:ext cx="1699415" cy="133643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175"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WASA-FE</a:t>
                </a:r>
              </a:p>
              <a:p>
                <a:pPr algn="ctr"/>
                <a:r>
                  <a:rPr lang="en-US" altLang="zh-CN" sz="1100" dirty="0"/>
                  <a:t>ASIC + </a:t>
                </a:r>
                <a:r>
                  <a:rPr lang="zh-CN" altLang="en-US" sz="1100" dirty="0"/>
                  <a:t>前处理</a:t>
                </a: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34EAE0F8-6092-42B0-8A59-AC4EE75D0D78}"/>
                  </a:ext>
                </a:extLst>
              </p:cNvPr>
              <p:cNvSpPr/>
              <p:nvPr/>
            </p:nvSpPr>
            <p:spPr>
              <a:xfrm>
                <a:off x="3598719" y="2519525"/>
                <a:ext cx="470389" cy="1336431"/>
              </a:xfrm>
              <a:prstGeom prst="rect">
                <a:avLst/>
              </a:prstGeom>
              <a:pattFill prst="pct25">
                <a:fgClr>
                  <a:schemeClr val="accent1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accent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100" dirty="0"/>
                  <a:t>气体探测器</a:t>
                </a: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A898F59B-CC96-4B83-9ED7-D227AC55A5CC}"/>
                  </a:ext>
                </a:extLst>
              </p:cNvPr>
              <p:cNvSpPr/>
              <p:nvPr/>
            </p:nvSpPr>
            <p:spPr>
              <a:xfrm>
                <a:off x="11105459" y="2498282"/>
                <a:ext cx="1500038" cy="1332214"/>
              </a:xfrm>
              <a:prstGeom prst="rect">
                <a:avLst/>
              </a:prstGeom>
              <a:pattFill prst="pct25">
                <a:fgClr>
                  <a:schemeClr val="accent1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accent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CUTE-WR-A7</a:t>
                </a:r>
              </a:p>
              <a:p>
                <a:pPr algn="ctr"/>
                <a:r>
                  <a:rPr lang="zh-CN" altLang="en-US" sz="1100" dirty="0"/>
                  <a:t>汇总</a:t>
                </a:r>
                <a:r>
                  <a:rPr lang="en-US" altLang="zh-CN" sz="1100" dirty="0"/>
                  <a:t>+</a:t>
                </a:r>
                <a:r>
                  <a:rPr lang="zh-CN" altLang="en-US" sz="1100" dirty="0"/>
                  <a:t>触发</a:t>
                </a:r>
                <a:r>
                  <a:rPr lang="en-US" altLang="zh-CN" sz="1100" dirty="0"/>
                  <a:t>+</a:t>
                </a:r>
                <a:r>
                  <a:rPr lang="zh-CN" altLang="en-US" sz="1100" dirty="0"/>
                  <a:t>控制</a:t>
                </a:r>
                <a:r>
                  <a:rPr lang="en-US" altLang="zh-CN" sz="1100" dirty="0"/>
                  <a:t>+</a:t>
                </a:r>
                <a:r>
                  <a:rPr lang="zh-CN" altLang="en-US" sz="1100" dirty="0"/>
                  <a:t>计算</a:t>
                </a:r>
              </a:p>
            </p:txBody>
          </p:sp>
          <p:sp>
            <p:nvSpPr>
              <p:cNvPr id="28" name="箭头: 右 27">
                <a:extLst>
                  <a:ext uri="{FF2B5EF4-FFF2-40B4-BE49-F238E27FC236}">
                    <a16:creationId xmlns:a16="http://schemas.microsoft.com/office/drawing/2014/main" id="{0E088C41-EBBF-4605-ABAB-07CD3CBB8EBA}"/>
                  </a:ext>
                </a:extLst>
              </p:cNvPr>
              <p:cNvSpPr/>
              <p:nvPr/>
            </p:nvSpPr>
            <p:spPr>
              <a:xfrm>
                <a:off x="4093430" y="2836903"/>
                <a:ext cx="984734" cy="701673"/>
              </a:xfrm>
              <a:prstGeom prst="rightArrow">
                <a:avLst/>
              </a:prstGeom>
              <a:solidFill>
                <a:schemeClr val="bg2">
                  <a:lumMod val="90000"/>
                </a:schemeClr>
              </a:solidFill>
              <a:ln w="3175">
                <a:solidFill>
                  <a:schemeClr val="accent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zh-CN" sz="900" dirty="0"/>
                  <a:t>DET-Link</a:t>
                </a:r>
                <a:endParaRPr lang="zh-CN" altLang="en-US" sz="900" dirty="0"/>
              </a:p>
            </p:txBody>
          </p:sp>
          <p:sp>
            <p:nvSpPr>
              <p:cNvPr id="29" name="箭头: 左右 28">
                <a:extLst>
                  <a:ext uri="{FF2B5EF4-FFF2-40B4-BE49-F238E27FC236}">
                    <a16:creationId xmlns:a16="http://schemas.microsoft.com/office/drawing/2014/main" id="{32501BE2-7A45-4A47-A426-FFE218A8987D}"/>
                  </a:ext>
                </a:extLst>
              </p:cNvPr>
              <p:cNvSpPr/>
              <p:nvPr/>
            </p:nvSpPr>
            <p:spPr>
              <a:xfrm>
                <a:off x="6781536" y="3338127"/>
                <a:ext cx="1827217" cy="492368"/>
              </a:xfrm>
              <a:prstGeom prst="left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accent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/>
                  <a:t>FE-Link</a:t>
                </a:r>
                <a:endParaRPr lang="zh-CN" altLang="en-US" sz="1400" dirty="0"/>
              </a:p>
            </p:txBody>
          </p:sp>
          <p:sp>
            <p:nvSpPr>
              <p:cNvPr id="30" name="箭头: 直角上 29">
                <a:extLst>
                  <a:ext uri="{FF2B5EF4-FFF2-40B4-BE49-F238E27FC236}">
                    <a16:creationId xmlns:a16="http://schemas.microsoft.com/office/drawing/2014/main" id="{76CE407F-6D48-4948-9153-2D89AC421CD5}"/>
                  </a:ext>
                </a:extLst>
              </p:cNvPr>
              <p:cNvSpPr/>
              <p:nvPr/>
            </p:nvSpPr>
            <p:spPr>
              <a:xfrm rot="16200000" flipH="1">
                <a:off x="6789329" y="2388831"/>
                <a:ext cx="634926" cy="710724"/>
              </a:xfrm>
              <a:prstGeom prst="bentUpArrow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accent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/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BE0AE2D4-2CD6-4F90-B23E-DF2FFCB75212}"/>
                  </a:ext>
                </a:extLst>
              </p:cNvPr>
              <p:cNvSpPr txBox="1"/>
              <p:nvPr/>
            </p:nvSpPr>
            <p:spPr>
              <a:xfrm>
                <a:off x="7462154" y="2280700"/>
                <a:ext cx="988691" cy="53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100" dirty="0"/>
                  <a:t>供电</a:t>
                </a:r>
                <a:r>
                  <a:rPr lang="en-US" altLang="zh-CN" sz="1100" dirty="0"/>
                  <a:t>(opt)</a:t>
                </a:r>
              </a:p>
              <a:p>
                <a:r>
                  <a:rPr lang="en-US" altLang="zh-CN" sz="1100" dirty="0"/>
                  <a:t>+</a:t>
                </a:r>
                <a:r>
                  <a:rPr lang="zh-CN" altLang="en-US" sz="1100" dirty="0"/>
                  <a:t>散热</a:t>
                </a: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2853C869-4737-4109-A958-6B5BB7DCCA32}"/>
                  </a:ext>
                </a:extLst>
              </p:cNvPr>
              <p:cNvSpPr/>
              <p:nvPr/>
            </p:nvSpPr>
            <p:spPr>
              <a:xfrm>
                <a:off x="8573835" y="2519528"/>
                <a:ext cx="1489346" cy="133643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chemeClr val="accent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FE-Link</a:t>
                </a:r>
              </a:p>
              <a:p>
                <a:pPr algn="ctr"/>
                <a:r>
                  <a:rPr lang="en-US" altLang="zh-CN" dirty="0"/>
                  <a:t>STK</a:t>
                </a:r>
                <a:endParaRPr lang="zh-CN" altLang="en-US" dirty="0"/>
              </a:p>
            </p:txBody>
          </p:sp>
        </p:grpSp>
        <p:sp>
          <p:nvSpPr>
            <p:cNvPr id="24" name="箭头: 左右 23">
              <a:extLst>
                <a:ext uri="{FF2B5EF4-FFF2-40B4-BE49-F238E27FC236}">
                  <a16:creationId xmlns:a16="http://schemas.microsoft.com/office/drawing/2014/main" id="{F8C1A5D8-5E2B-4D59-9EAB-3D802167BBEE}"/>
                </a:ext>
              </a:extLst>
            </p:cNvPr>
            <p:cNvSpPr/>
            <p:nvPr/>
          </p:nvSpPr>
          <p:spPr>
            <a:xfrm>
              <a:off x="7529704" y="2601751"/>
              <a:ext cx="955685" cy="307481"/>
            </a:xfrm>
            <a:prstGeom prst="leftRightArrow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C3B5EC82-A4AA-4ACA-BA7C-AD8604736FEA}"/>
              </a:ext>
            </a:extLst>
          </p:cNvPr>
          <p:cNvGrpSpPr/>
          <p:nvPr/>
        </p:nvGrpSpPr>
        <p:grpSpPr>
          <a:xfrm>
            <a:off x="141811" y="2313687"/>
            <a:ext cx="2857661" cy="2127781"/>
            <a:chOff x="3093700" y="738240"/>
            <a:chExt cx="3238536" cy="2427160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AB993593-A0F1-407B-B282-ABE3C2092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909" t="15556" r="13637" b="14040"/>
            <a:stretch/>
          </p:blipFill>
          <p:spPr>
            <a:xfrm>
              <a:off x="3093700" y="738240"/>
              <a:ext cx="3238536" cy="2427160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E68CF3FA-57D7-435C-A9AD-0C84644190DF}"/>
                </a:ext>
              </a:extLst>
            </p:cNvPr>
            <p:cNvSpPr txBox="1"/>
            <p:nvPr/>
          </p:nvSpPr>
          <p:spPr>
            <a:xfrm>
              <a:off x="3336194" y="1177472"/>
              <a:ext cx="461665" cy="148513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连接探测器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4E1D7393-ABD0-443F-842B-65801C316410}"/>
                </a:ext>
              </a:extLst>
            </p:cNvPr>
            <p:cNvSpPr txBox="1"/>
            <p:nvPr/>
          </p:nvSpPr>
          <p:spPr>
            <a:xfrm>
              <a:off x="3984870" y="1122952"/>
              <a:ext cx="461665" cy="148513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WASA</a:t>
              </a:r>
              <a:r>
                <a:rPr lang="zh-CN" altLang="en-US" dirty="0">
                  <a:solidFill>
                    <a:schemeClr val="bg1"/>
                  </a:solidFill>
                </a:rPr>
                <a:t>芯片</a:t>
              </a: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B0AFFBEC-F0DC-4DF6-8971-1447D0514D6D}"/>
                </a:ext>
              </a:extLst>
            </p:cNvPr>
            <p:cNvSpPr txBox="1"/>
            <p:nvPr/>
          </p:nvSpPr>
          <p:spPr>
            <a:xfrm>
              <a:off x="5630419" y="1597654"/>
              <a:ext cx="7018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FE-Link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BC914F83-4C6B-4FE1-8878-87DD30783A96}"/>
                </a:ext>
              </a:extLst>
            </p:cNvPr>
            <p:cNvSpPr txBox="1"/>
            <p:nvPr/>
          </p:nvSpPr>
          <p:spPr>
            <a:xfrm>
              <a:off x="4767378" y="2059319"/>
              <a:ext cx="595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PLL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7382274A-8B94-4802-A594-B8CE528ECBF1}"/>
              </a:ext>
            </a:extLst>
          </p:cNvPr>
          <p:cNvSpPr txBox="1"/>
          <p:nvPr/>
        </p:nvSpPr>
        <p:spPr>
          <a:xfrm>
            <a:off x="763156" y="4469004"/>
            <a:ext cx="1622986" cy="37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WASA-FE</a:t>
            </a:r>
            <a:endParaRPr lang="zh-CN" altLang="en-US" dirty="0"/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1756847E-0129-4725-A4C1-068624B5B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8449" y="2192607"/>
            <a:ext cx="2321219" cy="1398292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7B393976-0294-4ADA-AA53-6A1151422E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0" b="89914" l="1465" r="91032">
                        <a14:foregroundMark x1="64654" y1="52776" x2="71864" y2="55668"/>
                        <a14:foregroundMark x1="37866" y1="30023" x2="43669" y2="30023"/>
                        <a14:foregroundMark x1="34936" y1="84050" x2="50879" y2="83190"/>
                        <a14:foregroundMark x1="50879" y1="83190" x2="66002" y2="86474"/>
                        <a14:foregroundMark x1="66002" y1="86474" x2="75733" y2="86474"/>
                        <a14:foregroundMark x1="75733" y1="86474" x2="85229" y2="86474"/>
                        <a14:foregroundMark x1="85229" y1="86474" x2="91090" y2="86161"/>
                        <a14:foregroundMark x1="91090" y1="86161" x2="89215" y2="26583"/>
                        <a14:foregroundMark x1="39449" y1="73651" x2="24091" y2="73964"/>
                        <a14:foregroundMark x1="42907" y1="55825" x2="25029" y2="56763"/>
                        <a14:foregroundMark x1="30598" y1="38311" x2="25088" y2="38233"/>
                        <a14:foregroundMark x1="21688" y1="39249" x2="1465" y2="40891"/>
                        <a14:foregroundMark x1="22274" y1="33385" x2="22509" y2="34246"/>
                        <a14:foregroundMark x1="31712" y1="30571" x2="33411" y2="30727"/>
                        <a14:foregroundMark x1="30891" y1="30258" x2="31184" y2="31900"/>
                        <a14:foregroundMark x1="16530" y1="79984" x2="21864" y2="79672"/>
                        <a14:foregroundMark x1="31301" y1="82252" x2="32474" y2="83346"/>
                        <a14:foregroundMark x1="31243" y1="83894" x2="32298" y2="83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290" y="3398125"/>
            <a:ext cx="2409899" cy="1806718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39532535-65FE-4B5A-B3A3-825D2DAC9DA1}"/>
              </a:ext>
            </a:extLst>
          </p:cNvPr>
          <p:cNvSpPr txBox="1"/>
          <p:nvPr/>
        </p:nvSpPr>
        <p:spPr>
          <a:xfrm>
            <a:off x="3111438" y="2313408"/>
            <a:ext cx="3384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200" b="1" dirty="0">
                <a:solidFill>
                  <a:srgbClr val="7030A0"/>
                </a:solidFill>
              </a:rPr>
              <a:t>FE-Link: </a:t>
            </a:r>
            <a:r>
              <a:rPr lang="zh-CN" altLang="en-US" sz="1200" b="1" dirty="0">
                <a:solidFill>
                  <a:srgbClr val="7030A0"/>
                </a:solidFill>
              </a:rPr>
              <a:t>前端与后端的物理通道</a:t>
            </a:r>
            <a:endParaRPr lang="en-US" altLang="zh-CN" sz="1200" b="1" dirty="0">
              <a:solidFill>
                <a:srgbClr val="7030A0"/>
              </a:solidFill>
            </a:endParaRPr>
          </a:p>
          <a:p>
            <a:r>
              <a:rPr lang="zh-CN" altLang="en-US" sz="1200" b="1" dirty="0">
                <a:solidFill>
                  <a:srgbClr val="7030A0"/>
                </a:solidFill>
              </a:rPr>
              <a:t>提供数据通路、时钟通路、触发通路</a:t>
            </a:r>
            <a:endParaRPr lang="en-US" altLang="zh-CN" sz="1200" b="1" dirty="0">
              <a:solidFill>
                <a:srgbClr val="7030A0"/>
              </a:solidFill>
            </a:endParaRPr>
          </a:p>
          <a:p>
            <a:endParaRPr lang="en-US" altLang="zh-CN" sz="1200" b="1" dirty="0">
              <a:solidFill>
                <a:srgbClr val="7030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7030A0"/>
                </a:solidFill>
              </a:rPr>
              <a:t>采用</a:t>
            </a:r>
            <a:r>
              <a:rPr lang="en-US" altLang="zh-CN" sz="1200" b="1" dirty="0">
                <a:solidFill>
                  <a:srgbClr val="7030A0"/>
                </a:solidFill>
              </a:rPr>
              <a:t>SFF-8654 </a:t>
            </a:r>
            <a:r>
              <a:rPr lang="zh-CN" altLang="en-US" sz="1200" b="1" dirty="0">
                <a:solidFill>
                  <a:srgbClr val="7030A0"/>
                </a:solidFill>
              </a:rPr>
              <a:t>高性能</a:t>
            </a:r>
            <a:r>
              <a:rPr lang="en-US" altLang="zh-CN" sz="1200" b="1" dirty="0">
                <a:solidFill>
                  <a:srgbClr val="7030A0"/>
                </a:solidFill>
              </a:rPr>
              <a:t> </a:t>
            </a:r>
            <a:r>
              <a:rPr lang="zh-CN" altLang="en-US" sz="1200" b="1" dirty="0">
                <a:solidFill>
                  <a:srgbClr val="7030A0"/>
                </a:solidFill>
              </a:rPr>
              <a:t>电缆连接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8D35278-2347-493C-8496-94D4D43F8332}"/>
              </a:ext>
            </a:extLst>
          </p:cNvPr>
          <p:cNvSpPr txBox="1"/>
          <p:nvPr/>
        </p:nvSpPr>
        <p:spPr>
          <a:xfrm>
            <a:off x="3049494" y="3218206"/>
            <a:ext cx="33850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每个</a:t>
            </a:r>
            <a:r>
              <a:rPr lang="en-US" altLang="zh-CN" sz="1200" b="1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STK</a:t>
            </a:r>
            <a:r>
              <a:rPr lang="zh-CN" altLang="en-US" sz="1200" b="1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叠层板支持</a:t>
            </a:r>
            <a:r>
              <a:rPr lang="en-US" altLang="zh-CN" sz="1200" b="1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</a:t>
            </a:r>
            <a:r>
              <a:rPr lang="zh-CN" altLang="en-US" sz="1200" b="1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个</a:t>
            </a:r>
            <a:r>
              <a:rPr lang="en-US" altLang="zh-CN" sz="1200" b="1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FE-Link</a:t>
            </a:r>
            <a:r>
              <a:rPr lang="zh-CN" altLang="en-US" sz="1200" b="1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，具有额外的供电端子</a:t>
            </a:r>
            <a:endParaRPr lang="en-US" altLang="zh-CN" sz="1200" b="1" dirty="0">
              <a:solidFill>
                <a:schemeClr val="accent1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采用</a:t>
            </a:r>
            <a:r>
              <a:rPr lang="en-US" altLang="zh-CN" sz="1200" b="1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FMC</a:t>
            </a:r>
            <a:r>
              <a:rPr lang="zh-CN" altLang="en-US" sz="1200" b="1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叠层结构，支持多种后端处理模式，可适应不同通道规模的探测器系统</a:t>
            </a:r>
            <a:endParaRPr lang="en-US" altLang="zh-CN" sz="1200" b="1" dirty="0">
              <a:solidFill>
                <a:schemeClr val="accent1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C9716FB-0814-4B20-ABD0-F26989BECED7}"/>
              </a:ext>
            </a:extLst>
          </p:cNvPr>
          <p:cNvSpPr txBox="1"/>
          <p:nvPr/>
        </p:nvSpPr>
        <p:spPr>
          <a:xfrm>
            <a:off x="3071150" y="4173429"/>
            <a:ext cx="3230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200" b="1" dirty="0">
                <a:solidFill>
                  <a:srgbClr val="7030A0"/>
                </a:solidFill>
              </a:rPr>
              <a:t>CUTE-WR-A7</a:t>
            </a:r>
            <a:r>
              <a:rPr lang="zh-CN" altLang="en-US" sz="1200" b="1" dirty="0">
                <a:solidFill>
                  <a:srgbClr val="7030A0"/>
                </a:solidFill>
              </a:rPr>
              <a:t>：标准</a:t>
            </a:r>
            <a:r>
              <a:rPr lang="en-US" altLang="zh-CN" sz="1200" b="1" dirty="0">
                <a:solidFill>
                  <a:srgbClr val="7030A0"/>
                </a:solidFill>
              </a:rPr>
              <a:t>FMC</a:t>
            </a:r>
            <a:r>
              <a:rPr lang="zh-CN" altLang="en-US" sz="1200" b="1" dirty="0">
                <a:solidFill>
                  <a:srgbClr val="7030A0"/>
                </a:solidFill>
              </a:rPr>
              <a:t>子卡，属于</a:t>
            </a:r>
            <a:r>
              <a:rPr lang="en-US" altLang="zh-CN" sz="1200" b="1" dirty="0">
                <a:solidFill>
                  <a:srgbClr val="7030A0"/>
                </a:solidFill>
              </a:rPr>
              <a:t>CUBES-C</a:t>
            </a:r>
            <a:r>
              <a:rPr lang="zh-CN" altLang="en-US" sz="1200" b="1" dirty="0">
                <a:solidFill>
                  <a:srgbClr val="7030A0"/>
                </a:solidFill>
              </a:rPr>
              <a:t>模块，支持</a:t>
            </a:r>
            <a:r>
              <a:rPr lang="en-US" altLang="zh-CN" sz="1200" b="1" dirty="0">
                <a:solidFill>
                  <a:srgbClr val="7030A0"/>
                </a:solidFill>
              </a:rPr>
              <a:t>White Rabbit</a:t>
            </a:r>
            <a:r>
              <a:rPr lang="zh-CN" altLang="en-US" sz="1200" b="1" dirty="0">
                <a:solidFill>
                  <a:srgbClr val="7030A0"/>
                </a:solidFill>
              </a:rPr>
              <a:t>协议</a:t>
            </a:r>
            <a:endParaRPr lang="en-US" altLang="zh-CN" sz="1200" b="1" dirty="0">
              <a:solidFill>
                <a:srgbClr val="7030A0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BEA8AE0-24C4-48AC-8A44-F387DED6C7C4}"/>
              </a:ext>
            </a:extLst>
          </p:cNvPr>
          <p:cNvSpPr txBox="1"/>
          <p:nvPr/>
        </p:nvSpPr>
        <p:spPr>
          <a:xfrm>
            <a:off x="7993382" y="4771863"/>
            <a:ext cx="1150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6169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183C824F-F194-81A3-FA2D-366036985B71}"/>
              </a:ext>
            </a:extLst>
          </p:cNvPr>
          <p:cNvSpPr txBox="1"/>
          <p:nvPr/>
        </p:nvSpPr>
        <p:spPr>
          <a:xfrm>
            <a:off x="322117" y="3858"/>
            <a:ext cx="6452755" cy="636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70000"/>
              </a:lnSpc>
              <a:defRPr/>
            </a:pP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读出系统硬件设计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EBC7B94-E48E-E11A-324B-0761C1CC3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7820" y="0"/>
            <a:ext cx="1504950" cy="70386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C3B5EC82-A4AA-4ACA-BA7C-AD8604736FEA}"/>
              </a:ext>
            </a:extLst>
          </p:cNvPr>
          <p:cNvGrpSpPr/>
          <p:nvPr/>
        </p:nvGrpSpPr>
        <p:grpSpPr>
          <a:xfrm>
            <a:off x="5412220" y="953944"/>
            <a:ext cx="2858075" cy="2038174"/>
            <a:chOff x="3093700" y="738240"/>
            <a:chExt cx="3238536" cy="2427160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AB993593-A0F1-407B-B282-ABE3C2092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909" t="15556" r="13637" b="14040"/>
            <a:stretch/>
          </p:blipFill>
          <p:spPr>
            <a:xfrm>
              <a:off x="3093700" y="738240"/>
              <a:ext cx="3238536" cy="2427160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E68CF3FA-57D7-435C-A9AD-0C84644190DF}"/>
                </a:ext>
              </a:extLst>
            </p:cNvPr>
            <p:cNvSpPr txBox="1"/>
            <p:nvPr/>
          </p:nvSpPr>
          <p:spPr>
            <a:xfrm>
              <a:off x="3336194" y="1177472"/>
              <a:ext cx="461665" cy="148513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连接探测器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4E1D7393-ABD0-443F-842B-65801C316410}"/>
                </a:ext>
              </a:extLst>
            </p:cNvPr>
            <p:cNvSpPr txBox="1"/>
            <p:nvPr/>
          </p:nvSpPr>
          <p:spPr>
            <a:xfrm>
              <a:off x="3984870" y="1122952"/>
              <a:ext cx="461665" cy="148513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WASA</a:t>
              </a:r>
              <a:r>
                <a:rPr lang="zh-CN" altLang="en-US" dirty="0">
                  <a:solidFill>
                    <a:schemeClr val="bg1"/>
                  </a:solidFill>
                </a:rPr>
                <a:t>芯片</a:t>
              </a: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B0AFFBEC-F0DC-4DF6-8971-1447D0514D6D}"/>
                </a:ext>
              </a:extLst>
            </p:cNvPr>
            <p:cNvSpPr txBox="1"/>
            <p:nvPr/>
          </p:nvSpPr>
          <p:spPr>
            <a:xfrm>
              <a:off x="5630419" y="1597654"/>
              <a:ext cx="7018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FE-Link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BC914F83-4C6B-4FE1-8878-87DD30783A96}"/>
                </a:ext>
              </a:extLst>
            </p:cNvPr>
            <p:cNvSpPr txBox="1"/>
            <p:nvPr/>
          </p:nvSpPr>
          <p:spPr>
            <a:xfrm>
              <a:off x="4767378" y="2059319"/>
              <a:ext cx="595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PLL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7382274A-8B94-4802-A594-B8CE528ECBF1}"/>
              </a:ext>
            </a:extLst>
          </p:cNvPr>
          <p:cNvSpPr txBox="1"/>
          <p:nvPr/>
        </p:nvSpPr>
        <p:spPr>
          <a:xfrm>
            <a:off x="6077782" y="2990959"/>
            <a:ext cx="1622986" cy="37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WASA-FE</a:t>
            </a:r>
            <a:endParaRPr lang="zh-CN" altLang="en-US" dirty="0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9BCE184E-53EF-4A2B-B8DD-F11A97E788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274"/>
          <a:stretch/>
        </p:blipFill>
        <p:spPr>
          <a:xfrm>
            <a:off x="1612458" y="910665"/>
            <a:ext cx="2484186" cy="2440275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CF342474-5197-467E-A0E4-9B0D0BAB5DF8}"/>
              </a:ext>
            </a:extLst>
          </p:cNvPr>
          <p:cNvSpPr txBox="1"/>
          <p:nvPr/>
        </p:nvSpPr>
        <p:spPr>
          <a:xfrm>
            <a:off x="741446" y="3401341"/>
            <a:ext cx="6212463" cy="144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每个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WASA-FE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前端板搭载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片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芯片，共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64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个读出通道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WASA-FE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采用直通模式，即前端板上无逻辑处理，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ASIC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信号直连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FE-Link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模拟输入采用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SAMTEC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QTE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连接器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板载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PLL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CDCM6208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采样时钟和读出时钟（新版本硬件中用扇出芯片替代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PLL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FE-Link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DC 12V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供电，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DC-DC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LDOWASA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42F0F9C-6286-48CD-90D7-528CF631C344}"/>
              </a:ext>
            </a:extLst>
          </p:cNvPr>
          <p:cNvSpPr txBox="1"/>
          <p:nvPr/>
        </p:nvSpPr>
        <p:spPr>
          <a:xfrm>
            <a:off x="7837317" y="4743203"/>
            <a:ext cx="1150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444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183C824F-F194-81A3-FA2D-366036985B71}"/>
              </a:ext>
            </a:extLst>
          </p:cNvPr>
          <p:cNvSpPr txBox="1"/>
          <p:nvPr/>
        </p:nvSpPr>
        <p:spPr>
          <a:xfrm>
            <a:off x="322117" y="3858"/>
            <a:ext cx="6452755" cy="636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读出系统硬件结构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EBC7B94-E48E-E11A-324B-0761C1CC3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7820" y="0"/>
            <a:ext cx="1504950" cy="703866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1756847E-0129-4725-A4C1-068624B5B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412" y="794807"/>
            <a:ext cx="1930362" cy="1162841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7B393976-0294-4ADA-AA53-6A1151422E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0" b="89914" l="1465" r="91032">
                        <a14:foregroundMark x1="64654" y1="52776" x2="71864" y2="55668"/>
                        <a14:foregroundMark x1="37866" y1="30023" x2="43669" y2="30023"/>
                        <a14:foregroundMark x1="34936" y1="84050" x2="50879" y2="83190"/>
                        <a14:foregroundMark x1="50879" y1="83190" x2="66002" y2="86474"/>
                        <a14:foregroundMark x1="66002" y1="86474" x2="75733" y2="86474"/>
                        <a14:foregroundMark x1="75733" y1="86474" x2="85229" y2="86474"/>
                        <a14:foregroundMark x1="85229" y1="86474" x2="91090" y2="86161"/>
                        <a14:foregroundMark x1="91090" y1="86161" x2="89215" y2="26583"/>
                        <a14:foregroundMark x1="39449" y1="73651" x2="24091" y2="73964"/>
                        <a14:foregroundMark x1="42907" y1="55825" x2="25029" y2="56763"/>
                        <a14:foregroundMark x1="30598" y1="38311" x2="25088" y2="38233"/>
                        <a14:foregroundMark x1="21688" y1="39249" x2="1465" y2="40891"/>
                        <a14:foregroundMark x1="22274" y1="33385" x2="22509" y2="34246"/>
                        <a14:foregroundMark x1="31712" y1="30571" x2="33411" y2="30727"/>
                        <a14:foregroundMark x1="30891" y1="30258" x2="31184" y2="31900"/>
                        <a14:foregroundMark x1="16530" y1="79984" x2="21864" y2="79672"/>
                        <a14:foregroundMark x1="31301" y1="82252" x2="32474" y2="83346"/>
                        <a14:foregroundMark x1="31243" y1="83894" x2="32298" y2="83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579" y="360546"/>
            <a:ext cx="2210094" cy="165692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CE2606B-132D-453D-9B21-E2BF2474808C}"/>
              </a:ext>
            </a:extLst>
          </p:cNvPr>
          <p:cNvSpPr txBox="1"/>
          <p:nvPr/>
        </p:nvSpPr>
        <p:spPr>
          <a:xfrm>
            <a:off x="425033" y="910952"/>
            <a:ext cx="3909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CUTE-WR-A7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是一款实现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White Rabbit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双端口节点功能的通用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FMC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标准子卡，搭载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Artix-7 FPGA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，支持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WR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协议，兼容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PTPv2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协议；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可提供相对偏差好于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ns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 信号抖动小于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ps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的时钟信号；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EE10685-E767-4867-82C3-5CB43AE4AD66}"/>
              </a:ext>
            </a:extLst>
          </p:cNvPr>
          <p:cNvSpPr txBox="1"/>
          <p:nvPr/>
        </p:nvSpPr>
        <p:spPr>
          <a:xfrm>
            <a:off x="4429996" y="1982941"/>
            <a:ext cx="2013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CUTE-WR-A7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73AFC68-55EA-4948-A406-1123450A5641}"/>
              </a:ext>
            </a:extLst>
          </p:cNvPr>
          <p:cNvSpPr txBox="1"/>
          <p:nvPr/>
        </p:nvSpPr>
        <p:spPr>
          <a:xfrm>
            <a:off x="5982693" y="2731452"/>
            <a:ext cx="2013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STK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叠层板</a:t>
            </a: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B7FFC6F0-93AD-4EE7-9116-F83BEC1A82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3" t="27068" r="5833" b="15332"/>
          <a:stretch/>
        </p:blipFill>
        <p:spPr>
          <a:xfrm>
            <a:off x="283916" y="2704918"/>
            <a:ext cx="1701225" cy="1107498"/>
          </a:xfrm>
          <a:prstGeom prst="rect">
            <a:avLst/>
          </a:prstGeom>
          <a:ln w="12700"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3F6179D6-EBB0-4006-9472-427FF1C605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" t="15329" r="1583" b="8854"/>
          <a:stretch/>
        </p:blipFill>
        <p:spPr>
          <a:xfrm>
            <a:off x="2491114" y="2704918"/>
            <a:ext cx="2894191" cy="1789024"/>
          </a:xfrm>
          <a:prstGeom prst="rect">
            <a:avLst/>
          </a:prstGeom>
          <a:ln w="12700"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291014C6-1C2B-4CF5-87D6-01F64057EBF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7491" r="4750" b="16569"/>
          <a:stretch/>
        </p:blipFill>
        <p:spPr>
          <a:xfrm>
            <a:off x="5703204" y="2719278"/>
            <a:ext cx="2935491" cy="1787422"/>
          </a:xfrm>
          <a:prstGeom prst="rect">
            <a:avLst/>
          </a:prstGeom>
          <a:ln w="12700"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文本框 52">
            <a:extLst>
              <a:ext uri="{FF2B5EF4-FFF2-40B4-BE49-F238E27FC236}">
                <a16:creationId xmlns:a16="http://schemas.microsoft.com/office/drawing/2014/main" id="{1DA20772-8DF8-4A2C-833F-B7BE6C458190}"/>
              </a:ext>
            </a:extLst>
          </p:cNvPr>
          <p:cNvSpPr txBox="1"/>
          <p:nvPr/>
        </p:nvSpPr>
        <p:spPr>
          <a:xfrm>
            <a:off x="297034" y="3877044"/>
            <a:ext cx="1701225" cy="1107996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1100" dirty="0">
                <a:solidFill>
                  <a:prstClr val="black"/>
                </a:solidFill>
                <a:latin typeface="Calibri" panose="020F0502020204030204"/>
              </a:rPr>
              <a:t>配置，同步，处理，存储，上传等功能</a:t>
            </a:r>
            <a:endParaRPr lang="en-US" altLang="zh-CN" sz="1100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zh-CN" altLang="en-US" sz="1100" b="1" dirty="0">
                <a:solidFill>
                  <a:prstClr val="black"/>
                </a:solidFill>
                <a:latin typeface="Calibri" panose="020F0502020204030204"/>
              </a:rPr>
              <a:t>全部由</a:t>
            </a:r>
            <a:r>
              <a:rPr lang="en-US" altLang="zh-CN" sz="1100" b="1" dirty="0">
                <a:solidFill>
                  <a:prstClr val="black"/>
                </a:solidFill>
                <a:latin typeface="Calibri" panose="020F0502020204030204"/>
              </a:rPr>
              <a:t>Cute-WR-A7</a:t>
            </a:r>
            <a:r>
              <a:rPr lang="zh-CN" altLang="en-US" sz="1100" b="1" dirty="0">
                <a:solidFill>
                  <a:prstClr val="black"/>
                </a:solidFill>
                <a:latin typeface="Calibri" panose="020F0502020204030204"/>
              </a:rPr>
              <a:t>完成</a:t>
            </a:r>
            <a:endParaRPr lang="en-US" altLang="zh-CN" sz="1100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zh-CN" altLang="en-US" sz="1100" dirty="0">
                <a:solidFill>
                  <a:prstClr val="black"/>
                </a:solidFill>
                <a:latin typeface="Calibri" panose="020F0502020204030204"/>
              </a:rPr>
              <a:t>多个分布式模块独立工作，利用</a:t>
            </a:r>
            <a:r>
              <a:rPr lang="en-US" altLang="zh-CN" sz="1100" dirty="0">
                <a:solidFill>
                  <a:prstClr val="black"/>
                </a:solidFill>
                <a:latin typeface="Calibri" panose="020F0502020204030204"/>
              </a:rPr>
              <a:t>WR</a:t>
            </a:r>
            <a:r>
              <a:rPr lang="zh-CN" altLang="en-US" sz="1100" dirty="0">
                <a:solidFill>
                  <a:prstClr val="black"/>
                </a:solidFill>
                <a:latin typeface="Calibri" panose="020F0502020204030204"/>
              </a:rPr>
              <a:t>网络实现时间同步和频率谐振</a:t>
            </a:r>
            <a:endParaRPr lang="en-US" altLang="zh-CN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02965959-44B2-4CCB-8E9B-2CB8CB3A59DC}"/>
              </a:ext>
            </a:extLst>
          </p:cNvPr>
          <p:cNvSpPr txBox="1"/>
          <p:nvPr/>
        </p:nvSpPr>
        <p:spPr>
          <a:xfrm>
            <a:off x="2501335" y="4506700"/>
            <a:ext cx="2935491" cy="600164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1100" dirty="0">
                <a:solidFill>
                  <a:prstClr val="black"/>
                </a:solidFill>
                <a:latin typeface="Calibri" panose="020F0502020204030204"/>
              </a:rPr>
              <a:t>配置，同步，处理，存储，上传功能</a:t>
            </a:r>
            <a:endParaRPr lang="en-US" altLang="zh-CN" sz="1100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zh-CN" altLang="en-US" sz="1100" b="1" dirty="0">
                <a:solidFill>
                  <a:prstClr val="black"/>
                </a:solidFill>
                <a:latin typeface="Calibri" panose="020F0502020204030204"/>
              </a:rPr>
              <a:t>由</a:t>
            </a:r>
            <a:r>
              <a:rPr lang="en-US" altLang="zh-CN" sz="1100" b="1" dirty="0">
                <a:solidFill>
                  <a:prstClr val="black"/>
                </a:solidFill>
                <a:latin typeface="Calibri" panose="020F0502020204030204"/>
              </a:rPr>
              <a:t>Cute-WR-A7</a:t>
            </a:r>
            <a:r>
              <a:rPr lang="zh-CN" altLang="en-US" sz="1100" b="1" dirty="0">
                <a:solidFill>
                  <a:prstClr val="black"/>
                </a:solidFill>
                <a:latin typeface="Calibri" panose="020F0502020204030204"/>
              </a:rPr>
              <a:t>和商业载板分担</a:t>
            </a:r>
            <a:endParaRPr lang="en-US" altLang="zh-CN" sz="11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zh-CN" altLang="en-US" sz="1100" dirty="0">
                <a:solidFill>
                  <a:prstClr val="black"/>
                </a:solidFill>
                <a:latin typeface="Calibri" panose="020F0502020204030204"/>
              </a:rPr>
              <a:t>充分发挥商业载板的处理</a:t>
            </a:r>
            <a:r>
              <a:rPr lang="en-US" altLang="zh-CN" sz="1100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zh-CN" altLang="en-US" sz="1100" dirty="0">
                <a:solidFill>
                  <a:prstClr val="black"/>
                </a:solidFill>
                <a:latin typeface="Calibri" panose="020F0502020204030204"/>
              </a:rPr>
              <a:t>存储</a:t>
            </a:r>
            <a:r>
              <a:rPr lang="en-US" altLang="zh-CN" sz="1100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zh-CN" altLang="en-US" sz="1100" dirty="0">
                <a:solidFill>
                  <a:prstClr val="black"/>
                </a:solidFill>
                <a:latin typeface="Calibri" panose="020F0502020204030204"/>
              </a:rPr>
              <a:t>通信能力</a:t>
            </a:r>
            <a:endParaRPr lang="en-US" altLang="zh-CN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81E20B2B-6446-4B10-BE51-AA18EA082665}"/>
              </a:ext>
            </a:extLst>
          </p:cNvPr>
          <p:cNvSpPr txBox="1"/>
          <p:nvPr/>
        </p:nvSpPr>
        <p:spPr>
          <a:xfrm>
            <a:off x="5231764" y="4489813"/>
            <a:ext cx="3973196" cy="600164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1100" dirty="0">
                <a:solidFill>
                  <a:prstClr val="black"/>
                </a:solidFill>
                <a:latin typeface="Calibri" panose="020F0502020204030204"/>
              </a:rPr>
              <a:t>配置，管理，数据处理，存储，上传功能</a:t>
            </a:r>
            <a:endParaRPr lang="en-US" altLang="zh-CN" sz="1100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zh-CN" altLang="en-US" sz="1100" b="1" dirty="0">
                <a:solidFill>
                  <a:prstClr val="black"/>
                </a:solidFill>
                <a:latin typeface="Calibri" panose="020F0502020204030204"/>
              </a:rPr>
              <a:t>由</a:t>
            </a:r>
            <a:r>
              <a:rPr lang="en-US" altLang="zh-CN" sz="1100" b="1" dirty="0">
                <a:solidFill>
                  <a:prstClr val="black"/>
                </a:solidFill>
                <a:latin typeface="Calibri" panose="020F0502020204030204"/>
              </a:rPr>
              <a:t>Cute-WR-A7</a:t>
            </a:r>
            <a:r>
              <a:rPr lang="zh-CN" altLang="en-US" sz="1100" b="1" dirty="0">
                <a:solidFill>
                  <a:prstClr val="black"/>
                </a:solidFill>
                <a:latin typeface="Calibri" panose="020F0502020204030204"/>
              </a:rPr>
              <a:t>和</a:t>
            </a:r>
            <a:r>
              <a:rPr lang="en-US" altLang="zh-CN" sz="1100" b="1" dirty="0" err="1">
                <a:solidFill>
                  <a:prstClr val="black"/>
                </a:solidFill>
                <a:latin typeface="Calibri" panose="020F0502020204030204"/>
              </a:rPr>
              <a:t>xTCA</a:t>
            </a:r>
            <a:r>
              <a:rPr lang="en-US" altLang="zh-CN" sz="1100" b="1" dirty="0">
                <a:solidFill>
                  <a:prstClr val="black"/>
                </a:solidFill>
                <a:latin typeface="Calibri" panose="020F0502020204030204"/>
              </a:rPr>
              <a:t>/VME/PXI/VPX</a:t>
            </a:r>
            <a:r>
              <a:rPr lang="zh-CN" altLang="en-US" sz="1100" b="1" dirty="0">
                <a:solidFill>
                  <a:prstClr val="black"/>
                </a:solidFill>
                <a:latin typeface="Calibri" panose="020F0502020204030204"/>
              </a:rPr>
              <a:t>等载板分担</a:t>
            </a:r>
            <a:endParaRPr lang="en-US" altLang="zh-CN" sz="11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zh-CN" altLang="en-US" sz="1100" dirty="0">
                <a:solidFill>
                  <a:prstClr val="black"/>
                </a:solidFill>
                <a:latin typeface="Calibri" panose="020F0502020204030204"/>
              </a:rPr>
              <a:t>多载板利用机箱内部同步机制，或者使用</a:t>
            </a:r>
            <a:r>
              <a:rPr lang="en-US" altLang="zh-CN" sz="1100" dirty="0">
                <a:solidFill>
                  <a:prstClr val="black"/>
                </a:solidFill>
                <a:latin typeface="Calibri" panose="020F0502020204030204"/>
              </a:rPr>
              <a:t>Cute-WR-A7</a:t>
            </a:r>
            <a:r>
              <a:rPr lang="zh-CN" altLang="en-US" sz="1100" dirty="0">
                <a:solidFill>
                  <a:prstClr val="black"/>
                </a:solidFill>
                <a:latin typeface="Calibri" panose="020F0502020204030204"/>
              </a:rPr>
              <a:t>实现同步</a:t>
            </a:r>
            <a:endParaRPr lang="en-US" altLang="zh-CN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7200532F-4E12-4CED-890B-C3EBCBEBEBAB}"/>
              </a:ext>
            </a:extLst>
          </p:cNvPr>
          <p:cNvSpPr txBox="1"/>
          <p:nvPr/>
        </p:nvSpPr>
        <p:spPr>
          <a:xfrm>
            <a:off x="382327" y="2335586"/>
            <a:ext cx="1530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4472C4"/>
                </a:solidFill>
                <a:latin typeface="Calibri" panose="020F0502020204030204"/>
              </a:rPr>
              <a:t>单</a:t>
            </a:r>
            <a:r>
              <a:rPr lang="en-US" altLang="zh-CN" dirty="0">
                <a:solidFill>
                  <a:srgbClr val="4472C4"/>
                </a:solidFill>
                <a:latin typeface="Calibri" panose="020F0502020204030204"/>
              </a:rPr>
              <a:t>/</a:t>
            </a:r>
            <a:r>
              <a:rPr lang="zh-CN" altLang="en-US" dirty="0">
                <a:solidFill>
                  <a:srgbClr val="4472C4"/>
                </a:solidFill>
                <a:latin typeface="Calibri" panose="020F0502020204030204"/>
              </a:rPr>
              <a:t>多模块</a:t>
            </a:r>
            <a:endParaRPr lang="en-US" altLang="zh-CN" dirty="0">
              <a:solidFill>
                <a:srgbClr val="4472C4"/>
              </a:solidFill>
              <a:latin typeface="Calibri" panose="020F0502020204030204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26F3FC92-D8F6-4BE9-81AE-0B834FE7DCA1}"/>
              </a:ext>
            </a:extLst>
          </p:cNvPr>
          <p:cNvSpPr txBox="1"/>
          <p:nvPr/>
        </p:nvSpPr>
        <p:spPr>
          <a:xfrm>
            <a:off x="3463365" y="2307543"/>
            <a:ext cx="1008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4472C4"/>
                </a:solidFill>
                <a:latin typeface="Calibri" panose="020F0502020204030204"/>
              </a:rPr>
              <a:t>单载板</a:t>
            </a:r>
            <a:endParaRPr lang="en-US" altLang="zh-CN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7EEE3415-401A-4CFA-B5CD-44BDA9C7D303}"/>
              </a:ext>
            </a:extLst>
          </p:cNvPr>
          <p:cNvSpPr txBox="1"/>
          <p:nvPr/>
        </p:nvSpPr>
        <p:spPr>
          <a:xfrm>
            <a:off x="6735235" y="2381722"/>
            <a:ext cx="966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4472C4"/>
                </a:solidFill>
                <a:latin typeface="Calibri" panose="020F0502020204030204"/>
              </a:rPr>
              <a:t>多载板</a:t>
            </a:r>
            <a:endParaRPr lang="en-US" altLang="zh-CN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42735384-8296-4738-BCB9-411AC7C1976F}"/>
              </a:ext>
            </a:extLst>
          </p:cNvPr>
          <p:cNvSpPr txBox="1"/>
          <p:nvPr/>
        </p:nvSpPr>
        <p:spPr>
          <a:xfrm>
            <a:off x="906958" y="3558541"/>
            <a:ext cx="12299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prstClr val="white"/>
                </a:solidFill>
                <a:latin typeface="Calibri" panose="020F0502020204030204"/>
              </a:rPr>
              <a:t>供电底板</a:t>
            </a:r>
            <a:endParaRPr lang="en-US" altLang="zh-CN" sz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8F833E88-0575-4929-8E05-BCE6D067799C}"/>
              </a:ext>
            </a:extLst>
          </p:cNvPr>
          <p:cNvSpPr txBox="1"/>
          <p:nvPr/>
        </p:nvSpPr>
        <p:spPr>
          <a:xfrm rot="349473">
            <a:off x="3984710" y="3325602"/>
            <a:ext cx="1229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prstClr val="white"/>
                </a:solidFill>
                <a:latin typeface="Calibri" panose="020F0502020204030204"/>
              </a:rPr>
              <a:t>商业载板</a:t>
            </a:r>
            <a:endParaRPr lang="en-US" altLang="zh-CN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7D0E6187-039A-4897-A799-3DA76F484950}"/>
              </a:ext>
            </a:extLst>
          </p:cNvPr>
          <p:cNvSpPr txBox="1"/>
          <p:nvPr/>
        </p:nvSpPr>
        <p:spPr>
          <a:xfrm rot="534079">
            <a:off x="6418274" y="3623387"/>
            <a:ext cx="19393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prstClr val="white"/>
                </a:solidFill>
                <a:latin typeface="Calibri" panose="020F0502020204030204"/>
              </a:rPr>
              <a:t>标准载板</a:t>
            </a:r>
            <a:endParaRPr lang="en-US" altLang="zh-CN" sz="2000" dirty="0">
              <a:solidFill>
                <a:prstClr val="white"/>
              </a:solidFill>
              <a:latin typeface="Calibri" panose="020F0502020204030204"/>
            </a:endParaRPr>
          </a:p>
          <a:p>
            <a:pPr algn="ctr"/>
            <a:r>
              <a:rPr lang="en-US" altLang="zh-CN" sz="2000" dirty="0" err="1">
                <a:solidFill>
                  <a:prstClr val="white"/>
                </a:solidFill>
                <a:latin typeface="Calibri" panose="020F0502020204030204"/>
              </a:rPr>
              <a:t>xTCA</a:t>
            </a:r>
            <a:r>
              <a:rPr lang="en-US" altLang="zh-CN" sz="2000" dirty="0">
                <a:solidFill>
                  <a:prstClr val="white"/>
                </a:solidFill>
                <a:latin typeface="Calibri" panose="020F0502020204030204"/>
              </a:rPr>
              <a:t>/VME/VPX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96758F36-3E26-47A8-B9B9-391DEF0ADFB6}"/>
              </a:ext>
            </a:extLst>
          </p:cNvPr>
          <p:cNvSpPr txBox="1"/>
          <p:nvPr/>
        </p:nvSpPr>
        <p:spPr>
          <a:xfrm>
            <a:off x="7170950" y="1935793"/>
            <a:ext cx="1254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STK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叠层板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5578054-B797-4377-B6B3-C17036EEC070}"/>
              </a:ext>
            </a:extLst>
          </p:cNvPr>
          <p:cNvSpPr txBox="1"/>
          <p:nvPr/>
        </p:nvSpPr>
        <p:spPr>
          <a:xfrm>
            <a:off x="7993382" y="4277153"/>
            <a:ext cx="1150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4768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CA67AC1F-52FC-4AE5-9BF3-CD9DAC7358F1}"/>
              </a:ext>
            </a:extLst>
          </p:cNvPr>
          <p:cNvSpPr txBox="1"/>
          <p:nvPr/>
        </p:nvSpPr>
        <p:spPr>
          <a:xfrm>
            <a:off x="3865685" y="1008938"/>
            <a:ext cx="40092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zh-CN" altLang="en-US" sz="135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3CBF40A-A36A-4172-AEE6-5C676D8392BE}"/>
              </a:ext>
            </a:extLst>
          </p:cNvPr>
          <p:cNvSpPr txBox="1"/>
          <p:nvPr/>
        </p:nvSpPr>
        <p:spPr>
          <a:xfrm>
            <a:off x="3008378" y="4697426"/>
            <a:ext cx="2774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CUTE-A7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固件结构框图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812E3A8-B8BA-4529-B000-CF3BE371C4D3}"/>
              </a:ext>
            </a:extLst>
          </p:cNvPr>
          <p:cNvSpPr txBox="1"/>
          <p:nvPr/>
        </p:nvSpPr>
        <p:spPr>
          <a:xfrm>
            <a:off x="406548" y="803353"/>
            <a:ext cx="808306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CUTE-WR-A7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核心板的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开发数据读出、触发、芯片控制功能的固件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l"/>
            </a:pP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ASIC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数据串转并、数据时间戳、两级缓存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l"/>
            </a:pP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提供以太网接口（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TCP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UDP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）与上位机通信，进行数据读出和芯片控制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l"/>
            </a:pP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固件包含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WRPC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，支持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WR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协议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l"/>
            </a:pP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l"/>
            </a:pP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24663FE6-4C7F-457D-AAC1-A71D00B705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7820" y="0"/>
            <a:ext cx="1504950" cy="703866"/>
          </a:xfrm>
          <a:prstGeom prst="rect">
            <a:avLst/>
          </a:prstGeom>
        </p:spPr>
      </p:pic>
      <p:sp>
        <p:nvSpPr>
          <p:cNvPr id="68" name="文本框 67">
            <a:extLst>
              <a:ext uri="{FF2B5EF4-FFF2-40B4-BE49-F238E27FC236}">
                <a16:creationId xmlns:a16="http://schemas.microsoft.com/office/drawing/2014/main" id="{04547D92-51E4-42E3-9D8D-43AC9D5AEA0E}"/>
              </a:ext>
            </a:extLst>
          </p:cNvPr>
          <p:cNvSpPr txBox="1"/>
          <p:nvPr/>
        </p:nvSpPr>
        <p:spPr>
          <a:xfrm>
            <a:off x="228601" y="85507"/>
            <a:ext cx="4590156" cy="500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18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读出系统固件结构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C7D7E4A-BC85-4A14-9F8C-73F560CE17A1}"/>
              </a:ext>
            </a:extLst>
          </p:cNvPr>
          <p:cNvGrpSpPr/>
          <p:nvPr/>
        </p:nvGrpSpPr>
        <p:grpSpPr>
          <a:xfrm>
            <a:off x="705868" y="1871714"/>
            <a:ext cx="7732264" cy="2702143"/>
            <a:chOff x="705868" y="1997770"/>
            <a:chExt cx="7732264" cy="2576087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F60C6252-D88C-43C0-95D4-0033422D8892}"/>
                </a:ext>
              </a:extLst>
            </p:cNvPr>
            <p:cNvGrpSpPr/>
            <p:nvPr/>
          </p:nvGrpSpPr>
          <p:grpSpPr>
            <a:xfrm>
              <a:off x="705868" y="1997770"/>
              <a:ext cx="7732264" cy="2576087"/>
              <a:chOff x="617027" y="2036768"/>
              <a:chExt cx="7732264" cy="2576087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53247735-9D92-4642-B88E-A73A6B28DE70}"/>
                  </a:ext>
                </a:extLst>
              </p:cNvPr>
              <p:cNvGrpSpPr/>
              <p:nvPr/>
            </p:nvGrpSpPr>
            <p:grpSpPr>
              <a:xfrm>
                <a:off x="617027" y="2036768"/>
                <a:ext cx="7732264" cy="2576087"/>
                <a:chOff x="617027" y="2342939"/>
                <a:chExt cx="7732264" cy="2269916"/>
              </a:xfrm>
            </p:grpSpPr>
            <p:grpSp>
              <p:nvGrpSpPr>
                <p:cNvPr id="28" name="组合 27">
                  <a:extLst>
                    <a:ext uri="{FF2B5EF4-FFF2-40B4-BE49-F238E27FC236}">
                      <a16:creationId xmlns:a16="http://schemas.microsoft.com/office/drawing/2014/main" id="{5F1B58F3-3455-4B7D-9A5A-608A779ACBEE}"/>
                    </a:ext>
                  </a:extLst>
                </p:cNvPr>
                <p:cNvGrpSpPr/>
                <p:nvPr/>
              </p:nvGrpSpPr>
              <p:grpSpPr>
                <a:xfrm>
                  <a:off x="617027" y="2342939"/>
                  <a:ext cx="7732264" cy="2229060"/>
                  <a:chOff x="94246" y="893273"/>
                  <a:chExt cx="10391171" cy="2981479"/>
                </a:xfrm>
              </p:grpSpPr>
              <p:sp>
                <p:nvSpPr>
                  <p:cNvPr id="29" name="矩形 28">
                    <a:extLst>
                      <a:ext uri="{FF2B5EF4-FFF2-40B4-BE49-F238E27FC236}">
                        <a16:creationId xmlns:a16="http://schemas.microsoft.com/office/drawing/2014/main" id="{0C4452FB-AF1B-4BE9-9CEC-B9340B8412B7}"/>
                      </a:ext>
                    </a:extLst>
                  </p:cNvPr>
                  <p:cNvSpPr/>
                  <p:nvPr/>
                </p:nvSpPr>
                <p:spPr>
                  <a:xfrm>
                    <a:off x="1583461" y="2094582"/>
                    <a:ext cx="1489520" cy="5451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5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0" name="文本框 29">
                    <a:extLst>
                      <a:ext uri="{FF2B5EF4-FFF2-40B4-BE49-F238E27FC236}">
                        <a16:creationId xmlns:a16="http://schemas.microsoft.com/office/drawing/2014/main" id="{6D92A79C-C2DA-4119-9182-D1DE4E4792EC}"/>
                      </a:ext>
                    </a:extLst>
                  </p:cNvPr>
                  <p:cNvSpPr txBox="1"/>
                  <p:nvPr/>
                </p:nvSpPr>
                <p:spPr>
                  <a:xfrm>
                    <a:off x="1678626" y="2197044"/>
                    <a:ext cx="1322790" cy="4013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35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WASA-FE</a:t>
                    </a:r>
                    <a:endParaRPr lang="zh-CN" altLang="en-US" sz="135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1" name="箭头: 左右 30">
                    <a:extLst>
                      <a:ext uri="{FF2B5EF4-FFF2-40B4-BE49-F238E27FC236}">
                        <a16:creationId xmlns:a16="http://schemas.microsoft.com/office/drawing/2014/main" id="{BFCBC7A4-6B82-4484-910E-C454F8184727}"/>
                      </a:ext>
                    </a:extLst>
                  </p:cNvPr>
                  <p:cNvSpPr/>
                  <p:nvPr/>
                </p:nvSpPr>
                <p:spPr>
                  <a:xfrm>
                    <a:off x="1111777" y="2257527"/>
                    <a:ext cx="471683" cy="219290"/>
                  </a:xfrm>
                  <a:prstGeom prst="leftRight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5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2" name="矩形 31">
                    <a:extLst>
                      <a:ext uri="{FF2B5EF4-FFF2-40B4-BE49-F238E27FC236}">
                        <a16:creationId xmlns:a16="http://schemas.microsoft.com/office/drawing/2014/main" id="{F3402C31-6754-4234-9382-46F224E501A0}"/>
                      </a:ext>
                    </a:extLst>
                  </p:cNvPr>
                  <p:cNvSpPr/>
                  <p:nvPr/>
                </p:nvSpPr>
                <p:spPr>
                  <a:xfrm>
                    <a:off x="94246" y="2088921"/>
                    <a:ext cx="1017530" cy="578224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zh-CN" altLang="en-US" sz="13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探测器</a:t>
                    </a:r>
                  </a:p>
                </p:txBody>
              </p:sp>
              <p:sp>
                <p:nvSpPr>
                  <p:cNvPr id="33" name="矩形 32">
                    <a:extLst>
                      <a:ext uri="{FF2B5EF4-FFF2-40B4-BE49-F238E27FC236}">
                        <a16:creationId xmlns:a16="http://schemas.microsoft.com/office/drawing/2014/main" id="{1D6703C1-A78F-4C90-859B-57011383FFF3}"/>
                      </a:ext>
                    </a:extLst>
                  </p:cNvPr>
                  <p:cNvSpPr/>
                  <p:nvPr/>
                </p:nvSpPr>
                <p:spPr>
                  <a:xfrm>
                    <a:off x="4048223" y="893274"/>
                    <a:ext cx="5200909" cy="298147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5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4" name="矩形 33">
                    <a:extLst>
                      <a:ext uri="{FF2B5EF4-FFF2-40B4-BE49-F238E27FC236}">
                        <a16:creationId xmlns:a16="http://schemas.microsoft.com/office/drawing/2014/main" id="{08DE746C-E0AB-4FD1-BC51-4C34536D2A23}"/>
                      </a:ext>
                    </a:extLst>
                  </p:cNvPr>
                  <p:cNvSpPr/>
                  <p:nvPr/>
                </p:nvSpPr>
                <p:spPr>
                  <a:xfrm>
                    <a:off x="4043235" y="893277"/>
                    <a:ext cx="709816" cy="298147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13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FE-Link</a:t>
                    </a:r>
                    <a:endParaRPr lang="zh-CN" altLang="en-US" sz="135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5" name="箭头: 右 34">
                    <a:extLst>
                      <a:ext uri="{FF2B5EF4-FFF2-40B4-BE49-F238E27FC236}">
                        <a16:creationId xmlns:a16="http://schemas.microsoft.com/office/drawing/2014/main" id="{6A2327A8-5335-4F0A-81D1-F3B7B680D937}"/>
                      </a:ext>
                    </a:extLst>
                  </p:cNvPr>
                  <p:cNvSpPr/>
                  <p:nvPr/>
                </p:nvSpPr>
                <p:spPr>
                  <a:xfrm>
                    <a:off x="4755546" y="2257527"/>
                    <a:ext cx="416552" cy="191522"/>
                  </a:xfrm>
                  <a:prstGeom prst="right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5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6" name="矩形 35">
                    <a:extLst>
                      <a:ext uri="{FF2B5EF4-FFF2-40B4-BE49-F238E27FC236}">
                        <a16:creationId xmlns:a16="http://schemas.microsoft.com/office/drawing/2014/main" id="{FD592A4F-28B4-4529-857E-A747B5C4A70E}"/>
                      </a:ext>
                    </a:extLst>
                  </p:cNvPr>
                  <p:cNvSpPr/>
                  <p:nvPr/>
                </p:nvSpPr>
                <p:spPr>
                  <a:xfrm>
                    <a:off x="5172098" y="2000155"/>
                    <a:ext cx="965428" cy="679063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13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SIPO×4</a:t>
                    </a:r>
                    <a:endParaRPr lang="zh-CN" altLang="en-US" sz="135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7" name="箭头: 右 36">
                    <a:extLst>
                      <a:ext uri="{FF2B5EF4-FFF2-40B4-BE49-F238E27FC236}">
                        <a16:creationId xmlns:a16="http://schemas.microsoft.com/office/drawing/2014/main" id="{5F8345E3-97B1-4A28-BF96-8269B27EA7F4}"/>
                      </a:ext>
                    </a:extLst>
                  </p:cNvPr>
                  <p:cNvSpPr/>
                  <p:nvPr/>
                </p:nvSpPr>
                <p:spPr>
                  <a:xfrm>
                    <a:off x="3072981" y="2275827"/>
                    <a:ext cx="965428" cy="238972"/>
                  </a:xfrm>
                  <a:prstGeom prst="right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5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8" name="文本框 37">
                    <a:extLst>
                      <a:ext uri="{FF2B5EF4-FFF2-40B4-BE49-F238E27FC236}">
                        <a16:creationId xmlns:a16="http://schemas.microsoft.com/office/drawing/2014/main" id="{DA9B916D-394F-4E1C-9EA3-593B8838467C}"/>
                      </a:ext>
                    </a:extLst>
                  </p:cNvPr>
                  <p:cNvSpPr txBox="1"/>
                  <p:nvPr/>
                </p:nvSpPr>
                <p:spPr>
                  <a:xfrm>
                    <a:off x="2890927" y="2032001"/>
                    <a:ext cx="1299193" cy="3396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0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Serial Data</a:t>
                    </a:r>
                    <a:endParaRPr lang="zh-CN" altLang="en-US" sz="105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9" name="箭头: 直角上 38">
                    <a:extLst>
                      <a:ext uri="{FF2B5EF4-FFF2-40B4-BE49-F238E27FC236}">
                        <a16:creationId xmlns:a16="http://schemas.microsoft.com/office/drawing/2014/main" id="{0D690F5B-8E05-4468-916C-AAF0A79B9BCA}"/>
                      </a:ext>
                    </a:extLst>
                  </p:cNvPr>
                  <p:cNvSpPr/>
                  <p:nvPr/>
                </p:nvSpPr>
                <p:spPr>
                  <a:xfrm flipH="1">
                    <a:off x="2150308" y="2639763"/>
                    <a:ext cx="1896378" cy="560148"/>
                  </a:xfrm>
                  <a:prstGeom prst="bentUpArrow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0" name="文本框 39">
                    <a:extLst>
                      <a:ext uri="{FF2B5EF4-FFF2-40B4-BE49-F238E27FC236}">
                        <a16:creationId xmlns:a16="http://schemas.microsoft.com/office/drawing/2014/main" id="{98AD767C-6C23-488F-A9BB-2AA81A834394}"/>
                      </a:ext>
                    </a:extLst>
                  </p:cNvPr>
                  <p:cNvSpPr txBox="1"/>
                  <p:nvPr/>
                </p:nvSpPr>
                <p:spPr>
                  <a:xfrm>
                    <a:off x="2245708" y="2729698"/>
                    <a:ext cx="1423320" cy="3396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0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SPI</a:t>
                    </a:r>
                    <a:r>
                      <a:rPr lang="zh-CN" altLang="en-US" sz="10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控制</a:t>
                    </a:r>
                  </a:p>
                </p:txBody>
              </p:sp>
              <p:sp>
                <p:nvSpPr>
                  <p:cNvPr id="41" name="文本框 40">
                    <a:extLst>
                      <a:ext uri="{FF2B5EF4-FFF2-40B4-BE49-F238E27FC236}">
                        <a16:creationId xmlns:a16="http://schemas.microsoft.com/office/drawing/2014/main" id="{1145A83C-DFFE-43BC-BE96-A017ECBAD5B9}"/>
                      </a:ext>
                    </a:extLst>
                  </p:cNvPr>
                  <p:cNvSpPr txBox="1"/>
                  <p:nvPr/>
                </p:nvSpPr>
                <p:spPr>
                  <a:xfrm>
                    <a:off x="2328221" y="3199911"/>
                    <a:ext cx="1622110" cy="3396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0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WASA</a:t>
                    </a:r>
                    <a:r>
                      <a:rPr lang="zh-CN" altLang="en-US" sz="10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寄存器</a:t>
                    </a:r>
                  </a:p>
                </p:txBody>
              </p:sp>
              <p:sp>
                <p:nvSpPr>
                  <p:cNvPr id="42" name="箭头: 直角上 41">
                    <a:extLst>
                      <a:ext uri="{FF2B5EF4-FFF2-40B4-BE49-F238E27FC236}">
                        <a16:creationId xmlns:a16="http://schemas.microsoft.com/office/drawing/2014/main" id="{3FE7595E-3C66-4A79-A91C-47939DA9D30B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981990" y="1289050"/>
                    <a:ext cx="2048555" cy="799763"/>
                  </a:xfrm>
                  <a:prstGeom prst="bentUpArrow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5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3" name="文本框 42">
                    <a:extLst>
                      <a:ext uri="{FF2B5EF4-FFF2-40B4-BE49-F238E27FC236}">
                        <a16:creationId xmlns:a16="http://schemas.microsoft.com/office/drawing/2014/main" id="{A416CEBF-A093-4A80-A7AB-5D6C8F909C4F}"/>
                      </a:ext>
                    </a:extLst>
                  </p:cNvPr>
                  <p:cNvSpPr txBox="1"/>
                  <p:nvPr/>
                </p:nvSpPr>
                <p:spPr>
                  <a:xfrm>
                    <a:off x="2136982" y="1511612"/>
                    <a:ext cx="2176275" cy="4896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0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WASA</a:t>
                    </a:r>
                    <a:r>
                      <a:rPr lang="zh-CN" altLang="en-US" sz="10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芯片复位、</a:t>
                    </a:r>
                    <a:endParaRPr lang="en-US" altLang="zh-CN" sz="105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  <a:p>
                    <a:pPr algn="ctr"/>
                    <a:r>
                      <a:rPr lang="zh-CN" altLang="en-US" sz="10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片选、标定</a:t>
                    </a:r>
                    <a:r>
                      <a:rPr lang="en-US" altLang="zh-CN" sz="10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(IIC)</a:t>
                    </a:r>
                    <a:endParaRPr lang="zh-CN" altLang="en-US" sz="105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4" name="箭头: 右 43">
                    <a:extLst>
                      <a:ext uri="{FF2B5EF4-FFF2-40B4-BE49-F238E27FC236}">
                        <a16:creationId xmlns:a16="http://schemas.microsoft.com/office/drawing/2014/main" id="{76B28BDB-3C5A-4673-8B7C-0AC98AE7769A}"/>
                      </a:ext>
                    </a:extLst>
                  </p:cNvPr>
                  <p:cNvSpPr/>
                  <p:nvPr/>
                </p:nvSpPr>
                <p:spPr>
                  <a:xfrm>
                    <a:off x="6137527" y="2300492"/>
                    <a:ext cx="296374" cy="148557"/>
                  </a:xfrm>
                  <a:prstGeom prst="right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5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5" name="矩形 44">
                    <a:extLst>
                      <a:ext uri="{FF2B5EF4-FFF2-40B4-BE49-F238E27FC236}">
                        <a16:creationId xmlns:a16="http://schemas.microsoft.com/office/drawing/2014/main" id="{5710A218-5E5F-41AF-B93D-D48CC2AFB7B4}"/>
                      </a:ext>
                    </a:extLst>
                  </p:cNvPr>
                  <p:cNvSpPr/>
                  <p:nvPr/>
                </p:nvSpPr>
                <p:spPr>
                  <a:xfrm>
                    <a:off x="6433901" y="1842201"/>
                    <a:ext cx="860920" cy="10499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L1 FIFO×4</a:t>
                    </a:r>
                    <a:endParaRPr lang="zh-CN" altLang="en-US" sz="120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7" name="箭头: 右 46">
                    <a:extLst>
                      <a:ext uri="{FF2B5EF4-FFF2-40B4-BE49-F238E27FC236}">
                        <a16:creationId xmlns:a16="http://schemas.microsoft.com/office/drawing/2014/main" id="{DC900EBC-D993-4F9F-B8DB-69805D5D7056}"/>
                      </a:ext>
                    </a:extLst>
                  </p:cNvPr>
                  <p:cNvSpPr/>
                  <p:nvPr/>
                </p:nvSpPr>
                <p:spPr>
                  <a:xfrm>
                    <a:off x="7294821" y="2273929"/>
                    <a:ext cx="296374" cy="148557"/>
                  </a:xfrm>
                  <a:prstGeom prst="right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5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8" name="矩形 47">
                    <a:extLst>
                      <a:ext uri="{FF2B5EF4-FFF2-40B4-BE49-F238E27FC236}">
                        <a16:creationId xmlns:a16="http://schemas.microsoft.com/office/drawing/2014/main" id="{CBE8F52E-4B7D-4B8B-A648-FD3EE2F6FCCE}"/>
                      </a:ext>
                    </a:extLst>
                  </p:cNvPr>
                  <p:cNvSpPr/>
                  <p:nvPr/>
                </p:nvSpPr>
                <p:spPr>
                  <a:xfrm>
                    <a:off x="7591195" y="1815638"/>
                    <a:ext cx="860920" cy="1076514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L2 FIFO×1</a:t>
                    </a:r>
                    <a:endParaRPr lang="zh-CN" altLang="en-US" sz="120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0" name="箭头: 右 49">
                    <a:extLst>
                      <a:ext uri="{FF2B5EF4-FFF2-40B4-BE49-F238E27FC236}">
                        <a16:creationId xmlns:a16="http://schemas.microsoft.com/office/drawing/2014/main" id="{FC4761CF-BFAC-4857-9F69-7A25AC38DF0F}"/>
                      </a:ext>
                    </a:extLst>
                  </p:cNvPr>
                  <p:cNvSpPr/>
                  <p:nvPr/>
                </p:nvSpPr>
                <p:spPr>
                  <a:xfrm>
                    <a:off x="8464805" y="2273929"/>
                    <a:ext cx="190643" cy="97697"/>
                  </a:xfrm>
                  <a:prstGeom prst="right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5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1" name="矩形 50">
                    <a:extLst>
                      <a:ext uri="{FF2B5EF4-FFF2-40B4-BE49-F238E27FC236}">
                        <a16:creationId xmlns:a16="http://schemas.microsoft.com/office/drawing/2014/main" id="{8FF932BF-16DC-4914-90C8-7F7F8178BA32}"/>
                      </a:ext>
                    </a:extLst>
                  </p:cNvPr>
                  <p:cNvSpPr/>
                  <p:nvPr/>
                </p:nvSpPr>
                <p:spPr>
                  <a:xfrm>
                    <a:off x="8668138" y="1907987"/>
                    <a:ext cx="580996" cy="837744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10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TCP/IP</a:t>
                    </a:r>
                    <a:endParaRPr lang="zh-CN" altLang="en-US" sz="105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2" name="箭头: 右 51">
                    <a:extLst>
                      <a:ext uri="{FF2B5EF4-FFF2-40B4-BE49-F238E27FC236}">
                        <a16:creationId xmlns:a16="http://schemas.microsoft.com/office/drawing/2014/main" id="{1399CF7C-A88A-4C58-AFB3-A4EA65329BAC}"/>
                      </a:ext>
                    </a:extLst>
                  </p:cNvPr>
                  <p:cNvSpPr/>
                  <p:nvPr/>
                </p:nvSpPr>
                <p:spPr>
                  <a:xfrm>
                    <a:off x="9249132" y="2197044"/>
                    <a:ext cx="552739" cy="279773"/>
                  </a:xfrm>
                  <a:prstGeom prst="right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5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3" name="矩形 52">
                    <a:extLst>
                      <a:ext uri="{FF2B5EF4-FFF2-40B4-BE49-F238E27FC236}">
                        <a16:creationId xmlns:a16="http://schemas.microsoft.com/office/drawing/2014/main" id="{E1048725-30C6-4A81-8BC1-A742C7562BC5}"/>
                      </a:ext>
                    </a:extLst>
                  </p:cNvPr>
                  <p:cNvSpPr/>
                  <p:nvPr/>
                </p:nvSpPr>
                <p:spPr>
                  <a:xfrm>
                    <a:off x="9814560" y="2057297"/>
                    <a:ext cx="670857" cy="58246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13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PC</a:t>
                    </a:r>
                    <a:endParaRPr lang="zh-CN" altLang="en-US" sz="135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4" name="矩形 53">
                    <a:extLst>
                      <a:ext uri="{FF2B5EF4-FFF2-40B4-BE49-F238E27FC236}">
                        <a16:creationId xmlns:a16="http://schemas.microsoft.com/office/drawing/2014/main" id="{BDCE26D9-C26D-47B4-9566-51FE5B989580}"/>
                      </a:ext>
                    </a:extLst>
                  </p:cNvPr>
                  <p:cNvSpPr/>
                  <p:nvPr/>
                </p:nvSpPr>
                <p:spPr>
                  <a:xfrm>
                    <a:off x="6476906" y="932961"/>
                    <a:ext cx="1450484" cy="289852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zh-CN" altLang="en-US" sz="105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外触发信号</a:t>
                    </a:r>
                  </a:p>
                </p:txBody>
              </p:sp>
              <p:sp>
                <p:nvSpPr>
                  <p:cNvPr id="56" name="矩形 55">
                    <a:extLst>
                      <a:ext uri="{FF2B5EF4-FFF2-40B4-BE49-F238E27FC236}">
                        <a16:creationId xmlns:a16="http://schemas.microsoft.com/office/drawing/2014/main" id="{82793FF2-0A82-4208-AFAA-6E35CE842F8B}"/>
                      </a:ext>
                    </a:extLst>
                  </p:cNvPr>
                  <p:cNvSpPr/>
                  <p:nvPr/>
                </p:nvSpPr>
                <p:spPr>
                  <a:xfrm>
                    <a:off x="5172097" y="893273"/>
                    <a:ext cx="789742" cy="367238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zh-CN" altLang="en-US" sz="105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上升沿</a:t>
                    </a:r>
                  </a:p>
                </p:txBody>
              </p:sp>
              <p:sp>
                <p:nvSpPr>
                  <p:cNvPr id="58" name="箭头: 右 57">
                    <a:extLst>
                      <a:ext uri="{FF2B5EF4-FFF2-40B4-BE49-F238E27FC236}">
                        <a16:creationId xmlns:a16="http://schemas.microsoft.com/office/drawing/2014/main" id="{3D7F6412-8F69-4CB7-811C-C4E750045AD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4046686" y="989667"/>
                    <a:ext cx="1125411" cy="127108"/>
                  </a:xfrm>
                  <a:prstGeom prst="rightArrow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5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61" name="箭头: 直角上 60">
                    <a:extLst>
                      <a:ext uri="{FF2B5EF4-FFF2-40B4-BE49-F238E27FC236}">
                        <a16:creationId xmlns:a16="http://schemas.microsoft.com/office/drawing/2014/main" id="{60B564F0-8FFC-40E6-93D5-029F795378F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382251" y="904338"/>
                    <a:ext cx="2651746" cy="1190216"/>
                  </a:xfrm>
                  <a:prstGeom prst="bentUpArrow">
                    <a:avLst>
                      <a:gd name="adj1" fmla="val 25000"/>
                      <a:gd name="adj2" fmla="val 25000"/>
                      <a:gd name="adj3" fmla="val 23250"/>
                    </a:avLst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5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2" name="箭头: 直角上 1">
                  <a:extLst>
                    <a:ext uri="{FF2B5EF4-FFF2-40B4-BE49-F238E27FC236}">
                      <a16:creationId xmlns:a16="http://schemas.microsoft.com/office/drawing/2014/main" id="{DE3BDF3B-19F7-4A74-8AEA-443C19BDF06B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7520259" y="2569882"/>
                  <a:ext cx="570307" cy="716337"/>
                </a:xfrm>
                <a:prstGeom prst="bentUpArrow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9" name="矩形 48">
                  <a:extLst>
                    <a:ext uri="{FF2B5EF4-FFF2-40B4-BE49-F238E27FC236}">
                      <a16:creationId xmlns:a16="http://schemas.microsoft.com/office/drawing/2014/main" id="{9AD4F7E7-817E-43B6-841A-298C1E7EA12E}"/>
                    </a:ext>
                  </a:extLst>
                </p:cNvPr>
                <p:cNvSpPr/>
                <p:nvPr/>
              </p:nvSpPr>
              <p:spPr>
                <a:xfrm>
                  <a:off x="6877367" y="2612822"/>
                  <a:ext cx="551981" cy="386314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050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UDP</a:t>
                  </a:r>
                  <a:endParaRPr lang="zh-CN" altLang="en-US" sz="105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2" name="箭头: 右 61">
                  <a:extLst>
                    <a:ext uri="{FF2B5EF4-FFF2-40B4-BE49-F238E27FC236}">
                      <a16:creationId xmlns:a16="http://schemas.microsoft.com/office/drawing/2014/main" id="{FF4E6B23-F457-4A72-BCAB-5A13084FE661}"/>
                    </a:ext>
                  </a:extLst>
                </p:cNvPr>
                <p:cNvSpPr/>
                <p:nvPr/>
              </p:nvSpPr>
              <p:spPr>
                <a:xfrm rot="10800000">
                  <a:off x="4983603" y="2429858"/>
                  <a:ext cx="385123" cy="92128"/>
                </a:xfrm>
                <a:prstGeom prst="rightArrow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" name="箭头: 直角上 4">
                  <a:extLst>
                    <a:ext uri="{FF2B5EF4-FFF2-40B4-BE49-F238E27FC236}">
                      <a16:creationId xmlns:a16="http://schemas.microsoft.com/office/drawing/2014/main" id="{DFCA8A44-3C54-4A6B-90EB-EF7956E76FC5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6717169" y="2145507"/>
                  <a:ext cx="196935" cy="735932"/>
                </a:xfrm>
                <a:prstGeom prst="bentUpArrow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5298745F-5D8D-4418-9FAE-157DEBEDA0CA}"/>
                    </a:ext>
                  </a:extLst>
                </p:cNvPr>
                <p:cNvSpPr txBox="1"/>
                <p:nvPr/>
              </p:nvSpPr>
              <p:spPr>
                <a:xfrm>
                  <a:off x="6685321" y="4305078"/>
                  <a:ext cx="98168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Artix-7</a:t>
                  </a:r>
                  <a:endPara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63" name="箭头: 直角上 62">
                <a:extLst>
                  <a:ext uri="{FF2B5EF4-FFF2-40B4-BE49-F238E27FC236}">
                    <a16:creationId xmlns:a16="http://schemas.microsoft.com/office/drawing/2014/main" id="{2E5B413E-E65D-4C6A-8A3E-E0A99D940B90}"/>
                  </a:ext>
                </a:extLst>
              </p:cNvPr>
              <p:cNvSpPr/>
              <p:nvPr/>
            </p:nvSpPr>
            <p:spPr>
              <a:xfrm rot="16200000" flipH="1">
                <a:off x="7457168" y="3508703"/>
                <a:ext cx="696492" cy="716338"/>
              </a:xfrm>
              <a:prstGeom prst="bentUpArrow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298AF8BF-32DF-496D-BB95-0DE123D96A1B}"/>
                  </a:ext>
                </a:extLst>
              </p:cNvPr>
              <p:cNvSpPr/>
              <p:nvPr/>
            </p:nvSpPr>
            <p:spPr>
              <a:xfrm>
                <a:off x="6877365" y="3846796"/>
                <a:ext cx="551981" cy="38631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5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UDP</a:t>
                </a:r>
                <a:endParaRPr lang="zh-CN" altLang="en-US" sz="105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351B0CBF-5EEB-4B59-B166-A404951168ED}"/>
                </a:ext>
              </a:extLst>
            </p:cNvPr>
            <p:cNvSpPr/>
            <p:nvPr/>
          </p:nvSpPr>
          <p:spPr>
            <a:xfrm>
              <a:off x="4871986" y="2348059"/>
              <a:ext cx="1156960" cy="35826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IIC decoder</a:t>
              </a:r>
              <a:endPara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9BFEA4A0-2978-4750-8674-A27B777CE4EB}"/>
                </a:ext>
              </a:extLst>
            </p:cNvPr>
            <p:cNvSpPr/>
            <p:nvPr/>
          </p:nvSpPr>
          <p:spPr>
            <a:xfrm>
              <a:off x="4852827" y="3767935"/>
              <a:ext cx="1240367" cy="3853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SPI decoder</a:t>
              </a:r>
              <a:endPara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箭头: 右 66">
              <a:extLst>
                <a:ext uri="{FF2B5EF4-FFF2-40B4-BE49-F238E27FC236}">
                  <a16:creationId xmlns:a16="http://schemas.microsoft.com/office/drawing/2014/main" id="{F4578E4E-AA28-42AB-9CFB-026AAD48E674}"/>
                </a:ext>
              </a:extLst>
            </p:cNvPr>
            <p:cNvSpPr/>
            <p:nvPr/>
          </p:nvSpPr>
          <p:spPr>
            <a:xfrm flipH="1">
              <a:off x="6030801" y="2466133"/>
              <a:ext cx="938999" cy="130077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箭头: 右 68">
              <a:extLst>
                <a:ext uri="{FF2B5EF4-FFF2-40B4-BE49-F238E27FC236}">
                  <a16:creationId xmlns:a16="http://schemas.microsoft.com/office/drawing/2014/main" id="{75C7A9B9-C25F-4207-9F37-04894AA69DFC}"/>
                </a:ext>
              </a:extLst>
            </p:cNvPr>
            <p:cNvSpPr/>
            <p:nvPr/>
          </p:nvSpPr>
          <p:spPr>
            <a:xfrm flipH="1">
              <a:off x="3629840" y="2391148"/>
              <a:ext cx="1240291" cy="139004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箭头: 右 69">
              <a:extLst>
                <a:ext uri="{FF2B5EF4-FFF2-40B4-BE49-F238E27FC236}">
                  <a16:creationId xmlns:a16="http://schemas.microsoft.com/office/drawing/2014/main" id="{9D6E8C30-52F4-419E-8C8B-97F58E9856F1}"/>
                </a:ext>
              </a:extLst>
            </p:cNvPr>
            <p:cNvSpPr/>
            <p:nvPr/>
          </p:nvSpPr>
          <p:spPr>
            <a:xfrm flipH="1">
              <a:off x="3613993" y="3836368"/>
              <a:ext cx="1240292" cy="153806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箭头: 右 70">
              <a:extLst>
                <a:ext uri="{FF2B5EF4-FFF2-40B4-BE49-F238E27FC236}">
                  <a16:creationId xmlns:a16="http://schemas.microsoft.com/office/drawing/2014/main" id="{CFF376B6-DD34-4E88-994E-45C5A6197356}"/>
                </a:ext>
              </a:extLst>
            </p:cNvPr>
            <p:cNvSpPr/>
            <p:nvPr/>
          </p:nvSpPr>
          <p:spPr>
            <a:xfrm flipH="1">
              <a:off x="6093193" y="3877944"/>
              <a:ext cx="871157" cy="170618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5" name="文本框 54">
            <a:extLst>
              <a:ext uri="{FF2B5EF4-FFF2-40B4-BE49-F238E27FC236}">
                <a16:creationId xmlns:a16="http://schemas.microsoft.com/office/drawing/2014/main" id="{AE46E8D1-087A-4487-BC9B-ED895882F07E}"/>
              </a:ext>
            </a:extLst>
          </p:cNvPr>
          <p:cNvSpPr txBox="1"/>
          <p:nvPr/>
        </p:nvSpPr>
        <p:spPr>
          <a:xfrm>
            <a:off x="7837317" y="4743203"/>
            <a:ext cx="1150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2482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339D06E-33F0-1A09-D9BE-862FD6A2E7EF}"/>
              </a:ext>
            </a:extLst>
          </p:cNvPr>
          <p:cNvSpPr/>
          <p:nvPr/>
        </p:nvSpPr>
        <p:spPr>
          <a:xfrm rot="5400000">
            <a:off x="3925868" y="-74628"/>
            <a:ext cx="5143499" cy="5292762"/>
          </a:xfrm>
          <a:prstGeom prst="rect">
            <a:avLst/>
          </a:prstGeom>
          <a:gradFill>
            <a:gsLst>
              <a:gs pos="97000">
                <a:schemeClr val="bg1">
                  <a:alpha val="0"/>
                </a:schemeClr>
              </a:gs>
              <a:gs pos="0">
                <a:srgbClr val="3F8EE1">
                  <a:alpha val="1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Arial"/>
              <a:ea typeface="庞门正道标题体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AC5EDE1-0D47-87FF-02DB-489F46C51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992" y="0"/>
            <a:ext cx="5618224" cy="5143500"/>
          </a:xfrm>
          <a:prstGeom prst="rect">
            <a:avLst/>
          </a:prstGeom>
        </p:spPr>
      </p:pic>
      <p:pic>
        <p:nvPicPr>
          <p:cNvPr id="43" name="图片占位符 42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29"/>
            <a:ext cx="5138738" cy="5114441"/>
          </a:xfrm>
          <a:custGeom>
            <a:avLst/>
            <a:gdLst>
              <a:gd name="connsiteX0" fmla="*/ 3425251 w 6850502"/>
              <a:gd name="connsiteY0" fmla="*/ 0 h 6850502"/>
              <a:gd name="connsiteX1" fmla="*/ 6850502 w 6850502"/>
              <a:gd name="connsiteY1" fmla="*/ 3425251 h 6850502"/>
              <a:gd name="connsiteX2" fmla="*/ 3425251 w 6850502"/>
              <a:gd name="connsiteY2" fmla="*/ 6850502 h 6850502"/>
              <a:gd name="connsiteX3" fmla="*/ 0 w 6850502"/>
              <a:gd name="connsiteY3" fmla="*/ 3425251 h 6850502"/>
              <a:gd name="connsiteX4" fmla="*/ 3425251 w 6850502"/>
              <a:gd name="connsiteY4" fmla="*/ 0 h 6850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0502" h="6850502">
                <a:moveTo>
                  <a:pt x="3425251" y="0"/>
                </a:moveTo>
                <a:cubicBezTo>
                  <a:pt x="5316965" y="0"/>
                  <a:pt x="6850502" y="1533537"/>
                  <a:pt x="6850502" y="3425251"/>
                </a:cubicBezTo>
                <a:cubicBezTo>
                  <a:pt x="6850502" y="5316965"/>
                  <a:pt x="5316965" y="6850502"/>
                  <a:pt x="3425251" y="6850502"/>
                </a:cubicBezTo>
                <a:cubicBezTo>
                  <a:pt x="1533537" y="6850502"/>
                  <a:pt x="0" y="5316965"/>
                  <a:pt x="0" y="3425251"/>
                </a:cubicBezTo>
                <a:cubicBezTo>
                  <a:pt x="0" y="1533537"/>
                  <a:pt x="1533537" y="0"/>
                  <a:pt x="3425251" y="0"/>
                </a:cubicBez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054006" y="2125455"/>
            <a:ext cx="5089994" cy="1613315"/>
          </a:xfrm>
          <a:prstGeom prst="rect">
            <a:avLst/>
          </a:prstGeom>
          <a:gradFill>
            <a:gsLst>
              <a:gs pos="0">
                <a:srgbClr val="C7ABDB"/>
              </a:gs>
              <a:gs pos="67000">
                <a:srgbClr val="7030A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9" name="TextBox 8"/>
          <p:cNvSpPr txBox="1"/>
          <p:nvPr/>
        </p:nvSpPr>
        <p:spPr>
          <a:xfrm>
            <a:off x="4490009" y="2529866"/>
            <a:ext cx="3900140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读出系统指标测试</a:t>
            </a:r>
          </a:p>
        </p:txBody>
      </p:sp>
      <p:sp>
        <p:nvSpPr>
          <p:cNvPr id="37" name="TextBox 9">
            <a:extLst>
              <a:ext uri="{FF2B5EF4-FFF2-40B4-BE49-F238E27FC236}">
                <a16:creationId xmlns:a16="http://schemas.microsoft.com/office/drawing/2014/main" id="{113738B5-9B2D-05D5-7032-A8C351E8539B}"/>
              </a:ext>
            </a:extLst>
          </p:cNvPr>
          <p:cNvSpPr txBox="1"/>
          <p:nvPr/>
        </p:nvSpPr>
        <p:spPr>
          <a:xfrm>
            <a:off x="3718569" y="1407031"/>
            <a:ext cx="16806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id-ID" sz="8625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183C824F-F194-81A3-FA2D-366036985B71}"/>
              </a:ext>
            </a:extLst>
          </p:cNvPr>
          <p:cNvSpPr txBox="1"/>
          <p:nvPr/>
        </p:nvSpPr>
        <p:spPr>
          <a:xfrm>
            <a:off x="322117" y="3858"/>
            <a:ext cx="6452755" cy="636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读出系统原型机测试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EBC7B94-E48E-E11A-324B-0761C1CC3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7820" y="0"/>
            <a:ext cx="1504950" cy="7038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2A6E3E4-F484-4FBB-A336-10C4AE0950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589" b="20496"/>
          <a:stretch/>
        </p:blipFill>
        <p:spPr>
          <a:xfrm>
            <a:off x="5142925" y="1396359"/>
            <a:ext cx="3127370" cy="21325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E968342-A84E-4314-BE7C-602C369ED5B3}"/>
              </a:ext>
            </a:extLst>
          </p:cNvPr>
          <p:cNvSpPr txBox="1"/>
          <p:nvPr/>
        </p:nvSpPr>
        <p:spPr>
          <a:xfrm>
            <a:off x="5036208" y="3829254"/>
            <a:ext cx="1235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WASA-FE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313E0883-640B-49D4-B9BC-0740A404D0A6}"/>
              </a:ext>
            </a:extLst>
          </p:cNvPr>
          <p:cNvCxnSpPr>
            <a:cxnSpLocks/>
          </p:cNvCxnSpPr>
          <p:nvPr/>
        </p:nvCxnSpPr>
        <p:spPr>
          <a:xfrm flipH="1" flipV="1">
            <a:off x="5582131" y="3350599"/>
            <a:ext cx="72002" cy="5170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1064C74E-6CAF-4D2C-A084-A5E15BA1E9C2}"/>
              </a:ext>
            </a:extLst>
          </p:cNvPr>
          <p:cNvSpPr txBox="1"/>
          <p:nvPr/>
        </p:nvSpPr>
        <p:spPr>
          <a:xfrm>
            <a:off x="4944490" y="2057475"/>
            <a:ext cx="1092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信号注入板</a:t>
            </a: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823A58C8-977A-4226-81A2-5BB93A8F73A1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5490738" y="2365252"/>
            <a:ext cx="201403" cy="5433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41CEF6F1-A00B-4257-8A23-84922E8150A8}"/>
              </a:ext>
            </a:extLst>
          </p:cNvPr>
          <p:cNvSpPr txBox="1"/>
          <p:nvPr/>
        </p:nvSpPr>
        <p:spPr>
          <a:xfrm>
            <a:off x="6036986" y="3651546"/>
            <a:ext cx="1480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CUTE-WR-A7</a:t>
            </a:r>
          </a:p>
          <a:p>
            <a:pPr algn="ctr"/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STK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618D1A4F-E574-4065-91BD-549D4B166080}"/>
              </a:ext>
            </a:extLst>
          </p:cNvPr>
          <p:cNvCxnSpPr>
            <a:cxnSpLocks/>
          </p:cNvCxnSpPr>
          <p:nvPr/>
        </p:nvCxnSpPr>
        <p:spPr>
          <a:xfrm flipH="1" flipV="1">
            <a:off x="6272057" y="3106319"/>
            <a:ext cx="382854" cy="5835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B31F4F80-A2AE-4F8D-88A3-52DCB0C8403E}"/>
              </a:ext>
            </a:extLst>
          </p:cNvPr>
          <p:cNvSpPr txBox="1"/>
          <p:nvPr/>
        </p:nvSpPr>
        <p:spPr>
          <a:xfrm>
            <a:off x="7625357" y="3581625"/>
            <a:ext cx="1480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上位机</a:t>
            </a: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87B8F226-DBE3-4D97-B56B-74BAE09A6A63}"/>
              </a:ext>
            </a:extLst>
          </p:cNvPr>
          <p:cNvCxnSpPr>
            <a:cxnSpLocks/>
          </p:cNvCxnSpPr>
          <p:nvPr/>
        </p:nvCxnSpPr>
        <p:spPr>
          <a:xfrm flipH="1" flipV="1">
            <a:off x="7688222" y="2571750"/>
            <a:ext cx="555060" cy="10482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20E01453-1EB5-44B9-88DA-A30881789D07}"/>
              </a:ext>
            </a:extLst>
          </p:cNvPr>
          <p:cNvSpPr txBox="1"/>
          <p:nvPr/>
        </p:nvSpPr>
        <p:spPr>
          <a:xfrm>
            <a:off x="28263" y="892948"/>
            <a:ext cx="485958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测试环境：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采样率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40MHz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；读出时钟：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125MHz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用信号发生器和信号注入板向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WASA-FE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的所有通道注入电荷信号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CUTE-WR-A7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与上位机直接通过以太网连接，上位机获取数据并存储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配置情况：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触发模式：过阈自触发，自触发阈值：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7000LSB</a:t>
            </a:r>
          </a:p>
          <a:p>
            <a:pPr lvl="2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采样长度：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255</a:t>
            </a:r>
          </a:p>
          <a:p>
            <a:pPr lvl="2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前端增益：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10mV/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fC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成型时间：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160ns</a:t>
            </a:r>
          </a:p>
          <a:p>
            <a:pPr lvl="2"/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/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0F1E64E-6811-4B42-9A96-42EEB35A31D6}"/>
              </a:ext>
            </a:extLst>
          </p:cNvPr>
          <p:cNvSpPr txBox="1"/>
          <p:nvPr/>
        </p:nvSpPr>
        <p:spPr>
          <a:xfrm>
            <a:off x="7837317" y="4743203"/>
            <a:ext cx="1150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110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183C824F-F194-81A3-FA2D-366036985B71}"/>
              </a:ext>
            </a:extLst>
          </p:cNvPr>
          <p:cNvSpPr txBox="1"/>
          <p:nvPr/>
        </p:nvSpPr>
        <p:spPr>
          <a:xfrm>
            <a:off x="322117" y="3858"/>
            <a:ext cx="6452755" cy="636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读出系统原型机测试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EBC7B94-E48E-E11A-324B-0761C1CC3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7820" y="0"/>
            <a:ext cx="1504950" cy="7038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2A6E3E4-F484-4FBB-A336-10C4AE0950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589" b="20496"/>
          <a:stretch/>
        </p:blipFill>
        <p:spPr>
          <a:xfrm>
            <a:off x="5142925" y="1396359"/>
            <a:ext cx="3127370" cy="21325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E968342-A84E-4314-BE7C-602C369ED5B3}"/>
              </a:ext>
            </a:extLst>
          </p:cNvPr>
          <p:cNvSpPr txBox="1"/>
          <p:nvPr/>
        </p:nvSpPr>
        <p:spPr>
          <a:xfrm>
            <a:off x="5036208" y="3829254"/>
            <a:ext cx="1235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WASA-FE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313E0883-640B-49D4-B9BC-0740A404D0A6}"/>
              </a:ext>
            </a:extLst>
          </p:cNvPr>
          <p:cNvCxnSpPr>
            <a:cxnSpLocks/>
          </p:cNvCxnSpPr>
          <p:nvPr/>
        </p:nvCxnSpPr>
        <p:spPr>
          <a:xfrm flipH="1" flipV="1">
            <a:off x="5582131" y="3350599"/>
            <a:ext cx="72002" cy="5170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1064C74E-6CAF-4D2C-A084-A5E15BA1E9C2}"/>
              </a:ext>
            </a:extLst>
          </p:cNvPr>
          <p:cNvSpPr txBox="1"/>
          <p:nvPr/>
        </p:nvSpPr>
        <p:spPr>
          <a:xfrm>
            <a:off x="5103911" y="2400024"/>
            <a:ext cx="1092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信号注入板</a:t>
            </a: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823A58C8-977A-4226-81A2-5BB93A8F73A1}"/>
              </a:ext>
            </a:extLst>
          </p:cNvPr>
          <p:cNvCxnSpPr>
            <a:cxnSpLocks/>
          </p:cNvCxnSpPr>
          <p:nvPr/>
        </p:nvCxnSpPr>
        <p:spPr>
          <a:xfrm>
            <a:off x="5623100" y="2697577"/>
            <a:ext cx="62888" cy="2958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41CEF6F1-A00B-4257-8A23-84922E8150A8}"/>
              </a:ext>
            </a:extLst>
          </p:cNvPr>
          <p:cNvSpPr txBox="1"/>
          <p:nvPr/>
        </p:nvSpPr>
        <p:spPr>
          <a:xfrm>
            <a:off x="6036986" y="3651546"/>
            <a:ext cx="1480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CUTE-WR-A7</a:t>
            </a:r>
          </a:p>
          <a:p>
            <a:pPr algn="ctr"/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STK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618D1A4F-E574-4065-91BD-549D4B166080}"/>
              </a:ext>
            </a:extLst>
          </p:cNvPr>
          <p:cNvCxnSpPr>
            <a:cxnSpLocks/>
          </p:cNvCxnSpPr>
          <p:nvPr/>
        </p:nvCxnSpPr>
        <p:spPr>
          <a:xfrm flipH="1" flipV="1">
            <a:off x="6272057" y="3106319"/>
            <a:ext cx="382854" cy="5835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B31F4F80-A2AE-4F8D-88A3-52DCB0C8403E}"/>
              </a:ext>
            </a:extLst>
          </p:cNvPr>
          <p:cNvSpPr txBox="1"/>
          <p:nvPr/>
        </p:nvSpPr>
        <p:spPr>
          <a:xfrm>
            <a:off x="7625357" y="3581625"/>
            <a:ext cx="1480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上位机</a:t>
            </a: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87B8F226-DBE3-4D97-B56B-74BAE09A6A63}"/>
              </a:ext>
            </a:extLst>
          </p:cNvPr>
          <p:cNvCxnSpPr>
            <a:cxnSpLocks/>
          </p:cNvCxnSpPr>
          <p:nvPr/>
        </p:nvCxnSpPr>
        <p:spPr>
          <a:xfrm flipH="1" flipV="1">
            <a:off x="7688222" y="2571750"/>
            <a:ext cx="555060" cy="10482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>
            <a:extLst>
              <a:ext uri="{FF2B5EF4-FFF2-40B4-BE49-F238E27FC236}">
                <a16:creationId xmlns:a16="http://schemas.microsoft.com/office/drawing/2014/main" id="{010007E8-4425-4AD9-B39B-CE4363F61CD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34" y="2834639"/>
            <a:ext cx="1799944" cy="12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101BAE5-410A-44EA-A70C-E93F4977CD6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26" y="1573475"/>
            <a:ext cx="1770552" cy="124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49CF58-9821-4151-8898-98FACD664D0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205" y="1583706"/>
            <a:ext cx="1703107" cy="123063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3CF5936-E6B1-4A15-8F51-152B8D280417}"/>
              </a:ext>
            </a:extLst>
          </p:cNvPr>
          <p:cNvSpPr txBox="1"/>
          <p:nvPr/>
        </p:nvSpPr>
        <p:spPr>
          <a:xfrm>
            <a:off x="28263" y="892948"/>
            <a:ext cx="4859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改变输入电荷量，上位机通过以太网采集波形如下（同一片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芯片的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个通道）：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6E84378-2DED-43C7-9002-95E477FC978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657" y="2880084"/>
            <a:ext cx="1641475" cy="123063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86ADEDA-B168-4FEB-80CA-99372B9698DE}"/>
              </a:ext>
            </a:extLst>
          </p:cNvPr>
          <p:cNvSpPr txBox="1"/>
          <p:nvPr/>
        </p:nvSpPr>
        <p:spPr>
          <a:xfrm>
            <a:off x="176627" y="4345897"/>
            <a:ext cx="48595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上位机采集到的数据与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芯片的输出波形、线性、基线及基线抖动等指标相符合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0BEE909-75F5-4CD7-A60B-5173FE59CF83}"/>
              </a:ext>
            </a:extLst>
          </p:cNvPr>
          <p:cNvSpPr txBox="1"/>
          <p:nvPr/>
        </p:nvSpPr>
        <p:spPr>
          <a:xfrm>
            <a:off x="7837317" y="4743203"/>
            <a:ext cx="1150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2696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183C824F-F194-81A3-FA2D-366036985B71}"/>
              </a:ext>
            </a:extLst>
          </p:cNvPr>
          <p:cNvSpPr txBox="1"/>
          <p:nvPr/>
        </p:nvSpPr>
        <p:spPr>
          <a:xfrm>
            <a:off x="322117" y="3858"/>
            <a:ext cx="6452755" cy="636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联合探测器测试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EBC7B94-E48E-E11A-324B-0761C1CC3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7820" y="0"/>
            <a:ext cx="1504950" cy="7038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4DC1689-E819-495A-8223-6608ED1668E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03" y="1150486"/>
            <a:ext cx="4183232" cy="182763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7298F3A-E045-4378-AA0C-F09FF84ABC64}"/>
              </a:ext>
            </a:extLst>
          </p:cNvPr>
          <p:cNvSpPr txBox="1"/>
          <p:nvPr/>
        </p:nvSpPr>
        <p:spPr>
          <a:xfrm>
            <a:off x="-59220" y="703866"/>
            <a:ext cx="470524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测试环境：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采样率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40MHz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；读出时钟：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125MHz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连接微结构气体探测器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(MGPD)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，并放置放射源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CUTE-WR-A7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与上位机直接通过以太网连接，上位机获取数据并存储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配置情况：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触发模式：过阈自触发，阈值：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7000LSB</a:t>
            </a:r>
          </a:p>
          <a:p>
            <a:pPr lvl="2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采样长度：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255</a:t>
            </a:r>
          </a:p>
          <a:p>
            <a:pPr lvl="2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前端增益：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10mV/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fC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成型时间：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160ns</a:t>
            </a:r>
          </a:p>
          <a:p>
            <a:pPr lvl="2"/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/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FC6BED1-4B6C-4ED1-B558-4274FAF32DD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03" y="3096239"/>
            <a:ext cx="1918335" cy="16630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BFC157E-FCBC-4EBC-8AD9-94C22FD10E8E}"/>
              </a:ext>
            </a:extLst>
          </p:cNvPr>
          <p:cNvSpPr txBox="1"/>
          <p:nvPr/>
        </p:nvSpPr>
        <p:spPr>
          <a:xfrm>
            <a:off x="6544492" y="3065759"/>
            <a:ext cx="22250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探测器信息：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见科微仪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Micromegas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探测器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仅使用其中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个通道接入前端板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22332AD-F64B-4506-8B50-8F9E9A859F59}"/>
              </a:ext>
            </a:extLst>
          </p:cNvPr>
          <p:cNvSpPr txBox="1"/>
          <p:nvPr/>
        </p:nvSpPr>
        <p:spPr>
          <a:xfrm>
            <a:off x="7837317" y="4743203"/>
            <a:ext cx="1150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9516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183C824F-F194-81A3-FA2D-366036985B71}"/>
              </a:ext>
            </a:extLst>
          </p:cNvPr>
          <p:cNvSpPr txBox="1"/>
          <p:nvPr/>
        </p:nvSpPr>
        <p:spPr>
          <a:xfrm>
            <a:off x="322117" y="3858"/>
            <a:ext cx="6452755" cy="636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联合探测器测试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EBC7B94-E48E-E11A-324B-0761C1CC3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7820" y="0"/>
            <a:ext cx="1504950" cy="7038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CF80C4-23C7-4F6D-87FF-53BDAE85983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" y="1036145"/>
            <a:ext cx="2346960" cy="1760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C6114D9-45E1-4324-BB4D-3D3F0E7F009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223" y="1036145"/>
            <a:ext cx="2346960" cy="1760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9C188AF-D66F-4177-90F1-D7F07C19DF9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" y="2845525"/>
            <a:ext cx="2346960" cy="1760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40F1F14-DB89-4E55-BB4C-AB4C44EFADE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223" y="2845525"/>
            <a:ext cx="2346960" cy="17602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59B26C6-D201-4D8E-A3CB-068F3456B1A5}"/>
              </a:ext>
            </a:extLst>
          </p:cNvPr>
          <p:cNvSpPr txBox="1"/>
          <p:nvPr/>
        </p:nvSpPr>
        <p:spPr>
          <a:xfrm flipH="1">
            <a:off x="200373" y="817708"/>
            <a:ext cx="4415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利用上位机采集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芯片的输出如下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945B399-0453-4667-B1E0-99E718728C84}"/>
              </a:ext>
            </a:extLst>
          </p:cNvPr>
          <p:cNvSpPr txBox="1"/>
          <p:nvPr/>
        </p:nvSpPr>
        <p:spPr>
          <a:xfrm>
            <a:off x="4783183" y="1642203"/>
            <a:ext cx="4014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数据采集波形是由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芯片的多次触发事例叠加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波形峰值分布在最大值和触发阈值范围内几乎是连续的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在后续进行能谱分析、粒子径迹分析时，需要分离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芯片单通道输出或使能梯形滤波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DF49A48-3592-4144-B368-322E5F7EB02C}"/>
              </a:ext>
            </a:extLst>
          </p:cNvPr>
          <p:cNvSpPr txBox="1"/>
          <p:nvPr/>
        </p:nvSpPr>
        <p:spPr>
          <a:xfrm>
            <a:off x="7837317" y="4743203"/>
            <a:ext cx="1150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4147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9339D06E-33F0-1A09-D9BE-862FD6A2E7EF}"/>
              </a:ext>
            </a:extLst>
          </p:cNvPr>
          <p:cNvSpPr/>
          <p:nvPr/>
        </p:nvSpPr>
        <p:spPr>
          <a:xfrm rot="5400000">
            <a:off x="3925868" y="-74628"/>
            <a:ext cx="5143499" cy="5292762"/>
          </a:xfrm>
          <a:prstGeom prst="rect">
            <a:avLst/>
          </a:prstGeom>
          <a:gradFill>
            <a:gsLst>
              <a:gs pos="97000">
                <a:schemeClr val="bg1">
                  <a:alpha val="0"/>
                </a:schemeClr>
              </a:gs>
              <a:gs pos="0">
                <a:srgbClr val="3F8EE1">
                  <a:alpha val="1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Arial"/>
              <a:ea typeface="庞门正道标题体"/>
            </a:endParaRPr>
          </a:p>
        </p:txBody>
      </p:sp>
      <p:pic>
        <p:nvPicPr>
          <p:cNvPr id="44" name="图片占位符 43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00538" cy="51435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6B2932F-E3B6-2552-0D01-85E441F306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47700" y="1316178"/>
            <a:ext cx="8496300" cy="207867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F28CE8B-2E2F-B3E0-94F5-421F5685BDB0}"/>
              </a:ext>
            </a:extLst>
          </p:cNvPr>
          <p:cNvSpPr/>
          <p:nvPr/>
        </p:nvSpPr>
        <p:spPr>
          <a:xfrm>
            <a:off x="3034145" y="2300813"/>
            <a:ext cx="5462155" cy="1646215"/>
          </a:xfrm>
          <a:prstGeom prst="rect">
            <a:avLst/>
          </a:prstGeom>
          <a:gradFill>
            <a:gsLst>
              <a:gs pos="0">
                <a:srgbClr val="C7ABDB"/>
              </a:gs>
              <a:gs pos="67000">
                <a:srgbClr val="7030A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6740134B-8E83-A747-FC2C-46156113FB92}"/>
              </a:ext>
            </a:extLst>
          </p:cNvPr>
          <p:cNvSpPr txBox="1"/>
          <p:nvPr/>
        </p:nvSpPr>
        <p:spPr>
          <a:xfrm>
            <a:off x="2866376" y="1652752"/>
            <a:ext cx="16806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id-ID" sz="8625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50175684-51C1-BB06-CD66-DA9E6977BF76}"/>
              </a:ext>
            </a:extLst>
          </p:cNvPr>
          <p:cNvSpPr txBox="1"/>
          <p:nvPr/>
        </p:nvSpPr>
        <p:spPr>
          <a:xfrm>
            <a:off x="3491344" y="2760748"/>
            <a:ext cx="3900140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总结与展望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>
            <a:extLst>
              <a:ext uri="{FF2B5EF4-FFF2-40B4-BE49-F238E27FC236}">
                <a16:creationId xmlns:a16="http://schemas.microsoft.com/office/drawing/2014/main" id="{2FF3A698-7D13-92BD-F9ED-C04BABC78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424"/>
            <a:ext cx="5949146" cy="3966097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15AFFBC-E69E-FBFE-15DF-49291C06EF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3424"/>
            <a:ext cx="5949146" cy="39660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57460" y="956480"/>
            <a:ext cx="28182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sz="20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lang="zh-CN" altLang="en-US" sz="20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芯片简介</a:t>
            </a:r>
            <a:endParaRPr lang="en-US" sz="20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oppins" panose="02000000000000000000" pitchFamily="2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FCF68E59-2D58-36F1-A0C1-B43A716111C8}"/>
              </a:ext>
            </a:extLst>
          </p:cNvPr>
          <p:cNvSpPr/>
          <p:nvPr/>
        </p:nvSpPr>
        <p:spPr>
          <a:xfrm>
            <a:off x="268266" y="798745"/>
            <a:ext cx="1335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98644" y="798745"/>
            <a:ext cx="104205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US" sz="405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id-ID" sz="495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4685" y="1709873"/>
            <a:ext cx="104205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 defTabSz="685800">
              <a:defRPr sz="4050" b="1">
                <a:solidFill>
                  <a:srgbClr val="D9D9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02</a:t>
            </a:r>
            <a:endParaRPr lang="id-ID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44685" y="2699761"/>
            <a:ext cx="104205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 defTabSz="685800">
              <a:defRPr sz="4050" b="1">
                <a:solidFill>
                  <a:srgbClr val="D9D9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03</a:t>
            </a:r>
            <a:endParaRPr lang="id-ID" dirty="0">
              <a:solidFill>
                <a:srgbClr val="FFFFFF"/>
              </a:solidFill>
            </a:endParaRP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C2CE26CD-6920-7D6D-7D92-0F99062776D3}"/>
              </a:ext>
            </a:extLst>
          </p:cNvPr>
          <p:cNvSpPr txBox="1"/>
          <p:nvPr/>
        </p:nvSpPr>
        <p:spPr>
          <a:xfrm>
            <a:off x="4844685" y="3649151"/>
            <a:ext cx="104205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 defTabSz="685800">
              <a:defRPr sz="4050" b="1">
                <a:solidFill>
                  <a:srgbClr val="D9D9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0</a:t>
            </a:r>
            <a:r>
              <a:rPr lang="en-US" altLang="zh-CN" dirty="0">
                <a:solidFill>
                  <a:srgbClr val="FFFFFF"/>
                </a:solidFill>
              </a:rPr>
              <a:t>4</a:t>
            </a:r>
            <a:endParaRPr lang="id-ID" dirty="0">
              <a:solidFill>
                <a:srgbClr val="FFFFFF"/>
              </a:solidFill>
            </a:endParaRPr>
          </a:p>
        </p:txBody>
      </p:sp>
      <p:sp>
        <p:nvSpPr>
          <p:cNvPr id="15" name="Rectangle 5"/>
          <p:cNvSpPr/>
          <p:nvPr/>
        </p:nvSpPr>
        <p:spPr>
          <a:xfrm>
            <a:off x="6057460" y="1885894"/>
            <a:ext cx="28182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CN" altLang="en-US" sz="20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读出电子学系统介绍</a:t>
            </a:r>
            <a:endParaRPr lang="en-US" altLang="zh-CN" sz="20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oppins" panose="02000000000000000000" pitchFamily="2" charset="0"/>
            </a:endParaRPr>
          </a:p>
        </p:txBody>
      </p:sp>
      <p:sp>
        <p:nvSpPr>
          <p:cNvPr id="17" name="Rectangle 5"/>
          <p:cNvSpPr/>
          <p:nvPr/>
        </p:nvSpPr>
        <p:spPr>
          <a:xfrm>
            <a:off x="6013948" y="2863007"/>
            <a:ext cx="28182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CN" altLang="en-US" sz="20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读出系统测试情况</a:t>
            </a:r>
            <a:endParaRPr lang="en-US" altLang="zh-CN" sz="20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oppins" panose="02000000000000000000" pitchFamily="2" charset="0"/>
            </a:endParaRPr>
          </a:p>
        </p:txBody>
      </p:sp>
      <p:sp>
        <p:nvSpPr>
          <p:cNvPr id="19" name="Rectangle 5"/>
          <p:cNvSpPr/>
          <p:nvPr/>
        </p:nvSpPr>
        <p:spPr>
          <a:xfrm>
            <a:off x="6013948" y="3786911"/>
            <a:ext cx="28182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CN" altLang="en-US" sz="20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未来展望与规划</a:t>
            </a:r>
            <a:endParaRPr lang="en-US" altLang="zh-CN" sz="20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oppins" panose="02000000000000000000" pitchFamily="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CA67AC1F-52FC-4AE5-9BF3-CD9DAC7358F1}"/>
              </a:ext>
            </a:extLst>
          </p:cNvPr>
          <p:cNvSpPr txBox="1"/>
          <p:nvPr/>
        </p:nvSpPr>
        <p:spPr>
          <a:xfrm>
            <a:off x="3865685" y="1008938"/>
            <a:ext cx="40092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zh-CN" altLang="en-US" sz="1350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382EA534-D464-4D44-A394-88E1CE0CA2B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0" y="1384662"/>
            <a:ext cx="4509951" cy="307630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0008048-FF75-4D1C-ADA1-6878522A58A7}"/>
              </a:ext>
            </a:extLst>
          </p:cNvPr>
          <p:cNvSpPr txBox="1"/>
          <p:nvPr/>
        </p:nvSpPr>
        <p:spPr>
          <a:xfrm>
            <a:off x="322117" y="3858"/>
            <a:ext cx="6452755" cy="636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DF7A5B6-1DDA-4099-8DF3-E8C61EF322EE}"/>
              </a:ext>
            </a:extLst>
          </p:cNvPr>
          <p:cNvSpPr txBox="1"/>
          <p:nvPr/>
        </p:nvSpPr>
        <p:spPr>
          <a:xfrm>
            <a:off x="265511" y="1491907"/>
            <a:ext cx="37882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读出芯片设计了前端硬件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设计了针对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读出芯片的固件，支持数据采集、芯片控制与配置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注入电荷信号以及连接微结构气体探测器进行测试，验证读出系统的可行性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后端系统设计可根据前端探测器规模扩展和定制，增强整套系统的可扩展性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63D76A3-25E3-4192-9E75-50F5AFD4435E}"/>
              </a:ext>
            </a:extLst>
          </p:cNvPr>
          <p:cNvSpPr txBox="1"/>
          <p:nvPr/>
        </p:nvSpPr>
        <p:spPr>
          <a:xfrm>
            <a:off x="7837317" y="4743203"/>
            <a:ext cx="1150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393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183C824F-F194-81A3-FA2D-366036985B71}"/>
              </a:ext>
            </a:extLst>
          </p:cNvPr>
          <p:cNvSpPr txBox="1"/>
          <p:nvPr/>
        </p:nvSpPr>
        <p:spPr>
          <a:xfrm>
            <a:off x="322117" y="3858"/>
            <a:ext cx="6452755" cy="636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未来展望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EBC7B94-E48E-E11A-324B-0761C1CC3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7820" y="0"/>
            <a:ext cx="1504950" cy="7038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B6566F4-4992-4D4A-809B-CE1D6DC8CD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2" t="21190" r="15560" b="12272"/>
          <a:stretch/>
        </p:blipFill>
        <p:spPr>
          <a:xfrm rot="16200000">
            <a:off x="532158" y="1188775"/>
            <a:ext cx="2116522" cy="2368877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E8F6B90-41D3-45E7-A16C-B078872C57C9}"/>
              </a:ext>
            </a:extLst>
          </p:cNvPr>
          <p:cNvSpPr/>
          <p:nvPr/>
        </p:nvSpPr>
        <p:spPr>
          <a:xfrm>
            <a:off x="1643966" y="2409867"/>
            <a:ext cx="341965" cy="30394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62F30243-63BB-4438-86F4-250C51573B6B}"/>
              </a:ext>
            </a:extLst>
          </p:cNvPr>
          <p:cNvCxnSpPr>
            <a:cxnSpLocks/>
          </p:cNvCxnSpPr>
          <p:nvPr/>
        </p:nvCxnSpPr>
        <p:spPr>
          <a:xfrm flipH="1">
            <a:off x="1204653" y="2713809"/>
            <a:ext cx="633550" cy="94490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B6D41BD3-4B63-40CF-AC30-C33E22701DFA}"/>
              </a:ext>
            </a:extLst>
          </p:cNvPr>
          <p:cNvSpPr txBox="1"/>
          <p:nvPr/>
        </p:nvSpPr>
        <p:spPr>
          <a:xfrm>
            <a:off x="354379" y="3627770"/>
            <a:ext cx="1577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时钟扇出芯片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LMK1D2104RHD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4778342-A58B-41F3-80B1-C0F57A6394AE}"/>
              </a:ext>
            </a:extLst>
          </p:cNvPr>
          <p:cNvSpPr/>
          <p:nvPr/>
        </p:nvSpPr>
        <p:spPr>
          <a:xfrm>
            <a:off x="2109256" y="2054134"/>
            <a:ext cx="75112" cy="6237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3B9D4AAB-3024-414E-8C20-27CA1190FF20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2197431" y="2677886"/>
            <a:ext cx="312864" cy="9498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4F09FE4D-2F16-4AF1-9DC7-2FCCC237F926}"/>
              </a:ext>
            </a:extLst>
          </p:cNvPr>
          <p:cNvSpPr txBox="1"/>
          <p:nvPr/>
        </p:nvSpPr>
        <p:spPr>
          <a:xfrm>
            <a:off x="1721625" y="3627770"/>
            <a:ext cx="1577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去除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LVDS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缓冲芯片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5F2928E-D612-4172-9CCE-09CE46A9BE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09" t="15556" r="13637" b="14040"/>
          <a:stretch/>
        </p:blipFill>
        <p:spPr>
          <a:xfrm>
            <a:off x="4666211" y="1410510"/>
            <a:ext cx="2684321" cy="1998714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E5C5B757-5926-473F-AD0E-2F583C027E51}"/>
              </a:ext>
            </a:extLst>
          </p:cNvPr>
          <p:cNvSpPr txBox="1"/>
          <p:nvPr/>
        </p:nvSpPr>
        <p:spPr>
          <a:xfrm>
            <a:off x="278574" y="772483"/>
            <a:ext cx="2988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WASA_FE V1.2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已生产</a:t>
            </a: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4311E19F-E08D-4383-8AF3-5677D4084F65}"/>
              </a:ext>
            </a:extLst>
          </p:cNvPr>
          <p:cNvSpPr/>
          <p:nvPr/>
        </p:nvSpPr>
        <p:spPr>
          <a:xfrm>
            <a:off x="6143856" y="2361196"/>
            <a:ext cx="341965" cy="30394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1AAA51DD-FC93-40DB-9FB3-9CE0EBE33E50}"/>
              </a:ext>
            </a:extLst>
          </p:cNvPr>
          <p:cNvCxnSpPr>
            <a:cxnSpLocks/>
          </p:cNvCxnSpPr>
          <p:nvPr/>
        </p:nvCxnSpPr>
        <p:spPr>
          <a:xfrm flipH="1">
            <a:off x="5626331" y="2665138"/>
            <a:ext cx="712534" cy="106570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4DC17D15-D691-42D1-BFC4-8983AEE7001E}"/>
              </a:ext>
            </a:extLst>
          </p:cNvPr>
          <p:cNvSpPr txBox="1"/>
          <p:nvPr/>
        </p:nvSpPr>
        <p:spPr>
          <a:xfrm>
            <a:off x="4666211" y="3712729"/>
            <a:ext cx="1577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板载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PLL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芯片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DF99EBC-D7E3-4CF6-BAC7-1C474997D149}"/>
              </a:ext>
            </a:extLst>
          </p:cNvPr>
          <p:cNvSpPr/>
          <p:nvPr/>
        </p:nvSpPr>
        <p:spPr>
          <a:xfrm>
            <a:off x="6566856" y="2057714"/>
            <a:ext cx="143691" cy="6237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C5B82B16-E0F4-4881-9E7D-298A9E536425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6668094" y="2721743"/>
            <a:ext cx="308511" cy="9885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74F2B986-679F-4580-88C3-EB328FF04DD6}"/>
              </a:ext>
            </a:extLst>
          </p:cNvPr>
          <p:cNvSpPr txBox="1"/>
          <p:nvPr/>
        </p:nvSpPr>
        <p:spPr>
          <a:xfrm>
            <a:off x="6187935" y="3710323"/>
            <a:ext cx="1577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LVDS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缓冲芯片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7FF56FA-C179-4D66-9BBE-790D6F3A274E}"/>
              </a:ext>
            </a:extLst>
          </p:cNvPr>
          <p:cNvSpPr txBox="1"/>
          <p:nvPr/>
        </p:nvSpPr>
        <p:spPr>
          <a:xfrm>
            <a:off x="739289" y="1074858"/>
            <a:ext cx="16708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WASA_FE V1.2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C1D1A8E-CCE0-4D77-AD46-B81961164301}"/>
              </a:ext>
            </a:extLst>
          </p:cNvPr>
          <p:cNvSpPr txBox="1"/>
          <p:nvPr/>
        </p:nvSpPr>
        <p:spPr>
          <a:xfrm>
            <a:off x="5195900" y="1168790"/>
            <a:ext cx="16708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WASA_FE V1.1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5B08009-D5A8-40C2-BF97-9CBB3629B002}"/>
              </a:ext>
            </a:extLst>
          </p:cNvPr>
          <p:cNvSpPr txBox="1"/>
          <p:nvPr/>
        </p:nvSpPr>
        <p:spPr>
          <a:xfrm>
            <a:off x="278573" y="4227875"/>
            <a:ext cx="573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新版本硬件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WASA_FE V1.2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在功耗、尺寸、布局方面做出优化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芯片可以提供更精确的局部触发阈值调节等功能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236CA59A-1733-41EF-8B9D-F4FA974B020D}"/>
              </a:ext>
            </a:extLst>
          </p:cNvPr>
          <p:cNvSpPr/>
          <p:nvPr/>
        </p:nvSpPr>
        <p:spPr>
          <a:xfrm>
            <a:off x="1069200" y="1551456"/>
            <a:ext cx="341965" cy="30394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3119D348-C740-4641-A649-F348FDB6E1A1}"/>
              </a:ext>
            </a:extLst>
          </p:cNvPr>
          <p:cNvCxnSpPr>
            <a:cxnSpLocks/>
            <a:stCxn id="24" idx="3"/>
            <a:endCxn id="30" idx="0"/>
          </p:cNvCxnSpPr>
          <p:nvPr/>
        </p:nvCxnSpPr>
        <p:spPr>
          <a:xfrm>
            <a:off x="1411165" y="1703427"/>
            <a:ext cx="2173574" cy="5754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8AFBBB80-1B2D-48FB-B6CA-B465097D06B2}"/>
              </a:ext>
            </a:extLst>
          </p:cNvPr>
          <p:cNvSpPr txBox="1"/>
          <p:nvPr/>
        </p:nvSpPr>
        <p:spPr>
          <a:xfrm>
            <a:off x="2627958" y="2278852"/>
            <a:ext cx="1913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采用了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年的新版本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芯片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8681FE6-9B24-408A-B3E6-F54BFA40FB7E}"/>
              </a:ext>
            </a:extLst>
          </p:cNvPr>
          <p:cNvSpPr txBox="1"/>
          <p:nvPr/>
        </p:nvSpPr>
        <p:spPr>
          <a:xfrm>
            <a:off x="7837317" y="4743203"/>
            <a:ext cx="1150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7180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CA67AC1F-52FC-4AE5-9BF3-CD9DAC7358F1}"/>
              </a:ext>
            </a:extLst>
          </p:cNvPr>
          <p:cNvSpPr txBox="1"/>
          <p:nvPr/>
        </p:nvSpPr>
        <p:spPr>
          <a:xfrm>
            <a:off x="3865685" y="1008938"/>
            <a:ext cx="40092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zh-CN" altLang="en-US" sz="1350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A47C1E57-2A53-470B-9011-38236787E172}"/>
              </a:ext>
            </a:extLst>
          </p:cNvPr>
          <p:cNvSpPr txBox="1"/>
          <p:nvPr/>
        </p:nvSpPr>
        <p:spPr>
          <a:xfrm>
            <a:off x="261015" y="1384662"/>
            <a:ext cx="418035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电子学系统后续规划：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采用小白兔网络，实现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高精度时钟和时间分发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，前端可实现高精度同步、异步触发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后端读出板提供小白兔协议支持，数据可通过小白兔网络传递，链路复用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简化网络拓扑结构</a:t>
            </a: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前端板硬件可根据探测器具体需求及前端芯片定制，增强后端读出系统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通用性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，可匹配不同前端系统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根据系统总通道数规模，小白兔交换机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WRS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可进行多级级联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382EA534-D464-4D44-A394-88E1CE0CA2B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0" y="1384662"/>
            <a:ext cx="4509951" cy="307630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0008048-FF75-4D1C-ADA1-6878522A58A7}"/>
              </a:ext>
            </a:extLst>
          </p:cNvPr>
          <p:cNvSpPr txBox="1"/>
          <p:nvPr/>
        </p:nvSpPr>
        <p:spPr>
          <a:xfrm>
            <a:off x="322117" y="3858"/>
            <a:ext cx="6452755" cy="636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未来展望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9585DF5-5680-439A-9D02-D495133BA456}"/>
              </a:ext>
            </a:extLst>
          </p:cNvPr>
          <p:cNvSpPr txBox="1"/>
          <p:nvPr/>
        </p:nvSpPr>
        <p:spPr>
          <a:xfrm>
            <a:off x="7837317" y="4743203"/>
            <a:ext cx="1150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9549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27ACC23-1F72-5EAF-8540-C7C91C4A8EF3}"/>
              </a:ext>
            </a:extLst>
          </p:cNvPr>
          <p:cNvSpPr txBox="1"/>
          <p:nvPr/>
        </p:nvSpPr>
        <p:spPr>
          <a:xfrm>
            <a:off x="529477" y="3354915"/>
            <a:ext cx="26264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spc="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谢谢！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B86F2CF-8A13-3B53-2858-D0482ADD3DD9}"/>
              </a:ext>
            </a:extLst>
          </p:cNvPr>
          <p:cNvSpPr txBox="1"/>
          <p:nvPr/>
        </p:nvSpPr>
        <p:spPr>
          <a:xfrm>
            <a:off x="529477" y="4234563"/>
            <a:ext cx="1673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汇报人：杨衍骁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BF87BA0-9507-378B-8AE7-17061FD19AD6}"/>
              </a:ext>
            </a:extLst>
          </p:cNvPr>
          <p:cNvSpPr txBox="1"/>
          <p:nvPr/>
        </p:nvSpPr>
        <p:spPr>
          <a:xfrm>
            <a:off x="2440826" y="4234563"/>
            <a:ext cx="24212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日期：</a:t>
            </a:r>
            <a:r>
              <a:rPr lang="en-US" altLang="zh-CN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EBC7B94-E48E-E11A-324B-0761C1CC3A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3000" y="44450"/>
            <a:ext cx="1606550" cy="75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27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9339D06E-33F0-1A09-D9BE-862FD6A2E7EF}"/>
              </a:ext>
            </a:extLst>
          </p:cNvPr>
          <p:cNvSpPr/>
          <p:nvPr/>
        </p:nvSpPr>
        <p:spPr>
          <a:xfrm rot="5400000">
            <a:off x="3925868" y="-74628"/>
            <a:ext cx="5143499" cy="5292762"/>
          </a:xfrm>
          <a:prstGeom prst="rect">
            <a:avLst/>
          </a:prstGeom>
          <a:gradFill>
            <a:gsLst>
              <a:gs pos="97000">
                <a:schemeClr val="bg1">
                  <a:alpha val="0"/>
                </a:schemeClr>
              </a:gs>
              <a:gs pos="0">
                <a:srgbClr val="3F8EE1">
                  <a:alpha val="1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Arial"/>
              <a:ea typeface="庞门正道标题体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A8B3473-0DD7-87BE-4875-75A533D559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05540"/>
            <a:ext cx="6636851" cy="1537960"/>
          </a:xfrm>
          <a:prstGeom prst="rect">
            <a:avLst/>
          </a:prstGeom>
        </p:spPr>
      </p:pic>
      <p:pic>
        <p:nvPicPr>
          <p:cNvPr id="41" name="图片占位符 40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4650"/>
            <a:ext cx="6637338" cy="3403600"/>
          </a:xfrm>
          <a:prstGeom prst="rect">
            <a:avLst/>
          </a:prstGeom>
        </p:spPr>
      </p:pic>
      <p:sp>
        <p:nvSpPr>
          <p:cNvPr id="45" name="Rectangle 3">
            <a:extLst>
              <a:ext uri="{FF2B5EF4-FFF2-40B4-BE49-F238E27FC236}">
                <a16:creationId xmlns:a16="http://schemas.microsoft.com/office/drawing/2014/main" id="{0FEA2C0B-96AA-3D12-406C-747A64F88390}"/>
              </a:ext>
            </a:extLst>
          </p:cNvPr>
          <p:cNvSpPr/>
          <p:nvPr/>
        </p:nvSpPr>
        <p:spPr>
          <a:xfrm>
            <a:off x="3787110" y="2662060"/>
            <a:ext cx="5356889" cy="1613315"/>
          </a:xfrm>
          <a:prstGeom prst="rect">
            <a:avLst/>
          </a:prstGeom>
          <a:gradFill>
            <a:gsLst>
              <a:gs pos="0">
                <a:srgbClr val="C7ABDB"/>
              </a:gs>
              <a:gs pos="67000">
                <a:srgbClr val="7030A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2" name="TextBox 9"/>
          <p:cNvSpPr txBox="1"/>
          <p:nvPr/>
        </p:nvSpPr>
        <p:spPr>
          <a:xfrm>
            <a:off x="3503685" y="2017752"/>
            <a:ext cx="16806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id-ID" sz="8625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Box 8">
            <a:extLst>
              <a:ext uri="{FF2B5EF4-FFF2-40B4-BE49-F238E27FC236}">
                <a16:creationId xmlns:a16="http://schemas.microsoft.com/office/drawing/2014/main" id="{044CD938-F418-D43A-73AA-9C0EB737FAB6}"/>
              </a:ext>
            </a:extLst>
          </p:cNvPr>
          <p:cNvSpPr txBox="1"/>
          <p:nvPr/>
        </p:nvSpPr>
        <p:spPr>
          <a:xfrm>
            <a:off x="4170215" y="3097580"/>
            <a:ext cx="4865315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芯片简介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>
            <a:extLst>
              <a:ext uri="{FF2B5EF4-FFF2-40B4-BE49-F238E27FC236}">
                <a16:creationId xmlns:a16="http://schemas.microsoft.com/office/drawing/2014/main" id="{8919340E-FF59-8CD0-DD1B-6AB7FF789110}"/>
              </a:ext>
            </a:extLst>
          </p:cNvPr>
          <p:cNvSpPr txBox="1"/>
          <p:nvPr/>
        </p:nvSpPr>
        <p:spPr>
          <a:xfrm>
            <a:off x="286005" y="766764"/>
            <a:ext cx="8535878" cy="3033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lang="zh-CN" altLang="en-US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芯片介绍</a:t>
            </a:r>
            <a:endParaRPr lang="en-US" altLang="zh-CN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芯片是清华大学工程物理系针对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CEPC-TPC</a:t>
            </a: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多通道、高密度读出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等特点开发的一款低功耗前端读出芯片，采用台积电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纳米工艺，集成了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通道的波形采样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SAR-ADC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以及数字滤波等模块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28650" lvl="1" indent="-1714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模拟前端：电荷灵敏前放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+CR-RC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电路；数字部分：两级基线恢复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梯形滤波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28650" lvl="1" indent="-1714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两级缓存：环形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buffer+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事例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buffer</a:t>
            </a:r>
          </a:p>
          <a:p>
            <a:pPr marL="628650" lvl="1" indent="-1714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触发方式：外触发、自触发、两级符合触发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28650" lvl="1" indent="-1714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最大采样率：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100MSPS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；采样长度：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1~256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个采样点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28650" lvl="1" indent="-1714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数据带宽：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3.2Gbps</a:t>
            </a:r>
          </a:p>
          <a:p>
            <a:pPr marL="628650" lvl="1" indent="-1714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增益：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10~40mV/</a:t>
            </a:r>
            <a:r>
              <a:rPr lang="en-US" altLang="zh-CN" sz="1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fC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；成型时间：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160~400ns</a:t>
            </a:r>
          </a:p>
          <a:p>
            <a:pPr lvl="1">
              <a:lnSpc>
                <a:spcPct val="130000"/>
              </a:lnSpc>
            </a:pP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28650" lvl="1" indent="-171450">
              <a:lnSpc>
                <a:spcPct val="130000"/>
              </a:lnSpc>
              <a:buFont typeface="Wingdings" panose="05000000000000000000" pitchFamily="2" charset="2"/>
              <a:buChar char="l"/>
            </a:pP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28650" lvl="1" indent="-171450">
              <a:lnSpc>
                <a:spcPct val="130000"/>
              </a:lnSpc>
              <a:buFont typeface="Wingdings" panose="05000000000000000000" pitchFamily="2" charset="2"/>
              <a:buChar char="l"/>
            </a:pP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28650" lvl="1" indent="-171450">
              <a:lnSpc>
                <a:spcPct val="130000"/>
              </a:lnSpc>
              <a:buFont typeface="Wingdings" panose="05000000000000000000" pitchFamily="2" charset="2"/>
              <a:buChar char="l"/>
            </a:pP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28650" lvl="1" indent="-171450">
              <a:lnSpc>
                <a:spcPct val="130000"/>
              </a:lnSpc>
              <a:buFont typeface="Wingdings" panose="05000000000000000000" pitchFamily="2" charset="2"/>
              <a:buChar char="l"/>
            </a:pP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83C824F-F194-81A3-FA2D-366036985B71}"/>
              </a:ext>
            </a:extLst>
          </p:cNvPr>
          <p:cNvSpPr txBox="1"/>
          <p:nvPr/>
        </p:nvSpPr>
        <p:spPr>
          <a:xfrm>
            <a:off x="322117" y="3858"/>
            <a:ext cx="6452755" cy="636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zh-CN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芯片简介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EBC7B94-E48E-E11A-324B-0761C1CC3A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7820" y="0"/>
            <a:ext cx="1504950" cy="70386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F371BCC-3442-490E-8BB9-A652C7983A37}"/>
              </a:ext>
            </a:extLst>
          </p:cNvPr>
          <p:cNvSpPr txBox="1"/>
          <p:nvPr/>
        </p:nvSpPr>
        <p:spPr>
          <a:xfrm>
            <a:off x="1196432" y="4485810"/>
            <a:ext cx="21945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芯片功能框图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C17B109-E1FA-413A-8B6E-8117018EED32}"/>
              </a:ext>
            </a:extLst>
          </p:cNvPr>
          <p:cNvSpPr txBox="1"/>
          <p:nvPr/>
        </p:nvSpPr>
        <p:spPr>
          <a:xfrm>
            <a:off x="5677592" y="4519533"/>
            <a:ext cx="21945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芯片版图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E1D42AA-911F-44E9-A3DA-7B34BC352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117" y="2859910"/>
            <a:ext cx="3764751" cy="165962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9097A63-4F81-4431-8D5C-BF0CFDF6F9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342" y="2437665"/>
            <a:ext cx="3044953" cy="207316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15043ED-0A8B-4ACA-B295-976EFB0728D3}"/>
              </a:ext>
            </a:extLst>
          </p:cNvPr>
          <p:cNvSpPr txBox="1"/>
          <p:nvPr/>
        </p:nvSpPr>
        <p:spPr>
          <a:xfrm>
            <a:off x="7837317" y="4743203"/>
            <a:ext cx="1150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1006B39-BF13-7123-371E-806404809FE2}"/>
              </a:ext>
            </a:extLst>
          </p:cNvPr>
          <p:cNvSpPr txBox="1"/>
          <p:nvPr/>
        </p:nvSpPr>
        <p:spPr>
          <a:xfrm>
            <a:off x="322117" y="3858"/>
            <a:ext cx="6452755" cy="636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70000"/>
              </a:lnSpc>
              <a:defRPr/>
            </a:pPr>
            <a:r>
              <a:rPr lang="en-US" altLang="zh-CN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芯片简介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CEBC7B94-E48E-E11A-324B-0761C1CC3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7820" y="0"/>
            <a:ext cx="1504950" cy="703866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A2823132-0EFF-432B-86B3-0A394084EEB5}"/>
              </a:ext>
            </a:extLst>
          </p:cNvPr>
          <p:cNvSpPr txBox="1"/>
          <p:nvPr/>
        </p:nvSpPr>
        <p:spPr>
          <a:xfrm>
            <a:off x="322117" y="887373"/>
            <a:ext cx="4323388" cy="1417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zh-CN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kumimoji="1" lang="zh-CN" altLang="en-US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芯片电子学测试指标：模拟前端输出</a:t>
            </a:r>
            <a:endParaRPr kumimoji="1"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kumimoji="1"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l"/>
            </a:pPr>
            <a:r>
              <a:rPr kumimoji="1"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模拟前端增益：</a:t>
            </a:r>
            <a:r>
              <a:rPr kumimoji="1"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kumimoji="1"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1"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kumimoji="1"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1"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kumimoji="1"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1"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40mV/</a:t>
            </a:r>
            <a:r>
              <a:rPr kumimoji="1" lang="en-US" altLang="zh-CN" sz="11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fC</a:t>
            </a:r>
            <a:endParaRPr kumimoji="1"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l"/>
            </a:pPr>
            <a:r>
              <a:rPr kumimoji="1"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CR-RC</a:t>
            </a:r>
            <a:r>
              <a:rPr kumimoji="1"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成型时间：</a:t>
            </a:r>
            <a:r>
              <a:rPr kumimoji="1"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160</a:t>
            </a:r>
            <a:r>
              <a:rPr kumimoji="1"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1"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240</a:t>
            </a:r>
            <a:r>
              <a:rPr kumimoji="1"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1"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320</a:t>
            </a:r>
            <a:r>
              <a:rPr kumimoji="1"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1"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400ns</a:t>
            </a:r>
          </a:p>
          <a:p>
            <a:pPr marL="742950" lvl="1" indent="-285750">
              <a:buFont typeface="Wingdings" panose="05000000000000000000" pitchFamily="2" charset="2"/>
              <a:buChar char="l"/>
            </a:pPr>
            <a:endParaRPr kumimoji="1"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l"/>
            </a:pPr>
            <a:r>
              <a:rPr kumimoji="1"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模拟前端瞬态输出如下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kumimoji="1"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476F74C-6C52-4592-8B20-89662206A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146456"/>
              </p:ext>
            </p:extLst>
          </p:nvPr>
        </p:nvGraphicFramePr>
        <p:xfrm>
          <a:off x="4768994" y="982316"/>
          <a:ext cx="3591196" cy="1488781"/>
        </p:xfrm>
        <a:graphic>
          <a:graphicData uri="http://schemas.openxmlformats.org/drawingml/2006/table">
            <a:tbl>
              <a:tblPr firstRow="1" firstCol="1" bandRow="1"/>
              <a:tblGrid>
                <a:gridCol w="1593013">
                  <a:extLst>
                    <a:ext uri="{9D8B030D-6E8A-4147-A177-3AD203B41FA5}">
                      <a16:colId xmlns:a16="http://schemas.microsoft.com/office/drawing/2014/main" val="4020816038"/>
                    </a:ext>
                  </a:extLst>
                </a:gridCol>
                <a:gridCol w="1998183">
                  <a:extLst>
                    <a:ext uri="{9D8B030D-6E8A-4147-A177-3AD203B41FA5}">
                      <a16:colId xmlns:a16="http://schemas.microsoft.com/office/drawing/2014/main" val="3441383040"/>
                    </a:ext>
                  </a:extLst>
                </a:gridCol>
              </a:tblGrid>
              <a:tr h="212683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 Bold" panose="020B0703020204020201" charset="-122"/>
                          <a:cs typeface="+mn-cs"/>
                        </a:rPr>
                        <a:t>参数</a:t>
                      </a:r>
                      <a:endParaRPr kumimoji="1" lang="zh-CN" altLang="en-US" sz="11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 Bold" panose="020B0703020204020201" charset="-122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 Bold" panose="020B0703020204020201" charset="-122"/>
                          <a:cs typeface="+mn-cs"/>
                        </a:rPr>
                        <a:t>测试值</a:t>
                      </a:r>
                      <a:endParaRPr kumimoji="1" lang="zh-CN" altLang="en-US" sz="11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 Bold" panose="020B0703020204020201" charset="-122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9827509"/>
                  </a:ext>
                </a:extLst>
              </a:tr>
              <a:tr h="212683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 Bold" panose="020B0703020204020201" charset="-122"/>
                          <a:cs typeface="+mn-cs"/>
                        </a:rPr>
                        <a:t>采样率</a:t>
                      </a:r>
                      <a:r>
                        <a:rPr kumimoji="1" lang="en-US" altLang="zh-CN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 Bold" panose="020B0703020204020201" charset="-122"/>
                          <a:cs typeface="+mn-cs"/>
                        </a:rPr>
                        <a:t>(max)</a:t>
                      </a:r>
                      <a:endParaRPr kumimoji="1" lang="zh-CN" altLang="en-US" sz="11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 Bold" panose="020B0703020204020201" charset="-122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 Bold" panose="020B0703020204020201" charset="-122"/>
                          <a:cs typeface="+mn-cs"/>
                        </a:rPr>
                        <a:t>100 MSPS</a:t>
                      </a:r>
                      <a:endParaRPr kumimoji="1" lang="zh-CN" altLang="en-US" sz="11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 Bold" panose="020B0703020204020201" charset="-122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2911727"/>
                  </a:ext>
                </a:extLst>
              </a:tr>
              <a:tr h="212683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 Bold" panose="020B0703020204020201" charset="-122"/>
                          <a:cs typeface="+mn-cs"/>
                        </a:rPr>
                        <a:t>转化精度</a:t>
                      </a:r>
                      <a:endParaRPr kumimoji="1" lang="zh-CN" altLang="en-US" sz="11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 Bold" panose="020B0703020204020201" charset="-122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 Bold" panose="020B0703020204020201" charset="-122"/>
                          <a:cs typeface="+mn-cs"/>
                        </a:rPr>
                        <a:t>10 bits</a:t>
                      </a:r>
                      <a:endParaRPr kumimoji="1" lang="zh-CN" altLang="en-US" sz="11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 Bold" panose="020B0703020204020201" charset="-122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794417"/>
                  </a:ext>
                </a:extLst>
              </a:tr>
              <a:tr h="212683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 Bold" panose="020B0703020204020201" charset="-122"/>
                          <a:cs typeface="+mn-cs"/>
                        </a:rPr>
                        <a:t>有效位数</a:t>
                      </a:r>
                      <a:r>
                        <a:rPr kumimoji="1" lang="en-US" altLang="zh-CN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 Bold" panose="020B0703020204020201" charset="-122"/>
                          <a:cs typeface="+mn-cs"/>
                        </a:rPr>
                        <a:t>(ENOB)</a:t>
                      </a:r>
                      <a:endParaRPr kumimoji="1" lang="zh-CN" altLang="en-US" sz="11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 Bold" panose="020B0703020204020201" charset="-122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 Bold" panose="020B0703020204020201" charset="-122"/>
                          <a:cs typeface="+mn-cs"/>
                        </a:rPr>
                        <a:t>9.3 bits@ fin= 2.4 MHz</a:t>
                      </a:r>
                      <a:endParaRPr kumimoji="1" lang="zh-CN" altLang="en-US" sz="11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 Bold" panose="020B0703020204020201" charset="-122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197148"/>
                  </a:ext>
                </a:extLst>
              </a:tr>
              <a:tr h="212683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 Bold" panose="020B0703020204020201" charset="-122"/>
                          <a:cs typeface="+mn-cs"/>
                        </a:rPr>
                        <a:t>最大积分非线性</a:t>
                      </a:r>
                      <a:endParaRPr kumimoji="1" lang="zh-CN" altLang="en-US" sz="11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 Bold" panose="020B0703020204020201" charset="-122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 Bold" panose="020B0703020204020201" charset="-122"/>
                          <a:cs typeface="+mn-cs"/>
                        </a:rPr>
                        <a:t>0.6 LSB</a:t>
                      </a:r>
                      <a:endParaRPr kumimoji="1" lang="zh-CN" altLang="en-US" sz="11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 Bold" panose="020B0703020204020201" charset="-122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909722"/>
                  </a:ext>
                </a:extLst>
              </a:tr>
              <a:tr h="212683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 Bold" panose="020B0703020204020201" charset="-122"/>
                          <a:cs typeface="+mn-cs"/>
                        </a:rPr>
                        <a:t>最大微分非线性</a:t>
                      </a:r>
                      <a:endParaRPr kumimoji="1" lang="zh-CN" altLang="en-US" sz="11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 Bold" panose="020B0703020204020201" charset="-122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 Bold" panose="020B0703020204020201" charset="-122"/>
                          <a:cs typeface="+mn-cs"/>
                        </a:rPr>
                        <a:t>0.6 LSB</a:t>
                      </a:r>
                      <a:endParaRPr kumimoji="1" lang="zh-CN" altLang="en-US" sz="11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 Bold" panose="020B0703020204020201" charset="-122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2597836"/>
                  </a:ext>
                </a:extLst>
              </a:tr>
              <a:tr h="212683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 Bold" panose="020B0703020204020201" charset="-122"/>
                          <a:cs typeface="+mn-cs"/>
                        </a:rPr>
                        <a:t>模拟前端功耗（单通道）</a:t>
                      </a:r>
                      <a:endParaRPr kumimoji="1" lang="zh-CN" altLang="en-US" sz="11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 Bold" panose="020B0703020204020201" charset="-122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 Bold" panose="020B0703020204020201" charset="-122"/>
                          <a:cs typeface="+mn-cs"/>
                        </a:rPr>
                        <a:t>1.38 </a:t>
                      </a:r>
                      <a:r>
                        <a:rPr kumimoji="1" lang="en-US" sz="110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 Bold" panose="020B0703020204020201" charset="-122"/>
                          <a:cs typeface="+mn-cs"/>
                        </a:rPr>
                        <a:t>mW</a:t>
                      </a:r>
                      <a:endParaRPr kumimoji="1" lang="zh-CN" altLang="en-US" sz="11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 Bold" panose="020B0703020204020201" charset="-122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347328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ECBBD35E-8FFB-4CAD-B0BA-7F4C389A3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014" y="2630442"/>
            <a:ext cx="2796271" cy="18641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A8025C-1C42-4F7D-A1FF-A00A17098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497" y="2630442"/>
            <a:ext cx="2895549" cy="193036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A39C5BD-53C4-4A1C-9FC5-2CA85965CA02}"/>
              </a:ext>
            </a:extLst>
          </p:cNvPr>
          <p:cNvSpPr txBox="1"/>
          <p:nvPr/>
        </p:nvSpPr>
        <p:spPr>
          <a:xfrm>
            <a:off x="396354" y="4597848"/>
            <a:ext cx="45901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b="1" dirty="0"/>
              <a:t>WASA: a low power and high integration readout ASIC for TPCs in 65 nm CMOS</a:t>
            </a:r>
            <a:r>
              <a:rPr lang="en-US" altLang="zh-CN" sz="800" dirty="0"/>
              <a:t>, Wei Liu, </a:t>
            </a:r>
            <a:r>
              <a:rPr lang="en-US" altLang="zh-CN" sz="800" dirty="0" err="1"/>
              <a:t>Canwen</a:t>
            </a:r>
            <a:r>
              <a:rPr lang="en-US" altLang="zh-CN" sz="800" dirty="0"/>
              <a:t> Liu et. al, 2024 JINST 19 P04036</a:t>
            </a:r>
            <a:endParaRPr lang="zh-CN" altLang="en-US" sz="8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B409284-CD8E-4C67-97AA-4C3B9976DA3B}"/>
              </a:ext>
            </a:extLst>
          </p:cNvPr>
          <p:cNvSpPr txBox="1"/>
          <p:nvPr/>
        </p:nvSpPr>
        <p:spPr>
          <a:xfrm>
            <a:off x="7837317" y="4743203"/>
            <a:ext cx="1150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5640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1006B39-BF13-7123-371E-806404809FE2}"/>
              </a:ext>
            </a:extLst>
          </p:cNvPr>
          <p:cNvSpPr txBox="1"/>
          <p:nvPr/>
        </p:nvSpPr>
        <p:spPr>
          <a:xfrm>
            <a:off x="322117" y="3858"/>
            <a:ext cx="6452755" cy="636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70000"/>
              </a:lnSpc>
              <a:defRPr/>
            </a:pPr>
            <a:r>
              <a:rPr lang="en-US" altLang="zh-CN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芯片简介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CEBC7B94-E48E-E11A-324B-0761C1CC3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7820" y="0"/>
            <a:ext cx="1504950" cy="703866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A2823132-0EFF-432B-86B3-0A394084EEB5}"/>
              </a:ext>
            </a:extLst>
          </p:cNvPr>
          <p:cNvSpPr txBox="1"/>
          <p:nvPr/>
        </p:nvSpPr>
        <p:spPr>
          <a:xfrm>
            <a:off x="322117" y="849524"/>
            <a:ext cx="3802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zh-CN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kumimoji="1" lang="zh-CN" altLang="en-US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芯片电子学测试指标：线性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A39C5BD-53C4-4A1C-9FC5-2CA85965CA02}"/>
              </a:ext>
            </a:extLst>
          </p:cNvPr>
          <p:cNvSpPr txBox="1"/>
          <p:nvPr/>
        </p:nvSpPr>
        <p:spPr>
          <a:xfrm>
            <a:off x="248254" y="4511575"/>
            <a:ext cx="45901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b="1" dirty="0"/>
              <a:t>WASA: a low power and high integration readout ASIC for TPCs in 65 nm CMOS</a:t>
            </a:r>
            <a:r>
              <a:rPr lang="en-US" altLang="zh-CN" sz="800" dirty="0"/>
              <a:t>, Wei Liu, </a:t>
            </a:r>
            <a:r>
              <a:rPr lang="en-US" altLang="zh-CN" sz="800" dirty="0" err="1"/>
              <a:t>Canwen</a:t>
            </a:r>
            <a:r>
              <a:rPr lang="en-US" altLang="zh-CN" sz="800" dirty="0"/>
              <a:t> Liu et. al, 2024 JINST 19 P04036</a:t>
            </a:r>
            <a:endParaRPr lang="zh-CN" altLang="en-US" sz="8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D8B1CBF-EDD7-4093-89E4-8C0A3DD07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95" y="1516700"/>
            <a:ext cx="2878581" cy="191905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DF1E7F2-03C1-4214-841B-263FF1174558}"/>
              </a:ext>
            </a:extLst>
          </p:cNvPr>
          <p:cNvSpPr txBox="1"/>
          <p:nvPr/>
        </p:nvSpPr>
        <p:spPr>
          <a:xfrm>
            <a:off x="2522749" y="3495071"/>
            <a:ext cx="33753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梯形上升时间：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600 ns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，平顶时间：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 ns</a:t>
            </a:r>
          </a:p>
          <a:p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采样率：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 MHz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，模拟前端增益：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 mV/</a:t>
            </a:r>
            <a:r>
              <a:rPr lang="en-US" altLang="zh-CN" sz="11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fC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E19E20B-E652-4F3A-959E-0D7271504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095" y="1417172"/>
            <a:ext cx="3114629" cy="207641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EA22BDB9-6A3F-44BC-994A-ACCD5D09AA22}"/>
              </a:ext>
            </a:extLst>
          </p:cNvPr>
          <p:cNvSpPr txBox="1"/>
          <p:nvPr/>
        </p:nvSpPr>
        <p:spPr>
          <a:xfrm>
            <a:off x="958503" y="1213890"/>
            <a:ext cx="29666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使能芯片梯形滤波后的输出（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LSB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408DF19-C4E8-4302-A2D2-6634CBF7DF0B}"/>
              </a:ext>
            </a:extLst>
          </p:cNvPr>
          <p:cNvSpPr txBox="1"/>
          <p:nvPr/>
        </p:nvSpPr>
        <p:spPr>
          <a:xfrm>
            <a:off x="7837317" y="4743203"/>
            <a:ext cx="1150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9872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1006B39-BF13-7123-371E-806404809FE2}"/>
              </a:ext>
            </a:extLst>
          </p:cNvPr>
          <p:cNvSpPr txBox="1"/>
          <p:nvPr/>
        </p:nvSpPr>
        <p:spPr>
          <a:xfrm>
            <a:off x="322117" y="3858"/>
            <a:ext cx="6452755" cy="636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70000"/>
              </a:lnSpc>
              <a:defRPr/>
            </a:pPr>
            <a:r>
              <a:rPr lang="en-US" altLang="zh-CN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芯片简介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CEBC7B94-E48E-E11A-324B-0761C1CC3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7820" y="0"/>
            <a:ext cx="1504950" cy="703866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A2823132-0EFF-432B-86B3-0A394084EEB5}"/>
              </a:ext>
            </a:extLst>
          </p:cNvPr>
          <p:cNvSpPr txBox="1"/>
          <p:nvPr/>
        </p:nvSpPr>
        <p:spPr>
          <a:xfrm>
            <a:off x="322117" y="849524"/>
            <a:ext cx="3802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zh-CN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WASA</a:t>
            </a:r>
            <a:r>
              <a:rPr kumimoji="1" lang="zh-CN" altLang="en-US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芯片电子学测试指标：功耗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A39C5BD-53C4-4A1C-9FC5-2CA85965CA02}"/>
              </a:ext>
            </a:extLst>
          </p:cNvPr>
          <p:cNvSpPr txBox="1"/>
          <p:nvPr/>
        </p:nvSpPr>
        <p:spPr>
          <a:xfrm>
            <a:off x="177689" y="4667828"/>
            <a:ext cx="45901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b="1" dirty="0"/>
              <a:t>WASA: a low power and high integration readout ASIC for TPCs in 65 nm CMOS</a:t>
            </a:r>
            <a:r>
              <a:rPr lang="en-US" altLang="zh-CN" sz="800" dirty="0"/>
              <a:t>, Wei Liu, </a:t>
            </a:r>
            <a:r>
              <a:rPr lang="en-US" altLang="zh-CN" sz="800" dirty="0" err="1"/>
              <a:t>Canwen</a:t>
            </a:r>
            <a:r>
              <a:rPr lang="en-US" altLang="zh-CN" sz="800" dirty="0"/>
              <a:t> Liu et. al, 2024 JINST 19 P04036</a:t>
            </a:r>
            <a:endParaRPr lang="zh-CN" altLang="en-US" sz="8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253F62D-7AC9-468E-99C9-145DE09CF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32" y="1835138"/>
            <a:ext cx="3196044" cy="21306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E516578-ADD5-4E26-A76D-61E028D82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216" y="1949075"/>
            <a:ext cx="2973775" cy="198251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249334B-3587-445A-BEDC-974EB67F3B86}"/>
              </a:ext>
            </a:extLst>
          </p:cNvPr>
          <p:cNvSpPr txBox="1"/>
          <p:nvPr/>
        </p:nvSpPr>
        <p:spPr>
          <a:xfrm>
            <a:off x="594532" y="1179388"/>
            <a:ext cx="2664512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单通道模拟前端功耗：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1.38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mW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E70C295-03DE-46FB-A3E3-9AE81E9057D9}"/>
              </a:ext>
            </a:extLst>
          </p:cNvPr>
          <p:cNvSpPr txBox="1"/>
          <p:nvPr/>
        </p:nvSpPr>
        <p:spPr>
          <a:xfrm>
            <a:off x="5019776" y="1586798"/>
            <a:ext cx="2375394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单通道数字部分功耗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VS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时钟频率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2697D3F-FC4B-4728-89AD-4F9C6D3D4744}"/>
              </a:ext>
            </a:extLst>
          </p:cNvPr>
          <p:cNvSpPr txBox="1"/>
          <p:nvPr/>
        </p:nvSpPr>
        <p:spPr>
          <a:xfrm>
            <a:off x="867970" y="1635765"/>
            <a:ext cx="1933543" cy="316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单通道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ADC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功耗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VS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时钟频率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425F5C0-7579-4535-A082-02F40DECF36D}"/>
              </a:ext>
            </a:extLst>
          </p:cNvPr>
          <p:cNvSpPr txBox="1"/>
          <p:nvPr/>
        </p:nvSpPr>
        <p:spPr>
          <a:xfrm>
            <a:off x="6415347" y="3232254"/>
            <a:ext cx="719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2.73 </a:t>
            </a:r>
            <a:r>
              <a:rPr lang="en-US" altLang="zh-CN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CA34B39F-606E-4B2B-B119-16E7C4052983}"/>
              </a:ext>
            </a:extLst>
          </p:cNvPr>
          <p:cNvSpPr/>
          <p:nvPr/>
        </p:nvSpPr>
        <p:spPr>
          <a:xfrm>
            <a:off x="6043510" y="2943980"/>
            <a:ext cx="163963" cy="1666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FBD49F7E-FD19-4A77-8E4E-284B62524D38}"/>
              </a:ext>
            </a:extLst>
          </p:cNvPr>
          <p:cNvCxnSpPr>
            <a:cxnSpLocks/>
            <a:endCxn id="19" idx="5"/>
          </p:cNvCxnSpPr>
          <p:nvPr/>
        </p:nvCxnSpPr>
        <p:spPr>
          <a:xfrm flipH="1" flipV="1">
            <a:off x="6183461" y="3086223"/>
            <a:ext cx="305545" cy="1744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96442EC5-22D4-4D75-BD91-C043370673DE}"/>
              </a:ext>
            </a:extLst>
          </p:cNvPr>
          <p:cNvSpPr txBox="1"/>
          <p:nvPr/>
        </p:nvSpPr>
        <p:spPr>
          <a:xfrm>
            <a:off x="2220693" y="3299080"/>
            <a:ext cx="708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0.83 </a:t>
            </a:r>
            <a:r>
              <a:rPr lang="en-US" altLang="zh-CN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B01E29BB-581A-404E-B4B6-1721238E4495}"/>
              </a:ext>
            </a:extLst>
          </p:cNvPr>
          <p:cNvSpPr/>
          <p:nvPr/>
        </p:nvSpPr>
        <p:spPr>
          <a:xfrm>
            <a:off x="1934827" y="2735987"/>
            <a:ext cx="223840" cy="2420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6B9197C9-7A2B-4EB7-BE82-0C7FEF70B7CE}"/>
              </a:ext>
            </a:extLst>
          </p:cNvPr>
          <p:cNvCxnSpPr>
            <a:cxnSpLocks/>
          </p:cNvCxnSpPr>
          <p:nvPr/>
        </p:nvCxnSpPr>
        <p:spPr>
          <a:xfrm flipH="1" flipV="1">
            <a:off x="2074381" y="2958496"/>
            <a:ext cx="191536" cy="3623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DFC19334-466B-48ED-B7EB-231BFDF959FB}"/>
              </a:ext>
            </a:extLst>
          </p:cNvPr>
          <p:cNvSpPr txBox="1"/>
          <p:nvPr/>
        </p:nvSpPr>
        <p:spPr>
          <a:xfrm>
            <a:off x="694746" y="4124184"/>
            <a:ext cx="3760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40MHz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采样率下，单通道总功耗为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4.94mW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AAEA1A1-58AD-4FBB-938B-94F428C5D5E0}"/>
              </a:ext>
            </a:extLst>
          </p:cNvPr>
          <p:cNvSpPr txBox="1"/>
          <p:nvPr/>
        </p:nvSpPr>
        <p:spPr>
          <a:xfrm>
            <a:off x="7837317" y="4743203"/>
            <a:ext cx="1150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6214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339D06E-33F0-1A09-D9BE-862FD6A2E7EF}"/>
              </a:ext>
            </a:extLst>
          </p:cNvPr>
          <p:cNvSpPr/>
          <p:nvPr/>
        </p:nvSpPr>
        <p:spPr>
          <a:xfrm rot="5400000">
            <a:off x="3925868" y="-74628"/>
            <a:ext cx="5143499" cy="5292762"/>
          </a:xfrm>
          <a:prstGeom prst="rect">
            <a:avLst/>
          </a:prstGeom>
          <a:gradFill>
            <a:gsLst>
              <a:gs pos="97000">
                <a:schemeClr val="bg1">
                  <a:alpha val="0"/>
                </a:schemeClr>
              </a:gs>
              <a:gs pos="0">
                <a:srgbClr val="3F8EE1">
                  <a:alpha val="1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Arial"/>
              <a:ea typeface="庞门正道标题体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B7C8682-84C0-49CA-01D5-920BB4431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5023" y="292681"/>
            <a:ext cx="5143499" cy="4558146"/>
          </a:xfrm>
          <a:prstGeom prst="rect">
            <a:avLst/>
          </a:prstGeom>
        </p:spPr>
      </p:pic>
      <p:pic>
        <p:nvPicPr>
          <p:cNvPr id="5" name="图片占位符 4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0600" y="557644"/>
            <a:ext cx="5613400" cy="412847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E55E202-57AB-D345-3B9C-521A7DA7EDC8}"/>
              </a:ext>
            </a:extLst>
          </p:cNvPr>
          <p:cNvSpPr/>
          <p:nvPr/>
        </p:nvSpPr>
        <p:spPr>
          <a:xfrm rot="10800000">
            <a:off x="-2" y="1454541"/>
            <a:ext cx="4819795" cy="1477572"/>
          </a:xfrm>
          <a:prstGeom prst="rect">
            <a:avLst/>
          </a:prstGeom>
          <a:gradFill>
            <a:gsLst>
              <a:gs pos="0">
                <a:srgbClr val="C7ABDB"/>
              </a:gs>
              <a:gs pos="67000">
                <a:srgbClr val="7030A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473BD113-272F-8AF2-5A90-121932F78733}"/>
              </a:ext>
            </a:extLst>
          </p:cNvPr>
          <p:cNvSpPr txBox="1"/>
          <p:nvPr/>
        </p:nvSpPr>
        <p:spPr>
          <a:xfrm>
            <a:off x="631536" y="1841773"/>
            <a:ext cx="3900140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读出系统介绍</a:t>
            </a:r>
          </a:p>
        </p:txBody>
      </p:sp>
      <p:sp>
        <p:nvSpPr>
          <p:cNvPr id="43" name="TextBox 9"/>
          <p:cNvSpPr txBox="1"/>
          <p:nvPr/>
        </p:nvSpPr>
        <p:spPr>
          <a:xfrm>
            <a:off x="3184996" y="765912"/>
            <a:ext cx="1934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id-ID" sz="8625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CEBC7B94-E48E-E11A-324B-0761C1CC3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7820" y="0"/>
            <a:ext cx="1504950" cy="703866"/>
          </a:xfrm>
          <a:prstGeom prst="rect">
            <a:avLst/>
          </a:prstGeom>
        </p:spPr>
      </p:pic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EC86EC77-07FD-42BD-A191-ABB2F666C67F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217210-6342-4CBD-AECC-FD7487F24651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8142604-2271-48B6-9CCC-94E1031F940B}"/>
              </a:ext>
            </a:extLst>
          </p:cNvPr>
          <p:cNvCxnSpPr/>
          <p:nvPr/>
        </p:nvCxnSpPr>
        <p:spPr>
          <a:xfrm>
            <a:off x="2229573" y="6545059"/>
            <a:ext cx="597620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6">
            <a:extLst>
              <a:ext uri="{FF2B5EF4-FFF2-40B4-BE49-F238E27FC236}">
                <a16:creationId xmlns:a16="http://schemas.microsoft.com/office/drawing/2014/main" id="{1B2D7AB1-2A5B-44E0-BC3E-7F91EE5F8A1D}"/>
              </a:ext>
            </a:extLst>
          </p:cNvPr>
          <p:cNvSpPr/>
          <p:nvPr/>
        </p:nvSpPr>
        <p:spPr>
          <a:xfrm>
            <a:off x="7989750" y="6334694"/>
            <a:ext cx="216024" cy="216024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ea typeface="华文楷体" panose="02010600040101010101" pitchFamily="2" charset="-122"/>
            </a:endParaRPr>
          </a:p>
        </p:txBody>
      </p:sp>
      <p:sp>
        <p:nvSpPr>
          <p:cNvPr id="14" name="椭圆 17">
            <a:extLst>
              <a:ext uri="{FF2B5EF4-FFF2-40B4-BE49-F238E27FC236}">
                <a16:creationId xmlns:a16="http://schemas.microsoft.com/office/drawing/2014/main" id="{71CACBDA-C67B-4C93-94C0-9E288EDAC490}"/>
              </a:ext>
            </a:extLst>
          </p:cNvPr>
          <p:cNvSpPr/>
          <p:nvPr/>
        </p:nvSpPr>
        <p:spPr>
          <a:xfrm>
            <a:off x="8221542" y="6107407"/>
            <a:ext cx="216024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ea typeface="华文楷体" panose="02010600040101010101" pitchFamily="2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836BCD2-F119-4FF1-BC77-3082F17DE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55" y="1123754"/>
            <a:ext cx="3087540" cy="2138636"/>
          </a:xfrm>
          <a:prstGeom prst="rect">
            <a:avLst/>
          </a:prstGeom>
        </p:spPr>
      </p:pic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0C6AEFCB-97DC-4B19-80B3-F97E63956FA9}"/>
              </a:ext>
            </a:extLst>
          </p:cNvPr>
          <p:cNvSpPr txBox="1">
            <a:spLocks/>
          </p:cNvSpPr>
          <p:nvPr/>
        </p:nvSpPr>
        <p:spPr>
          <a:xfrm>
            <a:off x="3825681" y="1050108"/>
            <a:ext cx="4757293" cy="22381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900" dirty="0"/>
              <a:t>CUBES-</a:t>
            </a:r>
            <a:r>
              <a:rPr lang="en-US" altLang="zh-CN" sz="900" dirty="0">
                <a:solidFill>
                  <a:srgbClr val="C00000"/>
                </a:solidFill>
              </a:rPr>
              <a:t>C</a:t>
            </a:r>
            <a:r>
              <a:rPr lang="en-US" altLang="zh-CN" sz="900" dirty="0"/>
              <a:t>-xxx</a:t>
            </a:r>
            <a:r>
              <a:rPr lang="zh-CN" altLang="en-US" sz="900" dirty="0"/>
              <a:t>： </a:t>
            </a:r>
            <a:r>
              <a:rPr lang="en-US" altLang="zh-CN" sz="900" dirty="0">
                <a:solidFill>
                  <a:srgbClr val="C00000"/>
                </a:solidFill>
              </a:rPr>
              <a:t>C</a:t>
            </a:r>
            <a:r>
              <a:rPr lang="en-US" altLang="zh-CN" sz="900" dirty="0"/>
              <a:t>ommander      </a:t>
            </a:r>
            <a:r>
              <a:rPr lang="zh-CN" altLang="en-US" sz="900" dirty="0"/>
              <a:t>           </a:t>
            </a:r>
            <a:r>
              <a:rPr lang="en-US" altLang="zh-CN" sz="900" b="1" dirty="0">
                <a:solidFill>
                  <a:srgbClr val="0070C0"/>
                </a:solidFill>
              </a:rPr>
              <a:t>CL</a:t>
            </a:r>
            <a:r>
              <a:rPr lang="zh-CN" altLang="en-US" sz="900" dirty="0">
                <a:solidFill>
                  <a:srgbClr val="0070C0"/>
                </a:solidFill>
              </a:rPr>
              <a:t>   </a:t>
            </a:r>
            <a:r>
              <a:rPr lang="en-US" altLang="zh-CN" sz="900" dirty="0"/>
              <a:t>and/or   </a:t>
            </a:r>
            <a:r>
              <a:rPr lang="en-US" altLang="zh-CN" sz="900" b="1" dirty="0">
                <a:solidFill>
                  <a:srgbClr val="0070C0"/>
                </a:solidFill>
              </a:rPr>
              <a:t>LL</a:t>
            </a:r>
            <a:r>
              <a:rPr lang="en-US" altLang="zh-CN" sz="900" dirty="0">
                <a:solidFill>
                  <a:srgbClr val="0070C0"/>
                </a:solidFill>
              </a:rPr>
              <a:t>    </a:t>
            </a:r>
          </a:p>
          <a:p>
            <a:r>
              <a:rPr lang="en-US" altLang="zh-CN" sz="900" dirty="0"/>
              <a:t>CUBES-</a:t>
            </a:r>
            <a:r>
              <a:rPr lang="en-US" altLang="zh-CN" sz="900" dirty="0">
                <a:solidFill>
                  <a:srgbClr val="C00000"/>
                </a:solidFill>
              </a:rPr>
              <a:t>U</a:t>
            </a:r>
            <a:r>
              <a:rPr lang="en-US" altLang="zh-CN" sz="900" dirty="0"/>
              <a:t>-xxx</a:t>
            </a:r>
            <a:r>
              <a:rPr lang="zh-CN" altLang="en-US" sz="900" dirty="0"/>
              <a:t>：</a:t>
            </a:r>
            <a:r>
              <a:rPr lang="en-US" altLang="zh-CN" sz="900" dirty="0">
                <a:solidFill>
                  <a:srgbClr val="C00000"/>
                </a:solidFill>
              </a:rPr>
              <a:t>U</a:t>
            </a:r>
            <a:r>
              <a:rPr lang="en-US" altLang="zh-CN" sz="900" dirty="0"/>
              <a:t>tility                            </a:t>
            </a:r>
            <a:r>
              <a:rPr lang="zh-CN" altLang="en-US" sz="900" dirty="0"/>
              <a:t>给</a:t>
            </a:r>
            <a:r>
              <a:rPr lang="en-US" altLang="zh-CN" sz="900" dirty="0"/>
              <a:t>CUBES-C</a:t>
            </a:r>
            <a:r>
              <a:rPr lang="zh-CN" altLang="en-US" sz="900" dirty="0"/>
              <a:t>提供支撑</a:t>
            </a:r>
            <a:endParaRPr lang="en-US" altLang="zh-CN" sz="900" dirty="0"/>
          </a:p>
          <a:p>
            <a:r>
              <a:rPr lang="en-US" altLang="zh-CN" sz="900" dirty="0"/>
              <a:t>CUBES-</a:t>
            </a:r>
            <a:r>
              <a:rPr lang="en-US" altLang="zh-CN" sz="900" dirty="0">
                <a:solidFill>
                  <a:srgbClr val="C00000"/>
                </a:solidFill>
              </a:rPr>
              <a:t>B-</a:t>
            </a:r>
            <a:r>
              <a:rPr lang="en-US" altLang="zh-CN" sz="900" dirty="0" err="1">
                <a:solidFill>
                  <a:srgbClr val="C00000"/>
                </a:solidFill>
              </a:rPr>
              <a:t>H</a:t>
            </a:r>
            <a:r>
              <a:rPr lang="en-US" altLang="zh-CN" sz="900" dirty="0" err="1"/>
              <a:t>xx</a:t>
            </a:r>
            <a:r>
              <a:rPr lang="zh-CN" altLang="en-US" sz="900" dirty="0"/>
              <a:t>：</a:t>
            </a:r>
            <a:r>
              <a:rPr lang="en-US" altLang="zh-CN" sz="900" dirty="0">
                <a:solidFill>
                  <a:srgbClr val="C00000"/>
                </a:solidFill>
              </a:rPr>
              <a:t>B</a:t>
            </a:r>
            <a:r>
              <a:rPr lang="en-US" altLang="zh-CN" sz="900" dirty="0"/>
              <a:t>rick                              </a:t>
            </a:r>
            <a:r>
              <a:rPr lang="zh-CN" altLang="en-US" sz="900" dirty="0"/>
              <a:t>高速</a:t>
            </a:r>
            <a:r>
              <a:rPr lang="en-US" altLang="zh-CN" sz="900" b="1" dirty="0">
                <a:solidFill>
                  <a:srgbClr val="0070C0"/>
                </a:solidFill>
              </a:rPr>
              <a:t>FL</a:t>
            </a:r>
            <a:r>
              <a:rPr lang="zh-CN" altLang="en-US" sz="900" dirty="0"/>
              <a:t>功能</a:t>
            </a:r>
            <a:endParaRPr lang="en-US" altLang="zh-CN" sz="900" dirty="0"/>
          </a:p>
          <a:p>
            <a:r>
              <a:rPr lang="en-US" altLang="zh-CN" sz="900" dirty="0"/>
              <a:t>CUBES-</a:t>
            </a:r>
            <a:r>
              <a:rPr lang="en-US" altLang="zh-CN" sz="900" dirty="0">
                <a:solidFill>
                  <a:srgbClr val="C00000"/>
                </a:solidFill>
              </a:rPr>
              <a:t>B-</a:t>
            </a:r>
            <a:r>
              <a:rPr lang="en-US" altLang="zh-CN" sz="900" dirty="0" err="1">
                <a:solidFill>
                  <a:srgbClr val="C00000"/>
                </a:solidFill>
              </a:rPr>
              <a:t>L</a:t>
            </a:r>
            <a:r>
              <a:rPr lang="en-US" altLang="zh-CN" sz="900" dirty="0" err="1"/>
              <a:t>xx</a:t>
            </a:r>
            <a:r>
              <a:rPr lang="zh-CN" altLang="en-US" sz="900" dirty="0"/>
              <a:t>： </a:t>
            </a:r>
            <a:r>
              <a:rPr lang="en-US" altLang="zh-CN" sz="900" dirty="0">
                <a:solidFill>
                  <a:srgbClr val="C00000"/>
                </a:solidFill>
              </a:rPr>
              <a:t>B</a:t>
            </a:r>
            <a:r>
              <a:rPr lang="en-US" altLang="zh-CN" sz="900" dirty="0"/>
              <a:t>ridge/</a:t>
            </a:r>
            <a:r>
              <a:rPr lang="en-US" altLang="zh-CN" sz="900" dirty="0">
                <a:solidFill>
                  <a:srgbClr val="C00000"/>
                </a:solidFill>
              </a:rPr>
              <a:t>B</a:t>
            </a:r>
            <a:r>
              <a:rPr lang="en-US" altLang="zh-CN" sz="900" dirty="0"/>
              <a:t>reakout         </a:t>
            </a:r>
            <a:r>
              <a:rPr lang="zh-CN" altLang="en-US" sz="900" dirty="0"/>
              <a:t>低速</a:t>
            </a:r>
            <a:r>
              <a:rPr lang="en-US" altLang="zh-CN" sz="900" dirty="0"/>
              <a:t>HDR</a:t>
            </a:r>
            <a:r>
              <a:rPr lang="zh-CN" altLang="en-US" sz="900" dirty="0"/>
              <a:t>信号分接</a:t>
            </a:r>
            <a:endParaRPr lang="en-US" altLang="zh-CN" sz="900" dirty="0"/>
          </a:p>
          <a:p>
            <a:r>
              <a:rPr lang="en-US" altLang="zh-CN" sz="900" dirty="0"/>
              <a:t>CUBES-</a:t>
            </a:r>
            <a:r>
              <a:rPr lang="en-US" altLang="zh-CN" sz="900" dirty="0">
                <a:solidFill>
                  <a:srgbClr val="C00000"/>
                </a:solidFill>
              </a:rPr>
              <a:t>E</a:t>
            </a:r>
            <a:r>
              <a:rPr lang="en-US" altLang="zh-CN" sz="900" dirty="0"/>
              <a:t>-xxx:    </a:t>
            </a:r>
            <a:r>
              <a:rPr lang="en-US" altLang="zh-CN" sz="900" dirty="0">
                <a:solidFill>
                  <a:srgbClr val="C00000"/>
                </a:solidFill>
              </a:rPr>
              <a:t>E</a:t>
            </a:r>
            <a:r>
              <a:rPr lang="en-US" altLang="zh-CN" sz="900" dirty="0"/>
              <a:t>nd-node                      </a:t>
            </a:r>
            <a:r>
              <a:rPr lang="zh-CN" altLang="en-US" sz="900" dirty="0"/>
              <a:t>低速</a:t>
            </a:r>
            <a:r>
              <a:rPr lang="en-US" altLang="zh-CN" sz="900" b="1" dirty="0">
                <a:solidFill>
                  <a:srgbClr val="0070C0"/>
                </a:solidFill>
              </a:rPr>
              <a:t>FL</a:t>
            </a:r>
            <a:r>
              <a:rPr lang="zh-CN" altLang="en-US" sz="900" dirty="0"/>
              <a:t>功能</a:t>
            </a:r>
            <a:r>
              <a:rPr lang="en-US" altLang="zh-CN" sz="400" dirty="0"/>
              <a:t> </a:t>
            </a:r>
          </a:p>
          <a:p>
            <a:r>
              <a:rPr lang="en-US" altLang="zh-CN" sz="900" dirty="0"/>
              <a:t>CUBES-</a:t>
            </a:r>
            <a:r>
              <a:rPr lang="en-US" altLang="zh-CN" sz="900" dirty="0">
                <a:solidFill>
                  <a:srgbClr val="C00000"/>
                </a:solidFill>
              </a:rPr>
              <a:t>S</a:t>
            </a:r>
            <a:r>
              <a:rPr lang="en-US" altLang="zh-CN" sz="900" dirty="0"/>
              <a:t>-xxx:    </a:t>
            </a:r>
            <a:r>
              <a:rPr lang="en-US" altLang="zh-CN" sz="900" dirty="0">
                <a:solidFill>
                  <a:srgbClr val="C00000"/>
                </a:solidFill>
              </a:rPr>
              <a:t>S</a:t>
            </a:r>
            <a:r>
              <a:rPr lang="en-US" altLang="zh-CN" sz="900" dirty="0"/>
              <a:t>ervices                         DUT</a:t>
            </a:r>
            <a:r>
              <a:rPr lang="zh-CN" altLang="en-US" sz="900" dirty="0"/>
              <a:t>适配板</a:t>
            </a:r>
            <a:r>
              <a:rPr lang="en-US" altLang="zh-CN" sz="900" dirty="0"/>
              <a:t>/</a:t>
            </a:r>
            <a:r>
              <a:rPr lang="zh-CN" altLang="en-US" sz="900" dirty="0"/>
              <a:t>转接板</a:t>
            </a:r>
            <a:endParaRPr lang="en-US" altLang="zh-CN" sz="900" dirty="0"/>
          </a:p>
          <a:p>
            <a:r>
              <a:rPr lang="en-US" altLang="zh-CN" sz="900" dirty="0"/>
              <a:t>CUBES-</a:t>
            </a:r>
            <a:r>
              <a:rPr lang="en-US" altLang="zh-CN" sz="900" dirty="0">
                <a:solidFill>
                  <a:srgbClr val="0070C0"/>
                </a:solidFill>
              </a:rPr>
              <a:t>P</a:t>
            </a:r>
            <a:r>
              <a:rPr lang="en-US" altLang="zh-CN" sz="900" dirty="0"/>
              <a:t>-xxx:</a:t>
            </a:r>
            <a:r>
              <a:rPr lang="zh-CN" altLang="en-US" sz="900" dirty="0"/>
              <a:t>    </a:t>
            </a:r>
            <a:r>
              <a:rPr lang="en-US" altLang="zh-CN" sz="900" dirty="0">
                <a:solidFill>
                  <a:srgbClr val="0070C0"/>
                </a:solidFill>
              </a:rPr>
              <a:t>P</a:t>
            </a:r>
            <a:r>
              <a:rPr lang="en-US" altLang="zh-CN" sz="900" dirty="0"/>
              <a:t>anel                              </a:t>
            </a:r>
            <a:r>
              <a:rPr lang="zh-CN" altLang="en-US" sz="900" dirty="0"/>
              <a:t>面板</a:t>
            </a:r>
            <a:r>
              <a:rPr lang="en-US" altLang="zh-CN" sz="900" b="1" dirty="0">
                <a:solidFill>
                  <a:srgbClr val="0070C0"/>
                </a:solidFill>
              </a:rPr>
              <a:t>PL</a:t>
            </a:r>
          </a:p>
          <a:p>
            <a:r>
              <a:rPr lang="en-US" altLang="zh-CN" sz="900" dirty="0"/>
              <a:t>CUBES-</a:t>
            </a:r>
            <a:r>
              <a:rPr lang="en-US" altLang="zh-CN" sz="900" dirty="0">
                <a:solidFill>
                  <a:srgbClr val="0070C0"/>
                </a:solidFill>
              </a:rPr>
              <a:t>I</a:t>
            </a:r>
            <a:r>
              <a:rPr lang="en-US" altLang="zh-CN" sz="900" dirty="0"/>
              <a:t>-xxx:     </a:t>
            </a:r>
            <a:r>
              <a:rPr lang="en-US" altLang="zh-CN" sz="900" dirty="0">
                <a:solidFill>
                  <a:srgbClr val="0070C0"/>
                </a:solidFill>
              </a:rPr>
              <a:t>I</a:t>
            </a:r>
            <a:r>
              <a:rPr lang="en-US" altLang="zh-CN" sz="900" dirty="0"/>
              <a:t>njection/</a:t>
            </a:r>
            <a:r>
              <a:rPr lang="en-US" altLang="zh-CN" sz="900" dirty="0">
                <a:solidFill>
                  <a:srgbClr val="0070C0"/>
                </a:solidFill>
              </a:rPr>
              <a:t>I</a:t>
            </a:r>
            <a:r>
              <a:rPr lang="en-US" altLang="zh-CN" sz="900" dirty="0"/>
              <a:t>nsert</a:t>
            </a:r>
            <a:r>
              <a:rPr lang="zh-CN" altLang="en-US" sz="900" dirty="0"/>
              <a:t>            故障注入</a:t>
            </a:r>
            <a:r>
              <a:rPr lang="en-US" altLang="zh-CN" sz="900" dirty="0"/>
              <a:t>           </a:t>
            </a:r>
          </a:p>
          <a:p>
            <a:r>
              <a:rPr lang="en-US" altLang="zh-CN" sz="900" dirty="0"/>
              <a:t>CUBES-</a:t>
            </a:r>
            <a:r>
              <a:rPr lang="en-US" altLang="zh-CN" sz="900" dirty="0">
                <a:solidFill>
                  <a:srgbClr val="0070C0"/>
                </a:solidFill>
              </a:rPr>
              <a:t>X</a:t>
            </a:r>
            <a:r>
              <a:rPr lang="en-US" altLang="zh-CN" sz="900" dirty="0"/>
              <a:t>-xxx:    </a:t>
            </a:r>
            <a:r>
              <a:rPr lang="en-US" altLang="zh-CN" sz="900" dirty="0">
                <a:solidFill>
                  <a:srgbClr val="0070C0"/>
                </a:solidFill>
              </a:rPr>
              <a:t>ex</a:t>
            </a:r>
            <a:r>
              <a:rPr lang="en-US" altLang="zh-CN" sz="900" dirty="0"/>
              <a:t>pander/</a:t>
            </a:r>
            <a:r>
              <a:rPr lang="en-US" altLang="zh-CN" sz="900" dirty="0" err="1">
                <a:solidFill>
                  <a:srgbClr val="0070C0"/>
                </a:solidFill>
              </a:rPr>
              <a:t>ex</a:t>
            </a:r>
            <a:r>
              <a:rPr lang="en-US" altLang="zh-CN" sz="900" dirty="0" err="1"/>
              <a:t>tention</a:t>
            </a:r>
            <a:r>
              <a:rPr lang="en-US" altLang="zh-CN" sz="900" dirty="0"/>
              <a:t>    </a:t>
            </a:r>
            <a:r>
              <a:rPr lang="zh-CN" altLang="en-US" sz="900" dirty="0"/>
              <a:t>机械安装固定配件</a:t>
            </a:r>
            <a:endParaRPr lang="en-US" altLang="zh-CN" sz="900" dirty="0"/>
          </a:p>
        </p:txBody>
      </p: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9FD2DC3A-FB83-4030-9085-97CE4CB2495E}"/>
              </a:ext>
            </a:extLst>
          </p:cNvPr>
          <p:cNvSpPr txBox="1">
            <a:spLocks/>
          </p:cNvSpPr>
          <p:nvPr/>
        </p:nvSpPr>
        <p:spPr>
          <a:xfrm>
            <a:off x="81762" y="3314089"/>
            <a:ext cx="4295622" cy="174689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b="1" dirty="0">
                <a:solidFill>
                  <a:srgbClr val="934BC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分布式结构</a:t>
            </a:r>
            <a:endParaRPr lang="en-US" altLang="zh-CN" sz="1200" b="1" dirty="0">
              <a:solidFill>
                <a:srgbClr val="934BC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摆脱“控制器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背板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功能插件”的传统结构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支持超长物理距离的光纤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铜线连接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节点数量任意扩展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dirty="0">
                <a:solidFill>
                  <a:srgbClr val="934BC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模块化</a:t>
            </a:r>
            <a:endParaRPr lang="en-US" altLang="zh-CN" sz="1200" b="1" dirty="0">
              <a:solidFill>
                <a:srgbClr val="934BC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按“通信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处理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电气”进行硬件分层，不同层级可互换组合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支持柔性连接、定制适配连接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31E1C63D-8F0C-4C90-9938-B265B2B73EBD}"/>
              </a:ext>
            </a:extLst>
          </p:cNvPr>
          <p:cNvSpPr txBox="1">
            <a:spLocks/>
          </p:cNvSpPr>
          <p:nvPr/>
        </p:nvSpPr>
        <p:spPr>
          <a:xfrm>
            <a:off x="4598453" y="3314089"/>
            <a:ext cx="3868823" cy="18680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b="1" dirty="0">
                <a:solidFill>
                  <a:srgbClr val="934BC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全网络连接</a:t>
            </a:r>
            <a:endParaRPr lang="en-US" altLang="zh-CN" sz="1200" b="1" dirty="0">
              <a:solidFill>
                <a:srgbClr val="934BC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标准以太网，兼容性好扩展性强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dirty="0">
                <a:solidFill>
                  <a:srgbClr val="934BC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时间协同控制</a:t>
            </a:r>
            <a:endParaRPr lang="en-US" altLang="zh-CN" sz="1200" b="1" dirty="0">
              <a:solidFill>
                <a:srgbClr val="934BC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全部节点可以达到纳秒级同步</a:t>
            </a:r>
          </a:p>
          <a:p>
            <a:pPr lvl="1"/>
            <a:r>
              <a:rPr lang="zh-CN" altLang="en-US" sz="1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支持集成时钟，时间触发和其他基于时间的信号处理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A9C1936-9FAE-4336-A06C-19085350A2D0}"/>
              </a:ext>
            </a:extLst>
          </p:cNvPr>
          <p:cNvSpPr txBox="1"/>
          <p:nvPr/>
        </p:nvSpPr>
        <p:spPr>
          <a:xfrm>
            <a:off x="295655" y="33705"/>
            <a:ext cx="6452755" cy="636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70000"/>
              </a:lnSpc>
              <a:defRPr/>
            </a:pP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读出系统硬件设计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3FADB47-A416-4FC9-A425-01F3F8CC7FCA}"/>
              </a:ext>
            </a:extLst>
          </p:cNvPr>
          <p:cNvSpPr txBox="1"/>
          <p:nvPr/>
        </p:nvSpPr>
        <p:spPr>
          <a:xfrm>
            <a:off x="208753" y="758570"/>
            <a:ext cx="3372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CUBES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：基于功能分层的模块化电路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C3E7D6A-1C70-447F-B7BC-31442052DF38}"/>
              </a:ext>
            </a:extLst>
          </p:cNvPr>
          <p:cNvSpPr txBox="1"/>
          <p:nvPr/>
        </p:nvSpPr>
        <p:spPr>
          <a:xfrm>
            <a:off x="7837317" y="4743203"/>
            <a:ext cx="1150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7d05e8a2-8cb0-4022-8089-bbaf875053f8.pptx"/>
  <p:tag name="ISLIDE.TAG" val="bd142c3d-b2ac-49d2-945d-a40ea7d68a02"/>
  <p:tag name="ISLIDE.OUTLINECONTENT" val="12000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7d05e8a2-8cb0-4022-8089-bbaf875053f8.pptx"/>
  <p:tag name="ISLIDE.TAG" val="bd142c3d-b2ac-49d2-945d-a40ea7d68a02"/>
  <p:tag name="ISLIDE.OUTLINECONTENT" val="12000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7d05e8a2-8cb0-4022-8089-bbaf875053f8.pptx"/>
  <p:tag name="ISLIDE.TAG" val="bd142c3d-b2ac-49d2-945d-a40ea7d68a02"/>
  <p:tag name="ISLIDE.OUTLINECONTENT" val="12000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8921</TotalTime>
  <Words>1814</Words>
  <Application>Microsoft Office PowerPoint</Application>
  <PresentationFormat>全屏显示(16:9)</PresentationFormat>
  <Paragraphs>291</Paragraphs>
  <Slides>23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23</vt:i4>
      </vt:variant>
    </vt:vector>
  </HeadingPairs>
  <TitlesOfParts>
    <vt:vector size="39" baseType="lpstr">
      <vt:lpstr>等线</vt:lpstr>
      <vt:lpstr>等线 Light</vt:lpstr>
      <vt:lpstr>微软雅黑</vt:lpstr>
      <vt:lpstr>Arial</vt:lpstr>
      <vt:lpstr>Calibri</vt:lpstr>
      <vt:lpstr>Calibri Light</vt:lpstr>
      <vt:lpstr>Times New Roman</vt:lpstr>
      <vt:lpstr>Wingdings</vt:lpstr>
      <vt:lpstr>Office 主题​​</vt:lpstr>
      <vt:lpstr>5_自定义设计方案</vt:lpstr>
      <vt:lpstr>自定义设计方案</vt:lpstr>
      <vt:lpstr>3_自定义设计方案</vt:lpstr>
      <vt:lpstr>1_自定义设计方案</vt:lpstr>
      <vt:lpstr>6_自定义设计方案</vt:lpstr>
      <vt:lpstr>4_自定义设计方案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张国栋</dc:creator>
  <cp:lastModifiedBy>Yanxiao Yang</cp:lastModifiedBy>
  <cp:revision>486</cp:revision>
  <dcterms:created xsi:type="dcterms:W3CDTF">2024-10-13T14:26:25Z</dcterms:created>
  <dcterms:modified xsi:type="dcterms:W3CDTF">2025-08-21T08:15:33Z</dcterms:modified>
</cp:coreProperties>
</file>