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5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256" r:id="rId2"/>
    <p:sldId id="4162" r:id="rId3"/>
    <p:sldId id="2277" r:id="rId4"/>
    <p:sldId id="4225" r:id="rId5"/>
    <p:sldId id="4226" r:id="rId6"/>
    <p:sldId id="2141" r:id="rId7"/>
    <p:sldId id="4227" r:id="rId8"/>
    <p:sldId id="596" r:id="rId9"/>
    <p:sldId id="290" r:id="rId10"/>
    <p:sldId id="580" r:id="rId11"/>
    <p:sldId id="261" r:id="rId12"/>
    <p:sldId id="4228" r:id="rId13"/>
    <p:sldId id="603" r:id="rId14"/>
    <p:sldId id="574" r:id="rId15"/>
    <p:sldId id="575" r:id="rId16"/>
    <p:sldId id="576" r:id="rId17"/>
    <p:sldId id="606" r:id="rId18"/>
    <p:sldId id="607" r:id="rId19"/>
    <p:sldId id="609" r:id="rId20"/>
    <p:sldId id="608" r:id="rId21"/>
    <p:sldId id="4229" r:id="rId22"/>
    <p:sldId id="569" r:id="rId23"/>
    <p:sldId id="597" r:id="rId24"/>
    <p:sldId id="598" r:id="rId25"/>
    <p:sldId id="570" r:id="rId26"/>
    <p:sldId id="599" r:id="rId27"/>
    <p:sldId id="600" r:id="rId28"/>
    <p:sldId id="2142" r:id="rId29"/>
    <p:sldId id="602" r:id="rId30"/>
    <p:sldId id="485" r:id="rId31"/>
    <p:sldId id="4231" r:id="rId32"/>
    <p:sldId id="423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33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83E3E-841B-4B83-A911-E53D947D50D9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C0819-04D2-4AE0-AAF6-264331CABE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09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3C9BF-CFCD-4E89-B6BC-C1B862F519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00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were three major hardware upgrades in MTPC's history. It was built in 2019. In 2021, the original AGET electronics were upgraded to high-frequency discrete devices. In 2023, the detector system was upgraded, adding a gas circulation and pressure control system.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2EA6C-E260-4E32-9C0E-E735AFFB55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/>
              </a:rPr>
              <a:t>8</a:t>
            </a:fld>
            <a:endParaRPr lang="zh-CN" altLang="en-US" sz="120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3C9BF-CFCD-4E89-B6BC-C1B862F519E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24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2EA6C-E260-4E32-9C0E-E735AFFB55C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8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文档 6">
            <a:extLst>
              <a:ext uri="{FF2B5EF4-FFF2-40B4-BE49-F238E27FC236}">
                <a16:creationId xmlns:a16="http://schemas.microsoft.com/office/drawing/2014/main" id="{40CD4653-23ED-4F49-882C-3CD7B148CB9D}"/>
              </a:ext>
            </a:extLst>
          </p:cNvPr>
          <p:cNvSpPr/>
          <p:nvPr/>
        </p:nvSpPr>
        <p:spPr>
          <a:xfrm>
            <a:off x="0" y="-6350"/>
            <a:ext cx="12192000" cy="4321175"/>
          </a:xfrm>
          <a:prstGeom prst="flowChartDocumen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02000"/>
                      </a14:imgEffect>
                    </a14:imgLayer>
                  </a14:imgProps>
                </a:ext>
              </a:extLst>
            </a:blip>
            <a:srcRect/>
            <a:stretch>
              <a:fillRect l="-2073" r="1" b="-619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115FD0-AB32-4767-A1D2-B9868D6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27DAB-1400-4235-8623-F3F58140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80CDC-D444-40AF-9A3C-8393C0D9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2631902-42F3-44BA-8455-BA2B3F802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81" y="5190367"/>
            <a:ext cx="8543366" cy="59127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流程图: 文档 8">
            <a:extLst>
              <a:ext uri="{FF2B5EF4-FFF2-40B4-BE49-F238E27FC236}">
                <a16:creationId xmlns:a16="http://schemas.microsoft.com/office/drawing/2014/main" id="{C0BBE66B-3C97-3767-A94C-CD0CEF39D245}"/>
              </a:ext>
            </a:extLst>
          </p:cNvPr>
          <p:cNvSpPr/>
          <p:nvPr/>
        </p:nvSpPr>
        <p:spPr>
          <a:xfrm>
            <a:off x="0" y="-6351"/>
            <a:ext cx="12192000" cy="4525011"/>
          </a:xfrm>
          <a:prstGeom prst="flowChartDocumen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254B470-67A7-4890-9AD7-96A227404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81" y="4116959"/>
            <a:ext cx="9426390" cy="93464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516692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0489F-8848-45F4-BB8E-9AB6657F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D0EF91-73A4-4DE0-9845-B6506F283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CD7870-49F6-4D0E-898F-CB48E2B6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B88116-0351-4708-A562-8B0B4B08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B76D8E-FB4E-4150-AF49-01ECCF1D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0610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E18F9CC-D49E-4439-B2F6-D74F112CF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A94CD6-6280-4280-A2FE-F2CC8A1AA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6A9BC-747B-4ECD-9576-58C90F8C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E6E168-76C5-4203-8A63-54980D4B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DB4C9-4A8F-48F2-8D8E-DFC8298C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307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23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afikas 2">
  <p:cSld name="Grafikas 2">
    <p:bg>
      <p:bgPr>
        <a:solidFill>
          <a:schemeClr val="bg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6525684"/>
            <a:ext cx="12192000" cy="33231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8" name="Google Shape;198;p44"/>
          <p:cNvSpPr txBox="1">
            <a:spLocks noGrp="1"/>
          </p:cNvSpPr>
          <p:nvPr>
            <p:ph type="title"/>
          </p:nvPr>
        </p:nvSpPr>
        <p:spPr>
          <a:xfrm>
            <a:off x="73021" y="20959"/>
            <a:ext cx="8929255" cy="48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marL="0" lv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u="none" strike="noStrike" kern="1200" cap="none" spc="0" normalizeH="0">
                <a:solidFill>
                  <a:schemeClr val="tx1"/>
                </a:solidFill>
                <a:uFillTx/>
                <a:latin typeface="Calibri" panose="020F0502020204030204" pitchFamily="34" charset="0"/>
                <a:ea typeface="WPS灵秀黑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strike="noStrike" noProof="1"/>
          </a:p>
        </p:txBody>
      </p:sp>
      <p:sp>
        <p:nvSpPr>
          <p:cNvPr id="6" name="Google Shape;45;p10"/>
          <p:cNvSpPr txBox="1">
            <a:spLocks noGrp="1"/>
          </p:cNvSpPr>
          <p:nvPr>
            <p:ph type="body" idx="1"/>
          </p:nvPr>
        </p:nvSpPr>
        <p:spPr>
          <a:xfrm>
            <a:off x="73864" y="548764"/>
            <a:ext cx="8928992" cy="730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>
            <a:lvl1pPr marL="264153" lvl="0" indent="-264153" algn="l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l"/>
              <a:defRPr sz="1600" u="none" strike="noStrike" kern="1200" cap="none" spc="0" normalizeH="0">
                <a:solidFill>
                  <a:schemeClr val="tx2">
                    <a:lumMod val="50000"/>
                  </a:schemeClr>
                </a:solidFill>
                <a:uFillTx/>
                <a:latin typeface="Calibri" panose="020F0502020204030204" pitchFamily="34" charset="0"/>
                <a:ea typeface="WPS灵秀黑" charset="-122"/>
              </a:defRPr>
            </a:lvl1pPr>
            <a:lvl2pPr marL="436869" lvl="1" indent="-228594" algn="l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3D001D"/>
              </a:buClr>
              <a:buSzPct val="100000"/>
              <a:buFont typeface="Wingdings" panose="05000000000000000000" pitchFamily="2" charset="2"/>
              <a:buChar char="p"/>
              <a:defRPr sz="1300" u="none" strike="noStrike" kern="1200" cap="none" spc="0" normalizeH="0">
                <a:solidFill>
                  <a:schemeClr val="tx2">
                    <a:lumMod val="50000"/>
                  </a:schemeClr>
                </a:solidFill>
                <a:uFillTx/>
                <a:latin typeface="Calibri" panose="020F0502020204030204" pitchFamily="34" charset="0"/>
                <a:ea typeface="WPS灵秀黑" charset="-122"/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001D"/>
              </a:buClr>
              <a:buSzPts val="1800"/>
              <a:buNone/>
              <a:defRPr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001D"/>
              </a:buClr>
              <a:buSzPts val="1800"/>
              <a:buNone/>
              <a:defRPr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001D"/>
              </a:buClr>
              <a:buSzPts val="1800"/>
              <a:buNone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en-US" altLang="zh-CN" strike="noStrike" noProof="1"/>
          </a:p>
          <a:p>
            <a:pPr lvl="1" fontAlgn="auto"/>
            <a:r>
              <a:rPr lang="zh-CN" altLang="en-US" sz="1300" strike="noStrike" noProof="1"/>
              <a:t>二级标题</a:t>
            </a:r>
            <a:endParaRPr lang="zh-CN" alt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262467" y="6525684"/>
            <a:ext cx="2844800" cy="332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r>
              <a:rPr lang="en-US" altLang="zh-CN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525684"/>
            <a:ext cx="3860800" cy="332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377"/>
            <a:r>
              <a:rPr lang="zh-CN" altLang="en-US" noProof="1">
                <a:solidFill>
                  <a:prstClr val="white"/>
                </a:solidFill>
              </a:rPr>
              <a:t>第十三届全国先进气体探测器研讨会</a:t>
            </a:r>
            <a:r>
              <a:rPr lang="en-US" altLang="zh-CN" noProof="1">
                <a:solidFill>
                  <a:prstClr val="white"/>
                </a:solidFill>
              </a:rPr>
              <a:t>@</a:t>
            </a:r>
            <a:r>
              <a:rPr lang="zh-CN" altLang="en-US" noProof="1">
                <a:solidFill>
                  <a:prstClr val="white"/>
                </a:solidFill>
              </a:rPr>
              <a:t>上海</a:t>
            </a: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28667" y="6525684"/>
            <a:ext cx="2844800" cy="332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35C6C70-E615-4603-BAAE-C87133616400}" type="slidenum">
              <a:rPr lang="zh-CN" altLang="en-US" noProof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defTabSz="914377"/>
              <a:t>‹#›</a:t>
            </a:fld>
            <a:endParaRPr lang="zh-CN" altLang="en-US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1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B39BEA-D704-4798-A501-EB5EECEF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36AACB-784F-415F-8441-8C0A81BB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337703"/>
            <a:ext cx="11747400" cy="45476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E0808B-4C7C-4F52-9295-C299C393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068995-11ED-4743-B221-DE7A02E1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7C9D5C-DF6B-4105-8094-3C2F6EDE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6448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9DD89E-1AFA-46E5-BE35-E7BD9E7C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2DBFDD-C7D9-49A7-91E2-FC3139ED7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565AB-DA16-41CA-9B37-1A8952E0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ACE038-0D61-431B-9DE5-89A2C4C0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098B0E-0BDB-41D2-BC99-C82EF492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40491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6DD0EC-8C63-424E-9DCC-CED008DC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DB1579-A8FC-4743-B450-C9ABB17ED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0" y="1328738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340CF1-D591-4121-981D-CE67D2F04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0000" y="1328738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6C029-0EF1-4112-A226-80661BB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B3E20-2363-4670-8BBB-CA186735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B56527-F699-426C-B4A8-326A41F0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37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673D9-CB43-452E-908B-46243D40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C0C739-64DC-42D7-B493-AECF718CE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34302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F49F53-BFCE-4330-B731-9B21CD203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6000" y="216693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E1226F-D857-4426-8063-D3D0D1AB3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48412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391B639-EE7B-405F-BD58-C956816CD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48412" y="21494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E151F06-E539-4AE1-B203-70D7F69B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1ADE5F7-97FA-4AB9-BFD0-9FF8374F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9680D7A-C1A5-4DB6-BE63-4AD78D09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44490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7C960-84A0-4C2C-B533-80C555B5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E99A6C1-3407-43AD-8D6E-953B0D2E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83F705-5996-46C0-B6F1-440DD362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CEAC7A-5095-4A89-8965-65F51D46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1280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281862-E842-4EFE-B74B-B6B24DB4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B2B049-4604-464D-A227-6C38D9FD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1A599A-D231-4E1F-9675-9DB99105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9205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21CC4-210F-488F-A2DF-3A94F534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7F1815-2966-42F6-B584-7D2561DF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378095-92D2-414A-9695-2A947B78D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FCBCD9-E4B4-48E9-A3ED-90914E20D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B32553-ADEF-4A39-BE3D-CFBBFF79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2CF807-507B-457E-8710-ADC7B808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8705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083DA2-621A-435E-B292-44536A05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037F90-237E-45B7-A74B-179B465C8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921F9-892C-4A05-BEE0-C2CB31365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0A7172-B2A1-4222-AC70-605A3722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0C07A7-BCEF-4391-9131-8428F219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71B78F-966E-4425-BB92-E0E3921C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041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35FB32B-315B-4B98-BC56-59D3F1B83428}"/>
              </a:ext>
            </a:extLst>
          </p:cNvPr>
          <p:cNvSpPr/>
          <p:nvPr/>
        </p:nvSpPr>
        <p:spPr>
          <a:xfrm>
            <a:off x="0" y="6286500"/>
            <a:ext cx="12192000" cy="5593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925602-759F-4675-8FE5-CEFBD85C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EF4575-141F-4C7A-A9C1-D39A1591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337703"/>
            <a:ext cx="11801190" cy="4547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39E0E-1DA9-47D9-AAB5-A45E7D5BE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47D590-3E86-4848-92FD-F7755BA6A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802A35-5EC5-400A-9E06-A0DBF3AF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0B6DC-07EA-4208-8959-5D3C2EC0A1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5EF252AA-3D09-41A8-953C-C2010A043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r="72128" b="-1"/>
          <a:stretch/>
        </p:blipFill>
        <p:spPr bwMode="auto">
          <a:xfrm>
            <a:off x="11097998" y="199886"/>
            <a:ext cx="990628" cy="5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5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21" Type="http://schemas.openxmlformats.org/officeDocument/2006/relationships/image" Target="../media/image13.jpeg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17" Type="http://schemas.openxmlformats.org/officeDocument/2006/relationships/image" Target="../media/image9.jpe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openxmlformats.org/officeDocument/2006/relationships/image" Target="../media/image1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6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9.xml"/><Relationship Id="rId7" Type="http://schemas.openxmlformats.org/officeDocument/2006/relationships/image" Target="../media/image54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26" Type="http://schemas.openxmlformats.org/officeDocument/2006/relationships/tags" Target="../tags/tag46.xml"/><Relationship Id="rId39" Type="http://schemas.openxmlformats.org/officeDocument/2006/relationships/tags" Target="../tags/tag59.xml"/><Relationship Id="rId21" Type="http://schemas.openxmlformats.org/officeDocument/2006/relationships/tags" Target="../tags/tag41.xml"/><Relationship Id="rId34" Type="http://schemas.openxmlformats.org/officeDocument/2006/relationships/tags" Target="../tags/tag54.xml"/><Relationship Id="rId42" Type="http://schemas.openxmlformats.org/officeDocument/2006/relationships/tags" Target="../tags/tag62.xml"/><Relationship Id="rId47" Type="http://schemas.openxmlformats.org/officeDocument/2006/relationships/image" Target="../media/image61.png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9" Type="http://schemas.openxmlformats.org/officeDocument/2006/relationships/tags" Target="../tags/tag49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tags" Target="../tags/tag44.xml"/><Relationship Id="rId32" Type="http://schemas.openxmlformats.org/officeDocument/2006/relationships/tags" Target="../tags/tag52.xml"/><Relationship Id="rId37" Type="http://schemas.openxmlformats.org/officeDocument/2006/relationships/tags" Target="../tags/tag57.xml"/><Relationship Id="rId40" Type="http://schemas.openxmlformats.org/officeDocument/2006/relationships/tags" Target="../tags/tag60.xml"/><Relationship Id="rId45" Type="http://schemas.openxmlformats.org/officeDocument/2006/relationships/tags" Target="../tags/tag65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tags" Target="../tags/tag43.xml"/><Relationship Id="rId28" Type="http://schemas.openxmlformats.org/officeDocument/2006/relationships/tags" Target="../tags/tag48.xml"/><Relationship Id="rId36" Type="http://schemas.openxmlformats.org/officeDocument/2006/relationships/tags" Target="../tags/tag56.xml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31" Type="http://schemas.openxmlformats.org/officeDocument/2006/relationships/tags" Target="../tags/tag51.xml"/><Relationship Id="rId44" Type="http://schemas.openxmlformats.org/officeDocument/2006/relationships/tags" Target="../tags/tag64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tags" Target="../tags/tag42.xml"/><Relationship Id="rId27" Type="http://schemas.openxmlformats.org/officeDocument/2006/relationships/tags" Target="../tags/tag47.xml"/><Relationship Id="rId30" Type="http://schemas.openxmlformats.org/officeDocument/2006/relationships/tags" Target="../tags/tag50.xml"/><Relationship Id="rId35" Type="http://schemas.openxmlformats.org/officeDocument/2006/relationships/tags" Target="../tags/tag55.xml"/><Relationship Id="rId43" Type="http://schemas.openxmlformats.org/officeDocument/2006/relationships/tags" Target="../tags/tag63.xml"/><Relationship Id="rId48" Type="http://schemas.openxmlformats.org/officeDocument/2006/relationships/image" Target="../media/image62.png"/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tags" Target="../tags/tag45.xml"/><Relationship Id="rId33" Type="http://schemas.openxmlformats.org/officeDocument/2006/relationships/tags" Target="../tags/tag53.xml"/><Relationship Id="rId38" Type="http://schemas.openxmlformats.org/officeDocument/2006/relationships/tags" Target="../tags/tag58.xml"/><Relationship Id="rId46" Type="http://schemas.openxmlformats.org/officeDocument/2006/relationships/slideLayout" Target="../slideLayouts/slideLayout6.xml"/><Relationship Id="rId20" Type="http://schemas.openxmlformats.org/officeDocument/2006/relationships/tags" Target="../tags/tag40.xml"/><Relationship Id="rId41" Type="http://schemas.openxmlformats.org/officeDocument/2006/relationships/tags" Target="../tags/tag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26" Type="http://schemas.openxmlformats.org/officeDocument/2006/relationships/tags" Target="../tags/tag92.xml"/><Relationship Id="rId39" Type="http://schemas.openxmlformats.org/officeDocument/2006/relationships/tags" Target="../tags/tag105.xml"/><Relationship Id="rId21" Type="http://schemas.openxmlformats.org/officeDocument/2006/relationships/tags" Target="../tags/tag87.xml"/><Relationship Id="rId34" Type="http://schemas.openxmlformats.org/officeDocument/2006/relationships/tags" Target="../tags/tag100.xml"/><Relationship Id="rId42" Type="http://schemas.openxmlformats.org/officeDocument/2006/relationships/tags" Target="../tags/tag108.xml"/><Relationship Id="rId47" Type="http://schemas.openxmlformats.org/officeDocument/2006/relationships/tags" Target="../tags/tag113.xml"/><Relationship Id="rId50" Type="http://schemas.openxmlformats.org/officeDocument/2006/relationships/slideLayout" Target="../slideLayouts/slideLayout6.xml"/><Relationship Id="rId7" Type="http://schemas.openxmlformats.org/officeDocument/2006/relationships/tags" Target="../tags/tag73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9" Type="http://schemas.openxmlformats.org/officeDocument/2006/relationships/tags" Target="../tags/tag95.xml"/><Relationship Id="rId11" Type="http://schemas.openxmlformats.org/officeDocument/2006/relationships/tags" Target="../tags/tag77.xml"/><Relationship Id="rId24" Type="http://schemas.openxmlformats.org/officeDocument/2006/relationships/tags" Target="../tags/tag90.xml"/><Relationship Id="rId32" Type="http://schemas.openxmlformats.org/officeDocument/2006/relationships/tags" Target="../tags/tag98.xml"/><Relationship Id="rId37" Type="http://schemas.openxmlformats.org/officeDocument/2006/relationships/tags" Target="../tags/tag103.xml"/><Relationship Id="rId40" Type="http://schemas.openxmlformats.org/officeDocument/2006/relationships/tags" Target="../tags/tag106.xml"/><Relationship Id="rId45" Type="http://schemas.openxmlformats.org/officeDocument/2006/relationships/tags" Target="../tags/tag111.xml"/><Relationship Id="rId53" Type="http://schemas.openxmlformats.org/officeDocument/2006/relationships/image" Target="../media/image75.png"/><Relationship Id="rId5" Type="http://schemas.openxmlformats.org/officeDocument/2006/relationships/tags" Target="../tags/tag71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31" Type="http://schemas.openxmlformats.org/officeDocument/2006/relationships/tags" Target="../tags/tag97.xml"/><Relationship Id="rId44" Type="http://schemas.openxmlformats.org/officeDocument/2006/relationships/tags" Target="../tags/tag110.xml"/><Relationship Id="rId52" Type="http://schemas.openxmlformats.org/officeDocument/2006/relationships/image" Target="../media/image74.png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tags" Target="../tags/tag88.xml"/><Relationship Id="rId27" Type="http://schemas.openxmlformats.org/officeDocument/2006/relationships/tags" Target="../tags/tag93.xml"/><Relationship Id="rId30" Type="http://schemas.openxmlformats.org/officeDocument/2006/relationships/tags" Target="../tags/tag96.xml"/><Relationship Id="rId35" Type="http://schemas.openxmlformats.org/officeDocument/2006/relationships/tags" Target="../tags/tag101.xml"/><Relationship Id="rId43" Type="http://schemas.openxmlformats.org/officeDocument/2006/relationships/tags" Target="../tags/tag109.xml"/><Relationship Id="rId48" Type="http://schemas.openxmlformats.org/officeDocument/2006/relationships/tags" Target="../tags/tag114.xml"/><Relationship Id="rId8" Type="http://schemas.openxmlformats.org/officeDocument/2006/relationships/tags" Target="../tags/tag74.xml"/><Relationship Id="rId51" Type="http://schemas.openxmlformats.org/officeDocument/2006/relationships/image" Target="../media/image73.png"/><Relationship Id="rId3" Type="http://schemas.openxmlformats.org/officeDocument/2006/relationships/tags" Target="../tags/tag69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5" Type="http://schemas.openxmlformats.org/officeDocument/2006/relationships/tags" Target="../tags/tag91.xml"/><Relationship Id="rId33" Type="http://schemas.openxmlformats.org/officeDocument/2006/relationships/tags" Target="../tags/tag99.xml"/><Relationship Id="rId38" Type="http://schemas.openxmlformats.org/officeDocument/2006/relationships/tags" Target="../tags/tag104.xml"/><Relationship Id="rId46" Type="http://schemas.openxmlformats.org/officeDocument/2006/relationships/tags" Target="../tags/tag112.xml"/><Relationship Id="rId20" Type="http://schemas.openxmlformats.org/officeDocument/2006/relationships/tags" Target="../tags/tag86.xml"/><Relationship Id="rId41" Type="http://schemas.openxmlformats.org/officeDocument/2006/relationships/tags" Target="../tags/tag107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5" Type="http://schemas.openxmlformats.org/officeDocument/2006/relationships/tags" Target="../tags/tag81.xml"/><Relationship Id="rId23" Type="http://schemas.openxmlformats.org/officeDocument/2006/relationships/tags" Target="../tags/tag89.xml"/><Relationship Id="rId28" Type="http://schemas.openxmlformats.org/officeDocument/2006/relationships/tags" Target="../tags/tag94.xml"/><Relationship Id="rId36" Type="http://schemas.openxmlformats.org/officeDocument/2006/relationships/tags" Target="../tags/tag102.xml"/><Relationship Id="rId49" Type="http://schemas.openxmlformats.org/officeDocument/2006/relationships/tags" Target="../tags/tag1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118.xml"/><Relationship Id="rId7" Type="http://schemas.openxmlformats.org/officeDocument/2006/relationships/image" Target="../media/image76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9.png"/><Relationship Id="rId4" Type="http://schemas.openxmlformats.org/officeDocument/2006/relationships/tags" Target="../tags/tag119.xml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32.xml"/><Relationship Id="rId18" Type="http://schemas.openxmlformats.org/officeDocument/2006/relationships/tags" Target="../tags/tag137.xml"/><Relationship Id="rId26" Type="http://schemas.openxmlformats.org/officeDocument/2006/relationships/tags" Target="../tags/tag145.xml"/><Relationship Id="rId39" Type="http://schemas.openxmlformats.org/officeDocument/2006/relationships/tags" Target="../tags/tag158.xml"/><Relationship Id="rId21" Type="http://schemas.openxmlformats.org/officeDocument/2006/relationships/tags" Target="../tags/tag140.xml"/><Relationship Id="rId34" Type="http://schemas.openxmlformats.org/officeDocument/2006/relationships/tags" Target="../tags/tag153.xml"/><Relationship Id="rId42" Type="http://schemas.openxmlformats.org/officeDocument/2006/relationships/tags" Target="../tags/tag161.xml"/><Relationship Id="rId47" Type="http://schemas.openxmlformats.org/officeDocument/2006/relationships/image" Target="../media/image81.png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6" Type="http://schemas.openxmlformats.org/officeDocument/2006/relationships/tags" Target="../tags/tag135.xml"/><Relationship Id="rId29" Type="http://schemas.openxmlformats.org/officeDocument/2006/relationships/tags" Target="../tags/tag148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24" Type="http://schemas.openxmlformats.org/officeDocument/2006/relationships/tags" Target="../tags/tag143.xml"/><Relationship Id="rId32" Type="http://schemas.openxmlformats.org/officeDocument/2006/relationships/tags" Target="../tags/tag151.xml"/><Relationship Id="rId37" Type="http://schemas.openxmlformats.org/officeDocument/2006/relationships/tags" Target="../tags/tag156.xml"/><Relationship Id="rId40" Type="http://schemas.openxmlformats.org/officeDocument/2006/relationships/tags" Target="../tags/tag159.xml"/><Relationship Id="rId45" Type="http://schemas.openxmlformats.org/officeDocument/2006/relationships/slideLayout" Target="../slideLayouts/slideLayout6.xml"/><Relationship Id="rId5" Type="http://schemas.openxmlformats.org/officeDocument/2006/relationships/tags" Target="../tags/tag124.xml"/><Relationship Id="rId15" Type="http://schemas.openxmlformats.org/officeDocument/2006/relationships/tags" Target="../tags/tag134.xml"/><Relationship Id="rId23" Type="http://schemas.openxmlformats.org/officeDocument/2006/relationships/tags" Target="../tags/tag142.xml"/><Relationship Id="rId28" Type="http://schemas.openxmlformats.org/officeDocument/2006/relationships/tags" Target="../tags/tag147.xml"/><Relationship Id="rId36" Type="http://schemas.openxmlformats.org/officeDocument/2006/relationships/tags" Target="../tags/tag155.xml"/><Relationship Id="rId10" Type="http://schemas.openxmlformats.org/officeDocument/2006/relationships/tags" Target="../tags/tag129.xml"/><Relationship Id="rId19" Type="http://schemas.openxmlformats.org/officeDocument/2006/relationships/tags" Target="../tags/tag138.xml"/><Relationship Id="rId31" Type="http://schemas.openxmlformats.org/officeDocument/2006/relationships/tags" Target="../tags/tag150.xml"/><Relationship Id="rId44" Type="http://schemas.openxmlformats.org/officeDocument/2006/relationships/tags" Target="../tags/tag163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Relationship Id="rId22" Type="http://schemas.openxmlformats.org/officeDocument/2006/relationships/tags" Target="../tags/tag141.xml"/><Relationship Id="rId27" Type="http://schemas.openxmlformats.org/officeDocument/2006/relationships/tags" Target="../tags/tag146.xml"/><Relationship Id="rId30" Type="http://schemas.openxmlformats.org/officeDocument/2006/relationships/tags" Target="../tags/tag149.xml"/><Relationship Id="rId35" Type="http://schemas.openxmlformats.org/officeDocument/2006/relationships/tags" Target="../tags/tag154.xml"/><Relationship Id="rId43" Type="http://schemas.openxmlformats.org/officeDocument/2006/relationships/tags" Target="../tags/tag162.xml"/><Relationship Id="rId8" Type="http://schemas.openxmlformats.org/officeDocument/2006/relationships/tags" Target="../tags/tag127.xml"/><Relationship Id="rId3" Type="http://schemas.openxmlformats.org/officeDocument/2006/relationships/tags" Target="../tags/tag122.xml"/><Relationship Id="rId12" Type="http://schemas.openxmlformats.org/officeDocument/2006/relationships/tags" Target="../tags/tag131.xml"/><Relationship Id="rId17" Type="http://schemas.openxmlformats.org/officeDocument/2006/relationships/tags" Target="../tags/tag136.xml"/><Relationship Id="rId25" Type="http://schemas.openxmlformats.org/officeDocument/2006/relationships/tags" Target="../tags/tag144.xml"/><Relationship Id="rId33" Type="http://schemas.openxmlformats.org/officeDocument/2006/relationships/tags" Target="../tags/tag152.xml"/><Relationship Id="rId38" Type="http://schemas.openxmlformats.org/officeDocument/2006/relationships/tags" Target="../tags/tag157.xml"/><Relationship Id="rId46" Type="http://schemas.openxmlformats.org/officeDocument/2006/relationships/image" Target="../media/image80.png"/><Relationship Id="rId20" Type="http://schemas.openxmlformats.org/officeDocument/2006/relationships/tags" Target="../tags/tag139.xml"/><Relationship Id="rId41" Type="http://schemas.openxmlformats.org/officeDocument/2006/relationships/tags" Target="../tags/tag1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E1103BB0-3EF9-F532-9303-322894699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樊瑞睿 代表 </a:t>
            </a:r>
            <a:r>
              <a:rPr lang="en-US" altLang="zh-CN" dirty="0"/>
              <a:t>MTPC</a:t>
            </a:r>
            <a:r>
              <a:rPr lang="zh-CN" altLang="en-US" dirty="0"/>
              <a:t>团队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A171A1-28C1-FB61-E48C-558619EE9E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白光中子多用途时间投影室</a:t>
            </a:r>
          </a:p>
        </p:txBody>
      </p:sp>
      <p:pic>
        <p:nvPicPr>
          <p:cNvPr id="4" name="Picture 3" descr="D:\我的目录\时间投影室\Logo设计\mtpc-logo-zip-file\png\logo-no-background.png">
            <a:extLst>
              <a:ext uri="{FF2B5EF4-FFF2-40B4-BE49-F238E27FC236}">
                <a16:creationId xmlns:a16="http://schemas.microsoft.com/office/drawing/2014/main" id="{A92E1CEE-9534-B275-4805-1E628649C0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6762" y="5198304"/>
            <a:ext cx="1481138" cy="14811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C90DC272-F861-2A57-606E-B57CD2FA40BB}"/>
              </a:ext>
            </a:extLst>
          </p:cNvPr>
          <p:cNvGrpSpPr/>
          <p:nvPr/>
        </p:nvGrpSpPr>
        <p:grpSpPr>
          <a:xfrm>
            <a:off x="4948237" y="5190367"/>
            <a:ext cx="7243763" cy="1417637"/>
            <a:chOff x="3005" y="650"/>
            <a:chExt cx="11408" cy="2232"/>
          </a:xfrm>
        </p:grpSpPr>
        <p:pic>
          <p:nvPicPr>
            <p:cNvPr id="6" name="Picture 6" descr="https://www.pku.edu.cn/Uploads/Picture/2019/12/26/s5e04176fbbfa3.png">
              <a:extLst>
                <a:ext uri="{FF2B5EF4-FFF2-40B4-BE49-F238E27FC236}">
                  <a16:creationId xmlns:a16="http://schemas.microsoft.com/office/drawing/2014/main" id="{A45EEABD-1EBA-26A7-EA3E-6A714D5337D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1648" y="693"/>
              <a:ext cx="1480" cy="4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Picture 2" descr="D:\我的目录\科研工作\课题组文档\白光logo\wns-logo102_透明.png">
              <a:extLst>
                <a:ext uri="{FF2B5EF4-FFF2-40B4-BE49-F238E27FC236}">
                  <a16:creationId xmlns:a16="http://schemas.microsoft.com/office/drawing/2014/main" id="{8A0D5956-2DA6-5EF8-7CE1-2EC11BD5454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rcRect t="11703"/>
            <a:stretch>
              <a:fillRect/>
            </a:stretch>
          </p:blipFill>
          <p:spPr>
            <a:xfrm>
              <a:off x="12417" y="1442"/>
              <a:ext cx="1997" cy="57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4" descr="http://english.ihep.cas.cn/template/csns/lib/images/csns_logo.png">
              <a:extLst>
                <a:ext uri="{FF2B5EF4-FFF2-40B4-BE49-F238E27FC236}">
                  <a16:creationId xmlns:a16="http://schemas.microsoft.com/office/drawing/2014/main" id="{D4CBD6AE-545C-26B3-242F-F7298FB6888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biLevel thresh="50000"/>
            </a:blip>
            <a:stretch>
              <a:fillRect/>
            </a:stretch>
          </p:blipFill>
          <p:spPr>
            <a:xfrm>
              <a:off x="11007" y="2328"/>
              <a:ext cx="2772" cy="5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2" descr="http://www.ihep.cas.cn/images/logo_main2011.jpg">
              <a:extLst>
                <a:ext uri="{FF2B5EF4-FFF2-40B4-BE49-F238E27FC236}">
                  <a16:creationId xmlns:a16="http://schemas.microsoft.com/office/drawing/2014/main" id="{AC933F8C-5C62-8460-5A0F-A9380400CC8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7294" y="2198"/>
              <a:ext cx="3426" cy="6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241FEFD5-EB27-9893-39E2-CC2D23414B2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rcRect t="34663" b="32668"/>
            <a:stretch>
              <a:fillRect/>
            </a:stretch>
          </p:blipFill>
          <p:spPr>
            <a:xfrm>
              <a:off x="3558" y="650"/>
              <a:ext cx="2740" cy="5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Picture 8" descr="中山大学">
              <a:extLst>
                <a:ext uri="{FF2B5EF4-FFF2-40B4-BE49-F238E27FC236}">
                  <a16:creationId xmlns:a16="http://schemas.microsoft.com/office/drawing/2014/main" id="{648BBC13-8A99-FAD5-6F0B-396A81C3497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6733" y="685"/>
              <a:ext cx="1759" cy="5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10" descr="深圳大学">
              <a:extLst>
                <a:ext uri="{FF2B5EF4-FFF2-40B4-BE49-F238E27FC236}">
                  <a16:creationId xmlns:a16="http://schemas.microsoft.com/office/drawing/2014/main" id="{18483F1A-9FD1-279E-71EE-04DAA41782D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147" y="665"/>
              <a:ext cx="1860" cy="5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图片 20">
              <a:extLst>
                <a:ext uri="{FF2B5EF4-FFF2-40B4-BE49-F238E27FC236}">
                  <a16:creationId xmlns:a16="http://schemas.microsoft.com/office/drawing/2014/main" id="{4B6BE8A1-436C-048E-9A38-D91F320955F8}"/>
                </a:ext>
              </a:extLst>
            </p:cNvPr>
            <p:cNvPicPr/>
            <p:nvPr>
              <p:custDataLst>
                <p:tags r:id="rId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5840" y="1378"/>
              <a:ext cx="2759" cy="6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21">
              <a:extLst>
                <a:ext uri="{FF2B5EF4-FFF2-40B4-BE49-F238E27FC236}">
                  <a16:creationId xmlns:a16="http://schemas.microsoft.com/office/drawing/2014/main" id="{02C02361-1CA5-1C19-C76F-961F5162FF0F}"/>
                </a:ext>
              </a:extLst>
            </p:cNvPr>
            <p:cNvPicPr/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3118" y="1478"/>
              <a:ext cx="2453" cy="6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22">
              <a:extLst>
                <a:ext uri="{FF2B5EF4-FFF2-40B4-BE49-F238E27FC236}">
                  <a16:creationId xmlns:a16="http://schemas.microsoft.com/office/drawing/2014/main" id="{76C02A36-016A-A8F9-89FB-51AF11421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r="23032" b="78986"/>
            <a:stretch>
              <a:fillRect/>
            </a:stretch>
          </p:blipFill>
          <p:spPr>
            <a:xfrm>
              <a:off x="9015" y="1479"/>
              <a:ext cx="3368" cy="5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23">
              <a:extLst>
                <a:ext uri="{FF2B5EF4-FFF2-40B4-BE49-F238E27FC236}">
                  <a16:creationId xmlns:a16="http://schemas.microsoft.com/office/drawing/2014/main" id="{AB846BAE-083D-BDB0-D3A1-7698FA97697C}"/>
                </a:ext>
              </a:extLst>
            </p:cNvPr>
            <p:cNvPicPr/>
            <p:nvPr/>
          </p:nvPicPr>
          <p:blipFill>
            <a:blip r:embed="rId22">
              <a:biLevel thresh="50000"/>
            </a:blip>
            <a:stretch>
              <a:fillRect/>
            </a:stretch>
          </p:blipFill>
          <p:spPr>
            <a:xfrm>
              <a:off x="3005" y="2319"/>
              <a:ext cx="4066" cy="478"/>
            </a:xfrm>
            <a:prstGeom prst="rect">
              <a:avLst/>
            </a:prstGeom>
            <a:solidFill>
              <a:srgbClr val="953735"/>
            </a:solidFill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1955266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noProof="1">
                <a:latin typeface="WPS灵秀黑" charset="-122"/>
              </a:rPr>
              <a:t>MTPC</a:t>
            </a:r>
            <a:r>
              <a:rPr lang="zh-CN" altLang="en-US" noProof="1">
                <a:latin typeface="WPS灵秀黑" charset="-122"/>
              </a:rPr>
              <a:t>探测器系统</a:t>
            </a:r>
          </a:p>
        </p:txBody>
      </p:sp>
      <p:sp>
        <p:nvSpPr>
          <p:cNvPr id="15361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2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15363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4" name="图片 2" descr="7b0a202020202266696c746572223a202230220a7d0a"/>
          <p:cNvPicPr>
            <a:picLocks noChangeAspect="1"/>
          </p:cNvPicPr>
          <p:nvPr/>
        </p:nvPicPr>
        <p:blipFill>
          <a:blip r:embed="rId5"/>
          <a:srcRect t="23779"/>
          <a:stretch>
            <a:fillRect/>
          </a:stretch>
        </p:blipFill>
        <p:spPr>
          <a:xfrm>
            <a:off x="0" y="1"/>
            <a:ext cx="12192000" cy="65256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6" name="文本框 2"/>
          <p:cNvSpPr txBox="1"/>
          <p:nvPr/>
        </p:nvSpPr>
        <p:spPr>
          <a:xfrm>
            <a:off x="3795184" y="1824567"/>
            <a:ext cx="1397000" cy="550333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阳极板</a:t>
            </a:r>
          </a:p>
        </p:txBody>
      </p:sp>
      <p:sp>
        <p:nvSpPr>
          <p:cNvPr id="15367" name="文本框 2"/>
          <p:cNvSpPr txBox="1"/>
          <p:nvPr/>
        </p:nvSpPr>
        <p:spPr>
          <a:xfrm>
            <a:off x="3890433" y="4389968"/>
            <a:ext cx="1981200" cy="548217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高压电源</a:t>
            </a:r>
          </a:p>
        </p:txBody>
      </p:sp>
      <p:sp>
        <p:nvSpPr>
          <p:cNvPr id="15368" name="文本框 2"/>
          <p:cNvSpPr txBox="1"/>
          <p:nvPr/>
        </p:nvSpPr>
        <p:spPr>
          <a:xfrm>
            <a:off x="4944534" y="4032251"/>
            <a:ext cx="1983317" cy="548216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电子学电源</a:t>
            </a:r>
          </a:p>
        </p:txBody>
      </p:sp>
      <p:sp>
        <p:nvSpPr>
          <p:cNvPr id="15369" name="文本框 2"/>
          <p:cNvSpPr txBox="1"/>
          <p:nvPr/>
        </p:nvSpPr>
        <p:spPr>
          <a:xfrm>
            <a:off x="1488018" y="4389968"/>
            <a:ext cx="1983316" cy="548217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气路控制柜</a:t>
            </a:r>
          </a:p>
        </p:txBody>
      </p:sp>
      <p:sp>
        <p:nvSpPr>
          <p:cNvPr id="15370" name="文本框 2"/>
          <p:cNvSpPr txBox="1"/>
          <p:nvPr/>
        </p:nvSpPr>
        <p:spPr>
          <a:xfrm>
            <a:off x="6121401" y="2277534"/>
            <a:ext cx="2148417" cy="548217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后端电子学</a:t>
            </a:r>
          </a:p>
        </p:txBody>
      </p:sp>
      <p:sp>
        <p:nvSpPr>
          <p:cNvPr id="15371" name="文本框 2"/>
          <p:cNvSpPr txBox="1"/>
          <p:nvPr/>
        </p:nvSpPr>
        <p:spPr>
          <a:xfrm>
            <a:off x="4165601" y="1123951"/>
            <a:ext cx="2148417" cy="548216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前端电子学</a:t>
            </a:r>
          </a:p>
        </p:txBody>
      </p:sp>
      <p:sp>
        <p:nvSpPr>
          <p:cNvPr id="15372" name="文本框 2"/>
          <p:cNvSpPr txBox="1"/>
          <p:nvPr>
            <p:custDataLst>
              <p:tags r:id="rId1"/>
            </p:custDataLst>
          </p:nvPr>
        </p:nvSpPr>
        <p:spPr>
          <a:xfrm>
            <a:off x="5520267" y="3484034"/>
            <a:ext cx="1983317" cy="548217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低压电源</a:t>
            </a:r>
          </a:p>
        </p:txBody>
      </p:sp>
      <p:sp>
        <p:nvSpPr>
          <p:cNvPr id="18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825317" y="1727200"/>
            <a:ext cx="1397000" cy="5503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noAutofit/>
          </a:bodyPr>
          <a:lstStyle/>
          <a:p>
            <a:pPr algn="ctr">
              <a:lnSpc>
                <a:spcPts val="2000"/>
              </a:lnSpc>
            </a:pPr>
            <a:endParaRPr lang="zh-CN" altLang="en-US" sz="1400" kern="100" noProof="1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5374" name="文本框 2"/>
          <p:cNvSpPr txBox="1"/>
          <p:nvPr>
            <p:custDataLst>
              <p:tags r:id="rId3"/>
            </p:custDataLst>
          </p:nvPr>
        </p:nvSpPr>
        <p:spPr>
          <a:xfrm>
            <a:off x="7440084" y="1413934"/>
            <a:ext cx="2148416" cy="550333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60960" rIns="121920" bIns="60960" anchor="t" anchorCtr="0"/>
          <a:lstStyle/>
          <a:p>
            <a:pPr algn="ctr">
              <a:lnSpc>
                <a:spcPts val="2000"/>
              </a:lnSpc>
            </a:pPr>
            <a:r>
              <a:rPr lang="zh-CN" altLang="zh-CN" sz="1867" b="1" dirty="0">
                <a:solidFill>
                  <a:srgbClr val="FFFF00"/>
                </a:solidFill>
                <a:latin typeface="Calibri" panose="020F0502020204030204"/>
                <a:ea typeface="微软雅黑" panose="020B0503020204020204" pitchFamily="34" charset="-122"/>
              </a:rPr>
              <a:t>混气仪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7653FD9-354B-4BE6-64AA-B9660655F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972" y="3135086"/>
            <a:ext cx="4431368" cy="322126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z="1335"/>
              <a:t>2025/8/22</a:t>
            </a:r>
            <a:endParaRPr lang="zh-CN" altLang="en-US" sz="1335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z="1335"/>
              <a:t>第十三届全国先进气体探测器研讨会</a:t>
            </a:r>
            <a:r>
              <a:rPr lang="en-US" altLang="zh-CN" sz="1335"/>
              <a:t>@</a:t>
            </a:r>
            <a:r>
              <a:rPr lang="zh-CN" altLang="en-US" sz="1335"/>
              <a:t>上海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8545-4D50-4AA7-B3C3-8030E40B8B01}" type="slidenum">
              <a:rPr lang="zh-CN" altLang="en-US" sz="1335" smtClean="0"/>
              <a:t>11</a:t>
            </a:fld>
            <a:endParaRPr lang="zh-CN" altLang="en-US" sz="1335"/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929688" cy="48101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BLUET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4294967295"/>
            <p:custDataLst>
              <p:tags r:id="rId1"/>
            </p:custDataLst>
          </p:nvPr>
        </p:nvSpPr>
        <p:spPr>
          <a:xfrm>
            <a:off x="0" y="692150"/>
            <a:ext cx="5907167" cy="1081088"/>
          </a:xfrm>
        </p:spPr>
        <p:txBody>
          <a:bodyPr>
            <a:normAutofit fontScale="77500" lnSpcReduction="20000"/>
          </a:bodyPr>
          <a:lstStyle/>
          <a:p>
            <a:pPr>
              <a:buSzPct val="95000"/>
            </a:pPr>
            <a:r>
              <a:rPr lang="en-US" altLang="zh-CN" dirty="0"/>
              <a:t>UI interface,</a:t>
            </a:r>
            <a:r>
              <a:rPr lang="zh-CN" altLang="en-US" dirty="0"/>
              <a:t> </a:t>
            </a:r>
            <a:r>
              <a:rPr lang="en-US" altLang="zh-CN" dirty="0"/>
              <a:t>Simulation, Waveform analysis, Event reconstruction…</a:t>
            </a:r>
          </a:p>
          <a:p>
            <a:pPr>
              <a:buSzPct val="95000"/>
            </a:pPr>
            <a:r>
              <a:rPr lang="en-US" altLang="zh-CN" dirty="0"/>
              <a:t>BLUET code has been upgraded to version v5, developed based on Gitlab open to everyone.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85" y="1831975"/>
            <a:ext cx="2157730" cy="21564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85" y="4181475"/>
            <a:ext cx="2150745" cy="2150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44753" y="183886"/>
            <a:ext cx="4309047" cy="2324740"/>
          </a:xfrm>
          <a:prstGeom prst="rect">
            <a:avLst/>
          </a:prstGeom>
        </p:spPr>
      </p:pic>
      <p:pic>
        <p:nvPicPr>
          <p:cNvPr id="10" name="图片 9" descr="图标&#10;&#10;低可信度描述已自动生成">
            <a:extLst>
              <a:ext uri="{FF2B5EF4-FFF2-40B4-BE49-F238E27FC236}">
                <a16:creationId xmlns:a16="http://schemas.microsoft.com/office/drawing/2014/main" id="{5C4B08A4-A648-E744-9AFA-933A5B59AA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63" y="1958748"/>
            <a:ext cx="3109674" cy="1790765"/>
          </a:xfrm>
          <a:prstGeom prst="rect">
            <a:avLst/>
          </a:prstGeom>
        </p:spPr>
      </p:pic>
      <p:pic>
        <p:nvPicPr>
          <p:cNvPr id="20" name="图片 19" descr="一群人站在房子前面&#10;&#10;中度可信度描述已自动生成">
            <a:extLst>
              <a:ext uri="{FF2B5EF4-FFF2-40B4-BE49-F238E27FC236}">
                <a16:creationId xmlns:a16="http://schemas.microsoft.com/office/drawing/2014/main" id="{8A23EF55-5642-7F23-AF22-54274DBBC8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39" y="2551477"/>
            <a:ext cx="4958893" cy="37191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C3A6-DBE3-ED5E-C3FE-90AAA935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8EA6718-CAD5-12EE-EB00-A47CCCD831D4}"/>
              </a:ext>
            </a:extLst>
          </p:cNvPr>
          <p:cNvSpPr/>
          <p:nvPr/>
        </p:nvSpPr>
        <p:spPr>
          <a:xfrm>
            <a:off x="5311207" y="296733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进展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EFB09B-E3E3-B7F1-A93D-736A83070A45}"/>
              </a:ext>
            </a:extLst>
          </p:cNvPr>
          <p:cNvSpPr/>
          <p:nvPr/>
        </p:nvSpPr>
        <p:spPr>
          <a:xfrm>
            <a:off x="4787803" y="3700377"/>
            <a:ext cx="2616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Bradley Hand ITC" panose="03070402050302030203" pitchFamily="66" charset="0"/>
              </a:rPr>
              <a:t>Progress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Bradley Hand ITC" panose="03070402050302030203" pitchFamily="66" charset="0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05DC20-F3DD-D5C6-A079-A6114C8CE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4273AF-D6F6-85DF-7169-D5B310F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275ED5-E71C-11A3-9CF2-1F411CAC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8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cs typeface="+mn-cs"/>
                <a:sym typeface="+mn-ea"/>
              </a:rPr>
              <a:t>关键技术研究</a:t>
            </a:r>
            <a:endParaRPr lang="zh-CN" altLang="en-US" noProof="1"/>
          </a:p>
        </p:txBody>
      </p:sp>
      <p:sp>
        <p:nvSpPr>
          <p:cNvPr id="28675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6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914377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28677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r" defTabSz="914377"/>
            <a:fld id="{9A0DB2DC-4C9A-4742-B13C-FB6460FD3503}" type="slidenum"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914377"/>
              <a:t>13</a:t>
            </a:fld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216000" y="1031875"/>
            <a:ext cx="8928100" cy="5324475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en-US" altLang="zh-CN" dirty="0">
                <a:sym typeface="+mn-ea"/>
              </a:rPr>
              <a:t>MTPC</a:t>
            </a:r>
            <a:r>
              <a:rPr lang="zh-CN" altLang="en-US" dirty="0">
                <a:sym typeface="+mn-ea"/>
              </a:rPr>
              <a:t>已开展实验与规划实验，最大的技术制约在高能区的测量</a:t>
            </a:r>
          </a:p>
          <a:p>
            <a:pPr lvl="1"/>
            <a:r>
              <a:rPr lang="en-US" altLang="zh-CN" sz="1600" dirty="0">
                <a:sym typeface="+mn-ea"/>
              </a:rPr>
              <a:t>γ-flash</a:t>
            </a:r>
            <a:r>
              <a:rPr lang="zh-CN" altLang="en-US" sz="1600" dirty="0">
                <a:sym typeface="+mn-ea"/>
              </a:rPr>
              <a:t>干扰</a:t>
            </a:r>
          </a:p>
          <a:p>
            <a:pPr lvl="1"/>
            <a:r>
              <a:rPr lang="zh-CN" altLang="en-US" sz="1600" dirty="0">
                <a:sym typeface="+mn-ea"/>
              </a:rPr>
              <a:t>高计数率</a:t>
            </a:r>
          </a:p>
          <a:p>
            <a:pPr lvl="1"/>
            <a:r>
              <a:rPr lang="zh-CN" altLang="en-US" sz="1600" dirty="0">
                <a:sym typeface="+mn-ea"/>
              </a:rPr>
              <a:t>多重事例叠加</a:t>
            </a:r>
          </a:p>
          <a:p>
            <a:pPr lvl="1"/>
            <a:r>
              <a:rPr lang="zh-CN" altLang="en-US" sz="1600" dirty="0">
                <a:sym typeface="+mn-ea"/>
              </a:rPr>
              <a:t>径迹重建</a:t>
            </a:r>
          </a:p>
          <a:p>
            <a:pPr lvl="1"/>
            <a:r>
              <a:rPr lang="zh-CN" altLang="en-US" sz="1600" dirty="0">
                <a:sym typeface="+mn-ea"/>
              </a:rPr>
              <a:t>时间分辨</a:t>
            </a:r>
          </a:p>
          <a:p>
            <a:pPr lvl="1"/>
            <a:r>
              <a:rPr lang="zh-CN" altLang="en-US" sz="1600" dirty="0">
                <a:sym typeface="+mn-ea"/>
              </a:rPr>
              <a:t>能量分辨</a:t>
            </a:r>
            <a:endParaRPr lang="zh-CN" altLang="en-US" sz="1600" dirty="0"/>
          </a:p>
          <a:p>
            <a:pPr defTabSz="1219170">
              <a:buSzTx/>
            </a:pPr>
            <a:r>
              <a:rPr lang="zh-CN" altLang="en-US" dirty="0">
                <a:sym typeface="+mn-ea"/>
              </a:rPr>
              <a:t>前期的实验技术和实验方法，有效测量的中子能区上限为百</a:t>
            </a:r>
            <a:r>
              <a:rPr lang="en-US" altLang="zh-CN" dirty="0">
                <a:sym typeface="+mn-ea"/>
              </a:rPr>
              <a:t>keV</a:t>
            </a:r>
            <a:endParaRPr lang="zh-CN" altLang="en-US" dirty="0">
              <a:sym typeface="+mn-ea"/>
            </a:endParaRPr>
          </a:p>
          <a:p>
            <a:pPr defTabSz="1219170">
              <a:buSzTx/>
            </a:pPr>
            <a:r>
              <a:rPr lang="zh-CN" altLang="en-US" dirty="0">
                <a:sym typeface="+mn-ea"/>
              </a:rPr>
              <a:t>针对以上技术问题，开展了关键技术研究</a:t>
            </a:r>
            <a:endParaRPr lang="zh-CN" altLang="en-US" dirty="0"/>
          </a:p>
          <a:p>
            <a:pPr lvl="1"/>
            <a:r>
              <a:rPr lang="zh-CN" altLang="en-US" sz="1600" dirty="0">
                <a:sym typeface="+mn-ea"/>
              </a:rPr>
              <a:t>扩散函数积分算法</a:t>
            </a:r>
            <a:endParaRPr lang="zh-CN" altLang="en-US" sz="1600" dirty="0"/>
          </a:p>
          <a:p>
            <a:pPr lvl="1"/>
            <a:r>
              <a:rPr lang="zh-CN" altLang="en-US" sz="1600" dirty="0">
                <a:sym typeface="+mn-ea"/>
              </a:rPr>
              <a:t>信号成形卷积算法</a:t>
            </a:r>
            <a:endParaRPr lang="zh-CN" altLang="en-US" sz="1600" dirty="0"/>
          </a:p>
          <a:p>
            <a:pPr lvl="1"/>
            <a:r>
              <a:rPr lang="zh-CN" altLang="en-US" sz="1600" dirty="0">
                <a:sym typeface="+mn-ea"/>
              </a:rPr>
              <a:t>径迹端点定时算法</a:t>
            </a:r>
            <a:endParaRPr lang="zh-CN" altLang="en-US" sz="1600" dirty="0"/>
          </a:p>
          <a:p>
            <a:pPr lvl="1"/>
            <a:r>
              <a:rPr lang="zh-CN" altLang="en-US" sz="1600" dirty="0">
                <a:sym typeface="+mn-ea"/>
              </a:rPr>
              <a:t>高能区径迹重建算法</a:t>
            </a:r>
            <a:endParaRPr lang="zh-CN" altLang="en-US" sz="1600" dirty="0"/>
          </a:p>
          <a:p>
            <a:pPr lvl="1"/>
            <a:r>
              <a:rPr lang="zh-CN" altLang="en-US" sz="1600" dirty="0">
                <a:sym typeface="+mn-ea"/>
              </a:rPr>
              <a:t>电子学信号成形算法</a:t>
            </a:r>
            <a:endParaRPr lang="zh-CN" altLang="en-US" sz="1600" dirty="0"/>
          </a:p>
          <a:p>
            <a:pPr lvl="1"/>
            <a:r>
              <a:rPr lang="zh-CN" altLang="en-US" sz="1600" dirty="0">
                <a:sym typeface="+mn-ea"/>
              </a:rPr>
              <a:t>电子学死时间修正</a:t>
            </a:r>
            <a:endParaRPr lang="zh-CN" altLang="en-US" sz="1600" noProof="1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ym typeface="+mn-ea"/>
              </a:rPr>
              <a:t>径迹端点定时方法</a:t>
            </a:r>
            <a:endParaRPr lang="zh-CN" altLang="en-US" noProof="1"/>
          </a:p>
        </p:txBody>
      </p:sp>
      <p:sp>
        <p:nvSpPr>
          <p:cNvPr id="32771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2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3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774" name="组合 10"/>
          <p:cNvGrpSpPr/>
          <p:nvPr/>
        </p:nvGrpSpPr>
        <p:grpSpPr>
          <a:xfrm>
            <a:off x="1003349" y="3549804"/>
            <a:ext cx="3814233" cy="2683933"/>
            <a:chOff x="3577" y="2808"/>
            <a:chExt cx="5890" cy="4453"/>
          </a:xfrm>
        </p:grpSpPr>
        <p:pic>
          <p:nvPicPr>
            <p:cNvPr id="32775" name="图片 7"/>
            <p:cNvPicPr>
              <a:picLocks noChangeAspect="1"/>
            </p:cNvPicPr>
            <p:nvPr/>
          </p:nvPicPr>
          <p:blipFill>
            <a:blip r:embed="rId2"/>
            <a:srcRect l="1778" t="41847" r="53688" b="19577"/>
            <a:stretch>
              <a:fillRect/>
            </a:stretch>
          </p:blipFill>
          <p:spPr>
            <a:xfrm>
              <a:off x="3577" y="2808"/>
              <a:ext cx="5890" cy="4453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7" name="直接连接符 6"/>
            <p:cNvCxnSpPr/>
            <p:nvPr/>
          </p:nvCxnSpPr>
          <p:spPr>
            <a:xfrm>
              <a:off x="6258" y="3855"/>
              <a:ext cx="0" cy="2818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66" y="5411"/>
              <a:ext cx="1271" cy="625"/>
            </a:xfrm>
            <a:prstGeom prst="rect">
              <a:avLst/>
            </a:prstGeom>
            <a:blipFill rotWithShape="0">
              <a:blip r:embed="rId3"/>
            </a:blipFill>
          </p:spPr>
          <p:txBody>
            <a:bodyPr/>
            <a:lstStyle/>
            <a:p>
              <a:r>
                <a:rPr lang="zh-CN" altLang="en-US" sz="2400">
                  <a:noFill/>
                </a:rPr>
                <a:t> </a:t>
              </a:r>
            </a:p>
          </p:txBody>
        </p:sp>
      </p:grpSp>
      <p:pic>
        <p:nvPicPr>
          <p:cNvPr id="32778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67" y="3380317"/>
            <a:ext cx="4015317" cy="29294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9" name="文本框 8"/>
          <p:cNvSpPr txBox="1"/>
          <p:nvPr/>
        </p:nvSpPr>
        <p:spPr>
          <a:xfrm>
            <a:off x="6021917" y="3589868"/>
            <a:ext cx="1684867" cy="56303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 baseline="30000"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  <a:r>
              <a:rPr lang="en-US" altLang="zh-CN" sz="2400" b="1"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rPr>
              <a:t>Li(n,α)</a:t>
            </a:r>
          </a:p>
        </p:txBody>
      </p:sp>
      <p:pic>
        <p:nvPicPr>
          <p:cNvPr id="32780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933" y="180976"/>
            <a:ext cx="3930651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81" name="文本框 11"/>
          <p:cNvSpPr txBox="1"/>
          <p:nvPr/>
        </p:nvSpPr>
        <p:spPr>
          <a:xfrm>
            <a:off x="6864351" y="740834"/>
            <a:ext cx="1682749" cy="28151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/>
          <a:lstStyle/>
          <a:p>
            <a:r>
              <a:rPr lang="zh-CN" altLang="en-US" sz="2400" b="1" baseline="30000">
                <a:latin typeface="WPS灵秀黑" charset="-122"/>
                <a:ea typeface="WPS灵秀黑" charset="-122"/>
                <a:sym typeface="宋体" panose="02010600030101010101" pitchFamily="2" charset="-122"/>
              </a:rPr>
              <a:t>高能区阴极信号</a:t>
            </a:r>
            <a:endParaRPr lang="zh-CN" altLang="en-US" sz="2400" b="1">
              <a:latin typeface="WPS灵秀黑" charset="-122"/>
              <a:ea typeface="WPS灵秀黑" charset="-122"/>
              <a:sym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814060-FB57-D23B-CC5E-FBF55E8D9938}"/>
              </a:ext>
            </a:extLst>
          </p:cNvPr>
          <p:cNvSpPr txBox="1"/>
          <p:nvPr/>
        </p:nvSpPr>
        <p:spPr>
          <a:xfrm>
            <a:off x="821976" y="1743076"/>
            <a:ext cx="4465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已有方法：通过阴极信号定时得到</a:t>
            </a:r>
            <a:r>
              <a:rPr lang="en-US" altLang="zh-CN" dirty="0"/>
              <a:t>TOF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新方法：固定靶出射</a:t>
            </a:r>
            <a:r>
              <a:rPr lang="en-US" altLang="zh-CN" dirty="0"/>
              <a:t>TOF=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vertex</a:t>
            </a:r>
            <a:r>
              <a:rPr lang="en-US" altLang="zh-CN" dirty="0"/>
              <a:t>-L/</a:t>
            </a:r>
            <a:r>
              <a:rPr lang="en-US" altLang="zh-CN" dirty="0" err="1"/>
              <a:t>V</a:t>
            </a:r>
            <a:r>
              <a:rPr lang="en-US" altLang="zh-CN" baseline="-25000" dirty="0" err="1"/>
              <a:t>drift</a:t>
            </a:r>
            <a:endParaRPr lang="en-US" altLang="zh-CN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中子能量测量区间扩展至</a:t>
            </a:r>
            <a:r>
              <a:rPr lang="en-US" altLang="zh-CN" dirty="0"/>
              <a:t>MeV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ym typeface="+mn-ea"/>
              </a:rPr>
              <a:t>高能区径迹重建方法</a:t>
            </a:r>
            <a:endParaRPr lang="zh-CN" altLang="en-US" noProof="1"/>
          </a:p>
        </p:txBody>
      </p:sp>
      <p:sp>
        <p:nvSpPr>
          <p:cNvPr id="33795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6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7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216000" y="2265363"/>
            <a:ext cx="5285148" cy="2502167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/>
              <a:t>高能区中子通量高且有</a:t>
            </a:r>
            <a:r>
              <a:rPr lang="en-US" altLang="zh-CN" noProof="1"/>
              <a:t>γflash</a:t>
            </a:r>
            <a:r>
              <a:rPr lang="zh-CN" altLang="en-US" noProof="1"/>
              <a:t>影响，</a:t>
            </a:r>
            <a:r>
              <a:rPr lang="en-US" altLang="zh-CN" noProof="1"/>
              <a:t>hit</a:t>
            </a:r>
            <a:r>
              <a:rPr lang="zh-CN" altLang="en-US" noProof="1"/>
              <a:t>点数较多，</a:t>
            </a:r>
          </a:p>
          <a:p>
            <a:pPr defTabSz="1219170">
              <a:buSzTx/>
            </a:pPr>
            <a:r>
              <a:rPr lang="zh-CN" altLang="en-US" noProof="1"/>
              <a:t>前期的径迹查找算法，未判断</a:t>
            </a:r>
            <a:r>
              <a:rPr lang="en-US" altLang="zh-CN" noProof="1"/>
              <a:t>hit</a:t>
            </a:r>
            <a:r>
              <a:rPr lang="zh-CN" altLang="en-US" noProof="1"/>
              <a:t>点的连续性</a:t>
            </a:r>
          </a:p>
          <a:p>
            <a:pPr defTabSz="1219170">
              <a:buSzTx/>
            </a:pPr>
            <a:r>
              <a:rPr lang="zh-CN" altLang="en-US" noProof="1"/>
              <a:t>无关</a:t>
            </a:r>
            <a:r>
              <a:rPr lang="en-US" altLang="zh-CN" noProof="1"/>
              <a:t>hit</a:t>
            </a:r>
            <a:r>
              <a:rPr lang="zh-CN" altLang="en-US" noProof="1"/>
              <a:t>点误重建为同一径迹，造成高能区事例重建的误差</a:t>
            </a:r>
          </a:p>
        </p:txBody>
      </p:sp>
      <p:pic>
        <p:nvPicPr>
          <p:cNvPr id="3379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11564"/>
            <a:ext cx="5171016" cy="465878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ym typeface="+mn-ea"/>
              </a:rPr>
              <a:t>高能区径迹重建方法</a:t>
            </a:r>
            <a:endParaRPr lang="zh-CN" altLang="en-US" noProof="1"/>
          </a:p>
        </p:txBody>
      </p:sp>
      <p:sp>
        <p:nvSpPr>
          <p:cNvPr id="34819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0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1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6024563" y="741363"/>
            <a:ext cx="6167437" cy="1804987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/>
              <a:t>增加孤立</a:t>
            </a:r>
            <a:r>
              <a:rPr lang="en-US" altLang="zh-CN" noProof="1"/>
              <a:t>hit</a:t>
            </a:r>
            <a:r>
              <a:rPr lang="zh-CN" altLang="en-US" noProof="1"/>
              <a:t>点的排除算法：</a:t>
            </a:r>
          </a:p>
          <a:p>
            <a:pPr defTabSz="1219170">
              <a:buSzTx/>
            </a:pPr>
            <a:r>
              <a:rPr lang="zh-CN" altLang="en-US" noProof="1"/>
              <a:t>通过</a:t>
            </a:r>
            <a:r>
              <a:rPr lang="en-US" altLang="zh-CN" noProof="1"/>
              <a:t>Hough</a:t>
            </a:r>
            <a:r>
              <a:rPr lang="zh-CN" altLang="en-US" noProof="1"/>
              <a:t>变换选中可能的</a:t>
            </a:r>
            <a:r>
              <a:rPr lang="en-US" altLang="zh-CN" noProof="1"/>
              <a:t>hit</a:t>
            </a:r>
            <a:r>
              <a:rPr lang="zh-CN" altLang="en-US" noProof="1"/>
              <a:t>点，</a:t>
            </a:r>
            <a:r>
              <a:rPr lang="en-US" altLang="zh-CN" noProof="1"/>
              <a:t>hit</a:t>
            </a:r>
            <a:r>
              <a:rPr lang="zh-CN" altLang="en-US" noProof="1"/>
              <a:t>点按映射到直线</a:t>
            </a:r>
            <a:r>
              <a:rPr lang="en-US" altLang="zh-CN" noProof="1"/>
              <a:t>z</a:t>
            </a:r>
            <a:r>
              <a:rPr lang="zh-CN" altLang="en-US" noProof="1"/>
              <a:t>轴位置排序，判断相邻</a:t>
            </a:r>
            <a:r>
              <a:rPr lang="en-US" altLang="zh-CN" noProof="1"/>
              <a:t>pad</a:t>
            </a:r>
            <a:r>
              <a:rPr lang="zh-CN" altLang="en-US" noProof="1"/>
              <a:t>的距离是否存在统计偏离</a:t>
            </a:r>
          </a:p>
          <a:p>
            <a:pPr defTabSz="1219170">
              <a:buSzTx/>
            </a:pPr>
            <a:r>
              <a:rPr lang="zh-CN" altLang="en-US" noProof="1"/>
              <a:t>可对</a:t>
            </a:r>
            <a:r>
              <a:rPr lang="en-US" altLang="zh-CN" noProof="1"/>
              <a:t>γflash</a:t>
            </a:r>
            <a:r>
              <a:rPr lang="zh-CN" altLang="en-US" noProof="1"/>
              <a:t>事例进行筛选</a:t>
            </a:r>
          </a:p>
          <a:p>
            <a:pPr defTabSz="1219170">
              <a:buSzTx/>
            </a:pPr>
            <a:r>
              <a:rPr lang="zh-CN" altLang="en-US" noProof="1"/>
              <a:t>提高径迹重建准确率</a:t>
            </a:r>
          </a:p>
        </p:txBody>
      </p:sp>
      <p:pic>
        <p:nvPicPr>
          <p:cNvPr id="3482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299" y="3247205"/>
            <a:ext cx="3078865" cy="2782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1" y="3634318"/>
            <a:ext cx="2201333" cy="1983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右箭头 5"/>
          <p:cNvSpPr/>
          <p:nvPr/>
        </p:nvSpPr>
        <p:spPr>
          <a:xfrm>
            <a:off x="7344834" y="4131734"/>
            <a:ext cx="1183217" cy="38311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noProof="1"/>
          </a:p>
        </p:txBody>
      </p:sp>
      <p:pic>
        <p:nvPicPr>
          <p:cNvPr id="34825" name="图片 7" descr="微信图片_202507222313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36" y="1135626"/>
            <a:ext cx="4718452" cy="5395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ym typeface="+mn-ea"/>
              </a:rPr>
              <a:t>电子学信号成形算法</a:t>
            </a:r>
            <a:endParaRPr lang="zh-CN" altLang="en-US" noProof="1"/>
          </a:p>
        </p:txBody>
      </p:sp>
      <p:sp>
        <p:nvSpPr>
          <p:cNvPr id="35843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4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914377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35845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r" defTabSz="914377"/>
            <a:fld id="{9A0DB2DC-4C9A-4742-B13C-FB6460FD3503}" type="slidenum"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914377"/>
              <a:t>17</a:t>
            </a:fld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119062" y="1191505"/>
            <a:ext cx="3612280" cy="4164160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/>
              <a:t>电子学</a:t>
            </a:r>
            <a:r>
              <a:rPr lang="en-US" altLang="zh-CN" noProof="1"/>
              <a:t>FPGA</a:t>
            </a:r>
            <a:r>
              <a:rPr lang="zh-CN" altLang="en-US" noProof="1"/>
              <a:t>逻辑中设计了</a:t>
            </a:r>
            <a:r>
              <a:rPr lang="en-US" altLang="zh-CN" noProof="1"/>
              <a:t>2</a:t>
            </a:r>
            <a:r>
              <a:rPr lang="zh-CN" altLang="en-US" noProof="1"/>
              <a:t>级</a:t>
            </a:r>
            <a:r>
              <a:rPr lang="en-US" altLang="zh-CN" noProof="1"/>
              <a:t>RC</a:t>
            </a:r>
            <a:r>
              <a:rPr lang="zh-CN" altLang="en-US" noProof="1"/>
              <a:t>滤波，带来波形分析的问题：</a:t>
            </a:r>
          </a:p>
          <a:p>
            <a:pPr defTabSz="1219170">
              <a:buSzTx/>
            </a:pPr>
            <a:r>
              <a:rPr lang="en-US" altLang="zh-CN" noProof="1"/>
              <a:t>2</a:t>
            </a:r>
            <a:r>
              <a:rPr lang="zh-CN" altLang="en-US" noProof="1"/>
              <a:t>级</a:t>
            </a:r>
            <a:r>
              <a:rPr lang="en-US" altLang="zh-CN" noProof="1"/>
              <a:t>RC</a:t>
            </a:r>
            <a:r>
              <a:rPr lang="zh-CN" altLang="en-US" noProof="1"/>
              <a:t>滤波造成信号前沿变慢，影响定时精度</a:t>
            </a:r>
          </a:p>
          <a:p>
            <a:pPr defTabSz="1219170">
              <a:buSzTx/>
            </a:pPr>
            <a:r>
              <a:rPr lang="en-US" altLang="zh-CN" noProof="1"/>
              <a:t>RC</a:t>
            </a:r>
            <a:r>
              <a:rPr lang="zh-CN" altLang="en-US" noProof="1"/>
              <a:t>滤波时间常数</a:t>
            </a:r>
            <a:r>
              <a:rPr lang="en-US" altLang="zh-CN" noProof="1"/>
              <a:t> (</a:t>
            </a:r>
            <a:r>
              <a:rPr lang="zh-CN" altLang="en-US" noProof="1"/>
              <a:t>带宽</a:t>
            </a:r>
            <a:r>
              <a:rPr lang="en-US" altLang="zh-CN" noProof="1"/>
              <a:t>) </a:t>
            </a:r>
            <a:r>
              <a:rPr lang="zh-CN" altLang="en-US" noProof="1"/>
              <a:t>设置不合适，降低了高频信号幅度且无法过滤低频噪声，造成信噪比下降影响能量分辨和时间分辨</a:t>
            </a:r>
          </a:p>
        </p:txBody>
      </p:sp>
      <p:grpSp>
        <p:nvGrpSpPr>
          <p:cNvPr id="35846" name="组合 12"/>
          <p:cNvGrpSpPr/>
          <p:nvPr/>
        </p:nvGrpSpPr>
        <p:grpSpPr>
          <a:xfrm>
            <a:off x="4038600" y="3709670"/>
            <a:ext cx="3717754" cy="1979083"/>
            <a:chOff x="4499992" y="1611233"/>
            <a:chExt cx="4137318" cy="1825505"/>
          </a:xfrm>
        </p:grpSpPr>
        <p:pic>
          <p:nvPicPr>
            <p:cNvPr id="35847" name="Picture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499992" y="1611233"/>
              <a:ext cx="2053853" cy="18049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48" name="Picture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588224" y="1611233"/>
              <a:ext cx="2049086" cy="182550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5849" name="图片 11"/>
          <p:cNvPicPr/>
          <p:nvPr/>
        </p:nvPicPr>
        <p:blipFill>
          <a:blip r:embed="rId7"/>
          <a:stretch>
            <a:fillRect/>
          </a:stretch>
        </p:blipFill>
        <p:spPr>
          <a:xfrm>
            <a:off x="3840570" y="971824"/>
            <a:ext cx="7366000" cy="1979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1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r="51724"/>
          <a:stretch>
            <a:fillRect/>
          </a:stretch>
        </p:blipFill>
        <p:spPr>
          <a:xfrm>
            <a:off x="8153400" y="2950907"/>
            <a:ext cx="3869267" cy="321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1" name="文本框 11"/>
          <p:cNvSpPr txBox="1"/>
          <p:nvPr/>
        </p:nvSpPr>
        <p:spPr>
          <a:xfrm>
            <a:off x="238761" y="5972387"/>
            <a:ext cx="9906847" cy="45804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228594" indent="-228594" algn="just" defTabSz="355591">
              <a:lnSpc>
                <a:spcPct val="110000"/>
              </a:lnSpc>
              <a:spcAft>
                <a:spcPts val="400"/>
              </a:spcAft>
              <a:buFont typeface="Wingdings" panose="05000000000000000000" charset="0"/>
              <a:buChar char="n"/>
              <a:tabLst>
                <a:tab pos="355591" algn="l"/>
              </a:tabLst>
            </a:pPr>
            <a:r>
              <a:rPr lang="en-US" altLang="zh-CN" sz="1067" b="1">
                <a:solidFill>
                  <a:srgbClr val="558ED5"/>
                </a:solidFill>
                <a:latin typeface="Calibri" panose="020F0502020204030204" pitchFamily="34" charset="0"/>
                <a:ea typeface="Times New Roman" panose="02020603050405020304"/>
              </a:rPr>
              <a:t>Hongkun. Chen et al, Improving timing precision of the Multi-purpose Time Projection Chamber (MTPC) with waveform deconvolution technique, </a:t>
            </a:r>
            <a:r>
              <a:rPr lang="en-US" altLang="zh-CN" sz="1067" b="1">
                <a:solidFill>
                  <a:srgbClr val="558ED5"/>
                </a:solidFill>
                <a:latin typeface="Calibri" panose="020F0502020204030204" pitchFamily="34" charset="0"/>
                <a:ea typeface="Times New Roman" panose="02020603050405020304"/>
                <a:sym typeface="+mn-ea"/>
              </a:rPr>
              <a:t>Nucl. Instrum. Methods Phys. Res. A </a:t>
            </a:r>
            <a:r>
              <a:rPr lang="en-US" altLang="zh-CN" sz="1067" b="1">
                <a:solidFill>
                  <a:srgbClr val="558ED5"/>
                </a:solidFill>
                <a:latin typeface="Calibri" panose="020F0502020204030204" pitchFamily="34" charset="0"/>
                <a:ea typeface="Times New Roman" panose="02020603050405020304"/>
              </a:rPr>
              <a:t>Volume 1080, November 2025, 170751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ym typeface="+mn-ea"/>
              </a:rPr>
              <a:t>电子学信号成形算法</a:t>
            </a:r>
            <a:endParaRPr lang="zh-CN" altLang="en-US" noProof="1"/>
          </a:p>
        </p:txBody>
      </p:sp>
      <p:sp>
        <p:nvSpPr>
          <p:cNvPr id="36867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53977" y="2174081"/>
            <a:ext cx="3929590" cy="2041528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/>
              <a:t>在</a:t>
            </a:r>
            <a:r>
              <a:rPr lang="en-US" altLang="zh-CN" noProof="1"/>
              <a:t>FPGA</a:t>
            </a:r>
            <a:r>
              <a:rPr lang="zh-CN" altLang="en-US" noProof="1"/>
              <a:t>逻辑中取消</a:t>
            </a:r>
            <a:r>
              <a:rPr lang="en-US" altLang="zh-CN" noProof="1"/>
              <a:t>2</a:t>
            </a:r>
            <a:r>
              <a:rPr lang="zh-CN" altLang="en-US" noProof="1"/>
              <a:t>级</a:t>
            </a:r>
            <a:r>
              <a:rPr lang="en-US" altLang="zh-CN" noProof="1"/>
              <a:t>RC</a:t>
            </a:r>
            <a:r>
              <a:rPr lang="zh-CN" altLang="en-US" noProof="1"/>
              <a:t>滤波：</a:t>
            </a:r>
          </a:p>
          <a:p>
            <a:pPr defTabSz="1219170">
              <a:buSzTx/>
            </a:pPr>
            <a:r>
              <a:rPr lang="zh-CN" altLang="en-US" noProof="1"/>
              <a:t>提升信号前沿速度，减小脉冲宽度，提高时间分辨和计数率</a:t>
            </a:r>
          </a:p>
        </p:txBody>
      </p:sp>
      <p:pic>
        <p:nvPicPr>
          <p:cNvPr id="36870" name="图片 6"/>
          <p:cNvPicPr>
            <a:picLocks noChangeAspect="1"/>
          </p:cNvPicPr>
          <p:nvPr/>
        </p:nvPicPr>
        <p:blipFill>
          <a:blip r:embed="rId2"/>
          <a:srcRect t="10696" b="10899"/>
          <a:stretch>
            <a:fillRect/>
          </a:stretch>
        </p:blipFill>
        <p:spPr>
          <a:xfrm>
            <a:off x="7770281" y="234416"/>
            <a:ext cx="3841751" cy="2620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1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915" y="236533"/>
            <a:ext cx="3003551" cy="257598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连接符 7"/>
          <p:cNvCxnSpPr/>
          <p:nvPr/>
        </p:nvCxnSpPr>
        <p:spPr>
          <a:xfrm>
            <a:off x="5598581" y="336015"/>
            <a:ext cx="0" cy="226060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884331" y="321200"/>
            <a:ext cx="0" cy="2275417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5604931" y="1009115"/>
            <a:ext cx="2899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875" name="文本框 11"/>
          <p:cNvSpPr txBox="1"/>
          <p:nvPr/>
        </p:nvSpPr>
        <p:spPr>
          <a:xfrm>
            <a:off x="5196415" y="824967"/>
            <a:ext cx="571500" cy="29844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1333" b="1">
                <a:latin typeface="Calibri" panose="020F0502020204030204"/>
                <a:ea typeface="宋体" panose="02010600030101010101" pitchFamily="2" charset="-122"/>
              </a:rPr>
              <a:t>3us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6574365" y="321200"/>
            <a:ext cx="0" cy="2275417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877" name="文本框 13"/>
          <p:cNvSpPr txBox="1"/>
          <p:nvPr/>
        </p:nvSpPr>
        <p:spPr>
          <a:xfrm>
            <a:off x="5806015" y="1989133"/>
            <a:ext cx="681567" cy="2974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1333" b="1">
                <a:latin typeface="Calibri" panose="020F0502020204030204"/>
                <a:ea typeface="宋体" panose="02010600030101010101" pitchFamily="2" charset="-122"/>
              </a:rPr>
              <a:t>10us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615515" y="2279115"/>
            <a:ext cx="9376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9683747" y="336015"/>
            <a:ext cx="0" cy="226060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857314" y="321200"/>
            <a:ext cx="0" cy="2275417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0411881" y="321200"/>
            <a:ext cx="0" cy="2275417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9647766" y="1009115"/>
            <a:ext cx="20743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883" name="文本框 23"/>
          <p:cNvSpPr txBox="1"/>
          <p:nvPr/>
        </p:nvSpPr>
        <p:spPr>
          <a:xfrm>
            <a:off x="9270998" y="837667"/>
            <a:ext cx="539749" cy="2974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1333" b="1">
                <a:latin typeface="Calibri" panose="020F0502020204030204"/>
                <a:ea typeface="宋体" panose="02010600030101010101" pitchFamily="2" charset="-122"/>
              </a:rPr>
              <a:t>1us</a:t>
            </a:r>
          </a:p>
        </p:txBody>
      </p:sp>
      <p:sp>
        <p:nvSpPr>
          <p:cNvPr id="36884" name="文本框 24"/>
          <p:cNvSpPr txBox="1"/>
          <p:nvPr/>
        </p:nvSpPr>
        <p:spPr>
          <a:xfrm>
            <a:off x="9840381" y="1989133"/>
            <a:ext cx="679451" cy="2974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1333" b="1">
                <a:latin typeface="Calibri" panose="020F0502020204030204"/>
                <a:ea typeface="宋体" panose="02010600030101010101" pitchFamily="2" charset="-122"/>
              </a:rPr>
              <a:t>7us</a:t>
            </a: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9681632" y="2279115"/>
            <a:ext cx="73871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6886" name="图片 37"/>
          <p:cNvPicPr/>
          <p:nvPr/>
        </p:nvPicPr>
        <p:blipFill>
          <a:blip r:embed="rId4"/>
          <a:srcRect b="50716"/>
          <a:stretch>
            <a:fillRect/>
          </a:stretch>
        </p:blipFill>
        <p:spPr>
          <a:xfrm>
            <a:off x="4191000" y="3397253"/>
            <a:ext cx="3810000" cy="2868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7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368" y="3037421"/>
            <a:ext cx="3194049" cy="311996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0" name="直接箭头连接符 39"/>
          <p:cNvCxnSpPr/>
          <p:nvPr/>
        </p:nvCxnSpPr>
        <p:spPr>
          <a:xfrm>
            <a:off x="6218767" y="5020736"/>
            <a:ext cx="287867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889" name="文本框 40"/>
          <p:cNvSpPr txBox="1"/>
          <p:nvPr/>
        </p:nvSpPr>
        <p:spPr>
          <a:xfrm>
            <a:off x="6381750" y="4838703"/>
            <a:ext cx="829733" cy="29633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1333" b="1">
                <a:latin typeface="Calibri" panose="020F0502020204030204"/>
                <a:ea typeface="宋体" panose="02010600030101010101" pitchFamily="2" charset="-122"/>
              </a:rPr>
              <a:t>127ns</a:t>
            </a: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10236200" y="5020736"/>
            <a:ext cx="237067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891" name="文本框 42"/>
          <p:cNvSpPr txBox="1"/>
          <p:nvPr/>
        </p:nvSpPr>
        <p:spPr>
          <a:xfrm>
            <a:off x="10399183" y="4838703"/>
            <a:ext cx="829733" cy="29633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1333" b="1">
                <a:latin typeface="Calibri" panose="020F0502020204030204"/>
                <a:ea typeface="宋体" panose="02010600030101010101" pitchFamily="2" charset="-122"/>
              </a:rPr>
              <a:t>66ns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F5AE36-53AB-46C6-E20C-6CF83680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18CBCA-2CEF-BD5F-F164-7E259B3B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ym typeface="+mn-ea"/>
              </a:rPr>
              <a:t>电子学信号成形算法</a:t>
            </a:r>
            <a:endParaRPr lang="zh-CN" altLang="en-US" noProof="1"/>
          </a:p>
        </p:txBody>
      </p:sp>
      <p:sp>
        <p:nvSpPr>
          <p:cNvPr id="37891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92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914377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37893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r" defTabSz="914377"/>
            <a:fld id="{9A0DB2DC-4C9A-4742-B13C-FB6460FD3503}" type="slidenum"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914377"/>
              <a:t>19</a:t>
            </a:fld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216000" y="1135139"/>
            <a:ext cx="8928100" cy="1163637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>
                <a:sym typeface="+mn-ea"/>
              </a:rPr>
              <a:t>在</a:t>
            </a:r>
            <a:r>
              <a:rPr lang="en-US" altLang="zh-CN" noProof="1">
                <a:sym typeface="+mn-ea"/>
              </a:rPr>
              <a:t>FPGA</a:t>
            </a:r>
            <a:r>
              <a:rPr lang="zh-CN" altLang="en-US" noProof="1">
                <a:sym typeface="+mn-ea"/>
              </a:rPr>
              <a:t>逻辑中取消</a:t>
            </a:r>
            <a:r>
              <a:rPr lang="en-US" altLang="zh-CN" noProof="1">
                <a:sym typeface="+mn-ea"/>
              </a:rPr>
              <a:t>2</a:t>
            </a:r>
            <a:r>
              <a:rPr lang="zh-CN" altLang="en-US" noProof="1">
                <a:sym typeface="+mn-ea"/>
              </a:rPr>
              <a:t>级</a:t>
            </a:r>
            <a:r>
              <a:rPr lang="en-US" altLang="zh-CN" noProof="1">
                <a:sym typeface="+mn-ea"/>
              </a:rPr>
              <a:t>RC</a:t>
            </a:r>
            <a:r>
              <a:rPr lang="zh-CN" altLang="en-US" noProof="1">
                <a:sym typeface="+mn-ea"/>
              </a:rPr>
              <a:t>滤波：</a:t>
            </a:r>
            <a:endParaRPr lang="zh-CN" altLang="en-US" noProof="1"/>
          </a:p>
          <a:p>
            <a:pPr defTabSz="1219170">
              <a:buSzTx/>
            </a:pPr>
            <a:r>
              <a:rPr lang="zh-CN" altLang="en-US" noProof="1">
                <a:sym typeface="+mn-ea"/>
              </a:rPr>
              <a:t>提高信噪比，提高能量分辨</a:t>
            </a:r>
            <a:endParaRPr lang="zh-CN" altLang="en-US" noProof="1"/>
          </a:p>
          <a:p>
            <a:pPr defTabSz="1219170">
              <a:buSzTx/>
            </a:pPr>
            <a:endParaRPr lang="zh-CN" altLang="en-US" noProof="1"/>
          </a:p>
        </p:txBody>
      </p:sp>
      <p:grpSp>
        <p:nvGrpSpPr>
          <p:cNvPr id="37894" name="组合 7"/>
          <p:cNvGrpSpPr/>
          <p:nvPr/>
        </p:nvGrpSpPr>
        <p:grpSpPr>
          <a:xfrm>
            <a:off x="3429752" y="2397655"/>
            <a:ext cx="7747000" cy="3572933"/>
            <a:chOff x="2082" y="1899"/>
            <a:chExt cx="8163" cy="3593"/>
          </a:xfrm>
        </p:grpSpPr>
        <p:pic>
          <p:nvPicPr>
            <p:cNvPr id="37895" name="图片 2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 r="51724"/>
            <a:stretch>
              <a:fillRect/>
            </a:stretch>
          </p:blipFill>
          <p:spPr>
            <a:xfrm>
              <a:off x="2082" y="1899"/>
              <a:ext cx="3949" cy="3558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0" name="直接连接符 29"/>
            <p:cNvCxnSpPr/>
            <p:nvPr/>
          </p:nvCxnSpPr>
          <p:spPr>
            <a:xfrm>
              <a:off x="2640" y="4052"/>
              <a:ext cx="2777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2640" y="4425"/>
              <a:ext cx="2777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7898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7" y="1900"/>
              <a:ext cx="3898" cy="3593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3" name="直接箭头连接符 32"/>
            <p:cNvCxnSpPr/>
            <p:nvPr/>
          </p:nvCxnSpPr>
          <p:spPr>
            <a:xfrm>
              <a:off x="2893" y="4053"/>
              <a:ext cx="0" cy="37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900" name="文本框 33"/>
            <p:cNvSpPr txBox="1"/>
            <p:nvPr/>
          </p:nvSpPr>
          <p:spPr>
            <a:xfrm>
              <a:off x="2520" y="3744"/>
              <a:ext cx="978" cy="3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333" b="1">
                  <a:latin typeface="Calibri" panose="020F0502020204030204"/>
                  <a:ea typeface="宋体" panose="02010600030101010101" pitchFamily="2" charset="-122"/>
                </a:rPr>
                <a:t>70ADC</a:t>
              </a: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935" y="4278"/>
              <a:ext cx="2777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935" y="4595"/>
              <a:ext cx="2777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903" name="文本框 36"/>
            <p:cNvSpPr txBox="1"/>
            <p:nvPr/>
          </p:nvSpPr>
          <p:spPr>
            <a:xfrm>
              <a:off x="7049" y="3941"/>
              <a:ext cx="978" cy="3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333" b="1">
                  <a:latin typeface="Calibri" panose="020F0502020204030204"/>
                  <a:ea typeface="宋体" panose="02010600030101010101" pitchFamily="2" charset="-122"/>
                </a:rPr>
                <a:t>50ADC</a:t>
              </a:r>
            </a:p>
          </p:txBody>
        </p:sp>
        <p:cxnSp>
          <p:nvCxnSpPr>
            <p:cNvPr id="7" name="直接箭头连接符 6"/>
            <p:cNvCxnSpPr/>
            <p:nvPr/>
          </p:nvCxnSpPr>
          <p:spPr>
            <a:xfrm>
              <a:off x="7427" y="4278"/>
              <a:ext cx="0" cy="341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3830A5F-0C99-F304-67D6-4049EDC90038}"/>
              </a:ext>
            </a:extLst>
          </p:cNvPr>
          <p:cNvSpPr/>
          <p:nvPr/>
        </p:nvSpPr>
        <p:spPr>
          <a:xfrm>
            <a:off x="5311202" y="296733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简介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8DB939-F4CA-523D-8404-DF0579910418}"/>
              </a:ext>
            </a:extLst>
          </p:cNvPr>
          <p:cNvSpPr/>
          <p:nvPr/>
        </p:nvSpPr>
        <p:spPr>
          <a:xfrm>
            <a:off x="4196294" y="3700377"/>
            <a:ext cx="3799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Bradley Hand ITC" panose="03070402050302030203" pitchFamily="66" charset="0"/>
              </a:rPr>
              <a:t>Introduction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Bradley Hand ITC" panose="03070402050302030203" pitchFamily="66" charset="0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B896AD-7AE2-5D8D-1B81-B583B888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365D3A6-92AA-B461-84AD-1306F3E83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0CA8D9-7501-89E0-74D2-8D4E11D2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9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sym typeface="+mn-ea"/>
              </a:rPr>
              <a:t>电子学死时间修正</a:t>
            </a:r>
          </a:p>
        </p:txBody>
      </p:sp>
      <p:sp>
        <p:nvSpPr>
          <p:cNvPr id="38915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16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914377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38917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r" defTabSz="914377"/>
            <a:fld id="{9A0DB2DC-4C9A-4742-B13C-FB6460FD3503}" type="slidenum"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914377"/>
              <a:t>20</a:t>
            </a:fld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455504" y="1219872"/>
            <a:ext cx="11280991" cy="1504971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/>
              <a:t>已开展实验中，电子学为常规触发模式，高能区计数率较高带来死时间问题</a:t>
            </a:r>
          </a:p>
          <a:p>
            <a:pPr defTabSz="1219170">
              <a:buSzTx/>
            </a:pPr>
            <a:r>
              <a:rPr lang="zh-CN" altLang="en-US" noProof="1"/>
              <a:t>为得到准确高能区计数率谱，需要对死时间影响进行修正</a:t>
            </a:r>
            <a:r>
              <a:rPr lang="en-US" altLang="zh-CN" noProof="1"/>
              <a:t> (</a:t>
            </a:r>
            <a:r>
              <a:rPr lang="zh-CN" altLang="en-US" noProof="1"/>
              <a:t>待开展</a:t>
            </a:r>
            <a:r>
              <a:rPr lang="en-US" altLang="zh-CN" noProof="1"/>
              <a:t>)</a:t>
            </a:r>
            <a:endParaRPr lang="zh-CN" altLang="en-US" noProof="1"/>
          </a:p>
          <a:p>
            <a:pPr defTabSz="1219170">
              <a:buSzTx/>
            </a:pPr>
            <a:r>
              <a:rPr lang="zh-CN" altLang="en-US" noProof="1"/>
              <a:t>新版电子学逻辑：增加高能区强制双触发功能，保证高能区数据有效采集</a:t>
            </a:r>
          </a:p>
        </p:txBody>
      </p:sp>
      <p:pic>
        <p:nvPicPr>
          <p:cNvPr id="3891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3380845"/>
            <a:ext cx="4015317" cy="29294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9" name="文本框 8"/>
          <p:cNvSpPr txBox="1"/>
          <p:nvPr/>
        </p:nvSpPr>
        <p:spPr>
          <a:xfrm>
            <a:off x="838200" y="3054349"/>
            <a:ext cx="1684867" cy="56091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 baseline="30000"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  <a:r>
              <a:rPr lang="en-US" altLang="zh-CN" sz="2400" b="1"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rPr>
              <a:t>Li(n,α)</a:t>
            </a:r>
          </a:p>
        </p:txBody>
      </p:sp>
      <p:sp>
        <p:nvSpPr>
          <p:cNvPr id="8" name="矩形 7"/>
          <p:cNvSpPr/>
          <p:nvPr/>
        </p:nvSpPr>
        <p:spPr>
          <a:xfrm>
            <a:off x="2616301" y="4434945"/>
            <a:ext cx="385233" cy="15367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noProof="1"/>
          </a:p>
        </p:txBody>
      </p:sp>
      <p:grpSp>
        <p:nvGrpSpPr>
          <p:cNvPr id="38921" name="组合 19"/>
          <p:cNvGrpSpPr/>
          <p:nvPr/>
        </p:nvGrpSpPr>
        <p:grpSpPr>
          <a:xfrm>
            <a:off x="4235551" y="4316412"/>
            <a:ext cx="7499349" cy="1045633"/>
            <a:chOff x="1032957" y="2562458"/>
            <a:chExt cx="6840760" cy="982279"/>
          </a:xfrm>
        </p:grpSpPr>
        <p:sp>
          <p:nvSpPr>
            <p:cNvPr id="10" name="矩形 9"/>
            <p:cNvSpPr/>
            <p:nvPr/>
          </p:nvSpPr>
          <p:spPr>
            <a:xfrm>
              <a:off x="2051720" y="2859782"/>
              <a:ext cx="1764196" cy="684955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noProof="1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465005" y="3330910"/>
              <a:ext cx="3600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825045" y="2965799"/>
              <a:ext cx="0" cy="3684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825045" y="2965799"/>
              <a:ext cx="180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005065" y="2965799"/>
              <a:ext cx="0" cy="3684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005065" y="3330910"/>
              <a:ext cx="5868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28" name="TextBox 18"/>
            <p:cNvSpPr txBox="1"/>
            <p:nvPr/>
          </p:nvSpPr>
          <p:spPr>
            <a:xfrm>
              <a:off x="1032957" y="3133548"/>
              <a:ext cx="576064" cy="3180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 dirty="0">
                  <a:latin typeface="Calibri" panose="020F0502020204030204"/>
                  <a:ea typeface="宋体" panose="02010600030101010101" pitchFamily="2" charset="-122"/>
                </a:rPr>
                <a:t>T0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3815916" y="2859782"/>
              <a:ext cx="1764196" cy="684955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noProof="1"/>
            </a:p>
          </p:txBody>
        </p:sp>
        <p:cxnSp>
          <p:nvCxnSpPr>
            <p:cNvPr id="18" name="直接箭头连接符 17"/>
            <p:cNvCxnSpPr>
              <a:stCxn id="10" idx="1"/>
              <a:endCxn id="10" idx="3"/>
            </p:cNvCxnSpPr>
            <p:nvPr/>
          </p:nvCxnSpPr>
          <p:spPr>
            <a:xfrm>
              <a:off x="2051720" y="3202260"/>
              <a:ext cx="1764196" cy="0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3815916" y="3202260"/>
              <a:ext cx="1764196" cy="0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32" name="TextBox 25"/>
            <p:cNvSpPr txBox="1"/>
            <p:nvPr/>
          </p:nvSpPr>
          <p:spPr>
            <a:xfrm>
              <a:off x="2473117" y="2898862"/>
              <a:ext cx="1008111" cy="3180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 dirty="0">
                  <a:latin typeface="Calibri" panose="020F0502020204030204"/>
                  <a:ea typeface="宋体" panose="02010600030101010101" pitchFamily="2" charset="-122"/>
                </a:rPr>
                <a:t>25.6us</a:t>
              </a:r>
            </a:p>
          </p:txBody>
        </p:sp>
        <p:sp>
          <p:nvSpPr>
            <p:cNvPr id="38933" name="TextBox 26"/>
            <p:cNvSpPr txBox="1"/>
            <p:nvPr/>
          </p:nvSpPr>
          <p:spPr>
            <a:xfrm>
              <a:off x="4057293" y="2898862"/>
              <a:ext cx="1090771" cy="3180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 dirty="0">
                  <a:latin typeface="Calibri" panose="020F0502020204030204"/>
                  <a:ea typeface="宋体" panose="02010600030101010101" pitchFamily="2" charset="-122"/>
                </a:rPr>
                <a:t>25.6us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5857493" y="2859782"/>
              <a:ext cx="1764196" cy="684955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noProof="1"/>
            </a:p>
          </p:txBody>
        </p:sp>
        <p:sp>
          <p:nvSpPr>
            <p:cNvPr id="38935" name="TextBox 29"/>
            <p:cNvSpPr txBox="1"/>
            <p:nvPr/>
          </p:nvSpPr>
          <p:spPr>
            <a:xfrm>
              <a:off x="2257093" y="2562458"/>
              <a:ext cx="1440160" cy="3180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>
                  <a:latin typeface="Calibri" panose="020F0502020204030204"/>
                  <a:ea typeface="宋体" panose="02010600030101010101" pitchFamily="2" charset="-122"/>
                </a:rPr>
                <a:t>window_0</a:t>
              </a:r>
              <a:endParaRPr lang="en-US" altLang="zh-CN" sz="1600" dirty="0"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936" name="TextBox 30"/>
            <p:cNvSpPr txBox="1"/>
            <p:nvPr/>
          </p:nvSpPr>
          <p:spPr>
            <a:xfrm>
              <a:off x="3913278" y="2562458"/>
              <a:ext cx="1440160" cy="3180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 dirty="0">
                  <a:latin typeface="Calibri" panose="020F0502020204030204"/>
                  <a:ea typeface="宋体" panose="02010600030101010101" pitchFamily="2" charset="-122"/>
                </a:rPr>
                <a:t>window_1</a:t>
              </a:r>
            </a:p>
          </p:txBody>
        </p:sp>
        <p:sp>
          <p:nvSpPr>
            <p:cNvPr id="38937" name="TextBox 31"/>
            <p:cNvSpPr txBox="1"/>
            <p:nvPr/>
          </p:nvSpPr>
          <p:spPr>
            <a:xfrm>
              <a:off x="6019511" y="2562458"/>
              <a:ext cx="1440160" cy="3180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 dirty="0" err="1">
                  <a:latin typeface="Calibri" panose="020F0502020204030204"/>
                  <a:ea typeface="宋体" panose="02010600030101010101" pitchFamily="2" charset="-122"/>
                </a:rPr>
                <a:t>window_i</a:t>
              </a:r>
            </a:p>
          </p:txBody>
        </p:sp>
        <p:cxnSp>
          <p:nvCxnSpPr>
            <p:cNvPr id="27" name="直接箭头连接符 26"/>
            <p:cNvCxnSpPr/>
            <p:nvPr/>
          </p:nvCxnSpPr>
          <p:spPr>
            <a:xfrm>
              <a:off x="5857023" y="3202260"/>
              <a:ext cx="1764196" cy="0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39" name="TextBox 26"/>
            <p:cNvSpPr txBox="1"/>
            <p:nvPr/>
          </p:nvSpPr>
          <p:spPr>
            <a:xfrm>
              <a:off x="6098399" y="2898862"/>
              <a:ext cx="1090771" cy="3180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 dirty="0">
                  <a:latin typeface="Calibri" panose="020F0502020204030204"/>
                  <a:ea typeface="宋体" panose="02010600030101010101" pitchFamily="2" charset="-122"/>
                </a:rPr>
                <a:t>25.6us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C3A6-DBE3-ED5E-C3FE-90AAA935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8EA6718-CAD5-12EE-EB00-A47CCCD831D4}"/>
              </a:ext>
            </a:extLst>
          </p:cNvPr>
          <p:cNvSpPr/>
          <p:nvPr/>
        </p:nvSpPr>
        <p:spPr>
          <a:xfrm>
            <a:off x="5311210" y="296733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结果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EFB09B-E3E3-B7F1-A93D-736A83070A45}"/>
              </a:ext>
            </a:extLst>
          </p:cNvPr>
          <p:cNvSpPr/>
          <p:nvPr/>
        </p:nvSpPr>
        <p:spPr>
          <a:xfrm>
            <a:off x="4900815" y="3700377"/>
            <a:ext cx="2390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Bradley Hand ITC" panose="03070402050302030203" pitchFamily="66" charset="0"/>
              </a:rPr>
              <a:t>Results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Bradley Hand ITC" panose="03070402050302030203" pitchFamily="66" charset="0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CDA0B95-9BBA-D468-6BF4-0DB56CE7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2276262-EB38-610B-15E8-7A58EC6A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3CDDE9-B5E5-AB3E-EE2B-62231671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9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noProof="1">
                <a:latin typeface="WPS灵秀黑" charset="-122"/>
              </a:rPr>
              <a:t>MTPC</a:t>
            </a:r>
            <a:r>
              <a:rPr lang="zh-CN" altLang="en-US" noProof="1">
                <a:latin typeface="WPS灵秀黑" charset="-122"/>
              </a:rPr>
              <a:t>实验测量</a:t>
            </a:r>
          </a:p>
        </p:txBody>
      </p:sp>
      <p:sp>
        <p:nvSpPr>
          <p:cNvPr id="19458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9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/>
          <p:nvPr>
            <p:extLst>
              <p:ext uri="{D42A27DB-BD31-4B8C-83A1-F6EECF244321}">
                <p14:modId xmlns:p14="http://schemas.microsoft.com/office/powerpoint/2010/main" val="2402999130"/>
              </p:ext>
            </p:extLst>
          </p:nvPr>
        </p:nvGraphicFramePr>
        <p:xfrm>
          <a:off x="947653" y="1581150"/>
          <a:ext cx="9594426" cy="369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7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700" b="1">
                          <a:solidFill>
                            <a:schemeClr val="tx1"/>
                          </a:solidFill>
                          <a:latin typeface="WPS灵秀黑" charset="-122"/>
                          <a:ea typeface="WPS灵秀黑" charset="-122"/>
                        </a:rPr>
                        <a:t>反应</a:t>
                      </a:r>
                    </a:p>
                  </a:txBody>
                  <a:tcPr marL="121920" marR="121920" marT="60960" marB="60960" anchor="ctr"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700" b="1">
                          <a:solidFill>
                            <a:schemeClr val="tx1"/>
                          </a:solidFill>
                          <a:latin typeface="WPS灵秀黑" charset="-122"/>
                          <a:ea typeface="WPS灵秀黑" charset="-122"/>
                        </a:rPr>
                        <a:t>实验时间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Li(</a:t>
                      </a:r>
                      <a:r>
                        <a:rPr lang="en-US" altLang="zh-CN" sz="27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n,t</a:t>
                      </a: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2023</a:t>
                      </a:r>
                      <a:r>
                        <a:rPr lang="zh-CN" altLang="en-US" sz="27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年</a:t>
                      </a:r>
                      <a:r>
                        <a:rPr lang="en-US" altLang="zh-CN" sz="27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CN" altLang="en-US" sz="27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月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 baseline="3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235</a:t>
                      </a:r>
                      <a:r>
                        <a:rPr lang="en-US" altLang="zh-CN" sz="27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U(n,f)</a:t>
                      </a:r>
                    </a:p>
                  </a:txBody>
                  <a:tcPr marL="121920" marR="121920" marT="60960" marB="60960" anchor="ctr"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2024</a:t>
                      </a:r>
                      <a:r>
                        <a:rPr lang="zh-CN" altLang="en-US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年</a:t>
                      </a: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zh-CN" altLang="en-US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月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H(</a:t>
                      </a:r>
                      <a:r>
                        <a:rPr lang="en-US" altLang="zh-CN" sz="27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n,n</a:t>
                      </a: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2024</a:t>
                      </a:r>
                      <a:r>
                        <a:rPr lang="zh-CN" altLang="en-US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年</a:t>
                      </a: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zh-CN" altLang="en-US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月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  <a:sym typeface="+mn-ea"/>
                        </a:rPr>
                        <a:t>17</a:t>
                      </a: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  <a:sym typeface="+mn-ea"/>
                        </a:rPr>
                        <a:t>O(n,</a:t>
                      </a:r>
                      <a:r>
                        <a:rPr lang="el-GR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  <a:sym typeface="+mn-ea"/>
                        </a:rPr>
                        <a:t>α)</a:t>
                      </a:r>
                    </a:p>
                  </a:txBody>
                  <a:tcPr marL="121920" marR="121920" marT="60960" marB="60960" anchor="ctr"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2024</a:t>
                      </a:r>
                      <a:r>
                        <a:rPr lang="zh-CN" altLang="en-US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年</a:t>
                      </a: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zh-CN" altLang="en-US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WPS灵秀黑" charset="-122"/>
                          <a:cs typeface="Calibri" panose="020F0502020204030204" pitchFamily="34" charset="0"/>
                        </a:rPr>
                        <a:t>月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baseline="30000" noProof="1">
                <a:latin typeface="WPS灵秀黑" charset="-122"/>
              </a:rPr>
              <a:t>6</a:t>
            </a:r>
            <a:r>
              <a:rPr lang="en-US" altLang="zh-CN" noProof="1">
                <a:latin typeface="WPS灵秀黑" charset="-122"/>
              </a:rPr>
              <a:t>Li(n,t)</a:t>
            </a:r>
            <a:r>
              <a:rPr lang="zh-CN" altLang="en-US" noProof="1">
                <a:latin typeface="WPS灵秀黑" charset="-122"/>
              </a:rPr>
              <a:t>反应测量</a:t>
            </a:r>
          </a:p>
        </p:txBody>
      </p:sp>
      <p:sp>
        <p:nvSpPr>
          <p:cNvPr id="20483" name="日期占位符 1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</a:p>
        </p:txBody>
      </p:sp>
      <p:sp>
        <p:nvSpPr>
          <p:cNvPr id="20484" name="页脚占位符 2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20485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-53998" y="1121273"/>
            <a:ext cx="5987705" cy="2924847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>
                <a:latin typeface="WPS灵秀黑" charset="-122"/>
                <a:sym typeface="+mn-ea"/>
              </a:rPr>
              <a:t>实验时间：</a:t>
            </a:r>
            <a:r>
              <a:rPr lang="en-US" altLang="zh-CN" noProof="1">
                <a:latin typeface="WPS灵秀黑" charset="-122"/>
                <a:sym typeface="+mn-ea"/>
              </a:rPr>
              <a:t>2023</a:t>
            </a:r>
            <a:r>
              <a:rPr lang="zh-CN" altLang="en-US" noProof="1">
                <a:latin typeface="WPS灵秀黑" charset="-122"/>
                <a:sym typeface="+mn-ea"/>
              </a:rPr>
              <a:t>年</a:t>
            </a:r>
            <a:r>
              <a:rPr lang="en-US" altLang="zh-CN" noProof="1">
                <a:latin typeface="WPS灵秀黑" charset="-122"/>
                <a:sym typeface="+mn-ea"/>
              </a:rPr>
              <a:t>2</a:t>
            </a:r>
            <a:r>
              <a:rPr lang="zh-CN" altLang="en-US" noProof="1">
                <a:latin typeface="WPS灵秀黑" charset="-122"/>
                <a:sym typeface="+mn-ea"/>
              </a:rPr>
              <a:t>月</a:t>
            </a:r>
            <a:endParaRPr lang="zh-CN" altLang="en-US" noProof="1">
              <a:latin typeface="WPS灵秀黑" charset="-122"/>
            </a:endParaRP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漂移区距离</a:t>
            </a:r>
            <a:r>
              <a:rPr lang="en-US" altLang="zh-CN" noProof="1">
                <a:latin typeface="WPS灵秀黑" charset="-122"/>
              </a:rPr>
              <a:t>70mm</a:t>
            </a:r>
            <a:r>
              <a:rPr lang="zh-CN" altLang="en-US" noProof="1">
                <a:latin typeface="WPS灵秀黑" charset="-122"/>
              </a:rPr>
              <a:t>，阴极中心放置</a:t>
            </a:r>
            <a:r>
              <a:rPr lang="en-US" altLang="zh-CN" noProof="1">
                <a:latin typeface="WPS灵秀黑" charset="-122"/>
              </a:rPr>
              <a:t>6LiF</a:t>
            </a:r>
            <a:r>
              <a:rPr lang="zh-CN" altLang="en-US" noProof="1">
                <a:latin typeface="WPS灵秀黑" charset="-122"/>
              </a:rPr>
              <a:t>样品</a:t>
            </a:r>
            <a:endParaRPr lang="en-US" altLang="zh-CN" noProof="1">
              <a:latin typeface="WPS灵秀黑" charset="-122"/>
            </a:endParaRP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样品参数：</a:t>
            </a:r>
            <a:endParaRPr lang="en-US" altLang="zh-CN" noProof="1">
              <a:latin typeface="WPS灵秀黑" charset="-122"/>
            </a:endParaRPr>
          </a:p>
          <a:p>
            <a:pPr lvl="1" defTabSz="1219170">
              <a:buSzTx/>
            </a:pPr>
            <a:r>
              <a:rPr lang="zh-CN" altLang="en-US" noProof="1">
                <a:latin typeface="WPS灵秀黑" charset="-122"/>
              </a:rPr>
              <a:t>厚度</a:t>
            </a:r>
            <a:r>
              <a:rPr lang="en-US" altLang="zh-CN" noProof="1">
                <a:latin typeface="WPS灵秀黑" charset="-122"/>
              </a:rPr>
              <a:t>560nm</a:t>
            </a:r>
            <a:r>
              <a:rPr lang="zh-CN" altLang="en-US" noProof="1">
                <a:latin typeface="WPS灵秀黑" charset="-122"/>
              </a:rPr>
              <a:t>，</a:t>
            </a:r>
            <a:r>
              <a:rPr lang="en-US" altLang="zh-CN" noProof="1">
                <a:latin typeface="WPS灵秀黑" charset="-122"/>
              </a:rPr>
              <a:t>Al</a:t>
            </a:r>
            <a:r>
              <a:rPr lang="zh-CN" altLang="en-US" noProof="1">
                <a:latin typeface="WPS灵秀黑" charset="-122"/>
              </a:rPr>
              <a:t>衬直径</a:t>
            </a:r>
            <a:r>
              <a:rPr lang="en-US" altLang="zh-CN" noProof="1">
                <a:latin typeface="WPS灵秀黑" charset="-122"/>
              </a:rPr>
              <a:t>89mm</a:t>
            </a:r>
            <a:r>
              <a:rPr lang="zh-CN" altLang="en-US" noProof="1">
                <a:latin typeface="WPS灵秀黑" charset="-122"/>
              </a:rPr>
              <a:t>、厚度</a:t>
            </a:r>
            <a:r>
              <a:rPr lang="en-US" altLang="zh-CN" noProof="1">
                <a:latin typeface="WPS灵秀黑" charset="-122"/>
              </a:rPr>
              <a:t>10.8um</a:t>
            </a:r>
          </a:p>
          <a:p>
            <a:pPr lvl="1" defTabSz="1219170">
              <a:buSzTx/>
            </a:pPr>
            <a:r>
              <a:rPr lang="en-US" altLang="zh-CN" noProof="1">
                <a:latin typeface="WPS灵秀黑" charset="-122"/>
              </a:rPr>
              <a:t>6Li</a:t>
            </a:r>
            <a:r>
              <a:rPr lang="zh-CN" altLang="en-US" noProof="1">
                <a:latin typeface="WPS灵秀黑" charset="-122"/>
              </a:rPr>
              <a:t>丰度</a:t>
            </a:r>
            <a:r>
              <a:rPr lang="en-US" altLang="zh-CN" noProof="1">
                <a:latin typeface="WPS灵秀黑" charset="-122"/>
              </a:rPr>
              <a:t>95%</a:t>
            </a:r>
            <a:r>
              <a:rPr lang="zh-CN" altLang="en-US" noProof="1">
                <a:latin typeface="WPS灵秀黑" charset="-122"/>
              </a:rPr>
              <a:t>，</a:t>
            </a:r>
            <a:r>
              <a:rPr lang="en-US" altLang="zh-CN" noProof="1">
                <a:latin typeface="WPS灵秀黑" charset="-122"/>
              </a:rPr>
              <a:t>6LiF</a:t>
            </a:r>
            <a:r>
              <a:rPr lang="zh-CN" altLang="en-US" noProof="1">
                <a:latin typeface="WPS灵秀黑" charset="-122"/>
              </a:rPr>
              <a:t>面密度</a:t>
            </a:r>
            <a:r>
              <a:rPr lang="en-US" altLang="zh-CN" noProof="1">
                <a:latin typeface="WPS灵秀黑" charset="-122"/>
              </a:rPr>
              <a:t>148ug/cm2</a:t>
            </a:r>
            <a:r>
              <a:rPr lang="zh-CN" altLang="en-US" noProof="1">
                <a:latin typeface="WPS灵秀黑" charset="-122"/>
              </a:rPr>
              <a:t>、直径</a:t>
            </a:r>
            <a:r>
              <a:rPr lang="en-US" altLang="zh-CN" noProof="1">
                <a:latin typeface="WPS灵秀黑" charset="-122"/>
              </a:rPr>
              <a:t>66mm</a:t>
            </a:r>
          </a:p>
          <a:p>
            <a:pPr defTabSz="1219170">
              <a:buSzTx/>
            </a:pPr>
            <a:endParaRPr lang="zh-CN" altLang="en-US" noProof="1">
              <a:latin typeface="WPS灵秀黑" charset="-122"/>
            </a:endParaRPr>
          </a:p>
        </p:txBody>
      </p:sp>
      <p:pic>
        <p:nvPicPr>
          <p:cNvPr id="20486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386202" y="3755433"/>
            <a:ext cx="2937933" cy="2203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8"/>
          <a:srcRect t="15138"/>
          <a:stretch>
            <a:fillRect/>
          </a:stretch>
        </p:blipFill>
        <p:spPr>
          <a:xfrm>
            <a:off x="3516753" y="3755433"/>
            <a:ext cx="1949449" cy="22055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8" name="组合 54"/>
          <p:cNvGrpSpPr/>
          <p:nvPr/>
        </p:nvGrpSpPr>
        <p:grpSpPr>
          <a:xfrm>
            <a:off x="5820489" y="116411"/>
            <a:ext cx="5857157" cy="6288616"/>
            <a:chOff x="179881" y="953859"/>
            <a:chExt cx="4392116" cy="2985130"/>
          </a:xfrm>
        </p:grpSpPr>
        <p:grpSp>
          <p:nvGrpSpPr>
            <p:cNvPr id="20489" name="组合 55"/>
            <p:cNvGrpSpPr/>
            <p:nvPr/>
          </p:nvGrpSpPr>
          <p:grpSpPr>
            <a:xfrm rot="-5400000">
              <a:off x="883374" y="250366"/>
              <a:ext cx="2985130" cy="4392116"/>
              <a:chOff x="1585529" y="2515673"/>
              <a:chExt cx="3062235" cy="3504408"/>
            </a:xfrm>
          </p:grpSpPr>
          <p:grpSp>
            <p:nvGrpSpPr>
              <p:cNvPr id="20490" name="组合 56"/>
              <p:cNvGrpSpPr/>
              <p:nvPr/>
            </p:nvGrpSpPr>
            <p:grpSpPr>
              <a:xfrm>
                <a:off x="1585529" y="2515673"/>
                <a:ext cx="3062235" cy="3504408"/>
                <a:chOff x="683568" y="1194386"/>
                <a:chExt cx="4985180" cy="4836194"/>
              </a:xfrm>
            </p:grpSpPr>
            <p:grpSp>
              <p:nvGrpSpPr>
                <p:cNvPr id="20491" name="组合 57"/>
                <p:cNvGrpSpPr/>
                <p:nvPr/>
              </p:nvGrpSpPr>
              <p:grpSpPr>
                <a:xfrm>
                  <a:off x="1173078" y="1494076"/>
                  <a:ext cx="4181042" cy="4536504"/>
                  <a:chOff x="1331640" y="2636912"/>
                  <a:chExt cx="4181042" cy="2376264"/>
                </a:xfrm>
              </p:grpSpPr>
              <p:cxnSp>
                <p:nvCxnSpPr>
                  <p:cNvPr id="59" name="直接连接符 58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>
                    <a:off x="1331640" y="2636912"/>
                    <a:ext cx="0" cy="2376264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>
                    <a:off x="1475656" y="2636912"/>
                    <a:ext cx="0" cy="2376264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连接符 60"/>
                  <p:cNvCxnSpPr/>
                  <p:nvPr>
                    <p:custDataLst>
                      <p:tags r:id="rId18"/>
                    </p:custDataLst>
                  </p:nvPr>
                </p:nvCxnSpPr>
                <p:spPr>
                  <a:xfrm>
                    <a:off x="176368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61"/>
                  <p:cNvCxnSpPr/>
                  <p:nvPr>
                    <p:custDataLst>
                      <p:tags r:id="rId19"/>
                    </p:custDataLst>
                  </p:nvPr>
                </p:nvCxnSpPr>
                <p:spPr>
                  <a:xfrm>
                    <a:off x="176368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连接符 62"/>
                  <p:cNvCxnSpPr/>
                  <p:nvPr>
                    <p:custDataLst>
                      <p:tags r:id="rId20"/>
                    </p:custDataLst>
                  </p:nvPr>
                </p:nvCxnSpPr>
                <p:spPr>
                  <a:xfrm>
                    <a:off x="205172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接连接符 63"/>
                  <p:cNvCxnSpPr/>
                  <p:nvPr>
                    <p:custDataLst>
                      <p:tags r:id="rId21"/>
                    </p:custDataLst>
                  </p:nvPr>
                </p:nvCxnSpPr>
                <p:spPr>
                  <a:xfrm>
                    <a:off x="205172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接连接符 64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>
                    <a:off x="233975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>
                    <a:off x="233975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接连接符 66"/>
                  <p:cNvCxnSpPr/>
                  <p:nvPr>
                    <p:custDataLst>
                      <p:tags r:id="rId24"/>
                    </p:custDataLst>
                  </p:nvPr>
                </p:nvCxnSpPr>
                <p:spPr>
                  <a:xfrm>
                    <a:off x="2627784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/>
                  <p:cNvCxnSpPr/>
                  <p:nvPr>
                    <p:custDataLst>
                      <p:tags r:id="rId25"/>
                    </p:custDataLst>
                  </p:nvPr>
                </p:nvCxnSpPr>
                <p:spPr>
                  <a:xfrm>
                    <a:off x="2627784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直接连接符 68"/>
                  <p:cNvCxnSpPr/>
                  <p:nvPr>
                    <p:custDataLst>
                      <p:tags r:id="rId26"/>
                    </p:custDataLst>
                  </p:nvPr>
                </p:nvCxnSpPr>
                <p:spPr>
                  <a:xfrm>
                    <a:off x="2915816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/>
                  <p:cNvCxnSpPr/>
                  <p:nvPr>
                    <p:custDataLst>
                      <p:tags r:id="rId27"/>
                    </p:custDataLst>
                  </p:nvPr>
                </p:nvCxnSpPr>
                <p:spPr>
                  <a:xfrm>
                    <a:off x="2915816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/>
                  <p:cNvCxnSpPr/>
                  <p:nvPr>
                    <p:custDataLst>
                      <p:tags r:id="rId28"/>
                    </p:custDataLst>
                  </p:nvPr>
                </p:nvCxnSpPr>
                <p:spPr>
                  <a:xfrm>
                    <a:off x="320384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1"/>
                  <p:cNvCxnSpPr/>
                  <p:nvPr>
                    <p:custDataLst>
                      <p:tags r:id="rId29"/>
                    </p:custDataLst>
                  </p:nvPr>
                </p:nvCxnSpPr>
                <p:spPr>
                  <a:xfrm>
                    <a:off x="320384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72"/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>
                    <a:off x="349188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接连接符 73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>
                    <a:off x="349188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接连接符 74"/>
                  <p:cNvCxnSpPr/>
                  <p:nvPr>
                    <p:custDataLst>
                      <p:tags r:id="rId32"/>
                    </p:custDataLst>
                  </p:nvPr>
                </p:nvCxnSpPr>
                <p:spPr>
                  <a:xfrm>
                    <a:off x="377991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接连接符 75"/>
                  <p:cNvCxnSpPr/>
                  <p:nvPr>
                    <p:custDataLst>
                      <p:tags r:id="rId33"/>
                    </p:custDataLst>
                  </p:nvPr>
                </p:nvCxnSpPr>
                <p:spPr>
                  <a:xfrm>
                    <a:off x="377991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接连接符 76"/>
                  <p:cNvCxnSpPr/>
                  <p:nvPr>
                    <p:custDataLst>
                      <p:tags r:id="rId34"/>
                    </p:custDataLst>
                  </p:nvPr>
                </p:nvCxnSpPr>
                <p:spPr>
                  <a:xfrm>
                    <a:off x="4067944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连接符 77"/>
                  <p:cNvCxnSpPr/>
                  <p:nvPr>
                    <p:custDataLst>
                      <p:tags r:id="rId35"/>
                    </p:custDataLst>
                  </p:nvPr>
                </p:nvCxnSpPr>
                <p:spPr>
                  <a:xfrm>
                    <a:off x="4067944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接连接符 78"/>
                  <p:cNvCxnSpPr/>
                  <p:nvPr>
                    <p:custDataLst>
                      <p:tags r:id="rId36"/>
                    </p:custDataLst>
                  </p:nvPr>
                </p:nvCxnSpPr>
                <p:spPr>
                  <a:xfrm>
                    <a:off x="4355976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79"/>
                  <p:cNvCxnSpPr/>
                  <p:nvPr>
                    <p:custDataLst>
                      <p:tags r:id="rId37"/>
                    </p:custDataLst>
                  </p:nvPr>
                </p:nvCxnSpPr>
                <p:spPr>
                  <a:xfrm>
                    <a:off x="4355976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接连接符 80"/>
                  <p:cNvCxnSpPr/>
                  <p:nvPr>
                    <p:custDataLst>
                      <p:tags r:id="rId38"/>
                    </p:custDataLst>
                  </p:nvPr>
                </p:nvCxnSpPr>
                <p:spPr>
                  <a:xfrm>
                    <a:off x="464400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接连接符 81"/>
                  <p:cNvCxnSpPr/>
                  <p:nvPr>
                    <p:custDataLst>
                      <p:tags r:id="rId39"/>
                    </p:custDataLst>
                  </p:nvPr>
                </p:nvCxnSpPr>
                <p:spPr>
                  <a:xfrm>
                    <a:off x="464400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接连接符 82"/>
                  <p:cNvCxnSpPr/>
                  <p:nvPr>
                    <p:custDataLst>
                      <p:tags r:id="rId40"/>
                    </p:custDataLst>
                  </p:nvPr>
                </p:nvCxnSpPr>
                <p:spPr>
                  <a:xfrm>
                    <a:off x="493204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/>
                  <p:cNvCxnSpPr/>
                  <p:nvPr>
                    <p:custDataLst>
                      <p:tags r:id="rId41"/>
                    </p:custDataLst>
                  </p:nvPr>
                </p:nvCxnSpPr>
                <p:spPr>
                  <a:xfrm>
                    <a:off x="493204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84"/>
                  <p:cNvCxnSpPr/>
                  <p:nvPr>
                    <p:custDataLst>
                      <p:tags r:id="rId42"/>
                    </p:custDataLst>
                  </p:nvPr>
                </p:nvCxnSpPr>
                <p:spPr>
                  <a:xfrm>
                    <a:off x="522007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接连接符 85"/>
                  <p:cNvCxnSpPr/>
                  <p:nvPr>
                    <p:custDataLst>
                      <p:tags r:id="rId43"/>
                    </p:custDataLst>
                  </p:nvPr>
                </p:nvCxnSpPr>
                <p:spPr>
                  <a:xfrm>
                    <a:off x="522007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/>
                  <p:cNvCxnSpPr/>
                  <p:nvPr>
                    <p:custDataLst>
                      <p:tags r:id="rId44"/>
                    </p:custDataLst>
                  </p:nvPr>
                </p:nvCxnSpPr>
                <p:spPr>
                  <a:xfrm>
                    <a:off x="5512682" y="2636912"/>
                    <a:ext cx="0" cy="79208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接连接符 87"/>
                  <p:cNvCxnSpPr/>
                  <p:nvPr>
                    <p:custDataLst>
                      <p:tags r:id="rId45"/>
                    </p:custDataLst>
                  </p:nvPr>
                </p:nvCxnSpPr>
                <p:spPr>
                  <a:xfrm>
                    <a:off x="5501113" y="4221088"/>
                    <a:ext cx="0" cy="79208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522" name="TextBox 17"/>
                <p:cNvSpPr txBox="1"/>
                <p:nvPr>
                  <p:custDataLst>
                    <p:tags r:id="rId6"/>
                  </p:custDataLst>
                </p:nvPr>
              </p:nvSpPr>
              <p:spPr>
                <a:xfrm rot="5400000">
                  <a:off x="262411" y="3286408"/>
                  <a:ext cx="1368153" cy="26838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latin typeface="Calibri" panose="020F0502020204030204"/>
                      <a:ea typeface="宋体" panose="02010600030101010101" pitchFamily="2" charset="-122"/>
                    </a:rPr>
                    <a:t>Anode: GND</a:t>
                  </a:r>
                  <a:endParaRPr lang="zh-CN" altLang="en-US" sz="1600" dirty="0"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523" name="TextBox 18"/>
                <p:cNvSpPr txBox="1"/>
                <p:nvPr>
                  <p:custDataLst>
                    <p:tags r:id="rId7"/>
                  </p:custDataLst>
                </p:nvPr>
              </p:nvSpPr>
              <p:spPr>
                <a:xfrm rot="5400000">
                  <a:off x="883629" y="3286409"/>
                  <a:ext cx="1368153" cy="26838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latin typeface="Calibri" panose="020F0502020204030204"/>
                      <a:ea typeface="宋体" panose="02010600030101010101" pitchFamily="2" charset="-122"/>
                    </a:rPr>
                    <a:t>Mesh</a:t>
                  </a:r>
                  <a:endParaRPr lang="zh-CN" altLang="en-US" sz="1600" dirty="0"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524" name="TextBox 19"/>
                <p:cNvSpPr txBox="1"/>
                <p:nvPr>
                  <p:custDataLst>
                    <p:tags r:id="rId8"/>
                  </p:custDataLst>
                </p:nvPr>
              </p:nvSpPr>
              <p:spPr>
                <a:xfrm rot="5400000">
                  <a:off x="4425517" y="3581531"/>
                  <a:ext cx="2218080" cy="26838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latin typeface="Calibri" panose="020F0502020204030204"/>
                      <a:ea typeface="宋体" panose="02010600030101010101" pitchFamily="2" charset="-122"/>
                    </a:rPr>
                    <a:t>Cathode</a:t>
                  </a:r>
                  <a:endParaRPr lang="zh-CN" altLang="en-US" sz="1600" dirty="0"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92" name="直接箭头连接符 91"/>
                <p:cNvCxnSpPr/>
                <p:nvPr>
                  <p:custDataLst>
                    <p:tags r:id="rId9"/>
                  </p:custDataLst>
                </p:nvPr>
              </p:nvCxnSpPr>
              <p:spPr>
                <a:xfrm>
                  <a:off x="683568" y="1700280"/>
                  <a:ext cx="489510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箭头连接符 92"/>
                <p:cNvCxnSpPr/>
                <p:nvPr>
                  <p:custDataLst>
                    <p:tags r:id="rId10"/>
                  </p:custDataLst>
                </p:nvPr>
              </p:nvCxnSpPr>
              <p:spPr>
                <a:xfrm flipH="1">
                  <a:off x="1317094" y="1700280"/>
                  <a:ext cx="469568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27" name="TextBox 22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758084" y="1194390"/>
                  <a:ext cx="1711138" cy="2795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latin typeface="Calibri" panose="020F0502020204030204"/>
                      <a:ea typeface="宋体" panose="02010600030101010101" pitchFamily="2" charset="-122"/>
                    </a:rPr>
                    <a:t>100um</a:t>
                  </a:r>
                  <a:endParaRPr lang="zh-CN" altLang="en-US" sz="1600" dirty="0"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95" name="直接箭头连接符 94"/>
                <p:cNvCxnSpPr/>
                <p:nvPr>
                  <p:custDataLst>
                    <p:tags r:id="rId12"/>
                  </p:custDataLst>
                </p:nvPr>
              </p:nvCxnSpPr>
              <p:spPr>
                <a:xfrm>
                  <a:off x="3045286" y="1700280"/>
                  <a:ext cx="288032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29" name="TextBox 24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2530510" y="1194386"/>
                  <a:ext cx="1666903" cy="2795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latin typeface="Calibri" panose="020F0502020204030204"/>
                      <a:ea typeface="宋体" panose="02010600030101010101" pitchFamily="2" charset="-122"/>
                    </a:rPr>
                    <a:t>5mm</a:t>
                  </a:r>
                </a:p>
              </p:txBody>
            </p:sp>
            <p:cxnSp>
              <p:nvCxnSpPr>
                <p:cNvPr id="97" name="直接箭头连接符 96"/>
                <p:cNvCxnSpPr/>
                <p:nvPr>
                  <p:custDataLst>
                    <p:tags r:id="rId14"/>
                  </p:custDataLst>
                </p:nvPr>
              </p:nvCxnSpPr>
              <p:spPr>
                <a:xfrm rot="5400000" flipV="1">
                  <a:off x="3232943" y="298306"/>
                  <a:ext cx="0" cy="411973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31" name="TextBox 26"/>
                <p:cNvSpPr txBox="1"/>
                <p:nvPr>
                  <p:custDataLst>
                    <p:tags r:id="rId15"/>
                  </p:custDataLst>
                </p:nvPr>
              </p:nvSpPr>
              <p:spPr>
                <a:xfrm rot="5400000">
                  <a:off x="3732925" y="2450622"/>
                  <a:ext cx="850646" cy="26838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latin typeface="Calibri" panose="020F0502020204030204"/>
                      <a:ea typeface="宋体" panose="02010600030101010101" pitchFamily="2" charset="-122"/>
                    </a:rPr>
                    <a:t>70mm</a:t>
                  </a:r>
                  <a:endParaRPr lang="zh-CN" altLang="en-US" sz="1600" dirty="0"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cxnSp>
            <p:nvCxnSpPr>
              <p:cNvPr id="99" name="直接连接符 98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4449881" y="3452913"/>
                <a:ext cx="9256" cy="1847087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33" name="TextBox 15"/>
              <p:cNvSpPr txBox="1"/>
              <p:nvPr>
                <p:custDataLst>
                  <p:tags r:id="rId5"/>
                </p:custDataLst>
              </p:nvPr>
            </p:nvSpPr>
            <p:spPr>
              <a:xfrm rot="5400000">
                <a:off x="3540097" y="4289302"/>
                <a:ext cx="1607268" cy="16485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Calibri" panose="020F0502020204030204"/>
                    <a:ea typeface="宋体" panose="02010600030101010101" pitchFamily="2" charset="-122"/>
                  </a:rPr>
                  <a:t>6LiF</a:t>
                </a:r>
                <a:endParaRPr lang="zh-CN" altLang="en-US" sz="1600" dirty="0"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534" name="TextBox 77"/>
            <p:cNvSpPr txBox="1"/>
            <p:nvPr>
              <p:custDataLst>
                <p:tags r:id="rId3"/>
              </p:custDataLst>
            </p:nvPr>
          </p:nvSpPr>
          <p:spPr>
            <a:xfrm>
              <a:off x="1821745" y="2044542"/>
              <a:ext cx="2014408" cy="1802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1867" dirty="0">
                  <a:latin typeface="Calibri" panose="020F0502020204030204"/>
                  <a:ea typeface="宋体" panose="02010600030101010101" pitchFamily="2" charset="-122"/>
                </a:rPr>
                <a:t>Ar+CO2 (93:7)</a:t>
              </a:r>
              <a:endParaRPr lang="zh-CN" altLang="en-US" sz="1867" dirty="0"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组合 24" descr="7b0a202020202266696c746572223a202230220a7d0a"/>
          <p:cNvGrpSpPr/>
          <p:nvPr/>
        </p:nvGrpSpPr>
        <p:grpSpPr>
          <a:xfrm>
            <a:off x="-12699" y="804333"/>
            <a:ext cx="11916833" cy="4673600"/>
            <a:chOff x="170617" y="434883"/>
            <a:chExt cx="8937887" cy="3505019"/>
          </a:xfrm>
        </p:grpSpPr>
        <p:pic>
          <p:nvPicPr>
            <p:cNvPr id="21506" name="图片 6" descr="C:\Users\yih\AppData\Local\Temp\WeChat Files\d32b15fb7dbe733e6c0e107253f17ca.jpg"/>
            <p:cNvPicPr/>
            <p:nvPr/>
          </p:nvPicPr>
          <p:blipFill>
            <a:blip r:embed="rId2">
              <a:lum contrast="-6001"/>
            </a:blip>
            <a:stretch>
              <a:fillRect/>
            </a:stretch>
          </p:blipFill>
          <p:spPr>
            <a:xfrm>
              <a:off x="4932040" y="627534"/>
              <a:ext cx="4176464" cy="33123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07" name="内容占位符 6"/>
            <p:cNvPicPr>
              <a:picLocks noChangeAspect="1"/>
            </p:cNvPicPr>
            <p:nvPr/>
          </p:nvPicPr>
          <p:blipFill>
            <a:blip r:embed="rId3"/>
            <a:srcRect t="17107" b="16579"/>
            <a:stretch>
              <a:fillRect/>
            </a:stretch>
          </p:blipFill>
          <p:spPr>
            <a:xfrm>
              <a:off x="170617" y="434883"/>
              <a:ext cx="3753485" cy="170307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3" name="直接箭头连接符 12"/>
            <p:cNvCxnSpPr/>
            <p:nvPr/>
          </p:nvCxnSpPr>
          <p:spPr>
            <a:xfrm>
              <a:off x="3563888" y="747045"/>
              <a:ext cx="1368152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3563888" y="747045"/>
              <a:ext cx="1368152" cy="3192857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2"/>
            <p:cNvSpPr txBox="1">
              <a:spLocks noChangeArrowheads="1"/>
            </p:cNvSpPr>
            <p:nvPr/>
          </p:nvSpPr>
          <p:spPr bwMode="auto">
            <a:xfrm>
              <a:off x="6560631" y="1491630"/>
              <a:ext cx="906780" cy="350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2667"/>
                </a:lnSpc>
              </a:pPr>
              <a:r>
                <a:rPr lang="zh-CN" altLang="en-US" sz="1900" b="1" kern="100" noProof="1">
                  <a:solidFill>
                    <a:srgbClr val="FFFF00"/>
                  </a:solidFill>
                  <a:latin typeface="Calibri" panose="020F0502020204030204"/>
                  <a:ea typeface="微软雅黑" panose="020B0503020204020204" pitchFamily="34" charset="-122"/>
                  <a:cs typeface="Times New Roman" panose="02020603050405020304"/>
                </a:rPr>
                <a:t>阳极板</a:t>
              </a:r>
            </a:p>
          </p:txBody>
        </p:sp>
        <p:sp>
          <p:nvSpPr>
            <p:cNvPr id="20" name="文本框 2"/>
            <p:cNvSpPr txBox="1">
              <a:spLocks noChangeArrowheads="1"/>
            </p:cNvSpPr>
            <p:nvPr/>
          </p:nvSpPr>
          <p:spPr bwMode="auto">
            <a:xfrm>
              <a:off x="7269291" y="1059582"/>
              <a:ext cx="1393825" cy="350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2667"/>
                </a:lnSpc>
              </a:pPr>
              <a:r>
                <a:rPr lang="zh-CN" altLang="en-US" sz="1900" b="1" kern="100" noProof="1">
                  <a:solidFill>
                    <a:srgbClr val="FFFF00"/>
                  </a:solidFill>
                  <a:latin typeface="Calibri" panose="020F0502020204030204"/>
                  <a:ea typeface="微软雅黑" panose="020B0503020204020204" pitchFamily="34" charset="-122"/>
                  <a:cs typeface="Times New Roman" panose="02020603050405020304"/>
                </a:rPr>
                <a:t>前端电子学</a:t>
              </a:r>
            </a:p>
          </p:txBody>
        </p:sp>
        <p:sp>
          <p:nvSpPr>
            <p:cNvPr id="21" name="文本框 2"/>
            <p:cNvSpPr txBox="1">
              <a:spLocks noChangeArrowheads="1"/>
            </p:cNvSpPr>
            <p:nvPr/>
          </p:nvSpPr>
          <p:spPr bwMode="auto">
            <a:xfrm>
              <a:off x="6093043" y="3364344"/>
              <a:ext cx="1286510" cy="350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2667"/>
                </a:lnSpc>
              </a:pPr>
              <a:r>
                <a:rPr lang="zh-CN" altLang="en-US" sz="1900" b="1" kern="100" noProof="1">
                  <a:solidFill>
                    <a:srgbClr val="FFFF00"/>
                  </a:solidFill>
                  <a:latin typeface="Calibri" panose="020F0502020204030204"/>
                  <a:ea typeface="微软雅黑" panose="020B0503020204020204" pitchFamily="34" charset="-122"/>
                  <a:cs typeface="Times New Roman" panose="02020603050405020304"/>
                </a:rPr>
                <a:t>高低压电源</a:t>
              </a:r>
            </a:p>
          </p:txBody>
        </p:sp>
        <p:sp>
          <p:nvSpPr>
            <p:cNvPr id="22" name="文本框 2"/>
            <p:cNvSpPr txBox="1">
              <a:spLocks noChangeArrowheads="1"/>
            </p:cNvSpPr>
            <p:nvPr/>
          </p:nvSpPr>
          <p:spPr bwMode="auto">
            <a:xfrm>
              <a:off x="6082903" y="2727057"/>
              <a:ext cx="1286510" cy="350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2667"/>
                </a:lnSpc>
              </a:pPr>
              <a:r>
                <a:rPr lang="zh-CN" altLang="en-US" sz="1900" b="1" kern="100" noProof="1">
                  <a:solidFill>
                    <a:srgbClr val="FFFF00"/>
                  </a:solidFill>
                  <a:latin typeface="Calibri" panose="020F0502020204030204"/>
                  <a:ea typeface="微软雅黑" panose="020B0503020204020204" pitchFamily="34" charset="-122"/>
                  <a:cs typeface="Times New Roman" panose="02020603050405020304"/>
                </a:rPr>
                <a:t>电子学电源</a:t>
              </a:r>
            </a:p>
          </p:txBody>
        </p:sp>
        <p:sp>
          <p:nvSpPr>
            <p:cNvPr id="23" name="文本框 2"/>
            <p:cNvSpPr txBox="1">
              <a:spLocks noChangeArrowheads="1"/>
            </p:cNvSpPr>
            <p:nvPr/>
          </p:nvSpPr>
          <p:spPr bwMode="auto">
            <a:xfrm>
              <a:off x="4795257" y="2950478"/>
              <a:ext cx="1286510" cy="350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2667"/>
                </a:lnSpc>
              </a:pPr>
              <a:r>
                <a:rPr lang="zh-CN" altLang="en-US" sz="1900" b="1" kern="100" noProof="1">
                  <a:solidFill>
                    <a:srgbClr val="FFFF00"/>
                  </a:solidFill>
                  <a:latin typeface="Calibri" panose="020F0502020204030204"/>
                  <a:ea typeface="微软雅黑" panose="020B0503020204020204" pitchFamily="34" charset="-122"/>
                  <a:cs typeface="Times New Roman" panose="02020603050405020304"/>
                </a:rPr>
                <a:t>气路控制柜</a:t>
              </a:r>
            </a:p>
          </p:txBody>
        </p:sp>
        <p:sp>
          <p:nvSpPr>
            <p:cNvPr id="24" name="文本框 2"/>
            <p:cNvSpPr txBox="1">
              <a:spLocks noChangeArrowheads="1"/>
            </p:cNvSpPr>
            <p:nvPr/>
          </p:nvSpPr>
          <p:spPr bwMode="auto">
            <a:xfrm>
              <a:off x="7642671" y="3517374"/>
              <a:ext cx="1393825" cy="350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2667"/>
                </a:lnSpc>
              </a:pPr>
              <a:r>
                <a:rPr lang="zh-CN" altLang="en-US" sz="1900" b="1" kern="100" noProof="1">
                  <a:solidFill>
                    <a:srgbClr val="FFFF00"/>
                  </a:solidFill>
                  <a:latin typeface="Calibri" panose="020F0502020204030204"/>
                  <a:ea typeface="微软雅黑" panose="020B0503020204020204" pitchFamily="34" charset="-122"/>
                  <a:cs typeface="Times New Roman" panose="02020603050405020304"/>
                </a:rPr>
                <a:t>后端电子学</a:t>
              </a: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baseline="30000" noProof="1">
                <a:latin typeface="WPS灵秀黑" charset="-122"/>
              </a:rPr>
              <a:t>6</a:t>
            </a:r>
            <a:r>
              <a:rPr lang="en-US" altLang="zh-CN" noProof="1">
                <a:latin typeface="WPS灵秀黑" charset="-122"/>
              </a:rPr>
              <a:t>Li(n,t)</a:t>
            </a:r>
            <a:r>
              <a:rPr lang="zh-CN" altLang="en-US" noProof="1">
                <a:latin typeface="WPS灵秀黑" charset="-122"/>
              </a:rPr>
              <a:t>反应测量</a:t>
            </a:r>
          </a:p>
        </p:txBody>
      </p:sp>
      <p:sp>
        <p:nvSpPr>
          <p:cNvPr id="21518" name="日期占位符 2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9" name="页脚占位符 7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20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fld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4294967295"/>
          </p:nvPr>
        </p:nvSpPr>
        <p:spPr>
          <a:xfrm>
            <a:off x="0" y="3830638"/>
            <a:ext cx="5835650" cy="1400175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en-US" altLang="zh-CN" noProof="1">
                <a:latin typeface="WPS灵秀黑" charset="-122"/>
              </a:rPr>
              <a:t>MTPC</a:t>
            </a:r>
            <a:r>
              <a:rPr lang="zh-CN" altLang="en-US" noProof="1">
                <a:latin typeface="WPS灵秀黑" charset="-122"/>
              </a:rPr>
              <a:t>位于厅二，阳极板距离散裂靶中心约</a:t>
            </a:r>
            <a:r>
              <a:rPr lang="en-US" altLang="zh-CN" noProof="1">
                <a:latin typeface="WPS灵秀黑" charset="-122"/>
              </a:rPr>
              <a:t>77m</a:t>
            </a: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束斑：</a:t>
            </a:r>
            <a:r>
              <a:rPr lang="en-US" altLang="zh-CN" noProof="1">
                <a:latin typeface="WPS灵秀黑" charset="-122"/>
              </a:rPr>
              <a:t>1mmGd-6cmPb-φ12-φ15-φ40</a:t>
            </a:r>
            <a:r>
              <a:rPr lang="zh-CN" altLang="en-US" noProof="1">
                <a:latin typeface="WPS灵秀黑" charset="-122"/>
              </a:rPr>
              <a:t>组合（加铅砖</a:t>
            </a:r>
            <a:r>
              <a:rPr lang="en-US" altLang="zh-CN" noProof="1">
                <a:latin typeface="WPS灵秀黑" charset="-122"/>
              </a:rPr>
              <a:t>φ30</a:t>
            </a:r>
            <a:r>
              <a:rPr lang="zh-CN" altLang="en-US" noProof="1">
                <a:latin typeface="WPS灵秀黑" charset="-122"/>
              </a:rPr>
              <a:t>）</a:t>
            </a:r>
            <a:endParaRPr lang="en-US" altLang="zh-CN" noProof="1">
              <a:latin typeface="WPS灵秀黑" charset="-122"/>
            </a:endParaRPr>
          </a:p>
          <a:p>
            <a:pPr lvl="1" defTabSz="1219170">
              <a:buSzTx/>
            </a:pPr>
            <a:r>
              <a:rPr lang="en-US" altLang="zh-CN" noProof="1">
                <a:latin typeface="WPS灵秀黑" charset="-122"/>
              </a:rPr>
              <a:t>0.93bar</a:t>
            </a:r>
            <a:r>
              <a:rPr lang="zh-CN" altLang="en-US" noProof="1">
                <a:latin typeface="WPS灵秀黑" charset="-122"/>
              </a:rPr>
              <a:t>气压：针对氚粒子进行测量（</a:t>
            </a:r>
            <a:r>
              <a:rPr lang="en-US" altLang="zh-CN" noProof="1">
                <a:latin typeface="WPS灵秀黑" charset="-122"/>
              </a:rPr>
              <a:t>133h</a:t>
            </a:r>
            <a:r>
              <a:rPr lang="zh-CN" altLang="en-US" noProof="1">
                <a:latin typeface="WPS灵秀黑" charset="-122"/>
              </a:rPr>
              <a:t>）</a:t>
            </a:r>
            <a:endParaRPr lang="en-US" altLang="zh-CN" noProof="1">
              <a:latin typeface="WPS灵秀黑" charset="-122"/>
            </a:endParaRPr>
          </a:p>
          <a:p>
            <a:pPr lvl="1" defTabSz="1219170">
              <a:buSzTx/>
            </a:pPr>
            <a:r>
              <a:rPr lang="en-US" altLang="zh-CN" noProof="1">
                <a:latin typeface="WPS灵秀黑" charset="-122"/>
              </a:rPr>
              <a:t>0.5bar</a:t>
            </a:r>
            <a:r>
              <a:rPr lang="zh-CN" altLang="en-US" noProof="1">
                <a:latin typeface="WPS灵秀黑" charset="-122"/>
              </a:rPr>
              <a:t>气压：针对</a:t>
            </a:r>
            <a:r>
              <a:rPr lang="en-US" altLang="zh-CN" noProof="1">
                <a:latin typeface="WPS灵秀黑" charset="-122"/>
              </a:rPr>
              <a:t>α</a:t>
            </a:r>
            <a:r>
              <a:rPr lang="zh-CN" altLang="en-US" noProof="1">
                <a:latin typeface="WPS灵秀黑" charset="-122"/>
              </a:rPr>
              <a:t>粒子进行测量（</a:t>
            </a:r>
            <a:r>
              <a:rPr lang="en-US" altLang="zh-CN" noProof="1">
                <a:latin typeface="WPS灵秀黑" charset="-122"/>
              </a:rPr>
              <a:t>143h</a:t>
            </a:r>
            <a:r>
              <a:rPr lang="zh-CN" altLang="en-US" noProof="1">
                <a:latin typeface="WPS灵秀黑" charset="-122"/>
              </a:rPr>
              <a:t>）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baseline="30000" noProof="1">
                <a:latin typeface="WPS灵秀黑" charset="-122"/>
                <a:sym typeface="+mn-ea"/>
              </a:rPr>
              <a:t>6</a:t>
            </a:r>
            <a:r>
              <a:rPr lang="en-US" altLang="zh-CN" noProof="1">
                <a:latin typeface="WPS灵秀黑" charset="-122"/>
                <a:sym typeface="+mn-ea"/>
              </a:rPr>
              <a:t>Li(n,t)</a:t>
            </a:r>
            <a:r>
              <a:rPr lang="zh-CN" altLang="en-US" noProof="1">
                <a:latin typeface="WPS灵秀黑" charset="-122"/>
                <a:sym typeface="+mn-ea"/>
              </a:rPr>
              <a:t>反应测量</a:t>
            </a:r>
            <a:endParaRPr lang="zh-CN" altLang="en-US" noProof="1">
              <a:latin typeface="WPS灵秀黑" charset="-122"/>
            </a:endParaRPr>
          </a:p>
        </p:txBody>
      </p:sp>
      <p:sp>
        <p:nvSpPr>
          <p:cNvPr id="22531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2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3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144549" y="1385885"/>
            <a:ext cx="4704735" cy="2630407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利用</a:t>
            </a:r>
            <a:r>
              <a:rPr lang="en-US" altLang="zh-CN" noProof="1">
                <a:latin typeface="WPS灵秀黑" charset="-122"/>
              </a:rPr>
              <a:t>t</a:t>
            </a:r>
            <a:r>
              <a:rPr lang="zh-CN" altLang="en-US" noProof="1">
                <a:latin typeface="WPS灵秀黑" charset="-122"/>
              </a:rPr>
              <a:t>和</a:t>
            </a:r>
            <a:r>
              <a:rPr lang="en-US" altLang="zh-CN" noProof="1">
                <a:latin typeface="WPS灵秀黑" charset="-122"/>
              </a:rPr>
              <a:t>α</a:t>
            </a:r>
            <a:r>
              <a:rPr lang="zh-CN" altLang="en-US" noProof="1">
                <a:latin typeface="WPS灵秀黑" charset="-122"/>
              </a:rPr>
              <a:t>粒子分析中子束班特征参数</a:t>
            </a: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  <a:sym typeface="+mn-ea"/>
              </a:rPr>
              <a:t>对比不同区域能谱，束核能谱比束晕能谱偏硬</a:t>
            </a:r>
          </a:p>
          <a:p>
            <a:pPr defTabSz="1219170">
              <a:buSzTx/>
            </a:pPr>
            <a:r>
              <a:rPr lang="zh-CN" altLang="en-US" u="sng" noProof="1">
                <a:solidFill>
                  <a:srgbClr val="10253F"/>
                </a:solidFill>
                <a:latin typeface="WPS灵秀黑" charset="-122"/>
                <a:sym typeface="+mn-ea"/>
              </a:rPr>
              <a:t>详见：白灿报告</a:t>
            </a:r>
            <a:endParaRPr lang="zh-CN" altLang="en-US" u="sng" noProof="1">
              <a:solidFill>
                <a:srgbClr val="10253F"/>
              </a:solidFill>
              <a:latin typeface="WPS灵秀黑" charset="-122"/>
            </a:endParaRPr>
          </a:p>
          <a:p>
            <a:pPr defTabSz="1219170">
              <a:buSzTx/>
            </a:pPr>
            <a:endParaRPr lang="en-US" altLang="zh-CN" noProof="1">
              <a:latin typeface="WPS灵秀黑" charset="-122"/>
              <a:sym typeface="+mn-ea"/>
            </a:endParaRPr>
          </a:p>
        </p:txBody>
      </p:sp>
      <p:grpSp>
        <p:nvGrpSpPr>
          <p:cNvPr id="22534" name="组合 30"/>
          <p:cNvGrpSpPr/>
          <p:nvPr/>
        </p:nvGrpSpPr>
        <p:grpSpPr>
          <a:xfrm>
            <a:off x="216000" y="4041440"/>
            <a:ext cx="4823883" cy="1947333"/>
            <a:chOff x="311" y="1329"/>
            <a:chExt cx="8590" cy="3562"/>
          </a:xfrm>
        </p:grpSpPr>
        <p:pic>
          <p:nvPicPr>
            <p:cNvPr id="22535" name="图片 25"/>
            <p:cNvPicPr>
              <a:picLocks noChangeAspect="1"/>
            </p:cNvPicPr>
            <p:nvPr/>
          </p:nvPicPr>
          <p:blipFill>
            <a:blip r:embed="rId3"/>
            <a:srcRect r="49561" b="67575"/>
            <a:stretch>
              <a:fillRect/>
            </a:stretch>
          </p:blipFill>
          <p:spPr>
            <a:xfrm>
              <a:off x="311" y="1329"/>
              <a:ext cx="8590" cy="35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6" name="椭圆 26"/>
            <p:cNvSpPr/>
            <p:nvPr/>
          </p:nvSpPr>
          <p:spPr>
            <a:xfrm>
              <a:off x="2038" y="2662"/>
              <a:ext cx="587" cy="568"/>
            </a:xfrm>
            <a:prstGeom prst="ellipse">
              <a:avLst/>
            </a:prstGeom>
            <a:noFill/>
            <a:ln w="12700" cap="flat" cmpd="sng">
              <a:solidFill>
                <a:srgbClr val="000000"/>
              </a:solidFill>
              <a:prstDash val="sysDash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537" name="椭圆 27"/>
            <p:cNvSpPr/>
            <p:nvPr/>
          </p:nvSpPr>
          <p:spPr>
            <a:xfrm>
              <a:off x="1960" y="2570"/>
              <a:ext cx="759" cy="735"/>
            </a:xfrm>
            <a:prstGeom prst="ellipse">
              <a:avLst/>
            </a:prstGeom>
            <a:noFill/>
            <a:ln w="12700" cap="flat" cmpd="sng">
              <a:solidFill>
                <a:srgbClr val="000000"/>
              </a:solidFill>
              <a:prstDash val="sysDash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538" name="椭圆 28"/>
            <p:cNvSpPr/>
            <p:nvPr/>
          </p:nvSpPr>
          <p:spPr>
            <a:xfrm>
              <a:off x="1889" y="2504"/>
              <a:ext cx="905" cy="873"/>
            </a:xfrm>
            <a:prstGeom prst="ellipse">
              <a:avLst/>
            </a:prstGeom>
            <a:noFill/>
            <a:ln w="12700" cap="flat" cmpd="sng">
              <a:solidFill>
                <a:srgbClr val="000000"/>
              </a:solidFill>
              <a:prstDash val="sysDash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539" name="椭圆 29"/>
            <p:cNvSpPr/>
            <p:nvPr/>
          </p:nvSpPr>
          <p:spPr>
            <a:xfrm>
              <a:off x="2124" y="2745"/>
              <a:ext cx="414" cy="406"/>
            </a:xfrm>
            <a:prstGeom prst="ellipse">
              <a:avLst/>
            </a:prstGeom>
            <a:noFill/>
            <a:ln w="12700" cap="flat" cmpd="sng">
              <a:solidFill>
                <a:srgbClr val="000000"/>
              </a:solidFill>
              <a:prstDash val="sysDash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2540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893632"/>
            <a:ext cx="2743200" cy="23122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1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284" y="833967"/>
            <a:ext cx="7162800" cy="7725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684" y="3541608"/>
            <a:ext cx="3888316" cy="301625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244254" y="1892300"/>
          <a:ext cx="6681894" cy="1424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55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束斑中心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(mm)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50%</a:t>
                      </a: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半径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(mm)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边缘锐利度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(mm)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XY</a:t>
                      </a: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半径比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endParaRPr lang="zh-CN" sz="2400"/>
                    </a:p>
                  </a:txBody>
                  <a:tcPr marL="121920" marR="121920" marT="60960" marB="60960" anchor="ctr">
                    <a:blipFill>
                      <a:blip r:embed="rId7"/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sz="2400"/>
                    </a:p>
                  </a:txBody>
                  <a:tcPr marL="121920" marR="121920" marT="60960" marB="60960" anchor="ctr">
                    <a:blipFill>
                      <a:blip r:embed="rId7"/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sz="2400"/>
                    </a:p>
                  </a:txBody>
                  <a:tcPr marL="121920" marR="121920" marT="60960" marB="60960" anchor="ctr">
                    <a:blipFill>
                      <a:blip r:embed="rId7"/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sz="2400"/>
                    </a:p>
                  </a:txBody>
                  <a:tcPr marL="121920" marR="121920" marT="60960" marB="60960" anchor="ctr">
                    <a:blipFill>
                      <a:blip r:embed="rId7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(-2.95</a:t>
                      </a: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±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0.05, 0.80</a:t>
                      </a: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±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0.03)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17.14</a:t>
                      </a: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±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0.01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4.95</a:t>
                      </a: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±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0.06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0.974</a:t>
                      </a:r>
                      <a:r>
                        <a:rPr lang="zh-CN" altLang="en-US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±</a:t>
                      </a:r>
                      <a:r>
                        <a:rPr lang="en-US" altLang="zh-CN" sz="1300" b="1">
                          <a:latin typeface="WPS灵秀黑" charset="-122"/>
                          <a:ea typeface="WPS灵秀黑" charset="-122"/>
                          <a:cs typeface="WPS灵秀黑" charset="-122"/>
                        </a:rPr>
                        <a:t>0.005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baseline="30000" noProof="1">
                <a:latin typeface="WPS灵秀黑" charset="-122"/>
                <a:sym typeface="+mn-ea"/>
              </a:rPr>
              <a:t>6</a:t>
            </a:r>
            <a:r>
              <a:rPr lang="en-US" altLang="zh-CN" noProof="1">
                <a:latin typeface="WPS灵秀黑" charset="-122"/>
                <a:sym typeface="+mn-ea"/>
              </a:rPr>
              <a:t>Li(n,t)</a:t>
            </a:r>
            <a:r>
              <a:rPr lang="zh-CN" altLang="en-US" noProof="1">
                <a:latin typeface="WPS灵秀黑" charset="-122"/>
                <a:sym typeface="+mn-ea"/>
              </a:rPr>
              <a:t>反应测量</a:t>
            </a:r>
            <a:endParaRPr lang="zh-CN" altLang="en-US" noProof="1">
              <a:latin typeface="WPS灵秀黑" charset="-122"/>
            </a:endParaRPr>
          </a:p>
        </p:txBody>
      </p:sp>
      <p:sp>
        <p:nvSpPr>
          <p:cNvPr id="23555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914377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23557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r" defTabSz="914377"/>
            <a:fld id="{9A0DB2DC-4C9A-4742-B13C-FB6460FD3503}" type="slidenum"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914377"/>
              <a:t>26</a:t>
            </a:fld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0" y="896289"/>
            <a:ext cx="11704638" cy="1857375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探测器效率研究</a:t>
            </a: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粒子角度较大时角度测量效率降低，极限测量角度为</a:t>
            </a:r>
            <a:r>
              <a:rPr lang="en-US" altLang="zh-CN" noProof="1">
                <a:latin typeface="WPS灵秀黑" charset="-122"/>
              </a:rPr>
              <a:t>cosθ=0.06</a:t>
            </a: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统计</a:t>
            </a:r>
            <a:r>
              <a:rPr lang="en-US" altLang="zh-CN" noProof="1">
                <a:latin typeface="WPS灵秀黑" charset="-122"/>
              </a:rPr>
              <a:t>cosθ&lt;0.06</a:t>
            </a:r>
            <a:r>
              <a:rPr lang="zh-CN" altLang="en-US" noProof="1">
                <a:latin typeface="WPS灵秀黑" charset="-122"/>
              </a:rPr>
              <a:t>事例数随测量能量的变化，找到测量能量下限</a:t>
            </a:r>
            <a:r>
              <a:rPr lang="en-US" altLang="zh-CN" noProof="1">
                <a:latin typeface="WPS灵秀黑" charset="-122"/>
              </a:rPr>
              <a:t>E=2.2MeV</a:t>
            </a: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测量能量大于</a:t>
            </a:r>
            <a:r>
              <a:rPr lang="en-US" altLang="zh-CN" noProof="1">
                <a:latin typeface="WPS灵秀黑" charset="-122"/>
              </a:rPr>
              <a:t>2.2MeV</a:t>
            </a:r>
            <a:r>
              <a:rPr lang="zh-CN" altLang="en-US" noProof="1">
                <a:latin typeface="WPS灵秀黑" charset="-122"/>
              </a:rPr>
              <a:t>的事例占比</a:t>
            </a:r>
            <a:r>
              <a:rPr lang="en-US" altLang="zh-CN" noProof="1">
                <a:latin typeface="WPS灵秀黑" charset="-122"/>
              </a:rPr>
              <a:t>93.5%</a:t>
            </a:r>
            <a:r>
              <a:rPr lang="zh-CN" altLang="en-US" noProof="1">
                <a:latin typeface="WPS灵秀黑" charset="-122"/>
              </a:rPr>
              <a:t>，测量角度的</a:t>
            </a:r>
            <a:r>
              <a:rPr lang="en-US" altLang="zh-CN" noProof="1">
                <a:latin typeface="WPS灵秀黑" charset="-122"/>
              </a:rPr>
              <a:t>cosθ</a:t>
            </a:r>
            <a:r>
              <a:rPr lang="zh-CN" altLang="en-US" noProof="1">
                <a:latin typeface="WPS灵秀黑" charset="-122"/>
              </a:rPr>
              <a:t>分布与粒子角度符合</a:t>
            </a:r>
          </a:p>
          <a:p>
            <a:pPr defTabSz="1219170">
              <a:buSzTx/>
            </a:pPr>
            <a:r>
              <a:rPr lang="zh-CN" altLang="en-US" noProof="1">
                <a:latin typeface="WPS灵秀黑" charset="-122"/>
              </a:rPr>
              <a:t>电子学效率模拟正在进行</a:t>
            </a:r>
          </a:p>
        </p:txBody>
      </p:sp>
      <p:pic>
        <p:nvPicPr>
          <p:cNvPr id="23558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321050"/>
            <a:ext cx="3865033" cy="29040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3937000" y="3272367"/>
            <a:ext cx="3865033" cy="3001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99" y="3189817"/>
            <a:ext cx="3956051" cy="316653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baseline="30000" noProof="1">
                <a:sym typeface="+mn-ea"/>
              </a:rPr>
              <a:t>235</a:t>
            </a:r>
            <a:r>
              <a:rPr lang="en-US" altLang="zh-CN" noProof="1">
                <a:sym typeface="+mn-ea"/>
              </a:rPr>
              <a:t>U(n,f)</a:t>
            </a:r>
            <a:r>
              <a:rPr lang="zh-CN" altLang="en-US" noProof="1">
                <a:sym typeface="+mn-ea"/>
              </a:rPr>
              <a:t>反应测量</a:t>
            </a:r>
          </a:p>
        </p:txBody>
      </p:sp>
      <p:sp>
        <p:nvSpPr>
          <p:cNvPr id="24579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0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914377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24581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r" defTabSz="914377"/>
            <a:fld id="{9A0DB2DC-4C9A-4742-B13C-FB6460FD3503}" type="slidenum"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914377"/>
              <a:t>27</a:t>
            </a:fld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26987" y="815888"/>
            <a:ext cx="5627688" cy="2010750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sz="1800" noProof="1"/>
              <a:t>实验时间：</a:t>
            </a:r>
            <a:r>
              <a:rPr lang="en-US" altLang="zh-CN" sz="1800" noProof="1"/>
              <a:t>2024</a:t>
            </a:r>
            <a:r>
              <a:rPr lang="zh-CN" altLang="en-US" sz="1800" noProof="1"/>
              <a:t>年</a:t>
            </a:r>
            <a:r>
              <a:rPr lang="en-US" altLang="zh-CN" sz="1800" noProof="1"/>
              <a:t>10</a:t>
            </a:r>
            <a:r>
              <a:rPr lang="zh-CN" altLang="en-US" sz="1800" noProof="1"/>
              <a:t>月</a:t>
            </a:r>
          </a:p>
          <a:p>
            <a:pPr defTabSz="1219170">
              <a:buSzTx/>
            </a:pPr>
            <a:r>
              <a:rPr lang="zh-CN" altLang="en-US" sz="1800" noProof="1"/>
              <a:t>采用</a:t>
            </a:r>
            <a:r>
              <a:rPr lang="en-US" altLang="zh-CN" sz="1800" noProof="1"/>
              <a:t>0.6bar</a:t>
            </a:r>
            <a:r>
              <a:rPr lang="zh-CN" altLang="en-US" sz="1800" noProof="1"/>
              <a:t>气压进行测量</a:t>
            </a:r>
          </a:p>
          <a:p>
            <a:pPr defTabSz="1219170">
              <a:buSzTx/>
            </a:pPr>
            <a:r>
              <a:rPr lang="zh-CN" altLang="en-US" sz="1800" noProof="1"/>
              <a:t>采用低</a:t>
            </a:r>
            <a:r>
              <a:rPr lang="en-US" altLang="zh-CN" sz="1800" noProof="1"/>
              <a:t>Mesh</a:t>
            </a:r>
            <a:r>
              <a:rPr lang="zh-CN" altLang="en-US" sz="1800" noProof="1"/>
              <a:t>电压减少</a:t>
            </a:r>
            <a:r>
              <a:rPr lang="en-US" altLang="zh-CN" sz="1800" noProof="1"/>
              <a:t>α</a:t>
            </a:r>
            <a:r>
              <a:rPr lang="zh-CN" altLang="en-US" sz="1800" noProof="1"/>
              <a:t>粒子计数率</a:t>
            </a:r>
          </a:p>
          <a:p>
            <a:pPr defTabSz="1219170">
              <a:buSzTx/>
            </a:pPr>
            <a:r>
              <a:rPr lang="zh-CN" altLang="en-US" sz="1800" noProof="1"/>
              <a:t>采用能量射程二维关联对裂变碎片和</a:t>
            </a:r>
            <a:r>
              <a:rPr lang="en-US" altLang="zh-CN" sz="1800" noProof="1"/>
              <a:t>α</a:t>
            </a:r>
            <a:r>
              <a:rPr lang="zh-CN" altLang="en-US" sz="1800" noProof="1"/>
              <a:t>进行鉴别</a:t>
            </a:r>
            <a:endParaRPr lang="zh-CN" altLang="en-US" sz="1800" u="sng" noProof="1">
              <a:solidFill>
                <a:srgbClr val="10253F"/>
              </a:solidFill>
              <a:latin typeface="WPS灵秀黑" charset="-122"/>
            </a:endParaRPr>
          </a:p>
          <a:p>
            <a:pPr defTabSz="1219170">
              <a:buSzTx/>
            </a:pPr>
            <a:endParaRPr lang="zh-CN" altLang="en-US" sz="1800" noProof="1"/>
          </a:p>
        </p:txBody>
      </p:sp>
      <p:grpSp>
        <p:nvGrpSpPr>
          <p:cNvPr id="24582" name="组合 6"/>
          <p:cNvGrpSpPr/>
          <p:nvPr/>
        </p:nvGrpSpPr>
        <p:grpSpPr>
          <a:xfrm>
            <a:off x="441376" y="2420991"/>
            <a:ext cx="4798910" cy="4038599"/>
            <a:chOff x="182192" y="927529"/>
            <a:chExt cx="4389808" cy="3011460"/>
          </a:xfrm>
        </p:grpSpPr>
        <p:grpSp>
          <p:nvGrpSpPr>
            <p:cNvPr id="24583" name="组合 7"/>
            <p:cNvGrpSpPr/>
            <p:nvPr/>
          </p:nvGrpSpPr>
          <p:grpSpPr>
            <a:xfrm rot="-5400000">
              <a:off x="871366" y="238355"/>
              <a:ext cx="3011460" cy="4389808"/>
              <a:chOff x="1585530" y="2517515"/>
              <a:chExt cx="3089247" cy="3502566"/>
            </a:xfrm>
          </p:grpSpPr>
          <p:grpSp>
            <p:nvGrpSpPr>
              <p:cNvPr id="24584" name="组合 8"/>
              <p:cNvGrpSpPr/>
              <p:nvPr/>
            </p:nvGrpSpPr>
            <p:grpSpPr>
              <a:xfrm>
                <a:off x="1585530" y="2517515"/>
                <a:ext cx="3089247" cy="3502566"/>
                <a:chOff x="683568" y="1196928"/>
                <a:chExt cx="5029154" cy="4833652"/>
              </a:xfrm>
            </p:grpSpPr>
            <p:grpSp>
              <p:nvGrpSpPr>
                <p:cNvPr id="24585" name="组合 10"/>
                <p:cNvGrpSpPr/>
                <p:nvPr/>
              </p:nvGrpSpPr>
              <p:grpSpPr>
                <a:xfrm>
                  <a:off x="1173078" y="1494076"/>
                  <a:ext cx="4181042" cy="4536504"/>
                  <a:chOff x="1331640" y="2636912"/>
                  <a:chExt cx="4181042" cy="2376264"/>
                </a:xfrm>
              </p:grpSpPr>
              <p:cxnSp>
                <p:nvCxnSpPr>
                  <p:cNvPr id="22" name="直接连接符 21"/>
                  <p:cNvCxnSpPr/>
                  <p:nvPr>
                    <p:custDataLst>
                      <p:tags r:id="rId20"/>
                    </p:custDataLst>
                  </p:nvPr>
                </p:nvCxnSpPr>
                <p:spPr>
                  <a:xfrm>
                    <a:off x="1331640" y="2636912"/>
                    <a:ext cx="0" cy="2376264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>
                    <p:custDataLst>
                      <p:tags r:id="rId21"/>
                    </p:custDataLst>
                  </p:nvPr>
                </p:nvCxnSpPr>
                <p:spPr>
                  <a:xfrm>
                    <a:off x="1475656" y="2636912"/>
                    <a:ext cx="0" cy="2376264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>
                    <a:off x="176368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>
                    <a:off x="176368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>
                    <p:custDataLst>
                      <p:tags r:id="rId24"/>
                    </p:custDataLst>
                  </p:nvPr>
                </p:nvCxnSpPr>
                <p:spPr>
                  <a:xfrm>
                    <a:off x="205172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/>
                  <p:cNvCxnSpPr/>
                  <p:nvPr>
                    <p:custDataLst>
                      <p:tags r:id="rId25"/>
                    </p:custDataLst>
                  </p:nvPr>
                </p:nvCxnSpPr>
                <p:spPr>
                  <a:xfrm>
                    <a:off x="205172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>
                    <p:custDataLst>
                      <p:tags r:id="rId26"/>
                    </p:custDataLst>
                  </p:nvPr>
                </p:nvCxnSpPr>
                <p:spPr>
                  <a:xfrm>
                    <a:off x="233975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28"/>
                  <p:cNvCxnSpPr/>
                  <p:nvPr>
                    <p:custDataLst>
                      <p:tags r:id="rId27"/>
                    </p:custDataLst>
                  </p:nvPr>
                </p:nvCxnSpPr>
                <p:spPr>
                  <a:xfrm>
                    <a:off x="233975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>
                    <p:custDataLst>
                      <p:tags r:id="rId28"/>
                    </p:custDataLst>
                  </p:nvPr>
                </p:nvCxnSpPr>
                <p:spPr>
                  <a:xfrm>
                    <a:off x="2627784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>
                    <p:custDataLst>
                      <p:tags r:id="rId29"/>
                    </p:custDataLst>
                  </p:nvPr>
                </p:nvCxnSpPr>
                <p:spPr>
                  <a:xfrm>
                    <a:off x="2627784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>
                    <a:off x="2915816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>
                    <a:off x="2915816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接连接符 33"/>
                  <p:cNvCxnSpPr/>
                  <p:nvPr>
                    <p:custDataLst>
                      <p:tags r:id="rId32"/>
                    </p:custDataLst>
                  </p:nvPr>
                </p:nvCxnSpPr>
                <p:spPr>
                  <a:xfrm>
                    <a:off x="320384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>
                    <p:custDataLst>
                      <p:tags r:id="rId33"/>
                    </p:custDataLst>
                  </p:nvPr>
                </p:nvCxnSpPr>
                <p:spPr>
                  <a:xfrm>
                    <a:off x="320384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>
                    <p:custDataLst>
                      <p:tags r:id="rId34"/>
                    </p:custDataLst>
                  </p:nvPr>
                </p:nvCxnSpPr>
                <p:spPr>
                  <a:xfrm>
                    <a:off x="349188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>
                    <p:custDataLst>
                      <p:tags r:id="rId35"/>
                    </p:custDataLst>
                  </p:nvPr>
                </p:nvCxnSpPr>
                <p:spPr>
                  <a:xfrm>
                    <a:off x="349188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>
                    <p:custDataLst>
                      <p:tags r:id="rId36"/>
                    </p:custDataLst>
                  </p:nvPr>
                </p:nvCxnSpPr>
                <p:spPr>
                  <a:xfrm>
                    <a:off x="377991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>
                    <p:custDataLst>
                      <p:tags r:id="rId37"/>
                    </p:custDataLst>
                  </p:nvPr>
                </p:nvCxnSpPr>
                <p:spPr>
                  <a:xfrm>
                    <a:off x="377991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>
                    <p:custDataLst>
                      <p:tags r:id="rId38"/>
                    </p:custDataLst>
                  </p:nvPr>
                </p:nvCxnSpPr>
                <p:spPr>
                  <a:xfrm>
                    <a:off x="4067944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>
                    <p:custDataLst>
                      <p:tags r:id="rId39"/>
                    </p:custDataLst>
                  </p:nvPr>
                </p:nvCxnSpPr>
                <p:spPr>
                  <a:xfrm>
                    <a:off x="4067944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/>
                  <p:cNvCxnSpPr/>
                  <p:nvPr>
                    <p:custDataLst>
                      <p:tags r:id="rId40"/>
                    </p:custDataLst>
                  </p:nvPr>
                </p:nvCxnSpPr>
                <p:spPr>
                  <a:xfrm>
                    <a:off x="4355976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>
                    <p:custDataLst>
                      <p:tags r:id="rId41"/>
                    </p:custDataLst>
                  </p:nvPr>
                </p:nvCxnSpPr>
                <p:spPr>
                  <a:xfrm>
                    <a:off x="4355976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>
                    <p:custDataLst>
                      <p:tags r:id="rId42"/>
                    </p:custDataLst>
                  </p:nvPr>
                </p:nvCxnSpPr>
                <p:spPr>
                  <a:xfrm>
                    <a:off x="464400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/>
                  <p:cNvCxnSpPr/>
                  <p:nvPr>
                    <p:custDataLst>
                      <p:tags r:id="rId43"/>
                    </p:custDataLst>
                  </p:nvPr>
                </p:nvCxnSpPr>
                <p:spPr>
                  <a:xfrm>
                    <a:off x="464400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>
                    <p:custDataLst>
                      <p:tags r:id="rId44"/>
                    </p:custDataLst>
                  </p:nvPr>
                </p:nvCxnSpPr>
                <p:spPr>
                  <a:xfrm>
                    <a:off x="493204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>
                    <p:custDataLst>
                      <p:tags r:id="rId45"/>
                    </p:custDataLst>
                  </p:nvPr>
                </p:nvCxnSpPr>
                <p:spPr>
                  <a:xfrm>
                    <a:off x="493204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>
                    <p:custDataLst>
                      <p:tags r:id="rId46"/>
                    </p:custDataLst>
                  </p:nvPr>
                </p:nvCxnSpPr>
                <p:spPr>
                  <a:xfrm>
                    <a:off x="522007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>
                    <p:custDataLst>
                      <p:tags r:id="rId47"/>
                    </p:custDataLst>
                  </p:nvPr>
                </p:nvCxnSpPr>
                <p:spPr>
                  <a:xfrm>
                    <a:off x="522007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>
                    <p:custDataLst>
                      <p:tags r:id="rId48"/>
                    </p:custDataLst>
                  </p:nvPr>
                </p:nvCxnSpPr>
                <p:spPr>
                  <a:xfrm>
                    <a:off x="5512682" y="2636912"/>
                    <a:ext cx="0" cy="79208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>
                    <p:custDataLst>
                      <p:tags r:id="rId49"/>
                    </p:custDataLst>
                  </p:nvPr>
                </p:nvCxnSpPr>
                <p:spPr>
                  <a:xfrm>
                    <a:off x="5501113" y="4221088"/>
                    <a:ext cx="0" cy="79208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616" name="TextBox 17"/>
                <p:cNvSpPr txBox="1"/>
                <p:nvPr>
                  <p:custDataLst>
                    <p:tags r:id="rId10"/>
                  </p:custDataLst>
                </p:nvPr>
              </p:nvSpPr>
              <p:spPr>
                <a:xfrm rot="5400000">
                  <a:off x="-19893" y="3646413"/>
                  <a:ext cx="2004556" cy="3194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067" dirty="0">
                      <a:latin typeface="Calibri" panose="020F0502020204030204"/>
                      <a:ea typeface="宋体" panose="02010600030101010101" pitchFamily="2" charset="-122"/>
                    </a:rPr>
                    <a:t>Anode: GND</a:t>
                  </a:r>
                </a:p>
              </p:txBody>
            </p:sp>
            <p:sp>
              <p:nvSpPr>
                <p:cNvPr id="24617" name="TextBox 18"/>
                <p:cNvSpPr txBox="1"/>
                <p:nvPr>
                  <p:custDataLst>
                    <p:tags r:id="rId11"/>
                  </p:custDataLst>
                </p:nvPr>
              </p:nvSpPr>
              <p:spPr>
                <a:xfrm rot="5400000">
                  <a:off x="868404" y="3257375"/>
                  <a:ext cx="1368153" cy="3194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067" dirty="0">
                      <a:latin typeface="Calibri" panose="020F0502020204030204"/>
                      <a:ea typeface="宋体" panose="02010600030101010101" pitchFamily="2" charset="-122"/>
                    </a:rPr>
                    <a:t>Mesh</a:t>
                  </a:r>
                </a:p>
              </p:txBody>
            </p:sp>
            <p:sp>
              <p:nvSpPr>
                <p:cNvPr id="24618" name="TextBox 19"/>
                <p:cNvSpPr txBox="1"/>
                <p:nvPr>
                  <p:custDataLst>
                    <p:tags r:id="rId12"/>
                  </p:custDataLst>
                </p:nvPr>
              </p:nvSpPr>
              <p:spPr>
                <a:xfrm rot="5400000">
                  <a:off x="4443947" y="3592577"/>
                  <a:ext cx="2218082" cy="3194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067" dirty="0">
                      <a:latin typeface="Calibri" panose="020F0502020204030204"/>
                      <a:ea typeface="宋体" panose="02010600030101010101" pitchFamily="2" charset="-122"/>
                    </a:rPr>
                    <a:t>Cathode</a:t>
                  </a:r>
                </a:p>
              </p:txBody>
            </p:sp>
            <p:cxnSp>
              <p:nvCxnSpPr>
                <p:cNvPr id="15" name="直接箭头连接符 14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683568" y="1700280"/>
                  <a:ext cx="489510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箭头连接符 15"/>
                <p:cNvCxnSpPr/>
                <p:nvPr>
                  <p:custDataLst>
                    <p:tags r:id="rId14"/>
                  </p:custDataLst>
                </p:nvPr>
              </p:nvCxnSpPr>
              <p:spPr>
                <a:xfrm flipH="1">
                  <a:off x="1317094" y="1700280"/>
                  <a:ext cx="469568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21" name="TextBox 22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758083" y="1196932"/>
                  <a:ext cx="1711138" cy="25840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067" dirty="0">
                      <a:latin typeface="Calibri" panose="020F0502020204030204"/>
                      <a:ea typeface="宋体" panose="02010600030101010101" pitchFamily="2" charset="-122"/>
                    </a:rPr>
                    <a:t>100um</a:t>
                  </a:r>
                </a:p>
              </p:txBody>
            </p:sp>
            <p:cxnSp>
              <p:nvCxnSpPr>
                <p:cNvPr id="18" name="直接箭头连接符 17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3045286" y="1700280"/>
                  <a:ext cx="288032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23" name="TextBox 24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2530511" y="1196928"/>
                  <a:ext cx="1666904" cy="25840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067" dirty="0">
                      <a:latin typeface="Calibri" panose="020F0502020204030204"/>
                      <a:ea typeface="宋体" panose="02010600030101010101" pitchFamily="2" charset="-122"/>
                    </a:rPr>
                    <a:t>5mm</a:t>
                  </a:r>
                </a:p>
              </p:txBody>
            </p:sp>
            <p:cxnSp>
              <p:nvCxnSpPr>
                <p:cNvPr id="20" name="直接箭头连接符 19"/>
                <p:cNvCxnSpPr/>
                <p:nvPr>
                  <p:custDataLst>
                    <p:tags r:id="rId18"/>
                  </p:custDataLst>
                </p:nvPr>
              </p:nvCxnSpPr>
              <p:spPr>
                <a:xfrm rot="5400000" flipV="1">
                  <a:off x="3334743" y="298306"/>
                  <a:ext cx="0" cy="411973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25" name="TextBox 26"/>
                <p:cNvSpPr txBox="1"/>
                <p:nvPr>
                  <p:custDataLst>
                    <p:tags r:id="rId19"/>
                  </p:custDataLst>
                </p:nvPr>
              </p:nvSpPr>
              <p:spPr>
                <a:xfrm rot="5400000">
                  <a:off x="3435975" y="2656004"/>
                  <a:ext cx="1325742" cy="3194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067" dirty="0">
                      <a:latin typeface="Calibri" panose="020F0502020204030204"/>
                      <a:ea typeface="宋体" panose="02010600030101010101" pitchFamily="2" charset="-122"/>
                    </a:rPr>
                    <a:t>70mm</a:t>
                  </a:r>
                </a:p>
              </p:txBody>
            </p:sp>
          </p:grpSp>
          <p:cxnSp>
            <p:nvCxnSpPr>
              <p:cNvPr id="10" name="直接连接符 9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4449881" y="3452913"/>
                <a:ext cx="9256" cy="1847087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27" name="TextBox 15"/>
              <p:cNvSpPr txBox="1"/>
              <p:nvPr>
                <p:custDataLst>
                  <p:tags r:id="rId9"/>
                </p:custDataLst>
              </p:nvPr>
            </p:nvSpPr>
            <p:spPr>
              <a:xfrm rot="5400000">
                <a:off x="3548613" y="4286161"/>
                <a:ext cx="1607268" cy="1962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/>
                <a:r>
                  <a:rPr lang="en-US" altLang="zh-CN" sz="1067" baseline="30000" dirty="0">
                    <a:latin typeface="Calibri" panose="020F0502020204030204"/>
                    <a:ea typeface="宋体" panose="02010600030101010101" pitchFamily="2" charset="-122"/>
                  </a:rPr>
                  <a:t>235</a:t>
                </a:r>
                <a:r>
                  <a:rPr lang="en-US" altLang="zh-CN" sz="1067" dirty="0">
                    <a:latin typeface="Calibri" panose="020F0502020204030204"/>
                    <a:ea typeface="宋体" panose="02010600030101010101" pitchFamily="2" charset="-122"/>
                  </a:rPr>
                  <a:t>U</a:t>
                </a:r>
              </a:p>
            </p:txBody>
          </p:sp>
        </p:grpSp>
        <p:sp>
          <p:nvSpPr>
            <p:cNvPr id="24628" name="TextBox 77"/>
            <p:cNvSpPr txBox="1"/>
            <p:nvPr>
              <p:custDataLst>
                <p:tags r:id="rId7"/>
              </p:custDataLst>
            </p:nvPr>
          </p:nvSpPr>
          <p:spPr>
            <a:xfrm>
              <a:off x="1821745" y="2044542"/>
              <a:ext cx="2014408" cy="1912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1067" dirty="0">
                  <a:latin typeface="Calibri" panose="020F0502020204030204"/>
                  <a:ea typeface="宋体" panose="02010600030101010101" pitchFamily="2" charset="-122"/>
                </a:rPr>
                <a:t>Ar+CH4 (75:25)</a:t>
              </a:r>
            </a:p>
          </p:txBody>
        </p:sp>
      </p:grpSp>
      <p:pic>
        <p:nvPicPr>
          <p:cNvPr id="24629" name="图片 105"/>
          <p:cNvPicPr/>
          <p:nvPr>
            <p:custDataLst>
              <p:tags r:id="rId1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8593667" y="156634"/>
            <a:ext cx="3276600" cy="2429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30" name="TextBox 77"/>
          <p:cNvSpPr txBox="1"/>
          <p:nvPr>
            <p:custDataLst>
              <p:tags r:id="rId2"/>
            </p:custDataLst>
          </p:nvPr>
        </p:nvSpPr>
        <p:spPr>
          <a:xfrm>
            <a:off x="8688918" y="1128184"/>
            <a:ext cx="2063749" cy="2974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1333" dirty="0">
                <a:latin typeface="Calibri" panose="020F0502020204030204"/>
                <a:ea typeface="宋体" panose="02010600030101010101" pitchFamily="2" charset="-122"/>
              </a:rPr>
              <a:t>Fission</a:t>
            </a:r>
            <a:r>
              <a:rPr lang="zh-CN" altLang="en-US" sz="1333" dirty="0"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en-US" altLang="zh-CN" sz="1333" dirty="0">
                <a:latin typeface="Calibri" panose="020F0502020204030204"/>
                <a:ea typeface="宋体" panose="02010600030101010101" pitchFamily="2" charset="-122"/>
              </a:rPr>
              <a:t>fragments</a:t>
            </a:r>
            <a:endParaRPr lang="zh-CN" altLang="en-US" sz="1333" dirty="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631" name="TextBox 77"/>
          <p:cNvSpPr txBox="1"/>
          <p:nvPr>
            <p:custDataLst>
              <p:tags r:id="rId3"/>
            </p:custDataLst>
          </p:nvPr>
        </p:nvSpPr>
        <p:spPr>
          <a:xfrm>
            <a:off x="9057217" y="2099734"/>
            <a:ext cx="1496483" cy="2974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1333" dirty="0">
                <a:latin typeface="Calibri" panose="020F0502020204030204"/>
                <a:ea typeface="宋体" panose="02010600030101010101" pitchFamily="2" charset="-122"/>
              </a:rPr>
              <a:t>Alpha particles</a:t>
            </a:r>
          </a:p>
        </p:txBody>
      </p:sp>
      <p:pic>
        <p:nvPicPr>
          <p:cNvPr id="24632" name="图片 103"/>
          <p:cNvPicPr/>
          <p:nvPr>
            <p:custDataLst>
              <p:tags r:id="rId4"/>
            </p:custDataLst>
          </p:nvPr>
        </p:nvPicPr>
        <p:blipFill>
          <a:blip r:embed="rId52"/>
          <a:srcRect r="48946" b="59361"/>
          <a:stretch>
            <a:fillRect/>
          </a:stretch>
        </p:blipFill>
        <p:spPr>
          <a:xfrm>
            <a:off x="5319184" y="171451"/>
            <a:ext cx="2978149" cy="25103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33" name="图片 106"/>
          <p:cNvPicPr/>
          <p:nvPr>
            <p:custDataLst>
              <p:tags r:id="rId5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6074834" y="2743200"/>
            <a:ext cx="5173133" cy="3566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34" name="TextBox 77"/>
          <p:cNvSpPr txBox="1"/>
          <p:nvPr>
            <p:custDataLst>
              <p:tags r:id="rId6"/>
            </p:custDataLst>
          </p:nvPr>
        </p:nvSpPr>
        <p:spPr>
          <a:xfrm>
            <a:off x="5928784" y="1030818"/>
            <a:ext cx="2063749" cy="29745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1333" b="1" dirty="0">
                <a:latin typeface="Calibri" panose="020F0502020204030204"/>
                <a:ea typeface="宋体" panose="02010600030101010101" pitchFamily="2" charset="-122"/>
              </a:rPr>
              <a:t>Fission</a:t>
            </a:r>
            <a:r>
              <a:rPr lang="zh-CN" altLang="en-US" sz="1333" b="1" dirty="0"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en-US" altLang="zh-CN" sz="1333" b="1" dirty="0">
                <a:latin typeface="Calibri" panose="020F0502020204030204"/>
                <a:ea typeface="宋体" panose="02010600030101010101" pitchFamily="2" charset="-122"/>
              </a:rPr>
              <a:t>fragments</a:t>
            </a:r>
            <a:endParaRPr lang="zh-CN" altLang="en-US" sz="1333" b="1" dirty="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D3F8D-C905-4A0C-BCFC-02D38ACBD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235</a:t>
            </a:r>
            <a:r>
              <a:rPr lang="en-US" altLang="zh-CN" dirty="0"/>
              <a:t>U(n, f) cross section measurement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1972F3-ABD4-45BC-B01E-473F89D0714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57" y="1228298"/>
            <a:ext cx="5677100" cy="43236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786B63-A21E-4537-B1C9-FC58BE8F913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9449202">
            <a:off x="8115435" y="3063308"/>
            <a:ext cx="15094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D675242-A8FA-4D26-8AF8-6172F9CD14A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92" y="3862474"/>
            <a:ext cx="2428240" cy="23399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C3A37CB-3D04-4259-AB76-F92E990215D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27" y="3862474"/>
            <a:ext cx="2428240" cy="23399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8C01036-A383-4DCD-9A0B-2418C44064B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9449202">
            <a:off x="1653166" y="5090579"/>
            <a:ext cx="15094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5A26C2-2DA6-4763-84CA-BB97A2DCE1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9449202">
            <a:off x="4214396" y="5090581"/>
            <a:ext cx="15094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6E209D-2F6B-4BEF-9545-22DF1D93CCEA}"/>
              </a:ext>
            </a:extLst>
          </p:cNvPr>
          <p:cNvSpPr/>
          <p:nvPr/>
        </p:nvSpPr>
        <p:spPr>
          <a:xfrm>
            <a:off x="559559" y="60951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The distributions of the vertexes of (a) </a:t>
            </a:r>
            <a:r>
              <a:rPr lang="en-US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decay </a:t>
            </a:r>
            <a:r>
              <a:rPr lang="en-US" altLang="zh-CN" sz="14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α</a:t>
            </a:r>
            <a:r>
              <a:rPr lang="en-US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 particles from the </a:t>
            </a:r>
            <a:r>
              <a:rPr lang="en-US" altLang="zh-CN" sz="1400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235</a:t>
            </a:r>
            <a:r>
              <a:rPr lang="en-US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U sample. (b) fission fragments from the </a:t>
            </a:r>
            <a:r>
              <a:rPr lang="en-US" altLang="zh-CN" sz="1400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235</a:t>
            </a:r>
            <a:r>
              <a:rPr lang="en-US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U(</a:t>
            </a:r>
            <a:r>
              <a:rPr lang="en-US" altLang="zh-CN" sz="14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n, f</a:t>
            </a:r>
            <a:r>
              <a:rPr lang="en-US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) reaction.</a:t>
            </a:r>
            <a:endParaRPr lang="zh-CN" altLang="zh-CN" sz="1400" kern="1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5A1CC3A-E87D-44CA-B8EF-ACB52939E7D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66" y="1347501"/>
            <a:ext cx="3716020" cy="251968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E777B50-BB3D-48A3-94DD-0F5F8366F83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9449202">
            <a:off x="3068228" y="2038708"/>
            <a:ext cx="15094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FE9C19-3F0C-40EF-A7DD-F75629A78272}"/>
              </a:ext>
            </a:extLst>
          </p:cNvPr>
          <p:cNvSpPr txBox="1"/>
          <p:nvPr/>
        </p:nvSpPr>
        <p:spPr>
          <a:xfrm>
            <a:off x="7684315" y="5833117"/>
            <a:ext cx="2678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1800" dirty="0"/>
              <a:t>Courtesy</a:t>
            </a:r>
            <a:r>
              <a:rPr lang="en-US" altLang="zh-CN" sz="1800" dirty="0"/>
              <a:t>:</a:t>
            </a:r>
            <a:r>
              <a:rPr lang="zh-CN" altLang="en-US" sz="1800" dirty="0"/>
              <a:t> </a:t>
            </a:r>
            <a:r>
              <a:rPr lang="en-US" altLang="zh-CN" sz="1800" dirty="0" err="1"/>
              <a:t>Haofan</a:t>
            </a:r>
            <a:r>
              <a:rPr lang="en-US" altLang="zh-CN" sz="1800" dirty="0"/>
              <a:t> Bai(PKU)</a:t>
            </a:r>
            <a:endParaRPr lang="zh-CN" altLang="en-US" dirty="0"/>
          </a:p>
        </p:txBody>
      </p:sp>
      <p:sp>
        <p:nvSpPr>
          <p:cNvPr id="18" name="日期占位符 17">
            <a:extLst>
              <a:ext uri="{FF2B5EF4-FFF2-40B4-BE49-F238E27FC236}">
                <a16:creationId xmlns:a16="http://schemas.microsoft.com/office/drawing/2014/main" id="{8A5A8657-347E-4D49-8198-A62AA96E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19" name="页脚占位符 18">
            <a:extLst>
              <a:ext uri="{FF2B5EF4-FFF2-40B4-BE49-F238E27FC236}">
                <a16:creationId xmlns:a16="http://schemas.microsoft.com/office/drawing/2014/main" id="{84FE1B5B-C2CB-46E4-A461-3DA828E6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E35E28C5-5E49-443E-AA7E-5895E845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B8C-B602-4CE4-B1DF-1CE2E866F39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7603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en-US" altLang="zh-CN" baseline="30000" noProof="1"/>
              <a:t>17</a:t>
            </a:r>
            <a:r>
              <a:rPr lang="en-US" altLang="zh-CN" noProof="1"/>
              <a:t>O(n,α)</a:t>
            </a:r>
            <a:r>
              <a:rPr lang="zh-CN" altLang="en-US" noProof="1"/>
              <a:t>反应测量</a:t>
            </a:r>
          </a:p>
        </p:txBody>
      </p:sp>
      <p:sp>
        <p:nvSpPr>
          <p:cNvPr id="25603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defTabSz="914377"/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4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914377"/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25605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algn="r" defTabSz="914377"/>
            <a:fld id="{9A0DB2DC-4C9A-4742-B13C-FB6460FD3503}" type="slidenum"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914377"/>
              <a:t>29</a:t>
            </a:fld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190373" y="915595"/>
            <a:ext cx="8928100" cy="2010750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sz="1800" noProof="1">
                <a:latin typeface="WPS灵秀黑" charset="-122"/>
                <a:cs typeface="WPS灵秀黑" charset="-122"/>
              </a:rPr>
              <a:t>实验时间：</a:t>
            </a:r>
            <a:r>
              <a:rPr lang="en-US" altLang="zh-CN" sz="1800" noProof="1">
                <a:latin typeface="WPS灵秀黑" charset="-122"/>
                <a:cs typeface="WPS灵秀黑" charset="-122"/>
              </a:rPr>
              <a:t>2024</a:t>
            </a:r>
            <a:r>
              <a:rPr lang="zh-CN" altLang="en-US" sz="1800" noProof="1">
                <a:latin typeface="WPS灵秀黑" charset="-122"/>
                <a:cs typeface="WPS灵秀黑" charset="-122"/>
              </a:rPr>
              <a:t>年</a:t>
            </a:r>
            <a:r>
              <a:rPr lang="en-US" altLang="zh-CN" sz="1800" noProof="1">
                <a:latin typeface="WPS灵秀黑" charset="-122"/>
                <a:cs typeface="WPS灵秀黑" charset="-122"/>
              </a:rPr>
              <a:t>10</a:t>
            </a:r>
            <a:r>
              <a:rPr lang="zh-CN" altLang="en-US" sz="1800" noProof="1">
                <a:latin typeface="WPS灵秀黑" charset="-122"/>
                <a:cs typeface="WPS灵秀黑" charset="-122"/>
              </a:rPr>
              <a:t>月</a:t>
            </a:r>
          </a:p>
          <a:p>
            <a:pPr defTabSz="1219170">
              <a:buSzTx/>
            </a:pPr>
            <a:r>
              <a:rPr lang="zh-CN" altLang="el-GR" sz="1800" noProof="1">
                <a:latin typeface="WPS灵秀黑" charset="-122"/>
                <a:cs typeface="WPS灵秀黑" charset="-122"/>
                <a:sym typeface="+mn-ea"/>
              </a:rPr>
              <a:t>前期已采用</a:t>
            </a:r>
            <a:r>
              <a:rPr lang="en-US" altLang="zh-CN" sz="1800" noProof="1">
                <a:latin typeface="WPS灵秀黑" charset="-122"/>
                <a:cs typeface="WPS灵秀黑" charset="-122"/>
                <a:sym typeface="+mn-ea"/>
              </a:rPr>
              <a:t>SiC</a:t>
            </a:r>
            <a:r>
              <a:rPr lang="zh-CN" altLang="en-US" sz="1800" noProof="1">
                <a:latin typeface="WPS灵秀黑" charset="-122"/>
                <a:cs typeface="WPS灵秀黑" charset="-122"/>
                <a:sym typeface="+mn-ea"/>
              </a:rPr>
              <a:t>探测器测量</a:t>
            </a:r>
          </a:p>
          <a:p>
            <a:pPr defTabSz="1219170">
              <a:buSzTx/>
            </a:pPr>
            <a:r>
              <a:rPr lang="zh-CN" altLang="en-US" sz="1800" noProof="1">
                <a:latin typeface="WPS灵秀黑" charset="-122"/>
                <a:cs typeface="WPS灵秀黑" charset="-122"/>
                <a:sym typeface="+mn-ea"/>
              </a:rPr>
              <a:t>采用</a:t>
            </a:r>
            <a:r>
              <a:rPr lang="en-US" altLang="zh-CN" sz="1800" noProof="1">
                <a:latin typeface="WPS灵秀黑" charset="-122"/>
                <a:cs typeface="WPS灵秀黑" charset="-122"/>
                <a:sym typeface="+mn-ea"/>
              </a:rPr>
              <a:t>MTPC</a:t>
            </a:r>
            <a:r>
              <a:rPr lang="zh-CN" altLang="en-US" sz="1800" noProof="1">
                <a:latin typeface="WPS灵秀黑" charset="-122"/>
                <a:cs typeface="WPS灵秀黑" charset="-122"/>
                <a:sym typeface="+mn-ea"/>
              </a:rPr>
              <a:t>开展测量提高统计量减小误差</a:t>
            </a:r>
          </a:p>
          <a:p>
            <a:pPr defTabSz="1219170">
              <a:buSzTx/>
            </a:pPr>
            <a:r>
              <a:rPr lang="zh-CN" altLang="en-US" sz="1800" noProof="1">
                <a:latin typeface="WPS灵秀黑" charset="-122"/>
                <a:cs typeface="WPS灵秀黑" charset="-122"/>
                <a:sym typeface="+mn-ea"/>
              </a:rPr>
              <a:t>采用</a:t>
            </a:r>
            <a:r>
              <a:rPr lang="en-US" altLang="zh-CN" sz="1800" noProof="1">
                <a:latin typeface="WPS灵秀黑" charset="-122"/>
                <a:cs typeface="WPS灵秀黑" charset="-122"/>
                <a:sym typeface="+mn-ea"/>
              </a:rPr>
              <a:t>0.15bar</a:t>
            </a:r>
            <a:r>
              <a:rPr lang="zh-CN" altLang="en-US" sz="1800" noProof="1">
                <a:latin typeface="WPS灵秀黑" charset="-122"/>
                <a:cs typeface="WPS灵秀黑" charset="-122"/>
                <a:sym typeface="+mn-ea"/>
              </a:rPr>
              <a:t>气压开展测量</a:t>
            </a:r>
          </a:p>
          <a:p>
            <a:pPr defTabSz="1219170">
              <a:buSzTx/>
            </a:pPr>
            <a:r>
              <a:rPr lang="zh-CN" altLang="en-US" sz="1800" noProof="1">
                <a:latin typeface="WPS灵秀黑" charset="-122"/>
                <a:cs typeface="WPS灵秀黑" charset="-122"/>
              </a:rPr>
              <a:t>初步结果验证了</a:t>
            </a:r>
            <a:r>
              <a:rPr lang="en-US" altLang="zh-CN" sz="1800" noProof="1">
                <a:latin typeface="WPS灵秀黑" charset="-122"/>
                <a:cs typeface="WPS灵秀黑" charset="-122"/>
              </a:rPr>
              <a:t>SiC</a:t>
            </a:r>
            <a:r>
              <a:rPr lang="zh-CN" altLang="en-US" sz="1800" noProof="1">
                <a:latin typeface="WPS灵秀黑" charset="-122"/>
                <a:cs typeface="WPS灵秀黑" charset="-122"/>
              </a:rPr>
              <a:t>测量结果的准确性</a:t>
            </a:r>
          </a:p>
        </p:txBody>
      </p:sp>
      <p:grpSp>
        <p:nvGrpSpPr>
          <p:cNvPr id="25606" name="组合 6"/>
          <p:cNvGrpSpPr/>
          <p:nvPr/>
        </p:nvGrpSpPr>
        <p:grpSpPr>
          <a:xfrm>
            <a:off x="190373" y="2808821"/>
            <a:ext cx="5207124" cy="3757080"/>
            <a:chOff x="181417" y="907362"/>
            <a:chExt cx="4390583" cy="3031629"/>
          </a:xfrm>
        </p:grpSpPr>
        <p:grpSp>
          <p:nvGrpSpPr>
            <p:cNvPr id="25607" name="组合 7"/>
            <p:cNvGrpSpPr/>
            <p:nvPr/>
          </p:nvGrpSpPr>
          <p:grpSpPr>
            <a:xfrm rot="-5400000">
              <a:off x="860894" y="227885"/>
              <a:ext cx="3031629" cy="4390583"/>
              <a:chOff x="1585529" y="2516896"/>
              <a:chExt cx="3109937" cy="3503185"/>
            </a:xfrm>
          </p:grpSpPr>
          <p:grpSp>
            <p:nvGrpSpPr>
              <p:cNvPr id="25608" name="组合 8"/>
              <p:cNvGrpSpPr/>
              <p:nvPr/>
            </p:nvGrpSpPr>
            <p:grpSpPr>
              <a:xfrm>
                <a:off x="1585529" y="2516896"/>
                <a:ext cx="3109937" cy="3503185"/>
                <a:chOff x="683568" y="1196074"/>
                <a:chExt cx="5062836" cy="4834506"/>
              </a:xfrm>
            </p:grpSpPr>
            <p:grpSp>
              <p:nvGrpSpPr>
                <p:cNvPr id="25609" name="组合 56"/>
                <p:cNvGrpSpPr/>
                <p:nvPr/>
              </p:nvGrpSpPr>
              <p:grpSpPr>
                <a:xfrm>
                  <a:off x="1173078" y="1494076"/>
                  <a:ext cx="4181042" cy="4536504"/>
                  <a:chOff x="1331640" y="2636912"/>
                  <a:chExt cx="4181042" cy="2376264"/>
                </a:xfrm>
              </p:grpSpPr>
              <p:cxnSp>
                <p:nvCxnSpPr>
                  <p:cNvPr id="72" name="直接连接符 21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>
                    <a:off x="1331640" y="2636912"/>
                    <a:ext cx="0" cy="2376264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22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>
                    <a:off x="1475656" y="2636912"/>
                    <a:ext cx="0" cy="2376264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接连接符 23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>
                    <a:off x="176368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接连接符 24"/>
                  <p:cNvCxnSpPr/>
                  <p:nvPr>
                    <p:custDataLst>
                      <p:tags r:id="rId18"/>
                    </p:custDataLst>
                  </p:nvPr>
                </p:nvCxnSpPr>
                <p:spPr>
                  <a:xfrm>
                    <a:off x="176368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接连接符 25"/>
                  <p:cNvCxnSpPr/>
                  <p:nvPr>
                    <p:custDataLst>
                      <p:tags r:id="rId19"/>
                    </p:custDataLst>
                  </p:nvPr>
                </p:nvCxnSpPr>
                <p:spPr>
                  <a:xfrm>
                    <a:off x="205172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接连接符 26"/>
                  <p:cNvCxnSpPr/>
                  <p:nvPr>
                    <p:custDataLst>
                      <p:tags r:id="rId20"/>
                    </p:custDataLst>
                  </p:nvPr>
                </p:nvCxnSpPr>
                <p:spPr>
                  <a:xfrm>
                    <a:off x="205172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连接符 27"/>
                  <p:cNvCxnSpPr/>
                  <p:nvPr>
                    <p:custDataLst>
                      <p:tags r:id="rId21"/>
                    </p:custDataLst>
                  </p:nvPr>
                </p:nvCxnSpPr>
                <p:spPr>
                  <a:xfrm>
                    <a:off x="233975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接连接符 28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>
                    <a:off x="233975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29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>
                    <a:off x="2627784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接连接符 30"/>
                  <p:cNvCxnSpPr/>
                  <p:nvPr>
                    <p:custDataLst>
                      <p:tags r:id="rId24"/>
                    </p:custDataLst>
                  </p:nvPr>
                </p:nvCxnSpPr>
                <p:spPr>
                  <a:xfrm>
                    <a:off x="2627784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接连接符 31"/>
                  <p:cNvCxnSpPr/>
                  <p:nvPr>
                    <p:custDataLst>
                      <p:tags r:id="rId25"/>
                    </p:custDataLst>
                  </p:nvPr>
                </p:nvCxnSpPr>
                <p:spPr>
                  <a:xfrm>
                    <a:off x="2915816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接连接符 32"/>
                  <p:cNvCxnSpPr/>
                  <p:nvPr>
                    <p:custDataLst>
                      <p:tags r:id="rId26"/>
                    </p:custDataLst>
                  </p:nvPr>
                </p:nvCxnSpPr>
                <p:spPr>
                  <a:xfrm>
                    <a:off x="2915816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33"/>
                  <p:cNvCxnSpPr/>
                  <p:nvPr>
                    <p:custDataLst>
                      <p:tags r:id="rId27"/>
                    </p:custDataLst>
                  </p:nvPr>
                </p:nvCxnSpPr>
                <p:spPr>
                  <a:xfrm>
                    <a:off x="320384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34"/>
                  <p:cNvCxnSpPr/>
                  <p:nvPr>
                    <p:custDataLst>
                      <p:tags r:id="rId28"/>
                    </p:custDataLst>
                  </p:nvPr>
                </p:nvCxnSpPr>
                <p:spPr>
                  <a:xfrm>
                    <a:off x="320384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接连接符 35"/>
                  <p:cNvCxnSpPr/>
                  <p:nvPr>
                    <p:custDataLst>
                      <p:tags r:id="rId29"/>
                    </p:custDataLst>
                  </p:nvPr>
                </p:nvCxnSpPr>
                <p:spPr>
                  <a:xfrm>
                    <a:off x="349188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36"/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>
                    <a:off x="349188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接连接符 37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>
                    <a:off x="377991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38"/>
                  <p:cNvCxnSpPr/>
                  <p:nvPr>
                    <p:custDataLst>
                      <p:tags r:id="rId32"/>
                    </p:custDataLst>
                  </p:nvPr>
                </p:nvCxnSpPr>
                <p:spPr>
                  <a:xfrm>
                    <a:off x="377991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39"/>
                  <p:cNvCxnSpPr/>
                  <p:nvPr>
                    <p:custDataLst>
                      <p:tags r:id="rId33"/>
                    </p:custDataLst>
                  </p:nvPr>
                </p:nvCxnSpPr>
                <p:spPr>
                  <a:xfrm>
                    <a:off x="4067944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40"/>
                  <p:cNvCxnSpPr/>
                  <p:nvPr>
                    <p:custDataLst>
                      <p:tags r:id="rId34"/>
                    </p:custDataLst>
                  </p:nvPr>
                </p:nvCxnSpPr>
                <p:spPr>
                  <a:xfrm>
                    <a:off x="4067944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直接连接符 41"/>
                  <p:cNvCxnSpPr/>
                  <p:nvPr>
                    <p:custDataLst>
                      <p:tags r:id="rId35"/>
                    </p:custDataLst>
                  </p:nvPr>
                </p:nvCxnSpPr>
                <p:spPr>
                  <a:xfrm>
                    <a:off x="4355976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42"/>
                  <p:cNvCxnSpPr/>
                  <p:nvPr>
                    <p:custDataLst>
                      <p:tags r:id="rId36"/>
                    </p:custDataLst>
                  </p:nvPr>
                </p:nvCxnSpPr>
                <p:spPr>
                  <a:xfrm>
                    <a:off x="4355976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直接连接符 43"/>
                  <p:cNvCxnSpPr/>
                  <p:nvPr>
                    <p:custDataLst>
                      <p:tags r:id="rId37"/>
                    </p:custDataLst>
                  </p:nvPr>
                </p:nvCxnSpPr>
                <p:spPr>
                  <a:xfrm>
                    <a:off x="4644008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接连接符 44"/>
                  <p:cNvCxnSpPr/>
                  <p:nvPr>
                    <p:custDataLst>
                      <p:tags r:id="rId38"/>
                    </p:custDataLst>
                  </p:nvPr>
                </p:nvCxnSpPr>
                <p:spPr>
                  <a:xfrm>
                    <a:off x="4644008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直接连接符 45"/>
                  <p:cNvCxnSpPr/>
                  <p:nvPr>
                    <p:custDataLst>
                      <p:tags r:id="rId39"/>
                    </p:custDataLst>
                  </p:nvPr>
                </p:nvCxnSpPr>
                <p:spPr>
                  <a:xfrm>
                    <a:off x="4932040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直接连接符 46"/>
                  <p:cNvCxnSpPr/>
                  <p:nvPr>
                    <p:custDataLst>
                      <p:tags r:id="rId40"/>
                    </p:custDataLst>
                  </p:nvPr>
                </p:nvCxnSpPr>
                <p:spPr>
                  <a:xfrm>
                    <a:off x="4932040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直接连接符 47"/>
                  <p:cNvCxnSpPr/>
                  <p:nvPr>
                    <p:custDataLst>
                      <p:tags r:id="rId41"/>
                    </p:custDataLst>
                  </p:nvPr>
                </p:nvCxnSpPr>
                <p:spPr>
                  <a:xfrm>
                    <a:off x="5220072" y="263691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直接连接符 48"/>
                  <p:cNvCxnSpPr/>
                  <p:nvPr>
                    <p:custDataLst>
                      <p:tags r:id="rId42"/>
                    </p:custDataLst>
                  </p:nvPr>
                </p:nvCxnSpPr>
                <p:spPr>
                  <a:xfrm>
                    <a:off x="5220072" y="4797152"/>
                    <a:ext cx="0" cy="216024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49"/>
                  <p:cNvCxnSpPr/>
                  <p:nvPr>
                    <p:custDataLst>
                      <p:tags r:id="rId43"/>
                    </p:custDataLst>
                  </p:nvPr>
                </p:nvCxnSpPr>
                <p:spPr>
                  <a:xfrm>
                    <a:off x="5512682" y="2636912"/>
                    <a:ext cx="0" cy="79208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50"/>
                  <p:cNvCxnSpPr/>
                  <p:nvPr>
                    <p:custDataLst>
                      <p:tags r:id="rId44"/>
                    </p:custDataLst>
                  </p:nvPr>
                </p:nvCxnSpPr>
                <p:spPr>
                  <a:xfrm>
                    <a:off x="5501113" y="4221088"/>
                    <a:ext cx="0" cy="79208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640" name="TextBox 17"/>
                <p:cNvSpPr txBox="1"/>
                <p:nvPr>
                  <p:custDataLst>
                    <p:tags r:id="rId5"/>
                  </p:custDataLst>
                </p:nvPr>
              </p:nvSpPr>
              <p:spPr>
                <a:xfrm rot="5400000">
                  <a:off x="-18087" y="3660435"/>
                  <a:ext cx="2004556" cy="4008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333" dirty="0">
                      <a:latin typeface="Calibri" panose="020F0502020204030204"/>
                      <a:ea typeface="宋体" panose="02010600030101010101" pitchFamily="2" charset="-122"/>
                    </a:rPr>
                    <a:t>Anode: GND</a:t>
                  </a:r>
                </a:p>
              </p:txBody>
            </p:sp>
            <p:sp>
              <p:nvSpPr>
                <p:cNvPr id="25641" name="TextBox 18"/>
                <p:cNvSpPr txBox="1"/>
                <p:nvPr>
                  <p:custDataLst>
                    <p:tags r:id="rId6"/>
                  </p:custDataLst>
                </p:nvPr>
              </p:nvSpPr>
              <p:spPr>
                <a:xfrm rot="5400000">
                  <a:off x="870211" y="3271398"/>
                  <a:ext cx="1368153" cy="4008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333" dirty="0">
                      <a:latin typeface="Calibri" panose="020F0502020204030204"/>
                      <a:ea typeface="宋体" panose="02010600030101010101" pitchFamily="2" charset="-122"/>
                    </a:rPr>
                    <a:t>Mesh</a:t>
                  </a:r>
                </a:p>
              </p:txBody>
            </p:sp>
            <p:sp>
              <p:nvSpPr>
                <p:cNvPr id="25642" name="TextBox 19"/>
                <p:cNvSpPr txBox="1"/>
                <p:nvPr>
                  <p:custDataLst>
                    <p:tags r:id="rId7"/>
                  </p:custDataLst>
                </p:nvPr>
              </p:nvSpPr>
              <p:spPr>
                <a:xfrm rot="5400000">
                  <a:off x="4436947" y="3606600"/>
                  <a:ext cx="2218081" cy="4008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333" dirty="0">
                      <a:latin typeface="Calibri" panose="020F0502020204030204"/>
                      <a:ea typeface="宋体" panose="02010600030101010101" pitchFamily="2" charset="-122"/>
                    </a:rPr>
                    <a:t>Cathode</a:t>
                  </a:r>
                </a:p>
              </p:txBody>
            </p:sp>
            <p:cxnSp>
              <p:nvCxnSpPr>
                <p:cNvPr id="65" name="直接箭头连接符 14"/>
                <p:cNvCxnSpPr/>
                <p:nvPr>
                  <p:custDataLst>
                    <p:tags r:id="rId8"/>
                  </p:custDataLst>
                </p:nvPr>
              </p:nvCxnSpPr>
              <p:spPr>
                <a:xfrm>
                  <a:off x="683568" y="1700280"/>
                  <a:ext cx="489510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箭头连接符 15"/>
                <p:cNvCxnSpPr/>
                <p:nvPr>
                  <p:custDataLst>
                    <p:tags r:id="rId9"/>
                  </p:custDataLst>
                </p:nvPr>
              </p:nvCxnSpPr>
              <p:spPr>
                <a:xfrm flipH="1">
                  <a:off x="1317094" y="1700280"/>
                  <a:ext cx="469568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45" name="TextBox 22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758084" y="1196079"/>
                  <a:ext cx="1711139" cy="2761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333" dirty="0">
                      <a:latin typeface="Calibri" panose="020F0502020204030204"/>
                      <a:ea typeface="宋体" panose="02010600030101010101" pitchFamily="2" charset="-122"/>
                    </a:rPr>
                    <a:t>100um</a:t>
                  </a:r>
                </a:p>
              </p:txBody>
            </p:sp>
            <p:cxnSp>
              <p:nvCxnSpPr>
                <p:cNvPr id="68" name="直接箭头连接符 17"/>
                <p:cNvCxnSpPr/>
                <p:nvPr>
                  <p:custDataLst>
                    <p:tags r:id="rId11"/>
                  </p:custDataLst>
                </p:nvPr>
              </p:nvCxnSpPr>
              <p:spPr>
                <a:xfrm>
                  <a:off x="3045286" y="1700280"/>
                  <a:ext cx="288032" cy="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47" name="TextBox 24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2530511" y="1196074"/>
                  <a:ext cx="1666903" cy="2761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333" dirty="0">
                      <a:latin typeface="Calibri" panose="020F0502020204030204"/>
                      <a:ea typeface="宋体" panose="02010600030101010101" pitchFamily="2" charset="-122"/>
                    </a:rPr>
                    <a:t>5mm</a:t>
                  </a:r>
                </a:p>
              </p:txBody>
            </p:sp>
            <p:cxnSp>
              <p:nvCxnSpPr>
                <p:cNvPr id="70" name="直接箭头连接符 19"/>
                <p:cNvCxnSpPr/>
                <p:nvPr>
                  <p:custDataLst>
                    <p:tags r:id="rId13"/>
                  </p:custDataLst>
                </p:nvPr>
              </p:nvCxnSpPr>
              <p:spPr>
                <a:xfrm rot="5400000" flipV="1">
                  <a:off x="3334743" y="298306"/>
                  <a:ext cx="0" cy="4119730"/>
                </a:xfrm>
                <a:prstGeom prst="straightConnector1">
                  <a:avLst/>
                </a:prstGeom>
                <a:ln w="25400">
                  <a:solidFill>
                    <a:srgbClr val="00206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49" name="TextBox 26"/>
                <p:cNvSpPr txBox="1"/>
                <p:nvPr>
                  <p:custDataLst>
                    <p:tags r:id="rId14"/>
                  </p:custDataLst>
                </p:nvPr>
              </p:nvSpPr>
              <p:spPr>
                <a:xfrm rot="5400000">
                  <a:off x="3437782" y="2670027"/>
                  <a:ext cx="1325743" cy="4008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1333" dirty="0">
                      <a:latin typeface="Calibri" panose="020F0502020204030204"/>
                      <a:ea typeface="宋体" panose="02010600030101010101" pitchFamily="2" charset="-122"/>
                    </a:rPr>
                    <a:t>70mm</a:t>
                  </a:r>
                </a:p>
              </p:txBody>
            </p:sp>
          </p:grpSp>
          <p:cxnSp>
            <p:nvCxnSpPr>
              <p:cNvPr id="55" name="直接连接符 9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4449881" y="3452913"/>
                <a:ext cx="9256" cy="1847087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51" name="TextBox 15"/>
              <p:cNvSpPr txBox="1"/>
              <p:nvPr>
                <p:custDataLst>
                  <p:tags r:id="rId4"/>
                </p:custDataLst>
              </p:nvPr>
            </p:nvSpPr>
            <p:spPr>
              <a:xfrm rot="5400000">
                <a:off x="3549722" y="4310264"/>
                <a:ext cx="1607268" cy="2462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/>
                <a:r>
                  <a:rPr lang="en-US" altLang="zh-CN" sz="1333" baseline="30000" dirty="0">
                    <a:latin typeface="Calibri" panose="020F0502020204030204"/>
                    <a:ea typeface="宋体" panose="02010600030101010101" pitchFamily="2" charset="-122"/>
                  </a:rPr>
                  <a:t>17</a:t>
                </a:r>
                <a:r>
                  <a:rPr lang="en-US" altLang="zh-CN" sz="1333" dirty="0">
                    <a:latin typeface="Calibri" panose="020F0502020204030204"/>
                    <a:ea typeface="宋体" panose="02010600030101010101" pitchFamily="2" charset="-122"/>
                  </a:rPr>
                  <a:t>O target</a:t>
                </a:r>
              </a:p>
            </p:txBody>
          </p:sp>
        </p:grpSp>
        <p:sp>
          <p:nvSpPr>
            <p:cNvPr id="25652" name="TextBox 77"/>
            <p:cNvSpPr txBox="1"/>
            <p:nvPr>
              <p:custDataLst>
                <p:tags r:id="rId2"/>
              </p:custDataLst>
            </p:nvPr>
          </p:nvSpPr>
          <p:spPr>
            <a:xfrm>
              <a:off x="1821745" y="2044542"/>
              <a:ext cx="2014408" cy="2400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1333" dirty="0">
                  <a:latin typeface="Calibri" panose="020F0502020204030204"/>
                  <a:ea typeface="宋体" panose="02010600030101010101" pitchFamily="2" charset="-122"/>
                </a:rPr>
                <a:t>Ar+CH4 (75:25)</a:t>
              </a:r>
            </a:p>
          </p:txBody>
        </p:sp>
      </p:grpSp>
      <p:pic>
        <p:nvPicPr>
          <p:cNvPr id="25653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7636844" y="249470"/>
            <a:ext cx="3460751" cy="2673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4" name="图片 1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889579" y="2944688"/>
            <a:ext cx="4796367" cy="3439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12700"/>
            <a:ext cx="12191523" cy="6870700"/>
            <a:chOff x="6442" y="-20"/>
            <a:chExt cx="12758" cy="10820"/>
          </a:xfrm>
        </p:grpSpPr>
        <p:pic>
          <p:nvPicPr>
            <p:cNvPr id="5" name="内容占位符 5"/>
            <p:cNvPicPr>
              <a:picLocks noChangeAspect="1"/>
            </p:cNvPicPr>
            <p:nvPr/>
          </p:nvPicPr>
          <p:blipFill rotWithShape="1">
            <a:blip r:embed="rId3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9" t="9125" r="34967" b="34398"/>
            <a:stretch>
              <a:fillRect/>
            </a:stretch>
          </p:blipFill>
          <p:spPr>
            <a:xfrm>
              <a:off x="6442" y="-20"/>
              <a:ext cx="12758" cy="1082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" y="1790"/>
              <a:ext cx="11367" cy="7487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87F2D9DA-C793-A626-BA7E-1C65616AD59F}"/>
              </a:ext>
            </a:extLst>
          </p:cNvPr>
          <p:cNvSpPr txBox="1"/>
          <p:nvPr/>
        </p:nvSpPr>
        <p:spPr>
          <a:xfrm>
            <a:off x="3195910" y="1215634"/>
            <a:ext cx="1573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Linac</a:t>
            </a:r>
            <a:endParaRPr lang="en-US" altLang="zh-CN" b="1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6C661EE-2FD9-2495-1B9F-E790E3D88267}"/>
              </a:ext>
            </a:extLst>
          </p:cNvPr>
          <p:cNvSpPr txBox="1"/>
          <p:nvPr/>
        </p:nvSpPr>
        <p:spPr>
          <a:xfrm>
            <a:off x="1055653" y="1215634"/>
            <a:ext cx="1452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Ion source</a:t>
            </a:r>
            <a:endParaRPr lang="en-US" altLang="zh-CN" b="1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EA70359-1469-F1F5-3B68-55821F35D75D}"/>
              </a:ext>
            </a:extLst>
          </p:cNvPr>
          <p:cNvSpPr txBox="1"/>
          <p:nvPr/>
        </p:nvSpPr>
        <p:spPr>
          <a:xfrm>
            <a:off x="9339264" y="2830021"/>
            <a:ext cx="1573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ynchrotron</a:t>
            </a:r>
            <a:endParaRPr lang="en-US" altLang="zh-CN" b="1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379262-0102-EE63-70F6-774F1842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4F904D-A851-BA8B-0555-125CE598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381D1B-D151-0C4C-1891-8E862BA0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5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latin typeface="WPS灵秀黑" charset="-122"/>
              </a:rPr>
              <a:t>束流实验</a:t>
            </a:r>
          </a:p>
        </p:txBody>
      </p:sp>
      <p:sp>
        <p:nvSpPr>
          <p:cNvPr id="26627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8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9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0" y="646113"/>
            <a:ext cx="4318000" cy="469900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u="sng" noProof="1">
                <a:latin typeface="WPS灵秀黑" charset="-122"/>
                <a:sym typeface="+mn-ea"/>
              </a:rPr>
              <a:t>束流实验集锦</a:t>
            </a:r>
          </a:p>
        </p:txBody>
      </p:sp>
      <p:pic>
        <p:nvPicPr>
          <p:cNvPr id="26630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867" y="3236385"/>
            <a:ext cx="4059767" cy="3041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4" y="3236385"/>
            <a:ext cx="2281767" cy="3041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718" y="275167"/>
            <a:ext cx="3617383" cy="27135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图片 11" descr="7b0a202020202266696c746572223a202230220a7d0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275167"/>
            <a:ext cx="3591984" cy="269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4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484" y="3217334"/>
            <a:ext cx="5441949" cy="3060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25E909-4548-7C02-0546-6A9EE1A6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国际同行认可</a:t>
            </a:r>
          </a:p>
        </p:txBody>
      </p:sp>
      <p:pic>
        <p:nvPicPr>
          <p:cNvPr id="4" name="图片 3" descr="电脑屏幕的照片&#10;&#10;AI 生成的内容可能不正确。">
            <a:extLst>
              <a:ext uri="{FF2B5EF4-FFF2-40B4-BE49-F238E27FC236}">
                <a16:creationId xmlns:a16="http://schemas.microsoft.com/office/drawing/2014/main" id="{5078C5F4-5ADB-6728-6FA0-4881C73B4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16" y="1075153"/>
            <a:ext cx="6537320" cy="4906397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F1EA9E2-4227-88E7-2042-814FFA0E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DCECC2-41BF-7D71-9A08-E7F34CB8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46CCD-452F-5286-B62B-3D29C85D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779E19-3645-2A7D-50EC-4CE139A4A859}"/>
              </a:ext>
            </a:extLst>
          </p:cNvPr>
          <p:cNvSpPr txBox="1"/>
          <p:nvPr/>
        </p:nvSpPr>
        <p:spPr>
          <a:xfrm>
            <a:off x="357729" y="2045128"/>
            <a:ext cx="4337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收到</a:t>
            </a:r>
            <a:r>
              <a:rPr lang="en-US" altLang="zh-CN" sz="3200" dirty="0"/>
              <a:t>DRD1 Collaboration</a:t>
            </a:r>
            <a:r>
              <a:rPr lang="zh-CN" altLang="en-US" sz="3200" dirty="0"/>
              <a:t>邀请加入</a:t>
            </a:r>
            <a:r>
              <a:rPr lang="en-US" altLang="zh-CN" sz="3200" dirty="0"/>
              <a:t>WG4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ND2025</a:t>
            </a:r>
            <a:r>
              <a:rPr lang="zh-CN" altLang="en-US" sz="3200" dirty="0"/>
              <a:t>会议</a:t>
            </a:r>
          </a:p>
        </p:txBody>
      </p:sp>
    </p:spTree>
    <p:extLst>
      <p:ext uri="{BB962C8B-B14F-4D97-AF65-F5344CB8AC3E}">
        <p14:creationId xmlns:p14="http://schemas.microsoft.com/office/powerpoint/2010/main" val="59621490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DF067-1781-F9BF-F179-B83DD4ECA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95385A9-96F9-7554-3485-006D769D20B4}"/>
              </a:ext>
            </a:extLst>
          </p:cNvPr>
          <p:cNvSpPr/>
          <p:nvPr/>
        </p:nvSpPr>
        <p:spPr>
          <a:xfrm>
            <a:off x="5657458" y="296733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礼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A201DCC-7947-AC54-6998-7453751F0D6B}"/>
              </a:ext>
            </a:extLst>
          </p:cNvPr>
          <p:cNvSpPr/>
          <p:nvPr/>
        </p:nvSpPr>
        <p:spPr>
          <a:xfrm>
            <a:off x="4874367" y="3700377"/>
            <a:ext cx="2443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Bradley Hand ITC" panose="03070402050302030203" pitchFamily="66" charset="0"/>
              </a:rPr>
              <a:t>Thanks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Bradley Hand ITC" panose="03070402050302030203" pitchFamily="66" charset="0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8E24DF5-5E05-534F-5383-BC37A0D5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E52D5E-5080-DBF6-28BB-1B1E5264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A8635F-75C2-DD99-A2CF-423E44E9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3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0C30230-6464-CF23-0E9E-88A35FDECAED}"/>
              </a:ext>
            </a:extLst>
          </p:cNvPr>
          <p:cNvSpPr/>
          <p:nvPr/>
        </p:nvSpPr>
        <p:spPr>
          <a:xfrm>
            <a:off x="2178997" y="2091447"/>
            <a:ext cx="5642041" cy="3190672"/>
          </a:xfrm>
          <a:custGeom>
            <a:avLst/>
            <a:gdLst>
              <a:gd name="connsiteX0" fmla="*/ 0 w 6994187"/>
              <a:gd name="connsiteY0" fmla="*/ 3190672 h 3190672"/>
              <a:gd name="connsiteX1" fmla="*/ 1381327 w 6994187"/>
              <a:gd name="connsiteY1" fmla="*/ 29183 h 3190672"/>
              <a:gd name="connsiteX2" fmla="*/ 6994187 w 6994187"/>
              <a:gd name="connsiteY2" fmla="*/ 0 h 3190672"/>
              <a:gd name="connsiteX3" fmla="*/ 0 w 6994187"/>
              <a:gd name="connsiteY3" fmla="*/ 3190672 h 3190672"/>
              <a:gd name="connsiteX0" fmla="*/ 0 w 6994187"/>
              <a:gd name="connsiteY0" fmla="*/ 3190672 h 3190672"/>
              <a:gd name="connsiteX1" fmla="*/ 2285747 w 6994187"/>
              <a:gd name="connsiteY1" fmla="*/ 58366 h 3190672"/>
              <a:gd name="connsiteX2" fmla="*/ 6994187 w 6994187"/>
              <a:gd name="connsiteY2" fmla="*/ 0 h 3190672"/>
              <a:gd name="connsiteX3" fmla="*/ 0 w 6994187"/>
              <a:gd name="connsiteY3" fmla="*/ 3190672 h 3190672"/>
              <a:gd name="connsiteX0" fmla="*/ 0 w 6994187"/>
              <a:gd name="connsiteY0" fmla="*/ 3190672 h 3190672"/>
              <a:gd name="connsiteX1" fmla="*/ 3117815 w 6994187"/>
              <a:gd name="connsiteY1" fmla="*/ 9728 h 3190672"/>
              <a:gd name="connsiteX2" fmla="*/ 6994187 w 6994187"/>
              <a:gd name="connsiteY2" fmla="*/ 0 h 3190672"/>
              <a:gd name="connsiteX3" fmla="*/ 0 w 6994187"/>
              <a:gd name="connsiteY3" fmla="*/ 3190672 h 3190672"/>
              <a:gd name="connsiteX0" fmla="*/ 0 w 6994187"/>
              <a:gd name="connsiteY0" fmla="*/ 3190672 h 3190672"/>
              <a:gd name="connsiteX1" fmla="*/ 657790 w 6994187"/>
              <a:gd name="connsiteY1" fmla="*/ 29183 h 3190672"/>
              <a:gd name="connsiteX2" fmla="*/ 6994187 w 6994187"/>
              <a:gd name="connsiteY2" fmla="*/ 0 h 3190672"/>
              <a:gd name="connsiteX3" fmla="*/ 0 w 6994187"/>
              <a:gd name="connsiteY3" fmla="*/ 3190672 h 31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4187" h="3190672">
                <a:moveTo>
                  <a:pt x="0" y="3190672"/>
                </a:moveTo>
                <a:lnTo>
                  <a:pt x="657790" y="29183"/>
                </a:lnTo>
                <a:lnTo>
                  <a:pt x="6994187" y="0"/>
                </a:lnTo>
                <a:lnTo>
                  <a:pt x="0" y="3190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50000"/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95A0FDF-28BB-8406-9F88-E65CF837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 of Flight</a:t>
            </a:r>
            <a:endParaRPr lang="zh-CN" altLang="en-US" dirty="0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59B52314-80A2-C2B9-B552-8E83A51DA391}"/>
              </a:ext>
            </a:extLst>
          </p:cNvPr>
          <p:cNvCxnSpPr/>
          <p:nvPr/>
        </p:nvCxnSpPr>
        <p:spPr>
          <a:xfrm>
            <a:off x="1673525" y="5788325"/>
            <a:ext cx="8936966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02EB289A-F0FA-F9E5-4DA2-009FBD40AE33}"/>
              </a:ext>
            </a:extLst>
          </p:cNvPr>
          <p:cNvCxnSpPr>
            <a:cxnSpLocks/>
          </p:cNvCxnSpPr>
          <p:nvPr/>
        </p:nvCxnSpPr>
        <p:spPr>
          <a:xfrm flipV="1">
            <a:off x="1673525" y="1072550"/>
            <a:ext cx="0" cy="4715775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005D41A9-CB08-DCF9-DD92-E1C8C4B09ACA}"/>
              </a:ext>
            </a:extLst>
          </p:cNvPr>
          <p:cNvSpPr txBox="1"/>
          <p:nvPr/>
        </p:nvSpPr>
        <p:spPr>
          <a:xfrm>
            <a:off x="10010006" y="6044089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Distance </a:t>
            </a:r>
            <a:endParaRPr lang="zh-CN" altLang="en-US" dirty="0"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2335761-F5EC-3BE2-3ECB-773B13C5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97" y="3980401"/>
            <a:ext cx="8669805" cy="278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BBCB615-8DFB-9458-F218-2546D21C8548}"/>
              </a:ext>
            </a:extLst>
          </p:cNvPr>
          <p:cNvCxnSpPr/>
          <p:nvPr/>
        </p:nvCxnSpPr>
        <p:spPr>
          <a:xfrm>
            <a:off x="216000" y="5279366"/>
            <a:ext cx="11110483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635BB03-0C24-8853-C44B-F844A710A154}"/>
              </a:ext>
            </a:extLst>
          </p:cNvPr>
          <p:cNvSpPr txBox="1"/>
          <p:nvPr/>
        </p:nvSpPr>
        <p:spPr>
          <a:xfrm>
            <a:off x="680107" y="5094700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T=0</a:t>
            </a:r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E4582BEF-B2FA-89DC-B5E0-D5014716AA48}"/>
              </a:ext>
            </a:extLst>
          </p:cNvPr>
          <p:cNvSpPr/>
          <p:nvPr/>
        </p:nvSpPr>
        <p:spPr>
          <a:xfrm>
            <a:off x="2178996" y="1624519"/>
            <a:ext cx="1420238" cy="3628417"/>
          </a:xfrm>
          <a:custGeom>
            <a:avLst/>
            <a:gdLst>
              <a:gd name="connsiteX0" fmla="*/ 0 w 1420238"/>
              <a:gd name="connsiteY0" fmla="*/ 3628417 h 3628417"/>
              <a:gd name="connsiteX1" fmla="*/ 1420238 w 1420238"/>
              <a:gd name="connsiteY1" fmla="*/ 0 h 362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0238" h="3628417">
                <a:moveTo>
                  <a:pt x="0" y="3628417"/>
                </a:moveTo>
                <a:lnTo>
                  <a:pt x="1420238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4173C6E-84E5-CC0A-0588-AE3492F22EB0}"/>
              </a:ext>
            </a:extLst>
          </p:cNvPr>
          <p:cNvCxnSpPr/>
          <p:nvPr/>
        </p:nvCxnSpPr>
        <p:spPr>
          <a:xfrm>
            <a:off x="216391" y="2108148"/>
            <a:ext cx="11110483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0C75C81-58A9-DBE8-B5C9-16740D6BDE1E}"/>
              </a:ext>
            </a:extLst>
          </p:cNvPr>
          <p:cNvSpPr txBox="1"/>
          <p:nvPr/>
        </p:nvSpPr>
        <p:spPr>
          <a:xfrm>
            <a:off x="680107" y="2177962"/>
            <a:ext cx="82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T= TOF</a:t>
            </a:r>
            <a:endParaRPr lang="zh-CN" altLang="en-US" dirty="0"/>
          </a:p>
        </p:txBody>
      </p:sp>
      <p:sp>
        <p:nvSpPr>
          <p:cNvPr id="29" name="闪电形 28">
            <a:extLst>
              <a:ext uri="{FF2B5EF4-FFF2-40B4-BE49-F238E27FC236}">
                <a16:creationId xmlns:a16="http://schemas.microsoft.com/office/drawing/2014/main" id="{B10F3280-4FA3-2400-9E72-D31CCDF60FCF}"/>
              </a:ext>
            </a:extLst>
          </p:cNvPr>
          <p:cNvSpPr/>
          <p:nvPr/>
        </p:nvSpPr>
        <p:spPr>
          <a:xfrm rot="3742345">
            <a:off x="8949860" y="1514646"/>
            <a:ext cx="760781" cy="327634"/>
          </a:xfrm>
          <a:prstGeom prst="lightningBol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4C502A12-C0AB-A9CC-7863-4856830C2605}"/>
              </a:ext>
            </a:extLst>
          </p:cNvPr>
          <p:cNvCxnSpPr>
            <a:endCxn id="29" idx="4"/>
          </p:cNvCxnSpPr>
          <p:nvPr/>
        </p:nvCxnSpPr>
        <p:spPr>
          <a:xfrm flipV="1">
            <a:off x="2178996" y="2091447"/>
            <a:ext cx="7182512" cy="3187919"/>
          </a:xfrm>
          <a:prstGeom prst="line">
            <a:avLst/>
          </a:prstGeom>
          <a:ln w="76200">
            <a:solidFill>
              <a:schemeClr val="accent4">
                <a:alpha val="30000"/>
              </a:schemeClr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F56AD9EB-1E8B-B469-C4E9-277E191CF5FF}"/>
              </a:ext>
            </a:extLst>
          </p:cNvPr>
          <p:cNvCxnSpPr>
            <a:cxnSpLocks/>
          </p:cNvCxnSpPr>
          <p:nvPr/>
        </p:nvCxnSpPr>
        <p:spPr>
          <a:xfrm flipV="1">
            <a:off x="491653" y="5371755"/>
            <a:ext cx="1583528" cy="631887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137658E-1F3A-96D2-689C-82D583C284A8}"/>
              </a:ext>
            </a:extLst>
          </p:cNvPr>
          <p:cNvSpPr txBox="1"/>
          <p:nvPr/>
        </p:nvSpPr>
        <p:spPr>
          <a:xfrm>
            <a:off x="797009" y="107531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Time</a:t>
            </a:r>
            <a:endParaRPr lang="zh-CN" altLang="en-US" dirty="0"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8E4BB0-FDE8-FAA4-C0E0-A5661D594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33"/>
          <a:stretch>
            <a:fillRect/>
          </a:stretch>
        </p:blipFill>
        <p:spPr>
          <a:xfrm>
            <a:off x="2699452" y="486208"/>
            <a:ext cx="5102794" cy="159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54A3EFA-8CCB-5B4E-9E40-7F8DD2AAB047}"/>
              </a:ext>
            </a:extLst>
          </p:cNvPr>
          <p:cNvSpPr txBox="1"/>
          <p:nvPr/>
        </p:nvSpPr>
        <p:spPr>
          <a:xfrm>
            <a:off x="9205939" y="2228322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</a:rPr>
              <a:t>Gamma flash</a:t>
            </a:r>
            <a:endParaRPr lang="zh-CN" altLang="en-US" b="1" dirty="0">
              <a:solidFill>
                <a:schemeClr val="accent4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0FBB21-9CB0-0ACD-2F68-70823DAA0AB2}"/>
              </a:ext>
            </a:extLst>
          </p:cNvPr>
          <p:cNvSpPr txBox="1"/>
          <p:nvPr/>
        </p:nvSpPr>
        <p:spPr>
          <a:xfrm>
            <a:off x="3632671" y="2614355"/>
            <a:ext cx="100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</a:rPr>
              <a:t>neutrons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F0A5F4-3B33-5620-AEBE-1BFB217964A7}"/>
              </a:ext>
            </a:extLst>
          </p:cNvPr>
          <p:cNvSpPr txBox="1"/>
          <p:nvPr/>
        </p:nvSpPr>
        <p:spPr>
          <a:xfrm>
            <a:off x="536189" y="5911364"/>
            <a:ext cx="88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70AD47"/>
                </a:solidFill>
              </a:rPr>
              <a:t>protons</a:t>
            </a:r>
            <a:endParaRPr lang="zh-CN" altLang="en-US" b="1" dirty="0">
              <a:solidFill>
                <a:srgbClr val="70AD47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C979B913-8C70-F5D2-530E-7B4AB615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73CC11D5-4846-FB13-B2E4-CBC7BF3B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004317C7-11C0-05C3-0D43-1DCDCE80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1559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C27DE-C820-F3DB-A681-62322BD5D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多用途时间投影室的意义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8CCE2E6-204E-0236-4FB5-6D63A45840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4036321"/>
            <a:ext cx="3560445" cy="26708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5DD9FBB-6A54-2DDE-DD09-6B5A39397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92" y="4036319"/>
            <a:ext cx="3561081" cy="26708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654B94-F740-BDD5-CF57-817B97AF8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491" y="1098095"/>
            <a:ext cx="3561081" cy="27025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669E46-BAF8-FA1A-2235-1524E6C4F59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1098095"/>
            <a:ext cx="3560445" cy="2670810"/>
          </a:xfrm>
          <a:prstGeom prst="rect">
            <a:avLst/>
          </a:prstGeom>
          <a:noFill/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46FD8648-6487-873B-55C7-85C1971D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7" t="5836" r="10248" b="12672"/>
          <a:stretch>
            <a:fillRect/>
          </a:stretch>
        </p:blipFill>
        <p:spPr bwMode="auto">
          <a:xfrm>
            <a:off x="8134452" y="4036318"/>
            <a:ext cx="3422964" cy="267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F33F092-39BA-2464-F47A-78FEE7385E4B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431" r="8115" b="664"/>
          <a:stretch/>
        </p:blipFill>
        <p:spPr bwMode="auto">
          <a:xfrm>
            <a:off x="8131246" y="1065407"/>
            <a:ext cx="3422965" cy="2702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0553A0B-A253-60EA-1774-04C70A740363}"/>
              </a:ext>
            </a:extLst>
          </p:cNvPr>
          <p:cNvSpPr txBox="1"/>
          <p:nvPr/>
        </p:nvSpPr>
        <p:spPr>
          <a:xfrm>
            <a:off x="1095975" y="632819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00FFFF"/>
                </a:highlight>
              </a:rPr>
              <a:t>带电粒子测量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1E2E98-D0C9-FD6F-1924-FC4570EBE617}"/>
              </a:ext>
            </a:extLst>
          </p:cNvPr>
          <p:cNvSpPr txBox="1"/>
          <p:nvPr/>
        </p:nvSpPr>
        <p:spPr>
          <a:xfrm>
            <a:off x="5043201" y="63377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00FFFF"/>
                </a:highlight>
              </a:rPr>
              <a:t>中子共振成像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6E7ED59-285A-19B6-C73E-30D121260CC4}"/>
              </a:ext>
            </a:extLst>
          </p:cNvPr>
          <p:cNvSpPr txBox="1"/>
          <p:nvPr/>
        </p:nvSpPr>
        <p:spPr>
          <a:xfrm>
            <a:off x="8942481" y="63377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00FFFF"/>
                </a:highlight>
              </a:rPr>
              <a:t>裂变截面测量</a:t>
            </a:r>
          </a:p>
        </p:txBody>
      </p:sp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04BEB178-DC1E-AFA0-D552-74FF80174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5EA7036B-DCD0-729E-5E12-D647F31D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9DAADD74-E2A7-F76F-1B33-67747B8C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3659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E523FF-5B91-44B1-8B56-18D31877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Hardware Update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6B4BA-0ABC-488C-9091-57136712D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02" y="1857449"/>
            <a:ext cx="9376161" cy="4024736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EC637F5A-BAA5-48E6-9BF6-86271A09C475}"/>
              </a:ext>
            </a:extLst>
          </p:cNvPr>
          <p:cNvSpPr/>
          <p:nvPr/>
        </p:nvSpPr>
        <p:spPr>
          <a:xfrm>
            <a:off x="796119" y="5950891"/>
            <a:ext cx="10699845" cy="482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10B7AB-806A-420E-B692-BDFDD07CA7BA}"/>
              </a:ext>
            </a:extLst>
          </p:cNvPr>
          <p:cNvSpPr txBox="1"/>
          <p:nvPr/>
        </p:nvSpPr>
        <p:spPr>
          <a:xfrm>
            <a:off x="2406556" y="60073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125A13-385D-417D-87AF-5DF95F7F8B2D}"/>
              </a:ext>
            </a:extLst>
          </p:cNvPr>
          <p:cNvSpPr txBox="1"/>
          <p:nvPr/>
        </p:nvSpPr>
        <p:spPr>
          <a:xfrm>
            <a:off x="5595583" y="60073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E903B26-C733-452B-8072-AA790EEF5523}"/>
              </a:ext>
            </a:extLst>
          </p:cNvPr>
          <p:cNvSpPr txBox="1"/>
          <p:nvPr/>
        </p:nvSpPr>
        <p:spPr>
          <a:xfrm>
            <a:off x="8971130" y="60073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D49D1EAF-584B-48C2-A669-E9B3A75F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10403D3D-A94B-4CF8-9152-4AA4DE92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C7B93BE9-CFE2-4E24-8B52-E4B43710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B8C-B602-4CE4-B1DF-1CE2E866F39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961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3E7D48-995E-F7A1-102C-58DC14D0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探测器结构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06A2A1-3781-F0A0-4DF9-6604D3884E53}"/>
              </a:ext>
            </a:extLst>
          </p:cNvPr>
          <p:cNvSpPr txBox="1">
            <a:spLocks/>
          </p:cNvSpPr>
          <p:nvPr/>
        </p:nvSpPr>
        <p:spPr>
          <a:xfrm>
            <a:off x="458144" y="5175243"/>
            <a:ext cx="9088282" cy="682517"/>
          </a:xfrm>
          <a:prstGeom prst="rect">
            <a:avLst/>
          </a:prstGeom>
          <a:ln/>
        </p:spPr>
        <p:txBody>
          <a:bodyPr wrap="square" lIns="91423" tIns="45699" rIns="91423" bIns="45699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1925" indent="-19812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95000"/>
              <a:buFont typeface="Wingdings" panose="05000000000000000000" pitchFamily="2" charset="2"/>
              <a:buChar char="l"/>
            </a:pPr>
            <a:r>
              <a:rPr lang="zh-CN" altLang="en-US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场笼结构为圆柱体，兼容单端双端读出模式</a:t>
            </a:r>
            <a:r>
              <a:rPr lang="en-US" altLang="zh-CN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,</a:t>
            </a:r>
            <a:r>
              <a:rPr lang="zh-CN" altLang="en-US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单端模式漂移区距离可调，适应不同实验需求</a:t>
            </a:r>
          </a:p>
          <a:p>
            <a:pPr marL="161925" indent="-19812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95000"/>
              <a:buFont typeface="Wingdings" panose="05000000000000000000" pitchFamily="2" charset="2"/>
              <a:buChar char="l"/>
            </a:pPr>
            <a:r>
              <a:rPr lang="zh-CN" altLang="en-US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读出阵列采用六边形密堆结构</a:t>
            </a:r>
            <a:r>
              <a:rPr lang="en-US" altLang="zh-CN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,1519</a:t>
            </a:r>
            <a:r>
              <a:rPr lang="zh-CN" altLang="en-US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个阳极</a:t>
            </a:r>
            <a:r>
              <a:rPr lang="en-US" altLang="zh-CN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pad</a:t>
            </a:r>
            <a:r>
              <a:rPr lang="zh-CN" altLang="en-US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，每个</a:t>
            </a:r>
            <a:r>
              <a:rPr lang="en-US" altLang="zh-CN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pad</a:t>
            </a:r>
            <a:r>
              <a:rPr lang="zh-CN" altLang="en-US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边长</a:t>
            </a:r>
            <a:r>
              <a:rPr lang="en-US" altLang="zh-CN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64mil</a:t>
            </a:r>
            <a:r>
              <a:rPr lang="zh-CN" altLang="en-US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，阳极区边长约</a:t>
            </a:r>
            <a:r>
              <a:rPr lang="en-US" altLang="zh-CN" sz="1600" noProof="1">
                <a:solidFill>
                  <a:schemeClr val="tx2">
                    <a:lumMod val="50000"/>
                  </a:schemeClr>
                </a:solidFill>
                <a:latin typeface="WPS灵秀黑" charset="-122"/>
                <a:ea typeface="WPS灵秀黑" charset="-122"/>
              </a:rPr>
              <a:t>68mm</a:t>
            </a:r>
            <a:endParaRPr lang="zh-CN" altLang="en-US" sz="1600" noProof="1">
              <a:solidFill>
                <a:schemeClr val="tx2">
                  <a:lumMod val="50000"/>
                </a:schemeClr>
              </a:solidFill>
              <a:latin typeface="WPS灵秀黑" charset="-122"/>
              <a:ea typeface="WPS灵秀黑" charset="-122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4E8EF7-5908-7935-D765-E6543FC3B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314" y="2099730"/>
            <a:ext cx="2323259" cy="2367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48EF713-B166-4933-DC5E-92DAEC840F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79888" y="1961875"/>
            <a:ext cx="2477332" cy="25057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占位符 2">
            <a:extLst>
              <a:ext uri="{FF2B5EF4-FFF2-40B4-BE49-F238E27FC236}">
                <a16:creationId xmlns:a16="http://schemas.microsoft.com/office/drawing/2014/main" id="{41A036F5-3AF2-7D53-4864-6E8889F63B7D}"/>
              </a:ext>
            </a:extLst>
          </p:cNvPr>
          <p:cNvSpPr txBox="1"/>
          <p:nvPr/>
        </p:nvSpPr>
        <p:spPr>
          <a:xfrm>
            <a:off x="216000" y="6216470"/>
            <a:ext cx="11216921" cy="333331"/>
          </a:xfrm>
          <a:prstGeom prst="rect">
            <a:avLst/>
          </a:prstGeom>
          <a:noFill/>
          <a:ln w="9525">
            <a:noFill/>
          </a:ln>
        </p:spPr>
        <p:txBody>
          <a:bodyPr wrap="square" lIns="68569" tIns="34275" rIns="68569" bIns="34275" anchor="t" anchorCtr="0">
            <a:spAutoFit/>
          </a:bodyPr>
          <a:lstStyle/>
          <a:p>
            <a:pPr marL="161925" indent="-161925">
              <a:lnSpc>
                <a:spcPct val="110000"/>
              </a:lnSpc>
              <a:buClr>
                <a:srgbClr val="05B0F0"/>
              </a:buClr>
              <a:buFont typeface="Wingdings" panose="05000000000000000000" charset="0"/>
              <a:buChar char="n"/>
            </a:pPr>
            <a:r>
              <a:rPr lang="en-US" altLang="zh-CN" sz="800" b="1" dirty="0" err="1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Weihua</a:t>
            </a:r>
            <a:r>
              <a:rPr lang="en-US" altLang="zh-CN" sz="800" b="1" dirty="0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 Jia, You </a:t>
            </a:r>
            <a:r>
              <a:rPr lang="en-US" altLang="zh-CN" sz="800" b="1" dirty="0" err="1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Lv</a:t>
            </a:r>
            <a:r>
              <a:rPr lang="en-US" altLang="zh-CN" sz="800" b="1" dirty="0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, </a:t>
            </a:r>
            <a:r>
              <a:rPr lang="en-US" altLang="zh-CN" sz="800" b="1" dirty="0" err="1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Zhiyong</a:t>
            </a:r>
            <a:r>
              <a:rPr lang="en-US" altLang="zh-CN" sz="800" b="1" dirty="0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 Zhang et al. </a:t>
            </a:r>
            <a:r>
              <a:rPr lang="en-GB" altLang="zh-CN" sz="800" b="1" dirty="0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Gap uniformity study of a resistive Micromegas for the Multi-purpose Time Projection Chamber (MTPC) at Back-n white neutron source. NIMA, 1039, 2022.</a:t>
            </a:r>
          </a:p>
          <a:p>
            <a:pPr marL="161925" indent="-161925">
              <a:lnSpc>
                <a:spcPct val="110000"/>
              </a:lnSpc>
              <a:buClr>
                <a:srgbClr val="05B0F0"/>
              </a:buClr>
              <a:buFont typeface="Wingdings" panose="05000000000000000000" charset="0"/>
              <a:buChar char="n"/>
            </a:pPr>
            <a:r>
              <a:rPr lang="en-US" altLang="zh-CN" sz="800" b="1" dirty="0">
                <a:solidFill>
                  <a:srgbClr val="558ED5"/>
                </a:solidFill>
                <a:latin typeface="Calibri" panose="020F0502020204030204"/>
                <a:ea typeface="微软雅黑" panose="020B0503020204020204" pitchFamily="34" charset="-122"/>
                <a:sym typeface="Arial" panose="020B0604020202020204"/>
              </a:rPr>
              <a:t>Yang Li, Han Yi et al., Performance study of the Multi-purpose Time Projection Chamber (MTPC) using a four-component alpha source, Nuclear Instruments and Methods in Physics Research A 1060 (2024) 169045.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43B483-04EB-8066-975D-9DB56151C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" y="1299544"/>
            <a:ext cx="6213080" cy="3717972"/>
          </a:xfrm>
          <a:prstGeom prst="rect">
            <a:avLst/>
          </a:prstGeom>
        </p:spPr>
      </p:pic>
      <p:sp>
        <p:nvSpPr>
          <p:cNvPr id="9" name="日期占位符 8">
            <a:extLst>
              <a:ext uri="{FF2B5EF4-FFF2-40B4-BE49-F238E27FC236}">
                <a16:creationId xmlns:a16="http://schemas.microsoft.com/office/drawing/2014/main" id="{74F57BD2-1CB0-8256-791E-423437C3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2025/8/22</a:t>
            </a:r>
            <a:endParaRPr lang="zh-CN" altLang="en-US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1837EBC7-D5F5-341E-D6D8-9FD11151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第十三届全国先进气体探测器研讨会</a:t>
            </a:r>
            <a:r>
              <a:rPr lang="en-US" altLang="zh-CN"/>
              <a:t>@</a:t>
            </a:r>
            <a:r>
              <a:rPr lang="zh-CN" altLang="en-US"/>
              <a:t>上海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1FBC843D-5A55-88F1-87BA-003E5ECD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B6DC-07EA-4208-8959-5D3C2EC0A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0039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latin typeface="WPS灵秀黑" charset="-122"/>
              </a:rPr>
              <a:t>探测器结构</a:t>
            </a:r>
          </a:p>
        </p:txBody>
      </p:sp>
      <p:sp>
        <p:nvSpPr>
          <p:cNvPr id="12298" name="日期占位符 1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00" name="页脚占位符 9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12299" name="灯片编号占位符 7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fld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239184" y="836297"/>
            <a:ext cx="11388725" cy="1633211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sz="1800" noProof="1">
                <a:latin typeface="WPS灵秀黑" charset="-122"/>
              </a:rPr>
              <a:t>热压接技术制作</a:t>
            </a:r>
            <a:r>
              <a:rPr lang="en-US" altLang="zh-CN" sz="1800" noProof="1">
                <a:latin typeface="WPS灵秀黑" charset="-122"/>
              </a:rPr>
              <a:t>Micromegas</a:t>
            </a:r>
            <a:r>
              <a:rPr lang="zh-CN" altLang="en-US" sz="1800" noProof="1">
                <a:latin typeface="WPS灵秀黑" charset="-122"/>
              </a:rPr>
              <a:t>增益结构</a:t>
            </a:r>
            <a:r>
              <a:rPr lang="en-US" altLang="zh-CN" sz="1800" noProof="1">
                <a:latin typeface="WPS灵秀黑" charset="-122"/>
              </a:rPr>
              <a:t>@USTC,</a:t>
            </a:r>
            <a:r>
              <a:rPr lang="zh-CN" altLang="en-US" sz="1800" noProof="1">
                <a:latin typeface="WPS灵秀黑" charset="-122"/>
              </a:rPr>
              <a:t>阳极板表面镀</a:t>
            </a:r>
            <a:r>
              <a:rPr lang="en-US" altLang="zh-CN" sz="1800" noProof="1">
                <a:latin typeface="WPS灵秀黑" charset="-122"/>
              </a:rPr>
              <a:t>400nm</a:t>
            </a:r>
            <a:r>
              <a:rPr lang="zh-CN" altLang="en-US" sz="1800" noProof="1">
                <a:latin typeface="WPS灵秀黑" charset="-122"/>
              </a:rPr>
              <a:t>高阻锗层，增加高压下的稳定性</a:t>
            </a:r>
          </a:p>
          <a:p>
            <a:pPr defTabSz="1219170">
              <a:buSzTx/>
            </a:pPr>
            <a:r>
              <a:rPr lang="en-US" altLang="zh-CN" sz="1800" noProof="1">
                <a:latin typeface="WPS灵秀黑" charset="-122"/>
              </a:rPr>
              <a:t>mesh</a:t>
            </a:r>
            <a:r>
              <a:rPr lang="zh-CN" altLang="en-US" sz="1800" noProof="1">
                <a:latin typeface="WPS灵秀黑" charset="-122"/>
              </a:rPr>
              <a:t>参数：不锈钢丝直径</a:t>
            </a:r>
            <a:r>
              <a:rPr lang="en-US" altLang="zh-CN" sz="1800" noProof="1">
                <a:latin typeface="WPS灵秀黑" charset="-122"/>
              </a:rPr>
              <a:t>24μm</a:t>
            </a:r>
            <a:r>
              <a:rPr lang="zh-CN" altLang="en-US" sz="1800" noProof="1">
                <a:latin typeface="WPS灵秀黑" charset="-122"/>
              </a:rPr>
              <a:t>、厚度</a:t>
            </a:r>
            <a:r>
              <a:rPr lang="en-US" altLang="zh-CN" sz="1800" noProof="1">
                <a:latin typeface="WPS灵秀黑" charset="-122"/>
              </a:rPr>
              <a:t>25μm</a:t>
            </a:r>
            <a:r>
              <a:rPr lang="zh-CN" altLang="en-US" sz="1800" noProof="1">
                <a:latin typeface="WPS灵秀黑" charset="-122"/>
              </a:rPr>
              <a:t>、</a:t>
            </a:r>
            <a:r>
              <a:rPr lang="en-US" altLang="zh-CN" sz="1800" noProof="1">
                <a:latin typeface="WPS灵秀黑" charset="-122"/>
              </a:rPr>
              <a:t>LPI-325,</a:t>
            </a:r>
            <a:r>
              <a:rPr lang="zh-CN" altLang="en-US" sz="1800" noProof="1">
                <a:latin typeface="WPS灵秀黑" charset="-122"/>
              </a:rPr>
              <a:t>透过率</a:t>
            </a:r>
            <a:r>
              <a:rPr lang="en-US" altLang="zh-CN" sz="1800" noProof="1">
                <a:latin typeface="WPS灵秀黑" charset="-122"/>
              </a:rPr>
              <a:t>55%</a:t>
            </a:r>
            <a:r>
              <a:rPr lang="zh-CN" altLang="en-US" sz="1800" noProof="1">
                <a:latin typeface="WPS灵秀黑" charset="-122"/>
              </a:rPr>
              <a:t>、张力</a:t>
            </a:r>
            <a:r>
              <a:rPr lang="en-US" altLang="zh-CN" sz="1800" noProof="1">
                <a:latin typeface="WPS灵秀黑" charset="-122"/>
              </a:rPr>
              <a:t>30N</a:t>
            </a:r>
            <a:endParaRPr lang="zh-CN" altLang="en-US" sz="1800" noProof="1">
              <a:latin typeface="WPS灵秀黑" charset="-122"/>
            </a:endParaRPr>
          </a:p>
          <a:p>
            <a:pPr defTabSz="1219170">
              <a:buSzTx/>
            </a:pPr>
            <a:r>
              <a:rPr lang="zh-CN" altLang="en-US" sz="1800" noProof="1">
                <a:latin typeface="WPS灵秀黑" charset="-122"/>
              </a:rPr>
              <a:t>增益区厚度</a:t>
            </a:r>
            <a:r>
              <a:rPr lang="en-US" altLang="zh-CN" sz="1800" noProof="1">
                <a:latin typeface="WPS灵秀黑" charset="-122"/>
              </a:rPr>
              <a:t>100μm</a:t>
            </a:r>
            <a:r>
              <a:rPr lang="zh-CN" altLang="en-US" sz="1800" noProof="1">
                <a:latin typeface="WPS灵秀黑" charset="-122"/>
              </a:rPr>
              <a:t>，支撑柱直径</a:t>
            </a:r>
            <a:r>
              <a:rPr lang="en-US" altLang="zh-CN" sz="1800" noProof="1">
                <a:latin typeface="WPS灵秀黑" charset="-122"/>
              </a:rPr>
              <a:t>1mm</a:t>
            </a:r>
            <a:r>
              <a:rPr lang="zh-CN" altLang="en-US" sz="1800" noProof="1">
                <a:latin typeface="WPS灵秀黑" charset="-122"/>
              </a:rPr>
              <a:t>，间隔</a:t>
            </a:r>
            <a:r>
              <a:rPr lang="en-US" altLang="zh-CN" sz="1800" noProof="1">
                <a:latin typeface="WPS灵秀黑" charset="-122"/>
              </a:rPr>
              <a:t>10mm</a:t>
            </a:r>
          </a:p>
          <a:p>
            <a:pPr defTabSz="1219170">
              <a:buSzTx/>
            </a:pPr>
            <a:r>
              <a:rPr lang="zh-CN" altLang="en-US" sz="1800" noProof="1">
                <a:latin typeface="WPS灵秀黑" charset="-122"/>
              </a:rPr>
              <a:t>均压环采用</a:t>
            </a:r>
            <a:r>
              <a:rPr lang="en-US" altLang="zh-CN" sz="1800" noProof="1">
                <a:latin typeface="WPS灵秀黑" charset="-122"/>
              </a:rPr>
              <a:t>PCB</a:t>
            </a:r>
            <a:r>
              <a:rPr lang="zh-CN" altLang="en-US" sz="1800" noProof="1">
                <a:latin typeface="WPS灵秀黑" charset="-122"/>
              </a:rPr>
              <a:t>制作，间隔</a:t>
            </a:r>
            <a:r>
              <a:rPr lang="en-US" altLang="zh-CN" sz="1800" noProof="1">
                <a:latin typeface="WPS灵秀黑" charset="-122"/>
              </a:rPr>
              <a:t>5mm</a:t>
            </a:r>
            <a:r>
              <a:rPr lang="zh-CN" altLang="en-US" sz="1800" noProof="1">
                <a:latin typeface="WPS灵秀黑" charset="-122"/>
              </a:rPr>
              <a:t>，电阻值按照雪崩漂移场强比</a:t>
            </a:r>
            <a:r>
              <a:rPr lang="en-US" altLang="zh-CN" sz="1800" noProof="1">
                <a:latin typeface="WPS灵秀黑" charset="-122"/>
              </a:rPr>
              <a:t>200</a:t>
            </a:r>
            <a:r>
              <a:rPr lang="zh-CN" altLang="en-US" sz="1800" noProof="1">
                <a:latin typeface="WPS灵秀黑" charset="-122"/>
              </a:rPr>
              <a:t>配置，对应最高电子透过率</a:t>
            </a:r>
            <a:endParaRPr lang="zh-CN" altLang="en-US" sz="1800" noProof="1">
              <a:latin typeface="WPS灵秀黑" charset="-122"/>
              <a:cs typeface="+mn-lt"/>
            </a:endParaRPr>
          </a:p>
        </p:txBody>
      </p:sp>
      <p:pic>
        <p:nvPicPr>
          <p:cNvPr id="1229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4" y="2277534"/>
            <a:ext cx="5604933" cy="1195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33" descr="7b0a202020202266696c746572223a202230220a7d0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8" y="3666067"/>
            <a:ext cx="2493433" cy="200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967" y="3666067"/>
            <a:ext cx="2491317" cy="2006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293" name="组合 4"/>
          <p:cNvGrpSpPr/>
          <p:nvPr/>
        </p:nvGrpSpPr>
        <p:grpSpPr>
          <a:xfrm>
            <a:off x="6576484" y="2391833"/>
            <a:ext cx="4817533" cy="3388784"/>
            <a:chOff x="8220" y="3257"/>
            <a:chExt cx="5187" cy="3752"/>
          </a:xfrm>
        </p:grpSpPr>
        <p:pic>
          <p:nvPicPr>
            <p:cNvPr id="1229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0" y="3343"/>
              <a:ext cx="2750" cy="36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5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09" y="3257"/>
              <a:ext cx="1898" cy="363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297" name="文本框 6"/>
          <p:cNvSpPr txBox="1"/>
          <p:nvPr/>
        </p:nvSpPr>
        <p:spPr>
          <a:xfrm>
            <a:off x="-285749" y="6345768"/>
            <a:ext cx="18473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zh-CN" altLang="en-US" sz="2400" dirty="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301" name="文本框 11"/>
          <p:cNvSpPr txBox="1"/>
          <p:nvPr/>
        </p:nvSpPr>
        <p:spPr>
          <a:xfrm>
            <a:off x="334434" y="5780617"/>
            <a:ext cx="11129433" cy="55668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228594" indent="-228594" algn="just" defTabSz="355591">
              <a:lnSpc>
                <a:spcPct val="110000"/>
              </a:lnSpc>
              <a:spcAft>
                <a:spcPts val="400"/>
              </a:spcAft>
              <a:buFont typeface="Wingdings" panose="05000000000000000000" charset="0"/>
              <a:buChar char="n"/>
              <a:tabLst>
                <a:tab pos="355591" algn="l"/>
              </a:tabLst>
            </a:pPr>
            <a:r>
              <a:rPr lang="en-US" altLang="zh-CN" sz="1067" b="1">
                <a:solidFill>
                  <a:srgbClr val="558ED5"/>
                </a:solidFill>
                <a:latin typeface="Calibri" panose="020F0502020204030204" pitchFamily="34" charset="0"/>
                <a:ea typeface="Times New Roman" panose="02020603050405020304"/>
              </a:rPr>
              <a:t>J. Feng, Z. Zhang, J. Liu, B. Qi, A. Wang, M. Shao, Y. Zhou, A thermal bonding method for manufacturing micromegas detectors, Nucl. Instrum. Methods Phys. Res. A 989 (2021) 164958.</a:t>
            </a:r>
          </a:p>
          <a:p>
            <a:pPr marL="228594" indent="-228594" algn="just" defTabSz="355591">
              <a:lnSpc>
                <a:spcPct val="110000"/>
              </a:lnSpc>
              <a:spcAft>
                <a:spcPts val="400"/>
              </a:spcAft>
              <a:buFont typeface="Wingdings" panose="05000000000000000000" charset="0"/>
              <a:buChar char="n"/>
              <a:tabLst>
                <a:tab pos="355591" algn="l"/>
              </a:tabLst>
            </a:pPr>
            <a:r>
              <a:rPr lang="en-US" altLang="zh-CN" sz="1067" b="1">
                <a:solidFill>
                  <a:srgbClr val="558ED5"/>
                </a:solidFill>
                <a:latin typeface="Calibri" panose="020F0502020204030204" pitchFamily="34" charset="0"/>
                <a:ea typeface="Times New Roman" panose="02020603050405020304"/>
              </a:rPr>
              <a:t>J. Feng, Z. Zhang, J. Liu, M. Shao, Y. Zhou, A novel resistive anode using a germanium film for micromegas detectors, Nucl. Instrum. Methods Phys. Res. A 1031 (2022) 166595.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spcFirstLastPara="1" vert="horz" wrap="square" lIns="121897" tIns="60932" rIns="121897" bIns="60932" rtlCol="0" anchor="ctr" anchorCtr="0">
            <a:normAutofit/>
          </a:bodyPr>
          <a:lstStyle/>
          <a:p>
            <a:pPr defTabSz="1219170"/>
            <a:r>
              <a:rPr lang="zh-CN" altLang="en-US" noProof="1">
                <a:latin typeface="WPS灵秀黑" charset="-122"/>
              </a:rPr>
              <a:t>读出电子学</a:t>
            </a:r>
            <a:endParaRPr lang="en-US" altLang="zh-CN" noProof="1">
              <a:latin typeface="WPS灵秀黑" charset="-122"/>
            </a:endParaRPr>
          </a:p>
        </p:txBody>
      </p:sp>
      <p:sp>
        <p:nvSpPr>
          <p:cNvPr id="14339" name="日期占位符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2025/8/22</a:t>
            </a:r>
          </a:p>
        </p:txBody>
      </p:sp>
      <p:sp>
        <p:nvSpPr>
          <p:cNvPr id="14340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第十三届全国先进气体探测器研讨会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14341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vert="horz" lIns="121920" tIns="60960" rIns="121920" bIns="60960" rtlCol="0" anchor="ctr" anchorCtr="0"/>
          <a:lstStyle>
            <a:lvl1pPr marL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09585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2pPr>
            <a:lvl3pPr marL="121917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3pPr>
            <a:lvl4pPr marL="1828754" lvl="3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4pPr>
            <a:lvl5pPr marL="2438339" lvl="4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fld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0" y="4486275"/>
            <a:ext cx="5280025" cy="1635125"/>
          </a:xfrm>
          <a:ln/>
        </p:spPr>
        <p:txBody>
          <a:bodyPr spcFirstLastPara="1" vert="horz" wrap="square" lIns="121897" tIns="60932" rIns="121897" bIns="60932" rtlCol="0" anchor="t" anchorCtr="0">
            <a:spAutoFit/>
          </a:bodyPr>
          <a:lstStyle/>
          <a:p>
            <a:pPr defTabSz="1219170">
              <a:buSzTx/>
            </a:pPr>
            <a:r>
              <a:rPr lang="zh-CN" altLang="en-US" noProof="1">
                <a:latin typeface="WPS灵秀黑" charset="-122"/>
                <a:cs typeface="WPS灵秀黑" charset="-122"/>
              </a:rPr>
              <a:t>电子学系统主要参数：</a:t>
            </a:r>
          </a:p>
          <a:p>
            <a:pPr lvl="1" defTabSz="1219170">
              <a:buSzTx/>
            </a:pPr>
            <a:r>
              <a:rPr lang="zh-CN" altLang="en-US" noProof="1">
                <a:latin typeface="WPS灵秀黑" charset="-122"/>
                <a:cs typeface="WPS灵秀黑" charset="-122"/>
              </a:rPr>
              <a:t>共</a:t>
            </a:r>
            <a:r>
              <a:rPr lang="en-US" altLang="zh-CN" noProof="1">
                <a:latin typeface="WPS灵秀黑" charset="-122"/>
                <a:cs typeface="WPS灵秀黑" charset="-122"/>
              </a:rPr>
              <a:t>1536</a:t>
            </a:r>
            <a:r>
              <a:rPr lang="zh-CN" altLang="en-US" noProof="1">
                <a:latin typeface="WPS灵秀黑" charset="-122"/>
                <a:cs typeface="WPS灵秀黑" charset="-122"/>
              </a:rPr>
              <a:t>通道（</a:t>
            </a:r>
            <a:r>
              <a:rPr lang="en-US" altLang="zh-CN" noProof="1">
                <a:latin typeface="WPS灵秀黑" charset="-122"/>
                <a:cs typeface="WPS灵秀黑" charset="-122"/>
              </a:rPr>
              <a:t>MTPC</a:t>
            </a:r>
            <a:r>
              <a:rPr lang="zh-CN" altLang="en-US" noProof="1">
                <a:latin typeface="WPS灵秀黑" charset="-122"/>
                <a:cs typeface="WPS灵秀黑" charset="-122"/>
              </a:rPr>
              <a:t>使用</a:t>
            </a:r>
            <a:r>
              <a:rPr lang="en-US" altLang="zh-CN" noProof="1">
                <a:latin typeface="WPS灵秀黑" charset="-122"/>
                <a:cs typeface="WPS灵秀黑" charset="-122"/>
              </a:rPr>
              <a:t>1521</a:t>
            </a:r>
            <a:r>
              <a:rPr lang="zh-CN" altLang="en-US" noProof="1">
                <a:latin typeface="WPS灵秀黑" charset="-122"/>
                <a:cs typeface="WPS灵秀黑" charset="-122"/>
              </a:rPr>
              <a:t>通道）</a:t>
            </a:r>
          </a:p>
          <a:p>
            <a:pPr lvl="1" defTabSz="1219170">
              <a:buSzTx/>
            </a:pPr>
            <a:r>
              <a:rPr lang="zh-CN" altLang="en-US" noProof="1">
                <a:latin typeface="WPS灵秀黑" charset="-122"/>
                <a:cs typeface="WPS灵秀黑" charset="-122"/>
              </a:rPr>
              <a:t>波形采样频率：</a:t>
            </a:r>
            <a:r>
              <a:rPr lang="en-US" altLang="zh-CN" noProof="1">
                <a:latin typeface="WPS灵秀黑" charset="-122"/>
                <a:cs typeface="WPS灵秀黑" charset="-122"/>
              </a:rPr>
              <a:t>40MHz</a:t>
            </a:r>
          </a:p>
          <a:p>
            <a:pPr lvl="1" defTabSz="1219170">
              <a:buSzTx/>
            </a:pPr>
            <a:r>
              <a:rPr lang="zh-CN" altLang="en-US" noProof="1">
                <a:latin typeface="WPS灵秀黑" charset="-122"/>
                <a:cs typeface="WPS灵秀黑" charset="-122"/>
              </a:rPr>
              <a:t>触发采样窗宽度：</a:t>
            </a:r>
            <a:r>
              <a:rPr lang="en-US" altLang="zh-CN" noProof="1">
                <a:latin typeface="WPS灵秀黑" charset="-122"/>
                <a:cs typeface="WPS灵秀黑" charset="-122"/>
              </a:rPr>
              <a:t>1024</a:t>
            </a:r>
            <a:r>
              <a:rPr lang="zh-CN" altLang="en-US" noProof="1">
                <a:latin typeface="WPS灵秀黑" charset="-122"/>
                <a:cs typeface="WPS灵秀黑" charset="-122"/>
              </a:rPr>
              <a:t>采样点</a:t>
            </a:r>
          </a:p>
          <a:p>
            <a:pPr lvl="1" defTabSz="1219170">
              <a:buSzTx/>
            </a:pPr>
            <a:r>
              <a:rPr lang="en-US" altLang="zh-CN" noProof="1">
                <a:latin typeface="WPS灵秀黑" charset="-122"/>
                <a:cs typeface="WPS灵秀黑" charset="-122"/>
              </a:rPr>
              <a:t>ADC</a:t>
            </a:r>
            <a:r>
              <a:rPr lang="zh-CN" altLang="en-US" noProof="1">
                <a:latin typeface="WPS灵秀黑" charset="-122"/>
                <a:cs typeface="WPS灵秀黑" charset="-122"/>
              </a:rPr>
              <a:t>位数：</a:t>
            </a:r>
            <a:r>
              <a:rPr lang="en-US" altLang="zh-CN" noProof="1">
                <a:latin typeface="WPS灵秀黑" charset="-122"/>
                <a:cs typeface="WPS灵秀黑" charset="-122"/>
              </a:rPr>
              <a:t>12bit</a:t>
            </a:r>
          </a:p>
        </p:txBody>
      </p:sp>
      <p:pic>
        <p:nvPicPr>
          <p:cNvPr id="143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685" y="188384"/>
            <a:ext cx="3414183" cy="1921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018" y="3799418"/>
            <a:ext cx="3788833" cy="2434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1" y="1989667"/>
            <a:ext cx="4110567" cy="15663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436034"/>
            <a:ext cx="7789333" cy="40618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1" name="文本框 11"/>
          <p:cNvSpPr txBox="1"/>
          <p:nvPr/>
        </p:nvSpPr>
        <p:spPr>
          <a:xfrm>
            <a:off x="299720" y="6321604"/>
            <a:ext cx="7477760" cy="34459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228594" indent="-228594" algn="just" defTabSz="355591">
              <a:lnSpc>
                <a:spcPct val="110000"/>
              </a:lnSpc>
              <a:spcAft>
                <a:spcPts val="400"/>
              </a:spcAft>
              <a:buFont typeface="Wingdings" panose="05000000000000000000" charset="0"/>
              <a:buChar char="n"/>
              <a:tabLst>
                <a:tab pos="355591" algn="l"/>
              </a:tabLst>
            </a:pPr>
            <a:r>
              <a:rPr lang="en-US" altLang="zh-CN" sz="1067" b="1">
                <a:solidFill>
                  <a:srgbClr val="558ED5"/>
                </a:solidFill>
                <a:latin typeface="Calibri" panose="020F0502020204030204" pitchFamily="34" charset="0"/>
                <a:ea typeface="Times New Roman" panose="02020603050405020304"/>
              </a:rPr>
              <a:t>Z. Chen et al, Readout system for a prototype multi-purpose time projection chamber at CSNS Back-n, 2022 JINST 17 P05032</a:t>
            </a: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50.733858267717,&quot;width&quot;:6200.977952755906}"/>
  <p:tag name="KSO_WM_DIAGRAM_VIRTUALLY_FRAME" val="{&quot;height&quot;:243.3,&quot;left&quot;:25.45,&quot;top&quot;:187.05,&quot;width&quot;:903.3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8485039370078,&quot;left&quot;:373.1483464566929,&quot;top&quot;:88.94456692913386,&quot;width&quot;:360.8005511811023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8485039370078,&quot;left&quot;:373.1483464566929,&quot;top&quot;:88.94456692913386,&quot;width&quot;:360.8005511811023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8485039370078,&quot;left&quot;:373.1483464566929,&quot;top&quot;:88.94456692913386,&quot;width&quot;:360.8005511811023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8485039370078,&quot;left&quot;:373.1483464566929,&quot;top&quot;:88.94456692913386,&quot;width&quot;:360.800551181102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1.8,&quot;left&quot;:25.45,&quot;top&quot;:93.35,&quot;width&quot;:903.3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1464566929134,&quot;left&quot;:14.134803149606299,&quot;top&quot;:83.43165354330708,&quot;width&quot;:236.4154330708661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1464566929134,&quot;left&quot;:14.134803149606299,&quot;top&quot;:83.43165354330708,&quot;width&quot;:236.4154330708661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4*79"/>
  <p:tag name="TABLE_ENDDRAG_RECT" val="309*149*394*7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cs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Calibri Light"/>
        <a:ea typeface="华文细黑"/>
        <a:cs typeface=""/>
      </a:majorFont>
      <a:minorFont>
        <a:latin typeface="Calibri Light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ns.potx" id="{98BCBD41-8599-4C98-8EAF-3D251BA867EF}" vid="{5BD6CA40-D8F1-4550-9C11-C34112E3C2A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CSNS束流扩展平台及探测器应用</Template>
  <TotalTime>110</TotalTime>
  <Words>1842</Words>
  <Application>Microsoft Office PowerPoint</Application>
  <PresentationFormat>宽屏</PresentationFormat>
  <Paragraphs>319</Paragraphs>
  <Slides>32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WPS灵秀黑</vt:lpstr>
      <vt:lpstr>等线</vt:lpstr>
      <vt:lpstr>华文楷体</vt:lpstr>
      <vt:lpstr>微软雅黑</vt:lpstr>
      <vt:lpstr>微软雅黑</vt:lpstr>
      <vt:lpstr>ADLaM Display</vt:lpstr>
      <vt:lpstr>Arial</vt:lpstr>
      <vt:lpstr>Bradley Hand ITC</vt:lpstr>
      <vt:lpstr>Calibri</vt:lpstr>
      <vt:lpstr>Calibri Light</vt:lpstr>
      <vt:lpstr>Times New Roman</vt:lpstr>
      <vt:lpstr>Wingdings</vt:lpstr>
      <vt:lpstr>1_csns</vt:lpstr>
      <vt:lpstr>白光中子多用途时间投影室</vt:lpstr>
      <vt:lpstr>PowerPoint 演示文稿</vt:lpstr>
      <vt:lpstr>PowerPoint 演示文稿</vt:lpstr>
      <vt:lpstr>Time of Flight</vt:lpstr>
      <vt:lpstr>多用途时间投影室的意义</vt:lpstr>
      <vt:lpstr>Hardware Update</vt:lpstr>
      <vt:lpstr>探测器结构</vt:lpstr>
      <vt:lpstr>探测器结构</vt:lpstr>
      <vt:lpstr>读出电子学</vt:lpstr>
      <vt:lpstr>MTPC探测器系统</vt:lpstr>
      <vt:lpstr>BLUET framework</vt:lpstr>
      <vt:lpstr>PowerPoint 演示文稿</vt:lpstr>
      <vt:lpstr>关键技术研究</vt:lpstr>
      <vt:lpstr>径迹端点定时方法</vt:lpstr>
      <vt:lpstr>高能区径迹重建方法</vt:lpstr>
      <vt:lpstr>高能区径迹重建方法</vt:lpstr>
      <vt:lpstr>电子学信号成形算法</vt:lpstr>
      <vt:lpstr>电子学信号成形算法</vt:lpstr>
      <vt:lpstr>电子学信号成形算法</vt:lpstr>
      <vt:lpstr>电子学死时间修正</vt:lpstr>
      <vt:lpstr>PowerPoint 演示文稿</vt:lpstr>
      <vt:lpstr>MTPC实验测量</vt:lpstr>
      <vt:lpstr>6Li(n,t)反应测量</vt:lpstr>
      <vt:lpstr>6Li(n,t)反应测量</vt:lpstr>
      <vt:lpstr>6Li(n,t)反应测量</vt:lpstr>
      <vt:lpstr>6Li(n,t)反应测量</vt:lpstr>
      <vt:lpstr>235U(n,f)反应测量</vt:lpstr>
      <vt:lpstr>235U(n, f) cross section measurement</vt:lpstr>
      <vt:lpstr>17O(n,α)反应测量</vt:lpstr>
      <vt:lpstr>束流实验</vt:lpstr>
      <vt:lpstr>国际同行认可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rui fan</dc:creator>
  <cp:lastModifiedBy>rui fan</cp:lastModifiedBy>
  <cp:revision>4</cp:revision>
  <dcterms:created xsi:type="dcterms:W3CDTF">2025-08-19T01:37:09Z</dcterms:created>
  <dcterms:modified xsi:type="dcterms:W3CDTF">2025-08-21T01:30:55Z</dcterms:modified>
</cp:coreProperties>
</file>