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26"/>
  </p:handoutMasterIdLst>
  <p:sldIdLst>
    <p:sldId id="451" r:id="rId3"/>
    <p:sldId id="872" r:id="rId4"/>
    <p:sldId id="867" r:id="rId5"/>
    <p:sldId id="873" r:id="rId6"/>
    <p:sldId id="465" r:id="rId7"/>
    <p:sldId id="877" r:id="rId8"/>
    <p:sldId id="874" r:id="rId9"/>
    <p:sldId id="456" r:id="rId10"/>
    <p:sldId id="868" r:id="rId11"/>
    <p:sldId id="869" r:id="rId12"/>
    <p:sldId id="457" r:id="rId13"/>
    <p:sldId id="466" r:id="rId14"/>
    <p:sldId id="863" r:id="rId15"/>
    <p:sldId id="864" r:id="rId16"/>
    <p:sldId id="859" r:id="rId17"/>
    <p:sldId id="876" r:id="rId19"/>
    <p:sldId id="865" r:id="rId20"/>
    <p:sldId id="870" r:id="rId21"/>
    <p:sldId id="875" r:id="rId22"/>
    <p:sldId id="862" r:id="rId23"/>
    <p:sldId id="878" r:id="rId24"/>
    <p:sldId id="433" r:id="rId25"/>
  </p:sldIdLst>
  <p:sldSz cx="12192000" cy="6858000"/>
  <p:notesSz cx="6858000" cy="9144000"/>
  <p:embeddedFontLst>
    <p:embeddedFont>
      <p:font typeface="Bell MT" panose="02020503060305020303" pitchFamily="18" charset="0"/>
      <p:regular r:id="rId31"/>
      <p:bold r:id="rId32"/>
      <p:italic r:id="rId33"/>
    </p:embeddedFont>
    <p:embeddedFont>
      <p:font typeface="华文中宋" panose="02010600040101010101" pitchFamily="2" charset="-122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Book Antiqua" panose="02040602050305030304" charset="0"/>
      <p:regular r:id="rId39"/>
      <p:bold r:id="rId40"/>
      <p:italic r:id="rId41"/>
      <p:boldItalic r:id="rId42"/>
    </p:embeddedFont>
  </p:embeddedFontLst>
  <p:custDataLst>
    <p:tags r:id="rId4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93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ecdoteIn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336699"/>
    <a:srgbClr val="CC9900"/>
    <a:srgbClr val="CCFF99"/>
    <a:srgbClr val="FFCCCC"/>
    <a:srgbClr val="CC3300"/>
    <a:srgbClr val="0057A7"/>
    <a:srgbClr val="FFFFD5"/>
    <a:srgbClr val="FFFFCC"/>
    <a:srgbClr val="005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4" autoAdjust="0"/>
    <p:restoredTop sz="95199" autoAdjust="0"/>
  </p:normalViewPr>
  <p:slideViewPr>
    <p:cSldViewPr snapToGrid="0" showGuides="1">
      <p:cViewPr>
        <p:scale>
          <a:sx n="120" d="100"/>
          <a:sy n="120" d="100"/>
        </p:scale>
        <p:origin x="-403" y="-192"/>
      </p:cViewPr>
      <p:guideLst>
        <p:guide orient="horz" pos="2993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3" Type="http://schemas.openxmlformats.org/officeDocument/2006/relationships/tags" Target="tags/tag54.xml"/><Relationship Id="rId42" Type="http://schemas.openxmlformats.org/officeDocument/2006/relationships/font" Target="fonts/font12.fntdata"/><Relationship Id="rId41" Type="http://schemas.openxmlformats.org/officeDocument/2006/relationships/font" Target="fonts/font11.fntdata"/><Relationship Id="rId40" Type="http://schemas.openxmlformats.org/officeDocument/2006/relationships/font" Target="fonts/font10.fntdata"/><Relationship Id="rId4" Type="http://schemas.openxmlformats.org/officeDocument/2006/relationships/slide" Target="slides/slide2.xml"/><Relationship Id="rId39" Type="http://schemas.openxmlformats.org/officeDocument/2006/relationships/font" Target="fonts/font9.fntdata"/><Relationship Id="rId38" Type="http://schemas.openxmlformats.org/officeDocument/2006/relationships/font" Target="fonts/font8.fntdata"/><Relationship Id="rId37" Type="http://schemas.openxmlformats.org/officeDocument/2006/relationships/font" Target="fonts/font7.fntdata"/><Relationship Id="rId36" Type="http://schemas.openxmlformats.org/officeDocument/2006/relationships/font" Target="fonts/font6.fntdata"/><Relationship Id="rId35" Type="http://schemas.openxmlformats.org/officeDocument/2006/relationships/font" Target="fonts/font5.fntdata"/><Relationship Id="rId34" Type="http://schemas.openxmlformats.org/officeDocument/2006/relationships/font" Target="fonts/font4.fntdata"/><Relationship Id="rId33" Type="http://schemas.openxmlformats.org/officeDocument/2006/relationships/font" Target="fonts/font3.fntdata"/><Relationship Id="rId32" Type="http://schemas.openxmlformats.org/officeDocument/2006/relationships/font" Target="fonts/font2.fntdata"/><Relationship Id="rId31" Type="http://schemas.openxmlformats.org/officeDocument/2006/relationships/font" Target="fonts/font1.fntdata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cs typeface="+mn-ea"/>
              </a:defRPr>
            </a:lvl1pPr>
          </a:lstStyle>
          <a:p>
            <a:pPr>
              <a:defRPr/>
            </a:pPr>
            <a:fld id="{A03DB56B-B622-4214-8332-31FD3357A1F9}" type="datetimeFigureOut">
              <a:rPr lang="zh-CN" altLang="en-US"/>
            </a:fld>
            <a:endParaRPr lang="zh-CN" altLang="en-US"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F77BA00-BCF9-4F2C-9F43-F8E55AC576DF}" type="slidenum">
              <a:rPr altLang="en-US"/>
            </a:fld>
            <a:endParaRPr lang="zh-CN" altLang="en-US"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E4EC22C-E8E7-41DF-8FFC-D9DBBCC34449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44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4EC22C-E8E7-41DF-8FFC-D9DBBCC344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4EC22C-E8E7-41DF-8FFC-D9DBBCC344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4EC22C-E8E7-41DF-8FFC-D9DBBCC344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image" Target="../media/image1.png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7" Type="http://schemas.openxmlformats.org/officeDocument/2006/relationships/tags" Target="../tags/tag27.xml"/><Relationship Id="rId16" Type="http://schemas.openxmlformats.org/officeDocument/2006/relationships/tags" Target="../tags/tag26.xml"/><Relationship Id="rId15" Type="http://schemas.openxmlformats.org/officeDocument/2006/relationships/tags" Target="../tags/tag25.xml"/><Relationship Id="rId14" Type="http://schemas.openxmlformats.org/officeDocument/2006/relationships/image" Target="../media/image1.png"/><Relationship Id="rId13" Type="http://schemas.openxmlformats.org/officeDocument/2006/relationships/tags" Target="../tags/tag24.xml"/><Relationship Id="rId12" Type="http://schemas.openxmlformats.org/officeDocument/2006/relationships/tags" Target="../tags/tag23.xml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image" Target="../media/image1.png"/><Relationship Id="rId17" Type="http://schemas.openxmlformats.org/officeDocument/2006/relationships/tags" Target="../tags/tag42.xml"/><Relationship Id="rId16" Type="http://schemas.openxmlformats.org/officeDocument/2006/relationships/tags" Target="../tags/tag41.xml"/><Relationship Id="rId15" Type="http://schemas.openxmlformats.org/officeDocument/2006/relationships/tags" Target="../tags/tag40.xml"/><Relationship Id="rId14" Type="http://schemas.openxmlformats.org/officeDocument/2006/relationships/tags" Target="../tags/tag39.xml"/><Relationship Id="rId13" Type="http://schemas.openxmlformats.org/officeDocument/2006/relationships/tags" Target="../tags/tag38.xml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79649" y="3434000"/>
            <a:ext cx="7632699" cy="4208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zh-CN" alt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单击此处编辑日期</a:t>
            </a:r>
            <a:endParaRPr lang="zh-CN" altLang="en-US" dirty="0"/>
          </a:p>
        </p:txBody>
      </p:sp>
      <p:sp>
        <p:nvSpPr>
          <p:cNvPr id="8" name="矩形 2"/>
          <p:cNvSpPr/>
          <p:nvPr userDrawn="1"/>
        </p:nvSpPr>
        <p:spPr>
          <a:xfrm>
            <a:off x="0" y="6119707"/>
            <a:ext cx="12192000" cy="745067"/>
          </a:xfrm>
          <a:custGeom>
            <a:avLst/>
            <a:gdLst>
              <a:gd name="connsiteX0" fmla="*/ 0 w 9144000"/>
              <a:gd name="connsiteY0" fmla="*/ 0 h 216000"/>
              <a:gd name="connsiteX1" fmla="*/ 9144000 w 9144000"/>
              <a:gd name="connsiteY1" fmla="*/ 0 h 216000"/>
              <a:gd name="connsiteX2" fmla="*/ 9144000 w 9144000"/>
              <a:gd name="connsiteY2" fmla="*/ 216000 h 216000"/>
              <a:gd name="connsiteX3" fmla="*/ 0 w 9144000"/>
              <a:gd name="connsiteY3" fmla="*/ 216000 h 216000"/>
              <a:gd name="connsiteX4" fmla="*/ 0 w 9144000"/>
              <a:gd name="connsiteY4" fmla="*/ 0 h 216000"/>
              <a:gd name="connsiteX0-1" fmla="*/ 0 w 9144000"/>
              <a:gd name="connsiteY0-2" fmla="*/ 113792 h 329792"/>
              <a:gd name="connsiteX1-3" fmla="*/ 9144000 w 9144000"/>
              <a:gd name="connsiteY1-4" fmla="*/ 113792 h 329792"/>
              <a:gd name="connsiteX2-5" fmla="*/ 9144000 w 9144000"/>
              <a:gd name="connsiteY2-6" fmla="*/ 329792 h 329792"/>
              <a:gd name="connsiteX3-7" fmla="*/ 0 w 9144000"/>
              <a:gd name="connsiteY3-8" fmla="*/ 329792 h 329792"/>
              <a:gd name="connsiteX4-9" fmla="*/ 0 w 9144000"/>
              <a:gd name="connsiteY4-10" fmla="*/ 113792 h 329792"/>
              <a:gd name="connsiteX0-11" fmla="*/ 0 w 9144000"/>
              <a:gd name="connsiteY0-12" fmla="*/ 165719 h 381719"/>
              <a:gd name="connsiteX1-13" fmla="*/ 9144000 w 9144000"/>
              <a:gd name="connsiteY1-14" fmla="*/ 165719 h 381719"/>
              <a:gd name="connsiteX2-15" fmla="*/ 9144000 w 9144000"/>
              <a:gd name="connsiteY2-16" fmla="*/ 381719 h 381719"/>
              <a:gd name="connsiteX3-17" fmla="*/ 0 w 9144000"/>
              <a:gd name="connsiteY3-18" fmla="*/ 381719 h 381719"/>
              <a:gd name="connsiteX4-19" fmla="*/ 0 w 9144000"/>
              <a:gd name="connsiteY4-20" fmla="*/ 165719 h 381719"/>
              <a:gd name="connsiteX0-21" fmla="*/ 0 w 9144000"/>
              <a:gd name="connsiteY0-22" fmla="*/ 132628 h 348628"/>
              <a:gd name="connsiteX1-23" fmla="*/ 9144000 w 9144000"/>
              <a:gd name="connsiteY1-24" fmla="*/ 132628 h 348628"/>
              <a:gd name="connsiteX2-25" fmla="*/ 9144000 w 9144000"/>
              <a:gd name="connsiteY2-26" fmla="*/ 348628 h 348628"/>
              <a:gd name="connsiteX3-27" fmla="*/ 0 w 9144000"/>
              <a:gd name="connsiteY3-28" fmla="*/ 348628 h 348628"/>
              <a:gd name="connsiteX4-29" fmla="*/ 0 w 9144000"/>
              <a:gd name="connsiteY4-30" fmla="*/ 132628 h 348628"/>
              <a:gd name="connsiteX0-31" fmla="*/ 0 w 9144000"/>
              <a:gd name="connsiteY0-32" fmla="*/ 119048 h 335048"/>
              <a:gd name="connsiteX1-33" fmla="*/ 9144000 w 9144000"/>
              <a:gd name="connsiteY1-34" fmla="*/ 119048 h 335048"/>
              <a:gd name="connsiteX2-35" fmla="*/ 9144000 w 9144000"/>
              <a:gd name="connsiteY2-36" fmla="*/ 335048 h 335048"/>
              <a:gd name="connsiteX3-37" fmla="*/ 0 w 9144000"/>
              <a:gd name="connsiteY3-38" fmla="*/ 335048 h 335048"/>
              <a:gd name="connsiteX4-39" fmla="*/ 0 w 9144000"/>
              <a:gd name="connsiteY4-40" fmla="*/ 119048 h 335048"/>
              <a:gd name="connsiteX0-41" fmla="*/ 0 w 9144000"/>
              <a:gd name="connsiteY0-42" fmla="*/ 158633 h 374633"/>
              <a:gd name="connsiteX1-43" fmla="*/ 9144000 w 9144000"/>
              <a:gd name="connsiteY1-44" fmla="*/ 158633 h 374633"/>
              <a:gd name="connsiteX2-45" fmla="*/ 9144000 w 9144000"/>
              <a:gd name="connsiteY2-46" fmla="*/ 374633 h 374633"/>
              <a:gd name="connsiteX3-47" fmla="*/ 0 w 9144000"/>
              <a:gd name="connsiteY3-48" fmla="*/ 374633 h 374633"/>
              <a:gd name="connsiteX4-49" fmla="*/ 0 w 9144000"/>
              <a:gd name="connsiteY4-50" fmla="*/ 158633 h 3746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144000" h="374633">
                <a:moveTo>
                  <a:pt x="0" y="158633"/>
                </a:moveTo>
                <a:cubicBezTo>
                  <a:pt x="4165456" y="-109488"/>
                  <a:pt x="5852160" y="12329"/>
                  <a:pt x="9144000" y="158633"/>
                </a:cubicBezTo>
                <a:lnTo>
                  <a:pt x="9144000" y="374633"/>
                </a:lnTo>
                <a:lnTo>
                  <a:pt x="0" y="374633"/>
                </a:lnTo>
                <a:lnTo>
                  <a:pt x="0" y="158633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Bell MT" panose="02020503060305020303" pitchFamily="18" charset="0"/>
              </a:defRPr>
            </a:lvl1pPr>
          </a:lstStyle>
          <a:p>
            <a:pPr>
              <a:defRPr/>
            </a:pPr>
            <a:fld id="{171E5DC5-57BB-459B-A9D2-8766B570CC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Bell MT" panose="02020503060305020303" pitchFamily="18" charset="0"/>
                <a:ea typeface="华文中宋" panose="0201060004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Bell MT" panose="02020503060305020303" pitchFamily="18" charset="0"/>
                <a:ea typeface="华文中宋" panose="02010600040101010101" pitchFamily="2" charset="-122"/>
              </a:defRPr>
            </a:lvl1pPr>
          </a:lstStyle>
          <a:p>
            <a:pPr>
              <a:defRPr/>
            </a:pPr>
            <a:fld id="{FDDE32E4-CB62-46DA-96B2-5F6272F469C2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 hasCustomPrompt="1"/>
          </p:nvPr>
        </p:nvSpPr>
        <p:spPr>
          <a:xfrm>
            <a:off x="2279649" y="2649331"/>
            <a:ext cx="7632700" cy="7746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zh-CN" altLang="en-US" sz="48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5" hasCustomPrompt="1"/>
          </p:nvPr>
        </p:nvSpPr>
        <p:spPr>
          <a:xfrm>
            <a:off x="2279649" y="3864826"/>
            <a:ext cx="7632700" cy="4208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zh-CN" alt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作者：</a:t>
            </a:r>
            <a:r>
              <a:rPr lang="en-US" altLang="zh-CN" dirty="0"/>
              <a:t>Anecdote Inn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中文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defRPr>
            </a:lvl1pPr>
          </a:lstStyle>
          <a:p>
            <a:pPr>
              <a:defRPr/>
            </a:pPr>
            <a:fld id="{171E5DC5-57BB-459B-A9D2-8766B570CC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defRPr>
            </a:lvl1pPr>
          </a:lstStyle>
          <a:p>
            <a:pPr>
              <a:defRPr/>
            </a:pPr>
            <a:fld id="{FDDE32E4-CB62-46DA-96B2-5F6272F469C2}" type="slidenum">
              <a:rPr lang="zh-CN" altLang="en-US" smtClean="0"/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 bwMode="auto">
          <a:xfrm>
            <a:off x="674229" y="2487104"/>
            <a:ext cx="3660564" cy="1255219"/>
            <a:chOff x="219753" y="1976522"/>
            <a:chExt cx="2745361" cy="941798"/>
          </a:xfrm>
        </p:grpSpPr>
        <p:sp>
          <p:nvSpPr>
            <p:cNvPr id="7" name="文本框 38"/>
            <p:cNvSpPr txBox="1">
              <a:spLocks noChangeArrowheads="1"/>
            </p:cNvSpPr>
            <p:nvPr/>
          </p:nvSpPr>
          <p:spPr bwMode="auto">
            <a:xfrm>
              <a:off x="219753" y="2418027"/>
              <a:ext cx="2741551" cy="500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 eaLnBrk="1" hangingPunct="1">
                <a:buFont typeface="Arial" panose="020B0604020202020204" pitchFamily="34" charset="0"/>
                <a:buNone/>
              </a:pPr>
              <a:r>
                <a:rPr lang="en-US" altLang="zh-CN" sz="3600" b="1" dirty="0">
                  <a:solidFill>
                    <a:schemeClr val="bg1">
                      <a:lumMod val="65000"/>
                    </a:schemeClr>
                  </a:solidFill>
                  <a:latin typeface="Bell MT" panose="02020503060305020303" pitchFamily="18" charset="0"/>
                  <a:ea typeface="华文中宋" panose="02010600040101010101" pitchFamily="2" charset="-122"/>
                </a:rPr>
                <a:t>CONTENTS</a:t>
              </a:r>
              <a:endParaRPr lang="zh-CN" altLang="en-US" sz="3600" b="1" dirty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endParaRPr>
            </a:p>
          </p:txBody>
        </p:sp>
        <p:sp>
          <p:nvSpPr>
            <p:cNvPr id="8" name="文本框 11"/>
            <p:cNvSpPr txBox="1">
              <a:spLocks noChangeArrowheads="1"/>
            </p:cNvSpPr>
            <p:nvPr/>
          </p:nvSpPr>
          <p:spPr bwMode="auto">
            <a:xfrm>
              <a:off x="1980251" y="1976522"/>
              <a:ext cx="984863" cy="577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ell MT" panose="02020503060305020303" pitchFamily="18" charset="0"/>
                  <a:ea typeface="华文中宋" panose="02010600040101010101" pitchFamily="2" charset="-122"/>
                </a:rPr>
                <a:t>目录</a:t>
              </a:r>
              <a:endPara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endParaRPr>
            </a:p>
          </p:txBody>
        </p:sp>
      </p:grpSp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 bwMode="auto">
          <a:xfrm>
            <a:off x="6764160" y="2013726"/>
            <a:ext cx="570194" cy="666786"/>
            <a:chOff x="3555214" y="2047769"/>
            <a:chExt cx="427873" cy="499465"/>
          </a:xfrm>
        </p:grpSpPr>
        <p:sp>
          <p:nvSpPr>
            <p:cNvPr id="11" name="文本框 16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555214" y="2047769"/>
              <a:ext cx="317804" cy="499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37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ell MT" panose="02020503060305020303" pitchFamily="18" charset="0"/>
                  <a:ea typeface="华文中宋" panose="02010600040101010101" pitchFamily="2" charset="-122"/>
                </a:rPr>
                <a:t>1</a:t>
              </a:r>
              <a:endParaRPr lang="zh-CN" altLang="en-US" sz="3735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endParaRPr>
            </a:p>
          </p:txBody>
        </p:sp>
        <p:cxnSp>
          <p:nvCxnSpPr>
            <p:cNvPr id="12" name="直接连接符 11"/>
            <p:cNvCxnSpPr/>
            <p:nvPr>
              <p:custDataLst>
                <p:tags r:id="rId4"/>
              </p:custDataLst>
            </p:nvPr>
          </p:nvCxnSpPr>
          <p:spPr>
            <a:xfrm flipH="1">
              <a:off x="3736893" y="2226932"/>
              <a:ext cx="246194" cy="247340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 userDrawn="1">
            <p:custDataLst>
              <p:tags r:id="rId5"/>
            </p:custDataLst>
          </p:nvPr>
        </p:nvGrpSpPr>
        <p:grpSpPr bwMode="auto">
          <a:xfrm>
            <a:off x="6764155" y="4336663"/>
            <a:ext cx="570195" cy="666786"/>
            <a:chOff x="6143228" y="2062899"/>
            <a:chExt cx="427492" cy="499465"/>
          </a:xfrm>
        </p:grpSpPr>
        <p:sp>
          <p:nvSpPr>
            <p:cNvPr id="15" name="文本框 20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143228" y="2062899"/>
              <a:ext cx="317520" cy="499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37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ell MT" panose="02020503060305020303" pitchFamily="18" charset="0"/>
                  <a:ea typeface="华文中宋" panose="02010600040101010101" pitchFamily="2" charset="-122"/>
                </a:rPr>
                <a:t>4</a:t>
              </a:r>
              <a:endParaRPr lang="zh-CN" altLang="en-US" sz="3735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endParaRPr>
            </a:p>
          </p:txBody>
        </p:sp>
        <p:cxnSp>
          <p:nvCxnSpPr>
            <p:cNvPr id="16" name="直接连接符 15"/>
            <p:cNvCxnSpPr/>
            <p:nvPr>
              <p:custDataLst>
                <p:tags r:id="rId7"/>
              </p:custDataLst>
            </p:nvPr>
          </p:nvCxnSpPr>
          <p:spPr>
            <a:xfrm flipH="1">
              <a:off x="6324746" y="2232404"/>
              <a:ext cx="245974" cy="245754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 userDrawn="1">
            <p:custDataLst>
              <p:tags r:id="rId8"/>
            </p:custDataLst>
          </p:nvPr>
        </p:nvGrpSpPr>
        <p:grpSpPr bwMode="auto">
          <a:xfrm>
            <a:off x="6764160" y="2786311"/>
            <a:ext cx="570194" cy="666787"/>
            <a:chOff x="3555214" y="2627152"/>
            <a:chExt cx="427873" cy="500984"/>
          </a:xfrm>
        </p:grpSpPr>
        <p:sp>
          <p:nvSpPr>
            <p:cNvPr id="19" name="文本框 23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55214" y="2627152"/>
              <a:ext cx="317804" cy="500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37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ell MT" panose="02020503060305020303" pitchFamily="18" charset="0"/>
                  <a:ea typeface="华文中宋" panose="02010600040101010101" pitchFamily="2" charset="-122"/>
                </a:rPr>
                <a:t>2</a:t>
              </a:r>
              <a:endParaRPr lang="zh-CN" altLang="en-US" sz="3735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endParaRPr>
            </a:p>
          </p:txBody>
        </p:sp>
        <p:cxnSp>
          <p:nvCxnSpPr>
            <p:cNvPr id="20" name="直接连接符 19"/>
            <p:cNvCxnSpPr/>
            <p:nvPr>
              <p:custDataLst>
                <p:tags r:id="rId10"/>
              </p:custDataLst>
            </p:nvPr>
          </p:nvCxnSpPr>
          <p:spPr>
            <a:xfrm flipH="1">
              <a:off x="3736893" y="2806857"/>
              <a:ext cx="246194" cy="246503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 userDrawn="1">
            <p:custDataLst>
              <p:tags r:id="rId11"/>
            </p:custDataLst>
          </p:nvPr>
        </p:nvGrpSpPr>
        <p:grpSpPr bwMode="auto">
          <a:xfrm>
            <a:off x="6764160" y="3556351"/>
            <a:ext cx="570194" cy="666786"/>
            <a:chOff x="3555214" y="3200894"/>
            <a:chExt cx="427873" cy="499465"/>
          </a:xfrm>
        </p:grpSpPr>
        <p:sp>
          <p:nvSpPr>
            <p:cNvPr id="23" name="文本框 29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555214" y="3200894"/>
              <a:ext cx="317804" cy="499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37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ell MT" panose="02020503060305020303" pitchFamily="18" charset="0"/>
                  <a:ea typeface="华文中宋" panose="02010600040101010101" pitchFamily="2" charset="-122"/>
                </a:rPr>
                <a:t>3</a:t>
              </a:r>
              <a:endParaRPr lang="zh-CN" altLang="en-US" sz="3735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endParaRPr>
            </a:p>
          </p:txBody>
        </p:sp>
        <p:cxnSp>
          <p:nvCxnSpPr>
            <p:cNvPr id="24" name="直接连接符 23"/>
            <p:cNvCxnSpPr/>
            <p:nvPr>
              <p:custDataLst>
                <p:tags r:id="rId13"/>
              </p:custDataLst>
            </p:nvPr>
          </p:nvCxnSpPr>
          <p:spPr>
            <a:xfrm flipH="1">
              <a:off x="3736893" y="3380057"/>
              <a:ext cx="246194" cy="247340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直接连接符 24"/>
          <p:cNvCxnSpPr/>
          <p:nvPr userDrawn="1"/>
        </p:nvCxnSpPr>
        <p:spPr>
          <a:xfrm>
            <a:off x="4753047" y="2525830"/>
            <a:ext cx="0" cy="20616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 userDrawn="1"/>
        </p:nvSpPr>
        <p:spPr>
          <a:xfrm>
            <a:off x="0" y="2"/>
            <a:ext cx="12192000" cy="68606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7" name="图片 26" descr="屏幕截图 2024-08-26 23085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95581" y="-2539"/>
            <a:ext cx="1064260" cy="688340"/>
          </a:xfrm>
          <a:prstGeom prst="rect">
            <a:avLst/>
          </a:prstGeom>
        </p:spPr>
      </p:pic>
      <p:sp>
        <p:nvSpPr>
          <p:cNvPr id="41" name="文本占位符 28"/>
          <p:cNvSpPr>
            <a:spLocks noGrp="1"/>
          </p:cNvSpPr>
          <p:nvPr>
            <p:ph type="body" sz="quarter" idx="16" hasCustomPrompt="1"/>
          </p:nvPr>
        </p:nvSpPr>
        <p:spPr>
          <a:xfrm>
            <a:off x="7334350" y="4465632"/>
            <a:ext cx="2743198" cy="419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zh-CN" altLang="en-US" sz="2000" kern="12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前往母版更改条目数</a:t>
            </a:r>
            <a:endParaRPr lang="zh-CN" altLang="en-US" dirty="0"/>
          </a:p>
        </p:txBody>
      </p:sp>
      <p:sp>
        <p:nvSpPr>
          <p:cNvPr id="42" name="文本占位符 28"/>
          <p:cNvSpPr>
            <a:spLocks noGrp="1"/>
          </p:cNvSpPr>
          <p:nvPr>
            <p:ph type="body" sz="quarter" idx="15" hasCustomPrompt="1"/>
          </p:nvPr>
        </p:nvSpPr>
        <p:spPr>
          <a:xfrm>
            <a:off x="7334350" y="3692167"/>
            <a:ext cx="2743198" cy="419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zh-CN" altLang="en-US" sz="2000" kern="12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单击此处编辑目录</a:t>
            </a:r>
            <a:endParaRPr lang="zh-CN" altLang="en-US" dirty="0"/>
          </a:p>
        </p:txBody>
      </p:sp>
      <p:sp>
        <p:nvSpPr>
          <p:cNvPr id="43" name="文本占位符 28"/>
          <p:cNvSpPr>
            <a:spLocks noGrp="1"/>
          </p:cNvSpPr>
          <p:nvPr>
            <p:ph type="body" sz="quarter" idx="13" hasCustomPrompt="1"/>
          </p:nvPr>
        </p:nvSpPr>
        <p:spPr>
          <a:xfrm>
            <a:off x="7334350" y="2157040"/>
            <a:ext cx="2743198" cy="4160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zh-CN" altLang="en-US" sz="2000" kern="12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单击此处编辑目录</a:t>
            </a:r>
            <a:endParaRPr lang="zh-CN" altLang="en-US" dirty="0"/>
          </a:p>
        </p:txBody>
      </p:sp>
      <p:sp>
        <p:nvSpPr>
          <p:cNvPr id="44" name="文本占位符 28"/>
          <p:cNvSpPr>
            <a:spLocks noGrp="1"/>
          </p:cNvSpPr>
          <p:nvPr>
            <p:ph type="body" sz="quarter" idx="14" hasCustomPrompt="1"/>
          </p:nvPr>
        </p:nvSpPr>
        <p:spPr>
          <a:xfrm>
            <a:off x="7334350" y="2927686"/>
            <a:ext cx="2743198" cy="419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zh-CN" altLang="en-US" sz="2000" kern="12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前往母版更改条目数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中文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占位符 28"/>
          <p:cNvSpPr>
            <a:spLocks noGrp="1"/>
          </p:cNvSpPr>
          <p:nvPr>
            <p:ph type="body" sz="quarter" idx="16" hasCustomPrompt="1"/>
          </p:nvPr>
        </p:nvSpPr>
        <p:spPr>
          <a:xfrm>
            <a:off x="7334350" y="4017397"/>
            <a:ext cx="2743198" cy="419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zh-CN" altLang="en-US" sz="2000" kern="12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前往母版更改条目数</a:t>
            </a:r>
            <a:endParaRPr lang="zh-CN" altLang="en-US" dirty="0"/>
          </a:p>
        </p:txBody>
      </p:sp>
      <p:sp>
        <p:nvSpPr>
          <p:cNvPr id="31" name="文本占位符 28"/>
          <p:cNvSpPr>
            <a:spLocks noGrp="1"/>
          </p:cNvSpPr>
          <p:nvPr>
            <p:ph type="body" sz="quarter" idx="15" hasCustomPrompt="1"/>
          </p:nvPr>
        </p:nvSpPr>
        <p:spPr>
          <a:xfrm>
            <a:off x="7334350" y="3252123"/>
            <a:ext cx="2743198" cy="419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zh-CN" altLang="en-US" sz="2000" kern="12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单击此处编辑目录</a:t>
            </a:r>
            <a:endParaRPr lang="zh-CN" altLang="en-US" dirty="0"/>
          </a:p>
        </p:txBody>
      </p:sp>
      <p:sp>
        <p:nvSpPr>
          <p:cNvPr id="29" name="文本占位符 28"/>
          <p:cNvSpPr>
            <a:spLocks noGrp="1"/>
          </p:cNvSpPr>
          <p:nvPr>
            <p:ph type="body" sz="quarter" idx="13" hasCustomPrompt="1"/>
          </p:nvPr>
        </p:nvSpPr>
        <p:spPr>
          <a:xfrm>
            <a:off x="7334348" y="1708805"/>
            <a:ext cx="2743200" cy="4160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zh-CN" altLang="en-US" sz="2000" kern="12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单击此处编辑目录</a:t>
            </a:r>
            <a:endParaRPr lang="zh-CN" altLang="en-US" dirty="0"/>
          </a:p>
        </p:txBody>
      </p:sp>
      <p:sp>
        <p:nvSpPr>
          <p:cNvPr id="30" name="文本占位符 28"/>
          <p:cNvSpPr>
            <a:spLocks noGrp="1"/>
          </p:cNvSpPr>
          <p:nvPr>
            <p:ph type="body" sz="quarter" idx="14" hasCustomPrompt="1"/>
          </p:nvPr>
        </p:nvSpPr>
        <p:spPr>
          <a:xfrm>
            <a:off x="7334350" y="2479451"/>
            <a:ext cx="2743198" cy="419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zh-CN" altLang="en-US" sz="2000" kern="12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前往母版更改条目数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defRPr>
            </a:lvl1pPr>
          </a:lstStyle>
          <a:p>
            <a:pPr>
              <a:defRPr/>
            </a:pPr>
            <a:fld id="{171E5DC5-57BB-459B-A9D2-8766B570CC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defRPr>
            </a:lvl1pPr>
          </a:lstStyle>
          <a:p>
            <a:pPr>
              <a:defRPr/>
            </a:pPr>
            <a:fld id="{FDDE32E4-CB62-46DA-96B2-5F6272F469C2}" type="slidenum">
              <a:rPr lang="zh-CN" altLang="en-US" smtClean="0"/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 bwMode="auto">
          <a:xfrm>
            <a:off x="674229" y="2487104"/>
            <a:ext cx="3660564" cy="1255219"/>
            <a:chOff x="219753" y="1976522"/>
            <a:chExt cx="2745361" cy="941798"/>
          </a:xfrm>
        </p:grpSpPr>
        <p:sp>
          <p:nvSpPr>
            <p:cNvPr id="7" name="文本框 38"/>
            <p:cNvSpPr txBox="1">
              <a:spLocks noChangeArrowheads="1"/>
            </p:cNvSpPr>
            <p:nvPr/>
          </p:nvSpPr>
          <p:spPr bwMode="auto">
            <a:xfrm>
              <a:off x="219753" y="2418027"/>
              <a:ext cx="2741551" cy="500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 eaLnBrk="1" hangingPunct="1">
                <a:buFont typeface="Arial" panose="020B0604020202020204" pitchFamily="34" charset="0"/>
                <a:buNone/>
              </a:pPr>
              <a:r>
                <a:rPr lang="en-US" altLang="zh-CN" sz="3600" b="1" dirty="0">
                  <a:solidFill>
                    <a:schemeClr val="bg1">
                      <a:lumMod val="65000"/>
                    </a:schemeClr>
                  </a:solidFill>
                  <a:latin typeface="Bell MT" panose="02020503060305020303" pitchFamily="18" charset="0"/>
                  <a:ea typeface="华文中宋" panose="02010600040101010101" pitchFamily="2" charset="-122"/>
                </a:rPr>
                <a:t>CONTENTS</a:t>
              </a:r>
              <a:endParaRPr lang="zh-CN" altLang="en-US" sz="3600" b="1" dirty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endParaRPr>
            </a:p>
          </p:txBody>
        </p:sp>
        <p:sp>
          <p:nvSpPr>
            <p:cNvPr id="8" name="文本框 11"/>
            <p:cNvSpPr txBox="1">
              <a:spLocks noChangeArrowheads="1"/>
            </p:cNvSpPr>
            <p:nvPr/>
          </p:nvSpPr>
          <p:spPr bwMode="auto">
            <a:xfrm>
              <a:off x="1980251" y="1976522"/>
              <a:ext cx="984863" cy="577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ell MT" panose="02020503060305020303" pitchFamily="18" charset="0"/>
                  <a:ea typeface="华文中宋" panose="02010600040101010101" pitchFamily="2" charset="-122"/>
                </a:rPr>
                <a:t>目录</a:t>
              </a:r>
              <a:endPara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endParaRPr>
            </a:p>
          </p:txBody>
        </p:sp>
      </p:grpSp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 bwMode="auto">
          <a:xfrm>
            <a:off x="6764160" y="1583425"/>
            <a:ext cx="570194" cy="666786"/>
            <a:chOff x="3555214" y="2047769"/>
            <a:chExt cx="427873" cy="499465"/>
          </a:xfrm>
        </p:grpSpPr>
        <p:sp>
          <p:nvSpPr>
            <p:cNvPr id="11" name="文本框 16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555214" y="2047769"/>
              <a:ext cx="317804" cy="499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37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ell MT" panose="02020503060305020303" pitchFamily="18" charset="0"/>
                  <a:ea typeface="华文中宋" panose="02010600040101010101" pitchFamily="2" charset="-122"/>
                </a:rPr>
                <a:t>1</a:t>
              </a:r>
              <a:endParaRPr lang="zh-CN" altLang="en-US" sz="3735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endParaRPr>
            </a:p>
          </p:txBody>
        </p:sp>
        <p:cxnSp>
          <p:nvCxnSpPr>
            <p:cNvPr id="12" name="直接连接符 11"/>
            <p:cNvCxnSpPr/>
            <p:nvPr>
              <p:custDataLst>
                <p:tags r:id="rId4"/>
              </p:custDataLst>
            </p:nvPr>
          </p:nvCxnSpPr>
          <p:spPr>
            <a:xfrm flipH="1">
              <a:off x="3736893" y="2226932"/>
              <a:ext cx="246194" cy="247340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 userDrawn="1">
            <p:custDataLst>
              <p:tags r:id="rId5"/>
            </p:custDataLst>
          </p:nvPr>
        </p:nvGrpSpPr>
        <p:grpSpPr bwMode="auto">
          <a:xfrm>
            <a:off x="6764155" y="3906362"/>
            <a:ext cx="570195" cy="666786"/>
            <a:chOff x="6143228" y="2062899"/>
            <a:chExt cx="427492" cy="499465"/>
          </a:xfrm>
        </p:grpSpPr>
        <p:sp>
          <p:nvSpPr>
            <p:cNvPr id="15" name="文本框 20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143228" y="2062899"/>
              <a:ext cx="317520" cy="499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37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ell MT" panose="02020503060305020303" pitchFamily="18" charset="0"/>
                  <a:ea typeface="华文中宋" panose="02010600040101010101" pitchFamily="2" charset="-122"/>
                </a:rPr>
                <a:t>4</a:t>
              </a:r>
              <a:endParaRPr lang="zh-CN" altLang="en-US" sz="3735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endParaRPr>
            </a:p>
          </p:txBody>
        </p:sp>
        <p:cxnSp>
          <p:nvCxnSpPr>
            <p:cNvPr id="16" name="直接连接符 15"/>
            <p:cNvCxnSpPr/>
            <p:nvPr>
              <p:custDataLst>
                <p:tags r:id="rId7"/>
              </p:custDataLst>
            </p:nvPr>
          </p:nvCxnSpPr>
          <p:spPr>
            <a:xfrm flipH="1">
              <a:off x="6324746" y="2232404"/>
              <a:ext cx="245974" cy="245754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 userDrawn="1">
            <p:custDataLst>
              <p:tags r:id="rId8"/>
            </p:custDataLst>
          </p:nvPr>
        </p:nvGrpSpPr>
        <p:grpSpPr bwMode="auto">
          <a:xfrm>
            <a:off x="6764160" y="2356010"/>
            <a:ext cx="570194" cy="666787"/>
            <a:chOff x="3555214" y="2627152"/>
            <a:chExt cx="427873" cy="500984"/>
          </a:xfrm>
        </p:grpSpPr>
        <p:sp>
          <p:nvSpPr>
            <p:cNvPr id="19" name="文本框 23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55214" y="2627152"/>
              <a:ext cx="317804" cy="500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37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ell MT" panose="02020503060305020303" pitchFamily="18" charset="0"/>
                  <a:ea typeface="华文中宋" panose="02010600040101010101" pitchFamily="2" charset="-122"/>
                </a:rPr>
                <a:t>2</a:t>
              </a:r>
              <a:endParaRPr lang="zh-CN" altLang="en-US" sz="3735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endParaRPr>
            </a:p>
          </p:txBody>
        </p:sp>
        <p:cxnSp>
          <p:nvCxnSpPr>
            <p:cNvPr id="20" name="直接连接符 19"/>
            <p:cNvCxnSpPr/>
            <p:nvPr>
              <p:custDataLst>
                <p:tags r:id="rId10"/>
              </p:custDataLst>
            </p:nvPr>
          </p:nvCxnSpPr>
          <p:spPr>
            <a:xfrm flipH="1">
              <a:off x="3736893" y="2806857"/>
              <a:ext cx="246194" cy="246503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 userDrawn="1">
            <p:custDataLst>
              <p:tags r:id="rId11"/>
            </p:custDataLst>
          </p:nvPr>
        </p:nvGrpSpPr>
        <p:grpSpPr bwMode="auto">
          <a:xfrm>
            <a:off x="6764160" y="3126050"/>
            <a:ext cx="570194" cy="666786"/>
            <a:chOff x="3555214" y="3200894"/>
            <a:chExt cx="427873" cy="499465"/>
          </a:xfrm>
        </p:grpSpPr>
        <p:sp>
          <p:nvSpPr>
            <p:cNvPr id="23" name="文本框 29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555214" y="3200894"/>
              <a:ext cx="317804" cy="499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37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ell MT" panose="02020503060305020303" pitchFamily="18" charset="0"/>
                  <a:ea typeface="华文中宋" panose="02010600040101010101" pitchFamily="2" charset="-122"/>
                </a:rPr>
                <a:t>3</a:t>
              </a:r>
              <a:endParaRPr lang="zh-CN" altLang="en-US" sz="3735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endParaRPr>
            </a:p>
          </p:txBody>
        </p:sp>
        <p:cxnSp>
          <p:nvCxnSpPr>
            <p:cNvPr id="24" name="直接连接符 23"/>
            <p:cNvCxnSpPr/>
            <p:nvPr>
              <p:custDataLst>
                <p:tags r:id="rId13"/>
              </p:custDataLst>
            </p:nvPr>
          </p:nvCxnSpPr>
          <p:spPr>
            <a:xfrm flipH="1">
              <a:off x="3736893" y="3380057"/>
              <a:ext cx="246194" cy="247340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直接连接符 24"/>
          <p:cNvCxnSpPr/>
          <p:nvPr userDrawn="1"/>
        </p:nvCxnSpPr>
        <p:spPr>
          <a:xfrm>
            <a:off x="4753047" y="2525830"/>
            <a:ext cx="0" cy="20616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 userDrawn="1"/>
        </p:nvSpPr>
        <p:spPr>
          <a:xfrm>
            <a:off x="0" y="2"/>
            <a:ext cx="12192000" cy="68606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7" name="图片 26" descr="屏幕截图 2024-08-26 23085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95581" y="-2539"/>
            <a:ext cx="1064260" cy="688340"/>
          </a:xfrm>
          <a:prstGeom prst="rect">
            <a:avLst/>
          </a:prstGeom>
        </p:spPr>
      </p:pic>
      <p:sp>
        <p:nvSpPr>
          <p:cNvPr id="28" name="文本占位符 28"/>
          <p:cNvSpPr>
            <a:spLocks noGrp="1"/>
          </p:cNvSpPr>
          <p:nvPr>
            <p:ph type="body" sz="quarter" idx="17" hasCustomPrompt="1"/>
          </p:nvPr>
        </p:nvSpPr>
        <p:spPr>
          <a:xfrm>
            <a:off x="7334350" y="4809726"/>
            <a:ext cx="2743198" cy="419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zh-CN" altLang="en-US" sz="2000" kern="12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单击此处编辑目录</a:t>
            </a:r>
            <a:endParaRPr lang="zh-CN" altLang="en-US" dirty="0"/>
          </a:p>
        </p:txBody>
      </p:sp>
      <p:grpSp>
        <p:nvGrpSpPr>
          <p:cNvPr id="33" name="组合 32"/>
          <p:cNvGrpSpPr/>
          <p:nvPr userDrawn="1">
            <p:custDataLst>
              <p:tags r:id="rId15"/>
            </p:custDataLst>
          </p:nvPr>
        </p:nvGrpSpPr>
        <p:grpSpPr bwMode="auto">
          <a:xfrm>
            <a:off x="6764153" y="4681255"/>
            <a:ext cx="570195" cy="666786"/>
            <a:chOff x="6143228" y="2062899"/>
            <a:chExt cx="427492" cy="499465"/>
          </a:xfrm>
        </p:grpSpPr>
        <p:sp>
          <p:nvSpPr>
            <p:cNvPr id="34" name="文本框 20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143228" y="2062899"/>
              <a:ext cx="317521" cy="499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37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ell MT" panose="02020503060305020303" pitchFamily="18" charset="0"/>
                  <a:ea typeface="华文中宋" panose="02010600040101010101" pitchFamily="2" charset="-122"/>
                </a:rPr>
                <a:t>5</a:t>
              </a:r>
              <a:endParaRPr lang="zh-CN" altLang="en-US" sz="3735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endParaRPr>
            </a:p>
          </p:txBody>
        </p:sp>
        <p:cxnSp>
          <p:nvCxnSpPr>
            <p:cNvPr id="35" name="直接连接符 34"/>
            <p:cNvCxnSpPr/>
            <p:nvPr>
              <p:custDataLst>
                <p:tags r:id="rId17"/>
              </p:custDataLst>
            </p:nvPr>
          </p:nvCxnSpPr>
          <p:spPr>
            <a:xfrm flipH="1">
              <a:off x="6324746" y="2232404"/>
              <a:ext cx="245974" cy="245754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英文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defRPr>
            </a:lvl1pPr>
          </a:lstStyle>
          <a:p>
            <a:pPr>
              <a:defRPr/>
            </a:pPr>
            <a:fld id="{171E5DC5-57BB-459B-A9D2-8766B570CC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defRPr>
            </a:lvl1pPr>
          </a:lstStyle>
          <a:p>
            <a:pPr>
              <a:defRPr/>
            </a:pPr>
            <a:fld id="{FDDE32E4-CB62-46DA-96B2-5F6272F469C2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38"/>
          <p:cNvSpPr txBox="1">
            <a:spLocks noChangeArrowheads="1"/>
          </p:cNvSpPr>
          <p:nvPr/>
        </p:nvSpPr>
        <p:spPr bwMode="auto">
          <a:xfrm>
            <a:off x="674229" y="2806601"/>
            <a:ext cx="36554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stA="25000" endPos="60000" dist="25400" dir="5400000" sy="-100000" algn="bl" rotWithShape="0"/>
                </a:effectLst>
                <a:latin typeface="Bell MT" panose="02020503060305020303" pitchFamily="18" charset="0"/>
                <a:ea typeface="华文中宋" panose="02010600040101010101" pitchFamily="2" charset="-122"/>
              </a:rPr>
              <a:t>CONTENTS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reflection stA="25000" endPos="60000" dist="25400" dir="5400000" sy="-100000" algn="bl" rotWithShape="0"/>
              </a:effectLst>
              <a:latin typeface="Bell MT" panose="02020503060305020303" pitchFamily="18" charset="0"/>
              <a:ea typeface="华文中宋" panose="02010600040101010101" pitchFamily="2" charset="-122"/>
            </a:endParaRPr>
          </a:p>
        </p:txBody>
      </p:sp>
      <p:cxnSp>
        <p:nvCxnSpPr>
          <p:cNvPr id="25" name="直接连接符 24"/>
          <p:cNvCxnSpPr/>
          <p:nvPr userDrawn="1"/>
        </p:nvCxnSpPr>
        <p:spPr>
          <a:xfrm>
            <a:off x="4753047" y="2525830"/>
            <a:ext cx="0" cy="20616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 userDrawn="1"/>
        </p:nvSpPr>
        <p:spPr>
          <a:xfrm>
            <a:off x="0" y="2"/>
            <a:ext cx="12192000" cy="68606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7" name="图片 26" descr="屏幕截图 2024-08-26 23085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581" y="-2539"/>
            <a:ext cx="1064260" cy="688340"/>
          </a:xfrm>
          <a:prstGeom prst="rect">
            <a:avLst/>
          </a:prstGeom>
        </p:spPr>
      </p:pic>
      <p:sp>
        <p:nvSpPr>
          <p:cNvPr id="29" name="文本占位符 28"/>
          <p:cNvSpPr>
            <a:spLocks noGrp="1"/>
          </p:cNvSpPr>
          <p:nvPr>
            <p:ph type="body" sz="quarter" idx="17" hasCustomPrompt="1"/>
          </p:nvPr>
        </p:nvSpPr>
        <p:spPr>
          <a:xfrm>
            <a:off x="6647066" y="4017397"/>
            <a:ext cx="2743198" cy="419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zh-CN" altLang="en-US" sz="2000" kern="12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前往母版更改条目数</a:t>
            </a:r>
            <a:endParaRPr lang="zh-CN" altLang="en-US" dirty="0"/>
          </a:p>
        </p:txBody>
      </p:sp>
      <p:sp>
        <p:nvSpPr>
          <p:cNvPr id="30" name="文本占位符 28"/>
          <p:cNvSpPr>
            <a:spLocks noGrp="1"/>
          </p:cNvSpPr>
          <p:nvPr>
            <p:ph type="body" sz="quarter" idx="18" hasCustomPrompt="1"/>
          </p:nvPr>
        </p:nvSpPr>
        <p:spPr>
          <a:xfrm>
            <a:off x="6647066" y="3250588"/>
            <a:ext cx="2743198" cy="419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zh-CN" altLang="en-US" sz="2000" kern="12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单击此处编辑目录</a:t>
            </a:r>
            <a:endParaRPr lang="zh-CN" altLang="en-US" dirty="0"/>
          </a:p>
        </p:txBody>
      </p:sp>
      <p:sp>
        <p:nvSpPr>
          <p:cNvPr id="31" name="文本占位符 28"/>
          <p:cNvSpPr>
            <a:spLocks noGrp="1"/>
          </p:cNvSpPr>
          <p:nvPr>
            <p:ph type="body" sz="quarter" idx="19" hasCustomPrompt="1"/>
          </p:nvPr>
        </p:nvSpPr>
        <p:spPr>
          <a:xfrm>
            <a:off x="6647058" y="1708805"/>
            <a:ext cx="2743206" cy="4160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zh-CN" altLang="en-US" sz="2000" kern="12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单击此处编辑目录</a:t>
            </a:r>
            <a:endParaRPr lang="zh-CN" altLang="en-US" dirty="0"/>
          </a:p>
        </p:txBody>
      </p:sp>
      <p:sp>
        <p:nvSpPr>
          <p:cNvPr id="32" name="文本占位符 28"/>
          <p:cNvSpPr>
            <a:spLocks noGrp="1"/>
          </p:cNvSpPr>
          <p:nvPr>
            <p:ph type="body" sz="quarter" idx="20" hasCustomPrompt="1"/>
          </p:nvPr>
        </p:nvSpPr>
        <p:spPr>
          <a:xfrm>
            <a:off x="6647066" y="2479451"/>
            <a:ext cx="2743198" cy="419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zh-CN" altLang="en-US" sz="2000" kern="12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前往母版更改条目数</a:t>
            </a:r>
            <a:endParaRPr lang="zh-CN" altLang="en-US" dirty="0"/>
          </a:p>
        </p:txBody>
      </p:sp>
      <p:grpSp>
        <p:nvGrpSpPr>
          <p:cNvPr id="36" name="组合 35"/>
          <p:cNvGrpSpPr/>
          <p:nvPr userDrawn="1">
            <p:custDataLst>
              <p:tags r:id="rId3"/>
            </p:custDataLst>
          </p:nvPr>
        </p:nvGrpSpPr>
        <p:grpSpPr bwMode="auto">
          <a:xfrm>
            <a:off x="6076876" y="1583425"/>
            <a:ext cx="570194" cy="666786"/>
            <a:chOff x="3555214" y="2047769"/>
            <a:chExt cx="427873" cy="499465"/>
          </a:xfrm>
        </p:grpSpPr>
        <p:sp>
          <p:nvSpPr>
            <p:cNvPr id="37" name="文本框 1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555214" y="2047769"/>
              <a:ext cx="317804" cy="499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37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ell MT" panose="02020503060305020303" pitchFamily="18" charset="0"/>
                  <a:ea typeface="华文中宋" panose="02010600040101010101" pitchFamily="2" charset="-122"/>
                </a:rPr>
                <a:t>1</a:t>
              </a:r>
              <a:endParaRPr lang="zh-CN" altLang="en-US" sz="3735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endParaRPr>
            </a:p>
          </p:txBody>
        </p:sp>
        <p:cxnSp>
          <p:nvCxnSpPr>
            <p:cNvPr id="38" name="直接连接符 37"/>
            <p:cNvCxnSpPr/>
            <p:nvPr>
              <p:custDataLst>
                <p:tags r:id="rId5"/>
              </p:custDataLst>
            </p:nvPr>
          </p:nvCxnSpPr>
          <p:spPr>
            <a:xfrm flipH="1">
              <a:off x="3736893" y="2226932"/>
              <a:ext cx="246194" cy="247340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 userDrawn="1">
            <p:custDataLst>
              <p:tags r:id="rId6"/>
            </p:custDataLst>
          </p:nvPr>
        </p:nvGrpSpPr>
        <p:grpSpPr bwMode="auto">
          <a:xfrm>
            <a:off x="6076871" y="3906362"/>
            <a:ext cx="570195" cy="666786"/>
            <a:chOff x="6143228" y="2062899"/>
            <a:chExt cx="427492" cy="499465"/>
          </a:xfrm>
        </p:grpSpPr>
        <p:sp>
          <p:nvSpPr>
            <p:cNvPr id="40" name="文本框 20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143228" y="2062899"/>
              <a:ext cx="317520" cy="499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37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ell MT" panose="02020503060305020303" pitchFamily="18" charset="0"/>
                  <a:ea typeface="华文中宋" panose="02010600040101010101" pitchFamily="2" charset="-122"/>
                </a:rPr>
                <a:t>4</a:t>
              </a:r>
              <a:endParaRPr lang="zh-CN" altLang="en-US" sz="3735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endParaRPr>
            </a:p>
          </p:txBody>
        </p:sp>
        <p:cxnSp>
          <p:nvCxnSpPr>
            <p:cNvPr id="41" name="直接连接符 40"/>
            <p:cNvCxnSpPr/>
            <p:nvPr>
              <p:custDataLst>
                <p:tags r:id="rId8"/>
              </p:custDataLst>
            </p:nvPr>
          </p:nvCxnSpPr>
          <p:spPr>
            <a:xfrm flipH="1">
              <a:off x="6324746" y="2232404"/>
              <a:ext cx="245974" cy="245754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/>
          <p:cNvGrpSpPr/>
          <p:nvPr userDrawn="1">
            <p:custDataLst>
              <p:tags r:id="rId9"/>
            </p:custDataLst>
          </p:nvPr>
        </p:nvGrpSpPr>
        <p:grpSpPr bwMode="auto">
          <a:xfrm>
            <a:off x="6076876" y="2356010"/>
            <a:ext cx="570194" cy="666787"/>
            <a:chOff x="3555214" y="2627152"/>
            <a:chExt cx="427873" cy="500984"/>
          </a:xfrm>
        </p:grpSpPr>
        <p:sp>
          <p:nvSpPr>
            <p:cNvPr id="43" name="文本框 2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55214" y="2627152"/>
              <a:ext cx="317804" cy="500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37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ell MT" panose="02020503060305020303" pitchFamily="18" charset="0"/>
                  <a:ea typeface="华文中宋" panose="02010600040101010101" pitchFamily="2" charset="-122"/>
                </a:rPr>
                <a:t>2</a:t>
              </a:r>
              <a:endParaRPr lang="zh-CN" altLang="en-US" sz="3735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endParaRPr>
            </a:p>
          </p:txBody>
        </p:sp>
        <p:cxnSp>
          <p:nvCxnSpPr>
            <p:cNvPr id="44" name="直接连接符 43"/>
            <p:cNvCxnSpPr/>
            <p:nvPr>
              <p:custDataLst>
                <p:tags r:id="rId11"/>
              </p:custDataLst>
            </p:nvPr>
          </p:nvCxnSpPr>
          <p:spPr>
            <a:xfrm flipH="1">
              <a:off x="3736893" y="2806857"/>
              <a:ext cx="246194" cy="246503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合 44"/>
          <p:cNvGrpSpPr/>
          <p:nvPr userDrawn="1">
            <p:custDataLst>
              <p:tags r:id="rId12"/>
            </p:custDataLst>
          </p:nvPr>
        </p:nvGrpSpPr>
        <p:grpSpPr bwMode="auto">
          <a:xfrm>
            <a:off x="6076876" y="3126050"/>
            <a:ext cx="570194" cy="666786"/>
            <a:chOff x="3555214" y="3200894"/>
            <a:chExt cx="427873" cy="499465"/>
          </a:xfrm>
        </p:grpSpPr>
        <p:sp>
          <p:nvSpPr>
            <p:cNvPr id="46" name="文本框 2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555214" y="3200894"/>
              <a:ext cx="317804" cy="499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37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ell MT" panose="02020503060305020303" pitchFamily="18" charset="0"/>
                  <a:ea typeface="华文中宋" panose="02010600040101010101" pitchFamily="2" charset="-122"/>
                </a:rPr>
                <a:t>3</a:t>
              </a:r>
              <a:endParaRPr lang="zh-CN" altLang="en-US" sz="3735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endParaRPr>
            </a:p>
          </p:txBody>
        </p:sp>
        <p:cxnSp>
          <p:nvCxnSpPr>
            <p:cNvPr id="47" name="直接连接符 46"/>
            <p:cNvCxnSpPr/>
            <p:nvPr>
              <p:custDataLst>
                <p:tags r:id="rId14"/>
              </p:custDataLst>
            </p:nvPr>
          </p:nvCxnSpPr>
          <p:spPr>
            <a:xfrm flipH="1">
              <a:off x="3736893" y="3380057"/>
              <a:ext cx="246194" cy="247340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文本占位符 28"/>
          <p:cNvSpPr>
            <a:spLocks noGrp="1"/>
          </p:cNvSpPr>
          <p:nvPr>
            <p:ph type="body" sz="quarter" idx="21" hasCustomPrompt="1"/>
          </p:nvPr>
        </p:nvSpPr>
        <p:spPr>
          <a:xfrm>
            <a:off x="6647066" y="4809726"/>
            <a:ext cx="2743198" cy="419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zh-CN" altLang="en-US" sz="2000" kern="12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单击此处编辑目录</a:t>
            </a:r>
            <a:endParaRPr lang="zh-CN" altLang="en-US" dirty="0"/>
          </a:p>
        </p:txBody>
      </p:sp>
      <p:grpSp>
        <p:nvGrpSpPr>
          <p:cNvPr id="49" name="组合 48"/>
          <p:cNvGrpSpPr/>
          <p:nvPr userDrawn="1">
            <p:custDataLst>
              <p:tags r:id="rId15"/>
            </p:custDataLst>
          </p:nvPr>
        </p:nvGrpSpPr>
        <p:grpSpPr bwMode="auto">
          <a:xfrm>
            <a:off x="6076869" y="4681255"/>
            <a:ext cx="570195" cy="666786"/>
            <a:chOff x="6143228" y="2062899"/>
            <a:chExt cx="427492" cy="499465"/>
          </a:xfrm>
        </p:grpSpPr>
        <p:sp>
          <p:nvSpPr>
            <p:cNvPr id="50" name="文本框 20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143228" y="2062899"/>
              <a:ext cx="317521" cy="499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37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ell MT" panose="02020503060305020303" pitchFamily="18" charset="0"/>
                  <a:ea typeface="华文中宋" panose="02010600040101010101" pitchFamily="2" charset="-122"/>
                </a:rPr>
                <a:t>5</a:t>
              </a:r>
              <a:endParaRPr lang="zh-CN" altLang="en-US" sz="3735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endParaRPr>
            </a:p>
          </p:txBody>
        </p:sp>
        <p:cxnSp>
          <p:nvCxnSpPr>
            <p:cNvPr id="51" name="直接连接符 50"/>
            <p:cNvCxnSpPr/>
            <p:nvPr>
              <p:custDataLst>
                <p:tags r:id="rId17"/>
              </p:custDataLst>
            </p:nvPr>
          </p:nvCxnSpPr>
          <p:spPr>
            <a:xfrm flipH="1">
              <a:off x="6324746" y="2232404"/>
              <a:ext cx="245974" cy="245754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普通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83201" y="790194"/>
            <a:ext cx="11223660" cy="67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8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  <a:cs typeface="Bell MT" panose="02020503060305020303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  <a:cs typeface="Bell MT" panose="02020503060305020303" pitchFamily="18" charset="0"/>
              </a:defRPr>
            </a:lvl1pPr>
          </a:lstStyle>
          <a:p>
            <a:pPr>
              <a:defRPr/>
            </a:pPr>
            <a:fld id="{37688EF7-D9B3-430E-8553-510607DC74F3}" type="slidenum">
              <a:rPr lang="zh-CN" altLang="en-US" smtClean="0"/>
            </a:fld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0" y="2"/>
            <a:ext cx="12192000" cy="68606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2" name="图片 11" descr="屏幕截图 2024-08-26 23085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581" y="-2539"/>
            <a:ext cx="1064260" cy="688340"/>
          </a:xfrm>
          <a:prstGeom prst="rect">
            <a:avLst/>
          </a:prstGeom>
        </p:spPr>
      </p:pic>
      <p:sp>
        <p:nvSpPr>
          <p:cNvPr id="15" name="文本占位符 14"/>
          <p:cNvSpPr>
            <a:spLocks noGrp="1"/>
          </p:cNvSpPr>
          <p:nvPr>
            <p:ph type="body" idx="13" hasCustomPrompt="1"/>
          </p:nvPr>
        </p:nvSpPr>
        <p:spPr>
          <a:xfrm>
            <a:off x="1767841" y="165947"/>
            <a:ext cx="9939020" cy="35390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spc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1pPr>
            <a:lvl2pPr marL="457200" indent="0" algn="r">
              <a:buNone/>
              <a:defRPr sz="1600">
                <a:latin typeface="Times New Roman" panose="02020603050405020304" pitchFamily="18" charset="0"/>
                <a:ea typeface="华文中宋" panose="02010600040101010101" pitchFamily="2" charset="-122"/>
              </a:defRPr>
            </a:lvl2pPr>
            <a:lvl3pPr algn="r">
              <a:defRPr sz="1600">
                <a:latin typeface="Times New Roman" panose="02020603050405020304" pitchFamily="18" charset="0"/>
                <a:ea typeface="华文中宋" panose="02010600040101010101" pitchFamily="2" charset="-122"/>
              </a:defRPr>
            </a:lvl3pPr>
            <a:lvl4pPr algn="r">
              <a:defRPr sz="1600">
                <a:latin typeface="Times New Roman" panose="02020603050405020304" pitchFamily="18" charset="0"/>
                <a:ea typeface="华文中宋" panose="02010600040101010101" pitchFamily="2" charset="-122"/>
              </a:defRPr>
            </a:lvl4pPr>
            <a:lvl5pPr algn="r">
              <a:defRPr sz="1600">
                <a:latin typeface="Times New Roman" panose="02020603050405020304" pitchFamily="18" charset="0"/>
                <a:ea typeface="华文中宋" panose="0201060004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单击此处编辑所属的章节标题</a:t>
            </a:r>
            <a:endParaRPr lang="zh-CN" altLang="en-US" dirty="0"/>
          </a:p>
        </p:txBody>
      </p:sp>
      <p:sp>
        <p:nvSpPr>
          <p:cNvPr id="9" name="内容占位符 10"/>
          <p:cNvSpPr>
            <a:spLocks noGrp="1"/>
          </p:cNvSpPr>
          <p:nvPr>
            <p:ph sz="quarter" idx="14"/>
          </p:nvPr>
        </p:nvSpPr>
        <p:spPr>
          <a:xfrm>
            <a:off x="483201" y="1469451"/>
            <a:ext cx="11223660" cy="48869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"/>
              <a:defRPr sz="18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w"/>
              <a:defRPr sz="16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w"/>
              <a:defRPr sz="16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w"/>
              <a:defRPr sz="16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4pPr>
            <a:lvl5pPr marL="457200" indent="-228600">
              <a:buFont typeface="Wingdings" panose="05000000000000000000" pitchFamily="2" charset="2"/>
              <a:buChar char="w"/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</p:txBody>
      </p:sp>
      <p:sp>
        <p:nvSpPr>
          <p:cNvPr id="10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defRPr>
            </a:lvl1pPr>
          </a:lstStyle>
          <a:p>
            <a:pPr>
              <a:defRPr/>
            </a:pPr>
            <a:fld id="{171E5DC5-57BB-459B-A9D2-8766B570CC9E}" type="datetimeFigureOut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  <a:cs typeface="Bell MT" panose="02020503060305020303" pitchFamily="18" charset="0"/>
              </a:defRPr>
            </a:lvl1pPr>
          </a:lstStyle>
          <a:p>
            <a:pPr>
              <a:defRPr/>
            </a:pPr>
            <a:fld id="{692A20E8-AB46-44C3-978E-101CA6C1A84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  <a:cs typeface="Bell MT" panose="02020503060305020303" pitchFamily="18" charset="0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  <a:cs typeface="Bell MT" panose="02020503060305020303" pitchFamily="18" charset="0"/>
              </a:defRPr>
            </a:lvl1pPr>
          </a:lstStyle>
          <a:p>
            <a:pPr>
              <a:defRPr/>
            </a:pPr>
            <a:fld id="{5AFDA022-29ED-4AE9-BC71-3D274CD8B1DD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3622887" y="1682327"/>
            <a:ext cx="4946227" cy="1942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rPr>
              <a:t>THANKS</a:t>
            </a:r>
            <a:endParaRPr lang="zh-CN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  <a:ea typeface="华文中宋" panose="02010600040101010101" pitchFamily="2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3284202" y="3429001"/>
            <a:ext cx="5623597" cy="8341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lang="zh-CN" altLang="en-US" sz="2400" kern="12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单击此处编辑结束语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1E5DC5-57BB-459B-A9D2-8766B570CC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88EF7-D9B3-430E-8553-510607DC74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83201" y="1469450"/>
            <a:ext cx="11223660" cy="488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83201" y="790195"/>
            <a:ext cx="11223660" cy="679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defRPr>
            </a:lvl1pPr>
          </a:lstStyle>
          <a:p>
            <a:pPr>
              <a:defRPr/>
            </a:pPr>
            <a:fld id="{171E5DC5-57BB-459B-A9D2-8766B570CC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defRPr>
            </a:lvl1pPr>
          </a:lstStyle>
          <a:p>
            <a:pPr>
              <a:defRPr/>
            </a:pPr>
            <a:fld id="{37688EF7-D9B3-430E-8553-510607DC74F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Wingdings" panose="05000000000000000000" pitchFamily="2" charset="2"/>
        <a:buChar char="w"/>
        <a:defRPr sz="18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Wingdings" panose="05000000000000000000" pitchFamily="2" charset="2"/>
        <a:buChar char="w"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Wingdings" panose="05000000000000000000" pitchFamily="2" charset="2"/>
        <a:buChar char="w"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Wingdings" panose="05000000000000000000" pitchFamily="2" charset="2"/>
        <a:buChar char="w"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Wingdings" panose="05000000000000000000" pitchFamily="2" charset="2"/>
        <a:buChar char="w"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image" Target="../media/image29.png"/><Relationship Id="rId4" Type="http://schemas.openxmlformats.org/officeDocument/2006/relationships/tags" Target="../tags/tag50.xml"/><Relationship Id="rId3" Type="http://schemas.openxmlformats.org/officeDocument/2006/relationships/image" Target="../media/image28.png"/><Relationship Id="rId2" Type="http://schemas.openxmlformats.org/officeDocument/2006/relationships/tags" Target="../tags/tag49.xml"/><Relationship Id="rId1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3.xml"/><Relationship Id="rId2" Type="http://schemas.openxmlformats.org/officeDocument/2006/relationships/image" Target="../media/image39.jpeg"/><Relationship Id="rId1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9.png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1934210" y="1583690"/>
            <a:ext cx="8323580" cy="1711325"/>
          </a:xfrm>
        </p:spPr>
        <p:txBody>
          <a:bodyPr anchor="b" anchorCtr="1">
            <a:normAutofit fontScale="90000"/>
          </a:bodyPr>
          <a:lstStyle/>
          <a:p>
            <a:r>
              <a:rPr lang="zh-CN" altLang="en-US" sz="4800" dirty="0">
                <a:latin typeface="+mn-lt"/>
                <a:cs typeface="+mn-lt"/>
              </a:rPr>
              <a:t>面向</a:t>
            </a:r>
            <a:r>
              <a:rPr lang="en-US" altLang="zh-CN" sz="4800" dirty="0">
                <a:latin typeface="+mn-lt"/>
                <a:cs typeface="+mn-lt"/>
              </a:rPr>
              <a:t>CEPC</a:t>
            </a:r>
            <a:r>
              <a:rPr lang="zh-CN" altLang="en-US" sz="4800" dirty="0">
                <a:latin typeface="+mn-lt"/>
                <a:cs typeface="+mn-lt"/>
              </a:rPr>
              <a:t>的高粒度像素型读出</a:t>
            </a:r>
            <a:endParaRPr lang="zh-CN" altLang="en-US" sz="4800" dirty="0">
              <a:latin typeface="+mn-lt"/>
              <a:cs typeface="+mn-lt"/>
            </a:endParaRPr>
          </a:p>
          <a:p>
            <a:r>
              <a:rPr lang="zh-CN" altLang="en-US" sz="4800" dirty="0">
                <a:latin typeface="+mn-lt"/>
                <a:cs typeface="+mn-lt"/>
              </a:rPr>
              <a:t>粒子鉴别模拟研究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5"/>
          </p:nvPr>
        </p:nvSpPr>
        <p:spPr>
          <a:xfrm>
            <a:off x="2486660" y="3446780"/>
            <a:ext cx="7218680" cy="761365"/>
          </a:xfrm>
        </p:spPr>
        <p:txBody>
          <a:bodyPr anchor="ctr" anchorCtr="1">
            <a:normAutofit/>
          </a:bodyPr>
          <a:lstStyle/>
          <a:p>
            <a:r>
              <a:rPr lang="zh-CN" altLang="en-US" sz="1800" b="1" u="sng" dirty="0"/>
              <a:t>张锦闲</a:t>
            </a:r>
            <a:r>
              <a:rPr lang="zh-CN" altLang="en-US" sz="1800" dirty="0"/>
              <a:t>，祁辉荣，佘信，常悦，赵光，伍灵慧，邓智，王贻芳，李刚，傅成栋，陈明水，阮曼奇，王建春等</a:t>
            </a:r>
            <a:endParaRPr lang="zh-CN" altLang="en-US" sz="1800" dirty="0"/>
          </a:p>
        </p:txBody>
      </p:sp>
      <p:sp>
        <p:nvSpPr>
          <p:cNvPr id="6" name="文本占位符 4"/>
          <p:cNvSpPr>
            <a:spLocks noGrp="1"/>
          </p:cNvSpPr>
          <p:nvPr/>
        </p:nvSpPr>
        <p:spPr>
          <a:xfrm>
            <a:off x="2738755" y="4208145"/>
            <a:ext cx="6714490" cy="17189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lang="zh-CN" altLang="en-US" sz="1800" kern="1200" spc="15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w"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w"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w"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w"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lt"/>
              </a:rPr>
              <a:t>1. 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lt"/>
              </a:rPr>
              <a:t>中国科学院高能物理研究所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lt"/>
            </a:endParaRPr>
          </a:p>
          <a:p>
            <a:pPr algn="l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lt"/>
              </a:rPr>
              <a:t>2. 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lt"/>
              </a:rPr>
              <a:t>核探测与核电子学国家重点实验室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lt"/>
            </a:endParaRPr>
          </a:p>
          <a:p>
            <a:pPr algn="l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lt"/>
              </a:rPr>
              <a:t>3. 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lt"/>
              </a:rPr>
              <a:t>清华大学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lt"/>
            </a:endParaRPr>
          </a:p>
          <a:p>
            <a:pPr algn="l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lt"/>
              </a:rPr>
              <a:t>4. 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lt"/>
              </a:rPr>
              <a:t>中国科学院大学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lt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477895" y="6356350"/>
            <a:ext cx="5236210" cy="365125"/>
          </a:xfrm>
        </p:spPr>
        <p:txBody>
          <a:bodyPr/>
          <a:lstStyle/>
          <a:p>
            <a:pPr>
              <a:defRPr/>
            </a:pPr>
            <a:r>
              <a:rPr lang="zh-CN" altLang="en-US" sz="1600"/>
              <a:t>2025/8/</a:t>
            </a:r>
            <a:r>
              <a:rPr lang="en-US" altLang="zh-CN" sz="1600"/>
              <a:t>21</a:t>
            </a:r>
            <a:r>
              <a:rPr lang="en-US" sz="1600"/>
              <a:t>	</a:t>
            </a:r>
            <a:r>
              <a:rPr lang="zh-CN" altLang="en-US" sz="1600"/>
              <a:t>第十三届全国先进气体探测器会议</a:t>
            </a:r>
            <a:endParaRPr lang="zh-CN" altLang="en-US"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67015" y="2127131"/>
            <a:ext cx="3820795" cy="1967865"/>
          </a:xfrm>
          <a:prstGeom prst="rect">
            <a:avLst/>
          </a:prstGeom>
        </p:spPr>
      </p:pic>
      <p:sp>
        <p:nvSpPr>
          <p:cNvPr id="9" name="标题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dirty="0"/>
              <a:t>物理模拟：漂移与倍增过程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E32E4-CB62-46DA-96B2-5F6272F469C2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TPC</a:t>
            </a:r>
            <a:r>
              <a:rPr lang="zh-CN" altLang="en-US" dirty="0">
                <a:sym typeface="+mn-ea"/>
              </a:rPr>
              <a:t>模拟研究框架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内容占位符 7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483201" y="1469451"/>
                <a:ext cx="5701665" cy="3936365"/>
              </a:xfrm>
            </p:spPr>
            <p:txBody>
              <a:bodyPr>
                <a:normAutofit/>
              </a:bodyPr>
              <a:lstStyle/>
              <a:p>
                <a:pPr fontAlgn="auto">
                  <a:lnSpc>
                    <a:spcPct val="150000"/>
                  </a:lnSpc>
                </a:pPr>
                <a:r>
                  <a:rPr lang="zh-CN" altLang="en-US" sz="1600" dirty="0">
                    <a:latin typeface="+mn-lt"/>
                  </a:rPr>
                  <a:t>漂移过程</a:t>
                </a:r>
                <a:r>
                  <a:rPr lang="zh-CN" altLang="en-US" sz="1600" dirty="0">
                    <a:solidFill>
                      <a:srgbClr val="0070C0"/>
                    </a:solidFill>
                    <a:latin typeface="+mn-lt"/>
                  </a:rPr>
                  <a:t>利用</a:t>
                </a:r>
                <a:r>
                  <a:rPr lang="en-US" altLang="zh-CN" sz="1600" dirty="0">
                    <a:solidFill>
                      <a:srgbClr val="0070C0"/>
                    </a:solidFill>
                    <a:latin typeface="+mn-lt"/>
                  </a:rPr>
                  <a:t>Garfield++</a:t>
                </a:r>
                <a:r>
                  <a:rPr lang="zh-CN" altLang="en-US" sz="1600" dirty="0">
                    <a:solidFill>
                      <a:srgbClr val="0070C0"/>
                    </a:solidFill>
                    <a:latin typeface="+mn-lt"/>
                  </a:rPr>
                  <a:t>实现参数化</a:t>
                </a:r>
                <a:r>
                  <a:rPr lang="zh-CN" altLang="en-US" sz="1600" dirty="0">
                    <a:latin typeface="+mn-lt"/>
                  </a:rPr>
                  <a:t>：</a:t>
                </a:r>
                <a:endParaRPr lang="zh-CN" altLang="en-US" sz="1600" dirty="0">
                  <a:latin typeface="+mn-lt"/>
                </a:endParaRPr>
              </a:p>
              <a:p>
                <a:pPr fontAlgn="auto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pc="100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spc="100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600" b="0" i="1" spc="100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sz="1600" b="0" i="1" spc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1600" b="0" i="1" spc="100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1600" i="1" spc="1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cm</m:t>
                        </m:r>
                      </m:e>
                    </m:d>
                    <m:r>
                      <a:rPr lang="en-US" altLang="zh-CN" sz="1600" b="0" i="1" spc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1600" b="0" i="1" spc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zh-CN" sz="1600" b="0" i="1" spc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1600" b="0" i="1" spc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001403</m:t>
                    </m:r>
                    <m:r>
                      <a:rPr lang="en-US" altLang="zh-CN" sz="1600" b="0" i="1" spc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1600" b="0" i="1" spc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zh-CN" sz="1600" b="0" i="1" spc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1600" b="0" i="1" spc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003011</m:t>
                    </m:r>
                    <m:rad>
                      <m:radPr>
                        <m:degHide m:val="on"/>
                        <m:ctrlPr>
                          <a:rPr lang="en-US" altLang="zh-CN" sz="1600" b="0" i="1" spc="100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zh-CN" sz="1600" b="0" i="1" spc="100" dirty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pc="100" dirty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600" i="1" spc="100" dirty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drift</m:t>
                            </m:r>
                          </m:sub>
                        </m:sSub>
                        <m:r>
                          <a:rPr lang="en-US" altLang="zh-CN" sz="1600" b="0" i="1" spc="100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altLang="zh-CN" sz="1600" b="0" i="1" spc="100" dirty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1600" i="1" spc="100" dirty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cm</m:t>
                            </m:r>
                          </m:e>
                        </m:d>
                      </m:e>
                    </m:rad>
                    <m:r>
                      <a:rPr lang="en-US" altLang="zh-CN" sz="1600" b="0" i="1" spc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altLang="zh-CN" sz="1600" b="0" i="1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 fontAlgn="auto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pc="100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spc="100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600" b="0" i="1" spc="100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sz="1600" b="0" i="1" spc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1600" b="0" i="1" spc="100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1600" i="1" spc="1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cm</m:t>
                        </m:r>
                      </m:e>
                    </m:d>
                    <m:r>
                      <a:rPr lang="en-US" altLang="zh-CN" sz="1600" b="0" i="1" spc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1600" b="0" i="1" spc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zh-CN" sz="1600" b="0" i="1" spc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1600" b="0" i="1" spc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001604</m:t>
                    </m:r>
                    <m:r>
                      <a:rPr lang="en-US" altLang="zh-CN" sz="1600" b="0" i="1" spc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1600" b="0" i="1" spc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zh-CN" sz="1600" b="0" i="1" spc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1600" b="0" i="1" spc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003042</m:t>
                    </m:r>
                    <m:rad>
                      <m:radPr>
                        <m:degHide m:val="on"/>
                        <m:ctrlPr>
                          <a:rPr lang="en-US" altLang="zh-CN" sz="1600" b="0" i="1" spc="100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zh-CN" sz="1600" b="0" i="1" spc="100" dirty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pc="100" dirty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600" i="1" spc="100" dirty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drift</m:t>
                            </m:r>
                          </m:sub>
                        </m:sSub>
                        <m:r>
                          <a:rPr lang="en-US" altLang="zh-CN" sz="1600" b="0" i="1" spc="100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altLang="zh-CN" sz="1600" b="0" i="1" spc="100" dirty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1600" i="1" spc="100" dirty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cm</m:t>
                            </m:r>
                          </m:e>
                        </m:d>
                      </m:e>
                    </m:rad>
                    <m:r>
                      <a:rPr lang="en-US" altLang="zh-CN" sz="16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altLang="zh-CN" sz="1600" dirty="0">
                  <a:latin typeface="+mn-lt"/>
                </a:endParaRPr>
              </a:p>
            </p:txBody>
          </p:sp>
        </mc:Choice>
        <mc:Fallback>
          <p:sp>
            <p:nvSpPr>
              <p:cNvPr id="8" name="内容占位符 7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483201" y="1469451"/>
                <a:ext cx="5701665" cy="3936365"/>
              </a:xfrm>
              <a:blipFill rotWithShape="1">
                <a:blip r:embed="rId2"/>
                <a:stretch>
                  <a:fillRect l="-11" t="-2" r="11" b="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内容占位符 7"/>
          <p:cNvSpPr>
            <a:spLocks noGrp="1"/>
          </p:cNvSpPr>
          <p:nvPr/>
        </p:nvSpPr>
        <p:spPr>
          <a:xfrm>
            <a:off x="7383780" y="1469451"/>
            <a:ext cx="4323080" cy="4229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"/>
              <a:defRPr sz="18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w"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w"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w"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defRPr>
            </a:lvl4pPr>
            <a:lvl5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w"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</a:pPr>
            <a:r>
              <a:rPr lang="zh-CN" altLang="en-US" sz="1600" dirty="0">
                <a:latin typeface="+mn-lt"/>
              </a:rPr>
              <a:t>倍增过程：</a:t>
            </a:r>
            <a:endParaRPr lang="zh-CN" altLang="en-US" sz="1600" dirty="0">
              <a:latin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" b="811"/>
          <a:stretch>
            <a:fillRect/>
          </a:stretch>
        </p:blipFill>
        <p:spPr>
          <a:xfrm>
            <a:off x="7651716" y="4181779"/>
            <a:ext cx="4056380" cy="225298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9371823" y="3292592"/>
            <a:ext cx="182816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Book Antiqua" panose="02040602050305030304" charset="0"/>
              </a:rPr>
              <a:t>Amplification ~ 2000</a:t>
            </a:r>
            <a:endParaRPr lang="en-US" altLang="zh-CN" sz="1400" dirty="0">
              <a:solidFill>
                <a:schemeClr val="accent5">
                  <a:lumMod val="50000"/>
                </a:schemeClr>
              </a:solidFill>
              <a:latin typeface="Book Antiqua" panose="02040602050305030304" charset="0"/>
            </a:endParaRPr>
          </a:p>
        </p:txBody>
      </p:sp>
      <p:pic>
        <p:nvPicPr>
          <p:cNvPr id="10" name="图片 9" descr="下载"/>
          <p:cNvPicPr>
            <a:picLocks noChangeAspect="1"/>
          </p:cNvPicPr>
          <p:nvPr/>
        </p:nvPicPr>
        <p:blipFill>
          <a:blip r:embed="rId4"/>
          <a:srcRect t="9057" b="-1974"/>
          <a:stretch>
            <a:fillRect/>
          </a:stretch>
        </p:blipFill>
        <p:spPr>
          <a:xfrm>
            <a:off x="254635" y="3592830"/>
            <a:ext cx="7168515" cy="2502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Cluster Counting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研究方法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E32E4-CB62-46DA-96B2-5F6272F469C2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zh-CN" dirty="0" err="1">
                <a:sym typeface="+mn-ea"/>
              </a:rPr>
              <a:t>TPC</a:t>
            </a:r>
            <a:r>
              <a:rPr dirty="0" err="1">
                <a:sym typeface="+mn-ea"/>
              </a:rPr>
              <a:t>粒子鉴别模拟研究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内容占位符 7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483201" y="1645330"/>
                <a:ext cx="7793384" cy="156439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latin typeface="+mn-lt"/>
                  </a:rPr>
                  <a:t>通过合适的读出</a:t>
                </a:r>
                <a:r>
                  <a:rPr lang="en-US" altLang="zh-CN" sz="1600" dirty="0">
                    <a:latin typeface="+mn-lt"/>
                  </a:rPr>
                  <a:t>pixel</a:t>
                </a:r>
                <a:r>
                  <a:rPr lang="zh-CN" altLang="en-US" sz="1600" dirty="0">
                    <a:latin typeface="+mn-lt"/>
                  </a:rPr>
                  <a:t>尺寸选取，</a:t>
                </a:r>
                <a:r>
                  <a:rPr lang="zh-CN" altLang="en-US" sz="1600" dirty="0">
                    <a:solidFill>
                      <a:srgbClr val="0070C0"/>
                    </a:solidFill>
                    <a:latin typeface="+mn-lt"/>
                  </a:rPr>
                  <a:t>使得原初电子数量与着火</a:t>
                </a:r>
                <a:r>
                  <a:rPr lang="en-US" altLang="zh-CN" sz="1600" dirty="0">
                    <a:solidFill>
                      <a:srgbClr val="0070C0"/>
                    </a:solidFill>
                    <a:latin typeface="+mn-lt"/>
                  </a:rPr>
                  <a:t>pixel</a:t>
                </a:r>
                <a:r>
                  <a:rPr lang="zh-CN" altLang="en-US" sz="1600" dirty="0">
                    <a:solidFill>
                      <a:srgbClr val="0070C0"/>
                    </a:solidFill>
                    <a:latin typeface="+mn-lt"/>
                  </a:rPr>
                  <a:t>数量成正比</a:t>
                </a:r>
                <a:r>
                  <a:rPr lang="zh-CN" altLang="en-US" sz="1600" dirty="0">
                    <a:latin typeface="+mn-lt"/>
                  </a:rPr>
                  <a:t>。</a:t>
                </a:r>
                <a:endParaRPr lang="en-US" altLang="zh-CN" sz="1600" dirty="0">
                  <a:latin typeface="+mn-lt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zh-CN" sz="1600" i="1" smtClean="0"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1600" i="1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altLang="zh-CN" sz="16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1600" i="1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altLang="zh-CN" sz="16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600" i="1" smtClean="0"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zh-CN" altLang="en-US" sz="1600" i="1">
                            <a:latin typeface="Cambria Math" panose="02040503050406030204" pitchFamily="18" charset="0"/>
                          </a:rPr>
                          <m:t>着火</m:t>
                        </m:r>
                        <m:r>
                          <a:rPr lang="zh-CN" altLang="en-US" sz="1600" i="1" smtClean="0">
                            <a:latin typeface="Cambria Math" panose="02040503050406030204" pitchFamily="18" charset="0"/>
                          </a:rPr>
                          <m:t>像素数</m:t>
                        </m:r>
                      </m:num>
                      <m:den>
                        <m:r>
                          <a:rPr lang="zh-CN" altLang="en-US" sz="1600" i="1">
                            <a:latin typeface="Cambria Math" panose="02040503050406030204" pitchFamily="18" charset="0"/>
                          </a:rPr>
                          <m:t>径迹</m:t>
                        </m:r>
                        <m:r>
                          <a:rPr lang="zh-CN" altLang="en-US" sz="1600" i="1" smtClean="0">
                            <a:latin typeface="Cambria Math" panose="02040503050406030204" pitchFamily="18" charset="0"/>
                          </a:rPr>
                          <m:t>长度</m:t>
                        </m:r>
                      </m:den>
                    </m:f>
                  </m:oMath>
                </a14:m>
                <a:endParaRPr lang="zh-CN" altLang="en-US" sz="1600" dirty="0">
                  <a:latin typeface="+mn-lt"/>
                </a:endParaRPr>
              </a:p>
            </p:txBody>
          </p:sp>
        </mc:Choice>
        <mc:Fallback>
          <p:sp>
            <p:nvSpPr>
              <p:cNvPr id="8" name="内容占位符 7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483201" y="1645330"/>
                <a:ext cx="7793384" cy="1564392"/>
              </a:xfrm>
              <a:blipFill rotWithShape="1">
                <a:blip r:embed="rId1"/>
                <a:stretch>
                  <a:fillRect l="-8" t="-3" r="8" b="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文本框 34"/>
          <p:cNvSpPr txBox="1"/>
          <p:nvPr/>
        </p:nvSpPr>
        <p:spPr>
          <a:xfrm>
            <a:off x="5977255" y="6372225"/>
            <a:ext cx="45586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5">
                    <a:lumMod val="50000"/>
                  </a:schemeClr>
                </a:solidFill>
              </a:rPr>
              <a:t>不同种类粒子产生的</a:t>
            </a:r>
            <a:r>
              <a:rPr lang="en-US" altLang="zh-CN" sz="1200" dirty="0" err="1">
                <a:solidFill>
                  <a:schemeClr val="accent5">
                    <a:lumMod val="50000"/>
                  </a:schemeClr>
                </a:solidFill>
              </a:rPr>
              <a:t>d</a:t>
            </a:r>
            <a:r>
              <a:rPr lang="en-US" altLang="zh-CN" sz="1200" i="1" dirty="0" err="1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</a:rPr>
              <a:t>/d</a:t>
            </a:r>
            <a:r>
              <a:rPr lang="en-US" altLang="zh-CN" sz="1200" i="1" dirty="0">
                <a:solidFill>
                  <a:schemeClr val="accent5">
                    <a:lumMod val="50000"/>
                  </a:schemeClr>
                </a:solidFill>
              </a:rPr>
              <a:t>x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zh-CN" sz="1200" b="1" dirty="0">
                <a:solidFill>
                  <a:schemeClr val="accent5">
                    <a:lumMod val="50000"/>
                  </a:schemeClr>
                </a:solidFill>
              </a:rPr>
              <a:t>(truth)</a:t>
            </a:r>
            <a:r>
              <a:rPr lang="zh-CN" altLang="en-US" sz="1200" dirty="0">
                <a:solidFill>
                  <a:schemeClr val="accent5">
                    <a:lumMod val="50000"/>
                  </a:schemeClr>
                </a:solidFill>
              </a:rPr>
              <a:t>（左）和</a:t>
            </a:r>
            <a:r>
              <a:rPr lang="en-US" altLang="zh-CN" sz="1200" dirty="0" err="1">
                <a:solidFill>
                  <a:schemeClr val="accent5">
                    <a:lumMod val="50000"/>
                  </a:schemeClr>
                </a:solidFill>
              </a:rPr>
              <a:t>d</a:t>
            </a:r>
            <a:r>
              <a:rPr lang="en-US" altLang="zh-CN" sz="1200" i="1" dirty="0" err="1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</a:rPr>
              <a:t>/d</a:t>
            </a:r>
            <a:r>
              <a:rPr lang="en-US" altLang="zh-CN" sz="1200" i="1" dirty="0">
                <a:solidFill>
                  <a:schemeClr val="accent5">
                    <a:lumMod val="50000"/>
                  </a:schemeClr>
                </a:solidFill>
              </a:rPr>
              <a:t>x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zh-CN" sz="1200" b="1" dirty="0">
                <a:solidFill>
                  <a:schemeClr val="accent5">
                    <a:lumMod val="50000"/>
                  </a:schemeClr>
                </a:solidFill>
              </a:rPr>
              <a:t>(signal)</a:t>
            </a:r>
            <a:r>
              <a:rPr lang="zh-CN" altLang="en-US" sz="1200" dirty="0">
                <a:solidFill>
                  <a:schemeClr val="accent5">
                    <a:lumMod val="50000"/>
                  </a:schemeClr>
                </a:solidFill>
              </a:rPr>
              <a:t>（右）</a:t>
            </a:r>
            <a:endParaRPr lang="zh-CN" altLang="en-US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8128317" y="848918"/>
            <a:ext cx="3707765" cy="2594610"/>
            <a:chOff x="12807" y="1512"/>
            <a:chExt cx="5839" cy="4086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13408" y="1589"/>
              <a:ext cx="4238" cy="772"/>
            </a:xfrm>
            <a:prstGeom prst="line">
              <a:avLst/>
            </a:prstGeom>
            <a:ln w="12700" cap="flat" cmpd="sng" algn="ctr">
              <a:solidFill>
                <a:srgbClr val="CC3300"/>
              </a:solidFill>
              <a:prstDash val="dash"/>
              <a:miter lim="800000"/>
            </a:ln>
          </p:spPr>
          <p:style>
            <a:lnRef idx="0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42" name="八角星 72"/>
            <p:cNvSpPr/>
            <p:nvPr/>
          </p:nvSpPr>
          <p:spPr>
            <a:xfrm>
              <a:off x="15771" y="1920"/>
              <a:ext cx="237" cy="237"/>
            </a:xfrm>
            <a:prstGeom prst="star8">
              <a:avLst/>
            </a:pr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3" name="直接箭头连接符 42"/>
            <p:cNvCxnSpPr>
              <a:stCxn id="42" idx="2"/>
            </p:cNvCxnSpPr>
            <p:nvPr/>
          </p:nvCxnSpPr>
          <p:spPr>
            <a:xfrm flipH="1">
              <a:off x="15285" y="2157"/>
              <a:ext cx="605" cy="2487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44" name="直接箭头连接符 43"/>
            <p:cNvCxnSpPr/>
            <p:nvPr/>
          </p:nvCxnSpPr>
          <p:spPr>
            <a:xfrm flipH="1">
              <a:off x="15753" y="2157"/>
              <a:ext cx="137" cy="2487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45" name="直接箭头连接符 44"/>
            <p:cNvCxnSpPr>
              <a:stCxn id="42" idx="2"/>
            </p:cNvCxnSpPr>
            <p:nvPr/>
          </p:nvCxnSpPr>
          <p:spPr>
            <a:xfrm>
              <a:off x="15890" y="2157"/>
              <a:ext cx="473" cy="2491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13347" y="4636"/>
              <a:ext cx="4386" cy="3"/>
            </a:xfrm>
            <a:prstGeom prst="line">
              <a:avLst/>
            </a:prstGeom>
            <a:ln w="127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ysDot"/>
              <a:miter lim="800000"/>
            </a:ln>
          </p:spPr>
          <p:style>
            <a:lnRef idx="0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13359" y="5087"/>
              <a:ext cx="4365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48" name="直接箭头连接符 47"/>
            <p:cNvCxnSpPr/>
            <p:nvPr/>
          </p:nvCxnSpPr>
          <p:spPr>
            <a:xfrm flipH="1">
              <a:off x="14984" y="4630"/>
              <a:ext cx="301" cy="462"/>
            </a:xfrm>
            <a:prstGeom prst="straightConnector1">
              <a:avLst/>
            </a:prstGeom>
            <a:ln w="9525">
              <a:solidFill>
                <a:srgbClr val="0070C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49" name="直接箭头连接符 48"/>
            <p:cNvCxnSpPr/>
            <p:nvPr/>
          </p:nvCxnSpPr>
          <p:spPr>
            <a:xfrm flipH="1">
              <a:off x="15225" y="4617"/>
              <a:ext cx="67" cy="487"/>
            </a:xfrm>
            <a:prstGeom prst="straightConnector1">
              <a:avLst/>
            </a:prstGeom>
            <a:ln w="9525">
              <a:solidFill>
                <a:srgbClr val="0070C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0" name="直接箭头连接符 49"/>
            <p:cNvCxnSpPr/>
            <p:nvPr/>
          </p:nvCxnSpPr>
          <p:spPr>
            <a:xfrm>
              <a:off x="15292" y="4627"/>
              <a:ext cx="152" cy="464"/>
            </a:xfrm>
            <a:prstGeom prst="straightConnector1">
              <a:avLst/>
            </a:prstGeom>
            <a:ln w="9525">
              <a:solidFill>
                <a:srgbClr val="0070C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1" name="直接箭头连接符 50"/>
            <p:cNvCxnSpPr/>
            <p:nvPr/>
          </p:nvCxnSpPr>
          <p:spPr>
            <a:xfrm flipH="1">
              <a:off x="15557" y="4634"/>
              <a:ext cx="199" cy="462"/>
            </a:xfrm>
            <a:prstGeom prst="straightConnector1">
              <a:avLst/>
            </a:prstGeom>
            <a:ln w="9525">
              <a:solidFill>
                <a:srgbClr val="0070C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2" name="直接箭头连接符 51"/>
            <p:cNvCxnSpPr/>
            <p:nvPr/>
          </p:nvCxnSpPr>
          <p:spPr>
            <a:xfrm>
              <a:off x="15756" y="4627"/>
              <a:ext cx="92" cy="462"/>
            </a:xfrm>
            <a:prstGeom prst="straightConnector1">
              <a:avLst/>
            </a:prstGeom>
            <a:ln w="9525">
              <a:solidFill>
                <a:srgbClr val="0070C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3" name="直接箭头连接符 52"/>
            <p:cNvCxnSpPr/>
            <p:nvPr/>
          </p:nvCxnSpPr>
          <p:spPr>
            <a:xfrm flipH="1">
              <a:off x="16158" y="4634"/>
              <a:ext cx="196" cy="455"/>
            </a:xfrm>
            <a:prstGeom prst="straightConnector1">
              <a:avLst/>
            </a:prstGeom>
            <a:ln w="9525">
              <a:solidFill>
                <a:srgbClr val="0070C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4" name="直接箭头连接符 53"/>
            <p:cNvCxnSpPr/>
            <p:nvPr/>
          </p:nvCxnSpPr>
          <p:spPr>
            <a:xfrm>
              <a:off x="16361" y="4627"/>
              <a:ext cx="40" cy="464"/>
            </a:xfrm>
            <a:prstGeom prst="straightConnector1">
              <a:avLst/>
            </a:prstGeom>
            <a:ln w="9525">
              <a:solidFill>
                <a:srgbClr val="0070C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5" name="直接箭头连接符 54"/>
            <p:cNvCxnSpPr/>
            <p:nvPr/>
          </p:nvCxnSpPr>
          <p:spPr>
            <a:xfrm>
              <a:off x="16361" y="4627"/>
              <a:ext cx="190" cy="458"/>
            </a:xfrm>
            <a:prstGeom prst="straightConnector1">
              <a:avLst/>
            </a:prstGeom>
            <a:ln w="9525">
              <a:solidFill>
                <a:srgbClr val="0070C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56" name="文本框 55"/>
            <p:cNvSpPr txBox="1"/>
            <p:nvPr/>
          </p:nvSpPr>
          <p:spPr>
            <a:xfrm>
              <a:off x="12964" y="1627"/>
              <a:ext cx="1185" cy="57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1400" dirty="0">
                  <a:solidFill>
                    <a:srgbClr val="CC3300"/>
                  </a:solidFill>
                  <a:latin typeface="Book Antiqua" panose="02040602050305030304" charset="0"/>
                  <a:cs typeface="Book Antiqua" panose="02040602050305030304" charset="0"/>
                </a:rPr>
                <a:t>track</a:t>
              </a:r>
              <a:endParaRPr lang="en-US" altLang="zh-CN" sz="1400" dirty="0">
                <a:solidFill>
                  <a:srgbClr val="CC3300"/>
                </a:solidFill>
                <a:latin typeface="Book Antiqua" panose="02040602050305030304" charset="0"/>
                <a:cs typeface="Book Antiqua" panose="02040602050305030304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5557" y="1512"/>
              <a:ext cx="1572" cy="57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1400" dirty="0">
                  <a:solidFill>
                    <a:srgbClr val="CC3300"/>
                  </a:solidFill>
                  <a:latin typeface="Book Antiqua" panose="02040602050305030304" charset="0"/>
                  <a:cs typeface="Book Antiqua" panose="02040602050305030304" charset="0"/>
                </a:rPr>
                <a:t>cluster</a:t>
              </a:r>
              <a:endParaRPr lang="en-US" altLang="zh-CN" sz="1400" dirty="0">
                <a:solidFill>
                  <a:srgbClr val="CC3300"/>
                </a:solidFill>
                <a:latin typeface="Book Antiqua" panose="02040602050305030304" charset="0"/>
                <a:cs typeface="Book Antiqua" panose="02040602050305030304" charset="0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6199" y="3304"/>
              <a:ext cx="1572" cy="57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1400" dirty="0">
                  <a:solidFill>
                    <a:schemeClr val="accent4">
                      <a:lumMod val="75000"/>
                    </a:schemeClr>
                  </a:solidFill>
                  <a:latin typeface="Book Antiqua" panose="02040602050305030304" charset="0"/>
                  <a:cs typeface="Book Antiqua" panose="02040602050305030304" charset="0"/>
                </a:rPr>
                <a:t>drift</a:t>
              </a:r>
              <a:endParaRPr lang="en-US" altLang="zh-CN" sz="1400" dirty="0">
                <a:solidFill>
                  <a:schemeClr val="accent4">
                    <a:lumMod val="75000"/>
                  </a:schemeClr>
                </a:solidFill>
                <a:latin typeface="Book Antiqua" panose="02040602050305030304" charset="0"/>
                <a:cs typeface="Book Antiqua" panose="02040602050305030304" charset="0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12807" y="4617"/>
              <a:ext cx="1788" cy="57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1400" dirty="0">
                  <a:solidFill>
                    <a:srgbClr val="0070C0"/>
                  </a:solidFill>
                  <a:latin typeface="Book Antiqua" panose="02040602050305030304" charset="0"/>
                  <a:cs typeface="Book Antiqua" panose="02040602050305030304" charset="0"/>
                </a:rPr>
                <a:t>avalanche</a:t>
              </a:r>
              <a:endParaRPr lang="en-US" altLang="zh-CN" sz="1400" dirty="0">
                <a:solidFill>
                  <a:srgbClr val="0070C0"/>
                </a:solidFill>
                <a:latin typeface="Book Antiqua" panose="02040602050305030304" charset="0"/>
                <a:cs typeface="Book Antiqua" panose="02040602050305030304" charset="0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16381" y="5019"/>
              <a:ext cx="2265" cy="57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 panose="02040602050305030304" charset="0"/>
                  <a:cs typeface="Book Antiqua" panose="02040602050305030304" charset="0"/>
                </a:rPr>
                <a:t>readout pad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charset="0"/>
                <a:cs typeface="Book Antiqua" panose="02040602050305030304" charset="0"/>
              </a:endParaRPr>
            </a:p>
          </p:txBody>
        </p:sp>
      </p:grpSp>
      <p:pic>
        <p:nvPicPr>
          <p:cNvPr id="61" name="图片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66" y="3334156"/>
            <a:ext cx="3985516" cy="301997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083810" y="3355975"/>
            <a:ext cx="3166110" cy="3078480"/>
            <a:chOff x="8006" y="5285"/>
            <a:chExt cx="4986" cy="484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6" y="5285"/>
              <a:ext cx="4986" cy="4848"/>
            </a:xfrm>
            <a:prstGeom prst="rect">
              <a:avLst/>
            </a:prstGeom>
          </p:spPr>
        </p:pic>
        <p:sp>
          <p:nvSpPr>
            <p:cNvPr id="63" name="文本框 62"/>
            <p:cNvSpPr txBox="1"/>
            <p:nvPr/>
          </p:nvSpPr>
          <p:spPr>
            <a:xfrm>
              <a:off x="8627" y="8395"/>
              <a:ext cx="631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sz="2000" b="1" dirty="0">
                  <a:solidFill>
                    <a:srgbClr val="FF0000"/>
                  </a:solidFill>
                </a:rPr>
                <a:t>π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0630" y="7364"/>
              <a:ext cx="632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</a:rPr>
                <a:t>e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9160" y="7006"/>
              <a:ext cx="632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</a:rPr>
                <a:t>K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8694" y="6729"/>
              <a:ext cx="631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</a:rPr>
                <a:t>μ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9990" y="6655"/>
              <a:ext cx="632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</a:rPr>
                <a:t>p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382000" y="3482340"/>
            <a:ext cx="2971800" cy="2889250"/>
            <a:chOff x="13200" y="5484"/>
            <a:chExt cx="4680" cy="4550"/>
          </a:xfrm>
        </p:grpSpPr>
        <p:pic>
          <p:nvPicPr>
            <p:cNvPr id="62" name="内容占位符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0" y="5484"/>
              <a:ext cx="4680" cy="4551"/>
            </a:xfrm>
            <a:prstGeom prst="rect">
              <a:avLst/>
            </a:prstGeom>
          </p:spPr>
        </p:pic>
        <p:sp>
          <p:nvSpPr>
            <p:cNvPr id="68" name="文本框 67"/>
            <p:cNvSpPr txBox="1"/>
            <p:nvPr/>
          </p:nvSpPr>
          <p:spPr>
            <a:xfrm>
              <a:off x="16184" y="8171"/>
              <a:ext cx="632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</a:rPr>
                <a:t>p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14762" y="6691"/>
              <a:ext cx="632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</a:rPr>
                <a:t>e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14811" y="7755"/>
              <a:ext cx="1428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sz="2000" b="1" dirty="0">
                  <a:solidFill>
                    <a:srgbClr val="FF0000"/>
                  </a:solidFill>
                </a:rPr>
                <a:t>π</a:t>
              </a:r>
              <a:r>
                <a:rPr lang="en-US" altLang="zh-CN" sz="2000" b="1" dirty="0">
                  <a:solidFill>
                    <a:srgbClr val="FF0000"/>
                  </a:solidFill>
                </a:rPr>
                <a:t>, μ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15733" y="8044"/>
              <a:ext cx="632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</a:rPr>
                <a:t>K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862740" y="6295955"/>
            <a:ext cx="3579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5">
                    <a:lumMod val="50000"/>
                  </a:schemeClr>
                </a:solidFill>
              </a:rPr>
              <a:t>一个典型的</a:t>
            </a:r>
            <a:r>
              <a:rPr lang="en-US" altLang="zh-CN" sz="1200" dirty="0" err="1">
                <a:solidFill>
                  <a:schemeClr val="accent5">
                    <a:lumMod val="50000"/>
                  </a:schemeClr>
                </a:solidFill>
              </a:rPr>
              <a:t>d</a:t>
            </a:r>
            <a:r>
              <a:rPr lang="en-US" altLang="zh-CN" sz="1200" i="1" dirty="0" err="1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</a:rPr>
              <a:t>/d</a:t>
            </a:r>
            <a:r>
              <a:rPr lang="en-US" altLang="zh-CN" sz="1200" i="1" dirty="0">
                <a:solidFill>
                  <a:schemeClr val="accent5">
                    <a:lumMod val="50000"/>
                  </a:schemeClr>
                </a:solidFill>
              </a:rPr>
              <a:t>x</a:t>
            </a:r>
            <a:r>
              <a:rPr lang="zh-CN" alt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</a:rPr>
              <a:t>PID</a:t>
            </a:r>
            <a:r>
              <a:rPr lang="zh-CN" altLang="en-US" sz="1200" dirty="0">
                <a:solidFill>
                  <a:schemeClr val="accent5">
                    <a:lumMod val="50000"/>
                  </a:schemeClr>
                </a:solidFill>
              </a:rPr>
              <a:t>例子</a:t>
            </a:r>
            <a:endParaRPr lang="zh-CN" altLang="en-US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/d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的计算方法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E32E4-CB62-46DA-96B2-5F6272F469C2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sym typeface="+mn-ea"/>
              </a:rPr>
              <a:t>TPC</a:t>
            </a:r>
            <a:r>
              <a:rPr>
                <a:sym typeface="+mn-ea"/>
              </a:rPr>
              <a:t>粒子鉴别模拟研究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内容占位符 7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483201" y="1469451"/>
                <a:ext cx="7739255" cy="48869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latin typeface="+mn-lt"/>
                  </a:rPr>
                  <a:t>为减少次级电离对</a:t>
                </a:r>
                <a:r>
                  <a:rPr lang="en-US" altLang="zh-CN" sz="1600" dirty="0" err="1">
                    <a:latin typeface="+mn-lt"/>
                  </a:rPr>
                  <a:t>d</a:t>
                </a:r>
                <a:r>
                  <a:rPr lang="en-US" altLang="zh-CN" sz="1600" i="1" dirty="0" err="1">
                    <a:latin typeface="+mn-lt"/>
                  </a:rPr>
                  <a:t>n</a:t>
                </a:r>
                <a:r>
                  <a:rPr lang="en-US" altLang="zh-CN" sz="1600" dirty="0">
                    <a:latin typeface="+mn-lt"/>
                  </a:rPr>
                  <a:t>/d</a:t>
                </a:r>
                <a:r>
                  <a:rPr lang="en-US" altLang="zh-CN" sz="1600" i="1" dirty="0">
                    <a:latin typeface="+mn-lt"/>
                  </a:rPr>
                  <a:t>x</a:t>
                </a:r>
                <a:r>
                  <a:rPr lang="zh-CN" altLang="en-US" sz="1600" dirty="0">
                    <a:latin typeface="+mn-lt"/>
                  </a:rPr>
                  <a:t>计算的影响，在实际重建中，</a:t>
                </a:r>
                <a:r>
                  <a:rPr lang="zh-CN" altLang="en-US" sz="1600" dirty="0">
                    <a:solidFill>
                      <a:srgbClr val="0070C0"/>
                    </a:solidFill>
                    <a:latin typeface="+mn-lt"/>
                  </a:rPr>
                  <a:t>分层计算</a:t>
                </a:r>
                <a:r>
                  <a:rPr lang="en-US" altLang="zh-CN" sz="1600" dirty="0" err="1">
                    <a:solidFill>
                      <a:srgbClr val="0070C0"/>
                    </a:solidFill>
                    <a:latin typeface="+mn-lt"/>
                  </a:rPr>
                  <a:t>d</a:t>
                </a:r>
                <a:r>
                  <a:rPr lang="en-US" altLang="zh-CN" sz="1600" i="1" dirty="0" err="1">
                    <a:solidFill>
                      <a:srgbClr val="0070C0"/>
                    </a:solidFill>
                    <a:latin typeface="+mn-lt"/>
                  </a:rPr>
                  <a:t>n</a:t>
                </a:r>
                <a:r>
                  <a:rPr lang="en-US" altLang="zh-CN" sz="1600" dirty="0">
                    <a:solidFill>
                      <a:srgbClr val="0070C0"/>
                    </a:solidFill>
                    <a:latin typeface="+mn-lt"/>
                  </a:rPr>
                  <a:t>/d</a:t>
                </a:r>
                <a:r>
                  <a:rPr lang="en-US" altLang="zh-CN" sz="1600" i="1" dirty="0">
                    <a:solidFill>
                      <a:srgbClr val="0070C0"/>
                    </a:solidFill>
                    <a:latin typeface="+mn-lt"/>
                  </a:rPr>
                  <a:t>x</a:t>
                </a:r>
                <a:r>
                  <a:rPr lang="zh-CN" altLang="en-US" sz="1600" dirty="0">
                    <a:solidFill>
                      <a:srgbClr val="0070C0"/>
                    </a:solidFill>
                    <a:latin typeface="+mn-lt"/>
                  </a:rPr>
                  <a:t>，并截断较大的值</a:t>
                </a:r>
                <a:r>
                  <a:rPr lang="zh-CN" altLang="en-US" sz="1600" dirty="0">
                    <a:latin typeface="+mn-lt"/>
                  </a:rPr>
                  <a:t>。</a:t>
                </a:r>
                <a:endParaRPr lang="en-US" altLang="zh-CN" sz="1600" dirty="0">
                  <a:latin typeface="+mn-lt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zh-CN" sz="1600" i="1" smtClean="0"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1600" i="1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altLang="zh-CN" sz="16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1600" i="1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altLang="zh-CN" sz="16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zh-CN" sz="1600" i="1" spc="0" smtClean="0">
                            <a:latin typeface="Cambria Math" panose="02040503050406030204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zh-CN" sz="1600" i="1" spc="0" smtClean="0">
                                <a:latin typeface="Cambria Math" panose="02040503050406030204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altLang="zh-CN" sz="1600" i="1">
                                    <a:latin typeface="Cambria Math" panose="02040503050406030204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altLang="zh-CN" sz="1600" i="1" spc="0">
                                    <a:latin typeface="Cambria Math" panose="02040503050406030204" pitchFamily="18" charset="0"/>
                                  </a:rPr>
                                  <m:t>l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600" i="1" spc="0">
                                    <a:latin typeface="Cambria Math" panose="02040503050406030204" pitchFamily="18" charset="0"/>
                                  </a:rPr>
                                  <m:t>ayer</m:t>
                                </m:r>
                              </m:sub>
                              <m:sup/>
                              <m:e>
                                <m:f>
                                  <m:fPr>
                                    <m:ctrlPr>
                                      <a:rPr lang="en-US" altLang="zh-CN" sz="1600" i="1">
                                        <a:latin typeface="Cambria Math" panose="02040503050406030204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latin typeface="Cambria Math" panose="02040503050406030204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600" i="1">
                                            <a:latin typeface="Cambria Math" panose="02040503050406030204" pitchFamily="18" charset="0"/>
                                          </a:rPr>
                                          <m:t>着火像素数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 i="1" spc="0">
                                            <a:latin typeface="Cambria Math" panose="02040503050406030204" pitchFamily="18" charset="0"/>
                                          </a:rPr>
                                          <m:t>in</m:t>
                                        </m:r>
                                        <m:r>
                                          <a:rPr lang="en-US" altLang="zh-CN" sz="1600" i="1" spc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 i="1" spc="0">
                                            <a:latin typeface="Cambria Math" panose="02040503050406030204" pitchFamily="18" charset="0"/>
                                          </a:rPr>
                                          <m:t>layer</m:t>
                                        </m:r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latin typeface="Cambria Math" panose="02040503050406030204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600" i="1">
                                            <a:latin typeface="Cambria Math" panose="02040503050406030204" pitchFamily="18" charset="0"/>
                                          </a:rPr>
                                          <m:t>径迹长度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 i="1" spc="0">
                                            <a:latin typeface="Cambria Math" panose="02040503050406030204" pitchFamily="18" charset="0"/>
                                          </a:rPr>
                                          <m:t>in</m:t>
                                        </m:r>
                                        <m:r>
                                          <a:rPr lang="en-US" altLang="zh-CN" sz="1600" i="1" spc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 i="1" spc="0">
                                            <a:latin typeface="Cambria Math" panose="02040503050406030204" pitchFamily="18" charset="0"/>
                                          </a:rPr>
                                          <m:t>layer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nary>
                          </m:e>
                        </m:d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altLang="zh-CN" sz="1600" i="1">
                                <a:latin typeface="Cambria Math" panose="02040503050406030204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7"/>
                              </m:rPr>
                              <a:rPr lang="en-US" altLang="zh-CN" sz="1600" i="1" spc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m:rPr>
                                <m:sty m:val="p"/>
                              </m:rPr>
                              <a:rPr lang="en-US" altLang="zh-CN" sz="1600" i="1" spc="0">
                                <a:latin typeface="Cambria Math" panose="02040503050406030204" pitchFamily="18" charset="0"/>
                              </a:rPr>
                              <m:t>ayer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600" i="1">
                                    <a:latin typeface="Cambria Math" panose="02040503050406030204" pitchFamily="18" charset="0"/>
                                  </a:rPr>
                                  <m:t>径迹长度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sz="1600" i="1" spc="0">
                                    <a:latin typeface="Cambria Math" panose="02040503050406030204" pitchFamily="18" charset="0"/>
                                  </a:rPr>
                                  <m:t>in</m:t>
                                </m:r>
                                <m:r>
                                  <a:rPr lang="en-US" altLang="zh-CN" sz="1600" i="1" spc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600" i="1" spc="0">
                                    <a:latin typeface="Cambria Math" panose="02040503050406030204" pitchFamily="18" charset="0"/>
                                  </a:rPr>
                                  <m:t>layer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zh-CN" altLang="en-US" sz="1600" dirty="0">
                  <a:latin typeface="+mn-lt"/>
                </a:endParaRPr>
              </a:p>
            </p:txBody>
          </p:sp>
        </mc:Choice>
        <mc:Fallback>
          <p:sp>
            <p:nvSpPr>
              <p:cNvPr id="8" name="内容占位符 7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483201" y="1469451"/>
                <a:ext cx="7739255" cy="4886900"/>
              </a:xfrm>
              <a:blipFill rotWithShape="1">
                <a:blip r:embed="rId1"/>
                <a:stretch>
                  <a:fillRect l="-8" t="-1" r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图片 30" descr="屏幕截图 2025-07-03 1911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1507" y="790195"/>
            <a:ext cx="3050703" cy="5627066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4572635" y="3248025"/>
            <a:ext cx="3987165" cy="2974975"/>
            <a:chOff x="2732551" y="3831222"/>
            <a:chExt cx="3362480" cy="258603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27"/>
            <a:stretch>
              <a:fillRect/>
            </a:stretch>
          </p:blipFill>
          <p:spPr>
            <a:xfrm>
              <a:off x="2732551" y="3831222"/>
              <a:ext cx="3362480" cy="2586038"/>
            </a:xfrm>
            <a:prstGeom prst="rect">
              <a:avLst/>
            </a:prstGeom>
          </p:spPr>
        </p:pic>
        <p:cxnSp>
          <p:nvCxnSpPr>
            <p:cNvPr id="39" name="直接连接符 38"/>
            <p:cNvCxnSpPr/>
            <p:nvPr/>
          </p:nvCxnSpPr>
          <p:spPr>
            <a:xfrm>
              <a:off x="4688205" y="4000500"/>
              <a:ext cx="0" cy="2161222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矩形 40"/>
            <p:cNvSpPr/>
            <p:nvPr/>
          </p:nvSpPr>
          <p:spPr>
            <a:xfrm>
              <a:off x="4688399" y="4000500"/>
              <a:ext cx="1203167" cy="2161222"/>
            </a:xfrm>
            <a:prstGeom prst="rect">
              <a:avLst/>
            </a:prstGeom>
            <a:solidFill>
              <a:schemeClr val="accent5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4688206" y="5133289"/>
              <a:ext cx="833914" cy="293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accent5">
                      <a:lumMod val="50000"/>
                    </a:schemeClr>
                  </a:solidFill>
                  <a:latin typeface="Book Antiqua" panose="02040602050305030304" charset="0"/>
                </a:rPr>
                <a:t>cut:</a:t>
              </a:r>
              <a:r>
                <a:rPr lang="zh-CN" altLang="en-US" sz="1600" dirty="0">
                  <a:solidFill>
                    <a:schemeClr val="accent5">
                      <a:lumMod val="50000"/>
                    </a:schemeClr>
                  </a:solidFill>
                  <a:latin typeface="Book Antiqua" panose="02040602050305030304" charset="0"/>
                </a:rPr>
                <a:t> </a:t>
              </a:r>
              <a:r>
                <a:rPr lang="en-US" altLang="zh-CN" sz="1600" dirty="0">
                  <a:solidFill>
                    <a:schemeClr val="accent5">
                      <a:lumMod val="50000"/>
                    </a:schemeClr>
                  </a:solidFill>
                  <a:latin typeface="Book Antiqua" panose="02040602050305030304" charset="0"/>
                </a:rPr>
                <a:t>35%</a:t>
              </a:r>
              <a:endParaRPr lang="zh-CN" altLang="en-US" sz="1600" dirty="0">
                <a:solidFill>
                  <a:schemeClr val="accent5">
                    <a:lumMod val="50000"/>
                  </a:schemeClr>
                </a:solidFill>
                <a:latin typeface="Book Antiqua" panose="02040602050305030304" charset="0"/>
              </a:endParaRPr>
            </a:p>
          </p:txBody>
        </p:sp>
      </p:grpSp>
      <p:sp>
        <p:nvSpPr>
          <p:cNvPr id="46" name="内容占位符 7"/>
          <p:cNvSpPr txBox="1"/>
          <p:nvPr/>
        </p:nvSpPr>
        <p:spPr>
          <a:xfrm>
            <a:off x="483201" y="4069976"/>
            <a:ext cx="4089205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"/>
              <a:defRPr sz="18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w"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w"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w"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defRPr>
            </a:lvl4pPr>
            <a:lvl5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w"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latin typeface="+mn-lt"/>
              </a:rPr>
              <a:t>对于</a:t>
            </a:r>
            <a:r>
              <a:rPr lang="en-US" altLang="zh-CN" sz="1600" dirty="0">
                <a:latin typeface="+mn-lt"/>
              </a:rPr>
              <a:t>500 </a:t>
            </a:r>
            <a:r>
              <a:rPr lang="en-US" altLang="zh-CN" sz="1600" dirty="0" err="1">
                <a:latin typeface="+mn-lt"/>
              </a:rPr>
              <a:t>μm</a:t>
            </a:r>
            <a:r>
              <a:rPr lang="en-US" altLang="zh-CN" sz="1600" dirty="0">
                <a:latin typeface="+mn-lt"/>
              </a:rPr>
              <a:t> pixel</a:t>
            </a:r>
            <a:r>
              <a:rPr lang="zh-CN" altLang="en-US" sz="1600" dirty="0">
                <a:latin typeface="+mn-lt"/>
              </a:rPr>
              <a:t>，每</a:t>
            </a:r>
            <a:r>
              <a:rPr lang="en-US" altLang="zh-CN" sz="1600" dirty="0">
                <a:latin typeface="+mn-lt"/>
              </a:rPr>
              <a:t>2</a:t>
            </a:r>
            <a:r>
              <a:rPr lang="zh-CN" altLang="en-US" sz="1600" dirty="0">
                <a:latin typeface="+mn-lt"/>
              </a:rPr>
              <a:t>行合并为一层，截断后</a:t>
            </a:r>
            <a:r>
              <a:rPr lang="en-US" altLang="zh-CN" sz="1600" dirty="0">
                <a:latin typeface="+mn-lt"/>
              </a:rPr>
              <a:t>35%</a:t>
            </a:r>
            <a:endParaRPr lang="zh-CN" altLang="en-US" sz="16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dirty="0"/>
              <a:t>重建参数的优化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E32E4-CB62-46DA-96B2-5F6272F469C2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TPC</a:t>
            </a:r>
            <a:r>
              <a:rPr>
                <a:sym typeface="+mn-ea"/>
              </a:rPr>
              <a:t>粒子鉴别模拟研究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483197" y="1957894"/>
                <a:ext cx="5301648" cy="3489899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dn/dx</a:t>
                </a:r>
                <a:r>
                  <a:rPr lang="zh-CN" altLang="en-US" sz="1600" dirty="0"/>
                  <a:t>重建的关键参数：</a:t>
                </a:r>
                <a:r>
                  <a:rPr lang="zh-CN" altLang="en-US" sz="1600" dirty="0">
                    <a:solidFill>
                      <a:srgbClr val="0070C0"/>
                    </a:solidFill>
                  </a:rPr>
                  <a:t>合并行数，尾部截断比例</a:t>
                </a:r>
                <a:endParaRPr lang="en-US" altLang="zh-CN" sz="160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定义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separation power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zh-CN" altLang="en-US" sz="1600" dirty="0"/>
                  <a:t>定量衡量</a:t>
                </a:r>
                <a:r>
                  <a:rPr lang="en-US" altLang="zh-CN" sz="1600" dirty="0"/>
                  <a:t>PID</a:t>
                </a:r>
                <a:r>
                  <a:rPr lang="zh-CN" altLang="en-US" sz="1600" dirty="0"/>
                  <a:t>性能：</a:t>
                </a:r>
                <a:endParaRPr lang="en-US" altLang="zh-CN" sz="16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solidFill>
                              <a:srgbClr val="0070C0"/>
                            </a:solidFill>
                            <a:latin typeface="Cambria Math" panose="02040503050406030204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rgbClr val="0070C0"/>
                            </a:solidFill>
                            <a:latin typeface="Cambria Math" panose="02040503050406030204"/>
                          </a:rPr>
                          <m:t>𝑆𝑝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0070C0"/>
                            </a:solidFill>
                            <a:latin typeface="Cambria Math" panose="02040503050406030204"/>
                          </a:rPr>
                          <m:t>𝐴</m:t>
                        </m:r>
                        <m:r>
                          <a:rPr lang="en-US" altLang="zh-CN" sz="1600" b="0" i="1" smtClean="0">
                            <a:solidFill>
                              <a:srgbClr val="0070C0"/>
                            </a:solidFill>
                            <a:latin typeface="Cambria Math" panose="02040503050406030204"/>
                          </a:rPr>
                          <m:t>, </m:t>
                        </m:r>
                        <m:r>
                          <a:rPr lang="en-US" altLang="zh-CN" sz="1600" b="0" i="1" smtClean="0">
                            <a:solidFill>
                              <a:srgbClr val="0070C0"/>
                            </a:solidFill>
                            <a:latin typeface="Cambria Math" panose="02040503050406030204"/>
                          </a:rPr>
                          <m:t>𝐵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rgbClr val="0070C0"/>
                        </a:solidFill>
                        <a:latin typeface="Cambria Math" panose="02040503050406030204"/>
                      </a:rPr>
                      <m:t>=</m:t>
                    </m:r>
                    <m:f>
                      <m:fPr>
                        <m:ctrlPr>
                          <a:rPr lang="en-US" altLang="zh-CN" sz="1600" b="0" i="1" smtClean="0">
                            <a:solidFill>
                              <a:srgbClr val="0070C0"/>
                            </a:solidFill>
                            <a:latin typeface="Cambria Math" panose="02040503050406030204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altLang="zh-CN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altLang="zh-CN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1600" i="1">
                                    <a:solidFill>
                                      <a:srgbClr val="0070C0"/>
                                    </a:solidFill>
                                    <a:latin typeface="Cambria Math" panose="02040503050406030204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600" i="1">
                                    <a:solidFill>
                                      <a:srgbClr val="0070C0"/>
                                    </a:solidFill>
                                    <a:latin typeface="Cambria Math" panose="02040503050406030204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num>
                      <m:den>
                        <m:f>
                          <m:fPr>
                            <m:type m:val="lin"/>
                            <m:ctrlPr>
                              <a:rPr lang="en-US" altLang="zh-CN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altLang="zh-CN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endParaRPr lang="en-US" altLang="zh-CN" sz="1600" dirty="0">
                  <a:latin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rgbClr val="0070C0"/>
                    </a:solidFill>
                    <a:latin typeface="+mn-lt"/>
                  </a:rPr>
                  <a:t>参数取最优方案：</a:t>
                </a:r>
                <a:endParaRPr lang="en-US" altLang="zh-CN" sz="1600" dirty="0">
                  <a:solidFill>
                    <a:srgbClr val="0070C0"/>
                  </a:solidFill>
                  <a:latin typeface="+mn-lt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1400" dirty="0" err="1">
                    <a:latin typeface="+mn-lt"/>
                  </a:rPr>
                  <a:t>d</a:t>
                </a:r>
                <a:r>
                  <a:rPr lang="en-US" altLang="zh-CN" sz="1400" i="1" dirty="0" err="1">
                    <a:latin typeface="+mn-lt"/>
                  </a:rPr>
                  <a:t>n</a:t>
                </a:r>
                <a:r>
                  <a:rPr lang="en-US" altLang="zh-CN" sz="1400" dirty="0">
                    <a:latin typeface="+mn-lt"/>
                  </a:rPr>
                  <a:t>/d</a:t>
                </a:r>
                <a:r>
                  <a:rPr lang="en-US" altLang="zh-CN" sz="1400" i="1" dirty="0">
                    <a:latin typeface="+mn-lt"/>
                  </a:rPr>
                  <a:t>x</a:t>
                </a:r>
                <a:r>
                  <a:rPr lang="zh-CN" altLang="en-US" sz="1400" dirty="0">
                    <a:latin typeface="+mn-lt"/>
                  </a:rPr>
                  <a:t>：合并行数为</a:t>
                </a:r>
                <a:r>
                  <a:rPr lang="en-US" altLang="zh-CN" sz="1400" dirty="0">
                    <a:latin typeface="+mn-lt"/>
                  </a:rPr>
                  <a:t>2</a:t>
                </a:r>
                <a:r>
                  <a:rPr lang="zh-CN" altLang="en-US" sz="1400" dirty="0">
                    <a:latin typeface="+mn-lt"/>
                  </a:rPr>
                  <a:t>，截断</a:t>
                </a:r>
                <a:r>
                  <a:rPr lang="en-US" altLang="zh-CN" sz="1400" dirty="0">
                    <a:latin typeface="+mn-lt"/>
                  </a:rPr>
                  <a:t>35%</a:t>
                </a:r>
                <a:endParaRPr lang="en-US" altLang="zh-CN" sz="1400" dirty="0">
                  <a:latin typeface="+mn-lt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1400" dirty="0" err="1">
                    <a:latin typeface="+mn-lt"/>
                  </a:rPr>
                  <a:t>d</a:t>
                </a:r>
                <a:r>
                  <a:rPr lang="en-US" altLang="zh-CN" sz="1400" i="1" dirty="0" err="1">
                    <a:latin typeface="+mn-lt"/>
                  </a:rPr>
                  <a:t>E</a:t>
                </a:r>
                <a:r>
                  <a:rPr lang="en-US" altLang="zh-CN" sz="1400" dirty="0">
                    <a:latin typeface="+mn-lt"/>
                  </a:rPr>
                  <a:t>/d</a:t>
                </a:r>
                <a:r>
                  <a:rPr lang="en-US" altLang="zh-CN" sz="1400" i="1" dirty="0">
                    <a:latin typeface="+mn-lt"/>
                  </a:rPr>
                  <a:t>x</a:t>
                </a:r>
                <a:r>
                  <a:rPr lang="zh-CN" altLang="en-US" sz="1400" dirty="0">
                    <a:latin typeface="+mn-lt"/>
                  </a:rPr>
                  <a:t>：合并行数为</a:t>
                </a:r>
                <a:r>
                  <a:rPr lang="en-US" altLang="zh-CN" sz="1400" dirty="0">
                    <a:latin typeface="+mn-lt"/>
                  </a:rPr>
                  <a:t>1</a:t>
                </a:r>
                <a:r>
                  <a:rPr lang="zh-CN" altLang="en-US" sz="1400" dirty="0">
                    <a:latin typeface="+mn-lt"/>
                  </a:rPr>
                  <a:t>，截断</a:t>
                </a:r>
                <a:r>
                  <a:rPr lang="en-US" altLang="zh-CN" sz="1400" dirty="0">
                    <a:latin typeface="+mn-lt"/>
                  </a:rPr>
                  <a:t>40%</a:t>
                </a:r>
                <a:endParaRPr lang="en-US" altLang="zh-CN" sz="1600" dirty="0">
                  <a:latin typeface="+mn-lt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483197" y="1957894"/>
                <a:ext cx="5301648" cy="3489899"/>
              </a:xfrm>
              <a:blipFill rotWithShape="1">
                <a:blip r:embed="rId1"/>
                <a:stretch>
                  <a:fillRect l="-11" t="-5" r="12" b="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6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784849" y="4037195"/>
            <a:ext cx="5922011" cy="2136593"/>
          </a:xfrm>
          <a:prstGeom prst="rect">
            <a:avLst/>
          </a:prstGeom>
        </p:spPr>
      </p:pic>
      <p:pic>
        <p:nvPicPr>
          <p:cNvPr id="10" name="图片 6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784849" y="1300831"/>
            <a:ext cx="5922011" cy="2128169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7803988" y="3427254"/>
            <a:ext cx="1883729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5">
                    <a:lumMod val="50000"/>
                  </a:schemeClr>
                </a:solidFill>
              </a:rPr>
              <a:t>合并行数的优化</a:t>
            </a:r>
            <a:endParaRPr lang="zh-CN" altLang="en-US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7803989" y="6173788"/>
            <a:ext cx="1883729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5">
                    <a:lumMod val="50000"/>
                  </a:schemeClr>
                </a:solidFill>
              </a:rPr>
              <a:t>截断比例的优化</a:t>
            </a:r>
            <a:endParaRPr lang="zh-CN" altLang="en-US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dirty="0"/>
              <a:t>读出</a:t>
            </a:r>
            <a:r>
              <a:rPr lang="en-US" altLang="zh-CN" dirty="0"/>
              <a:t>pixel</a:t>
            </a:r>
            <a:r>
              <a:rPr lang="zh-CN" altLang="en-US" dirty="0"/>
              <a:t>尺寸的优化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E32E4-CB62-46DA-96B2-5F6272F469C2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TPC</a:t>
            </a:r>
            <a:r>
              <a:rPr>
                <a:sym typeface="+mn-ea"/>
              </a:rPr>
              <a:t>粒子鉴别模拟研究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483235" y="1469452"/>
            <a:ext cx="4896485" cy="35724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+mn-lt"/>
              </a:rPr>
              <a:t>最优的读出</a:t>
            </a:r>
            <a:r>
              <a:rPr lang="en-US" altLang="zh-CN" sz="1600" dirty="0">
                <a:latin typeface="+mn-lt"/>
              </a:rPr>
              <a:t>pixel</a:t>
            </a:r>
            <a:r>
              <a:rPr lang="zh-CN" altLang="en-US" sz="1600" dirty="0">
                <a:latin typeface="+mn-lt"/>
              </a:rPr>
              <a:t>尺寸主要受</a:t>
            </a:r>
            <a:r>
              <a:rPr lang="zh-CN" altLang="en-US" sz="1600" dirty="0">
                <a:solidFill>
                  <a:srgbClr val="0070C0"/>
                </a:solidFill>
                <a:latin typeface="+mn-lt"/>
              </a:rPr>
              <a:t>电子漂移扩散、倍增扩散</a:t>
            </a:r>
            <a:r>
              <a:rPr lang="zh-CN" altLang="en-US" sz="1600" dirty="0">
                <a:latin typeface="+mn-lt"/>
              </a:rPr>
              <a:t>的影响。</a:t>
            </a:r>
            <a:endParaRPr lang="zh-CN" altLang="en-US" sz="16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+mn-lt"/>
              </a:rPr>
              <a:t>在氩基气体中，电离</a:t>
            </a:r>
            <a:r>
              <a:rPr lang="en-US" altLang="zh-CN" sz="1600" dirty="0">
                <a:latin typeface="+mn-lt"/>
              </a:rPr>
              <a:t>cluster</a:t>
            </a:r>
            <a:r>
              <a:rPr lang="zh-CN" altLang="en-US" sz="1600" dirty="0">
                <a:latin typeface="+mn-lt"/>
              </a:rPr>
              <a:t>数量约为</a:t>
            </a:r>
            <a:r>
              <a:rPr lang="en-US" altLang="zh-CN" sz="1600" dirty="0">
                <a:latin typeface="+mn-lt"/>
              </a:rPr>
              <a:t> ~30/cm</a:t>
            </a:r>
            <a:endParaRPr lang="en-US" altLang="zh-CN" sz="16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70C0"/>
                </a:solidFill>
                <a:latin typeface="+mn-lt"/>
              </a:rPr>
              <a:t>因此，</a:t>
            </a:r>
            <a:r>
              <a:rPr lang="en-US" altLang="zh-CN" sz="1600" dirty="0">
                <a:solidFill>
                  <a:srgbClr val="0070C0"/>
                </a:solidFill>
                <a:latin typeface="+mn-lt"/>
              </a:rPr>
              <a:t>300~500 μm</a:t>
            </a:r>
            <a:r>
              <a:rPr lang="zh-CN" altLang="en-US" sz="1600" dirty="0">
                <a:solidFill>
                  <a:srgbClr val="0070C0"/>
                </a:solidFill>
                <a:latin typeface="+mn-lt"/>
              </a:rPr>
              <a:t>的</a:t>
            </a:r>
            <a:r>
              <a:rPr lang="en-US" altLang="zh-CN" sz="1600" dirty="0">
                <a:solidFill>
                  <a:srgbClr val="0070C0"/>
                </a:solidFill>
                <a:latin typeface="+mn-lt"/>
              </a:rPr>
              <a:t>pixel</a:t>
            </a:r>
            <a:r>
              <a:rPr lang="zh-CN" altLang="en-US" sz="1600" dirty="0">
                <a:solidFill>
                  <a:srgbClr val="0070C0"/>
                </a:solidFill>
                <a:latin typeface="+mn-lt"/>
              </a:rPr>
              <a:t>即可实现对每个电离簇团的计数。</a:t>
            </a:r>
            <a:endParaRPr lang="zh-CN" altLang="en-US" sz="16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0"/>
          <a:stretch>
            <a:fillRect/>
          </a:stretch>
        </p:blipFill>
        <p:spPr>
          <a:xfrm>
            <a:off x="5447179" y="1393925"/>
            <a:ext cx="6409184" cy="238609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888" y="4026430"/>
            <a:ext cx="7018973" cy="220295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022975" y="6229350"/>
            <a:ext cx="45758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5">
                    <a:lumMod val="50000"/>
                  </a:schemeClr>
                </a:solidFill>
              </a:rPr>
              <a:t>同一原初电子（原点位置）的倍增在不同尺寸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</a:rPr>
              <a:t>pixel</a:t>
            </a:r>
            <a:r>
              <a:rPr lang="zh-CN" altLang="en-US" sz="1200" dirty="0">
                <a:solidFill>
                  <a:schemeClr val="accent5">
                    <a:lumMod val="50000"/>
                  </a:schemeClr>
                </a:solidFill>
              </a:rPr>
              <a:t>中的响应</a:t>
            </a:r>
            <a:endParaRPr lang="zh-CN" altLang="en-US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内容占位符 2"/>
          <p:cNvSpPr txBox="1"/>
          <p:nvPr/>
        </p:nvSpPr>
        <p:spPr>
          <a:xfrm>
            <a:off x="483201" y="3834814"/>
            <a:ext cx="4081780" cy="2724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"/>
              <a:defRPr sz="18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w"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w"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w"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defRPr>
            </a:lvl4pPr>
            <a:lvl5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w"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b="1" dirty="0">
                <a:latin typeface="+mn-lt"/>
              </a:rPr>
              <a:t>较小的</a:t>
            </a:r>
            <a:r>
              <a:rPr lang="en-US" altLang="zh-CN" sz="1600" b="1" dirty="0">
                <a:latin typeface="+mn-lt"/>
              </a:rPr>
              <a:t>pixel</a:t>
            </a:r>
            <a:r>
              <a:rPr lang="zh-CN" altLang="en-US" sz="1600" b="1" dirty="0">
                <a:latin typeface="+mn-lt"/>
              </a:rPr>
              <a:t>：</a:t>
            </a:r>
            <a:r>
              <a:rPr lang="zh-CN" altLang="en-US" sz="1600" dirty="0">
                <a:latin typeface="+mn-lt"/>
              </a:rPr>
              <a:t>不能维持着火</a:t>
            </a:r>
            <a:r>
              <a:rPr lang="en-US" altLang="zh-CN" sz="1600" dirty="0">
                <a:latin typeface="+mn-lt"/>
              </a:rPr>
              <a:t>pixel</a:t>
            </a:r>
            <a:r>
              <a:rPr lang="zh-CN" altLang="en-US" sz="1600" dirty="0">
                <a:latin typeface="+mn-lt"/>
              </a:rPr>
              <a:t>数与原初电子数的线性关系</a:t>
            </a:r>
            <a:endParaRPr lang="en-US" altLang="zh-CN" sz="16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latin typeface="+mn-lt"/>
              </a:rPr>
              <a:t>较大的</a:t>
            </a:r>
            <a:r>
              <a:rPr lang="en-US" altLang="zh-CN" sz="1600" b="1" dirty="0">
                <a:latin typeface="+mn-lt"/>
              </a:rPr>
              <a:t>pixel</a:t>
            </a:r>
            <a:r>
              <a:rPr lang="zh-CN" altLang="en-US" sz="1600" b="1" dirty="0">
                <a:latin typeface="+mn-lt"/>
              </a:rPr>
              <a:t>：</a:t>
            </a:r>
            <a:r>
              <a:rPr lang="zh-CN" altLang="en-US" sz="1600" dirty="0">
                <a:latin typeface="+mn-lt"/>
              </a:rPr>
              <a:t>不能很好地区分不同的原初电子</a:t>
            </a:r>
            <a:endParaRPr lang="en-US" altLang="zh-CN" sz="16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对</a:t>
            </a:r>
            <a:r>
              <a:rPr lang="en-US" altLang="zh-CN" sz="16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pixel</a:t>
            </a:r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尺寸进行更细致的优化，有望进一步提升</a:t>
            </a:r>
            <a:r>
              <a:rPr lang="en-US" altLang="zh-CN" sz="16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PID</a:t>
            </a:r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性能。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/>
              <a:t>PID</a:t>
            </a:r>
            <a:r>
              <a:rPr lang="zh-CN" altLang="en-US" dirty="0"/>
              <a:t>性能研究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E32E4-CB62-46DA-96B2-5F6272F469C2}" type="slidenum">
              <a:rPr lang="zh-CN" altLang="en-US" smtClean="0"/>
            </a:fld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内容占位符 7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483235" y="2919095"/>
                <a:ext cx="3935730" cy="264985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b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separation power</a:t>
                </a:r>
                <a:r>
                  <a:rPr lang="zh-CN" altLang="en-US" b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定义：</a:t>
                </a:r>
                <a:endParaRPr lang="en-US" altLang="zh-CN" b="0" i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endParaRP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/>
                          </a:rPr>
                          <m:t>𝑆𝑝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/>
                          </a:rPr>
                          <m:t>𝐴</m:t>
                        </m:r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/>
                          </a:rPr>
                          <m:t>, </m:t>
                        </m:r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/>
                          </a:rPr>
                          <m:t>𝐵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/>
                                  </a:rPr>
                                </m:ctrlPr>
                              </m:sSubPr>
                              <m:e>
                                <m:r>
                                  <a:rPr lang="zh-CN" alt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rgbClr val="0070C0"/>
                                    </a:solidFill>
                                    <a:latin typeface="Cambria Math" panose="02040503050406030204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num>
                      <m:den>
                        <m:f>
                          <m:fPr>
                            <m:type m:val="lin"/>
                            <m:ctrlP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endParaRPr lang="en-US" altLang="zh-CN" dirty="0">
                  <a:latin typeface="+mn-lt"/>
                  <a:sym typeface="+mn-ea"/>
                </a:endParaRPr>
              </a:p>
            </p:txBody>
          </p:sp>
        </mc:Choice>
        <mc:Fallback>
          <p:sp>
            <p:nvSpPr>
              <p:cNvPr id="8" name="内容占位符 7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483235" y="2919095"/>
                <a:ext cx="3935730" cy="264985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占位符 2"/>
          <p:cNvSpPr>
            <a:spLocks noGrp="1"/>
          </p:cNvSpPr>
          <p:nvPr>
            <p:ph type="body" idx="13"/>
          </p:nvPr>
        </p:nvSpPr>
        <p:spPr>
          <a:xfrm>
            <a:off x="1767841" y="165947"/>
            <a:ext cx="9939020" cy="353907"/>
          </a:xfrm>
        </p:spPr>
        <p:txBody>
          <a:bodyPr/>
          <a:lstStyle/>
          <a:p>
            <a:r>
              <a:rPr lang="en-US" altLang="zh-CN">
                <a:sym typeface="+mn-ea"/>
              </a:rPr>
              <a:t>TPC</a:t>
            </a:r>
            <a:r>
              <a:rPr>
                <a:sym typeface="+mn-ea"/>
              </a:rPr>
              <a:t>粒子鉴别模拟研究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5" y="1536700"/>
            <a:ext cx="6897370" cy="4447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/>
              <a:t>PID</a:t>
            </a:r>
            <a:r>
              <a:rPr lang="zh-CN" altLang="en-US" dirty="0"/>
              <a:t>性能研究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E32E4-CB62-46DA-96B2-5F6272F469C2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4"/>
          </p:nvPr>
        </p:nvSpPr>
        <p:spPr>
          <a:xfrm>
            <a:off x="483235" y="1793875"/>
            <a:ext cx="11223625" cy="1457325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+mn-lt"/>
                <a:sym typeface="+mn-ea"/>
              </a:rPr>
              <a:t>相较于传统的</a:t>
            </a:r>
            <a:r>
              <a:rPr lang="en-US" altLang="zh-CN" dirty="0" err="1">
                <a:latin typeface="+mn-lt"/>
                <a:sym typeface="+mn-ea"/>
              </a:rPr>
              <a:t>d</a:t>
            </a:r>
            <a:r>
              <a:rPr lang="en-US" altLang="zh-CN" i="1" dirty="0" err="1">
                <a:latin typeface="+mn-lt"/>
                <a:sym typeface="+mn-ea"/>
              </a:rPr>
              <a:t>E</a:t>
            </a:r>
            <a:r>
              <a:rPr lang="en-US" altLang="zh-CN" dirty="0">
                <a:latin typeface="+mn-lt"/>
                <a:sym typeface="+mn-ea"/>
              </a:rPr>
              <a:t>/d</a:t>
            </a:r>
            <a:r>
              <a:rPr lang="en-US" altLang="zh-CN" i="1" dirty="0">
                <a:latin typeface="+mn-lt"/>
                <a:sym typeface="+mn-ea"/>
              </a:rPr>
              <a:t>x</a:t>
            </a:r>
            <a:r>
              <a:rPr lang="zh-CN" altLang="en-US" dirty="0">
                <a:latin typeface="+mn-lt"/>
                <a:sym typeface="+mn-ea"/>
              </a:rPr>
              <a:t>，优化后的</a:t>
            </a:r>
            <a:r>
              <a:rPr lang="en-US" altLang="zh-CN" dirty="0" err="1">
                <a:latin typeface="+mn-lt"/>
                <a:sym typeface="+mn-ea"/>
              </a:rPr>
              <a:t>d</a:t>
            </a:r>
            <a:r>
              <a:rPr lang="en-US" altLang="zh-CN" i="1" dirty="0" err="1">
                <a:latin typeface="+mn-lt"/>
                <a:sym typeface="+mn-ea"/>
              </a:rPr>
              <a:t>n</a:t>
            </a:r>
            <a:r>
              <a:rPr lang="en-US" altLang="zh-CN" dirty="0">
                <a:latin typeface="+mn-lt"/>
                <a:sym typeface="+mn-ea"/>
              </a:rPr>
              <a:t>/d</a:t>
            </a:r>
            <a:r>
              <a:rPr lang="en-US" altLang="zh-CN" i="1" dirty="0">
                <a:latin typeface="+mn-lt"/>
                <a:sym typeface="+mn-ea"/>
              </a:rPr>
              <a:t>x</a:t>
            </a:r>
            <a:r>
              <a:rPr lang="zh-CN" altLang="en-US" dirty="0">
                <a:latin typeface="+mn-lt"/>
                <a:sym typeface="+mn-ea"/>
              </a:rPr>
              <a:t>算法对</a:t>
            </a:r>
            <a:r>
              <a:rPr lang="el-GR" altLang="zh-CN" dirty="0">
                <a:latin typeface="+mn-lt"/>
                <a:sym typeface="+mn-ea"/>
              </a:rPr>
              <a:t>π</a:t>
            </a:r>
            <a:r>
              <a:rPr lang="zh-CN" altLang="en-US" dirty="0">
                <a:latin typeface="+mn-lt"/>
                <a:sym typeface="+mn-ea"/>
              </a:rPr>
              <a:t>、</a:t>
            </a:r>
            <a:r>
              <a:rPr lang="en-US" altLang="zh-CN" dirty="0">
                <a:latin typeface="+mn-lt"/>
                <a:sym typeface="+mn-ea"/>
              </a:rPr>
              <a:t>K</a:t>
            </a:r>
            <a:r>
              <a:rPr lang="zh-CN" altLang="en-US" dirty="0">
                <a:latin typeface="+mn-lt"/>
                <a:sym typeface="+mn-ea"/>
              </a:rPr>
              <a:t>、</a:t>
            </a:r>
            <a:r>
              <a:rPr lang="en-US" altLang="zh-CN" dirty="0">
                <a:latin typeface="+mn-lt"/>
                <a:sym typeface="+mn-ea"/>
              </a:rPr>
              <a:t>p</a:t>
            </a:r>
            <a:r>
              <a:rPr lang="zh-CN" altLang="en-US" dirty="0">
                <a:latin typeface="+mn-lt"/>
                <a:sym typeface="+mn-ea"/>
              </a:rPr>
              <a:t>有更好的区分度。</a:t>
            </a:r>
            <a:endParaRPr lang="en-US" altLang="zh-CN" dirty="0">
              <a:latin typeface="+mn-lt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0070C0"/>
                </a:solidFill>
                <a:latin typeface="+mn-lt"/>
                <a:sym typeface="+mn-ea"/>
              </a:rPr>
              <a:t>读出</a:t>
            </a:r>
            <a:r>
              <a:rPr lang="en-US" altLang="zh-CN" dirty="0">
                <a:solidFill>
                  <a:srgbClr val="0070C0"/>
                </a:solidFill>
                <a:latin typeface="+mn-lt"/>
                <a:sym typeface="+mn-ea"/>
              </a:rPr>
              <a:t>pad</a:t>
            </a:r>
            <a:r>
              <a:rPr lang="zh-CN" altLang="en-US" dirty="0">
                <a:solidFill>
                  <a:srgbClr val="0070C0"/>
                </a:solidFill>
                <a:latin typeface="+mn-lt"/>
                <a:sym typeface="+mn-ea"/>
              </a:rPr>
              <a:t>尺寸减小后（</a:t>
            </a:r>
            <a:r>
              <a:rPr lang="en-US" altLang="zh-CN" dirty="0">
                <a:solidFill>
                  <a:srgbClr val="0070C0"/>
                </a:solidFill>
                <a:latin typeface="+mn-lt"/>
                <a:sym typeface="+mn-ea"/>
              </a:rPr>
              <a:t>1 mm×6 mm </a:t>
            </a:r>
            <a:r>
              <a:rPr lang="zh-CN" altLang="en-US" dirty="0">
                <a:solidFill>
                  <a:srgbClr val="0070C0"/>
                </a:solidFill>
                <a:latin typeface="+mn-lt"/>
                <a:sym typeface="+mn-ea"/>
              </a:rPr>
              <a:t>→ </a:t>
            </a:r>
            <a:r>
              <a:rPr lang="en-US" altLang="zh-CN" dirty="0">
                <a:solidFill>
                  <a:srgbClr val="0070C0"/>
                </a:solidFill>
                <a:latin typeface="+mn-lt"/>
                <a:sym typeface="+mn-ea"/>
              </a:rPr>
              <a:t>500 μm×500 </a:t>
            </a:r>
            <a:r>
              <a:rPr lang="en-US" altLang="zh-CN" dirty="0" err="1">
                <a:solidFill>
                  <a:srgbClr val="0070C0"/>
                </a:solidFill>
                <a:latin typeface="+mn-lt"/>
                <a:sym typeface="+mn-ea"/>
              </a:rPr>
              <a:t>μm</a:t>
            </a:r>
            <a:r>
              <a:rPr lang="zh-CN" altLang="en-US" dirty="0">
                <a:solidFill>
                  <a:srgbClr val="0070C0"/>
                </a:solidFill>
                <a:latin typeface="+mn-lt"/>
                <a:sym typeface="+mn-ea"/>
              </a:rPr>
              <a:t>），</a:t>
            </a:r>
            <a:r>
              <a:rPr lang="en-US" altLang="zh-CN" dirty="0" err="1">
                <a:solidFill>
                  <a:srgbClr val="0070C0"/>
                </a:solidFill>
                <a:latin typeface="+mn-lt"/>
                <a:sym typeface="+mn-ea"/>
              </a:rPr>
              <a:t>d</a:t>
            </a:r>
            <a:r>
              <a:rPr lang="en-US" altLang="zh-CN" i="1" dirty="0" err="1">
                <a:solidFill>
                  <a:srgbClr val="0070C0"/>
                </a:solidFill>
                <a:latin typeface="+mn-lt"/>
                <a:sym typeface="+mn-ea"/>
              </a:rPr>
              <a:t>n</a:t>
            </a:r>
            <a:r>
              <a:rPr lang="en-US" altLang="zh-CN" dirty="0">
                <a:solidFill>
                  <a:srgbClr val="0070C0"/>
                </a:solidFill>
                <a:latin typeface="+mn-lt"/>
                <a:sym typeface="+mn-ea"/>
              </a:rPr>
              <a:t>/d</a:t>
            </a:r>
            <a:r>
              <a:rPr lang="en-US" altLang="zh-CN" i="1" dirty="0">
                <a:solidFill>
                  <a:srgbClr val="0070C0"/>
                </a:solidFill>
                <a:latin typeface="+mn-lt"/>
                <a:sym typeface="+mn-ea"/>
              </a:rPr>
              <a:t>x</a:t>
            </a:r>
            <a:r>
              <a:rPr lang="zh-CN" altLang="en-US" dirty="0">
                <a:solidFill>
                  <a:srgbClr val="0070C0"/>
                </a:solidFill>
                <a:latin typeface="+mn-lt"/>
                <a:sym typeface="+mn-ea"/>
              </a:rPr>
              <a:t>、</a:t>
            </a:r>
            <a:r>
              <a:rPr lang="en-US" altLang="zh-CN" dirty="0" err="1">
                <a:solidFill>
                  <a:srgbClr val="0070C0"/>
                </a:solidFill>
                <a:latin typeface="+mn-lt"/>
                <a:sym typeface="+mn-ea"/>
              </a:rPr>
              <a:t>d</a:t>
            </a:r>
            <a:r>
              <a:rPr lang="en-US" altLang="zh-CN" i="1" dirty="0" err="1">
                <a:solidFill>
                  <a:srgbClr val="0070C0"/>
                </a:solidFill>
                <a:latin typeface="+mn-lt"/>
                <a:sym typeface="+mn-ea"/>
              </a:rPr>
              <a:t>E</a:t>
            </a:r>
            <a:r>
              <a:rPr lang="en-US" altLang="zh-CN" dirty="0">
                <a:solidFill>
                  <a:srgbClr val="0070C0"/>
                </a:solidFill>
                <a:latin typeface="+mn-lt"/>
                <a:sym typeface="+mn-ea"/>
              </a:rPr>
              <a:t>/d</a:t>
            </a:r>
            <a:r>
              <a:rPr lang="en-US" altLang="zh-CN" i="1" dirty="0">
                <a:solidFill>
                  <a:srgbClr val="0070C0"/>
                </a:solidFill>
                <a:latin typeface="+mn-lt"/>
                <a:sym typeface="+mn-ea"/>
              </a:rPr>
              <a:t>x</a:t>
            </a:r>
            <a:r>
              <a:rPr lang="zh-CN" altLang="en-US" dirty="0">
                <a:solidFill>
                  <a:srgbClr val="0070C0"/>
                </a:solidFill>
                <a:latin typeface="+mn-lt"/>
                <a:sym typeface="+mn-ea"/>
              </a:rPr>
              <a:t>重建误差均更小</a:t>
            </a:r>
            <a:endParaRPr lang="en-US" altLang="zh-CN" dirty="0">
              <a:latin typeface="+mn-lt"/>
              <a:sym typeface="+mn-ea"/>
            </a:endParaRPr>
          </a:p>
        </p:txBody>
      </p:sp>
      <p:sp>
        <p:nvSpPr>
          <p:cNvPr id="11" name="文本占位符 2"/>
          <p:cNvSpPr>
            <a:spLocks noGrp="1"/>
          </p:cNvSpPr>
          <p:nvPr>
            <p:ph type="body" idx="13"/>
          </p:nvPr>
        </p:nvSpPr>
        <p:spPr>
          <a:xfrm>
            <a:off x="1767841" y="165947"/>
            <a:ext cx="9939020" cy="353907"/>
          </a:xfrm>
        </p:spPr>
        <p:txBody>
          <a:bodyPr/>
          <a:lstStyle/>
          <a:p>
            <a:r>
              <a:rPr lang="en-US" altLang="zh-CN">
                <a:sym typeface="+mn-ea"/>
              </a:rPr>
              <a:t>TPC</a:t>
            </a:r>
            <a:r>
              <a:rPr>
                <a:sym typeface="+mn-ea"/>
              </a:rPr>
              <a:t>粒子鉴别模拟研究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3177540"/>
            <a:ext cx="4805680" cy="30670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65" y="3177540"/>
            <a:ext cx="4806315" cy="3084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PID</a:t>
            </a:r>
            <a:r>
              <a:rPr lang="zh-CN" altLang="en-US" dirty="0">
                <a:sym typeface="+mn-ea"/>
              </a:rPr>
              <a:t>性能研究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E32E4-CB62-46DA-96B2-5F6272F469C2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4"/>
          </p:nvPr>
        </p:nvSpPr>
        <p:spPr>
          <a:xfrm>
            <a:off x="483235" y="1586865"/>
            <a:ext cx="7660640" cy="2056766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+mn-lt"/>
                <a:sym typeface="+mn-ea"/>
              </a:rPr>
              <a:t>基于像素型读出和</a:t>
            </a:r>
            <a:r>
              <a:rPr lang="en-US" altLang="zh-CN" sz="1600" dirty="0" err="1">
                <a:latin typeface="+mn-lt"/>
                <a:sym typeface="+mn-ea"/>
              </a:rPr>
              <a:t>d</a:t>
            </a:r>
            <a:r>
              <a:rPr lang="en-US" altLang="zh-CN" sz="1600" i="1" dirty="0" err="1">
                <a:latin typeface="+mn-lt"/>
                <a:sym typeface="+mn-ea"/>
              </a:rPr>
              <a:t>n</a:t>
            </a:r>
            <a:r>
              <a:rPr lang="en-US" altLang="zh-CN" sz="1600" dirty="0">
                <a:latin typeface="+mn-lt"/>
                <a:sym typeface="+mn-ea"/>
              </a:rPr>
              <a:t>/d</a:t>
            </a:r>
            <a:r>
              <a:rPr lang="en-US" altLang="zh-CN" sz="1600" i="1" dirty="0">
                <a:latin typeface="+mn-lt"/>
                <a:sym typeface="+mn-ea"/>
              </a:rPr>
              <a:t>x</a:t>
            </a:r>
            <a:r>
              <a:rPr lang="zh-CN" altLang="en-US" sz="1600" dirty="0">
                <a:latin typeface="+mn-lt"/>
                <a:sym typeface="+mn-ea"/>
              </a:rPr>
              <a:t>算法：</a:t>
            </a:r>
            <a:endParaRPr lang="zh-CN" altLang="en-US" sz="1600" dirty="0">
              <a:latin typeface="+mn-lt"/>
              <a:sym typeface="+mn-ea"/>
            </a:endParaRPr>
          </a:p>
          <a:p>
            <a:pPr lvl="1">
              <a:lnSpc>
                <a:spcPct val="130000"/>
              </a:lnSpc>
            </a:pPr>
            <a:r>
              <a:rPr lang="zh-CN" altLang="en-US" sz="1400" dirty="0">
                <a:latin typeface="+mn-lt"/>
                <a:sym typeface="+mn-ea"/>
              </a:rPr>
              <a:t>在</a:t>
            </a:r>
            <a:r>
              <a:rPr lang="en-US" altLang="zh-CN" sz="1400" dirty="0">
                <a:latin typeface="+mn-lt"/>
                <a:sym typeface="+mn-ea"/>
              </a:rPr>
              <a:t>5~20 GeV</a:t>
            </a:r>
            <a:r>
              <a:rPr lang="zh-CN" altLang="en-US" sz="1400" dirty="0">
                <a:latin typeface="+mn-lt"/>
                <a:sym typeface="+mn-ea"/>
              </a:rPr>
              <a:t>动量区间，</a:t>
            </a:r>
            <a:r>
              <a:rPr lang="el-GR" altLang="zh-CN" sz="1400" dirty="0">
                <a:solidFill>
                  <a:srgbClr val="0070C0"/>
                </a:solidFill>
                <a:latin typeface="+mn-lt"/>
                <a:sym typeface="+mn-ea"/>
              </a:rPr>
              <a:t>π</a:t>
            </a:r>
            <a:r>
              <a:rPr lang="zh-CN" altLang="en-US" sz="1400" dirty="0">
                <a:solidFill>
                  <a:srgbClr val="0070C0"/>
                </a:solidFill>
                <a:latin typeface="+mn-lt"/>
                <a:sym typeface="+mn-ea"/>
              </a:rPr>
              <a:t>、</a:t>
            </a:r>
            <a:r>
              <a:rPr lang="en-US" altLang="zh-CN" sz="1400" dirty="0">
                <a:solidFill>
                  <a:srgbClr val="0070C0"/>
                </a:solidFill>
                <a:latin typeface="+mn-lt"/>
                <a:sym typeface="+mn-ea"/>
              </a:rPr>
              <a:t>K</a:t>
            </a:r>
            <a:r>
              <a:rPr lang="zh-CN" altLang="en-US" sz="1400" dirty="0">
                <a:solidFill>
                  <a:srgbClr val="0070C0"/>
                </a:solidFill>
                <a:latin typeface="+mn-lt"/>
                <a:sym typeface="+mn-ea"/>
              </a:rPr>
              <a:t>、</a:t>
            </a:r>
            <a:r>
              <a:rPr lang="en-US" altLang="zh-CN" sz="1400" dirty="0">
                <a:solidFill>
                  <a:srgbClr val="0070C0"/>
                </a:solidFill>
                <a:latin typeface="+mn-lt"/>
                <a:sym typeface="+mn-ea"/>
              </a:rPr>
              <a:t>p</a:t>
            </a:r>
            <a:r>
              <a:rPr lang="zh-CN" altLang="en-US" sz="1400" dirty="0">
                <a:solidFill>
                  <a:srgbClr val="0070C0"/>
                </a:solidFill>
                <a:latin typeface="+mn-lt"/>
                <a:sym typeface="+mn-ea"/>
              </a:rPr>
              <a:t>区分度基本达到</a:t>
            </a:r>
            <a:r>
              <a:rPr lang="en-US" altLang="zh-CN" sz="1400" dirty="0">
                <a:solidFill>
                  <a:srgbClr val="0070C0"/>
                </a:solidFill>
                <a:latin typeface="+mn-lt"/>
                <a:sym typeface="+mn-ea"/>
              </a:rPr>
              <a:t>3</a:t>
            </a:r>
            <a:r>
              <a:rPr lang="en-US" altLang="zh-CN" sz="1400" i="1" dirty="0">
                <a:solidFill>
                  <a:srgbClr val="0070C0"/>
                </a:solidFill>
                <a:latin typeface="+mn-lt"/>
                <a:sym typeface="+mn-ea"/>
              </a:rPr>
              <a:t>σ</a:t>
            </a:r>
            <a:r>
              <a:rPr lang="zh-CN" altLang="en-US" sz="1400" dirty="0">
                <a:solidFill>
                  <a:srgbClr val="0070C0"/>
                </a:solidFill>
                <a:latin typeface="+mn-lt"/>
                <a:sym typeface="+mn-ea"/>
              </a:rPr>
              <a:t>。</a:t>
            </a:r>
            <a:endParaRPr lang="zh-CN" altLang="en-US" sz="1400" dirty="0">
              <a:solidFill>
                <a:srgbClr val="0070C0"/>
              </a:solidFill>
              <a:latin typeface="+mn-lt"/>
              <a:sym typeface="+mn-ea"/>
            </a:endParaRPr>
          </a:p>
          <a:p>
            <a:pPr lvl="1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+mn-ea"/>
              </a:rPr>
              <a:t>满足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+mn-ea"/>
              </a:rPr>
              <a:t>CEPC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+mn-ea"/>
              </a:rPr>
              <a:t>对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+mn-ea"/>
              </a:rPr>
              <a:t>TPC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+mn-ea"/>
              </a:rPr>
              <a:t>的粒子鉴别性能要求。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+mn-lt"/>
                <a:sym typeface="+mn-ea"/>
              </a:rPr>
              <a:t>后续将通过优化</a:t>
            </a:r>
            <a:r>
              <a:rPr lang="en-US" altLang="zh-CN" sz="1600" dirty="0">
                <a:solidFill>
                  <a:schemeClr val="accent4">
                    <a:lumMod val="75000"/>
                  </a:schemeClr>
                </a:solidFill>
                <a:latin typeface="+mn-lt"/>
                <a:sym typeface="+mn-ea"/>
              </a:rPr>
              <a:t>pixel</a:t>
            </a:r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+mn-lt"/>
                <a:sym typeface="+mn-ea"/>
              </a:rPr>
              <a:t>尺寸等方法，探索进一步提高</a:t>
            </a:r>
            <a:r>
              <a:rPr lang="en-US" altLang="zh-CN" sz="1600" dirty="0">
                <a:solidFill>
                  <a:schemeClr val="accent4">
                    <a:lumMod val="75000"/>
                  </a:schemeClr>
                </a:solidFill>
                <a:latin typeface="+mn-lt"/>
                <a:sym typeface="+mn-ea"/>
              </a:rPr>
              <a:t>PID</a:t>
            </a:r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+mn-lt"/>
                <a:sym typeface="+mn-ea"/>
              </a:rPr>
              <a:t>性能的可能性。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文本占位符 2"/>
          <p:cNvSpPr>
            <a:spLocks noGrp="1"/>
          </p:cNvSpPr>
          <p:nvPr>
            <p:ph type="body" idx="13"/>
          </p:nvPr>
        </p:nvSpPr>
        <p:spPr>
          <a:xfrm>
            <a:off x="1767841" y="165947"/>
            <a:ext cx="9939020" cy="353907"/>
          </a:xfrm>
        </p:spPr>
        <p:txBody>
          <a:bodyPr/>
          <a:lstStyle/>
          <a:p>
            <a:r>
              <a:rPr lang="en-US" altLang="zh-CN" dirty="0" err="1">
                <a:sym typeface="+mn-ea"/>
              </a:rPr>
              <a:t>TPC</a:t>
            </a:r>
            <a:r>
              <a:rPr dirty="0" err="1">
                <a:sym typeface="+mn-ea"/>
              </a:rPr>
              <a:t>粒子鉴别模拟研究</a:t>
            </a:r>
            <a:endParaRPr lang="zh-CN" altLang="en-US" dirty="0"/>
          </a:p>
        </p:txBody>
      </p:sp>
      <p:grpSp>
        <p:nvGrpSpPr>
          <p:cNvPr id="14" name="组合 13"/>
          <p:cNvGrpSpPr/>
          <p:nvPr/>
        </p:nvGrpSpPr>
        <p:grpSpPr>
          <a:xfrm>
            <a:off x="891540" y="3812540"/>
            <a:ext cx="10186670" cy="2835910"/>
            <a:chOff x="1404" y="6004"/>
            <a:chExt cx="16042" cy="4466"/>
          </a:xfrm>
        </p:grpSpPr>
        <p:pic>
          <p:nvPicPr>
            <p:cNvPr id="10" name="图片 9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1754" y="6004"/>
              <a:ext cx="15692" cy="4467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>
              <a:off x="2051" y="8595"/>
              <a:ext cx="4822" cy="0"/>
            </a:xfrm>
            <a:prstGeom prst="line">
              <a:avLst/>
            </a:prstGeom>
            <a:ln w="19050" cap="flat" cmpd="sng" algn="ctr">
              <a:solidFill>
                <a:schemeClr val="accent5">
                  <a:lumMod val="50000"/>
                </a:schemeClr>
              </a:solidFill>
              <a:prstDash val="dash"/>
              <a:miter lim="800000"/>
            </a:ln>
          </p:spPr>
          <p:style>
            <a:lnRef idx="0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7323" y="9343"/>
              <a:ext cx="4822" cy="0"/>
            </a:xfrm>
            <a:prstGeom prst="line">
              <a:avLst/>
            </a:prstGeom>
            <a:ln w="19050" cap="flat" cmpd="sng" algn="ctr">
              <a:solidFill>
                <a:schemeClr val="accent5">
                  <a:lumMod val="50000"/>
                </a:schemeClr>
              </a:solidFill>
              <a:prstDash val="dash"/>
              <a:miter lim="800000"/>
            </a:ln>
          </p:spPr>
          <p:style>
            <a:lnRef idx="0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2386" y="9343"/>
              <a:ext cx="4822" cy="0"/>
            </a:xfrm>
            <a:prstGeom prst="line">
              <a:avLst/>
            </a:prstGeom>
            <a:ln w="19050" cap="flat" cmpd="sng" algn="ctr">
              <a:solidFill>
                <a:schemeClr val="accent5">
                  <a:lumMod val="50000"/>
                </a:schemeClr>
              </a:solidFill>
              <a:prstDash val="dash"/>
              <a:miter lim="800000"/>
            </a:ln>
          </p:spPr>
          <p:style>
            <a:lnRef idx="0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/>
          </p:nvSpPr>
          <p:spPr>
            <a:xfrm>
              <a:off x="1404" y="8329"/>
              <a:ext cx="646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accent5">
                      <a:lumMod val="50000"/>
                    </a:schemeClr>
                  </a:solidFill>
                  <a:latin typeface="Book Antiqua" panose="02040602050305030304" charset="0"/>
                </a:rPr>
                <a:t>3</a:t>
              </a:r>
              <a:r>
                <a:rPr lang="en-US" altLang="zh-CN" sz="1600" i="1" dirty="0">
                  <a:solidFill>
                    <a:schemeClr val="accent5">
                      <a:lumMod val="50000"/>
                    </a:schemeClr>
                  </a:solidFill>
                  <a:latin typeface="Book Antiqua" panose="02040602050305030304" charset="0"/>
                </a:rPr>
                <a:t>σ</a:t>
              </a:r>
              <a:endParaRPr lang="en-US" altLang="zh-CN" sz="1600" i="1" dirty="0">
                <a:solidFill>
                  <a:schemeClr val="accent5">
                    <a:lumMod val="50000"/>
                  </a:schemeClr>
                </a:solidFill>
                <a:latin typeface="Book Antiqua" panose="0204060205030503030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677" y="9078"/>
              <a:ext cx="646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accent5">
                      <a:lumMod val="50000"/>
                    </a:schemeClr>
                  </a:solidFill>
                  <a:latin typeface="Book Antiqua" panose="02040602050305030304" charset="0"/>
                </a:rPr>
                <a:t>3</a:t>
              </a:r>
              <a:r>
                <a:rPr lang="en-US" altLang="zh-CN" sz="1600" i="1" dirty="0">
                  <a:solidFill>
                    <a:schemeClr val="accent5">
                      <a:lumMod val="50000"/>
                    </a:schemeClr>
                  </a:solidFill>
                  <a:latin typeface="Book Antiqua" panose="02040602050305030304" charset="0"/>
                </a:rPr>
                <a:t>σ</a:t>
              </a:r>
              <a:endParaRPr lang="en-US" altLang="zh-CN" sz="1600" i="1" dirty="0">
                <a:solidFill>
                  <a:schemeClr val="accent5">
                    <a:lumMod val="50000"/>
                  </a:schemeClr>
                </a:solidFill>
                <a:latin typeface="Book Antiqua" panose="02040602050305030304" charset="0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400" y="1022558"/>
            <a:ext cx="3153136" cy="2406442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8779510" y="3429000"/>
            <a:ext cx="2405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5">
                    <a:lumMod val="50000"/>
                  </a:schemeClr>
                </a:solidFill>
                <a:latin typeface="Book Antiqua" panose="02040602050305030304" charset="0"/>
              </a:rPr>
              <a:t>参考</a:t>
            </a:r>
            <a:r>
              <a:rPr lang="zh-CN" altLang="en-US" sz="1200" dirty="0">
                <a:solidFill>
                  <a:schemeClr val="accent5">
                    <a:lumMod val="50000"/>
                  </a:schemeClr>
                </a:solidFill>
              </a:rPr>
              <a:t>：</a:t>
            </a:r>
            <a:r>
              <a:rPr lang="el-GR" altLang="zh-CN" sz="1200" dirty="0">
                <a:solidFill>
                  <a:schemeClr val="accent5">
                    <a:lumMod val="50000"/>
                  </a:schemeClr>
                </a:solidFill>
              </a:rPr>
              <a:t>π</a:t>
            </a:r>
            <a:r>
              <a:rPr lang="zh-CN" altLang="el-GR" sz="1200" dirty="0">
                <a:solidFill>
                  <a:schemeClr val="accent5">
                    <a:lumMod val="50000"/>
                  </a:schemeClr>
                </a:solidFill>
              </a:rPr>
              <a:t>、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</a:rPr>
              <a:t>K</a:t>
            </a:r>
            <a:r>
              <a:rPr lang="zh-CN" altLang="en-US" sz="1200" dirty="0">
                <a:solidFill>
                  <a:schemeClr val="accent5">
                    <a:lumMod val="50000"/>
                  </a:schemeClr>
                </a:solidFill>
              </a:rPr>
              <a:t>的</a:t>
            </a:r>
            <a:r>
              <a:rPr lang="en-US" altLang="zh-CN" sz="1200" dirty="0" err="1">
                <a:solidFill>
                  <a:schemeClr val="accent5">
                    <a:lumMod val="50000"/>
                  </a:schemeClr>
                </a:solidFill>
              </a:rPr>
              <a:t>d</a:t>
            </a:r>
            <a:r>
              <a:rPr lang="en-US" altLang="zh-CN" sz="1200" i="1" dirty="0" err="1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</a:rPr>
              <a:t>/d</a:t>
            </a:r>
            <a:r>
              <a:rPr lang="en-US" altLang="zh-CN" sz="1200" i="1" dirty="0">
                <a:solidFill>
                  <a:schemeClr val="accent5">
                    <a:lumMod val="50000"/>
                  </a:schemeClr>
                </a:solidFill>
              </a:rPr>
              <a:t>x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</a:rPr>
              <a:t> truth</a:t>
            </a:r>
            <a:r>
              <a:rPr lang="zh-CN" altLang="en-US" sz="1200" dirty="0">
                <a:solidFill>
                  <a:schemeClr val="accent5">
                    <a:lumMod val="50000"/>
                  </a:schemeClr>
                </a:solidFill>
              </a:rPr>
              <a:t>区分度</a:t>
            </a:r>
            <a:endParaRPr lang="en-US" altLang="zh-CN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dirty="0"/>
              <a:t>读出模块设计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E32E4-CB62-46DA-96B2-5F6272F469C2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sym typeface="+mn-ea"/>
              </a:rPr>
              <a:t>探测器</a:t>
            </a:r>
            <a:r>
              <a:rPr lang="zh-CN" altLang="en-US" dirty="0">
                <a:sym typeface="+mn-ea"/>
              </a:rPr>
              <a:t>模块设计与研制</a:t>
            </a:r>
            <a:r>
              <a:rPr lang="zh-CN" altLang="en-US" dirty="0" smtClean="0">
                <a:sym typeface="+mn-ea"/>
              </a:rPr>
              <a:t>计划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4"/>
          </p:nvPr>
        </p:nvSpPr>
        <p:spPr>
          <a:xfrm>
            <a:off x="483235" y="1437005"/>
            <a:ext cx="5765165" cy="25457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即将进行束流实验的读出模块：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pixel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尺寸：</a:t>
            </a:r>
            <a:r>
              <a:rPr lang="en-US" altLang="zh-CN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~500 </a:t>
            </a:r>
            <a:r>
              <a:rPr lang="en-US" altLang="zh-CN" sz="1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endParaRPr lang="en-US" altLang="zh-CN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读出通道：</a:t>
            </a:r>
            <a:r>
              <a:rPr lang="en-US" altLang="zh-CN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10×300</a:t>
            </a:r>
            <a:endParaRPr lang="en-US" altLang="zh-CN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可安装在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DESY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TPC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原型机上，进行束流实验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zh-CN" altLang="en-US" sz="1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读出模块搭载最新的低功耗前端电子学芯片</a:t>
            </a:r>
            <a:r>
              <a:rPr lang="en-US" altLang="zh-CN" sz="1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TEPIX</a:t>
            </a:r>
            <a:r>
              <a:rPr lang="zh-CN" altLang="en-US" sz="1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zh-CN" alt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95745" y="1437005"/>
            <a:ext cx="5142230" cy="18732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1" r="51104" b="6931"/>
          <a:stretch>
            <a:fillRect/>
          </a:stretch>
        </p:blipFill>
        <p:spPr>
          <a:xfrm rot="16200000">
            <a:off x="7921625" y="2555875"/>
            <a:ext cx="2428240" cy="5142230"/>
          </a:xfrm>
          <a:prstGeom prst="rect">
            <a:avLst/>
          </a:prstGeom>
        </p:spPr>
      </p:pic>
      <p:graphicFrame>
        <p:nvGraphicFramePr>
          <p:cNvPr id="5" name="表格 4"/>
          <p:cNvGraphicFramePr/>
          <p:nvPr>
            <p:custDataLst>
              <p:tags r:id="rId3"/>
            </p:custDataLst>
          </p:nvPr>
        </p:nvGraphicFramePr>
        <p:xfrm>
          <a:off x="596900" y="3883660"/>
          <a:ext cx="5252085" cy="2457450"/>
        </p:xfrm>
        <a:graphic>
          <a:graphicData uri="http://schemas.openxmlformats.org/drawingml/2006/table">
            <a:tbl>
              <a:tblPr/>
              <a:tblGrid>
                <a:gridCol w="1750695"/>
                <a:gridCol w="1750695"/>
                <a:gridCol w="1750695"/>
              </a:tblGrid>
              <a:tr h="273050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400" dirty="0">
                          <a:solidFill>
                            <a:schemeClr val="bg1"/>
                          </a:solidFill>
                        </a:rPr>
                        <a:t>参数</a:t>
                      </a:r>
                      <a:endParaRPr 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400" dirty="0">
                          <a:solidFill>
                            <a:schemeClr val="bg1"/>
                          </a:solidFill>
                        </a:rPr>
                        <a:t>设计目标</a:t>
                      </a:r>
                      <a:endParaRPr 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zh-CN" altLang="en-US" sz="1400" dirty="0" smtClean="0">
                          <a:solidFill>
                            <a:schemeClr val="bg1"/>
                          </a:solidFill>
                        </a:rPr>
                        <a:t>测试芯片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性能</a:t>
                      </a: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通道数</a:t>
                      </a:r>
                      <a:endParaRPr lang="zh-CN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lt"/>
                        </a:rPr>
                        <a:t>128~256</a:t>
                      </a:r>
                      <a:endParaRPr lang="en-US" altLang="zh-CN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+mn-l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lt"/>
                        </a:rPr>
                        <a:t>128</a:t>
                      </a:r>
                      <a:endParaRPr lang="en-US" altLang="zh-CN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+mn-l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altLang="zh-CN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ASIC</a:t>
                      </a:r>
                      <a:r>
                        <a:rPr lang="zh-CN" alt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芯片工艺</a:t>
                      </a:r>
                      <a:endParaRPr lang="zh-CN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lt"/>
                        </a:rPr>
                        <a:t>65 nm</a:t>
                      </a:r>
                      <a:endParaRPr lang="en-US" altLang="zh-CN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+mn-l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lt"/>
                        </a:rPr>
                        <a:t>180 nm</a:t>
                      </a:r>
                      <a:endParaRPr lang="en-US" altLang="zh-CN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+mn-l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等效噪声电荷</a:t>
                      </a:r>
                      <a:endParaRPr lang="zh-CN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lt"/>
                        </a:rPr>
                        <a:t>100 e</a:t>
                      </a:r>
                      <a:r>
                        <a:rPr lang="en-US" altLang="zh-CN" sz="14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lt"/>
                        </a:rPr>
                        <a:t>-</a:t>
                      </a:r>
                      <a:endParaRPr lang="en-US" altLang="zh-CN" sz="1400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+mn-l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lt"/>
                        </a:rPr>
                        <a:t>300 e</a:t>
                      </a:r>
                      <a:r>
                        <a:rPr lang="en-US" altLang="zh-CN" sz="14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lt"/>
                        </a:rPr>
                        <a:t>-</a:t>
                      </a:r>
                      <a:endParaRPr lang="en-US" altLang="zh-CN" sz="1400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+mn-l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动态范围</a:t>
                      </a:r>
                      <a:endParaRPr lang="zh-CN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CN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lt"/>
                        </a:rPr>
                        <a:t>~20 fC</a:t>
                      </a:r>
                      <a:endParaRPr lang="en-US" altLang="zh-CN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+mn-l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altLang="zh-CN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lt"/>
                        </a:rPr>
                        <a:t>25 fC</a:t>
                      </a:r>
                      <a:endParaRPr lang="en-US" altLang="zh-CN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+mn-l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积分非线性</a:t>
                      </a:r>
                      <a:endParaRPr lang="zh-CN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lt"/>
                        </a:rPr>
                        <a:t>&lt; 1%</a:t>
                      </a:r>
                      <a:endParaRPr lang="zh-CN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+mn-l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lt"/>
                        </a:rPr>
                        <a:t>&lt; 1%</a:t>
                      </a:r>
                      <a:endParaRPr lang="en-US" altLang="zh-CN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+mn-l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+mn-ea"/>
                        </a:rPr>
                        <a:t>时间分辨</a:t>
                      </a:r>
                      <a:endParaRPr lang="zh-CN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lt"/>
                          <a:sym typeface="+mn-ea"/>
                        </a:rPr>
                        <a:t>10 ns</a:t>
                      </a:r>
                      <a:endParaRPr lang="zh-CN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+mn-l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lt"/>
                          <a:sym typeface="+mn-ea"/>
                        </a:rPr>
                        <a:t>10 ns</a:t>
                      </a:r>
                      <a:endParaRPr lang="en-US" altLang="zh-CN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+mn-l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altLang="zh-CN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ADC</a:t>
                      </a:r>
                      <a:endParaRPr lang="en-US" altLang="zh-CN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lt"/>
                        </a:rPr>
                        <a:t>8~10 bit </a:t>
                      </a:r>
                      <a:endParaRPr lang="en-US" altLang="zh-CN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+mn-l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altLang="zh-CN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lt"/>
                        </a:rPr>
                        <a:t>10bit </a:t>
                      </a:r>
                      <a:endParaRPr lang="en-US" altLang="zh-CN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+mn-l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alt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功耗</a:t>
                      </a:r>
                      <a:endParaRPr lang="zh-CN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lt"/>
                        </a:rPr>
                        <a:t>0.1 mW/ch</a:t>
                      </a:r>
                      <a:endParaRPr lang="en-US" altLang="zh-CN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+mn-l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lt"/>
                        </a:rPr>
                        <a:t>0.3 mW/ch</a:t>
                      </a:r>
                      <a:endParaRPr lang="en-US" altLang="zh-CN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+mn-l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dirty="0"/>
              <a:t>读出模块设计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E32E4-CB62-46DA-96B2-5F6272F469C2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探测器模块设计与研制计划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4"/>
          </p:nvPr>
        </p:nvSpPr>
        <p:spPr>
          <a:xfrm>
            <a:off x="483235" y="1469390"/>
            <a:ext cx="7841615" cy="18834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读出模块共</a:t>
            </a:r>
            <a:r>
              <a:rPr lang="en-US" altLang="zh-CN" sz="1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en-US" sz="1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个，安装在如下图所示的原型机</a:t>
            </a:r>
            <a:r>
              <a:rPr lang="zh-CN" altLang="en-US" sz="15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上，可实现旋转测试：</a:t>
            </a:r>
            <a:endParaRPr lang="zh-CN" altLang="en-US" sz="15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内容占位符 7"/>
          <p:cNvSpPr>
            <a:spLocks noGrp="1"/>
          </p:cNvSpPr>
          <p:nvPr/>
        </p:nvSpPr>
        <p:spPr>
          <a:xfrm>
            <a:off x="483235" y="5973445"/>
            <a:ext cx="9733915" cy="748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"/>
              <a:defRPr sz="18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w"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w"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w"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defRPr>
            </a:lvl4pPr>
            <a:lvl5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w"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可实现</a:t>
            </a:r>
            <a:r>
              <a:rPr lang="en-US" altLang="zh-CN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en-US" altLang="zh-CN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TPC</a:t>
            </a:r>
            <a:r>
              <a:rPr lang="zh-CN" alt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模块的研究：紫外激光模拟径迹（水平方向）及宇宙线研究（竖直方向）</a:t>
            </a:r>
            <a:endParaRPr lang="zh-CN" alt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32930" y="2060575"/>
            <a:ext cx="3455670" cy="38658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840" y="2061845"/>
            <a:ext cx="3991610" cy="3864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>
          <a:xfrm>
            <a:off x="7334350" y="4465632"/>
            <a:ext cx="4140100" cy="614368"/>
          </a:xfrm>
        </p:spPr>
        <p:txBody>
          <a:bodyPr/>
          <a:lstStyle/>
          <a:p>
            <a:r>
              <a:rPr lang="zh-CN" altLang="en-US" dirty="0" smtClean="0">
                <a:sym typeface="+mn-ea"/>
              </a:rPr>
              <a:t>探测器模块设计与研制计划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>
          <a:xfrm>
            <a:off x="7334250" y="3691890"/>
            <a:ext cx="2877185" cy="419735"/>
          </a:xfrm>
        </p:spPr>
        <p:txBody>
          <a:bodyPr>
            <a:normAutofit/>
          </a:bodyPr>
          <a:lstStyle/>
          <a:p>
            <a:r>
              <a:rPr lang="en-US" altLang="zh-CN">
                <a:sym typeface="+mn-ea"/>
              </a:rPr>
              <a:t>TPC</a:t>
            </a:r>
            <a:r>
              <a:rPr>
                <a:sym typeface="+mn-ea"/>
              </a:rPr>
              <a:t>粒子鉴别模拟研究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7334250" y="2157095"/>
            <a:ext cx="2877185" cy="415925"/>
          </a:xfrm>
        </p:spPr>
        <p:txBody>
          <a:bodyPr>
            <a:normAutofit/>
          </a:bodyPr>
          <a:lstStyle/>
          <a:p>
            <a:r>
              <a:rPr lang="en-US" altLang="zh-CN" dirty="0">
                <a:sym typeface="+mn-ea"/>
              </a:rPr>
              <a:t>CEPC</a:t>
            </a:r>
            <a:r>
              <a:rPr dirty="0">
                <a:sym typeface="+mn-ea"/>
              </a:rPr>
              <a:t>与</a:t>
            </a:r>
            <a:r>
              <a:rPr lang="en-US" altLang="zh-CN" dirty="0">
                <a:sym typeface="+mn-ea"/>
              </a:rPr>
              <a:t>TPC</a:t>
            </a:r>
            <a:r>
              <a:rPr dirty="0">
                <a:sym typeface="+mn-ea"/>
              </a:rPr>
              <a:t>的物理需求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ym typeface="+mn-ea"/>
              </a:rPr>
              <a:t>TPC</a:t>
            </a:r>
            <a:r>
              <a:rPr dirty="0" smtClean="0">
                <a:sym typeface="+mn-ea"/>
              </a:rPr>
              <a:t>模拟</a:t>
            </a:r>
            <a:r>
              <a:rPr lang="zh-CN" altLang="en-US" dirty="0" smtClean="0">
                <a:sym typeface="+mn-ea"/>
              </a:rPr>
              <a:t>研究框架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dirty="0"/>
              <a:t>全长度原型机设计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E32E4-CB62-46DA-96B2-5F6272F469C2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探测器模块设计与研制计划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4"/>
          </p:nvPr>
        </p:nvSpPr>
        <p:spPr>
          <a:xfrm>
            <a:off x="483201" y="1893094"/>
            <a:ext cx="6210493" cy="22478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设计了全漂移长度（</a:t>
            </a:r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2.9 m</a:t>
            </a:r>
            <a:r>
              <a:rPr lang="zh-CN" alt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）的</a:t>
            </a:r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TPC</a:t>
            </a:r>
            <a:r>
              <a:rPr lang="zh-CN" alt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原型机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，主要用于</a:t>
            </a:r>
            <a:r>
              <a:rPr lang="zh-CN" alt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电子漂移速度、吸附系数、横向</a:t>
            </a:r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纵向扩散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的实验研究。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原型机长度与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 Ref-TDR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TPC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长度相同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侧面以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mm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为间隔打孔，可安装放射源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01" y="4413352"/>
            <a:ext cx="5971387" cy="1869126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8458780" y="6323118"/>
            <a:ext cx="1415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5">
                    <a:lumMod val="50000"/>
                  </a:schemeClr>
                </a:solidFill>
              </a:rPr>
              <a:t>原型机的建模设计</a:t>
            </a:r>
            <a:endParaRPr lang="zh-CN" altLang="en-US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767" y="4453986"/>
            <a:ext cx="4600171" cy="190796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396" y="1016638"/>
            <a:ext cx="4362542" cy="31242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dirty="0"/>
              <a:t>小</a:t>
            </a:r>
            <a:r>
              <a:rPr lang="zh-CN" altLang="en-US" dirty="0"/>
              <a:t>结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E32E4-CB62-46DA-96B2-5F6272F469C2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小结</a:t>
            </a:r>
            <a:endParaRPr lang="zh-CN" altLang="en-US" dirty="0">
              <a:sym typeface="+mn-ea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sz="quarter" idx="14"/>
          </p:nvPr>
        </p:nvSpPr>
        <p:spPr>
          <a:xfrm>
            <a:off x="483235" y="2272030"/>
            <a:ext cx="11223625" cy="35039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完成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 Ref-TDR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文本撰写，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TPC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提出了极高的测量精度和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PID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能力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要求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TPC ~500 μm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的像素化读出方案</a:t>
            </a:r>
            <a:r>
              <a:rPr lang="zh-CN" alt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结合</a:t>
            </a:r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 Counting</a:t>
            </a:r>
            <a:r>
              <a:rPr lang="zh-CN" alt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1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</a:t>
            </a:r>
            <a:r>
              <a:rPr lang="en-US" altLang="zh-CN" sz="1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重建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，具有较高的提升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PID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性能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潜力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搭建了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像素型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TPC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软件框架系统，</a:t>
            </a:r>
            <a:r>
              <a:rPr lang="zh-CN" alt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实现对</a:t>
            </a:r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TPC</a:t>
            </a:r>
            <a:r>
              <a:rPr lang="zh-CN" alt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内物理过程的全模拟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通过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物理模拟，优化了该方案的关键参数，</a:t>
            </a:r>
            <a:r>
              <a:rPr lang="el-GR" altLang="zh-CN" sz="1600" dirty="0">
                <a:solidFill>
                  <a:srgbClr val="0070C0"/>
                </a:solidFill>
                <a:latin typeface="+mn-lt"/>
                <a:sym typeface="+mn-ea"/>
              </a:rPr>
              <a:t>π</a:t>
            </a:r>
            <a:r>
              <a:rPr lang="zh-CN" altLang="en-US" sz="1600" dirty="0">
                <a:solidFill>
                  <a:srgbClr val="0070C0"/>
                </a:solidFill>
                <a:latin typeface="+mn-lt"/>
                <a:sym typeface="+mn-ea"/>
              </a:rPr>
              <a:t>、</a:t>
            </a:r>
            <a:r>
              <a:rPr lang="en-US" altLang="zh-CN" sz="1600" dirty="0">
                <a:solidFill>
                  <a:srgbClr val="0070C0"/>
                </a:solidFill>
                <a:latin typeface="+mn-lt"/>
                <a:sym typeface="+mn-ea"/>
              </a:rPr>
              <a:t>K</a:t>
            </a:r>
            <a:r>
              <a:rPr lang="zh-CN" altLang="en-US" sz="1600" dirty="0">
                <a:solidFill>
                  <a:srgbClr val="0070C0"/>
                </a:solidFill>
                <a:latin typeface="+mn-lt"/>
                <a:sym typeface="+mn-ea"/>
              </a:rPr>
              <a:t>、</a:t>
            </a:r>
            <a:r>
              <a:rPr lang="en-US" altLang="zh-CN" sz="1600" dirty="0">
                <a:solidFill>
                  <a:srgbClr val="0070C0"/>
                </a:solidFill>
                <a:latin typeface="+mn-lt"/>
                <a:sym typeface="+mn-ea"/>
              </a:rPr>
              <a:t>p</a:t>
            </a:r>
            <a:r>
              <a:rPr lang="zh-CN" altLang="en-US" sz="1600" dirty="0">
                <a:solidFill>
                  <a:srgbClr val="0070C0"/>
                </a:solidFill>
                <a:latin typeface="+mn-lt"/>
                <a:sym typeface="+mn-ea"/>
              </a:rPr>
              <a:t>区分度可达到</a:t>
            </a:r>
            <a:r>
              <a:rPr lang="en-US" altLang="zh-CN" sz="1600" dirty="0">
                <a:solidFill>
                  <a:srgbClr val="0070C0"/>
                </a:solidFill>
                <a:latin typeface="+mn-lt"/>
                <a:sym typeface="+mn-ea"/>
              </a:rPr>
              <a:t>CEPC</a:t>
            </a:r>
            <a:r>
              <a:rPr lang="zh-CN" altLang="en-US" sz="1600" dirty="0">
                <a:solidFill>
                  <a:srgbClr val="0070C0"/>
                </a:solidFill>
                <a:latin typeface="+mn-lt"/>
                <a:sym typeface="+mn-ea"/>
              </a:rPr>
              <a:t>的</a:t>
            </a:r>
            <a:r>
              <a:rPr lang="zh-CN" altLang="en-US" sz="1600" dirty="0">
                <a:solidFill>
                  <a:srgbClr val="0070C0"/>
                </a:solidFill>
                <a:latin typeface="+mn-lt"/>
                <a:sym typeface="+mn-ea"/>
              </a:rPr>
              <a:t>要求</a:t>
            </a:r>
            <a:endParaRPr lang="zh-CN" altLang="en-US" sz="1600" dirty="0">
              <a:solidFill>
                <a:srgbClr val="0070C0"/>
              </a:solidFill>
              <a:latin typeface="+mn-lt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实验上，设计制造了用于</a:t>
            </a:r>
            <a:r>
              <a:rPr lang="zh-CN" alt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束流实验的读出模块样机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zh-CN" alt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全长度</a:t>
            </a:r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TPC</a:t>
            </a:r>
            <a:r>
              <a:rPr lang="zh-CN" alt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原型机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88EF7-D9B3-430E-8553-510607DC74F3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感谢各位专家的意见！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CEPC</a:t>
            </a:r>
            <a:r>
              <a:rPr lang="zh-CN" altLang="en-US" dirty="0"/>
              <a:t>设计与物理目标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E32E4-CB62-46DA-96B2-5F6272F469C2}" type="slidenum">
              <a:rPr lang="zh-CN" altLang="en-US" smtClean="0"/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4"/>
          </p:nvPr>
        </p:nvSpPr>
        <p:spPr>
          <a:xfrm>
            <a:off x="483235" y="1468755"/>
            <a:ext cx="7247890" cy="4762500"/>
          </a:xfrm>
        </p:spPr>
        <p:txBody>
          <a:bodyPr>
            <a:noAutofit/>
          </a:bodyPr>
          <a:lstStyle/>
          <a:p>
            <a:pPr marL="230505">
              <a:lnSpc>
                <a:spcPct val="150000"/>
              </a:lnSpc>
            </a:pPr>
            <a:r>
              <a:rPr lang="en-US" altLang="zh-CN" sz="1600" dirty="0">
                <a:latin typeface="+mn-lt"/>
              </a:rPr>
              <a:t>CEPC</a:t>
            </a:r>
            <a:r>
              <a:rPr lang="zh-CN" altLang="en-US" sz="1600" dirty="0">
                <a:latin typeface="+mn-lt"/>
              </a:rPr>
              <a:t>加速器</a:t>
            </a:r>
            <a:r>
              <a:rPr lang="en-US" altLang="zh-CN" sz="1600" dirty="0">
                <a:latin typeface="+mn-lt"/>
              </a:rPr>
              <a:t>TDR2023</a:t>
            </a:r>
            <a:r>
              <a:rPr lang="zh-CN" altLang="en-US" sz="1600" dirty="0">
                <a:latin typeface="+mn-lt"/>
              </a:rPr>
              <a:t>年底发布，将运行</a:t>
            </a:r>
            <a:r>
              <a:rPr lang="en-US" altLang="zh-CN" sz="1600" dirty="0">
                <a:solidFill>
                  <a:srgbClr val="0070C0"/>
                </a:solidFill>
                <a:latin typeface="+mn-lt"/>
              </a:rPr>
              <a:t>10</a:t>
            </a:r>
            <a:r>
              <a:rPr lang="zh-CN" altLang="en-US" sz="1600" dirty="0">
                <a:solidFill>
                  <a:srgbClr val="0070C0"/>
                </a:solidFill>
                <a:latin typeface="+mn-lt"/>
              </a:rPr>
              <a:t>年</a:t>
            </a:r>
            <a:r>
              <a:rPr lang="en-US" altLang="zh-CN" sz="1600" dirty="0">
                <a:solidFill>
                  <a:srgbClr val="0070C0"/>
                </a:solidFill>
                <a:latin typeface="+mn-lt"/>
              </a:rPr>
              <a:t>Higgs</a:t>
            </a:r>
            <a:r>
              <a:rPr lang="zh-CN" altLang="en-US" sz="1600" dirty="0">
                <a:solidFill>
                  <a:srgbClr val="0070C0"/>
                </a:solidFill>
                <a:latin typeface="+mn-lt"/>
              </a:rPr>
              <a:t>物理 </a:t>
            </a:r>
            <a:r>
              <a:rPr lang="en-US" altLang="zh-CN" sz="1600" dirty="0">
                <a:solidFill>
                  <a:srgbClr val="0070C0"/>
                </a:solidFill>
                <a:latin typeface="+mn-lt"/>
              </a:rPr>
              <a:t>+ 2</a:t>
            </a:r>
            <a:r>
              <a:rPr lang="zh-CN" altLang="en-US" sz="1600" dirty="0">
                <a:solidFill>
                  <a:srgbClr val="0070C0"/>
                </a:solidFill>
                <a:latin typeface="+mn-lt"/>
              </a:rPr>
              <a:t>年</a:t>
            </a:r>
            <a:r>
              <a:rPr lang="en-US" altLang="zh-CN" sz="1600" dirty="0">
                <a:solidFill>
                  <a:srgbClr val="0070C0"/>
                </a:solidFill>
                <a:latin typeface="+mn-lt"/>
              </a:rPr>
              <a:t>Z</a:t>
            </a:r>
            <a:r>
              <a:rPr lang="zh-CN" altLang="en-US" sz="1600" dirty="0">
                <a:solidFill>
                  <a:srgbClr val="0070C0"/>
                </a:solidFill>
                <a:latin typeface="+mn-lt"/>
              </a:rPr>
              <a:t>物理 </a:t>
            </a:r>
            <a:r>
              <a:rPr lang="en-US" altLang="zh-CN" sz="1600" dirty="0">
                <a:solidFill>
                  <a:srgbClr val="0070C0"/>
                </a:solidFill>
                <a:latin typeface="+mn-lt"/>
              </a:rPr>
              <a:t>+ 1</a:t>
            </a:r>
            <a:r>
              <a:rPr lang="zh-CN" altLang="en-US" sz="1600" dirty="0">
                <a:solidFill>
                  <a:srgbClr val="0070C0"/>
                </a:solidFill>
                <a:latin typeface="+mn-lt"/>
              </a:rPr>
              <a:t>年</a:t>
            </a:r>
            <a:r>
              <a:rPr lang="en-US" altLang="zh-CN" sz="1600" dirty="0">
                <a:solidFill>
                  <a:srgbClr val="0070C0"/>
                </a:solidFill>
                <a:latin typeface="+mn-lt"/>
              </a:rPr>
              <a:t>W</a:t>
            </a:r>
            <a:r>
              <a:rPr lang="zh-CN" altLang="en-US" sz="1600" dirty="0">
                <a:solidFill>
                  <a:srgbClr val="0070C0"/>
                </a:solidFill>
                <a:latin typeface="+mn-lt"/>
              </a:rPr>
              <a:t>物理，</a:t>
            </a:r>
            <a:r>
              <a:rPr lang="en-US" altLang="zh-CN" sz="1600" dirty="0">
                <a:solidFill>
                  <a:srgbClr val="0070C0"/>
                </a:solidFill>
                <a:latin typeface="+mn-lt"/>
              </a:rPr>
              <a:t>Z</a:t>
            </a:r>
            <a:r>
              <a:rPr lang="zh-CN" altLang="en-US" sz="1600" dirty="0">
                <a:solidFill>
                  <a:srgbClr val="0070C0"/>
                </a:solidFill>
                <a:latin typeface="+mn-lt"/>
              </a:rPr>
              <a:t>峰值对撞亮度达到</a:t>
            </a:r>
            <a:r>
              <a:rPr lang="en-US" altLang="zh-CN" sz="1600" dirty="0">
                <a:solidFill>
                  <a:srgbClr val="0070C0"/>
                </a:solidFill>
                <a:latin typeface="+mn-lt"/>
              </a:rPr>
              <a:t>10</a:t>
            </a:r>
            <a:r>
              <a:rPr lang="en-US" altLang="zh-CN" sz="1600" baseline="30000" dirty="0">
                <a:solidFill>
                  <a:srgbClr val="0070C0"/>
                </a:solidFill>
                <a:latin typeface="+mn-lt"/>
              </a:rPr>
              <a:t>36</a:t>
            </a:r>
            <a:r>
              <a:rPr lang="en-US" altLang="zh-CN" sz="1600" dirty="0">
                <a:solidFill>
                  <a:srgbClr val="0070C0"/>
                </a:solidFill>
                <a:latin typeface="+mn-lt"/>
              </a:rPr>
              <a:t>cm</a:t>
            </a:r>
            <a:r>
              <a:rPr lang="en-US" altLang="zh-CN" sz="1600" baseline="30000" dirty="0">
                <a:solidFill>
                  <a:srgbClr val="0070C0"/>
                </a:solidFill>
                <a:latin typeface="+mn-lt"/>
              </a:rPr>
              <a:t>−2</a:t>
            </a:r>
            <a:r>
              <a:rPr lang="en-US" altLang="zh-CN" sz="1600" dirty="0">
                <a:solidFill>
                  <a:srgbClr val="0070C0"/>
                </a:solidFill>
                <a:latin typeface="+mn-lt"/>
              </a:rPr>
              <a:t>s</a:t>
            </a:r>
            <a:r>
              <a:rPr lang="en-US" altLang="zh-CN" sz="1600" baseline="30000" dirty="0">
                <a:solidFill>
                  <a:srgbClr val="0070C0"/>
                </a:solidFill>
                <a:latin typeface="+mn-lt"/>
              </a:rPr>
              <a:t>−1</a:t>
            </a:r>
            <a:endParaRPr lang="en-US" altLang="zh-CN" sz="1600" dirty="0">
              <a:solidFill>
                <a:srgbClr val="0070C0"/>
              </a:solidFill>
              <a:latin typeface="+mn-lt"/>
            </a:endParaRPr>
          </a:p>
          <a:p>
            <a:pPr marL="230505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其物理目标包括：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687705" lvl="1">
              <a:lnSpc>
                <a:spcPct val="150000"/>
              </a:lnSpc>
            </a:pPr>
            <a:r>
              <a:rPr lang="zh-CN" altLang="en-US" sz="142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作为高亮度</a:t>
            </a:r>
            <a:r>
              <a:rPr lang="en-US" altLang="zh-CN" sz="142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Higgs</a:t>
            </a:r>
            <a:r>
              <a:rPr lang="zh-CN" altLang="en-US" sz="142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、</a:t>
            </a:r>
            <a:r>
              <a:rPr lang="en-US" altLang="zh-CN" sz="142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W/Z</a:t>
            </a:r>
            <a:r>
              <a:rPr lang="zh-CN" altLang="en-US" sz="142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工厂，产生并精确测量</a:t>
            </a:r>
            <a:r>
              <a:rPr lang="en-US" altLang="zh-CN" sz="142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Higgs</a:t>
            </a:r>
            <a:r>
              <a:rPr lang="zh-CN" altLang="en-US" sz="142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粒子</a:t>
            </a:r>
            <a:endParaRPr lang="zh-CN" altLang="en-US" sz="142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687705" lvl="1">
              <a:lnSpc>
                <a:spcPct val="150000"/>
              </a:lnSpc>
            </a:pPr>
            <a:r>
              <a:rPr lang="zh-CN" altLang="en-US" sz="142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研究测量电弱相互作用的相关参数，检验电弱相互作用理论</a:t>
            </a:r>
            <a:endParaRPr lang="zh-CN" altLang="en-US" sz="142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687705" lvl="1">
              <a:lnSpc>
                <a:spcPct val="150000"/>
              </a:lnSpc>
            </a:pPr>
            <a:r>
              <a:rPr lang="zh-CN" altLang="en-US" sz="142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味物理与</a:t>
            </a:r>
            <a:r>
              <a:rPr lang="en-US" altLang="zh-CN" sz="142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QCD</a:t>
            </a:r>
            <a:r>
              <a:rPr lang="zh-CN" altLang="en-US" sz="142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的实验研究</a:t>
            </a:r>
            <a:endParaRPr lang="zh-CN" altLang="en-US" sz="142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687705" lvl="1">
              <a:lnSpc>
                <a:spcPct val="150000"/>
              </a:lnSpc>
            </a:pPr>
            <a:r>
              <a:rPr lang="zh-CN" altLang="en-US" sz="142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寻找新物理</a:t>
            </a:r>
            <a:endParaRPr lang="zh-CN" altLang="en-US" sz="142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687705" lvl="1">
              <a:lnSpc>
                <a:spcPct val="150000"/>
              </a:lnSpc>
            </a:pPr>
            <a:r>
              <a:rPr lang="en-US" altLang="zh-CN" sz="142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……</a:t>
            </a:r>
            <a:endParaRPr lang="en-US" altLang="zh-CN" sz="142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230505" lvl="0">
              <a:lnSpc>
                <a:spcPct val="150000"/>
              </a:lnSpc>
            </a:pPr>
            <a:r>
              <a:rPr lang="zh-CN" altLang="en-US" sz="1595" dirty="0">
                <a:solidFill>
                  <a:srgbClr val="0070C0"/>
                </a:solidFill>
                <a:latin typeface="+mn-lt"/>
              </a:rPr>
              <a:t>这些物理目标对探测器精度提出了极高的要求。</a:t>
            </a:r>
            <a:endParaRPr lang="zh-CN" altLang="en-US" sz="1595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4" name="文本占位符 3"/>
          <p:cNvSpPr>
            <a:spLocks noGrp="1"/>
          </p:cNvSpPr>
          <p:nvPr>
            <p:ph type="body" idx="13"/>
          </p:nvPr>
        </p:nvSpPr>
        <p:spPr>
          <a:xfrm>
            <a:off x="1767841" y="165947"/>
            <a:ext cx="9939020" cy="353907"/>
          </a:xfrm>
        </p:spPr>
        <p:txBody>
          <a:bodyPr>
            <a:normAutofit/>
          </a:bodyPr>
          <a:lstStyle/>
          <a:p>
            <a:r>
              <a:rPr lang="en-US" altLang="zh-CN">
                <a:sym typeface="+mn-ea"/>
              </a:rPr>
              <a:t>CEPC</a:t>
            </a:r>
            <a:r>
              <a:rPr>
                <a:sym typeface="+mn-ea"/>
              </a:rPr>
              <a:t>与</a:t>
            </a:r>
            <a:r>
              <a:rPr lang="en-US" altLang="zh-CN">
                <a:sym typeface="+mn-ea"/>
              </a:rPr>
              <a:t>TPC</a:t>
            </a:r>
            <a:r>
              <a:rPr>
                <a:sym typeface="+mn-ea"/>
              </a:rPr>
              <a:t>的物理需求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125" y="856615"/>
            <a:ext cx="3756660" cy="2876550"/>
          </a:xfrm>
          <a:prstGeom prst="rect">
            <a:avLst/>
          </a:prstGeom>
        </p:spPr>
      </p:pic>
      <p:pic>
        <p:nvPicPr>
          <p:cNvPr id="3" name="图片 2" descr="QQ20250819-2204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050" y="3910965"/>
            <a:ext cx="5046980" cy="2445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TPC</a:t>
            </a:r>
            <a:r>
              <a:rPr lang="zh-CN" altLang="en-US" dirty="0"/>
              <a:t>：</a:t>
            </a:r>
            <a:r>
              <a:rPr lang="en-US" altLang="zh-CN" dirty="0"/>
              <a:t>CEPC</a:t>
            </a:r>
            <a:r>
              <a:rPr lang="zh-CN" altLang="en-US" dirty="0"/>
              <a:t>主径迹探测器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E32E4-CB62-46DA-96B2-5F6272F469C2}" type="slidenum">
              <a:rPr lang="zh-CN" altLang="en-US" smtClean="0"/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4"/>
          </p:nvPr>
        </p:nvSpPr>
        <p:spPr>
          <a:xfrm>
            <a:off x="520384" y="1890395"/>
            <a:ext cx="6610350" cy="4169410"/>
          </a:xfrm>
        </p:spPr>
        <p:txBody>
          <a:bodyPr>
            <a:noAutofit/>
          </a:bodyPr>
          <a:lstStyle/>
          <a:p>
            <a:pPr marL="230505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CEPC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对径迹探测器的要求：</a:t>
            </a:r>
            <a:r>
              <a:rPr lang="zh-CN" altLang="en-US" sz="1600" dirty="0">
                <a:solidFill>
                  <a:srgbClr val="0070C0"/>
                </a:solidFill>
                <a:latin typeface="+mn-lt"/>
              </a:rPr>
              <a:t>更高精度、更好的粒子鉴别（</a:t>
            </a:r>
            <a:r>
              <a:rPr lang="en-US" altLang="zh-CN" sz="1600" dirty="0">
                <a:solidFill>
                  <a:srgbClr val="0070C0"/>
                </a:solidFill>
                <a:latin typeface="+mn-lt"/>
              </a:rPr>
              <a:t>PID</a:t>
            </a:r>
            <a:r>
              <a:rPr lang="zh-CN" altLang="en-US" sz="1600" dirty="0">
                <a:solidFill>
                  <a:srgbClr val="0070C0"/>
                </a:solidFill>
                <a:latin typeface="+mn-lt"/>
              </a:rPr>
              <a:t>）性能</a:t>
            </a:r>
            <a:endParaRPr lang="zh-CN" altLang="en-US" sz="1600" dirty="0">
              <a:solidFill>
                <a:srgbClr val="0070C0"/>
              </a:solidFill>
              <a:latin typeface="+mn-lt"/>
            </a:endParaRPr>
          </a:p>
          <a:p>
            <a:pPr marL="230505">
              <a:lnSpc>
                <a:spcPct val="150000"/>
              </a:lnSpc>
            </a:pPr>
            <a:endParaRPr lang="zh-CN" altLang="en-US" sz="1600" dirty="0">
              <a:solidFill>
                <a:srgbClr val="0070C0"/>
              </a:solidFill>
              <a:latin typeface="+mn-lt"/>
            </a:endParaRPr>
          </a:p>
          <a:p>
            <a:pPr marL="230505">
              <a:lnSpc>
                <a:spcPct val="150000"/>
              </a:lnSpc>
            </a:pPr>
            <a:r>
              <a:rPr lang="zh-CN" altLang="en-US" sz="1600" dirty="0">
                <a:solidFill>
                  <a:srgbClr val="0070C0"/>
                </a:solidFill>
                <a:latin typeface="+mn-lt"/>
              </a:rPr>
              <a:t>作为</a:t>
            </a:r>
            <a:r>
              <a:rPr lang="en-US" altLang="zh-CN" sz="1600" dirty="0">
                <a:solidFill>
                  <a:srgbClr val="0070C0"/>
                </a:solidFill>
                <a:latin typeface="+mn-lt"/>
              </a:rPr>
              <a:t>CEPC ref-TDR</a:t>
            </a:r>
            <a:r>
              <a:rPr lang="zh-CN" altLang="en-US" sz="1600" dirty="0">
                <a:solidFill>
                  <a:srgbClr val="0070C0"/>
                </a:solidFill>
                <a:latin typeface="+mn-lt"/>
              </a:rPr>
              <a:t>中基准主径迹（</a:t>
            </a:r>
            <a:r>
              <a:rPr lang="en-US" altLang="zh-CN" sz="1600" dirty="0" err="1">
                <a:solidFill>
                  <a:srgbClr val="0070C0"/>
                </a:solidFill>
                <a:latin typeface="+mn-lt"/>
              </a:rPr>
              <a:t>MTk</a:t>
            </a:r>
            <a:r>
              <a:rPr lang="zh-CN" altLang="en-US" sz="1600" dirty="0">
                <a:solidFill>
                  <a:srgbClr val="0070C0"/>
                </a:solidFill>
                <a:latin typeface="+mn-lt"/>
              </a:rPr>
              <a:t>）探测器</a:t>
            </a:r>
            <a:r>
              <a:rPr lang="zh-CN" altLang="en-US" sz="1600" dirty="0">
                <a:latin typeface="+mn-lt"/>
              </a:rPr>
              <a:t>，时间投影室（</a:t>
            </a:r>
            <a:r>
              <a:rPr lang="en-US" altLang="zh-CN" sz="1600" dirty="0">
                <a:latin typeface="+mn-lt"/>
              </a:rPr>
              <a:t>TPC</a:t>
            </a:r>
            <a:r>
              <a:rPr lang="zh-CN" altLang="en-US" sz="1600" dirty="0">
                <a:latin typeface="+mn-lt"/>
              </a:rPr>
              <a:t>）的优势：</a:t>
            </a:r>
            <a:endParaRPr lang="zh-CN" altLang="en-US" sz="1600" dirty="0">
              <a:latin typeface="+mn-lt"/>
            </a:endParaRPr>
          </a:p>
          <a:p>
            <a:pPr marL="687705" lvl="1">
              <a:lnSpc>
                <a:spcPct val="150000"/>
              </a:lnSpc>
            </a:pPr>
            <a:r>
              <a:rPr lang="zh-CN" altLang="en-US" sz="1420" dirty="0">
                <a:latin typeface="+mn-lt"/>
              </a:rPr>
              <a:t>低物质量（</a:t>
            </a:r>
            <a:r>
              <a:rPr lang="en-US" altLang="zh-CN" sz="1420" dirty="0">
                <a:latin typeface="+mn-lt"/>
              </a:rPr>
              <a:t>~0.1</a:t>
            </a:r>
            <a:r>
              <a:rPr lang="en-US" altLang="zh-CN" sz="1420" i="1" dirty="0">
                <a:latin typeface="+mn-lt"/>
              </a:rPr>
              <a:t>X</a:t>
            </a:r>
            <a:r>
              <a:rPr lang="en-US" altLang="zh-CN" sz="1420" baseline="-25000" dirty="0">
                <a:latin typeface="+mn-lt"/>
              </a:rPr>
              <a:t>0</a:t>
            </a:r>
            <a:r>
              <a:rPr lang="zh-CN" altLang="en-US" sz="1420" dirty="0">
                <a:latin typeface="+mn-lt"/>
              </a:rPr>
              <a:t>）</a:t>
            </a:r>
            <a:endParaRPr lang="zh-CN" altLang="en-US" sz="1420" dirty="0">
              <a:latin typeface="+mn-lt"/>
            </a:endParaRPr>
          </a:p>
          <a:p>
            <a:pPr marL="687705" lvl="1">
              <a:lnSpc>
                <a:spcPct val="150000"/>
              </a:lnSpc>
            </a:pPr>
            <a:r>
              <a:rPr lang="zh-CN" altLang="en-US" sz="1420" dirty="0">
                <a:latin typeface="+mn-lt"/>
              </a:rPr>
              <a:t>精确位置测量（</a:t>
            </a:r>
            <a:r>
              <a:rPr lang="en-US" altLang="zh-CN" sz="1420" dirty="0">
                <a:latin typeface="+mn-lt"/>
              </a:rPr>
              <a:t>~100μm</a:t>
            </a:r>
            <a:r>
              <a:rPr lang="zh-CN" altLang="en-US" sz="1420" dirty="0">
                <a:latin typeface="+mn-lt"/>
              </a:rPr>
              <a:t>）</a:t>
            </a:r>
            <a:endParaRPr lang="zh-CN" altLang="en-US" sz="1420" dirty="0">
              <a:latin typeface="+mn-lt"/>
            </a:endParaRPr>
          </a:p>
          <a:p>
            <a:pPr marL="687705" lvl="1">
              <a:lnSpc>
                <a:spcPct val="150000"/>
              </a:lnSpc>
            </a:pPr>
            <a:r>
              <a:rPr lang="zh-CN" altLang="en-US" sz="1420" dirty="0">
                <a:latin typeface="+mn-lt"/>
              </a:rPr>
              <a:t>高动量分辨（</a:t>
            </a:r>
            <a:r>
              <a:rPr lang="en-US" altLang="zh-CN" sz="1420" dirty="0">
                <a:latin typeface="+mn-lt"/>
              </a:rPr>
              <a:t>~10</a:t>
            </a:r>
            <a:r>
              <a:rPr lang="en-US" altLang="zh-CN" sz="1420" baseline="30000" dirty="0">
                <a:latin typeface="+mn-lt"/>
              </a:rPr>
              <a:t>-4</a:t>
            </a:r>
            <a:r>
              <a:rPr lang="en-US" altLang="zh-CN" sz="1420" dirty="0">
                <a:latin typeface="+mn-lt"/>
              </a:rPr>
              <a:t>(GeV/</a:t>
            </a:r>
            <a:r>
              <a:rPr lang="en-US" altLang="zh-CN" sz="1420" i="1" dirty="0">
                <a:latin typeface="+mn-lt"/>
              </a:rPr>
              <a:t>c</a:t>
            </a:r>
            <a:r>
              <a:rPr lang="en-US" altLang="zh-CN" sz="1420" dirty="0">
                <a:latin typeface="+mn-lt"/>
              </a:rPr>
              <a:t>)</a:t>
            </a:r>
            <a:r>
              <a:rPr lang="en-US" altLang="zh-CN" sz="1420" baseline="30000" dirty="0">
                <a:latin typeface="+mn-lt"/>
              </a:rPr>
              <a:t>-1</a:t>
            </a:r>
            <a:r>
              <a:rPr lang="zh-CN" altLang="en-US" sz="1420" dirty="0">
                <a:latin typeface="+mn-lt"/>
              </a:rPr>
              <a:t>）</a:t>
            </a:r>
            <a:endParaRPr lang="zh-CN" altLang="en-US" sz="1420" dirty="0">
              <a:latin typeface="+mn-lt"/>
            </a:endParaRPr>
          </a:p>
          <a:p>
            <a:pPr marL="687705" lvl="1">
              <a:lnSpc>
                <a:spcPct val="150000"/>
              </a:lnSpc>
            </a:pPr>
            <a:r>
              <a:rPr lang="en-US" altLang="zh-CN" sz="1420" dirty="0">
                <a:latin typeface="+mn-lt"/>
              </a:rPr>
              <a:t>PID</a:t>
            </a:r>
            <a:r>
              <a:rPr lang="zh-CN" altLang="en-US" sz="1420" dirty="0">
                <a:latin typeface="+mn-lt"/>
              </a:rPr>
              <a:t>分辨（</a:t>
            </a:r>
            <a:r>
              <a:rPr lang="en-US" altLang="zh-CN" sz="1420" dirty="0">
                <a:latin typeface="+mn-lt"/>
              </a:rPr>
              <a:t>&lt; 3%</a:t>
            </a:r>
            <a:r>
              <a:rPr lang="zh-CN" altLang="en-US" sz="1420" dirty="0">
                <a:latin typeface="+mn-lt"/>
              </a:rPr>
              <a:t>）</a:t>
            </a:r>
            <a:endParaRPr lang="en-US" altLang="zh-CN" sz="1600" dirty="0">
              <a:latin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734" y="3723305"/>
            <a:ext cx="4260056" cy="2578093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044421" y="6298108"/>
            <a:ext cx="25800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</a:rPr>
              <a:t>CEPC TDR</a:t>
            </a:r>
            <a:r>
              <a:rPr lang="zh-CN" altLang="en-US" sz="1200" dirty="0">
                <a:solidFill>
                  <a:schemeClr val="accent5">
                    <a:lumMod val="50000"/>
                  </a:schemeClr>
                </a:solidFill>
              </a:rPr>
              <a:t>中确定的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</a:rPr>
              <a:t>TPC</a:t>
            </a:r>
            <a:r>
              <a:rPr lang="zh-CN" altLang="en-US" sz="1200" dirty="0">
                <a:solidFill>
                  <a:schemeClr val="accent5">
                    <a:lumMod val="50000"/>
                  </a:schemeClr>
                </a:solidFill>
              </a:rPr>
              <a:t>模型及尺寸</a:t>
            </a:r>
            <a:endParaRPr lang="zh-CN" altLang="en-US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文本占位符 3"/>
          <p:cNvSpPr>
            <a:spLocks noGrp="1"/>
          </p:cNvSpPr>
          <p:nvPr>
            <p:ph type="body" idx="13"/>
          </p:nvPr>
        </p:nvSpPr>
        <p:spPr>
          <a:xfrm>
            <a:off x="1767841" y="165947"/>
            <a:ext cx="9939020" cy="353907"/>
          </a:xfrm>
        </p:spPr>
        <p:txBody>
          <a:bodyPr>
            <a:normAutofit/>
          </a:bodyPr>
          <a:lstStyle/>
          <a:p>
            <a:r>
              <a:rPr lang="en-US" altLang="zh-CN">
                <a:sym typeface="+mn-ea"/>
              </a:rPr>
              <a:t>CEPC</a:t>
            </a:r>
            <a:r>
              <a:rPr>
                <a:sym typeface="+mn-ea"/>
              </a:rPr>
              <a:t>与</a:t>
            </a:r>
            <a:r>
              <a:rPr lang="en-US" altLang="zh-CN">
                <a:sym typeface="+mn-ea"/>
              </a:rPr>
              <a:t>TPC</a:t>
            </a:r>
            <a:r>
              <a:rPr>
                <a:sym typeface="+mn-ea"/>
              </a:rPr>
              <a:t>的物理需求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380" y="923343"/>
            <a:ext cx="4973946" cy="2727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TPC</a:t>
            </a:r>
            <a:r>
              <a:rPr lang="zh-CN" altLang="en-US" dirty="0"/>
              <a:t>的物理需求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E32E4-CB62-46DA-96B2-5F6272F469C2}" type="slidenum">
              <a:rPr lang="zh-CN" altLang="en-US" smtClean="0"/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4"/>
          </p:nvPr>
        </p:nvSpPr>
        <p:spPr>
          <a:xfrm>
            <a:off x="483870" y="4252595"/>
            <a:ext cx="11165205" cy="1905635"/>
          </a:xfrm>
        </p:spPr>
        <p:txBody>
          <a:bodyPr>
            <a:noAutofit/>
          </a:bodyPr>
          <a:lstStyle/>
          <a:p>
            <a:pPr marL="230505">
              <a:lnSpc>
                <a:spcPct val="150000"/>
              </a:lnSpc>
            </a:pPr>
            <a:r>
              <a:rPr lang="zh-CN" altLang="en-US" sz="1600" dirty="0">
                <a:latin typeface="+mn-lt"/>
              </a:rPr>
              <a:t>粒子横动量分辨</a:t>
            </a:r>
            <a:r>
              <a:rPr lang="en-US" altLang="zh-CN" sz="1600" i="1" dirty="0">
                <a:latin typeface="+mn-lt"/>
              </a:rPr>
              <a:t>σ</a:t>
            </a:r>
            <a:r>
              <a:rPr lang="en-US" altLang="zh-CN" sz="1600" dirty="0">
                <a:latin typeface="+mn-lt"/>
              </a:rPr>
              <a:t>(1/</a:t>
            </a:r>
            <a:r>
              <a:rPr lang="en-US" altLang="zh-CN" sz="1600" i="1" dirty="0">
                <a:latin typeface="+mn-lt"/>
              </a:rPr>
              <a:t>P</a:t>
            </a:r>
            <a:r>
              <a:rPr lang="en-US" altLang="zh-CN" sz="1600" baseline="-25000" dirty="0">
                <a:latin typeface="+mn-lt"/>
              </a:rPr>
              <a:t>T</a:t>
            </a:r>
            <a:r>
              <a:rPr lang="en-US" altLang="zh-CN" sz="1600" dirty="0">
                <a:latin typeface="+mn-lt"/>
              </a:rPr>
              <a:t>)</a:t>
            </a:r>
            <a:r>
              <a:rPr lang="zh-CN" altLang="en-US" sz="1600" dirty="0">
                <a:latin typeface="+mn-lt"/>
              </a:rPr>
              <a:t>达到</a:t>
            </a:r>
            <a:r>
              <a:rPr lang="en-US" altLang="zh-CN" sz="1600" dirty="0">
                <a:latin typeface="+mn-lt"/>
              </a:rPr>
              <a:t> </a:t>
            </a:r>
            <a:r>
              <a:rPr lang="en-US" altLang="zh-CN" sz="1600" dirty="0">
                <a:solidFill>
                  <a:srgbClr val="0070C0"/>
                </a:solidFill>
                <a:latin typeface="+mn-lt"/>
              </a:rPr>
              <a:t>~10</a:t>
            </a:r>
            <a:r>
              <a:rPr lang="en-US" altLang="zh-CN" sz="1600" baseline="30000" dirty="0">
                <a:solidFill>
                  <a:srgbClr val="0070C0"/>
                </a:solidFill>
                <a:latin typeface="+mn-lt"/>
              </a:rPr>
              <a:t>-4</a:t>
            </a:r>
            <a:r>
              <a:rPr lang="en-US" altLang="zh-CN" sz="1600" dirty="0">
                <a:solidFill>
                  <a:srgbClr val="0070C0"/>
                </a:solidFill>
                <a:latin typeface="+mn-lt"/>
              </a:rPr>
              <a:t> (GeV/</a:t>
            </a:r>
            <a:r>
              <a:rPr lang="en-US" altLang="zh-CN" sz="1600" i="1" dirty="0">
                <a:solidFill>
                  <a:srgbClr val="0070C0"/>
                </a:solidFill>
                <a:latin typeface="+mn-lt"/>
              </a:rPr>
              <a:t>c</a:t>
            </a:r>
            <a:r>
              <a:rPr lang="en-US" altLang="zh-CN" sz="1600" dirty="0">
                <a:solidFill>
                  <a:srgbClr val="0070C0"/>
                </a:solidFill>
                <a:latin typeface="+mn-lt"/>
              </a:rPr>
              <a:t>)</a:t>
            </a:r>
            <a:r>
              <a:rPr lang="en-US" altLang="zh-CN" sz="1600" baseline="30000" dirty="0">
                <a:solidFill>
                  <a:srgbClr val="0070C0"/>
                </a:solidFill>
                <a:latin typeface="+mn-lt"/>
              </a:rPr>
              <a:t>-1</a:t>
            </a:r>
            <a:endParaRPr lang="en-US" altLang="zh-CN" sz="1600" baseline="30000" dirty="0">
              <a:solidFill>
                <a:srgbClr val="0070C0"/>
              </a:solidFill>
              <a:latin typeface="+mn-lt"/>
            </a:endParaRPr>
          </a:p>
          <a:p>
            <a:pPr marL="230505">
              <a:lnSpc>
                <a:spcPct val="150000"/>
              </a:lnSpc>
            </a:pPr>
            <a:r>
              <a:rPr lang="zh-CN" altLang="en-US" sz="1600" dirty="0">
                <a:latin typeface="+mn-lt"/>
              </a:rPr>
              <a:t>在</a:t>
            </a:r>
            <a:r>
              <a:rPr lang="en-US" altLang="zh-CN" sz="1600" dirty="0">
                <a:latin typeface="+mn-lt"/>
              </a:rPr>
              <a:t>5 </a:t>
            </a:r>
            <a:r>
              <a:rPr lang="en-US" sz="1600" dirty="0">
                <a:latin typeface="+mn-lt"/>
              </a:rPr>
              <a:t>~ </a:t>
            </a:r>
            <a:r>
              <a:rPr lang="en-US" altLang="zh-CN" sz="1600" dirty="0">
                <a:latin typeface="+mn-lt"/>
              </a:rPr>
              <a:t>20 GeV/</a:t>
            </a:r>
            <a:r>
              <a:rPr lang="en-US" altLang="zh-CN" sz="1600" i="1" dirty="0">
                <a:latin typeface="+mn-lt"/>
              </a:rPr>
              <a:t>c</a:t>
            </a:r>
            <a:r>
              <a:rPr lang="zh-CN" altLang="en-US" sz="1600" dirty="0">
                <a:latin typeface="+mn-lt"/>
              </a:rPr>
              <a:t>动量范围内，</a:t>
            </a:r>
            <a:r>
              <a:rPr lang="zh-CN" altLang="en-US" sz="1600" dirty="0" smtClean="0">
                <a:solidFill>
                  <a:srgbClr val="0070C0"/>
                </a:solidFill>
                <a:latin typeface="+mn-lt"/>
              </a:rPr>
              <a:t>优于</a:t>
            </a:r>
            <a:r>
              <a:rPr lang="en-US" altLang="zh-CN" sz="1600" dirty="0" smtClean="0">
                <a:solidFill>
                  <a:srgbClr val="0070C0"/>
                </a:solidFill>
                <a:latin typeface="+mn-lt"/>
              </a:rPr>
              <a:t>3%</a:t>
            </a:r>
            <a:r>
              <a:rPr lang="zh-CN" altLang="en-US" sz="1600" dirty="0">
                <a:solidFill>
                  <a:srgbClr val="0070C0"/>
                </a:solidFill>
                <a:latin typeface="+mn-lt"/>
              </a:rPr>
              <a:t>的粒子鉴别能力</a:t>
            </a:r>
            <a:endParaRPr lang="zh-CN" altLang="en-US" sz="1600" dirty="0">
              <a:latin typeface="+mn-lt"/>
            </a:endParaRPr>
          </a:p>
          <a:p>
            <a:pPr marL="230505">
              <a:lnSpc>
                <a:spcPct val="150000"/>
              </a:lnSpc>
            </a:pPr>
            <a:r>
              <a:rPr lang="zh-CN" altLang="en-US" sz="1600" dirty="0">
                <a:solidFill>
                  <a:srgbClr val="0070C0"/>
                </a:solidFill>
                <a:latin typeface="+mn-lt"/>
              </a:rPr>
              <a:t>提供上百个</a:t>
            </a:r>
            <a:r>
              <a:rPr lang="en-US" altLang="zh-CN" sz="1600" dirty="0">
                <a:solidFill>
                  <a:srgbClr val="0070C0"/>
                </a:solidFill>
                <a:latin typeface="+mn-lt"/>
              </a:rPr>
              <a:t>hits</a:t>
            </a:r>
            <a:r>
              <a:rPr lang="zh-CN" altLang="en-US" sz="1600" dirty="0">
                <a:latin typeface="+mn-lt"/>
              </a:rPr>
              <a:t>，满足</a:t>
            </a:r>
            <a:r>
              <a:rPr lang="en-US" altLang="zh-CN" sz="1600" dirty="0">
                <a:latin typeface="+mn-lt"/>
              </a:rPr>
              <a:t>PFA</a:t>
            </a:r>
            <a:r>
              <a:rPr lang="zh-CN" altLang="en-US" sz="1600" dirty="0">
                <a:latin typeface="+mn-lt"/>
              </a:rPr>
              <a:t>需求</a:t>
            </a:r>
            <a:endParaRPr lang="en-US" altLang="zh-CN" sz="1600" dirty="0">
              <a:latin typeface="+mn-lt"/>
            </a:endParaRPr>
          </a:p>
        </p:txBody>
      </p:sp>
      <p:sp>
        <p:nvSpPr>
          <p:cNvPr id="14" name="文本占位符 3"/>
          <p:cNvSpPr>
            <a:spLocks noGrp="1"/>
          </p:cNvSpPr>
          <p:nvPr>
            <p:ph type="body" idx="13"/>
          </p:nvPr>
        </p:nvSpPr>
        <p:spPr>
          <a:xfrm>
            <a:off x="1767841" y="165947"/>
            <a:ext cx="9939020" cy="353907"/>
          </a:xfrm>
        </p:spPr>
        <p:txBody>
          <a:bodyPr>
            <a:normAutofit/>
          </a:bodyPr>
          <a:lstStyle/>
          <a:p>
            <a:r>
              <a:rPr lang="en-US" altLang="zh-CN">
                <a:sym typeface="+mn-ea"/>
              </a:rPr>
              <a:t>CEPC</a:t>
            </a:r>
            <a:r>
              <a:rPr>
                <a:sym typeface="+mn-ea"/>
              </a:rPr>
              <a:t>与</a:t>
            </a:r>
            <a:r>
              <a:rPr lang="en-US" altLang="zh-CN">
                <a:sym typeface="+mn-ea"/>
              </a:rPr>
              <a:t>TPC</a:t>
            </a:r>
            <a:r>
              <a:rPr>
                <a:sym typeface="+mn-ea"/>
              </a:rPr>
              <a:t>的物理需求</a:t>
            </a:r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6430645" y="2364105"/>
            <a:ext cx="5187315" cy="2513965"/>
            <a:chOff x="4788762" y="3310564"/>
            <a:chExt cx="6299948" cy="3215679"/>
          </a:xfrm>
        </p:grpSpPr>
        <p:pic>
          <p:nvPicPr>
            <p:cNvPr id="11" name="Picture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88762" y="3639972"/>
              <a:ext cx="3105987" cy="2886271"/>
            </a:xfrm>
            <a:prstGeom prst="rect">
              <a:avLst/>
            </a:prstGeom>
          </p:spPr>
        </p:pic>
        <p:pic>
          <p:nvPicPr>
            <p:cNvPr id="3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96573" y="3595786"/>
              <a:ext cx="3092137" cy="293045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588343" y="3342811"/>
              <a:ext cx="1921880" cy="471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Without PID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0"/>
            <p:cNvSpPr txBox="1"/>
            <p:nvPr/>
          </p:nvSpPr>
          <p:spPr>
            <a:xfrm>
              <a:off x="8757646" y="3310564"/>
              <a:ext cx="1921880" cy="51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With PID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5" name="表格 4"/>
          <p:cNvGraphicFramePr/>
          <p:nvPr>
            <p:custDataLst>
              <p:tags r:id="rId3"/>
            </p:custDataLst>
          </p:nvPr>
        </p:nvGraphicFramePr>
        <p:xfrm>
          <a:off x="483235" y="1795145"/>
          <a:ext cx="5742940" cy="1767840"/>
        </p:xfrm>
        <a:graphic>
          <a:graphicData uri="http://schemas.openxmlformats.org/drawingml/2006/table">
            <a:tbl>
              <a:tblPr/>
              <a:tblGrid>
                <a:gridCol w="2871470"/>
                <a:gridCol w="2871470"/>
              </a:tblGrid>
              <a:tr h="294640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400" dirty="0">
                          <a:solidFill>
                            <a:schemeClr val="bg1"/>
                          </a:solidFill>
                        </a:rPr>
                        <a:t>参数</a:t>
                      </a:r>
                      <a:endParaRPr 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400">
                          <a:solidFill>
                            <a:schemeClr val="bg1"/>
                          </a:solidFill>
                        </a:rPr>
                        <a:t>性能需求</a:t>
                      </a:r>
                      <a:endParaRPr lang="zh-CN" sz="14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动量分辨</a:t>
                      </a:r>
                      <a:endParaRPr lang="zh-CN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CN" sz="14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lt"/>
                        </a:rPr>
                        <a:t>σ</a:t>
                      </a:r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lt"/>
                        </a:rPr>
                        <a:t>(1/</a:t>
                      </a:r>
                      <a:r>
                        <a:rPr lang="en-US" altLang="zh-CN" sz="14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lt"/>
                        </a:rPr>
                        <a:t>P</a:t>
                      </a:r>
                      <a:r>
                        <a:rPr lang="en-US" altLang="zh-CN" sz="1400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lt"/>
                        </a:rPr>
                        <a:t>T</a:t>
                      </a:r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lt"/>
                        </a:rPr>
                        <a:t>) ~ 10</a:t>
                      </a:r>
                      <a:r>
                        <a:rPr lang="en-US" altLang="zh-CN" sz="14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lt"/>
                        </a:rPr>
                        <a:t>-4</a:t>
                      </a:r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lt"/>
                        </a:rPr>
                        <a:t> (GeV/</a:t>
                      </a:r>
                      <a:r>
                        <a:rPr lang="en-US" altLang="zh-CN" sz="14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lt"/>
                        </a:rPr>
                        <a:t>c</a:t>
                      </a:r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lt"/>
                        </a:rPr>
                        <a:t>)</a:t>
                      </a:r>
                      <a:r>
                        <a:rPr lang="en-US" altLang="zh-CN" sz="14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lt"/>
                        </a:rPr>
                        <a:t>-1</a:t>
                      </a:r>
                      <a:endParaRPr lang="en-US" altLang="zh-CN" sz="1400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+mn-l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磁场</a:t>
                      </a:r>
                      <a:endParaRPr lang="zh-CN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lt"/>
                        </a:rPr>
                        <a:t>3 T</a:t>
                      </a:r>
                      <a:endParaRPr lang="en-US" altLang="zh-CN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+mn-l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空间分辨</a:t>
                      </a:r>
                      <a:endParaRPr lang="zh-CN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CN" sz="1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lt"/>
                        </a:rPr>
                        <a:t>σ</a:t>
                      </a:r>
                      <a:r>
                        <a:rPr lang="en-US" altLang="zh-CN" sz="1400" i="1" baseline="-25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lt"/>
                        </a:rPr>
                        <a:t>rφ </a:t>
                      </a:r>
                      <a:r>
                        <a:rPr lang="en-US" altLang="zh-CN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lt"/>
                        </a:rPr>
                        <a:t> &lt; 100 μm</a:t>
                      </a:r>
                      <a:endParaRPr lang="en-US" altLang="zh-CN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+mn-l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径迹探测效率</a:t>
                      </a:r>
                      <a:endParaRPr lang="zh-CN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lt"/>
                        </a:rPr>
                        <a:t>&gt; 97</a:t>
                      </a:r>
                      <a:r>
                        <a:rPr 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lt"/>
                        </a:rPr>
                        <a:t>％</a:t>
                      </a:r>
                      <a:r>
                        <a:rPr lang="zh-CN" alt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lt"/>
                        </a:rPr>
                        <a:t> </a:t>
                      </a:r>
                      <a:r>
                        <a:rPr 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lt"/>
                        </a:rPr>
                        <a:t>（当</a:t>
                      </a:r>
                      <a:r>
                        <a:rPr lang="en-US" altLang="zh-CN" sz="14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lt"/>
                        </a:rPr>
                        <a:t>P</a:t>
                      </a:r>
                      <a:r>
                        <a:rPr lang="en-US" altLang="zh-CN" sz="1400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lt"/>
                        </a:rPr>
                        <a:t>T </a:t>
                      </a:r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lt"/>
                        </a:rPr>
                        <a:t>&gt; 1 GeV</a:t>
                      </a:r>
                      <a:r>
                        <a:rPr 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lt"/>
                        </a:rPr>
                        <a:t>时）</a:t>
                      </a:r>
                      <a:endParaRPr lang="zh-CN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+mn-l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粒子鉴别能力</a:t>
                      </a:r>
                      <a:endParaRPr lang="zh-CN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CN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lt"/>
                        </a:rPr>
                        <a:t>3%</a:t>
                      </a:r>
                      <a:endParaRPr lang="en-US" altLang="zh-CN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+mn-l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TPC</a:t>
            </a:r>
            <a:r>
              <a:rPr lang="zh-CN" altLang="en-US" dirty="0"/>
              <a:t>模块设计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E32E4-CB62-46DA-96B2-5F6272F469C2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4"/>
          </p:nvPr>
        </p:nvSpPr>
        <p:spPr>
          <a:xfrm>
            <a:off x="483870" y="1468755"/>
            <a:ext cx="6614160" cy="4689475"/>
          </a:xfrm>
        </p:spPr>
        <p:txBody>
          <a:bodyPr>
            <a:noAutofit/>
          </a:bodyPr>
          <a:lstStyle/>
          <a:p>
            <a:pPr marL="230505">
              <a:lnSpc>
                <a:spcPct val="150000"/>
              </a:lnSpc>
            </a:pPr>
            <a:r>
              <a:rPr lang="zh-CN" altLang="en-US" sz="1600" dirty="0" smtClean="0">
                <a:latin typeface="+mn-lt"/>
              </a:rPr>
              <a:t>端盖</a:t>
            </a:r>
            <a:r>
              <a:rPr lang="zh-CN" altLang="en-US" sz="1600" dirty="0">
                <a:latin typeface="+mn-lt"/>
              </a:rPr>
              <a:t>：模块化设计</a:t>
            </a:r>
            <a:r>
              <a:rPr lang="zh-CN" altLang="en-US" sz="1600" dirty="0" smtClean="0">
                <a:latin typeface="+mn-lt"/>
              </a:rPr>
              <a:t>，</a:t>
            </a:r>
            <a:r>
              <a:rPr lang="zh-CN" altLang="en-US" sz="1600" dirty="0" smtClean="0">
                <a:latin typeface="+mn-lt"/>
              </a:rPr>
              <a:t>易于安装和独立调整增益，尽可能大的覆盖读出有效区域（</a:t>
            </a:r>
            <a:r>
              <a:rPr lang="en-US" altLang="zh-CN" sz="1600" dirty="0" smtClean="0">
                <a:latin typeface="+mn-lt"/>
              </a:rPr>
              <a:t>96%</a:t>
            </a:r>
            <a:r>
              <a:rPr lang="zh-CN" altLang="en-US" sz="1600" dirty="0" smtClean="0">
                <a:latin typeface="+mn-lt"/>
              </a:rPr>
              <a:t>）</a:t>
            </a:r>
            <a:endParaRPr lang="en-US" altLang="zh-CN" sz="1600" dirty="0" smtClean="0">
              <a:latin typeface="+mn-lt"/>
            </a:endParaRPr>
          </a:p>
          <a:p>
            <a:pPr marL="230505">
              <a:lnSpc>
                <a:spcPct val="150000"/>
              </a:lnSpc>
            </a:pPr>
            <a:r>
              <a:rPr lang="zh-CN" altLang="en-US" sz="1600" dirty="0" smtClean="0"/>
              <a:t>读出有效区</a:t>
            </a:r>
            <a:r>
              <a:rPr lang="zh-CN" altLang="en-US" sz="1600" dirty="0" smtClean="0">
                <a:latin typeface="+mn-lt"/>
                <a:cs typeface="+mn-lt"/>
              </a:rPr>
              <a:t>域</a:t>
            </a:r>
            <a:r>
              <a:rPr lang="en-US" altLang="zh-CN" sz="1600" dirty="0" smtClean="0">
                <a:latin typeface="+mn-lt"/>
                <a:cs typeface="+mn-lt"/>
              </a:rPr>
              <a:t>~9 m</a:t>
            </a:r>
            <a:r>
              <a:rPr lang="en-US" altLang="zh-CN" sz="1600" baseline="30000" dirty="0" smtClean="0">
                <a:latin typeface="+mn-lt"/>
                <a:cs typeface="+mn-lt"/>
              </a:rPr>
              <a:t>2</a:t>
            </a:r>
            <a:r>
              <a:rPr lang="zh-CN" altLang="en-US" sz="1600" dirty="0" smtClean="0">
                <a:latin typeface="+mn-lt"/>
                <a:cs typeface="+mn-lt"/>
              </a:rPr>
              <a:t>，共</a:t>
            </a:r>
            <a:r>
              <a:rPr lang="zh-CN" altLang="en-US" sz="1600" dirty="0"/>
              <a:t>安装</a:t>
            </a:r>
            <a:r>
              <a:rPr lang="en-US" altLang="zh-CN" sz="1600" dirty="0" smtClean="0">
                <a:latin typeface="+mn-lt"/>
              </a:rPr>
              <a:t>248</a:t>
            </a:r>
            <a:r>
              <a:rPr lang="zh-CN" altLang="en-US" sz="1600" dirty="0" smtClean="0">
                <a:latin typeface="+mn-lt"/>
              </a:rPr>
              <a:t>读出模块</a:t>
            </a:r>
            <a:endParaRPr lang="zh-CN" altLang="en-US" sz="1600" dirty="0">
              <a:latin typeface="+mn-lt"/>
            </a:endParaRPr>
          </a:p>
          <a:p>
            <a:pPr marL="230505">
              <a:lnSpc>
                <a:spcPct val="150000"/>
              </a:lnSpc>
            </a:pPr>
            <a:r>
              <a:rPr lang="zh-CN" altLang="en-US" sz="1600" dirty="0">
                <a:latin typeface="+mn-lt"/>
              </a:rPr>
              <a:t>读出模块：</a:t>
            </a:r>
            <a:r>
              <a:rPr lang="en-US" altLang="zh-CN" sz="1600" dirty="0">
                <a:solidFill>
                  <a:srgbClr val="0070C0"/>
                </a:solidFill>
                <a:latin typeface="+mn-lt"/>
                <a:sym typeface="+mn-ea"/>
              </a:rPr>
              <a:t>~500 μm</a:t>
            </a:r>
            <a:r>
              <a:rPr lang="zh-CN" altLang="en-US" sz="1600" dirty="0">
                <a:solidFill>
                  <a:srgbClr val="0070C0"/>
                </a:solidFill>
                <a:latin typeface="+mn-lt"/>
              </a:rPr>
              <a:t>高粒度像素化</a:t>
            </a:r>
            <a:r>
              <a:rPr lang="zh-CN" altLang="en-US" sz="1600" dirty="0" smtClean="0">
                <a:solidFill>
                  <a:srgbClr val="0070C0"/>
                </a:solidFill>
                <a:latin typeface="+mn-lt"/>
              </a:rPr>
              <a:t>设计，</a:t>
            </a:r>
            <a:r>
              <a:rPr lang="en-US" altLang="zh-CN" sz="1600" dirty="0" err="1" smtClean="0">
                <a:solidFill>
                  <a:srgbClr val="0070C0"/>
                </a:solidFill>
                <a:latin typeface="+mn-lt"/>
              </a:rPr>
              <a:t>Micromegas</a:t>
            </a:r>
            <a:r>
              <a:rPr lang="zh-CN" altLang="en-US" sz="1600" dirty="0" smtClean="0">
                <a:solidFill>
                  <a:srgbClr val="0070C0"/>
                </a:solidFill>
                <a:latin typeface="+mn-lt"/>
              </a:rPr>
              <a:t>读出结构</a:t>
            </a:r>
            <a:endParaRPr lang="en-US" altLang="zh-CN" sz="1600" dirty="0" smtClean="0">
              <a:solidFill>
                <a:srgbClr val="0070C0"/>
              </a:solidFill>
              <a:latin typeface="+mn-lt"/>
            </a:endParaRPr>
          </a:p>
          <a:p>
            <a:pPr marL="230505">
              <a:lnSpc>
                <a:spcPct val="150000"/>
              </a:lnSpc>
            </a:pPr>
            <a:r>
              <a:rPr lang="zh-CN" altLang="en-US" sz="1600" dirty="0" smtClean="0"/>
              <a:t>电子学设计：</a:t>
            </a:r>
            <a:r>
              <a:rPr lang="zh-CN" altLang="en-US" sz="1600" dirty="0" smtClean="0">
                <a:solidFill>
                  <a:srgbClr val="0070C0"/>
                </a:solidFill>
                <a:latin typeface="+mn-lt"/>
              </a:rPr>
              <a:t>搭载</a:t>
            </a:r>
            <a:r>
              <a:rPr lang="zh-CN" altLang="en-US" sz="1600" dirty="0">
                <a:solidFill>
                  <a:srgbClr val="0070C0"/>
                </a:solidFill>
                <a:latin typeface="+mn-lt"/>
              </a:rPr>
              <a:t>低功耗</a:t>
            </a:r>
            <a:r>
              <a:rPr lang="en-US" altLang="zh-CN" sz="1600" dirty="0">
                <a:solidFill>
                  <a:srgbClr val="0070C0"/>
                </a:solidFill>
                <a:latin typeface="+mn-lt"/>
              </a:rPr>
              <a:t>TEPIX</a:t>
            </a:r>
            <a:r>
              <a:rPr lang="zh-CN" altLang="en-US" sz="1600" dirty="0">
                <a:solidFill>
                  <a:srgbClr val="0070C0"/>
                </a:solidFill>
                <a:latin typeface="+mn-lt"/>
              </a:rPr>
              <a:t>前端电子学芯片</a:t>
            </a:r>
            <a:r>
              <a:rPr lang="zh-CN" altLang="en-US" sz="1600" dirty="0">
                <a:latin typeface="+mn-lt"/>
              </a:rPr>
              <a:t>，单个端盖总功耗</a:t>
            </a:r>
            <a:r>
              <a:rPr lang="zh-CN" altLang="en-US" sz="1600" dirty="0" smtClean="0">
                <a:latin typeface="+mn-lt"/>
              </a:rPr>
              <a:t>控制在</a:t>
            </a:r>
            <a:r>
              <a:rPr lang="en-US" altLang="zh-CN" sz="1600" dirty="0" smtClean="0">
                <a:latin typeface="+mn-lt"/>
              </a:rPr>
              <a:t>~</a:t>
            </a:r>
            <a:r>
              <a:rPr lang="en-US" altLang="zh-CN" sz="1600" dirty="0">
                <a:latin typeface="+mn-lt"/>
              </a:rPr>
              <a:t>10 </a:t>
            </a:r>
            <a:r>
              <a:rPr lang="en-US" altLang="zh-CN" sz="1600" dirty="0" smtClean="0">
                <a:latin typeface="+mn-lt"/>
              </a:rPr>
              <a:t>kW</a:t>
            </a:r>
            <a:endParaRPr lang="en-US" altLang="zh-CN" sz="1600" dirty="0">
              <a:latin typeface="+mn-lt"/>
            </a:endParaRPr>
          </a:p>
        </p:txBody>
      </p:sp>
      <p:sp>
        <p:nvSpPr>
          <p:cNvPr id="14" name="文本占位符 3"/>
          <p:cNvSpPr>
            <a:spLocks noGrp="1"/>
          </p:cNvSpPr>
          <p:nvPr>
            <p:ph type="body" idx="13"/>
          </p:nvPr>
        </p:nvSpPr>
        <p:spPr>
          <a:xfrm>
            <a:off x="1767841" y="165947"/>
            <a:ext cx="9939020" cy="353907"/>
          </a:xfrm>
        </p:spPr>
        <p:txBody>
          <a:bodyPr>
            <a:normAutofit/>
          </a:bodyPr>
          <a:lstStyle/>
          <a:p>
            <a:r>
              <a:rPr lang="en-US" altLang="zh-CN">
                <a:sym typeface="+mn-ea"/>
              </a:rPr>
              <a:t>CEPC</a:t>
            </a:r>
            <a:r>
              <a:rPr>
                <a:sym typeface="+mn-ea"/>
              </a:rPr>
              <a:t>与</a:t>
            </a:r>
            <a:r>
              <a:rPr lang="en-US" altLang="zh-CN">
                <a:sym typeface="+mn-ea"/>
              </a:rPr>
              <a:t>TPC</a:t>
            </a:r>
            <a:r>
              <a:rPr>
                <a:sym typeface="+mn-ea"/>
              </a:rPr>
              <a:t>的物理需求</a:t>
            </a:r>
            <a:endParaRPr lang="zh-CN" altLang="en-US" dirty="0"/>
          </a:p>
        </p:txBody>
      </p:sp>
      <p:pic>
        <p:nvPicPr>
          <p:cNvPr id="10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3995" y="4281170"/>
            <a:ext cx="4703445" cy="2075180"/>
          </a:xfrm>
          <a:prstGeom prst="rect">
            <a:avLst/>
          </a:prstGeom>
        </p:spPr>
      </p:pic>
      <p:sp>
        <p:nvSpPr>
          <p:cNvPr id="18" name="文本框 17"/>
          <p:cNvSpPr txBox="1"/>
          <p:nvPr>
            <p:custDataLst>
              <p:tags r:id="rId2"/>
            </p:custDataLst>
          </p:nvPr>
        </p:nvSpPr>
        <p:spPr>
          <a:xfrm>
            <a:off x="2733040" y="6356350"/>
            <a:ext cx="21158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5">
                    <a:lumMod val="50000"/>
                  </a:schemeClr>
                </a:solidFill>
              </a:rPr>
              <a:t>经过优化的读出模块排布</a:t>
            </a:r>
            <a:endParaRPr lang="zh-CN" altLang="en-US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8239760" y="5609590"/>
            <a:ext cx="2569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</a:rPr>
              <a:t>TPC</a:t>
            </a:r>
            <a:r>
              <a:rPr lang="zh-CN" altLang="en-US" sz="1200" dirty="0" smtClean="0">
                <a:solidFill>
                  <a:schemeClr val="accent5">
                    <a:lumMod val="50000"/>
                  </a:schemeClr>
                </a:solidFill>
              </a:rPr>
              <a:t>探测器设计</a:t>
            </a:r>
            <a:endParaRPr lang="en-US" altLang="zh-CN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zh-CN" altLang="en-US" sz="1200" dirty="0" smtClean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CN" sz="1200" i="1" dirty="0">
                <a:solidFill>
                  <a:schemeClr val="accent5">
                    <a:lumMod val="50000"/>
                  </a:schemeClr>
                </a:solidFill>
              </a:rPr>
              <a:t>r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</a:rPr>
              <a:t> = 0.6~1.8 m</a:t>
            </a:r>
            <a:r>
              <a:rPr lang="zh-CN" altLang="en-US" sz="1200" dirty="0">
                <a:solidFill>
                  <a:schemeClr val="accent5">
                    <a:lumMod val="50000"/>
                  </a:schemeClr>
                </a:solidFill>
              </a:rPr>
              <a:t>）</a:t>
            </a:r>
            <a:endParaRPr lang="zh-CN" altLang="en-US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282" y="1367731"/>
            <a:ext cx="4876800" cy="379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TPC</a:t>
            </a:r>
            <a:r>
              <a:rPr lang="zh-CN" altLang="en-US" dirty="0"/>
              <a:t>像素化读出方案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49640" y="6356350"/>
            <a:ext cx="2743200" cy="365125"/>
          </a:xfrm>
        </p:spPr>
        <p:txBody>
          <a:bodyPr/>
          <a:lstStyle/>
          <a:p>
            <a:pPr>
              <a:defRPr/>
            </a:pPr>
            <a:fld id="{FDDE32E4-CB62-46DA-96B2-5F6272F469C2}" type="slidenum">
              <a:rPr lang="zh-CN" altLang="en-US" smtClean="0"/>
            </a:fld>
            <a:endParaRPr lang="zh-CN" altLang="en-US"/>
          </a:p>
        </p:txBody>
      </p:sp>
      <p:sp>
        <p:nvSpPr>
          <p:cNvPr id="14" name="文本占位符 3"/>
          <p:cNvSpPr>
            <a:spLocks noGrp="1"/>
          </p:cNvSpPr>
          <p:nvPr>
            <p:ph type="body" idx="13"/>
          </p:nvPr>
        </p:nvSpPr>
        <p:spPr>
          <a:xfrm>
            <a:off x="1767841" y="165947"/>
            <a:ext cx="9939020" cy="353907"/>
          </a:xfrm>
        </p:spPr>
        <p:txBody>
          <a:bodyPr>
            <a:normAutofit/>
          </a:bodyPr>
          <a:lstStyle/>
          <a:p>
            <a:r>
              <a:rPr lang="en-US" altLang="zh-CN">
                <a:sym typeface="+mn-ea"/>
              </a:rPr>
              <a:t>CEPC</a:t>
            </a:r>
            <a:r>
              <a:rPr>
                <a:sym typeface="+mn-ea"/>
              </a:rPr>
              <a:t>与</a:t>
            </a:r>
            <a:r>
              <a:rPr lang="en-US" altLang="zh-CN">
                <a:sym typeface="+mn-ea"/>
              </a:rPr>
              <a:t>TPC</a:t>
            </a:r>
            <a:r>
              <a:rPr>
                <a:sym typeface="+mn-ea"/>
              </a:rPr>
              <a:t>的物理需求</a:t>
            </a:r>
            <a:endParaRPr lang="zh-CN" altLang="en-US" dirty="0"/>
          </a:p>
        </p:txBody>
      </p:sp>
      <p:sp>
        <p:nvSpPr>
          <p:cNvPr id="7" name="内容占位符 7"/>
          <p:cNvSpPr>
            <a:spLocks noGrp="1"/>
          </p:cNvSpPr>
          <p:nvPr/>
        </p:nvSpPr>
        <p:spPr>
          <a:xfrm>
            <a:off x="421640" y="4713605"/>
            <a:ext cx="5706110" cy="24403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"/>
              <a:defRPr sz="18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w"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w"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w"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defRPr>
            </a:lvl4pPr>
            <a:lvl5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w"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505">
              <a:lnSpc>
                <a:spcPct val="150000"/>
              </a:lnSpc>
            </a:pPr>
            <a:endParaRPr lang="en-US" altLang="zh-CN" sz="1600" b="1" dirty="0">
              <a:latin typeface="+mn-lt"/>
            </a:endParaRPr>
          </a:p>
        </p:txBody>
      </p:sp>
      <p:sp>
        <p:nvSpPr>
          <p:cNvPr id="10" name="内容占位符 9"/>
          <p:cNvSpPr>
            <a:spLocks noGrp="1"/>
          </p:cNvSpPr>
          <p:nvPr>
            <p:ph sz="quarter" idx="14"/>
          </p:nvPr>
        </p:nvSpPr>
        <p:spPr>
          <a:xfrm>
            <a:off x="483235" y="1469390"/>
            <a:ext cx="11223625" cy="4969510"/>
          </a:xfrm>
        </p:spPr>
        <p:txBody>
          <a:bodyPr/>
          <a:lstStyle/>
          <a:p>
            <a:pPr marL="230505">
              <a:lnSpc>
                <a:spcPct val="150000"/>
              </a:lnSpc>
            </a:pPr>
            <a:r>
              <a:rPr lang="en-US" altLang="zh-CN" sz="1600" dirty="0">
                <a:latin typeface="+mn-lt"/>
                <a:sym typeface="+mn-ea"/>
              </a:rPr>
              <a:t>TPC</a:t>
            </a:r>
            <a:r>
              <a:rPr lang="zh-CN" altLang="en-US" sz="1600" dirty="0">
                <a:latin typeface="+mn-lt"/>
                <a:sym typeface="+mn-ea"/>
              </a:rPr>
              <a:t>读出的传统方案：大尺寸</a:t>
            </a:r>
            <a:r>
              <a:rPr lang="en-US" altLang="zh-CN" sz="1600" dirty="0">
                <a:latin typeface="+mn-lt"/>
                <a:sym typeface="+mn-ea"/>
              </a:rPr>
              <a:t>pad</a:t>
            </a:r>
            <a:r>
              <a:rPr lang="zh-CN" altLang="en-US" sz="1600" dirty="0">
                <a:latin typeface="+mn-lt"/>
                <a:sym typeface="+mn-ea"/>
              </a:rPr>
              <a:t>读出</a:t>
            </a:r>
            <a:r>
              <a:rPr lang="en-US" altLang="zh-CN" sz="1600" dirty="0">
                <a:latin typeface="+mn-lt"/>
                <a:sym typeface="+mn-ea"/>
              </a:rPr>
              <a:t> + d</a:t>
            </a:r>
            <a:r>
              <a:rPr lang="en-US" altLang="zh-CN" sz="1600" i="1" dirty="0">
                <a:latin typeface="+mn-lt"/>
                <a:sym typeface="+mn-ea"/>
              </a:rPr>
              <a:t>E</a:t>
            </a:r>
            <a:r>
              <a:rPr lang="en-US" altLang="zh-CN" sz="1600" dirty="0">
                <a:latin typeface="+mn-lt"/>
                <a:sym typeface="+mn-ea"/>
              </a:rPr>
              <a:t>/d</a:t>
            </a:r>
            <a:r>
              <a:rPr lang="en-US" altLang="zh-CN" sz="1600" i="1" dirty="0">
                <a:latin typeface="+mn-lt"/>
                <a:sym typeface="+mn-ea"/>
              </a:rPr>
              <a:t>x</a:t>
            </a:r>
            <a:r>
              <a:rPr lang="en-US" altLang="zh-CN" sz="1600" dirty="0">
                <a:latin typeface="+mn-lt"/>
                <a:sym typeface="+mn-ea"/>
              </a:rPr>
              <a:t> PID</a:t>
            </a:r>
            <a:r>
              <a:rPr lang="zh-CN" altLang="en-US" sz="1600" dirty="0">
                <a:solidFill>
                  <a:srgbClr val="0070C0"/>
                </a:solidFill>
                <a:latin typeface="+mn-lt"/>
                <a:sym typeface="+mn-ea"/>
              </a:rPr>
              <a:t>（</a:t>
            </a:r>
            <a:r>
              <a:rPr lang="en-US" altLang="zh-CN" sz="1600" dirty="0">
                <a:solidFill>
                  <a:srgbClr val="0070C0"/>
                </a:solidFill>
                <a:latin typeface="+mn-lt"/>
                <a:sym typeface="+mn-ea"/>
              </a:rPr>
              <a:t>pad size: ~1 mm</a:t>
            </a:r>
            <a:r>
              <a:rPr lang="zh-CN" altLang="en-US" sz="1600" dirty="0">
                <a:solidFill>
                  <a:srgbClr val="0070C0"/>
                </a:solidFill>
                <a:latin typeface="+mn-lt"/>
                <a:sym typeface="+mn-ea"/>
              </a:rPr>
              <a:t>×</a:t>
            </a:r>
            <a:r>
              <a:rPr lang="en-US" altLang="zh-CN" sz="1600" dirty="0">
                <a:solidFill>
                  <a:srgbClr val="0070C0"/>
                </a:solidFill>
                <a:latin typeface="+mn-lt"/>
                <a:sym typeface="+mn-ea"/>
              </a:rPr>
              <a:t>6 mm</a:t>
            </a:r>
            <a:r>
              <a:rPr lang="zh-CN" altLang="en-US" sz="1600" dirty="0">
                <a:solidFill>
                  <a:srgbClr val="0070C0"/>
                </a:solidFill>
                <a:latin typeface="+mn-lt"/>
                <a:sym typeface="+mn-ea"/>
              </a:rPr>
              <a:t>）</a:t>
            </a:r>
            <a:endParaRPr lang="en-US" altLang="zh-CN" sz="1600" dirty="0">
              <a:latin typeface="+mn-lt"/>
              <a:sym typeface="+mn-ea"/>
            </a:endParaRPr>
          </a:p>
          <a:p>
            <a:pPr marL="687705" lvl="1">
              <a:lnSpc>
                <a:spcPct val="150000"/>
              </a:lnSpc>
            </a:pPr>
            <a:r>
              <a:rPr lang="zh-CN" altLang="en-US" sz="1420" dirty="0">
                <a:latin typeface="+mn-lt"/>
                <a:sym typeface="+mn-ea"/>
              </a:rPr>
              <a:t>优点：技术成熟</a:t>
            </a:r>
            <a:endParaRPr lang="zh-CN" altLang="en-US" sz="1420" dirty="0">
              <a:latin typeface="+mn-lt"/>
              <a:sym typeface="+mn-ea"/>
            </a:endParaRPr>
          </a:p>
          <a:p>
            <a:pPr marL="687705" lvl="1">
              <a:lnSpc>
                <a:spcPct val="150000"/>
              </a:lnSpc>
            </a:pPr>
            <a:r>
              <a:rPr lang="zh-CN" altLang="en-US" sz="1420" dirty="0">
                <a:latin typeface="+mn-lt"/>
                <a:sym typeface="+mn-ea"/>
              </a:rPr>
              <a:t>不足：取样点较少，</a:t>
            </a:r>
            <a:r>
              <a:rPr lang="en-US" altLang="zh-CN" sz="1420" dirty="0">
                <a:latin typeface="+mn-lt"/>
                <a:sym typeface="+mn-ea"/>
              </a:rPr>
              <a:t>d</a:t>
            </a:r>
            <a:r>
              <a:rPr lang="en-US" altLang="zh-CN" sz="1420" i="1" dirty="0">
                <a:latin typeface="+mn-lt"/>
                <a:sym typeface="+mn-ea"/>
              </a:rPr>
              <a:t>E</a:t>
            </a:r>
            <a:r>
              <a:rPr lang="en-US" altLang="zh-CN" sz="1420" dirty="0">
                <a:latin typeface="+mn-lt"/>
                <a:sym typeface="+mn-ea"/>
              </a:rPr>
              <a:t>/d</a:t>
            </a:r>
            <a:r>
              <a:rPr lang="en-US" altLang="zh-CN" sz="1420" i="1" dirty="0">
                <a:latin typeface="+mn-lt"/>
                <a:sym typeface="+mn-ea"/>
              </a:rPr>
              <a:t>x</a:t>
            </a:r>
            <a:r>
              <a:rPr lang="zh-CN" altLang="en-US" sz="1420" dirty="0">
                <a:latin typeface="+mn-lt"/>
                <a:sym typeface="+mn-ea"/>
              </a:rPr>
              <a:t>的朗道分布长尾效应明显，对波动较为敏感</a:t>
            </a:r>
            <a:endParaRPr lang="zh-CN" altLang="en-US" sz="1420" dirty="0">
              <a:latin typeface="+mn-lt"/>
              <a:sym typeface="+mn-ea"/>
            </a:endParaRPr>
          </a:p>
          <a:p>
            <a:pPr marL="687705" lvl="1">
              <a:lnSpc>
                <a:spcPct val="150000"/>
              </a:lnSpc>
            </a:pPr>
            <a:r>
              <a:rPr lang="zh-CN" altLang="en-US" sz="1420" dirty="0">
                <a:solidFill>
                  <a:srgbClr val="0070C0"/>
                </a:solidFill>
                <a:latin typeface="+mn-lt"/>
                <a:sym typeface="+mn-ea"/>
              </a:rPr>
              <a:t>大尺寸单元的</a:t>
            </a:r>
            <a:r>
              <a:rPr lang="en-US" altLang="zh-CN" sz="1420" dirty="0">
                <a:solidFill>
                  <a:srgbClr val="0070C0"/>
                </a:solidFill>
                <a:latin typeface="+mn-lt"/>
                <a:sym typeface="+mn-ea"/>
              </a:rPr>
              <a:t>d</a:t>
            </a:r>
            <a:r>
              <a:rPr lang="en-US" altLang="zh-CN" sz="1420" i="1" dirty="0">
                <a:solidFill>
                  <a:srgbClr val="0070C0"/>
                </a:solidFill>
                <a:latin typeface="+mn-lt"/>
                <a:sym typeface="+mn-ea"/>
              </a:rPr>
              <a:t>E</a:t>
            </a:r>
            <a:r>
              <a:rPr lang="en-US" altLang="zh-CN" sz="1420" dirty="0">
                <a:solidFill>
                  <a:srgbClr val="0070C0"/>
                </a:solidFill>
                <a:latin typeface="+mn-lt"/>
                <a:sym typeface="+mn-ea"/>
              </a:rPr>
              <a:t>/d</a:t>
            </a:r>
            <a:r>
              <a:rPr lang="en-US" altLang="zh-CN" sz="1420" i="1" dirty="0">
                <a:solidFill>
                  <a:srgbClr val="0070C0"/>
                </a:solidFill>
                <a:latin typeface="+mn-lt"/>
                <a:sym typeface="+mn-ea"/>
              </a:rPr>
              <a:t>x</a:t>
            </a:r>
            <a:r>
              <a:rPr lang="zh-CN" altLang="en-US" sz="1420" dirty="0">
                <a:solidFill>
                  <a:srgbClr val="0070C0"/>
                </a:solidFill>
                <a:latin typeface="+mn-lt"/>
                <a:sym typeface="+mn-ea"/>
              </a:rPr>
              <a:t>已没有大幅提升的空间</a:t>
            </a:r>
            <a:endParaRPr lang="zh-CN" altLang="en-US" sz="1420" dirty="0">
              <a:latin typeface="+mn-lt"/>
              <a:sym typeface="+mn-ea"/>
            </a:endParaRPr>
          </a:p>
          <a:p>
            <a:pPr marL="230505">
              <a:lnSpc>
                <a:spcPct val="150000"/>
              </a:lnSpc>
            </a:pPr>
            <a:r>
              <a:rPr lang="zh-CN" altLang="en-US" sz="1600" dirty="0">
                <a:latin typeface="+mn-lt"/>
                <a:sym typeface="+mn-ea"/>
              </a:rPr>
              <a:t>针对</a:t>
            </a:r>
            <a:r>
              <a:rPr lang="en-US" altLang="zh-CN" sz="1600" dirty="0">
                <a:latin typeface="+mn-lt"/>
                <a:sym typeface="+mn-ea"/>
              </a:rPr>
              <a:t>CEPC</a:t>
            </a:r>
            <a:r>
              <a:rPr lang="zh-CN" altLang="en-US" sz="1600" dirty="0">
                <a:latin typeface="+mn-lt"/>
                <a:sym typeface="+mn-ea"/>
              </a:rPr>
              <a:t>对</a:t>
            </a:r>
            <a:r>
              <a:rPr lang="en-US" altLang="zh-CN" sz="1600" dirty="0">
                <a:latin typeface="+mn-lt"/>
                <a:sym typeface="+mn-ea"/>
              </a:rPr>
              <a:t>TPC</a:t>
            </a:r>
            <a:r>
              <a:rPr lang="zh-CN" altLang="en-US" sz="1600" dirty="0">
                <a:latin typeface="+mn-lt"/>
                <a:sym typeface="+mn-ea"/>
              </a:rPr>
              <a:t>提出的技术要求，我们提出</a:t>
            </a:r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+mn-lt"/>
                <a:sym typeface="+mn-ea"/>
              </a:rPr>
              <a:t>像素化读出方案</a:t>
            </a:r>
            <a:r>
              <a:rPr lang="zh-CN" altLang="en-US" sz="1600" dirty="0">
                <a:latin typeface="+mn-lt"/>
                <a:sym typeface="+mn-ea"/>
              </a:rPr>
              <a:t>：</a:t>
            </a:r>
            <a:endParaRPr lang="en-US" altLang="zh-CN" sz="1600" dirty="0">
              <a:solidFill>
                <a:srgbClr val="0070C0"/>
              </a:solidFill>
              <a:latin typeface="+mn-lt"/>
            </a:endParaRPr>
          </a:p>
          <a:p>
            <a:pPr marL="687705" lvl="1">
              <a:lnSpc>
                <a:spcPct val="150000"/>
              </a:lnSpc>
            </a:pPr>
            <a:r>
              <a:rPr lang="en-US" altLang="zh-CN" sz="1400" dirty="0">
                <a:latin typeface="+mn-lt"/>
                <a:sym typeface="+mn-ea"/>
              </a:rPr>
              <a:t>pixel size: ~500 </a:t>
            </a:r>
            <a:r>
              <a:rPr lang="en-US" altLang="zh-CN" sz="1400" dirty="0" err="1">
                <a:latin typeface="+mn-lt"/>
                <a:sym typeface="+mn-ea"/>
              </a:rPr>
              <a:t>μm</a:t>
            </a:r>
            <a:endParaRPr lang="en-US" altLang="zh-CN" sz="1400" dirty="0">
              <a:latin typeface="+mn-lt"/>
            </a:endParaRPr>
          </a:p>
          <a:p>
            <a:pPr marL="687705" lvl="1">
              <a:lnSpc>
                <a:spcPct val="150000"/>
              </a:lnSpc>
            </a:pPr>
            <a:r>
              <a:rPr lang="zh-CN" altLang="en-US" sz="1400" dirty="0">
                <a:latin typeface="+mn-lt"/>
                <a:sym typeface="+mn-ea"/>
              </a:rPr>
              <a:t>结合</a:t>
            </a:r>
            <a:r>
              <a:rPr lang="en-US" altLang="zh-CN" sz="1400" dirty="0">
                <a:latin typeface="+mn-lt"/>
                <a:sym typeface="+mn-ea"/>
              </a:rPr>
              <a:t>cluster counting</a:t>
            </a:r>
            <a:r>
              <a:rPr lang="zh-CN" altLang="en-US" sz="1400" dirty="0">
                <a:latin typeface="+mn-lt"/>
                <a:sym typeface="+mn-ea"/>
              </a:rPr>
              <a:t>（</a:t>
            </a:r>
            <a:r>
              <a:rPr lang="en-US" altLang="zh-CN" sz="1400" dirty="0" err="1">
                <a:latin typeface="+mn-lt"/>
                <a:sym typeface="+mn-ea"/>
              </a:rPr>
              <a:t>d</a:t>
            </a:r>
            <a:r>
              <a:rPr lang="en-US" altLang="zh-CN" sz="1400" i="1" dirty="0" err="1">
                <a:latin typeface="+mn-lt"/>
                <a:sym typeface="+mn-ea"/>
              </a:rPr>
              <a:t>n</a:t>
            </a:r>
            <a:r>
              <a:rPr lang="en-US" altLang="zh-CN" sz="1400" dirty="0">
                <a:latin typeface="+mn-lt"/>
                <a:sym typeface="+mn-ea"/>
              </a:rPr>
              <a:t>/d</a:t>
            </a:r>
            <a:r>
              <a:rPr lang="en-US" altLang="zh-CN" sz="1400" i="1" dirty="0">
                <a:latin typeface="+mn-lt"/>
                <a:sym typeface="+mn-ea"/>
              </a:rPr>
              <a:t>x</a:t>
            </a:r>
            <a:r>
              <a:rPr lang="zh-CN" altLang="en-US" sz="1400" dirty="0">
                <a:latin typeface="+mn-lt"/>
                <a:sym typeface="+mn-ea"/>
              </a:rPr>
              <a:t>）算法，实现更好的</a:t>
            </a:r>
            <a:r>
              <a:rPr lang="en-US" altLang="zh-CN" sz="1400" dirty="0">
                <a:latin typeface="+mn-lt"/>
                <a:sym typeface="+mn-ea"/>
              </a:rPr>
              <a:t>PID</a:t>
            </a:r>
            <a:endParaRPr lang="en-US" altLang="zh-CN" sz="1400" dirty="0">
              <a:latin typeface="+mn-lt"/>
              <a:sym typeface="+mn-ea"/>
            </a:endParaRPr>
          </a:p>
          <a:p>
            <a:pPr marL="687705" lvl="1">
              <a:lnSpc>
                <a:spcPct val="150000"/>
              </a:lnSpc>
            </a:pPr>
            <a:r>
              <a:rPr lang="zh-CN" altLang="en-US" sz="1400" dirty="0">
                <a:latin typeface="+mn-lt"/>
                <a:sym typeface="+mn-ea"/>
              </a:rPr>
              <a:t>优点：</a:t>
            </a:r>
            <a:r>
              <a:rPr lang="en-US" altLang="zh-CN" sz="1400" dirty="0">
                <a:latin typeface="+mn-lt"/>
                <a:sym typeface="+mn-ea"/>
              </a:rPr>
              <a:t>d</a:t>
            </a:r>
            <a:r>
              <a:rPr lang="en-US" altLang="zh-CN" sz="1400" i="1" dirty="0">
                <a:latin typeface="+mn-lt"/>
                <a:sym typeface="+mn-ea"/>
              </a:rPr>
              <a:t>n</a:t>
            </a:r>
            <a:r>
              <a:rPr lang="en-US" altLang="zh-CN" sz="1400" dirty="0">
                <a:latin typeface="+mn-lt"/>
                <a:sym typeface="+mn-ea"/>
              </a:rPr>
              <a:t>/dx</a:t>
            </a:r>
            <a:r>
              <a:rPr lang="zh-CN" altLang="en-US" sz="1400" dirty="0">
                <a:latin typeface="+mn-lt"/>
                <a:sym typeface="+mn-ea"/>
              </a:rPr>
              <a:t>具有更强的稳定性，</a:t>
            </a:r>
            <a:r>
              <a:rPr lang="en-US" altLang="zh-CN" sz="1400" dirty="0">
                <a:latin typeface="+mn-lt"/>
                <a:sym typeface="+mn-ea"/>
              </a:rPr>
              <a:t>PID</a:t>
            </a:r>
            <a:r>
              <a:rPr lang="zh-CN" altLang="en-US" sz="1400" dirty="0">
                <a:latin typeface="+mn-lt"/>
                <a:sym typeface="+mn-ea"/>
              </a:rPr>
              <a:t>有提升潜力</a:t>
            </a:r>
            <a:endParaRPr lang="en-US" altLang="zh-CN" sz="1400" dirty="0">
              <a:latin typeface="+mn-lt"/>
              <a:sym typeface="+mn-ea"/>
            </a:endParaRPr>
          </a:p>
          <a:p>
            <a:pPr marL="687705" lvl="1">
              <a:lnSpc>
                <a:spcPct val="150000"/>
              </a:lnSpc>
            </a:pPr>
            <a:r>
              <a:rPr lang="zh-CN" altLang="en-US" sz="1400" dirty="0">
                <a:latin typeface="+mn-lt"/>
                <a:sym typeface="+mn-ea"/>
              </a:rPr>
              <a:t>不足：较小的</a:t>
            </a:r>
            <a:r>
              <a:rPr lang="en-US" altLang="zh-CN" sz="1400" dirty="0">
                <a:latin typeface="+mn-lt"/>
                <a:sym typeface="+mn-ea"/>
              </a:rPr>
              <a:t>pxl</a:t>
            </a:r>
            <a:r>
              <a:rPr lang="zh-CN" altLang="en-US" sz="1400" dirty="0">
                <a:latin typeface="+mn-lt"/>
                <a:sym typeface="+mn-ea"/>
              </a:rPr>
              <a:t>使得整体功耗更大，对冷却要求更高</a:t>
            </a:r>
            <a:endParaRPr lang="en-US" altLang="zh-CN" sz="1400" dirty="0">
              <a:latin typeface="+mn-lt"/>
            </a:endParaRPr>
          </a:p>
          <a:p>
            <a:pPr marL="230505">
              <a:lnSpc>
                <a:spcPct val="150000"/>
              </a:lnSpc>
            </a:pPr>
            <a:r>
              <a:rPr lang="zh-CN" altLang="en-US" sz="1600" b="1" dirty="0">
                <a:latin typeface="+mn-lt"/>
                <a:sym typeface="+mn-ea"/>
              </a:rPr>
              <a:t>该方案通过</a:t>
            </a:r>
            <a:r>
              <a:rPr lang="zh-CN" altLang="en-US" sz="1600" b="1" dirty="0">
                <a:solidFill>
                  <a:srgbClr val="0070C0"/>
                </a:solidFill>
                <a:latin typeface="+mn-lt"/>
                <a:sym typeface="+mn-ea"/>
              </a:rPr>
              <a:t>粒子物理过程的全模拟</a:t>
            </a:r>
            <a:r>
              <a:rPr lang="zh-CN" altLang="en-US" sz="1600" b="1" dirty="0">
                <a:latin typeface="+mn-lt"/>
                <a:sym typeface="+mn-ea"/>
              </a:rPr>
              <a:t>和</a:t>
            </a:r>
            <a:r>
              <a:rPr lang="zh-CN" altLang="en-US" sz="1600" b="1" dirty="0">
                <a:solidFill>
                  <a:srgbClr val="0070C0"/>
                </a:solidFill>
                <a:latin typeface="+mn-lt"/>
                <a:sym typeface="+mn-ea"/>
              </a:rPr>
              <a:t>原型机实验</a:t>
            </a:r>
            <a:r>
              <a:rPr lang="zh-CN" altLang="en-US" sz="1600" b="1" dirty="0">
                <a:latin typeface="+mn-lt"/>
                <a:sym typeface="+mn-ea"/>
              </a:rPr>
              <a:t>进行优化。</a:t>
            </a:r>
            <a:endParaRPr lang="en-US" altLang="zh-CN" sz="160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49640" y="1469390"/>
            <a:ext cx="3260725" cy="2286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8435" y="3909695"/>
            <a:ext cx="2787015" cy="194183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6195" y="3889375"/>
            <a:ext cx="2748280" cy="1964690"/>
          </a:xfrm>
          <a:prstGeom prst="rect">
            <a:avLst/>
          </a:prstGeom>
        </p:spPr>
      </p:pic>
      <p:sp>
        <p:nvSpPr>
          <p:cNvPr id="18" name="文本框 17"/>
          <p:cNvSpPr txBox="1"/>
          <p:nvPr>
            <p:custDataLst>
              <p:tags r:id="rId4"/>
            </p:custDataLst>
          </p:nvPr>
        </p:nvSpPr>
        <p:spPr>
          <a:xfrm>
            <a:off x="6859905" y="5851525"/>
            <a:ext cx="21158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5">
                    <a:lumMod val="50000"/>
                  </a:schemeClr>
                </a:solidFill>
              </a:rPr>
              <a:t>电离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</a:rPr>
              <a:t>cluster</a:t>
            </a:r>
            <a:r>
              <a:rPr lang="zh-CN" altLang="en-US" sz="1200" dirty="0">
                <a:solidFill>
                  <a:schemeClr val="accent5">
                    <a:lumMod val="50000"/>
                  </a:schemeClr>
                </a:solidFill>
              </a:rPr>
              <a:t>的电子数量集中</a:t>
            </a:r>
            <a:endParaRPr lang="zh-CN" altLang="en-US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文本框 19"/>
          <p:cNvSpPr txBox="1"/>
          <p:nvPr>
            <p:custDataLst>
              <p:tags r:id="rId5"/>
            </p:custDataLst>
          </p:nvPr>
        </p:nvSpPr>
        <p:spPr>
          <a:xfrm>
            <a:off x="9347200" y="5854065"/>
            <a:ext cx="22301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5">
                    <a:lumMod val="50000"/>
                  </a:schemeClr>
                </a:solidFill>
              </a:rPr>
              <a:t>径迹上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</a:rPr>
              <a:t>cluster</a:t>
            </a:r>
            <a:r>
              <a:rPr lang="zh-CN" altLang="en-US" sz="1200" dirty="0">
                <a:solidFill>
                  <a:schemeClr val="accent5">
                    <a:lumMod val="50000"/>
                  </a:schemeClr>
                </a:solidFill>
              </a:rPr>
              <a:t>数量为高斯分布</a:t>
            </a:r>
            <a:endParaRPr lang="zh-CN" altLang="en-US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文本框 20"/>
          <p:cNvSpPr txBox="1"/>
          <p:nvPr>
            <p:custDataLst>
              <p:tags r:id="rId6"/>
            </p:custDataLst>
          </p:nvPr>
        </p:nvSpPr>
        <p:spPr>
          <a:xfrm>
            <a:off x="9780270" y="3049270"/>
            <a:ext cx="16109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5">
                    <a:lumMod val="50000"/>
                  </a:schemeClr>
                </a:solidFill>
              </a:rPr>
              <a:t>次级电子造成的长尾</a:t>
            </a:r>
            <a:endParaRPr lang="zh-CN" altLang="en-US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dirty="0"/>
              <a:t>物理模拟：软件框架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E32E4-CB62-46DA-96B2-5F6272F469C2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zh-CN" dirty="0" err="1">
                <a:sym typeface="+mn-ea"/>
              </a:rPr>
              <a:t>TPC</a:t>
            </a:r>
            <a:r>
              <a:rPr dirty="0" err="1" smtClean="0">
                <a:sym typeface="+mn-ea"/>
              </a:rPr>
              <a:t>模拟</a:t>
            </a:r>
            <a:r>
              <a:rPr lang="zh-CN" altLang="en-US" dirty="0" smtClean="0">
                <a:sym typeface="+mn-ea"/>
              </a:rPr>
              <a:t>研究框架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4"/>
          </p:nvPr>
        </p:nvSpPr>
        <p:spPr>
          <a:xfrm>
            <a:off x="483235" y="1469390"/>
            <a:ext cx="11223625" cy="1469390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600" dirty="0"/>
              <a:t>模拟软件框架的功能和工作流程如图所示。</a:t>
            </a:r>
            <a:endParaRPr lang="en-US" altLang="zh-CN" sz="1600" dirty="0"/>
          </a:p>
          <a:p>
            <a:pPr fontAlgn="auto">
              <a:lnSpc>
                <a:spcPct val="150000"/>
              </a:lnSpc>
            </a:pPr>
            <a:r>
              <a:rPr lang="zh-CN" altLang="en-US" sz="1600" dirty="0"/>
              <a:t>物理过程：</a:t>
            </a:r>
            <a:r>
              <a:rPr lang="zh-CN" altLang="en-US" sz="1600" dirty="0">
                <a:solidFill>
                  <a:srgbClr val="0070C0"/>
                </a:solidFill>
                <a:latin typeface="+mn-lt"/>
              </a:rPr>
              <a:t>入射粒子电离 → 电子漂移 → 雪崩倍增 → 信号产生与读出</a:t>
            </a:r>
            <a:endParaRPr lang="en-US" altLang="zh-CN" sz="1600" dirty="0">
              <a:latin typeface="+mn-lt"/>
            </a:endParaRPr>
          </a:p>
        </p:txBody>
      </p:sp>
      <p:pic>
        <p:nvPicPr>
          <p:cNvPr id="10" name="图片 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7715" y="2640330"/>
            <a:ext cx="7129145" cy="3393440"/>
          </a:xfrm>
          <a:prstGeom prst="rect">
            <a:avLst/>
          </a:prstGeom>
        </p:spPr>
      </p:pic>
      <p:sp>
        <p:nvSpPr>
          <p:cNvPr id="2" name="内容占位符 7"/>
          <p:cNvSpPr>
            <a:spLocks noGrp="1"/>
          </p:cNvSpPr>
          <p:nvPr/>
        </p:nvSpPr>
        <p:spPr>
          <a:xfrm>
            <a:off x="482600" y="2453640"/>
            <a:ext cx="4030980" cy="3580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"/>
              <a:defRPr sz="18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w"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w"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w"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defRPr>
            </a:lvl4pPr>
            <a:lvl5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w"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</a:pPr>
            <a:r>
              <a:rPr lang="zh-CN" altLang="en-US" sz="1600" dirty="0"/>
              <a:t>重建算法：</a:t>
            </a:r>
            <a:r>
              <a:rPr lang="en-US" altLang="zh-CN" sz="1600" dirty="0" err="1">
                <a:solidFill>
                  <a:srgbClr val="0070C0"/>
                </a:solidFill>
                <a:latin typeface="+mn-lt"/>
              </a:rPr>
              <a:t>d</a:t>
            </a:r>
            <a:r>
              <a:rPr lang="en-US" altLang="zh-CN" sz="1600" i="1" dirty="0" err="1">
                <a:solidFill>
                  <a:srgbClr val="0070C0"/>
                </a:solidFill>
                <a:latin typeface="+mn-lt"/>
              </a:rPr>
              <a:t>E</a:t>
            </a:r>
            <a:r>
              <a:rPr lang="en-US" altLang="zh-CN" sz="1600" dirty="0">
                <a:solidFill>
                  <a:srgbClr val="0070C0"/>
                </a:solidFill>
                <a:latin typeface="+mn-lt"/>
              </a:rPr>
              <a:t>/d</a:t>
            </a:r>
            <a:r>
              <a:rPr lang="en-US" altLang="zh-CN" sz="1600" i="1" dirty="0">
                <a:solidFill>
                  <a:srgbClr val="0070C0"/>
                </a:solidFill>
                <a:latin typeface="+mn-lt"/>
              </a:rPr>
              <a:t>x</a:t>
            </a:r>
            <a:r>
              <a:rPr lang="zh-CN" altLang="en-US" sz="1600" dirty="0">
                <a:solidFill>
                  <a:srgbClr val="0070C0"/>
                </a:solidFill>
                <a:latin typeface="+mn-lt"/>
              </a:rPr>
              <a:t>（电离能损），</a:t>
            </a:r>
            <a:r>
              <a:rPr lang="en-US" altLang="zh-CN" sz="1600" dirty="0" err="1">
                <a:solidFill>
                  <a:srgbClr val="0070C0"/>
                </a:solidFill>
                <a:latin typeface="+mn-lt"/>
              </a:rPr>
              <a:t>d</a:t>
            </a:r>
            <a:r>
              <a:rPr lang="en-US" altLang="zh-CN" sz="1600" i="1" dirty="0" err="1">
                <a:solidFill>
                  <a:srgbClr val="0070C0"/>
                </a:solidFill>
                <a:latin typeface="+mn-lt"/>
              </a:rPr>
              <a:t>n</a:t>
            </a:r>
            <a:r>
              <a:rPr lang="en-US" altLang="zh-CN" sz="1600" dirty="0">
                <a:solidFill>
                  <a:srgbClr val="0070C0"/>
                </a:solidFill>
                <a:latin typeface="+mn-lt"/>
              </a:rPr>
              <a:t>/d</a:t>
            </a:r>
            <a:r>
              <a:rPr lang="en-US" altLang="zh-CN" sz="1600" i="1" dirty="0">
                <a:solidFill>
                  <a:srgbClr val="0070C0"/>
                </a:solidFill>
                <a:latin typeface="+mn-lt"/>
              </a:rPr>
              <a:t>x</a:t>
            </a:r>
            <a:r>
              <a:rPr lang="zh-CN" altLang="en-US" sz="1600" dirty="0">
                <a:solidFill>
                  <a:srgbClr val="0070C0"/>
                </a:solidFill>
                <a:latin typeface="+mn-lt"/>
              </a:rPr>
              <a:t>（簇团计数）</a:t>
            </a:r>
            <a:endParaRPr lang="en-US" altLang="zh-CN" sz="1600" dirty="0">
              <a:latin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600" dirty="0">
                <a:latin typeface="+mn-lt"/>
              </a:rPr>
              <a:t>径迹可视化：腔体内径迹三维显示，端盖投影重建效果</a:t>
            </a:r>
            <a:endParaRPr lang="en-US" altLang="zh-CN" sz="16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dirty="0"/>
              <a:t>物理模拟：几何构建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E32E4-CB62-46DA-96B2-5F6272F469C2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TPC</a:t>
            </a:r>
            <a:r>
              <a:rPr lang="zh-CN" altLang="en-US" dirty="0">
                <a:sym typeface="+mn-ea"/>
              </a:rPr>
              <a:t>模拟研究框架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4"/>
          </p:nvPr>
        </p:nvSpPr>
        <p:spPr>
          <a:xfrm>
            <a:off x="483235" y="1469390"/>
            <a:ext cx="6292215" cy="2636445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600" dirty="0">
                <a:latin typeface="+mn-lt"/>
              </a:rPr>
              <a:t>模拟框架中的</a:t>
            </a:r>
            <a:r>
              <a:rPr lang="en-US" altLang="zh-CN" sz="1600" dirty="0">
                <a:latin typeface="+mn-lt"/>
              </a:rPr>
              <a:t>TPC</a:t>
            </a:r>
            <a:r>
              <a:rPr lang="zh-CN" altLang="en-US" sz="1600" dirty="0">
                <a:latin typeface="+mn-lt"/>
              </a:rPr>
              <a:t>，各项参数均与</a:t>
            </a:r>
            <a:r>
              <a:rPr lang="en-US" altLang="zh-CN" sz="1600" dirty="0">
                <a:latin typeface="+mn-lt"/>
              </a:rPr>
              <a:t>CEPC-TPC</a:t>
            </a:r>
            <a:r>
              <a:rPr lang="zh-CN" altLang="en-US" sz="1600" dirty="0">
                <a:latin typeface="+mn-lt"/>
              </a:rPr>
              <a:t>的设计一致：</a:t>
            </a:r>
            <a:endParaRPr lang="zh-CN" altLang="en-US" sz="1600" dirty="0">
              <a:latin typeface="+mn-lt"/>
            </a:endParaRPr>
          </a:p>
          <a:p>
            <a:pPr lvl="1" fontAlgn="auto">
              <a:lnSpc>
                <a:spcPct val="150000"/>
              </a:lnSpc>
            </a:pPr>
            <a:r>
              <a:rPr lang="zh-CN" altLang="en-US" sz="1400" dirty="0">
                <a:latin typeface="+mn-lt"/>
              </a:rPr>
              <a:t>内径：</a:t>
            </a:r>
            <a:r>
              <a:rPr lang="en-US" altLang="zh-CN" sz="1400" dirty="0">
                <a:solidFill>
                  <a:srgbClr val="0070C0"/>
                </a:solidFill>
                <a:latin typeface="+mn-lt"/>
              </a:rPr>
              <a:t>0.6 m		</a:t>
            </a:r>
            <a:r>
              <a:rPr lang="zh-CN" altLang="en-US" sz="1400" dirty="0">
                <a:latin typeface="+mn-lt"/>
              </a:rPr>
              <a:t>外径：</a:t>
            </a:r>
            <a:r>
              <a:rPr lang="en-US" altLang="zh-CN" sz="1400" dirty="0">
                <a:solidFill>
                  <a:srgbClr val="0070C0"/>
                </a:solidFill>
                <a:latin typeface="+mn-lt"/>
              </a:rPr>
              <a:t>1.8 m</a:t>
            </a:r>
            <a:endParaRPr lang="en-US" altLang="zh-CN" sz="1400" dirty="0">
              <a:latin typeface="+mn-lt"/>
            </a:endParaRPr>
          </a:p>
          <a:p>
            <a:pPr lvl="1" fontAlgn="auto">
              <a:lnSpc>
                <a:spcPct val="150000"/>
              </a:lnSpc>
            </a:pPr>
            <a:r>
              <a:rPr lang="zh-CN" altLang="en-US" sz="1400" dirty="0">
                <a:latin typeface="+mn-lt"/>
              </a:rPr>
              <a:t>全长：</a:t>
            </a:r>
            <a:r>
              <a:rPr lang="en-US" altLang="zh-CN" sz="1400" dirty="0">
                <a:solidFill>
                  <a:srgbClr val="0070C0"/>
                </a:solidFill>
                <a:latin typeface="+mn-lt"/>
              </a:rPr>
              <a:t>5.8 m</a:t>
            </a:r>
            <a:endParaRPr lang="en-US" altLang="zh-CN" sz="1400" dirty="0">
              <a:latin typeface="+mn-lt"/>
            </a:endParaRPr>
          </a:p>
          <a:p>
            <a:pPr lvl="1" fontAlgn="auto">
              <a:lnSpc>
                <a:spcPct val="150000"/>
              </a:lnSpc>
            </a:pPr>
            <a:r>
              <a:rPr lang="zh-CN" altLang="en-US" sz="1400" dirty="0">
                <a:latin typeface="+mn-lt"/>
              </a:rPr>
              <a:t>工作气体：</a:t>
            </a:r>
            <a:r>
              <a:rPr lang="en-US" altLang="zh-CN" sz="1400" dirty="0">
                <a:solidFill>
                  <a:srgbClr val="0070C0"/>
                </a:solidFill>
                <a:latin typeface="+mn-lt"/>
              </a:rPr>
              <a:t>T2K</a:t>
            </a:r>
            <a:r>
              <a:rPr lang="zh-CN" altLang="en-US" sz="1400" dirty="0">
                <a:solidFill>
                  <a:srgbClr val="0070C0"/>
                </a:solidFill>
                <a:latin typeface="+mn-lt"/>
              </a:rPr>
              <a:t>气体，</a:t>
            </a:r>
            <a:r>
              <a:rPr lang="en-US" altLang="zh-CN" sz="1400" dirty="0">
                <a:solidFill>
                  <a:srgbClr val="0070C0"/>
                </a:solidFill>
                <a:latin typeface="+mn-lt"/>
              </a:rPr>
              <a:t>Ar/CF</a:t>
            </a:r>
            <a:r>
              <a:rPr lang="en-US" altLang="zh-CN" sz="1400" baseline="-25000" dirty="0">
                <a:solidFill>
                  <a:srgbClr val="0070C0"/>
                </a:solidFill>
                <a:latin typeface="+mn-lt"/>
              </a:rPr>
              <a:t>4</a:t>
            </a:r>
            <a:r>
              <a:rPr lang="en-US" altLang="zh-CN" sz="1400" dirty="0">
                <a:solidFill>
                  <a:srgbClr val="0070C0"/>
                </a:solidFill>
                <a:latin typeface="+mn-lt"/>
              </a:rPr>
              <a:t>/iC</a:t>
            </a:r>
            <a:r>
              <a:rPr lang="en-US" altLang="zh-CN" sz="1400" baseline="-25000" dirty="0">
                <a:solidFill>
                  <a:srgbClr val="0070C0"/>
                </a:solidFill>
                <a:latin typeface="+mn-lt"/>
              </a:rPr>
              <a:t>4</a:t>
            </a:r>
            <a:r>
              <a:rPr lang="en-US" altLang="zh-CN" sz="1400" dirty="0">
                <a:solidFill>
                  <a:srgbClr val="0070C0"/>
                </a:solidFill>
                <a:latin typeface="+mn-lt"/>
              </a:rPr>
              <a:t>H</a:t>
            </a:r>
            <a:r>
              <a:rPr lang="en-US" altLang="zh-CN" sz="1400" baseline="-25000" dirty="0">
                <a:solidFill>
                  <a:srgbClr val="0070C0"/>
                </a:solidFill>
                <a:latin typeface="+mn-lt"/>
              </a:rPr>
              <a:t>10</a:t>
            </a:r>
            <a:r>
              <a:rPr lang="en-US" altLang="zh-CN" sz="1400" dirty="0">
                <a:solidFill>
                  <a:srgbClr val="0070C0"/>
                </a:solidFill>
                <a:latin typeface="+mn-lt"/>
              </a:rPr>
              <a:t> = 95/3/2</a:t>
            </a:r>
            <a:endParaRPr lang="en-US" altLang="zh-CN" sz="1400" dirty="0">
              <a:solidFill>
                <a:srgbClr val="0070C0"/>
              </a:solidFill>
              <a:latin typeface="+mn-lt"/>
            </a:endParaRPr>
          </a:p>
          <a:p>
            <a:pPr lvl="1" fontAlgn="auto">
              <a:lnSpc>
                <a:spcPct val="150000"/>
              </a:lnSpc>
            </a:pPr>
            <a:r>
              <a:rPr lang="zh-CN" altLang="en-US" sz="1400" dirty="0">
                <a:latin typeface="+mn-lt"/>
              </a:rPr>
              <a:t>电场：</a:t>
            </a:r>
            <a:r>
              <a:rPr lang="en-US" altLang="zh-CN" sz="1400" dirty="0">
                <a:solidFill>
                  <a:srgbClr val="0070C0"/>
                </a:solidFill>
                <a:latin typeface="+mn-lt"/>
              </a:rPr>
              <a:t>230 V/cm</a:t>
            </a:r>
            <a:r>
              <a:rPr lang="en-US" altLang="zh-CN" sz="1400" dirty="0">
                <a:latin typeface="+mn-lt"/>
              </a:rPr>
              <a:t>	</a:t>
            </a:r>
            <a:r>
              <a:rPr lang="zh-CN" altLang="en-US" sz="1400" dirty="0">
                <a:latin typeface="+mn-lt"/>
              </a:rPr>
              <a:t>磁场：</a:t>
            </a:r>
            <a:r>
              <a:rPr lang="en-US" altLang="zh-CN" sz="1400" dirty="0">
                <a:solidFill>
                  <a:srgbClr val="0070C0"/>
                </a:solidFill>
                <a:latin typeface="+mn-lt"/>
              </a:rPr>
              <a:t>3 T</a:t>
            </a:r>
            <a:endParaRPr lang="en-US" altLang="zh-CN" sz="1400" dirty="0">
              <a:latin typeface="+mn-lt"/>
            </a:endParaRPr>
          </a:p>
          <a:p>
            <a:pPr lvl="1" fontAlgn="auto">
              <a:lnSpc>
                <a:spcPct val="150000"/>
              </a:lnSpc>
            </a:pPr>
            <a:endParaRPr lang="en-US" altLang="zh-CN" sz="1420" dirty="0">
              <a:latin typeface="+mn-lt"/>
            </a:endParaRPr>
          </a:p>
          <a:p>
            <a:pPr fontAlgn="auto">
              <a:lnSpc>
                <a:spcPct val="150000"/>
              </a:lnSpc>
            </a:pPr>
            <a:endParaRPr lang="en-US" altLang="zh-CN" sz="1600" dirty="0">
              <a:latin typeface="+mn-lt"/>
            </a:endParaRPr>
          </a:p>
          <a:p>
            <a:pPr fontAlgn="auto">
              <a:lnSpc>
                <a:spcPct val="150000"/>
              </a:lnSpc>
            </a:pPr>
            <a:endParaRPr lang="en-US" altLang="zh-CN" sz="1600" dirty="0">
              <a:latin typeface="+mn-lt"/>
            </a:endParaRPr>
          </a:p>
        </p:txBody>
      </p:sp>
      <p:pic>
        <p:nvPicPr>
          <p:cNvPr id="11" name="图片 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6910" y="3902710"/>
            <a:ext cx="6997700" cy="2453640"/>
          </a:xfrm>
          <a:prstGeom prst="rect">
            <a:avLst/>
          </a:prstGeom>
        </p:spPr>
      </p:pic>
      <p:pic>
        <p:nvPicPr>
          <p:cNvPr id="3" name="图片 2" descr="TrkSamp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650" y="1556385"/>
            <a:ext cx="3615055" cy="3482975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1896427" y="6356350"/>
            <a:ext cx="45586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5">
                    <a:lumMod val="50000"/>
                  </a:schemeClr>
                </a:solidFill>
              </a:rPr>
              <a:t>径迹的三维显示和端盖投影</a:t>
            </a:r>
            <a:endParaRPr lang="zh-CN" altLang="en-US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22310" y="5058410"/>
            <a:ext cx="3056890" cy="2997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1200" dirty="0">
                <a:solidFill>
                  <a:schemeClr val="accent5">
                    <a:lumMod val="50000"/>
                  </a:schemeClr>
                </a:solidFill>
              </a:rPr>
              <a:t>径迹的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</a:rPr>
              <a:t>pixel</a:t>
            </a:r>
            <a:r>
              <a:rPr lang="zh-CN" altLang="en-US" sz="1200" dirty="0">
                <a:solidFill>
                  <a:schemeClr val="accent5">
                    <a:lumMod val="50000"/>
                  </a:schemeClr>
                </a:solidFill>
              </a:rPr>
              <a:t>响应</a:t>
            </a:r>
            <a:endParaRPr lang="zh-CN" altLang="en-US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10.xml><?xml version="1.0" encoding="utf-8"?>
<p:tagLst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11.xml><?xml version="1.0" encoding="utf-8"?>
<p:tagLst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12.xml><?xml version="1.0" encoding="utf-8"?>
<p:tagLst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13.xml><?xml version="1.0" encoding="utf-8"?>
<p:tagLst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14.xml><?xml version="1.0" encoding="utf-8"?>
<p:tagLst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15.xml><?xml version="1.0" encoding="utf-8"?>
<p:tagLst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16.xml><?xml version="1.0" encoding="utf-8"?>
<p:tagLst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17.xml><?xml version="1.0" encoding="utf-8"?>
<p:tagLst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18.xml><?xml version="1.0" encoding="utf-8"?>
<p:tagLst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19.xml><?xml version="1.0" encoding="utf-8"?>
<p:tagLst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2.xml><?xml version="1.0" encoding="utf-8"?>
<p:tagLst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20.xml><?xml version="1.0" encoding="utf-8"?>
<p:tagLst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21.xml><?xml version="1.0" encoding="utf-8"?>
<p:tagLst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22.xml><?xml version="1.0" encoding="utf-8"?>
<p:tagLst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23.xml><?xml version="1.0" encoding="utf-8"?>
<p:tagLst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24.xml><?xml version="1.0" encoding="utf-8"?>
<p:tagLst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25.xml><?xml version="1.0" encoding="utf-8"?>
<p:tagLst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26.xml><?xml version="1.0" encoding="utf-8"?>
<p:tagLst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27.xml><?xml version="1.0" encoding="utf-8"?>
<p:tagLst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28.xml><?xml version="1.0" encoding="utf-8"?>
<p:tagLst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29.xml><?xml version="1.0" encoding="utf-8"?>
<p:tagLst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3.xml><?xml version="1.0" encoding="utf-8"?>
<p:tagLst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30.xml><?xml version="1.0" encoding="utf-8"?>
<p:tagLst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31.xml><?xml version="1.0" encoding="utf-8"?>
<p:tagLst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32.xml><?xml version="1.0" encoding="utf-8"?>
<p:tagLst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33.xml><?xml version="1.0" encoding="utf-8"?>
<p:tagLst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34.xml><?xml version="1.0" encoding="utf-8"?>
<p:tagLst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35.xml><?xml version="1.0" encoding="utf-8"?>
<p:tagLst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36.xml><?xml version="1.0" encoding="utf-8"?>
<p:tagLst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37.xml><?xml version="1.0" encoding="utf-8"?>
<p:tagLst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38.xml><?xml version="1.0" encoding="utf-8"?>
<p:tagLst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39.xml><?xml version="1.0" encoding="utf-8"?>
<p:tagLst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4.xml><?xml version="1.0" encoding="utf-8"?>
<p:tagLst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40.xml><?xml version="1.0" encoding="utf-8"?>
<p:tagLst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41.xml><?xml version="1.0" encoding="utf-8"?>
<p:tagLst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42.xml><?xml version="1.0" encoding="utf-8"?>
<p:tagLst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43.xml><?xml version="1.0" encoding="utf-8"?>
<p:tagLst xmlns:p="http://schemas.openxmlformats.org/presentationml/2006/main">
  <p:tag name="TABLE_ENDDRAG_ORIGIN_RECT" val="452*139"/>
  <p:tag name="TABLE_ENDDRAG_RECT" val="502*126*452*139"/>
</p:tagLst>
</file>

<file path=ppt/tags/tag44.xml><?xml version="1.0" encoding="utf-8"?>
<p:tagLst xmlns:p="http://schemas.openxmlformats.org/presentationml/2006/main">
  <p:tag name="KSO_WM_DIAGRAM_VIRTUALLY_FRAME" val="{&quot;height&quot;:405.3974015748032,&quot;left&quot;:455.49992125984255,&quot;top&quot;:102.42763779527559,&quot;width&quot;:466.30007874015746}"/>
</p:tagLst>
</file>

<file path=ppt/tags/tag45.xml><?xml version="1.0" encoding="utf-8"?>
<p:tagLst xmlns:p="http://schemas.openxmlformats.org/presentationml/2006/main">
  <p:tag name="KSO_WM_DIAGRAM_VIRTUALLY_FRAME" val="{&quot;height&quot;:405.3974015748032,&quot;left&quot;:455.49992125984255,&quot;top&quot;:102.42763779527559,&quot;width&quot;:466.30007874015746}"/>
</p:tagLst>
</file>

<file path=ppt/tags/tag46.xml><?xml version="1.0" encoding="utf-8"?>
<p:tagLst xmlns:p="http://schemas.openxmlformats.org/presentationml/2006/main">
  <p:tag name="KSO_WM_DIAGRAM_VIRTUALLY_FRAME" val="{&quot;height&quot;:405.3974015748032,&quot;left&quot;:455.49992125984255,&quot;top&quot;:102.42763779527559,&quot;width&quot;:466.30007874015746}"/>
</p:tagLst>
</file>

<file path=ppt/tags/tag47.xml><?xml version="1.0" encoding="utf-8"?>
<p:tagLst xmlns:p="http://schemas.openxmlformats.org/presentationml/2006/main">
  <p:tag name="KSO_WM_DIAGRAM_VIRTUALLY_FRAME" val="{&quot;height&quot;:405.3974015748032,&quot;left&quot;:455.49992125984255,&quot;top&quot;:102.42763779527559,&quot;width&quot;:466.30007874015746}"/>
</p:tagLst>
</file>

<file path=ppt/tags/tag48.xml><?xml version="1.0" encoding="utf-8"?>
<p:tagLst xmlns:p="http://schemas.openxmlformats.org/presentationml/2006/main">
  <p:tag name="KSO_WM_DIAGRAM_VIRTUALLY_FRAME" val="{&quot;height&quot;:405.3974015748032,&quot;left&quot;:455.49992125984255,&quot;top&quot;:102.42763779527559,&quot;width&quot;:466.30007874015746}"/>
</p:tagLst>
</file>

<file path=ppt/tags/tag49.xml><?xml version="1.0" encoding="utf-8"?>
<p:tagLst xmlns:p="http://schemas.openxmlformats.org/presentationml/2006/main">
  <p:tag name="KSO_WM_DIAGRAM_VIRTUALLY_FRAME" val="{&quot;height&quot;:405.3974015748032,&quot;left&quot;:455.49992125984255,&quot;top&quot;:102.42763779527559,&quot;width&quot;:466.30007874015746}"/>
</p:tagLst>
</file>

<file path=ppt/tags/tag5.xml><?xml version="1.0" encoding="utf-8"?>
<p:tagLst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50.xml><?xml version="1.0" encoding="utf-8"?>
<p:tagLst xmlns:p="http://schemas.openxmlformats.org/presentationml/2006/main">
  <p:tag name="KSO_WM_DIAGRAM_VIRTUALLY_FRAME" val="{&quot;height&quot;:405.3974015748032,&quot;left&quot;:455.49992125984255,&quot;top&quot;:102.42763779527559,&quot;width&quot;:466.30007874015746}"/>
</p:tagLst>
</file>

<file path=ppt/tags/tag51.xml><?xml version="1.0" encoding="utf-8"?>
<p:tagLst xmlns:p="http://schemas.openxmlformats.org/presentationml/2006/main">
  <p:tag name="KSO_WM_DIAGRAM_VIRTUALLY_FRAME" val="{&quot;height&quot;:405.3974015748032,&quot;left&quot;:455.49992125984255,&quot;top&quot;:102.42763779527559,&quot;width&quot;:466.30007874015746}"/>
</p:tagLst>
</file>

<file path=ppt/tags/tag52.xml><?xml version="1.0" encoding="utf-8"?>
<p:tagLst xmlns:p="http://schemas.openxmlformats.org/presentationml/2006/main">
  <p:tag name="KSO_WM_DIAGRAM_VIRTUALLY_FRAME" val="{&quot;height&quot;:405.3974015748032,&quot;left&quot;:455.49992125984255,&quot;top&quot;:102.42763779527559,&quot;width&quot;:466.30007874015746}"/>
</p:tagLst>
</file>

<file path=ppt/tags/tag53.xml><?xml version="1.0" encoding="utf-8"?>
<p:tagLst xmlns:p="http://schemas.openxmlformats.org/presentationml/2006/main">
  <p:tag name="TABLE_ENDDRAG_ORIGIN_RECT" val="413*172"/>
  <p:tag name="TABLE_ENDDRAG_RECT" val="38*294*413*172"/>
</p:tagLst>
</file>

<file path=ppt/tags/tag54.xml><?xml version="1.0" encoding="utf-8"?>
<p:tagLst xmlns:p="http://schemas.openxmlformats.org/presentationml/2006/main">
  <p:tag name="COMMONDATA" val="eyJoZGlkIjoiYTFmZDhkMjgzNGYwY2I2N2VmYjVlYjRlN2Y4OGI0NDgifQ=="/>
  <p:tag name="RESOURCE_RECORD_KEY" val="{&quot;71&quot;:[76235679542]}"/>
</p:tagLst>
</file>

<file path=ppt/tags/tag6.xml><?xml version="1.0" encoding="utf-8"?>
<p:tagLst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7.xml><?xml version="1.0" encoding="utf-8"?>
<p:tagLst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8.xml><?xml version="1.0" encoding="utf-8"?>
<p:tagLst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9.xml><?xml version="1.0" encoding="utf-8"?>
<p:tagLst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heme/theme1.xml><?xml version="1.0" encoding="utf-8"?>
<a:theme xmlns:a="http://schemas.openxmlformats.org/drawingml/2006/main" name="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ecdote Inn">
      <a:majorFont>
        <a:latin typeface="Times New Roman"/>
        <a:ea typeface="华文中宋"/>
        <a:cs typeface=""/>
      </a:majorFont>
      <a:minorFont>
        <a:latin typeface="Times New Roman"/>
        <a:ea typeface="华文中宋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3591</Words>
  <Application>WPS 演示</Application>
  <PresentationFormat>自定义</PresentationFormat>
  <Paragraphs>399</Paragraphs>
  <Slides>22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Arial</vt:lpstr>
      <vt:lpstr>宋体</vt:lpstr>
      <vt:lpstr>Wingdings</vt:lpstr>
      <vt:lpstr>Bell MT</vt:lpstr>
      <vt:lpstr>华文中宋</vt:lpstr>
      <vt:lpstr>微软雅黑</vt:lpstr>
      <vt:lpstr>Times New Roman</vt:lpstr>
      <vt:lpstr>Calibri</vt:lpstr>
      <vt:lpstr>Cambria Math</vt:lpstr>
      <vt:lpstr>Cambria Math</vt:lpstr>
      <vt:lpstr>Book Antiqua</vt:lpstr>
      <vt:lpstr>Arial Unicode MS</vt:lpstr>
      <vt:lpstr>Office Theme</vt:lpstr>
      <vt:lpstr>PowerPoint 演示文稿</vt:lpstr>
      <vt:lpstr>PowerPoint 演示文稿</vt:lpstr>
      <vt:lpstr>CEPC设计与物理目标</vt:lpstr>
      <vt:lpstr>TPC：CEPC主径迹探测器</vt:lpstr>
      <vt:lpstr>TPC的物理需求</vt:lpstr>
      <vt:lpstr>TPC模块设计</vt:lpstr>
      <vt:lpstr>TPC像素化读出方案</vt:lpstr>
      <vt:lpstr>物理模拟：软件框架</vt:lpstr>
      <vt:lpstr>物理模拟：几何构建</vt:lpstr>
      <vt:lpstr>物理模拟：漂移与倍增过程</vt:lpstr>
      <vt:lpstr>Cluster Counting研究方法</vt:lpstr>
      <vt:lpstr>dn/dx的计算方法</vt:lpstr>
      <vt:lpstr>重建参数的优化</vt:lpstr>
      <vt:lpstr>读出pixel尺寸的优化</vt:lpstr>
      <vt:lpstr>PID性能研究</vt:lpstr>
      <vt:lpstr>PID性能研究</vt:lpstr>
      <vt:lpstr>PID性能研究</vt:lpstr>
      <vt:lpstr>读出模块设计</vt:lpstr>
      <vt:lpstr>读出模块设计</vt:lpstr>
      <vt:lpstr>全长度原型机设计</vt:lpstr>
      <vt:lpstr>小结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Anecdote_theme</dc:title>
  <dc:creator>Anecdote_Inn</dc:creator>
  <cp:keywords>AnecdoteInn</cp:keywords>
  <dc:subject>Anecdote_theme</dc:subject>
  <cp:category>Anecdote</cp:category>
  <cp:lastModifiedBy>惟乔</cp:lastModifiedBy>
  <cp:revision>163</cp:revision>
  <dcterms:created xsi:type="dcterms:W3CDTF">2015-04-27T05:53:00Z</dcterms:created>
  <dcterms:modified xsi:type="dcterms:W3CDTF">2025-08-20T03:27:56Z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00653F6D79A34F79A91EA469F76ED40F_13</vt:lpwstr>
  </property>
</Properties>
</file>