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9" r:id="rId3"/>
    <p:sldId id="260" r:id="rId4"/>
    <p:sldId id="261" r:id="rId5"/>
    <p:sldId id="263" r:id="rId6"/>
    <p:sldId id="264" r:id="rId7"/>
    <p:sldId id="262" r:id="rId8"/>
    <p:sldId id="265" r:id="rId9"/>
    <p:sldId id="266" r:id="rId10"/>
    <p:sldId id="267" r:id="rId11"/>
    <p:sldId id="268" r:id="rId12"/>
    <p:sldId id="269" r:id="rId13"/>
    <p:sldId id="270" r:id="rId14"/>
    <p:sldId id="271" r:id="rId15"/>
    <p:sldId id="273" r:id="rId16"/>
    <p:sldId id="274" r:id="rId17"/>
    <p:sldId id="272" r:id="rId18"/>
    <p:sldId id="275" r:id="rId19"/>
    <p:sldId id="276" r:id="rId20"/>
    <p:sldId id="278" r:id="rId21"/>
    <p:sldId id="279" r:id="rId22"/>
    <p:sldId id="280" r:id="rId23"/>
    <p:sldId id="282" r:id="rId24"/>
    <p:sldId id="283" r:id="rId25"/>
    <p:sldId id="284" r:id="rId26"/>
    <p:sldId id="285" r:id="rId27"/>
    <p:sldId id="286" r:id="rId28"/>
    <p:sldId id="287" r:id="rId29"/>
    <p:sldId id="288" r:id="rId30"/>
  </p:sldIdLst>
  <p:sldSz cx="12192000" cy="6858000"/>
  <p:notesSz cx="6858000" cy="9144000"/>
  <p:embeddedFontLst>
    <p:embeddedFont>
      <p:font typeface="等线" panose="02010600030101010101" pitchFamily="2" charset="-122"/>
      <p:regular r:id="rId32"/>
      <p:bold r:id="rId33"/>
    </p:embeddedFont>
    <p:embeddedFont>
      <p:font typeface="楷体" panose="02010609060101010101" pitchFamily="49" charset="-122"/>
      <p:regular r:id="rId34"/>
    </p:embeddedFont>
    <p:embeddedFont>
      <p:font typeface="微软雅黑" panose="020B0503020204020204" pitchFamily="34" charset="-122"/>
      <p:regular r:id="rId35"/>
      <p:bold r:id="rId36"/>
    </p:embeddedFont>
    <p:embeddedFont>
      <p:font typeface="黑体" panose="02010609060101010101" pitchFamily="49" charset="-122"/>
      <p:regular r:id="rId37"/>
    </p:embeddedFont>
    <p:embeddedFont>
      <p:font typeface="宋体" panose="02010600030101010101" pitchFamily="2" charset="-122"/>
      <p:regular r:id="rId38"/>
    </p:embeddedFont>
    <p:embeddedFont>
      <p:font typeface="Cambria Math" panose="02040503050406030204" pitchFamily="18" charset="0"/>
      <p:regular r:id="rId39"/>
    </p:embeddedFont>
    <p:embeddedFont>
      <p:font typeface="STZhongsong" panose="020106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463" autoAdjust="0"/>
  </p:normalViewPr>
  <p:slideViewPr>
    <p:cSldViewPr snapToGrid="0">
      <p:cViewPr varScale="1">
        <p:scale>
          <a:sx n="86" d="100"/>
          <a:sy n="86" d="100"/>
        </p:scale>
        <p:origin x="102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FAA38-A37F-4EC8-8A27-503A5E016BD9}" type="datetimeFigureOut">
              <a:rPr lang="zh-CN" altLang="en-US" smtClean="0"/>
              <a:t>2025/8/21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8319-C14B-497E-8741-E0B0797324C8}" type="slidenum">
              <a:rPr lang="zh-CN" altLang="en-US" smtClean="0"/>
              <a:t>‹#›</a:t>
            </a:fld>
            <a:endParaRPr lang="zh-CN" altLang="en-US"/>
          </a:p>
        </p:txBody>
      </p:sp>
    </p:spTree>
    <p:extLst>
      <p:ext uri="{BB962C8B-B14F-4D97-AF65-F5344CB8AC3E}">
        <p14:creationId xmlns:p14="http://schemas.microsoft.com/office/powerpoint/2010/main" val="264149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各位老师，大家下午好，我是李志杰，今天很荣幸能代表</a:t>
            </a:r>
            <a:r>
              <a:rPr lang="en-US" altLang="zh-CN" dirty="0"/>
              <a:t>STCF MDCH</a:t>
            </a:r>
            <a:r>
              <a:rPr lang="zh-CN" altLang="en-US" dirty="0"/>
              <a:t>工作组介绍一下</a:t>
            </a:r>
            <a:r>
              <a:rPr lang="en-US" altLang="zh-CN" dirty="0"/>
              <a:t>STCF</a:t>
            </a:r>
            <a:r>
              <a:rPr lang="zh-CN" altLang="en-US" dirty="0"/>
              <a:t>漂移室的研究进展。</a:t>
            </a:r>
            <a:endParaRPr lang="en-US" altLang="zh-CN" dirty="0"/>
          </a:p>
        </p:txBody>
      </p:sp>
      <p:sp>
        <p:nvSpPr>
          <p:cNvPr id="4" name="灯片编号占位符 3"/>
          <p:cNvSpPr>
            <a:spLocks noGrp="1"/>
          </p:cNvSpPr>
          <p:nvPr>
            <p:ph type="sldNum" sz="quarter" idx="5"/>
          </p:nvPr>
        </p:nvSpPr>
        <p:spPr/>
        <p:txBody>
          <a:bodyPr/>
          <a:lstStyle/>
          <a:p>
            <a:fld id="{BC468319-C14B-497E-8741-E0B0797324C8}" type="slidenum">
              <a:rPr lang="zh-CN" altLang="en-US" smtClean="0"/>
              <a:t>1</a:t>
            </a:fld>
            <a:endParaRPr lang="zh-CN" altLang="en-US"/>
          </a:p>
        </p:txBody>
      </p:sp>
    </p:spTree>
    <p:extLst>
      <p:ext uri="{BB962C8B-B14F-4D97-AF65-F5344CB8AC3E}">
        <p14:creationId xmlns:p14="http://schemas.microsoft.com/office/powerpoint/2010/main" val="256741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468319-C14B-497E-8741-E0B0797324C8}" type="slidenum">
              <a:rPr lang="zh-CN" altLang="en-US" smtClean="0"/>
              <a:t>18</a:t>
            </a:fld>
            <a:endParaRPr lang="zh-CN" altLang="en-US"/>
          </a:p>
        </p:txBody>
      </p:sp>
    </p:spTree>
    <p:extLst>
      <p:ext uri="{BB962C8B-B14F-4D97-AF65-F5344CB8AC3E}">
        <p14:creationId xmlns:p14="http://schemas.microsoft.com/office/powerpoint/2010/main" val="66972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6A231-4DA7-B0A1-9561-6F7D0694BF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176414-63EC-FF99-71F2-66B00801A49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584A421-A195-E061-EE97-EF95427D28A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7FEDE94-3CD4-B1CD-47A7-E499726D5D8F}"/>
              </a:ext>
            </a:extLst>
          </p:cNvPr>
          <p:cNvSpPr>
            <a:spLocks noGrp="1"/>
          </p:cNvSpPr>
          <p:nvPr>
            <p:ph type="sldNum" sz="quarter" idx="5"/>
          </p:nvPr>
        </p:nvSpPr>
        <p:spPr/>
        <p:txBody>
          <a:bodyPr/>
          <a:lstStyle/>
          <a:p>
            <a:fld id="{BC468319-C14B-497E-8741-E0B0797324C8}" type="slidenum">
              <a:rPr lang="zh-CN" altLang="en-US" smtClean="0"/>
              <a:t>19</a:t>
            </a:fld>
            <a:endParaRPr lang="zh-CN" altLang="en-US"/>
          </a:p>
        </p:txBody>
      </p:sp>
    </p:spTree>
    <p:extLst>
      <p:ext uri="{BB962C8B-B14F-4D97-AF65-F5344CB8AC3E}">
        <p14:creationId xmlns:p14="http://schemas.microsoft.com/office/powerpoint/2010/main" val="4318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97247-6137-72E7-06D4-783A9234125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5022A0-A071-6FD0-666F-E7EF3FE2E7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FCE8E5-320D-9064-B0F8-F32E575CF6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F4C43EB-02CE-809F-834D-FA5296CE416C}"/>
              </a:ext>
            </a:extLst>
          </p:cNvPr>
          <p:cNvSpPr>
            <a:spLocks noGrp="1"/>
          </p:cNvSpPr>
          <p:nvPr>
            <p:ph type="sldNum" sz="quarter" idx="5"/>
          </p:nvPr>
        </p:nvSpPr>
        <p:spPr/>
        <p:txBody>
          <a:bodyPr/>
          <a:lstStyle/>
          <a:p>
            <a:fld id="{BC468319-C14B-497E-8741-E0B0797324C8}" type="slidenum">
              <a:rPr lang="zh-CN" altLang="en-US" smtClean="0"/>
              <a:t>20</a:t>
            </a:fld>
            <a:endParaRPr lang="zh-CN" altLang="en-US"/>
          </a:p>
        </p:txBody>
      </p:sp>
    </p:spTree>
    <p:extLst>
      <p:ext uri="{BB962C8B-B14F-4D97-AF65-F5344CB8AC3E}">
        <p14:creationId xmlns:p14="http://schemas.microsoft.com/office/powerpoint/2010/main" val="693653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EF33-962C-37AF-5602-7F3B532545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1B0852-791C-0890-7D00-B0008F91B8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B681B9-947E-C5A5-4192-6B3B0754085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9E04020-AB36-BF14-4F47-6D20CE865E6E}"/>
              </a:ext>
            </a:extLst>
          </p:cNvPr>
          <p:cNvSpPr>
            <a:spLocks noGrp="1"/>
          </p:cNvSpPr>
          <p:nvPr>
            <p:ph type="sldNum" sz="quarter" idx="5"/>
          </p:nvPr>
        </p:nvSpPr>
        <p:spPr/>
        <p:txBody>
          <a:bodyPr/>
          <a:lstStyle/>
          <a:p>
            <a:fld id="{BC468319-C14B-497E-8741-E0B0797324C8}" type="slidenum">
              <a:rPr lang="zh-CN" altLang="en-US" smtClean="0"/>
              <a:t>21</a:t>
            </a:fld>
            <a:endParaRPr lang="zh-CN" altLang="en-US"/>
          </a:p>
        </p:txBody>
      </p:sp>
    </p:spTree>
    <p:extLst>
      <p:ext uri="{BB962C8B-B14F-4D97-AF65-F5344CB8AC3E}">
        <p14:creationId xmlns:p14="http://schemas.microsoft.com/office/powerpoint/2010/main" val="161097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E329-E635-65E4-AF14-246E9D20801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610D75-859D-F17E-6D5C-E735AAA51E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4ED3F2-A701-DD11-F29F-4A5CE98FC60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7466772-A59B-90E7-A9A4-7EC8772ACEFF}"/>
              </a:ext>
            </a:extLst>
          </p:cNvPr>
          <p:cNvSpPr>
            <a:spLocks noGrp="1"/>
          </p:cNvSpPr>
          <p:nvPr>
            <p:ph type="sldNum" sz="quarter" idx="5"/>
          </p:nvPr>
        </p:nvSpPr>
        <p:spPr/>
        <p:txBody>
          <a:bodyPr/>
          <a:lstStyle/>
          <a:p>
            <a:fld id="{BC468319-C14B-497E-8741-E0B0797324C8}" type="slidenum">
              <a:rPr lang="zh-CN" altLang="en-US" smtClean="0"/>
              <a:t>22</a:t>
            </a:fld>
            <a:endParaRPr lang="zh-CN" altLang="en-US"/>
          </a:p>
        </p:txBody>
      </p:sp>
    </p:spTree>
    <p:extLst>
      <p:ext uri="{BB962C8B-B14F-4D97-AF65-F5344CB8AC3E}">
        <p14:creationId xmlns:p14="http://schemas.microsoft.com/office/powerpoint/2010/main" val="207059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E6EC9-E64E-A02F-09DC-79BE4DFAF0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DE7622-8344-DCA0-A0CD-35CE0E403CC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82D54E-F208-AD21-E765-88077D12F19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95C5752-1037-910C-E0F2-F34982D9734F}"/>
              </a:ext>
            </a:extLst>
          </p:cNvPr>
          <p:cNvSpPr>
            <a:spLocks noGrp="1"/>
          </p:cNvSpPr>
          <p:nvPr>
            <p:ph type="sldNum" sz="quarter" idx="5"/>
          </p:nvPr>
        </p:nvSpPr>
        <p:spPr/>
        <p:txBody>
          <a:bodyPr/>
          <a:lstStyle/>
          <a:p>
            <a:fld id="{BC468319-C14B-497E-8741-E0B0797324C8}" type="slidenum">
              <a:rPr lang="zh-CN" altLang="en-US" smtClean="0"/>
              <a:t>23</a:t>
            </a:fld>
            <a:endParaRPr lang="zh-CN" altLang="en-US"/>
          </a:p>
        </p:txBody>
      </p:sp>
    </p:spTree>
    <p:extLst>
      <p:ext uri="{BB962C8B-B14F-4D97-AF65-F5344CB8AC3E}">
        <p14:creationId xmlns:p14="http://schemas.microsoft.com/office/powerpoint/2010/main" val="285176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9A2B-B94C-3F74-95AF-8E749D5C16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A4456D-A26B-0879-1F86-6978642BDF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A7CF99-EE52-F509-A056-3AB25814BCE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319650D-10F1-11F2-11D0-152B40E9CCB4}"/>
              </a:ext>
            </a:extLst>
          </p:cNvPr>
          <p:cNvSpPr>
            <a:spLocks noGrp="1"/>
          </p:cNvSpPr>
          <p:nvPr>
            <p:ph type="sldNum" sz="quarter" idx="5"/>
          </p:nvPr>
        </p:nvSpPr>
        <p:spPr/>
        <p:txBody>
          <a:bodyPr/>
          <a:lstStyle/>
          <a:p>
            <a:fld id="{BC468319-C14B-497E-8741-E0B0797324C8}" type="slidenum">
              <a:rPr lang="zh-CN" altLang="en-US" smtClean="0"/>
              <a:t>24</a:t>
            </a:fld>
            <a:endParaRPr lang="zh-CN" altLang="en-US"/>
          </a:p>
        </p:txBody>
      </p:sp>
    </p:spTree>
    <p:extLst>
      <p:ext uri="{BB962C8B-B14F-4D97-AF65-F5344CB8AC3E}">
        <p14:creationId xmlns:p14="http://schemas.microsoft.com/office/powerpoint/2010/main" val="281126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C3C83-A1C5-DBE3-D08F-6EE2BC9AD7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7E91887-7802-AC86-2431-24F68108BC6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19041B-798B-3CD2-C4F3-F19E00ECC83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CAAEB75-B211-7138-A125-08502DA6B7A1}"/>
              </a:ext>
            </a:extLst>
          </p:cNvPr>
          <p:cNvSpPr>
            <a:spLocks noGrp="1"/>
          </p:cNvSpPr>
          <p:nvPr>
            <p:ph type="sldNum" sz="quarter" idx="5"/>
          </p:nvPr>
        </p:nvSpPr>
        <p:spPr/>
        <p:txBody>
          <a:bodyPr/>
          <a:lstStyle/>
          <a:p>
            <a:fld id="{BC468319-C14B-497E-8741-E0B0797324C8}" type="slidenum">
              <a:rPr lang="zh-CN" altLang="en-US" smtClean="0"/>
              <a:t>25</a:t>
            </a:fld>
            <a:endParaRPr lang="zh-CN" altLang="en-US"/>
          </a:p>
        </p:txBody>
      </p:sp>
    </p:spTree>
    <p:extLst>
      <p:ext uri="{BB962C8B-B14F-4D97-AF65-F5344CB8AC3E}">
        <p14:creationId xmlns:p14="http://schemas.microsoft.com/office/powerpoint/2010/main" val="2610510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DE82-9F9D-06A1-1057-09D6F68E8F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F7DE75-D6A3-2F75-6E2E-2101E1B20F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FEEC829-ACFD-7BFD-92D4-DFC448269D2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06B51C3-0C3C-AE8C-3D0B-88863FD6C1D6}"/>
              </a:ext>
            </a:extLst>
          </p:cNvPr>
          <p:cNvSpPr>
            <a:spLocks noGrp="1"/>
          </p:cNvSpPr>
          <p:nvPr>
            <p:ph type="sldNum" sz="quarter" idx="5"/>
          </p:nvPr>
        </p:nvSpPr>
        <p:spPr/>
        <p:txBody>
          <a:bodyPr/>
          <a:lstStyle/>
          <a:p>
            <a:fld id="{BC468319-C14B-497E-8741-E0B0797324C8}" type="slidenum">
              <a:rPr lang="zh-CN" altLang="en-US" smtClean="0"/>
              <a:t>26</a:t>
            </a:fld>
            <a:endParaRPr lang="zh-CN" altLang="en-US"/>
          </a:p>
        </p:txBody>
      </p:sp>
    </p:spTree>
    <p:extLst>
      <p:ext uri="{BB962C8B-B14F-4D97-AF65-F5344CB8AC3E}">
        <p14:creationId xmlns:p14="http://schemas.microsoft.com/office/powerpoint/2010/main" val="767693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75FB-FCF3-BAE6-BC3D-1757E517A9D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1CF77D-A3BB-0AF1-77AB-D81F07E0841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3C921B-EA61-8AF6-90D9-C10CD144F91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53D8FB4-1BCC-57A4-55FD-EA054680DA9E}"/>
              </a:ext>
            </a:extLst>
          </p:cNvPr>
          <p:cNvSpPr>
            <a:spLocks noGrp="1"/>
          </p:cNvSpPr>
          <p:nvPr>
            <p:ph type="sldNum" sz="quarter" idx="5"/>
          </p:nvPr>
        </p:nvSpPr>
        <p:spPr/>
        <p:txBody>
          <a:bodyPr/>
          <a:lstStyle/>
          <a:p>
            <a:fld id="{BC468319-C14B-497E-8741-E0B0797324C8}" type="slidenum">
              <a:rPr lang="zh-CN" altLang="en-US" smtClean="0"/>
              <a:t>27</a:t>
            </a:fld>
            <a:endParaRPr lang="zh-CN" altLang="en-US"/>
          </a:p>
        </p:txBody>
      </p:sp>
    </p:spTree>
    <p:extLst>
      <p:ext uri="{BB962C8B-B14F-4D97-AF65-F5344CB8AC3E}">
        <p14:creationId xmlns:p14="http://schemas.microsoft.com/office/powerpoint/2010/main" val="400941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我的报告简单包含以下内容，分别是简单背景介绍，探测器进展（包括整体的设计优化、工艺研究以及样机的研制），电子学简单介绍</a:t>
            </a:r>
          </a:p>
        </p:txBody>
      </p:sp>
      <p:sp>
        <p:nvSpPr>
          <p:cNvPr id="4" name="灯片编号占位符 3"/>
          <p:cNvSpPr>
            <a:spLocks noGrp="1"/>
          </p:cNvSpPr>
          <p:nvPr>
            <p:ph type="sldNum" sz="quarter" idx="5"/>
          </p:nvPr>
        </p:nvSpPr>
        <p:spPr/>
        <p:txBody>
          <a:bodyPr/>
          <a:lstStyle/>
          <a:p>
            <a:fld id="{BC468319-C14B-497E-8741-E0B0797324C8}" type="slidenum">
              <a:rPr lang="zh-CN" altLang="en-US" smtClean="0"/>
              <a:t>2</a:t>
            </a:fld>
            <a:endParaRPr lang="zh-CN" altLang="en-US"/>
          </a:p>
        </p:txBody>
      </p:sp>
    </p:spTree>
    <p:extLst>
      <p:ext uri="{BB962C8B-B14F-4D97-AF65-F5344CB8AC3E}">
        <p14:creationId xmlns:p14="http://schemas.microsoft.com/office/powerpoint/2010/main" val="1080429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852B-7EFE-0AAB-05C7-46E189D93EC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E89334-3007-E8D0-D6C7-9D2F9B0157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3296E6A-3044-0D8C-DF26-8F706DB99C3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6B37151-7942-5541-2352-0A805A9E366A}"/>
              </a:ext>
            </a:extLst>
          </p:cNvPr>
          <p:cNvSpPr>
            <a:spLocks noGrp="1"/>
          </p:cNvSpPr>
          <p:nvPr>
            <p:ph type="sldNum" sz="quarter" idx="5"/>
          </p:nvPr>
        </p:nvSpPr>
        <p:spPr/>
        <p:txBody>
          <a:bodyPr/>
          <a:lstStyle/>
          <a:p>
            <a:fld id="{BC468319-C14B-497E-8741-E0B0797324C8}" type="slidenum">
              <a:rPr lang="zh-CN" altLang="en-US" smtClean="0"/>
              <a:t>28</a:t>
            </a:fld>
            <a:endParaRPr lang="zh-CN" altLang="en-US"/>
          </a:p>
        </p:txBody>
      </p:sp>
    </p:spTree>
    <p:extLst>
      <p:ext uri="{BB962C8B-B14F-4D97-AF65-F5344CB8AC3E}">
        <p14:creationId xmlns:p14="http://schemas.microsoft.com/office/powerpoint/2010/main" val="30643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超级陶粲装置将会是新一代正负电子对撞机，它的目标质心能量为</a:t>
            </a:r>
            <a:r>
              <a:rPr lang="en-US" altLang="zh-CN" dirty="0" err="1"/>
              <a:t>xxxx</a:t>
            </a:r>
            <a:r>
              <a:rPr lang="zh-CN" altLang="en-US" dirty="0"/>
              <a:t>，亮度可以达到</a:t>
            </a:r>
            <a:r>
              <a:rPr lang="en-US" altLang="zh-CN" dirty="0" err="1"/>
              <a:t>xxxxx</a:t>
            </a:r>
            <a:r>
              <a:rPr lang="zh-CN" altLang="en-US" dirty="0"/>
              <a:t>。右边是</a:t>
            </a:r>
            <a:r>
              <a:rPr lang="en-US" altLang="zh-CN" dirty="0"/>
              <a:t>STCF</a:t>
            </a:r>
            <a:r>
              <a:rPr lang="zh-CN" altLang="en-US" dirty="0"/>
              <a:t>谱仪概念图，整体从对撞点由内到外包含</a:t>
            </a:r>
            <a:r>
              <a:rPr lang="en-US" altLang="zh-CN" dirty="0" err="1"/>
              <a:t>xxxxx</a:t>
            </a:r>
            <a:endParaRPr lang="zh-CN" altLang="en-US" dirty="0"/>
          </a:p>
        </p:txBody>
      </p:sp>
      <p:sp>
        <p:nvSpPr>
          <p:cNvPr id="4" name="灯片编号占位符 3"/>
          <p:cNvSpPr>
            <a:spLocks noGrp="1"/>
          </p:cNvSpPr>
          <p:nvPr>
            <p:ph type="sldNum" sz="quarter" idx="5"/>
          </p:nvPr>
        </p:nvSpPr>
        <p:spPr/>
        <p:txBody>
          <a:bodyPr/>
          <a:lstStyle/>
          <a:p>
            <a:fld id="{BC468319-C14B-497E-8741-E0B0797324C8}" type="slidenum">
              <a:rPr lang="zh-CN" altLang="en-US" smtClean="0"/>
              <a:t>3</a:t>
            </a:fld>
            <a:endParaRPr lang="zh-CN" altLang="en-US"/>
          </a:p>
        </p:txBody>
      </p:sp>
    </p:spTree>
    <p:extLst>
      <p:ext uri="{BB962C8B-B14F-4D97-AF65-F5344CB8AC3E}">
        <p14:creationId xmlns:p14="http://schemas.microsoft.com/office/powerpoint/2010/main" val="319072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漂移室位于</a:t>
            </a:r>
            <a:r>
              <a:rPr lang="en-US" altLang="zh-CN" dirty="0" err="1"/>
              <a:t>xxxx</a:t>
            </a:r>
            <a:r>
              <a:rPr lang="zh-CN" altLang="en-US" dirty="0"/>
              <a:t>，谱仪对于漂移室的性能要求包括</a:t>
            </a:r>
            <a:r>
              <a:rPr lang="en-US" altLang="zh-CN" dirty="0" err="1"/>
              <a:t>xxxx</a:t>
            </a:r>
            <a:r>
              <a:rPr lang="zh-CN" altLang="en-US" dirty="0"/>
              <a:t>，针对这些需求</a:t>
            </a:r>
            <a:r>
              <a:rPr lang="en-US" altLang="zh-CN" dirty="0" err="1"/>
              <a:t>xxxxxx</a:t>
            </a:r>
            <a:r>
              <a:rPr lang="zh-CN" altLang="en-US" dirty="0"/>
              <a:t>，我们从</a:t>
            </a:r>
            <a:r>
              <a:rPr lang="en-US" altLang="zh-CN" dirty="0"/>
              <a:t>xxx</a:t>
            </a:r>
            <a:r>
              <a:rPr lang="zh-CN" altLang="en-US" dirty="0"/>
              <a:t>两个方面着手。</a:t>
            </a:r>
          </a:p>
        </p:txBody>
      </p:sp>
      <p:sp>
        <p:nvSpPr>
          <p:cNvPr id="4" name="灯片编号占位符 3"/>
          <p:cNvSpPr>
            <a:spLocks noGrp="1"/>
          </p:cNvSpPr>
          <p:nvPr>
            <p:ph type="sldNum" sz="quarter" idx="5"/>
          </p:nvPr>
        </p:nvSpPr>
        <p:spPr/>
        <p:txBody>
          <a:bodyPr/>
          <a:lstStyle/>
          <a:p>
            <a:fld id="{BC468319-C14B-497E-8741-E0B0797324C8}" type="slidenum">
              <a:rPr lang="zh-CN" altLang="en-US" smtClean="0"/>
              <a:t>4</a:t>
            </a:fld>
            <a:endParaRPr lang="zh-CN" altLang="en-US"/>
          </a:p>
        </p:txBody>
      </p:sp>
    </p:spTree>
    <p:extLst>
      <p:ext uri="{BB962C8B-B14F-4D97-AF65-F5344CB8AC3E}">
        <p14:creationId xmlns:p14="http://schemas.microsoft.com/office/powerpoint/2010/main" val="157720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参考国内外的大型实验装置，</a:t>
            </a:r>
            <a:r>
              <a:rPr lang="en-US" altLang="zh-CN" dirty="0" err="1"/>
              <a:t>xxxxx</a:t>
            </a:r>
            <a:r>
              <a:rPr lang="zh-CN" altLang="en-US" dirty="0"/>
              <a:t>，我们模拟对比了不同组分气体在漂移速度、纵向扩散、洛伦兹角、初级电离等因素的影响，整体思路是考虑气体低物质量，然后综合考虑其他因素。目前初步倾向于</a:t>
            </a:r>
            <a:r>
              <a:rPr lang="en-US" altLang="zh-CN" dirty="0" err="1"/>
              <a:t>xxxx</a:t>
            </a:r>
            <a:r>
              <a:rPr lang="zh-CN" altLang="en-US" dirty="0"/>
              <a:t>，以</a:t>
            </a:r>
            <a:r>
              <a:rPr lang="en-US" altLang="zh-CN" dirty="0" err="1"/>
              <a:t>xxxx</a:t>
            </a:r>
            <a:r>
              <a:rPr lang="zh-CN" altLang="en-US" dirty="0"/>
              <a:t>作为备选</a:t>
            </a:r>
          </a:p>
        </p:txBody>
      </p:sp>
      <p:sp>
        <p:nvSpPr>
          <p:cNvPr id="4" name="灯片编号占位符 3"/>
          <p:cNvSpPr>
            <a:spLocks noGrp="1"/>
          </p:cNvSpPr>
          <p:nvPr>
            <p:ph type="sldNum" sz="quarter" idx="5"/>
          </p:nvPr>
        </p:nvSpPr>
        <p:spPr/>
        <p:txBody>
          <a:bodyPr/>
          <a:lstStyle/>
          <a:p>
            <a:fld id="{BC468319-C14B-497E-8741-E0B0797324C8}" type="slidenum">
              <a:rPr lang="zh-CN" altLang="en-US" smtClean="0"/>
              <a:t>5</a:t>
            </a:fld>
            <a:endParaRPr lang="zh-CN" altLang="en-US"/>
          </a:p>
        </p:txBody>
      </p:sp>
    </p:spTree>
    <p:extLst>
      <p:ext uri="{BB962C8B-B14F-4D97-AF65-F5344CB8AC3E}">
        <p14:creationId xmlns:p14="http://schemas.microsoft.com/office/powerpoint/2010/main" val="56715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C468319-C14B-497E-8741-E0B0797324C8}" type="slidenum">
              <a:rPr lang="zh-CN" altLang="en-US" smtClean="0"/>
              <a:t>6</a:t>
            </a:fld>
            <a:endParaRPr lang="zh-CN" altLang="en-US"/>
          </a:p>
        </p:txBody>
      </p:sp>
    </p:spTree>
    <p:extLst>
      <p:ext uri="{BB962C8B-B14F-4D97-AF65-F5344CB8AC3E}">
        <p14:creationId xmlns:p14="http://schemas.microsoft.com/office/powerpoint/2010/main" val="281564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468319-C14B-497E-8741-E0B0797324C8}" type="slidenum">
              <a:rPr lang="zh-CN" altLang="en-US" smtClean="0"/>
              <a:t>14</a:t>
            </a:fld>
            <a:endParaRPr lang="zh-CN" altLang="en-US"/>
          </a:p>
        </p:txBody>
      </p:sp>
    </p:spTree>
    <p:extLst>
      <p:ext uri="{BB962C8B-B14F-4D97-AF65-F5344CB8AC3E}">
        <p14:creationId xmlns:p14="http://schemas.microsoft.com/office/powerpoint/2010/main" val="215488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C906-61DA-DD76-8D27-EB98EE6E07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9DA94A-13B6-5800-06F9-4664DC61C82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A6BD03-5607-C50B-7E03-4F0A6423746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DA6BA3F-DB77-5740-FE22-645331B546DA}"/>
              </a:ext>
            </a:extLst>
          </p:cNvPr>
          <p:cNvSpPr>
            <a:spLocks noGrp="1"/>
          </p:cNvSpPr>
          <p:nvPr>
            <p:ph type="sldNum" sz="quarter" idx="5"/>
          </p:nvPr>
        </p:nvSpPr>
        <p:spPr/>
        <p:txBody>
          <a:bodyPr/>
          <a:lstStyle/>
          <a:p>
            <a:fld id="{BC468319-C14B-497E-8741-E0B0797324C8}" type="slidenum">
              <a:rPr lang="zh-CN" altLang="en-US" smtClean="0"/>
              <a:t>15</a:t>
            </a:fld>
            <a:endParaRPr lang="zh-CN" altLang="en-US"/>
          </a:p>
        </p:txBody>
      </p:sp>
    </p:spTree>
    <p:extLst>
      <p:ext uri="{BB962C8B-B14F-4D97-AF65-F5344CB8AC3E}">
        <p14:creationId xmlns:p14="http://schemas.microsoft.com/office/powerpoint/2010/main" val="39991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C440-CE2F-ACD1-CDB7-F268DBF2AF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191286-0849-ACE2-8B8C-4678DB494D2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964F4F6-F6E1-11CE-5068-19A47ACC7E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20638D4-E095-3350-38BB-E5A9786E1ECF}"/>
              </a:ext>
            </a:extLst>
          </p:cNvPr>
          <p:cNvSpPr>
            <a:spLocks noGrp="1"/>
          </p:cNvSpPr>
          <p:nvPr>
            <p:ph type="sldNum" sz="quarter" idx="5"/>
          </p:nvPr>
        </p:nvSpPr>
        <p:spPr/>
        <p:txBody>
          <a:bodyPr/>
          <a:lstStyle/>
          <a:p>
            <a:fld id="{BC468319-C14B-497E-8741-E0B0797324C8}" type="slidenum">
              <a:rPr lang="zh-CN" altLang="en-US" smtClean="0"/>
              <a:t>16</a:t>
            </a:fld>
            <a:endParaRPr lang="zh-CN" altLang="en-US"/>
          </a:p>
        </p:txBody>
      </p:sp>
    </p:spTree>
    <p:extLst>
      <p:ext uri="{BB962C8B-B14F-4D97-AF65-F5344CB8AC3E}">
        <p14:creationId xmlns:p14="http://schemas.microsoft.com/office/powerpoint/2010/main" val="224779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A46704-123D-3745-7E6C-9F7695DE38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75BEAE0-C19E-74B2-06D1-CA1B411033D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2F2685-A727-E505-E6E4-B78203ADD155}"/>
              </a:ext>
            </a:extLst>
          </p:cNvPr>
          <p:cNvSpPr>
            <a:spLocks noGrp="1"/>
          </p:cNvSpPr>
          <p:nvPr>
            <p:ph type="dt" sz="half" idx="10"/>
          </p:nvPr>
        </p:nvSpPr>
        <p:spPr/>
        <p:txBody>
          <a:bodyPr/>
          <a:lstStyle/>
          <a:p>
            <a:fld id="{70EFDC05-ED26-448D-8636-B47D71927EF9}" type="datetime1">
              <a:rPr lang="zh-CN" altLang="en-US" smtClean="0"/>
              <a:t>2025/8/21</a:t>
            </a:fld>
            <a:endParaRPr lang="zh-CN" altLang="en-US"/>
          </a:p>
        </p:txBody>
      </p:sp>
      <p:sp>
        <p:nvSpPr>
          <p:cNvPr id="5" name="页脚占位符 4">
            <a:extLst>
              <a:ext uri="{FF2B5EF4-FFF2-40B4-BE49-F238E27FC236}">
                <a16:creationId xmlns:a16="http://schemas.microsoft.com/office/drawing/2014/main" id="{8C2CA0C9-B3E4-BDDA-0A8E-AD054DDCD9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F43AA7-23EA-7487-AC69-8BB682CDDCDF}"/>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31079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53ADEE-2409-0752-812C-413454B41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1CE8F88-A719-6F32-278A-A118FA0967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369C73-403F-0333-7B6F-24362BB8D77D}"/>
              </a:ext>
            </a:extLst>
          </p:cNvPr>
          <p:cNvSpPr>
            <a:spLocks noGrp="1"/>
          </p:cNvSpPr>
          <p:nvPr>
            <p:ph type="dt" sz="half" idx="10"/>
          </p:nvPr>
        </p:nvSpPr>
        <p:spPr/>
        <p:txBody>
          <a:bodyPr/>
          <a:lstStyle/>
          <a:p>
            <a:fld id="{4F557D87-2B70-4990-9843-4B40C721CFFA}" type="datetime1">
              <a:rPr lang="zh-CN" altLang="en-US" smtClean="0"/>
              <a:t>2025/8/21</a:t>
            </a:fld>
            <a:endParaRPr lang="zh-CN" altLang="en-US"/>
          </a:p>
        </p:txBody>
      </p:sp>
      <p:sp>
        <p:nvSpPr>
          <p:cNvPr id="5" name="页脚占位符 4">
            <a:extLst>
              <a:ext uri="{FF2B5EF4-FFF2-40B4-BE49-F238E27FC236}">
                <a16:creationId xmlns:a16="http://schemas.microsoft.com/office/drawing/2014/main" id="{57CF32E9-A5B0-BA48-EE85-E5459ECBDE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B3EBDB-D529-17B4-4347-965ABB60AC65}"/>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6735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FEB0D4-CA28-FBAE-7AB2-2CCA10994C1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4E1B3E-5ED5-69A0-97A5-C48A52C113E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AD801D-2B22-9033-56B4-A804C76CC32F}"/>
              </a:ext>
            </a:extLst>
          </p:cNvPr>
          <p:cNvSpPr>
            <a:spLocks noGrp="1"/>
          </p:cNvSpPr>
          <p:nvPr>
            <p:ph type="dt" sz="half" idx="10"/>
          </p:nvPr>
        </p:nvSpPr>
        <p:spPr/>
        <p:txBody>
          <a:bodyPr/>
          <a:lstStyle/>
          <a:p>
            <a:fld id="{5B8231A6-FEFE-48E9-B36D-1E365A6AC9F6}" type="datetime1">
              <a:rPr lang="zh-CN" altLang="en-US" smtClean="0"/>
              <a:t>2025/8/21</a:t>
            </a:fld>
            <a:endParaRPr lang="zh-CN" altLang="en-US"/>
          </a:p>
        </p:txBody>
      </p:sp>
      <p:sp>
        <p:nvSpPr>
          <p:cNvPr id="5" name="页脚占位符 4">
            <a:extLst>
              <a:ext uri="{FF2B5EF4-FFF2-40B4-BE49-F238E27FC236}">
                <a16:creationId xmlns:a16="http://schemas.microsoft.com/office/drawing/2014/main" id="{5F259B23-3419-61A4-32C2-164F34B40D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2CFA4C-466C-1B62-2BF2-289FF1702EEE}"/>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250395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A7464B-9E33-D4B1-7B7F-A621EB8058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B19BAE3-AC02-D959-5C15-74C7BE2D4BB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A3722E-234A-541F-AAAA-6E552B62E222}"/>
              </a:ext>
            </a:extLst>
          </p:cNvPr>
          <p:cNvSpPr>
            <a:spLocks noGrp="1"/>
          </p:cNvSpPr>
          <p:nvPr>
            <p:ph type="dt" sz="half" idx="10"/>
          </p:nvPr>
        </p:nvSpPr>
        <p:spPr/>
        <p:txBody>
          <a:bodyPr/>
          <a:lstStyle/>
          <a:p>
            <a:fld id="{5C29EF3D-5262-46FC-9989-3BD1C95E59CB}" type="datetime1">
              <a:rPr lang="zh-CN" altLang="en-US" smtClean="0"/>
              <a:t>2025/8/21</a:t>
            </a:fld>
            <a:endParaRPr lang="zh-CN" altLang="en-US"/>
          </a:p>
        </p:txBody>
      </p:sp>
      <p:sp>
        <p:nvSpPr>
          <p:cNvPr id="5" name="页脚占位符 4">
            <a:extLst>
              <a:ext uri="{FF2B5EF4-FFF2-40B4-BE49-F238E27FC236}">
                <a16:creationId xmlns:a16="http://schemas.microsoft.com/office/drawing/2014/main" id="{AE832D04-E2A4-0E8C-7AEB-C597E359CE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50B7C7-F294-5B51-852F-95FBD3A5C9C8}"/>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427617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448DF2-288F-AA0C-4372-58450AFB01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650961-434F-8C7C-9974-D6542183911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FC16106-17CB-E818-9143-C33AE2EB94C2}"/>
              </a:ext>
            </a:extLst>
          </p:cNvPr>
          <p:cNvSpPr>
            <a:spLocks noGrp="1"/>
          </p:cNvSpPr>
          <p:nvPr>
            <p:ph type="dt" sz="half" idx="10"/>
          </p:nvPr>
        </p:nvSpPr>
        <p:spPr/>
        <p:txBody>
          <a:bodyPr/>
          <a:lstStyle/>
          <a:p>
            <a:fld id="{973BAC8A-BDA9-4ED3-A819-847D55D1AA16}" type="datetime1">
              <a:rPr lang="zh-CN" altLang="en-US" smtClean="0"/>
              <a:t>2025/8/21</a:t>
            </a:fld>
            <a:endParaRPr lang="zh-CN" altLang="en-US"/>
          </a:p>
        </p:txBody>
      </p:sp>
      <p:sp>
        <p:nvSpPr>
          <p:cNvPr id="5" name="页脚占位符 4">
            <a:extLst>
              <a:ext uri="{FF2B5EF4-FFF2-40B4-BE49-F238E27FC236}">
                <a16:creationId xmlns:a16="http://schemas.microsoft.com/office/drawing/2014/main" id="{941FBAE2-E694-F4C4-4B03-ACB8F28E78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E430D9-14D6-CADE-C54E-0C3846AA7D06}"/>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362757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75F0CA-4D8C-2194-014C-334DD5556FF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EC48267-16A1-22AD-E5B2-F32D4F9C0E4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C58849C-30CC-327E-3222-CE5E1B11CCD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5DCBE2A-F582-365C-F7BD-15F608C8C105}"/>
              </a:ext>
            </a:extLst>
          </p:cNvPr>
          <p:cNvSpPr>
            <a:spLocks noGrp="1"/>
          </p:cNvSpPr>
          <p:nvPr>
            <p:ph type="dt" sz="half" idx="10"/>
          </p:nvPr>
        </p:nvSpPr>
        <p:spPr/>
        <p:txBody>
          <a:bodyPr/>
          <a:lstStyle/>
          <a:p>
            <a:fld id="{660FA4CD-0940-4D3C-B972-1F9358CC42DD}" type="datetime1">
              <a:rPr lang="zh-CN" altLang="en-US" smtClean="0"/>
              <a:t>2025/8/21</a:t>
            </a:fld>
            <a:endParaRPr lang="zh-CN" altLang="en-US"/>
          </a:p>
        </p:txBody>
      </p:sp>
      <p:sp>
        <p:nvSpPr>
          <p:cNvPr id="6" name="页脚占位符 5">
            <a:extLst>
              <a:ext uri="{FF2B5EF4-FFF2-40B4-BE49-F238E27FC236}">
                <a16:creationId xmlns:a16="http://schemas.microsoft.com/office/drawing/2014/main" id="{F51810D7-0DFA-C48E-ECCE-15EDDD93DD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CD27867-01D0-B9E3-3F7D-D985DB3F1B99}"/>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260090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AF330-BA2E-0A2D-D3CD-00402BA782C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5278D4D-4219-7A7A-39BB-C9FE56A1AF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7C0A02F-0593-72F5-BBC3-330B863AE60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60007F-8DB5-7271-2B72-AE17F28127F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205CA7-0E37-07F4-359C-A6AB1E2B45F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75EAC9E-68D9-6271-DE9A-409C5519DB2A}"/>
              </a:ext>
            </a:extLst>
          </p:cNvPr>
          <p:cNvSpPr>
            <a:spLocks noGrp="1"/>
          </p:cNvSpPr>
          <p:nvPr>
            <p:ph type="dt" sz="half" idx="10"/>
          </p:nvPr>
        </p:nvSpPr>
        <p:spPr/>
        <p:txBody>
          <a:bodyPr/>
          <a:lstStyle/>
          <a:p>
            <a:fld id="{30727958-3C81-4FB8-82B5-01DAAC2D6CB5}" type="datetime1">
              <a:rPr lang="zh-CN" altLang="en-US" smtClean="0"/>
              <a:t>2025/8/21</a:t>
            </a:fld>
            <a:endParaRPr lang="zh-CN" altLang="en-US"/>
          </a:p>
        </p:txBody>
      </p:sp>
      <p:sp>
        <p:nvSpPr>
          <p:cNvPr id="8" name="页脚占位符 7">
            <a:extLst>
              <a:ext uri="{FF2B5EF4-FFF2-40B4-BE49-F238E27FC236}">
                <a16:creationId xmlns:a16="http://schemas.microsoft.com/office/drawing/2014/main" id="{848A963C-F57B-9285-913E-EA722C4A41E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838A9B5-8B30-B4A9-BBAD-A182EC1E1F9F}"/>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414765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B8AB1E-FDE8-AF68-9A44-A1188F8665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A38EF1-EFF2-A80F-60A7-32D0582F2BE4}"/>
              </a:ext>
            </a:extLst>
          </p:cNvPr>
          <p:cNvSpPr>
            <a:spLocks noGrp="1"/>
          </p:cNvSpPr>
          <p:nvPr>
            <p:ph type="dt" sz="half" idx="10"/>
          </p:nvPr>
        </p:nvSpPr>
        <p:spPr/>
        <p:txBody>
          <a:bodyPr/>
          <a:lstStyle/>
          <a:p>
            <a:fld id="{D18D85CF-C26B-44CA-97E6-5FDB03C8C5AB}" type="datetime1">
              <a:rPr lang="zh-CN" altLang="en-US" smtClean="0"/>
              <a:t>2025/8/21</a:t>
            </a:fld>
            <a:endParaRPr lang="zh-CN" altLang="en-US"/>
          </a:p>
        </p:txBody>
      </p:sp>
      <p:sp>
        <p:nvSpPr>
          <p:cNvPr id="4" name="页脚占位符 3">
            <a:extLst>
              <a:ext uri="{FF2B5EF4-FFF2-40B4-BE49-F238E27FC236}">
                <a16:creationId xmlns:a16="http://schemas.microsoft.com/office/drawing/2014/main" id="{EA337EF2-4452-02F1-74FF-A7BC4FF3C8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A05520-4F88-7984-2B58-9F02AF85B443}"/>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200741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6A8BA85-41B3-636F-8E0C-616AC45C148E}"/>
              </a:ext>
            </a:extLst>
          </p:cNvPr>
          <p:cNvSpPr>
            <a:spLocks noGrp="1"/>
          </p:cNvSpPr>
          <p:nvPr>
            <p:ph type="dt" sz="half" idx="10"/>
          </p:nvPr>
        </p:nvSpPr>
        <p:spPr/>
        <p:txBody>
          <a:bodyPr/>
          <a:lstStyle/>
          <a:p>
            <a:fld id="{C168D0C2-7F0F-47BC-B586-C6BBAC21D36D}" type="datetime1">
              <a:rPr lang="zh-CN" altLang="en-US" smtClean="0"/>
              <a:t>2025/8/21</a:t>
            </a:fld>
            <a:endParaRPr lang="zh-CN" altLang="en-US"/>
          </a:p>
        </p:txBody>
      </p:sp>
      <p:sp>
        <p:nvSpPr>
          <p:cNvPr id="3" name="页脚占位符 2">
            <a:extLst>
              <a:ext uri="{FF2B5EF4-FFF2-40B4-BE49-F238E27FC236}">
                <a16:creationId xmlns:a16="http://schemas.microsoft.com/office/drawing/2014/main" id="{ACBCC7CE-1081-EDBB-45EC-DFECA1F58EF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35CE7F2-A39E-3A8D-8B25-88A6336A375B}"/>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175868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4D2F8C-5A6F-8FDC-98CA-DAB448725F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1CE1B2-FA04-29F1-58E4-24F5456AD8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1502E-64B1-C915-0E69-4CCA09EA782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10A2A85-8B61-EEA4-38E5-60DD514DF23E}"/>
              </a:ext>
            </a:extLst>
          </p:cNvPr>
          <p:cNvSpPr>
            <a:spLocks noGrp="1"/>
          </p:cNvSpPr>
          <p:nvPr>
            <p:ph type="dt" sz="half" idx="10"/>
          </p:nvPr>
        </p:nvSpPr>
        <p:spPr/>
        <p:txBody>
          <a:bodyPr/>
          <a:lstStyle/>
          <a:p>
            <a:fld id="{D662C5C9-428C-43DF-9770-14782E91FC97}" type="datetime1">
              <a:rPr lang="zh-CN" altLang="en-US" smtClean="0"/>
              <a:t>2025/8/21</a:t>
            </a:fld>
            <a:endParaRPr lang="zh-CN" altLang="en-US"/>
          </a:p>
        </p:txBody>
      </p:sp>
      <p:sp>
        <p:nvSpPr>
          <p:cNvPr id="6" name="页脚占位符 5">
            <a:extLst>
              <a:ext uri="{FF2B5EF4-FFF2-40B4-BE49-F238E27FC236}">
                <a16:creationId xmlns:a16="http://schemas.microsoft.com/office/drawing/2014/main" id="{03FFAC4D-9DDD-448F-3F70-8246C7590B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8E4C233-8B07-A726-D1A3-EE689F13ECC2}"/>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91382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9D95A-C3C6-DD59-6451-6F8FC8272C7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4B35145-A7D4-37A6-C8A2-A0057D1BAF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D62912F-ED91-8924-6157-14938529CE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E3004C-2DBB-7638-05BF-F2FE6B31154C}"/>
              </a:ext>
            </a:extLst>
          </p:cNvPr>
          <p:cNvSpPr>
            <a:spLocks noGrp="1"/>
          </p:cNvSpPr>
          <p:nvPr>
            <p:ph type="dt" sz="half" idx="10"/>
          </p:nvPr>
        </p:nvSpPr>
        <p:spPr/>
        <p:txBody>
          <a:bodyPr/>
          <a:lstStyle/>
          <a:p>
            <a:fld id="{5CE7AE29-7ED7-4837-B283-A41DFB68DD35}" type="datetime1">
              <a:rPr lang="zh-CN" altLang="en-US" smtClean="0"/>
              <a:t>2025/8/21</a:t>
            </a:fld>
            <a:endParaRPr lang="zh-CN" altLang="en-US"/>
          </a:p>
        </p:txBody>
      </p:sp>
      <p:sp>
        <p:nvSpPr>
          <p:cNvPr id="6" name="页脚占位符 5">
            <a:extLst>
              <a:ext uri="{FF2B5EF4-FFF2-40B4-BE49-F238E27FC236}">
                <a16:creationId xmlns:a16="http://schemas.microsoft.com/office/drawing/2014/main" id="{0AD96C7E-5248-1A70-0553-F1B59D8CC1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AF2439-6062-4D95-DAAE-1AD8A4097904}"/>
              </a:ext>
            </a:extLst>
          </p:cNvPr>
          <p:cNvSpPr>
            <a:spLocks noGrp="1"/>
          </p:cNvSpPr>
          <p:nvPr>
            <p:ph type="sldNum" sz="quarter" idx="12"/>
          </p:nvPr>
        </p:nvSpPr>
        <p:spPr/>
        <p:txBody>
          <a:bodyPr/>
          <a:lstStyle/>
          <a:p>
            <a:fld id="{99940ADD-6830-479D-B9AB-F7855D84FDA5}" type="slidenum">
              <a:rPr lang="zh-CN" altLang="en-US" smtClean="0"/>
              <a:t>‹#›</a:t>
            </a:fld>
            <a:endParaRPr lang="zh-CN" altLang="en-US"/>
          </a:p>
        </p:txBody>
      </p:sp>
    </p:spTree>
    <p:extLst>
      <p:ext uri="{BB962C8B-B14F-4D97-AF65-F5344CB8AC3E}">
        <p14:creationId xmlns:p14="http://schemas.microsoft.com/office/powerpoint/2010/main" val="387755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9D4E87A-DC58-AC2A-33FC-1EEDF9CF2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4B07D-6AD4-4979-A725-49580F7A6470}" type="datetime1">
              <a:rPr lang="zh-CN" altLang="en-US" smtClean="0"/>
              <a:t>2025/8/21</a:t>
            </a:fld>
            <a:endParaRPr lang="zh-CN" altLang="en-US"/>
          </a:p>
        </p:txBody>
      </p:sp>
      <p:sp>
        <p:nvSpPr>
          <p:cNvPr id="5" name="页脚占位符 4">
            <a:extLst>
              <a:ext uri="{FF2B5EF4-FFF2-40B4-BE49-F238E27FC236}">
                <a16:creationId xmlns:a16="http://schemas.microsoft.com/office/drawing/2014/main" id="{77A5FEC2-B038-CC14-D98A-31ABA43C5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C44559A-694A-0AE1-FDAC-A4876DCEA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40ADD-6830-479D-B9AB-F7855D84FDA5}" type="slidenum">
              <a:rPr lang="zh-CN" altLang="en-US" smtClean="0"/>
              <a:t>‹#›</a:t>
            </a:fld>
            <a:endParaRPr lang="zh-CN" altLang="en-US"/>
          </a:p>
        </p:txBody>
      </p:sp>
      <p:pic>
        <p:nvPicPr>
          <p:cNvPr id="7" name="图片 4">
            <a:extLst>
              <a:ext uri="{FF2B5EF4-FFF2-40B4-BE49-F238E27FC236}">
                <a16:creationId xmlns:a16="http://schemas.microsoft.com/office/drawing/2014/main" id="{E45B0714-D7D7-92E8-AA5A-3D3A4F45DA2A}"/>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598" y="46046"/>
            <a:ext cx="814055" cy="7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a:extLst>
              <a:ext uri="{FF2B5EF4-FFF2-40B4-BE49-F238E27FC236}">
                <a16:creationId xmlns:a16="http://schemas.microsoft.com/office/drawing/2014/main" id="{31E7188D-169C-83D2-33F1-A25081B1E37C}"/>
              </a:ext>
            </a:extLst>
          </p:cNvPr>
          <p:cNvSpPr>
            <a:spLocks noChangeShapeType="1"/>
          </p:cNvSpPr>
          <p:nvPr userDrawn="1"/>
        </p:nvSpPr>
        <p:spPr bwMode="auto">
          <a:xfrm>
            <a:off x="406400" y="836712"/>
            <a:ext cx="11379200" cy="0"/>
          </a:xfrm>
          <a:prstGeom prst="line">
            <a:avLst/>
          </a:prstGeom>
          <a:noFill/>
          <a:ln w="28575" algn="ctr">
            <a:solidFill>
              <a:srgbClr val="111F8B"/>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800"/>
          </a:p>
        </p:txBody>
      </p:sp>
      <p:pic>
        <p:nvPicPr>
          <p:cNvPr id="2" name="图片 13" descr="未命名-1.png">
            <a:extLst>
              <a:ext uri="{FF2B5EF4-FFF2-40B4-BE49-F238E27FC236}">
                <a16:creationId xmlns:a16="http://schemas.microsoft.com/office/drawing/2014/main" id="{24F0B12F-9A25-B79C-F791-08BD5AF12D48}"/>
              </a:ext>
            </a:extLst>
          </p:cNvPr>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1295135" y="46045"/>
            <a:ext cx="795267" cy="74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42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846C42-EE7B-5534-3A8E-2A541F651D6F}"/>
              </a:ext>
            </a:extLst>
          </p:cNvPr>
          <p:cNvSpPr/>
          <p:nvPr/>
        </p:nvSpPr>
        <p:spPr>
          <a:xfrm>
            <a:off x="1411290" y="1550780"/>
            <a:ext cx="9144000" cy="2238771"/>
          </a:xfrm>
          <a:prstGeom prst="rect">
            <a:avLst/>
          </a:prstGeom>
          <a:solidFill>
            <a:sysClr val="window" lastClr="FFFFFF">
              <a:lumMod val="75000"/>
            </a:sysClr>
          </a:solidFill>
          <a:ln w="25400" cap="flat" cmpd="sng" algn="ctr">
            <a:noFill/>
            <a:prstDash val="solid"/>
          </a:ln>
          <a:effectLst/>
        </p:spPr>
        <p:txBody>
          <a:bodyPr rtlCol="0" anchor="ctr"/>
          <a:lstStyle/>
          <a:p>
            <a:pPr algn="ctr" defTabSz="544251">
              <a:defRPr/>
            </a:pPr>
            <a:endParaRPr lang="zh-CN" altLang="en-US" sz="1071" kern="0" dirty="0">
              <a:solidFill>
                <a:prstClr val="white"/>
              </a:solidFill>
              <a:latin typeface="Calibri"/>
              <a:ea typeface="宋体"/>
            </a:endParaRPr>
          </a:p>
        </p:txBody>
      </p:sp>
      <p:sp>
        <p:nvSpPr>
          <p:cNvPr id="5" name="Text Box 22">
            <a:extLst>
              <a:ext uri="{FF2B5EF4-FFF2-40B4-BE49-F238E27FC236}">
                <a16:creationId xmlns:a16="http://schemas.microsoft.com/office/drawing/2014/main" id="{9F7902DF-D583-90A8-7F2D-D9D980F571D6}"/>
              </a:ext>
            </a:extLst>
          </p:cNvPr>
          <p:cNvSpPr txBox="1">
            <a:spLocks noChangeArrowheads="1"/>
          </p:cNvSpPr>
          <p:nvPr/>
        </p:nvSpPr>
        <p:spPr bwMode="auto">
          <a:xfrm>
            <a:off x="1627325" y="1759201"/>
            <a:ext cx="9144000" cy="2238772"/>
          </a:xfrm>
          <a:prstGeom prst="rect">
            <a:avLst/>
          </a:prstGeom>
          <a:solidFill>
            <a:schemeClr val="accent1">
              <a:lumMod val="75000"/>
            </a:schemeClr>
          </a:solidFill>
          <a:ln w="9525">
            <a:noFill/>
            <a:miter lim="800000"/>
          </a:ln>
        </p:spPr>
        <p:txBody>
          <a:bodyPr bIns="142892">
            <a:spAutoFit/>
          </a:bodyPr>
          <a:lstStyle/>
          <a:p>
            <a:pPr algn="ctr" defTabSz="844083">
              <a:lnSpc>
                <a:spcPct val="110000"/>
              </a:lnSpc>
              <a:spcAft>
                <a:spcPts val="1108"/>
              </a:spcAft>
              <a:defRPr/>
            </a:pPr>
            <a:r>
              <a:rPr lang="en-US" altLang="zh-CN" sz="6000" dirty="0">
                <a:solidFill>
                  <a:schemeClr val="bg1"/>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6000" dirty="0">
                <a:solidFill>
                  <a:schemeClr val="bg1"/>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探测器</a:t>
            </a:r>
            <a:endParaRPr lang="en-US" altLang="zh-CN" sz="6000" dirty="0">
              <a:solidFill>
                <a:schemeClr val="bg1"/>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endParaRPr>
          </a:p>
          <a:p>
            <a:pPr algn="ctr" defTabSz="844083">
              <a:lnSpc>
                <a:spcPct val="110000"/>
              </a:lnSpc>
              <a:spcAft>
                <a:spcPts val="1108"/>
              </a:spcAft>
              <a:defRPr/>
            </a:pPr>
            <a:r>
              <a:rPr lang="zh-CN" altLang="en-US" sz="6000" dirty="0">
                <a:solidFill>
                  <a:schemeClr val="bg1"/>
                </a:solidFill>
                <a:effectLst>
                  <a:outerShdw blurRad="38100" dist="38100" dir="2700000" algn="tl">
                    <a:srgbClr val="000000"/>
                  </a:outerShdw>
                </a:effectLst>
                <a:latin typeface="Times New Roman" panose="02020603050405020304" pitchFamily="18" charset="0"/>
                <a:ea typeface="黑体" panose="02010609060101010101" pitchFamily="49" charset="-122"/>
                <a:cs typeface="Times New Roman" panose="02020603050405020304" pitchFamily="18" charset="0"/>
              </a:rPr>
              <a:t>研究进展</a:t>
            </a:r>
            <a:endParaRPr lang="zh-CN" altLang="en-US" sz="6000"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2" name="副标题 6">
            <a:extLst>
              <a:ext uri="{FF2B5EF4-FFF2-40B4-BE49-F238E27FC236}">
                <a16:creationId xmlns:a16="http://schemas.microsoft.com/office/drawing/2014/main" id="{AB9025B2-C4CC-68B5-6737-165ECF89F555}"/>
              </a:ext>
            </a:extLst>
          </p:cNvPr>
          <p:cNvSpPr>
            <a:spLocks noGrp="1"/>
          </p:cNvSpPr>
          <p:nvPr>
            <p:ph type="subTitle" idx="1"/>
          </p:nvPr>
        </p:nvSpPr>
        <p:spPr>
          <a:xfrm>
            <a:off x="914400" y="4517888"/>
            <a:ext cx="10363200" cy="1762331"/>
          </a:xfrm>
        </p:spPr>
        <p:txBody>
          <a:bodyPr/>
          <a:lstStyle/>
          <a:p>
            <a:pPr algn="ctr"/>
            <a:r>
              <a:rPr lang="zh-CN" altLang="en-US" sz="2000" dirty="0">
                <a:latin typeface="+mn-ea"/>
              </a:rPr>
              <a:t>报告人：李志杰  中国科学院近代物理研究所</a:t>
            </a:r>
            <a:endParaRPr lang="en-US" altLang="zh-CN" sz="2000" dirty="0">
              <a:latin typeface="+mn-ea"/>
            </a:endParaRPr>
          </a:p>
          <a:p>
            <a:r>
              <a:rPr lang="zh-CN" altLang="en-US" sz="2800" b="1" dirty="0">
                <a:solidFill>
                  <a:schemeClr val="accent1">
                    <a:lumMod val="75000"/>
                  </a:schemeClr>
                </a:solidFill>
              </a:rPr>
              <a:t>（代表</a:t>
            </a:r>
            <a:r>
              <a:rPr lang="en-US" altLang="zh-CN" sz="2800" b="1" dirty="0">
                <a:solidFill>
                  <a:schemeClr val="accent1">
                    <a:lumMod val="75000"/>
                  </a:schemeClr>
                </a:solidFill>
                <a:latin typeface="Times New Roman" panose="02020603050405020304" pitchFamily="18" charset="0"/>
                <a:cs typeface="Times New Roman" panose="02020603050405020304" pitchFamily="18" charset="0"/>
              </a:rPr>
              <a:t>STCF MDCH</a:t>
            </a:r>
            <a:r>
              <a:rPr lang="zh-CN" altLang="en-US" sz="2800" b="1" dirty="0">
                <a:solidFill>
                  <a:schemeClr val="accent1">
                    <a:lumMod val="75000"/>
                  </a:schemeClr>
                </a:solidFill>
                <a:latin typeface="Times New Roman" panose="02020603050405020304" pitchFamily="18" charset="0"/>
                <a:cs typeface="Times New Roman" panose="02020603050405020304" pitchFamily="18" charset="0"/>
              </a:rPr>
              <a:t>工作组</a:t>
            </a:r>
            <a:r>
              <a:rPr lang="zh-CN" altLang="en-US" sz="2800" b="1" dirty="0">
                <a:solidFill>
                  <a:schemeClr val="accent1">
                    <a:lumMod val="75000"/>
                  </a:schemeClr>
                </a:solidFill>
              </a:rPr>
              <a:t>）</a:t>
            </a:r>
            <a:endParaRPr lang="en-US" altLang="zh-CN" sz="2800" b="1" dirty="0">
              <a:solidFill>
                <a:schemeClr val="accent1">
                  <a:lumMod val="75000"/>
                </a:schemeClr>
              </a:solidFill>
            </a:endParaRPr>
          </a:p>
          <a:p>
            <a:pPr algn="ctr"/>
            <a:r>
              <a:rPr lang="zh-CN" altLang="en-US" sz="2400" b="1" dirty="0"/>
              <a:t>第十三届全国先进气体探测器研讨会</a:t>
            </a:r>
            <a:endParaRPr lang="en-US" altLang="zh-CN" sz="2400" b="1" dirty="0"/>
          </a:p>
          <a:p>
            <a:pPr algn="ctr"/>
            <a:r>
              <a:rPr lang="en-US" altLang="zh-CN" b="1" dirty="0"/>
              <a:t>2025</a:t>
            </a:r>
            <a:r>
              <a:rPr lang="zh-CN" altLang="en-US" b="1" dirty="0"/>
              <a:t>年</a:t>
            </a:r>
            <a:r>
              <a:rPr lang="en-US" altLang="zh-CN" b="1" dirty="0"/>
              <a:t>8</a:t>
            </a:r>
            <a:r>
              <a:rPr lang="zh-CN" altLang="en-US" b="1" dirty="0"/>
              <a:t>月 上海</a:t>
            </a:r>
            <a:endParaRPr lang="en-US" altLang="zh-CN" sz="2400" b="1" dirty="0"/>
          </a:p>
        </p:txBody>
      </p:sp>
    </p:spTree>
    <p:extLst>
      <p:ext uri="{BB962C8B-B14F-4D97-AF65-F5344CB8AC3E}">
        <p14:creationId xmlns:p14="http://schemas.microsoft.com/office/powerpoint/2010/main" val="407343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8DAE6C6-CA43-E782-2E02-FDE1C45CD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767" y="3756105"/>
            <a:ext cx="4525108" cy="2545373"/>
          </a:xfrm>
          <a:prstGeom prst="rect">
            <a:avLst/>
          </a:prstGeom>
        </p:spPr>
      </p:pic>
      <p:pic>
        <p:nvPicPr>
          <p:cNvPr id="19" name="图片 18">
            <a:extLst>
              <a:ext uri="{FF2B5EF4-FFF2-40B4-BE49-F238E27FC236}">
                <a16:creationId xmlns:a16="http://schemas.microsoft.com/office/drawing/2014/main" id="{F2E52D64-6BC5-5231-B4DD-8D1CFCAA1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215" y="3600727"/>
            <a:ext cx="4925469" cy="2770576"/>
          </a:xfrm>
          <a:prstGeom prst="rect">
            <a:avLst/>
          </a:prstGeom>
        </p:spPr>
      </p:pic>
      <p:pic>
        <p:nvPicPr>
          <p:cNvPr id="17" name="图片 16">
            <a:extLst>
              <a:ext uri="{FF2B5EF4-FFF2-40B4-BE49-F238E27FC236}">
                <a16:creationId xmlns:a16="http://schemas.microsoft.com/office/drawing/2014/main" id="{2D07DA43-FB5A-7683-92A5-46EE2FC7E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767" y="983461"/>
            <a:ext cx="4431233" cy="2492568"/>
          </a:xfrm>
          <a:prstGeom prst="rect">
            <a:avLst/>
          </a:prstGeom>
        </p:spPr>
      </p:pic>
      <p:pic>
        <p:nvPicPr>
          <p:cNvPr id="3" name="图片 2">
            <a:extLst>
              <a:ext uri="{FF2B5EF4-FFF2-40B4-BE49-F238E27FC236}">
                <a16:creationId xmlns:a16="http://schemas.microsoft.com/office/drawing/2014/main" id="{1D43CC0D-DCD2-1CE5-FD48-FE148CEF28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102" y="902189"/>
            <a:ext cx="4520654" cy="2542868"/>
          </a:xfrm>
          <a:prstGeom prst="rect">
            <a:avLst/>
          </a:prstGeom>
        </p:spPr>
      </p:pic>
      <p:sp>
        <p:nvSpPr>
          <p:cNvPr id="8" name="标题 1">
            <a:extLst>
              <a:ext uri="{FF2B5EF4-FFF2-40B4-BE49-F238E27FC236}">
                <a16:creationId xmlns:a16="http://schemas.microsoft.com/office/drawing/2014/main" id="{70D9EF72-C386-9BE1-87CB-0130262A93AB}"/>
              </a:ext>
            </a:extLst>
          </p:cNvPr>
          <p:cNvSpPr txBox="1">
            <a:spLocks/>
          </p:cNvSpPr>
          <p:nvPr/>
        </p:nvSpPr>
        <p:spPr>
          <a:xfrm>
            <a:off x="983433" y="88883"/>
            <a:ext cx="8208912" cy="67253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10" name="文本框 9">
            <a:extLst>
              <a:ext uri="{FF2B5EF4-FFF2-40B4-BE49-F238E27FC236}">
                <a16:creationId xmlns:a16="http://schemas.microsoft.com/office/drawing/2014/main" id="{A610032B-D241-A0BB-A454-4FBB22CFB33B}"/>
              </a:ext>
            </a:extLst>
          </p:cNvPr>
          <p:cNvSpPr txBox="1"/>
          <p:nvPr/>
        </p:nvSpPr>
        <p:spPr>
          <a:xfrm>
            <a:off x="73914" y="3970352"/>
            <a:ext cx="3203125" cy="2031325"/>
          </a:xfrm>
          <a:prstGeom prst="rect">
            <a:avLst/>
          </a:prstGeom>
          <a:noFill/>
        </p:spPr>
        <p:txBody>
          <a:bodyPr wrap="square" rtlCol="0">
            <a:spAutoFit/>
          </a:bodyPr>
          <a:lstStyle/>
          <a:p>
            <a:pPr algn="ctr"/>
            <a:endParaRPr lang="en-US" altLang="zh-CN" dirty="0"/>
          </a:p>
          <a:p>
            <a:pPr algn="ctr"/>
            <a:r>
              <a:rPr lang="zh-CN" altLang="en-US" b="1" dirty="0">
                <a:solidFill>
                  <a:schemeClr val="accent1">
                    <a:lumMod val="75000"/>
                  </a:schemeClr>
                </a:solidFill>
              </a:rPr>
              <a:t>蓝色：内部气体空间</a:t>
            </a:r>
          </a:p>
          <a:p>
            <a:pPr algn="ctr"/>
            <a:r>
              <a:rPr lang="zh-CN" altLang="en-US" b="1" dirty="0">
                <a:solidFill>
                  <a:schemeClr val="accent4">
                    <a:lumMod val="50000"/>
                  </a:schemeClr>
                </a:solidFill>
              </a:rPr>
              <a:t>黄色：管道</a:t>
            </a:r>
            <a:endParaRPr lang="en-US" altLang="zh-CN" b="1" dirty="0">
              <a:solidFill>
                <a:schemeClr val="accent4">
                  <a:lumMod val="50000"/>
                </a:schemeClr>
              </a:solidFill>
            </a:endParaRPr>
          </a:p>
          <a:p>
            <a:pPr algn="ctr"/>
            <a:r>
              <a:rPr lang="zh-CN" altLang="en-US" dirty="0"/>
              <a:t>进气</a:t>
            </a:r>
            <a:r>
              <a:rPr lang="en-US" altLang="zh-CN" dirty="0"/>
              <a:t>8</a:t>
            </a:r>
            <a:r>
              <a:rPr lang="zh-CN" altLang="en-US" dirty="0"/>
              <a:t>根，出气</a:t>
            </a:r>
            <a:r>
              <a:rPr lang="en-US" altLang="zh-CN" dirty="0"/>
              <a:t>8</a:t>
            </a:r>
            <a:r>
              <a:rPr lang="zh-CN" altLang="en-US" dirty="0"/>
              <a:t>根，</a:t>
            </a:r>
            <a:endParaRPr lang="en-US" altLang="zh-CN" dirty="0"/>
          </a:p>
          <a:p>
            <a:pPr algn="ctr"/>
            <a:r>
              <a:rPr lang="zh-CN" altLang="en-US" dirty="0"/>
              <a:t>仿真</a:t>
            </a:r>
            <a:r>
              <a:rPr lang="en-US" altLang="zh-CN" dirty="0"/>
              <a:t>48</a:t>
            </a:r>
            <a:r>
              <a:rPr lang="zh-CN" altLang="en-US" dirty="0"/>
              <a:t>小时的换气过程</a:t>
            </a:r>
            <a:endParaRPr lang="en-US" altLang="zh-CN" dirty="0"/>
          </a:p>
          <a:p>
            <a:pPr algn="ctr"/>
            <a:r>
              <a:rPr lang="zh-CN" altLang="en-US" dirty="0"/>
              <a:t>入口流速是</a:t>
            </a:r>
            <a:r>
              <a:rPr lang="en-US" altLang="zh-CN" dirty="0">
                <a:solidFill>
                  <a:srgbClr val="C00000"/>
                </a:solidFill>
                <a:highlight>
                  <a:srgbClr val="FFFF00"/>
                </a:highlight>
              </a:rPr>
              <a:t>520sccm</a:t>
            </a:r>
          </a:p>
          <a:p>
            <a:pPr algn="ctr"/>
            <a:r>
              <a:rPr lang="zh-CN" altLang="en-US" dirty="0">
                <a:solidFill>
                  <a:srgbClr val="C00000"/>
                </a:solidFill>
                <a:highlight>
                  <a:srgbClr val="FFFF00"/>
                </a:highlight>
              </a:rPr>
              <a:t>换完</a:t>
            </a:r>
            <a:r>
              <a:rPr lang="en-US" altLang="zh-CN" dirty="0">
                <a:solidFill>
                  <a:srgbClr val="C00000"/>
                </a:solidFill>
                <a:highlight>
                  <a:srgbClr val="FFFF00"/>
                </a:highlight>
              </a:rPr>
              <a:t>2</a:t>
            </a:r>
            <a:r>
              <a:rPr lang="zh-CN" altLang="en-US" dirty="0">
                <a:solidFill>
                  <a:srgbClr val="C00000"/>
                </a:solidFill>
                <a:highlight>
                  <a:srgbClr val="FFFF00"/>
                </a:highlight>
              </a:rPr>
              <a:t>个体积</a:t>
            </a:r>
            <a:endParaRPr lang="en-US" altLang="zh-CN" dirty="0"/>
          </a:p>
        </p:txBody>
      </p:sp>
      <p:sp>
        <p:nvSpPr>
          <p:cNvPr id="11" name="标题 2">
            <a:extLst>
              <a:ext uri="{FF2B5EF4-FFF2-40B4-BE49-F238E27FC236}">
                <a16:creationId xmlns:a16="http://schemas.microsoft.com/office/drawing/2014/main" id="{C1A981D1-E084-49EA-7871-463E45441BF6}"/>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气体换气率仿真</a:t>
            </a:r>
            <a:endParaRPr lang="zh-CN" altLang="en-US" sz="3600" dirty="0"/>
          </a:p>
        </p:txBody>
      </p:sp>
      <p:sp>
        <p:nvSpPr>
          <p:cNvPr id="12" name="矩形 11">
            <a:extLst>
              <a:ext uri="{FF2B5EF4-FFF2-40B4-BE49-F238E27FC236}">
                <a16:creationId xmlns:a16="http://schemas.microsoft.com/office/drawing/2014/main" id="{4421F672-F6EB-226A-6783-11D0C04B92AC}"/>
              </a:ext>
            </a:extLst>
          </p:cNvPr>
          <p:cNvSpPr/>
          <p:nvPr/>
        </p:nvSpPr>
        <p:spPr>
          <a:xfrm>
            <a:off x="5448916" y="3015661"/>
            <a:ext cx="686406" cy="369332"/>
          </a:xfrm>
          <a:prstGeom prst="rect">
            <a:avLst/>
          </a:prstGeom>
        </p:spPr>
        <p:txBody>
          <a:bodyPr wrap="none">
            <a:spAutoFit/>
          </a:bodyPr>
          <a:lstStyle/>
          <a:p>
            <a:r>
              <a:rPr lang="en-US" altLang="zh-CN" dirty="0">
                <a:solidFill>
                  <a:srgbClr val="C00000"/>
                </a:solidFill>
                <a:highlight>
                  <a:srgbClr val="FFFF00"/>
                </a:highlight>
              </a:rPr>
              <a:t>C3H8</a:t>
            </a:r>
            <a:endParaRPr lang="zh-CN" altLang="en-US" dirty="0"/>
          </a:p>
        </p:txBody>
      </p:sp>
      <p:sp>
        <p:nvSpPr>
          <p:cNvPr id="13" name="矩形 12">
            <a:extLst>
              <a:ext uri="{FF2B5EF4-FFF2-40B4-BE49-F238E27FC236}">
                <a16:creationId xmlns:a16="http://schemas.microsoft.com/office/drawing/2014/main" id="{DFFDFC36-EE71-9897-433F-4A072A3D6F73}"/>
              </a:ext>
            </a:extLst>
          </p:cNvPr>
          <p:cNvSpPr/>
          <p:nvPr/>
        </p:nvSpPr>
        <p:spPr>
          <a:xfrm>
            <a:off x="9815138" y="3086225"/>
            <a:ext cx="444352" cy="369332"/>
          </a:xfrm>
          <a:prstGeom prst="rect">
            <a:avLst/>
          </a:prstGeom>
        </p:spPr>
        <p:txBody>
          <a:bodyPr wrap="none">
            <a:spAutoFit/>
          </a:bodyPr>
          <a:lstStyle/>
          <a:p>
            <a:r>
              <a:rPr lang="en-US" altLang="zh-CN" dirty="0">
                <a:solidFill>
                  <a:srgbClr val="C00000"/>
                </a:solidFill>
                <a:highlight>
                  <a:srgbClr val="FFFF00"/>
                </a:highlight>
              </a:rPr>
              <a:t>He</a:t>
            </a:r>
            <a:endParaRPr lang="zh-CN" altLang="en-US" dirty="0"/>
          </a:p>
        </p:txBody>
      </p:sp>
      <p:sp>
        <p:nvSpPr>
          <p:cNvPr id="14" name="矩形 13">
            <a:extLst>
              <a:ext uri="{FF2B5EF4-FFF2-40B4-BE49-F238E27FC236}">
                <a16:creationId xmlns:a16="http://schemas.microsoft.com/office/drawing/2014/main" id="{6352078B-F8DF-9C7A-BF31-685C6BA392E4}"/>
              </a:ext>
            </a:extLst>
          </p:cNvPr>
          <p:cNvSpPr/>
          <p:nvPr/>
        </p:nvSpPr>
        <p:spPr>
          <a:xfrm>
            <a:off x="5681352" y="5908630"/>
            <a:ext cx="453970" cy="369332"/>
          </a:xfrm>
          <a:prstGeom prst="rect">
            <a:avLst/>
          </a:prstGeom>
        </p:spPr>
        <p:txBody>
          <a:bodyPr wrap="none">
            <a:spAutoFit/>
          </a:bodyPr>
          <a:lstStyle/>
          <a:p>
            <a:r>
              <a:rPr lang="en-US" altLang="zh-CN" dirty="0">
                <a:solidFill>
                  <a:srgbClr val="C00000"/>
                </a:solidFill>
                <a:highlight>
                  <a:srgbClr val="FFFF00"/>
                </a:highlight>
              </a:rPr>
              <a:t>O2</a:t>
            </a:r>
            <a:endParaRPr lang="zh-CN" altLang="en-US" dirty="0">
              <a:solidFill>
                <a:srgbClr val="C00000"/>
              </a:solidFill>
              <a:highlight>
                <a:srgbClr val="FFFF00"/>
              </a:highlight>
            </a:endParaRPr>
          </a:p>
        </p:txBody>
      </p:sp>
      <p:sp>
        <p:nvSpPr>
          <p:cNvPr id="15" name="矩形 14">
            <a:extLst>
              <a:ext uri="{FF2B5EF4-FFF2-40B4-BE49-F238E27FC236}">
                <a16:creationId xmlns:a16="http://schemas.microsoft.com/office/drawing/2014/main" id="{4BE772DB-2510-0CE6-B0C9-2C4959EC9212}"/>
              </a:ext>
            </a:extLst>
          </p:cNvPr>
          <p:cNvSpPr/>
          <p:nvPr/>
        </p:nvSpPr>
        <p:spPr>
          <a:xfrm>
            <a:off x="9584739" y="5874539"/>
            <a:ext cx="877163" cy="369332"/>
          </a:xfrm>
          <a:prstGeom prst="rect">
            <a:avLst/>
          </a:prstGeom>
        </p:spPr>
        <p:txBody>
          <a:bodyPr wrap="none">
            <a:spAutoFit/>
          </a:bodyPr>
          <a:lstStyle/>
          <a:p>
            <a:r>
              <a:rPr lang="zh-CN" altLang="en-US" dirty="0">
                <a:solidFill>
                  <a:srgbClr val="C00000"/>
                </a:solidFill>
                <a:highlight>
                  <a:srgbClr val="FFFF00"/>
                </a:highlight>
              </a:rPr>
              <a:t>速度场</a:t>
            </a:r>
          </a:p>
        </p:txBody>
      </p:sp>
      <p:sp>
        <p:nvSpPr>
          <p:cNvPr id="2" name="灯片编号占位符 1">
            <a:extLst>
              <a:ext uri="{FF2B5EF4-FFF2-40B4-BE49-F238E27FC236}">
                <a16:creationId xmlns:a16="http://schemas.microsoft.com/office/drawing/2014/main" id="{4BB84A45-5B79-F56A-0C01-F871EFF13A51}"/>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10</a:t>
            </a:fld>
            <a:endParaRPr lang="zh-CN" altLang="en-US" sz="2400"/>
          </a:p>
        </p:txBody>
      </p:sp>
      <p:pic>
        <p:nvPicPr>
          <p:cNvPr id="5" name="图片 4">
            <a:extLst>
              <a:ext uri="{FF2B5EF4-FFF2-40B4-BE49-F238E27FC236}">
                <a16:creationId xmlns:a16="http://schemas.microsoft.com/office/drawing/2014/main" id="{736E1CDD-36E5-FE88-31EB-7D14CCD38903}"/>
              </a:ext>
            </a:extLst>
          </p:cNvPr>
          <p:cNvPicPr>
            <a:picLocks noChangeAspect="1"/>
          </p:cNvPicPr>
          <p:nvPr/>
        </p:nvPicPr>
        <p:blipFill>
          <a:blip r:embed="rId6">
            <a:extLst>
              <a:ext uri="{28A0092B-C50C-407E-A947-70E740481C1C}">
                <a14:useLocalDpi xmlns:a14="http://schemas.microsoft.com/office/drawing/2010/main" val="0"/>
              </a:ext>
            </a:extLst>
          </a:blip>
          <a:srcRect l="21278" t="16118" r="20212" b="20896"/>
          <a:stretch>
            <a:fillRect/>
          </a:stretch>
        </p:blipFill>
        <p:spPr>
          <a:xfrm>
            <a:off x="300121" y="1661570"/>
            <a:ext cx="2976918" cy="1802595"/>
          </a:xfrm>
          <a:prstGeom prst="rect">
            <a:avLst/>
          </a:prstGeom>
        </p:spPr>
      </p:pic>
    </p:spTree>
    <p:extLst>
      <p:ext uri="{BB962C8B-B14F-4D97-AF65-F5344CB8AC3E}">
        <p14:creationId xmlns:p14="http://schemas.microsoft.com/office/powerpoint/2010/main" val="83046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1D28A903-D360-961E-833E-0268D965C27B}"/>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丝张力优化</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重力挠度</a:t>
            </a:r>
          </a:p>
        </p:txBody>
      </p:sp>
      <p:pic>
        <p:nvPicPr>
          <p:cNvPr id="6" name="图片 5">
            <a:extLst>
              <a:ext uri="{FF2B5EF4-FFF2-40B4-BE49-F238E27FC236}">
                <a16:creationId xmlns:a16="http://schemas.microsoft.com/office/drawing/2014/main" id="{F224E231-2775-8F4D-D92C-126985AD2C33}"/>
              </a:ext>
            </a:extLst>
          </p:cNvPr>
          <p:cNvPicPr>
            <a:picLocks noChangeAspect="1"/>
          </p:cNvPicPr>
          <p:nvPr/>
        </p:nvPicPr>
        <p:blipFill>
          <a:blip r:embed="rId2"/>
          <a:stretch>
            <a:fillRect/>
          </a:stretch>
        </p:blipFill>
        <p:spPr>
          <a:xfrm>
            <a:off x="532437" y="2540266"/>
            <a:ext cx="5286721" cy="3927799"/>
          </a:xfrm>
          <a:prstGeom prst="rect">
            <a:avLst/>
          </a:prstGeom>
        </p:spPr>
      </p:pic>
      <p:pic>
        <p:nvPicPr>
          <p:cNvPr id="7" name="图片 6">
            <a:extLst>
              <a:ext uri="{FF2B5EF4-FFF2-40B4-BE49-F238E27FC236}">
                <a16:creationId xmlns:a16="http://schemas.microsoft.com/office/drawing/2014/main" id="{9F31850D-8A0B-A1D8-F73B-A3C88D8E410D}"/>
              </a:ext>
            </a:extLst>
          </p:cNvPr>
          <p:cNvPicPr>
            <a:picLocks noChangeAspect="1"/>
          </p:cNvPicPr>
          <p:nvPr/>
        </p:nvPicPr>
        <p:blipFill>
          <a:blip r:embed="rId3"/>
          <a:stretch>
            <a:fillRect/>
          </a:stretch>
        </p:blipFill>
        <p:spPr>
          <a:xfrm>
            <a:off x="6372844" y="2540266"/>
            <a:ext cx="5286714" cy="3927795"/>
          </a:xfrm>
          <a:prstGeom prst="rect">
            <a:avLst/>
          </a:prstGeom>
        </p:spPr>
      </p:pic>
      <p:cxnSp>
        <p:nvCxnSpPr>
          <p:cNvPr id="8" name="直接连接符 7">
            <a:extLst>
              <a:ext uri="{FF2B5EF4-FFF2-40B4-BE49-F238E27FC236}">
                <a16:creationId xmlns:a16="http://schemas.microsoft.com/office/drawing/2014/main" id="{2262B785-CC9A-0069-48E0-0B2AEF5586C5}"/>
              </a:ext>
            </a:extLst>
          </p:cNvPr>
          <p:cNvCxnSpPr>
            <a:cxnSpLocks/>
          </p:cNvCxnSpPr>
          <p:nvPr/>
        </p:nvCxnSpPr>
        <p:spPr>
          <a:xfrm>
            <a:off x="4379976" y="3401568"/>
            <a:ext cx="0" cy="245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C97DABD-56D8-92D6-2D33-29E2537144A8}"/>
              </a:ext>
            </a:extLst>
          </p:cNvPr>
          <p:cNvCxnSpPr>
            <a:cxnSpLocks/>
          </p:cNvCxnSpPr>
          <p:nvPr/>
        </p:nvCxnSpPr>
        <p:spPr>
          <a:xfrm>
            <a:off x="10219944" y="3410712"/>
            <a:ext cx="0" cy="245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4CC2A99-234C-1B06-E6A4-8F234C89927A}"/>
                  </a:ext>
                </a:extLst>
              </p:cNvPr>
              <p:cNvSpPr txBox="1"/>
              <p:nvPr/>
            </p:nvSpPr>
            <p:spPr>
              <a:xfrm>
                <a:off x="2705802" y="1553863"/>
                <a:ext cx="3113356" cy="432234"/>
              </a:xfrm>
              <a:prstGeom prst="rect">
                <a:avLst/>
              </a:prstGeom>
              <a:noFill/>
            </p:spPr>
            <p:txBody>
              <a:bodyPr wrap="square" lIns="0" tIns="0" rIns="0" bIns="0" rtlCol="0">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𝑔</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𝐿</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𝑔</m:t>
                        </m:r>
                        <m:r>
                          <a:rPr lang="zh-CN" altLang="en-US" b="0" i="1" smtClean="0">
                            <a:latin typeface="Cambria Math" panose="02040503050406030204" pitchFamily="18" charset="0"/>
                          </a:rPr>
                          <m:t>𝜌𝜎</m:t>
                        </m:r>
                      </m:num>
                      <m:den>
                        <m:r>
                          <a:rPr lang="en-US" altLang="zh-CN" b="0" i="1" smtClean="0">
                            <a:latin typeface="Cambria Math" panose="02040503050406030204" pitchFamily="18" charset="0"/>
                          </a:rPr>
                          <m:t>8</m:t>
                        </m:r>
                        <m:r>
                          <a:rPr lang="en-US" altLang="zh-CN" b="0" i="1" smtClean="0">
                            <a:latin typeface="Cambria Math" panose="02040503050406030204" pitchFamily="18" charset="0"/>
                          </a:rPr>
                          <m:t>𝑇</m:t>
                        </m:r>
                      </m:den>
                    </m:f>
                    <m:r>
                      <a:rPr lang="zh-CN" altLang="en-US" i="1">
                        <a:latin typeface="Cambria Math" panose="02040503050406030204" pitchFamily="18" charset="0"/>
                      </a:rPr>
                      <m:t>，</m:t>
                    </m:r>
                  </m:oMath>
                </a14:m>
                <a:r>
                  <a:rPr lang="en-US" altLang="zh-CN" dirty="0"/>
                  <a:t>σ</a:t>
                </a:r>
                <a:r>
                  <a:rPr lang="zh-CN" altLang="en-US" dirty="0"/>
                  <a:t>是丝的横截面</a:t>
                </a:r>
              </a:p>
            </p:txBody>
          </p:sp>
        </mc:Choice>
        <mc:Fallback xmlns="">
          <p:sp>
            <p:nvSpPr>
              <p:cNvPr id="10" name="文本框 9">
                <a:extLst>
                  <a:ext uri="{FF2B5EF4-FFF2-40B4-BE49-F238E27FC236}">
                    <a16:creationId xmlns:a16="http://schemas.microsoft.com/office/drawing/2014/main" id="{A4CC2A99-234C-1B06-E6A4-8F234C89927A}"/>
                  </a:ext>
                </a:extLst>
              </p:cNvPr>
              <p:cNvSpPr txBox="1">
                <a:spLocks noRot="1" noChangeAspect="1" noMove="1" noResize="1" noEditPoints="1" noAdjustHandles="1" noChangeArrowheads="1" noChangeShapeType="1" noTextEdit="1"/>
              </p:cNvSpPr>
              <p:nvPr/>
            </p:nvSpPr>
            <p:spPr>
              <a:xfrm>
                <a:off x="2705802" y="1553863"/>
                <a:ext cx="3113356" cy="432234"/>
              </a:xfrm>
              <a:prstGeom prst="rect">
                <a:avLst/>
              </a:prstGeom>
              <a:blipFill>
                <a:blip r:embed="rId4"/>
                <a:stretch>
                  <a:fillRect b="-18310"/>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8DA87DE-8A34-0792-4D9C-B97E45AE74F7}"/>
              </a:ext>
            </a:extLst>
          </p:cNvPr>
          <p:cNvSpPr txBox="1"/>
          <p:nvPr/>
        </p:nvSpPr>
        <p:spPr>
          <a:xfrm>
            <a:off x="931430" y="1611155"/>
            <a:ext cx="1774372" cy="369332"/>
          </a:xfrm>
          <a:prstGeom prst="rect">
            <a:avLst/>
          </a:prstGeom>
          <a:noFill/>
        </p:spPr>
        <p:txBody>
          <a:bodyPr wrap="square" rtlCol="0">
            <a:spAutoFit/>
          </a:bodyPr>
          <a:lstStyle/>
          <a:p>
            <a:r>
              <a:rPr lang="zh-CN" altLang="en-US" dirty="0"/>
              <a:t>考虑重力挠度：</a:t>
            </a:r>
          </a:p>
        </p:txBody>
      </p:sp>
      <p:sp>
        <p:nvSpPr>
          <p:cNvPr id="12" name="矩形: 圆角 11">
            <a:extLst>
              <a:ext uri="{FF2B5EF4-FFF2-40B4-BE49-F238E27FC236}">
                <a16:creationId xmlns:a16="http://schemas.microsoft.com/office/drawing/2014/main" id="{AFD13B2B-F52F-D1B5-1336-F0D8717642E1}"/>
              </a:ext>
            </a:extLst>
          </p:cNvPr>
          <p:cNvSpPr/>
          <p:nvPr/>
        </p:nvSpPr>
        <p:spPr>
          <a:xfrm>
            <a:off x="6372844" y="1241652"/>
            <a:ext cx="5286714" cy="1098773"/>
          </a:xfrm>
          <a:prstGeom prst="round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zh-CN" altLang="en-US" b="1" dirty="0">
                <a:solidFill>
                  <a:schemeClr val="tx1"/>
                </a:solidFill>
              </a:rPr>
              <a:t>考虑在确保丝不产生塑性形变而尽可能降低重力挠度引起的形变的情况下，确定</a:t>
            </a:r>
            <a:r>
              <a:rPr lang="en-US" altLang="zh-CN" b="1" dirty="0">
                <a:solidFill>
                  <a:schemeClr val="tx1"/>
                </a:solidFill>
              </a:rPr>
              <a:t>MDCH</a:t>
            </a:r>
            <a:r>
              <a:rPr lang="zh-CN" altLang="en-US" b="1" dirty="0">
                <a:solidFill>
                  <a:srgbClr val="FF0000"/>
                </a:solidFill>
              </a:rPr>
              <a:t>信号丝的张力为</a:t>
            </a:r>
            <a:r>
              <a:rPr lang="en-US" altLang="zh-CN" b="1" dirty="0">
                <a:solidFill>
                  <a:srgbClr val="FF0000"/>
                </a:solidFill>
              </a:rPr>
              <a:t>40~50g</a:t>
            </a:r>
            <a:r>
              <a:rPr lang="zh-CN" altLang="en-US" b="1" dirty="0">
                <a:solidFill>
                  <a:schemeClr val="tx1"/>
                </a:solidFill>
              </a:rPr>
              <a:t>，</a:t>
            </a:r>
            <a:r>
              <a:rPr lang="zh-CN" altLang="en-US" b="1" dirty="0">
                <a:solidFill>
                  <a:srgbClr val="FF0000"/>
                </a:solidFill>
              </a:rPr>
              <a:t>铝丝张力为</a:t>
            </a:r>
            <a:r>
              <a:rPr lang="en-US" altLang="zh-CN" b="1" dirty="0">
                <a:solidFill>
                  <a:srgbClr val="FF0000"/>
                </a:solidFill>
              </a:rPr>
              <a:t>80~100g</a:t>
            </a:r>
            <a:r>
              <a:rPr lang="zh-CN" altLang="en-US" b="1" dirty="0">
                <a:solidFill>
                  <a:schemeClr val="tx1"/>
                </a:solidFill>
              </a:rPr>
              <a:t>。</a:t>
            </a:r>
            <a:endParaRPr lang="en-US" altLang="zh-CN" b="1" dirty="0">
              <a:solidFill>
                <a:schemeClr val="tx1"/>
              </a:solidFill>
            </a:endParaRPr>
          </a:p>
        </p:txBody>
      </p:sp>
      <p:sp>
        <p:nvSpPr>
          <p:cNvPr id="2" name="灯片编号占位符 1">
            <a:extLst>
              <a:ext uri="{FF2B5EF4-FFF2-40B4-BE49-F238E27FC236}">
                <a16:creationId xmlns:a16="http://schemas.microsoft.com/office/drawing/2014/main" id="{208DAE62-B598-49F4-80F3-57D1F2FC28D8}"/>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11</a:t>
            </a:fld>
            <a:endParaRPr lang="zh-CN" altLang="en-US" sz="2400"/>
          </a:p>
        </p:txBody>
      </p:sp>
    </p:spTree>
    <p:extLst>
      <p:ext uri="{BB962C8B-B14F-4D97-AF65-F5344CB8AC3E}">
        <p14:creationId xmlns:p14="http://schemas.microsoft.com/office/powerpoint/2010/main" val="291476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C1DD-C228-ECEE-57A1-1D822B9E91A6}"/>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4C72FE83-5834-1768-B66A-5546C8599928}"/>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丝张力优化</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蠕变效应</a:t>
            </a:r>
          </a:p>
        </p:txBody>
      </p:sp>
      <p:pic>
        <p:nvPicPr>
          <p:cNvPr id="2" name="图片 1">
            <a:extLst>
              <a:ext uri="{FF2B5EF4-FFF2-40B4-BE49-F238E27FC236}">
                <a16:creationId xmlns:a16="http://schemas.microsoft.com/office/drawing/2014/main" id="{32A2C261-9B67-315D-A735-257C000682B7}"/>
              </a:ext>
            </a:extLst>
          </p:cNvPr>
          <p:cNvPicPr>
            <a:picLocks noChangeAspect="1"/>
          </p:cNvPicPr>
          <p:nvPr/>
        </p:nvPicPr>
        <p:blipFill>
          <a:blip r:embed="rId2"/>
          <a:stretch>
            <a:fillRect/>
          </a:stretch>
        </p:blipFill>
        <p:spPr>
          <a:xfrm>
            <a:off x="6581670" y="3840112"/>
            <a:ext cx="5085858" cy="2956208"/>
          </a:xfrm>
          <a:prstGeom prst="rect">
            <a:avLst/>
          </a:prstGeom>
        </p:spPr>
      </p:pic>
      <p:sp>
        <p:nvSpPr>
          <p:cNvPr id="3" name="矩形: 圆角 2">
            <a:extLst>
              <a:ext uri="{FF2B5EF4-FFF2-40B4-BE49-F238E27FC236}">
                <a16:creationId xmlns:a16="http://schemas.microsoft.com/office/drawing/2014/main" id="{DADD343D-767E-C014-B016-BF9880D4BFBD}"/>
              </a:ext>
            </a:extLst>
          </p:cNvPr>
          <p:cNvSpPr/>
          <p:nvPr/>
        </p:nvSpPr>
        <p:spPr>
          <a:xfrm>
            <a:off x="686761" y="5214377"/>
            <a:ext cx="5409239" cy="1204757"/>
          </a:xfrm>
          <a:prstGeom prst="roundRect">
            <a:avLst/>
          </a:prstGeom>
          <a:solidFill>
            <a:schemeClr val="accent5">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zh-CN" altLang="en-US" b="1" dirty="0">
                <a:solidFill>
                  <a:schemeClr val="tx1"/>
                </a:solidFill>
              </a:rPr>
              <a:t>根据长期测试（</a:t>
            </a:r>
            <a:r>
              <a:rPr lang="en-US" altLang="zh-CN" b="1" dirty="0">
                <a:solidFill>
                  <a:srgbClr val="FF0000"/>
                </a:solidFill>
              </a:rPr>
              <a:t>100</a:t>
            </a:r>
            <a:r>
              <a:rPr lang="zh-CN" altLang="en-US" b="1" dirty="0">
                <a:solidFill>
                  <a:srgbClr val="FF0000"/>
                </a:solidFill>
              </a:rPr>
              <a:t>天</a:t>
            </a:r>
            <a:r>
              <a:rPr lang="zh-CN" altLang="en-US" b="1" dirty="0">
                <a:solidFill>
                  <a:schemeClr val="tx1"/>
                </a:solidFill>
              </a:rPr>
              <a:t>）发现，</a:t>
            </a:r>
            <a:r>
              <a:rPr lang="en-US" altLang="zh-CN" b="1" dirty="0">
                <a:solidFill>
                  <a:schemeClr val="tx1"/>
                </a:solidFill>
              </a:rPr>
              <a:t>20μm</a:t>
            </a:r>
            <a:r>
              <a:rPr lang="zh-CN" altLang="en-US" b="1" dirty="0">
                <a:solidFill>
                  <a:schemeClr val="tx1"/>
                </a:solidFill>
              </a:rPr>
              <a:t>镀金钨丝</a:t>
            </a:r>
            <a:r>
              <a:rPr lang="zh-CN" altLang="en-US" b="1" dirty="0">
                <a:solidFill>
                  <a:srgbClr val="FF0000"/>
                </a:solidFill>
              </a:rPr>
              <a:t>没有明显的蠕变现象</a:t>
            </a:r>
            <a:r>
              <a:rPr lang="zh-CN" altLang="en-US" b="1" dirty="0">
                <a:solidFill>
                  <a:schemeClr val="tx1"/>
                </a:solidFill>
              </a:rPr>
              <a:t>，</a:t>
            </a:r>
            <a:r>
              <a:rPr lang="en-US" altLang="zh-CN" b="1" dirty="0">
                <a:solidFill>
                  <a:schemeClr val="tx1"/>
                </a:solidFill>
              </a:rPr>
              <a:t>100μm</a:t>
            </a:r>
            <a:r>
              <a:rPr lang="zh-CN" altLang="en-US" b="1" dirty="0">
                <a:solidFill>
                  <a:schemeClr val="tx1"/>
                </a:solidFill>
              </a:rPr>
              <a:t>的铝丝会有明显的</a:t>
            </a:r>
            <a:r>
              <a:rPr lang="zh-CN" altLang="en-US" b="1" dirty="0">
                <a:solidFill>
                  <a:srgbClr val="FF0000"/>
                </a:solidFill>
              </a:rPr>
              <a:t>蠕变现象，张力最终会降低到</a:t>
            </a:r>
            <a:r>
              <a:rPr lang="en-US" altLang="zh-CN" b="1" dirty="0">
                <a:solidFill>
                  <a:srgbClr val="FF0000"/>
                </a:solidFill>
              </a:rPr>
              <a:t>80g</a:t>
            </a:r>
            <a:r>
              <a:rPr lang="zh-CN" altLang="en-US" b="1" dirty="0">
                <a:solidFill>
                  <a:srgbClr val="FF0000"/>
                </a:solidFill>
              </a:rPr>
              <a:t>左右</a:t>
            </a:r>
            <a:r>
              <a:rPr lang="zh-CN" altLang="en-US" b="1" dirty="0">
                <a:solidFill>
                  <a:schemeClr val="tx1"/>
                </a:solidFill>
              </a:rPr>
              <a:t>。</a:t>
            </a:r>
            <a:endParaRPr lang="en-US" altLang="zh-CN" b="1" dirty="0">
              <a:solidFill>
                <a:schemeClr val="tx1"/>
              </a:solidFill>
            </a:endParaRPr>
          </a:p>
        </p:txBody>
      </p:sp>
      <p:pic>
        <p:nvPicPr>
          <p:cNvPr id="4" name="图片 3">
            <a:extLst>
              <a:ext uri="{FF2B5EF4-FFF2-40B4-BE49-F238E27FC236}">
                <a16:creationId xmlns:a16="http://schemas.microsoft.com/office/drawing/2014/main" id="{6748FAD5-BA1C-B566-1F76-9ADF3BFE3CDD}"/>
              </a:ext>
            </a:extLst>
          </p:cNvPr>
          <p:cNvPicPr>
            <a:picLocks noChangeAspect="1"/>
          </p:cNvPicPr>
          <p:nvPr/>
        </p:nvPicPr>
        <p:blipFill>
          <a:blip r:embed="rId3"/>
          <a:stretch>
            <a:fillRect/>
          </a:stretch>
        </p:blipFill>
        <p:spPr>
          <a:xfrm>
            <a:off x="6581670" y="898113"/>
            <a:ext cx="5085858" cy="2989017"/>
          </a:xfrm>
          <a:prstGeom prst="rect">
            <a:avLst/>
          </a:prstGeom>
        </p:spPr>
      </p:pic>
      <p:pic>
        <p:nvPicPr>
          <p:cNvPr id="13" name="图片 12">
            <a:extLst>
              <a:ext uri="{FF2B5EF4-FFF2-40B4-BE49-F238E27FC236}">
                <a16:creationId xmlns:a16="http://schemas.microsoft.com/office/drawing/2014/main" id="{2BECA567-2B15-CCCD-4B66-98FCEDA83A4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936059" y="1409031"/>
            <a:ext cx="2961723" cy="3289367"/>
          </a:xfrm>
          <a:prstGeom prst="rect">
            <a:avLst/>
          </a:prstGeom>
        </p:spPr>
      </p:pic>
      <p:sp>
        <p:nvSpPr>
          <p:cNvPr id="14" name="矩形: 圆角 13">
            <a:extLst>
              <a:ext uri="{FF2B5EF4-FFF2-40B4-BE49-F238E27FC236}">
                <a16:creationId xmlns:a16="http://schemas.microsoft.com/office/drawing/2014/main" id="{7CB72147-D2D2-1B52-B544-2D6A776ED2D5}"/>
              </a:ext>
            </a:extLst>
          </p:cNvPr>
          <p:cNvSpPr/>
          <p:nvPr/>
        </p:nvSpPr>
        <p:spPr>
          <a:xfrm>
            <a:off x="810097" y="1473939"/>
            <a:ext cx="1605936" cy="5351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信号发生器</a:t>
            </a:r>
          </a:p>
        </p:txBody>
      </p:sp>
      <p:cxnSp>
        <p:nvCxnSpPr>
          <p:cNvPr id="15" name="直接箭头连接符 14">
            <a:extLst>
              <a:ext uri="{FF2B5EF4-FFF2-40B4-BE49-F238E27FC236}">
                <a16:creationId xmlns:a16="http://schemas.microsoft.com/office/drawing/2014/main" id="{5A6DF586-4A18-5DC0-5DEB-8C9E3C2428AC}"/>
              </a:ext>
            </a:extLst>
          </p:cNvPr>
          <p:cNvCxnSpPr>
            <a:cxnSpLocks/>
          </p:cNvCxnSpPr>
          <p:nvPr/>
        </p:nvCxnSpPr>
        <p:spPr>
          <a:xfrm>
            <a:off x="1646185" y="3370675"/>
            <a:ext cx="0" cy="661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圆角 15">
            <a:extLst>
              <a:ext uri="{FF2B5EF4-FFF2-40B4-BE49-F238E27FC236}">
                <a16:creationId xmlns:a16="http://schemas.microsoft.com/office/drawing/2014/main" id="{5B5EA692-1A5B-0B67-39E7-3E66C2DA8436}"/>
              </a:ext>
            </a:extLst>
          </p:cNvPr>
          <p:cNvSpPr/>
          <p:nvPr/>
        </p:nvSpPr>
        <p:spPr>
          <a:xfrm>
            <a:off x="793677" y="2748628"/>
            <a:ext cx="1622356" cy="5612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待测丝</a:t>
            </a:r>
            <a:endParaRPr lang="en-US" altLang="zh-CN" dirty="0"/>
          </a:p>
          <a:p>
            <a:pPr algn="ctr"/>
            <a:r>
              <a:rPr lang="zh-CN" altLang="en-US" dirty="0"/>
              <a:t>磁场环境</a:t>
            </a:r>
          </a:p>
        </p:txBody>
      </p:sp>
      <p:sp>
        <p:nvSpPr>
          <p:cNvPr id="17" name="矩形: 圆角 16">
            <a:extLst>
              <a:ext uri="{FF2B5EF4-FFF2-40B4-BE49-F238E27FC236}">
                <a16:creationId xmlns:a16="http://schemas.microsoft.com/office/drawing/2014/main" id="{0E755356-4473-C769-C030-A34C179CFF23}"/>
              </a:ext>
            </a:extLst>
          </p:cNvPr>
          <p:cNvSpPr/>
          <p:nvPr/>
        </p:nvSpPr>
        <p:spPr>
          <a:xfrm flipH="1">
            <a:off x="778816" y="4082497"/>
            <a:ext cx="1637217" cy="5464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显微镜</a:t>
            </a:r>
          </a:p>
        </p:txBody>
      </p:sp>
      <p:sp>
        <p:nvSpPr>
          <p:cNvPr id="18" name="文本框 17">
            <a:extLst>
              <a:ext uri="{FF2B5EF4-FFF2-40B4-BE49-F238E27FC236}">
                <a16:creationId xmlns:a16="http://schemas.microsoft.com/office/drawing/2014/main" id="{D2F3055B-625D-3EF4-0526-807F52837948}"/>
              </a:ext>
            </a:extLst>
          </p:cNvPr>
          <p:cNvSpPr txBox="1"/>
          <p:nvPr/>
        </p:nvSpPr>
        <p:spPr>
          <a:xfrm>
            <a:off x="1588566" y="3543391"/>
            <a:ext cx="1209701" cy="369332"/>
          </a:xfrm>
          <a:prstGeom prst="rect">
            <a:avLst/>
          </a:prstGeom>
          <a:noFill/>
        </p:spPr>
        <p:txBody>
          <a:bodyPr wrap="square" rtlCol="0">
            <a:spAutoFit/>
          </a:bodyPr>
          <a:lstStyle/>
          <a:p>
            <a:r>
              <a:rPr lang="zh-CN" altLang="en-US" dirty="0"/>
              <a:t>振幅</a:t>
            </a:r>
          </a:p>
        </p:txBody>
      </p:sp>
      <p:sp>
        <p:nvSpPr>
          <p:cNvPr id="19" name="任意多边形: 形状 18">
            <a:extLst>
              <a:ext uri="{FF2B5EF4-FFF2-40B4-BE49-F238E27FC236}">
                <a16:creationId xmlns:a16="http://schemas.microsoft.com/office/drawing/2014/main" id="{EEC767E3-8DD4-5590-4768-8F85FEB46E98}"/>
              </a:ext>
            </a:extLst>
          </p:cNvPr>
          <p:cNvSpPr/>
          <p:nvPr/>
        </p:nvSpPr>
        <p:spPr>
          <a:xfrm>
            <a:off x="1716669" y="2266611"/>
            <a:ext cx="397956" cy="189211"/>
          </a:xfrm>
          <a:custGeom>
            <a:avLst/>
            <a:gdLst>
              <a:gd name="connsiteX0" fmla="*/ 0 w 976544"/>
              <a:gd name="connsiteY0" fmla="*/ 355107 h 559293"/>
              <a:gd name="connsiteX1" fmla="*/ 8878 w 976544"/>
              <a:gd name="connsiteY1" fmla="*/ 310718 h 559293"/>
              <a:gd name="connsiteX2" fmla="*/ 35511 w 976544"/>
              <a:gd name="connsiteY2" fmla="*/ 292963 h 559293"/>
              <a:gd name="connsiteX3" fmla="*/ 44389 w 976544"/>
              <a:gd name="connsiteY3" fmla="*/ 248575 h 559293"/>
              <a:gd name="connsiteX4" fmla="*/ 88777 w 976544"/>
              <a:gd name="connsiteY4" fmla="*/ 168676 h 559293"/>
              <a:gd name="connsiteX5" fmla="*/ 124288 w 976544"/>
              <a:gd name="connsiteY5" fmla="*/ 115410 h 559293"/>
              <a:gd name="connsiteX6" fmla="*/ 150921 w 976544"/>
              <a:gd name="connsiteY6" fmla="*/ 53266 h 559293"/>
              <a:gd name="connsiteX7" fmla="*/ 177554 w 976544"/>
              <a:gd name="connsiteY7" fmla="*/ 26633 h 559293"/>
              <a:gd name="connsiteX8" fmla="*/ 213064 w 976544"/>
              <a:gd name="connsiteY8" fmla="*/ 17755 h 559293"/>
              <a:gd name="connsiteX9" fmla="*/ 319597 w 976544"/>
              <a:gd name="connsiteY9" fmla="*/ 0 h 559293"/>
              <a:gd name="connsiteX10" fmla="*/ 355107 w 976544"/>
              <a:gd name="connsiteY10" fmla="*/ 17755 h 559293"/>
              <a:gd name="connsiteX11" fmla="*/ 435006 w 976544"/>
              <a:gd name="connsiteY11" fmla="*/ 44388 h 559293"/>
              <a:gd name="connsiteX12" fmla="*/ 461639 w 976544"/>
              <a:gd name="connsiteY12" fmla="*/ 79899 h 559293"/>
              <a:gd name="connsiteX13" fmla="*/ 470517 w 976544"/>
              <a:gd name="connsiteY13" fmla="*/ 115410 h 559293"/>
              <a:gd name="connsiteX14" fmla="*/ 488272 w 976544"/>
              <a:gd name="connsiteY14" fmla="*/ 168676 h 559293"/>
              <a:gd name="connsiteX15" fmla="*/ 497150 w 976544"/>
              <a:gd name="connsiteY15" fmla="*/ 221942 h 559293"/>
              <a:gd name="connsiteX16" fmla="*/ 532661 w 976544"/>
              <a:gd name="connsiteY16" fmla="*/ 284085 h 559293"/>
              <a:gd name="connsiteX17" fmla="*/ 559294 w 976544"/>
              <a:gd name="connsiteY17" fmla="*/ 346229 h 559293"/>
              <a:gd name="connsiteX18" fmla="*/ 585927 w 976544"/>
              <a:gd name="connsiteY18" fmla="*/ 381740 h 559293"/>
              <a:gd name="connsiteX19" fmla="*/ 621437 w 976544"/>
              <a:gd name="connsiteY19" fmla="*/ 443884 h 559293"/>
              <a:gd name="connsiteX20" fmla="*/ 648070 w 976544"/>
              <a:gd name="connsiteY20" fmla="*/ 479394 h 559293"/>
              <a:gd name="connsiteX21" fmla="*/ 674703 w 976544"/>
              <a:gd name="connsiteY21" fmla="*/ 523783 h 559293"/>
              <a:gd name="connsiteX22" fmla="*/ 825624 w 976544"/>
              <a:gd name="connsiteY22" fmla="*/ 559293 h 559293"/>
              <a:gd name="connsiteX23" fmla="*/ 870012 w 976544"/>
              <a:gd name="connsiteY23" fmla="*/ 497150 h 559293"/>
              <a:gd name="connsiteX24" fmla="*/ 887767 w 976544"/>
              <a:gd name="connsiteY24" fmla="*/ 470517 h 559293"/>
              <a:gd name="connsiteX25" fmla="*/ 905523 w 976544"/>
              <a:gd name="connsiteY25" fmla="*/ 435006 h 559293"/>
              <a:gd name="connsiteX26" fmla="*/ 923278 w 976544"/>
              <a:gd name="connsiteY26" fmla="*/ 408373 h 559293"/>
              <a:gd name="connsiteX27" fmla="*/ 941033 w 976544"/>
              <a:gd name="connsiteY27" fmla="*/ 372862 h 559293"/>
              <a:gd name="connsiteX28" fmla="*/ 949911 w 976544"/>
              <a:gd name="connsiteY28" fmla="*/ 346229 h 559293"/>
              <a:gd name="connsiteX29" fmla="*/ 976544 w 976544"/>
              <a:gd name="connsiteY29" fmla="*/ 292963 h 5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6544" h="559293">
                <a:moveTo>
                  <a:pt x="0" y="355107"/>
                </a:moveTo>
                <a:cubicBezTo>
                  <a:pt x="2959" y="340311"/>
                  <a:pt x="1392" y="323819"/>
                  <a:pt x="8878" y="310718"/>
                </a:cubicBezTo>
                <a:cubicBezTo>
                  <a:pt x="14172" y="301454"/>
                  <a:pt x="30217" y="302227"/>
                  <a:pt x="35511" y="292963"/>
                </a:cubicBezTo>
                <a:cubicBezTo>
                  <a:pt x="42997" y="279862"/>
                  <a:pt x="39617" y="262890"/>
                  <a:pt x="44389" y="248575"/>
                </a:cubicBezTo>
                <a:cubicBezTo>
                  <a:pt x="52940" y="222921"/>
                  <a:pt x="77396" y="191437"/>
                  <a:pt x="88777" y="168676"/>
                </a:cubicBezTo>
                <a:cubicBezTo>
                  <a:pt x="114473" y="117285"/>
                  <a:pt x="73801" y="165897"/>
                  <a:pt x="124288" y="115410"/>
                </a:cubicBezTo>
                <a:cubicBezTo>
                  <a:pt x="131533" y="93673"/>
                  <a:pt x="137206" y="72467"/>
                  <a:pt x="150921" y="53266"/>
                </a:cubicBezTo>
                <a:cubicBezTo>
                  <a:pt x="158218" y="43050"/>
                  <a:pt x="166653" y="32862"/>
                  <a:pt x="177554" y="26633"/>
                </a:cubicBezTo>
                <a:cubicBezTo>
                  <a:pt x="188147" y="20580"/>
                  <a:pt x="201072" y="20003"/>
                  <a:pt x="213064" y="17755"/>
                </a:cubicBezTo>
                <a:cubicBezTo>
                  <a:pt x="248448" y="11120"/>
                  <a:pt x="319597" y="0"/>
                  <a:pt x="319597" y="0"/>
                </a:cubicBezTo>
                <a:cubicBezTo>
                  <a:pt x="331434" y="5918"/>
                  <a:pt x="342755" y="13004"/>
                  <a:pt x="355107" y="17755"/>
                </a:cubicBezTo>
                <a:cubicBezTo>
                  <a:pt x="381309" y="27833"/>
                  <a:pt x="435006" y="44388"/>
                  <a:pt x="435006" y="44388"/>
                </a:cubicBezTo>
                <a:cubicBezTo>
                  <a:pt x="443884" y="56225"/>
                  <a:pt x="455022" y="66665"/>
                  <a:pt x="461639" y="79899"/>
                </a:cubicBezTo>
                <a:cubicBezTo>
                  <a:pt x="467096" y="90812"/>
                  <a:pt x="467011" y="103723"/>
                  <a:pt x="470517" y="115410"/>
                </a:cubicBezTo>
                <a:cubicBezTo>
                  <a:pt x="475895" y="133336"/>
                  <a:pt x="483733" y="150519"/>
                  <a:pt x="488272" y="168676"/>
                </a:cubicBezTo>
                <a:cubicBezTo>
                  <a:pt x="492638" y="186139"/>
                  <a:pt x="490688" y="205142"/>
                  <a:pt x="497150" y="221942"/>
                </a:cubicBezTo>
                <a:cubicBezTo>
                  <a:pt x="505715" y="244210"/>
                  <a:pt x="521991" y="262746"/>
                  <a:pt x="532661" y="284085"/>
                </a:cubicBezTo>
                <a:cubicBezTo>
                  <a:pt x="562872" y="344506"/>
                  <a:pt x="513100" y="272319"/>
                  <a:pt x="559294" y="346229"/>
                </a:cubicBezTo>
                <a:cubicBezTo>
                  <a:pt x="567136" y="358776"/>
                  <a:pt x="578741" y="368806"/>
                  <a:pt x="585927" y="381740"/>
                </a:cubicBezTo>
                <a:cubicBezTo>
                  <a:pt x="649546" y="496255"/>
                  <a:pt x="569957" y="382108"/>
                  <a:pt x="621437" y="443884"/>
                </a:cubicBezTo>
                <a:cubicBezTo>
                  <a:pt x="630909" y="455251"/>
                  <a:pt x="639863" y="467083"/>
                  <a:pt x="648070" y="479394"/>
                </a:cubicBezTo>
                <a:cubicBezTo>
                  <a:pt x="657642" y="493751"/>
                  <a:pt x="660748" y="513634"/>
                  <a:pt x="674703" y="523783"/>
                </a:cubicBezTo>
                <a:cubicBezTo>
                  <a:pt x="715866" y="553720"/>
                  <a:pt x="778834" y="554094"/>
                  <a:pt x="825624" y="559293"/>
                </a:cubicBezTo>
                <a:cubicBezTo>
                  <a:pt x="870969" y="529064"/>
                  <a:pt x="840151" y="556874"/>
                  <a:pt x="870012" y="497150"/>
                </a:cubicBezTo>
                <a:cubicBezTo>
                  <a:pt x="874784" y="487607"/>
                  <a:pt x="882473" y="479781"/>
                  <a:pt x="887767" y="470517"/>
                </a:cubicBezTo>
                <a:cubicBezTo>
                  <a:pt x="894333" y="459026"/>
                  <a:pt x="898957" y="446497"/>
                  <a:pt x="905523" y="435006"/>
                </a:cubicBezTo>
                <a:cubicBezTo>
                  <a:pt x="910817" y="425742"/>
                  <a:pt x="917985" y="417637"/>
                  <a:pt x="923278" y="408373"/>
                </a:cubicBezTo>
                <a:cubicBezTo>
                  <a:pt x="929844" y="396883"/>
                  <a:pt x="935820" y="385026"/>
                  <a:pt x="941033" y="372862"/>
                </a:cubicBezTo>
                <a:cubicBezTo>
                  <a:pt x="944719" y="364261"/>
                  <a:pt x="945726" y="354599"/>
                  <a:pt x="949911" y="346229"/>
                </a:cubicBezTo>
                <a:cubicBezTo>
                  <a:pt x="984330" y="277390"/>
                  <a:pt x="954229" y="359906"/>
                  <a:pt x="976544" y="292963"/>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0EEBD20D-F1DF-E5D2-6BAB-430D0B6FBF05}"/>
              </a:ext>
            </a:extLst>
          </p:cNvPr>
          <p:cNvCxnSpPr>
            <a:cxnSpLocks/>
          </p:cNvCxnSpPr>
          <p:nvPr/>
        </p:nvCxnSpPr>
        <p:spPr>
          <a:xfrm>
            <a:off x="1623229" y="2027220"/>
            <a:ext cx="0" cy="661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462F0EA7-8C9A-575C-FDBE-69BB2A04425C}"/>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12</a:t>
            </a:fld>
            <a:endParaRPr lang="zh-CN" altLang="en-US" sz="2400" dirty="0"/>
          </a:p>
        </p:txBody>
      </p:sp>
    </p:spTree>
    <p:extLst>
      <p:ext uri="{BB962C8B-B14F-4D97-AF65-F5344CB8AC3E}">
        <p14:creationId xmlns:p14="http://schemas.microsoft.com/office/powerpoint/2010/main" val="223960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69D98-5DED-1630-715A-ADCF49600DA7}"/>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62403D24-3562-E627-5F88-4F88CF86111F}"/>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丝张力优化</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丝参数测试（张力</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位移）</a:t>
            </a:r>
          </a:p>
        </p:txBody>
      </p:sp>
      <p:pic>
        <p:nvPicPr>
          <p:cNvPr id="6" name="图片 5">
            <a:extLst>
              <a:ext uri="{FF2B5EF4-FFF2-40B4-BE49-F238E27FC236}">
                <a16:creationId xmlns:a16="http://schemas.microsoft.com/office/drawing/2014/main" id="{D214E2F3-276B-4021-5DF3-9ADAE1592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33" y="1008134"/>
            <a:ext cx="4492301" cy="2582789"/>
          </a:xfrm>
          <a:prstGeom prst="rect">
            <a:avLst/>
          </a:prstGeom>
        </p:spPr>
      </p:pic>
      <p:pic>
        <p:nvPicPr>
          <p:cNvPr id="7" name="图片 6">
            <a:extLst>
              <a:ext uri="{FF2B5EF4-FFF2-40B4-BE49-F238E27FC236}">
                <a16:creationId xmlns:a16="http://schemas.microsoft.com/office/drawing/2014/main" id="{386148F7-9406-33C5-FC4F-78E6B57F1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33" y="3590923"/>
            <a:ext cx="4492301" cy="2331531"/>
          </a:xfrm>
          <a:prstGeom prst="rect">
            <a:avLst/>
          </a:prstGeom>
        </p:spPr>
      </p:pic>
      <p:pic>
        <p:nvPicPr>
          <p:cNvPr id="8" name="图片 7">
            <a:extLst>
              <a:ext uri="{FF2B5EF4-FFF2-40B4-BE49-F238E27FC236}">
                <a16:creationId xmlns:a16="http://schemas.microsoft.com/office/drawing/2014/main" id="{36342313-F630-DE76-CFB0-04514D6A5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060" y="1008134"/>
            <a:ext cx="4482705" cy="2415696"/>
          </a:xfrm>
          <a:prstGeom prst="rect">
            <a:avLst/>
          </a:prstGeom>
        </p:spPr>
      </p:pic>
      <p:pic>
        <p:nvPicPr>
          <p:cNvPr id="9" name="图片 8">
            <a:extLst>
              <a:ext uri="{FF2B5EF4-FFF2-40B4-BE49-F238E27FC236}">
                <a16:creationId xmlns:a16="http://schemas.microsoft.com/office/drawing/2014/main" id="{EEF2DD1B-7233-A972-9F01-C5EDD5C99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902" y="3434170"/>
            <a:ext cx="4419863" cy="2415696"/>
          </a:xfrm>
          <a:prstGeom prst="rect">
            <a:avLst/>
          </a:prstGeom>
        </p:spPr>
      </p:pic>
      <p:cxnSp>
        <p:nvCxnSpPr>
          <p:cNvPr id="10" name="直接连接符 9">
            <a:extLst>
              <a:ext uri="{FF2B5EF4-FFF2-40B4-BE49-F238E27FC236}">
                <a16:creationId xmlns:a16="http://schemas.microsoft.com/office/drawing/2014/main" id="{102809EE-D449-B9D2-BAC4-966A0293F1B0}"/>
              </a:ext>
            </a:extLst>
          </p:cNvPr>
          <p:cNvCxnSpPr>
            <a:cxnSpLocks/>
          </p:cNvCxnSpPr>
          <p:nvPr/>
        </p:nvCxnSpPr>
        <p:spPr>
          <a:xfrm>
            <a:off x="2239677" y="1207150"/>
            <a:ext cx="0" cy="20228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38DC41F-0BC5-6EFE-31D3-BE068CA72A6B}"/>
              </a:ext>
            </a:extLst>
          </p:cNvPr>
          <p:cNvCxnSpPr>
            <a:cxnSpLocks/>
          </p:cNvCxnSpPr>
          <p:nvPr/>
        </p:nvCxnSpPr>
        <p:spPr>
          <a:xfrm>
            <a:off x="7886851" y="1325145"/>
            <a:ext cx="0" cy="17816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AE130511-ECE9-AC9B-A51B-999BD6340FF0}"/>
              </a:ext>
            </a:extLst>
          </p:cNvPr>
          <p:cNvSpPr txBox="1"/>
          <p:nvPr/>
        </p:nvSpPr>
        <p:spPr>
          <a:xfrm>
            <a:off x="439588" y="5925322"/>
            <a:ext cx="5290389" cy="793487"/>
          </a:xfrm>
          <a:prstGeom prst="rect">
            <a:avLst/>
          </a:prstGeom>
          <a:noFill/>
        </p:spPr>
        <p:txBody>
          <a:bodyPr wrap="square" rtlCol="0">
            <a:spAutoFit/>
          </a:bodyPr>
          <a:lstStyle/>
          <a:p>
            <a:pPr>
              <a:lnSpc>
                <a:spcPct val="150000"/>
              </a:lnSpc>
            </a:pPr>
            <a:r>
              <a:rPr lang="zh-CN" altLang="en-US" sz="1600" dirty="0"/>
              <a:t>对于</a:t>
            </a:r>
            <a:r>
              <a:rPr lang="en-US" altLang="zh-CN" sz="1600" dirty="0"/>
              <a:t>1.5m</a:t>
            </a:r>
            <a:r>
              <a:rPr lang="zh-CN" altLang="en-US" sz="1600" dirty="0"/>
              <a:t>镀金钨丝，在</a:t>
            </a:r>
            <a:r>
              <a:rPr lang="en-US" altLang="zh-CN" sz="1600" dirty="0"/>
              <a:t>7mm</a:t>
            </a:r>
            <a:r>
              <a:rPr lang="zh-CN" altLang="en-US" sz="1600" dirty="0"/>
              <a:t>以内处于弹性形变阶段。结果显示：</a:t>
            </a:r>
            <a:r>
              <a:rPr lang="zh-CN" altLang="en-US" sz="1600" dirty="0">
                <a:solidFill>
                  <a:srgbClr val="FF0000"/>
                </a:solidFill>
              </a:rPr>
              <a:t>这个长度下，每拉伸</a:t>
            </a:r>
            <a:r>
              <a:rPr lang="en-US" altLang="zh-CN" sz="1600" dirty="0">
                <a:solidFill>
                  <a:srgbClr val="FF0000"/>
                </a:solidFill>
              </a:rPr>
              <a:t>1mm</a:t>
            </a:r>
            <a:r>
              <a:rPr lang="zh-CN" altLang="en-US" sz="1600" dirty="0">
                <a:solidFill>
                  <a:srgbClr val="FF0000"/>
                </a:solidFill>
              </a:rPr>
              <a:t>，张力变化</a:t>
            </a:r>
            <a:r>
              <a:rPr lang="en-US" altLang="zh-CN" sz="1600" dirty="0">
                <a:solidFill>
                  <a:srgbClr val="FF0000"/>
                </a:solidFill>
              </a:rPr>
              <a:t>7.7g</a:t>
            </a:r>
            <a:r>
              <a:rPr lang="zh-CN" altLang="en-US" sz="1600" dirty="0">
                <a:solidFill>
                  <a:srgbClr val="FF0000"/>
                </a:solidFill>
              </a:rPr>
              <a:t>左右。</a:t>
            </a:r>
          </a:p>
        </p:txBody>
      </p:sp>
      <p:sp>
        <p:nvSpPr>
          <p:cNvPr id="23" name="文本框 22">
            <a:extLst>
              <a:ext uri="{FF2B5EF4-FFF2-40B4-BE49-F238E27FC236}">
                <a16:creationId xmlns:a16="http://schemas.microsoft.com/office/drawing/2014/main" id="{7CED3372-4CEC-E6DA-97DF-9E788FBD7D54}"/>
              </a:ext>
            </a:extLst>
          </p:cNvPr>
          <p:cNvSpPr txBox="1"/>
          <p:nvPr/>
        </p:nvSpPr>
        <p:spPr>
          <a:xfrm>
            <a:off x="6462025" y="5925322"/>
            <a:ext cx="5047856" cy="793487"/>
          </a:xfrm>
          <a:prstGeom prst="rect">
            <a:avLst/>
          </a:prstGeom>
          <a:noFill/>
        </p:spPr>
        <p:txBody>
          <a:bodyPr wrap="square" rtlCol="0">
            <a:spAutoFit/>
          </a:bodyPr>
          <a:lstStyle/>
          <a:p>
            <a:pPr>
              <a:lnSpc>
                <a:spcPct val="150000"/>
              </a:lnSpc>
            </a:pPr>
            <a:r>
              <a:rPr lang="zh-CN" altLang="en-US" sz="1600" dirty="0"/>
              <a:t>对于</a:t>
            </a:r>
            <a:r>
              <a:rPr lang="en-US" altLang="zh-CN" sz="1600" dirty="0"/>
              <a:t>1.5m</a:t>
            </a:r>
            <a:r>
              <a:rPr lang="zh-CN" altLang="en-US" sz="1600" dirty="0"/>
              <a:t>铝丝，在</a:t>
            </a:r>
            <a:r>
              <a:rPr lang="en-US" altLang="zh-CN" sz="1600" dirty="0"/>
              <a:t>3.5mm</a:t>
            </a:r>
            <a:r>
              <a:rPr lang="zh-CN" altLang="en-US" sz="1600" dirty="0"/>
              <a:t>以内处于弹性形变阶段。结果显示：</a:t>
            </a:r>
            <a:r>
              <a:rPr lang="zh-CN" altLang="en-US" sz="1600" dirty="0">
                <a:solidFill>
                  <a:srgbClr val="FF0000"/>
                </a:solidFill>
              </a:rPr>
              <a:t>这个长度下，每拉伸</a:t>
            </a:r>
            <a:r>
              <a:rPr lang="en-US" altLang="zh-CN" sz="1600" dirty="0">
                <a:solidFill>
                  <a:srgbClr val="FF0000"/>
                </a:solidFill>
              </a:rPr>
              <a:t>1mm</a:t>
            </a:r>
            <a:r>
              <a:rPr lang="zh-CN" altLang="en-US" sz="1600" dirty="0">
                <a:solidFill>
                  <a:srgbClr val="FF0000"/>
                </a:solidFill>
              </a:rPr>
              <a:t>，张力变化</a:t>
            </a:r>
            <a:r>
              <a:rPr lang="en-US" altLang="zh-CN" sz="1600" dirty="0">
                <a:solidFill>
                  <a:srgbClr val="FF0000"/>
                </a:solidFill>
              </a:rPr>
              <a:t>15g</a:t>
            </a:r>
            <a:r>
              <a:rPr lang="zh-CN" altLang="en-US" sz="1600" dirty="0">
                <a:solidFill>
                  <a:srgbClr val="FF0000"/>
                </a:solidFill>
              </a:rPr>
              <a:t>左右。</a:t>
            </a:r>
          </a:p>
        </p:txBody>
      </p:sp>
      <p:sp>
        <p:nvSpPr>
          <p:cNvPr id="2" name="灯片编号占位符 1">
            <a:extLst>
              <a:ext uri="{FF2B5EF4-FFF2-40B4-BE49-F238E27FC236}">
                <a16:creationId xmlns:a16="http://schemas.microsoft.com/office/drawing/2014/main" id="{2E871692-9CA4-950C-8277-D1E4E1D2B2DC}"/>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13</a:t>
            </a:fld>
            <a:endParaRPr lang="zh-CN" altLang="en-US" sz="2400" dirty="0"/>
          </a:p>
        </p:txBody>
      </p:sp>
    </p:spTree>
    <p:extLst>
      <p:ext uri="{BB962C8B-B14F-4D97-AF65-F5344CB8AC3E}">
        <p14:creationId xmlns:p14="http://schemas.microsoft.com/office/powerpoint/2010/main" val="175949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BB63EC14-CDD3-E548-6FF5-C4818CFB151B}"/>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定位子进展</a:t>
            </a:r>
          </a:p>
        </p:txBody>
      </p:sp>
      <p:pic>
        <p:nvPicPr>
          <p:cNvPr id="71" name="图片 70">
            <a:extLst>
              <a:ext uri="{FF2B5EF4-FFF2-40B4-BE49-F238E27FC236}">
                <a16:creationId xmlns:a16="http://schemas.microsoft.com/office/drawing/2014/main" id="{BA5BA052-8F33-9E53-BC40-1759CCDAB22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85762" y="3387688"/>
            <a:ext cx="1779658" cy="1021894"/>
          </a:xfrm>
          <a:prstGeom prst="rect">
            <a:avLst/>
          </a:prstGeom>
        </p:spPr>
      </p:pic>
      <p:pic>
        <p:nvPicPr>
          <p:cNvPr id="72" name="图片 71">
            <a:extLst>
              <a:ext uri="{FF2B5EF4-FFF2-40B4-BE49-F238E27FC236}">
                <a16:creationId xmlns:a16="http://schemas.microsoft.com/office/drawing/2014/main" id="{520390F6-D371-1A5B-A88C-60591AF2601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8526" y="1508875"/>
            <a:ext cx="2497456" cy="617220"/>
          </a:xfrm>
          <a:prstGeom prst="rect">
            <a:avLst/>
          </a:prstGeom>
        </p:spPr>
      </p:pic>
      <p:pic>
        <p:nvPicPr>
          <p:cNvPr id="73" name="图片 72">
            <a:extLst>
              <a:ext uri="{FF2B5EF4-FFF2-40B4-BE49-F238E27FC236}">
                <a16:creationId xmlns:a16="http://schemas.microsoft.com/office/drawing/2014/main" id="{29FAD9E7-9D80-1FE1-4B94-9E4D8298090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5326" y="3423806"/>
            <a:ext cx="1991101" cy="700873"/>
          </a:xfrm>
          <a:prstGeom prst="rect">
            <a:avLst/>
          </a:prstGeom>
        </p:spPr>
      </p:pic>
      <p:sp>
        <p:nvSpPr>
          <p:cNvPr id="74" name="文本框 73">
            <a:extLst>
              <a:ext uri="{FF2B5EF4-FFF2-40B4-BE49-F238E27FC236}">
                <a16:creationId xmlns:a16="http://schemas.microsoft.com/office/drawing/2014/main" id="{C825BF96-4773-B466-CEC5-82894DCF5A3B}"/>
              </a:ext>
            </a:extLst>
          </p:cNvPr>
          <p:cNvSpPr txBox="1"/>
          <p:nvPr/>
        </p:nvSpPr>
        <p:spPr>
          <a:xfrm>
            <a:off x="1178047" y="2293617"/>
            <a:ext cx="1005840" cy="507831"/>
          </a:xfrm>
          <a:prstGeom prst="rect">
            <a:avLst/>
          </a:prstGeom>
          <a:noFill/>
        </p:spPr>
        <p:txBody>
          <a:bodyPr wrap="square" rtlCol="0">
            <a:spAutoFit/>
          </a:bodyPr>
          <a:lstStyle/>
          <a:p>
            <a:pPr algn="ctr" defTabSz="685800">
              <a:defRPr/>
            </a:pPr>
            <a:r>
              <a:rPr lang="en-US" altLang="zh-CN" sz="1350" dirty="0" err="1">
                <a:solidFill>
                  <a:prstClr val="black"/>
                </a:solidFill>
                <a:latin typeface="Arial"/>
                <a:ea typeface="微软雅黑"/>
              </a:rPr>
              <a:t>BESⅢ</a:t>
            </a:r>
            <a:r>
              <a:rPr lang="en-US" altLang="zh-CN" sz="1350" dirty="0">
                <a:solidFill>
                  <a:prstClr val="black"/>
                </a:solidFill>
                <a:latin typeface="Arial"/>
                <a:ea typeface="微软雅黑"/>
              </a:rPr>
              <a:t> </a:t>
            </a:r>
          </a:p>
          <a:p>
            <a:pPr algn="ctr" defTabSz="685800">
              <a:defRPr/>
            </a:pPr>
            <a:r>
              <a:rPr lang="zh-CN" altLang="en-US" sz="1350" dirty="0">
                <a:solidFill>
                  <a:prstClr val="black"/>
                </a:solidFill>
                <a:latin typeface="Arial"/>
                <a:ea typeface="微软雅黑"/>
              </a:rPr>
              <a:t>定位子</a:t>
            </a:r>
          </a:p>
        </p:txBody>
      </p:sp>
      <p:sp>
        <p:nvSpPr>
          <p:cNvPr id="75" name="文本框 74">
            <a:extLst>
              <a:ext uri="{FF2B5EF4-FFF2-40B4-BE49-F238E27FC236}">
                <a16:creationId xmlns:a16="http://schemas.microsoft.com/office/drawing/2014/main" id="{024E9AB9-6618-A87F-A52F-9220EB9F50E7}"/>
              </a:ext>
            </a:extLst>
          </p:cNvPr>
          <p:cNvSpPr txBox="1"/>
          <p:nvPr/>
        </p:nvSpPr>
        <p:spPr>
          <a:xfrm>
            <a:off x="1178047" y="4306246"/>
            <a:ext cx="1005840" cy="507831"/>
          </a:xfrm>
          <a:prstGeom prst="rect">
            <a:avLst/>
          </a:prstGeom>
          <a:noFill/>
        </p:spPr>
        <p:txBody>
          <a:bodyPr wrap="square" rtlCol="0">
            <a:spAutoFit/>
          </a:bodyPr>
          <a:lstStyle/>
          <a:p>
            <a:pPr algn="ctr" defTabSz="685800">
              <a:defRPr/>
            </a:pPr>
            <a:r>
              <a:rPr lang="en-US" altLang="zh-CN" sz="1350" dirty="0" err="1">
                <a:solidFill>
                  <a:prstClr val="black"/>
                </a:solidFill>
                <a:latin typeface="Arial"/>
                <a:ea typeface="微软雅黑"/>
              </a:rPr>
              <a:t>BELLEⅡ</a:t>
            </a:r>
            <a:r>
              <a:rPr lang="en-US" altLang="zh-CN" sz="1350" dirty="0">
                <a:solidFill>
                  <a:prstClr val="black"/>
                </a:solidFill>
                <a:latin typeface="Arial"/>
                <a:ea typeface="微软雅黑"/>
              </a:rPr>
              <a:t> </a:t>
            </a:r>
          </a:p>
          <a:p>
            <a:pPr algn="ctr" defTabSz="685800">
              <a:defRPr/>
            </a:pPr>
            <a:r>
              <a:rPr lang="zh-CN" altLang="en-US" sz="1350" dirty="0">
                <a:solidFill>
                  <a:prstClr val="black"/>
                </a:solidFill>
                <a:latin typeface="Arial"/>
                <a:ea typeface="微软雅黑"/>
              </a:rPr>
              <a:t>定位子</a:t>
            </a:r>
          </a:p>
        </p:txBody>
      </p:sp>
      <p:pic>
        <p:nvPicPr>
          <p:cNvPr id="76" name="图片 75">
            <a:extLst>
              <a:ext uri="{FF2B5EF4-FFF2-40B4-BE49-F238E27FC236}">
                <a16:creationId xmlns:a16="http://schemas.microsoft.com/office/drawing/2014/main" id="{8847847A-D37A-002A-7A13-DF417A89F7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4070611" y="898081"/>
            <a:ext cx="484748" cy="2051656"/>
          </a:xfrm>
          <a:prstGeom prst="rect">
            <a:avLst/>
          </a:prstGeom>
        </p:spPr>
      </p:pic>
      <p:sp>
        <p:nvSpPr>
          <p:cNvPr id="77" name="文本框 76">
            <a:extLst>
              <a:ext uri="{FF2B5EF4-FFF2-40B4-BE49-F238E27FC236}">
                <a16:creationId xmlns:a16="http://schemas.microsoft.com/office/drawing/2014/main" id="{199F5545-271B-50AE-4645-FAEBACFE328E}"/>
              </a:ext>
            </a:extLst>
          </p:cNvPr>
          <p:cNvSpPr txBox="1"/>
          <p:nvPr/>
        </p:nvSpPr>
        <p:spPr>
          <a:xfrm>
            <a:off x="3422379" y="2309950"/>
            <a:ext cx="1781213"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V1</a:t>
            </a:r>
          </a:p>
          <a:p>
            <a:pPr algn="ctr" defTabSz="685800">
              <a:defRPr/>
            </a:pPr>
            <a:r>
              <a:rPr lang="zh-CN" altLang="en-US" sz="1350" dirty="0">
                <a:solidFill>
                  <a:prstClr val="black"/>
                </a:solidFill>
                <a:latin typeface="Arial"/>
                <a:ea typeface="微软雅黑"/>
              </a:rPr>
              <a:t>铜管，放电工艺</a:t>
            </a:r>
          </a:p>
        </p:txBody>
      </p:sp>
      <p:sp>
        <p:nvSpPr>
          <p:cNvPr id="78" name="文本框 77">
            <a:extLst>
              <a:ext uri="{FF2B5EF4-FFF2-40B4-BE49-F238E27FC236}">
                <a16:creationId xmlns:a16="http://schemas.microsoft.com/office/drawing/2014/main" id="{14385BBF-AD99-82D5-64FE-53041EA24D2C}"/>
              </a:ext>
            </a:extLst>
          </p:cNvPr>
          <p:cNvSpPr txBox="1"/>
          <p:nvPr/>
        </p:nvSpPr>
        <p:spPr>
          <a:xfrm>
            <a:off x="3345871" y="4469422"/>
            <a:ext cx="1866356"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V2</a:t>
            </a:r>
          </a:p>
          <a:p>
            <a:pPr algn="ctr" defTabSz="685800">
              <a:defRPr/>
            </a:pPr>
            <a:r>
              <a:rPr lang="zh-CN" altLang="en-US" sz="1350" dirty="0">
                <a:solidFill>
                  <a:prstClr val="black"/>
                </a:solidFill>
                <a:latin typeface="Arial"/>
                <a:ea typeface="微软雅黑"/>
              </a:rPr>
              <a:t>铝管，拉丝工艺</a:t>
            </a:r>
          </a:p>
        </p:txBody>
      </p:sp>
      <p:pic>
        <p:nvPicPr>
          <p:cNvPr id="79" name="图片 78">
            <a:extLst>
              <a:ext uri="{FF2B5EF4-FFF2-40B4-BE49-F238E27FC236}">
                <a16:creationId xmlns:a16="http://schemas.microsoft.com/office/drawing/2014/main" id="{2FC18B74-B3C1-3326-334E-030693DE78F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19175" y="3370310"/>
            <a:ext cx="1719749" cy="1026302"/>
          </a:xfrm>
          <a:prstGeom prst="rect">
            <a:avLst/>
          </a:prstGeom>
        </p:spPr>
      </p:pic>
      <p:sp>
        <p:nvSpPr>
          <p:cNvPr id="80" name="文本框 79">
            <a:extLst>
              <a:ext uri="{FF2B5EF4-FFF2-40B4-BE49-F238E27FC236}">
                <a16:creationId xmlns:a16="http://schemas.microsoft.com/office/drawing/2014/main" id="{EB9995DF-8776-CD57-8286-665385B2B3D1}"/>
              </a:ext>
            </a:extLst>
          </p:cNvPr>
          <p:cNvSpPr txBox="1"/>
          <p:nvPr/>
        </p:nvSpPr>
        <p:spPr>
          <a:xfrm>
            <a:off x="5807587" y="4469422"/>
            <a:ext cx="1779658"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V3</a:t>
            </a:r>
          </a:p>
          <a:p>
            <a:pPr algn="ctr" defTabSz="685800">
              <a:defRPr/>
            </a:pPr>
            <a:r>
              <a:rPr lang="zh-CN" altLang="en-US" sz="1350" dirty="0">
                <a:solidFill>
                  <a:prstClr val="black"/>
                </a:solidFill>
                <a:latin typeface="Arial"/>
                <a:ea typeface="微软雅黑"/>
              </a:rPr>
              <a:t>小尺寸</a:t>
            </a:r>
            <a:endParaRPr lang="en-US" altLang="zh-CN" sz="1350" dirty="0">
              <a:solidFill>
                <a:prstClr val="black"/>
              </a:solidFill>
              <a:latin typeface="Arial"/>
              <a:ea typeface="微软雅黑"/>
            </a:endParaRPr>
          </a:p>
        </p:txBody>
      </p:sp>
      <p:sp>
        <p:nvSpPr>
          <p:cNvPr id="81" name="矩形 80">
            <a:extLst>
              <a:ext uri="{FF2B5EF4-FFF2-40B4-BE49-F238E27FC236}">
                <a16:creationId xmlns:a16="http://schemas.microsoft.com/office/drawing/2014/main" id="{7BA7C5E5-92A5-DB3E-63C4-CC38B20F15DA}"/>
              </a:ext>
            </a:extLst>
          </p:cNvPr>
          <p:cNvSpPr/>
          <p:nvPr/>
        </p:nvSpPr>
        <p:spPr>
          <a:xfrm>
            <a:off x="472149" y="1278948"/>
            <a:ext cx="2497456" cy="3726057"/>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2" name="箭头: 右 81">
            <a:extLst>
              <a:ext uri="{FF2B5EF4-FFF2-40B4-BE49-F238E27FC236}">
                <a16:creationId xmlns:a16="http://schemas.microsoft.com/office/drawing/2014/main" id="{9CEB8D8F-2548-B201-7FCE-385ABF4EB091}"/>
              </a:ext>
            </a:extLst>
          </p:cNvPr>
          <p:cNvSpPr/>
          <p:nvPr/>
        </p:nvSpPr>
        <p:spPr>
          <a:xfrm rot="5400000">
            <a:off x="4184922" y="3012547"/>
            <a:ext cx="206021" cy="222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3" name="箭头: 右 82">
            <a:extLst>
              <a:ext uri="{FF2B5EF4-FFF2-40B4-BE49-F238E27FC236}">
                <a16:creationId xmlns:a16="http://schemas.microsoft.com/office/drawing/2014/main" id="{5D55D355-391B-9093-4DB3-ED975F6A9994}"/>
              </a:ext>
            </a:extLst>
          </p:cNvPr>
          <p:cNvSpPr/>
          <p:nvPr/>
        </p:nvSpPr>
        <p:spPr>
          <a:xfrm>
            <a:off x="5375804" y="3977185"/>
            <a:ext cx="233810" cy="26461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4" name="矩形 83">
            <a:extLst>
              <a:ext uri="{FF2B5EF4-FFF2-40B4-BE49-F238E27FC236}">
                <a16:creationId xmlns:a16="http://schemas.microsoft.com/office/drawing/2014/main" id="{6612FF94-F307-708B-C1D6-C3DC2D8550B3}"/>
              </a:ext>
            </a:extLst>
          </p:cNvPr>
          <p:cNvSpPr/>
          <p:nvPr/>
        </p:nvSpPr>
        <p:spPr>
          <a:xfrm>
            <a:off x="5609614" y="3264348"/>
            <a:ext cx="2120662" cy="1740658"/>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5" name="矩形 84">
            <a:extLst>
              <a:ext uri="{FF2B5EF4-FFF2-40B4-BE49-F238E27FC236}">
                <a16:creationId xmlns:a16="http://schemas.microsoft.com/office/drawing/2014/main" id="{C3E4734C-A23D-49E2-9E73-59486E4E102E}"/>
              </a:ext>
            </a:extLst>
          </p:cNvPr>
          <p:cNvSpPr/>
          <p:nvPr/>
        </p:nvSpPr>
        <p:spPr>
          <a:xfrm>
            <a:off x="3220615" y="3265818"/>
            <a:ext cx="2120662" cy="1739187"/>
          </a:xfrm>
          <a:prstGeom prst="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6" name="矩形 85">
            <a:extLst>
              <a:ext uri="{FF2B5EF4-FFF2-40B4-BE49-F238E27FC236}">
                <a16:creationId xmlns:a16="http://schemas.microsoft.com/office/drawing/2014/main" id="{B9B25B73-82B6-06D0-936E-BC2C187CEC45}"/>
              </a:ext>
            </a:extLst>
          </p:cNvPr>
          <p:cNvSpPr/>
          <p:nvPr/>
        </p:nvSpPr>
        <p:spPr>
          <a:xfrm>
            <a:off x="3214826" y="1299836"/>
            <a:ext cx="2120662" cy="1680073"/>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7" name="箭头: 右 86">
            <a:extLst>
              <a:ext uri="{FF2B5EF4-FFF2-40B4-BE49-F238E27FC236}">
                <a16:creationId xmlns:a16="http://schemas.microsoft.com/office/drawing/2014/main" id="{712F634D-668D-C1A7-F1C3-1D9A1224EDBE}"/>
              </a:ext>
            </a:extLst>
          </p:cNvPr>
          <p:cNvSpPr/>
          <p:nvPr/>
        </p:nvSpPr>
        <p:spPr>
          <a:xfrm rot="16200000">
            <a:off x="6560192" y="3026099"/>
            <a:ext cx="198934" cy="2220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8" name="矩形 87">
            <a:extLst>
              <a:ext uri="{FF2B5EF4-FFF2-40B4-BE49-F238E27FC236}">
                <a16:creationId xmlns:a16="http://schemas.microsoft.com/office/drawing/2014/main" id="{2A0D9A63-CCA6-10F0-3363-C1F4B1CD2A7A}"/>
              </a:ext>
            </a:extLst>
          </p:cNvPr>
          <p:cNvSpPr/>
          <p:nvPr/>
        </p:nvSpPr>
        <p:spPr>
          <a:xfrm>
            <a:off x="5591317" y="1299836"/>
            <a:ext cx="2138960" cy="1689442"/>
          </a:xfrm>
          <a:prstGeom prst="rect">
            <a:avLst/>
          </a:prstGeom>
          <a:noFill/>
          <a:ln w="28575">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89" name="文本框 88">
            <a:extLst>
              <a:ext uri="{FF2B5EF4-FFF2-40B4-BE49-F238E27FC236}">
                <a16:creationId xmlns:a16="http://schemas.microsoft.com/office/drawing/2014/main" id="{A968CBA9-4030-8581-2959-3F0D507E110E}"/>
              </a:ext>
            </a:extLst>
          </p:cNvPr>
          <p:cNvSpPr txBox="1"/>
          <p:nvPr/>
        </p:nvSpPr>
        <p:spPr>
          <a:xfrm>
            <a:off x="6049530" y="2392171"/>
            <a:ext cx="1499925" cy="507831"/>
          </a:xfrm>
          <a:prstGeom prst="rect">
            <a:avLst/>
          </a:prstGeom>
          <a:noFill/>
        </p:spPr>
        <p:txBody>
          <a:bodyPr wrap="square" rtlCol="0">
            <a:spAutoFit/>
          </a:bodyPr>
          <a:lstStyle/>
          <a:p>
            <a:pPr algn="ct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V4</a:t>
            </a:r>
          </a:p>
          <a:p>
            <a:pPr algn="ctr" defTabSz="685800">
              <a:defRPr/>
            </a:pPr>
            <a:r>
              <a:rPr lang="zh-CN" altLang="en-US" sz="1350" dirty="0">
                <a:solidFill>
                  <a:prstClr val="black"/>
                </a:solidFill>
                <a:latin typeface="Arial"/>
                <a:ea typeface="微软雅黑"/>
              </a:rPr>
              <a:t>绝缘定位子设计</a:t>
            </a:r>
            <a:endParaRPr lang="en-US" altLang="zh-CN" sz="1350" dirty="0">
              <a:solidFill>
                <a:prstClr val="black"/>
              </a:solidFill>
              <a:latin typeface="Arial"/>
              <a:ea typeface="微软雅黑"/>
            </a:endParaRPr>
          </a:p>
        </p:txBody>
      </p:sp>
      <p:pic>
        <p:nvPicPr>
          <p:cNvPr id="90" name="图片 89">
            <a:extLst>
              <a:ext uri="{FF2B5EF4-FFF2-40B4-BE49-F238E27FC236}">
                <a16:creationId xmlns:a16="http://schemas.microsoft.com/office/drawing/2014/main" id="{56C38A25-014F-ACE7-2FA8-47EEB710A818}"/>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5776851" y="1444800"/>
            <a:ext cx="1890995" cy="739039"/>
          </a:xfrm>
          <a:prstGeom prst="rect">
            <a:avLst/>
          </a:prstGeom>
        </p:spPr>
      </p:pic>
      <p:cxnSp>
        <p:nvCxnSpPr>
          <p:cNvPr id="91" name="直接连接符 90">
            <a:extLst>
              <a:ext uri="{FF2B5EF4-FFF2-40B4-BE49-F238E27FC236}">
                <a16:creationId xmlns:a16="http://schemas.microsoft.com/office/drawing/2014/main" id="{EBBC080C-31B6-1BBD-AEE5-E2E7F205D553}"/>
              </a:ext>
            </a:extLst>
          </p:cNvPr>
          <p:cNvCxnSpPr>
            <a:cxnSpLocks/>
            <a:stCxn id="81" idx="1"/>
            <a:endCxn id="81" idx="3"/>
          </p:cNvCxnSpPr>
          <p:nvPr/>
        </p:nvCxnSpPr>
        <p:spPr>
          <a:xfrm>
            <a:off x="472149" y="3141977"/>
            <a:ext cx="249745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92" name="图片 91">
            <a:extLst>
              <a:ext uri="{FF2B5EF4-FFF2-40B4-BE49-F238E27FC236}">
                <a16:creationId xmlns:a16="http://schemas.microsoft.com/office/drawing/2014/main" id="{BE2B8776-BCE1-7C94-1D8F-70D7B10A70AD}"/>
              </a:ext>
            </a:extLst>
          </p:cNvPr>
          <p:cNvPicPr>
            <a:picLocks noChangeAspect="1"/>
          </p:cNvPicPr>
          <p:nvPr/>
        </p:nvPicPr>
        <p:blipFill>
          <a:blip r:embed="rId9">
            <a:clrChange>
              <a:clrFrom>
                <a:srgbClr val="D4D4D4">
                  <a:alpha val="100000"/>
                </a:srgbClr>
              </a:clrFrom>
              <a:clrTo>
                <a:srgbClr val="D4D4D4">
                  <a:alpha val="100000"/>
                  <a:alpha val="0"/>
                </a:srgbClr>
              </a:clrTo>
            </a:clrChange>
          </a:blip>
          <a:stretch>
            <a:fillRect/>
          </a:stretch>
        </p:blipFill>
        <p:spPr>
          <a:xfrm>
            <a:off x="9098130" y="1055516"/>
            <a:ext cx="751195" cy="2881986"/>
          </a:xfrm>
          <a:prstGeom prst="rect">
            <a:avLst/>
          </a:prstGeom>
        </p:spPr>
      </p:pic>
      <p:pic>
        <p:nvPicPr>
          <p:cNvPr id="93" name="图片 92">
            <a:extLst>
              <a:ext uri="{FF2B5EF4-FFF2-40B4-BE49-F238E27FC236}">
                <a16:creationId xmlns:a16="http://schemas.microsoft.com/office/drawing/2014/main" id="{2B4F08AE-09C7-A590-2122-F935AE3CCD9A}"/>
              </a:ext>
            </a:extLst>
          </p:cNvPr>
          <p:cNvPicPr>
            <a:picLocks noChangeAspect="1"/>
          </p:cNvPicPr>
          <p:nvPr/>
        </p:nvPicPr>
        <p:blipFill>
          <a:blip r:embed="rId10">
            <a:clrChange>
              <a:clrFrom>
                <a:srgbClr val="D4D4D4">
                  <a:alpha val="100000"/>
                </a:srgbClr>
              </a:clrFrom>
              <a:clrTo>
                <a:srgbClr val="D4D4D4">
                  <a:alpha val="100000"/>
                  <a:alpha val="0"/>
                </a:srgbClr>
              </a:clrTo>
            </a:clrChange>
          </a:blip>
          <a:stretch>
            <a:fillRect/>
          </a:stretch>
        </p:blipFill>
        <p:spPr>
          <a:xfrm rot="5400000">
            <a:off x="7882398" y="1981246"/>
            <a:ext cx="1635491" cy="802139"/>
          </a:xfrm>
          <a:prstGeom prst="rect">
            <a:avLst/>
          </a:prstGeom>
        </p:spPr>
      </p:pic>
      <p:cxnSp>
        <p:nvCxnSpPr>
          <p:cNvPr id="94" name="直接箭头连接符 93">
            <a:extLst>
              <a:ext uri="{FF2B5EF4-FFF2-40B4-BE49-F238E27FC236}">
                <a16:creationId xmlns:a16="http://schemas.microsoft.com/office/drawing/2014/main" id="{19E01F22-F849-C73D-E15E-D89D81E6E9D2}"/>
              </a:ext>
            </a:extLst>
          </p:cNvPr>
          <p:cNvCxnSpPr>
            <a:cxnSpLocks/>
          </p:cNvCxnSpPr>
          <p:nvPr/>
        </p:nvCxnSpPr>
        <p:spPr>
          <a:xfrm flipH="1">
            <a:off x="8943404" y="2172339"/>
            <a:ext cx="417474" cy="135951"/>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pic>
        <p:nvPicPr>
          <p:cNvPr id="95" name="图片 94">
            <a:extLst>
              <a:ext uri="{FF2B5EF4-FFF2-40B4-BE49-F238E27FC236}">
                <a16:creationId xmlns:a16="http://schemas.microsoft.com/office/drawing/2014/main" id="{09F92B63-7501-0039-7C85-A7E325030226}"/>
              </a:ext>
            </a:extLst>
          </p:cNvPr>
          <p:cNvPicPr>
            <a:picLocks noChangeAspect="1"/>
          </p:cNvPicPr>
          <p:nvPr/>
        </p:nvPicPr>
        <p:blipFill>
          <a:blip r:embed="rId11">
            <a:clrChange>
              <a:clrFrom>
                <a:srgbClr val="D4D4D4">
                  <a:alpha val="100000"/>
                </a:srgbClr>
              </a:clrFrom>
              <a:clrTo>
                <a:srgbClr val="D4D4D4">
                  <a:alpha val="100000"/>
                  <a:alpha val="0"/>
                </a:srgbClr>
              </a:clrTo>
            </a:clrChange>
          </a:blip>
          <a:srcRect t="2232" b="1"/>
          <a:stretch/>
        </p:blipFill>
        <p:spPr>
          <a:xfrm>
            <a:off x="9910164" y="1234453"/>
            <a:ext cx="1973377" cy="2540344"/>
          </a:xfrm>
          <a:prstGeom prst="rect">
            <a:avLst/>
          </a:prstGeom>
        </p:spPr>
      </p:pic>
      <p:pic>
        <p:nvPicPr>
          <p:cNvPr id="96" name="图片 95">
            <a:extLst>
              <a:ext uri="{FF2B5EF4-FFF2-40B4-BE49-F238E27FC236}">
                <a16:creationId xmlns:a16="http://schemas.microsoft.com/office/drawing/2014/main" id="{F4447746-70BC-697B-4238-42D8F5C50ECF}"/>
              </a:ext>
            </a:extLst>
          </p:cNvPr>
          <p:cNvPicPr>
            <a:picLocks noChangeAspect="1"/>
          </p:cNvPicPr>
          <p:nvPr/>
        </p:nvPicPr>
        <p:blipFill>
          <a:blip r:embed="rId12">
            <a:extLst>
              <a:ext uri="{28A0092B-C50C-407E-A947-70E740481C1C}">
                <a14:useLocalDpi xmlns:a14="http://schemas.microsoft.com/office/drawing/2010/main" val="0"/>
              </a:ext>
            </a:extLst>
          </a:blip>
          <a:srcRect l="-1" t="16686" r="-1270" b="12820"/>
          <a:stretch/>
        </p:blipFill>
        <p:spPr>
          <a:xfrm>
            <a:off x="8288536" y="4459042"/>
            <a:ext cx="1699176" cy="1577661"/>
          </a:xfrm>
          <a:prstGeom prst="rect">
            <a:avLst/>
          </a:prstGeom>
        </p:spPr>
      </p:pic>
      <p:sp>
        <p:nvSpPr>
          <p:cNvPr id="97" name="矩形 96">
            <a:extLst>
              <a:ext uri="{FF2B5EF4-FFF2-40B4-BE49-F238E27FC236}">
                <a16:creationId xmlns:a16="http://schemas.microsoft.com/office/drawing/2014/main" id="{85AA8358-8693-3C4A-3064-3874DC4568B5}"/>
              </a:ext>
            </a:extLst>
          </p:cNvPr>
          <p:cNvSpPr/>
          <p:nvPr/>
        </p:nvSpPr>
        <p:spPr>
          <a:xfrm>
            <a:off x="8263548" y="1016130"/>
            <a:ext cx="3455421" cy="57363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a:extLst>
              <a:ext uri="{FF2B5EF4-FFF2-40B4-BE49-F238E27FC236}">
                <a16:creationId xmlns:a16="http://schemas.microsoft.com/office/drawing/2014/main" id="{E3FED8C6-5388-58D9-7A77-25D7F938B6AE}"/>
              </a:ext>
            </a:extLst>
          </p:cNvPr>
          <p:cNvCxnSpPr>
            <a:cxnSpLocks/>
            <a:stCxn id="97" idx="1"/>
            <a:endCxn id="97" idx="3"/>
          </p:cNvCxnSpPr>
          <p:nvPr/>
        </p:nvCxnSpPr>
        <p:spPr>
          <a:xfrm>
            <a:off x="8263548" y="3884306"/>
            <a:ext cx="345542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3368B611-85AB-6F09-3417-9581DACAD249}"/>
              </a:ext>
            </a:extLst>
          </p:cNvPr>
          <p:cNvCxnSpPr>
            <a:cxnSpLocks/>
            <a:endCxn id="97" idx="0"/>
          </p:cNvCxnSpPr>
          <p:nvPr/>
        </p:nvCxnSpPr>
        <p:spPr>
          <a:xfrm flipH="1" flipV="1">
            <a:off x="9991259" y="1016130"/>
            <a:ext cx="12792" cy="278787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id="{826410D1-5A93-B3F4-24FB-AB541C203723}"/>
              </a:ext>
            </a:extLst>
          </p:cNvPr>
          <p:cNvSpPr/>
          <p:nvPr/>
        </p:nvSpPr>
        <p:spPr>
          <a:xfrm>
            <a:off x="420872" y="5092597"/>
            <a:ext cx="7321993" cy="1712135"/>
          </a:xfrm>
          <a:prstGeom prst="rect">
            <a:avLst/>
          </a:prstGeom>
        </p:spPr>
        <p:txBody>
          <a:bodyPr wrap="square">
            <a:spAutoFit/>
          </a:bodyPr>
          <a:lstStyle/>
          <a:p>
            <a:pPr marL="285750" indent="-285750">
              <a:lnSpc>
                <a:spcPct val="150000"/>
              </a:lnSpc>
              <a:buFont typeface="Wingdings" panose="05000000000000000000" pitchFamily="2" charset="2"/>
              <a:buChar char="ü"/>
            </a:pPr>
            <a:r>
              <a:rPr lang="zh-CN" altLang="en-US" dirty="0"/>
              <a:t>绝缘定位子 </a:t>
            </a:r>
            <a:r>
              <a:rPr lang="en-US" altLang="zh-CN" dirty="0"/>
              <a:t>1.8mm+2.2mm+1.8mm</a:t>
            </a:r>
          </a:p>
          <a:p>
            <a:pPr marL="285750" indent="-285750">
              <a:lnSpc>
                <a:spcPct val="150000"/>
              </a:lnSpc>
              <a:buFont typeface="Wingdings" panose="05000000000000000000" pitchFamily="2" charset="2"/>
              <a:buChar char="ü"/>
            </a:pPr>
            <a:r>
              <a:rPr lang="zh-CN" altLang="en-US" dirty="0"/>
              <a:t>定位孔：</a:t>
            </a:r>
            <a:r>
              <a:rPr lang="en-US" altLang="zh-CN" dirty="0">
                <a:solidFill>
                  <a:srgbClr val="FF0000"/>
                </a:solidFill>
              </a:rPr>
              <a:t>0.1mm </a:t>
            </a:r>
            <a:r>
              <a:rPr lang="zh-CN" altLang="en-US" dirty="0">
                <a:solidFill>
                  <a:srgbClr val="FF0000"/>
                </a:solidFill>
              </a:rPr>
              <a:t>长度</a:t>
            </a:r>
            <a:r>
              <a:rPr lang="en-US" altLang="zh-CN" dirty="0">
                <a:solidFill>
                  <a:srgbClr val="FF0000"/>
                </a:solidFill>
              </a:rPr>
              <a:t>2mm</a:t>
            </a:r>
            <a:r>
              <a:rPr lang="zh-CN" altLang="en-US" dirty="0">
                <a:solidFill>
                  <a:srgbClr val="FF0000"/>
                </a:solidFill>
              </a:rPr>
              <a:t>。尝试</a:t>
            </a:r>
            <a:r>
              <a:rPr lang="en-US" altLang="zh-CN" dirty="0">
                <a:solidFill>
                  <a:srgbClr val="FF0000"/>
                </a:solidFill>
              </a:rPr>
              <a:t>0.08mm</a:t>
            </a:r>
            <a:r>
              <a:rPr lang="zh-CN" altLang="en-US" dirty="0">
                <a:solidFill>
                  <a:srgbClr val="FF0000"/>
                </a:solidFill>
              </a:rPr>
              <a:t>或</a:t>
            </a:r>
            <a:r>
              <a:rPr lang="en-US" altLang="zh-CN" dirty="0">
                <a:solidFill>
                  <a:srgbClr val="FF0000"/>
                </a:solidFill>
              </a:rPr>
              <a:t>0.05mm</a:t>
            </a:r>
            <a:r>
              <a:rPr lang="zh-CN" altLang="en-US" dirty="0">
                <a:solidFill>
                  <a:srgbClr val="FF0000"/>
                </a:solidFill>
              </a:rPr>
              <a:t>的，工艺难度大</a:t>
            </a:r>
            <a:endParaRPr lang="en-US" altLang="zh-CN" dirty="0">
              <a:solidFill>
                <a:srgbClr val="FF0000"/>
              </a:solidFill>
            </a:endParaRPr>
          </a:p>
          <a:p>
            <a:pPr marL="285750" indent="-285750">
              <a:lnSpc>
                <a:spcPct val="150000"/>
              </a:lnSpc>
              <a:buFont typeface="Wingdings" panose="05000000000000000000" pitchFamily="2" charset="2"/>
              <a:buChar char="ü"/>
            </a:pPr>
            <a:r>
              <a:rPr lang="zh-CN" altLang="en-US" dirty="0"/>
              <a:t>铜管孔：</a:t>
            </a:r>
            <a:r>
              <a:rPr lang="en-US" altLang="zh-CN" dirty="0"/>
              <a:t>0.75mm </a:t>
            </a:r>
            <a:r>
              <a:rPr lang="zh-CN" altLang="en-US" dirty="0"/>
              <a:t>（保证绝缘定位子的壁厚</a:t>
            </a:r>
            <a:r>
              <a:rPr lang="en-US" altLang="zh-CN" dirty="0"/>
              <a:t>0.5~0.55mm</a:t>
            </a:r>
            <a:r>
              <a:rPr lang="zh-CN" altLang="en-US" dirty="0"/>
              <a:t>）</a:t>
            </a:r>
            <a:r>
              <a:rPr lang="en-US" altLang="zh-CN" dirty="0"/>
              <a:t> </a:t>
            </a:r>
          </a:p>
          <a:p>
            <a:pPr marL="285750" indent="-285750">
              <a:lnSpc>
                <a:spcPct val="150000"/>
              </a:lnSpc>
              <a:buFont typeface="Wingdings" panose="05000000000000000000" pitchFamily="2" charset="2"/>
              <a:buChar char="ü"/>
            </a:pPr>
            <a:r>
              <a:rPr lang="zh-CN" altLang="en-US" dirty="0"/>
              <a:t>材料：</a:t>
            </a:r>
            <a:r>
              <a:rPr lang="en-US" altLang="zh-CN" dirty="0">
                <a:solidFill>
                  <a:srgbClr val="FF0000"/>
                </a:solidFill>
              </a:rPr>
              <a:t>PEEK</a:t>
            </a:r>
            <a:r>
              <a:rPr lang="zh-CN" altLang="en-US" dirty="0"/>
              <a:t>，熔点</a:t>
            </a:r>
            <a:r>
              <a:rPr lang="en-US" altLang="zh-CN" dirty="0"/>
              <a:t>334℃</a:t>
            </a:r>
            <a:r>
              <a:rPr lang="zh-CN" altLang="en-US" dirty="0"/>
              <a:t>，软化点</a:t>
            </a:r>
            <a:r>
              <a:rPr lang="en-US" altLang="zh-CN" dirty="0"/>
              <a:t>168℃</a:t>
            </a:r>
          </a:p>
        </p:txBody>
      </p:sp>
      <p:cxnSp>
        <p:nvCxnSpPr>
          <p:cNvPr id="101" name="直接连接符 100">
            <a:extLst>
              <a:ext uri="{FF2B5EF4-FFF2-40B4-BE49-F238E27FC236}">
                <a16:creationId xmlns:a16="http://schemas.microsoft.com/office/drawing/2014/main" id="{41646181-6FB1-4FC7-1D7A-73CD348126B4}"/>
              </a:ext>
            </a:extLst>
          </p:cNvPr>
          <p:cNvCxnSpPr>
            <a:cxnSpLocks/>
          </p:cNvCxnSpPr>
          <p:nvPr/>
        </p:nvCxnSpPr>
        <p:spPr>
          <a:xfrm flipH="1" flipV="1">
            <a:off x="7729179" y="2989278"/>
            <a:ext cx="534369" cy="376320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6BCE252E-828E-6874-8677-5E9DA9AC6BA8}"/>
              </a:ext>
            </a:extLst>
          </p:cNvPr>
          <p:cNvCxnSpPr>
            <a:cxnSpLocks/>
          </p:cNvCxnSpPr>
          <p:nvPr/>
        </p:nvCxnSpPr>
        <p:spPr>
          <a:xfrm flipH="1">
            <a:off x="7780088" y="1016130"/>
            <a:ext cx="543748" cy="28370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06" name="图片 105">
            <a:extLst>
              <a:ext uri="{FF2B5EF4-FFF2-40B4-BE49-F238E27FC236}">
                <a16:creationId xmlns:a16="http://schemas.microsoft.com/office/drawing/2014/main" id="{FB7310A3-F872-0B3D-33A3-CE87827496D1}"/>
              </a:ext>
            </a:extLst>
          </p:cNvPr>
          <p:cNvPicPr>
            <a:picLocks noChangeAspect="1"/>
          </p:cNvPicPr>
          <p:nvPr/>
        </p:nvPicPr>
        <p:blipFill rotWithShape="1">
          <a:blip r:embed="rId13">
            <a:extLst>
              <a:ext uri="{28A0092B-C50C-407E-A947-70E740481C1C}">
                <a14:useLocalDpi xmlns:a14="http://schemas.microsoft.com/office/drawing/2010/main" val="0"/>
              </a:ext>
            </a:extLst>
          </a:blip>
          <a:srcRect l="20098" t="4511" r="19544" b="19289"/>
          <a:stretch/>
        </p:blipFill>
        <p:spPr>
          <a:xfrm>
            <a:off x="10012700" y="4460664"/>
            <a:ext cx="1618118" cy="1531512"/>
          </a:xfrm>
          <a:prstGeom prst="rect">
            <a:avLst/>
          </a:prstGeom>
        </p:spPr>
      </p:pic>
      <p:sp>
        <p:nvSpPr>
          <p:cNvPr id="2" name="灯片编号占位符 1">
            <a:extLst>
              <a:ext uri="{FF2B5EF4-FFF2-40B4-BE49-F238E27FC236}">
                <a16:creationId xmlns:a16="http://schemas.microsoft.com/office/drawing/2014/main" id="{07D77299-310A-1472-DA17-998B426C6833}"/>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14</a:t>
            </a:fld>
            <a:endParaRPr lang="zh-CN" altLang="en-US" sz="2400"/>
          </a:p>
        </p:txBody>
      </p:sp>
    </p:spTree>
    <p:extLst>
      <p:ext uri="{BB962C8B-B14F-4D97-AF65-F5344CB8AC3E}">
        <p14:creationId xmlns:p14="http://schemas.microsoft.com/office/powerpoint/2010/main" val="5688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05AB-438F-7F3B-405D-0AAC54BC4E26}"/>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B17CC1D9-3E8F-3698-352A-A1CB7462B703}"/>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定位子进展</a:t>
            </a:r>
          </a:p>
        </p:txBody>
      </p:sp>
      <p:pic>
        <p:nvPicPr>
          <p:cNvPr id="3" name="图片 2">
            <a:extLst>
              <a:ext uri="{FF2B5EF4-FFF2-40B4-BE49-F238E27FC236}">
                <a16:creationId xmlns:a16="http://schemas.microsoft.com/office/drawing/2014/main" id="{DAD5C275-3DE1-A6FB-B107-CDE1200FF533}"/>
              </a:ext>
            </a:extLst>
          </p:cNvPr>
          <p:cNvPicPr>
            <a:picLocks noChangeAspect="1"/>
          </p:cNvPicPr>
          <p:nvPr/>
        </p:nvPicPr>
        <p:blipFill>
          <a:blip r:embed="rId3"/>
          <a:stretch>
            <a:fillRect/>
          </a:stretch>
        </p:blipFill>
        <p:spPr>
          <a:xfrm>
            <a:off x="6377287" y="2273156"/>
            <a:ext cx="5232091" cy="3765337"/>
          </a:xfrm>
          <a:prstGeom prst="rect">
            <a:avLst/>
          </a:prstGeom>
        </p:spPr>
      </p:pic>
      <p:pic>
        <p:nvPicPr>
          <p:cNvPr id="7" name="图片 6">
            <a:extLst>
              <a:ext uri="{FF2B5EF4-FFF2-40B4-BE49-F238E27FC236}">
                <a16:creationId xmlns:a16="http://schemas.microsoft.com/office/drawing/2014/main" id="{460252FA-B0B3-AF30-BED7-3328A47D4D1A}"/>
              </a:ext>
            </a:extLst>
          </p:cNvPr>
          <p:cNvPicPr>
            <a:picLocks noChangeAspect="1"/>
          </p:cNvPicPr>
          <p:nvPr/>
        </p:nvPicPr>
        <p:blipFill>
          <a:blip r:embed="rId4"/>
          <a:stretch>
            <a:fillRect/>
          </a:stretch>
        </p:blipFill>
        <p:spPr>
          <a:xfrm rot="16200000">
            <a:off x="-466265" y="3322045"/>
            <a:ext cx="4203321" cy="2105546"/>
          </a:xfrm>
          <a:prstGeom prst="rect">
            <a:avLst/>
          </a:prstGeom>
        </p:spPr>
      </p:pic>
      <p:sp>
        <p:nvSpPr>
          <p:cNvPr id="9" name="矩形 8">
            <a:extLst>
              <a:ext uri="{FF2B5EF4-FFF2-40B4-BE49-F238E27FC236}">
                <a16:creationId xmlns:a16="http://schemas.microsoft.com/office/drawing/2014/main" id="{C686899C-97E5-1051-0A4E-A6372E270D78}"/>
              </a:ext>
            </a:extLst>
          </p:cNvPr>
          <p:cNvSpPr/>
          <p:nvPr/>
        </p:nvSpPr>
        <p:spPr>
          <a:xfrm>
            <a:off x="494978" y="1047701"/>
            <a:ext cx="9334932" cy="881139"/>
          </a:xfrm>
          <a:prstGeom prst="rect">
            <a:avLst/>
          </a:prstGeom>
        </p:spPr>
        <p:txBody>
          <a:bodyPr wrap="square">
            <a:spAutoFit/>
          </a:bodyPr>
          <a:lstStyle/>
          <a:p>
            <a:pPr>
              <a:lnSpc>
                <a:spcPct val="150000"/>
              </a:lnSpc>
            </a:pPr>
            <a:r>
              <a:rPr lang="zh-CN" altLang="en-US" dirty="0"/>
              <a:t>内室小尺寸绝缘定位子工艺定型，已完成批量加工</a:t>
            </a:r>
            <a:r>
              <a:rPr lang="en-US" altLang="zh-CN" dirty="0"/>
              <a:t>500</a:t>
            </a:r>
            <a:r>
              <a:rPr lang="zh-CN" altLang="en-US" dirty="0"/>
              <a:t>个</a:t>
            </a:r>
            <a:endParaRPr lang="en-US" altLang="zh-CN" dirty="0"/>
          </a:p>
          <a:p>
            <a:pPr>
              <a:lnSpc>
                <a:spcPct val="150000"/>
              </a:lnSpc>
            </a:pPr>
            <a:r>
              <a:rPr lang="zh-CN" altLang="en-US" dirty="0"/>
              <a:t>定位孔：</a:t>
            </a:r>
            <a:r>
              <a:rPr lang="en-US" altLang="zh-CN" dirty="0">
                <a:solidFill>
                  <a:srgbClr val="FF0000"/>
                </a:solidFill>
              </a:rPr>
              <a:t>0.1mm </a:t>
            </a:r>
            <a:r>
              <a:rPr lang="zh-CN" altLang="en-US" dirty="0">
                <a:solidFill>
                  <a:srgbClr val="FF0000"/>
                </a:solidFill>
              </a:rPr>
              <a:t>长度</a:t>
            </a:r>
            <a:r>
              <a:rPr lang="en-US" altLang="zh-CN" dirty="0">
                <a:solidFill>
                  <a:srgbClr val="FF0000"/>
                </a:solidFill>
              </a:rPr>
              <a:t>2mm</a:t>
            </a:r>
          </a:p>
        </p:txBody>
      </p:sp>
      <p:pic>
        <p:nvPicPr>
          <p:cNvPr id="15" name="图片 14">
            <a:extLst>
              <a:ext uri="{FF2B5EF4-FFF2-40B4-BE49-F238E27FC236}">
                <a16:creationId xmlns:a16="http://schemas.microsoft.com/office/drawing/2014/main" id="{836732E6-ED07-77F1-07B4-DEA004B34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409" y="2273157"/>
            <a:ext cx="3152491" cy="4203321"/>
          </a:xfrm>
          <a:prstGeom prst="rect">
            <a:avLst/>
          </a:prstGeom>
        </p:spPr>
      </p:pic>
      <p:pic>
        <p:nvPicPr>
          <p:cNvPr id="13" name="图片 12">
            <a:extLst>
              <a:ext uri="{FF2B5EF4-FFF2-40B4-BE49-F238E27FC236}">
                <a16:creationId xmlns:a16="http://schemas.microsoft.com/office/drawing/2014/main" id="{F9A498FF-1699-BDE7-ECC5-EDEC02A00206}"/>
              </a:ext>
            </a:extLst>
          </p:cNvPr>
          <p:cNvPicPr>
            <a:picLocks noChangeAspect="1"/>
          </p:cNvPicPr>
          <p:nvPr/>
        </p:nvPicPr>
        <p:blipFill>
          <a:blip r:embed="rId6">
            <a:extLst>
              <a:ext uri="{28A0092B-C50C-407E-A947-70E740481C1C}">
                <a14:useLocalDpi xmlns:a14="http://schemas.microsoft.com/office/drawing/2010/main" val="0"/>
              </a:ext>
            </a:extLst>
          </a:blip>
          <a:srcRect l="16218" t="7509" r="9630" b="27110"/>
          <a:stretch>
            <a:fillRect/>
          </a:stretch>
        </p:blipFill>
        <p:spPr>
          <a:xfrm rot="16200000">
            <a:off x="3718401" y="2169239"/>
            <a:ext cx="2027528" cy="2383627"/>
          </a:xfrm>
          <a:prstGeom prst="rect">
            <a:avLst/>
          </a:prstGeom>
          <a:ln w="28575">
            <a:solidFill>
              <a:srgbClr val="FF0000"/>
            </a:solidFill>
          </a:ln>
        </p:spPr>
      </p:pic>
      <p:cxnSp>
        <p:nvCxnSpPr>
          <p:cNvPr id="17" name="直接箭头连接符 16">
            <a:extLst>
              <a:ext uri="{FF2B5EF4-FFF2-40B4-BE49-F238E27FC236}">
                <a16:creationId xmlns:a16="http://schemas.microsoft.com/office/drawing/2014/main" id="{2FC50CE2-29DA-DB30-9BE1-1D8E2F2FAC03}"/>
              </a:ext>
            </a:extLst>
          </p:cNvPr>
          <p:cNvCxnSpPr>
            <a:cxnSpLocks/>
          </p:cNvCxnSpPr>
          <p:nvPr/>
        </p:nvCxnSpPr>
        <p:spPr>
          <a:xfrm flipH="1" flipV="1">
            <a:off x="3540351" y="4398820"/>
            <a:ext cx="438783" cy="755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67B1B4B-24E9-FF68-260D-6399C4CA50C7}"/>
              </a:ext>
            </a:extLst>
          </p:cNvPr>
          <p:cNvCxnSpPr>
            <a:cxnSpLocks/>
          </p:cNvCxnSpPr>
          <p:nvPr/>
        </p:nvCxnSpPr>
        <p:spPr>
          <a:xfrm flipV="1">
            <a:off x="4315989" y="4374817"/>
            <a:ext cx="1692911" cy="7636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769FFED3-482C-2B65-8956-A54C85A3647A}"/>
              </a:ext>
            </a:extLst>
          </p:cNvPr>
          <p:cNvSpPr txBox="1"/>
          <p:nvPr/>
        </p:nvSpPr>
        <p:spPr>
          <a:xfrm>
            <a:off x="7271531" y="6038494"/>
            <a:ext cx="3677697" cy="646331"/>
          </a:xfrm>
          <a:prstGeom prst="rect">
            <a:avLst/>
          </a:prstGeom>
          <a:noFill/>
        </p:spPr>
        <p:txBody>
          <a:bodyPr wrap="square" rtlCol="0">
            <a:spAutoFit/>
          </a:bodyPr>
          <a:lstStyle/>
          <a:p>
            <a:pPr algn="ctr"/>
            <a:r>
              <a:rPr lang="zh-CN" altLang="en-US" dirty="0"/>
              <a:t>定位子定位孔加工精度</a:t>
            </a:r>
            <a:endParaRPr lang="en-US" altLang="zh-CN" dirty="0"/>
          </a:p>
          <a:p>
            <a:pPr algn="ctr"/>
            <a:r>
              <a:rPr lang="zh-CN" altLang="en-US" dirty="0"/>
              <a:t>（</a:t>
            </a:r>
            <a:r>
              <a:rPr lang="en-US" altLang="zh-CN" dirty="0">
                <a:solidFill>
                  <a:srgbClr val="FF0000"/>
                </a:solidFill>
              </a:rPr>
              <a:t>mean</a:t>
            </a:r>
            <a:r>
              <a:rPr lang="zh-CN" altLang="en-US" dirty="0">
                <a:solidFill>
                  <a:srgbClr val="FF0000"/>
                </a:solidFill>
              </a:rPr>
              <a:t>：</a:t>
            </a:r>
            <a:r>
              <a:rPr lang="en-US" altLang="zh-CN" dirty="0">
                <a:solidFill>
                  <a:srgbClr val="FF0000"/>
                </a:solidFill>
              </a:rPr>
              <a:t>95.62μm</a:t>
            </a:r>
            <a:r>
              <a:rPr lang="zh-CN" altLang="en-US" dirty="0">
                <a:solidFill>
                  <a:srgbClr val="FF0000"/>
                </a:solidFill>
              </a:rPr>
              <a:t>，</a:t>
            </a:r>
            <a:r>
              <a:rPr lang="en-US" altLang="zh-CN" dirty="0">
                <a:solidFill>
                  <a:srgbClr val="FF0000"/>
                </a:solidFill>
              </a:rPr>
              <a:t>σ</a:t>
            </a:r>
            <a:r>
              <a:rPr lang="zh-CN" altLang="en-US" dirty="0">
                <a:solidFill>
                  <a:srgbClr val="FF0000"/>
                </a:solidFill>
              </a:rPr>
              <a:t>：</a:t>
            </a:r>
            <a:r>
              <a:rPr lang="en-US" altLang="zh-CN" dirty="0">
                <a:solidFill>
                  <a:srgbClr val="FF0000"/>
                </a:solidFill>
              </a:rPr>
              <a:t>5.122μm</a:t>
            </a:r>
            <a:r>
              <a:rPr lang="zh-CN" altLang="en-US" dirty="0"/>
              <a:t>）</a:t>
            </a:r>
          </a:p>
        </p:txBody>
      </p:sp>
      <p:sp>
        <p:nvSpPr>
          <p:cNvPr id="2" name="灯片编号占位符 1">
            <a:extLst>
              <a:ext uri="{FF2B5EF4-FFF2-40B4-BE49-F238E27FC236}">
                <a16:creationId xmlns:a16="http://schemas.microsoft.com/office/drawing/2014/main" id="{F731FBB8-2AC4-8D62-0668-BF28191526D2}"/>
              </a:ext>
            </a:extLst>
          </p:cNvPr>
          <p:cNvSpPr>
            <a:spLocks noGrp="1"/>
          </p:cNvSpPr>
          <p:nvPr>
            <p:ph type="sldNum" sz="quarter" idx="12"/>
          </p:nvPr>
        </p:nvSpPr>
        <p:spPr>
          <a:xfrm>
            <a:off x="9448800" y="6476478"/>
            <a:ext cx="2743200" cy="365125"/>
          </a:xfrm>
        </p:spPr>
        <p:txBody>
          <a:bodyPr/>
          <a:lstStyle/>
          <a:p>
            <a:fld id="{99940ADD-6830-479D-B9AB-F7855D84FDA5}" type="slidenum">
              <a:rPr lang="zh-CN" altLang="en-US" sz="2400" smtClean="0"/>
              <a:t>15</a:t>
            </a:fld>
            <a:endParaRPr lang="zh-CN" altLang="en-US" sz="2400"/>
          </a:p>
        </p:txBody>
      </p:sp>
    </p:spTree>
    <p:extLst>
      <p:ext uri="{BB962C8B-B14F-4D97-AF65-F5344CB8AC3E}">
        <p14:creationId xmlns:p14="http://schemas.microsoft.com/office/powerpoint/2010/main" val="2434606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C072-52B0-A330-AF26-18D281994D1F}"/>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048FA6A1-53C1-97D0-C9B9-D7B99AFE27A7}"/>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定位子进展</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漏电流测试</a:t>
            </a:r>
          </a:p>
        </p:txBody>
      </p:sp>
      <p:graphicFrame>
        <p:nvGraphicFramePr>
          <p:cNvPr id="4" name="表格 3">
            <a:extLst>
              <a:ext uri="{FF2B5EF4-FFF2-40B4-BE49-F238E27FC236}">
                <a16:creationId xmlns:a16="http://schemas.microsoft.com/office/drawing/2014/main" id="{A1D14CAA-F64D-5335-7B8B-FB580BE83561}"/>
              </a:ext>
            </a:extLst>
          </p:cNvPr>
          <p:cNvGraphicFramePr>
            <a:graphicFrameLocks noGrp="1"/>
          </p:cNvGraphicFramePr>
          <p:nvPr>
            <p:extLst>
              <p:ext uri="{D42A27DB-BD31-4B8C-83A1-F6EECF244321}">
                <p14:modId xmlns:p14="http://schemas.microsoft.com/office/powerpoint/2010/main" val="1184829429"/>
              </p:ext>
            </p:extLst>
          </p:nvPr>
        </p:nvGraphicFramePr>
        <p:xfrm>
          <a:off x="5116141" y="2779576"/>
          <a:ext cx="6419364" cy="3222289"/>
        </p:xfrm>
        <a:graphic>
          <a:graphicData uri="http://schemas.openxmlformats.org/drawingml/2006/table">
            <a:tbl>
              <a:tblPr firstRow="1" bandRow="1">
                <a:tableStyleId>{5C22544A-7EE6-4342-B048-85BDC9FD1C3A}</a:tableStyleId>
              </a:tblPr>
              <a:tblGrid>
                <a:gridCol w="1574835">
                  <a:extLst>
                    <a:ext uri="{9D8B030D-6E8A-4147-A177-3AD203B41FA5}">
                      <a16:colId xmlns:a16="http://schemas.microsoft.com/office/drawing/2014/main" val="84472877"/>
                    </a:ext>
                  </a:extLst>
                </a:gridCol>
                <a:gridCol w="1542160">
                  <a:extLst>
                    <a:ext uri="{9D8B030D-6E8A-4147-A177-3AD203B41FA5}">
                      <a16:colId xmlns:a16="http://schemas.microsoft.com/office/drawing/2014/main" val="2445862077"/>
                    </a:ext>
                  </a:extLst>
                </a:gridCol>
                <a:gridCol w="1513463">
                  <a:extLst>
                    <a:ext uri="{9D8B030D-6E8A-4147-A177-3AD203B41FA5}">
                      <a16:colId xmlns:a16="http://schemas.microsoft.com/office/drawing/2014/main" val="4024271571"/>
                    </a:ext>
                  </a:extLst>
                </a:gridCol>
                <a:gridCol w="1788906">
                  <a:extLst>
                    <a:ext uri="{9D8B030D-6E8A-4147-A177-3AD203B41FA5}">
                      <a16:colId xmlns:a16="http://schemas.microsoft.com/office/drawing/2014/main" val="3855199300"/>
                    </a:ext>
                  </a:extLst>
                </a:gridCol>
              </a:tblGrid>
              <a:tr h="460327">
                <a:tc gridSpan="2">
                  <a:txBody>
                    <a:bodyPr/>
                    <a:lstStyle/>
                    <a:p>
                      <a:pPr algn="ctr"/>
                      <a:r>
                        <a:rPr lang="zh-CN" altLang="en-US" sz="1400" dirty="0"/>
                        <a:t>每组电压稳定</a:t>
                      </a:r>
                      <a:r>
                        <a:rPr lang="en-US" altLang="zh-CN" sz="1400" dirty="0"/>
                        <a:t>10</a:t>
                      </a:r>
                      <a:r>
                        <a:rPr lang="zh-CN" altLang="en-US" sz="1400" dirty="0"/>
                        <a:t>分钟后漏电流</a:t>
                      </a:r>
                    </a:p>
                  </a:txBody>
                  <a:tcPr anchor="ctr"/>
                </a:tc>
                <a:tc hMerge="1">
                  <a:txBody>
                    <a:bodyPr/>
                    <a:lstStyle/>
                    <a:p>
                      <a:endParaRPr lang="zh-CN" altLang="en-US" dirty="0"/>
                    </a:p>
                  </a:txBody>
                  <a:tcPr/>
                </a:tc>
                <a:tc gridSpan="2">
                  <a:txBody>
                    <a:bodyPr/>
                    <a:lstStyle/>
                    <a:p>
                      <a:pPr algn="ctr"/>
                      <a:r>
                        <a:rPr lang="zh-CN" altLang="en-US" sz="1400" dirty="0"/>
                        <a:t>在</a:t>
                      </a:r>
                      <a:r>
                        <a:rPr lang="en-US" altLang="zh-CN" sz="1400" dirty="0"/>
                        <a:t>3000V</a:t>
                      </a:r>
                      <a:r>
                        <a:rPr lang="zh-CN" altLang="en-US" sz="1400" dirty="0"/>
                        <a:t>下锻炼</a:t>
                      </a:r>
                      <a:r>
                        <a:rPr lang="en-US" altLang="zh-CN" sz="1400" dirty="0"/>
                        <a:t>15</a:t>
                      </a:r>
                      <a:r>
                        <a:rPr lang="zh-CN" altLang="en-US" sz="1400" dirty="0"/>
                        <a:t>小时后漏电流</a:t>
                      </a:r>
                    </a:p>
                  </a:txBody>
                  <a:tcPr anchor="ctr"/>
                </a:tc>
                <a:tc hMerge="1">
                  <a:txBody>
                    <a:bodyPr/>
                    <a:lstStyle/>
                    <a:p>
                      <a:pPr algn="ctr"/>
                      <a:endParaRPr lang="zh-CN" altLang="en-US" dirty="0"/>
                    </a:p>
                  </a:txBody>
                  <a:tcPr anchor="ctr"/>
                </a:tc>
                <a:extLst>
                  <a:ext uri="{0D108BD9-81ED-4DB2-BD59-A6C34878D82A}">
                    <a16:rowId xmlns:a16="http://schemas.microsoft.com/office/drawing/2014/main" val="2533401724"/>
                  </a:ext>
                </a:extLst>
              </a:tr>
              <a:tr h="460327">
                <a:tc>
                  <a:txBody>
                    <a:bodyPr/>
                    <a:lstStyle/>
                    <a:p>
                      <a:pPr algn="ctr"/>
                      <a:r>
                        <a:rPr lang="zh-CN" altLang="en-US" sz="1400" dirty="0"/>
                        <a:t>电压</a:t>
                      </a:r>
                      <a:r>
                        <a:rPr lang="en-US" altLang="zh-CN" sz="1400" dirty="0"/>
                        <a:t>[V]</a:t>
                      </a:r>
                      <a:endParaRPr lang="zh-CN" altLang="en-US" sz="1400" dirty="0"/>
                    </a:p>
                  </a:txBody>
                  <a:tcPr anchor="ctr"/>
                </a:tc>
                <a:tc>
                  <a:txBody>
                    <a:bodyPr/>
                    <a:lstStyle/>
                    <a:p>
                      <a:pPr algn="ctr"/>
                      <a:r>
                        <a:rPr lang="zh-CN" altLang="en-US" sz="1400" dirty="0"/>
                        <a:t>漏电流</a:t>
                      </a:r>
                      <a:r>
                        <a:rPr lang="en-US" altLang="zh-CN" sz="1400" dirty="0"/>
                        <a:t>[</a:t>
                      </a:r>
                      <a:r>
                        <a:rPr lang="en-US" altLang="zh-CN" sz="1400" dirty="0" err="1"/>
                        <a:t>nA</a:t>
                      </a:r>
                      <a:r>
                        <a:rPr lang="en-US" altLang="zh-CN" sz="1400" dirty="0"/>
                        <a:t>]</a:t>
                      </a:r>
                      <a:endParaRPr lang="zh-CN" altLang="en-US" sz="1400" dirty="0"/>
                    </a:p>
                  </a:txBody>
                  <a:tcPr anchor="ctr"/>
                </a:tc>
                <a:tc>
                  <a:txBody>
                    <a:bodyPr/>
                    <a:lstStyle/>
                    <a:p>
                      <a:pPr algn="ctr"/>
                      <a:r>
                        <a:rPr lang="zh-CN" altLang="en-US" sz="1400" dirty="0"/>
                        <a:t>电压</a:t>
                      </a:r>
                      <a:r>
                        <a:rPr lang="en-US" altLang="zh-CN" sz="1400" dirty="0"/>
                        <a:t>[V]</a:t>
                      </a:r>
                      <a:endParaRPr lang="zh-CN" altLang="en-US" sz="1400" dirty="0"/>
                    </a:p>
                  </a:txBody>
                  <a:tcPr anchor="ctr"/>
                </a:tc>
                <a:tc>
                  <a:txBody>
                    <a:bodyPr/>
                    <a:lstStyle/>
                    <a:p>
                      <a:pPr algn="ctr"/>
                      <a:r>
                        <a:rPr lang="zh-CN" altLang="en-US" sz="1400" dirty="0"/>
                        <a:t>漏电流</a:t>
                      </a:r>
                      <a:r>
                        <a:rPr lang="en-US" altLang="zh-CN" sz="1400" dirty="0"/>
                        <a:t>[</a:t>
                      </a:r>
                      <a:r>
                        <a:rPr lang="en-US" altLang="zh-CN" sz="1400" dirty="0" err="1"/>
                        <a:t>nA</a:t>
                      </a:r>
                      <a:r>
                        <a:rPr lang="en-US" altLang="zh-CN" sz="1400" dirty="0"/>
                        <a:t>]</a:t>
                      </a:r>
                      <a:endParaRPr lang="zh-CN" altLang="en-US" sz="1400" dirty="0"/>
                    </a:p>
                  </a:txBody>
                  <a:tcPr anchor="ctr"/>
                </a:tc>
                <a:extLst>
                  <a:ext uri="{0D108BD9-81ED-4DB2-BD59-A6C34878D82A}">
                    <a16:rowId xmlns:a16="http://schemas.microsoft.com/office/drawing/2014/main" val="4198324388"/>
                  </a:ext>
                </a:extLst>
              </a:tr>
              <a:tr h="460327">
                <a:tc>
                  <a:txBody>
                    <a:bodyPr/>
                    <a:lstStyle/>
                    <a:p>
                      <a:pPr algn="ctr"/>
                      <a:r>
                        <a:rPr lang="en-US" altLang="zh-CN" sz="1400" dirty="0"/>
                        <a:t>1000</a:t>
                      </a:r>
                      <a:endParaRPr lang="zh-CN" altLang="en-US" sz="1400" dirty="0"/>
                    </a:p>
                  </a:txBody>
                  <a:tcPr anchor="ctr"/>
                </a:tc>
                <a:tc>
                  <a:txBody>
                    <a:bodyPr/>
                    <a:lstStyle/>
                    <a:p>
                      <a:pPr algn="ctr"/>
                      <a:r>
                        <a:rPr lang="en-US" altLang="zh-CN" sz="1400" dirty="0"/>
                        <a:t>0.7</a:t>
                      </a:r>
                      <a:endParaRPr lang="zh-CN" altLang="en-US" sz="1400" dirty="0"/>
                    </a:p>
                  </a:txBody>
                  <a:tcPr anchor="ctr"/>
                </a:tc>
                <a:tc>
                  <a:txBody>
                    <a:bodyPr/>
                    <a:lstStyle/>
                    <a:p>
                      <a:pPr algn="ctr"/>
                      <a:r>
                        <a:rPr lang="en-US" altLang="zh-CN" sz="1400" dirty="0">
                          <a:solidFill>
                            <a:srgbClr val="FF0000"/>
                          </a:solidFill>
                        </a:rPr>
                        <a:t>3000</a:t>
                      </a:r>
                      <a:endParaRPr lang="zh-CN" altLang="en-US" sz="1400" dirty="0">
                        <a:solidFill>
                          <a:srgbClr val="FF0000"/>
                        </a:solidFill>
                      </a:endParaRPr>
                    </a:p>
                  </a:txBody>
                  <a:tcPr anchor="ctr"/>
                </a:tc>
                <a:tc>
                  <a:txBody>
                    <a:bodyPr/>
                    <a:lstStyle/>
                    <a:p>
                      <a:pPr algn="ctr"/>
                      <a:r>
                        <a:rPr lang="en-US" altLang="zh-CN" sz="1400" dirty="0">
                          <a:solidFill>
                            <a:srgbClr val="FF0000"/>
                          </a:solidFill>
                        </a:rPr>
                        <a:t>0.4</a:t>
                      </a:r>
                      <a:endParaRPr lang="zh-CN" altLang="en-US" sz="1400" dirty="0">
                        <a:solidFill>
                          <a:srgbClr val="FF0000"/>
                        </a:solidFill>
                      </a:endParaRPr>
                    </a:p>
                  </a:txBody>
                  <a:tcPr anchor="ctr"/>
                </a:tc>
                <a:extLst>
                  <a:ext uri="{0D108BD9-81ED-4DB2-BD59-A6C34878D82A}">
                    <a16:rowId xmlns:a16="http://schemas.microsoft.com/office/drawing/2014/main" val="482004438"/>
                  </a:ext>
                </a:extLst>
              </a:tr>
              <a:tr h="460327">
                <a:tc>
                  <a:txBody>
                    <a:bodyPr/>
                    <a:lstStyle/>
                    <a:p>
                      <a:pPr algn="ctr"/>
                      <a:r>
                        <a:rPr lang="en-US" altLang="zh-CN" sz="1400" dirty="0"/>
                        <a:t>1500</a:t>
                      </a:r>
                      <a:endParaRPr lang="zh-CN" altLang="en-US" sz="1400" dirty="0"/>
                    </a:p>
                  </a:txBody>
                  <a:tcPr anchor="ctr"/>
                </a:tc>
                <a:tc>
                  <a:txBody>
                    <a:bodyPr/>
                    <a:lstStyle/>
                    <a:p>
                      <a:pPr algn="ctr"/>
                      <a:r>
                        <a:rPr lang="en-US" altLang="zh-CN" sz="1400" dirty="0"/>
                        <a:t>0.7</a:t>
                      </a:r>
                      <a:endParaRPr lang="zh-CN" altLang="en-US" sz="1400" dirty="0"/>
                    </a:p>
                  </a:txBody>
                  <a:tcPr anchor="ctr"/>
                </a:tc>
                <a:tc>
                  <a:txBody>
                    <a:bodyPr/>
                    <a:lstStyle/>
                    <a:p>
                      <a:pPr algn="ctr"/>
                      <a:r>
                        <a:rPr lang="en-US" altLang="zh-CN" sz="1400" dirty="0"/>
                        <a:t>2500</a:t>
                      </a:r>
                      <a:endParaRPr lang="zh-CN" altLang="en-US" sz="1400" dirty="0"/>
                    </a:p>
                  </a:txBody>
                  <a:tcPr anchor="ctr"/>
                </a:tc>
                <a:tc>
                  <a:txBody>
                    <a:bodyPr/>
                    <a:lstStyle/>
                    <a:p>
                      <a:pPr algn="ctr"/>
                      <a:r>
                        <a:rPr lang="en-US" altLang="zh-CN" sz="1400" dirty="0"/>
                        <a:t>0.1</a:t>
                      </a:r>
                      <a:endParaRPr lang="zh-CN" altLang="en-US" sz="1400" dirty="0"/>
                    </a:p>
                  </a:txBody>
                  <a:tcPr anchor="ctr"/>
                </a:tc>
                <a:extLst>
                  <a:ext uri="{0D108BD9-81ED-4DB2-BD59-A6C34878D82A}">
                    <a16:rowId xmlns:a16="http://schemas.microsoft.com/office/drawing/2014/main" val="1913415481"/>
                  </a:ext>
                </a:extLst>
              </a:tr>
              <a:tr h="460327">
                <a:tc>
                  <a:txBody>
                    <a:bodyPr/>
                    <a:lstStyle/>
                    <a:p>
                      <a:pPr algn="ctr"/>
                      <a:r>
                        <a:rPr lang="en-US" altLang="zh-CN" sz="1400" dirty="0"/>
                        <a:t>2000</a:t>
                      </a:r>
                      <a:endParaRPr lang="zh-CN" altLang="en-US" sz="1400" dirty="0"/>
                    </a:p>
                  </a:txBody>
                  <a:tcPr anchor="ctr"/>
                </a:tc>
                <a:tc>
                  <a:txBody>
                    <a:bodyPr/>
                    <a:lstStyle/>
                    <a:p>
                      <a:pPr algn="ctr"/>
                      <a:r>
                        <a:rPr lang="en-US" altLang="zh-CN" sz="1400" dirty="0"/>
                        <a:t>0.7</a:t>
                      </a:r>
                      <a:endParaRPr lang="zh-CN" altLang="en-US" sz="1400" dirty="0"/>
                    </a:p>
                  </a:txBody>
                  <a:tcPr anchor="ctr"/>
                </a:tc>
                <a:tc>
                  <a:txBody>
                    <a:bodyPr/>
                    <a:lstStyle/>
                    <a:p>
                      <a:pPr algn="ctr"/>
                      <a:r>
                        <a:rPr lang="en-US" altLang="zh-CN" sz="1400" dirty="0"/>
                        <a:t>2000</a:t>
                      </a:r>
                      <a:endParaRPr lang="zh-CN" altLang="en-US" sz="1400" dirty="0"/>
                    </a:p>
                  </a:txBody>
                  <a:tcPr anchor="ctr"/>
                </a:tc>
                <a:tc>
                  <a:txBody>
                    <a:bodyPr/>
                    <a:lstStyle/>
                    <a:p>
                      <a:pPr algn="ctr"/>
                      <a:r>
                        <a:rPr lang="en-US" altLang="zh-CN" sz="1400" dirty="0"/>
                        <a:t>0.1</a:t>
                      </a:r>
                      <a:endParaRPr lang="zh-CN" altLang="en-US" sz="1400" dirty="0"/>
                    </a:p>
                  </a:txBody>
                  <a:tcPr anchor="ctr"/>
                </a:tc>
                <a:extLst>
                  <a:ext uri="{0D108BD9-81ED-4DB2-BD59-A6C34878D82A}">
                    <a16:rowId xmlns:a16="http://schemas.microsoft.com/office/drawing/2014/main" val="2850756840"/>
                  </a:ext>
                </a:extLst>
              </a:tr>
              <a:tr h="460327">
                <a:tc>
                  <a:txBody>
                    <a:bodyPr/>
                    <a:lstStyle/>
                    <a:p>
                      <a:pPr algn="ctr"/>
                      <a:r>
                        <a:rPr lang="en-US" altLang="zh-CN" sz="1400" dirty="0"/>
                        <a:t>2500</a:t>
                      </a:r>
                      <a:endParaRPr lang="zh-CN" altLang="en-US" sz="1400" dirty="0"/>
                    </a:p>
                  </a:txBody>
                  <a:tcPr anchor="ctr"/>
                </a:tc>
                <a:tc>
                  <a:txBody>
                    <a:bodyPr/>
                    <a:lstStyle/>
                    <a:p>
                      <a:pPr algn="ctr"/>
                      <a:r>
                        <a:rPr lang="en-US" altLang="zh-CN" sz="1400" dirty="0"/>
                        <a:t>0.7</a:t>
                      </a:r>
                      <a:endParaRPr lang="zh-CN" altLang="en-US" sz="1400" dirty="0"/>
                    </a:p>
                  </a:txBody>
                  <a:tcPr anchor="ctr"/>
                </a:tc>
                <a:tc>
                  <a:txBody>
                    <a:bodyPr/>
                    <a:lstStyle/>
                    <a:p>
                      <a:pPr algn="ctr"/>
                      <a:r>
                        <a:rPr lang="en-US" altLang="zh-CN" sz="1400" dirty="0"/>
                        <a:t>——</a:t>
                      </a:r>
                      <a:endParaRPr lang="zh-CN" altLang="en-US" sz="1400" dirty="0"/>
                    </a:p>
                  </a:txBody>
                  <a:tcPr anchor="ctr"/>
                </a:tc>
                <a:tc>
                  <a:txBody>
                    <a:bodyPr/>
                    <a:lstStyle/>
                    <a:p>
                      <a:pPr algn="ctr"/>
                      <a:r>
                        <a:rPr lang="en-US" altLang="zh-CN" sz="1400" dirty="0"/>
                        <a:t>——</a:t>
                      </a:r>
                      <a:endParaRPr lang="zh-CN" altLang="en-US" sz="1400" dirty="0"/>
                    </a:p>
                  </a:txBody>
                  <a:tcPr anchor="ctr"/>
                </a:tc>
                <a:extLst>
                  <a:ext uri="{0D108BD9-81ED-4DB2-BD59-A6C34878D82A}">
                    <a16:rowId xmlns:a16="http://schemas.microsoft.com/office/drawing/2014/main" val="3752668757"/>
                  </a:ext>
                </a:extLst>
              </a:tr>
              <a:tr h="460327">
                <a:tc>
                  <a:txBody>
                    <a:bodyPr/>
                    <a:lstStyle/>
                    <a:p>
                      <a:pPr algn="ctr"/>
                      <a:r>
                        <a:rPr lang="en-US" altLang="zh-CN" sz="1400" dirty="0">
                          <a:solidFill>
                            <a:srgbClr val="FF0000"/>
                          </a:solidFill>
                        </a:rPr>
                        <a:t>3000</a:t>
                      </a:r>
                      <a:endParaRPr lang="zh-CN" altLang="en-US" sz="1400" dirty="0">
                        <a:solidFill>
                          <a:srgbClr val="FF0000"/>
                        </a:solidFill>
                      </a:endParaRPr>
                    </a:p>
                  </a:txBody>
                  <a:tcPr anchor="ctr"/>
                </a:tc>
                <a:tc>
                  <a:txBody>
                    <a:bodyPr/>
                    <a:lstStyle/>
                    <a:p>
                      <a:pPr algn="ctr"/>
                      <a:r>
                        <a:rPr lang="en-US" altLang="zh-CN" sz="1400" dirty="0">
                          <a:solidFill>
                            <a:srgbClr val="FF0000"/>
                          </a:solidFill>
                        </a:rPr>
                        <a:t>0.8</a:t>
                      </a:r>
                      <a:endParaRPr lang="zh-CN" altLang="en-US" sz="1400" dirty="0">
                        <a:solidFill>
                          <a:srgbClr val="FF0000"/>
                        </a:solidFill>
                      </a:endParaRPr>
                    </a:p>
                  </a:txBody>
                  <a:tcPr anchor="ctr"/>
                </a:tc>
                <a:tc>
                  <a:txBody>
                    <a:bodyPr/>
                    <a:lstStyle/>
                    <a:p>
                      <a:pPr algn="ctr"/>
                      <a:r>
                        <a:rPr lang="en-US" altLang="zh-CN" sz="1400" dirty="0"/>
                        <a:t>——</a:t>
                      </a:r>
                      <a:endParaRPr lang="zh-CN" altLang="en-US" sz="1400" dirty="0"/>
                    </a:p>
                  </a:txBody>
                  <a:tcPr anchor="ctr"/>
                </a:tc>
                <a:tc>
                  <a:txBody>
                    <a:bodyPr/>
                    <a:lstStyle/>
                    <a:p>
                      <a:pPr algn="ctr"/>
                      <a:r>
                        <a:rPr lang="en-US" altLang="zh-CN" sz="1400" dirty="0"/>
                        <a:t>——</a:t>
                      </a:r>
                      <a:endParaRPr lang="zh-CN" altLang="en-US" sz="1400" dirty="0"/>
                    </a:p>
                  </a:txBody>
                  <a:tcPr anchor="ctr"/>
                </a:tc>
                <a:extLst>
                  <a:ext uri="{0D108BD9-81ED-4DB2-BD59-A6C34878D82A}">
                    <a16:rowId xmlns:a16="http://schemas.microsoft.com/office/drawing/2014/main" val="3253204089"/>
                  </a:ext>
                </a:extLst>
              </a:tr>
            </a:tbl>
          </a:graphicData>
        </a:graphic>
      </p:graphicFrame>
      <p:pic>
        <p:nvPicPr>
          <p:cNvPr id="2" name="图片 1">
            <a:extLst>
              <a:ext uri="{FF2B5EF4-FFF2-40B4-BE49-F238E27FC236}">
                <a16:creationId xmlns:a16="http://schemas.microsoft.com/office/drawing/2014/main" id="{A90461D0-0431-3EA0-F3D0-518E2B138FE2}"/>
              </a:ext>
            </a:extLst>
          </p:cNvPr>
          <p:cNvPicPr>
            <a:picLocks noChangeAspect="1"/>
          </p:cNvPicPr>
          <p:nvPr/>
        </p:nvPicPr>
        <p:blipFill>
          <a:blip r:embed="rId3"/>
          <a:stretch>
            <a:fillRect/>
          </a:stretch>
        </p:blipFill>
        <p:spPr>
          <a:xfrm>
            <a:off x="625604" y="2779577"/>
            <a:ext cx="4291434" cy="3222288"/>
          </a:xfrm>
          <a:prstGeom prst="rect">
            <a:avLst/>
          </a:prstGeom>
        </p:spPr>
      </p:pic>
      <p:sp>
        <p:nvSpPr>
          <p:cNvPr id="6" name="文本框 4">
            <a:extLst>
              <a:ext uri="{FF2B5EF4-FFF2-40B4-BE49-F238E27FC236}">
                <a16:creationId xmlns:a16="http://schemas.microsoft.com/office/drawing/2014/main" id="{4B8BC923-7D3E-D21F-3BF2-87ED354F7B52}"/>
              </a:ext>
            </a:extLst>
          </p:cNvPr>
          <p:cNvSpPr txBox="1"/>
          <p:nvPr/>
        </p:nvSpPr>
        <p:spPr>
          <a:xfrm>
            <a:off x="526656" y="1646035"/>
            <a:ext cx="929099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t>绝缘定位子加电至</a:t>
            </a:r>
            <a:r>
              <a:rPr lang="en-US" altLang="zh-CN" dirty="0"/>
              <a:t>3000V</a:t>
            </a:r>
            <a:r>
              <a:rPr lang="zh-CN" altLang="en-US" dirty="0"/>
              <a:t>，经过锻炼后的</a:t>
            </a:r>
            <a:r>
              <a:rPr lang="zh-CN" altLang="en-US" dirty="0">
                <a:solidFill>
                  <a:srgbClr val="FF0000"/>
                </a:solidFill>
              </a:rPr>
              <a:t>漏电流可以小于</a:t>
            </a:r>
            <a:r>
              <a:rPr lang="en-US" altLang="zh-CN" dirty="0">
                <a:solidFill>
                  <a:srgbClr val="FF0000"/>
                </a:solidFill>
              </a:rPr>
              <a:t>0.5nA</a:t>
            </a:r>
          </a:p>
        </p:txBody>
      </p:sp>
      <p:sp>
        <p:nvSpPr>
          <p:cNvPr id="3" name="灯片编号占位符 2">
            <a:extLst>
              <a:ext uri="{FF2B5EF4-FFF2-40B4-BE49-F238E27FC236}">
                <a16:creationId xmlns:a16="http://schemas.microsoft.com/office/drawing/2014/main" id="{ACA5BEA2-C781-5529-F5CB-CAB7300D2F8A}"/>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16</a:t>
            </a:fld>
            <a:endParaRPr lang="zh-CN" altLang="en-US" sz="2400"/>
          </a:p>
        </p:txBody>
      </p:sp>
    </p:spTree>
    <p:extLst>
      <p:ext uri="{BB962C8B-B14F-4D97-AF65-F5344CB8AC3E}">
        <p14:creationId xmlns:p14="http://schemas.microsoft.com/office/powerpoint/2010/main" val="143437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8ABC57F2-B471-C336-B958-F274529AFA9E}"/>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探测器端板打孔工艺验证</a:t>
            </a:r>
          </a:p>
        </p:txBody>
      </p:sp>
      <p:sp>
        <p:nvSpPr>
          <p:cNvPr id="6" name="标题 2">
            <a:extLst>
              <a:ext uri="{FF2B5EF4-FFF2-40B4-BE49-F238E27FC236}">
                <a16:creationId xmlns:a16="http://schemas.microsoft.com/office/drawing/2014/main" id="{4AADB3F1-0589-8B61-F5A5-82219E4B6E9A}"/>
              </a:ext>
            </a:extLst>
          </p:cNvPr>
          <p:cNvSpPr txBox="1">
            <a:spLocks/>
          </p:cNvSpPr>
          <p:nvPr/>
        </p:nvSpPr>
        <p:spPr>
          <a:xfrm>
            <a:off x="1045633" y="64151"/>
            <a:ext cx="10972800" cy="796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pic>
        <p:nvPicPr>
          <p:cNvPr id="7" name="图片 6">
            <a:extLst>
              <a:ext uri="{FF2B5EF4-FFF2-40B4-BE49-F238E27FC236}">
                <a16:creationId xmlns:a16="http://schemas.microsoft.com/office/drawing/2014/main" id="{4183E928-06F7-8704-C68C-CF46CF19E3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446" t="28910" r="1532" b="22540"/>
          <a:stretch/>
        </p:blipFill>
        <p:spPr>
          <a:xfrm>
            <a:off x="918623" y="1673386"/>
            <a:ext cx="3523951" cy="2214058"/>
          </a:xfrm>
          <a:prstGeom prst="rect">
            <a:avLst/>
          </a:prstGeom>
        </p:spPr>
      </p:pic>
      <p:sp>
        <p:nvSpPr>
          <p:cNvPr id="8" name="文本框 7">
            <a:extLst>
              <a:ext uri="{FF2B5EF4-FFF2-40B4-BE49-F238E27FC236}">
                <a16:creationId xmlns:a16="http://schemas.microsoft.com/office/drawing/2014/main" id="{580B6874-F86A-5B90-25BA-0FBF1FE0BB56}"/>
              </a:ext>
            </a:extLst>
          </p:cNvPr>
          <p:cNvSpPr txBox="1"/>
          <p:nvPr/>
        </p:nvSpPr>
        <p:spPr>
          <a:xfrm>
            <a:off x="494862" y="1082565"/>
            <a:ext cx="3438939"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铝板打孔工艺</a:t>
            </a:r>
            <a:endParaRPr lang="en-US" altLang="zh-CN" dirty="0"/>
          </a:p>
        </p:txBody>
      </p:sp>
      <p:pic>
        <p:nvPicPr>
          <p:cNvPr id="9" name="图片 8">
            <a:extLst>
              <a:ext uri="{FF2B5EF4-FFF2-40B4-BE49-F238E27FC236}">
                <a16:creationId xmlns:a16="http://schemas.microsoft.com/office/drawing/2014/main" id="{F8132AF2-9209-8C03-F95A-21A7CB3AE156}"/>
              </a:ext>
            </a:extLst>
          </p:cNvPr>
          <p:cNvPicPr>
            <a:picLocks noChangeAspect="1"/>
          </p:cNvPicPr>
          <p:nvPr/>
        </p:nvPicPr>
        <p:blipFill>
          <a:blip r:embed="rId3"/>
          <a:srcRect t="8709" r="503"/>
          <a:stretch>
            <a:fillRect/>
          </a:stretch>
        </p:blipFill>
        <p:spPr>
          <a:xfrm>
            <a:off x="4790062" y="4018006"/>
            <a:ext cx="2811888" cy="2496555"/>
          </a:xfrm>
          <a:prstGeom prst="rect">
            <a:avLst/>
          </a:prstGeom>
        </p:spPr>
      </p:pic>
      <p:pic>
        <p:nvPicPr>
          <p:cNvPr id="10" name="图片 9">
            <a:extLst>
              <a:ext uri="{FF2B5EF4-FFF2-40B4-BE49-F238E27FC236}">
                <a16:creationId xmlns:a16="http://schemas.microsoft.com/office/drawing/2014/main" id="{83D17D87-E304-94C4-393E-EBD93B44E44A}"/>
              </a:ext>
            </a:extLst>
          </p:cNvPr>
          <p:cNvPicPr>
            <a:picLocks noChangeAspect="1"/>
          </p:cNvPicPr>
          <p:nvPr/>
        </p:nvPicPr>
        <p:blipFill>
          <a:blip r:embed="rId4"/>
          <a:srcRect t="8358"/>
          <a:stretch>
            <a:fillRect/>
          </a:stretch>
        </p:blipFill>
        <p:spPr>
          <a:xfrm>
            <a:off x="4816775" y="1005303"/>
            <a:ext cx="3035370" cy="2694975"/>
          </a:xfrm>
          <a:prstGeom prst="rect">
            <a:avLst/>
          </a:prstGeom>
        </p:spPr>
      </p:pic>
      <p:pic>
        <p:nvPicPr>
          <p:cNvPr id="11" name="图片 10">
            <a:extLst>
              <a:ext uri="{FF2B5EF4-FFF2-40B4-BE49-F238E27FC236}">
                <a16:creationId xmlns:a16="http://schemas.microsoft.com/office/drawing/2014/main" id="{87CAFA70-1A48-E9C7-A603-07F6898CC34C}"/>
              </a:ext>
            </a:extLst>
          </p:cNvPr>
          <p:cNvPicPr>
            <a:picLocks noChangeAspect="1"/>
          </p:cNvPicPr>
          <p:nvPr/>
        </p:nvPicPr>
        <p:blipFill>
          <a:blip r:embed="rId5"/>
          <a:srcRect t="8709"/>
          <a:stretch>
            <a:fillRect/>
          </a:stretch>
        </p:blipFill>
        <p:spPr>
          <a:xfrm>
            <a:off x="8068915" y="1005301"/>
            <a:ext cx="3035370" cy="2694977"/>
          </a:xfrm>
          <a:prstGeom prst="rect">
            <a:avLst/>
          </a:prstGeom>
        </p:spPr>
      </p:pic>
      <p:pic>
        <p:nvPicPr>
          <p:cNvPr id="12" name="图片 11">
            <a:extLst>
              <a:ext uri="{FF2B5EF4-FFF2-40B4-BE49-F238E27FC236}">
                <a16:creationId xmlns:a16="http://schemas.microsoft.com/office/drawing/2014/main" id="{A76A85E8-5FCB-7F77-4FB4-6FF452861E08}"/>
              </a:ext>
            </a:extLst>
          </p:cNvPr>
          <p:cNvPicPr>
            <a:picLocks noChangeAspect="1"/>
          </p:cNvPicPr>
          <p:nvPr/>
        </p:nvPicPr>
        <p:blipFill>
          <a:blip r:embed="rId6"/>
          <a:stretch>
            <a:fillRect/>
          </a:stretch>
        </p:blipFill>
        <p:spPr>
          <a:xfrm>
            <a:off x="922384" y="3937181"/>
            <a:ext cx="3522071" cy="2601731"/>
          </a:xfrm>
          <a:prstGeom prst="rect">
            <a:avLst/>
          </a:prstGeom>
        </p:spPr>
      </p:pic>
      <p:sp>
        <p:nvSpPr>
          <p:cNvPr id="13" name="矩形 12">
            <a:extLst>
              <a:ext uri="{FF2B5EF4-FFF2-40B4-BE49-F238E27FC236}">
                <a16:creationId xmlns:a16="http://schemas.microsoft.com/office/drawing/2014/main" id="{7C2782A6-71D5-504B-028A-C18909FC686D}"/>
              </a:ext>
            </a:extLst>
          </p:cNvPr>
          <p:cNvSpPr/>
          <p:nvPr/>
        </p:nvSpPr>
        <p:spPr>
          <a:xfrm>
            <a:off x="4816773" y="881597"/>
            <a:ext cx="6135577" cy="2982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C7680BF-9825-200B-8A10-4197B9DEBBC8}"/>
              </a:ext>
            </a:extLst>
          </p:cNvPr>
          <p:cNvSpPr/>
          <p:nvPr/>
        </p:nvSpPr>
        <p:spPr>
          <a:xfrm>
            <a:off x="4816773" y="3884714"/>
            <a:ext cx="2993645" cy="28546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4">
            <a:extLst>
              <a:ext uri="{FF2B5EF4-FFF2-40B4-BE49-F238E27FC236}">
                <a16:creationId xmlns:a16="http://schemas.microsoft.com/office/drawing/2014/main" id="{18D98CC8-C964-D5F4-1F3B-DFF35D8AFBDE}"/>
              </a:ext>
            </a:extLst>
          </p:cNvPr>
          <p:cNvSpPr txBox="1"/>
          <p:nvPr/>
        </p:nvSpPr>
        <p:spPr>
          <a:xfrm>
            <a:off x="8068915" y="4663703"/>
            <a:ext cx="3221151" cy="12966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dirty="0"/>
              <a:t>验证了铝板打孔工艺，同心度</a:t>
            </a:r>
            <a:r>
              <a:rPr lang="en-US" altLang="zh-CN" dirty="0"/>
              <a:t>σ</a:t>
            </a:r>
            <a:r>
              <a:rPr lang="zh-CN" altLang="en-US" dirty="0"/>
              <a:t>好于</a:t>
            </a:r>
            <a:r>
              <a:rPr lang="en-US" altLang="zh-CN" dirty="0">
                <a:solidFill>
                  <a:srgbClr val="FF0000"/>
                </a:solidFill>
              </a:rPr>
              <a:t>20μm</a:t>
            </a:r>
            <a:r>
              <a:rPr lang="zh-CN" altLang="en-US" dirty="0"/>
              <a:t>；打孔孔径分布</a:t>
            </a:r>
            <a:r>
              <a:rPr lang="en-US" altLang="zh-CN" dirty="0">
                <a:solidFill>
                  <a:srgbClr val="FF0000"/>
                </a:solidFill>
              </a:rPr>
              <a:t>σ=16.95μm</a:t>
            </a:r>
          </a:p>
        </p:txBody>
      </p:sp>
      <p:sp>
        <p:nvSpPr>
          <p:cNvPr id="16" name="文本框 15">
            <a:extLst>
              <a:ext uri="{FF2B5EF4-FFF2-40B4-BE49-F238E27FC236}">
                <a16:creationId xmlns:a16="http://schemas.microsoft.com/office/drawing/2014/main" id="{62B96B34-3B4F-328E-1748-C277DEAD0963}"/>
              </a:ext>
            </a:extLst>
          </p:cNvPr>
          <p:cNvSpPr txBox="1"/>
          <p:nvPr/>
        </p:nvSpPr>
        <p:spPr>
          <a:xfrm>
            <a:off x="7376476" y="3531965"/>
            <a:ext cx="951337" cy="369332"/>
          </a:xfrm>
          <a:prstGeom prst="rect">
            <a:avLst/>
          </a:prstGeom>
          <a:noFill/>
        </p:spPr>
        <p:txBody>
          <a:bodyPr wrap="square" rtlCol="0">
            <a:spAutoFit/>
          </a:bodyPr>
          <a:lstStyle/>
          <a:p>
            <a:r>
              <a:rPr lang="zh-CN" altLang="en-US" dirty="0"/>
              <a:t>同心度</a:t>
            </a:r>
          </a:p>
        </p:txBody>
      </p:sp>
      <p:sp>
        <p:nvSpPr>
          <p:cNvPr id="19" name="文本框 18">
            <a:extLst>
              <a:ext uri="{FF2B5EF4-FFF2-40B4-BE49-F238E27FC236}">
                <a16:creationId xmlns:a16="http://schemas.microsoft.com/office/drawing/2014/main" id="{EE400F35-8023-5895-191C-26C8290C1842}"/>
              </a:ext>
            </a:extLst>
          </p:cNvPr>
          <p:cNvSpPr txBox="1"/>
          <p:nvPr/>
        </p:nvSpPr>
        <p:spPr>
          <a:xfrm>
            <a:off x="6754194" y="6393557"/>
            <a:ext cx="1123443" cy="369332"/>
          </a:xfrm>
          <a:prstGeom prst="rect">
            <a:avLst/>
          </a:prstGeom>
          <a:noFill/>
        </p:spPr>
        <p:txBody>
          <a:bodyPr wrap="square" rtlCol="0">
            <a:spAutoFit/>
          </a:bodyPr>
          <a:lstStyle/>
          <a:p>
            <a:r>
              <a:rPr lang="zh-CN" altLang="en-US" dirty="0"/>
              <a:t>孔径精度</a:t>
            </a:r>
          </a:p>
        </p:txBody>
      </p:sp>
      <p:sp>
        <p:nvSpPr>
          <p:cNvPr id="2" name="灯片编号占位符 1">
            <a:extLst>
              <a:ext uri="{FF2B5EF4-FFF2-40B4-BE49-F238E27FC236}">
                <a16:creationId xmlns:a16="http://schemas.microsoft.com/office/drawing/2014/main" id="{075C3D09-DE62-8465-2599-59E71E56F038}"/>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17</a:t>
            </a:fld>
            <a:endParaRPr lang="zh-CN" altLang="en-US" sz="2400"/>
          </a:p>
        </p:txBody>
      </p:sp>
    </p:spTree>
    <p:extLst>
      <p:ext uri="{BB962C8B-B14F-4D97-AF65-F5344CB8AC3E}">
        <p14:creationId xmlns:p14="http://schemas.microsoft.com/office/powerpoint/2010/main" val="158471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E6C5B-779E-D98A-B033-990938604DC5}"/>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8CC02E8E-CF61-4274-BE6B-3083A446FD69}"/>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探测器端板打孔工艺验证</a:t>
            </a:r>
          </a:p>
        </p:txBody>
      </p:sp>
      <p:sp>
        <p:nvSpPr>
          <p:cNvPr id="6" name="标题 2">
            <a:extLst>
              <a:ext uri="{FF2B5EF4-FFF2-40B4-BE49-F238E27FC236}">
                <a16:creationId xmlns:a16="http://schemas.microsoft.com/office/drawing/2014/main" id="{E5733B04-04B6-E288-51C1-0C19045FF89D}"/>
              </a:ext>
            </a:extLst>
          </p:cNvPr>
          <p:cNvSpPr txBox="1">
            <a:spLocks/>
          </p:cNvSpPr>
          <p:nvPr/>
        </p:nvSpPr>
        <p:spPr>
          <a:xfrm>
            <a:off x="1045633" y="64151"/>
            <a:ext cx="10972800" cy="796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sp>
        <p:nvSpPr>
          <p:cNvPr id="8" name="文本框 7">
            <a:extLst>
              <a:ext uri="{FF2B5EF4-FFF2-40B4-BE49-F238E27FC236}">
                <a16:creationId xmlns:a16="http://schemas.microsoft.com/office/drawing/2014/main" id="{400468E7-20FA-B6FD-1193-DCC92EABC364}"/>
              </a:ext>
            </a:extLst>
          </p:cNvPr>
          <p:cNvSpPr txBox="1"/>
          <p:nvPr/>
        </p:nvSpPr>
        <p:spPr>
          <a:xfrm>
            <a:off x="494862" y="1082565"/>
            <a:ext cx="3438939"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内室设计</a:t>
            </a:r>
            <a:endParaRPr lang="en-US" altLang="zh-CN" dirty="0"/>
          </a:p>
        </p:txBody>
      </p:sp>
      <p:pic>
        <p:nvPicPr>
          <p:cNvPr id="2" name="图片 1">
            <a:extLst>
              <a:ext uri="{FF2B5EF4-FFF2-40B4-BE49-F238E27FC236}">
                <a16:creationId xmlns:a16="http://schemas.microsoft.com/office/drawing/2014/main" id="{F12A9BE1-7B13-93EE-9CBB-36EC758BD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8" y="4861077"/>
            <a:ext cx="3728792" cy="1932772"/>
          </a:xfrm>
          <a:prstGeom prst="rect">
            <a:avLst/>
          </a:prstGeom>
        </p:spPr>
      </p:pic>
      <p:pic>
        <p:nvPicPr>
          <p:cNvPr id="4" name="内容占位符 4">
            <a:extLst>
              <a:ext uri="{FF2B5EF4-FFF2-40B4-BE49-F238E27FC236}">
                <a16:creationId xmlns:a16="http://schemas.microsoft.com/office/drawing/2014/main" id="{0FD68192-83D3-54E7-0599-C9363C746481}"/>
              </a:ext>
            </a:extLst>
          </p:cNvPr>
          <p:cNvPicPr>
            <a:picLocks noGrp="1" noChangeAspect="1"/>
          </p:cNvPicPr>
          <p:nvPr>
            <p:ph idx="1"/>
          </p:nvPr>
        </p:nvPicPr>
        <p:blipFill>
          <a:blip r:embed="rId4"/>
          <a:stretch>
            <a:fillRect/>
          </a:stretch>
        </p:blipFill>
        <p:spPr>
          <a:xfrm>
            <a:off x="3973423" y="850590"/>
            <a:ext cx="4122786" cy="2909084"/>
          </a:xfrm>
          <a:prstGeom prst="rect">
            <a:avLst/>
          </a:prstGeom>
        </p:spPr>
      </p:pic>
      <p:pic>
        <p:nvPicPr>
          <p:cNvPr id="17" name="内容占位符 4">
            <a:extLst>
              <a:ext uri="{FF2B5EF4-FFF2-40B4-BE49-F238E27FC236}">
                <a16:creationId xmlns:a16="http://schemas.microsoft.com/office/drawing/2014/main" id="{05A03EA5-FE54-1912-B0B5-99F57CD794AD}"/>
              </a:ext>
            </a:extLst>
          </p:cNvPr>
          <p:cNvPicPr>
            <a:picLocks noChangeAspect="1"/>
          </p:cNvPicPr>
          <p:nvPr/>
        </p:nvPicPr>
        <p:blipFill>
          <a:blip r:embed="rId5"/>
          <a:stretch>
            <a:fillRect/>
          </a:stretch>
        </p:blipFill>
        <p:spPr>
          <a:xfrm>
            <a:off x="7885105" y="850590"/>
            <a:ext cx="4133328" cy="2984124"/>
          </a:xfrm>
          <a:prstGeom prst="rect">
            <a:avLst/>
          </a:prstGeom>
        </p:spPr>
      </p:pic>
      <p:pic>
        <p:nvPicPr>
          <p:cNvPr id="20" name="内容占位符 4">
            <a:extLst>
              <a:ext uri="{FF2B5EF4-FFF2-40B4-BE49-F238E27FC236}">
                <a16:creationId xmlns:a16="http://schemas.microsoft.com/office/drawing/2014/main" id="{72A611CB-3455-1D07-6491-65120556E113}"/>
              </a:ext>
            </a:extLst>
          </p:cNvPr>
          <p:cNvPicPr>
            <a:picLocks noChangeAspect="1"/>
          </p:cNvPicPr>
          <p:nvPr/>
        </p:nvPicPr>
        <p:blipFill>
          <a:blip r:embed="rId6"/>
          <a:stretch>
            <a:fillRect/>
          </a:stretch>
        </p:blipFill>
        <p:spPr>
          <a:xfrm>
            <a:off x="4148751" y="3836568"/>
            <a:ext cx="3983065" cy="2871228"/>
          </a:xfrm>
          <a:prstGeom prst="rect">
            <a:avLst/>
          </a:prstGeom>
        </p:spPr>
      </p:pic>
      <p:pic>
        <p:nvPicPr>
          <p:cNvPr id="21" name="图片 20">
            <a:extLst>
              <a:ext uri="{FF2B5EF4-FFF2-40B4-BE49-F238E27FC236}">
                <a16:creationId xmlns:a16="http://schemas.microsoft.com/office/drawing/2014/main" id="{2B8CEC02-A34A-9FA2-4A80-801224569D6A}"/>
              </a:ext>
            </a:extLst>
          </p:cNvPr>
          <p:cNvPicPr>
            <a:picLocks noChangeAspect="1"/>
          </p:cNvPicPr>
          <p:nvPr/>
        </p:nvPicPr>
        <p:blipFill>
          <a:blip r:embed="rId7"/>
          <a:stretch>
            <a:fillRect/>
          </a:stretch>
        </p:blipFill>
        <p:spPr>
          <a:xfrm>
            <a:off x="8036551" y="3847582"/>
            <a:ext cx="3981882" cy="2871227"/>
          </a:xfrm>
          <a:prstGeom prst="rect">
            <a:avLst/>
          </a:prstGeom>
        </p:spPr>
      </p:pic>
      <p:pic>
        <p:nvPicPr>
          <p:cNvPr id="22" name="图片 21">
            <a:extLst>
              <a:ext uri="{FF2B5EF4-FFF2-40B4-BE49-F238E27FC236}">
                <a16:creationId xmlns:a16="http://schemas.microsoft.com/office/drawing/2014/main" id="{6D41D464-1579-3459-F934-1ED7A4D6849F}"/>
              </a:ext>
            </a:extLst>
          </p:cNvPr>
          <p:cNvPicPr>
            <a:picLocks noChangeAspect="1"/>
          </p:cNvPicPr>
          <p:nvPr/>
        </p:nvPicPr>
        <p:blipFill>
          <a:blip r:embed="rId8">
            <a:extLst>
              <a:ext uri="{28A0092B-C50C-407E-A947-70E740481C1C}">
                <a14:useLocalDpi xmlns:a14="http://schemas.microsoft.com/office/drawing/2010/main" val="0"/>
              </a:ext>
            </a:extLst>
          </a:blip>
          <a:srcRect l="21796" t="15531" r="682" b="35792"/>
          <a:stretch>
            <a:fillRect/>
          </a:stretch>
        </p:blipFill>
        <p:spPr>
          <a:xfrm>
            <a:off x="988330" y="3141420"/>
            <a:ext cx="2053996" cy="1719657"/>
          </a:xfrm>
          <a:prstGeom prst="rect">
            <a:avLst/>
          </a:prstGeom>
        </p:spPr>
      </p:pic>
      <p:sp>
        <p:nvSpPr>
          <p:cNvPr id="23" name="矩形 22">
            <a:extLst>
              <a:ext uri="{FF2B5EF4-FFF2-40B4-BE49-F238E27FC236}">
                <a16:creationId xmlns:a16="http://schemas.microsoft.com/office/drawing/2014/main" id="{B987D5FE-1FC8-FC86-21A9-7D93D571CDF7}"/>
              </a:ext>
            </a:extLst>
          </p:cNvPr>
          <p:cNvSpPr/>
          <p:nvPr/>
        </p:nvSpPr>
        <p:spPr>
          <a:xfrm>
            <a:off x="377796" y="1708223"/>
            <a:ext cx="4122786" cy="1204304"/>
          </a:xfrm>
          <a:prstGeom prst="rect">
            <a:avLst/>
          </a:prstGeom>
        </p:spPr>
        <p:txBody>
          <a:bodyPr wrap="square">
            <a:spAutoFit/>
          </a:bodyPr>
          <a:lstStyle/>
          <a:p>
            <a:pPr>
              <a:lnSpc>
                <a:spcPct val="150000"/>
              </a:lnSpc>
            </a:pPr>
            <a:r>
              <a:rPr lang="zh-CN" altLang="en-US" sz="1600" dirty="0">
                <a:solidFill>
                  <a:srgbClr val="00B0F0"/>
                </a:solidFill>
              </a:rPr>
              <a:t>采用金属</a:t>
            </a:r>
            <a:r>
              <a:rPr lang="en-US" altLang="zh-CN" sz="1600" dirty="0">
                <a:solidFill>
                  <a:srgbClr val="00B0F0"/>
                </a:solidFill>
              </a:rPr>
              <a:t>+</a:t>
            </a:r>
            <a:r>
              <a:rPr lang="zh-CN" altLang="en-US" sz="1600" dirty="0">
                <a:solidFill>
                  <a:srgbClr val="00B0F0"/>
                </a:solidFill>
              </a:rPr>
              <a:t>绝缘定位子结构</a:t>
            </a:r>
            <a:endParaRPr lang="en-US" altLang="zh-CN" sz="1600" dirty="0">
              <a:solidFill>
                <a:srgbClr val="00B0F0"/>
              </a:solidFill>
            </a:endParaRPr>
          </a:p>
          <a:p>
            <a:pPr>
              <a:lnSpc>
                <a:spcPct val="150000"/>
              </a:lnSpc>
            </a:pPr>
            <a:r>
              <a:rPr lang="zh-CN" altLang="en-US" sz="1600" dirty="0">
                <a:solidFill>
                  <a:srgbClr val="00B0F0"/>
                </a:solidFill>
              </a:rPr>
              <a:t>金属定位子：直径</a:t>
            </a:r>
            <a:r>
              <a:rPr lang="en-US" altLang="zh-CN" sz="1600" dirty="0">
                <a:solidFill>
                  <a:srgbClr val="00B0F0"/>
                </a:solidFill>
              </a:rPr>
              <a:t>1.4mm</a:t>
            </a:r>
            <a:r>
              <a:rPr lang="zh-CN" altLang="en-US" sz="1600" dirty="0">
                <a:solidFill>
                  <a:srgbClr val="00B0F0"/>
                </a:solidFill>
              </a:rPr>
              <a:t>，台阶</a:t>
            </a:r>
            <a:r>
              <a:rPr lang="en-US" altLang="zh-CN" sz="1600" dirty="0">
                <a:solidFill>
                  <a:srgbClr val="00B0F0"/>
                </a:solidFill>
              </a:rPr>
              <a:t>1.6mm</a:t>
            </a:r>
          </a:p>
          <a:p>
            <a:pPr>
              <a:lnSpc>
                <a:spcPct val="150000"/>
              </a:lnSpc>
            </a:pPr>
            <a:r>
              <a:rPr lang="zh-CN" altLang="en-US" sz="1600" dirty="0">
                <a:solidFill>
                  <a:srgbClr val="00B0F0"/>
                </a:solidFill>
              </a:rPr>
              <a:t>绝缘定位子：直径</a:t>
            </a:r>
            <a:r>
              <a:rPr lang="en-US" altLang="zh-CN" sz="1600" dirty="0">
                <a:solidFill>
                  <a:srgbClr val="00B0F0"/>
                </a:solidFill>
              </a:rPr>
              <a:t>1.8mm</a:t>
            </a:r>
            <a:r>
              <a:rPr lang="zh-CN" altLang="en-US" sz="1600" dirty="0">
                <a:solidFill>
                  <a:srgbClr val="00B0F0"/>
                </a:solidFill>
              </a:rPr>
              <a:t>，台阶</a:t>
            </a:r>
            <a:r>
              <a:rPr lang="en-US" altLang="zh-CN" sz="1600" dirty="0">
                <a:solidFill>
                  <a:srgbClr val="00B0F0"/>
                </a:solidFill>
              </a:rPr>
              <a:t>2.2mm</a:t>
            </a:r>
          </a:p>
        </p:txBody>
      </p:sp>
      <p:sp>
        <p:nvSpPr>
          <p:cNvPr id="24" name="矩形 23">
            <a:extLst>
              <a:ext uri="{FF2B5EF4-FFF2-40B4-BE49-F238E27FC236}">
                <a16:creationId xmlns:a16="http://schemas.microsoft.com/office/drawing/2014/main" id="{8CEA5058-DAFA-DE0E-8D4B-4910FFCA3AB3}"/>
              </a:ext>
            </a:extLst>
          </p:cNvPr>
          <p:cNvSpPr/>
          <p:nvPr/>
        </p:nvSpPr>
        <p:spPr>
          <a:xfrm>
            <a:off x="3973423" y="881597"/>
            <a:ext cx="7840781" cy="29641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9E1E239-9123-6CFE-7EBF-D9020CBD18DE}"/>
              </a:ext>
            </a:extLst>
          </p:cNvPr>
          <p:cNvSpPr/>
          <p:nvPr/>
        </p:nvSpPr>
        <p:spPr>
          <a:xfrm>
            <a:off x="3973423" y="3845728"/>
            <a:ext cx="7840781" cy="29825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82396D73-E9C5-0256-C92C-F46976535B2F}"/>
              </a:ext>
            </a:extLst>
          </p:cNvPr>
          <p:cNvSpPr>
            <a:spLocks noGrp="1"/>
          </p:cNvSpPr>
          <p:nvPr>
            <p:ph type="sldNum" sz="quarter" idx="12"/>
          </p:nvPr>
        </p:nvSpPr>
        <p:spPr>
          <a:xfrm>
            <a:off x="9448800" y="6498420"/>
            <a:ext cx="2743200" cy="365125"/>
          </a:xfrm>
        </p:spPr>
        <p:txBody>
          <a:bodyPr/>
          <a:lstStyle/>
          <a:p>
            <a:fld id="{99940ADD-6830-479D-B9AB-F7855D84FDA5}" type="slidenum">
              <a:rPr lang="zh-CN" altLang="en-US" sz="2400" smtClean="0"/>
              <a:t>18</a:t>
            </a:fld>
            <a:endParaRPr lang="zh-CN" altLang="en-US" sz="2400" dirty="0"/>
          </a:p>
        </p:txBody>
      </p:sp>
      <p:sp>
        <p:nvSpPr>
          <p:cNvPr id="7" name="文本框 6">
            <a:extLst>
              <a:ext uri="{FF2B5EF4-FFF2-40B4-BE49-F238E27FC236}">
                <a16:creationId xmlns:a16="http://schemas.microsoft.com/office/drawing/2014/main" id="{D3A6560B-2C54-BAA3-34FC-0EEBB770B2CC}"/>
              </a:ext>
            </a:extLst>
          </p:cNvPr>
          <p:cNvSpPr txBox="1"/>
          <p:nvPr/>
        </p:nvSpPr>
        <p:spPr>
          <a:xfrm>
            <a:off x="7416036" y="6547011"/>
            <a:ext cx="1123443" cy="369332"/>
          </a:xfrm>
          <a:prstGeom prst="rect">
            <a:avLst/>
          </a:prstGeom>
          <a:noFill/>
        </p:spPr>
        <p:txBody>
          <a:bodyPr wrap="square" rtlCol="0">
            <a:spAutoFit/>
          </a:bodyPr>
          <a:lstStyle/>
          <a:p>
            <a:r>
              <a:rPr lang="zh-CN" altLang="en-US" dirty="0"/>
              <a:t>孔径精度</a:t>
            </a:r>
          </a:p>
        </p:txBody>
      </p:sp>
      <p:sp>
        <p:nvSpPr>
          <p:cNvPr id="9" name="文本框 8">
            <a:extLst>
              <a:ext uri="{FF2B5EF4-FFF2-40B4-BE49-F238E27FC236}">
                <a16:creationId xmlns:a16="http://schemas.microsoft.com/office/drawing/2014/main" id="{EA83EA64-2DD4-FE4D-15F5-613C199C8E14}"/>
              </a:ext>
            </a:extLst>
          </p:cNvPr>
          <p:cNvSpPr txBox="1"/>
          <p:nvPr/>
        </p:nvSpPr>
        <p:spPr>
          <a:xfrm>
            <a:off x="7714940" y="3525646"/>
            <a:ext cx="951337" cy="369332"/>
          </a:xfrm>
          <a:prstGeom prst="rect">
            <a:avLst/>
          </a:prstGeom>
          <a:noFill/>
        </p:spPr>
        <p:txBody>
          <a:bodyPr wrap="square" rtlCol="0">
            <a:spAutoFit/>
          </a:bodyPr>
          <a:lstStyle/>
          <a:p>
            <a:r>
              <a:rPr lang="zh-CN" altLang="en-US" dirty="0"/>
              <a:t>同心度</a:t>
            </a:r>
          </a:p>
        </p:txBody>
      </p:sp>
    </p:spTree>
    <p:extLst>
      <p:ext uri="{BB962C8B-B14F-4D97-AF65-F5344CB8AC3E}">
        <p14:creationId xmlns:p14="http://schemas.microsoft.com/office/powerpoint/2010/main" val="3238561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0E8E6-4708-4CFB-17D5-E616D36F8E17}"/>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8D9B571E-E81A-2660-2C34-1FBF5C837329}"/>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全长样机进展</a:t>
            </a:r>
          </a:p>
        </p:txBody>
      </p:sp>
      <p:pic>
        <p:nvPicPr>
          <p:cNvPr id="3" name="图片 2">
            <a:extLst>
              <a:ext uri="{FF2B5EF4-FFF2-40B4-BE49-F238E27FC236}">
                <a16:creationId xmlns:a16="http://schemas.microsoft.com/office/drawing/2014/main" id="{CE8EF415-CB43-543B-2B88-F56C025CC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50" y="4280167"/>
            <a:ext cx="2903977" cy="2177983"/>
          </a:xfrm>
          <a:prstGeom prst="rect">
            <a:avLst/>
          </a:prstGeom>
        </p:spPr>
      </p:pic>
      <p:pic>
        <p:nvPicPr>
          <p:cNvPr id="7" name="图片 6">
            <a:extLst>
              <a:ext uri="{FF2B5EF4-FFF2-40B4-BE49-F238E27FC236}">
                <a16:creationId xmlns:a16="http://schemas.microsoft.com/office/drawing/2014/main" id="{BEF02D24-47C5-351F-37A2-522854567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022" y="1572045"/>
            <a:ext cx="1942501" cy="2587974"/>
          </a:xfrm>
          <a:prstGeom prst="rect">
            <a:avLst/>
          </a:prstGeom>
        </p:spPr>
      </p:pic>
      <p:pic>
        <p:nvPicPr>
          <p:cNvPr id="8" name="图片 7">
            <a:extLst>
              <a:ext uri="{FF2B5EF4-FFF2-40B4-BE49-F238E27FC236}">
                <a16:creationId xmlns:a16="http://schemas.microsoft.com/office/drawing/2014/main" id="{819CA93B-8396-254B-E42F-94CA925EB7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435" r="14082"/>
          <a:stretch/>
        </p:blipFill>
        <p:spPr>
          <a:xfrm>
            <a:off x="3711053" y="4280166"/>
            <a:ext cx="1768470" cy="2177983"/>
          </a:xfrm>
          <a:prstGeom prst="rect">
            <a:avLst/>
          </a:prstGeom>
        </p:spPr>
      </p:pic>
      <p:pic>
        <p:nvPicPr>
          <p:cNvPr id="9" name="图片 8">
            <a:extLst>
              <a:ext uri="{FF2B5EF4-FFF2-40B4-BE49-F238E27FC236}">
                <a16:creationId xmlns:a16="http://schemas.microsoft.com/office/drawing/2014/main" id="{5871AC24-D54A-C40B-7656-3BF0BAEF43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086" t="25062" r="18538" b="29526"/>
          <a:stretch/>
        </p:blipFill>
        <p:spPr>
          <a:xfrm>
            <a:off x="557650" y="1572045"/>
            <a:ext cx="2836984" cy="2587974"/>
          </a:xfrm>
          <a:prstGeom prst="rect">
            <a:avLst/>
          </a:prstGeom>
        </p:spPr>
      </p:pic>
      <p:sp>
        <p:nvSpPr>
          <p:cNvPr id="10" name="文本框 9">
            <a:extLst>
              <a:ext uri="{FF2B5EF4-FFF2-40B4-BE49-F238E27FC236}">
                <a16:creationId xmlns:a16="http://schemas.microsoft.com/office/drawing/2014/main" id="{89F58E90-8CA7-5F96-A945-54E0E042113F}"/>
              </a:ext>
            </a:extLst>
          </p:cNvPr>
          <p:cNvSpPr txBox="1"/>
          <p:nvPr/>
        </p:nvSpPr>
        <p:spPr>
          <a:xfrm>
            <a:off x="435923" y="972954"/>
            <a:ext cx="372352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绝缘端板全长样机（</a:t>
            </a:r>
            <a:r>
              <a:rPr lang="en-US" altLang="zh-CN" dirty="0"/>
              <a:t>~2550mm</a:t>
            </a:r>
            <a:r>
              <a:rPr lang="zh-CN" altLang="en-US" dirty="0"/>
              <a:t>）</a:t>
            </a:r>
            <a:endParaRPr lang="en-US" altLang="zh-CN" dirty="0"/>
          </a:p>
        </p:txBody>
      </p:sp>
      <p:pic>
        <p:nvPicPr>
          <p:cNvPr id="12" name="图片 11">
            <a:extLst>
              <a:ext uri="{FF2B5EF4-FFF2-40B4-BE49-F238E27FC236}">
                <a16:creationId xmlns:a16="http://schemas.microsoft.com/office/drawing/2014/main" id="{8D57F35A-E38B-3F9A-120C-9312F8308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5229" y="4057882"/>
            <a:ext cx="1800200" cy="2400267"/>
          </a:xfrm>
          <a:prstGeom prst="rect">
            <a:avLst/>
          </a:prstGeom>
        </p:spPr>
      </p:pic>
      <p:pic>
        <p:nvPicPr>
          <p:cNvPr id="13" name="图片 12">
            <a:extLst>
              <a:ext uri="{FF2B5EF4-FFF2-40B4-BE49-F238E27FC236}">
                <a16:creationId xmlns:a16="http://schemas.microsoft.com/office/drawing/2014/main" id="{071A277A-C958-BBD1-507D-5F3ACEE17A11}"/>
              </a:ext>
            </a:extLst>
          </p:cNvPr>
          <p:cNvPicPr>
            <a:picLocks noChangeAspect="1"/>
          </p:cNvPicPr>
          <p:nvPr/>
        </p:nvPicPr>
        <p:blipFill>
          <a:blip r:embed="rId8"/>
          <a:stretch>
            <a:fillRect/>
          </a:stretch>
        </p:blipFill>
        <p:spPr>
          <a:xfrm>
            <a:off x="6275229" y="1441416"/>
            <a:ext cx="5359121" cy="2273770"/>
          </a:xfrm>
          <a:prstGeom prst="rect">
            <a:avLst/>
          </a:prstGeom>
        </p:spPr>
      </p:pic>
      <p:sp>
        <p:nvSpPr>
          <p:cNvPr id="14" name="文本框 13">
            <a:extLst>
              <a:ext uri="{FF2B5EF4-FFF2-40B4-BE49-F238E27FC236}">
                <a16:creationId xmlns:a16="http://schemas.microsoft.com/office/drawing/2014/main" id="{3604499B-3F5D-AB0E-155E-0B87C1E71DB1}"/>
              </a:ext>
            </a:extLst>
          </p:cNvPr>
          <p:cNvSpPr txBox="1"/>
          <p:nvPr/>
        </p:nvSpPr>
        <p:spPr>
          <a:xfrm>
            <a:off x="8293125" y="3986449"/>
            <a:ext cx="3694559" cy="25431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zh-CN" altLang="en-US" dirty="0"/>
              <a:t>铁源测试：</a:t>
            </a:r>
            <a:endParaRPr lang="en-US" altLang="zh-CN" dirty="0"/>
          </a:p>
          <a:p>
            <a:pPr marL="285750" indent="-285750">
              <a:lnSpc>
                <a:spcPct val="150000"/>
              </a:lnSpc>
              <a:buFont typeface="Wingdings" panose="05000000000000000000" pitchFamily="2" charset="2"/>
              <a:buChar char="ü"/>
            </a:pPr>
            <a:r>
              <a:rPr lang="zh-CN" altLang="en-US" dirty="0"/>
              <a:t>电子学：近物所自主研制多通道前放、</a:t>
            </a:r>
            <a:r>
              <a:rPr lang="en-US" altLang="zh-CN" dirty="0"/>
              <a:t>ORTEC</a:t>
            </a:r>
            <a:r>
              <a:rPr lang="zh-CN" altLang="en-US" dirty="0"/>
              <a:t>多道</a:t>
            </a:r>
            <a:endParaRPr lang="en-US" altLang="zh-CN" dirty="0"/>
          </a:p>
          <a:p>
            <a:pPr marL="285750" indent="-285750">
              <a:lnSpc>
                <a:spcPct val="150000"/>
              </a:lnSpc>
              <a:buFont typeface="Wingdings" panose="05000000000000000000" pitchFamily="2" charset="2"/>
              <a:buChar char="ü"/>
            </a:pPr>
            <a:r>
              <a:rPr lang="zh-CN" altLang="en-US" dirty="0"/>
              <a:t>气体：</a:t>
            </a:r>
            <a:r>
              <a:rPr lang="en-US" altLang="zh-CN" dirty="0" err="1"/>
              <a:t>Ar</a:t>
            </a:r>
            <a:r>
              <a:rPr lang="zh-CN" altLang="en-US" dirty="0"/>
              <a:t>（</a:t>
            </a:r>
            <a:r>
              <a:rPr lang="en-US" altLang="zh-CN" dirty="0"/>
              <a:t>90%</a:t>
            </a:r>
            <a:r>
              <a:rPr lang="zh-CN" altLang="en-US" dirty="0"/>
              <a:t>）</a:t>
            </a:r>
            <a:r>
              <a:rPr lang="en-US" altLang="zh-CN" dirty="0"/>
              <a:t>+CO2</a:t>
            </a:r>
            <a:r>
              <a:rPr lang="zh-CN" altLang="en-US" dirty="0"/>
              <a:t>（</a:t>
            </a:r>
            <a:r>
              <a:rPr lang="en-US" altLang="zh-CN" dirty="0"/>
              <a:t>10%</a:t>
            </a:r>
            <a:r>
              <a:rPr lang="zh-CN" altLang="en-US" dirty="0"/>
              <a:t>）、流气</a:t>
            </a:r>
            <a:endParaRPr lang="en-US" altLang="zh-CN" dirty="0"/>
          </a:p>
          <a:p>
            <a:pPr marL="285750" indent="-285750">
              <a:lnSpc>
                <a:spcPct val="150000"/>
              </a:lnSpc>
              <a:buFont typeface="Wingdings" panose="05000000000000000000" pitchFamily="2" charset="2"/>
              <a:buChar char="ü"/>
            </a:pPr>
            <a:r>
              <a:rPr lang="zh-CN" altLang="en-US" dirty="0"/>
              <a:t>单元大小：</a:t>
            </a:r>
            <a:r>
              <a:rPr lang="en-US" altLang="zh-CN" dirty="0"/>
              <a:t>8.45mm~9.55mm</a:t>
            </a:r>
            <a:endParaRPr lang="zh-CN" altLang="en-US" dirty="0"/>
          </a:p>
        </p:txBody>
      </p:sp>
      <p:sp>
        <p:nvSpPr>
          <p:cNvPr id="2" name="灯片编号占位符 1">
            <a:extLst>
              <a:ext uri="{FF2B5EF4-FFF2-40B4-BE49-F238E27FC236}">
                <a16:creationId xmlns:a16="http://schemas.microsoft.com/office/drawing/2014/main" id="{A5003E61-54F1-176A-45D5-1D2D627B9991}"/>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19</a:t>
            </a:fld>
            <a:endParaRPr lang="zh-CN" altLang="en-US" sz="2400" dirty="0"/>
          </a:p>
        </p:txBody>
      </p:sp>
    </p:spTree>
    <p:extLst>
      <p:ext uri="{BB962C8B-B14F-4D97-AF65-F5344CB8AC3E}">
        <p14:creationId xmlns:p14="http://schemas.microsoft.com/office/powerpoint/2010/main" val="1212950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BA0D0-7A06-FAB6-B890-898A48A5A30F}"/>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1481E80F-E147-2EC8-C2EB-1CDD18C34FE3}"/>
              </a:ext>
            </a:extLst>
          </p:cNvPr>
          <p:cNvSpPr/>
          <p:nvPr/>
        </p:nvSpPr>
        <p:spPr>
          <a:xfrm>
            <a:off x="961418" y="20096"/>
            <a:ext cx="2037737" cy="724622"/>
          </a:xfrm>
          <a:prstGeom prst="rect">
            <a:avLst/>
          </a:prstGeom>
        </p:spPr>
        <p:txBody>
          <a:bodyPr wrap="none">
            <a:spAutoFit/>
          </a:bodyPr>
          <a:lstStyle/>
          <a:p>
            <a:pPr algn="just">
              <a:lnSpc>
                <a:spcPct val="125000"/>
              </a:lnSpc>
              <a:spcBef>
                <a:spcPct val="0"/>
              </a:spcBef>
            </a:pPr>
            <a:r>
              <a:rPr lang="zh-CN" altLang="en-US" sz="3600" b="1" dirty="0">
                <a:solidFill>
                  <a:srgbClr val="111F8B"/>
                </a:solidFill>
                <a:ea typeface="黑体" panose="02010609060101010101" pitchFamily="49" charset="-122"/>
              </a:rPr>
              <a:t>报告目录</a:t>
            </a:r>
            <a:endParaRPr lang="en-US" altLang="zh-CN" sz="3600" b="1" dirty="0">
              <a:solidFill>
                <a:srgbClr val="111F8B"/>
              </a:solidFill>
              <a:ea typeface="黑体" panose="02010609060101010101" pitchFamily="49" charset="-122"/>
            </a:endParaRPr>
          </a:p>
        </p:txBody>
      </p:sp>
      <p:sp>
        <p:nvSpPr>
          <p:cNvPr id="6" name="矩形 5">
            <a:extLst>
              <a:ext uri="{FF2B5EF4-FFF2-40B4-BE49-F238E27FC236}">
                <a16:creationId xmlns:a16="http://schemas.microsoft.com/office/drawing/2014/main" id="{2A640FF9-4942-E3BA-AECF-460576E2B304}"/>
              </a:ext>
            </a:extLst>
          </p:cNvPr>
          <p:cNvSpPr>
            <a:spLocks noChangeArrowheads="1"/>
          </p:cNvSpPr>
          <p:nvPr/>
        </p:nvSpPr>
        <p:spPr bwMode="auto">
          <a:xfrm>
            <a:off x="961418" y="1454906"/>
            <a:ext cx="10442275" cy="39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marL="341313" indent="-341313">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5000"/>
              </a:lnSpc>
              <a:spcBef>
                <a:spcPct val="0"/>
              </a:spcBef>
            </a:pPr>
            <a:r>
              <a:rPr lang="zh-CN" altLang="en-US" sz="2800" b="1" dirty="0">
                <a:solidFill>
                  <a:schemeClr val="accent1">
                    <a:lumMod val="75000"/>
                  </a:schemeClr>
                </a:solidFill>
                <a:ea typeface="黑体" panose="02010609060101010101" pitchFamily="49" charset="-122"/>
              </a:rPr>
              <a:t>背景介绍</a:t>
            </a:r>
            <a:endParaRPr lang="en-US" altLang="zh-CN" sz="2800" b="1" dirty="0">
              <a:solidFill>
                <a:schemeClr val="accent1">
                  <a:lumMod val="75000"/>
                </a:schemeClr>
              </a:solidFill>
              <a:ea typeface="黑体" panose="02010609060101010101" pitchFamily="49" charset="-122"/>
            </a:endParaRPr>
          </a:p>
          <a:p>
            <a:pPr algn="just">
              <a:lnSpc>
                <a:spcPct val="125000"/>
              </a:lnSpc>
              <a:spcBef>
                <a:spcPct val="0"/>
              </a:spcBef>
            </a:pPr>
            <a:r>
              <a:rPr lang="zh-CN" altLang="en-US" sz="2800" b="1" dirty="0">
                <a:solidFill>
                  <a:schemeClr val="accent1">
                    <a:lumMod val="75000"/>
                  </a:schemeClr>
                </a:solidFill>
                <a:ea typeface="黑体" panose="02010609060101010101" pitchFamily="49" charset="-122"/>
              </a:rPr>
              <a:t>探测器进展</a:t>
            </a:r>
            <a:endParaRPr lang="en-US" altLang="zh-CN" sz="2800" b="1" dirty="0">
              <a:solidFill>
                <a:schemeClr val="accent1">
                  <a:lumMod val="75000"/>
                </a:schemeClr>
              </a:solidFill>
              <a:ea typeface="黑体" panose="02010609060101010101" pitchFamily="49" charset="-122"/>
            </a:endParaRPr>
          </a:p>
          <a:p>
            <a:pPr lvl="1" algn="just">
              <a:lnSpc>
                <a:spcPct val="125000"/>
              </a:lnSpc>
              <a:spcBef>
                <a:spcPct val="0"/>
              </a:spcBef>
            </a:pPr>
            <a:r>
              <a:rPr lang="zh-CN" altLang="en-US" sz="2400" b="1" dirty="0">
                <a:solidFill>
                  <a:schemeClr val="accent1">
                    <a:lumMod val="75000"/>
                  </a:schemeClr>
                </a:solidFill>
                <a:ea typeface="黑体" panose="02010609060101010101" pitchFamily="49" charset="-122"/>
              </a:rPr>
              <a:t>整体设计优化（丝层结构，机械受力分析）</a:t>
            </a:r>
            <a:endParaRPr lang="en-US" altLang="zh-CN" sz="2400" b="1" dirty="0">
              <a:solidFill>
                <a:schemeClr val="accent1">
                  <a:lumMod val="75000"/>
                </a:schemeClr>
              </a:solidFill>
              <a:ea typeface="黑体" panose="02010609060101010101" pitchFamily="49" charset="-122"/>
            </a:endParaRPr>
          </a:p>
          <a:p>
            <a:pPr lvl="1" algn="just">
              <a:lnSpc>
                <a:spcPct val="125000"/>
              </a:lnSpc>
              <a:spcBef>
                <a:spcPct val="0"/>
              </a:spcBef>
            </a:pPr>
            <a:r>
              <a:rPr lang="zh-CN" altLang="en-US" sz="2400" b="1" dirty="0">
                <a:solidFill>
                  <a:schemeClr val="accent1">
                    <a:lumMod val="75000"/>
                  </a:schemeClr>
                </a:solidFill>
                <a:ea typeface="黑体" panose="02010609060101010101" pitchFamily="49" charset="-122"/>
              </a:rPr>
              <a:t>探测器工艺研究（定位子，丝张力）</a:t>
            </a:r>
            <a:endParaRPr lang="en-US" altLang="zh-CN" sz="2400" b="1" dirty="0">
              <a:solidFill>
                <a:schemeClr val="accent1">
                  <a:lumMod val="75000"/>
                </a:schemeClr>
              </a:solidFill>
              <a:ea typeface="黑体" panose="02010609060101010101" pitchFamily="49" charset="-122"/>
            </a:endParaRPr>
          </a:p>
          <a:p>
            <a:pPr lvl="1" algn="just">
              <a:lnSpc>
                <a:spcPct val="125000"/>
              </a:lnSpc>
              <a:spcBef>
                <a:spcPct val="0"/>
              </a:spcBef>
            </a:pPr>
            <a:r>
              <a:rPr lang="zh-CN" altLang="en-US" sz="2400" b="1" dirty="0">
                <a:solidFill>
                  <a:schemeClr val="accent1">
                    <a:lumMod val="75000"/>
                  </a:schemeClr>
                </a:solidFill>
                <a:ea typeface="黑体" panose="02010609060101010101" pitchFamily="49" charset="-122"/>
              </a:rPr>
              <a:t>探测器样机研究（端板同心度，机械加工）</a:t>
            </a:r>
            <a:endParaRPr lang="en-US" altLang="zh-CN" sz="2400" b="1" dirty="0">
              <a:solidFill>
                <a:schemeClr val="accent1">
                  <a:lumMod val="75000"/>
                </a:schemeClr>
              </a:solidFill>
              <a:ea typeface="黑体" panose="02010609060101010101" pitchFamily="49" charset="-122"/>
            </a:endParaRPr>
          </a:p>
          <a:p>
            <a:pPr algn="just">
              <a:lnSpc>
                <a:spcPct val="125000"/>
              </a:lnSpc>
              <a:spcBef>
                <a:spcPct val="0"/>
              </a:spcBef>
            </a:pPr>
            <a:r>
              <a:rPr lang="zh-CN" altLang="en-US" sz="2800" b="1" dirty="0">
                <a:solidFill>
                  <a:schemeClr val="accent1">
                    <a:lumMod val="75000"/>
                  </a:schemeClr>
                </a:solidFill>
                <a:ea typeface="黑体" panose="02010609060101010101" pitchFamily="49" charset="-122"/>
              </a:rPr>
              <a:t>电子学进展</a:t>
            </a:r>
            <a:endParaRPr lang="en-US" altLang="zh-CN" sz="2800" b="1" dirty="0">
              <a:solidFill>
                <a:schemeClr val="accent1">
                  <a:lumMod val="75000"/>
                </a:schemeClr>
              </a:solidFill>
              <a:ea typeface="黑体" panose="02010609060101010101" pitchFamily="49" charset="-122"/>
            </a:endParaRPr>
          </a:p>
          <a:p>
            <a:pPr lvl="1" algn="just">
              <a:lnSpc>
                <a:spcPct val="125000"/>
              </a:lnSpc>
              <a:spcBef>
                <a:spcPct val="0"/>
              </a:spcBef>
            </a:pPr>
            <a:r>
              <a:rPr lang="en-US" altLang="zh-CN" sz="2400" b="1" dirty="0">
                <a:solidFill>
                  <a:schemeClr val="accent1">
                    <a:lumMod val="75000"/>
                  </a:schemeClr>
                </a:solidFill>
                <a:ea typeface="黑体" panose="02010609060101010101" pitchFamily="49" charset="-122"/>
              </a:rPr>
              <a:t>ASIC</a:t>
            </a:r>
            <a:r>
              <a:rPr lang="zh-CN" altLang="en-US" sz="2400" b="1" dirty="0">
                <a:solidFill>
                  <a:schemeClr val="accent1">
                    <a:lumMod val="75000"/>
                  </a:schemeClr>
                </a:solidFill>
                <a:ea typeface="黑体" panose="02010609060101010101" pitchFamily="49" charset="-122"/>
              </a:rPr>
              <a:t>芯片研制</a:t>
            </a:r>
            <a:endParaRPr lang="en-US" altLang="zh-CN" sz="2400" b="1" dirty="0">
              <a:solidFill>
                <a:schemeClr val="accent1">
                  <a:lumMod val="75000"/>
                </a:schemeClr>
              </a:solidFill>
              <a:ea typeface="黑体" panose="02010609060101010101" pitchFamily="49" charset="-122"/>
            </a:endParaRPr>
          </a:p>
          <a:p>
            <a:pPr lvl="1" algn="just">
              <a:lnSpc>
                <a:spcPct val="125000"/>
              </a:lnSpc>
              <a:spcBef>
                <a:spcPct val="0"/>
              </a:spcBef>
            </a:pPr>
            <a:r>
              <a:rPr lang="zh-CN" altLang="en-US" sz="2400" b="1" dirty="0">
                <a:solidFill>
                  <a:schemeClr val="accent1">
                    <a:lumMod val="75000"/>
                  </a:schemeClr>
                </a:solidFill>
                <a:ea typeface="黑体" panose="02010609060101010101" pitchFamily="49" charset="-122"/>
              </a:rPr>
              <a:t>原理验证电路设计与测试</a:t>
            </a:r>
          </a:p>
        </p:txBody>
      </p:sp>
      <p:sp>
        <p:nvSpPr>
          <p:cNvPr id="2" name="灯片编号占位符 1">
            <a:extLst>
              <a:ext uri="{FF2B5EF4-FFF2-40B4-BE49-F238E27FC236}">
                <a16:creationId xmlns:a16="http://schemas.microsoft.com/office/drawing/2014/main" id="{5B445C4D-6C7E-94E2-9B45-C4F57F14ABAD}"/>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800" smtClean="0"/>
              <a:t>2</a:t>
            </a:fld>
            <a:endParaRPr lang="zh-CN" altLang="en-US" sz="2800"/>
          </a:p>
        </p:txBody>
      </p:sp>
    </p:spTree>
    <p:extLst>
      <p:ext uri="{BB962C8B-B14F-4D97-AF65-F5344CB8AC3E}">
        <p14:creationId xmlns:p14="http://schemas.microsoft.com/office/powerpoint/2010/main" val="4078153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0937-886B-B852-32FA-D15947F83BE6}"/>
            </a:ext>
          </a:extLst>
        </p:cNvPr>
        <p:cNvGrpSpPr/>
        <p:nvPr/>
      </p:nvGrpSpPr>
      <p:grpSpPr>
        <a:xfrm>
          <a:off x="0" y="0"/>
          <a:ext cx="0" cy="0"/>
          <a:chOff x="0" y="0"/>
          <a:chExt cx="0" cy="0"/>
        </a:xfrm>
      </p:grpSpPr>
      <p:pic>
        <p:nvPicPr>
          <p:cNvPr id="16" name="图片 15">
            <a:extLst>
              <a:ext uri="{FF2B5EF4-FFF2-40B4-BE49-F238E27FC236}">
                <a16:creationId xmlns:a16="http://schemas.microsoft.com/office/drawing/2014/main" id="{F6072350-4B5D-B0A3-D53D-76AD9124D780}"/>
              </a:ext>
            </a:extLst>
          </p:cNvPr>
          <p:cNvPicPr>
            <a:picLocks noChangeAspect="1"/>
          </p:cNvPicPr>
          <p:nvPr/>
        </p:nvPicPr>
        <p:blipFill>
          <a:blip r:embed="rId3"/>
          <a:stretch>
            <a:fillRect/>
          </a:stretch>
        </p:blipFill>
        <p:spPr>
          <a:xfrm>
            <a:off x="5763969" y="860121"/>
            <a:ext cx="5703258" cy="2866143"/>
          </a:xfrm>
          <a:prstGeom prst="rect">
            <a:avLst/>
          </a:prstGeom>
        </p:spPr>
      </p:pic>
      <p:sp>
        <p:nvSpPr>
          <p:cNvPr id="5" name="标题 2">
            <a:extLst>
              <a:ext uri="{FF2B5EF4-FFF2-40B4-BE49-F238E27FC236}">
                <a16:creationId xmlns:a16="http://schemas.microsoft.com/office/drawing/2014/main" id="{42368EB9-A54B-8F82-6A62-EBDEF1AF311D}"/>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全长样机进展</a:t>
            </a:r>
          </a:p>
        </p:txBody>
      </p:sp>
      <p:sp>
        <p:nvSpPr>
          <p:cNvPr id="10" name="文本框 9">
            <a:extLst>
              <a:ext uri="{FF2B5EF4-FFF2-40B4-BE49-F238E27FC236}">
                <a16:creationId xmlns:a16="http://schemas.microsoft.com/office/drawing/2014/main" id="{3741BBD5-D9BE-DB85-AC68-3137CD43A1B1}"/>
              </a:ext>
            </a:extLst>
          </p:cNvPr>
          <p:cNvSpPr txBox="1"/>
          <p:nvPr/>
        </p:nvSpPr>
        <p:spPr>
          <a:xfrm>
            <a:off x="435923" y="972954"/>
            <a:ext cx="3723526" cy="36933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绝缘端板全长样机铁源测试结果</a:t>
            </a:r>
            <a:endParaRPr lang="en-US" altLang="zh-CN" dirty="0"/>
          </a:p>
        </p:txBody>
      </p:sp>
      <p:pic>
        <p:nvPicPr>
          <p:cNvPr id="2" name="图片 1">
            <a:extLst>
              <a:ext uri="{FF2B5EF4-FFF2-40B4-BE49-F238E27FC236}">
                <a16:creationId xmlns:a16="http://schemas.microsoft.com/office/drawing/2014/main" id="{32A7B69C-C89C-DAD7-07AD-1EE7325383B2}"/>
              </a:ext>
            </a:extLst>
          </p:cNvPr>
          <p:cNvPicPr>
            <a:picLocks noChangeAspect="1"/>
          </p:cNvPicPr>
          <p:nvPr/>
        </p:nvPicPr>
        <p:blipFill>
          <a:blip r:embed="rId4"/>
          <a:stretch>
            <a:fillRect/>
          </a:stretch>
        </p:blipFill>
        <p:spPr>
          <a:xfrm>
            <a:off x="291403" y="1465178"/>
            <a:ext cx="2575925" cy="2589001"/>
          </a:xfrm>
          <a:prstGeom prst="rect">
            <a:avLst/>
          </a:prstGeom>
        </p:spPr>
      </p:pic>
      <p:pic>
        <p:nvPicPr>
          <p:cNvPr id="4" name="图片 3">
            <a:extLst>
              <a:ext uri="{FF2B5EF4-FFF2-40B4-BE49-F238E27FC236}">
                <a16:creationId xmlns:a16="http://schemas.microsoft.com/office/drawing/2014/main" id="{C375E906-1F9F-9CA3-A4F8-6035257B6641}"/>
              </a:ext>
            </a:extLst>
          </p:cNvPr>
          <p:cNvPicPr>
            <a:picLocks noChangeAspect="1"/>
          </p:cNvPicPr>
          <p:nvPr/>
        </p:nvPicPr>
        <p:blipFill>
          <a:blip r:embed="rId5"/>
          <a:stretch>
            <a:fillRect/>
          </a:stretch>
        </p:blipFill>
        <p:spPr>
          <a:xfrm>
            <a:off x="2935256" y="1508412"/>
            <a:ext cx="2584242" cy="2545767"/>
          </a:xfrm>
          <a:prstGeom prst="rect">
            <a:avLst/>
          </a:prstGeom>
        </p:spPr>
      </p:pic>
      <p:pic>
        <p:nvPicPr>
          <p:cNvPr id="6" name="图片 5">
            <a:extLst>
              <a:ext uri="{FF2B5EF4-FFF2-40B4-BE49-F238E27FC236}">
                <a16:creationId xmlns:a16="http://schemas.microsoft.com/office/drawing/2014/main" id="{D120196B-6859-A40D-4B3A-EBD1693F2C74}"/>
              </a:ext>
            </a:extLst>
          </p:cNvPr>
          <p:cNvPicPr>
            <a:picLocks noChangeAspect="1"/>
          </p:cNvPicPr>
          <p:nvPr/>
        </p:nvPicPr>
        <p:blipFill>
          <a:blip r:embed="rId6"/>
          <a:stretch>
            <a:fillRect/>
          </a:stretch>
        </p:blipFill>
        <p:spPr>
          <a:xfrm>
            <a:off x="245591" y="3976330"/>
            <a:ext cx="2667549" cy="2624684"/>
          </a:xfrm>
          <a:prstGeom prst="rect">
            <a:avLst/>
          </a:prstGeom>
        </p:spPr>
      </p:pic>
      <p:pic>
        <p:nvPicPr>
          <p:cNvPr id="11" name="图片 10">
            <a:extLst>
              <a:ext uri="{FF2B5EF4-FFF2-40B4-BE49-F238E27FC236}">
                <a16:creationId xmlns:a16="http://schemas.microsoft.com/office/drawing/2014/main" id="{4648972C-510A-271D-8889-91CDCDFD2F9F}"/>
              </a:ext>
            </a:extLst>
          </p:cNvPr>
          <p:cNvPicPr>
            <a:picLocks noChangeAspect="1"/>
          </p:cNvPicPr>
          <p:nvPr/>
        </p:nvPicPr>
        <p:blipFill>
          <a:blip r:embed="rId7"/>
          <a:stretch>
            <a:fillRect/>
          </a:stretch>
        </p:blipFill>
        <p:spPr>
          <a:xfrm>
            <a:off x="2911559" y="3976330"/>
            <a:ext cx="2753092" cy="2673196"/>
          </a:xfrm>
          <a:prstGeom prst="rect">
            <a:avLst/>
          </a:prstGeom>
        </p:spPr>
      </p:pic>
      <p:pic>
        <p:nvPicPr>
          <p:cNvPr id="15" name="图片 14">
            <a:extLst>
              <a:ext uri="{FF2B5EF4-FFF2-40B4-BE49-F238E27FC236}">
                <a16:creationId xmlns:a16="http://schemas.microsoft.com/office/drawing/2014/main" id="{C4320E8A-2FE1-D9F0-DD22-60FD1011F4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2579" y="3946606"/>
            <a:ext cx="5635330" cy="2911394"/>
          </a:xfrm>
          <a:prstGeom prst="rect">
            <a:avLst/>
          </a:prstGeom>
        </p:spPr>
      </p:pic>
      <p:sp>
        <p:nvSpPr>
          <p:cNvPr id="17" name="文本框 16">
            <a:extLst>
              <a:ext uri="{FF2B5EF4-FFF2-40B4-BE49-F238E27FC236}">
                <a16:creationId xmlns:a16="http://schemas.microsoft.com/office/drawing/2014/main" id="{A3793A42-4894-48F5-A76C-A5B66E5D98A7}"/>
              </a:ext>
            </a:extLst>
          </p:cNvPr>
          <p:cNvSpPr txBox="1"/>
          <p:nvPr/>
        </p:nvSpPr>
        <p:spPr>
          <a:xfrm>
            <a:off x="6209262" y="3684847"/>
            <a:ext cx="4812671" cy="369332"/>
          </a:xfrm>
          <a:prstGeom prst="rect">
            <a:avLst/>
          </a:prstGeom>
          <a:noFill/>
        </p:spPr>
        <p:txBody>
          <a:bodyPr wrap="square" rtlCol="0">
            <a:spAutoFit/>
          </a:bodyPr>
          <a:lstStyle/>
          <a:p>
            <a:r>
              <a:rPr lang="zh-CN" altLang="en-US" dirty="0"/>
              <a:t>各个通道主峰峰位、能量分辨随电压变化情况</a:t>
            </a:r>
          </a:p>
        </p:txBody>
      </p:sp>
      <p:sp>
        <p:nvSpPr>
          <p:cNvPr id="3" name="灯片编号占位符 2">
            <a:extLst>
              <a:ext uri="{FF2B5EF4-FFF2-40B4-BE49-F238E27FC236}">
                <a16:creationId xmlns:a16="http://schemas.microsoft.com/office/drawing/2014/main" id="{1EE8EFFA-C925-D91D-A8FF-358AFE3EB051}"/>
              </a:ext>
            </a:extLst>
          </p:cNvPr>
          <p:cNvSpPr>
            <a:spLocks noGrp="1"/>
          </p:cNvSpPr>
          <p:nvPr>
            <p:ph type="sldNum" sz="quarter" idx="12"/>
          </p:nvPr>
        </p:nvSpPr>
        <p:spPr>
          <a:xfrm>
            <a:off x="9448800" y="6488217"/>
            <a:ext cx="2743200" cy="365125"/>
          </a:xfrm>
        </p:spPr>
        <p:txBody>
          <a:bodyPr/>
          <a:lstStyle/>
          <a:p>
            <a:fld id="{99940ADD-6830-479D-B9AB-F7855D84FDA5}" type="slidenum">
              <a:rPr lang="zh-CN" altLang="en-US" sz="2400" smtClean="0"/>
              <a:t>20</a:t>
            </a:fld>
            <a:endParaRPr lang="zh-CN" altLang="en-US" sz="2400" dirty="0"/>
          </a:p>
        </p:txBody>
      </p:sp>
    </p:spTree>
    <p:extLst>
      <p:ext uri="{BB962C8B-B14F-4D97-AF65-F5344CB8AC3E}">
        <p14:creationId xmlns:p14="http://schemas.microsoft.com/office/powerpoint/2010/main" val="44613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B5B07-06FC-BBF6-9B38-5F5A3095D4E8}"/>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51AE3801-439E-9801-2583-B41AC650C37C}"/>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Rectangle 2">
            <a:extLst>
              <a:ext uri="{FF2B5EF4-FFF2-40B4-BE49-F238E27FC236}">
                <a16:creationId xmlns:a16="http://schemas.microsoft.com/office/drawing/2014/main" id="{77177C20-704C-BE34-4C86-4E03A51E12B8}"/>
              </a:ext>
            </a:extLst>
          </p:cNvPr>
          <p:cNvSpPr>
            <a:spLocks noChangeArrowheads="1"/>
          </p:cNvSpPr>
          <p:nvPr/>
        </p:nvSpPr>
        <p:spPr bwMode="auto">
          <a:xfrm>
            <a:off x="392893" y="1135725"/>
            <a:ext cx="12163327" cy="48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250" indent="-476250">
              <a:defRPr sz="1600">
                <a:solidFill>
                  <a:schemeClr val="tx1"/>
                </a:solidFill>
                <a:latin typeface="Gill Sans MT" pitchFamily="34" charset="0"/>
                <a:ea typeface="宋体" panose="02010600030101010101" pitchFamily="2" charset="-122"/>
              </a:defRPr>
            </a:lvl1pPr>
            <a:lvl2pPr marL="742950" indent="-285750">
              <a:defRPr sz="1600">
                <a:solidFill>
                  <a:schemeClr val="tx1"/>
                </a:solidFill>
                <a:latin typeface="Gill Sans MT" pitchFamily="34" charset="0"/>
                <a:ea typeface="宋体" panose="02010600030101010101" pitchFamily="2" charset="-122"/>
              </a:defRPr>
            </a:lvl2pPr>
            <a:lvl3pPr marL="1143000" indent="-228600">
              <a:defRPr sz="1600">
                <a:solidFill>
                  <a:schemeClr val="tx1"/>
                </a:solidFill>
                <a:latin typeface="Gill Sans MT" pitchFamily="34" charset="0"/>
                <a:ea typeface="宋体" panose="02010600030101010101" pitchFamily="2" charset="-122"/>
              </a:defRPr>
            </a:lvl3pPr>
            <a:lvl4pPr marL="1600200" indent="-228600">
              <a:defRPr sz="1600">
                <a:solidFill>
                  <a:schemeClr val="tx1"/>
                </a:solidFill>
                <a:latin typeface="Gill Sans MT" pitchFamily="34" charset="0"/>
                <a:ea typeface="宋体" panose="02010600030101010101" pitchFamily="2" charset="-122"/>
              </a:defRPr>
            </a:lvl4pPr>
            <a:lvl5pPr marL="2057400" indent="-228600">
              <a:defRPr sz="1600">
                <a:solidFill>
                  <a:schemeClr val="tx1"/>
                </a:solidFill>
                <a:latin typeface="Gill Sans MT"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9pPr>
          </a:lstStyle>
          <a:p>
            <a:pPr>
              <a:lnSpc>
                <a:spcPct val="145000"/>
              </a:lnSpc>
              <a:buClr>
                <a:srgbClr val="FFFFFF"/>
              </a:buClr>
            </a:pPr>
            <a:r>
              <a:rPr kumimoji="1" lang="zh-CN" altLang="en-US" sz="2000" b="1" dirty="0">
                <a:latin typeface="微软雅黑" panose="020B0503020204020204" pitchFamily="34" charset="-122"/>
                <a:ea typeface="微软雅黑" panose="020B0503020204020204" pitchFamily="34" charset="-122"/>
                <a:cs typeface="Arial" panose="020B0604020202020204" pitchFamily="34" charset="0"/>
              </a:rPr>
              <a:t>前端</a:t>
            </a:r>
            <a:r>
              <a:rPr kumimoji="1" lang="en-US" altLang="zh-CN" sz="2000" b="1" dirty="0">
                <a:latin typeface="微软雅黑" panose="020B0503020204020204" pitchFamily="34" charset="-122"/>
                <a:ea typeface="微软雅黑" panose="020B0503020204020204" pitchFamily="34" charset="-122"/>
                <a:cs typeface="Arial" panose="020B0604020202020204" pitchFamily="34" charset="0"/>
              </a:rPr>
              <a:t>ASIC</a:t>
            </a:r>
            <a:r>
              <a:rPr kumimoji="1" lang="zh-CN" altLang="en-US" sz="2000" b="1" dirty="0">
                <a:latin typeface="微软雅黑" panose="020B0503020204020204" pitchFamily="34" charset="-122"/>
                <a:ea typeface="微软雅黑" panose="020B0503020204020204" pitchFamily="34" charset="-122"/>
                <a:cs typeface="Arial" panose="020B0604020202020204" pitchFamily="34" charset="0"/>
              </a:rPr>
              <a:t>芯片需求</a:t>
            </a:r>
            <a:endParaRPr kumimoji="1" lang="en-US" altLang="zh-CN" sz="20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文本框 6">
            <a:extLst>
              <a:ext uri="{FF2B5EF4-FFF2-40B4-BE49-F238E27FC236}">
                <a16:creationId xmlns:a16="http://schemas.microsoft.com/office/drawing/2014/main" id="{1023BFD2-537B-8392-3FFC-5D16927DEB99}"/>
              </a:ext>
            </a:extLst>
          </p:cNvPr>
          <p:cNvSpPr txBox="1"/>
          <p:nvPr/>
        </p:nvSpPr>
        <p:spPr>
          <a:xfrm>
            <a:off x="392893" y="1831421"/>
            <a:ext cx="4187275" cy="227081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b="1" dirty="0"/>
              <a:t>为了满足高亮度实验下</a:t>
            </a:r>
            <a:r>
              <a:rPr lang="en-US" altLang="zh-CN" sz="1600" b="1" dirty="0"/>
              <a:t>MDCH</a:t>
            </a:r>
            <a:r>
              <a:rPr lang="zh-CN" altLang="en-US" sz="1600" b="1" dirty="0"/>
              <a:t>前端的高密读出需求，需要进行高性能前端</a:t>
            </a:r>
            <a:r>
              <a:rPr lang="en-US" altLang="zh-CN" sz="1600" b="1" dirty="0"/>
              <a:t>ASIC</a:t>
            </a:r>
            <a:r>
              <a:rPr lang="zh-CN" altLang="en-US" sz="1600" b="1" dirty="0"/>
              <a:t>设计</a:t>
            </a:r>
            <a:endParaRPr lang="en-US" altLang="zh-CN" sz="1600" b="1" dirty="0"/>
          </a:p>
          <a:p>
            <a:pPr marL="742950" lvl="1" indent="-285750" algn="just">
              <a:lnSpc>
                <a:spcPct val="150000"/>
              </a:lnSpc>
              <a:buFont typeface="Wingdings" panose="05000000000000000000" pitchFamily="2" charset="2"/>
              <a:buChar char="Ø"/>
            </a:pPr>
            <a:r>
              <a:rPr lang="zh-CN" altLang="en-US" sz="1600" b="1" dirty="0"/>
              <a:t>高集成度</a:t>
            </a:r>
            <a:endParaRPr lang="en-US" altLang="zh-CN" sz="1600" b="1" dirty="0"/>
          </a:p>
          <a:p>
            <a:pPr marL="742950" lvl="1" indent="-285750" algn="just">
              <a:lnSpc>
                <a:spcPct val="150000"/>
              </a:lnSpc>
              <a:buFont typeface="Wingdings" panose="05000000000000000000" pitchFamily="2" charset="2"/>
              <a:buChar char="Ø"/>
            </a:pPr>
            <a:r>
              <a:rPr lang="zh-CN" altLang="en-US" sz="1600" b="1" dirty="0"/>
              <a:t>低噪声</a:t>
            </a:r>
            <a:endParaRPr lang="en-US" altLang="zh-CN" sz="1600" b="1" dirty="0"/>
          </a:p>
          <a:p>
            <a:pPr marL="742950" lvl="1" indent="-285750" algn="just">
              <a:lnSpc>
                <a:spcPct val="150000"/>
              </a:lnSpc>
              <a:buFont typeface="Wingdings" panose="05000000000000000000" pitchFamily="2" charset="2"/>
              <a:buChar char="Ø"/>
            </a:pPr>
            <a:r>
              <a:rPr lang="zh-CN" altLang="en-US" sz="1600" b="1" dirty="0"/>
              <a:t>高带宽</a:t>
            </a:r>
            <a:endParaRPr lang="en-US" altLang="zh-CN" sz="1600" b="1" dirty="0"/>
          </a:p>
          <a:p>
            <a:pPr indent="457200" algn="just">
              <a:lnSpc>
                <a:spcPct val="150000"/>
              </a:lnSpc>
            </a:pPr>
            <a:endParaRPr lang="zh-CN" altLang="en-US" sz="1600" dirty="0"/>
          </a:p>
        </p:txBody>
      </p:sp>
      <p:graphicFrame>
        <p:nvGraphicFramePr>
          <p:cNvPr id="8" name="表格 7">
            <a:extLst>
              <a:ext uri="{FF2B5EF4-FFF2-40B4-BE49-F238E27FC236}">
                <a16:creationId xmlns:a16="http://schemas.microsoft.com/office/drawing/2014/main" id="{0BCE2495-AF49-E975-4E98-C50917D578D6}"/>
              </a:ext>
            </a:extLst>
          </p:cNvPr>
          <p:cNvGraphicFramePr>
            <a:graphicFrameLocks noGrp="1"/>
          </p:cNvGraphicFramePr>
          <p:nvPr>
            <p:extLst>
              <p:ext uri="{D42A27DB-BD31-4B8C-83A1-F6EECF244321}">
                <p14:modId xmlns:p14="http://schemas.microsoft.com/office/powerpoint/2010/main" val="3915724748"/>
              </p:ext>
            </p:extLst>
          </p:nvPr>
        </p:nvGraphicFramePr>
        <p:xfrm>
          <a:off x="598713" y="4102235"/>
          <a:ext cx="4093640" cy="2225040"/>
        </p:xfrm>
        <a:graphic>
          <a:graphicData uri="http://schemas.openxmlformats.org/drawingml/2006/table">
            <a:tbl>
              <a:tblPr firstRow="1" bandRow="1">
                <a:tableStyleId>{2D5ABB26-0587-4C30-8999-92F81FD0307C}</a:tableStyleId>
              </a:tblPr>
              <a:tblGrid>
                <a:gridCol w="1929160">
                  <a:extLst>
                    <a:ext uri="{9D8B030D-6E8A-4147-A177-3AD203B41FA5}">
                      <a16:colId xmlns:a16="http://schemas.microsoft.com/office/drawing/2014/main" val="3057346004"/>
                    </a:ext>
                  </a:extLst>
                </a:gridCol>
                <a:gridCol w="2164480">
                  <a:extLst>
                    <a:ext uri="{9D8B030D-6E8A-4147-A177-3AD203B41FA5}">
                      <a16:colId xmlns:a16="http://schemas.microsoft.com/office/drawing/2014/main" val="409520861"/>
                    </a:ext>
                  </a:extLst>
                </a:gridCol>
              </a:tblGrid>
              <a:tr h="370840">
                <a:tc>
                  <a:txBody>
                    <a:bodyPr/>
                    <a:lstStyle/>
                    <a:p>
                      <a:pPr algn="ctr"/>
                      <a:r>
                        <a:rPr lang="zh-CN" altLang="en-US" sz="1400" b="1" dirty="0"/>
                        <a:t>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400" b="1" dirty="0"/>
                        <a:t>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727456"/>
                  </a:ext>
                </a:extLst>
              </a:tr>
              <a:tr h="370840">
                <a:tc>
                  <a:txBody>
                    <a:bodyPr/>
                    <a:lstStyle/>
                    <a:p>
                      <a:pPr algn="ctr"/>
                      <a:r>
                        <a:rPr lang="zh-CN" altLang="en-US" sz="1400" dirty="0"/>
                        <a:t>单芯片通道数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16</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2959849"/>
                  </a:ext>
                </a:extLst>
              </a:tr>
              <a:tr h="370840">
                <a:tc>
                  <a:txBody>
                    <a:bodyPr/>
                    <a:lstStyle/>
                    <a:p>
                      <a:pPr algn="ctr"/>
                      <a:r>
                        <a:rPr lang="zh-CN" altLang="en-US" sz="1400" dirty="0"/>
                        <a:t>单通道最大计数率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210 kHz</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6523234"/>
                  </a:ext>
                </a:extLst>
              </a:tr>
              <a:tr h="370840">
                <a:tc>
                  <a:txBody>
                    <a:bodyPr/>
                    <a:lstStyle/>
                    <a:p>
                      <a:pPr algn="ctr"/>
                      <a:r>
                        <a:rPr lang="zh-CN" altLang="en-US" sz="1400" dirty="0"/>
                        <a:t>电荷测量范围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Up to 1800 </a:t>
                      </a:r>
                      <a:r>
                        <a:rPr lang="en-US" altLang="zh-CN" sz="1400" dirty="0" err="1"/>
                        <a:t>fC</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079808"/>
                  </a:ext>
                </a:extLst>
              </a:tr>
              <a:tr h="370840">
                <a:tc>
                  <a:txBody>
                    <a:bodyPr/>
                    <a:lstStyle/>
                    <a:p>
                      <a:pPr algn="ctr"/>
                      <a:r>
                        <a:rPr lang="zh-CN" altLang="en-US" sz="1400" dirty="0">
                          <a:latin typeface="+mn-lt"/>
                        </a:rPr>
                        <a:t>波形面积噪声 </a:t>
                      </a:r>
                      <a:r>
                        <a:rPr lang="en-US" altLang="zh-CN" sz="1400" dirty="0"/>
                        <a:t>(ENC)</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t>&lt; 8 </a:t>
                      </a:r>
                      <a:r>
                        <a:rPr lang="en-US" altLang="zh-CN" sz="1400" dirty="0" err="1"/>
                        <a:t>fC</a:t>
                      </a:r>
                      <a:r>
                        <a:rPr lang="en-US" altLang="zh-CN" sz="1400" dirty="0"/>
                        <a:t> RMS @ 50 pF C</a:t>
                      </a:r>
                      <a:r>
                        <a:rPr lang="en-US" altLang="zh-CN" sz="1400" baseline="-25000" dirty="0"/>
                        <a:t>in</a:t>
                      </a:r>
                      <a:endParaRPr lang="zh-CN" altLang="en-US" sz="1400"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7122070"/>
                  </a:ext>
                </a:extLst>
              </a:tr>
              <a:tr h="370840">
                <a:tc>
                  <a:txBody>
                    <a:bodyPr/>
                    <a:lstStyle/>
                    <a:p>
                      <a:pPr algn="ctr"/>
                      <a:r>
                        <a:rPr lang="zh-CN" altLang="en-US" sz="1400" dirty="0"/>
                        <a:t>时间测量精度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400" dirty="0"/>
                        <a:t>≤ </a:t>
                      </a:r>
                      <a:r>
                        <a:rPr lang="en-US" altLang="zh-CN" sz="1400" dirty="0"/>
                        <a:t>1 ns RMS @ 50 pF C</a:t>
                      </a:r>
                      <a:r>
                        <a:rPr lang="en-US" altLang="zh-CN" sz="1400" baseline="-25000" dirty="0"/>
                        <a:t>in</a:t>
                      </a:r>
                      <a:endParaRPr lang="zh-CN"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1660863"/>
                  </a:ext>
                </a:extLst>
              </a:tr>
            </a:tbl>
          </a:graphicData>
        </a:graphic>
      </p:graphicFrame>
      <p:sp>
        <p:nvSpPr>
          <p:cNvPr id="20" name="Rectangle 2">
            <a:extLst>
              <a:ext uri="{FF2B5EF4-FFF2-40B4-BE49-F238E27FC236}">
                <a16:creationId xmlns:a16="http://schemas.microsoft.com/office/drawing/2014/main" id="{D0C114E9-C405-11AE-2F27-BD5E1997FB55}"/>
              </a:ext>
            </a:extLst>
          </p:cNvPr>
          <p:cNvSpPr>
            <a:spLocks noChangeArrowheads="1"/>
          </p:cNvSpPr>
          <p:nvPr/>
        </p:nvSpPr>
        <p:spPr bwMode="auto">
          <a:xfrm>
            <a:off x="5570920" y="1135725"/>
            <a:ext cx="5174752" cy="50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250" indent="-476250">
              <a:defRPr sz="1600">
                <a:solidFill>
                  <a:schemeClr val="tx1"/>
                </a:solidFill>
                <a:latin typeface="Gill Sans MT" pitchFamily="34" charset="0"/>
                <a:ea typeface="宋体" panose="02010600030101010101" pitchFamily="2" charset="-122"/>
              </a:defRPr>
            </a:lvl1pPr>
            <a:lvl2pPr marL="742950" indent="-285750">
              <a:defRPr sz="1600">
                <a:solidFill>
                  <a:schemeClr val="tx1"/>
                </a:solidFill>
                <a:latin typeface="Gill Sans MT" pitchFamily="34" charset="0"/>
                <a:ea typeface="宋体" panose="02010600030101010101" pitchFamily="2" charset="-122"/>
              </a:defRPr>
            </a:lvl2pPr>
            <a:lvl3pPr marL="1143000" indent="-228600">
              <a:defRPr sz="1600">
                <a:solidFill>
                  <a:schemeClr val="tx1"/>
                </a:solidFill>
                <a:latin typeface="Gill Sans MT" pitchFamily="34" charset="0"/>
                <a:ea typeface="宋体" panose="02010600030101010101" pitchFamily="2" charset="-122"/>
              </a:defRPr>
            </a:lvl3pPr>
            <a:lvl4pPr marL="1600200" indent="-228600">
              <a:defRPr sz="1600">
                <a:solidFill>
                  <a:schemeClr val="tx1"/>
                </a:solidFill>
                <a:latin typeface="Gill Sans MT" pitchFamily="34" charset="0"/>
                <a:ea typeface="宋体" panose="02010600030101010101" pitchFamily="2" charset="-122"/>
              </a:defRPr>
            </a:lvl4pPr>
            <a:lvl5pPr marL="2057400" indent="-228600">
              <a:defRPr sz="1600">
                <a:solidFill>
                  <a:schemeClr val="tx1"/>
                </a:solidFill>
                <a:latin typeface="Gill Sans MT"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9pPr>
          </a:lstStyle>
          <a:p>
            <a:pPr marL="0" indent="0" fontAlgn="base" latinLnBrk="1">
              <a:lnSpc>
                <a:spcPct val="150000"/>
              </a:lnSpc>
              <a:spcBef>
                <a:spcPct val="0"/>
              </a:spcBef>
              <a:spcAft>
                <a:spcPct val="0"/>
              </a:spcAft>
              <a:buClr>
                <a:srgbClr val="FFFFFF"/>
              </a:buClr>
            </a:pPr>
            <a:r>
              <a:rPr kumimoji="1" lang="zh-CN" altLang="en-US" sz="2000" b="1" dirty="0">
                <a:latin typeface="微软雅黑" panose="020B0503020204020204" pitchFamily="34" charset="-122"/>
                <a:ea typeface="微软雅黑" panose="020B0503020204020204" pitchFamily="34" charset="-122"/>
                <a:cs typeface="Arial" panose="020B0604020202020204" pitchFamily="34" charset="0"/>
              </a:rPr>
              <a:t>前端</a:t>
            </a:r>
            <a:r>
              <a:rPr kumimoji="1" lang="en-US" altLang="zh-CN" sz="2000" b="1" dirty="0">
                <a:latin typeface="微软雅黑" panose="020B0503020204020204" pitchFamily="34" charset="-122"/>
                <a:ea typeface="微软雅黑" panose="020B0503020204020204" pitchFamily="34" charset="-122"/>
                <a:cs typeface="Arial" panose="020B0604020202020204" pitchFamily="34" charset="0"/>
              </a:rPr>
              <a:t>ASIC</a:t>
            </a:r>
            <a:r>
              <a:rPr kumimoji="1" lang="zh-CN" altLang="en-US" sz="2000" b="1" dirty="0">
                <a:latin typeface="微软雅黑" panose="020B0503020204020204" pitchFamily="34" charset="-122"/>
                <a:ea typeface="微软雅黑" panose="020B0503020204020204" pitchFamily="34" charset="-122"/>
                <a:cs typeface="Arial" panose="020B0604020202020204" pitchFamily="34" charset="0"/>
              </a:rPr>
              <a:t>芯片设计</a:t>
            </a:r>
            <a:endParaRPr kumimoji="1" lang="en-US" altLang="zh-CN" sz="2000" b="1" dirty="0">
              <a:effectLst>
                <a:outerShdw blurRad="38100" dist="38100" dir="2700000" algn="tl">
                  <a:srgbClr val="000000">
                    <a:alpha val="43137"/>
                  </a:srgbClr>
                </a:outerShdw>
              </a:effectLst>
              <a:latin typeface="+mj-lt"/>
              <a:ea typeface="Yu Gothic UI Light" panose="020B0300000000000000" pitchFamily="34" charset="-128"/>
              <a:cs typeface="+mj-cs"/>
            </a:endParaRPr>
          </a:p>
        </p:txBody>
      </p:sp>
      <p:sp>
        <p:nvSpPr>
          <p:cNvPr id="21" name="文本框 20">
            <a:extLst>
              <a:ext uri="{FF2B5EF4-FFF2-40B4-BE49-F238E27FC236}">
                <a16:creationId xmlns:a16="http://schemas.microsoft.com/office/drawing/2014/main" id="{743F1DBE-D722-47E2-7783-150C9D7CFC9A}"/>
              </a:ext>
            </a:extLst>
          </p:cNvPr>
          <p:cNvSpPr txBox="1"/>
          <p:nvPr/>
        </p:nvSpPr>
        <p:spPr>
          <a:xfrm>
            <a:off x="5570920" y="1671789"/>
            <a:ext cx="6359062" cy="272779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b="1" dirty="0"/>
              <a:t>针对设计需求，对电路参数进行了深入优化： </a:t>
            </a:r>
          </a:p>
          <a:p>
            <a:pPr marL="742950" lvl="1" indent="-285750" algn="just">
              <a:lnSpc>
                <a:spcPct val="150000"/>
              </a:lnSpc>
              <a:buFont typeface="Wingdings" panose="05000000000000000000" pitchFamily="2" charset="2"/>
              <a:buChar char="Ø"/>
            </a:pPr>
            <a:r>
              <a:rPr lang="zh-CN" altLang="en-US" sz="1600" b="1" dirty="0"/>
              <a:t>反馈电容阻抗与反馈电阻相近以同时实现低噪声和高带宽。</a:t>
            </a:r>
            <a:endParaRPr lang="en-US" altLang="zh-CN" sz="1600" b="1" dirty="0"/>
          </a:p>
          <a:p>
            <a:pPr marL="742950" lvl="1" indent="-285750" algn="just">
              <a:lnSpc>
                <a:spcPct val="150000"/>
              </a:lnSpc>
              <a:buFont typeface="Wingdings" panose="05000000000000000000" pitchFamily="2" charset="2"/>
              <a:buChar char="Ø"/>
            </a:pPr>
            <a:r>
              <a:rPr lang="zh-CN" altLang="en-US" sz="1600" b="1" dirty="0"/>
              <a:t>输入管尺寸与偏置电流与</a:t>
            </a:r>
            <a:r>
              <a:rPr lang="en-US" altLang="zh-CN" sz="1600" b="1" dirty="0"/>
              <a:t>MDC</a:t>
            </a:r>
            <a:r>
              <a:rPr lang="zh-CN" altLang="en-US" sz="1600" b="1" dirty="0"/>
              <a:t>探测器的信号特征、电容相匹配</a:t>
            </a:r>
            <a:endParaRPr lang="en-US" altLang="zh-CN" sz="1600" b="1" dirty="0"/>
          </a:p>
          <a:p>
            <a:pPr marL="742950" lvl="1" indent="-285750" algn="just">
              <a:lnSpc>
                <a:spcPct val="150000"/>
              </a:lnSpc>
              <a:buFont typeface="Wingdings" panose="05000000000000000000" pitchFamily="2" charset="2"/>
              <a:buChar char="Ø"/>
            </a:pPr>
            <a:r>
              <a:rPr lang="zh-CN" altLang="en-US" sz="1600" b="1" dirty="0"/>
              <a:t>低噪声偏置网络</a:t>
            </a:r>
            <a:endParaRPr lang="en-US" altLang="zh-CN" sz="1600" b="1" dirty="0"/>
          </a:p>
          <a:p>
            <a:pPr marL="742950" lvl="1" indent="-285750" algn="just">
              <a:lnSpc>
                <a:spcPct val="150000"/>
              </a:lnSpc>
              <a:buFont typeface="Wingdings" panose="05000000000000000000" pitchFamily="2" charset="2"/>
              <a:buChar char="Ø"/>
            </a:pPr>
            <a:r>
              <a:rPr lang="en-US" altLang="zh-CN" sz="1600" b="1" dirty="0"/>
              <a:t>…… </a:t>
            </a:r>
          </a:p>
          <a:p>
            <a:pPr indent="457200" algn="just">
              <a:lnSpc>
                <a:spcPct val="150000"/>
              </a:lnSpc>
            </a:pPr>
            <a:endParaRPr lang="zh-CN" altLang="en-US" sz="1600" dirty="0"/>
          </a:p>
        </p:txBody>
      </p:sp>
      <p:graphicFrame>
        <p:nvGraphicFramePr>
          <p:cNvPr id="22" name="对象 21">
            <a:extLst>
              <a:ext uri="{FF2B5EF4-FFF2-40B4-BE49-F238E27FC236}">
                <a16:creationId xmlns:a16="http://schemas.microsoft.com/office/drawing/2014/main" id="{76285BBA-6F6E-125B-9927-F4E89EC5EFCE}"/>
              </a:ext>
            </a:extLst>
          </p:cNvPr>
          <p:cNvGraphicFramePr>
            <a:graphicFrameLocks noChangeAspect="1"/>
          </p:cNvGraphicFramePr>
          <p:nvPr>
            <p:extLst>
              <p:ext uri="{D42A27DB-BD31-4B8C-83A1-F6EECF244321}">
                <p14:modId xmlns:p14="http://schemas.microsoft.com/office/powerpoint/2010/main" val="3081605593"/>
              </p:ext>
            </p:extLst>
          </p:nvPr>
        </p:nvGraphicFramePr>
        <p:xfrm>
          <a:off x="6095999" y="3647981"/>
          <a:ext cx="5717607" cy="2744451"/>
        </p:xfrm>
        <a:graphic>
          <a:graphicData uri="http://schemas.openxmlformats.org/presentationml/2006/ole">
            <mc:AlternateContent xmlns:mc="http://schemas.openxmlformats.org/markup-compatibility/2006">
              <mc:Choice xmlns:v="urn:schemas-microsoft-com:vml" Requires="v">
                <p:oleObj name="Visio" r:id="rId3" imgW="5962578" imgH="2847784" progId="Visio.Drawing.15">
                  <p:embed/>
                </p:oleObj>
              </mc:Choice>
              <mc:Fallback>
                <p:oleObj name="Visio" r:id="rId3" imgW="5962578" imgH="2847784" progId="Visio.Drawing.15">
                  <p:embed/>
                  <p:pic>
                    <p:nvPicPr>
                      <p:cNvPr id="7" name="对象 6">
                        <a:extLst>
                          <a:ext uri="{FF2B5EF4-FFF2-40B4-BE49-F238E27FC236}">
                            <a16:creationId xmlns:a16="http://schemas.microsoft.com/office/drawing/2014/main" id="{A3432C7B-8609-6EC6-33F0-E9BFBFDC7D44}"/>
                          </a:ext>
                        </a:extLst>
                      </p:cNvPr>
                      <p:cNvPicPr>
                        <a:picLocks noChangeAspect="1" noChangeArrowheads="1"/>
                      </p:cNvPicPr>
                      <p:nvPr/>
                    </p:nvPicPr>
                    <p:blipFill>
                      <a:blip r:embed="rId4"/>
                      <a:srcRect/>
                      <a:stretch>
                        <a:fillRect/>
                      </a:stretch>
                    </p:blipFill>
                    <p:spPr bwMode="auto">
                      <a:xfrm>
                        <a:off x="6095999" y="3647981"/>
                        <a:ext cx="5717607" cy="2744451"/>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id="{8DA0B9C7-5E36-C8A7-88FD-A2B8CFC9EA53}"/>
              </a:ext>
            </a:extLst>
          </p:cNvPr>
          <p:cNvSpPr txBox="1"/>
          <p:nvPr/>
        </p:nvSpPr>
        <p:spPr>
          <a:xfrm>
            <a:off x="7888676" y="6392432"/>
            <a:ext cx="1723549"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cs typeface="Vijaya" panose="02020604020202020204" pitchFamily="18" charset="0"/>
              </a:rPr>
              <a:t>前端芯片框图</a:t>
            </a:r>
          </a:p>
        </p:txBody>
      </p:sp>
      <p:sp>
        <p:nvSpPr>
          <p:cNvPr id="2" name="灯片编号占位符 1">
            <a:extLst>
              <a:ext uri="{FF2B5EF4-FFF2-40B4-BE49-F238E27FC236}">
                <a16:creationId xmlns:a16="http://schemas.microsoft.com/office/drawing/2014/main" id="{F058F22C-2B97-3DA5-2196-F4023A05C0F1}"/>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21</a:t>
            </a:fld>
            <a:endParaRPr lang="zh-CN" altLang="en-US" sz="2400"/>
          </a:p>
        </p:txBody>
      </p:sp>
    </p:spTree>
    <p:extLst>
      <p:ext uri="{BB962C8B-B14F-4D97-AF65-F5344CB8AC3E}">
        <p14:creationId xmlns:p14="http://schemas.microsoft.com/office/powerpoint/2010/main" val="332144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8ADC-D2BB-A486-208C-4AEBE64465AA}"/>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FE7DFC1F-BADF-9894-EFCF-EE44F60BAAFD}"/>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图片 1">
            <a:extLst>
              <a:ext uri="{FF2B5EF4-FFF2-40B4-BE49-F238E27FC236}">
                <a16:creationId xmlns:a16="http://schemas.microsoft.com/office/drawing/2014/main" id="{7FB50FB3-7A83-3AFC-6C8E-82380FFFB44F}"/>
              </a:ext>
            </a:extLst>
          </p:cNvPr>
          <p:cNvPicPr>
            <a:picLocks noChangeAspect="1"/>
          </p:cNvPicPr>
          <p:nvPr/>
        </p:nvPicPr>
        <p:blipFill>
          <a:blip r:embed="rId3"/>
          <a:stretch>
            <a:fillRect/>
          </a:stretch>
        </p:blipFill>
        <p:spPr>
          <a:xfrm>
            <a:off x="1999727" y="2994902"/>
            <a:ext cx="3295650" cy="3219450"/>
          </a:xfrm>
          <a:prstGeom prst="rect">
            <a:avLst/>
          </a:prstGeom>
        </p:spPr>
      </p:pic>
      <p:pic>
        <p:nvPicPr>
          <p:cNvPr id="4" name="图片 3">
            <a:extLst>
              <a:ext uri="{FF2B5EF4-FFF2-40B4-BE49-F238E27FC236}">
                <a16:creationId xmlns:a16="http://schemas.microsoft.com/office/drawing/2014/main" id="{89B9FAAE-0DF3-3223-A601-6266FCD335A8}"/>
              </a:ext>
            </a:extLst>
          </p:cNvPr>
          <p:cNvPicPr>
            <a:picLocks noChangeAspect="1"/>
          </p:cNvPicPr>
          <p:nvPr/>
        </p:nvPicPr>
        <p:blipFill>
          <a:blip r:embed="rId4"/>
          <a:stretch>
            <a:fillRect/>
          </a:stretch>
        </p:blipFill>
        <p:spPr>
          <a:xfrm>
            <a:off x="6373693" y="2934537"/>
            <a:ext cx="3276600" cy="3219450"/>
          </a:xfrm>
          <a:prstGeom prst="rect">
            <a:avLst/>
          </a:prstGeom>
        </p:spPr>
      </p:pic>
      <p:sp>
        <p:nvSpPr>
          <p:cNvPr id="6" name="文本框 5">
            <a:extLst>
              <a:ext uri="{FF2B5EF4-FFF2-40B4-BE49-F238E27FC236}">
                <a16:creationId xmlns:a16="http://schemas.microsoft.com/office/drawing/2014/main" id="{2F62D48A-A24A-9DFE-F417-A64222438533}"/>
              </a:ext>
            </a:extLst>
          </p:cNvPr>
          <p:cNvSpPr txBox="1"/>
          <p:nvPr/>
        </p:nvSpPr>
        <p:spPr>
          <a:xfrm>
            <a:off x="715710" y="1459887"/>
            <a:ext cx="5863684" cy="79348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zh-CN" altLang="en-US" sz="1600" b="1" dirty="0"/>
              <a:t>对芯片的传输特性曲线进行了测试</a:t>
            </a:r>
            <a:endParaRPr lang="en-US" altLang="zh-CN" sz="1600" b="1" dirty="0"/>
          </a:p>
          <a:p>
            <a:pPr marL="285750" indent="-285750" algn="just">
              <a:lnSpc>
                <a:spcPct val="150000"/>
              </a:lnSpc>
              <a:buFont typeface="Arial" panose="020B0604020202020204" pitchFamily="34" charset="0"/>
              <a:buChar char="•"/>
            </a:pPr>
            <a:r>
              <a:rPr lang="zh-CN" altLang="en-US" sz="1600" b="1" dirty="0"/>
              <a:t>积分非线性（</a:t>
            </a:r>
            <a:r>
              <a:rPr lang="en-US" altLang="zh-CN" sz="1600" b="1" dirty="0"/>
              <a:t>INL</a:t>
            </a:r>
            <a:r>
              <a:rPr lang="zh-CN" altLang="en-US" sz="1600" b="1" dirty="0"/>
              <a:t>）好于</a:t>
            </a:r>
            <a:r>
              <a:rPr lang="en-US" altLang="zh-CN" sz="1600" b="1" dirty="0"/>
              <a:t>0.35%.</a:t>
            </a:r>
          </a:p>
        </p:txBody>
      </p:sp>
      <p:graphicFrame>
        <p:nvGraphicFramePr>
          <p:cNvPr id="9" name="表格 8">
            <a:extLst>
              <a:ext uri="{FF2B5EF4-FFF2-40B4-BE49-F238E27FC236}">
                <a16:creationId xmlns:a16="http://schemas.microsoft.com/office/drawing/2014/main" id="{48DD92E8-821D-03FD-EFBE-2600E9643678}"/>
              </a:ext>
            </a:extLst>
          </p:cNvPr>
          <p:cNvGraphicFramePr>
            <a:graphicFrameLocks noGrp="1"/>
          </p:cNvGraphicFramePr>
          <p:nvPr>
            <p:extLst>
              <p:ext uri="{D42A27DB-BD31-4B8C-83A1-F6EECF244321}">
                <p14:modId xmlns:p14="http://schemas.microsoft.com/office/powerpoint/2010/main" val="1613861614"/>
              </p:ext>
            </p:extLst>
          </p:nvPr>
        </p:nvGraphicFramePr>
        <p:xfrm>
          <a:off x="5833718" y="1734046"/>
          <a:ext cx="5095874" cy="670560"/>
        </p:xfrm>
        <a:graphic>
          <a:graphicData uri="http://schemas.openxmlformats.org/drawingml/2006/table">
            <a:tbl>
              <a:tblPr firstRow="1" bandRow="1">
                <a:tableStyleId>{2D5ABB26-0587-4C30-8999-92F81FD0307C}</a:tableStyleId>
              </a:tblPr>
              <a:tblGrid>
                <a:gridCol w="1974236">
                  <a:extLst>
                    <a:ext uri="{9D8B030D-6E8A-4147-A177-3AD203B41FA5}">
                      <a16:colId xmlns:a16="http://schemas.microsoft.com/office/drawing/2014/main" val="2843052776"/>
                    </a:ext>
                  </a:extLst>
                </a:gridCol>
                <a:gridCol w="1700508">
                  <a:extLst>
                    <a:ext uri="{9D8B030D-6E8A-4147-A177-3AD203B41FA5}">
                      <a16:colId xmlns:a16="http://schemas.microsoft.com/office/drawing/2014/main" val="3463620664"/>
                    </a:ext>
                  </a:extLst>
                </a:gridCol>
                <a:gridCol w="1421130">
                  <a:extLst>
                    <a:ext uri="{9D8B030D-6E8A-4147-A177-3AD203B41FA5}">
                      <a16:colId xmlns:a16="http://schemas.microsoft.com/office/drawing/2014/main" val="4093934288"/>
                    </a:ext>
                  </a:extLst>
                </a:gridCol>
              </a:tblGrid>
              <a:tr h="236628">
                <a:tc>
                  <a:txBody>
                    <a:bodyPr/>
                    <a:lstStyle/>
                    <a:p>
                      <a:pPr algn="ctr"/>
                      <a:endParaRPr lang="zh-CN" alt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mn-lt"/>
                        </a:rPr>
                        <a:t>指标需求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b="1" dirty="0">
                          <a:latin typeface="+mn-lt"/>
                        </a:rPr>
                        <a:t>测试结果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426274"/>
                  </a:ext>
                </a:extLst>
              </a:tr>
              <a:tr h="236628">
                <a:tc>
                  <a:txBody>
                    <a:bodyPr/>
                    <a:lstStyle/>
                    <a:p>
                      <a:pPr algn="ctr"/>
                      <a:r>
                        <a:rPr lang="zh-CN" altLang="en-US" sz="1600" b="1" dirty="0">
                          <a:latin typeface="+mn-lt"/>
                        </a:rPr>
                        <a:t>电荷测量范围</a:t>
                      </a:r>
                      <a:endParaRPr lang="en-US" altLang="zh-CN" sz="16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t>不少于</a:t>
                      </a:r>
                      <a:r>
                        <a:rPr lang="en-US" altLang="zh-CN" sz="1600" dirty="0"/>
                        <a:t>1800 </a:t>
                      </a:r>
                      <a:r>
                        <a:rPr lang="en-US" altLang="zh-CN" sz="1600" dirty="0" err="1"/>
                        <a:t>fC</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t>大于</a:t>
                      </a:r>
                      <a:r>
                        <a:rPr lang="en-US" altLang="zh-CN" sz="1600" dirty="0"/>
                        <a:t>2000 </a:t>
                      </a:r>
                      <a:r>
                        <a:rPr lang="en-US" altLang="zh-CN" sz="1600" dirty="0" err="1"/>
                        <a:t>fC</a:t>
                      </a:r>
                      <a:endParaRPr lang="zh-CN"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3453722"/>
                  </a:ext>
                </a:extLst>
              </a:tr>
            </a:tbl>
          </a:graphicData>
        </a:graphic>
      </p:graphicFrame>
      <p:sp>
        <p:nvSpPr>
          <p:cNvPr id="10" name="Rectangle 2">
            <a:extLst>
              <a:ext uri="{FF2B5EF4-FFF2-40B4-BE49-F238E27FC236}">
                <a16:creationId xmlns:a16="http://schemas.microsoft.com/office/drawing/2014/main" id="{BA73048F-8FE2-75EA-A761-F02615074A2D}"/>
              </a:ext>
            </a:extLst>
          </p:cNvPr>
          <p:cNvSpPr>
            <a:spLocks noChangeArrowheads="1"/>
          </p:cNvSpPr>
          <p:nvPr/>
        </p:nvSpPr>
        <p:spPr bwMode="auto">
          <a:xfrm>
            <a:off x="467922" y="846420"/>
            <a:ext cx="5511259" cy="50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250" indent="-476250">
              <a:defRPr sz="1600">
                <a:solidFill>
                  <a:schemeClr val="tx1"/>
                </a:solidFill>
                <a:latin typeface="Gill Sans MT" pitchFamily="34" charset="0"/>
                <a:ea typeface="宋体" panose="02010600030101010101" pitchFamily="2" charset="-122"/>
              </a:defRPr>
            </a:lvl1pPr>
            <a:lvl2pPr marL="742950" indent="-285750">
              <a:defRPr sz="1600">
                <a:solidFill>
                  <a:schemeClr val="tx1"/>
                </a:solidFill>
                <a:latin typeface="Gill Sans MT" pitchFamily="34" charset="0"/>
                <a:ea typeface="宋体" panose="02010600030101010101" pitchFamily="2" charset="-122"/>
              </a:defRPr>
            </a:lvl2pPr>
            <a:lvl3pPr marL="1143000" indent="-228600">
              <a:defRPr sz="1600">
                <a:solidFill>
                  <a:schemeClr val="tx1"/>
                </a:solidFill>
                <a:latin typeface="Gill Sans MT" pitchFamily="34" charset="0"/>
                <a:ea typeface="宋体" panose="02010600030101010101" pitchFamily="2" charset="-122"/>
              </a:defRPr>
            </a:lvl3pPr>
            <a:lvl4pPr marL="1600200" indent="-228600">
              <a:defRPr sz="1600">
                <a:solidFill>
                  <a:schemeClr val="tx1"/>
                </a:solidFill>
                <a:latin typeface="Gill Sans MT" pitchFamily="34" charset="0"/>
                <a:ea typeface="宋体" panose="02010600030101010101" pitchFamily="2" charset="-122"/>
              </a:defRPr>
            </a:lvl4pPr>
            <a:lvl5pPr marL="2057400" indent="-228600">
              <a:defRPr sz="1600">
                <a:solidFill>
                  <a:schemeClr val="tx1"/>
                </a:solidFill>
                <a:latin typeface="Gill Sans MT" pitchFamily="34" charset="0"/>
                <a:ea typeface="宋体" panose="02010600030101010101" pitchFamily="2" charset="-122"/>
              </a:defRPr>
            </a:lvl5pPr>
            <a:lvl6pPr marL="25146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6pPr>
            <a:lvl7pPr marL="29718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7pPr>
            <a:lvl8pPr marL="34290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8pPr>
            <a:lvl9pPr marL="3886200" indent="-228600" eaLnBrk="0" fontAlgn="base" hangingPunct="0">
              <a:spcBef>
                <a:spcPct val="0"/>
              </a:spcBef>
              <a:spcAft>
                <a:spcPct val="0"/>
              </a:spcAft>
              <a:defRPr sz="1600">
                <a:solidFill>
                  <a:schemeClr val="tx1"/>
                </a:solidFill>
                <a:latin typeface="Gill Sans MT" pitchFamily="34" charset="0"/>
                <a:ea typeface="宋体" panose="02010600030101010101" pitchFamily="2" charset="-122"/>
              </a:defRPr>
            </a:lvl9pPr>
          </a:lstStyle>
          <a:p>
            <a:pPr marL="0" indent="0" fontAlgn="base" latinLnBrk="1">
              <a:lnSpc>
                <a:spcPct val="150000"/>
              </a:lnSpc>
              <a:spcBef>
                <a:spcPct val="0"/>
              </a:spcBef>
              <a:spcAft>
                <a:spcPct val="0"/>
              </a:spcAft>
              <a:buClr>
                <a:srgbClr val="FFFFFF"/>
              </a:buClr>
            </a:pPr>
            <a:r>
              <a:rPr kumimoji="1" lang="zh-CN" altLang="en-US" sz="2000" b="1" dirty="0">
                <a:effectLst>
                  <a:outerShdw blurRad="38100" dist="38100" dir="2700000" algn="tl">
                    <a:srgbClr val="000000">
                      <a:alpha val="43137"/>
                    </a:srgbClr>
                  </a:outerShdw>
                </a:effectLst>
                <a:latin typeface="+mn-ea"/>
                <a:ea typeface="+mn-ea"/>
                <a:cs typeface="+mj-cs"/>
              </a:rPr>
              <a:t>测试结果</a:t>
            </a:r>
            <a:endParaRPr kumimoji="1" lang="en-US" altLang="zh-CN" sz="2000" b="1" dirty="0">
              <a:effectLst>
                <a:outerShdw blurRad="38100" dist="38100" dir="2700000" algn="tl">
                  <a:srgbClr val="000000">
                    <a:alpha val="43137"/>
                  </a:srgbClr>
                </a:outerShdw>
              </a:effectLst>
              <a:latin typeface="+mn-ea"/>
              <a:ea typeface="+mn-ea"/>
              <a:cs typeface="+mj-cs"/>
            </a:endParaRPr>
          </a:p>
        </p:txBody>
      </p:sp>
      <p:sp>
        <p:nvSpPr>
          <p:cNvPr id="11" name="文本框 10">
            <a:extLst>
              <a:ext uri="{FF2B5EF4-FFF2-40B4-BE49-F238E27FC236}">
                <a16:creationId xmlns:a16="http://schemas.microsoft.com/office/drawing/2014/main" id="{0FD0B2F6-FD23-2AC0-970C-25AFBF0907CF}"/>
              </a:ext>
            </a:extLst>
          </p:cNvPr>
          <p:cNvSpPr txBox="1"/>
          <p:nvPr/>
        </p:nvSpPr>
        <p:spPr>
          <a:xfrm>
            <a:off x="2391592" y="6318699"/>
            <a:ext cx="2749471"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cs typeface="Vijaya" panose="02020604020202020204" pitchFamily="18" charset="0"/>
              </a:rPr>
              <a:t>输入输出传输特性曲线</a:t>
            </a:r>
          </a:p>
        </p:txBody>
      </p:sp>
      <p:sp>
        <p:nvSpPr>
          <p:cNvPr id="12" name="文本框 11">
            <a:extLst>
              <a:ext uri="{FF2B5EF4-FFF2-40B4-BE49-F238E27FC236}">
                <a16:creationId xmlns:a16="http://schemas.microsoft.com/office/drawing/2014/main" id="{0B934F2F-412C-43E5-D0DD-24BB4B5F745F}"/>
              </a:ext>
            </a:extLst>
          </p:cNvPr>
          <p:cNvSpPr txBox="1"/>
          <p:nvPr/>
        </p:nvSpPr>
        <p:spPr>
          <a:xfrm>
            <a:off x="7609928" y="6318699"/>
            <a:ext cx="1210588" cy="400110"/>
          </a:xfrm>
          <a:prstGeom prst="rect">
            <a:avLst/>
          </a:prstGeom>
          <a:noFill/>
        </p:spPr>
        <p:txBody>
          <a:bodyPr wrap="none" rtlCol="0">
            <a:spAutoFit/>
          </a:bodyPr>
          <a:lstStyle/>
          <a:p>
            <a:r>
              <a:rPr lang="zh-CN" altLang="en-US" sz="2000" dirty="0">
                <a:latin typeface="楷体" panose="02010609060101010101" pitchFamily="49" charset="-122"/>
                <a:ea typeface="楷体" panose="02010609060101010101" pitchFamily="49" charset="-122"/>
                <a:cs typeface="Vijaya" panose="02020604020202020204" pitchFamily="18" charset="0"/>
              </a:rPr>
              <a:t>拟合残差</a:t>
            </a:r>
          </a:p>
        </p:txBody>
      </p:sp>
      <p:sp>
        <p:nvSpPr>
          <p:cNvPr id="3" name="灯片编号占位符 2">
            <a:extLst>
              <a:ext uri="{FF2B5EF4-FFF2-40B4-BE49-F238E27FC236}">
                <a16:creationId xmlns:a16="http://schemas.microsoft.com/office/drawing/2014/main" id="{A1D94133-842A-BF2B-1111-A4DAE77729E0}"/>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22</a:t>
            </a:fld>
            <a:endParaRPr lang="zh-CN" altLang="en-US" sz="2400"/>
          </a:p>
        </p:txBody>
      </p:sp>
    </p:spTree>
    <p:extLst>
      <p:ext uri="{BB962C8B-B14F-4D97-AF65-F5344CB8AC3E}">
        <p14:creationId xmlns:p14="http://schemas.microsoft.com/office/powerpoint/2010/main" val="2505884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A7345-009C-1656-4712-749EDF04D775}"/>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8BFC3009-4CE0-2670-3DC7-22762B20C5B6}"/>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3">
            <a:extLst>
              <a:ext uri="{FF2B5EF4-FFF2-40B4-BE49-F238E27FC236}">
                <a16:creationId xmlns:a16="http://schemas.microsoft.com/office/drawing/2014/main" id="{7AF66818-2AFD-D456-8BF2-1F043D995BCE}"/>
              </a:ext>
            </a:extLst>
          </p:cNvPr>
          <p:cNvSpPr>
            <a:spLocks noGrp="1"/>
          </p:cNvSpPr>
          <p:nvPr>
            <p:ph idx="1"/>
          </p:nvPr>
        </p:nvSpPr>
        <p:spPr>
          <a:xfrm>
            <a:off x="436751" y="961466"/>
            <a:ext cx="10515600" cy="4351338"/>
          </a:xfrm>
        </p:spPr>
        <p:txBody>
          <a:bodyPr/>
          <a:lstStyle/>
          <a:p>
            <a:r>
              <a:rPr lang="en-US" altLang="zh-CN" sz="2000" dirty="0"/>
              <a:t>16</a:t>
            </a:r>
            <a:r>
              <a:rPr lang="zh-CN" altLang="en-US" sz="2000" dirty="0"/>
              <a:t>通道原理样机</a:t>
            </a:r>
            <a:endParaRPr lang="en-US" altLang="zh-CN" sz="2000" dirty="0"/>
          </a:p>
          <a:p>
            <a:pPr lvl="1"/>
            <a:r>
              <a:rPr lang="zh-CN" altLang="en-US" sz="2000" dirty="0"/>
              <a:t>可配合</a:t>
            </a:r>
            <a:r>
              <a:rPr lang="en-US" altLang="zh-CN" sz="2000" dirty="0"/>
              <a:t>MDC</a:t>
            </a:r>
            <a:r>
              <a:rPr lang="zh-CN" altLang="en-US" sz="2000" dirty="0"/>
              <a:t>小样机测试</a:t>
            </a:r>
          </a:p>
        </p:txBody>
      </p:sp>
      <p:pic>
        <p:nvPicPr>
          <p:cNvPr id="8" name="图片 7">
            <a:extLst>
              <a:ext uri="{FF2B5EF4-FFF2-40B4-BE49-F238E27FC236}">
                <a16:creationId xmlns:a16="http://schemas.microsoft.com/office/drawing/2014/main" id="{7CBF47F2-95E8-D22A-A621-168A005A57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2" t="23127" r="1616" b="27249"/>
          <a:stretch/>
        </p:blipFill>
        <p:spPr>
          <a:xfrm>
            <a:off x="661011" y="1762823"/>
            <a:ext cx="5033540" cy="1939273"/>
          </a:xfrm>
          <a:prstGeom prst="rect">
            <a:avLst/>
          </a:prstGeom>
        </p:spPr>
      </p:pic>
      <p:pic>
        <p:nvPicPr>
          <p:cNvPr id="13" name="图片 12">
            <a:extLst>
              <a:ext uri="{FF2B5EF4-FFF2-40B4-BE49-F238E27FC236}">
                <a16:creationId xmlns:a16="http://schemas.microsoft.com/office/drawing/2014/main" id="{8C7AF33D-3A11-8CCA-EB80-715B1F4F11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268" r="3226" b="2963"/>
          <a:stretch/>
        </p:blipFill>
        <p:spPr>
          <a:xfrm>
            <a:off x="6096000" y="1504741"/>
            <a:ext cx="4515272" cy="2228869"/>
          </a:xfrm>
          <a:prstGeom prst="rect">
            <a:avLst/>
          </a:prstGeom>
        </p:spPr>
      </p:pic>
      <p:pic>
        <p:nvPicPr>
          <p:cNvPr id="16" name="内容占位符 4">
            <a:extLst>
              <a:ext uri="{FF2B5EF4-FFF2-40B4-BE49-F238E27FC236}">
                <a16:creationId xmlns:a16="http://schemas.microsoft.com/office/drawing/2014/main" id="{E7852AD6-DD76-458B-0AE9-B3B6C6FD0B0F}"/>
              </a:ext>
            </a:extLst>
          </p:cNvPr>
          <p:cNvPicPr>
            <a:picLocks noChangeAspect="1"/>
          </p:cNvPicPr>
          <p:nvPr/>
        </p:nvPicPr>
        <p:blipFill>
          <a:blip r:embed="rId5"/>
          <a:stretch>
            <a:fillRect/>
          </a:stretch>
        </p:blipFill>
        <p:spPr>
          <a:xfrm>
            <a:off x="661011" y="3916479"/>
            <a:ext cx="8948563" cy="2873559"/>
          </a:xfrm>
          <a:prstGeom prst="rect">
            <a:avLst/>
          </a:prstGeom>
        </p:spPr>
      </p:pic>
      <p:sp>
        <p:nvSpPr>
          <p:cNvPr id="2" name="灯片编号占位符 1">
            <a:extLst>
              <a:ext uri="{FF2B5EF4-FFF2-40B4-BE49-F238E27FC236}">
                <a16:creationId xmlns:a16="http://schemas.microsoft.com/office/drawing/2014/main" id="{9400D00B-641C-586C-1E33-89CC90DFA699}"/>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23</a:t>
            </a:fld>
            <a:endParaRPr lang="zh-CN" altLang="en-US" sz="2400"/>
          </a:p>
        </p:txBody>
      </p:sp>
    </p:spTree>
    <p:extLst>
      <p:ext uri="{BB962C8B-B14F-4D97-AF65-F5344CB8AC3E}">
        <p14:creationId xmlns:p14="http://schemas.microsoft.com/office/powerpoint/2010/main" val="324802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FD46-1801-F14B-B5FE-E7D7F99F9E6A}"/>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CC8E87A0-B5F7-A847-B5C5-B25EE62CA688}"/>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3">
            <a:extLst>
              <a:ext uri="{FF2B5EF4-FFF2-40B4-BE49-F238E27FC236}">
                <a16:creationId xmlns:a16="http://schemas.microsoft.com/office/drawing/2014/main" id="{227D3642-088C-F9DF-0830-5454F1AB979B}"/>
              </a:ext>
            </a:extLst>
          </p:cNvPr>
          <p:cNvSpPr>
            <a:spLocks noGrp="1"/>
          </p:cNvSpPr>
          <p:nvPr>
            <p:ph idx="1"/>
          </p:nvPr>
        </p:nvSpPr>
        <p:spPr>
          <a:xfrm>
            <a:off x="436751" y="961466"/>
            <a:ext cx="10515600" cy="4351338"/>
          </a:xfrm>
        </p:spPr>
        <p:txBody>
          <a:bodyPr/>
          <a:lstStyle/>
          <a:p>
            <a:r>
              <a:rPr lang="zh-CN" altLang="en-US" sz="2000" dirty="0"/>
              <a:t>联调测试</a:t>
            </a:r>
            <a:r>
              <a:rPr lang="en-US" altLang="zh-CN" sz="2000" dirty="0"/>
              <a:t>—</a:t>
            </a:r>
            <a:r>
              <a:rPr lang="zh-CN" altLang="en-US" sz="2000" dirty="0"/>
              <a:t>宇宙线测试</a:t>
            </a:r>
            <a:endParaRPr lang="en-US" altLang="zh-CN" sz="2000" dirty="0"/>
          </a:p>
        </p:txBody>
      </p:sp>
      <p:pic>
        <p:nvPicPr>
          <p:cNvPr id="2" name="图片 1">
            <a:extLst>
              <a:ext uri="{FF2B5EF4-FFF2-40B4-BE49-F238E27FC236}">
                <a16:creationId xmlns:a16="http://schemas.microsoft.com/office/drawing/2014/main" id="{B6C31181-3F06-14C2-813D-2B30DE027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889807"/>
            <a:ext cx="2810873" cy="2107331"/>
          </a:xfrm>
          <a:prstGeom prst="rect">
            <a:avLst/>
          </a:prstGeom>
        </p:spPr>
      </p:pic>
      <p:pic>
        <p:nvPicPr>
          <p:cNvPr id="3" name="图片 2">
            <a:extLst>
              <a:ext uri="{FF2B5EF4-FFF2-40B4-BE49-F238E27FC236}">
                <a16:creationId xmlns:a16="http://schemas.microsoft.com/office/drawing/2014/main" id="{1FE382AC-02D0-CC94-370F-03B7414AD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4139" y="3661410"/>
            <a:ext cx="4257790" cy="2077890"/>
          </a:xfrm>
          <a:prstGeom prst="rect">
            <a:avLst/>
          </a:prstGeom>
        </p:spPr>
      </p:pic>
      <p:pic>
        <p:nvPicPr>
          <p:cNvPr id="4" name="图片 3">
            <a:extLst>
              <a:ext uri="{FF2B5EF4-FFF2-40B4-BE49-F238E27FC236}">
                <a16:creationId xmlns:a16="http://schemas.microsoft.com/office/drawing/2014/main" id="{08D7BE0F-4ECB-2819-77FF-806305084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322" y="1344277"/>
            <a:ext cx="4257790" cy="2077890"/>
          </a:xfrm>
          <a:prstGeom prst="rect">
            <a:avLst/>
          </a:prstGeom>
        </p:spPr>
      </p:pic>
      <p:pic>
        <p:nvPicPr>
          <p:cNvPr id="6" name="图片 5">
            <a:extLst>
              <a:ext uri="{FF2B5EF4-FFF2-40B4-BE49-F238E27FC236}">
                <a16:creationId xmlns:a16="http://schemas.microsoft.com/office/drawing/2014/main" id="{C4C476C2-74D8-FCAF-A6C8-759517E8A7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139" y="1406782"/>
            <a:ext cx="4257790" cy="2077890"/>
          </a:xfrm>
          <a:prstGeom prst="rect">
            <a:avLst/>
          </a:prstGeom>
        </p:spPr>
      </p:pic>
      <p:pic>
        <p:nvPicPr>
          <p:cNvPr id="9" name="图片 8">
            <a:extLst>
              <a:ext uri="{FF2B5EF4-FFF2-40B4-BE49-F238E27FC236}">
                <a16:creationId xmlns:a16="http://schemas.microsoft.com/office/drawing/2014/main" id="{0BC2A20C-F2D9-9EE8-A07C-43739493A5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322" y="3679452"/>
            <a:ext cx="4257790" cy="2077890"/>
          </a:xfrm>
          <a:prstGeom prst="rect">
            <a:avLst/>
          </a:prstGeom>
        </p:spPr>
      </p:pic>
      <p:sp>
        <p:nvSpPr>
          <p:cNvPr id="8" name="灯片编号占位符 7">
            <a:extLst>
              <a:ext uri="{FF2B5EF4-FFF2-40B4-BE49-F238E27FC236}">
                <a16:creationId xmlns:a16="http://schemas.microsoft.com/office/drawing/2014/main" id="{E27093F9-B1EB-7E67-B364-F219D0DDAB60}"/>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24</a:t>
            </a:fld>
            <a:endParaRPr lang="zh-CN" altLang="en-US" sz="2400" dirty="0"/>
          </a:p>
        </p:txBody>
      </p:sp>
    </p:spTree>
    <p:extLst>
      <p:ext uri="{BB962C8B-B14F-4D97-AF65-F5344CB8AC3E}">
        <p14:creationId xmlns:p14="http://schemas.microsoft.com/office/powerpoint/2010/main" val="2515804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830B2-318A-F5A8-1C13-771FAB69F4DF}"/>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FA718BE8-9698-AA38-0893-DECE4BE3D3BA}"/>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3">
            <a:extLst>
              <a:ext uri="{FF2B5EF4-FFF2-40B4-BE49-F238E27FC236}">
                <a16:creationId xmlns:a16="http://schemas.microsoft.com/office/drawing/2014/main" id="{FBDD92C4-7339-4668-45B3-ED7007F51676}"/>
              </a:ext>
            </a:extLst>
          </p:cNvPr>
          <p:cNvSpPr>
            <a:spLocks noGrp="1"/>
          </p:cNvSpPr>
          <p:nvPr>
            <p:ph idx="1"/>
          </p:nvPr>
        </p:nvSpPr>
        <p:spPr>
          <a:xfrm>
            <a:off x="436751" y="961466"/>
            <a:ext cx="10515600" cy="4351338"/>
          </a:xfrm>
        </p:spPr>
        <p:txBody>
          <a:bodyPr/>
          <a:lstStyle/>
          <a:p>
            <a:r>
              <a:rPr lang="zh-CN" altLang="en-US" sz="2000" dirty="0"/>
              <a:t>联调测试</a:t>
            </a:r>
            <a:r>
              <a:rPr lang="en-US" altLang="zh-CN" sz="2000" dirty="0"/>
              <a:t>—</a:t>
            </a:r>
            <a:r>
              <a:rPr lang="zh-CN" altLang="en-US" sz="2000" dirty="0"/>
              <a:t>铁源测试</a:t>
            </a:r>
            <a:endParaRPr lang="en-US" altLang="zh-CN" sz="2000" dirty="0"/>
          </a:p>
        </p:txBody>
      </p:sp>
      <p:pic>
        <p:nvPicPr>
          <p:cNvPr id="8" name="图片 7">
            <a:extLst>
              <a:ext uri="{FF2B5EF4-FFF2-40B4-BE49-F238E27FC236}">
                <a16:creationId xmlns:a16="http://schemas.microsoft.com/office/drawing/2014/main" id="{A9B698D0-680F-179A-437F-55FAB1213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266" y="2141241"/>
            <a:ext cx="2377743" cy="3171563"/>
          </a:xfrm>
          <a:prstGeom prst="rect">
            <a:avLst/>
          </a:prstGeom>
        </p:spPr>
      </p:pic>
      <p:pic>
        <p:nvPicPr>
          <p:cNvPr id="10" name="图片 9">
            <a:extLst>
              <a:ext uri="{FF2B5EF4-FFF2-40B4-BE49-F238E27FC236}">
                <a16:creationId xmlns:a16="http://schemas.microsoft.com/office/drawing/2014/main" id="{EF23BB9C-D201-6350-F292-BA561010AD56}"/>
              </a:ext>
            </a:extLst>
          </p:cNvPr>
          <p:cNvPicPr>
            <a:picLocks noChangeAspect="1"/>
          </p:cNvPicPr>
          <p:nvPr/>
        </p:nvPicPr>
        <p:blipFill>
          <a:blip r:embed="rId4"/>
          <a:stretch>
            <a:fillRect/>
          </a:stretch>
        </p:blipFill>
        <p:spPr>
          <a:xfrm>
            <a:off x="4182385" y="1850177"/>
            <a:ext cx="7286237" cy="3555836"/>
          </a:xfrm>
          <a:prstGeom prst="rect">
            <a:avLst/>
          </a:prstGeom>
        </p:spPr>
      </p:pic>
      <p:sp>
        <p:nvSpPr>
          <p:cNvPr id="2" name="灯片编号占位符 1">
            <a:extLst>
              <a:ext uri="{FF2B5EF4-FFF2-40B4-BE49-F238E27FC236}">
                <a16:creationId xmlns:a16="http://schemas.microsoft.com/office/drawing/2014/main" id="{92294C90-B1D7-ABD0-87FD-181063D1C368}"/>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25</a:t>
            </a:fld>
            <a:endParaRPr lang="zh-CN" altLang="en-US" sz="2400"/>
          </a:p>
        </p:txBody>
      </p:sp>
    </p:spTree>
    <p:extLst>
      <p:ext uri="{BB962C8B-B14F-4D97-AF65-F5344CB8AC3E}">
        <p14:creationId xmlns:p14="http://schemas.microsoft.com/office/powerpoint/2010/main" val="126777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2C61-6E9A-2A62-8D65-0E0ADC016F92}"/>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AB1FD26A-C552-F1EF-C077-4CA64DA07338}"/>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3">
            <a:extLst>
              <a:ext uri="{FF2B5EF4-FFF2-40B4-BE49-F238E27FC236}">
                <a16:creationId xmlns:a16="http://schemas.microsoft.com/office/drawing/2014/main" id="{ACD6C222-C457-BB99-53A6-8AA71F9FF380}"/>
              </a:ext>
            </a:extLst>
          </p:cNvPr>
          <p:cNvSpPr>
            <a:spLocks noGrp="1"/>
          </p:cNvSpPr>
          <p:nvPr>
            <p:ph idx="1"/>
          </p:nvPr>
        </p:nvSpPr>
        <p:spPr>
          <a:xfrm>
            <a:off x="436751" y="961466"/>
            <a:ext cx="10515600" cy="4351338"/>
          </a:xfrm>
        </p:spPr>
        <p:txBody>
          <a:bodyPr/>
          <a:lstStyle/>
          <a:p>
            <a:r>
              <a:rPr lang="zh-CN" altLang="en-US" sz="2000" dirty="0"/>
              <a:t>联调测试</a:t>
            </a:r>
            <a:r>
              <a:rPr lang="en-US" altLang="zh-CN" sz="2000" dirty="0"/>
              <a:t>—</a:t>
            </a:r>
            <a:r>
              <a:rPr lang="zh-CN" altLang="en-US" sz="2000" dirty="0"/>
              <a:t>铁源测试</a:t>
            </a:r>
            <a:endParaRPr lang="en-US" altLang="zh-CN" sz="2000" dirty="0"/>
          </a:p>
        </p:txBody>
      </p:sp>
      <p:sp>
        <p:nvSpPr>
          <p:cNvPr id="2" name="内容占位符 1">
            <a:extLst>
              <a:ext uri="{FF2B5EF4-FFF2-40B4-BE49-F238E27FC236}">
                <a16:creationId xmlns:a16="http://schemas.microsoft.com/office/drawing/2014/main" id="{8E06B644-53C4-07DE-1F1F-7430A351EFDE}"/>
              </a:ext>
            </a:extLst>
          </p:cNvPr>
          <p:cNvSpPr txBox="1">
            <a:spLocks/>
          </p:cNvSpPr>
          <p:nvPr/>
        </p:nvSpPr>
        <p:spPr>
          <a:xfrm>
            <a:off x="577460" y="1545196"/>
            <a:ext cx="1117778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t>对铁源在不同高压下的波形进行采集，并根据上次刻度实验的结果进行能谱统计，并计算其能量分辨率。</a:t>
            </a:r>
          </a:p>
          <a:p>
            <a:r>
              <a:rPr lang="zh-CN" altLang="en-US" sz="2000" dirty="0"/>
              <a:t>高压：</a:t>
            </a:r>
            <a:r>
              <a:rPr lang="en-US" altLang="zh-CN" sz="2000" dirty="0"/>
              <a:t>1150 V</a:t>
            </a:r>
            <a:r>
              <a:rPr lang="zh-CN" altLang="en-US" sz="2000" dirty="0"/>
              <a:t>，</a:t>
            </a:r>
            <a:r>
              <a:rPr lang="en-US" altLang="zh-CN" sz="2000" dirty="0"/>
              <a:t>1200 V</a:t>
            </a:r>
            <a:r>
              <a:rPr lang="zh-CN" altLang="en-US" sz="2000" dirty="0"/>
              <a:t>，</a:t>
            </a:r>
            <a:r>
              <a:rPr lang="en-US" altLang="zh-CN" sz="2000" dirty="0"/>
              <a:t>1250 V</a:t>
            </a:r>
          </a:p>
          <a:p>
            <a:r>
              <a:rPr lang="zh-CN" altLang="en-US" sz="2000" dirty="0"/>
              <a:t>考虑对采集的波形进行高斯或双高斯拟合，然后统计拟合后的峰值。</a:t>
            </a:r>
          </a:p>
          <a:p>
            <a:endParaRPr lang="en-US" altLang="zh-CN" sz="2000" dirty="0"/>
          </a:p>
        </p:txBody>
      </p:sp>
      <p:pic>
        <p:nvPicPr>
          <p:cNvPr id="3" name="图片 2">
            <a:extLst>
              <a:ext uri="{FF2B5EF4-FFF2-40B4-BE49-F238E27FC236}">
                <a16:creationId xmlns:a16="http://schemas.microsoft.com/office/drawing/2014/main" id="{4BC42B30-40AF-06A6-DA1E-40702B2DA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80" y="3509552"/>
            <a:ext cx="3813984" cy="2460635"/>
          </a:xfrm>
          <a:prstGeom prst="rect">
            <a:avLst/>
          </a:prstGeom>
        </p:spPr>
      </p:pic>
      <p:pic>
        <p:nvPicPr>
          <p:cNvPr id="4" name="图片 3">
            <a:extLst>
              <a:ext uri="{FF2B5EF4-FFF2-40B4-BE49-F238E27FC236}">
                <a16:creationId xmlns:a16="http://schemas.microsoft.com/office/drawing/2014/main" id="{0DAE1236-604F-FDD8-7ABD-7FFC0A030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64" y="3546465"/>
            <a:ext cx="3813984" cy="2460635"/>
          </a:xfrm>
          <a:prstGeom prst="rect">
            <a:avLst/>
          </a:prstGeom>
        </p:spPr>
      </p:pic>
      <p:pic>
        <p:nvPicPr>
          <p:cNvPr id="6" name="图片 5">
            <a:extLst>
              <a:ext uri="{FF2B5EF4-FFF2-40B4-BE49-F238E27FC236}">
                <a16:creationId xmlns:a16="http://schemas.microsoft.com/office/drawing/2014/main" id="{6944F6CC-460B-A1C5-E2BA-5B2332909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9735" y="3618308"/>
            <a:ext cx="3813985" cy="2460636"/>
          </a:xfrm>
          <a:prstGeom prst="rect">
            <a:avLst/>
          </a:prstGeom>
        </p:spPr>
      </p:pic>
      <p:sp>
        <p:nvSpPr>
          <p:cNvPr id="9" name="文本框 9">
            <a:extLst>
              <a:ext uri="{FF2B5EF4-FFF2-40B4-BE49-F238E27FC236}">
                <a16:creationId xmlns:a16="http://schemas.microsoft.com/office/drawing/2014/main" id="{7BC035F2-AABE-1F39-DC53-3BF605CC9CE8}"/>
              </a:ext>
            </a:extLst>
          </p:cNvPr>
          <p:cNvSpPr txBox="1"/>
          <p:nvPr/>
        </p:nvSpPr>
        <p:spPr>
          <a:xfrm>
            <a:off x="-658" y="6007100"/>
            <a:ext cx="4431860" cy="369332"/>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dirty="0"/>
              <a:t>高压</a:t>
            </a:r>
            <a:r>
              <a:rPr lang="en-US" altLang="zh-CN" dirty="0"/>
              <a:t>1150 V Fe</a:t>
            </a:r>
            <a:r>
              <a:rPr lang="zh-CN" altLang="en-US" dirty="0"/>
              <a:t>的能谱</a:t>
            </a:r>
          </a:p>
        </p:txBody>
      </p:sp>
      <p:sp>
        <p:nvSpPr>
          <p:cNvPr id="11" name="文本框 10">
            <a:extLst>
              <a:ext uri="{FF2B5EF4-FFF2-40B4-BE49-F238E27FC236}">
                <a16:creationId xmlns:a16="http://schemas.microsoft.com/office/drawing/2014/main" id="{E1B86271-7F69-37B7-ADDC-038144596B40}"/>
              </a:ext>
            </a:extLst>
          </p:cNvPr>
          <p:cNvSpPr txBox="1"/>
          <p:nvPr/>
        </p:nvSpPr>
        <p:spPr>
          <a:xfrm>
            <a:off x="3916466" y="6066565"/>
            <a:ext cx="4431860" cy="369332"/>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dirty="0"/>
              <a:t>高压</a:t>
            </a:r>
            <a:r>
              <a:rPr lang="en-US" altLang="zh-CN" dirty="0"/>
              <a:t>1200 V Fe</a:t>
            </a:r>
            <a:r>
              <a:rPr lang="zh-CN" altLang="en-US" dirty="0"/>
              <a:t>的能谱</a:t>
            </a:r>
          </a:p>
        </p:txBody>
      </p:sp>
      <p:sp>
        <p:nvSpPr>
          <p:cNvPr id="12" name="文本框 11">
            <a:extLst>
              <a:ext uri="{FF2B5EF4-FFF2-40B4-BE49-F238E27FC236}">
                <a16:creationId xmlns:a16="http://schemas.microsoft.com/office/drawing/2014/main" id="{2B5001F5-EBC8-7538-A953-26ED3035E1B4}"/>
              </a:ext>
            </a:extLst>
          </p:cNvPr>
          <p:cNvSpPr txBox="1"/>
          <p:nvPr/>
        </p:nvSpPr>
        <p:spPr>
          <a:xfrm>
            <a:off x="7760140" y="6048140"/>
            <a:ext cx="4431860" cy="369332"/>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dirty="0"/>
              <a:t>高压</a:t>
            </a:r>
            <a:r>
              <a:rPr lang="en-US" altLang="zh-CN" dirty="0"/>
              <a:t>1250 V Fe</a:t>
            </a:r>
            <a:r>
              <a:rPr lang="zh-CN" altLang="en-US" dirty="0"/>
              <a:t>的能谱</a:t>
            </a:r>
          </a:p>
        </p:txBody>
      </p:sp>
      <p:sp>
        <p:nvSpPr>
          <p:cNvPr id="8" name="灯片编号占位符 7">
            <a:extLst>
              <a:ext uri="{FF2B5EF4-FFF2-40B4-BE49-F238E27FC236}">
                <a16:creationId xmlns:a16="http://schemas.microsoft.com/office/drawing/2014/main" id="{AD701D3D-9706-D3FC-5191-F97BF42B25DF}"/>
              </a:ext>
            </a:extLst>
          </p:cNvPr>
          <p:cNvSpPr>
            <a:spLocks noGrp="1"/>
          </p:cNvSpPr>
          <p:nvPr>
            <p:ph type="sldNum" sz="quarter" idx="12"/>
          </p:nvPr>
        </p:nvSpPr>
        <p:spPr>
          <a:xfrm>
            <a:off x="9448800" y="6473491"/>
            <a:ext cx="2743200" cy="365125"/>
          </a:xfrm>
        </p:spPr>
        <p:txBody>
          <a:bodyPr/>
          <a:lstStyle/>
          <a:p>
            <a:fld id="{99940ADD-6830-479D-B9AB-F7855D84FDA5}" type="slidenum">
              <a:rPr lang="zh-CN" altLang="en-US" sz="2400" smtClean="0"/>
              <a:t>26</a:t>
            </a:fld>
            <a:endParaRPr lang="zh-CN" altLang="en-US" sz="2400" dirty="0"/>
          </a:p>
        </p:txBody>
      </p:sp>
    </p:spTree>
    <p:extLst>
      <p:ext uri="{BB962C8B-B14F-4D97-AF65-F5344CB8AC3E}">
        <p14:creationId xmlns:p14="http://schemas.microsoft.com/office/powerpoint/2010/main" val="1809030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07D54-95D5-E853-DE81-39442A9C69B2}"/>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91E948C9-5758-8568-458E-0D58DEB8EB60}"/>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电子学进展                          </a:t>
            </a:r>
            <a:r>
              <a:rPr lang="zh-CN" altLang="en-US" sz="18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中科大 曹喆老师</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C8BBDA71-1452-51C1-0F8B-9A46B2F15F45}"/>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27</a:t>
            </a:fld>
            <a:endParaRPr lang="zh-CN" altLang="en-US" sz="2400"/>
          </a:p>
        </p:txBody>
      </p:sp>
      <p:pic>
        <p:nvPicPr>
          <p:cNvPr id="9" name="图片 8">
            <a:extLst>
              <a:ext uri="{FF2B5EF4-FFF2-40B4-BE49-F238E27FC236}">
                <a16:creationId xmlns:a16="http://schemas.microsoft.com/office/drawing/2014/main" id="{4D1623F8-8541-E33B-0F29-8123C2886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4511"/>
            <a:ext cx="4045764" cy="3333039"/>
          </a:xfrm>
          <a:prstGeom prst="rect">
            <a:avLst/>
          </a:prstGeom>
        </p:spPr>
      </p:pic>
      <p:pic>
        <p:nvPicPr>
          <p:cNvPr id="12" name="图片 11">
            <a:extLst>
              <a:ext uri="{FF2B5EF4-FFF2-40B4-BE49-F238E27FC236}">
                <a16:creationId xmlns:a16="http://schemas.microsoft.com/office/drawing/2014/main" id="{706C78A0-133A-DE8D-BB93-6D0D9A7A71C3}"/>
              </a:ext>
            </a:extLst>
          </p:cNvPr>
          <p:cNvPicPr>
            <a:picLocks noChangeAspect="1"/>
          </p:cNvPicPr>
          <p:nvPr/>
        </p:nvPicPr>
        <p:blipFill>
          <a:blip r:embed="rId4"/>
          <a:stretch>
            <a:fillRect/>
          </a:stretch>
        </p:blipFill>
        <p:spPr>
          <a:xfrm>
            <a:off x="6325072" y="2944511"/>
            <a:ext cx="5866928" cy="3333039"/>
          </a:xfrm>
          <a:prstGeom prst="rect">
            <a:avLst/>
          </a:prstGeom>
        </p:spPr>
      </p:pic>
      <p:sp>
        <p:nvSpPr>
          <p:cNvPr id="13" name="内容占位符 3">
            <a:extLst>
              <a:ext uri="{FF2B5EF4-FFF2-40B4-BE49-F238E27FC236}">
                <a16:creationId xmlns:a16="http://schemas.microsoft.com/office/drawing/2014/main" id="{FDFAF0C3-DFC9-D64A-F96A-AE895708A982}"/>
              </a:ext>
            </a:extLst>
          </p:cNvPr>
          <p:cNvSpPr>
            <a:spLocks noGrp="1"/>
          </p:cNvSpPr>
          <p:nvPr>
            <p:ph idx="1"/>
          </p:nvPr>
        </p:nvSpPr>
        <p:spPr>
          <a:xfrm>
            <a:off x="436751" y="856060"/>
            <a:ext cx="10515600" cy="857286"/>
          </a:xfrm>
        </p:spPr>
        <p:txBody>
          <a:bodyPr/>
          <a:lstStyle/>
          <a:p>
            <a:pPr>
              <a:lnSpc>
                <a:spcPct val="100000"/>
              </a:lnSpc>
            </a:pPr>
            <a:r>
              <a:rPr lang="zh-CN" altLang="en-US" sz="2000" dirty="0"/>
              <a:t>电子学改版</a:t>
            </a:r>
            <a:endParaRPr lang="en-US" altLang="zh-CN" sz="2000" dirty="0"/>
          </a:p>
          <a:p>
            <a:pPr marL="0" indent="0">
              <a:lnSpc>
                <a:spcPct val="100000"/>
              </a:lnSpc>
              <a:buNone/>
            </a:pPr>
            <a:r>
              <a:rPr lang="en-US" altLang="zh-CN" sz="2000" dirty="0"/>
              <a:t>   </a:t>
            </a:r>
            <a:r>
              <a:rPr lang="zh-CN" altLang="en-US" sz="2000" dirty="0"/>
              <a:t>受限于漂移室整体的机械空间，拟计划采用电子学</a:t>
            </a:r>
            <a:r>
              <a:rPr lang="zh-CN" altLang="en-US" sz="2000" dirty="0">
                <a:solidFill>
                  <a:srgbClr val="FF0000"/>
                </a:solidFill>
              </a:rPr>
              <a:t>前端板</a:t>
            </a:r>
            <a:r>
              <a:rPr lang="en-US" altLang="zh-CN" sz="2000" dirty="0">
                <a:solidFill>
                  <a:srgbClr val="FF0000"/>
                </a:solidFill>
              </a:rPr>
              <a:t>+</a:t>
            </a:r>
            <a:r>
              <a:rPr lang="zh-CN" altLang="en-US" sz="2000" dirty="0">
                <a:solidFill>
                  <a:srgbClr val="FF0000"/>
                </a:solidFill>
              </a:rPr>
              <a:t>获取板分离</a:t>
            </a:r>
            <a:r>
              <a:rPr lang="zh-CN" altLang="en-US" sz="2000" dirty="0"/>
              <a:t>的方式</a:t>
            </a:r>
            <a:endParaRPr lang="en-US" altLang="zh-CN" sz="2000" dirty="0"/>
          </a:p>
        </p:txBody>
      </p:sp>
      <p:pic>
        <p:nvPicPr>
          <p:cNvPr id="14" name="图片 13">
            <a:extLst>
              <a:ext uri="{FF2B5EF4-FFF2-40B4-BE49-F238E27FC236}">
                <a16:creationId xmlns:a16="http://schemas.microsoft.com/office/drawing/2014/main" id="{4C12D8E2-F6D0-6232-D1D3-51BC94F4B404}"/>
              </a:ext>
            </a:extLst>
          </p:cNvPr>
          <p:cNvPicPr>
            <a:picLocks noChangeAspect="1"/>
          </p:cNvPicPr>
          <p:nvPr/>
        </p:nvPicPr>
        <p:blipFill>
          <a:blip r:embed="rId5"/>
          <a:stretch>
            <a:fillRect/>
          </a:stretch>
        </p:blipFill>
        <p:spPr>
          <a:xfrm>
            <a:off x="2811991" y="2229824"/>
            <a:ext cx="3054938" cy="2049242"/>
          </a:xfrm>
          <a:prstGeom prst="rect">
            <a:avLst/>
          </a:prstGeom>
        </p:spPr>
      </p:pic>
    </p:spTree>
    <p:extLst>
      <p:ext uri="{BB962C8B-B14F-4D97-AF65-F5344CB8AC3E}">
        <p14:creationId xmlns:p14="http://schemas.microsoft.com/office/powerpoint/2010/main" val="3534637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C5B5-B0ED-D1AC-C0BD-EBFCE353881A}"/>
            </a:ext>
          </a:extLst>
        </p:cNvPr>
        <p:cNvGrpSpPr/>
        <p:nvPr/>
      </p:nvGrpSpPr>
      <p:grpSpPr>
        <a:xfrm>
          <a:off x="0" y="0"/>
          <a:ext cx="0" cy="0"/>
          <a:chOff x="0" y="0"/>
          <a:chExt cx="0" cy="0"/>
        </a:xfrm>
      </p:grpSpPr>
      <p:sp>
        <p:nvSpPr>
          <p:cNvPr id="5" name="标题 2">
            <a:extLst>
              <a:ext uri="{FF2B5EF4-FFF2-40B4-BE49-F238E27FC236}">
                <a16:creationId xmlns:a16="http://schemas.microsoft.com/office/drawing/2014/main" id="{6B0B6C6C-C9ED-09A1-DA14-F9EE5FCB7199}"/>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总结                         </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3">
            <a:extLst>
              <a:ext uri="{FF2B5EF4-FFF2-40B4-BE49-F238E27FC236}">
                <a16:creationId xmlns:a16="http://schemas.microsoft.com/office/drawing/2014/main" id="{38AFC145-165E-C4FC-BB4A-9108B2245EE4}"/>
              </a:ext>
            </a:extLst>
          </p:cNvPr>
          <p:cNvSpPr>
            <a:spLocks noGrp="1"/>
          </p:cNvSpPr>
          <p:nvPr>
            <p:ph idx="1"/>
          </p:nvPr>
        </p:nvSpPr>
        <p:spPr>
          <a:xfrm>
            <a:off x="721381" y="1152385"/>
            <a:ext cx="10515600" cy="4351338"/>
          </a:xfrm>
        </p:spPr>
        <p:txBody>
          <a:bodyPr/>
          <a:lstStyle/>
          <a:p>
            <a:pPr>
              <a:lnSpc>
                <a:spcPct val="150000"/>
              </a:lnSpc>
            </a:pPr>
            <a:r>
              <a:rPr lang="zh-CN" altLang="en-US" sz="2000" dirty="0"/>
              <a:t>完成整体丝层结构的设计优化</a:t>
            </a:r>
          </a:p>
          <a:p>
            <a:pPr>
              <a:lnSpc>
                <a:spcPct val="150000"/>
              </a:lnSpc>
            </a:pPr>
            <a:r>
              <a:rPr lang="zh-CN" altLang="en-US" sz="2000" dirty="0"/>
              <a:t>验证了探测器定位子、端面板的工艺验证，后续完成外室定位子批量加工</a:t>
            </a:r>
          </a:p>
          <a:p>
            <a:pPr>
              <a:lnSpc>
                <a:spcPct val="150000"/>
              </a:lnSpc>
            </a:pPr>
            <a:r>
              <a:rPr lang="zh-CN" altLang="en-US" sz="2000" dirty="0"/>
              <a:t>初步完成绝缘端面板探测器全长样机验证</a:t>
            </a:r>
          </a:p>
          <a:p>
            <a:pPr>
              <a:lnSpc>
                <a:spcPct val="150000"/>
              </a:lnSpc>
            </a:pPr>
            <a:r>
              <a:rPr lang="zh-CN" altLang="en-US" sz="2000" dirty="0"/>
              <a:t>完成了电子学</a:t>
            </a:r>
            <a:r>
              <a:rPr lang="en-US" altLang="zh-CN" sz="2000" dirty="0"/>
              <a:t>ASIC</a:t>
            </a:r>
            <a:r>
              <a:rPr lang="zh-CN" altLang="en-US" sz="2000" dirty="0"/>
              <a:t>芯片研制以及原理验证电路的设计与测试，后续计划根据机械设计改版</a:t>
            </a:r>
          </a:p>
        </p:txBody>
      </p:sp>
      <p:sp>
        <p:nvSpPr>
          <p:cNvPr id="8" name="灯片编号占位符 7">
            <a:extLst>
              <a:ext uri="{FF2B5EF4-FFF2-40B4-BE49-F238E27FC236}">
                <a16:creationId xmlns:a16="http://schemas.microsoft.com/office/drawing/2014/main" id="{BC596101-3C24-8000-05FF-FAC561DFD941}"/>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28</a:t>
            </a:fld>
            <a:endParaRPr lang="zh-CN" altLang="en-US" sz="2400" dirty="0"/>
          </a:p>
        </p:txBody>
      </p:sp>
      <p:sp>
        <p:nvSpPr>
          <p:cNvPr id="10" name="内容占位符 2">
            <a:extLst>
              <a:ext uri="{FF2B5EF4-FFF2-40B4-BE49-F238E27FC236}">
                <a16:creationId xmlns:a16="http://schemas.microsoft.com/office/drawing/2014/main" id="{07F55AC7-8331-ADD3-1DA2-DF52929EDEC2}"/>
              </a:ext>
            </a:extLst>
          </p:cNvPr>
          <p:cNvSpPr txBox="1">
            <a:spLocks/>
          </p:cNvSpPr>
          <p:nvPr/>
        </p:nvSpPr>
        <p:spPr>
          <a:xfrm>
            <a:off x="3158950" y="5080366"/>
            <a:ext cx="5874099" cy="515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4000"/>
              <a:t>敬请各位老师批评指正！</a:t>
            </a:r>
            <a:endParaRPr lang="zh-CN" altLang="en-US" sz="4000" dirty="0"/>
          </a:p>
        </p:txBody>
      </p:sp>
    </p:spTree>
    <p:extLst>
      <p:ext uri="{BB962C8B-B14F-4D97-AF65-F5344CB8AC3E}">
        <p14:creationId xmlns:p14="http://schemas.microsoft.com/office/powerpoint/2010/main" val="270469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8C5367D-600B-9885-5DED-E3F43330D1ED}"/>
              </a:ext>
            </a:extLst>
          </p:cNvPr>
          <p:cNvSpPr>
            <a:spLocks noGrp="1"/>
          </p:cNvSpPr>
          <p:nvPr>
            <p:ph type="sldNum" sz="quarter" idx="12"/>
          </p:nvPr>
        </p:nvSpPr>
        <p:spPr/>
        <p:txBody>
          <a:bodyPr/>
          <a:lstStyle/>
          <a:p>
            <a:fld id="{99940ADD-6830-479D-B9AB-F7855D84FDA5}" type="slidenum">
              <a:rPr lang="zh-CN" altLang="en-US" smtClean="0"/>
              <a:t>29</a:t>
            </a:fld>
            <a:endParaRPr lang="zh-CN" altLang="en-US"/>
          </a:p>
        </p:txBody>
      </p:sp>
      <p:sp>
        <p:nvSpPr>
          <p:cNvPr id="5" name="标题 2">
            <a:extLst>
              <a:ext uri="{FF2B5EF4-FFF2-40B4-BE49-F238E27FC236}">
                <a16:creationId xmlns:a16="http://schemas.microsoft.com/office/drawing/2014/main" id="{8E356A52-FDC6-7FD3-4BD9-367FACAD8843}"/>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Backup</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3600" b="1"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标题 1">
            <a:extLst>
              <a:ext uri="{FF2B5EF4-FFF2-40B4-BE49-F238E27FC236}">
                <a16:creationId xmlns:a16="http://schemas.microsoft.com/office/drawing/2014/main" id="{B51029F5-9D21-14E2-C309-130A5BE43204}"/>
              </a:ext>
            </a:extLst>
          </p:cNvPr>
          <p:cNvSpPr>
            <a:spLocks noGrp="1"/>
          </p:cNvSpPr>
          <p:nvPr>
            <p:ph type="title"/>
          </p:nvPr>
        </p:nvSpPr>
        <p:spPr>
          <a:xfrm>
            <a:off x="401688" y="1114893"/>
            <a:ext cx="8208912" cy="672532"/>
          </a:xfrm>
        </p:spPr>
        <p:txBody>
          <a:bodyPr>
            <a:normAutofit/>
          </a:bodyPr>
          <a:lstStyle/>
          <a:p>
            <a:r>
              <a:rPr lang="en-US" altLang="zh-CN" sz="2400" b="1" dirty="0">
                <a:latin typeface="黑体" panose="02010609060101010101" pitchFamily="49" charset="-122"/>
                <a:ea typeface="黑体" panose="02010609060101010101" pitchFamily="49" charset="-122"/>
              </a:rPr>
              <a:t>10mm</a:t>
            </a:r>
            <a:r>
              <a:rPr lang="zh-CN" altLang="en-US" sz="2400" b="1" dirty="0">
                <a:latin typeface="黑体" panose="02010609060101010101" pitchFamily="49" charset="-122"/>
                <a:ea typeface="黑体" panose="02010609060101010101" pitchFamily="49" charset="-122"/>
              </a:rPr>
              <a:t>单元小样机</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气体增益测试</a:t>
            </a:r>
          </a:p>
        </p:txBody>
      </p:sp>
      <p:pic>
        <p:nvPicPr>
          <p:cNvPr id="7" name="图片 6">
            <a:extLst>
              <a:ext uri="{FF2B5EF4-FFF2-40B4-BE49-F238E27FC236}">
                <a16:creationId xmlns:a16="http://schemas.microsoft.com/office/drawing/2014/main" id="{288C4299-C1AF-1D1D-4DC6-DAAF4E5F730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291773" y="1682155"/>
            <a:ext cx="5391429" cy="3365459"/>
          </a:xfrm>
          <a:prstGeom prst="rect">
            <a:avLst/>
          </a:prstGeom>
        </p:spPr>
      </p:pic>
      <p:pic>
        <p:nvPicPr>
          <p:cNvPr id="8" name="图片 7">
            <a:extLst>
              <a:ext uri="{FF2B5EF4-FFF2-40B4-BE49-F238E27FC236}">
                <a16:creationId xmlns:a16="http://schemas.microsoft.com/office/drawing/2014/main" id="{72B17D2F-F78D-0B5A-3B96-738203AABC1D}"/>
              </a:ext>
            </a:extLst>
          </p:cNvPr>
          <p:cNvPicPr>
            <a:picLocks noChangeAspect="1"/>
          </p:cNvPicPr>
          <p:nvPr/>
        </p:nvPicPr>
        <p:blipFill>
          <a:blip r:embed="rId3"/>
          <a:stretch>
            <a:fillRect/>
          </a:stretch>
        </p:blipFill>
        <p:spPr>
          <a:xfrm>
            <a:off x="584843" y="1886743"/>
            <a:ext cx="4106258" cy="3084513"/>
          </a:xfrm>
          <a:prstGeom prst="rect">
            <a:avLst/>
          </a:prstGeom>
        </p:spPr>
      </p:pic>
      <p:sp>
        <p:nvSpPr>
          <p:cNvPr id="9" name="矩形 8">
            <a:extLst>
              <a:ext uri="{FF2B5EF4-FFF2-40B4-BE49-F238E27FC236}">
                <a16:creationId xmlns:a16="http://schemas.microsoft.com/office/drawing/2014/main" id="{06491046-1307-9BF4-71BD-1D890005F6DF}"/>
              </a:ext>
            </a:extLst>
          </p:cNvPr>
          <p:cNvSpPr/>
          <p:nvPr/>
        </p:nvSpPr>
        <p:spPr>
          <a:xfrm>
            <a:off x="480904" y="5070574"/>
            <a:ext cx="4675920" cy="1532151"/>
          </a:xfrm>
          <a:prstGeom prst="rect">
            <a:avLst/>
          </a:prstGeom>
        </p:spPr>
        <p:txBody>
          <a:bodyPr wrap="square">
            <a:spAutoFit/>
          </a:bodyPr>
          <a:lstStyle/>
          <a:p>
            <a:pPr>
              <a:lnSpc>
                <a:spcPct val="150000"/>
              </a:lnSpc>
            </a:pPr>
            <a:r>
              <a:rPr lang="zh-CN" altLang="en-US" sz="1600" kern="0" dirty="0">
                <a:solidFill>
                  <a:srgbClr val="00B0F0"/>
                </a:solidFill>
              </a:rPr>
              <a:t>测试电子学：</a:t>
            </a:r>
            <a:r>
              <a:rPr lang="en-US" altLang="zh-CN" sz="1600" kern="0" dirty="0">
                <a:solidFill>
                  <a:srgbClr val="00B0F0"/>
                </a:solidFill>
              </a:rPr>
              <a:t>142A+572A+MCA</a:t>
            </a:r>
            <a:endParaRPr lang="en-US" altLang="zh-CN" sz="1600" kern="0" dirty="0">
              <a:solidFill>
                <a:schemeClr val="accent6">
                  <a:lumMod val="60000"/>
                  <a:lumOff val="40000"/>
                </a:schemeClr>
              </a:solidFill>
            </a:endParaRPr>
          </a:p>
          <a:p>
            <a:pPr>
              <a:lnSpc>
                <a:spcPct val="150000"/>
              </a:lnSpc>
            </a:pPr>
            <a:r>
              <a:rPr lang="zh-CN" altLang="en-US" sz="1600" kern="0" dirty="0"/>
              <a:t>测试</a:t>
            </a:r>
            <a:r>
              <a:rPr lang="zh-CN" altLang="en-US" sz="1600" kern="0" dirty="0">
                <a:solidFill>
                  <a:srgbClr val="FF00FF"/>
                </a:solidFill>
              </a:rPr>
              <a:t>不同电压</a:t>
            </a:r>
            <a:r>
              <a:rPr lang="zh-CN" altLang="en-US" sz="1600" kern="0" dirty="0"/>
              <a:t>和</a:t>
            </a:r>
            <a:r>
              <a:rPr lang="zh-CN" altLang="en-US" sz="1600" kern="0" dirty="0">
                <a:solidFill>
                  <a:srgbClr val="FF00FF"/>
                </a:solidFill>
              </a:rPr>
              <a:t>不同工作气体</a:t>
            </a:r>
            <a:r>
              <a:rPr lang="zh-CN" altLang="en-US" sz="1600" kern="0" dirty="0"/>
              <a:t>中的探测器增益</a:t>
            </a:r>
            <a:endParaRPr lang="en-US" altLang="zh-CN" sz="1600" kern="0" dirty="0"/>
          </a:p>
          <a:p>
            <a:pPr>
              <a:lnSpc>
                <a:spcPct val="150000"/>
              </a:lnSpc>
            </a:pPr>
            <a:r>
              <a:rPr lang="zh-CN" altLang="en-US" sz="1600" b="1" kern="0" dirty="0">
                <a:solidFill>
                  <a:srgbClr val="00B050"/>
                </a:solidFill>
              </a:rPr>
              <a:t>增益越高，能量分辨越差</a:t>
            </a:r>
            <a:endParaRPr lang="en-US" altLang="zh-CN" sz="1600" b="1" kern="0" dirty="0">
              <a:solidFill>
                <a:srgbClr val="00B050"/>
              </a:solidFill>
            </a:endParaRPr>
          </a:p>
          <a:p>
            <a:pPr>
              <a:lnSpc>
                <a:spcPct val="150000"/>
              </a:lnSpc>
            </a:pPr>
            <a:r>
              <a:rPr lang="zh-CN" altLang="en-US" sz="1600" kern="0" dirty="0"/>
              <a:t>综合研判</a:t>
            </a:r>
            <a:r>
              <a:rPr lang="zh-CN" altLang="en-US" sz="1600" kern="0" dirty="0">
                <a:solidFill>
                  <a:srgbClr val="FF0000"/>
                </a:solidFill>
              </a:rPr>
              <a:t>增益</a:t>
            </a:r>
            <a:r>
              <a:rPr lang="zh-CN" altLang="en-US" sz="1600" kern="0" dirty="0"/>
              <a:t>、</a:t>
            </a:r>
            <a:r>
              <a:rPr lang="zh-CN" altLang="en-US" sz="1600" kern="0" dirty="0">
                <a:solidFill>
                  <a:srgbClr val="FF0000"/>
                </a:solidFill>
              </a:rPr>
              <a:t>能量分辨</a:t>
            </a:r>
            <a:r>
              <a:rPr lang="zh-CN" altLang="en-US" sz="1600" kern="0" dirty="0"/>
              <a:t>等多方面的制约关系</a:t>
            </a:r>
            <a:endParaRPr lang="en-US" altLang="zh-CN" sz="1600" b="1" kern="0" dirty="0">
              <a:solidFill>
                <a:srgbClr val="00B050"/>
              </a:solidFill>
            </a:endParaRPr>
          </a:p>
        </p:txBody>
      </p:sp>
      <p:pic>
        <p:nvPicPr>
          <p:cNvPr id="10" name="图片 9">
            <a:extLst>
              <a:ext uri="{FF2B5EF4-FFF2-40B4-BE49-F238E27FC236}">
                <a16:creationId xmlns:a16="http://schemas.microsoft.com/office/drawing/2014/main" id="{02ACCFA7-04BA-B570-4F7C-9FF953739D04}"/>
              </a:ext>
            </a:extLst>
          </p:cNvPr>
          <p:cNvPicPr>
            <a:picLocks noChangeAspect="1"/>
          </p:cNvPicPr>
          <p:nvPr/>
        </p:nvPicPr>
        <p:blipFill>
          <a:blip r:embed="rId4"/>
          <a:stretch>
            <a:fillRect/>
          </a:stretch>
        </p:blipFill>
        <p:spPr>
          <a:xfrm>
            <a:off x="5291773" y="4971256"/>
            <a:ext cx="2695512" cy="1819823"/>
          </a:xfrm>
          <a:prstGeom prst="rect">
            <a:avLst/>
          </a:prstGeom>
        </p:spPr>
      </p:pic>
      <p:pic>
        <p:nvPicPr>
          <p:cNvPr id="11" name="图片 10">
            <a:extLst>
              <a:ext uri="{FF2B5EF4-FFF2-40B4-BE49-F238E27FC236}">
                <a16:creationId xmlns:a16="http://schemas.microsoft.com/office/drawing/2014/main" id="{6CF36CD2-6733-CCF2-46F0-706ACF806E08}"/>
              </a:ext>
            </a:extLst>
          </p:cNvPr>
          <p:cNvPicPr>
            <a:picLocks noChangeAspect="1"/>
          </p:cNvPicPr>
          <p:nvPr/>
        </p:nvPicPr>
        <p:blipFill>
          <a:blip r:embed="rId5"/>
          <a:stretch>
            <a:fillRect/>
          </a:stretch>
        </p:blipFill>
        <p:spPr>
          <a:xfrm>
            <a:off x="8475651" y="4919388"/>
            <a:ext cx="2698045" cy="1819823"/>
          </a:xfrm>
          <a:prstGeom prst="rect">
            <a:avLst/>
          </a:prstGeom>
        </p:spPr>
      </p:pic>
    </p:spTree>
    <p:extLst>
      <p:ext uri="{BB962C8B-B14F-4D97-AF65-F5344CB8AC3E}">
        <p14:creationId xmlns:p14="http://schemas.microsoft.com/office/powerpoint/2010/main" val="421446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C3E05-6A55-3CDA-5C37-F934A5814FE2}"/>
            </a:ext>
          </a:extLst>
        </p:cNvPr>
        <p:cNvGrpSpPr/>
        <p:nvPr/>
      </p:nvGrpSpPr>
      <p:grpSpPr>
        <a:xfrm>
          <a:off x="0" y="0"/>
          <a:ext cx="0" cy="0"/>
          <a:chOff x="0" y="0"/>
          <a:chExt cx="0" cy="0"/>
        </a:xfrm>
      </p:grpSpPr>
      <p:sp>
        <p:nvSpPr>
          <p:cNvPr id="8" name="标题 2">
            <a:extLst>
              <a:ext uri="{FF2B5EF4-FFF2-40B4-BE49-F238E27FC236}">
                <a16:creationId xmlns:a16="http://schemas.microsoft.com/office/drawing/2014/main" id="{A5355EC0-2042-0155-37D4-C4491555EF8B}"/>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超级陶粲装置（</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1" name="标题 1">
            <a:extLst>
              <a:ext uri="{FF2B5EF4-FFF2-40B4-BE49-F238E27FC236}">
                <a16:creationId xmlns:a16="http://schemas.microsoft.com/office/drawing/2014/main" id="{DCF100EB-8FCC-F98A-6F47-82B804C5A5E9}"/>
              </a:ext>
            </a:extLst>
          </p:cNvPr>
          <p:cNvSpPr txBox="1">
            <a:spLocks/>
          </p:cNvSpPr>
          <p:nvPr/>
        </p:nvSpPr>
        <p:spPr>
          <a:xfrm>
            <a:off x="275084" y="6122818"/>
            <a:ext cx="11665296" cy="648072"/>
          </a:xfrm>
          <a:prstGeom prst="rect">
            <a:avLst/>
          </a:prstGeom>
          <a:solidFill>
            <a:srgbClr val="122185"/>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chemeClr val="bg1"/>
                </a:solidFill>
                <a:latin typeface="STZhongsong" panose="02010600040101010101" pitchFamily="2" charset="-122"/>
                <a:ea typeface="STZhongsong" panose="02010600040101010101" pitchFamily="2" charset="-122"/>
              </a:rPr>
              <a:t>超级陶粲装置</a:t>
            </a:r>
            <a:r>
              <a:rPr lang="en-US" altLang="zh-CN" b="1" dirty="0">
                <a:solidFill>
                  <a:schemeClr val="bg1"/>
                </a:solidFill>
                <a:latin typeface="STZhongsong" panose="02010600040101010101" pitchFamily="2" charset="-122"/>
                <a:ea typeface="STZhongsong" panose="02010600040101010101" pitchFamily="2" charset="-122"/>
              </a:rPr>
              <a:t>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S</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uper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T</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au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C</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harm </a:t>
            </a:r>
            <a:r>
              <a:rPr lang="en-US" altLang="zh-CN"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F</a:t>
            </a:r>
            <a:r>
              <a:rPr lang="en-US" altLang="zh-CN"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acility (</a:t>
            </a:r>
            <a:r>
              <a:rPr lang="en-US" altLang="zh-CN"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STCF</a:t>
            </a:r>
            <a:r>
              <a:rPr lang="en-US" altLang="zh-CN"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t>
            </a:r>
            <a:endParaRPr lang="zh-CN" altLang="en-US"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endParaRPr>
          </a:p>
        </p:txBody>
      </p:sp>
      <p:sp>
        <p:nvSpPr>
          <p:cNvPr id="14" name="矩形 13">
            <a:extLst>
              <a:ext uri="{FF2B5EF4-FFF2-40B4-BE49-F238E27FC236}">
                <a16:creationId xmlns:a16="http://schemas.microsoft.com/office/drawing/2014/main" id="{A5D1890B-5C7F-F19C-77EE-149F9EEDB535}"/>
              </a:ext>
            </a:extLst>
          </p:cNvPr>
          <p:cNvSpPr/>
          <p:nvPr/>
        </p:nvSpPr>
        <p:spPr>
          <a:xfrm>
            <a:off x="602680" y="5262342"/>
            <a:ext cx="5727126" cy="1384995"/>
          </a:xfrm>
          <a:prstGeom prst="rect">
            <a:avLst/>
          </a:prstGeom>
        </p:spPr>
        <p:txBody>
          <a:bodyPr wrap="square">
            <a:spAutoFit/>
          </a:bodyPr>
          <a:lstStyle/>
          <a:p>
            <a:pPr lvl="0" defTabSz="914400">
              <a:defRPr/>
            </a:pPr>
            <a:r>
              <a:rPr lang="zh-CN" altLang="en-US" b="1" dirty="0">
                <a:solidFill>
                  <a:srgbClr val="122185"/>
                </a:solidFill>
              </a:rPr>
              <a:t>新一代正负电子对装机（</a:t>
            </a:r>
            <a:r>
              <a:rPr lang="en-US" altLang="zh-CN" b="1" dirty="0">
                <a:solidFill>
                  <a:srgbClr val="122185"/>
                </a:solidFill>
              </a:rPr>
              <a:t>STCF</a:t>
            </a:r>
            <a:r>
              <a:rPr lang="zh-CN" altLang="en-US" b="1" dirty="0">
                <a:solidFill>
                  <a:srgbClr val="122185"/>
                </a:solidFill>
              </a:rPr>
              <a:t>）</a:t>
            </a:r>
            <a:endParaRPr lang="en-US" altLang="zh-CN" b="1" dirty="0">
              <a:solidFill>
                <a:srgbClr val="122185"/>
              </a:solidFill>
            </a:endParaRPr>
          </a:p>
          <a:p>
            <a:pPr lvl="0" defTabSz="914400">
              <a:defRPr/>
            </a:pPr>
            <a:r>
              <a:rPr lang="zh-CN" altLang="en-US" b="1" dirty="0">
                <a:solidFill>
                  <a:srgbClr val="122185"/>
                </a:solidFill>
              </a:rPr>
              <a:t>质心能量 </a:t>
            </a:r>
            <a:r>
              <a:rPr lang="en-US" altLang="zh-CN" b="1" dirty="0">
                <a:solidFill>
                  <a:srgbClr val="122185"/>
                </a:solidFill>
              </a:rPr>
              <a:t>2-7GeV</a:t>
            </a:r>
            <a:r>
              <a:rPr lang="zh-CN" altLang="en-US" b="1" dirty="0">
                <a:solidFill>
                  <a:srgbClr val="122185"/>
                </a:solidFill>
              </a:rPr>
              <a:t>，亮度 </a:t>
            </a:r>
            <a:r>
              <a:rPr lang="en-US" altLang="zh-CN" b="1" dirty="0">
                <a:solidFill>
                  <a:srgbClr val="122185"/>
                </a:solidFill>
              </a:rPr>
              <a:t>&gt;0.5</a:t>
            </a:r>
            <a:r>
              <a:rPr lang="en-US" altLang="zh-CN" b="1" dirty="0">
                <a:solidFill>
                  <a:srgbClr val="122185"/>
                </a:solidFill>
                <a:latin typeface="Times New Roman" panose="02020603050405020304" pitchFamily="18" charset="0"/>
                <a:cs typeface="Times New Roman" panose="02020603050405020304" pitchFamily="18" charset="0"/>
              </a:rPr>
              <a:t>~</a:t>
            </a:r>
            <a:r>
              <a:rPr lang="en-US" altLang="zh-CN" b="1" dirty="0">
                <a:solidFill>
                  <a:srgbClr val="122185"/>
                </a:solidFill>
              </a:rPr>
              <a:t>1x10</a:t>
            </a:r>
            <a:r>
              <a:rPr lang="en-US" altLang="zh-CN" b="1" baseline="30000" dirty="0">
                <a:solidFill>
                  <a:srgbClr val="122185"/>
                </a:solidFill>
              </a:rPr>
              <a:t>35 </a:t>
            </a:r>
            <a:r>
              <a:rPr lang="en-US" altLang="zh-CN" b="1" dirty="0">
                <a:solidFill>
                  <a:srgbClr val="122185"/>
                </a:solidFill>
              </a:rPr>
              <a:t>cm</a:t>
            </a:r>
            <a:r>
              <a:rPr lang="en-US" altLang="zh-CN" b="1" baseline="30000" dirty="0">
                <a:solidFill>
                  <a:srgbClr val="122185"/>
                </a:solidFill>
              </a:rPr>
              <a:t>-2</a:t>
            </a:r>
            <a:r>
              <a:rPr lang="en-US" altLang="zh-CN" b="1" dirty="0">
                <a:solidFill>
                  <a:srgbClr val="122185"/>
                </a:solidFill>
              </a:rPr>
              <a:t> s</a:t>
            </a:r>
            <a:r>
              <a:rPr lang="en-US" altLang="zh-CN" b="1" baseline="30000" dirty="0">
                <a:solidFill>
                  <a:srgbClr val="122185"/>
                </a:solidFill>
              </a:rPr>
              <a:t>-1</a:t>
            </a:r>
          </a:p>
          <a:p>
            <a:pPr lvl="0" defTabSz="914400">
              <a:defRPr/>
            </a:pPr>
            <a:endParaRPr lang="en-US" altLang="zh-CN" baseline="30000" dirty="0"/>
          </a:p>
          <a:p>
            <a:pPr lvl="0" defTabSz="914400">
              <a:defRPr/>
            </a:pPr>
            <a:r>
              <a:rPr lang="en-US" altLang="zh-CN" dirty="0"/>
              <a:t> </a:t>
            </a:r>
          </a:p>
          <a:p>
            <a:pPr lvl="0" defTabSz="914400">
              <a:defRPr/>
            </a:pPr>
            <a:endParaRPr lang="en-US" altLang="zh-CN" dirty="0"/>
          </a:p>
        </p:txBody>
      </p:sp>
      <p:grpSp>
        <p:nvGrpSpPr>
          <p:cNvPr id="16" name="组合 15">
            <a:extLst>
              <a:ext uri="{FF2B5EF4-FFF2-40B4-BE49-F238E27FC236}">
                <a16:creationId xmlns:a16="http://schemas.microsoft.com/office/drawing/2014/main" id="{E4650E16-A85A-F1FE-7673-0AF8D0F91AF3}"/>
              </a:ext>
            </a:extLst>
          </p:cNvPr>
          <p:cNvGrpSpPr/>
          <p:nvPr/>
        </p:nvGrpSpPr>
        <p:grpSpPr>
          <a:xfrm>
            <a:off x="708955" y="1313626"/>
            <a:ext cx="5642174" cy="3841509"/>
            <a:chOff x="189249" y="2209819"/>
            <a:chExt cx="6343764" cy="4319191"/>
          </a:xfrm>
        </p:grpSpPr>
        <p:pic>
          <p:nvPicPr>
            <p:cNvPr id="19" name="图片 18">
              <a:extLst>
                <a:ext uri="{FF2B5EF4-FFF2-40B4-BE49-F238E27FC236}">
                  <a16:creationId xmlns:a16="http://schemas.microsoft.com/office/drawing/2014/main" id="{9C9B9A80-2FEA-A3A4-B103-B388514B0C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249" y="2634737"/>
              <a:ext cx="6172201" cy="3894273"/>
            </a:xfrm>
            <a:prstGeom prst="rect">
              <a:avLst/>
            </a:prstGeom>
          </p:spPr>
        </p:pic>
        <p:grpSp>
          <p:nvGrpSpPr>
            <p:cNvPr id="20" name="组合 19">
              <a:extLst>
                <a:ext uri="{FF2B5EF4-FFF2-40B4-BE49-F238E27FC236}">
                  <a16:creationId xmlns:a16="http://schemas.microsoft.com/office/drawing/2014/main" id="{3556FDE3-7FCA-0940-17DC-278BA50F6310}"/>
                </a:ext>
              </a:extLst>
            </p:cNvPr>
            <p:cNvGrpSpPr/>
            <p:nvPr/>
          </p:nvGrpSpPr>
          <p:grpSpPr>
            <a:xfrm>
              <a:off x="3897627" y="2209819"/>
              <a:ext cx="2635386" cy="2458588"/>
              <a:chOff x="5002435" y="2476417"/>
              <a:chExt cx="2187130" cy="1905165"/>
            </a:xfrm>
          </p:grpSpPr>
          <p:sp>
            <p:nvSpPr>
              <p:cNvPr id="29" name="矩形: 圆角 28">
                <a:extLst>
                  <a:ext uri="{FF2B5EF4-FFF2-40B4-BE49-F238E27FC236}">
                    <a16:creationId xmlns:a16="http://schemas.microsoft.com/office/drawing/2014/main" id="{1348F3FC-DA3E-DAE3-83AB-58CC5E8D6C0D}"/>
                  </a:ext>
                </a:extLst>
              </p:cNvPr>
              <p:cNvSpPr/>
              <p:nvPr/>
            </p:nvSpPr>
            <p:spPr>
              <a:xfrm>
                <a:off x="5473680" y="4059848"/>
                <a:ext cx="612000" cy="12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矩形: 圆角 29">
                <a:extLst>
                  <a:ext uri="{FF2B5EF4-FFF2-40B4-BE49-F238E27FC236}">
                    <a16:creationId xmlns:a16="http://schemas.microsoft.com/office/drawing/2014/main" id="{C4C55291-18E0-19D5-85B3-61C0C06EF2AD}"/>
                  </a:ext>
                </a:extLst>
              </p:cNvPr>
              <p:cNvSpPr/>
              <p:nvPr/>
            </p:nvSpPr>
            <p:spPr>
              <a:xfrm>
                <a:off x="6144200" y="3948503"/>
                <a:ext cx="576000"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矩形: 圆角 30">
                <a:extLst>
                  <a:ext uri="{FF2B5EF4-FFF2-40B4-BE49-F238E27FC236}">
                    <a16:creationId xmlns:a16="http://schemas.microsoft.com/office/drawing/2014/main" id="{2A946758-14C3-1020-AA2C-FFE1982AF741}"/>
                  </a:ext>
                </a:extLst>
              </p:cNvPr>
              <p:cNvSpPr/>
              <p:nvPr/>
            </p:nvSpPr>
            <p:spPr>
              <a:xfrm>
                <a:off x="6729989" y="3786579"/>
                <a:ext cx="432000" cy="12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圆角 31">
                <a:extLst>
                  <a:ext uri="{FF2B5EF4-FFF2-40B4-BE49-F238E27FC236}">
                    <a16:creationId xmlns:a16="http://schemas.microsoft.com/office/drawing/2014/main" id="{5193F6A2-2F43-13AE-5B0B-CA54E238C928}"/>
                  </a:ext>
                </a:extLst>
              </p:cNvPr>
              <p:cNvSpPr/>
              <p:nvPr/>
            </p:nvSpPr>
            <p:spPr>
              <a:xfrm>
                <a:off x="6439476" y="2510229"/>
                <a:ext cx="376236"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圆角 32">
                <a:extLst>
                  <a:ext uri="{FF2B5EF4-FFF2-40B4-BE49-F238E27FC236}">
                    <a16:creationId xmlns:a16="http://schemas.microsoft.com/office/drawing/2014/main" id="{BC2B4013-373F-D73C-030D-F8D989F67125}"/>
                  </a:ext>
                </a:extLst>
              </p:cNvPr>
              <p:cNvSpPr/>
              <p:nvPr/>
            </p:nvSpPr>
            <p:spPr>
              <a:xfrm>
                <a:off x="6037949" y="2528153"/>
                <a:ext cx="376236"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圆角 33">
                <a:extLst>
                  <a:ext uri="{FF2B5EF4-FFF2-40B4-BE49-F238E27FC236}">
                    <a16:creationId xmlns:a16="http://schemas.microsoft.com/office/drawing/2014/main" id="{06B77036-3912-442E-4B63-039909C58E5C}"/>
                  </a:ext>
                </a:extLst>
              </p:cNvPr>
              <p:cNvSpPr/>
              <p:nvPr/>
            </p:nvSpPr>
            <p:spPr>
              <a:xfrm>
                <a:off x="5619752" y="2553353"/>
                <a:ext cx="376236" cy="118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圆角 34">
                <a:extLst>
                  <a:ext uri="{FF2B5EF4-FFF2-40B4-BE49-F238E27FC236}">
                    <a16:creationId xmlns:a16="http://schemas.microsoft.com/office/drawing/2014/main" id="{A5FBB2B2-7AB3-4A72-345D-2051A487BF02}"/>
                  </a:ext>
                </a:extLst>
              </p:cNvPr>
              <p:cNvSpPr/>
              <p:nvPr/>
            </p:nvSpPr>
            <p:spPr>
              <a:xfrm>
                <a:off x="5276850" y="2576514"/>
                <a:ext cx="328613" cy="144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6" name="图片 35">
                <a:extLst>
                  <a:ext uri="{FF2B5EF4-FFF2-40B4-BE49-F238E27FC236}">
                    <a16:creationId xmlns:a16="http://schemas.microsoft.com/office/drawing/2014/main" id="{986C2CE1-3E21-E58B-9731-11B7DFA79C2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02435" y="2476417"/>
                <a:ext cx="2187130" cy="1905165"/>
              </a:xfrm>
              <a:prstGeom prst="rect">
                <a:avLst/>
              </a:prstGeom>
            </p:spPr>
          </p:pic>
        </p:grpSp>
        <p:cxnSp>
          <p:nvCxnSpPr>
            <p:cNvPr id="21" name="直接箭头连接符 20">
              <a:extLst>
                <a:ext uri="{FF2B5EF4-FFF2-40B4-BE49-F238E27FC236}">
                  <a16:creationId xmlns:a16="http://schemas.microsoft.com/office/drawing/2014/main" id="{0AD65162-1867-3C7B-6171-00D4BDEDBC1D}"/>
                </a:ext>
              </a:extLst>
            </p:cNvPr>
            <p:cNvCxnSpPr>
              <a:cxnSpLocks/>
            </p:cNvCxnSpPr>
            <p:nvPr/>
          </p:nvCxnSpPr>
          <p:spPr>
            <a:xfrm flipH="1">
              <a:off x="3815518" y="3740110"/>
              <a:ext cx="342900" cy="8584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10">
              <a:extLst>
                <a:ext uri="{FF2B5EF4-FFF2-40B4-BE49-F238E27FC236}">
                  <a16:creationId xmlns:a16="http://schemas.microsoft.com/office/drawing/2014/main" id="{6E74D904-460E-627B-627C-9D9D56BCCB5B}"/>
                </a:ext>
              </a:extLst>
            </p:cNvPr>
            <p:cNvGrpSpPr/>
            <p:nvPr/>
          </p:nvGrpSpPr>
          <p:grpSpPr>
            <a:xfrm>
              <a:off x="2447936" y="2898188"/>
              <a:ext cx="2103018" cy="1211337"/>
              <a:chOff x="5858486" y="600912"/>
              <a:chExt cx="2103018" cy="1096794"/>
            </a:xfrm>
          </p:grpSpPr>
          <p:cxnSp>
            <p:nvCxnSpPr>
              <p:cNvPr id="27" name="直接箭头连接符 26">
                <a:extLst>
                  <a:ext uri="{FF2B5EF4-FFF2-40B4-BE49-F238E27FC236}">
                    <a16:creationId xmlns:a16="http://schemas.microsoft.com/office/drawing/2014/main" id="{6DD3C4BA-5BEB-6DDD-87EA-073702338AFF}"/>
                  </a:ext>
                </a:extLst>
              </p:cNvPr>
              <p:cNvCxnSpPr>
                <a:cxnSpLocks/>
              </p:cNvCxnSpPr>
              <p:nvPr/>
            </p:nvCxnSpPr>
            <p:spPr bwMode="auto">
              <a:xfrm>
                <a:off x="6909995" y="1167133"/>
                <a:ext cx="0" cy="530573"/>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矩形 27">
                <a:extLst>
                  <a:ext uri="{FF2B5EF4-FFF2-40B4-BE49-F238E27FC236}">
                    <a16:creationId xmlns:a16="http://schemas.microsoft.com/office/drawing/2014/main" id="{C6A7BCCF-75FC-2877-DBE2-B34EFBD557EC}"/>
                  </a:ext>
                </a:extLst>
              </p:cNvPr>
              <p:cNvSpPr/>
              <p:nvPr/>
            </p:nvSpPr>
            <p:spPr bwMode="auto">
              <a:xfrm>
                <a:off x="5858486" y="600912"/>
                <a:ext cx="2103018" cy="387946"/>
              </a:xfrm>
              <a:prstGeom prst="rect">
                <a:avLst/>
              </a:prstGeom>
              <a:noFill/>
              <a:ln w="41275" cap="flat" cmpd="sng" algn="ctr">
                <a:noFill/>
                <a:prstDash val="solid"/>
                <a:round/>
                <a:headEnd type="none" w="med" len="med"/>
                <a:tailEnd type="none" w="med" len="med"/>
              </a:ln>
              <a:effectLst/>
              <a:extLs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1200" b="1" dirty="0">
                    <a:solidFill>
                      <a:srgbClr val="FFFF00"/>
                    </a:solidFill>
                    <a:ea typeface="STZhongsong" panose="02010600040101010101" pitchFamily="2" charset="-122"/>
                  </a:rPr>
                  <a:t>Collider</a:t>
                </a:r>
                <a:r>
                  <a:rPr lang="zh-CN" altLang="en-US" sz="1200" b="1" dirty="0">
                    <a:solidFill>
                      <a:srgbClr val="FFFF00"/>
                    </a:solidFill>
                    <a:ea typeface="STZhongsong" panose="02010600040101010101" pitchFamily="2" charset="-122"/>
                  </a:rPr>
                  <a:t> </a:t>
                </a:r>
                <a:r>
                  <a:rPr lang="en-US" altLang="zh-CN" sz="1200" b="1" dirty="0">
                    <a:solidFill>
                      <a:srgbClr val="FFFF00"/>
                    </a:solidFill>
                    <a:ea typeface="STZhongsong" panose="02010600040101010101" pitchFamily="2" charset="-122"/>
                  </a:rPr>
                  <a:t>Ring</a:t>
                </a:r>
              </a:p>
              <a:p>
                <a:pPr algn="ctr" fontAlgn="base">
                  <a:spcBef>
                    <a:spcPct val="0"/>
                  </a:spcBef>
                  <a:spcAft>
                    <a:spcPct val="0"/>
                  </a:spcAft>
                </a:pPr>
                <a:r>
                  <a:rPr lang="en-US" altLang="zh-CN" sz="1200" b="1" dirty="0">
                    <a:solidFill>
                      <a:srgbClr val="FFFF00"/>
                    </a:solidFill>
                    <a:ea typeface="STZhongsong" panose="02010600040101010101" pitchFamily="2" charset="-122"/>
                  </a:rPr>
                  <a:t>1000m</a:t>
                </a:r>
                <a:endParaRPr lang="zh-CN" altLang="en-US" sz="1200" b="1" dirty="0">
                  <a:solidFill>
                    <a:srgbClr val="FFFF00"/>
                  </a:solidFill>
                  <a:ea typeface="STZhongsong" panose="02010600040101010101" pitchFamily="2" charset="-122"/>
                </a:endParaRPr>
              </a:p>
            </p:txBody>
          </p:sp>
        </p:grpSp>
        <p:sp>
          <p:nvSpPr>
            <p:cNvPr id="23" name="TextBox 5">
              <a:extLst>
                <a:ext uri="{FF2B5EF4-FFF2-40B4-BE49-F238E27FC236}">
                  <a16:creationId xmlns:a16="http://schemas.microsoft.com/office/drawing/2014/main" id="{5E183358-8B8B-F29D-2EB6-D8F3FB4DA61B}"/>
                </a:ext>
              </a:extLst>
            </p:cNvPr>
            <p:cNvSpPr txBox="1"/>
            <p:nvPr/>
          </p:nvSpPr>
          <p:spPr>
            <a:xfrm>
              <a:off x="4680096" y="4531341"/>
              <a:ext cx="1111842" cy="3806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FF00"/>
                  </a:solidFill>
                </a:rPr>
                <a:t>Detector</a:t>
              </a:r>
            </a:p>
          </p:txBody>
        </p:sp>
        <p:sp>
          <p:nvSpPr>
            <p:cNvPr id="24" name="TextBox 7">
              <a:extLst>
                <a:ext uri="{FF2B5EF4-FFF2-40B4-BE49-F238E27FC236}">
                  <a16:creationId xmlns:a16="http://schemas.microsoft.com/office/drawing/2014/main" id="{04A9350C-F3ED-B7AA-E93B-E4D08DAB0AF0}"/>
                </a:ext>
              </a:extLst>
            </p:cNvPr>
            <p:cNvSpPr txBox="1"/>
            <p:nvPr/>
          </p:nvSpPr>
          <p:spPr>
            <a:xfrm>
              <a:off x="1254210" y="2867624"/>
              <a:ext cx="1665841" cy="519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FFF00"/>
                  </a:solidFill>
                </a:rPr>
                <a:t>Damping Ring</a:t>
              </a:r>
            </a:p>
            <a:p>
              <a:pPr algn="ctr"/>
              <a:r>
                <a:rPr lang="en-US" sz="1200" b="1" dirty="0">
                  <a:solidFill>
                    <a:srgbClr val="FFFF00"/>
                  </a:solidFill>
                </a:rPr>
                <a:t>150 m</a:t>
              </a:r>
              <a:endParaRPr lang="en-US" sz="2000" b="1" dirty="0">
                <a:solidFill>
                  <a:srgbClr val="FFFF00"/>
                </a:solidFill>
              </a:endParaRPr>
            </a:p>
          </p:txBody>
        </p:sp>
        <p:cxnSp>
          <p:nvCxnSpPr>
            <p:cNvPr id="25" name="直接箭头连接符 24">
              <a:extLst>
                <a:ext uri="{FF2B5EF4-FFF2-40B4-BE49-F238E27FC236}">
                  <a16:creationId xmlns:a16="http://schemas.microsoft.com/office/drawing/2014/main" id="{F5CFD701-261A-FE1B-9492-EBCCEED57DB2}"/>
                </a:ext>
              </a:extLst>
            </p:cNvPr>
            <p:cNvCxnSpPr>
              <a:cxnSpLocks/>
              <a:stCxn id="23" idx="1"/>
            </p:cNvCxnSpPr>
            <p:nvPr/>
          </p:nvCxnSpPr>
          <p:spPr>
            <a:xfrm flipH="1" flipV="1">
              <a:off x="3998263" y="4567033"/>
              <a:ext cx="681834" cy="154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2BF1735A-918E-F1D2-F7D9-8F0D77523E40}"/>
                </a:ext>
              </a:extLst>
            </p:cNvPr>
            <p:cNvCxnSpPr>
              <a:cxnSpLocks/>
            </p:cNvCxnSpPr>
            <p:nvPr/>
          </p:nvCxnSpPr>
          <p:spPr bwMode="auto">
            <a:xfrm>
              <a:off x="2183992" y="3523541"/>
              <a:ext cx="157658" cy="458323"/>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0" name="图片 39">
            <a:extLst>
              <a:ext uri="{FF2B5EF4-FFF2-40B4-BE49-F238E27FC236}">
                <a16:creationId xmlns:a16="http://schemas.microsoft.com/office/drawing/2014/main" id="{DA349DE3-1D53-31B7-827C-9B431D4BB345}"/>
              </a:ext>
            </a:extLst>
          </p:cNvPr>
          <p:cNvPicPr>
            <a:picLocks noChangeAspect="1"/>
          </p:cNvPicPr>
          <p:nvPr/>
        </p:nvPicPr>
        <p:blipFill>
          <a:blip r:embed="rId5"/>
          <a:srcRect l="14458" t="1950" r="6868" b="7189"/>
          <a:stretch>
            <a:fillRect/>
          </a:stretch>
        </p:blipFill>
        <p:spPr>
          <a:xfrm>
            <a:off x="7220590" y="1414318"/>
            <a:ext cx="4300630" cy="3837968"/>
          </a:xfrm>
          <a:prstGeom prst="rect">
            <a:avLst/>
          </a:prstGeom>
        </p:spPr>
      </p:pic>
      <p:sp>
        <p:nvSpPr>
          <p:cNvPr id="2" name="灯片编号占位符 1">
            <a:extLst>
              <a:ext uri="{FF2B5EF4-FFF2-40B4-BE49-F238E27FC236}">
                <a16:creationId xmlns:a16="http://schemas.microsoft.com/office/drawing/2014/main" id="{0167451E-6148-2CF1-ED69-47D1EBA66F6D}"/>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3</a:t>
            </a:fld>
            <a:endParaRPr lang="zh-CN" altLang="en-US" sz="2400" dirty="0"/>
          </a:p>
        </p:txBody>
      </p:sp>
      <p:sp>
        <p:nvSpPr>
          <p:cNvPr id="3" name="文本框 2">
            <a:extLst>
              <a:ext uri="{FF2B5EF4-FFF2-40B4-BE49-F238E27FC236}">
                <a16:creationId xmlns:a16="http://schemas.microsoft.com/office/drawing/2014/main" id="{D2114349-8137-1F26-CC5E-A6D301D10D1D}"/>
              </a:ext>
            </a:extLst>
          </p:cNvPr>
          <p:cNvSpPr txBox="1"/>
          <p:nvPr/>
        </p:nvSpPr>
        <p:spPr>
          <a:xfrm>
            <a:off x="8139165" y="5462508"/>
            <a:ext cx="2682559" cy="369332"/>
          </a:xfrm>
          <a:prstGeom prst="rect">
            <a:avLst/>
          </a:prstGeom>
          <a:noFill/>
        </p:spPr>
        <p:txBody>
          <a:bodyPr wrap="square" rtlCol="0">
            <a:spAutoFit/>
          </a:bodyPr>
          <a:lstStyle/>
          <a:p>
            <a:pPr algn="ctr"/>
            <a:r>
              <a:rPr lang="en-US" altLang="zh-CN" dirty="0"/>
              <a:t>STCF</a:t>
            </a:r>
            <a:r>
              <a:rPr lang="zh-CN" altLang="en-US" dirty="0"/>
              <a:t>谱仪结构概念图</a:t>
            </a:r>
          </a:p>
        </p:txBody>
      </p:sp>
    </p:spTree>
    <p:extLst>
      <p:ext uri="{BB962C8B-B14F-4D97-AF65-F5344CB8AC3E}">
        <p14:creationId xmlns:p14="http://schemas.microsoft.com/office/powerpoint/2010/main" val="76959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39303-413A-225A-62F1-7F01B8C7AC03}"/>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C0B144A6-61C9-2920-0B66-F935E35952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7227" y="3756846"/>
            <a:ext cx="4483499" cy="3008751"/>
          </a:xfrm>
          <a:prstGeom prst="rect">
            <a:avLst/>
          </a:prstGeom>
        </p:spPr>
      </p:pic>
      <p:sp>
        <p:nvSpPr>
          <p:cNvPr id="15" name="标题 2">
            <a:extLst>
              <a:ext uri="{FF2B5EF4-FFF2-40B4-BE49-F238E27FC236}">
                <a16:creationId xmlns:a16="http://schemas.microsoft.com/office/drawing/2014/main" id="{6E867D28-F6CA-2E40-A5E5-D83ECC9B79EA}"/>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主漂移室（</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）概念设计</a:t>
            </a:r>
          </a:p>
        </p:txBody>
      </p:sp>
      <p:sp>
        <p:nvSpPr>
          <p:cNvPr id="16" name="矩形 15">
            <a:extLst>
              <a:ext uri="{FF2B5EF4-FFF2-40B4-BE49-F238E27FC236}">
                <a16:creationId xmlns:a16="http://schemas.microsoft.com/office/drawing/2014/main" id="{BFA24CBD-B3D0-EBD5-71BC-AAF6B3C02CBF}"/>
              </a:ext>
            </a:extLst>
          </p:cNvPr>
          <p:cNvSpPr/>
          <p:nvPr/>
        </p:nvSpPr>
        <p:spPr>
          <a:xfrm>
            <a:off x="6096000" y="1618100"/>
            <a:ext cx="5749592" cy="1866024"/>
          </a:xfrm>
          <a:prstGeom prst="rect">
            <a:avLst/>
          </a:prstGeom>
        </p:spPr>
        <p:txBody>
          <a:bodyPr wrap="square">
            <a:spAutoFit/>
          </a:bodyPr>
          <a:lstStyle/>
          <a:p>
            <a:pPr lvl="0">
              <a:lnSpc>
                <a:spcPct val="150000"/>
              </a:lnSpc>
              <a:spcAft>
                <a:spcPts val="600"/>
              </a:spcAft>
              <a:defRPr/>
            </a:pPr>
            <a:r>
              <a:rPr lang="en-US" altLang="zh-CN" b="1" dirty="0">
                <a:sym typeface="Symbol" pitchFamily="18" charset="2"/>
              </a:rPr>
              <a:t>STCF</a:t>
            </a:r>
            <a:r>
              <a:rPr lang="zh-CN" altLang="en-US" b="1" dirty="0">
                <a:sym typeface="Symbol" pitchFamily="18" charset="2"/>
              </a:rPr>
              <a:t>漂移室及其读出电子学的</a:t>
            </a:r>
            <a:r>
              <a:rPr lang="zh-CN" altLang="en-US" b="1" dirty="0">
                <a:solidFill>
                  <a:srgbClr val="FF0000"/>
                </a:solidFill>
                <a:sym typeface="Symbol" pitchFamily="18" charset="2"/>
              </a:rPr>
              <a:t>挑战</a:t>
            </a:r>
            <a:r>
              <a:rPr lang="zh-CN" altLang="en-US" b="1" dirty="0">
                <a:sym typeface="Symbol" pitchFamily="18" charset="2"/>
              </a:rPr>
              <a:t>主要来自于</a:t>
            </a:r>
            <a:r>
              <a:rPr lang="zh-CN" altLang="en-US" b="1" dirty="0">
                <a:solidFill>
                  <a:srgbClr val="FF0000"/>
                </a:solidFill>
                <a:sym typeface="Symbol" pitchFamily="18" charset="2"/>
              </a:rPr>
              <a:t>高计数率</a:t>
            </a:r>
            <a:r>
              <a:rPr lang="zh-CN" altLang="en-US" b="1" dirty="0">
                <a:sym typeface="Symbol" pitchFamily="18" charset="2"/>
              </a:rPr>
              <a:t>，最内层计数率（</a:t>
            </a:r>
            <a:r>
              <a:rPr lang="en-US" altLang="zh-CN" b="1" dirty="0">
                <a:sym typeface="Symbol" pitchFamily="18" charset="2"/>
              </a:rPr>
              <a:t> </a:t>
            </a:r>
            <a:r>
              <a:rPr lang="en-US" altLang="zh-CN" b="1" dirty="0">
                <a:solidFill>
                  <a:srgbClr val="FF0000"/>
                </a:solidFill>
                <a:sym typeface="Symbol" pitchFamily="18" charset="2"/>
              </a:rPr>
              <a:t>~400 kHz/channel</a:t>
            </a:r>
            <a:r>
              <a:rPr lang="zh-CN" altLang="en-US" b="1" dirty="0">
                <a:sym typeface="Symbol" pitchFamily="18" charset="2"/>
              </a:rPr>
              <a:t>）</a:t>
            </a:r>
            <a:endParaRPr lang="en-US" altLang="zh-CN" b="1" dirty="0">
              <a:sym typeface="Symbol" pitchFamily="18" charset="2"/>
            </a:endParaRPr>
          </a:p>
          <a:p>
            <a:pPr lvl="0" defTabSz="914400">
              <a:lnSpc>
                <a:spcPct val="150000"/>
              </a:lnSpc>
              <a:spcAft>
                <a:spcPts val="600"/>
              </a:spcAft>
              <a:defRPr/>
            </a:pPr>
            <a:r>
              <a:rPr lang="zh-CN" altLang="en-US" dirty="0">
                <a:sym typeface="Symbol" pitchFamily="18" charset="2"/>
              </a:rPr>
              <a:t>（</a:t>
            </a:r>
            <a:r>
              <a:rPr lang="en-US" altLang="zh-CN" dirty="0">
                <a:sym typeface="Symbol" pitchFamily="18" charset="2"/>
              </a:rPr>
              <a:t>1</a:t>
            </a:r>
            <a:r>
              <a:rPr lang="zh-CN" altLang="en-US" dirty="0">
                <a:sym typeface="Symbol" pitchFamily="18" charset="2"/>
              </a:rPr>
              <a:t>）超小单元设计</a:t>
            </a:r>
            <a:endParaRPr lang="en-HK" altLang="zh-CN" dirty="0">
              <a:sym typeface="Symbol" pitchFamily="18" charset="2"/>
            </a:endParaRPr>
          </a:p>
          <a:p>
            <a:pPr lvl="0" defTabSz="914400">
              <a:lnSpc>
                <a:spcPct val="150000"/>
              </a:lnSpc>
              <a:spcAft>
                <a:spcPts val="600"/>
              </a:spcAft>
              <a:defRPr/>
            </a:pPr>
            <a:r>
              <a:rPr lang="zh-CN" altLang="en-US" dirty="0"/>
              <a:t>（</a:t>
            </a:r>
            <a:r>
              <a:rPr lang="en-US" altLang="zh-CN" dirty="0"/>
              <a:t>2</a:t>
            </a:r>
            <a:r>
              <a:rPr lang="zh-CN" altLang="en-US" dirty="0"/>
              <a:t>）高计数率电子学设计</a:t>
            </a:r>
          </a:p>
        </p:txBody>
      </p:sp>
      <p:sp>
        <p:nvSpPr>
          <p:cNvPr id="2" name="灯片编号占位符 1">
            <a:extLst>
              <a:ext uri="{FF2B5EF4-FFF2-40B4-BE49-F238E27FC236}">
                <a16:creationId xmlns:a16="http://schemas.microsoft.com/office/drawing/2014/main" id="{FA581581-4D08-8A1F-A7B6-BF71DD30601A}"/>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4</a:t>
            </a:fld>
            <a:endParaRPr lang="zh-CN" altLang="en-US" sz="2400"/>
          </a:p>
        </p:txBody>
      </p:sp>
      <p:sp>
        <p:nvSpPr>
          <p:cNvPr id="3" name="文本框 2">
            <a:extLst>
              <a:ext uri="{FF2B5EF4-FFF2-40B4-BE49-F238E27FC236}">
                <a16:creationId xmlns:a16="http://schemas.microsoft.com/office/drawing/2014/main" id="{A3AD461E-02FC-2FDD-4060-FE5AAB4EEA9A}"/>
              </a:ext>
            </a:extLst>
          </p:cNvPr>
          <p:cNvSpPr txBox="1"/>
          <p:nvPr/>
        </p:nvSpPr>
        <p:spPr>
          <a:xfrm>
            <a:off x="561691" y="1785982"/>
            <a:ext cx="5316258" cy="3728072"/>
          </a:xfrm>
          <a:prstGeom prst="rect">
            <a:avLst/>
          </a:prstGeom>
          <a:noFill/>
        </p:spPr>
        <p:txBody>
          <a:bodyPr wrap="square" rtlCol="0">
            <a:spAutoFit/>
          </a:bodyPr>
          <a:lstStyle/>
          <a:p>
            <a:pPr>
              <a:spcAft>
                <a:spcPts val="600"/>
              </a:spcAft>
            </a:pPr>
            <a:r>
              <a:rPr lang="zh-CN" altLang="en-US" b="1" dirty="0"/>
              <a:t>系统性能要求：</a:t>
            </a:r>
            <a:endParaRPr lang="en-US" altLang="zh-CN" b="1" dirty="0"/>
          </a:p>
          <a:p>
            <a:pPr marL="285750" indent="-285750">
              <a:lnSpc>
                <a:spcPct val="150000"/>
              </a:lnSpc>
              <a:buFont typeface="Wingdings" panose="05000000000000000000" pitchFamily="2" charset="2"/>
              <a:buChar char="Ø"/>
            </a:pPr>
            <a:r>
              <a:rPr lang="zh-CN" altLang="en-US" b="1" dirty="0">
                <a:solidFill>
                  <a:srgbClr val="0070C0"/>
                </a:solidFill>
              </a:rPr>
              <a:t>漂移室立体角接收度达到</a:t>
            </a:r>
            <a:r>
              <a:rPr lang="en-US" altLang="zh-CN" b="1" dirty="0">
                <a:solidFill>
                  <a:srgbClr val="0070C0"/>
                </a:solidFill>
              </a:rPr>
              <a:t>93%</a:t>
            </a:r>
            <a:r>
              <a:rPr lang="zh-CN" altLang="en-US" b="1" dirty="0">
                <a:solidFill>
                  <a:srgbClr val="0070C0"/>
                </a:solidFill>
              </a:rPr>
              <a:t>（</a:t>
            </a:r>
            <a:r>
              <a:rPr lang="en-US" altLang="zh-CN" b="1" dirty="0">
                <a:solidFill>
                  <a:srgbClr val="0070C0"/>
                </a:solidFill>
              </a:rPr>
              <a:t>θ&lt;20°</a:t>
            </a:r>
            <a:r>
              <a:rPr lang="zh-CN" altLang="en-US" b="1" dirty="0">
                <a:solidFill>
                  <a:srgbClr val="0070C0"/>
                </a:solidFill>
              </a:rPr>
              <a:t>）</a:t>
            </a:r>
            <a:endParaRPr lang="en-US" altLang="zh-CN" b="1" dirty="0">
              <a:solidFill>
                <a:srgbClr val="0070C0"/>
              </a:solidFill>
            </a:endParaRPr>
          </a:p>
          <a:p>
            <a:pPr marL="285750" indent="-285750">
              <a:lnSpc>
                <a:spcPct val="150000"/>
              </a:lnSpc>
              <a:buFont typeface="Wingdings" panose="05000000000000000000" pitchFamily="2" charset="2"/>
              <a:buChar char="Ø"/>
            </a:pPr>
            <a:r>
              <a:rPr lang="zh-CN" altLang="en-US" b="1" dirty="0">
                <a:solidFill>
                  <a:srgbClr val="0070C0"/>
                </a:solidFill>
              </a:rPr>
              <a:t>对横动量大于</a:t>
            </a:r>
            <a:r>
              <a:rPr lang="en-US" altLang="zh-CN" b="1" dirty="0">
                <a:solidFill>
                  <a:srgbClr val="0070C0"/>
                </a:solidFill>
              </a:rPr>
              <a:t>150 MeV/c</a:t>
            </a:r>
            <a:r>
              <a:rPr lang="zh-CN" altLang="en-US" b="1" dirty="0">
                <a:solidFill>
                  <a:srgbClr val="0070C0"/>
                </a:solidFill>
              </a:rPr>
              <a:t>的带电粒子的径迹探测效率高于</a:t>
            </a:r>
            <a:r>
              <a:rPr lang="en-US" altLang="zh-CN" b="1" dirty="0">
                <a:solidFill>
                  <a:srgbClr val="0070C0"/>
                </a:solidFill>
              </a:rPr>
              <a:t>90%</a:t>
            </a:r>
          </a:p>
          <a:p>
            <a:pPr marL="285750" indent="-285750">
              <a:lnSpc>
                <a:spcPct val="150000"/>
              </a:lnSpc>
              <a:buFont typeface="Wingdings" panose="05000000000000000000" pitchFamily="2" charset="2"/>
              <a:buChar char="Ø"/>
            </a:pPr>
            <a:r>
              <a:rPr lang="zh-CN" altLang="en-US" b="1" dirty="0">
                <a:solidFill>
                  <a:srgbClr val="0070C0"/>
                </a:solidFill>
              </a:rPr>
              <a:t>对横动量为</a:t>
            </a:r>
            <a:r>
              <a:rPr lang="en-US" altLang="zh-CN" b="1" dirty="0">
                <a:solidFill>
                  <a:srgbClr val="0070C0"/>
                </a:solidFill>
              </a:rPr>
              <a:t>1GeV/c</a:t>
            </a:r>
            <a:r>
              <a:rPr lang="zh-CN" altLang="en-US" b="1" dirty="0">
                <a:solidFill>
                  <a:srgbClr val="0070C0"/>
                </a:solidFill>
              </a:rPr>
              <a:t>的带电粒子的动量分辨率好于</a:t>
            </a:r>
            <a:r>
              <a:rPr lang="en-US" altLang="zh-CN" b="1" dirty="0">
                <a:solidFill>
                  <a:srgbClr val="0070C0"/>
                </a:solidFill>
              </a:rPr>
              <a:t>0.5%</a:t>
            </a:r>
          </a:p>
          <a:p>
            <a:pPr marL="285750" indent="-285750">
              <a:lnSpc>
                <a:spcPct val="150000"/>
              </a:lnSpc>
              <a:buFont typeface="Wingdings" panose="05000000000000000000" pitchFamily="2" charset="2"/>
              <a:buChar char="Ø"/>
            </a:pPr>
            <a:r>
              <a:rPr lang="en-US" altLang="zh-CN" b="1" dirty="0" err="1">
                <a:solidFill>
                  <a:srgbClr val="0070C0"/>
                </a:solidFill>
              </a:rPr>
              <a:t>dE</a:t>
            </a:r>
            <a:r>
              <a:rPr lang="en-US" altLang="zh-CN" b="1" dirty="0">
                <a:solidFill>
                  <a:srgbClr val="0070C0"/>
                </a:solidFill>
              </a:rPr>
              <a:t>/dx</a:t>
            </a:r>
            <a:r>
              <a:rPr lang="zh-CN" altLang="en-US" b="1" dirty="0">
                <a:solidFill>
                  <a:srgbClr val="0070C0"/>
                </a:solidFill>
              </a:rPr>
              <a:t>测量分辨率好于</a:t>
            </a:r>
            <a:r>
              <a:rPr lang="en-US" altLang="zh-CN" b="1" dirty="0">
                <a:solidFill>
                  <a:srgbClr val="0070C0"/>
                </a:solidFill>
              </a:rPr>
              <a:t>6%</a:t>
            </a:r>
          </a:p>
          <a:p>
            <a:pPr marL="285750" indent="-285750">
              <a:lnSpc>
                <a:spcPct val="150000"/>
              </a:lnSpc>
              <a:buFont typeface="Wingdings" panose="05000000000000000000" pitchFamily="2" charset="2"/>
              <a:buChar char="Ø"/>
            </a:pPr>
            <a:r>
              <a:rPr lang="zh-CN" altLang="en-US" b="1" dirty="0">
                <a:solidFill>
                  <a:srgbClr val="0070C0"/>
                </a:solidFill>
              </a:rPr>
              <a:t>径向总物质量低于</a:t>
            </a:r>
            <a:r>
              <a:rPr lang="en-US" altLang="zh-CN" b="1" dirty="0">
                <a:solidFill>
                  <a:srgbClr val="0070C0"/>
                </a:solidFill>
              </a:rPr>
              <a:t>5%X</a:t>
            </a:r>
            <a:r>
              <a:rPr lang="en-US" altLang="zh-CN" b="1" baseline="-25000" dirty="0">
                <a:solidFill>
                  <a:srgbClr val="0070C0"/>
                </a:solidFill>
              </a:rPr>
              <a:t>0</a:t>
            </a:r>
          </a:p>
          <a:p>
            <a:pPr marL="285750" indent="-285750">
              <a:lnSpc>
                <a:spcPct val="150000"/>
              </a:lnSpc>
              <a:buFont typeface="Wingdings" panose="05000000000000000000" pitchFamily="2" charset="2"/>
              <a:buChar char="Ø"/>
            </a:pPr>
            <a:r>
              <a:rPr lang="zh-CN" altLang="en-US" b="1" dirty="0">
                <a:solidFill>
                  <a:srgbClr val="0070C0"/>
                </a:solidFill>
              </a:rPr>
              <a:t>电子学应对高计数率需求</a:t>
            </a:r>
            <a:r>
              <a:rPr lang="en-US" altLang="zh-CN" b="1" dirty="0">
                <a:solidFill>
                  <a:srgbClr val="0070C0"/>
                </a:solidFill>
              </a:rPr>
              <a:t>(200~400kHz/</a:t>
            </a:r>
            <a:r>
              <a:rPr lang="en-US" altLang="zh-CN" b="1" dirty="0" err="1">
                <a:solidFill>
                  <a:srgbClr val="0070C0"/>
                </a:solidFill>
              </a:rPr>
              <a:t>ch</a:t>
            </a:r>
            <a:r>
              <a:rPr lang="en-US" altLang="zh-CN" b="1" dirty="0">
                <a:solidFill>
                  <a:srgbClr val="0070C0"/>
                </a:solidFill>
              </a:rPr>
              <a:t>)</a:t>
            </a:r>
          </a:p>
        </p:txBody>
      </p:sp>
      <p:sp>
        <p:nvSpPr>
          <p:cNvPr id="4" name="矩形 3">
            <a:extLst>
              <a:ext uri="{FF2B5EF4-FFF2-40B4-BE49-F238E27FC236}">
                <a16:creationId xmlns:a16="http://schemas.microsoft.com/office/drawing/2014/main" id="{40815BC8-4093-35A1-D9B6-E4676F5D9E32}"/>
              </a:ext>
            </a:extLst>
          </p:cNvPr>
          <p:cNvSpPr/>
          <p:nvPr/>
        </p:nvSpPr>
        <p:spPr>
          <a:xfrm>
            <a:off x="445172" y="1040048"/>
            <a:ext cx="10865554" cy="461665"/>
          </a:xfrm>
          <a:prstGeom prst="rect">
            <a:avLst/>
          </a:prstGeom>
        </p:spPr>
        <p:txBody>
          <a:bodyPr wrap="square">
            <a:spAutoFit/>
          </a:bodyPr>
          <a:lstStyle/>
          <a:p>
            <a:pPr lvl="0" defTabSz="914400">
              <a:defRPr/>
            </a:pPr>
            <a:r>
              <a:rPr lang="en-US" altLang="zh-CN" sz="2400" b="1" dirty="0">
                <a:solidFill>
                  <a:srgbClr val="FF0000"/>
                </a:solidFill>
                <a:latin typeface="Times New Roman" panose="02020603050405020304" pitchFamily="18" charset="0"/>
                <a:cs typeface="Times New Roman" panose="02020603050405020304" pitchFamily="18" charset="0"/>
              </a:rPr>
              <a:t>MDCH </a:t>
            </a:r>
            <a:r>
              <a:rPr lang="zh-CN" altLang="en-US" sz="2400" b="1" dirty="0">
                <a:solidFill>
                  <a:srgbClr val="FF0000"/>
                </a:solidFill>
              </a:rPr>
              <a:t>位于谱仪内侧，参与触发，配合完成径迹重建、粒子鉴别任务</a:t>
            </a:r>
            <a:endParaRPr lang="en-US" altLang="zh-CN" sz="2400" b="1" dirty="0">
              <a:solidFill>
                <a:srgbClr val="FF0000"/>
              </a:solidFill>
            </a:endParaRPr>
          </a:p>
        </p:txBody>
      </p:sp>
    </p:spTree>
    <p:extLst>
      <p:ext uri="{BB962C8B-B14F-4D97-AF65-F5344CB8AC3E}">
        <p14:creationId xmlns:p14="http://schemas.microsoft.com/office/powerpoint/2010/main" val="226501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55DA6450-AC4C-7D83-DE11-250076CDAC21}"/>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主漂移室（</a:t>
            </a:r>
            <a:r>
              <a:rPr lang="en-US" altLang="zh-CN"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）气体仿真计算</a:t>
            </a:r>
          </a:p>
        </p:txBody>
      </p:sp>
      <p:graphicFrame>
        <p:nvGraphicFramePr>
          <p:cNvPr id="6" name="内容占位符 5">
            <a:extLst>
              <a:ext uri="{FF2B5EF4-FFF2-40B4-BE49-F238E27FC236}">
                <a16:creationId xmlns:a16="http://schemas.microsoft.com/office/drawing/2014/main" id="{D77DF380-B0F3-49BB-50A4-AD3CFB619E44}"/>
              </a:ext>
            </a:extLst>
          </p:cNvPr>
          <p:cNvGraphicFramePr>
            <a:graphicFrameLocks noGrp="1"/>
          </p:cNvGraphicFramePr>
          <p:nvPr>
            <p:ph idx="1"/>
            <p:extLst>
              <p:ext uri="{D42A27DB-BD31-4B8C-83A1-F6EECF244321}">
                <p14:modId xmlns:p14="http://schemas.microsoft.com/office/powerpoint/2010/main" val="3405120363"/>
              </p:ext>
            </p:extLst>
          </p:nvPr>
        </p:nvGraphicFramePr>
        <p:xfrm>
          <a:off x="500785" y="4272314"/>
          <a:ext cx="11190429" cy="2292858"/>
        </p:xfrm>
        <a:graphic>
          <a:graphicData uri="http://schemas.openxmlformats.org/drawingml/2006/table">
            <a:tbl>
              <a:tblPr firstRow="1" firstCol="1" bandRow="1">
                <a:tableStyleId>{5C22544A-7EE6-4342-B048-85BDC9FD1C3A}</a:tableStyleId>
              </a:tblPr>
              <a:tblGrid>
                <a:gridCol w="3483344">
                  <a:extLst>
                    <a:ext uri="{9D8B030D-6E8A-4147-A177-3AD203B41FA5}">
                      <a16:colId xmlns:a16="http://schemas.microsoft.com/office/drawing/2014/main" val="2058505640"/>
                    </a:ext>
                  </a:extLst>
                </a:gridCol>
                <a:gridCol w="1306285">
                  <a:extLst>
                    <a:ext uri="{9D8B030D-6E8A-4147-A177-3AD203B41FA5}">
                      <a16:colId xmlns:a16="http://schemas.microsoft.com/office/drawing/2014/main" val="2711610548"/>
                    </a:ext>
                  </a:extLst>
                </a:gridCol>
                <a:gridCol w="1215851">
                  <a:extLst>
                    <a:ext uri="{9D8B030D-6E8A-4147-A177-3AD203B41FA5}">
                      <a16:colId xmlns:a16="http://schemas.microsoft.com/office/drawing/2014/main" val="1558652457"/>
                    </a:ext>
                  </a:extLst>
                </a:gridCol>
                <a:gridCol w="1245995">
                  <a:extLst>
                    <a:ext uri="{9D8B030D-6E8A-4147-A177-3AD203B41FA5}">
                      <a16:colId xmlns:a16="http://schemas.microsoft.com/office/drawing/2014/main" val="1797040425"/>
                    </a:ext>
                  </a:extLst>
                </a:gridCol>
                <a:gridCol w="1195754">
                  <a:extLst>
                    <a:ext uri="{9D8B030D-6E8A-4147-A177-3AD203B41FA5}">
                      <a16:colId xmlns:a16="http://schemas.microsoft.com/office/drawing/2014/main" val="3597385212"/>
                    </a:ext>
                  </a:extLst>
                </a:gridCol>
                <a:gridCol w="1296238">
                  <a:extLst>
                    <a:ext uri="{9D8B030D-6E8A-4147-A177-3AD203B41FA5}">
                      <a16:colId xmlns:a16="http://schemas.microsoft.com/office/drawing/2014/main" val="775107432"/>
                    </a:ext>
                  </a:extLst>
                </a:gridCol>
                <a:gridCol w="1446962">
                  <a:extLst>
                    <a:ext uri="{9D8B030D-6E8A-4147-A177-3AD203B41FA5}">
                      <a16:colId xmlns:a16="http://schemas.microsoft.com/office/drawing/2014/main" val="3983978065"/>
                    </a:ext>
                  </a:extLst>
                </a:gridCol>
              </a:tblGrid>
              <a:tr h="439166">
                <a:tc>
                  <a:txBody>
                    <a:bodyPr/>
                    <a:lstStyle/>
                    <a:p>
                      <a:pPr algn="ctr">
                        <a:spcAft>
                          <a:spcPts val="0"/>
                        </a:spcAft>
                      </a:pPr>
                      <a:r>
                        <a:rPr lang="zh-CN" sz="1600" kern="0" dirty="0">
                          <a:effectLst/>
                        </a:rPr>
                        <a:t>气体种类</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Ar/CO</a:t>
                      </a:r>
                      <a:r>
                        <a:rPr lang="en-US" sz="1600" kern="0" baseline="-25000">
                          <a:effectLst/>
                        </a:rPr>
                        <a:t>2</a:t>
                      </a:r>
                      <a:r>
                        <a:rPr lang="en-US" sz="1600" kern="0">
                          <a:effectLst/>
                        </a:rPr>
                        <a:t>/CH</a:t>
                      </a:r>
                      <a:r>
                        <a:rPr lang="en-US" sz="1600" kern="0" baseline="-25000">
                          <a:effectLst/>
                        </a:rPr>
                        <a:t>4</a:t>
                      </a:r>
                      <a:r>
                        <a:rPr lang="en-US" sz="1600" kern="0">
                          <a:effectLst/>
                        </a:rPr>
                        <a:t> (89/10/1)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He/CH</a:t>
                      </a:r>
                      <a:r>
                        <a:rPr lang="en-US" sz="1600" kern="0" baseline="-25000" dirty="0">
                          <a:effectLst/>
                        </a:rPr>
                        <a:t>4</a:t>
                      </a:r>
                      <a:r>
                        <a:rPr lang="en-US" sz="1600" kern="0" dirty="0">
                          <a:effectLst/>
                        </a:rPr>
                        <a:t> (60/40)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He/C</a:t>
                      </a:r>
                      <a:r>
                        <a:rPr lang="en-US" sz="1600" kern="0" baseline="-25000">
                          <a:effectLst/>
                        </a:rPr>
                        <a:t>2</a:t>
                      </a:r>
                      <a:r>
                        <a:rPr lang="en-US" sz="1600" kern="0">
                          <a:effectLst/>
                        </a:rPr>
                        <a:t>H</a:t>
                      </a:r>
                      <a:r>
                        <a:rPr lang="en-US" sz="1600" kern="0" baseline="-25000">
                          <a:effectLst/>
                        </a:rPr>
                        <a:t>6</a:t>
                      </a:r>
                      <a:r>
                        <a:rPr lang="en-US" sz="1600" kern="0">
                          <a:effectLst/>
                        </a:rPr>
                        <a:t> (50/50)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He/C</a:t>
                      </a:r>
                      <a:r>
                        <a:rPr lang="en-US" sz="1600" kern="0" baseline="-25000" dirty="0">
                          <a:effectLst/>
                        </a:rPr>
                        <a:t>3</a:t>
                      </a:r>
                      <a:r>
                        <a:rPr lang="en-US" sz="1600" kern="0" dirty="0">
                          <a:effectLst/>
                        </a:rPr>
                        <a:t>H</a:t>
                      </a:r>
                      <a:r>
                        <a:rPr lang="en-US" sz="1600" kern="0" baseline="-25000" dirty="0">
                          <a:effectLst/>
                        </a:rPr>
                        <a:t>8</a:t>
                      </a:r>
                      <a:r>
                        <a:rPr lang="en-US" sz="1600" kern="0" dirty="0">
                          <a:effectLst/>
                        </a:rPr>
                        <a:t> (60/40)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He/iC</a:t>
                      </a:r>
                      <a:r>
                        <a:rPr lang="en-US" sz="1600" kern="0" baseline="-25000">
                          <a:effectLst/>
                        </a:rPr>
                        <a:t>4</a:t>
                      </a:r>
                      <a:r>
                        <a:rPr lang="en-US" sz="1600" kern="0">
                          <a:effectLst/>
                        </a:rPr>
                        <a:t>H</a:t>
                      </a:r>
                      <a:r>
                        <a:rPr lang="en-US" sz="1600" kern="0" baseline="-25000">
                          <a:effectLst/>
                        </a:rPr>
                        <a:t>10</a:t>
                      </a:r>
                      <a:r>
                        <a:rPr lang="en-US" sz="1600" kern="0">
                          <a:effectLst/>
                        </a:rPr>
                        <a:t> (80/20)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He/iC</a:t>
                      </a:r>
                      <a:r>
                        <a:rPr lang="en-US" sz="1600" kern="0" baseline="-25000" dirty="0">
                          <a:effectLst/>
                        </a:rPr>
                        <a:t>4</a:t>
                      </a:r>
                      <a:r>
                        <a:rPr lang="en-US" sz="1600" kern="0" dirty="0">
                          <a:effectLst/>
                        </a:rPr>
                        <a:t>H</a:t>
                      </a:r>
                      <a:r>
                        <a:rPr lang="en-US" sz="1600" kern="0" baseline="-25000" dirty="0">
                          <a:effectLst/>
                        </a:rPr>
                        <a:t>10</a:t>
                      </a:r>
                      <a:r>
                        <a:rPr lang="en-US" sz="1600" kern="0" dirty="0">
                          <a:effectLst/>
                        </a:rPr>
                        <a:t> (90/10)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5080250"/>
                  </a:ext>
                </a:extLst>
              </a:tr>
              <a:tr h="439166">
                <a:tc>
                  <a:txBody>
                    <a:bodyPr/>
                    <a:lstStyle/>
                    <a:p>
                      <a:pPr algn="ctr">
                        <a:spcAft>
                          <a:spcPts val="0"/>
                        </a:spcAft>
                      </a:pPr>
                      <a:r>
                        <a:rPr lang="zh-CN" sz="1600" kern="0" dirty="0">
                          <a:effectLst/>
                        </a:rPr>
                        <a:t>漂移速度</a:t>
                      </a:r>
                      <a:r>
                        <a:rPr lang="en-US" sz="1600" kern="0" dirty="0">
                          <a:effectLst/>
                        </a:rPr>
                        <a:t> (cm/us) @E=2000 V/cm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4.8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3.8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3.9</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3.6</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3.2</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solidFill>
                            <a:srgbClr val="FF0000"/>
                          </a:solidFill>
                          <a:effectLst/>
                        </a:rPr>
                        <a:t>2.6</a:t>
                      </a:r>
                      <a:endParaRPr lang="zh-CN"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48156136"/>
                  </a:ext>
                </a:extLst>
              </a:tr>
              <a:tr h="439166">
                <a:tc>
                  <a:txBody>
                    <a:bodyPr/>
                    <a:lstStyle/>
                    <a:p>
                      <a:pPr algn="ctr">
                        <a:spcAft>
                          <a:spcPts val="0"/>
                        </a:spcAft>
                      </a:pPr>
                      <a:r>
                        <a:rPr lang="zh-CN" sz="1600" kern="0">
                          <a:effectLst/>
                        </a:rPr>
                        <a:t>纵向扩散</a:t>
                      </a:r>
                      <a:r>
                        <a:rPr lang="en-US" sz="1600" kern="0">
                          <a:effectLst/>
                        </a:rPr>
                        <a:t> (um/</a:t>
                      </a:r>
                      <a:r>
                        <a:rPr lang="zh-CN" sz="1600" kern="0">
                          <a:effectLst/>
                        </a:rPr>
                        <a:t>√</a:t>
                      </a:r>
                      <a:r>
                        <a:rPr lang="en-US" sz="1600" kern="0">
                          <a:effectLst/>
                        </a:rPr>
                        <a:t>cm) @E=760 V/cm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205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171</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154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solidFill>
                            <a:srgbClr val="FF0000"/>
                          </a:solidFill>
                          <a:effectLst/>
                        </a:rPr>
                        <a:t>142</a:t>
                      </a:r>
                      <a:endParaRPr lang="zh-CN"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151</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169</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47542810"/>
                  </a:ext>
                </a:extLst>
              </a:tr>
              <a:tr h="439166">
                <a:tc>
                  <a:txBody>
                    <a:bodyPr/>
                    <a:lstStyle/>
                    <a:p>
                      <a:pPr algn="ctr">
                        <a:spcAft>
                          <a:spcPts val="0"/>
                        </a:spcAft>
                      </a:pPr>
                      <a:r>
                        <a:rPr lang="zh-CN" sz="1600" kern="0" dirty="0">
                          <a:effectLst/>
                        </a:rPr>
                        <a:t>洛伦兹角</a:t>
                      </a:r>
                      <a:r>
                        <a:rPr lang="en-US" sz="1600" kern="0" dirty="0">
                          <a:effectLst/>
                        </a:rPr>
                        <a:t> (</a:t>
                      </a:r>
                      <a:r>
                        <a:rPr lang="zh-CN" sz="1600" kern="0" dirty="0">
                          <a:effectLst/>
                        </a:rPr>
                        <a:t>°</a:t>
                      </a:r>
                      <a:r>
                        <a:rPr lang="en-US" altLang="zh-CN" sz="1600" kern="0" dirty="0">
                          <a:effectLst/>
                        </a:rPr>
                        <a:t>)</a:t>
                      </a:r>
                      <a:r>
                        <a:rPr lang="zh-CN" altLang="en-US" sz="1600" kern="0" dirty="0">
                          <a:effectLst/>
                        </a:rPr>
                        <a:t> </a:t>
                      </a:r>
                      <a:r>
                        <a:rPr lang="en-US" sz="1600" kern="0" dirty="0">
                          <a:effectLst/>
                        </a:rPr>
                        <a:t>@E=760 V/cm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41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28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28</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24</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solidFill>
                            <a:srgbClr val="FF0000"/>
                          </a:solidFill>
                          <a:effectLst/>
                        </a:rPr>
                        <a:t>18</a:t>
                      </a:r>
                      <a:endParaRPr lang="zh-CN"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27813187"/>
                  </a:ext>
                </a:extLst>
              </a:tr>
              <a:tr h="439166">
                <a:tc>
                  <a:txBody>
                    <a:bodyPr/>
                    <a:lstStyle/>
                    <a:p>
                      <a:pPr algn="ctr">
                        <a:spcAft>
                          <a:spcPts val="0"/>
                        </a:spcAft>
                      </a:pPr>
                      <a:r>
                        <a:rPr lang="zh-CN" sz="1600" kern="0" dirty="0">
                          <a:effectLst/>
                        </a:rPr>
                        <a:t>初级电离</a:t>
                      </a:r>
                      <a:r>
                        <a:rPr lang="en-US" sz="1600" kern="0" dirty="0">
                          <a:effectLst/>
                        </a:rPr>
                        <a:t> (</a:t>
                      </a:r>
                      <a:r>
                        <a:rPr lang="en-US" sz="1600" kern="0" dirty="0" err="1">
                          <a:effectLst/>
                        </a:rPr>
                        <a:t>i.p.</a:t>
                      </a:r>
                      <a:r>
                        <a:rPr lang="en-US" sz="1600" kern="0" dirty="0">
                          <a:effectLst/>
                        </a:rPr>
                        <a:t>/cm) @0.5GeV P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26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 </a:t>
                      </a:r>
                      <a:endParaRPr lang="zh-CN" sz="1600" kern="100" dirty="0">
                        <a:effectLst/>
                      </a:endParaRPr>
                    </a:p>
                    <a:p>
                      <a:pPr algn="ctr">
                        <a:spcAft>
                          <a:spcPts val="0"/>
                        </a:spcAft>
                      </a:pPr>
                      <a:r>
                        <a:rPr lang="en-US" sz="1600" kern="0" dirty="0">
                          <a:effectLst/>
                        </a:rPr>
                        <a:t>14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26</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26</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21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solidFill>
                            <a:srgbClr val="FF0000"/>
                          </a:solidFill>
                          <a:effectLst/>
                        </a:rPr>
                        <a:t>12</a:t>
                      </a:r>
                      <a:endParaRPr lang="zh-CN"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04426765"/>
                  </a:ext>
                </a:extLst>
              </a:tr>
            </a:tbl>
          </a:graphicData>
        </a:graphic>
      </p:graphicFrame>
      <p:sp>
        <p:nvSpPr>
          <p:cNvPr id="7" name="文本框 6">
            <a:extLst>
              <a:ext uri="{FF2B5EF4-FFF2-40B4-BE49-F238E27FC236}">
                <a16:creationId xmlns:a16="http://schemas.microsoft.com/office/drawing/2014/main" id="{867C7556-8E74-E293-FA9A-2CC0C0B3BB12}"/>
              </a:ext>
            </a:extLst>
          </p:cNvPr>
          <p:cNvSpPr txBox="1"/>
          <p:nvPr/>
        </p:nvSpPr>
        <p:spPr>
          <a:xfrm>
            <a:off x="345077" y="1081054"/>
            <a:ext cx="4076198" cy="281359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国内外实验调研：</a:t>
            </a:r>
            <a:endParaRPr lang="en-US" altLang="zh-CN" sz="2000" dirty="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BESⅢ</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He/C3H8(60/40); </a:t>
            </a:r>
          </a:p>
          <a:p>
            <a:pPr>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BELLⅡ</a:t>
            </a:r>
            <a:r>
              <a:rPr lang="en-US" altLang="zh-CN" sz="2000" dirty="0">
                <a:latin typeface="Times New Roman" panose="02020603050405020304" pitchFamily="18" charset="0"/>
                <a:cs typeface="Times New Roman" panose="02020603050405020304" pitchFamily="18" charset="0"/>
              </a:rPr>
              <a:t>: He/C2H6(50/50)</a:t>
            </a:r>
            <a:endParaRPr lang="zh-CN" altLang="en-US" sz="2000" dirty="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      MEG Ⅱ: He/iC4H10(90/10);</a:t>
            </a:r>
          </a:p>
          <a:p>
            <a:pPr marL="285750" indent="-285750">
              <a:lnSpc>
                <a:spcPct val="150000"/>
              </a:lnSpc>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整体思路：</a:t>
            </a:r>
            <a:r>
              <a:rPr lang="zh-CN" altLang="en-US" sz="2000" dirty="0">
                <a:solidFill>
                  <a:srgbClr val="FF0000"/>
                </a:solidFill>
                <a:latin typeface="Times New Roman" panose="02020603050405020304" pitchFamily="18" charset="0"/>
                <a:cs typeface="Times New Roman" panose="02020603050405020304" pitchFamily="18" charset="0"/>
              </a:rPr>
              <a:t>低物质量</a:t>
            </a:r>
            <a:r>
              <a:rPr lang="zh-CN" altLang="en-US" sz="2000" dirty="0">
                <a:latin typeface="Times New Roman" panose="02020603050405020304" pitchFamily="18" charset="0"/>
                <a:cs typeface="Times New Roman" panose="02020603050405020304" pitchFamily="18" charset="0"/>
              </a:rPr>
              <a:t>，综合考量其他因素</a:t>
            </a:r>
          </a:p>
        </p:txBody>
      </p:sp>
      <p:pic>
        <p:nvPicPr>
          <p:cNvPr id="8" name="图片 7">
            <a:extLst>
              <a:ext uri="{FF2B5EF4-FFF2-40B4-BE49-F238E27FC236}">
                <a16:creationId xmlns:a16="http://schemas.microsoft.com/office/drawing/2014/main" id="{AB53238E-33F2-BDF9-021C-3B4D7F4899D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18764" y="1114459"/>
            <a:ext cx="4076198" cy="2780186"/>
          </a:xfrm>
          <a:prstGeom prst="rect">
            <a:avLst/>
          </a:prstGeom>
          <a:noFill/>
          <a:ln>
            <a:noFill/>
          </a:ln>
        </p:spPr>
      </p:pic>
      <p:pic>
        <p:nvPicPr>
          <p:cNvPr id="9" name="图片 8">
            <a:extLst>
              <a:ext uri="{FF2B5EF4-FFF2-40B4-BE49-F238E27FC236}">
                <a16:creationId xmlns:a16="http://schemas.microsoft.com/office/drawing/2014/main" id="{10C1166C-A7BD-CBFC-84C3-28B3E571805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06683" y="1114459"/>
            <a:ext cx="3840240" cy="2813590"/>
          </a:xfrm>
          <a:prstGeom prst="rect">
            <a:avLst/>
          </a:prstGeom>
          <a:noFill/>
          <a:ln>
            <a:noFill/>
          </a:ln>
        </p:spPr>
      </p:pic>
      <p:sp>
        <p:nvSpPr>
          <p:cNvPr id="2" name="灯片编号占位符 1">
            <a:extLst>
              <a:ext uri="{FF2B5EF4-FFF2-40B4-BE49-F238E27FC236}">
                <a16:creationId xmlns:a16="http://schemas.microsoft.com/office/drawing/2014/main" id="{439568A9-85DF-BF32-0154-047C00CD622D}"/>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5</a:t>
            </a:fld>
            <a:endParaRPr lang="zh-CN" altLang="en-US" sz="2400" dirty="0"/>
          </a:p>
        </p:txBody>
      </p:sp>
    </p:spTree>
    <p:extLst>
      <p:ext uri="{BB962C8B-B14F-4D97-AF65-F5344CB8AC3E}">
        <p14:creationId xmlns:p14="http://schemas.microsoft.com/office/powerpoint/2010/main" val="1103290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a:extLst>
              <a:ext uri="{FF2B5EF4-FFF2-40B4-BE49-F238E27FC236}">
                <a16:creationId xmlns:a16="http://schemas.microsoft.com/office/drawing/2014/main" id="{A0E697FE-83CE-CE1C-FA5B-BB675118A8C6}"/>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漂移室信号仿真</a:t>
            </a:r>
          </a:p>
        </p:txBody>
      </p:sp>
      <p:pic>
        <p:nvPicPr>
          <p:cNvPr id="6" name="图片 5">
            <a:extLst>
              <a:ext uri="{FF2B5EF4-FFF2-40B4-BE49-F238E27FC236}">
                <a16:creationId xmlns:a16="http://schemas.microsoft.com/office/drawing/2014/main" id="{2A517326-BC77-B33C-B94E-1623E549A079}"/>
              </a:ext>
            </a:extLst>
          </p:cNvPr>
          <p:cNvPicPr>
            <a:picLocks noChangeAspect="1"/>
          </p:cNvPicPr>
          <p:nvPr/>
        </p:nvPicPr>
        <p:blipFill>
          <a:blip r:embed="rId3"/>
          <a:stretch>
            <a:fillRect/>
          </a:stretch>
        </p:blipFill>
        <p:spPr>
          <a:xfrm>
            <a:off x="7105559" y="4360485"/>
            <a:ext cx="4856199" cy="2145971"/>
          </a:xfrm>
          <a:prstGeom prst="rect">
            <a:avLst/>
          </a:prstGeom>
        </p:spPr>
      </p:pic>
      <p:pic>
        <p:nvPicPr>
          <p:cNvPr id="7" name="图片 6">
            <a:extLst>
              <a:ext uri="{FF2B5EF4-FFF2-40B4-BE49-F238E27FC236}">
                <a16:creationId xmlns:a16="http://schemas.microsoft.com/office/drawing/2014/main" id="{646B1025-ABCF-BF76-23B1-A3C9D1E44831}"/>
              </a:ext>
            </a:extLst>
          </p:cNvPr>
          <p:cNvPicPr>
            <a:picLocks noChangeAspect="1"/>
          </p:cNvPicPr>
          <p:nvPr/>
        </p:nvPicPr>
        <p:blipFill>
          <a:blip r:embed="rId4"/>
          <a:stretch>
            <a:fillRect/>
          </a:stretch>
        </p:blipFill>
        <p:spPr>
          <a:xfrm>
            <a:off x="7103888" y="1694478"/>
            <a:ext cx="4752528" cy="2567806"/>
          </a:xfrm>
          <a:prstGeom prst="rect">
            <a:avLst/>
          </a:prstGeom>
        </p:spPr>
      </p:pic>
      <p:pic>
        <p:nvPicPr>
          <p:cNvPr id="8" name="图片 7">
            <a:extLst>
              <a:ext uri="{FF2B5EF4-FFF2-40B4-BE49-F238E27FC236}">
                <a16:creationId xmlns:a16="http://schemas.microsoft.com/office/drawing/2014/main" id="{6AF52D20-3BA0-9D6F-E5A9-94FA9FE7C2AE}"/>
              </a:ext>
            </a:extLst>
          </p:cNvPr>
          <p:cNvPicPr>
            <a:picLocks noChangeAspect="1"/>
          </p:cNvPicPr>
          <p:nvPr/>
        </p:nvPicPr>
        <p:blipFill>
          <a:blip r:embed="rId5"/>
          <a:stretch>
            <a:fillRect/>
          </a:stretch>
        </p:blipFill>
        <p:spPr>
          <a:xfrm>
            <a:off x="770794" y="2206218"/>
            <a:ext cx="1949761" cy="1642526"/>
          </a:xfrm>
          <a:prstGeom prst="rect">
            <a:avLst/>
          </a:prstGeom>
          <a:ln>
            <a:solidFill>
              <a:srgbClr val="122185"/>
            </a:solidFill>
          </a:ln>
        </p:spPr>
      </p:pic>
      <p:cxnSp>
        <p:nvCxnSpPr>
          <p:cNvPr id="9" name="直接箭头连接符 8">
            <a:extLst>
              <a:ext uri="{FF2B5EF4-FFF2-40B4-BE49-F238E27FC236}">
                <a16:creationId xmlns:a16="http://schemas.microsoft.com/office/drawing/2014/main" id="{A1A9F5BE-9103-4214-B297-35FFBC8F6C9E}"/>
              </a:ext>
            </a:extLst>
          </p:cNvPr>
          <p:cNvCxnSpPr>
            <a:cxnSpLocks/>
          </p:cNvCxnSpPr>
          <p:nvPr/>
        </p:nvCxnSpPr>
        <p:spPr bwMode="auto">
          <a:xfrm flipH="1" flipV="1">
            <a:off x="8781416" y="1711839"/>
            <a:ext cx="72008" cy="4794618"/>
          </a:xfrm>
          <a:prstGeom prst="straightConnector1">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本框 9">
            <a:extLst>
              <a:ext uri="{FF2B5EF4-FFF2-40B4-BE49-F238E27FC236}">
                <a16:creationId xmlns:a16="http://schemas.microsoft.com/office/drawing/2014/main" id="{6AFE14B9-E116-577A-7C3B-DB720CF1B79A}"/>
              </a:ext>
            </a:extLst>
          </p:cNvPr>
          <p:cNvSpPr txBox="1"/>
          <p:nvPr/>
        </p:nvSpPr>
        <p:spPr>
          <a:xfrm>
            <a:off x="693336" y="1711839"/>
            <a:ext cx="7175896" cy="442878"/>
          </a:xfrm>
          <a:prstGeom prst="rect">
            <a:avLst/>
          </a:prstGeom>
          <a:noFill/>
        </p:spPr>
        <p:txBody>
          <a:bodyPr wrap="square" rtlCol="0">
            <a:spAutoFit/>
          </a:bodyPr>
          <a:lstStyle/>
          <a:p>
            <a:pPr>
              <a:lnSpc>
                <a:spcPct val="150000"/>
              </a:lnSpc>
            </a:pPr>
            <a:r>
              <a:rPr lang="en-US" altLang="zh-CN" dirty="0">
                <a:latin typeface="宋体" panose="02010600030101010101" pitchFamily="2" charset="-122"/>
                <a:ea typeface="宋体" panose="02010600030101010101" pitchFamily="2" charset="-122"/>
              </a:rPr>
              <a:t>10mm</a:t>
            </a:r>
            <a:r>
              <a:rPr lang="zh-CN" altLang="en-US" dirty="0">
                <a:latin typeface="宋体" panose="02010600030101010101" pitchFamily="2" charset="-122"/>
                <a:ea typeface="宋体" panose="02010600030101010101" pitchFamily="2" charset="-122"/>
              </a:rPr>
              <a:t>单元</a:t>
            </a:r>
            <a:r>
              <a:rPr lang="en-US" altLang="zh-CN" dirty="0">
                <a:latin typeface="宋体" panose="02010600030101010101" pitchFamily="2" charset="-122"/>
                <a:ea typeface="宋体" panose="02010600030101010101" pitchFamily="2" charset="-122"/>
              </a:rPr>
              <a:t>,60%He+40%C3H8,1700V,</a:t>
            </a:r>
            <a:r>
              <a:rPr lang="zh-CN" altLang="en-US" dirty="0">
                <a:latin typeface="宋体" panose="02010600030101010101" pitchFamily="2" charset="-122"/>
                <a:ea typeface="宋体" panose="02010600030101010101" pitchFamily="2" charset="-122"/>
              </a:rPr>
              <a:t>时间间隔</a:t>
            </a:r>
            <a:r>
              <a:rPr lang="en-US" altLang="zh-CN" dirty="0">
                <a:latin typeface="宋体" panose="02010600030101010101" pitchFamily="2" charset="-122"/>
                <a:ea typeface="宋体" panose="02010600030101010101" pitchFamily="2" charset="-122"/>
              </a:rPr>
              <a:t>300ns</a:t>
            </a:r>
          </a:p>
        </p:txBody>
      </p:sp>
      <p:pic>
        <p:nvPicPr>
          <p:cNvPr id="12" name="图片 11">
            <a:extLst>
              <a:ext uri="{FF2B5EF4-FFF2-40B4-BE49-F238E27FC236}">
                <a16:creationId xmlns:a16="http://schemas.microsoft.com/office/drawing/2014/main" id="{844A8D7D-BEBA-514D-A157-29E3F6AACA7A}"/>
              </a:ext>
            </a:extLst>
          </p:cNvPr>
          <p:cNvPicPr>
            <a:picLocks noChangeAspect="1"/>
          </p:cNvPicPr>
          <p:nvPr/>
        </p:nvPicPr>
        <p:blipFill>
          <a:blip r:embed="rId6"/>
          <a:stretch>
            <a:fillRect/>
          </a:stretch>
        </p:blipFill>
        <p:spPr>
          <a:xfrm>
            <a:off x="2913470" y="2234505"/>
            <a:ext cx="1854827" cy="1642526"/>
          </a:xfrm>
          <a:prstGeom prst="rect">
            <a:avLst/>
          </a:prstGeom>
          <a:ln>
            <a:solidFill>
              <a:srgbClr val="111F8B"/>
            </a:solidFill>
          </a:ln>
        </p:spPr>
      </p:pic>
      <p:pic>
        <p:nvPicPr>
          <p:cNvPr id="13" name="图片 12">
            <a:extLst>
              <a:ext uri="{FF2B5EF4-FFF2-40B4-BE49-F238E27FC236}">
                <a16:creationId xmlns:a16="http://schemas.microsoft.com/office/drawing/2014/main" id="{6BD6D670-13CF-320D-E893-202045CB07C2}"/>
              </a:ext>
            </a:extLst>
          </p:cNvPr>
          <p:cNvPicPr>
            <a:picLocks noChangeAspect="1"/>
          </p:cNvPicPr>
          <p:nvPr/>
        </p:nvPicPr>
        <p:blipFill>
          <a:blip r:embed="rId7"/>
          <a:stretch>
            <a:fillRect/>
          </a:stretch>
        </p:blipFill>
        <p:spPr>
          <a:xfrm>
            <a:off x="4930031" y="2234505"/>
            <a:ext cx="1927689" cy="1642527"/>
          </a:xfrm>
          <a:prstGeom prst="rect">
            <a:avLst/>
          </a:prstGeom>
          <a:ln>
            <a:solidFill>
              <a:srgbClr val="122185"/>
            </a:solidFill>
          </a:ln>
        </p:spPr>
      </p:pic>
      <p:pic>
        <p:nvPicPr>
          <p:cNvPr id="14" name="图片 3">
            <a:extLst>
              <a:ext uri="{FF2B5EF4-FFF2-40B4-BE49-F238E27FC236}">
                <a16:creationId xmlns:a16="http://schemas.microsoft.com/office/drawing/2014/main" id="{BFF0E3A7-3DB8-A0A7-0114-F0620399C7D4}"/>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3257" y="3994532"/>
            <a:ext cx="3473110" cy="205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94D735EB-5AA8-F17E-BCF8-ED33A2394AF3}"/>
              </a:ext>
            </a:extLst>
          </p:cNvPr>
          <p:cNvSpPr/>
          <p:nvPr/>
        </p:nvSpPr>
        <p:spPr>
          <a:xfrm>
            <a:off x="426087" y="6072093"/>
            <a:ext cx="6823516" cy="646331"/>
          </a:xfrm>
          <a:prstGeom prst="rect">
            <a:avLst/>
          </a:prstGeom>
        </p:spPr>
        <p:txBody>
          <a:bodyPr wrap="square">
            <a:spAutoFit/>
          </a:bodyPr>
          <a:lstStyle/>
          <a:p>
            <a:r>
              <a:rPr lang="zh-CN" altLang="en-US" dirty="0">
                <a:latin typeface="宋体" panose="02010600030101010101" pitchFamily="2" charset="-122"/>
                <a:ea typeface="宋体" panose="02010600030101010101" pitchFamily="2" charset="-122"/>
              </a:rPr>
              <a:t>漂移单元内主要是低电场区，更改电压和单元尺寸，电场强度变化小，对漂移速度影响不显著，想减小漂移时间主要靠</a:t>
            </a:r>
            <a:r>
              <a:rPr lang="zh-CN" altLang="en-US" dirty="0">
                <a:solidFill>
                  <a:srgbClr val="FF0000"/>
                </a:solidFill>
                <a:latin typeface="宋体" panose="02010600030101010101" pitchFamily="2" charset="-122"/>
                <a:ea typeface="宋体" panose="02010600030101010101" pitchFamily="2" charset="-122"/>
              </a:rPr>
              <a:t>减小单元尺寸</a:t>
            </a:r>
            <a:endParaRPr lang="en-US" altLang="zh-CN" dirty="0">
              <a:solidFill>
                <a:srgbClr val="FF0000"/>
              </a:solidFill>
              <a:latin typeface="宋体" panose="02010600030101010101" pitchFamily="2" charset="-122"/>
              <a:ea typeface="宋体" panose="02010600030101010101" pitchFamily="2" charset="-122"/>
            </a:endParaRPr>
          </a:p>
        </p:txBody>
      </p:sp>
      <p:pic>
        <p:nvPicPr>
          <p:cNvPr id="16" name="图片 15">
            <a:extLst>
              <a:ext uri="{FF2B5EF4-FFF2-40B4-BE49-F238E27FC236}">
                <a16:creationId xmlns:a16="http://schemas.microsoft.com/office/drawing/2014/main" id="{F6FF4FF4-CFBF-9805-E9F3-4F399B097387}"/>
              </a:ext>
            </a:extLst>
          </p:cNvPr>
          <p:cNvPicPr>
            <a:picLocks noChangeAspect="1"/>
          </p:cNvPicPr>
          <p:nvPr/>
        </p:nvPicPr>
        <p:blipFill>
          <a:blip r:embed="rId9"/>
          <a:stretch>
            <a:fillRect/>
          </a:stretch>
        </p:blipFill>
        <p:spPr>
          <a:xfrm>
            <a:off x="4374983" y="4122486"/>
            <a:ext cx="2533360" cy="2014255"/>
          </a:xfrm>
          <a:prstGeom prst="rect">
            <a:avLst/>
          </a:prstGeom>
        </p:spPr>
      </p:pic>
      <p:sp>
        <p:nvSpPr>
          <p:cNvPr id="17" name="矩形 16">
            <a:extLst>
              <a:ext uri="{FF2B5EF4-FFF2-40B4-BE49-F238E27FC236}">
                <a16:creationId xmlns:a16="http://schemas.microsoft.com/office/drawing/2014/main" id="{B18832A5-A8E6-54F0-70EE-BB7429A8B26D}"/>
              </a:ext>
            </a:extLst>
          </p:cNvPr>
          <p:cNvSpPr/>
          <p:nvPr/>
        </p:nvSpPr>
        <p:spPr>
          <a:xfrm>
            <a:off x="433971" y="4026746"/>
            <a:ext cx="6815856" cy="2714824"/>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
        <p:nvSpPr>
          <p:cNvPr id="18" name="矩形 17">
            <a:extLst>
              <a:ext uri="{FF2B5EF4-FFF2-40B4-BE49-F238E27FC236}">
                <a16:creationId xmlns:a16="http://schemas.microsoft.com/office/drawing/2014/main" id="{A24C6099-0268-2AFA-03EC-4EF31EEA0A3C}"/>
              </a:ext>
            </a:extLst>
          </p:cNvPr>
          <p:cNvSpPr/>
          <p:nvPr/>
        </p:nvSpPr>
        <p:spPr>
          <a:xfrm>
            <a:off x="426087" y="967306"/>
            <a:ext cx="11288920" cy="646331"/>
          </a:xfrm>
          <a:prstGeom prst="rect">
            <a:avLst/>
          </a:prstGeom>
          <a:noFill/>
          <a:ln>
            <a:solidFill>
              <a:schemeClr val="tx1"/>
            </a:solidFill>
          </a:ln>
        </p:spPr>
        <p:txBody>
          <a:bodyPr wrap="square">
            <a:spAutoFit/>
          </a:bodyPr>
          <a:lstStyle/>
          <a:p>
            <a:r>
              <a:rPr lang="zh-CN" altLang="en-US" dirty="0"/>
              <a:t>漂移单元的最大漂移时间约为 </a:t>
            </a:r>
            <a:r>
              <a:rPr lang="en-US" altLang="zh-CN" dirty="0"/>
              <a:t>250 ns</a:t>
            </a:r>
            <a:r>
              <a:rPr lang="zh-CN" altLang="en-US" dirty="0"/>
              <a:t>，主漂移室信号宽度约为</a:t>
            </a:r>
            <a:r>
              <a:rPr lang="en-US" altLang="zh-CN" dirty="0"/>
              <a:t>500 ns</a:t>
            </a:r>
            <a:r>
              <a:rPr lang="zh-CN" altLang="en-US" dirty="0"/>
              <a:t>，</a:t>
            </a:r>
            <a:r>
              <a:rPr lang="en-US" altLang="zh-CN" dirty="0"/>
              <a:t>MDC</a:t>
            </a:r>
            <a:r>
              <a:rPr lang="zh-CN" altLang="en-US" dirty="0"/>
              <a:t>最内层计数率非常高。在 </a:t>
            </a:r>
            <a:r>
              <a:rPr lang="en-US" altLang="zh-CN" dirty="0"/>
              <a:t>500 ns</a:t>
            </a:r>
            <a:r>
              <a:rPr lang="zh-CN" altLang="en-US" dirty="0"/>
              <a:t>的时间窗内，单通道的信号重叠概率很高。</a:t>
            </a:r>
          </a:p>
        </p:txBody>
      </p:sp>
      <p:sp>
        <p:nvSpPr>
          <p:cNvPr id="2" name="灯片编号占位符 1">
            <a:extLst>
              <a:ext uri="{FF2B5EF4-FFF2-40B4-BE49-F238E27FC236}">
                <a16:creationId xmlns:a16="http://schemas.microsoft.com/office/drawing/2014/main" id="{85A93E99-192E-34AA-21F2-3F065D5772A4}"/>
              </a:ext>
            </a:extLst>
          </p:cNvPr>
          <p:cNvSpPr>
            <a:spLocks noGrp="1"/>
          </p:cNvSpPr>
          <p:nvPr>
            <p:ph type="sldNum" sz="quarter" idx="12"/>
          </p:nvPr>
        </p:nvSpPr>
        <p:spPr>
          <a:xfrm>
            <a:off x="9448800" y="6492001"/>
            <a:ext cx="2743200" cy="365125"/>
          </a:xfrm>
        </p:spPr>
        <p:txBody>
          <a:bodyPr/>
          <a:lstStyle/>
          <a:p>
            <a:fld id="{99940ADD-6830-479D-B9AB-F7855D84FDA5}" type="slidenum">
              <a:rPr lang="zh-CN" altLang="en-US" sz="2400" smtClean="0"/>
              <a:t>6</a:t>
            </a:fld>
            <a:endParaRPr lang="zh-CN" altLang="en-US" sz="2400" dirty="0"/>
          </a:p>
        </p:txBody>
      </p:sp>
    </p:spTree>
    <p:extLst>
      <p:ext uri="{BB962C8B-B14F-4D97-AF65-F5344CB8AC3E}">
        <p14:creationId xmlns:p14="http://schemas.microsoft.com/office/powerpoint/2010/main" val="113404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22">
            <a:extLst>
              <a:ext uri="{FF2B5EF4-FFF2-40B4-BE49-F238E27FC236}">
                <a16:creationId xmlns:a16="http://schemas.microsoft.com/office/drawing/2014/main" id="{F8142259-EBA1-6950-CDAD-C0576B3A1BE2}"/>
              </a:ext>
            </a:extLst>
          </p:cNvPr>
          <p:cNvGraphicFramePr>
            <a:graphicFrameLocks noGrp="1"/>
          </p:cNvGraphicFramePr>
          <p:nvPr>
            <p:extLst>
              <p:ext uri="{D42A27DB-BD31-4B8C-83A1-F6EECF244321}">
                <p14:modId xmlns:p14="http://schemas.microsoft.com/office/powerpoint/2010/main" val="752689432"/>
              </p:ext>
            </p:extLst>
          </p:nvPr>
        </p:nvGraphicFramePr>
        <p:xfrm>
          <a:off x="536213" y="3675284"/>
          <a:ext cx="8042289" cy="2743200"/>
        </p:xfrm>
        <a:graphic>
          <a:graphicData uri="http://schemas.openxmlformats.org/drawingml/2006/table">
            <a:tbl>
              <a:tblPr firstRow="1" bandRow="1">
                <a:tableStyleId>{B301B821-A1FF-4177-AEE7-76D212191A09}</a:tableStyleId>
              </a:tblPr>
              <a:tblGrid>
                <a:gridCol w="1074292">
                  <a:extLst>
                    <a:ext uri="{9D8B030D-6E8A-4147-A177-3AD203B41FA5}">
                      <a16:colId xmlns:a16="http://schemas.microsoft.com/office/drawing/2014/main" val="4070655859"/>
                    </a:ext>
                  </a:extLst>
                </a:gridCol>
                <a:gridCol w="1134959">
                  <a:extLst>
                    <a:ext uri="{9D8B030D-6E8A-4147-A177-3AD203B41FA5}">
                      <a16:colId xmlns:a16="http://schemas.microsoft.com/office/drawing/2014/main" val="3239054505"/>
                    </a:ext>
                  </a:extLst>
                </a:gridCol>
                <a:gridCol w="1428613">
                  <a:extLst>
                    <a:ext uri="{9D8B030D-6E8A-4147-A177-3AD203B41FA5}">
                      <a16:colId xmlns:a16="http://schemas.microsoft.com/office/drawing/2014/main" val="2933433426"/>
                    </a:ext>
                  </a:extLst>
                </a:gridCol>
                <a:gridCol w="1531783">
                  <a:extLst>
                    <a:ext uri="{9D8B030D-6E8A-4147-A177-3AD203B41FA5}">
                      <a16:colId xmlns:a16="http://schemas.microsoft.com/office/drawing/2014/main" val="624840158"/>
                    </a:ext>
                  </a:extLst>
                </a:gridCol>
                <a:gridCol w="1297909">
                  <a:extLst>
                    <a:ext uri="{9D8B030D-6E8A-4147-A177-3AD203B41FA5}">
                      <a16:colId xmlns:a16="http://schemas.microsoft.com/office/drawing/2014/main" val="3751767631"/>
                    </a:ext>
                  </a:extLst>
                </a:gridCol>
                <a:gridCol w="1574733">
                  <a:extLst>
                    <a:ext uri="{9D8B030D-6E8A-4147-A177-3AD203B41FA5}">
                      <a16:colId xmlns:a16="http://schemas.microsoft.com/office/drawing/2014/main" val="3922087895"/>
                    </a:ext>
                  </a:extLst>
                </a:gridCol>
              </a:tblGrid>
              <a:tr h="151115">
                <a:tc>
                  <a:txBody>
                    <a:bodyPr/>
                    <a:lstStyle/>
                    <a:p>
                      <a:pPr algn="ctr"/>
                      <a:r>
                        <a:rPr lang="en-US" altLang="zh-CN" sz="1200" dirty="0">
                          <a:latin typeface="Times New Roman" panose="02020603050405020304" pitchFamily="18" charset="0"/>
                          <a:cs typeface="Times New Roman" panose="02020603050405020304" pitchFamily="18" charset="0"/>
                        </a:rPr>
                        <a:t>Superlayer</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Radius(mm)</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Num. of Layers</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Inclination(</a:t>
                      </a:r>
                      <a:r>
                        <a:rPr lang="en-US" altLang="zh-CN" sz="1200" dirty="0" err="1">
                          <a:latin typeface="Times New Roman" panose="02020603050405020304" pitchFamily="18" charset="0"/>
                          <a:cs typeface="Times New Roman" panose="02020603050405020304" pitchFamily="18" charset="0"/>
                        </a:rPr>
                        <a:t>mrad</a:t>
                      </a:r>
                      <a:r>
                        <a:rPr lang="en-US" altLang="zh-CN" sz="1200" dirty="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Num. of Cells</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2">
                        <a:lumMod val="60000"/>
                        <a:lumOff val="4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Cell size(mm)</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4091976266"/>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203.02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224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tc>
                  <a:txBody>
                    <a:bodyPr/>
                    <a:lstStyle/>
                    <a:p>
                      <a:pPr algn="ctr"/>
                      <a:r>
                        <a:rPr lang="en-US" altLang="zh-CN" sz="1200" dirty="0">
                          <a:latin typeface="Times New Roman" panose="02020603050405020304" pitchFamily="18" charset="0"/>
                          <a:cs typeface="Times New Roman" panose="02020603050405020304" pitchFamily="18" charset="0"/>
                        </a:rPr>
                        <a:t>6.83 to 8.06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05253338"/>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U</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261.25</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37.4 to 46.4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160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10.39 to 12.65</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15135846"/>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V</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331.52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-47.3 to -57.5</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192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10.93 to 12.87</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49887739"/>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417.58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224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11.88 to 13.67</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0695879"/>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U</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499.95</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44.4 to 50.8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256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12.35 to 13.96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88546594"/>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V</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579.38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-51.5 to -58.6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288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12.71 to 14.17</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78285059"/>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665.52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320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13.19 to 14.56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52576979"/>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A</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748.73</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352</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13.48 to 14.74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48835866"/>
                  </a:ext>
                </a:extLst>
              </a:tr>
              <a:tr h="269851">
                <a:tc>
                  <a:txBody>
                    <a:bodyPr/>
                    <a:lstStyle/>
                    <a:p>
                      <a:pPr algn="ctr"/>
                      <a:r>
                        <a:rPr lang="en-US" altLang="zh-CN" sz="1200" dirty="0">
                          <a:latin typeface="Times New Roman" panose="02020603050405020304" pitchFamily="18" charset="0"/>
                          <a:cs typeface="Times New Roman" panose="02020603050405020304" pitchFamily="18" charset="0"/>
                        </a:rPr>
                        <a:t>total</a:t>
                      </a:r>
                      <a:endParaRPr lang="zh-CN" altLang="en-US" sz="1200" dirty="0">
                        <a:latin typeface="Times New Roman" panose="02020603050405020304" pitchFamily="18" charset="0"/>
                        <a:cs typeface="Times New Roman" panose="02020603050405020304" pitchFamily="18"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200 to 834</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48</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altLang="zh-CN" sz="1200" dirty="0">
                          <a:latin typeface="Times New Roman" panose="02020603050405020304" pitchFamily="18" charset="0"/>
                          <a:cs typeface="Times New Roman" panose="02020603050405020304" pitchFamily="18" charset="0"/>
                        </a:rPr>
                        <a:t>12096</a:t>
                      </a: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endParaRPr lang="zh-CN" altLang="en-US" sz="120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3747104937"/>
                  </a:ext>
                </a:extLst>
              </a:tr>
            </a:tbl>
          </a:graphicData>
        </a:graphic>
      </p:graphicFrame>
      <p:sp>
        <p:nvSpPr>
          <p:cNvPr id="5" name="标题 2">
            <a:extLst>
              <a:ext uri="{FF2B5EF4-FFF2-40B4-BE49-F238E27FC236}">
                <a16:creationId xmlns:a16="http://schemas.microsoft.com/office/drawing/2014/main" id="{C4499D57-05D9-41EE-BFB9-B4ABD3978791}"/>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超小单元设计的整体丝层分布</a:t>
            </a:r>
          </a:p>
        </p:txBody>
      </p:sp>
      <p:sp>
        <p:nvSpPr>
          <p:cNvPr id="7" name="矩形 6">
            <a:extLst>
              <a:ext uri="{FF2B5EF4-FFF2-40B4-BE49-F238E27FC236}">
                <a16:creationId xmlns:a16="http://schemas.microsoft.com/office/drawing/2014/main" id="{F2C06D56-C944-8D37-58A8-D9185D6DFB56}"/>
              </a:ext>
            </a:extLst>
          </p:cNvPr>
          <p:cNvSpPr/>
          <p:nvPr/>
        </p:nvSpPr>
        <p:spPr>
          <a:xfrm>
            <a:off x="392397" y="1055083"/>
            <a:ext cx="8488067" cy="2127634"/>
          </a:xfrm>
          <a:prstGeom prst="rect">
            <a:avLst/>
          </a:prstGeom>
        </p:spPr>
        <p:txBody>
          <a:bodyPr wrap="square">
            <a:spAutoFit/>
          </a:bodyPr>
          <a:lstStyle/>
          <a:p>
            <a:pPr>
              <a:lnSpc>
                <a:spcPct val="150000"/>
              </a:lnSpc>
            </a:pPr>
            <a:r>
              <a:rPr lang="zh-CN" altLang="en-US" b="1" dirty="0">
                <a:solidFill>
                  <a:srgbClr val="FF0000"/>
                </a:solidFill>
              </a:rPr>
              <a:t>优化方案：</a:t>
            </a:r>
            <a:r>
              <a:rPr lang="zh-CN" altLang="en-US" b="1" dirty="0"/>
              <a:t>考虑系统性能需求，优化漂移单元</a:t>
            </a:r>
            <a:r>
              <a:rPr lang="zh-CN" altLang="en-US" b="1" dirty="0">
                <a:solidFill>
                  <a:srgbClr val="FF0000"/>
                </a:solidFill>
              </a:rPr>
              <a:t>（单元数、单元尺寸）；</a:t>
            </a:r>
            <a:endParaRPr lang="en-US" altLang="zh-CN" b="1" dirty="0"/>
          </a:p>
          <a:p>
            <a:pPr>
              <a:lnSpc>
                <a:spcPct val="150000"/>
              </a:lnSpc>
            </a:pPr>
            <a:r>
              <a:rPr lang="zh-CN" altLang="en-US" b="1" dirty="0">
                <a:solidFill>
                  <a:srgbClr val="FF0000"/>
                </a:solidFill>
              </a:rPr>
              <a:t>优势</a:t>
            </a:r>
            <a:r>
              <a:rPr lang="zh-CN" altLang="en-US" dirty="0"/>
              <a:t>：降低电子学通道数压力（</a:t>
            </a:r>
            <a:r>
              <a:rPr lang="en-US" altLang="zh-CN" dirty="0"/>
              <a:t>400kHz-&gt;200kHz)</a:t>
            </a:r>
            <a:r>
              <a:rPr lang="zh-CN" altLang="en-US" dirty="0"/>
              <a:t>，漂移距离短，信号持续时间短，洛伦兹角影响小；</a:t>
            </a:r>
            <a:endParaRPr lang="en-US" altLang="zh-CN" dirty="0"/>
          </a:p>
          <a:p>
            <a:pPr>
              <a:lnSpc>
                <a:spcPct val="150000"/>
              </a:lnSpc>
            </a:pPr>
            <a:r>
              <a:rPr lang="zh-CN" altLang="en-US" b="1" dirty="0">
                <a:solidFill>
                  <a:srgbClr val="00B050"/>
                </a:solidFill>
              </a:rPr>
              <a:t>难点</a:t>
            </a:r>
            <a:r>
              <a:rPr lang="zh-CN" altLang="en-US" dirty="0"/>
              <a:t>：</a:t>
            </a:r>
            <a:r>
              <a:rPr lang="en-US" altLang="zh-CN" dirty="0"/>
              <a:t>cell</a:t>
            </a:r>
            <a:r>
              <a:rPr lang="zh-CN" altLang="en-US" dirty="0"/>
              <a:t>大小约为</a:t>
            </a:r>
            <a:r>
              <a:rPr lang="en-US" altLang="zh-CN" dirty="0"/>
              <a:t>6.83mm</a:t>
            </a:r>
            <a:r>
              <a:rPr lang="zh-CN" altLang="en-US" dirty="0"/>
              <a:t>，设计需求更紧凑，探测器工艺难度提升、丝的物质量会略微提升；</a:t>
            </a:r>
          </a:p>
        </p:txBody>
      </p:sp>
      <p:pic>
        <p:nvPicPr>
          <p:cNvPr id="8" name="图片 7">
            <a:extLst>
              <a:ext uri="{FF2B5EF4-FFF2-40B4-BE49-F238E27FC236}">
                <a16:creationId xmlns:a16="http://schemas.microsoft.com/office/drawing/2014/main" id="{BD2E3EDB-1D14-D1B2-6D43-88775D15AC4B}"/>
              </a:ext>
            </a:extLst>
          </p:cNvPr>
          <p:cNvPicPr>
            <a:picLocks noChangeAspect="1"/>
          </p:cNvPicPr>
          <p:nvPr/>
        </p:nvPicPr>
        <p:blipFill>
          <a:blip r:embed="rId2"/>
          <a:stretch>
            <a:fillRect/>
          </a:stretch>
        </p:blipFill>
        <p:spPr>
          <a:xfrm>
            <a:off x="8621055" y="4431492"/>
            <a:ext cx="3528392" cy="2179761"/>
          </a:xfrm>
          <a:prstGeom prst="rect">
            <a:avLst/>
          </a:prstGeom>
        </p:spPr>
      </p:pic>
      <p:pic>
        <p:nvPicPr>
          <p:cNvPr id="10" name="内容占位符 4">
            <a:extLst>
              <a:ext uri="{FF2B5EF4-FFF2-40B4-BE49-F238E27FC236}">
                <a16:creationId xmlns:a16="http://schemas.microsoft.com/office/drawing/2014/main" id="{2599D055-22A3-F9C8-453A-0D8783B84F3F}"/>
              </a:ext>
            </a:extLst>
          </p:cNvPr>
          <p:cNvPicPr>
            <a:picLocks noChangeAspect="1"/>
          </p:cNvPicPr>
          <p:nvPr/>
        </p:nvPicPr>
        <p:blipFill>
          <a:blip r:embed="rId3"/>
          <a:stretch>
            <a:fillRect/>
          </a:stretch>
        </p:blipFill>
        <p:spPr>
          <a:xfrm>
            <a:off x="9264119" y="2011724"/>
            <a:ext cx="2885328" cy="2341987"/>
          </a:xfrm>
          <a:prstGeom prst="rect">
            <a:avLst/>
          </a:prstGeom>
        </p:spPr>
      </p:pic>
      <p:sp>
        <p:nvSpPr>
          <p:cNvPr id="2" name="灯片编号占位符 1">
            <a:extLst>
              <a:ext uri="{FF2B5EF4-FFF2-40B4-BE49-F238E27FC236}">
                <a16:creationId xmlns:a16="http://schemas.microsoft.com/office/drawing/2014/main" id="{DB6E013E-9664-EE14-21A5-0C332A4D864C}"/>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7</a:t>
            </a:fld>
            <a:endParaRPr lang="zh-CN" altLang="en-US" sz="2400" dirty="0"/>
          </a:p>
        </p:txBody>
      </p:sp>
    </p:spTree>
    <p:extLst>
      <p:ext uri="{BB962C8B-B14F-4D97-AF65-F5344CB8AC3E}">
        <p14:creationId xmlns:p14="http://schemas.microsoft.com/office/powerpoint/2010/main" val="1234824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57028-61CA-7600-0012-735461A573CE}"/>
              </a:ext>
            </a:extLst>
          </p:cNvPr>
          <p:cNvSpPr/>
          <p:nvPr/>
        </p:nvSpPr>
        <p:spPr>
          <a:xfrm>
            <a:off x="59668" y="993106"/>
            <a:ext cx="12072664" cy="1477328"/>
          </a:xfrm>
          <a:prstGeom prst="rect">
            <a:avLst/>
          </a:prstGeom>
        </p:spPr>
        <p:txBody>
          <a:bodyPr wrap="square">
            <a:spAutoFit/>
          </a:bodyPr>
          <a:lstStyle/>
          <a:p>
            <a:pPr indent="266700">
              <a:spcAft>
                <a:spcPts val="0"/>
              </a:spcAft>
            </a:pPr>
            <a:r>
              <a:rPr lang="zh-CN" altLang="en-US" kern="100" dirty="0">
                <a:latin typeface="等线" panose="02010600030101010101" pitchFamily="2" charset="-122"/>
                <a:cs typeface="宋体" panose="02010600030101010101" pitchFamily="2" charset="-122"/>
              </a:rPr>
              <a:t>计算条件：</a:t>
            </a:r>
            <a:r>
              <a:rPr lang="zh-CN" altLang="zh-CN" kern="100" dirty="0">
                <a:latin typeface="等线" panose="02010600030101010101" pitchFamily="2" charset="-122"/>
                <a:cs typeface="宋体" panose="02010600030101010101" pitchFamily="2" charset="-122"/>
              </a:rPr>
              <a:t>筒体直径</a:t>
            </a:r>
            <a:r>
              <a:rPr lang="en-US" altLang="zh-CN" kern="100" dirty="0">
                <a:latin typeface="等线" panose="02010600030101010101" pitchFamily="2" charset="-122"/>
                <a:cs typeface="宋体" panose="02010600030101010101" pitchFamily="2" charset="-122"/>
              </a:rPr>
              <a:t>1700</a:t>
            </a:r>
            <a:r>
              <a:rPr lang="zh-CN" altLang="zh-CN" kern="100" dirty="0">
                <a:latin typeface="等线" panose="02010600030101010101" pitchFamily="2" charset="-122"/>
                <a:cs typeface="宋体" panose="02010600030101010101" pitchFamily="2" charset="-122"/>
              </a:rPr>
              <a:t>毫米，长度</a:t>
            </a:r>
            <a:r>
              <a:rPr lang="en-US" altLang="zh-CN" kern="100" dirty="0">
                <a:latin typeface="等线" panose="02010600030101010101" pitchFamily="2" charset="-122"/>
                <a:cs typeface="宋体" panose="02010600030101010101" pitchFamily="2" charset="-122"/>
              </a:rPr>
              <a:t>2800</a:t>
            </a:r>
            <a:r>
              <a:rPr lang="zh-CN" altLang="zh-CN" kern="100" dirty="0">
                <a:latin typeface="等线" panose="02010600030101010101" pitchFamily="2" charset="-122"/>
                <a:cs typeface="宋体" panose="02010600030101010101" pitchFamily="2" charset="-122"/>
              </a:rPr>
              <a:t>毫米。</a:t>
            </a:r>
          </a:p>
          <a:p>
            <a:pPr indent="266700" algn="just">
              <a:spcAft>
                <a:spcPts val="0"/>
              </a:spcAft>
            </a:pPr>
            <a:r>
              <a:rPr lang="en-US" altLang="zh-CN" kern="100" dirty="0">
                <a:latin typeface="等线" panose="02010600030101010101" pitchFamily="2" charset="-122"/>
                <a:cs typeface="宋体" panose="02010600030101010101" pitchFamily="2" charset="-122"/>
              </a:rPr>
              <a:t>                  </a:t>
            </a:r>
            <a:r>
              <a:rPr lang="zh-CN" altLang="zh-CN" kern="100" dirty="0">
                <a:latin typeface="等线" panose="02010600030101010101" pitchFamily="2" charset="-122"/>
                <a:cs typeface="宋体" panose="02010600030101010101" pitchFamily="2" charset="-122"/>
              </a:rPr>
              <a:t>采用</a:t>
            </a:r>
            <a:r>
              <a:rPr lang="en-US" altLang="zh-CN" kern="100" dirty="0">
                <a:latin typeface="等线" panose="02010600030101010101" pitchFamily="2" charset="-122"/>
                <a:cs typeface="宋体" panose="02010600030101010101" pitchFamily="2" charset="-122"/>
              </a:rPr>
              <a:t>T700</a:t>
            </a:r>
            <a:r>
              <a:rPr lang="zh-CN" altLang="zh-CN" kern="100" dirty="0">
                <a:latin typeface="等线" panose="02010600030101010101" pitchFamily="2" charset="-122"/>
                <a:cs typeface="宋体" panose="02010600030101010101" pitchFamily="2" charset="-122"/>
              </a:rPr>
              <a:t>纤维，轴向受力</a:t>
            </a:r>
            <a:r>
              <a:rPr lang="en-US" altLang="zh-CN" kern="100" dirty="0">
                <a:solidFill>
                  <a:srgbClr val="FF0000"/>
                </a:solidFill>
                <a:latin typeface="等线" panose="02010600030101010101" pitchFamily="2" charset="-122"/>
                <a:cs typeface="宋体" panose="02010600030101010101" pitchFamily="2" charset="-122"/>
              </a:rPr>
              <a:t>20T</a:t>
            </a:r>
            <a:r>
              <a:rPr lang="zh-CN" altLang="zh-CN" kern="100" dirty="0">
                <a:latin typeface="等线" panose="02010600030101010101" pitchFamily="2" charset="-122"/>
                <a:cs typeface="宋体" panose="02010600030101010101" pitchFamily="2" charset="-122"/>
              </a:rPr>
              <a:t>。</a:t>
            </a:r>
          </a:p>
          <a:p>
            <a:pPr indent="266700" algn="just">
              <a:spcAft>
                <a:spcPts val="0"/>
              </a:spcAft>
            </a:pPr>
            <a:r>
              <a:rPr lang="en-US" altLang="zh-CN" kern="100" dirty="0">
                <a:latin typeface="等线" panose="02010600030101010101" pitchFamily="2" charset="-122"/>
                <a:cs typeface="宋体" panose="02010600030101010101" pitchFamily="2" charset="-122"/>
              </a:rPr>
              <a:t>                  </a:t>
            </a:r>
            <a:r>
              <a:rPr lang="zh-CN" altLang="zh-CN" kern="100" dirty="0">
                <a:latin typeface="等线" panose="02010600030101010101" pitchFamily="2" charset="-122"/>
                <a:cs typeface="宋体" panose="02010600030101010101" pitchFamily="2" charset="-122"/>
              </a:rPr>
              <a:t>碳纤维筒体两端用刚体单元连接，约束底端，顶端加载轴向载荷</a:t>
            </a:r>
            <a:r>
              <a:rPr lang="en-US" altLang="zh-CN" kern="100" dirty="0">
                <a:solidFill>
                  <a:srgbClr val="FF0000"/>
                </a:solidFill>
                <a:latin typeface="等线" panose="02010600030101010101" pitchFamily="2" charset="-122"/>
                <a:cs typeface="宋体" panose="02010600030101010101" pitchFamily="2" charset="-122"/>
              </a:rPr>
              <a:t>20T</a:t>
            </a:r>
            <a:r>
              <a:rPr lang="zh-CN" altLang="zh-CN" kern="100" dirty="0">
                <a:latin typeface="等线" panose="02010600030101010101" pitchFamily="2" charset="-122"/>
                <a:cs typeface="宋体" panose="02010600030101010101" pitchFamily="2" charset="-122"/>
              </a:rPr>
              <a:t>。</a:t>
            </a:r>
            <a:endParaRPr lang="en-US" altLang="zh-CN" kern="100" dirty="0">
              <a:latin typeface="等线" panose="02010600030101010101" pitchFamily="2" charset="-122"/>
              <a:cs typeface="宋体" panose="02010600030101010101" pitchFamily="2" charset="-122"/>
            </a:endParaRPr>
          </a:p>
          <a:p>
            <a:pPr indent="266700" algn="just">
              <a:spcAft>
                <a:spcPts val="0"/>
              </a:spcAft>
            </a:pPr>
            <a:endParaRPr lang="en-US" altLang="zh-CN" kern="100" dirty="0">
              <a:latin typeface="等线" panose="02010600030101010101" pitchFamily="2" charset="-122"/>
              <a:cs typeface="宋体" panose="02010600030101010101" pitchFamily="2" charset="-122"/>
            </a:endParaRPr>
          </a:p>
          <a:p>
            <a:pPr indent="266700" algn="just">
              <a:spcAft>
                <a:spcPts val="0"/>
              </a:spcAft>
            </a:pPr>
            <a:r>
              <a:rPr lang="zh-CN" altLang="en-US" kern="100" dirty="0">
                <a:latin typeface="等线" panose="02010600030101010101" pitchFamily="2" charset="-122"/>
                <a:cs typeface="宋体" panose="02010600030101010101" pitchFamily="2" charset="-122"/>
              </a:rPr>
              <a:t>碳纤维桶总厚度</a:t>
            </a:r>
            <a:r>
              <a:rPr lang="en-US" altLang="zh-CN" kern="100" dirty="0">
                <a:solidFill>
                  <a:srgbClr val="FF0000"/>
                </a:solidFill>
                <a:latin typeface="等线" panose="02010600030101010101" pitchFamily="2" charset="-122"/>
                <a:cs typeface="宋体" panose="02010600030101010101" pitchFamily="2" charset="-122"/>
              </a:rPr>
              <a:t>4.2mm</a:t>
            </a:r>
            <a:r>
              <a:rPr lang="en-US" altLang="zh-CN" kern="100" dirty="0">
                <a:latin typeface="等线" panose="02010600030101010101" pitchFamily="2" charset="-122"/>
                <a:cs typeface="宋体" panose="02010600030101010101" pitchFamily="2" charset="-122"/>
              </a:rPr>
              <a:t>,</a:t>
            </a:r>
            <a:r>
              <a:rPr lang="zh-CN" altLang="en-US" kern="100" dirty="0">
                <a:latin typeface="等线" panose="02010600030101010101" pitchFamily="2" charset="-122"/>
                <a:cs typeface="宋体" panose="02010600030101010101" pitchFamily="2" charset="-122"/>
              </a:rPr>
              <a:t>铺层角度</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en-US" kern="100" dirty="0">
                <a:cs typeface="宋体" panose="02010600030101010101" pitchFamily="2" charset="-122"/>
              </a:rPr>
              <a:t> </a:t>
            </a:r>
            <a:r>
              <a:rPr lang="en-US" altLang="zh-CN" kern="100" dirty="0">
                <a:cs typeface="宋体" panose="02010600030101010101" pitchFamily="2" charset="-122"/>
              </a:rPr>
              <a:t>,</a:t>
            </a:r>
            <a:r>
              <a:rPr lang="zh-CN" altLang="en-US" kern="100" dirty="0">
                <a:cs typeface="宋体" panose="02010600030101010101" pitchFamily="2" charset="-122"/>
              </a:rPr>
              <a:t>单层厚度</a:t>
            </a:r>
            <a:r>
              <a:rPr lang="en-US" altLang="zh-CN" kern="100" dirty="0">
                <a:cs typeface="宋体" panose="02010600030101010101" pitchFamily="2" charset="-122"/>
              </a:rPr>
              <a:t>0.2mm</a:t>
            </a:r>
            <a:endParaRPr lang="zh-CN" altLang="zh-CN" kern="100" dirty="0">
              <a:latin typeface="等线" panose="02010600030101010101" pitchFamily="2" charset="-122"/>
              <a:cs typeface="宋体" panose="02010600030101010101" pitchFamily="2" charset="-122"/>
            </a:endParaRPr>
          </a:p>
        </p:txBody>
      </p:sp>
      <p:pic>
        <p:nvPicPr>
          <p:cNvPr id="6" name="图片 5">
            <a:extLst>
              <a:ext uri="{FF2B5EF4-FFF2-40B4-BE49-F238E27FC236}">
                <a16:creationId xmlns:a16="http://schemas.microsoft.com/office/drawing/2014/main" id="{34BFC817-24F7-860C-D9BD-5B5F87C38616}"/>
              </a:ext>
            </a:extLst>
          </p:cNvPr>
          <p:cNvPicPr>
            <a:picLocks noChangeAspect="1"/>
          </p:cNvPicPr>
          <p:nvPr/>
        </p:nvPicPr>
        <p:blipFill>
          <a:blip r:embed="rId2"/>
          <a:stretch>
            <a:fillRect/>
          </a:stretch>
        </p:blipFill>
        <p:spPr>
          <a:xfrm>
            <a:off x="8021673" y="2582614"/>
            <a:ext cx="3933056" cy="3594537"/>
          </a:xfrm>
          <a:prstGeom prst="rect">
            <a:avLst/>
          </a:prstGeom>
        </p:spPr>
      </p:pic>
      <p:pic>
        <p:nvPicPr>
          <p:cNvPr id="7" name="图片 6">
            <a:extLst>
              <a:ext uri="{FF2B5EF4-FFF2-40B4-BE49-F238E27FC236}">
                <a16:creationId xmlns:a16="http://schemas.microsoft.com/office/drawing/2014/main" id="{4CCAB38D-D29E-4247-6BD0-D8B15AFA7052}"/>
              </a:ext>
            </a:extLst>
          </p:cNvPr>
          <p:cNvPicPr>
            <a:picLocks noChangeAspect="1"/>
          </p:cNvPicPr>
          <p:nvPr/>
        </p:nvPicPr>
        <p:blipFill>
          <a:blip r:embed="rId3"/>
          <a:stretch>
            <a:fillRect/>
          </a:stretch>
        </p:blipFill>
        <p:spPr>
          <a:xfrm>
            <a:off x="588126" y="2582614"/>
            <a:ext cx="6816080" cy="3659910"/>
          </a:xfrm>
          <a:prstGeom prst="rect">
            <a:avLst/>
          </a:prstGeom>
        </p:spPr>
      </p:pic>
      <p:sp>
        <p:nvSpPr>
          <p:cNvPr id="8" name="矩形 7">
            <a:extLst>
              <a:ext uri="{FF2B5EF4-FFF2-40B4-BE49-F238E27FC236}">
                <a16:creationId xmlns:a16="http://schemas.microsoft.com/office/drawing/2014/main" id="{3F49F2BD-22A2-BCB9-30C8-7163D4ED18FC}"/>
              </a:ext>
            </a:extLst>
          </p:cNvPr>
          <p:cNvSpPr/>
          <p:nvPr/>
        </p:nvSpPr>
        <p:spPr>
          <a:xfrm>
            <a:off x="920348" y="6280570"/>
            <a:ext cx="5952142" cy="369332"/>
          </a:xfrm>
          <a:prstGeom prst="rect">
            <a:avLst/>
          </a:prstGeom>
        </p:spPr>
        <p:txBody>
          <a:bodyPr wrap="none">
            <a:spAutoFit/>
          </a:bodyPr>
          <a:lstStyle/>
          <a:p>
            <a:r>
              <a:rPr lang="zh-CN" altLang="zh-CN" kern="100" dirty="0">
                <a:solidFill>
                  <a:srgbClr val="122185"/>
                </a:solidFill>
                <a:cs typeface="宋体" panose="02010600030101010101" pitchFamily="2" charset="-122"/>
              </a:rPr>
              <a:t>最大位移</a:t>
            </a:r>
            <a:r>
              <a:rPr lang="en-US" altLang="zh-CN" kern="100" dirty="0">
                <a:solidFill>
                  <a:srgbClr val="FF0000"/>
                </a:solidFill>
                <a:cs typeface="宋体" panose="02010600030101010101" pitchFamily="2" charset="-122"/>
              </a:rPr>
              <a:t>0.26mm</a:t>
            </a:r>
            <a:r>
              <a:rPr lang="en-US" altLang="zh-CN" kern="100" dirty="0">
                <a:solidFill>
                  <a:srgbClr val="122185"/>
                </a:solidFill>
                <a:cs typeface="宋体" panose="02010600030101010101" pitchFamily="2" charset="-122"/>
              </a:rPr>
              <a:t>                                    </a:t>
            </a:r>
            <a:r>
              <a:rPr lang="zh-CN" altLang="zh-CN" kern="100" dirty="0">
                <a:solidFill>
                  <a:srgbClr val="122185"/>
                </a:solidFill>
                <a:cs typeface="宋体" panose="02010600030101010101" pitchFamily="2" charset="-122"/>
              </a:rPr>
              <a:t>最大压缩应力</a:t>
            </a:r>
            <a:r>
              <a:rPr lang="en-US" altLang="zh-CN" kern="100" dirty="0">
                <a:solidFill>
                  <a:srgbClr val="FF0000"/>
                </a:solidFill>
                <a:cs typeface="宋体" panose="02010600030101010101" pitchFamily="2" charset="-122"/>
              </a:rPr>
              <a:t>13.1MPa</a:t>
            </a:r>
            <a:endParaRPr lang="zh-CN" altLang="en-US" dirty="0">
              <a:solidFill>
                <a:srgbClr val="FF0000"/>
              </a:solidFill>
            </a:endParaRPr>
          </a:p>
        </p:txBody>
      </p:sp>
      <p:sp>
        <p:nvSpPr>
          <p:cNvPr id="9" name="矩形 8">
            <a:extLst>
              <a:ext uri="{FF2B5EF4-FFF2-40B4-BE49-F238E27FC236}">
                <a16:creationId xmlns:a16="http://schemas.microsoft.com/office/drawing/2014/main" id="{B62B9B6F-A72A-3F18-5BC1-0B592F932AB4}"/>
              </a:ext>
            </a:extLst>
          </p:cNvPr>
          <p:cNvSpPr/>
          <p:nvPr/>
        </p:nvSpPr>
        <p:spPr>
          <a:xfrm>
            <a:off x="7928193" y="6177151"/>
            <a:ext cx="4370990" cy="646331"/>
          </a:xfrm>
          <a:prstGeom prst="rect">
            <a:avLst/>
          </a:prstGeom>
        </p:spPr>
        <p:txBody>
          <a:bodyPr wrap="square">
            <a:spAutoFit/>
          </a:bodyPr>
          <a:lstStyle/>
          <a:p>
            <a:r>
              <a:rPr lang="zh-CN" altLang="zh-CN" kern="100" dirty="0">
                <a:solidFill>
                  <a:srgbClr val="122185"/>
                </a:solidFill>
                <a:cs typeface="宋体" panose="02010600030101010101" pitchFamily="2" charset="-122"/>
              </a:rPr>
              <a:t>临界失稳系数为</a:t>
            </a:r>
            <a:r>
              <a:rPr lang="en-US" altLang="zh-CN" kern="100" dirty="0">
                <a:solidFill>
                  <a:srgbClr val="FF0000"/>
                </a:solidFill>
                <a:cs typeface="宋体" panose="02010600030101010101" pitchFamily="2" charset="-122"/>
              </a:rPr>
              <a:t>12.8</a:t>
            </a:r>
            <a:r>
              <a:rPr lang="zh-CN" altLang="zh-CN" kern="100" dirty="0">
                <a:solidFill>
                  <a:srgbClr val="122185"/>
                </a:solidFill>
                <a:cs typeface="宋体" panose="02010600030101010101" pitchFamily="2" charset="-122"/>
              </a:rPr>
              <a:t>，即临界失稳载荷为</a:t>
            </a:r>
            <a:r>
              <a:rPr lang="en-US" altLang="zh-CN" kern="100" dirty="0">
                <a:solidFill>
                  <a:srgbClr val="FF0000"/>
                </a:solidFill>
                <a:cs typeface="宋体" panose="02010600030101010101" pitchFamily="2" charset="-122"/>
              </a:rPr>
              <a:t>256T</a:t>
            </a:r>
            <a:endParaRPr lang="zh-CN" altLang="en-US" dirty="0">
              <a:solidFill>
                <a:srgbClr val="FF0000"/>
              </a:solidFill>
            </a:endParaRPr>
          </a:p>
        </p:txBody>
      </p:sp>
      <p:sp>
        <p:nvSpPr>
          <p:cNvPr id="12" name="标题 2">
            <a:extLst>
              <a:ext uri="{FF2B5EF4-FFF2-40B4-BE49-F238E27FC236}">
                <a16:creationId xmlns:a16="http://schemas.microsoft.com/office/drawing/2014/main" id="{38E6F7BB-C7DF-C9BA-4AF5-888800D78275}"/>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碳纤维外桶形变计算</a:t>
            </a:r>
          </a:p>
        </p:txBody>
      </p:sp>
      <p:sp>
        <p:nvSpPr>
          <p:cNvPr id="2" name="灯片编号占位符 1">
            <a:extLst>
              <a:ext uri="{FF2B5EF4-FFF2-40B4-BE49-F238E27FC236}">
                <a16:creationId xmlns:a16="http://schemas.microsoft.com/office/drawing/2014/main" id="{635BAE7C-1027-5643-FFA0-DD1ED45D8682}"/>
              </a:ext>
            </a:extLst>
          </p:cNvPr>
          <p:cNvSpPr>
            <a:spLocks noGrp="1"/>
          </p:cNvSpPr>
          <p:nvPr>
            <p:ph type="sldNum" sz="quarter" idx="12"/>
          </p:nvPr>
        </p:nvSpPr>
        <p:spPr>
          <a:xfrm>
            <a:off x="9448800" y="6492875"/>
            <a:ext cx="2743200" cy="365125"/>
          </a:xfrm>
        </p:spPr>
        <p:txBody>
          <a:bodyPr/>
          <a:lstStyle/>
          <a:p>
            <a:fld id="{99940ADD-6830-479D-B9AB-F7855D84FDA5}" type="slidenum">
              <a:rPr lang="zh-CN" altLang="en-US" sz="2400" smtClean="0"/>
              <a:t>8</a:t>
            </a:fld>
            <a:endParaRPr lang="zh-CN" altLang="en-US" sz="2400" dirty="0"/>
          </a:p>
        </p:txBody>
      </p:sp>
    </p:spTree>
    <p:extLst>
      <p:ext uri="{BB962C8B-B14F-4D97-AF65-F5344CB8AC3E}">
        <p14:creationId xmlns:p14="http://schemas.microsoft.com/office/powerpoint/2010/main" val="275271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ADD2FD3-3E55-9693-FCCB-0282601B19FE}"/>
              </a:ext>
            </a:extLst>
          </p:cNvPr>
          <p:cNvPicPr>
            <a:picLocks noChangeAspect="1"/>
          </p:cNvPicPr>
          <p:nvPr/>
        </p:nvPicPr>
        <p:blipFill>
          <a:blip r:embed="rId2"/>
          <a:stretch>
            <a:fillRect/>
          </a:stretch>
        </p:blipFill>
        <p:spPr>
          <a:xfrm>
            <a:off x="6928621" y="3454026"/>
            <a:ext cx="4118087" cy="2951018"/>
          </a:xfrm>
          <a:prstGeom prst="rect">
            <a:avLst/>
          </a:prstGeom>
        </p:spPr>
      </p:pic>
      <p:sp>
        <p:nvSpPr>
          <p:cNvPr id="4" name="标题 2">
            <a:extLst>
              <a:ext uri="{FF2B5EF4-FFF2-40B4-BE49-F238E27FC236}">
                <a16:creationId xmlns:a16="http://schemas.microsoft.com/office/drawing/2014/main" id="{1A52EAD3-C21C-18B5-B527-7E26E307A780}"/>
              </a:ext>
            </a:extLst>
          </p:cNvPr>
          <p:cNvSpPr txBox="1">
            <a:spLocks/>
          </p:cNvSpPr>
          <p:nvPr/>
        </p:nvSpPr>
        <p:spPr>
          <a:xfrm>
            <a:off x="1006011" y="139191"/>
            <a:ext cx="9946340" cy="5641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探测器端面受力分析优化</a:t>
            </a:r>
          </a:p>
        </p:txBody>
      </p:sp>
      <p:sp>
        <p:nvSpPr>
          <p:cNvPr id="6" name="文本框 5">
            <a:extLst>
              <a:ext uri="{FF2B5EF4-FFF2-40B4-BE49-F238E27FC236}">
                <a16:creationId xmlns:a16="http://schemas.microsoft.com/office/drawing/2014/main" id="{4172C3B3-33F6-A5B5-F4ED-F53A4D2B98F9}"/>
              </a:ext>
            </a:extLst>
          </p:cNvPr>
          <p:cNvSpPr txBox="1"/>
          <p:nvPr/>
        </p:nvSpPr>
        <p:spPr>
          <a:xfrm>
            <a:off x="402836" y="1120505"/>
            <a:ext cx="2993507" cy="2270814"/>
          </a:xfrm>
          <a:prstGeom prst="rect">
            <a:avLst/>
          </a:prstGeom>
          <a:solidFill>
            <a:schemeClr val="bg1"/>
          </a:solidFill>
        </p:spPr>
        <p:txBody>
          <a:bodyPr wrap="square" rtlCol="0">
            <a:spAutoFit/>
          </a:bodyPr>
          <a:lstStyle/>
          <a:p>
            <a:pPr marL="285750" indent="-285750">
              <a:lnSpc>
                <a:spcPct val="150000"/>
              </a:lnSpc>
              <a:buFont typeface="Wingdings" panose="05000000000000000000" pitchFamily="2" charset="2"/>
              <a:buChar char="Ø"/>
            </a:pPr>
            <a:r>
              <a:rPr lang="zh-CN" altLang="en-US" sz="1600" dirty="0"/>
              <a:t>计算条件：端面板厚度</a:t>
            </a:r>
            <a:r>
              <a:rPr lang="en-US" altLang="zh-CN" sz="1600" dirty="0"/>
              <a:t>15mm</a:t>
            </a:r>
            <a:r>
              <a:rPr lang="zh-CN" altLang="en-US" sz="1600" dirty="0"/>
              <a:t>，</a:t>
            </a:r>
            <a:r>
              <a:rPr lang="en-US" altLang="zh-CN" sz="1600" dirty="0">
                <a:solidFill>
                  <a:srgbClr val="FF0000"/>
                </a:solidFill>
              </a:rPr>
              <a:t>20T</a:t>
            </a:r>
            <a:r>
              <a:rPr lang="zh-CN" altLang="en-US" sz="1600" dirty="0"/>
              <a:t>拉力下</a:t>
            </a:r>
            <a:endParaRPr lang="en-US" altLang="zh-CN" sz="1600" dirty="0"/>
          </a:p>
          <a:p>
            <a:pPr>
              <a:lnSpc>
                <a:spcPct val="150000"/>
              </a:lnSpc>
            </a:pPr>
            <a:r>
              <a:rPr lang="zh-CN" altLang="en-US" sz="1600" dirty="0"/>
              <a:t>   （端面受力</a:t>
            </a:r>
            <a:r>
              <a:rPr lang="en-US" altLang="zh-CN" sz="1600" dirty="0"/>
              <a:t>10T+</a:t>
            </a:r>
            <a:r>
              <a:rPr lang="zh-CN" altLang="en-US" sz="1600" dirty="0"/>
              <a:t>内环受力</a:t>
            </a:r>
            <a:r>
              <a:rPr lang="en-US" altLang="zh-CN" sz="1600" dirty="0"/>
              <a:t>10T</a:t>
            </a:r>
            <a:r>
              <a:rPr lang="zh-CN" altLang="en-US" sz="1600" dirty="0"/>
              <a:t>）</a:t>
            </a:r>
            <a:endParaRPr lang="en-US" altLang="zh-CN" sz="1600" dirty="0"/>
          </a:p>
          <a:p>
            <a:pPr marL="285750" indent="-285750">
              <a:lnSpc>
                <a:spcPct val="150000"/>
              </a:lnSpc>
              <a:buFont typeface="Wingdings" panose="05000000000000000000" pitchFamily="2" charset="2"/>
              <a:buChar char="Ø"/>
            </a:pPr>
            <a:r>
              <a:rPr lang="zh-CN" altLang="en-US" sz="1600" dirty="0"/>
              <a:t>台阶高度</a:t>
            </a:r>
            <a:r>
              <a:rPr lang="en-US" altLang="zh-CN" sz="1600" dirty="0"/>
              <a:t>&gt;80mm</a:t>
            </a:r>
            <a:r>
              <a:rPr lang="zh-CN" altLang="en-US" sz="1600" dirty="0"/>
              <a:t>时，端面形变量趋于平缓，</a:t>
            </a:r>
            <a:r>
              <a:rPr lang="zh-CN" altLang="en-US" sz="1600" dirty="0">
                <a:solidFill>
                  <a:srgbClr val="FF0000"/>
                </a:solidFill>
              </a:rPr>
              <a:t>目前设计为</a:t>
            </a:r>
            <a:r>
              <a:rPr lang="en-US" altLang="zh-CN" sz="1600" dirty="0">
                <a:solidFill>
                  <a:srgbClr val="FF0000"/>
                </a:solidFill>
              </a:rPr>
              <a:t>29</a:t>
            </a:r>
            <a:r>
              <a:rPr lang="zh-CN" altLang="en-US" sz="1600" dirty="0">
                <a:solidFill>
                  <a:srgbClr val="FF0000"/>
                </a:solidFill>
              </a:rPr>
              <a:t>个台阶，</a:t>
            </a:r>
            <a:r>
              <a:rPr lang="en-US" altLang="zh-CN" sz="1600" dirty="0">
                <a:solidFill>
                  <a:srgbClr val="FF0000"/>
                </a:solidFill>
              </a:rPr>
              <a:t>87mm</a:t>
            </a:r>
            <a:r>
              <a:rPr lang="zh-CN" altLang="en-US" sz="1600" dirty="0">
                <a:solidFill>
                  <a:srgbClr val="FF0000"/>
                </a:solidFill>
              </a:rPr>
              <a:t>台阶高度。</a:t>
            </a:r>
            <a:endParaRPr lang="en-US" altLang="zh-CN" sz="1600" dirty="0">
              <a:solidFill>
                <a:srgbClr val="FF0000"/>
              </a:solidFill>
            </a:endParaRPr>
          </a:p>
        </p:txBody>
      </p:sp>
      <p:pic>
        <p:nvPicPr>
          <p:cNvPr id="7" name="图片 6">
            <a:extLst>
              <a:ext uri="{FF2B5EF4-FFF2-40B4-BE49-F238E27FC236}">
                <a16:creationId xmlns:a16="http://schemas.microsoft.com/office/drawing/2014/main" id="{E08C0E29-48C9-EE3C-76C9-0E91583D3A13}"/>
              </a:ext>
            </a:extLst>
          </p:cNvPr>
          <p:cNvPicPr>
            <a:picLocks noChangeAspect="1"/>
          </p:cNvPicPr>
          <p:nvPr/>
        </p:nvPicPr>
        <p:blipFill>
          <a:blip r:embed="rId3"/>
          <a:srcRect t="7212" r="-969"/>
          <a:stretch>
            <a:fillRect/>
          </a:stretch>
        </p:blipFill>
        <p:spPr>
          <a:xfrm>
            <a:off x="6541477" y="896781"/>
            <a:ext cx="4717414" cy="2718260"/>
          </a:xfrm>
          <a:prstGeom prst="rect">
            <a:avLst/>
          </a:prstGeom>
        </p:spPr>
      </p:pic>
      <p:pic>
        <p:nvPicPr>
          <p:cNvPr id="8" name="图片 7">
            <a:extLst>
              <a:ext uri="{FF2B5EF4-FFF2-40B4-BE49-F238E27FC236}">
                <a16:creationId xmlns:a16="http://schemas.microsoft.com/office/drawing/2014/main" id="{7F6EB126-9C03-7890-AB59-FD63988D6296}"/>
              </a:ext>
            </a:extLst>
          </p:cNvPr>
          <p:cNvPicPr>
            <a:picLocks noChangeAspect="1"/>
          </p:cNvPicPr>
          <p:nvPr/>
        </p:nvPicPr>
        <p:blipFill>
          <a:blip r:embed="rId4"/>
          <a:stretch>
            <a:fillRect/>
          </a:stretch>
        </p:blipFill>
        <p:spPr>
          <a:xfrm>
            <a:off x="3616110" y="1008660"/>
            <a:ext cx="2822814" cy="2494503"/>
          </a:xfrm>
          <a:prstGeom prst="rect">
            <a:avLst/>
          </a:prstGeom>
        </p:spPr>
      </p:pic>
      <p:pic>
        <p:nvPicPr>
          <p:cNvPr id="11" name="图片 10">
            <a:extLst>
              <a:ext uri="{FF2B5EF4-FFF2-40B4-BE49-F238E27FC236}">
                <a16:creationId xmlns:a16="http://schemas.microsoft.com/office/drawing/2014/main" id="{2945B13D-3373-6921-92F1-0616AF57BEB0}"/>
              </a:ext>
            </a:extLst>
          </p:cNvPr>
          <p:cNvPicPr>
            <a:picLocks noChangeAspect="1"/>
          </p:cNvPicPr>
          <p:nvPr/>
        </p:nvPicPr>
        <p:blipFill>
          <a:blip r:embed="rId5"/>
          <a:stretch>
            <a:fillRect/>
          </a:stretch>
        </p:blipFill>
        <p:spPr>
          <a:xfrm>
            <a:off x="776554" y="3986902"/>
            <a:ext cx="2348906" cy="2371295"/>
          </a:xfrm>
          <a:prstGeom prst="rect">
            <a:avLst/>
          </a:prstGeom>
        </p:spPr>
      </p:pic>
      <p:sp>
        <p:nvSpPr>
          <p:cNvPr id="12" name="文本框 11">
            <a:extLst>
              <a:ext uri="{FF2B5EF4-FFF2-40B4-BE49-F238E27FC236}">
                <a16:creationId xmlns:a16="http://schemas.microsoft.com/office/drawing/2014/main" id="{52FC9930-C8C0-00BF-A543-40AF39448925}"/>
              </a:ext>
            </a:extLst>
          </p:cNvPr>
          <p:cNvSpPr txBox="1"/>
          <p:nvPr/>
        </p:nvSpPr>
        <p:spPr>
          <a:xfrm>
            <a:off x="503320" y="3570683"/>
            <a:ext cx="2993507" cy="424155"/>
          </a:xfrm>
          <a:prstGeom prst="rect">
            <a:avLst/>
          </a:prstGeom>
          <a:solidFill>
            <a:schemeClr val="bg1"/>
          </a:solidFill>
        </p:spPr>
        <p:txBody>
          <a:bodyPr wrap="square" rtlCol="0">
            <a:spAutoFit/>
          </a:bodyPr>
          <a:lstStyle/>
          <a:p>
            <a:pPr marL="285750" indent="-285750">
              <a:lnSpc>
                <a:spcPct val="150000"/>
              </a:lnSpc>
              <a:buFont typeface="Wingdings" panose="05000000000000000000" pitchFamily="2" charset="2"/>
              <a:buChar char="Ø"/>
            </a:pPr>
            <a:r>
              <a:rPr lang="zh-CN" altLang="en-US" sz="1600" dirty="0"/>
              <a:t>无孔端面板形变计算</a:t>
            </a:r>
            <a:endParaRPr lang="en-US" altLang="zh-CN" sz="1600" dirty="0"/>
          </a:p>
        </p:txBody>
      </p:sp>
      <p:sp>
        <p:nvSpPr>
          <p:cNvPr id="5" name="文本框 4">
            <a:extLst>
              <a:ext uri="{FF2B5EF4-FFF2-40B4-BE49-F238E27FC236}">
                <a16:creationId xmlns:a16="http://schemas.microsoft.com/office/drawing/2014/main" id="{DFDFB71F-F0A4-BBB3-9834-7C865D18C6A3}"/>
              </a:ext>
            </a:extLst>
          </p:cNvPr>
          <p:cNvSpPr txBox="1"/>
          <p:nvPr/>
        </p:nvSpPr>
        <p:spPr>
          <a:xfrm>
            <a:off x="7594737" y="6405044"/>
            <a:ext cx="2993507" cy="424155"/>
          </a:xfrm>
          <a:prstGeom prst="rect">
            <a:avLst/>
          </a:prstGeom>
          <a:solidFill>
            <a:schemeClr val="bg1"/>
          </a:solidFill>
        </p:spPr>
        <p:txBody>
          <a:bodyPr wrap="square" rtlCol="0">
            <a:spAutoFit/>
          </a:bodyPr>
          <a:lstStyle/>
          <a:p>
            <a:pPr algn="ctr">
              <a:lnSpc>
                <a:spcPct val="150000"/>
              </a:lnSpc>
            </a:pPr>
            <a:r>
              <a:rPr lang="en-US" altLang="zh-CN" sz="1600" dirty="0"/>
              <a:t>10mm</a:t>
            </a:r>
            <a:r>
              <a:rPr lang="zh-CN" altLang="en-US" sz="1600" dirty="0"/>
              <a:t>端面板形变计算</a:t>
            </a:r>
            <a:endParaRPr lang="en-US" altLang="zh-CN" sz="1600" dirty="0"/>
          </a:p>
        </p:txBody>
      </p:sp>
      <p:sp>
        <p:nvSpPr>
          <p:cNvPr id="9" name="文本框 8">
            <a:extLst>
              <a:ext uri="{FF2B5EF4-FFF2-40B4-BE49-F238E27FC236}">
                <a16:creationId xmlns:a16="http://schemas.microsoft.com/office/drawing/2014/main" id="{1D631C56-6485-91B2-1C4B-EC1CD27C31AF}"/>
              </a:ext>
            </a:extLst>
          </p:cNvPr>
          <p:cNvSpPr txBox="1"/>
          <p:nvPr/>
        </p:nvSpPr>
        <p:spPr>
          <a:xfrm>
            <a:off x="503319" y="6372535"/>
            <a:ext cx="2993507" cy="424155"/>
          </a:xfrm>
          <a:prstGeom prst="rect">
            <a:avLst/>
          </a:prstGeom>
          <a:solidFill>
            <a:schemeClr val="bg1"/>
          </a:solidFill>
        </p:spPr>
        <p:txBody>
          <a:bodyPr wrap="square" rtlCol="0">
            <a:spAutoFit/>
          </a:bodyPr>
          <a:lstStyle/>
          <a:p>
            <a:pPr>
              <a:lnSpc>
                <a:spcPct val="150000"/>
              </a:lnSpc>
            </a:pPr>
            <a:r>
              <a:rPr lang="zh-CN" altLang="en-US" sz="1600" dirty="0">
                <a:solidFill>
                  <a:srgbClr val="FF0000"/>
                </a:solidFill>
              </a:rPr>
              <a:t>后续优化端面板带孔模拟。</a:t>
            </a:r>
            <a:endParaRPr lang="en-US" altLang="zh-CN" sz="1600" dirty="0">
              <a:solidFill>
                <a:srgbClr val="FF0000"/>
              </a:solidFill>
            </a:endParaRPr>
          </a:p>
        </p:txBody>
      </p:sp>
      <p:sp>
        <p:nvSpPr>
          <p:cNvPr id="13" name="灯片编号占位符 12">
            <a:extLst>
              <a:ext uri="{FF2B5EF4-FFF2-40B4-BE49-F238E27FC236}">
                <a16:creationId xmlns:a16="http://schemas.microsoft.com/office/drawing/2014/main" id="{2F991351-F5A7-46C8-3758-B15FC31A3D49}"/>
              </a:ext>
            </a:extLst>
          </p:cNvPr>
          <p:cNvSpPr>
            <a:spLocks noGrp="1"/>
          </p:cNvSpPr>
          <p:nvPr>
            <p:ph type="sldNum" sz="quarter" idx="12"/>
          </p:nvPr>
        </p:nvSpPr>
        <p:spPr>
          <a:xfrm>
            <a:off x="9448800" y="6482339"/>
            <a:ext cx="2743200" cy="365125"/>
          </a:xfrm>
        </p:spPr>
        <p:txBody>
          <a:bodyPr/>
          <a:lstStyle/>
          <a:p>
            <a:fld id="{99940ADD-6830-479D-B9AB-F7855D84FDA5}" type="slidenum">
              <a:rPr lang="zh-CN" altLang="en-US" sz="2400" smtClean="0"/>
              <a:t>9</a:t>
            </a:fld>
            <a:endParaRPr lang="zh-CN" altLang="en-US" sz="2400"/>
          </a:p>
        </p:txBody>
      </p:sp>
      <p:pic>
        <p:nvPicPr>
          <p:cNvPr id="10" name="图片 9">
            <a:extLst>
              <a:ext uri="{FF2B5EF4-FFF2-40B4-BE49-F238E27FC236}">
                <a16:creationId xmlns:a16="http://schemas.microsoft.com/office/drawing/2014/main" id="{955C8B07-AE28-EDAF-F8BD-00F6B0E326C7}"/>
              </a:ext>
            </a:extLst>
          </p:cNvPr>
          <p:cNvPicPr>
            <a:picLocks noChangeAspect="1"/>
          </p:cNvPicPr>
          <p:nvPr/>
        </p:nvPicPr>
        <p:blipFill>
          <a:blip r:embed="rId6"/>
          <a:stretch>
            <a:fillRect/>
          </a:stretch>
        </p:blipFill>
        <p:spPr>
          <a:xfrm>
            <a:off x="3066210" y="3808437"/>
            <a:ext cx="3759858" cy="2625023"/>
          </a:xfrm>
          <a:prstGeom prst="rect">
            <a:avLst/>
          </a:prstGeom>
        </p:spPr>
      </p:pic>
    </p:spTree>
    <p:extLst>
      <p:ext uri="{BB962C8B-B14F-4D97-AF65-F5344CB8AC3E}">
        <p14:creationId xmlns:p14="http://schemas.microsoft.com/office/powerpoint/2010/main" val="37957650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2144</Words>
  <Application>Microsoft Office PowerPoint</Application>
  <PresentationFormat>宽屏</PresentationFormat>
  <Paragraphs>378</Paragraphs>
  <Slides>29</Slides>
  <Notes>20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29</vt:i4>
      </vt:variant>
    </vt:vector>
  </HeadingPairs>
  <TitlesOfParts>
    <vt:vector size="43" baseType="lpstr">
      <vt:lpstr>Wingdings</vt:lpstr>
      <vt:lpstr>Symbol</vt:lpstr>
      <vt:lpstr>黑体</vt:lpstr>
      <vt:lpstr>Cambria Math</vt:lpstr>
      <vt:lpstr>Calibri</vt:lpstr>
      <vt:lpstr>等线</vt:lpstr>
      <vt:lpstr>宋体</vt:lpstr>
      <vt:lpstr>STZhongsong</vt:lpstr>
      <vt:lpstr>楷体</vt:lpstr>
      <vt:lpstr>Times New Roman</vt:lpstr>
      <vt:lpstr>微软雅黑</vt:lpstr>
      <vt:lpstr>Arial</vt:lpstr>
      <vt:lpstr>Office 主题​​</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10mm单元小样机-气体增益测试</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zhijie li</dc:creator>
  <cp:lastModifiedBy>zhijie li</cp:lastModifiedBy>
  <cp:revision>50</cp:revision>
  <dcterms:created xsi:type="dcterms:W3CDTF">2024-09-05T14:18:55Z</dcterms:created>
  <dcterms:modified xsi:type="dcterms:W3CDTF">2025-08-21T04:02:53Z</dcterms:modified>
</cp:coreProperties>
</file>