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JPG" ContentType="image/.jpg"/>
  <Default Extension="png" ContentType="image/pn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58" r:id="rId5"/>
    <p:sldId id="259" r:id="rId6"/>
    <p:sldId id="260" r:id="rId7"/>
    <p:sldId id="261" r:id="rId8"/>
    <p:sldId id="262" r:id="rId9"/>
    <p:sldId id="263" r:id="rId10"/>
    <p:sldId id="275" r:id="rId11"/>
    <p:sldId id="264" r:id="rId12"/>
    <p:sldId id="277" r:id="rId13"/>
    <p:sldId id="276" r:id="rId14"/>
    <p:sldId id="272" r:id="rId15"/>
    <p:sldId id="274" r:id="rId16"/>
    <p:sldId id="266" r:id="rId17"/>
    <p:sldId id="280" r:id="rId18"/>
    <p:sldId id="282" r:id="rId19"/>
    <p:sldId id="267" r:id="rId20"/>
    <p:sldId id="269" r:id="rId21"/>
  </p:sldIdLst>
  <p:sldSz cx="12192000" cy="6858000" type="screen16x9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5" userDrawn="1">
          <p15:clr>
            <a:srgbClr val="A4A3A4"/>
          </p15:clr>
        </p15:guide>
        <p15:guide id="2" pos="40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杨 文理" initials="杨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clrMru>
    <a:srgbClr val="4472C4"/>
    <a:srgbClr val="FFFFFF"/>
    <a:srgbClr val="2F5597"/>
    <a:srgbClr val="FF0000"/>
    <a:srgbClr val="FFC000"/>
    <a:srgbClr val="92D050"/>
    <a:srgbClr val="4672C4"/>
    <a:srgbClr val="1D517D"/>
    <a:srgbClr val="2B00FF"/>
    <a:srgbClr val="00FF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366" autoAdjust="0"/>
  </p:normalViewPr>
  <p:slideViewPr>
    <p:cSldViewPr snapToGrid="0" showGuides="1">
      <p:cViewPr varScale="1">
        <p:scale>
          <a:sx n="108" d="100"/>
          <a:sy n="108" d="100"/>
        </p:scale>
        <p:origin x="678" y="108"/>
      </p:cViewPr>
      <p:guideLst>
        <p:guide orient="horz" pos="2085"/>
        <p:guide pos="40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gs" Target="tags/tag93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4" Type="http://schemas.openxmlformats.org/officeDocument/2006/relationships/image" Target="../media/image67.wmf"/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8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889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0D860-1936-4291-B681-CE8EC45D75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90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p>
            <a:endParaRPr lang="zh-CN" altLang="en-US"/>
          </a:p>
        </p:txBody>
      </p:sp>
      <p:sp>
        <p:nvSpPr>
          <p:cNvPr id="1048891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8892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893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785178-FE5C-4752-AAFD-9BDA87AAD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2" name=""/>
        <p:cNvGrpSpPr/>
        <p:nvPr/>
      </p:nvGrpSpPr>
      <p:grpSpPr/>
      <p:sp>
        <p:nvSpPr>
          <p:cNvPr id="1048788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1048789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2" name=""/>
        <p:cNvGrpSpPr/>
        <p:nvPr/>
      </p:nvGrpSpPr>
      <p:grpSpPr/>
      <p:sp>
        <p:nvSpPr>
          <p:cNvPr id="1048788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1048789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/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66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/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/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2" name=""/>
        <p:cNvGrpSpPr/>
        <p:nvPr/>
      </p:nvGrpSpPr>
      <p:grpSpPr/>
      <p:sp>
        <p:nvSpPr>
          <p:cNvPr id="1048788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1048789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/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2" name=""/>
        <p:cNvGrpSpPr/>
        <p:nvPr/>
      </p:nvGrpSpPr>
      <p:grpSpPr/>
      <p:sp>
        <p:nvSpPr>
          <p:cNvPr id="1048788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1048789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/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582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04858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EC417A9-66AE-49E2-8111-6AE8608D06B0}" type="datetime1">
              <a:rPr lang="zh-CN" altLang="en-US" smtClean="0"/>
            </a:fld>
            <a:endParaRPr lang="zh-CN" altLang="en-US"/>
          </a:p>
        </p:txBody>
      </p:sp>
      <p:sp>
        <p:nvSpPr>
          <p:cNvPr id="104858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8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1078852-6AA2-4A34-87E9-834D7078B9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5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856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885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EC417A9-66AE-49E2-8111-6AE8608D06B0}" type="datetime1">
              <a:rPr lang="zh-CN" altLang="en-US" smtClean="0"/>
            </a:fld>
            <a:endParaRPr lang="zh-CN" altLang="en-US"/>
          </a:p>
        </p:txBody>
      </p:sp>
      <p:sp>
        <p:nvSpPr>
          <p:cNvPr id="104885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5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1078852-6AA2-4A34-87E9-834D7078B9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9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840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8841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EC417A9-66AE-49E2-8111-6AE8608D06B0}" type="datetime1">
              <a:rPr lang="zh-CN" altLang="en-US" smtClean="0"/>
            </a:fld>
            <a:endParaRPr lang="zh-CN" altLang="en-US"/>
          </a:p>
        </p:txBody>
      </p:sp>
      <p:sp>
        <p:nvSpPr>
          <p:cNvPr id="1048842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43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1078852-6AA2-4A34-87E9-834D7078B9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4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845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884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EC417A9-66AE-49E2-8111-6AE8608D06B0}" type="datetime1">
              <a:rPr lang="zh-CN" altLang="en-US" smtClean="0"/>
            </a:fld>
            <a:endParaRPr lang="zh-CN" altLang="en-US"/>
          </a:p>
        </p:txBody>
      </p:sp>
      <p:sp>
        <p:nvSpPr>
          <p:cNvPr id="104884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4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1078852-6AA2-4A34-87E9-834D7078B9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0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861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86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EC417A9-66AE-49E2-8111-6AE8608D06B0}" type="datetime1">
              <a:rPr lang="zh-CN" altLang="en-US" smtClean="0"/>
            </a:fld>
            <a:endParaRPr lang="zh-CN" altLang="en-US"/>
          </a:p>
        </p:txBody>
      </p:sp>
      <p:sp>
        <p:nvSpPr>
          <p:cNvPr id="104886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6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1078852-6AA2-4A34-87E9-834D7078B9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5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866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8867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8868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EC417A9-66AE-49E2-8111-6AE8608D06B0}" type="datetime1">
              <a:rPr lang="zh-CN" altLang="en-US" smtClean="0"/>
            </a:fld>
            <a:endParaRPr lang="zh-CN" altLang="en-US"/>
          </a:p>
        </p:txBody>
      </p:sp>
      <p:sp>
        <p:nvSpPr>
          <p:cNvPr id="1048869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70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1078852-6AA2-4A34-87E9-834D7078B9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1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872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873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8874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875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8876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EC417A9-66AE-49E2-8111-6AE8608D06B0}" type="datetime1">
              <a:rPr lang="zh-CN" altLang="en-US" smtClean="0"/>
            </a:fld>
            <a:endParaRPr lang="zh-CN" altLang="en-US"/>
          </a:p>
        </p:txBody>
      </p:sp>
      <p:sp>
        <p:nvSpPr>
          <p:cNvPr id="1048877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78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1078852-6AA2-4A34-87E9-834D7078B9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591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EC417A9-66AE-49E2-8111-6AE8608D06B0}" type="datetime1">
              <a:rPr lang="zh-CN" altLang="en-US" smtClean="0"/>
            </a:fld>
            <a:endParaRPr lang="zh-CN" altLang="en-US"/>
          </a:p>
        </p:txBody>
      </p:sp>
      <p:sp>
        <p:nvSpPr>
          <p:cNvPr id="1048592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93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1078852-6AA2-4A34-87E9-834D7078B9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9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EC417A9-66AE-49E2-8111-6AE8608D06B0}" type="datetime1">
              <a:rPr lang="zh-CN" altLang="en-US" smtClean="0"/>
            </a:fld>
            <a:endParaRPr lang="zh-CN" altLang="en-US"/>
          </a:p>
        </p:txBody>
      </p:sp>
      <p:sp>
        <p:nvSpPr>
          <p:cNvPr id="1048880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81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1078852-6AA2-4A34-87E9-834D7078B9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88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888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88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EC417A9-66AE-49E2-8111-6AE8608D06B0}" type="datetime1">
              <a:rPr lang="zh-CN" altLang="en-US" smtClean="0"/>
            </a:fld>
            <a:endParaRPr lang="zh-CN" altLang="en-US"/>
          </a:p>
        </p:txBody>
      </p:sp>
      <p:sp>
        <p:nvSpPr>
          <p:cNvPr id="104888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8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1078852-6AA2-4A34-87E9-834D7078B9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9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850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1048851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852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EC417A9-66AE-49E2-8111-6AE8608D06B0}" type="datetime1">
              <a:rPr lang="zh-CN" altLang="en-US" smtClean="0"/>
            </a:fld>
            <a:endParaRPr lang="zh-CN" altLang="en-US"/>
          </a:p>
        </p:txBody>
      </p:sp>
      <p:sp>
        <p:nvSpPr>
          <p:cNvPr id="1048853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54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1078852-6AA2-4A34-87E9-834D7078B9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57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8578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417A9-66AE-49E2-8111-6AE8608D06B0}" type="datetime1">
              <a:rPr lang="zh-CN" altLang="en-US" smtClean="0"/>
            </a:fld>
            <a:endParaRPr lang="zh-CN" altLang="en-US"/>
          </a:p>
        </p:txBody>
      </p:sp>
      <p:sp>
        <p:nvSpPr>
          <p:cNvPr id="104857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78852-6AA2-4A34-87E9-834D7078B96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image" Target="../media/image4.png"/><Relationship Id="rId7" Type="http://schemas.openxmlformats.org/officeDocument/2006/relationships/tags" Target="../tags/tag47.xml"/><Relationship Id="rId6" Type="http://schemas.openxmlformats.org/officeDocument/2006/relationships/image" Target="../media/image3.png"/><Relationship Id="rId5" Type="http://schemas.openxmlformats.org/officeDocument/2006/relationships/tags" Target="../tags/tag46.xml"/><Relationship Id="rId4" Type="http://schemas.openxmlformats.org/officeDocument/2006/relationships/image" Target="../media/image2.png"/><Relationship Id="rId3" Type="http://schemas.openxmlformats.org/officeDocument/2006/relationships/tags" Target="../tags/tag45.xml"/><Relationship Id="rId22" Type="http://schemas.openxmlformats.org/officeDocument/2006/relationships/notesSlide" Target="../notesSlides/notesSlide10.xml"/><Relationship Id="rId21" Type="http://schemas.openxmlformats.org/officeDocument/2006/relationships/slideLayout" Target="../slideLayouts/slideLayout6.xml"/><Relationship Id="rId20" Type="http://schemas.openxmlformats.org/officeDocument/2006/relationships/image" Target="../media/image38.emf"/><Relationship Id="rId2" Type="http://schemas.openxmlformats.org/officeDocument/2006/relationships/tags" Target="../tags/tag44.xml"/><Relationship Id="rId19" Type="http://schemas.openxmlformats.org/officeDocument/2006/relationships/image" Target="../media/image37.png"/><Relationship Id="rId18" Type="http://schemas.openxmlformats.org/officeDocument/2006/relationships/image" Target="../media/image36.png"/><Relationship Id="rId17" Type="http://schemas.openxmlformats.org/officeDocument/2006/relationships/image" Target="../media/image35.png"/><Relationship Id="rId16" Type="http://schemas.openxmlformats.org/officeDocument/2006/relationships/image" Target="../media/image34.png"/><Relationship Id="rId15" Type="http://schemas.openxmlformats.org/officeDocument/2006/relationships/image" Target="../media/image33.png"/><Relationship Id="rId14" Type="http://schemas.openxmlformats.org/officeDocument/2006/relationships/image" Target="../media/image32.png"/><Relationship Id="rId13" Type="http://schemas.openxmlformats.org/officeDocument/2006/relationships/tags" Target="../tags/tag50.xml"/><Relationship Id="rId12" Type="http://schemas.openxmlformats.org/officeDocument/2006/relationships/image" Target="../media/image6.png"/><Relationship Id="rId11" Type="http://schemas.openxmlformats.org/officeDocument/2006/relationships/tags" Target="../tags/tag49.xml"/><Relationship Id="rId10" Type="http://schemas.openxmlformats.org/officeDocument/2006/relationships/image" Target="../media/image5.png"/><Relationship Id="rId1" Type="http://schemas.openxmlformats.org/officeDocument/2006/relationships/tags" Target="../tags/tag43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56.xml"/><Relationship Id="rId8" Type="http://schemas.openxmlformats.org/officeDocument/2006/relationships/image" Target="../media/image4.png"/><Relationship Id="rId7" Type="http://schemas.openxmlformats.org/officeDocument/2006/relationships/tags" Target="../tags/tag55.xml"/><Relationship Id="rId6" Type="http://schemas.openxmlformats.org/officeDocument/2006/relationships/image" Target="../media/image3.png"/><Relationship Id="rId5" Type="http://schemas.openxmlformats.org/officeDocument/2006/relationships/tags" Target="../tags/tag54.xml"/><Relationship Id="rId4" Type="http://schemas.openxmlformats.org/officeDocument/2006/relationships/image" Target="../media/image2.png"/><Relationship Id="rId3" Type="http://schemas.openxmlformats.org/officeDocument/2006/relationships/tags" Target="../tags/tag53.xml"/><Relationship Id="rId22" Type="http://schemas.openxmlformats.org/officeDocument/2006/relationships/notesSlide" Target="../notesSlides/notesSlide11.xml"/><Relationship Id="rId21" Type="http://schemas.openxmlformats.org/officeDocument/2006/relationships/slideLayout" Target="../slideLayouts/slideLayout6.xml"/><Relationship Id="rId20" Type="http://schemas.openxmlformats.org/officeDocument/2006/relationships/image" Target="../media/image45.png"/><Relationship Id="rId2" Type="http://schemas.openxmlformats.org/officeDocument/2006/relationships/tags" Target="../tags/tag52.xml"/><Relationship Id="rId19" Type="http://schemas.openxmlformats.org/officeDocument/2006/relationships/image" Target="../media/image44.png"/><Relationship Id="rId18" Type="http://schemas.openxmlformats.org/officeDocument/2006/relationships/image" Target="../media/image43.png"/><Relationship Id="rId17" Type="http://schemas.openxmlformats.org/officeDocument/2006/relationships/image" Target="../media/image42.png"/><Relationship Id="rId16" Type="http://schemas.openxmlformats.org/officeDocument/2006/relationships/image" Target="../media/image41.png"/><Relationship Id="rId15" Type="http://schemas.openxmlformats.org/officeDocument/2006/relationships/image" Target="../media/image40.png"/><Relationship Id="rId14" Type="http://schemas.openxmlformats.org/officeDocument/2006/relationships/image" Target="../media/image39.png"/><Relationship Id="rId13" Type="http://schemas.openxmlformats.org/officeDocument/2006/relationships/tags" Target="../tags/tag58.xml"/><Relationship Id="rId12" Type="http://schemas.openxmlformats.org/officeDocument/2006/relationships/image" Target="../media/image6.png"/><Relationship Id="rId11" Type="http://schemas.openxmlformats.org/officeDocument/2006/relationships/tags" Target="../tags/tag57.xml"/><Relationship Id="rId10" Type="http://schemas.openxmlformats.org/officeDocument/2006/relationships/image" Target="../media/image5.png"/><Relationship Id="rId1" Type="http://schemas.openxmlformats.org/officeDocument/2006/relationships/tags" Target="../tags/tag5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image" Target="../media/image4.png"/><Relationship Id="rId7" Type="http://schemas.openxmlformats.org/officeDocument/2006/relationships/tags" Target="../tags/tag63.xml"/><Relationship Id="rId6" Type="http://schemas.openxmlformats.org/officeDocument/2006/relationships/image" Target="../media/image3.png"/><Relationship Id="rId5" Type="http://schemas.openxmlformats.org/officeDocument/2006/relationships/tags" Target="../tags/tag62.xml"/><Relationship Id="rId4" Type="http://schemas.openxmlformats.org/officeDocument/2006/relationships/image" Target="../media/image2.png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8" Type="http://schemas.openxmlformats.org/officeDocument/2006/relationships/notesSlide" Target="../notesSlides/notesSlide12.xml"/><Relationship Id="rId17" Type="http://schemas.openxmlformats.org/officeDocument/2006/relationships/slideLayout" Target="../slideLayouts/slideLayout6.xml"/><Relationship Id="rId16" Type="http://schemas.openxmlformats.org/officeDocument/2006/relationships/image" Target="../media/image48.png"/><Relationship Id="rId15" Type="http://schemas.openxmlformats.org/officeDocument/2006/relationships/image" Target="../media/image47.png"/><Relationship Id="rId14" Type="http://schemas.openxmlformats.org/officeDocument/2006/relationships/image" Target="../media/image46.png"/><Relationship Id="rId13" Type="http://schemas.openxmlformats.org/officeDocument/2006/relationships/tags" Target="../tags/tag66.xml"/><Relationship Id="rId12" Type="http://schemas.openxmlformats.org/officeDocument/2006/relationships/image" Target="../media/image6.png"/><Relationship Id="rId11" Type="http://schemas.openxmlformats.org/officeDocument/2006/relationships/tags" Target="../tags/tag65.xml"/><Relationship Id="rId10" Type="http://schemas.openxmlformats.org/officeDocument/2006/relationships/image" Target="../media/image5.png"/><Relationship Id="rId1" Type="http://schemas.openxmlformats.org/officeDocument/2006/relationships/tags" Target="../tags/tag59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image" Target="../media/image4.png"/><Relationship Id="rId7" Type="http://schemas.openxmlformats.org/officeDocument/2006/relationships/tags" Target="../tags/tag71.xml"/><Relationship Id="rId6" Type="http://schemas.openxmlformats.org/officeDocument/2006/relationships/image" Target="../media/image3.png"/><Relationship Id="rId5" Type="http://schemas.openxmlformats.org/officeDocument/2006/relationships/tags" Target="../tags/tag70.xml"/><Relationship Id="rId4" Type="http://schemas.openxmlformats.org/officeDocument/2006/relationships/image" Target="../media/image2.png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9" Type="http://schemas.openxmlformats.org/officeDocument/2006/relationships/notesSlide" Target="../notesSlides/notesSlide13.xml"/><Relationship Id="rId18" Type="http://schemas.openxmlformats.org/officeDocument/2006/relationships/slideLayout" Target="../slideLayouts/slideLayout6.xml"/><Relationship Id="rId17" Type="http://schemas.openxmlformats.org/officeDocument/2006/relationships/image" Target="../media/image52.png"/><Relationship Id="rId16" Type="http://schemas.openxmlformats.org/officeDocument/2006/relationships/image" Target="../media/image51.png"/><Relationship Id="rId15" Type="http://schemas.openxmlformats.org/officeDocument/2006/relationships/image" Target="../media/image50.emf"/><Relationship Id="rId14" Type="http://schemas.openxmlformats.org/officeDocument/2006/relationships/image" Target="../media/image49.emf"/><Relationship Id="rId13" Type="http://schemas.openxmlformats.org/officeDocument/2006/relationships/tags" Target="../tags/tag74.xml"/><Relationship Id="rId12" Type="http://schemas.openxmlformats.org/officeDocument/2006/relationships/image" Target="../media/image6.png"/><Relationship Id="rId11" Type="http://schemas.openxmlformats.org/officeDocument/2006/relationships/tags" Target="../tags/tag73.xml"/><Relationship Id="rId10" Type="http://schemas.openxmlformats.org/officeDocument/2006/relationships/image" Target="../media/image5.png"/><Relationship Id="rId1" Type="http://schemas.openxmlformats.org/officeDocument/2006/relationships/tags" Target="../tags/tag67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8" Type="http://schemas.openxmlformats.org/officeDocument/2006/relationships/image" Target="../media/image16.jpeg"/><Relationship Id="rId7" Type="http://schemas.openxmlformats.org/officeDocument/2006/relationships/image" Target="../media/image15.jpeg"/><Relationship Id="rId6" Type="http://schemas.openxmlformats.org/officeDocument/2006/relationships/tags" Target="../tags/tag75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4" Type="http://schemas.openxmlformats.org/officeDocument/2006/relationships/notesSlide" Target="../notesSlides/notesSlide14.xml"/><Relationship Id="rId13" Type="http://schemas.openxmlformats.org/officeDocument/2006/relationships/slideLayout" Target="../slideLayouts/slideLayout6.xml"/><Relationship Id="rId12" Type="http://schemas.openxmlformats.org/officeDocument/2006/relationships/image" Target="../media/image56.jpeg"/><Relationship Id="rId11" Type="http://schemas.openxmlformats.org/officeDocument/2006/relationships/image" Target="../media/image55.jpeg"/><Relationship Id="rId10" Type="http://schemas.openxmlformats.org/officeDocument/2006/relationships/image" Target="../media/image54.pn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image" Target="../media/image58.png"/><Relationship Id="rId7" Type="http://schemas.openxmlformats.org/officeDocument/2006/relationships/image" Target="../media/image5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9" Type="http://schemas.openxmlformats.org/officeDocument/2006/relationships/notesSlide" Target="../notesSlides/notesSlide15.xml"/><Relationship Id="rId18" Type="http://schemas.openxmlformats.org/officeDocument/2006/relationships/slideLayout" Target="../slideLayouts/slideLayout6.xml"/><Relationship Id="rId17" Type="http://schemas.openxmlformats.org/officeDocument/2006/relationships/image" Target="../media/image59.png"/><Relationship Id="rId16" Type="http://schemas.openxmlformats.org/officeDocument/2006/relationships/tags" Target="../tags/tag84.xml"/><Relationship Id="rId15" Type="http://schemas.openxmlformats.org/officeDocument/2006/relationships/tags" Target="../tags/tag83.xml"/><Relationship Id="rId14" Type="http://schemas.openxmlformats.org/officeDocument/2006/relationships/tags" Target="../tags/tag82.xml"/><Relationship Id="rId13" Type="http://schemas.openxmlformats.org/officeDocument/2006/relationships/tags" Target="../tags/tag81.xml"/><Relationship Id="rId12" Type="http://schemas.openxmlformats.org/officeDocument/2006/relationships/tags" Target="../tags/tag80.xml"/><Relationship Id="rId11" Type="http://schemas.openxmlformats.org/officeDocument/2006/relationships/tags" Target="../tags/tag79.xml"/><Relationship Id="rId10" Type="http://schemas.openxmlformats.org/officeDocument/2006/relationships/tags" Target="../tags/tag78.xml"/><Relationship Id="rId1" Type="http://schemas.openxmlformats.org/officeDocument/2006/relationships/tags" Target="../tags/tag76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wmf"/><Relationship Id="rId8" Type="http://schemas.openxmlformats.org/officeDocument/2006/relationships/oleObject" Target="../embeddings/oleObject2.bin"/><Relationship Id="rId7" Type="http://schemas.openxmlformats.org/officeDocument/2006/relationships/image" Target="../media/image64.wmf"/><Relationship Id="rId6" Type="http://schemas.openxmlformats.org/officeDocument/2006/relationships/oleObject" Target="../embeddings/oleObject1.bin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3" Type="http://schemas.openxmlformats.org/officeDocument/2006/relationships/notesSlide" Target="../notesSlides/notesSlide16.xml"/><Relationship Id="rId22" Type="http://schemas.openxmlformats.org/officeDocument/2006/relationships/vmlDrawing" Target="../drawings/vmlDrawing1.vml"/><Relationship Id="rId21" Type="http://schemas.openxmlformats.org/officeDocument/2006/relationships/slideLayout" Target="../slideLayouts/slideLayout6.xml"/><Relationship Id="rId20" Type="http://schemas.openxmlformats.org/officeDocument/2006/relationships/tags" Target="../tags/tag90.xml"/><Relationship Id="rId2" Type="http://schemas.openxmlformats.org/officeDocument/2006/relationships/image" Target="../media/image60.png"/><Relationship Id="rId19" Type="http://schemas.openxmlformats.org/officeDocument/2006/relationships/tags" Target="../tags/tag89.xml"/><Relationship Id="rId18" Type="http://schemas.openxmlformats.org/officeDocument/2006/relationships/tags" Target="../tags/tag88.xml"/><Relationship Id="rId17" Type="http://schemas.openxmlformats.org/officeDocument/2006/relationships/tags" Target="../tags/tag87.xml"/><Relationship Id="rId16" Type="http://schemas.openxmlformats.org/officeDocument/2006/relationships/tags" Target="../tags/tag86.xml"/><Relationship Id="rId15" Type="http://schemas.openxmlformats.org/officeDocument/2006/relationships/image" Target="../media/image69.png"/><Relationship Id="rId14" Type="http://schemas.openxmlformats.org/officeDocument/2006/relationships/image" Target="../media/image68.png"/><Relationship Id="rId13" Type="http://schemas.openxmlformats.org/officeDocument/2006/relationships/image" Target="../media/image67.wmf"/><Relationship Id="rId12" Type="http://schemas.openxmlformats.org/officeDocument/2006/relationships/oleObject" Target="../embeddings/oleObject4.bin"/><Relationship Id="rId11" Type="http://schemas.openxmlformats.org/officeDocument/2006/relationships/image" Target="../media/image66.wmf"/><Relationship Id="rId10" Type="http://schemas.openxmlformats.org/officeDocument/2006/relationships/oleObject" Target="../embeddings/oleObject3.bin"/><Relationship Id="rId1" Type="http://schemas.openxmlformats.org/officeDocument/2006/relationships/tags" Target="../tags/tag85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jpeg"/><Relationship Id="rId8" Type="http://schemas.openxmlformats.org/officeDocument/2006/relationships/image" Target="../media/image70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tags" Target="../tags/tag92.xml"/><Relationship Id="rId11" Type="http://schemas.openxmlformats.org/officeDocument/2006/relationships/notesSlide" Target="../notesSlides/notesSlide17.xml"/><Relationship Id="rId10" Type="http://schemas.openxmlformats.org/officeDocument/2006/relationships/slideLayout" Target="../slideLayouts/slideLayout6.xml"/><Relationship Id="rId1" Type="http://schemas.openxmlformats.org/officeDocument/2006/relationships/tags" Target="../tags/tag9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tags" Target="../tags/tag4.xml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6.xml"/><Relationship Id="rId11" Type="http://schemas.openxmlformats.org/officeDocument/2006/relationships/image" Target="../media/image10.jpeg"/><Relationship Id="rId10" Type="http://schemas.openxmlformats.org/officeDocument/2006/relationships/tags" Target="../tags/tag5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5.png"/><Relationship Id="rId7" Type="http://schemas.openxmlformats.org/officeDocument/2006/relationships/image" Target="../media/image4.png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ags" Target="../tags/tag7.xml"/><Relationship Id="rId31" Type="http://schemas.openxmlformats.org/officeDocument/2006/relationships/notesSlide" Target="../notesSlides/notesSlide5.xml"/><Relationship Id="rId30" Type="http://schemas.openxmlformats.org/officeDocument/2006/relationships/slideLayout" Target="../slideLayouts/slideLayout6.xml"/><Relationship Id="rId3" Type="http://schemas.openxmlformats.org/officeDocument/2006/relationships/image" Target="../media/image12.png"/><Relationship Id="rId29" Type="http://schemas.openxmlformats.org/officeDocument/2006/relationships/tags" Target="../tags/tag25.xml"/><Relationship Id="rId28" Type="http://schemas.openxmlformats.org/officeDocument/2006/relationships/tags" Target="../tags/tag24.xml"/><Relationship Id="rId27" Type="http://schemas.openxmlformats.org/officeDocument/2006/relationships/tags" Target="../tags/tag23.xml"/><Relationship Id="rId26" Type="http://schemas.openxmlformats.org/officeDocument/2006/relationships/tags" Target="../tags/tag22.xml"/><Relationship Id="rId25" Type="http://schemas.openxmlformats.org/officeDocument/2006/relationships/tags" Target="../tags/tag21.xml"/><Relationship Id="rId24" Type="http://schemas.openxmlformats.org/officeDocument/2006/relationships/tags" Target="../tags/tag20.xml"/><Relationship Id="rId23" Type="http://schemas.openxmlformats.org/officeDocument/2006/relationships/tags" Target="../tags/tag19.xml"/><Relationship Id="rId22" Type="http://schemas.openxmlformats.org/officeDocument/2006/relationships/tags" Target="../tags/tag18.xml"/><Relationship Id="rId21" Type="http://schemas.openxmlformats.org/officeDocument/2006/relationships/tags" Target="../tags/tag17.xml"/><Relationship Id="rId20" Type="http://schemas.openxmlformats.org/officeDocument/2006/relationships/tags" Target="../tags/tag16.xml"/><Relationship Id="rId2" Type="http://schemas.openxmlformats.org/officeDocument/2006/relationships/tags" Target="../tags/tag6.xml"/><Relationship Id="rId19" Type="http://schemas.openxmlformats.org/officeDocument/2006/relationships/image" Target="../media/image14.jpeg"/><Relationship Id="rId18" Type="http://schemas.openxmlformats.org/officeDocument/2006/relationships/tags" Target="../tags/tag15.xml"/><Relationship Id="rId17" Type="http://schemas.openxmlformats.org/officeDocument/2006/relationships/image" Target="../media/image13.png"/><Relationship Id="rId16" Type="http://schemas.openxmlformats.org/officeDocument/2006/relationships/tags" Target="../tags/tag14.xml"/><Relationship Id="rId15" Type="http://schemas.openxmlformats.org/officeDocument/2006/relationships/tags" Target="../tags/tag13.xml"/><Relationship Id="rId14" Type="http://schemas.openxmlformats.org/officeDocument/2006/relationships/tags" Target="../tags/tag12.xml"/><Relationship Id="rId13" Type="http://schemas.openxmlformats.org/officeDocument/2006/relationships/tags" Target="../tags/tag11.xml"/><Relationship Id="rId12" Type="http://schemas.openxmlformats.org/officeDocument/2006/relationships/tags" Target="../tags/tag10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jpeg"/><Relationship Id="rId7" Type="http://schemas.openxmlformats.org/officeDocument/2006/relationships/image" Target="../media/image15.jpeg"/><Relationship Id="rId6" Type="http://schemas.openxmlformats.org/officeDocument/2006/relationships/tags" Target="../tags/tag26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4" Type="http://schemas.openxmlformats.org/officeDocument/2006/relationships/notesSlide" Target="../notesSlides/notesSlide6.xml"/><Relationship Id="rId13" Type="http://schemas.openxmlformats.org/officeDocument/2006/relationships/slideLayout" Target="../slideLayouts/slideLayout6.xml"/><Relationship Id="rId12" Type="http://schemas.openxmlformats.org/officeDocument/2006/relationships/image" Target="../media/image20.png"/><Relationship Id="rId11" Type="http://schemas.openxmlformats.org/officeDocument/2006/relationships/image" Target="../media/image19.png"/><Relationship Id="rId10" Type="http://schemas.openxmlformats.org/officeDocument/2006/relationships/image" Target="../media/image18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image" Target="../media/image21.png"/><Relationship Id="rId7" Type="http://schemas.openxmlformats.org/officeDocument/2006/relationships/tags" Target="../tags/tag2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7" Type="http://schemas.openxmlformats.org/officeDocument/2006/relationships/notesSlide" Target="../notesSlides/notesSlide7.xml"/><Relationship Id="rId16" Type="http://schemas.openxmlformats.org/officeDocument/2006/relationships/slideLayout" Target="../slideLayouts/slideLayout6.xml"/><Relationship Id="rId15" Type="http://schemas.openxmlformats.org/officeDocument/2006/relationships/image" Target="../media/image23.png"/><Relationship Id="rId14" Type="http://schemas.openxmlformats.org/officeDocument/2006/relationships/tags" Target="../tags/tag33.xml"/><Relationship Id="rId13" Type="http://schemas.openxmlformats.org/officeDocument/2006/relationships/image" Target="../media/image22.png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tags" Target="../tags/tag2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4" Type="http://schemas.openxmlformats.org/officeDocument/2006/relationships/notesSlide" Target="../notesSlides/notesSlide8.xml"/><Relationship Id="rId13" Type="http://schemas.openxmlformats.org/officeDocument/2006/relationships/slideLayout" Target="../slideLayouts/slideLayout6.xml"/><Relationship Id="rId12" Type="http://schemas.openxmlformats.org/officeDocument/2006/relationships/tags" Target="../tags/tag34.xml"/><Relationship Id="rId11" Type="http://schemas.openxmlformats.org/officeDocument/2006/relationships/image" Target="../media/image29.png"/><Relationship Id="rId10" Type="http://schemas.openxmlformats.org/officeDocument/2006/relationships/image" Target="../media/image28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40.xml"/><Relationship Id="rId8" Type="http://schemas.openxmlformats.org/officeDocument/2006/relationships/image" Target="../media/image4.png"/><Relationship Id="rId7" Type="http://schemas.openxmlformats.org/officeDocument/2006/relationships/tags" Target="../tags/tag39.xml"/><Relationship Id="rId6" Type="http://schemas.openxmlformats.org/officeDocument/2006/relationships/image" Target="../media/image3.png"/><Relationship Id="rId5" Type="http://schemas.openxmlformats.org/officeDocument/2006/relationships/tags" Target="../tags/tag38.xml"/><Relationship Id="rId4" Type="http://schemas.openxmlformats.org/officeDocument/2006/relationships/image" Target="../media/image2.png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7" Type="http://schemas.openxmlformats.org/officeDocument/2006/relationships/notesSlide" Target="../notesSlides/notesSlide9.xml"/><Relationship Id="rId16" Type="http://schemas.openxmlformats.org/officeDocument/2006/relationships/slideLayout" Target="../slideLayouts/slideLayout6.xml"/><Relationship Id="rId15" Type="http://schemas.openxmlformats.org/officeDocument/2006/relationships/image" Target="../media/image31.png"/><Relationship Id="rId14" Type="http://schemas.openxmlformats.org/officeDocument/2006/relationships/image" Target="../media/image30.jpeg"/><Relationship Id="rId13" Type="http://schemas.openxmlformats.org/officeDocument/2006/relationships/tags" Target="../tags/tag42.xml"/><Relationship Id="rId12" Type="http://schemas.openxmlformats.org/officeDocument/2006/relationships/image" Target="../media/image6.png"/><Relationship Id="rId11" Type="http://schemas.openxmlformats.org/officeDocument/2006/relationships/tags" Target="../tags/tag41.xml"/><Relationship Id="rId10" Type="http://schemas.openxmlformats.org/officeDocument/2006/relationships/image" Target="../media/image5.png"/><Relationship Id="rId1" Type="http://schemas.openxmlformats.org/officeDocument/2006/relationships/tags" Target="../tags/tag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文本框 6"/>
          <p:cNvSpPr txBox="1"/>
          <p:nvPr/>
        </p:nvSpPr>
        <p:spPr>
          <a:xfrm>
            <a:off x="1616710" y="2825115"/>
            <a:ext cx="8958580" cy="970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>
              <a:lnSpc>
                <a:spcPct val="130000"/>
              </a:lnSpc>
            </a:pPr>
            <a:r>
              <a:rPr lang="zh-CN" altLang="en-US" sz="4400" b="1" kern="2200" dirty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裂变时间投影室的刻度与实验设计</a:t>
            </a:r>
            <a:endParaRPr lang="zh-CN" altLang="en-US" sz="4400" b="1" kern="2200" dirty="0">
              <a:solidFill>
                <a:srgbClr val="2F55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09715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8223"/>
            <a:ext cx="12192000" cy="2655405"/>
          </a:xfrm>
          <a:prstGeom prst="rect">
            <a:avLst/>
          </a:prstGeom>
        </p:spPr>
      </p:pic>
      <p:sp>
        <p:nvSpPr>
          <p:cNvPr id="1048589" name="文本框 4"/>
          <p:cNvSpPr txBox="1"/>
          <p:nvPr/>
        </p:nvSpPr>
        <p:spPr>
          <a:xfrm>
            <a:off x="0" y="6238875"/>
            <a:ext cx="12192000" cy="638810"/>
          </a:xfrm>
          <a:prstGeom prst="rect">
            <a:avLst/>
          </a:prstGeom>
          <a:solidFill>
            <a:srgbClr val="2F5597"/>
          </a:solidFill>
          <a:ln>
            <a:solidFill>
              <a:srgbClr val="2F5597"/>
            </a:solidFill>
          </a:ln>
        </p:spPr>
        <p:txBody>
          <a:bodyPr wrap="square" rtlCol="0">
            <a:noAutofit/>
          </a:bodyPr>
          <a:p>
            <a:endParaRPr lang="zh-CN" altLang="en-US" dirty="0"/>
          </a:p>
        </p:txBody>
      </p:sp>
      <p:grpSp>
        <p:nvGrpSpPr>
          <p:cNvPr id="27" name="组合 8"/>
          <p:cNvGrpSpPr/>
          <p:nvPr/>
        </p:nvGrpSpPr>
        <p:grpSpPr>
          <a:xfrm>
            <a:off x="4995545" y="6349365"/>
            <a:ext cx="2182495" cy="508635"/>
            <a:chOff x="76140" y="6477345"/>
            <a:chExt cx="1947504" cy="400109"/>
          </a:xfrm>
        </p:grpSpPr>
        <p:pic>
          <p:nvPicPr>
            <p:cNvPr id="2097153" name="图片 12"/>
            <p:cNvPicPr>
              <a:picLocks noChangeAspect="1"/>
            </p:cNvPicPr>
            <p:nvPr/>
          </p:nvPicPr>
          <p:blipFill>
            <a:blip r:embed="rId2" cstate="print">
              <a:biLevel thresh="25000"/>
            </a:blip>
            <a:stretch>
              <a:fillRect/>
            </a:stretch>
          </p:blipFill>
          <p:spPr>
            <a:xfrm>
              <a:off x="76140" y="6477345"/>
              <a:ext cx="435738" cy="400109"/>
            </a:xfrm>
            <a:prstGeom prst="rect">
              <a:avLst/>
            </a:prstGeom>
          </p:spPr>
        </p:pic>
        <p:pic>
          <p:nvPicPr>
            <p:cNvPr id="2097154" name="图片 14"/>
            <p:cNvPicPr>
              <a:picLocks noChangeAspect="1"/>
            </p:cNvPicPr>
            <p:nvPr/>
          </p:nvPicPr>
          <p:blipFill rotWithShape="1">
            <a:blip r:embed="rId3">
              <a:biLevel thresh="25000"/>
            </a:blip>
            <a:srcRect l="1" t="6582" r="-25334" b="26979"/>
            <a:stretch>
              <a:fillRect/>
            </a:stretch>
          </p:blipFill>
          <p:spPr>
            <a:xfrm>
              <a:off x="414611" y="6477345"/>
              <a:ext cx="724874" cy="380655"/>
            </a:xfrm>
            <a:prstGeom prst="rect">
              <a:avLst/>
            </a:prstGeom>
          </p:spPr>
        </p:pic>
        <p:pic>
          <p:nvPicPr>
            <p:cNvPr id="2097155" name="图片 16"/>
            <p:cNvPicPr>
              <a:picLocks noChangeAspect="1"/>
            </p:cNvPicPr>
            <p:nvPr/>
          </p:nvPicPr>
          <p:blipFill rotWithShape="1">
            <a:blip r:embed="rId4">
              <a:biLevel thresh="25000"/>
            </a:blip>
            <a:srcRect l="32814" t="12432" r="55484" b="78542"/>
            <a:stretch>
              <a:fillRect/>
            </a:stretch>
          </p:blipFill>
          <p:spPr>
            <a:xfrm rot="1259126">
              <a:off x="895509" y="6508504"/>
              <a:ext cx="402920" cy="310802"/>
            </a:xfrm>
            <a:prstGeom prst="rect">
              <a:avLst/>
            </a:prstGeom>
          </p:spPr>
        </p:pic>
        <p:pic>
          <p:nvPicPr>
            <p:cNvPr id="2097156" name="图片 17"/>
            <p:cNvPicPr>
              <a:picLocks noChangeAspect="1"/>
            </p:cNvPicPr>
            <p:nvPr/>
          </p:nvPicPr>
          <p:blipFill rotWithShape="1">
            <a:blip r:embed="rId5"/>
            <a:srcRect t="-1" b="16526"/>
            <a:stretch>
              <a:fillRect/>
            </a:stretch>
          </p:blipFill>
          <p:spPr>
            <a:xfrm rot="589386">
              <a:off x="1256498" y="6481317"/>
              <a:ext cx="388026" cy="326437"/>
            </a:xfrm>
            <a:prstGeom prst="rect">
              <a:avLst/>
            </a:prstGeom>
          </p:spPr>
        </p:pic>
        <p:pic>
          <p:nvPicPr>
            <p:cNvPr id="2097157" name="图片 18"/>
            <p:cNvPicPr>
              <a:picLocks noChangeAspect="1"/>
            </p:cNvPicPr>
            <p:nvPr/>
          </p:nvPicPr>
          <p:blipFill rotWithShape="1">
            <a:blip r:embed="rId6"/>
            <a:srcRect t="18211" b="8984"/>
            <a:stretch>
              <a:fillRect/>
            </a:stretch>
          </p:blipFill>
          <p:spPr>
            <a:xfrm>
              <a:off x="1554468" y="6496881"/>
              <a:ext cx="469176" cy="341581"/>
            </a:xfrm>
            <a:prstGeom prst="rect">
              <a:avLst/>
            </a:prstGeom>
          </p:spPr>
        </p:pic>
      </p:grpSp>
      <p:sp>
        <p:nvSpPr>
          <p:cNvPr id="5" name="文本框 5"/>
          <p:cNvSpPr txBox="1"/>
          <p:nvPr>
            <p:custDataLst>
              <p:tags r:id="rId7"/>
            </p:custDataLst>
          </p:nvPr>
        </p:nvSpPr>
        <p:spPr>
          <a:xfrm>
            <a:off x="3508375" y="4069080"/>
            <a:ext cx="5175250" cy="196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30000"/>
              </a:lnSpc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谌盼姣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、何山浩玮、卜文娟、苗广鑫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ctr" fontAlgn="auto">
              <a:lnSpc>
                <a:spcPct val="160000"/>
              </a:lnSpc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指导老师：张毅、杨贺润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ctr" fontAlgn="auto">
              <a:lnSpc>
                <a:spcPct val="160000"/>
              </a:lnSpc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1、兰州大学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2、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中国科学院近代物理研究所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2" name="文本框 6"/>
          <p:cNvSpPr txBox="1"/>
          <p:nvPr>
            <p:custDataLst>
              <p:tags r:id="rId1"/>
            </p:custDataLst>
          </p:nvPr>
        </p:nvSpPr>
        <p:spPr>
          <a:xfrm>
            <a:off x="0" y="6353810"/>
            <a:ext cx="12192000" cy="523875"/>
          </a:xfrm>
          <a:prstGeom prst="rect">
            <a:avLst/>
          </a:prstGeom>
          <a:solidFill>
            <a:srgbClr val="2F5597"/>
          </a:solidFill>
          <a:ln>
            <a:solidFill>
              <a:srgbClr val="2F5597"/>
            </a:solidFill>
          </a:ln>
        </p:spPr>
        <p:txBody>
          <a:bodyPr wrap="square" rtlCol="0">
            <a:noAutofit/>
          </a:bodyPr>
          <a:p>
            <a:endParaRPr lang="zh-CN" altLang="en-US" dirty="0"/>
          </a:p>
        </p:txBody>
      </p:sp>
      <p:sp>
        <p:nvSpPr>
          <p:cNvPr id="1048796" name="日期占位符 465"/>
          <p:cNvSpPr>
            <a:spLocks noGrp="1"/>
          </p:cNvSpPr>
          <p:nvPr>
            <p:ph type="dt" sz="half" idx="10"/>
          </p:nvPr>
        </p:nvSpPr>
        <p:spPr>
          <a:xfrm>
            <a:off x="504190" y="6432232"/>
            <a:ext cx="2743200" cy="365125"/>
          </a:xfrm>
        </p:spPr>
        <p:txBody>
          <a:bodyPr/>
          <a:p>
            <a:fld id="{9EC417A9-66AE-49E2-8111-6AE8608D06B0}" type="datetime1">
              <a:rPr lang="zh-CN" altLang="en-US" sz="2400" b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</a:fld>
            <a:endParaRPr lang="zh-CN" altLang="en-US" sz="2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48797" name="灯片编号占位符 466"/>
          <p:cNvSpPr>
            <a:spLocks noGrp="1"/>
          </p:cNvSpPr>
          <p:nvPr>
            <p:ph type="sldNum" sz="quarter" idx="12"/>
          </p:nvPr>
        </p:nvSpPr>
        <p:spPr>
          <a:xfrm>
            <a:off x="8953500" y="6432550"/>
            <a:ext cx="2743200" cy="365125"/>
          </a:xfrm>
        </p:spPr>
        <p:txBody>
          <a:bodyPr/>
          <a:p>
            <a:fld id="{F1078852-6AA2-4A34-87E9-834D7078B962}" type="slidenum">
              <a:rPr lang="zh-CN" altLang="en-US" sz="2400" b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</a:fld>
            <a:endParaRPr lang="zh-CN" altLang="en-US" sz="2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05" name="组合 22"/>
          <p:cNvGrpSpPr/>
          <p:nvPr>
            <p:custDataLst>
              <p:tags r:id="rId2"/>
            </p:custDataLst>
          </p:nvPr>
        </p:nvGrpSpPr>
        <p:grpSpPr>
          <a:xfrm>
            <a:off x="4995545" y="6349365"/>
            <a:ext cx="2182495" cy="508635"/>
            <a:chOff x="76140" y="6477345"/>
            <a:chExt cx="1947504" cy="400109"/>
          </a:xfrm>
        </p:grpSpPr>
        <p:pic>
          <p:nvPicPr>
            <p:cNvPr id="2097195" name="图片 2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 cstate="print">
              <a:biLevel thresh="25000"/>
            </a:blip>
            <a:stretch>
              <a:fillRect/>
            </a:stretch>
          </p:blipFill>
          <p:spPr>
            <a:xfrm>
              <a:off x="76140" y="6477345"/>
              <a:ext cx="435738" cy="400109"/>
            </a:xfrm>
            <a:prstGeom prst="rect">
              <a:avLst/>
            </a:prstGeom>
          </p:spPr>
        </p:pic>
        <p:pic>
          <p:nvPicPr>
            <p:cNvPr id="2097196" name="图片 25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6">
              <a:biLevel thresh="25000"/>
            </a:blip>
            <a:srcRect l="1" t="6582" r="-25334" b="26979"/>
            <a:stretch>
              <a:fillRect/>
            </a:stretch>
          </p:blipFill>
          <p:spPr>
            <a:xfrm>
              <a:off x="414611" y="6477345"/>
              <a:ext cx="724874" cy="380655"/>
            </a:xfrm>
            <a:prstGeom prst="rect">
              <a:avLst/>
            </a:prstGeom>
          </p:spPr>
        </p:pic>
        <p:pic>
          <p:nvPicPr>
            <p:cNvPr id="2097197" name="图片 27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8">
              <a:biLevel thresh="25000"/>
            </a:blip>
            <a:srcRect l="32814" t="12432" r="55484" b="78542"/>
            <a:stretch>
              <a:fillRect/>
            </a:stretch>
          </p:blipFill>
          <p:spPr>
            <a:xfrm rot="1259126">
              <a:off x="895509" y="6508504"/>
              <a:ext cx="402920" cy="310802"/>
            </a:xfrm>
            <a:prstGeom prst="rect">
              <a:avLst/>
            </a:prstGeom>
          </p:spPr>
        </p:pic>
        <p:pic>
          <p:nvPicPr>
            <p:cNvPr id="2097198" name="图片 28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0"/>
            <a:srcRect t="-1" b="16526"/>
            <a:stretch>
              <a:fillRect/>
            </a:stretch>
          </p:blipFill>
          <p:spPr>
            <a:xfrm rot="589386">
              <a:off x="1256498" y="6481317"/>
              <a:ext cx="388026" cy="326437"/>
            </a:xfrm>
            <a:prstGeom prst="rect">
              <a:avLst/>
            </a:prstGeom>
          </p:spPr>
        </p:pic>
        <p:pic>
          <p:nvPicPr>
            <p:cNvPr id="2097199" name="图片 29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2"/>
            <a:srcRect t="18211" b="8984"/>
            <a:stretch>
              <a:fillRect/>
            </a:stretch>
          </p:blipFill>
          <p:spPr>
            <a:xfrm>
              <a:off x="1554468" y="6496881"/>
              <a:ext cx="469176" cy="341581"/>
            </a:xfrm>
            <a:prstGeom prst="rect">
              <a:avLst/>
            </a:prstGeom>
          </p:spPr>
        </p:pic>
      </p:grpSp>
      <p:grpSp>
        <p:nvGrpSpPr>
          <p:cNvPr id="96" name="组合 3"/>
          <p:cNvGrpSpPr/>
          <p:nvPr/>
        </p:nvGrpSpPr>
        <p:grpSpPr>
          <a:xfrm>
            <a:off x="0" y="-5715"/>
            <a:ext cx="5586730" cy="573405"/>
            <a:chOff x="0" y="-9"/>
            <a:chExt cx="6107" cy="903"/>
          </a:xfrm>
        </p:grpSpPr>
        <p:sp>
          <p:nvSpPr>
            <p:cNvPr id="1048773" name="五边形 4"/>
            <p:cNvSpPr/>
            <p:nvPr>
              <p:custDataLst>
                <p:tags r:id="rId13"/>
              </p:custDataLst>
            </p:nvPr>
          </p:nvSpPr>
          <p:spPr bwMode="auto">
            <a:xfrm>
              <a:off x="0" y="-9"/>
              <a:ext cx="6107" cy="903"/>
            </a:xfrm>
            <a:custGeom>
              <a:avLst/>
              <a:gdLst>
                <a:gd name="T0" fmla="*/ 0 w 1496257"/>
                <a:gd name="T1" fmla="*/ 0 h 288032"/>
                <a:gd name="T2" fmla="*/ 2147483647 w 1496257"/>
                <a:gd name="T3" fmla="*/ 0 h 288032"/>
                <a:gd name="T4" fmla="*/ 2147483647 w 1496257"/>
                <a:gd name="T5" fmla="*/ 2147483647 h 288032"/>
                <a:gd name="T6" fmla="*/ 2147483647 w 1496257"/>
                <a:gd name="T7" fmla="*/ 2147483647 h 288032"/>
                <a:gd name="T8" fmla="*/ 0 w 1496257"/>
                <a:gd name="T9" fmla="*/ 2147483647 h 288032"/>
                <a:gd name="T10" fmla="*/ 0 w 1496257"/>
                <a:gd name="T11" fmla="*/ 0 h 2880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96257"/>
                <a:gd name="T19" fmla="*/ 0 h 288032"/>
                <a:gd name="T20" fmla="*/ 1496257 w 1496257"/>
                <a:gd name="T21" fmla="*/ 288032 h 2880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96257" h="288032">
                  <a:moveTo>
                    <a:pt x="0" y="0"/>
                  </a:moveTo>
                  <a:lnTo>
                    <a:pt x="1496257" y="0"/>
                  </a:lnTo>
                  <a:lnTo>
                    <a:pt x="1335473" y="144016"/>
                  </a:lnTo>
                  <a:lnTo>
                    <a:pt x="1191457" y="288032"/>
                  </a:lnTo>
                  <a:lnTo>
                    <a:pt x="0" y="2880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9pPr>
            </a:lstStyle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48774" name="文本框 7"/>
            <p:cNvSpPr txBox="1"/>
            <p:nvPr/>
          </p:nvSpPr>
          <p:spPr>
            <a:xfrm>
              <a:off x="327" y="37"/>
              <a:ext cx="480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探测器的性能测试与标定</a:t>
              </a:r>
              <a:endParaRPr 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50386" y="655725"/>
            <a:ext cx="49815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基于</a:t>
            </a:r>
            <a:r>
              <a:rPr lang="en-US" altLang="zh-CN" sz="2400" b="1" baseline="30000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241</a:t>
            </a:r>
            <a:r>
              <a:rPr lang="en-US" altLang="zh-CN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Am</a:t>
            </a:r>
            <a:r>
              <a:rPr lang="zh-CN" altLang="en-US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产生</a:t>
            </a:r>
            <a:r>
              <a:rPr lang="en-US" altLang="zh-CN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α</a:t>
            </a:r>
            <a:r>
              <a:rPr lang="zh-CN" altLang="en-US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射线的径迹重建</a:t>
            </a:r>
            <a:endParaRPr lang="en-US" altLang="zh-CN" sz="2400" b="1" dirty="0">
              <a:solidFill>
                <a:srgbClr val="2F5597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121285" y="1149985"/>
            <a:ext cx="2742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lvl="0" indent="-285750" algn="l">
              <a:buClrTx/>
              <a:buSzTx/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X-Y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平面的实际位置</a:t>
            </a:r>
            <a:endParaRPr lang="en-US" altLang="zh-CN" sz="20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" t="39399" r="49524" b="4641"/>
          <a:stretch>
            <a:fillRect/>
          </a:stretch>
        </p:blipFill>
        <p:spPr bwMode="auto">
          <a:xfrm>
            <a:off x="121285" y="1651000"/>
            <a:ext cx="3331210" cy="22885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组合 9"/>
          <p:cNvGrpSpPr/>
          <p:nvPr/>
        </p:nvGrpSpPr>
        <p:grpSpPr>
          <a:xfrm>
            <a:off x="5056505" y="1741170"/>
            <a:ext cx="2546985" cy="1551305"/>
            <a:chOff x="4641742" y="4730292"/>
            <a:chExt cx="2492375" cy="155130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1" name="文本框 50"/>
                <p:cNvSpPr txBox="1"/>
                <p:nvPr/>
              </p:nvSpPr>
              <p:spPr>
                <a:xfrm>
                  <a:off x="5059313" y="4736642"/>
                  <a:ext cx="2074804" cy="1537970"/>
                </a:xfrm>
                <a:prstGeom prst="rect">
                  <a:avLst/>
                </a:prstGeom>
                <a:noFill/>
              </p:spPr>
              <p:txBody>
                <a:bodyPr wrap="square">
                  <a:noAutofit/>
                </a:bodyPr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zh-CN" altLang="en-US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zh-CN" altLang="en-US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zh-CN" altLang="en-US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limLoc m:val="subSup"/>
                                <m:ctrlP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zh-CN" altLang="en-US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zh-CN" altLang="en-US" i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zh-CN" altLang="en-US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nary>
                            <m:r>
                              <a:rPr lang="zh-CN" altLang="en-US" i="0">
                                <a:latin typeface="Cambria Math" panose="02040503050406030204" pitchFamily="18" charset="0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zh-CN" alt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nary>
                              <m:naryPr>
                                <m:chr m:val="∑"/>
                                <m:limLoc m:val="subSup"/>
                                <m:ctrlP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zh-CN" altLang="en-US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zh-CN" altLang="en-US" i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zh-CN" altLang="en-US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nary>
                          </m:den>
                        </m:f>
                      </m:oMath>
                    </m:oMathPara>
                  </a14:m>
                  <a:endParaRPr lang="en-US" altLang="zh-CN" i="0" dirty="0">
                    <a:latin typeface="Cambria Math" panose="02040503050406030204" pitchFamily="18" charset="0"/>
                  </a:endParaRPr>
                </a:p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zh-CN" altLang="en-US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zh-CN" altLang="en-US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zh-CN" altLang="en-US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limLoc m:val="subSup"/>
                                <m:ctrlP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zh-CN" altLang="en-US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zh-CN" altLang="en-US" i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zh-CN" altLang="en-US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nary>
                            <m:r>
                              <a:rPr lang="zh-CN" altLang="en-US" i="0">
                                <a:latin typeface="Cambria Math" panose="02040503050406030204" pitchFamily="18" charset="0"/>
                              </a:rPr>
                              <m:t>∙</m:t>
                            </m:r>
                            <m:sSub>
                              <m:sSubPr>
                                <m:ctrlPr>
                                  <a:rPr lang="zh-CN" alt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nary>
                              <m:naryPr>
                                <m:chr m:val="∑"/>
                                <m:limLoc m:val="subSup"/>
                                <m:ctrlP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zh-CN" altLang="en-US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zh-CN" altLang="en-US" i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zh-CN" altLang="en-US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nary>
                          </m:den>
                        </m:f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>
            <p:sp>
              <p:nvSpPr>
                <p:cNvPr id="51" name="文本框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59313" y="4736642"/>
                  <a:ext cx="2074804" cy="1537970"/>
                </a:xfrm>
                <a:prstGeom prst="rect">
                  <a:avLst/>
                </a:prstGeom>
                <a:blipFill rotWithShape="1">
                  <a:blip r:embed="rId15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矩形: 圆角 2"/>
            <p:cNvSpPr/>
            <p:nvPr/>
          </p:nvSpPr>
          <p:spPr>
            <a:xfrm>
              <a:off x="4641742" y="4730292"/>
              <a:ext cx="2492375" cy="155130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4663057" y="4993000"/>
              <a:ext cx="440585" cy="1076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zh-CN" altLang="en-US" sz="1600" b="1" dirty="0">
                  <a:latin typeface="Times New Roman" panose="02020603050405020304" charset="0"/>
                  <a:ea typeface="宋体" panose="02010600030101010101" pitchFamily="2" charset="-122"/>
                </a:rPr>
                <a:t>重心坐标</a:t>
              </a:r>
              <a:endParaRPr lang="zh-CN" altLang="en-US" sz="1600" b="1" dirty="0"/>
            </a:p>
          </p:txBody>
        </p:sp>
      </p:grpSp>
      <p:sp>
        <p:nvSpPr>
          <p:cNvPr id="61" name="文本框 60"/>
          <p:cNvSpPr txBox="1"/>
          <p:nvPr/>
        </p:nvSpPr>
        <p:spPr>
          <a:xfrm>
            <a:off x="3636010" y="1986280"/>
            <a:ext cx="1170305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加权计算</a:t>
            </a:r>
            <a:endParaRPr lang="zh-CN" altLang="en-US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4" t="47140" r="9630" b="7033"/>
          <a:stretch>
            <a:fillRect/>
          </a:stretch>
        </p:blipFill>
        <p:spPr bwMode="auto">
          <a:xfrm>
            <a:off x="8383270" y="294005"/>
            <a:ext cx="3556000" cy="21291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右箭头 1"/>
          <p:cNvSpPr/>
          <p:nvPr/>
        </p:nvSpPr>
        <p:spPr>
          <a:xfrm>
            <a:off x="3528060" y="2324100"/>
            <a:ext cx="1442085" cy="38608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381750" y="457200"/>
            <a:ext cx="1207135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zh-CN" altLang="en-US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线性拟合</a:t>
            </a:r>
            <a:endParaRPr lang="zh-CN" altLang="en-US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5" t="11672" r="18444" b="12573"/>
          <a:stretch>
            <a:fillRect/>
          </a:stretch>
        </p:blipFill>
        <p:spPr bwMode="auto">
          <a:xfrm>
            <a:off x="8696429" y="3569342"/>
            <a:ext cx="3468659" cy="276888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文本框 13"/>
          <p:cNvSpPr txBox="1"/>
          <p:nvPr/>
        </p:nvSpPr>
        <p:spPr>
          <a:xfrm>
            <a:off x="121236" y="3870448"/>
            <a:ext cx="215011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Z向的实际位置</a:t>
            </a:r>
            <a:endParaRPr lang="en-US" altLang="zh-CN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7214" y="4362951"/>
            <a:ext cx="4297458" cy="1735026"/>
            <a:chOff x="679174" y="2126344"/>
            <a:chExt cx="4297458" cy="1735026"/>
          </a:xfrm>
        </p:grpSpPr>
        <p:grpSp>
          <p:nvGrpSpPr>
            <p:cNvPr id="16" name="组合 15"/>
            <p:cNvGrpSpPr/>
            <p:nvPr/>
          </p:nvGrpSpPr>
          <p:grpSpPr>
            <a:xfrm>
              <a:off x="679174" y="2275836"/>
              <a:ext cx="4297458" cy="621517"/>
              <a:chOff x="488399" y="5684023"/>
              <a:chExt cx="4297458" cy="621517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5" name="文本框 24"/>
                  <p:cNvSpPr txBox="1"/>
                  <p:nvPr/>
                </p:nvSpPr>
                <p:spPr>
                  <a:xfrm>
                    <a:off x="488399" y="5684023"/>
                    <a:ext cx="4297458" cy="62151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  <m:f>
                                <m:f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zh-CN" alt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den>
                              </m:f>
                            </m:e>
                          </m:d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zh-CN" altLang="en-US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den>
                              </m:f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>
              <p:sp>
                <p:nvSpPr>
                  <p:cNvPr id="25" name="文本框 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8399" y="5684023"/>
                    <a:ext cx="4297458" cy="621517"/>
                  </a:xfrm>
                  <a:prstGeom prst="rect">
                    <a:avLst/>
                  </a:prstGeom>
                  <a:blipFill rotWithShape="1">
                    <a:blip r:embed="rId18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7" name="矩形: 圆角 26"/>
              <p:cNvSpPr/>
              <p:nvPr/>
            </p:nvSpPr>
            <p:spPr>
              <a:xfrm>
                <a:off x="3909710" y="5866790"/>
                <a:ext cx="804672" cy="33341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文本框 16"/>
                <p:cNvSpPr txBox="1"/>
                <p:nvPr/>
              </p:nvSpPr>
              <p:spPr>
                <a:xfrm>
                  <a:off x="1706244" y="2915449"/>
                  <a:ext cx="2641600" cy="71019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  <m:d>
                          <m:dPr>
                            <m:ctrlPr>
                              <a:rPr lang="zh-CN" alt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CN" alt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zh-CN" altLang="en-US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zh-CN" alt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zh-CN" altLang="en-US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r>
                          <a:rPr lang="zh-CN" altLang="en-US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zh-CN" alt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zh-CN" alt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zh-CN" altLang="en-US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  <m:r>
                                  <a:rPr lang="zh-CN" altLang="en-US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zh-CN" altLang="en-US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，</m:t>
                                </m:r>
                                <m:r>
                                  <a:rPr lang="zh-CN" alt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zh-CN" altLang="en-US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sSub>
                                  <m:sSubPr>
                                    <m:ctrlPr>
                                      <a:rPr lang="zh-CN" alt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zh-CN" altLang="en-US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zh-CN" altLang="en-US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  <m:r>
                                  <a:rPr lang="zh-CN" altLang="en-US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zh-CN" altLang="en-US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，</m:t>
                                </m:r>
                                <m:r>
                                  <a:rPr lang="zh-CN" alt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zh-CN" altLang="en-US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≥</m:t>
                                </m:r>
                                <m:sSub>
                                  <m:sSubPr>
                                    <m:ctrlPr>
                                      <a:rPr lang="zh-CN" alt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zh-CN" altLang="en-US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eqArr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>
            <p:sp>
              <p:nvSpPr>
                <p:cNvPr id="17" name="文本框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6244" y="2915449"/>
                  <a:ext cx="2641600" cy="710194"/>
                </a:xfrm>
                <a:prstGeom prst="rect">
                  <a:avLst/>
                </a:prstGeom>
                <a:blipFill rotWithShape="1">
                  <a:blip r:embed="rId19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矩形: 圆角 10"/>
            <p:cNvSpPr/>
            <p:nvPr/>
          </p:nvSpPr>
          <p:spPr>
            <a:xfrm>
              <a:off x="757245" y="2126344"/>
              <a:ext cx="4219387" cy="173502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4404683" y="4835730"/>
            <a:ext cx="454306" cy="4616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altLang="zh-CN" sz="2400" b="1" dirty="0"/>
              <a:t>×</a:t>
            </a:r>
            <a:endParaRPr lang="en-US" altLang="zh-CN" sz="2400" b="1" dirty="0"/>
          </a:p>
        </p:txBody>
      </p:sp>
      <p:grpSp>
        <p:nvGrpSpPr>
          <p:cNvPr id="20" name="组合 19"/>
          <p:cNvGrpSpPr/>
          <p:nvPr/>
        </p:nvGrpSpPr>
        <p:grpSpPr>
          <a:xfrm>
            <a:off x="4796184" y="3494620"/>
            <a:ext cx="3291631" cy="2824835"/>
            <a:chOff x="1462975" y="3551998"/>
            <a:chExt cx="3291631" cy="282483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20"/>
            <a:srcRect l="8506" t="7771" r="11593" b="4009"/>
            <a:stretch>
              <a:fillRect/>
            </a:stretch>
          </p:blipFill>
          <p:spPr>
            <a:xfrm>
              <a:off x="1462975" y="3551998"/>
              <a:ext cx="3291631" cy="2824835"/>
            </a:xfrm>
            <a:prstGeom prst="rect">
              <a:avLst/>
            </a:prstGeom>
          </p:spPr>
        </p:pic>
        <p:grpSp>
          <p:nvGrpSpPr>
            <p:cNvPr id="22" name="组合 21"/>
            <p:cNvGrpSpPr/>
            <p:nvPr/>
          </p:nvGrpSpPr>
          <p:grpSpPr>
            <a:xfrm>
              <a:off x="1521421" y="3558687"/>
              <a:ext cx="3233185" cy="2768889"/>
              <a:chOff x="7307285" y="1951266"/>
              <a:chExt cx="3233185" cy="2768889"/>
            </a:xfrm>
          </p:grpSpPr>
          <p:sp>
            <p:nvSpPr>
              <p:cNvPr id="26" name="矩形: 圆角 14"/>
              <p:cNvSpPr/>
              <p:nvPr/>
            </p:nvSpPr>
            <p:spPr>
              <a:xfrm>
                <a:off x="7307285" y="1951266"/>
                <a:ext cx="3233185" cy="2768889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8262606" y="2095079"/>
                <a:ext cx="120629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600" dirty="0">
                    <a:latin typeface="Times New Roman" panose="02020603050405020304" charset="0"/>
                    <a:ea typeface="宋体" panose="02010600030101010101" pitchFamily="2" charset="-122"/>
                  </a:rPr>
                  <a:t>理论计算电</a:t>
                </a:r>
                <a:endParaRPr lang="en-US" altLang="zh-CN" sz="1600" dirty="0">
                  <a:latin typeface="Times New Roman" panose="02020603050405020304" charset="0"/>
                  <a:ea typeface="宋体" panose="02010600030101010101" pitchFamily="2" charset="-122"/>
                </a:endParaRPr>
              </a:p>
              <a:p>
                <a:r>
                  <a:rPr lang="zh-CN" altLang="en-US" sz="1600" dirty="0">
                    <a:latin typeface="Times New Roman" panose="02020603050405020304" charset="0"/>
                    <a:ea typeface="宋体" panose="02010600030101010101" pitchFamily="2" charset="-122"/>
                  </a:rPr>
                  <a:t>子漂移速度</a:t>
                </a:r>
                <a:endParaRPr lang="zh-CN" altLang="en-US" sz="1600" dirty="0"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29" name="文本框 28"/>
          <p:cNvSpPr txBox="1"/>
          <p:nvPr/>
        </p:nvSpPr>
        <p:spPr>
          <a:xfrm>
            <a:off x="8491671" y="3541949"/>
            <a:ext cx="148463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径迹重建</a:t>
            </a:r>
            <a:endParaRPr lang="zh-CN" altLang="en-US" dirty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530123" y="4977310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6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已知量</a:t>
            </a:r>
            <a:endParaRPr lang="zh-CN" altLang="en-US" sz="1600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010328" y="5759423"/>
            <a:ext cx="24312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dirty="0">
                <a:latin typeface="Times New Roman" panose="02020603050405020304" charset="0"/>
                <a:ea typeface="宋体" panose="02010600030101010101" pitchFamily="2" charset="-122"/>
              </a:rPr>
              <a:t>得到产生电荷的相对时间</a:t>
            </a:r>
            <a:endParaRPr lang="zh-CN" altLang="en-US" sz="1600" dirty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4" name="直角上箭头 33"/>
          <p:cNvSpPr/>
          <p:nvPr/>
        </p:nvSpPr>
        <p:spPr>
          <a:xfrm rot="5400000">
            <a:off x="6577330" y="-26035"/>
            <a:ext cx="890905" cy="2520315"/>
          </a:xfrm>
          <a:prstGeom prst="bentUpArrow">
            <a:avLst/>
          </a:prstGeom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右箭头 34"/>
          <p:cNvSpPr/>
          <p:nvPr/>
        </p:nvSpPr>
        <p:spPr>
          <a:xfrm rot="5400000">
            <a:off x="9914890" y="2806700"/>
            <a:ext cx="1033780" cy="38608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右箭头 35"/>
          <p:cNvSpPr/>
          <p:nvPr/>
        </p:nvSpPr>
        <p:spPr>
          <a:xfrm>
            <a:off x="8179435" y="4642485"/>
            <a:ext cx="608965" cy="38608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2" name="文本框 6"/>
          <p:cNvSpPr txBox="1"/>
          <p:nvPr>
            <p:custDataLst>
              <p:tags r:id="rId1"/>
            </p:custDataLst>
          </p:nvPr>
        </p:nvSpPr>
        <p:spPr>
          <a:xfrm>
            <a:off x="0" y="6353810"/>
            <a:ext cx="12192000" cy="523875"/>
          </a:xfrm>
          <a:prstGeom prst="rect">
            <a:avLst/>
          </a:prstGeom>
          <a:solidFill>
            <a:srgbClr val="2F5597"/>
          </a:solidFill>
          <a:ln>
            <a:solidFill>
              <a:srgbClr val="2F5597"/>
            </a:solidFill>
          </a:ln>
        </p:spPr>
        <p:txBody>
          <a:bodyPr wrap="square" rtlCol="0">
            <a:noAutofit/>
          </a:bodyPr>
          <a:p>
            <a:endParaRPr lang="zh-CN" altLang="en-US" dirty="0"/>
          </a:p>
        </p:txBody>
      </p:sp>
      <p:sp>
        <p:nvSpPr>
          <p:cNvPr id="1048796" name="日期占位符 465"/>
          <p:cNvSpPr>
            <a:spLocks noGrp="1"/>
          </p:cNvSpPr>
          <p:nvPr>
            <p:ph type="dt" sz="half" idx="10"/>
          </p:nvPr>
        </p:nvSpPr>
        <p:spPr>
          <a:xfrm>
            <a:off x="504190" y="6432232"/>
            <a:ext cx="2743200" cy="365125"/>
          </a:xfrm>
        </p:spPr>
        <p:txBody>
          <a:bodyPr/>
          <a:p>
            <a:fld id="{9EC417A9-66AE-49E2-8111-6AE8608D06B0}" type="datetime1">
              <a:rPr lang="zh-CN" altLang="en-US" sz="2400" b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</a:fld>
            <a:endParaRPr lang="zh-CN" altLang="en-US" sz="2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48797" name="灯片编号占位符 466"/>
          <p:cNvSpPr>
            <a:spLocks noGrp="1"/>
          </p:cNvSpPr>
          <p:nvPr>
            <p:ph type="sldNum" sz="quarter" idx="12"/>
          </p:nvPr>
        </p:nvSpPr>
        <p:spPr>
          <a:xfrm>
            <a:off x="8953500" y="6432550"/>
            <a:ext cx="2743200" cy="365125"/>
          </a:xfrm>
        </p:spPr>
        <p:txBody>
          <a:bodyPr/>
          <a:p>
            <a:fld id="{F1078852-6AA2-4A34-87E9-834D7078B962}" type="slidenum">
              <a:rPr lang="zh-CN" altLang="en-US" sz="2400" b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</a:fld>
            <a:endParaRPr lang="zh-CN" altLang="en-US" sz="2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05" name="组合 22"/>
          <p:cNvGrpSpPr/>
          <p:nvPr>
            <p:custDataLst>
              <p:tags r:id="rId2"/>
            </p:custDataLst>
          </p:nvPr>
        </p:nvGrpSpPr>
        <p:grpSpPr>
          <a:xfrm>
            <a:off x="4995545" y="6349365"/>
            <a:ext cx="2182495" cy="508635"/>
            <a:chOff x="76140" y="6477345"/>
            <a:chExt cx="1947504" cy="400109"/>
          </a:xfrm>
        </p:grpSpPr>
        <p:pic>
          <p:nvPicPr>
            <p:cNvPr id="2097195" name="图片 2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 cstate="print">
              <a:biLevel thresh="25000"/>
            </a:blip>
            <a:stretch>
              <a:fillRect/>
            </a:stretch>
          </p:blipFill>
          <p:spPr>
            <a:xfrm>
              <a:off x="76140" y="6477345"/>
              <a:ext cx="435738" cy="400109"/>
            </a:xfrm>
            <a:prstGeom prst="rect">
              <a:avLst/>
            </a:prstGeom>
          </p:spPr>
        </p:pic>
        <p:pic>
          <p:nvPicPr>
            <p:cNvPr id="2097196" name="图片 25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6">
              <a:biLevel thresh="25000"/>
            </a:blip>
            <a:srcRect l="1" t="6582" r="-25334" b="26979"/>
            <a:stretch>
              <a:fillRect/>
            </a:stretch>
          </p:blipFill>
          <p:spPr>
            <a:xfrm>
              <a:off x="414611" y="6477345"/>
              <a:ext cx="724874" cy="380655"/>
            </a:xfrm>
            <a:prstGeom prst="rect">
              <a:avLst/>
            </a:prstGeom>
          </p:spPr>
        </p:pic>
        <p:pic>
          <p:nvPicPr>
            <p:cNvPr id="2097197" name="图片 27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8">
              <a:biLevel thresh="25000"/>
            </a:blip>
            <a:srcRect l="32814" t="12432" r="55484" b="78542"/>
            <a:stretch>
              <a:fillRect/>
            </a:stretch>
          </p:blipFill>
          <p:spPr>
            <a:xfrm rot="1259126">
              <a:off x="895509" y="6508504"/>
              <a:ext cx="402920" cy="310802"/>
            </a:xfrm>
            <a:prstGeom prst="rect">
              <a:avLst/>
            </a:prstGeom>
          </p:spPr>
        </p:pic>
        <p:pic>
          <p:nvPicPr>
            <p:cNvPr id="2097198" name="图片 28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0"/>
            <a:srcRect t="-1" b="16526"/>
            <a:stretch>
              <a:fillRect/>
            </a:stretch>
          </p:blipFill>
          <p:spPr>
            <a:xfrm rot="589386">
              <a:off x="1256498" y="6481317"/>
              <a:ext cx="388026" cy="326437"/>
            </a:xfrm>
            <a:prstGeom prst="rect">
              <a:avLst/>
            </a:prstGeom>
          </p:spPr>
        </p:pic>
        <p:pic>
          <p:nvPicPr>
            <p:cNvPr id="2097199" name="图片 29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2"/>
            <a:srcRect t="18211" b="8984"/>
            <a:stretch>
              <a:fillRect/>
            </a:stretch>
          </p:blipFill>
          <p:spPr>
            <a:xfrm>
              <a:off x="1554468" y="6496881"/>
              <a:ext cx="469176" cy="341581"/>
            </a:xfrm>
            <a:prstGeom prst="rect">
              <a:avLst/>
            </a:prstGeom>
          </p:spPr>
        </p:pic>
      </p:grpSp>
      <p:grpSp>
        <p:nvGrpSpPr>
          <p:cNvPr id="96" name="组合 3"/>
          <p:cNvGrpSpPr/>
          <p:nvPr/>
        </p:nvGrpSpPr>
        <p:grpSpPr>
          <a:xfrm>
            <a:off x="0" y="-5715"/>
            <a:ext cx="5586730" cy="573405"/>
            <a:chOff x="0" y="-9"/>
            <a:chExt cx="6107" cy="903"/>
          </a:xfrm>
        </p:grpSpPr>
        <p:sp>
          <p:nvSpPr>
            <p:cNvPr id="1048773" name="五边形 4"/>
            <p:cNvSpPr/>
            <p:nvPr>
              <p:custDataLst>
                <p:tags r:id="rId13"/>
              </p:custDataLst>
            </p:nvPr>
          </p:nvSpPr>
          <p:spPr bwMode="auto">
            <a:xfrm>
              <a:off x="0" y="-9"/>
              <a:ext cx="6107" cy="903"/>
            </a:xfrm>
            <a:custGeom>
              <a:avLst/>
              <a:gdLst>
                <a:gd name="T0" fmla="*/ 0 w 1496257"/>
                <a:gd name="T1" fmla="*/ 0 h 288032"/>
                <a:gd name="T2" fmla="*/ 2147483647 w 1496257"/>
                <a:gd name="T3" fmla="*/ 0 h 288032"/>
                <a:gd name="T4" fmla="*/ 2147483647 w 1496257"/>
                <a:gd name="T5" fmla="*/ 2147483647 h 288032"/>
                <a:gd name="T6" fmla="*/ 2147483647 w 1496257"/>
                <a:gd name="T7" fmla="*/ 2147483647 h 288032"/>
                <a:gd name="T8" fmla="*/ 0 w 1496257"/>
                <a:gd name="T9" fmla="*/ 2147483647 h 288032"/>
                <a:gd name="T10" fmla="*/ 0 w 1496257"/>
                <a:gd name="T11" fmla="*/ 0 h 2880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96257"/>
                <a:gd name="T19" fmla="*/ 0 h 288032"/>
                <a:gd name="T20" fmla="*/ 1496257 w 1496257"/>
                <a:gd name="T21" fmla="*/ 288032 h 2880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96257" h="288032">
                  <a:moveTo>
                    <a:pt x="0" y="0"/>
                  </a:moveTo>
                  <a:lnTo>
                    <a:pt x="1496257" y="0"/>
                  </a:lnTo>
                  <a:lnTo>
                    <a:pt x="1335473" y="144016"/>
                  </a:lnTo>
                  <a:lnTo>
                    <a:pt x="1191457" y="288032"/>
                  </a:lnTo>
                  <a:lnTo>
                    <a:pt x="0" y="2880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9pPr>
            </a:lstStyle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48774" name="文本框 7"/>
            <p:cNvSpPr txBox="1"/>
            <p:nvPr/>
          </p:nvSpPr>
          <p:spPr>
            <a:xfrm>
              <a:off x="327" y="37"/>
              <a:ext cx="480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探测器的性能测试与标定</a:t>
              </a:r>
              <a:endParaRPr 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244695" y="1141634"/>
            <a:ext cx="409003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残差法计算850mbar下位置分辨</a:t>
            </a:r>
            <a:endParaRPr lang="zh-CN" altLang="en-US" dirty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2071370" y="4954267"/>
            <a:ext cx="2925445" cy="1153798"/>
            <a:chOff x="5191774" y="4597651"/>
            <a:chExt cx="1799864" cy="115367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对象 -2147482582"/>
                <p:cNvSpPr txBox="1"/>
                <p:nvPr/>
              </p:nvSpPr>
              <p:spPr>
                <a:xfrm>
                  <a:off x="5381913" y="5084580"/>
                  <a:ext cx="1609725" cy="666750"/>
                </a:xfrm>
                <a:prstGeom prst="rect">
                  <a:avLst/>
                </a:prstGeom>
                <a:noFill/>
                <a:ln w="38100">
                  <a:noFill/>
                  <a:miter/>
                </a:ln>
              </p:spPr>
              <p:txBody>
                <a:bodyPr/>
                <a:p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zh-CN" alt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zh-CN" alt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Cambria Math" panose="02040503050406030204" pitchFamily="18" charset="0"/>
                              </a:rPr>
                              <m:t>𝑥𝑦</m:t>
                            </m:r>
                          </m:sub>
                        </m:sSub>
                        <m:r>
                          <a:rPr lang="zh-CN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zh-CN" alt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zh-CN" alt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Cambria Math" panose="02040503050406030204" pitchFamily="18" charset="0"/>
                              </a:rPr>
                              <m:t>𝑘</m:t>
                            </m:r>
                            <m:sSub>
                              <m:sSubPr>
                                <m:ctrlPr>
                                  <a:rPr lang="zh-CN" altLang="en-US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zh-CN" altLang="en-US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zh-CN" alt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zh-CN" alt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zh-CN" alt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zh-CN" altLang="en-US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zh-CN" altLang="en-US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zh-CN" altLang="en-US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p>
                                  <m:sSupPr>
                                    <m:ctrlPr>
                                      <a:rPr lang="zh-CN" altLang="en-US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  <a:cs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p>
                                    <m:r>
                                      <a:rPr lang="zh-CN" altLang="en-US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MS Mincho" charset="0"/>
                                        <a:cs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zh-CN" altLang="en-US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zh-CN" altLang="en-US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zh-CN" altLang="en-US" sz="2000" i="1" dirty="0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endParaRPr>
                </a:p>
              </p:txBody>
            </p:sp>
          </mc:Choice>
          <mc:Fallback>
            <p:sp>
              <p:nvSpPr>
                <p:cNvPr id="26" name="对象 -21474825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1913" y="5084580"/>
                  <a:ext cx="1609725" cy="666750"/>
                </a:xfrm>
                <a:prstGeom prst="rect">
                  <a:avLst/>
                </a:prstGeom>
                <a:blipFill rotWithShape="1">
                  <a:blip r:embed="rId14"/>
                </a:blipFill>
                <a:ln w="38100">
                  <a:noFill/>
                  <a:miter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文本框 32"/>
                <p:cNvSpPr txBox="1"/>
                <p:nvPr/>
              </p:nvSpPr>
              <p:spPr>
                <a:xfrm>
                  <a:off x="5191774" y="4597651"/>
                  <a:ext cx="1279453" cy="8298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14:m>
                    <m:oMath xmlns:m="http://schemas.openxmlformats.org/officeDocument/2006/math">
                      <m:r>
                        <a:rPr lang="en-US" altLang="zh-CN" sz="2400" i="1" dirty="0" smtClean="0">
                          <a:latin typeface="Cambria Math" panose="02040503050406030204" pitchFamily="18" charset="0"/>
                          <a:ea typeface="微软雅黑" panose="020B0503020204020204" charset="-122"/>
                          <a:cs typeface="Cambria Math" panose="02040503050406030204" pitchFamily="18" charset="0"/>
                        </a:rPr>
                        <m:t>𝑥</m:t>
                      </m:r>
                      <m:r>
                        <a:rPr lang="en-US" altLang="zh-CN" sz="2400" i="1" dirty="0" smtClean="0"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−</m:t>
                      </m:r>
                      <m:r>
                        <a:rPr lang="en-US" altLang="zh-CN" sz="2400" i="1" dirty="0" smtClean="0">
                          <a:latin typeface="Cambria Math" panose="02040503050406030204" pitchFamily="18" charset="0"/>
                          <a:ea typeface="微软雅黑" panose="020B0503020204020204" charset="-122"/>
                          <a:cs typeface="Cambria Math" panose="02040503050406030204" pitchFamily="18" charset="0"/>
                        </a:rPr>
                        <m:t>𝑦</m:t>
                      </m:r>
                    </m:oMath>
                  </a14:m>
                  <a:r>
                    <a:rPr lang="zh-CN" altLang="en-US" sz="2400" dirty="0"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平面：</a:t>
                  </a:r>
                  <a:endParaRPr lang="zh-CN" altLang="en-US" sz="24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endParaRPr>
                </a:p>
              </p:txBody>
            </p:sp>
          </mc:Choice>
          <mc:Fallback>
            <p:sp>
              <p:nvSpPr>
                <p:cNvPr id="33" name="文本框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1774" y="4597651"/>
                  <a:ext cx="1279453" cy="829859"/>
                </a:xfrm>
                <a:prstGeom prst="rect">
                  <a:avLst/>
                </a:prstGeom>
                <a:blipFill rotWithShape="1">
                  <a:blip r:embed="rId15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组合 35"/>
          <p:cNvGrpSpPr/>
          <p:nvPr/>
        </p:nvGrpSpPr>
        <p:grpSpPr>
          <a:xfrm>
            <a:off x="7613015" y="4560570"/>
            <a:ext cx="3225799" cy="1684655"/>
            <a:chOff x="5172098" y="5912928"/>
            <a:chExt cx="3002800" cy="168465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对象 27"/>
                <p:cNvSpPr txBox="1"/>
                <p:nvPr/>
              </p:nvSpPr>
              <p:spPr>
                <a:xfrm>
                  <a:off x="5213475" y="6352348"/>
                  <a:ext cx="2961423" cy="414020"/>
                </a:xfrm>
                <a:prstGeom prst="rect">
                  <a:avLst/>
                </a:prstGeom>
                <a:noFill/>
                <a:ln w="38100">
                  <a:noFill/>
                  <a:miter/>
                </a:ln>
              </p:spPr>
              <p:txBody>
                <a:bodyPr>
                  <a:noAutofit/>
                </a:bodyPr>
                <a:p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zh-CN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Cambria Math" panose="02040503050406030204" pitchFamily="18" charset="0"/>
                          </a:rPr>
                          <m:t>𝑟</m:t>
                        </m:r>
                        <m:r>
                          <a:rPr lang="zh-CN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zh-CN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zh-CN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zh-CN" alt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  <a:cs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zh-CN" alt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微软雅黑" panose="020B0503020204020204" charset="-122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微软雅黑" panose="020B0503020204020204" charset="-122"/>
                                            <a:cs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zh-CN" alt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微软雅黑" panose="020B0503020204020204" charset="-122"/>
                                            <a:cs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  <m:r>
                                      <a:rPr lang="zh-CN" alt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MS Mincho" charset="0"/>
                                        <a:cs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zh-CN" alt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微软雅黑" panose="020B0503020204020204" charset="-122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微软雅黑" panose="020B0503020204020204" charset="-122"/>
                                            <a:cs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zh-CN" alt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MS Mincho" charset="0"/>
                                            <a:cs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zh-CN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zh-CN" alt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zh-CN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zh-CN" alt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  <a:cs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zh-CN" alt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微软雅黑" panose="020B0503020204020204" charset="-122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微软雅黑" panose="020B0503020204020204" charset="-122"/>
                                            <a:cs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zh-CN" alt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微软雅黑" panose="020B0503020204020204" charset="-122"/>
                                            <a:cs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  <m:r>
                                      <a:rPr lang="zh-CN" alt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MS Mincho" charset="0"/>
                                        <a:cs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zh-CN" alt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微软雅黑" panose="020B0503020204020204" charset="-122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微软雅黑" panose="020B0503020204020204" charset="-122"/>
                                            <a:cs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zh-CN" alt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  <a:ea typeface="MS Mincho" charset="0"/>
                                            <a:cs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zh-CN" alt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oMath>
                    </m:oMathPara>
                  </a14:m>
                  <a:endParaRPr lang="zh-CN" altLang="en-US" i="1" dirty="0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endParaRPr>
                </a:p>
              </p:txBody>
            </p:sp>
          </mc:Choice>
          <mc:Fallback>
            <p:sp>
              <p:nvSpPr>
                <p:cNvPr id="28" name="对象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3475" y="6352348"/>
                  <a:ext cx="2961423" cy="414020"/>
                </a:xfrm>
                <a:prstGeom prst="rect">
                  <a:avLst/>
                </a:prstGeom>
                <a:blipFill rotWithShape="1">
                  <a:blip r:embed="rId16"/>
                </a:blipFill>
                <a:ln w="38100">
                  <a:noFill/>
                  <a:miter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对象 -2147482580"/>
                <p:cNvSpPr txBox="1"/>
                <p:nvPr/>
              </p:nvSpPr>
              <p:spPr>
                <a:xfrm>
                  <a:off x="5640251" y="6946708"/>
                  <a:ext cx="2384507" cy="650875"/>
                </a:xfrm>
                <a:prstGeom prst="rect">
                  <a:avLst/>
                </a:prstGeom>
                <a:noFill/>
                <a:ln w="38100">
                  <a:noFill/>
                  <a:miter/>
                </a:ln>
              </p:spPr>
              <p:txBody>
                <a:bodyPr/>
                <a:p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zh-CN" alt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zh-CN" alt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zh-CN" alt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zh-CN" alt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zh-CN" alt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zh-CN" alt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zh-CN" alt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zh-CN" alt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zh-CN" alt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zh-CN" alt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zh-CN" alt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Cambria Math" panose="02040503050406030204" pitchFamily="18" charset="0"/>
                              </a:rPr>
                              <m:t>𝑟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zh-CN" altLang="en-US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p>
                                  <m:sSupPr>
                                    <m:ctrlPr>
                                      <a:rPr lang="zh-CN" altLang="en-US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  <a:cs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p>
                                    <m:r>
                                      <a:rPr lang="zh-CN" altLang="en-US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MS Mincho" charset="0"/>
                                        <a:cs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zh-CN" altLang="en-US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zh-CN" altLang="en-US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zh-CN" altLang="en-US" sz="2000" i="1" dirty="0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endParaRPr>
                </a:p>
              </p:txBody>
            </p:sp>
          </mc:Choice>
          <mc:Fallback>
            <p:sp>
              <p:nvSpPr>
                <p:cNvPr id="31" name="对象 -214748258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40251" y="6946708"/>
                  <a:ext cx="2384507" cy="650875"/>
                </a:xfrm>
                <a:prstGeom prst="rect">
                  <a:avLst/>
                </a:prstGeom>
                <a:blipFill rotWithShape="1">
                  <a:blip r:embed="rId17"/>
                </a:blipFill>
                <a:ln w="38100">
                  <a:noFill/>
                  <a:miter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文本框 33"/>
                <p:cNvSpPr txBox="1"/>
                <p:nvPr/>
              </p:nvSpPr>
              <p:spPr>
                <a:xfrm>
                  <a:off x="5172098" y="5912928"/>
                  <a:ext cx="1110330" cy="4603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14:m>
                    <m:oMath xmlns:m="http://schemas.openxmlformats.org/officeDocument/2006/math">
                      <m:r>
                        <a:rPr lang="en-US" altLang="zh-CN" sz="2400" i="1" dirty="0" smtClean="0">
                          <a:latin typeface="Cambria Math" panose="02040503050406030204" pitchFamily="18" charset="0"/>
                          <a:ea typeface="微软雅黑" panose="020B0503020204020204" charset="-122"/>
                          <a:cs typeface="Cambria Math" panose="02040503050406030204" pitchFamily="18" charset="0"/>
                        </a:rPr>
                        <m:t>𝑧</m:t>
                      </m:r>
                    </m:oMath>
                  </a14:m>
                  <a:r>
                    <a:rPr lang="zh-CN" altLang="en-US" sz="2400" dirty="0"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向：</a:t>
                  </a:r>
                  <a:endParaRPr lang="zh-CN" altLang="en-US" sz="24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endParaRPr>
                </a:p>
              </p:txBody>
            </p:sp>
          </mc:Choice>
          <mc:Fallback>
            <p:sp>
              <p:nvSpPr>
                <p:cNvPr id="34" name="文本框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72098" y="5912928"/>
                  <a:ext cx="1110330" cy="460375"/>
                </a:xfrm>
                <a:prstGeom prst="rect">
                  <a:avLst/>
                </a:prstGeom>
                <a:blipFill rotWithShape="1">
                  <a:blip r:embed="rId18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文本框 10"/>
          <p:cNvSpPr txBox="1"/>
          <p:nvPr/>
        </p:nvSpPr>
        <p:spPr>
          <a:xfrm>
            <a:off x="50386" y="655725"/>
            <a:ext cx="49815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基于</a:t>
            </a:r>
            <a:r>
              <a:rPr lang="en-US" altLang="zh-CN" sz="2400" b="1" baseline="30000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241</a:t>
            </a:r>
            <a:r>
              <a:rPr lang="en-US" altLang="zh-CN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Am</a:t>
            </a:r>
            <a:r>
              <a:rPr lang="zh-CN" altLang="en-US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产生</a:t>
            </a:r>
            <a:r>
              <a:rPr lang="en-US" altLang="zh-CN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α</a:t>
            </a:r>
            <a:r>
              <a:rPr lang="zh-CN" altLang="en-US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射线的径迹重建</a:t>
            </a:r>
            <a:endParaRPr lang="en-US" altLang="zh-CN" sz="2400" b="1" dirty="0">
              <a:solidFill>
                <a:srgbClr val="2F5597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35355" y="1565910"/>
            <a:ext cx="4528820" cy="33629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88150" y="1540510"/>
            <a:ext cx="4338320" cy="32772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652905" y="1821180"/>
            <a:ext cx="15938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X-Y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平面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l-GR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676±30 μ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382839" y="1821203"/>
            <a:ext cx="169227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Z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向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l-GR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226.9±8.5 μ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2" name="文本框 6"/>
          <p:cNvSpPr txBox="1"/>
          <p:nvPr>
            <p:custDataLst>
              <p:tags r:id="rId1"/>
            </p:custDataLst>
          </p:nvPr>
        </p:nvSpPr>
        <p:spPr>
          <a:xfrm>
            <a:off x="0" y="6353810"/>
            <a:ext cx="12192000" cy="523875"/>
          </a:xfrm>
          <a:prstGeom prst="rect">
            <a:avLst/>
          </a:prstGeom>
          <a:solidFill>
            <a:srgbClr val="2F5597"/>
          </a:solidFill>
          <a:ln>
            <a:solidFill>
              <a:srgbClr val="2F5597"/>
            </a:solidFill>
          </a:ln>
        </p:spPr>
        <p:txBody>
          <a:bodyPr wrap="square" rtlCol="0">
            <a:noAutofit/>
          </a:bodyPr>
          <a:p>
            <a:endParaRPr lang="zh-CN" altLang="en-US" dirty="0"/>
          </a:p>
        </p:txBody>
      </p:sp>
      <p:sp>
        <p:nvSpPr>
          <p:cNvPr id="1048796" name="日期占位符 465"/>
          <p:cNvSpPr>
            <a:spLocks noGrp="1"/>
          </p:cNvSpPr>
          <p:nvPr>
            <p:ph type="dt" sz="half" idx="10"/>
          </p:nvPr>
        </p:nvSpPr>
        <p:spPr>
          <a:xfrm>
            <a:off x="504190" y="6432232"/>
            <a:ext cx="2743200" cy="365125"/>
          </a:xfrm>
        </p:spPr>
        <p:txBody>
          <a:bodyPr/>
          <a:p>
            <a:fld id="{9EC417A9-66AE-49E2-8111-6AE8608D06B0}" type="datetime1">
              <a:rPr lang="zh-CN" altLang="en-US" sz="2400" b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</a:fld>
            <a:endParaRPr lang="zh-CN" altLang="en-US" sz="2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48797" name="灯片编号占位符 466"/>
          <p:cNvSpPr>
            <a:spLocks noGrp="1"/>
          </p:cNvSpPr>
          <p:nvPr>
            <p:ph type="sldNum" sz="quarter" idx="12"/>
          </p:nvPr>
        </p:nvSpPr>
        <p:spPr>
          <a:xfrm>
            <a:off x="8953500" y="6432550"/>
            <a:ext cx="2743200" cy="365125"/>
          </a:xfrm>
        </p:spPr>
        <p:txBody>
          <a:bodyPr/>
          <a:p>
            <a:fld id="{F1078852-6AA2-4A34-87E9-834D7078B962}" type="slidenum">
              <a:rPr lang="zh-CN" altLang="en-US" sz="2400" b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</a:fld>
            <a:endParaRPr lang="zh-CN" altLang="en-US" sz="2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05" name="组合 22"/>
          <p:cNvGrpSpPr/>
          <p:nvPr>
            <p:custDataLst>
              <p:tags r:id="rId2"/>
            </p:custDataLst>
          </p:nvPr>
        </p:nvGrpSpPr>
        <p:grpSpPr>
          <a:xfrm>
            <a:off x="4995545" y="6349365"/>
            <a:ext cx="2182495" cy="508635"/>
            <a:chOff x="76140" y="6477345"/>
            <a:chExt cx="1947504" cy="400109"/>
          </a:xfrm>
        </p:grpSpPr>
        <p:pic>
          <p:nvPicPr>
            <p:cNvPr id="2097195" name="图片 2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 cstate="print">
              <a:biLevel thresh="25000"/>
            </a:blip>
            <a:stretch>
              <a:fillRect/>
            </a:stretch>
          </p:blipFill>
          <p:spPr>
            <a:xfrm>
              <a:off x="76140" y="6477345"/>
              <a:ext cx="435738" cy="400109"/>
            </a:xfrm>
            <a:prstGeom prst="rect">
              <a:avLst/>
            </a:prstGeom>
          </p:spPr>
        </p:pic>
        <p:pic>
          <p:nvPicPr>
            <p:cNvPr id="2097196" name="图片 25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6">
              <a:biLevel thresh="25000"/>
            </a:blip>
            <a:srcRect l="1" t="6582" r="-25334" b="26979"/>
            <a:stretch>
              <a:fillRect/>
            </a:stretch>
          </p:blipFill>
          <p:spPr>
            <a:xfrm>
              <a:off x="414611" y="6477345"/>
              <a:ext cx="724874" cy="380655"/>
            </a:xfrm>
            <a:prstGeom prst="rect">
              <a:avLst/>
            </a:prstGeom>
          </p:spPr>
        </p:pic>
        <p:pic>
          <p:nvPicPr>
            <p:cNvPr id="2097197" name="图片 27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8">
              <a:biLevel thresh="25000"/>
            </a:blip>
            <a:srcRect l="32814" t="12432" r="55484" b="78542"/>
            <a:stretch>
              <a:fillRect/>
            </a:stretch>
          </p:blipFill>
          <p:spPr>
            <a:xfrm rot="1259126">
              <a:off x="895509" y="6508504"/>
              <a:ext cx="402920" cy="310802"/>
            </a:xfrm>
            <a:prstGeom prst="rect">
              <a:avLst/>
            </a:prstGeom>
          </p:spPr>
        </p:pic>
        <p:pic>
          <p:nvPicPr>
            <p:cNvPr id="2097198" name="图片 28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0"/>
            <a:srcRect t="-1" b="16526"/>
            <a:stretch>
              <a:fillRect/>
            </a:stretch>
          </p:blipFill>
          <p:spPr>
            <a:xfrm rot="589386">
              <a:off x="1256498" y="6481317"/>
              <a:ext cx="388026" cy="326437"/>
            </a:xfrm>
            <a:prstGeom prst="rect">
              <a:avLst/>
            </a:prstGeom>
          </p:spPr>
        </p:pic>
        <p:pic>
          <p:nvPicPr>
            <p:cNvPr id="2097199" name="图片 29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2"/>
            <a:srcRect t="18211" b="8984"/>
            <a:stretch>
              <a:fillRect/>
            </a:stretch>
          </p:blipFill>
          <p:spPr>
            <a:xfrm>
              <a:off x="1554468" y="6496881"/>
              <a:ext cx="469176" cy="341581"/>
            </a:xfrm>
            <a:prstGeom prst="rect">
              <a:avLst/>
            </a:prstGeom>
          </p:spPr>
        </p:pic>
      </p:grpSp>
      <p:grpSp>
        <p:nvGrpSpPr>
          <p:cNvPr id="96" name="组合 3"/>
          <p:cNvGrpSpPr/>
          <p:nvPr/>
        </p:nvGrpSpPr>
        <p:grpSpPr>
          <a:xfrm>
            <a:off x="0" y="-5715"/>
            <a:ext cx="5586730" cy="573405"/>
            <a:chOff x="0" y="-9"/>
            <a:chExt cx="6107" cy="903"/>
          </a:xfrm>
        </p:grpSpPr>
        <p:sp>
          <p:nvSpPr>
            <p:cNvPr id="1048773" name="五边形 4"/>
            <p:cNvSpPr/>
            <p:nvPr>
              <p:custDataLst>
                <p:tags r:id="rId13"/>
              </p:custDataLst>
            </p:nvPr>
          </p:nvSpPr>
          <p:spPr bwMode="auto">
            <a:xfrm>
              <a:off x="0" y="-9"/>
              <a:ext cx="6107" cy="903"/>
            </a:xfrm>
            <a:custGeom>
              <a:avLst/>
              <a:gdLst>
                <a:gd name="T0" fmla="*/ 0 w 1496257"/>
                <a:gd name="T1" fmla="*/ 0 h 288032"/>
                <a:gd name="T2" fmla="*/ 2147483647 w 1496257"/>
                <a:gd name="T3" fmla="*/ 0 h 288032"/>
                <a:gd name="T4" fmla="*/ 2147483647 w 1496257"/>
                <a:gd name="T5" fmla="*/ 2147483647 h 288032"/>
                <a:gd name="T6" fmla="*/ 2147483647 w 1496257"/>
                <a:gd name="T7" fmla="*/ 2147483647 h 288032"/>
                <a:gd name="T8" fmla="*/ 0 w 1496257"/>
                <a:gd name="T9" fmla="*/ 2147483647 h 288032"/>
                <a:gd name="T10" fmla="*/ 0 w 1496257"/>
                <a:gd name="T11" fmla="*/ 0 h 2880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96257"/>
                <a:gd name="T19" fmla="*/ 0 h 288032"/>
                <a:gd name="T20" fmla="*/ 1496257 w 1496257"/>
                <a:gd name="T21" fmla="*/ 288032 h 2880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96257" h="288032">
                  <a:moveTo>
                    <a:pt x="0" y="0"/>
                  </a:moveTo>
                  <a:lnTo>
                    <a:pt x="1496257" y="0"/>
                  </a:lnTo>
                  <a:lnTo>
                    <a:pt x="1335473" y="144016"/>
                  </a:lnTo>
                  <a:lnTo>
                    <a:pt x="1191457" y="288032"/>
                  </a:lnTo>
                  <a:lnTo>
                    <a:pt x="0" y="2880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9pPr>
            </a:lstStyle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48774" name="文本框 7"/>
            <p:cNvSpPr txBox="1"/>
            <p:nvPr/>
          </p:nvSpPr>
          <p:spPr>
            <a:xfrm>
              <a:off x="327" y="37"/>
              <a:ext cx="480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探测器的性能测试与标定</a:t>
              </a:r>
              <a:endParaRPr 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50386" y="655725"/>
            <a:ext cx="49815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基于</a:t>
            </a:r>
            <a:r>
              <a:rPr lang="en-US" altLang="zh-CN" sz="2400" b="1" baseline="30000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241</a:t>
            </a:r>
            <a:r>
              <a:rPr lang="en-US" altLang="zh-CN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Am</a:t>
            </a:r>
            <a:r>
              <a:rPr lang="zh-CN" altLang="en-US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产生</a:t>
            </a:r>
            <a:r>
              <a:rPr lang="en-US" altLang="zh-CN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α</a:t>
            </a:r>
            <a:r>
              <a:rPr lang="zh-CN" altLang="en-US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射线的能损标定</a:t>
            </a:r>
            <a:endParaRPr lang="en-US" altLang="zh-CN" sz="2400" b="1" dirty="0">
              <a:solidFill>
                <a:srgbClr val="2F5597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3892" y="1440371"/>
            <a:ext cx="3183296" cy="235677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61857" y="3681815"/>
            <a:ext cx="148463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 algn="l">
              <a:buClrTx/>
              <a:buSzTx/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峰位对齐</a:t>
            </a:r>
            <a:endParaRPr lang="en-US" altLang="zh-CN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61857" y="1088999"/>
            <a:ext cx="275463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单个径迹的能损曲线</a:t>
            </a:r>
            <a:endParaRPr lang="en-US" altLang="zh-CN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2756" y="4055618"/>
            <a:ext cx="3292910" cy="227698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89400" y="1588135"/>
            <a:ext cx="8019415" cy="413131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5250533" y="1118209"/>
            <a:ext cx="332803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250mbar分步长统计结果</a:t>
            </a:r>
            <a:endParaRPr lang="en-US" altLang="zh-CN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2" name="文本框 6"/>
          <p:cNvSpPr txBox="1"/>
          <p:nvPr>
            <p:custDataLst>
              <p:tags r:id="rId1"/>
            </p:custDataLst>
          </p:nvPr>
        </p:nvSpPr>
        <p:spPr>
          <a:xfrm>
            <a:off x="0" y="6353810"/>
            <a:ext cx="12192000" cy="523875"/>
          </a:xfrm>
          <a:prstGeom prst="rect">
            <a:avLst/>
          </a:prstGeom>
          <a:solidFill>
            <a:srgbClr val="2F5597"/>
          </a:solidFill>
          <a:ln>
            <a:solidFill>
              <a:srgbClr val="2F5597"/>
            </a:solidFill>
          </a:ln>
        </p:spPr>
        <p:txBody>
          <a:bodyPr wrap="square" rtlCol="0">
            <a:noAutofit/>
          </a:bodyPr>
          <a:p>
            <a:endParaRPr lang="zh-CN" altLang="en-US" dirty="0"/>
          </a:p>
        </p:txBody>
      </p:sp>
      <p:sp>
        <p:nvSpPr>
          <p:cNvPr id="1048796" name="日期占位符 465"/>
          <p:cNvSpPr>
            <a:spLocks noGrp="1"/>
          </p:cNvSpPr>
          <p:nvPr>
            <p:ph type="dt" sz="half" idx="10"/>
          </p:nvPr>
        </p:nvSpPr>
        <p:spPr>
          <a:xfrm>
            <a:off x="504190" y="6432232"/>
            <a:ext cx="2743200" cy="365125"/>
          </a:xfrm>
        </p:spPr>
        <p:txBody>
          <a:bodyPr/>
          <a:p>
            <a:fld id="{9EC417A9-66AE-49E2-8111-6AE8608D06B0}" type="datetime1">
              <a:rPr lang="zh-CN" altLang="en-US" sz="2400" b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</a:fld>
            <a:endParaRPr lang="zh-CN" altLang="en-US" sz="2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48797" name="灯片编号占位符 466"/>
          <p:cNvSpPr>
            <a:spLocks noGrp="1"/>
          </p:cNvSpPr>
          <p:nvPr>
            <p:ph type="sldNum" sz="quarter" idx="12"/>
          </p:nvPr>
        </p:nvSpPr>
        <p:spPr>
          <a:xfrm>
            <a:off x="8953500" y="6432550"/>
            <a:ext cx="2743200" cy="365125"/>
          </a:xfrm>
        </p:spPr>
        <p:txBody>
          <a:bodyPr/>
          <a:p>
            <a:fld id="{F1078852-6AA2-4A34-87E9-834D7078B962}" type="slidenum">
              <a:rPr lang="zh-CN" altLang="en-US" sz="2400" b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</a:fld>
            <a:endParaRPr lang="zh-CN" altLang="en-US" sz="2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05" name="组合 22"/>
          <p:cNvGrpSpPr/>
          <p:nvPr>
            <p:custDataLst>
              <p:tags r:id="rId2"/>
            </p:custDataLst>
          </p:nvPr>
        </p:nvGrpSpPr>
        <p:grpSpPr>
          <a:xfrm>
            <a:off x="4995545" y="6349365"/>
            <a:ext cx="2182495" cy="508635"/>
            <a:chOff x="76140" y="6477345"/>
            <a:chExt cx="1947504" cy="400109"/>
          </a:xfrm>
        </p:grpSpPr>
        <p:pic>
          <p:nvPicPr>
            <p:cNvPr id="2097195" name="图片 2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 cstate="print">
              <a:biLevel thresh="25000"/>
            </a:blip>
            <a:stretch>
              <a:fillRect/>
            </a:stretch>
          </p:blipFill>
          <p:spPr>
            <a:xfrm>
              <a:off x="76140" y="6477345"/>
              <a:ext cx="435738" cy="400109"/>
            </a:xfrm>
            <a:prstGeom prst="rect">
              <a:avLst/>
            </a:prstGeom>
          </p:spPr>
        </p:pic>
        <p:pic>
          <p:nvPicPr>
            <p:cNvPr id="2097196" name="图片 25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6">
              <a:biLevel thresh="25000"/>
            </a:blip>
            <a:srcRect l="1" t="6582" r="-25334" b="26979"/>
            <a:stretch>
              <a:fillRect/>
            </a:stretch>
          </p:blipFill>
          <p:spPr>
            <a:xfrm>
              <a:off x="414611" y="6477345"/>
              <a:ext cx="724874" cy="380655"/>
            </a:xfrm>
            <a:prstGeom prst="rect">
              <a:avLst/>
            </a:prstGeom>
          </p:spPr>
        </p:pic>
        <p:pic>
          <p:nvPicPr>
            <p:cNvPr id="2097197" name="图片 27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8">
              <a:biLevel thresh="25000"/>
            </a:blip>
            <a:srcRect l="32814" t="12432" r="55484" b="78542"/>
            <a:stretch>
              <a:fillRect/>
            </a:stretch>
          </p:blipFill>
          <p:spPr>
            <a:xfrm rot="1259126">
              <a:off x="895509" y="6508504"/>
              <a:ext cx="402920" cy="310802"/>
            </a:xfrm>
            <a:prstGeom prst="rect">
              <a:avLst/>
            </a:prstGeom>
          </p:spPr>
        </p:pic>
        <p:pic>
          <p:nvPicPr>
            <p:cNvPr id="2097198" name="图片 28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0"/>
            <a:srcRect t="-1" b="16526"/>
            <a:stretch>
              <a:fillRect/>
            </a:stretch>
          </p:blipFill>
          <p:spPr>
            <a:xfrm rot="589386">
              <a:off x="1256498" y="6481317"/>
              <a:ext cx="388026" cy="326437"/>
            </a:xfrm>
            <a:prstGeom prst="rect">
              <a:avLst/>
            </a:prstGeom>
          </p:spPr>
        </p:pic>
        <p:pic>
          <p:nvPicPr>
            <p:cNvPr id="2097199" name="图片 29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2"/>
            <a:srcRect t="18211" b="8984"/>
            <a:stretch>
              <a:fillRect/>
            </a:stretch>
          </p:blipFill>
          <p:spPr>
            <a:xfrm>
              <a:off x="1554468" y="6496881"/>
              <a:ext cx="469176" cy="341581"/>
            </a:xfrm>
            <a:prstGeom prst="rect">
              <a:avLst/>
            </a:prstGeom>
          </p:spPr>
        </p:pic>
      </p:grpSp>
      <p:grpSp>
        <p:nvGrpSpPr>
          <p:cNvPr id="96" name="组合 3"/>
          <p:cNvGrpSpPr/>
          <p:nvPr/>
        </p:nvGrpSpPr>
        <p:grpSpPr>
          <a:xfrm>
            <a:off x="0" y="-5715"/>
            <a:ext cx="5586730" cy="573405"/>
            <a:chOff x="0" y="-9"/>
            <a:chExt cx="6107" cy="903"/>
          </a:xfrm>
        </p:grpSpPr>
        <p:sp>
          <p:nvSpPr>
            <p:cNvPr id="1048773" name="五边形 4"/>
            <p:cNvSpPr/>
            <p:nvPr>
              <p:custDataLst>
                <p:tags r:id="rId13"/>
              </p:custDataLst>
            </p:nvPr>
          </p:nvSpPr>
          <p:spPr bwMode="auto">
            <a:xfrm>
              <a:off x="0" y="-9"/>
              <a:ext cx="6107" cy="903"/>
            </a:xfrm>
            <a:custGeom>
              <a:avLst/>
              <a:gdLst>
                <a:gd name="T0" fmla="*/ 0 w 1496257"/>
                <a:gd name="T1" fmla="*/ 0 h 288032"/>
                <a:gd name="T2" fmla="*/ 2147483647 w 1496257"/>
                <a:gd name="T3" fmla="*/ 0 h 288032"/>
                <a:gd name="T4" fmla="*/ 2147483647 w 1496257"/>
                <a:gd name="T5" fmla="*/ 2147483647 h 288032"/>
                <a:gd name="T6" fmla="*/ 2147483647 w 1496257"/>
                <a:gd name="T7" fmla="*/ 2147483647 h 288032"/>
                <a:gd name="T8" fmla="*/ 0 w 1496257"/>
                <a:gd name="T9" fmla="*/ 2147483647 h 288032"/>
                <a:gd name="T10" fmla="*/ 0 w 1496257"/>
                <a:gd name="T11" fmla="*/ 0 h 2880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96257"/>
                <a:gd name="T19" fmla="*/ 0 h 288032"/>
                <a:gd name="T20" fmla="*/ 1496257 w 1496257"/>
                <a:gd name="T21" fmla="*/ 288032 h 2880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96257" h="288032">
                  <a:moveTo>
                    <a:pt x="0" y="0"/>
                  </a:moveTo>
                  <a:lnTo>
                    <a:pt x="1496257" y="0"/>
                  </a:lnTo>
                  <a:lnTo>
                    <a:pt x="1335473" y="144016"/>
                  </a:lnTo>
                  <a:lnTo>
                    <a:pt x="1191457" y="288032"/>
                  </a:lnTo>
                  <a:lnTo>
                    <a:pt x="0" y="2880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9pPr>
            </a:lstStyle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48774" name="文本框 7"/>
            <p:cNvSpPr txBox="1"/>
            <p:nvPr/>
          </p:nvSpPr>
          <p:spPr>
            <a:xfrm>
              <a:off x="327" y="37"/>
              <a:ext cx="480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探测器的性能测试与标定</a:t>
              </a:r>
              <a:endParaRPr 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50386" y="655725"/>
            <a:ext cx="49815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基于</a:t>
            </a:r>
            <a:r>
              <a:rPr lang="en-US" altLang="zh-CN" sz="2400" b="1" baseline="30000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241</a:t>
            </a:r>
            <a:r>
              <a:rPr lang="en-US" altLang="zh-CN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Am</a:t>
            </a:r>
            <a:r>
              <a:rPr lang="zh-CN" altLang="en-US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产生</a:t>
            </a:r>
            <a:r>
              <a:rPr lang="en-US" altLang="zh-CN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α</a:t>
            </a:r>
            <a:r>
              <a:rPr lang="zh-CN" altLang="en-US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射线的能损标定</a:t>
            </a:r>
            <a:endParaRPr lang="en-US" altLang="zh-CN" sz="2400" b="1" dirty="0">
              <a:solidFill>
                <a:srgbClr val="2F5597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14"/>
          <a:srcRect l="8477" t="9189" r="11622" b="7420"/>
          <a:stretch>
            <a:fillRect/>
          </a:stretch>
        </p:blipFill>
        <p:spPr>
          <a:xfrm>
            <a:off x="50165" y="2094865"/>
            <a:ext cx="3913505" cy="2981960"/>
          </a:xfrm>
          <a:prstGeom prst="rect">
            <a:avLst/>
          </a:prstGeom>
        </p:spPr>
      </p:pic>
      <p:sp>
        <p:nvSpPr>
          <p:cNvPr id="39" name="文本框 38"/>
          <p:cNvSpPr txBox="1"/>
          <p:nvPr/>
        </p:nvSpPr>
        <p:spPr>
          <a:xfrm>
            <a:off x="49903" y="1359583"/>
            <a:ext cx="256603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250mbar能损曲线</a:t>
            </a:r>
            <a:endParaRPr lang="en-US" altLang="zh-CN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5"/>
          <a:srcRect l="7980" t="7327" r="9574" b="6343"/>
          <a:stretch>
            <a:fillRect/>
          </a:stretch>
        </p:blipFill>
        <p:spPr>
          <a:xfrm>
            <a:off x="8050754" y="2100378"/>
            <a:ext cx="3859259" cy="3089383"/>
          </a:xfrm>
          <a:prstGeom prst="rect">
            <a:avLst/>
          </a:prstGeom>
        </p:spPr>
      </p:pic>
      <p:sp>
        <p:nvSpPr>
          <p:cNvPr id="51" name="文本框 50"/>
          <p:cNvSpPr txBox="1"/>
          <p:nvPr/>
        </p:nvSpPr>
        <p:spPr>
          <a:xfrm>
            <a:off x="4110033" y="1377842"/>
            <a:ext cx="212026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 algn="l">
              <a:buClrTx/>
              <a:buSzTx/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SRIM模拟能损</a:t>
            </a:r>
            <a:endParaRPr lang="en-US" altLang="zh-CN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8104023" y="1368706"/>
            <a:ext cx="256603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 algn="l">
              <a:buClrTx/>
              <a:buSzTx/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250mbar标定结果</a:t>
            </a:r>
            <a:endParaRPr lang="en-US" altLang="zh-CN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10033" y="2122013"/>
            <a:ext cx="3780836" cy="299934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2" name="文本框 61"/>
              <p:cNvSpPr txBox="1"/>
              <p:nvPr/>
            </p:nvSpPr>
            <p:spPr>
              <a:xfrm>
                <a:off x="8602207" y="5362481"/>
                <a:ext cx="3171372" cy="390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𝑒𝑥𝑝</m:t>
                          </m:r>
                        </m:sub>
                      </m:sSub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i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zh-CN" altLang="en-US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zh-CN" altLang="en-US" i="0">
                          <a:latin typeface="Cambria Math" panose="02040503050406030204" pitchFamily="18" charset="0"/>
                        </a:rPr>
                        <m:t>21</m:t>
                      </m:r>
                      <m:r>
                        <a:rPr lang="zh-CN" altLang="en-US" i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𝑠𝑖𝑚</m:t>
                          </m:r>
                        </m:sub>
                      </m:sSub>
                      <m:r>
                        <a:rPr lang="zh-CN" altLang="en-US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zh-CN" altLang="en-US" i="0">
                          <a:latin typeface="Cambria Math" panose="02040503050406030204" pitchFamily="18" charset="0"/>
                        </a:rPr>
                        <m:t>71</m:t>
                      </m:r>
                      <m:r>
                        <a:rPr lang="zh-CN" altLang="en-US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zh-CN" altLang="en-US" i="0">
                          <a:latin typeface="Cambria Math" panose="02040503050406030204" pitchFamily="18" charset="0"/>
                        </a:rPr>
                        <m:t>72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62" name="文本框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2207" y="5362481"/>
                <a:ext cx="3171372" cy="390748"/>
              </a:xfrm>
              <a:prstGeom prst="rect">
                <a:avLst/>
              </a:prstGeom>
              <a:blipFill rotWithShape="1">
                <a:blip r:embed="rId17"/>
                <a:stretch>
                  <a:fillRect l="-16" t="-138" r="1" b="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3" name="文本框 6"/>
          <p:cNvSpPr txBox="1"/>
          <p:nvPr/>
        </p:nvSpPr>
        <p:spPr>
          <a:xfrm>
            <a:off x="0" y="6353810"/>
            <a:ext cx="12192000" cy="523875"/>
          </a:xfrm>
          <a:prstGeom prst="rect">
            <a:avLst/>
          </a:prstGeom>
          <a:solidFill>
            <a:srgbClr val="2F5597"/>
          </a:solidFill>
          <a:ln>
            <a:solidFill>
              <a:srgbClr val="2F5597"/>
            </a:solidFill>
          </a:ln>
        </p:spPr>
        <p:txBody>
          <a:bodyPr wrap="square" rtlCol="0">
            <a:noAutofit/>
          </a:bodyPr>
          <a:p>
            <a:endParaRPr lang="zh-CN" altLang="en-US" dirty="0"/>
          </a:p>
        </p:txBody>
      </p:sp>
      <p:sp>
        <p:nvSpPr>
          <p:cNvPr id="1048814" name="日期占位符 465"/>
          <p:cNvSpPr>
            <a:spLocks noGrp="1"/>
          </p:cNvSpPr>
          <p:nvPr>
            <p:ph type="dt" sz="half" idx="10"/>
          </p:nvPr>
        </p:nvSpPr>
        <p:spPr>
          <a:xfrm>
            <a:off x="504190" y="6432232"/>
            <a:ext cx="2743200" cy="365125"/>
          </a:xfrm>
        </p:spPr>
        <p:txBody>
          <a:bodyPr/>
          <a:p>
            <a:fld id="{9EC417A9-66AE-49E2-8111-6AE8608D06B0}" type="datetime1">
              <a:rPr lang="zh-CN" altLang="en-US" sz="2400" b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</a:fld>
            <a:endParaRPr lang="zh-CN" altLang="en-US" sz="2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48815" name="灯片编号占位符 466"/>
          <p:cNvSpPr>
            <a:spLocks noGrp="1"/>
          </p:cNvSpPr>
          <p:nvPr>
            <p:ph type="sldNum" sz="quarter" idx="12"/>
          </p:nvPr>
        </p:nvSpPr>
        <p:spPr>
          <a:xfrm>
            <a:off x="8953500" y="6432550"/>
            <a:ext cx="2743200" cy="365125"/>
          </a:xfrm>
        </p:spPr>
        <p:txBody>
          <a:bodyPr/>
          <a:p>
            <a:fld id="{F1078852-6AA2-4A34-87E9-834D7078B962}" type="slidenum">
              <a:rPr lang="zh-CN" altLang="en-US" sz="2400" b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</a:fld>
            <a:endParaRPr lang="zh-CN" altLang="en-US" sz="2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14" name="组合 10"/>
          <p:cNvGrpSpPr/>
          <p:nvPr/>
        </p:nvGrpSpPr>
        <p:grpSpPr>
          <a:xfrm>
            <a:off x="4995545" y="6349365"/>
            <a:ext cx="2182495" cy="508635"/>
            <a:chOff x="76140" y="6477345"/>
            <a:chExt cx="1947504" cy="400109"/>
          </a:xfrm>
        </p:grpSpPr>
        <p:pic>
          <p:nvPicPr>
            <p:cNvPr id="2097210" name="图片 11"/>
            <p:cNvPicPr>
              <a:picLocks noChangeAspect="1"/>
            </p:cNvPicPr>
            <p:nvPr/>
          </p:nvPicPr>
          <p:blipFill>
            <a:blip r:embed="rId1" cstate="print">
              <a:biLevel thresh="25000"/>
            </a:blip>
            <a:stretch>
              <a:fillRect/>
            </a:stretch>
          </p:blipFill>
          <p:spPr>
            <a:xfrm>
              <a:off x="76140" y="6477345"/>
              <a:ext cx="435738" cy="400109"/>
            </a:xfrm>
            <a:prstGeom prst="rect">
              <a:avLst/>
            </a:prstGeom>
          </p:spPr>
        </p:pic>
        <p:pic>
          <p:nvPicPr>
            <p:cNvPr id="2097211" name="图片 12"/>
            <p:cNvPicPr>
              <a:picLocks noChangeAspect="1"/>
            </p:cNvPicPr>
            <p:nvPr/>
          </p:nvPicPr>
          <p:blipFill rotWithShape="1">
            <a:blip r:embed="rId2">
              <a:biLevel thresh="25000"/>
            </a:blip>
            <a:srcRect l="1" t="6582" r="-25334" b="26979"/>
            <a:stretch>
              <a:fillRect/>
            </a:stretch>
          </p:blipFill>
          <p:spPr>
            <a:xfrm>
              <a:off x="414611" y="6477345"/>
              <a:ext cx="724874" cy="380655"/>
            </a:xfrm>
            <a:prstGeom prst="rect">
              <a:avLst/>
            </a:prstGeom>
          </p:spPr>
        </p:pic>
        <p:pic>
          <p:nvPicPr>
            <p:cNvPr id="2097212" name="图片 13"/>
            <p:cNvPicPr>
              <a:picLocks noChangeAspect="1"/>
            </p:cNvPicPr>
            <p:nvPr/>
          </p:nvPicPr>
          <p:blipFill rotWithShape="1">
            <a:blip r:embed="rId3">
              <a:biLevel thresh="25000"/>
            </a:blip>
            <a:srcRect l="32814" t="12432" r="55484" b="78542"/>
            <a:stretch>
              <a:fillRect/>
            </a:stretch>
          </p:blipFill>
          <p:spPr>
            <a:xfrm rot="1259126">
              <a:off x="895509" y="6508504"/>
              <a:ext cx="402920" cy="310802"/>
            </a:xfrm>
            <a:prstGeom prst="rect">
              <a:avLst/>
            </a:prstGeom>
          </p:spPr>
        </p:pic>
        <p:pic>
          <p:nvPicPr>
            <p:cNvPr id="2097213" name="图片 14"/>
            <p:cNvPicPr>
              <a:picLocks noChangeAspect="1"/>
            </p:cNvPicPr>
            <p:nvPr/>
          </p:nvPicPr>
          <p:blipFill rotWithShape="1">
            <a:blip r:embed="rId4"/>
            <a:srcRect t="-1" b="16526"/>
            <a:stretch>
              <a:fillRect/>
            </a:stretch>
          </p:blipFill>
          <p:spPr>
            <a:xfrm rot="589386">
              <a:off x="1256498" y="6481317"/>
              <a:ext cx="388026" cy="326437"/>
            </a:xfrm>
            <a:prstGeom prst="rect">
              <a:avLst/>
            </a:prstGeom>
          </p:spPr>
        </p:pic>
        <p:pic>
          <p:nvPicPr>
            <p:cNvPr id="2097214" name="图片 15"/>
            <p:cNvPicPr>
              <a:picLocks noChangeAspect="1"/>
            </p:cNvPicPr>
            <p:nvPr/>
          </p:nvPicPr>
          <p:blipFill rotWithShape="1">
            <a:blip r:embed="rId5"/>
            <a:srcRect t="18211" b="8984"/>
            <a:stretch>
              <a:fillRect/>
            </a:stretch>
          </p:blipFill>
          <p:spPr>
            <a:xfrm>
              <a:off x="1554468" y="6496881"/>
              <a:ext cx="469176" cy="341581"/>
            </a:xfrm>
            <a:prstGeom prst="rect">
              <a:avLst/>
            </a:prstGeom>
          </p:spPr>
        </p:pic>
      </p:grpSp>
      <p:grpSp>
        <p:nvGrpSpPr>
          <p:cNvPr id="96" name="组合 3"/>
          <p:cNvGrpSpPr/>
          <p:nvPr/>
        </p:nvGrpSpPr>
        <p:grpSpPr>
          <a:xfrm>
            <a:off x="0" y="-5715"/>
            <a:ext cx="5586730" cy="573405"/>
            <a:chOff x="0" y="-9"/>
            <a:chExt cx="6107" cy="903"/>
          </a:xfrm>
        </p:grpSpPr>
        <p:sp>
          <p:nvSpPr>
            <p:cNvPr id="1048773" name="五边形 4"/>
            <p:cNvSpPr/>
            <p:nvPr>
              <p:custDataLst>
                <p:tags r:id="rId6"/>
              </p:custDataLst>
            </p:nvPr>
          </p:nvSpPr>
          <p:spPr bwMode="auto">
            <a:xfrm>
              <a:off x="0" y="-9"/>
              <a:ext cx="6107" cy="903"/>
            </a:xfrm>
            <a:custGeom>
              <a:avLst/>
              <a:gdLst>
                <a:gd name="T0" fmla="*/ 0 w 1496257"/>
                <a:gd name="T1" fmla="*/ 0 h 288032"/>
                <a:gd name="T2" fmla="*/ 2147483647 w 1496257"/>
                <a:gd name="T3" fmla="*/ 0 h 288032"/>
                <a:gd name="T4" fmla="*/ 2147483647 w 1496257"/>
                <a:gd name="T5" fmla="*/ 2147483647 h 288032"/>
                <a:gd name="T6" fmla="*/ 2147483647 w 1496257"/>
                <a:gd name="T7" fmla="*/ 2147483647 h 288032"/>
                <a:gd name="T8" fmla="*/ 0 w 1496257"/>
                <a:gd name="T9" fmla="*/ 2147483647 h 288032"/>
                <a:gd name="T10" fmla="*/ 0 w 1496257"/>
                <a:gd name="T11" fmla="*/ 0 h 2880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96257"/>
                <a:gd name="T19" fmla="*/ 0 h 288032"/>
                <a:gd name="T20" fmla="*/ 1496257 w 1496257"/>
                <a:gd name="T21" fmla="*/ 288032 h 2880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96257" h="288032">
                  <a:moveTo>
                    <a:pt x="0" y="0"/>
                  </a:moveTo>
                  <a:lnTo>
                    <a:pt x="1496257" y="0"/>
                  </a:lnTo>
                  <a:lnTo>
                    <a:pt x="1335473" y="144016"/>
                  </a:lnTo>
                  <a:lnTo>
                    <a:pt x="1191457" y="288032"/>
                  </a:lnTo>
                  <a:lnTo>
                    <a:pt x="0" y="2880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9pPr>
            </a:lstStyle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48774" name="文本框 7"/>
            <p:cNvSpPr txBox="1"/>
            <p:nvPr/>
          </p:nvSpPr>
          <p:spPr>
            <a:xfrm>
              <a:off x="327" y="37"/>
              <a:ext cx="480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探测器的性能测试与标定</a:t>
              </a:r>
              <a:endParaRPr 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13392" y="642563"/>
            <a:ext cx="346138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LaBr</a:t>
            </a:r>
            <a:r>
              <a:rPr lang="en-US" altLang="zh-CN" sz="2400" b="1" baseline="-25000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探测器性能测试</a:t>
            </a:r>
            <a:endParaRPr lang="zh-CN" altLang="en-US" sz="2400" b="1" dirty="0">
              <a:solidFill>
                <a:srgbClr val="2F5597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211825" y="1241591"/>
            <a:ext cx="3342618" cy="2060458"/>
            <a:chOff x="7808544" y="1097469"/>
            <a:chExt cx="3962541" cy="245657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1" t="4867" r="9905"/>
            <a:stretch>
              <a:fillRect/>
            </a:stretch>
          </p:blipFill>
          <p:spPr>
            <a:xfrm>
              <a:off x="8861992" y="1097469"/>
              <a:ext cx="2909093" cy="2456577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13" t="11217" r="25206" b="5334"/>
            <a:stretch>
              <a:fillRect/>
            </a:stretch>
          </p:blipFill>
          <p:spPr>
            <a:xfrm>
              <a:off x="7808544" y="1097469"/>
              <a:ext cx="1056883" cy="2456461"/>
            </a:xfrm>
            <a:prstGeom prst="rect">
              <a:avLst/>
            </a:prstGeom>
          </p:spPr>
        </p:pic>
        <p:grpSp>
          <p:nvGrpSpPr>
            <p:cNvPr id="15" name="组合 14"/>
            <p:cNvGrpSpPr/>
            <p:nvPr/>
          </p:nvGrpSpPr>
          <p:grpSpPr>
            <a:xfrm>
              <a:off x="8861992" y="1594611"/>
              <a:ext cx="2909093" cy="1026744"/>
              <a:chOff x="1716534" y="4575657"/>
              <a:chExt cx="2909093" cy="1026744"/>
            </a:xfrm>
          </p:grpSpPr>
          <p:sp>
            <p:nvSpPr>
              <p:cNvPr id="12" name="矩形: 圆角 11"/>
              <p:cNvSpPr/>
              <p:nvPr/>
            </p:nvSpPr>
            <p:spPr>
              <a:xfrm>
                <a:off x="1716534" y="4575658"/>
                <a:ext cx="517110" cy="1026743"/>
              </a:xfrm>
              <a:prstGeom prst="roundRect">
                <a:avLst/>
              </a:prstGeom>
              <a:noFill/>
              <a:ln w="47625">
                <a:solidFill>
                  <a:srgbClr val="E4EE1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rgbClr val="0000FF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3" name="矩形: 圆角 12"/>
              <p:cNvSpPr/>
              <p:nvPr/>
            </p:nvSpPr>
            <p:spPr>
              <a:xfrm>
                <a:off x="4108517" y="4575657"/>
                <a:ext cx="517110" cy="1026743"/>
              </a:xfrm>
              <a:prstGeom prst="roundRect">
                <a:avLst/>
              </a:prstGeom>
              <a:noFill/>
              <a:ln w="47625">
                <a:solidFill>
                  <a:srgbClr val="E4EE1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rgbClr val="0000FF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pic>
        <p:nvPicPr>
          <p:cNvPr id="33" name="图片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73" y="933121"/>
            <a:ext cx="3474398" cy="250783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20" y="3654425"/>
            <a:ext cx="3449320" cy="2488565"/>
          </a:xfrm>
          <a:prstGeom prst="rect">
            <a:avLst/>
          </a:prstGeom>
        </p:spPr>
      </p:pic>
      <p:graphicFrame>
        <p:nvGraphicFramePr>
          <p:cNvPr id="36" name="表格 35"/>
          <p:cNvGraphicFramePr>
            <a:graphicFrameLocks noGrp="1"/>
          </p:cNvGraphicFramePr>
          <p:nvPr/>
        </p:nvGraphicFramePr>
        <p:xfrm>
          <a:off x="6741160" y="1177419"/>
          <a:ext cx="5159830" cy="15121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9558"/>
                <a:gridCol w="829558"/>
                <a:gridCol w="898363"/>
                <a:gridCol w="898364"/>
                <a:gridCol w="898363"/>
                <a:gridCol w="805624"/>
              </a:tblGrid>
              <a:tr h="378029">
                <a:tc>
                  <a:txBody>
                    <a:bodyPr/>
                    <a:p>
                      <a:pPr algn="ctr" fontAlgn="ctr"/>
                      <a:endParaRPr lang="en-US" altLang="zh-CN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p>
                      <a:pPr algn="ctr" fontAlgn="ctr"/>
                      <a:r>
                        <a:rPr lang="en-US" altLang="zh-CN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60</a:t>
                      </a:r>
                      <a:r>
                        <a:rPr lang="en-US" altLang="zh-CN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Co</a:t>
                      </a:r>
                      <a:endParaRPr lang="en-US" altLang="zh-CN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p>
                      <a:pPr marL="0" algn="ctr" defTabSz="914400" rtl="0" eaLnBrk="1" fontAlgn="ctr" latinLnBrk="0" hangingPunct="1"/>
                      <a:r>
                        <a:rPr lang="en-US" altLang="zh-CN" sz="1600" b="0" i="0" u="none" strike="noStrike" kern="1200" baseline="300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22</a:t>
                      </a:r>
                      <a:r>
                        <a:rPr lang="en-US" altLang="zh-CN" sz="16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Na</a:t>
                      </a:r>
                      <a:endParaRPr lang="zh-CN" altLang="en-US" sz="16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6350" marR="6350" marT="635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 rowSpan="4">
                  <a:txBody>
                    <a:bodyPr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u="none" strike="noStrike" baseline="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能量分辨</a:t>
                      </a:r>
                      <a:endParaRPr lang="en-US" altLang="zh-CN" sz="1400" b="1" u="none" strike="noStrike" baseline="0" dirty="0"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u="none" strike="noStrike" baseline="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(</a:t>
                      </a:r>
                      <a:r>
                        <a:rPr lang="zh-CN" altLang="en-US" sz="1400" b="1" u="none" strike="noStrike" baseline="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达</a:t>
                      </a:r>
                      <a:r>
                        <a:rPr lang="en-US" altLang="zh-CN" sz="1400" b="1" u="none" strike="noStrike" baseline="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3%)</a:t>
                      </a:r>
                      <a:endParaRPr lang="zh-CN" altLang="en-US" sz="1600" b="1" i="0" u="none" strike="noStrike" baseline="0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350" marR="6350" marT="635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8029">
                <a:tc>
                  <a:txBody>
                    <a:bodyPr/>
                    <a:p>
                      <a:pPr algn="ctr" fontAlgn="ctr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E/</a:t>
                      </a:r>
                      <a:r>
                        <a:rPr lang="en-US" altLang="zh-CN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keV</a:t>
                      </a:r>
                      <a:endParaRPr 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sz="1600" u="none" strike="noStrike" baseline="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1173</a:t>
                      </a:r>
                      <a:endParaRPr lang="en-US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600" u="none" strike="noStrike" baseline="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1332</a:t>
                      </a:r>
                      <a:endParaRPr lang="en-US" altLang="zh-CN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600" u="none" strike="noStrike" baseline="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511</a:t>
                      </a:r>
                      <a:endParaRPr lang="en-US" altLang="zh-CN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600" u="none" strike="noStrike" baseline="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1275</a:t>
                      </a:r>
                      <a:endParaRPr lang="en-US" altLang="zh-CN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 marL="6350" marR="6350" marT="635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8029">
                <a:tc>
                  <a:txBody>
                    <a:bodyPr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u="none" strike="noStrike" baseline="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#1</a:t>
                      </a:r>
                      <a:endParaRPr lang="en-US" altLang="zh-CN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600" u="none" strike="noStrike" baseline="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2.66%</a:t>
                      </a:r>
                      <a:endParaRPr lang="en-US" altLang="zh-CN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600" u="none" strike="noStrike" baseline="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2.38%</a:t>
                      </a:r>
                      <a:endParaRPr lang="en-US" altLang="zh-CN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600" u="none" strike="noStrike" baseline="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4.91%</a:t>
                      </a:r>
                      <a:endParaRPr lang="en-US" altLang="zh-CN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600" u="none" strike="noStrike" baseline="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2.92%</a:t>
                      </a:r>
                      <a:endParaRPr lang="en-US" altLang="zh-CN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 marL="6350" marR="6350" marT="635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8029">
                <a:tc>
                  <a:txBody>
                    <a:bodyPr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u="none" strike="noStrike" baseline="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#2</a:t>
                      </a:r>
                      <a:endParaRPr lang="en-US" altLang="zh-CN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600" u="none" strike="noStrike" baseline="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2.69%</a:t>
                      </a:r>
                      <a:endParaRPr lang="en-US" altLang="zh-CN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600" u="none" strike="noStrike" baseline="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2.41%</a:t>
                      </a:r>
                      <a:endParaRPr lang="en-US" altLang="zh-CN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600" u="none" strike="noStrike" baseline="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4.64%</a:t>
                      </a:r>
                      <a:endParaRPr lang="en-US" altLang="zh-CN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600" u="none" strike="noStrike" baseline="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2.88%</a:t>
                      </a:r>
                      <a:endParaRPr lang="en-US" altLang="zh-CN" sz="1600" b="0" i="0" u="none" strike="noStrike" baseline="0" dirty="0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350" marR="6350" marT="635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 marL="6350" marR="6350" marT="635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8" name="组合 17"/>
          <p:cNvGrpSpPr/>
          <p:nvPr/>
        </p:nvGrpSpPr>
        <p:grpSpPr>
          <a:xfrm>
            <a:off x="242305" y="3489606"/>
            <a:ext cx="3085790" cy="2616932"/>
            <a:chOff x="-345517" y="3695179"/>
            <a:chExt cx="2970939" cy="2616932"/>
          </a:xfrm>
        </p:grpSpPr>
        <p:pic>
          <p:nvPicPr>
            <p:cNvPr id="3" name="图片 8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92" t="17332" r="20964" b="18530"/>
            <a:stretch>
              <a:fillRect/>
            </a:stretch>
          </p:blipFill>
          <p:spPr bwMode="auto">
            <a:xfrm>
              <a:off x="614851" y="3695179"/>
              <a:ext cx="2010571" cy="2596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" name="图片 1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88" t="21164" r="15150" b="18268"/>
            <a:stretch>
              <a:fillRect/>
            </a:stretch>
          </p:blipFill>
          <p:spPr bwMode="auto">
            <a:xfrm>
              <a:off x="-345517" y="4928429"/>
              <a:ext cx="1323709" cy="1383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直接箭头连接符 15"/>
            <p:cNvCxnSpPr/>
            <p:nvPr/>
          </p:nvCxnSpPr>
          <p:spPr>
            <a:xfrm flipH="1">
              <a:off x="791355" y="5878285"/>
              <a:ext cx="711261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6741160" y="2931593"/>
          <a:ext cx="5192395" cy="318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2493"/>
                <a:gridCol w="859972"/>
                <a:gridCol w="993775"/>
                <a:gridCol w="726169"/>
                <a:gridCol w="859972"/>
                <a:gridCol w="859972"/>
              </a:tblGrid>
              <a:tr h="365781">
                <a:tc gridSpan="6"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kern="1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几种核素放出的特征</a:t>
                      </a:r>
                      <a:r>
                        <a:rPr lang="en-US" altLang="zh-CN" kern="1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γ</a:t>
                      </a:r>
                      <a:r>
                        <a:rPr lang="zh-CN" altLang="en-US" kern="1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射线</a:t>
                      </a:r>
                      <a:endParaRPr lang="en-US" altLang="zh-CN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cPr/>
                </a:tc>
                <a:tc hMerge="1"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cPr/>
                </a:tc>
                <a:tc hMerge="1"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cPr/>
                </a:tc>
              </a:tr>
              <a:tr h="339692">
                <a:tc gridSpan="2">
                  <a:txBody>
                    <a:bodyPr/>
                    <a:p>
                      <a:pPr algn="ctr"/>
                      <a:r>
                        <a:rPr lang="en-US" altLang="zh-CN" sz="1800" baseline="300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88</a:t>
                      </a:r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Se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 anchor="ctr"/>
                </a:tc>
                <a:tc gridSpan="2">
                  <a:txBody>
                    <a:bodyPr/>
                    <a:p>
                      <a:pPr algn="ctr"/>
                      <a:r>
                        <a:rPr lang="en-US" altLang="zh-CN" sz="1800" b="1" kern="1200" baseline="300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91</a:t>
                      </a:r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Kr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 anchor="ctr"/>
                </a:tc>
                <a:tc gridSpan="2">
                  <a:txBody>
                    <a:bodyPr/>
                    <a:p>
                      <a:pPr algn="ctr"/>
                      <a:r>
                        <a:rPr lang="en-US" altLang="zh-CN" sz="1800" b="1" kern="1200" baseline="300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97</a:t>
                      </a:r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Sr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 anchor="ctr"/>
                </a:tc>
              </a:tr>
              <a:tr h="415433">
                <a:tc>
                  <a:txBody>
                    <a:bodyPr/>
                    <a:p>
                      <a:pPr algn="ctr"/>
                      <a:r>
                        <a:rPr lang="en-US" altLang="zh-CN" sz="1600" dirty="0" err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E</a:t>
                      </a:r>
                      <a:r>
                        <a:rPr lang="en-US" altLang="zh-CN" sz="1600" baseline="-25000" dirty="0" err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γ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(keV)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Int(%)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600" dirty="0" err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E</a:t>
                      </a:r>
                      <a:r>
                        <a:rPr lang="en-US" altLang="zh-CN" sz="1600" baseline="-25000" dirty="0" err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γ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(keV)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Int(%)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600" dirty="0" err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E</a:t>
                      </a:r>
                      <a:r>
                        <a:rPr lang="en-US" altLang="zh-CN" sz="1600" baseline="-25000" dirty="0" err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γ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(keV)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Int(%)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39692">
                <a:tc>
                  <a:txBody>
                    <a:bodyPr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159.2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18.4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108.788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43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1905.0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25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39692">
                <a:tc>
                  <a:txBody>
                    <a:bodyPr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259.2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15.1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506.592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19.1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953.8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21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39692">
                <a:tc>
                  <a:txBody>
                    <a:bodyPr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1903.7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11.8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612.87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7.7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652.2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11.4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39692">
                <a:tc>
                  <a:txBody>
                    <a:bodyPr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1744.5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11.4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1108.68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7.2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307.1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10.0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39692">
                <a:tc>
                  <a:txBody>
                    <a:bodyPr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1644.5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10.7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2212.0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9.6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39692">
                <a:tc>
                  <a:txBody>
                    <a:bodyPr/>
                    <a:p>
                      <a:pPr algn="ctr"/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1258.0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charset="0"/>
                        </a:rPr>
                        <a:t>9.6</a:t>
                      </a:r>
                      <a:endParaRPr lang="en-US" altLang="zh-CN" sz="16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组合 3"/>
          <p:cNvGrpSpPr/>
          <p:nvPr/>
        </p:nvGrpSpPr>
        <p:grpSpPr>
          <a:xfrm>
            <a:off x="0" y="-5715"/>
            <a:ext cx="2504440" cy="573405"/>
            <a:chOff x="0" y="-9"/>
            <a:chExt cx="6107" cy="903"/>
          </a:xfrm>
        </p:grpSpPr>
        <p:sp>
          <p:nvSpPr>
            <p:cNvPr id="1048773" name="五边形 4"/>
            <p:cNvSpPr/>
            <p:nvPr>
              <p:custDataLst>
                <p:tags r:id="rId1"/>
              </p:custDataLst>
            </p:nvPr>
          </p:nvSpPr>
          <p:spPr bwMode="auto">
            <a:xfrm>
              <a:off x="0" y="-9"/>
              <a:ext cx="6107" cy="903"/>
            </a:xfrm>
            <a:custGeom>
              <a:avLst/>
              <a:gdLst>
                <a:gd name="T0" fmla="*/ 0 w 1496257"/>
                <a:gd name="T1" fmla="*/ 0 h 288032"/>
                <a:gd name="T2" fmla="*/ 2147483647 w 1496257"/>
                <a:gd name="T3" fmla="*/ 0 h 288032"/>
                <a:gd name="T4" fmla="*/ 2147483647 w 1496257"/>
                <a:gd name="T5" fmla="*/ 2147483647 h 288032"/>
                <a:gd name="T6" fmla="*/ 2147483647 w 1496257"/>
                <a:gd name="T7" fmla="*/ 2147483647 h 288032"/>
                <a:gd name="T8" fmla="*/ 0 w 1496257"/>
                <a:gd name="T9" fmla="*/ 2147483647 h 288032"/>
                <a:gd name="T10" fmla="*/ 0 w 1496257"/>
                <a:gd name="T11" fmla="*/ 0 h 2880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96257"/>
                <a:gd name="T19" fmla="*/ 0 h 288032"/>
                <a:gd name="T20" fmla="*/ 1496257 w 1496257"/>
                <a:gd name="T21" fmla="*/ 288032 h 2880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96257" h="288032">
                  <a:moveTo>
                    <a:pt x="0" y="0"/>
                  </a:moveTo>
                  <a:lnTo>
                    <a:pt x="1496257" y="0"/>
                  </a:lnTo>
                  <a:lnTo>
                    <a:pt x="1335473" y="144016"/>
                  </a:lnTo>
                  <a:lnTo>
                    <a:pt x="1191457" y="288032"/>
                  </a:lnTo>
                  <a:lnTo>
                    <a:pt x="0" y="2880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9pPr>
            </a:lstStyle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48774" name="文本框 7"/>
            <p:cNvSpPr txBox="1"/>
            <p:nvPr/>
          </p:nvSpPr>
          <p:spPr>
            <a:xfrm>
              <a:off x="551" y="37"/>
              <a:ext cx="480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工作近况</a:t>
              </a:r>
              <a:endParaRPr 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1048776" name="文本框 5"/>
          <p:cNvSpPr txBox="1"/>
          <p:nvPr/>
        </p:nvSpPr>
        <p:spPr>
          <a:xfrm>
            <a:off x="0" y="6353810"/>
            <a:ext cx="12192000" cy="523875"/>
          </a:xfrm>
          <a:prstGeom prst="rect">
            <a:avLst/>
          </a:prstGeom>
          <a:solidFill>
            <a:srgbClr val="2F5597"/>
          </a:solidFill>
          <a:ln>
            <a:solidFill>
              <a:srgbClr val="2F5597"/>
            </a:solidFill>
          </a:ln>
        </p:spPr>
        <p:txBody>
          <a:bodyPr wrap="square" rtlCol="0">
            <a:noAutofit/>
          </a:bodyPr>
          <a:p>
            <a:endParaRPr lang="zh-CN" altLang="en-US" dirty="0"/>
          </a:p>
        </p:txBody>
      </p:sp>
      <p:sp>
        <p:nvSpPr>
          <p:cNvPr id="1048785" name="日期占位符 465"/>
          <p:cNvSpPr>
            <a:spLocks noGrp="1"/>
          </p:cNvSpPr>
          <p:nvPr>
            <p:ph type="dt" sz="half" idx="10"/>
          </p:nvPr>
        </p:nvSpPr>
        <p:spPr>
          <a:xfrm>
            <a:off x="504190" y="6432232"/>
            <a:ext cx="2743200" cy="365125"/>
          </a:xfrm>
        </p:spPr>
        <p:txBody>
          <a:bodyPr/>
          <a:p>
            <a:fld id="{9EC417A9-66AE-49E2-8111-6AE8608D06B0}" type="datetime1">
              <a:rPr lang="zh-CN" altLang="en-US" sz="2400" b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</a:fld>
            <a:endParaRPr lang="zh-CN" altLang="en-US" sz="2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48786" name="灯片编号占位符 466"/>
          <p:cNvSpPr>
            <a:spLocks noGrp="1"/>
          </p:cNvSpPr>
          <p:nvPr>
            <p:ph type="sldNum" sz="quarter" idx="12"/>
          </p:nvPr>
        </p:nvSpPr>
        <p:spPr>
          <a:xfrm>
            <a:off x="8953500" y="6432550"/>
            <a:ext cx="2743200" cy="365125"/>
          </a:xfrm>
        </p:spPr>
        <p:txBody>
          <a:bodyPr/>
          <a:p>
            <a:fld id="{F1078852-6AA2-4A34-87E9-834D7078B962}" type="slidenum">
              <a:rPr lang="zh-CN" altLang="en-US" sz="2400" b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</a:fld>
            <a:endParaRPr lang="zh-CN" altLang="en-US" sz="2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99" name="组合 36"/>
          <p:cNvGrpSpPr/>
          <p:nvPr/>
        </p:nvGrpSpPr>
        <p:grpSpPr>
          <a:xfrm>
            <a:off x="4995545" y="6349365"/>
            <a:ext cx="2182495" cy="508635"/>
            <a:chOff x="76140" y="6477345"/>
            <a:chExt cx="1947504" cy="400109"/>
          </a:xfrm>
        </p:grpSpPr>
        <p:pic>
          <p:nvPicPr>
            <p:cNvPr id="2097189" name="图片 37"/>
            <p:cNvPicPr>
              <a:picLocks noChangeAspect="1"/>
            </p:cNvPicPr>
            <p:nvPr/>
          </p:nvPicPr>
          <p:blipFill>
            <a:blip r:embed="rId2" cstate="print">
              <a:biLevel thresh="25000"/>
            </a:blip>
            <a:stretch>
              <a:fillRect/>
            </a:stretch>
          </p:blipFill>
          <p:spPr>
            <a:xfrm>
              <a:off x="76140" y="6477345"/>
              <a:ext cx="435738" cy="400109"/>
            </a:xfrm>
            <a:prstGeom prst="rect">
              <a:avLst/>
            </a:prstGeom>
          </p:spPr>
        </p:pic>
        <p:pic>
          <p:nvPicPr>
            <p:cNvPr id="2097190" name="图片 38"/>
            <p:cNvPicPr>
              <a:picLocks noChangeAspect="1"/>
            </p:cNvPicPr>
            <p:nvPr/>
          </p:nvPicPr>
          <p:blipFill rotWithShape="1">
            <a:blip r:embed="rId3">
              <a:biLevel thresh="25000"/>
            </a:blip>
            <a:srcRect l="1" t="6582" r="-25334" b="26979"/>
            <a:stretch>
              <a:fillRect/>
            </a:stretch>
          </p:blipFill>
          <p:spPr>
            <a:xfrm>
              <a:off x="414611" y="6477345"/>
              <a:ext cx="724874" cy="380655"/>
            </a:xfrm>
            <a:prstGeom prst="rect">
              <a:avLst/>
            </a:prstGeom>
          </p:spPr>
        </p:pic>
        <p:pic>
          <p:nvPicPr>
            <p:cNvPr id="2097191" name="图片 40"/>
            <p:cNvPicPr>
              <a:picLocks noChangeAspect="1"/>
            </p:cNvPicPr>
            <p:nvPr/>
          </p:nvPicPr>
          <p:blipFill rotWithShape="1">
            <a:blip r:embed="rId4">
              <a:biLevel thresh="25000"/>
            </a:blip>
            <a:srcRect l="32814" t="12432" r="55484" b="78542"/>
            <a:stretch>
              <a:fillRect/>
            </a:stretch>
          </p:blipFill>
          <p:spPr>
            <a:xfrm rot="1259126">
              <a:off x="895509" y="6508504"/>
              <a:ext cx="402920" cy="310802"/>
            </a:xfrm>
            <a:prstGeom prst="rect">
              <a:avLst/>
            </a:prstGeom>
          </p:spPr>
        </p:pic>
        <p:pic>
          <p:nvPicPr>
            <p:cNvPr id="2097192" name="图片 43"/>
            <p:cNvPicPr>
              <a:picLocks noChangeAspect="1"/>
            </p:cNvPicPr>
            <p:nvPr/>
          </p:nvPicPr>
          <p:blipFill rotWithShape="1">
            <a:blip r:embed="rId5"/>
            <a:srcRect t="-1" b="16526"/>
            <a:stretch>
              <a:fillRect/>
            </a:stretch>
          </p:blipFill>
          <p:spPr>
            <a:xfrm rot="589386">
              <a:off x="1256498" y="6481317"/>
              <a:ext cx="388026" cy="326437"/>
            </a:xfrm>
            <a:prstGeom prst="rect">
              <a:avLst/>
            </a:prstGeom>
          </p:spPr>
        </p:pic>
        <p:pic>
          <p:nvPicPr>
            <p:cNvPr id="2097193" name="图片 44"/>
            <p:cNvPicPr>
              <a:picLocks noChangeAspect="1"/>
            </p:cNvPicPr>
            <p:nvPr/>
          </p:nvPicPr>
          <p:blipFill rotWithShape="1">
            <a:blip r:embed="rId6"/>
            <a:srcRect t="18211" b="8984"/>
            <a:stretch>
              <a:fillRect/>
            </a:stretch>
          </p:blipFill>
          <p:spPr>
            <a:xfrm>
              <a:off x="1554468" y="6496881"/>
              <a:ext cx="469176" cy="341581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2842953" y="126889"/>
            <a:ext cx="667194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基于</a:t>
            </a:r>
            <a:r>
              <a:rPr lang="en-US" altLang="zh-CN" sz="2400" b="1" baseline="30000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55</a:t>
            </a:r>
            <a:r>
              <a:rPr lang="en-US" altLang="zh-CN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Fe</a:t>
            </a:r>
            <a:r>
              <a:rPr lang="zh-CN" altLang="en-US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产生</a:t>
            </a:r>
            <a:r>
              <a:rPr lang="en-US" altLang="zh-CN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</a:t>
            </a:r>
            <a:r>
              <a:rPr lang="zh-CN" altLang="en-US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射线源的</a:t>
            </a:r>
            <a:r>
              <a:rPr lang="en-US" altLang="zh-CN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FTPC</a:t>
            </a:r>
            <a:r>
              <a:rPr lang="zh-CN" altLang="en-US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性能测试与标定</a:t>
            </a:r>
            <a:endParaRPr lang="zh-CN" altLang="en-US" sz="2400" b="1" dirty="0">
              <a:solidFill>
                <a:srgbClr val="2F5597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0985" y="659130"/>
            <a:ext cx="4866640" cy="27552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3055" y="3713480"/>
            <a:ext cx="3674110" cy="264033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1209040" y="972820"/>
            <a:ext cx="1333500" cy="3683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2F5597"/>
            </a:solidFill>
          </a:ln>
        </p:spPr>
        <p:txBody>
          <a:bodyPr wrap="square" rtlCol="0">
            <a:spAutoFit/>
          </a:bodyPr>
          <a:p>
            <a:r>
              <a:rPr lang="zh-CN" altLang="en-US"/>
              <a:t>数据预处理</a:t>
            </a:r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10"/>
            </p:custDataLst>
          </p:nvPr>
        </p:nvSpPr>
        <p:spPr>
          <a:xfrm>
            <a:off x="1021715" y="2058035"/>
            <a:ext cx="1709420" cy="3683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2F5597"/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/>
              <a:t>确定触发时间</a:t>
            </a:r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11"/>
            </p:custDataLst>
          </p:nvPr>
        </p:nvSpPr>
        <p:spPr>
          <a:xfrm>
            <a:off x="1021080" y="3120390"/>
            <a:ext cx="1709420" cy="3683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2F5597"/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/>
              <a:t>有效数据筛选</a:t>
            </a:r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12"/>
            </p:custDataLst>
          </p:nvPr>
        </p:nvSpPr>
        <p:spPr>
          <a:xfrm>
            <a:off x="1021080" y="4191000"/>
            <a:ext cx="1710055" cy="3683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2F5597"/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/>
              <a:t>数据幅度修正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305560" y="5265420"/>
            <a:ext cx="1236980" cy="6451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2F5597"/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/>
              <a:t>时间特性曲线拟合</a:t>
            </a:r>
            <a:endParaRPr lang="zh-CN" altLang="en-US"/>
          </a:p>
        </p:txBody>
      </p:sp>
      <p:sp>
        <p:nvSpPr>
          <p:cNvPr id="36" name="右箭头 35"/>
          <p:cNvSpPr/>
          <p:nvPr>
            <p:custDataLst>
              <p:tags r:id="rId13"/>
            </p:custDataLst>
          </p:nvPr>
        </p:nvSpPr>
        <p:spPr>
          <a:xfrm rot="5400000">
            <a:off x="1570990" y="1508125"/>
            <a:ext cx="608965" cy="38608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右箭头 9"/>
          <p:cNvSpPr/>
          <p:nvPr>
            <p:custDataLst>
              <p:tags r:id="rId14"/>
            </p:custDataLst>
          </p:nvPr>
        </p:nvSpPr>
        <p:spPr>
          <a:xfrm rot="5400000">
            <a:off x="1570990" y="2577465"/>
            <a:ext cx="608965" cy="38608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右箭头 11"/>
          <p:cNvSpPr/>
          <p:nvPr>
            <p:custDataLst>
              <p:tags r:id="rId15"/>
            </p:custDataLst>
          </p:nvPr>
        </p:nvSpPr>
        <p:spPr>
          <a:xfrm rot="5400000">
            <a:off x="1570990" y="3641725"/>
            <a:ext cx="608965" cy="38608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右箭头 12"/>
          <p:cNvSpPr/>
          <p:nvPr>
            <p:custDataLst>
              <p:tags r:id="rId16"/>
            </p:custDataLst>
          </p:nvPr>
        </p:nvSpPr>
        <p:spPr>
          <a:xfrm rot="5400000">
            <a:off x="1570990" y="4716145"/>
            <a:ext cx="608965" cy="38608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80435" y="3794760"/>
            <a:ext cx="3514725" cy="252539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组合 3"/>
          <p:cNvGrpSpPr/>
          <p:nvPr/>
        </p:nvGrpSpPr>
        <p:grpSpPr>
          <a:xfrm>
            <a:off x="0" y="-5715"/>
            <a:ext cx="2504440" cy="573405"/>
            <a:chOff x="0" y="-9"/>
            <a:chExt cx="6107" cy="903"/>
          </a:xfrm>
        </p:grpSpPr>
        <p:sp>
          <p:nvSpPr>
            <p:cNvPr id="1048773" name="五边形 4"/>
            <p:cNvSpPr/>
            <p:nvPr>
              <p:custDataLst>
                <p:tags r:id="rId1"/>
              </p:custDataLst>
            </p:nvPr>
          </p:nvSpPr>
          <p:spPr bwMode="auto">
            <a:xfrm>
              <a:off x="0" y="-9"/>
              <a:ext cx="6107" cy="903"/>
            </a:xfrm>
            <a:custGeom>
              <a:avLst/>
              <a:gdLst>
                <a:gd name="T0" fmla="*/ 0 w 1496257"/>
                <a:gd name="T1" fmla="*/ 0 h 288032"/>
                <a:gd name="T2" fmla="*/ 2147483647 w 1496257"/>
                <a:gd name="T3" fmla="*/ 0 h 288032"/>
                <a:gd name="T4" fmla="*/ 2147483647 w 1496257"/>
                <a:gd name="T5" fmla="*/ 2147483647 h 288032"/>
                <a:gd name="T6" fmla="*/ 2147483647 w 1496257"/>
                <a:gd name="T7" fmla="*/ 2147483647 h 288032"/>
                <a:gd name="T8" fmla="*/ 0 w 1496257"/>
                <a:gd name="T9" fmla="*/ 2147483647 h 288032"/>
                <a:gd name="T10" fmla="*/ 0 w 1496257"/>
                <a:gd name="T11" fmla="*/ 0 h 2880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96257"/>
                <a:gd name="T19" fmla="*/ 0 h 288032"/>
                <a:gd name="T20" fmla="*/ 1496257 w 1496257"/>
                <a:gd name="T21" fmla="*/ 288032 h 2880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96257" h="288032">
                  <a:moveTo>
                    <a:pt x="0" y="0"/>
                  </a:moveTo>
                  <a:lnTo>
                    <a:pt x="1496257" y="0"/>
                  </a:lnTo>
                  <a:lnTo>
                    <a:pt x="1335473" y="144016"/>
                  </a:lnTo>
                  <a:lnTo>
                    <a:pt x="1191457" y="288032"/>
                  </a:lnTo>
                  <a:lnTo>
                    <a:pt x="0" y="2880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9pPr>
            </a:lstStyle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48774" name="文本框 7"/>
            <p:cNvSpPr txBox="1"/>
            <p:nvPr/>
          </p:nvSpPr>
          <p:spPr>
            <a:xfrm>
              <a:off x="551" y="37"/>
              <a:ext cx="480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工作近况</a:t>
              </a:r>
              <a:endParaRPr 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332960" y="648239"/>
            <a:ext cx="199263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有效信号筛选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47611" y="322350"/>
            <a:ext cx="49815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基于</a:t>
            </a:r>
            <a:r>
              <a:rPr lang="en-US" altLang="zh-CN" sz="2400" b="1" baseline="30000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241</a:t>
            </a:r>
            <a:r>
              <a:rPr lang="en-US" altLang="zh-CN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Am</a:t>
            </a:r>
            <a:r>
              <a:rPr lang="zh-CN" altLang="en-US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产生</a:t>
            </a:r>
            <a:r>
              <a:rPr lang="en-US" altLang="zh-CN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α</a:t>
            </a:r>
            <a:r>
              <a:rPr lang="zh-CN" altLang="en-US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射线的径迹重建</a:t>
            </a:r>
            <a:endParaRPr lang="en-US" altLang="zh-CN" sz="2400" b="1" dirty="0">
              <a:solidFill>
                <a:srgbClr val="2F5597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37795" y="2710180"/>
            <a:ext cx="4684395" cy="3884295"/>
            <a:chOff x="6148" y="2627"/>
            <a:chExt cx="7377" cy="7139"/>
          </a:xfrm>
        </p:grpSpPr>
        <p:grpSp>
          <p:nvGrpSpPr>
            <p:cNvPr id="6" name="组合 5"/>
            <p:cNvGrpSpPr/>
            <p:nvPr/>
          </p:nvGrpSpPr>
          <p:grpSpPr>
            <a:xfrm>
              <a:off x="6405" y="2627"/>
              <a:ext cx="7120" cy="7139"/>
              <a:chOff x="6207" y="1758"/>
              <a:chExt cx="8101" cy="8598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07" y="1758"/>
                <a:ext cx="8023" cy="2275"/>
              </a:xfrm>
              <a:prstGeom prst="rect">
                <a:avLst/>
              </a:prstGeom>
            </p:spPr>
          </p:pic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14" y="3927"/>
                <a:ext cx="8095" cy="220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31" y="6068"/>
                <a:ext cx="7820" cy="2148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44" y="8178"/>
                <a:ext cx="7948" cy="2178"/>
              </a:xfrm>
              <a:prstGeom prst="rect">
                <a:avLst/>
              </a:prstGeom>
            </p:spPr>
          </p:pic>
        </p:grpSp>
        <p:sp>
          <p:nvSpPr>
            <p:cNvPr id="12" name="右箭头 11"/>
            <p:cNvSpPr/>
            <p:nvPr/>
          </p:nvSpPr>
          <p:spPr>
            <a:xfrm rot="5400000">
              <a:off x="2848" y="5976"/>
              <a:ext cx="6907" cy="307"/>
            </a:xfrm>
            <a:prstGeom prst="rightArrow">
              <a:avLst>
                <a:gd name="adj1" fmla="val 50000"/>
                <a:gd name="adj2" fmla="val 117509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7118" y="2627"/>
              <a:ext cx="1346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b="1">
                  <a:solidFill>
                    <a:schemeClr val="bg1"/>
                  </a:solidFill>
                </a:rPr>
                <a:t>15th</a:t>
              </a:r>
              <a:endParaRPr lang="en-US" altLang="zh-CN" b="1">
                <a:solidFill>
                  <a:schemeClr val="bg1"/>
                </a:solidFill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7118" y="4469"/>
              <a:ext cx="1346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b="1">
                  <a:solidFill>
                    <a:schemeClr val="bg1"/>
                  </a:solidFill>
                </a:rPr>
                <a:t>18th</a:t>
              </a:r>
              <a:endParaRPr lang="en-US" altLang="zh-CN" b="1">
                <a:solidFill>
                  <a:schemeClr val="bg1"/>
                </a:solidFill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7118" y="6216"/>
              <a:ext cx="1346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b="1">
                  <a:solidFill>
                    <a:schemeClr val="bg1"/>
                  </a:solidFill>
                </a:rPr>
                <a:t>21th</a:t>
              </a:r>
              <a:endParaRPr lang="en-US" altLang="zh-CN" b="1">
                <a:solidFill>
                  <a:schemeClr val="bg1"/>
                </a:solidFill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118" y="7962"/>
              <a:ext cx="1346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b="1">
                  <a:solidFill>
                    <a:schemeClr val="bg1"/>
                  </a:solidFill>
                </a:rPr>
                <a:t>24th</a:t>
              </a:r>
              <a:endParaRPr lang="en-US" altLang="zh-CN" b="1">
                <a:solidFill>
                  <a:schemeClr val="bg1"/>
                </a:solidFill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332960" y="2242089"/>
            <a:ext cx="173863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信号簇识别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374860" y="1965864"/>
            <a:ext cx="199263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等效电荷计算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36" name="对象 35"/>
          <p:cNvGraphicFramePr>
            <a:graphicFrameLocks noChangeAspect="1"/>
          </p:cNvGraphicFramePr>
          <p:nvPr/>
        </p:nvGraphicFramePr>
        <p:xfrm>
          <a:off x="5409565" y="2430748"/>
          <a:ext cx="2397125" cy="630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" name="AxMath" r:id="rId6" imgW="1720215" imgH="436245" progId="Equation.AxMath">
                  <p:embed/>
                </p:oleObj>
              </mc:Choice>
              <mc:Fallback>
                <p:oleObj name="AxMath" r:id="rId6" imgW="1720215" imgH="436245" progId="Equation.AxMath">
                  <p:embed/>
                  <p:pic>
                    <p:nvPicPr>
                      <p:cNvPr id="0" name="对象 1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09565" y="2430748"/>
                        <a:ext cx="2397125" cy="6308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对象 46"/>
          <p:cNvGraphicFramePr>
            <a:graphicFrameLocks noChangeAspect="1"/>
          </p:cNvGraphicFramePr>
          <p:nvPr/>
        </p:nvGraphicFramePr>
        <p:xfrm>
          <a:off x="5409775" y="4327938"/>
          <a:ext cx="1642217" cy="3092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" name="AxMath" r:id="rId8" imgW="1143000" imgH="1143000" progId="Equation.AxMath">
                  <p:embed/>
                </p:oleObj>
              </mc:Choice>
              <mc:Fallback>
                <p:oleObj name="AxMath" r:id="rId8" imgW="1143000" imgH="1143000" progId="Equation.AxMath">
                  <p:embed/>
                  <p:pic>
                    <p:nvPicPr>
                      <p:cNvPr id="0" name="对象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09775" y="4327938"/>
                        <a:ext cx="1642217" cy="3092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对象 48"/>
          <p:cNvGraphicFramePr>
            <a:graphicFrameLocks noChangeAspect="1"/>
          </p:cNvGraphicFramePr>
          <p:nvPr/>
        </p:nvGraphicFramePr>
        <p:xfrm>
          <a:off x="5375275" y="2963545"/>
          <a:ext cx="2582863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" name="AxMath" r:id="rId10" imgW="1143000" imgH="1143000" progId="Equation.AxMath">
                  <p:embed/>
                </p:oleObj>
              </mc:Choice>
              <mc:Fallback>
                <p:oleObj name="AxMath" r:id="rId10" imgW="1143000" imgH="1143000" progId="Equation.AxMath">
                  <p:embed/>
                  <p:pic>
                    <p:nvPicPr>
                      <p:cNvPr id="0" name="对象 12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375275" y="2963545"/>
                        <a:ext cx="2582863" cy="630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对象 50"/>
          <p:cNvGraphicFramePr>
            <a:graphicFrameLocks noChangeAspect="1"/>
          </p:cNvGraphicFramePr>
          <p:nvPr/>
        </p:nvGraphicFramePr>
        <p:xfrm>
          <a:off x="5374569" y="3455068"/>
          <a:ext cx="3616325" cy="62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" name="AxMath" r:id="rId12" imgW="2597150" imgH="431165" progId="Equation.AxMath">
                  <p:embed/>
                </p:oleObj>
              </mc:Choice>
              <mc:Fallback>
                <p:oleObj name="AxMath" r:id="rId12" imgW="2597150" imgH="431165" progId="Equation.AxMath">
                  <p:embed/>
                  <p:pic>
                    <p:nvPicPr>
                      <p:cNvPr id="0" name="对象 13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374569" y="3455068"/>
                        <a:ext cx="3616325" cy="620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矩形: 圆角 2"/>
          <p:cNvSpPr/>
          <p:nvPr/>
        </p:nvSpPr>
        <p:spPr>
          <a:xfrm>
            <a:off x="5259705" y="2425065"/>
            <a:ext cx="3947160" cy="221424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文本框 17"/>
              <p:cNvSpPr txBox="1"/>
              <p:nvPr/>
            </p:nvSpPr>
            <p:spPr>
              <a:xfrm>
                <a:off x="5374640" y="5118735"/>
                <a:ext cx="3950970" cy="759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华文仿宋" panose="02010600040101010101" charset="-122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华文仿宋" panose="02010600040101010101" charset="-122"/>
                              <a:cs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华文仿宋" panose="02010600040101010101" charset="-122"/>
                              <a:cs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华文仿宋" panose="02010600040101010101" charset="-122"/>
                              <a:cs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华文仿宋" panose="02010600040101010101" charset="-122"/>
                              <a:cs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f>
                            <m:f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华文仿宋" panose="02010600040101010101" charset="-122"/>
                                  <a:cs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  <a:ea typeface="华文仿宋" panose="02010600040101010101" charset="-122"/>
                                      <a:cs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华文仿宋" panose="02010600040101010101" charset="-122"/>
                                      <a:cs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华文仿宋" panose="02010600040101010101" charset="-122"/>
                                      <a:cs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  <a:ea typeface="华文仿宋" panose="02010600040101010101" charset="-122"/>
                                      <a:cs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华文仿宋" panose="02010600040101010101" charset="-122"/>
                                      <a:cs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MS Mincho" charset="0"/>
                                      <a:cs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MS Mincho" charset="0"/>
                                  <a:cs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  <a:ea typeface="华文仿宋" panose="02010600040101010101" charset="-122"/>
                                      <a:cs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华文仿宋" panose="02010600040101010101" charset="-122"/>
                                      <a:cs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MS Mincho" charset="0"/>
                                      <a:cs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MS Mincho" charset="0"/>
                                  <a:cs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  <a:ea typeface="华文仿宋" panose="02010600040101010101" charset="-122"/>
                                      <a:cs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华文仿宋" panose="02010600040101010101" charset="-122"/>
                                      <a:cs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MS Mincho" charset="0"/>
                                      <a:cs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MS Mincho" charset="0"/>
                                  <a:cs typeface="Cambria Math" panose="02040503050406030204" pitchFamily="18" charset="0"/>
                                </a:rPr>
                                <m:t>+……+</m:t>
                              </m:r>
                              <m:sSub>
                                <m:sSub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  <a:ea typeface="华文仿宋" panose="02010600040101010101" charset="-122"/>
                                      <a:cs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华文仿宋" panose="02010600040101010101" charset="-122"/>
                                      <a:cs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华文仿宋" panose="02010600040101010101" charset="-122"/>
                                      <a:cs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altLang="zh-CN" sz="1600" i="1"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华文仿宋" panose="02010600040101010101" charset="-122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华文仿宋" panose="02010600040101010101" charset="-122"/>
                              <a:cs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华文仿宋" panose="02010600040101010101" charset="-122"/>
                              <a:cs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altLang="zh-CN" sz="1600" i="1">
                  <a:latin typeface="Cambria Math" panose="02040503050406030204" pitchFamily="18" charset="0"/>
                  <a:ea typeface="华文仿宋" panose="02010600040101010101" charset="-122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8" name="文本框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4640" y="5118735"/>
                <a:ext cx="3950970" cy="759460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>
                <a:off x="5409565" y="5854065"/>
                <a:ext cx="3867785" cy="759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华文仿宋" panose="02010600040101010101" charset="-122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华文仿宋" panose="02010600040101010101" charset="-122"/>
                              <a:cs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华文仿宋" panose="02010600040101010101" charset="-122"/>
                              <a:cs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华文仿宋" panose="02010600040101010101" charset="-122"/>
                              <a:cs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华文仿宋" panose="02010600040101010101" charset="-122"/>
                              <a:cs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f>
                            <m:f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华文仿宋" panose="02010600040101010101" charset="-122"/>
                                  <a:cs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  <a:ea typeface="华文仿宋" panose="02010600040101010101" charset="-122"/>
                                      <a:cs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华文仿宋" panose="02010600040101010101" charset="-122"/>
                                      <a:cs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华文仿宋" panose="02010600040101010101" charset="-122"/>
                                      <a:cs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  <a:ea typeface="华文仿宋" panose="02010600040101010101" charset="-122"/>
                                      <a:cs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华文仿宋" panose="02010600040101010101" charset="-122"/>
                                      <a:cs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MS Mincho" charset="0"/>
                                      <a:cs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MS Mincho" charset="0"/>
                                  <a:cs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  <a:ea typeface="华文仿宋" panose="02010600040101010101" charset="-122"/>
                                      <a:cs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华文仿宋" panose="02010600040101010101" charset="-122"/>
                                      <a:cs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MS Mincho" charset="0"/>
                                      <a:cs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MS Mincho" charset="0"/>
                                  <a:cs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  <a:ea typeface="华文仿宋" panose="02010600040101010101" charset="-122"/>
                                      <a:cs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华文仿宋" panose="02010600040101010101" charset="-122"/>
                                      <a:cs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MS Mincho" charset="0"/>
                                      <a:cs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MS Mincho" charset="0"/>
                                  <a:cs typeface="Cambria Math" panose="02040503050406030204" pitchFamily="18" charset="0"/>
                                </a:rPr>
                                <m:t>+……+</m:t>
                              </m:r>
                              <m:sSub>
                                <m:sSub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  <a:ea typeface="华文仿宋" panose="02010600040101010101" charset="-122"/>
                                      <a:cs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华文仿宋" panose="02010600040101010101" charset="-122"/>
                                      <a:cs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华文仿宋" panose="02010600040101010101" charset="-122"/>
                                      <a:cs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altLang="zh-CN" sz="1600" i="1"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华文仿宋" panose="02010600040101010101" charset="-122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华文仿宋" panose="02010600040101010101" charset="-122"/>
                              <a:cs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华文仿宋" panose="02010600040101010101" charset="-122"/>
                              <a:cs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altLang="zh-CN" sz="1600" i="1">
                  <a:latin typeface="Cambria Math" panose="02040503050406030204" pitchFamily="18" charset="0"/>
                  <a:ea typeface="华文仿宋" panose="02010600040101010101" charset="-122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9565" y="5854065"/>
                <a:ext cx="3867785" cy="759460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矩形: 圆角 2"/>
          <p:cNvSpPr/>
          <p:nvPr/>
        </p:nvSpPr>
        <p:spPr>
          <a:xfrm>
            <a:off x="5208905" y="5126355"/>
            <a:ext cx="4242435" cy="146621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4754568" y="3276805"/>
            <a:ext cx="454306" cy="4616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altLang="zh-CN" sz="2400" b="1" dirty="0"/>
              <a:t>×</a:t>
            </a:r>
            <a:endParaRPr lang="en-US" altLang="zh-CN" sz="2400" b="1" dirty="0"/>
          </a:p>
        </p:txBody>
      </p:sp>
      <p:sp>
        <p:nvSpPr>
          <p:cNvPr id="26" name="右箭头 25"/>
          <p:cNvSpPr/>
          <p:nvPr/>
        </p:nvSpPr>
        <p:spPr>
          <a:xfrm rot="5400000">
            <a:off x="6955155" y="4688840"/>
            <a:ext cx="438150" cy="38608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直角上箭头 26"/>
          <p:cNvSpPr/>
          <p:nvPr/>
        </p:nvSpPr>
        <p:spPr>
          <a:xfrm>
            <a:off x="9541510" y="5222875"/>
            <a:ext cx="1597025" cy="846455"/>
          </a:xfrm>
          <a:prstGeom prst="bent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10154285" y="4325620"/>
            <a:ext cx="1569085" cy="8299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信号簇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重心坐标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56590" y="1156970"/>
            <a:ext cx="10838180" cy="645160"/>
            <a:chOff x="1034" y="1822"/>
            <a:chExt cx="17068" cy="1016"/>
          </a:xfrm>
        </p:grpSpPr>
        <p:sp>
          <p:nvSpPr>
            <p:cNvPr id="2" name="文本框 1"/>
            <p:cNvSpPr txBox="1"/>
            <p:nvPr/>
          </p:nvSpPr>
          <p:spPr>
            <a:xfrm>
              <a:off x="1034" y="1822"/>
              <a:ext cx="2118" cy="101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</a:rPr>
                <a:t>阈值计算及过阈判断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806" y="1822"/>
              <a:ext cx="2228" cy="101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</a:rPr>
                <a:t>最大信号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</a:rPr>
                <a:t>有效性判断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8688" y="1822"/>
              <a:ext cx="2218" cy="101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</a:rPr>
                <a:t>信号持续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</a:rPr>
                <a:t>周期数判断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2560" y="1822"/>
              <a:ext cx="1888" cy="101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</a:rPr>
                <a:t>脉冲形状判断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6102" y="1822"/>
              <a:ext cx="2001" cy="101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</a:rPr>
                <a:t>剔除杂散信号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" name="右箭头 30"/>
            <p:cNvSpPr/>
            <p:nvPr>
              <p:custDataLst>
                <p:tags r:id="rId16"/>
              </p:custDataLst>
            </p:nvPr>
          </p:nvSpPr>
          <p:spPr>
            <a:xfrm>
              <a:off x="3499" y="2026"/>
              <a:ext cx="959" cy="608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3" name="右箭头 32"/>
            <p:cNvSpPr/>
            <p:nvPr>
              <p:custDataLst>
                <p:tags r:id="rId17"/>
              </p:custDataLst>
            </p:nvPr>
          </p:nvSpPr>
          <p:spPr>
            <a:xfrm>
              <a:off x="7382" y="2026"/>
              <a:ext cx="959" cy="608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4" name="右箭头 33"/>
            <p:cNvSpPr/>
            <p:nvPr>
              <p:custDataLst>
                <p:tags r:id="rId18"/>
              </p:custDataLst>
            </p:nvPr>
          </p:nvSpPr>
          <p:spPr>
            <a:xfrm>
              <a:off x="11253" y="2026"/>
              <a:ext cx="959" cy="608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5" name="右箭头 34"/>
            <p:cNvSpPr/>
            <p:nvPr>
              <p:custDataLst>
                <p:tags r:id="rId19"/>
              </p:custDataLst>
            </p:nvPr>
          </p:nvSpPr>
          <p:spPr>
            <a:xfrm>
              <a:off x="14936" y="2026"/>
              <a:ext cx="959" cy="608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37" name="右箭头 36"/>
          <p:cNvSpPr/>
          <p:nvPr>
            <p:custDataLst>
              <p:tags r:id="rId20"/>
            </p:custDataLst>
          </p:nvPr>
        </p:nvSpPr>
        <p:spPr>
          <a:xfrm rot="16200000">
            <a:off x="10640695" y="3720465"/>
            <a:ext cx="608965" cy="38608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10154285" y="2728595"/>
            <a:ext cx="1569085" cy="8299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重建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三维径迹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374640" y="3895090"/>
            <a:ext cx="21094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…………</a:t>
            </a:r>
            <a:endParaRPr lang="en-US" altLang="zh-CN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组合 155"/>
          <p:cNvGrpSpPr/>
          <p:nvPr/>
        </p:nvGrpSpPr>
        <p:grpSpPr>
          <a:xfrm>
            <a:off x="0" y="-5715"/>
            <a:ext cx="3118484" cy="590402"/>
            <a:chOff x="0" y="-9"/>
            <a:chExt cx="5287" cy="1181"/>
          </a:xfrm>
        </p:grpSpPr>
        <p:sp>
          <p:nvSpPr>
            <p:cNvPr id="1048819" name="五边形 4"/>
            <p:cNvSpPr/>
            <p:nvPr>
              <p:custDataLst>
                <p:tags r:id="rId1"/>
              </p:custDataLst>
            </p:nvPr>
          </p:nvSpPr>
          <p:spPr bwMode="auto">
            <a:xfrm>
              <a:off x="0" y="-9"/>
              <a:ext cx="5287" cy="1147"/>
            </a:xfrm>
            <a:custGeom>
              <a:avLst/>
              <a:gdLst>
                <a:gd name="T0" fmla="*/ 0 w 1496257"/>
                <a:gd name="T1" fmla="*/ 0 h 288032"/>
                <a:gd name="T2" fmla="*/ 2147483647 w 1496257"/>
                <a:gd name="T3" fmla="*/ 0 h 288032"/>
                <a:gd name="T4" fmla="*/ 2147483647 w 1496257"/>
                <a:gd name="T5" fmla="*/ 2147483647 h 288032"/>
                <a:gd name="T6" fmla="*/ 2147483647 w 1496257"/>
                <a:gd name="T7" fmla="*/ 2147483647 h 288032"/>
                <a:gd name="T8" fmla="*/ 0 w 1496257"/>
                <a:gd name="T9" fmla="*/ 2147483647 h 288032"/>
                <a:gd name="T10" fmla="*/ 0 w 1496257"/>
                <a:gd name="T11" fmla="*/ 0 h 2880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96257"/>
                <a:gd name="T19" fmla="*/ 0 h 288032"/>
                <a:gd name="T20" fmla="*/ 1496257 w 1496257"/>
                <a:gd name="T21" fmla="*/ 288032 h 2880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96257" h="288032">
                  <a:moveTo>
                    <a:pt x="0" y="0"/>
                  </a:moveTo>
                  <a:lnTo>
                    <a:pt x="1496257" y="0"/>
                  </a:lnTo>
                  <a:lnTo>
                    <a:pt x="1335473" y="144016"/>
                  </a:lnTo>
                  <a:lnTo>
                    <a:pt x="1191457" y="288032"/>
                  </a:lnTo>
                  <a:lnTo>
                    <a:pt x="0" y="2880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4E79"/>
            </a:solidFill>
            <a:ln w="9525">
              <a:solidFill>
                <a:srgbClr val="1F4E79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9pPr>
            </a:lstStyle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48820" name="文本框 157"/>
            <p:cNvSpPr txBox="1"/>
            <p:nvPr/>
          </p:nvSpPr>
          <p:spPr>
            <a:xfrm>
              <a:off x="494" y="49"/>
              <a:ext cx="3616" cy="1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总结与展望</a:t>
              </a:r>
              <a:endPara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118" name="组合 6"/>
          <p:cNvGrpSpPr/>
          <p:nvPr/>
        </p:nvGrpSpPr>
        <p:grpSpPr>
          <a:xfrm>
            <a:off x="0" y="-5715"/>
            <a:ext cx="3107690" cy="590550"/>
            <a:chOff x="0" y="-9"/>
            <a:chExt cx="4894" cy="930"/>
          </a:xfrm>
        </p:grpSpPr>
        <p:sp>
          <p:nvSpPr>
            <p:cNvPr id="1048821" name="五边形 4"/>
            <p:cNvSpPr/>
            <p:nvPr>
              <p:custDataLst>
                <p:tags r:id="rId2"/>
              </p:custDataLst>
            </p:nvPr>
          </p:nvSpPr>
          <p:spPr bwMode="auto">
            <a:xfrm>
              <a:off x="0" y="-9"/>
              <a:ext cx="4894" cy="903"/>
            </a:xfrm>
            <a:custGeom>
              <a:avLst/>
              <a:gdLst>
                <a:gd name="T0" fmla="*/ 0 w 1496257"/>
                <a:gd name="T1" fmla="*/ 0 h 288032"/>
                <a:gd name="T2" fmla="*/ 2147483647 w 1496257"/>
                <a:gd name="T3" fmla="*/ 0 h 288032"/>
                <a:gd name="T4" fmla="*/ 2147483647 w 1496257"/>
                <a:gd name="T5" fmla="*/ 2147483647 h 288032"/>
                <a:gd name="T6" fmla="*/ 2147483647 w 1496257"/>
                <a:gd name="T7" fmla="*/ 2147483647 h 288032"/>
                <a:gd name="T8" fmla="*/ 0 w 1496257"/>
                <a:gd name="T9" fmla="*/ 2147483647 h 288032"/>
                <a:gd name="T10" fmla="*/ 0 w 1496257"/>
                <a:gd name="T11" fmla="*/ 0 h 2880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96257"/>
                <a:gd name="T19" fmla="*/ 0 h 288032"/>
                <a:gd name="T20" fmla="*/ 1496257 w 1496257"/>
                <a:gd name="T21" fmla="*/ 288032 h 2880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96257" h="288032">
                  <a:moveTo>
                    <a:pt x="0" y="0"/>
                  </a:moveTo>
                  <a:lnTo>
                    <a:pt x="1496257" y="0"/>
                  </a:lnTo>
                  <a:lnTo>
                    <a:pt x="1335473" y="144016"/>
                  </a:lnTo>
                  <a:lnTo>
                    <a:pt x="1191457" y="288032"/>
                  </a:lnTo>
                  <a:lnTo>
                    <a:pt x="0" y="2880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9pPr>
            </a:lstStyle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48822" name="文本框 4"/>
            <p:cNvSpPr txBox="1"/>
            <p:nvPr/>
          </p:nvSpPr>
          <p:spPr>
            <a:xfrm>
              <a:off x="497" y="37"/>
              <a:ext cx="3363" cy="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总结与展望</a:t>
              </a:r>
              <a:endParaRPr 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1048823" name="文本框 1"/>
          <p:cNvSpPr txBox="1"/>
          <p:nvPr/>
        </p:nvSpPr>
        <p:spPr>
          <a:xfrm>
            <a:off x="0" y="6353810"/>
            <a:ext cx="12192000" cy="523875"/>
          </a:xfrm>
          <a:prstGeom prst="rect">
            <a:avLst/>
          </a:prstGeom>
          <a:solidFill>
            <a:srgbClr val="2F5597"/>
          </a:solidFill>
          <a:ln>
            <a:solidFill>
              <a:srgbClr val="2F5597"/>
            </a:solidFill>
          </a:ln>
        </p:spPr>
        <p:txBody>
          <a:bodyPr wrap="square" rtlCol="0">
            <a:noAutofit/>
          </a:bodyPr>
          <a:p>
            <a:endParaRPr lang="zh-CN" altLang="en-US" dirty="0"/>
          </a:p>
        </p:txBody>
      </p:sp>
      <p:sp>
        <p:nvSpPr>
          <p:cNvPr id="1048824" name="日期占位符 465"/>
          <p:cNvSpPr>
            <a:spLocks noGrp="1"/>
          </p:cNvSpPr>
          <p:nvPr>
            <p:ph type="dt" sz="half" idx="10"/>
          </p:nvPr>
        </p:nvSpPr>
        <p:spPr>
          <a:xfrm>
            <a:off x="504190" y="6432232"/>
            <a:ext cx="2743200" cy="365125"/>
          </a:xfrm>
        </p:spPr>
        <p:txBody>
          <a:bodyPr/>
          <a:p>
            <a:fld id="{9EC417A9-66AE-49E2-8111-6AE8608D06B0}" type="datetime1">
              <a:rPr lang="zh-CN" altLang="en-US" sz="2400" b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</a:fld>
            <a:endParaRPr lang="zh-CN" altLang="en-US" sz="2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48825" name="灯片编号占位符 466"/>
          <p:cNvSpPr>
            <a:spLocks noGrp="1"/>
          </p:cNvSpPr>
          <p:nvPr>
            <p:ph type="sldNum" sz="quarter" idx="12"/>
          </p:nvPr>
        </p:nvSpPr>
        <p:spPr>
          <a:xfrm>
            <a:off x="8953500" y="6432550"/>
            <a:ext cx="2743200" cy="365125"/>
          </a:xfrm>
        </p:spPr>
        <p:txBody>
          <a:bodyPr/>
          <a:p>
            <a:fld id="{F1078852-6AA2-4A34-87E9-834D7078B962}" type="slidenum">
              <a:rPr lang="zh-CN" altLang="en-US" sz="2400" b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</a:fld>
            <a:endParaRPr lang="zh-CN" altLang="en-US" sz="2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19" name="组合 14"/>
          <p:cNvGrpSpPr/>
          <p:nvPr/>
        </p:nvGrpSpPr>
        <p:grpSpPr>
          <a:xfrm>
            <a:off x="4995545" y="6349365"/>
            <a:ext cx="2182495" cy="508635"/>
            <a:chOff x="76140" y="6477345"/>
            <a:chExt cx="1947504" cy="400109"/>
          </a:xfrm>
        </p:grpSpPr>
        <p:pic>
          <p:nvPicPr>
            <p:cNvPr id="2097216" name="图片 15"/>
            <p:cNvPicPr>
              <a:picLocks noChangeAspect="1"/>
            </p:cNvPicPr>
            <p:nvPr/>
          </p:nvPicPr>
          <p:blipFill>
            <a:blip r:embed="rId3" cstate="print">
              <a:biLevel thresh="25000"/>
            </a:blip>
            <a:stretch>
              <a:fillRect/>
            </a:stretch>
          </p:blipFill>
          <p:spPr>
            <a:xfrm>
              <a:off x="76140" y="6477345"/>
              <a:ext cx="435738" cy="400109"/>
            </a:xfrm>
            <a:prstGeom prst="rect">
              <a:avLst/>
            </a:prstGeom>
          </p:spPr>
        </p:pic>
        <p:pic>
          <p:nvPicPr>
            <p:cNvPr id="2097217" name="图片 16"/>
            <p:cNvPicPr>
              <a:picLocks noChangeAspect="1"/>
            </p:cNvPicPr>
            <p:nvPr/>
          </p:nvPicPr>
          <p:blipFill rotWithShape="1">
            <a:blip r:embed="rId4">
              <a:biLevel thresh="25000"/>
            </a:blip>
            <a:srcRect l="1" t="6582" r="-25334" b="26979"/>
            <a:stretch>
              <a:fillRect/>
            </a:stretch>
          </p:blipFill>
          <p:spPr>
            <a:xfrm>
              <a:off x="414611" y="6477345"/>
              <a:ext cx="724874" cy="380655"/>
            </a:xfrm>
            <a:prstGeom prst="rect">
              <a:avLst/>
            </a:prstGeom>
          </p:spPr>
        </p:pic>
        <p:pic>
          <p:nvPicPr>
            <p:cNvPr id="2097218" name="图片 17"/>
            <p:cNvPicPr>
              <a:picLocks noChangeAspect="1"/>
            </p:cNvPicPr>
            <p:nvPr/>
          </p:nvPicPr>
          <p:blipFill rotWithShape="1">
            <a:blip r:embed="rId5">
              <a:biLevel thresh="25000"/>
            </a:blip>
            <a:srcRect l="32814" t="12432" r="55484" b="78542"/>
            <a:stretch>
              <a:fillRect/>
            </a:stretch>
          </p:blipFill>
          <p:spPr>
            <a:xfrm rot="1259126">
              <a:off x="895509" y="6508504"/>
              <a:ext cx="402920" cy="310802"/>
            </a:xfrm>
            <a:prstGeom prst="rect">
              <a:avLst/>
            </a:prstGeom>
          </p:spPr>
        </p:pic>
        <p:pic>
          <p:nvPicPr>
            <p:cNvPr id="2097219" name="图片 18"/>
            <p:cNvPicPr>
              <a:picLocks noChangeAspect="1"/>
            </p:cNvPicPr>
            <p:nvPr/>
          </p:nvPicPr>
          <p:blipFill rotWithShape="1">
            <a:blip r:embed="rId6"/>
            <a:srcRect t="-1" b="16526"/>
            <a:stretch>
              <a:fillRect/>
            </a:stretch>
          </p:blipFill>
          <p:spPr>
            <a:xfrm rot="589386">
              <a:off x="1256498" y="6481317"/>
              <a:ext cx="388026" cy="326437"/>
            </a:xfrm>
            <a:prstGeom prst="rect">
              <a:avLst/>
            </a:prstGeom>
          </p:spPr>
        </p:pic>
        <p:pic>
          <p:nvPicPr>
            <p:cNvPr id="2097220" name="图片 19"/>
            <p:cNvPicPr>
              <a:picLocks noChangeAspect="1"/>
            </p:cNvPicPr>
            <p:nvPr/>
          </p:nvPicPr>
          <p:blipFill rotWithShape="1">
            <a:blip r:embed="rId7"/>
            <a:srcRect t="18211" b="8984"/>
            <a:stretch>
              <a:fillRect/>
            </a:stretch>
          </p:blipFill>
          <p:spPr>
            <a:xfrm>
              <a:off x="1554468" y="6496881"/>
              <a:ext cx="469176" cy="341581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449531" y="619440"/>
            <a:ext cx="11353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</a:rPr>
              <a:t>总结</a:t>
            </a:r>
            <a:endParaRPr lang="zh-CN" altLang="en-US" sz="2400" b="1" dirty="0">
              <a:solidFill>
                <a:srgbClr val="2F5597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/>
              <p:cNvSpPr txBox="1"/>
              <p:nvPr/>
            </p:nvSpPr>
            <p:spPr>
              <a:xfrm>
                <a:off x="478790" y="1477010"/>
                <a:ext cx="9677400" cy="1476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274320" indent="342900">
                  <a:lnSpc>
                    <a:spcPct val="150000"/>
                  </a:lnSpc>
                  <a:buFont typeface="+mj-ea"/>
                  <a:buAutoNum type="circleNumDbPlain"/>
                </a:pPr>
                <a:r>
                  <a:rPr lang="zh-CN" altLang="en-US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利用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X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射线信号标定了探测器增益均匀性，确定了读出电极</a:t>
                </a:r>
                <a:r>
                  <a:rPr lang="zh-CN" altLang="en-US" sz="20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时间常数</a:t>
                </a:r>
                <a14:m>
                  <m:oMath xmlns:m="http://schemas.openxmlformats.org/officeDocument/2006/math">
                    <m:r>
                      <a:rPr lang="zh-CN" altLang="en-U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zh-CN" altLang="en-US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；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pPr marL="274320" indent="342900">
                  <a:lnSpc>
                    <a:spcPct val="150000"/>
                  </a:lnSpc>
                  <a:buFont typeface="+mj-ea"/>
                  <a:buAutoNum type="circleNumDbPlain"/>
                </a:pPr>
                <a:r>
                  <a:rPr lang="zh-CN" altLang="en-US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利用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α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射线信号测试了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FTPC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径迹重建性能，完成了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FTPC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的能损标定；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pPr marL="274320" indent="342900">
                  <a:lnSpc>
                    <a:spcPct val="150000"/>
                  </a:lnSpc>
                  <a:buFont typeface="+mj-ea"/>
                  <a:buAutoNum type="circleNumDbPlain"/>
                </a:pPr>
                <a:r>
                  <a:rPr lang="zh-CN" altLang="en-US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利用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γ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射线完成了伽马辅助测量系统的性能测试</a:t>
                </a:r>
                <a:r>
                  <a:rPr lang="zh-CN" altLang="en-US" sz="20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。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mc:Choice>
        <mc:Fallback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790" y="1477010"/>
                <a:ext cx="9677400" cy="147637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/>
          <p:cNvSpPr txBox="1"/>
          <p:nvPr/>
        </p:nvSpPr>
        <p:spPr>
          <a:xfrm>
            <a:off x="478790" y="4058920"/>
            <a:ext cx="3503930" cy="193802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274320" indent="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完善数据处理方法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74320" indent="342900">
              <a:lnSpc>
                <a:spcPct val="150000"/>
              </a:lnSpc>
              <a:buFont typeface="+mj-ea"/>
              <a:buAutoNum type="circleNumDbPlain"/>
            </a:pPr>
            <a:r>
              <a:rPr 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制备薄靶</a:t>
            </a:r>
            <a:endParaRPr lang="zh-CN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74320" indent="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安装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LaBr</a:t>
            </a:r>
            <a:r>
              <a:rPr lang="en-US" altLang="zh-CN" sz="2000" baseline="-25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探测器</a:t>
            </a:r>
            <a:endParaRPr lang="en-US" altLang="zh-CN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74320" indent="3429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进行束流实验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49531" y="3599320"/>
            <a:ext cx="1149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</a:rPr>
              <a:t>展望</a:t>
            </a:r>
            <a:endParaRPr lang="zh-CN" altLang="en-US" sz="2400" b="1" dirty="0">
              <a:solidFill>
                <a:srgbClr val="2F5597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45795" y="1162050"/>
            <a:ext cx="6005830" cy="39878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系统测试了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FTPC-LaBr</a:t>
            </a:r>
            <a:r>
              <a:rPr lang="en-US" altLang="zh-CN" sz="2000" b="1" baseline="-25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探测器的工作性能：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390" y="2694305"/>
            <a:ext cx="4766310" cy="35750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7" name="文本框 6"/>
          <p:cNvSpPr txBox="1"/>
          <p:nvPr/>
        </p:nvSpPr>
        <p:spPr>
          <a:xfrm>
            <a:off x="2037080" y="3733800"/>
            <a:ext cx="831024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>
              <a:lnSpc>
                <a:spcPct val="130000"/>
              </a:lnSpc>
            </a:pPr>
            <a:r>
              <a:rPr lang="zh-CN" altLang="en-US" sz="6000" b="1" spc="270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</a:rPr>
              <a:t>感谢关注！</a:t>
            </a:r>
            <a:endParaRPr lang="zh-CN" altLang="en-US" sz="6000" b="1" kern="2200" spc="270" dirty="0">
              <a:solidFill>
                <a:srgbClr val="2F55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097226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8415"/>
            <a:ext cx="12192000" cy="3348990"/>
          </a:xfrm>
          <a:prstGeom prst="rect">
            <a:avLst/>
          </a:prstGeom>
        </p:spPr>
      </p:pic>
      <p:sp>
        <p:nvSpPr>
          <p:cNvPr id="1048838" name="文本框 4"/>
          <p:cNvSpPr txBox="1"/>
          <p:nvPr/>
        </p:nvSpPr>
        <p:spPr>
          <a:xfrm>
            <a:off x="0" y="6238875"/>
            <a:ext cx="12192000" cy="638810"/>
          </a:xfrm>
          <a:prstGeom prst="rect">
            <a:avLst/>
          </a:prstGeom>
          <a:solidFill>
            <a:srgbClr val="2F5597"/>
          </a:solidFill>
          <a:ln>
            <a:solidFill>
              <a:srgbClr val="2F5597"/>
            </a:solidFill>
          </a:ln>
        </p:spPr>
        <p:txBody>
          <a:bodyPr wrap="square" rtlCol="0">
            <a:noAutofit/>
          </a:bodyPr>
          <a:p>
            <a:endParaRPr lang="zh-CN" altLang="en-US" dirty="0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矩形 2"/>
          <p:cNvSpPr/>
          <p:nvPr/>
        </p:nvSpPr>
        <p:spPr>
          <a:xfrm>
            <a:off x="10160" y="-15240"/>
            <a:ext cx="3608070" cy="6888480"/>
          </a:xfrm>
          <a:prstGeom prst="rect">
            <a:avLst/>
          </a:prstGeom>
          <a:solidFill>
            <a:srgbClr val="2F5597"/>
          </a:solidFill>
          <a:ln>
            <a:solidFill>
              <a:srgbClr val="2F5597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13B6D"/>
              </a:solidFill>
            </a:endParaRPr>
          </a:p>
        </p:txBody>
      </p:sp>
      <p:sp>
        <p:nvSpPr>
          <p:cNvPr id="1048595" name="文本框 3"/>
          <p:cNvSpPr txBox="1"/>
          <p:nvPr/>
        </p:nvSpPr>
        <p:spPr>
          <a:xfrm>
            <a:off x="380365" y="2054860"/>
            <a:ext cx="2803525" cy="22047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 fontAlgn="auto">
              <a:lnSpc>
                <a:spcPct val="130000"/>
              </a:lnSpc>
            </a:pPr>
            <a:r>
              <a:rPr lang="zh-CN" altLang="en-US" sz="4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  <a:endParaRPr lang="zh-CN" altLang="en-US" sz="4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ctr" fontAlgn="auto">
              <a:lnSpc>
                <a:spcPct val="130000"/>
              </a:lnSpc>
            </a:pPr>
            <a:r>
              <a:rPr lang="en-US" altLang="zh-CN" sz="4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contens</a:t>
            </a:r>
            <a:endParaRPr lang="en-US" altLang="zh-CN" sz="4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3" name="组合 7"/>
          <p:cNvGrpSpPr/>
          <p:nvPr/>
        </p:nvGrpSpPr>
        <p:grpSpPr>
          <a:xfrm>
            <a:off x="4842510" y="753745"/>
            <a:ext cx="798830" cy="5286375"/>
            <a:chOff x="7114" y="2147"/>
            <a:chExt cx="882" cy="6598"/>
          </a:xfrm>
        </p:grpSpPr>
        <p:grpSp>
          <p:nvGrpSpPr>
            <p:cNvPr id="34" name="组合 4"/>
            <p:cNvGrpSpPr/>
            <p:nvPr/>
          </p:nvGrpSpPr>
          <p:grpSpPr>
            <a:xfrm>
              <a:off x="7114" y="2147"/>
              <a:ext cx="883" cy="883"/>
              <a:chOff x="2195736" y="5157192"/>
              <a:chExt cx="864096" cy="864096"/>
            </a:xfrm>
          </p:grpSpPr>
          <p:sp>
            <p:nvSpPr>
              <p:cNvPr id="1048596" name="椭圆 5"/>
              <p:cNvSpPr/>
              <p:nvPr/>
            </p:nvSpPr>
            <p:spPr>
              <a:xfrm>
                <a:off x="2195736" y="5157192"/>
                <a:ext cx="864096" cy="864096"/>
              </a:xfrm>
              <a:prstGeom prst="ellipse">
                <a:avLst/>
              </a:prstGeom>
              <a:solidFill>
                <a:srgbClr val="2F5597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defTabSz="617220"/>
                <a:endParaRPr lang="zh-CN" altLang="en-US" sz="2700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1048597" name="Freeform 12"/>
              <p:cNvSpPr>
                <a:spLocks noEditPoints="1"/>
              </p:cNvSpPr>
              <p:nvPr/>
            </p:nvSpPr>
            <p:spPr bwMode="black">
              <a:xfrm>
                <a:off x="2399060" y="5301208"/>
                <a:ext cx="481342" cy="580892"/>
              </a:xfrm>
              <a:custGeom>
                <a:avLst/>
                <a:gdLst>
                  <a:gd name="T0" fmla="*/ 709 w 709"/>
                  <a:gd name="T1" fmla="*/ 570 h 709"/>
                  <a:gd name="T2" fmla="*/ 373 w 709"/>
                  <a:gd name="T3" fmla="*/ 709 h 709"/>
                  <a:gd name="T4" fmla="*/ 373 w 709"/>
                  <a:gd name="T5" fmla="*/ 294 h 709"/>
                  <a:gd name="T6" fmla="*/ 709 w 709"/>
                  <a:gd name="T7" fmla="*/ 154 h 709"/>
                  <a:gd name="T8" fmla="*/ 709 w 709"/>
                  <a:gd name="T9" fmla="*/ 570 h 709"/>
                  <a:gd name="T10" fmla="*/ 335 w 709"/>
                  <a:gd name="T11" fmla="*/ 294 h 709"/>
                  <a:gd name="T12" fmla="*/ 0 w 709"/>
                  <a:gd name="T13" fmla="*/ 154 h 709"/>
                  <a:gd name="T14" fmla="*/ 0 w 709"/>
                  <a:gd name="T15" fmla="*/ 570 h 709"/>
                  <a:gd name="T16" fmla="*/ 335 w 709"/>
                  <a:gd name="T17" fmla="*/ 709 h 709"/>
                  <a:gd name="T18" fmla="*/ 335 w 709"/>
                  <a:gd name="T19" fmla="*/ 294 h 709"/>
                  <a:gd name="T20" fmla="*/ 354 w 709"/>
                  <a:gd name="T21" fmla="*/ 0 h 709"/>
                  <a:gd name="T22" fmla="*/ 0 w 709"/>
                  <a:gd name="T23" fmla="*/ 126 h 709"/>
                  <a:gd name="T24" fmla="*/ 354 w 709"/>
                  <a:gd name="T25" fmla="*/ 268 h 709"/>
                  <a:gd name="T26" fmla="*/ 709 w 709"/>
                  <a:gd name="T27" fmla="*/ 126 h 709"/>
                  <a:gd name="T28" fmla="*/ 354 w 709"/>
                  <a:gd name="T29" fmla="*/ 0 h 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09" h="709">
                    <a:moveTo>
                      <a:pt x="709" y="570"/>
                    </a:moveTo>
                    <a:lnTo>
                      <a:pt x="373" y="709"/>
                    </a:lnTo>
                    <a:lnTo>
                      <a:pt x="373" y="294"/>
                    </a:lnTo>
                    <a:lnTo>
                      <a:pt x="709" y="154"/>
                    </a:lnTo>
                    <a:lnTo>
                      <a:pt x="709" y="570"/>
                    </a:lnTo>
                    <a:close/>
                    <a:moveTo>
                      <a:pt x="335" y="294"/>
                    </a:moveTo>
                    <a:lnTo>
                      <a:pt x="0" y="154"/>
                    </a:lnTo>
                    <a:lnTo>
                      <a:pt x="0" y="570"/>
                    </a:lnTo>
                    <a:lnTo>
                      <a:pt x="335" y="709"/>
                    </a:lnTo>
                    <a:lnTo>
                      <a:pt x="335" y="294"/>
                    </a:lnTo>
                    <a:close/>
                    <a:moveTo>
                      <a:pt x="354" y="0"/>
                    </a:moveTo>
                    <a:lnTo>
                      <a:pt x="0" y="126"/>
                    </a:lnTo>
                    <a:lnTo>
                      <a:pt x="354" y="268"/>
                    </a:lnTo>
                    <a:lnTo>
                      <a:pt x="709" y="126"/>
                    </a:lnTo>
                    <a:lnTo>
                      <a:pt x="35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74075" tIns="37038" rIns="74075" bIns="37038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22960"/>
                <a:endParaRPr lang="en-US" sz="216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35" name="组合 12"/>
            <p:cNvGrpSpPr/>
            <p:nvPr/>
          </p:nvGrpSpPr>
          <p:grpSpPr>
            <a:xfrm>
              <a:off x="7114" y="4056"/>
              <a:ext cx="883" cy="883"/>
              <a:chOff x="2267143" y="2492896"/>
              <a:chExt cx="864096" cy="864096"/>
            </a:xfrm>
          </p:grpSpPr>
          <p:sp>
            <p:nvSpPr>
              <p:cNvPr id="1048598" name="椭圆 13"/>
              <p:cNvSpPr/>
              <p:nvPr/>
            </p:nvSpPr>
            <p:spPr>
              <a:xfrm>
                <a:off x="2267143" y="2492896"/>
                <a:ext cx="864096" cy="864096"/>
              </a:xfrm>
              <a:prstGeom prst="ellipse">
                <a:avLst/>
              </a:prstGeom>
              <a:solidFill>
                <a:srgbClr val="2F5597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defTabSz="617220"/>
                <a:endParaRPr lang="zh-CN" altLang="en-US" sz="2700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1048599" name="Freeform 18"/>
              <p:cNvSpPr>
                <a:spLocks noEditPoints="1"/>
              </p:cNvSpPr>
              <p:nvPr/>
            </p:nvSpPr>
            <p:spPr bwMode="black">
              <a:xfrm>
                <a:off x="2496468" y="2670344"/>
                <a:ext cx="423965" cy="517232"/>
              </a:xfrm>
              <a:custGeom>
                <a:avLst/>
                <a:gdLst>
                  <a:gd name="T0" fmla="*/ 129 w 246"/>
                  <a:gd name="T1" fmla="*/ 192 h 300"/>
                  <a:gd name="T2" fmla="*/ 43 w 246"/>
                  <a:gd name="T3" fmla="*/ 202 h 300"/>
                  <a:gd name="T4" fmla="*/ 129 w 246"/>
                  <a:gd name="T5" fmla="*/ 126 h 300"/>
                  <a:gd name="T6" fmla="*/ 43 w 246"/>
                  <a:gd name="T7" fmla="*/ 135 h 300"/>
                  <a:gd name="T8" fmla="*/ 129 w 246"/>
                  <a:gd name="T9" fmla="*/ 126 h 300"/>
                  <a:gd name="T10" fmla="*/ 215 w 246"/>
                  <a:gd name="T11" fmla="*/ 101 h 300"/>
                  <a:gd name="T12" fmla="*/ 219 w 246"/>
                  <a:gd name="T13" fmla="*/ 90 h 300"/>
                  <a:gd name="T14" fmla="*/ 208 w 246"/>
                  <a:gd name="T15" fmla="*/ 111 h 300"/>
                  <a:gd name="T16" fmla="*/ 43 w 246"/>
                  <a:gd name="T17" fmla="*/ 92 h 300"/>
                  <a:gd name="T18" fmla="*/ 117 w 246"/>
                  <a:gd name="T19" fmla="*/ 102 h 300"/>
                  <a:gd name="T20" fmla="*/ 43 w 246"/>
                  <a:gd name="T21" fmla="*/ 235 h 300"/>
                  <a:gd name="T22" fmla="*/ 117 w 246"/>
                  <a:gd name="T23" fmla="*/ 226 h 300"/>
                  <a:gd name="T24" fmla="*/ 43 w 246"/>
                  <a:gd name="T25" fmla="*/ 235 h 300"/>
                  <a:gd name="T26" fmla="*/ 11 w 246"/>
                  <a:gd name="T27" fmla="*/ 287 h 300"/>
                  <a:gd name="T28" fmla="*/ 35 w 246"/>
                  <a:gd name="T29" fmla="*/ 36 h 300"/>
                  <a:gd name="T30" fmla="*/ 0 w 246"/>
                  <a:gd name="T31" fmla="*/ 22 h 300"/>
                  <a:gd name="T32" fmla="*/ 219 w 246"/>
                  <a:gd name="T33" fmla="*/ 300 h 300"/>
                  <a:gd name="T34" fmla="*/ 208 w 246"/>
                  <a:gd name="T35" fmla="*/ 173 h 300"/>
                  <a:gd name="T36" fmla="*/ 117 w 246"/>
                  <a:gd name="T37" fmla="*/ 159 h 300"/>
                  <a:gd name="T38" fmla="*/ 43 w 246"/>
                  <a:gd name="T39" fmla="*/ 169 h 300"/>
                  <a:gd name="T40" fmla="*/ 117 w 246"/>
                  <a:gd name="T41" fmla="*/ 159 h 300"/>
                  <a:gd name="T42" fmla="*/ 57 w 246"/>
                  <a:gd name="T43" fmla="*/ 22 h 300"/>
                  <a:gd name="T44" fmla="*/ 86 w 246"/>
                  <a:gd name="T45" fmla="*/ 20 h 300"/>
                  <a:gd name="T46" fmla="*/ 110 w 246"/>
                  <a:gd name="T47" fmla="*/ 0 h 300"/>
                  <a:gd name="T48" fmla="*/ 133 w 246"/>
                  <a:gd name="T49" fmla="*/ 20 h 300"/>
                  <a:gd name="T50" fmla="*/ 162 w 246"/>
                  <a:gd name="T51" fmla="*/ 22 h 300"/>
                  <a:gd name="T52" fmla="*/ 179 w 246"/>
                  <a:gd name="T53" fmla="*/ 43 h 300"/>
                  <a:gd name="T54" fmla="*/ 41 w 246"/>
                  <a:gd name="T55" fmla="*/ 36 h 300"/>
                  <a:gd name="T56" fmla="*/ 110 w 246"/>
                  <a:gd name="T57" fmla="*/ 20 h 300"/>
                  <a:gd name="T58" fmla="*/ 110 w 246"/>
                  <a:gd name="T59" fmla="*/ 11 h 300"/>
                  <a:gd name="T60" fmla="*/ 190 w 246"/>
                  <a:gd name="T61" fmla="*/ 269 h 300"/>
                  <a:gd name="T62" fmla="*/ 29 w 246"/>
                  <a:gd name="T63" fmla="*/ 59 h 300"/>
                  <a:gd name="T64" fmla="*/ 190 w 246"/>
                  <a:gd name="T65" fmla="*/ 71 h 300"/>
                  <a:gd name="T66" fmla="*/ 200 w 246"/>
                  <a:gd name="T67" fmla="*/ 49 h 300"/>
                  <a:gd name="T68" fmla="*/ 19 w 246"/>
                  <a:gd name="T69" fmla="*/ 278 h 300"/>
                  <a:gd name="T70" fmla="*/ 200 w 246"/>
                  <a:gd name="T71" fmla="*/ 185 h 300"/>
                  <a:gd name="T72" fmla="*/ 190 w 246"/>
                  <a:gd name="T73" fmla="*/ 269 h 300"/>
                  <a:gd name="T74" fmla="*/ 190 w 246"/>
                  <a:gd name="T75" fmla="*/ 133 h 300"/>
                  <a:gd name="T76" fmla="*/ 200 w 246"/>
                  <a:gd name="T77" fmla="*/ 124 h 300"/>
                  <a:gd name="T78" fmla="*/ 215 w 246"/>
                  <a:gd name="T79" fmla="*/ 35 h 300"/>
                  <a:gd name="T80" fmla="*/ 219 w 246"/>
                  <a:gd name="T81" fmla="*/ 22 h 300"/>
                  <a:gd name="T82" fmla="*/ 184 w 246"/>
                  <a:gd name="T83" fmla="*/ 36 h 300"/>
                  <a:gd name="T84" fmla="*/ 208 w 246"/>
                  <a:gd name="T85" fmla="*/ 44 h 300"/>
                  <a:gd name="T86" fmla="*/ 246 w 246"/>
                  <a:gd name="T87" fmla="*/ 41 h 300"/>
                  <a:gd name="T88" fmla="*/ 155 w 246"/>
                  <a:gd name="T89" fmla="*/ 134 h 300"/>
                  <a:gd name="T90" fmla="*/ 156 w 246"/>
                  <a:gd name="T91" fmla="*/ 92 h 300"/>
                  <a:gd name="T92" fmla="*/ 218 w 246"/>
                  <a:gd name="T93" fmla="*/ 41 h 300"/>
                  <a:gd name="T94" fmla="*/ 246 w 246"/>
                  <a:gd name="T95" fmla="*/ 107 h 300"/>
                  <a:gd name="T96" fmla="*/ 155 w 246"/>
                  <a:gd name="T97" fmla="*/ 201 h 300"/>
                  <a:gd name="T98" fmla="*/ 156 w 246"/>
                  <a:gd name="T99" fmla="*/ 159 h 300"/>
                  <a:gd name="T100" fmla="*/ 218 w 246"/>
                  <a:gd name="T101" fmla="*/ 107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6" h="300">
                    <a:moveTo>
                      <a:pt x="43" y="192"/>
                    </a:moveTo>
                    <a:cubicBezTo>
                      <a:pt x="129" y="192"/>
                      <a:pt x="129" y="192"/>
                      <a:pt x="129" y="192"/>
                    </a:cubicBezTo>
                    <a:cubicBezTo>
                      <a:pt x="129" y="202"/>
                      <a:pt x="129" y="202"/>
                      <a:pt x="129" y="202"/>
                    </a:cubicBezTo>
                    <a:cubicBezTo>
                      <a:pt x="43" y="202"/>
                      <a:pt x="43" y="202"/>
                      <a:pt x="43" y="202"/>
                    </a:cubicBezTo>
                    <a:lnTo>
                      <a:pt x="43" y="192"/>
                    </a:lnTo>
                    <a:close/>
                    <a:moveTo>
                      <a:pt x="129" y="126"/>
                    </a:moveTo>
                    <a:cubicBezTo>
                      <a:pt x="43" y="126"/>
                      <a:pt x="43" y="126"/>
                      <a:pt x="43" y="126"/>
                    </a:cubicBezTo>
                    <a:cubicBezTo>
                      <a:pt x="43" y="135"/>
                      <a:pt x="43" y="135"/>
                      <a:pt x="43" y="135"/>
                    </a:cubicBezTo>
                    <a:cubicBezTo>
                      <a:pt x="129" y="135"/>
                      <a:pt x="129" y="135"/>
                      <a:pt x="129" y="135"/>
                    </a:cubicBezTo>
                    <a:lnTo>
                      <a:pt x="129" y="126"/>
                    </a:lnTo>
                    <a:close/>
                    <a:moveTo>
                      <a:pt x="208" y="111"/>
                    </a:moveTo>
                    <a:cubicBezTo>
                      <a:pt x="215" y="101"/>
                      <a:pt x="215" y="101"/>
                      <a:pt x="215" y="101"/>
                    </a:cubicBezTo>
                    <a:cubicBezTo>
                      <a:pt x="219" y="101"/>
                      <a:pt x="219" y="101"/>
                      <a:pt x="219" y="101"/>
                    </a:cubicBezTo>
                    <a:cubicBezTo>
                      <a:pt x="219" y="90"/>
                      <a:pt x="219" y="90"/>
                      <a:pt x="219" y="90"/>
                    </a:cubicBezTo>
                    <a:cubicBezTo>
                      <a:pt x="208" y="106"/>
                      <a:pt x="208" y="106"/>
                      <a:pt x="208" y="106"/>
                    </a:cubicBezTo>
                    <a:lnTo>
                      <a:pt x="208" y="111"/>
                    </a:lnTo>
                    <a:close/>
                    <a:moveTo>
                      <a:pt x="117" y="92"/>
                    </a:moveTo>
                    <a:cubicBezTo>
                      <a:pt x="43" y="92"/>
                      <a:pt x="43" y="92"/>
                      <a:pt x="43" y="92"/>
                    </a:cubicBezTo>
                    <a:cubicBezTo>
                      <a:pt x="43" y="102"/>
                      <a:pt x="43" y="102"/>
                      <a:pt x="43" y="102"/>
                    </a:cubicBezTo>
                    <a:cubicBezTo>
                      <a:pt x="117" y="102"/>
                      <a:pt x="117" y="102"/>
                      <a:pt x="117" y="102"/>
                    </a:cubicBezTo>
                    <a:lnTo>
                      <a:pt x="117" y="92"/>
                    </a:lnTo>
                    <a:close/>
                    <a:moveTo>
                      <a:pt x="43" y="235"/>
                    </a:moveTo>
                    <a:cubicBezTo>
                      <a:pt x="117" y="235"/>
                      <a:pt x="117" y="235"/>
                      <a:pt x="117" y="235"/>
                    </a:cubicBezTo>
                    <a:cubicBezTo>
                      <a:pt x="117" y="226"/>
                      <a:pt x="117" y="226"/>
                      <a:pt x="117" y="226"/>
                    </a:cubicBezTo>
                    <a:cubicBezTo>
                      <a:pt x="43" y="226"/>
                      <a:pt x="43" y="226"/>
                      <a:pt x="43" y="226"/>
                    </a:cubicBezTo>
                    <a:lnTo>
                      <a:pt x="43" y="235"/>
                    </a:lnTo>
                    <a:close/>
                    <a:moveTo>
                      <a:pt x="208" y="287"/>
                    </a:moveTo>
                    <a:cubicBezTo>
                      <a:pt x="11" y="287"/>
                      <a:pt x="11" y="287"/>
                      <a:pt x="11" y="287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37" y="31"/>
                      <a:pt x="40" y="26"/>
                      <a:pt x="44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300"/>
                      <a:pt x="0" y="300"/>
                      <a:pt x="0" y="300"/>
                    </a:cubicBezTo>
                    <a:cubicBezTo>
                      <a:pt x="219" y="300"/>
                      <a:pt x="219" y="300"/>
                      <a:pt x="219" y="300"/>
                    </a:cubicBezTo>
                    <a:cubicBezTo>
                      <a:pt x="219" y="157"/>
                      <a:pt x="219" y="157"/>
                      <a:pt x="219" y="157"/>
                    </a:cubicBezTo>
                    <a:cubicBezTo>
                      <a:pt x="208" y="173"/>
                      <a:pt x="208" y="173"/>
                      <a:pt x="208" y="173"/>
                    </a:cubicBezTo>
                    <a:lnTo>
                      <a:pt x="208" y="287"/>
                    </a:lnTo>
                    <a:close/>
                    <a:moveTo>
                      <a:pt x="117" y="159"/>
                    </a:moveTo>
                    <a:cubicBezTo>
                      <a:pt x="43" y="159"/>
                      <a:pt x="43" y="159"/>
                      <a:pt x="43" y="159"/>
                    </a:cubicBezTo>
                    <a:cubicBezTo>
                      <a:pt x="43" y="169"/>
                      <a:pt x="43" y="169"/>
                      <a:pt x="43" y="169"/>
                    </a:cubicBezTo>
                    <a:cubicBezTo>
                      <a:pt x="117" y="169"/>
                      <a:pt x="117" y="169"/>
                      <a:pt x="117" y="169"/>
                    </a:cubicBezTo>
                    <a:lnTo>
                      <a:pt x="117" y="159"/>
                    </a:lnTo>
                    <a:close/>
                    <a:moveTo>
                      <a:pt x="41" y="36"/>
                    </a:moveTo>
                    <a:cubicBezTo>
                      <a:pt x="43" y="29"/>
                      <a:pt x="50" y="25"/>
                      <a:pt x="57" y="22"/>
                    </a:cubicBezTo>
                    <a:cubicBezTo>
                      <a:pt x="63" y="21"/>
                      <a:pt x="71" y="20"/>
                      <a:pt x="77" y="20"/>
                    </a:cubicBezTo>
                    <a:cubicBezTo>
                      <a:pt x="80" y="20"/>
                      <a:pt x="83" y="20"/>
                      <a:pt x="86" y="20"/>
                    </a:cubicBezTo>
                    <a:cubicBezTo>
                      <a:pt x="87" y="20"/>
                      <a:pt x="88" y="20"/>
                      <a:pt x="89" y="20"/>
                    </a:cubicBezTo>
                    <a:cubicBezTo>
                      <a:pt x="89" y="9"/>
                      <a:pt x="98" y="0"/>
                      <a:pt x="110" y="0"/>
                    </a:cubicBezTo>
                    <a:cubicBezTo>
                      <a:pt x="121" y="0"/>
                      <a:pt x="130" y="9"/>
                      <a:pt x="130" y="20"/>
                    </a:cubicBezTo>
                    <a:cubicBezTo>
                      <a:pt x="131" y="20"/>
                      <a:pt x="132" y="20"/>
                      <a:pt x="133" y="20"/>
                    </a:cubicBezTo>
                    <a:cubicBezTo>
                      <a:pt x="136" y="20"/>
                      <a:pt x="139" y="20"/>
                      <a:pt x="142" y="20"/>
                    </a:cubicBezTo>
                    <a:cubicBezTo>
                      <a:pt x="149" y="20"/>
                      <a:pt x="156" y="21"/>
                      <a:pt x="162" y="22"/>
                    </a:cubicBezTo>
                    <a:cubicBezTo>
                      <a:pt x="170" y="25"/>
                      <a:pt x="176" y="29"/>
                      <a:pt x="178" y="36"/>
                    </a:cubicBezTo>
                    <a:cubicBezTo>
                      <a:pt x="179" y="38"/>
                      <a:pt x="179" y="41"/>
                      <a:pt x="179" y="43"/>
                    </a:cubicBezTo>
                    <a:cubicBezTo>
                      <a:pt x="145" y="43"/>
                      <a:pt x="74" y="43"/>
                      <a:pt x="40" y="43"/>
                    </a:cubicBezTo>
                    <a:cubicBezTo>
                      <a:pt x="40" y="41"/>
                      <a:pt x="41" y="38"/>
                      <a:pt x="41" y="36"/>
                    </a:cubicBezTo>
                    <a:close/>
                    <a:moveTo>
                      <a:pt x="99" y="20"/>
                    </a:moveTo>
                    <a:cubicBezTo>
                      <a:pt x="103" y="20"/>
                      <a:pt x="106" y="20"/>
                      <a:pt x="110" y="20"/>
                    </a:cubicBezTo>
                    <a:cubicBezTo>
                      <a:pt x="113" y="20"/>
                      <a:pt x="116" y="20"/>
                      <a:pt x="120" y="20"/>
                    </a:cubicBezTo>
                    <a:cubicBezTo>
                      <a:pt x="119" y="15"/>
                      <a:pt x="115" y="11"/>
                      <a:pt x="110" y="11"/>
                    </a:cubicBezTo>
                    <a:cubicBezTo>
                      <a:pt x="104" y="11"/>
                      <a:pt x="100" y="15"/>
                      <a:pt x="99" y="20"/>
                    </a:cubicBezTo>
                    <a:close/>
                    <a:moveTo>
                      <a:pt x="190" y="269"/>
                    </a:moveTo>
                    <a:cubicBezTo>
                      <a:pt x="29" y="269"/>
                      <a:pt x="29" y="269"/>
                      <a:pt x="29" y="26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90" y="59"/>
                      <a:pt x="190" y="59"/>
                      <a:pt x="190" y="59"/>
                    </a:cubicBezTo>
                    <a:cubicBezTo>
                      <a:pt x="190" y="71"/>
                      <a:pt x="190" y="71"/>
                      <a:pt x="190" y="71"/>
                    </a:cubicBezTo>
                    <a:cubicBezTo>
                      <a:pt x="200" y="57"/>
                      <a:pt x="200" y="57"/>
                      <a:pt x="200" y="57"/>
                    </a:cubicBezTo>
                    <a:cubicBezTo>
                      <a:pt x="200" y="49"/>
                      <a:pt x="200" y="49"/>
                      <a:pt x="200" y="49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19" y="278"/>
                      <a:pt x="19" y="278"/>
                      <a:pt x="19" y="278"/>
                    </a:cubicBezTo>
                    <a:cubicBezTo>
                      <a:pt x="200" y="278"/>
                      <a:pt x="200" y="278"/>
                      <a:pt x="200" y="278"/>
                    </a:cubicBezTo>
                    <a:cubicBezTo>
                      <a:pt x="200" y="185"/>
                      <a:pt x="200" y="185"/>
                      <a:pt x="200" y="185"/>
                    </a:cubicBezTo>
                    <a:cubicBezTo>
                      <a:pt x="190" y="199"/>
                      <a:pt x="190" y="199"/>
                      <a:pt x="190" y="199"/>
                    </a:cubicBezTo>
                    <a:lnTo>
                      <a:pt x="190" y="269"/>
                    </a:lnTo>
                    <a:close/>
                    <a:moveTo>
                      <a:pt x="200" y="119"/>
                    </a:moveTo>
                    <a:cubicBezTo>
                      <a:pt x="190" y="133"/>
                      <a:pt x="190" y="133"/>
                      <a:pt x="190" y="133"/>
                    </a:cubicBezTo>
                    <a:cubicBezTo>
                      <a:pt x="190" y="138"/>
                      <a:pt x="190" y="138"/>
                      <a:pt x="190" y="138"/>
                    </a:cubicBezTo>
                    <a:cubicBezTo>
                      <a:pt x="200" y="124"/>
                      <a:pt x="200" y="124"/>
                      <a:pt x="200" y="124"/>
                    </a:cubicBezTo>
                    <a:lnTo>
                      <a:pt x="200" y="119"/>
                    </a:lnTo>
                    <a:close/>
                    <a:moveTo>
                      <a:pt x="215" y="35"/>
                    </a:moveTo>
                    <a:cubicBezTo>
                      <a:pt x="219" y="35"/>
                      <a:pt x="219" y="35"/>
                      <a:pt x="219" y="35"/>
                    </a:cubicBezTo>
                    <a:cubicBezTo>
                      <a:pt x="219" y="22"/>
                      <a:pt x="219" y="22"/>
                      <a:pt x="219" y="22"/>
                    </a:cubicBezTo>
                    <a:cubicBezTo>
                      <a:pt x="175" y="22"/>
                      <a:pt x="175" y="22"/>
                      <a:pt x="175" y="22"/>
                    </a:cubicBezTo>
                    <a:cubicBezTo>
                      <a:pt x="179" y="26"/>
                      <a:pt x="182" y="30"/>
                      <a:pt x="184" y="36"/>
                    </a:cubicBezTo>
                    <a:cubicBezTo>
                      <a:pt x="208" y="36"/>
                      <a:pt x="208" y="36"/>
                      <a:pt x="208" y="36"/>
                    </a:cubicBezTo>
                    <a:cubicBezTo>
                      <a:pt x="208" y="44"/>
                      <a:pt x="208" y="44"/>
                      <a:pt x="208" y="44"/>
                    </a:cubicBezTo>
                    <a:lnTo>
                      <a:pt x="215" y="35"/>
                    </a:lnTo>
                    <a:close/>
                    <a:moveTo>
                      <a:pt x="246" y="41"/>
                    </a:moveTo>
                    <a:cubicBezTo>
                      <a:pt x="182" y="134"/>
                      <a:pt x="182" y="134"/>
                      <a:pt x="182" y="134"/>
                    </a:cubicBezTo>
                    <a:cubicBezTo>
                      <a:pt x="155" y="134"/>
                      <a:pt x="155" y="134"/>
                      <a:pt x="155" y="134"/>
                    </a:cubicBezTo>
                    <a:cubicBezTo>
                      <a:pt x="129" y="92"/>
                      <a:pt x="129" y="92"/>
                      <a:pt x="129" y="92"/>
                    </a:cubicBezTo>
                    <a:cubicBezTo>
                      <a:pt x="156" y="92"/>
                      <a:pt x="156" y="92"/>
                      <a:pt x="156" y="92"/>
                    </a:cubicBezTo>
                    <a:cubicBezTo>
                      <a:pt x="169" y="113"/>
                      <a:pt x="169" y="113"/>
                      <a:pt x="169" y="113"/>
                    </a:cubicBezTo>
                    <a:cubicBezTo>
                      <a:pt x="218" y="41"/>
                      <a:pt x="218" y="41"/>
                      <a:pt x="218" y="41"/>
                    </a:cubicBezTo>
                    <a:lnTo>
                      <a:pt x="246" y="41"/>
                    </a:lnTo>
                    <a:close/>
                    <a:moveTo>
                      <a:pt x="246" y="107"/>
                    </a:moveTo>
                    <a:cubicBezTo>
                      <a:pt x="182" y="201"/>
                      <a:pt x="182" y="201"/>
                      <a:pt x="182" y="201"/>
                    </a:cubicBezTo>
                    <a:cubicBezTo>
                      <a:pt x="155" y="201"/>
                      <a:pt x="155" y="201"/>
                      <a:pt x="155" y="201"/>
                    </a:cubicBezTo>
                    <a:cubicBezTo>
                      <a:pt x="129" y="159"/>
                      <a:pt x="129" y="159"/>
                      <a:pt x="129" y="159"/>
                    </a:cubicBezTo>
                    <a:cubicBezTo>
                      <a:pt x="156" y="159"/>
                      <a:pt x="156" y="159"/>
                      <a:pt x="156" y="159"/>
                    </a:cubicBezTo>
                    <a:cubicBezTo>
                      <a:pt x="169" y="180"/>
                      <a:pt x="169" y="180"/>
                      <a:pt x="169" y="180"/>
                    </a:cubicBezTo>
                    <a:cubicBezTo>
                      <a:pt x="218" y="107"/>
                      <a:pt x="218" y="107"/>
                      <a:pt x="218" y="107"/>
                    </a:cubicBezTo>
                    <a:lnTo>
                      <a:pt x="246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74075" tIns="37038" rIns="74075" bIns="37038" numCol="1" anchor="t" anchorCtr="0" compatLnSpc="1"/>
              <a:p>
                <a:pPr defTabSz="822960"/>
                <a:endParaRPr lang="en-US" sz="9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36" name="组合 18"/>
            <p:cNvGrpSpPr/>
            <p:nvPr/>
          </p:nvGrpSpPr>
          <p:grpSpPr>
            <a:xfrm>
              <a:off x="7114" y="5964"/>
              <a:ext cx="883" cy="883"/>
              <a:chOff x="5722325" y="2492896"/>
              <a:chExt cx="864096" cy="864096"/>
            </a:xfrm>
          </p:grpSpPr>
          <p:sp>
            <p:nvSpPr>
              <p:cNvPr id="1048600" name="椭圆 19"/>
              <p:cNvSpPr/>
              <p:nvPr/>
            </p:nvSpPr>
            <p:spPr>
              <a:xfrm>
                <a:off x="5722325" y="2492896"/>
                <a:ext cx="864096" cy="864096"/>
              </a:xfrm>
              <a:prstGeom prst="ellipse">
                <a:avLst/>
              </a:prstGeom>
              <a:solidFill>
                <a:srgbClr val="2F5597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defTabSz="617220"/>
                <a:endParaRPr lang="zh-CN" altLang="en-US" sz="2700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1048601" name="Freeform 16"/>
              <p:cNvSpPr>
                <a:spLocks noEditPoints="1"/>
              </p:cNvSpPr>
              <p:nvPr/>
            </p:nvSpPr>
            <p:spPr bwMode="auto">
              <a:xfrm>
                <a:off x="5880844" y="2636912"/>
                <a:ext cx="563653" cy="580892"/>
              </a:xfrm>
              <a:custGeom>
                <a:avLst/>
                <a:gdLst>
                  <a:gd name="T0" fmla="*/ 46 w 353"/>
                  <a:gd name="T1" fmla="*/ 420 h 460"/>
                  <a:gd name="T2" fmla="*/ 36 w 353"/>
                  <a:gd name="T3" fmla="*/ 254 h 460"/>
                  <a:gd name="T4" fmla="*/ 61 w 353"/>
                  <a:gd name="T5" fmla="*/ 211 h 460"/>
                  <a:gd name="T6" fmla="*/ 107 w 353"/>
                  <a:gd name="T7" fmla="*/ 199 h 460"/>
                  <a:gd name="T8" fmla="*/ 117 w 353"/>
                  <a:gd name="T9" fmla="*/ 239 h 460"/>
                  <a:gd name="T10" fmla="*/ 107 w 353"/>
                  <a:gd name="T11" fmla="*/ 251 h 460"/>
                  <a:gd name="T12" fmla="*/ 75 w 353"/>
                  <a:gd name="T13" fmla="*/ 277 h 460"/>
                  <a:gd name="T14" fmla="*/ 63 w 353"/>
                  <a:gd name="T15" fmla="*/ 420 h 460"/>
                  <a:gd name="T16" fmla="*/ 81 w 353"/>
                  <a:gd name="T17" fmla="*/ 419 h 460"/>
                  <a:gd name="T18" fmla="*/ 279 w 353"/>
                  <a:gd name="T19" fmla="*/ 297 h 460"/>
                  <a:gd name="T20" fmla="*/ 114 w 353"/>
                  <a:gd name="T21" fmla="*/ 129 h 460"/>
                  <a:gd name="T22" fmla="*/ 189 w 353"/>
                  <a:gd name="T23" fmla="*/ 66 h 460"/>
                  <a:gd name="T24" fmla="*/ 230 w 353"/>
                  <a:gd name="T25" fmla="*/ 130 h 460"/>
                  <a:gd name="T26" fmla="*/ 241 w 353"/>
                  <a:gd name="T27" fmla="*/ 36 h 460"/>
                  <a:gd name="T28" fmla="*/ 106 w 353"/>
                  <a:gd name="T29" fmla="*/ 30 h 460"/>
                  <a:gd name="T30" fmla="*/ 114 w 353"/>
                  <a:gd name="T31" fmla="*/ 129 h 460"/>
                  <a:gd name="T32" fmla="*/ 303 w 353"/>
                  <a:gd name="T33" fmla="*/ 438 h 460"/>
                  <a:gd name="T34" fmla="*/ 68 w 353"/>
                  <a:gd name="T35" fmla="*/ 460 h 460"/>
                  <a:gd name="T36" fmla="*/ 317 w 353"/>
                  <a:gd name="T37" fmla="*/ 254 h 460"/>
                  <a:gd name="T38" fmla="*/ 307 w 353"/>
                  <a:gd name="T39" fmla="*/ 420 h 460"/>
                  <a:gd name="T40" fmla="*/ 298 w 353"/>
                  <a:gd name="T41" fmla="*/ 291 h 460"/>
                  <a:gd name="T42" fmla="*/ 234 w 353"/>
                  <a:gd name="T43" fmla="*/ 277 h 460"/>
                  <a:gd name="T44" fmla="*/ 250 w 353"/>
                  <a:gd name="T45" fmla="*/ 250 h 460"/>
                  <a:gd name="T46" fmla="*/ 252 w 353"/>
                  <a:gd name="T47" fmla="*/ 241 h 460"/>
                  <a:gd name="T48" fmla="*/ 293 w 353"/>
                  <a:gd name="T49" fmla="*/ 211 h 460"/>
                  <a:gd name="T50" fmla="*/ 298 w 353"/>
                  <a:gd name="T51" fmla="*/ 214 h 460"/>
                  <a:gd name="T52" fmla="*/ 317 w 353"/>
                  <a:gd name="T53" fmla="*/ 254 h 460"/>
                  <a:gd name="T54" fmla="*/ 243 w 353"/>
                  <a:gd name="T55" fmla="*/ 251 h 460"/>
                  <a:gd name="T56" fmla="*/ 231 w 353"/>
                  <a:gd name="T57" fmla="*/ 233 h 460"/>
                  <a:gd name="T58" fmla="*/ 245 w 353"/>
                  <a:gd name="T59" fmla="*/ 199 h 460"/>
                  <a:gd name="T60" fmla="*/ 218 w 353"/>
                  <a:gd name="T61" fmla="*/ 204 h 460"/>
                  <a:gd name="T62" fmla="*/ 228 w 353"/>
                  <a:gd name="T63" fmla="*/ 277 h 460"/>
                  <a:gd name="T64" fmla="*/ 110 w 353"/>
                  <a:gd name="T65" fmla="*/ 235 h 460"/>
                  <a:gd name="T66" fmla="*/ 127 w 353"/>
                  <a:gd name="T67" fmla="*/ 238 h 460"/>
                  <a:gd name="T68" fmla="*/ 127 w 353"/>
                  <a:gd name="T69" fmla="*/ 277 h 460"/>
                  <a:gd name="T70" fmla="*/ 135 w 353"/>
                  <a:gd name="T71" fmla="*/ 204 h 460"/>
                  <a:gd name="T72" fmla="*/ 111 w 353"/>
                  <a:gd name="T73" fmla="*/ 198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53" h="460">
                    <a:moveTo>
                      <a:pt x="63" y="420"/>
                    </a:moveTo>
                    <a:cubicBezTo>
                      <a:pt x="46" y="420"/>
                      <a:pt x="46" y="420"/>
                      <a:pt x="46" y="420"/>
                    </a:cubicBezTo>
                    <a:cubicBezTo>
                      <a:pt x="4" y="420"/>
                      <a:pt x="0" y="394"/>
                      <a:pt x="9" y="358"/>
                    </a:cubicBezTo>
                    <a:cubicBezTo>
                      <a:pt x="36" y="254"/>
                      <a:pt x="36" y="254"/>
                      <a:pt x="36" y="254"/>
                    </a:cubicBezTo>
                    <a:cubicBezTo>
                      <a:pt x="40" y="237"/>
                      <a:pt x="48" y="223"/>
                      <a:pt x="59" y="213"/>
                    </a:cubicBezTo>
                    <a:cubicBezTo>
                      <a:pt x="61" y="211"/>
                      <a:pt x="61" y="211"/>
                      <a:pt x="61" y="211"/>
                    </a:cubicBezTo>
                    <a:cubicBezTo>
                      <a:pt x="63" y="211"/>
                      <a:pt x="63" y="211"/>
                      <a:pt x="63" y="211"/>
                    </a:cubicBezTo>
                    <a:cubicBezTo>
                      <a:pt x="107" y="199"/>
                      <a:pt x="107" y="199"/>
                      <a:pt x="107" y="199"/>
                    </a:cubicBezTo>
                    <a:cubicBezTo>
                      <a:pt x="104" y="241"/>
                      <a:pt x="104" y="241"/>
                      <a:pt x="104" y="241"/>
                    </a:cubicBezTo>
                    <a:cubicBezTo>
                      <a:pt x="117" y="239"/>
                      <a:pt x="117" y="239"/>
                      <a:pt x="117" y="239"/>
                    </a:cubicBezTo>
                    <a:cubicBezTo>
                      <a:pt x="106" y="250"/>
                      <a:pt x="106" y="250"/>
                      <a:pt x="106" y="250"/>
                    </a:cubicBezTo>
                    <a:cubicBezTo>
                      <a:pt x="107" y="251"/>
                      <a:pt x="107" y="251"/>
                      <a:pt x="107" y="251"/>
                    </a:cubicBezTo>
                    <a:cubicBezTo>
                      <a:pt x="107" y="252"/>
                      <a:pt x="113" y="263"/>
                      <a:pt x="121" y="277"/>
                    </a:cubicBezTo>
                    <a:cubicBezTo>
                      <a:pt x="75" y="277"/>
                      <a:pt x="75" y="277"/>
                      <a:pt x="75" y="277"/>
                    </a:cubicBezTo>
                    <a:cubicBezTo>
                      <a:pt x="63" y="290"/>
                      <a:pt x="63" y="290"/>
                      <a:pt x="63" y="290"/>
                    </a:cubicBezTo>
                    <a:cubicBezTo>
                      <a:pt x="63" y="420"/>
                      <a:pt x="63" y="420"/>
                      <a:pt x="63" y="420"/>
                    </a:cubicBezTo>
                    <a:close/>
                    <a:moveTo>
                      <a:pt x="81" y="297"/>
                    </a:moveTo>
                    <a:cubicBezTo>
                      <a:pt x="81" y="419"/>
                      <a:pt x="81" y="419"/>
                      <a:pt x="81" y="419"/>
                    </a:cubicBezTo>
                    <a:cubicBezTo>
                      <a:pt x="279" y="419"/>
                      <a:pt x="279" y="419"/>
                      <a:pt x="279" y="419"/>
                    </a:cubicBezTo>
                    <a:cubicBezTo>
                      <a:pt x="279" y="297"/>
                      <a:pt x="279" y="297"/>
                      <a:pt x="279" y="297"/>
                    </a:cubicBezTo>
                    <a:cubicBezTo>
                      <a:pt x="81" y="297"/>
                      <a:pt x="81" y="297"/>
                      <a:pt x="81" y="297"/>
                    </a:cubicBezTo>
                    <a:close/>
                    <a:moveTo>
                      <a:pt x="114" y="129"/>
                    </a:moveTo>
                    <a:cubicBezTo>
                      <a:pt x="112" y="104"/>
                      <a:pt x="111" y="93"/>
                      <a:pt x="119" y="68"/>
                    </a:cubicBezTo>
                    <a:cubicBezTo>
                      <a:pt x="134" y="79"/>
                      <a:pt x="172" y="73"/>
                      <a:pt x="189" y="66"/>
                    </a:cubicBezTo>
                    <a:cubicBezTo>
                      <a:pt x="197" y="79"/>
                      <a:pt x="213" y="82"/>
                      <a:pt x="227" y="77"/>
                    </a:cubicBezTo>
                    <a:cubicBezTo>
                      <a:pt x="231" y="98"/>
                      <a:pt x="231" y="101"/>
                      <a:pt x="230" y="130"/>
                    </a:cubicBezTo>
                    <a:cubicBezTo>
                      <a:pt x="230" y="130"/>
                      <a:pt x="247" y="116"/>
                      <a:pt x="249" y="104"/>
                    </a:cubicBezTo>
                    <a:cubicBezTo>
                      <a:pt x="251" y="92"/>
                      <a:pt x="247" y="44"/>
                      <a:pt x="241" y="36"/>
                    </a:cubicBezTo>
                    <a:cubicBezTo>
                      <a:pt x="234" y="19"/>
                      <a:pt x="217" y="8"/>
                      <a:pt x="186" y="12"/>
                    </a:cubicBezTo>
                    <a:cubicBezTo>
                      <a:pt x="156" y="0"/>
                      <a:pt x="120" y="13"/>
                      <a:pt x="106" y="30"/>
                    </a:cubicBezTo>
                    <a:cubicBezTo>
                      <a:pt x="99" y="38"/>
                      <a:pt x="91" y="105"/>
                      <a:pt x="98" y="115"/>
                    </a:cubicBezTo>
                    <a:cubicBezTo>
                      <a:pt x="106" y="125"/>
                      <a:pt x="114" y="129"/>
                      <a:pt x="114" y="129"/>
                    </a:cubicBezTo>
                    <a:close/>
                    <a:moveTo>
                      <a:pt x="56" y="438"/>
                    </a:moveTo>
                    <a:cubicBezTo>
                      <a:pt x="303" y="438"/>
                      <a:pt x="303" y="438"/>
                      <a:pt x="303" y="438"/>
                    </a:cubicBezTo>
                    <a:cubicBezTo>
                      <a:pt x="289" y="460"/>
                      <a:pt x="289" y="460"/>
                      <a:pt x="289" y="460"/>
                    </a:cubicBezTo>
                    <a:cubicBezTo>
                      <a:pt x="68" y="460"/>
                      <a:pt x="68" y="460"/>
                      <a:pt x="68" y="460"/>
                    </a:cubicBezTo>
                    <a:cubicBezTo>
                      <a:pt x="56" y="438"/>
                      <a:pt x="56" y="438"/>
                      <a:pt x="56" y="438"/>
                    </a:cubicBezTo>
                    <a:close/>
                    <a:moveTo>
                      <a:pt x="317" y="254"/>
                    </a:moveTo>
                    <a:cubicBezTo>
                      <a:pt x="344" y="358"/>
                      <a:pt x="344" y="358"/>
                      <a:pt x="344" y="358"/>
                    </a:cubicBezTo>
                    <a:cubicBezTo>
                      <a:pt x="353" y="394"/>
                      <a:pt x="349" y="420"/>
                      <a:pt x="307" y="420"/>
                    </a:cubicBezTo>
                    <a:cubicBezTo>
                      <a:pt x="298" y="420"/>
                      <a:pt x="298" y="420"/>
                      <a:pt x="298" y="420"/>
                    </a:cubicBezTo>
                    <a:cubicBezTo>
                      <a:pt x="298" y="291"/>
                      <a:pt x="298" y="291"/>
                      <a:pt x="298" y="291"/>
                    </a:cubicBezTo>
                    <a:cubicBezTo>
                      <a:pt x="283" y="277"/>
                      <a:pt x="283" y="277"/>
                      <a:pt x="283" y="277"/>
                    </a:cubicBezTo>
                    <a:cubicBezTo>
                      <a:pt x="234" y="277"/>
                      <a:pt x="234" y="277"/>
                      <a:pt x="234" y="277"/>
                    </a:cubicBezTo>
                    <a:cubicBezTo>
                      <a:pt x="243" y="263"/>
                      <a:pt x="249" y="252"/>
                      <a:pt x="249" y="251"/>
                    </a:cubicBezTo>
                    <a:cubicBezTo>
                      <a:pt x="250" y="250"/>
                      <a:pt x="250" y="250"/>
                      <a:pt x="250" y="250"/>
                    </a:cubicBezTo>
                    <a:cubicBezTo>
                      <a:pt x="239" y="239"/>
                      <a:pt x="239" y="239"/>
                      <a:pt x="239" y="239"/>
                    </a:cubicBezTo>
                    <a:cubicBezTo>
                      <a:pt x="252" y="241"/>
                      <a:pt x="252" y="241"/>
                      <a:pt x="252" y="241"/>
                    </a:cubicBezTo>
                    <a:cubicBezTo>
                      <a:pt x="249" y="200"/>
                      <a:pt x="249" y="200"/>
                      <a:pt x="249" y="200"/>
                    </a:cubicBezTo>
                    <a:cubicBezTo>
                      <a:pt x="293" y="211"/>
                      <a:pt x="293" y="211"/>
                      <a:pt x="293" y="211"/>
                    </a:cubicBezTo>
                    <a:cubicBezTo>
                      <a:pt x="296" y="211"/>
                      <a:pt x="296" y="211"/>
                      <a:pt x="296" y="211"/>
                    </a:cubicBezTo>
                    <a:cubicBezTo>
                      <a:pt x="298" y="214"/>
                      <a:pt x="298" y="214"/>
                      <a:pt x="298" y="214"/>
                    </a:cubicBezTo>
                    <a:cubicBezTo>
                      <a:pt x="307" y="226"/>
                      <a:pt x="313" y="240"/>
                      <a:pt x="316" y="254"/>
                    </a:cubicBezTo>
                    <a:cubicBezTo>
                      <a:pt x="317" y="254"/>
                      <a:pt x="317" y="254"/>
                      <a:pt x="317" y="254"/>
                    </a:cubicBezTo>
                    <a:close/>
                    <a:moveTo>
                      <a:pt x="228" y="277"/>
                    </a:moveTo>
                    <a:cubicBezTo>
                      <a:pt x="235" y="265"/>
                      <a:pt x="240" y="255"/>
                      <a:pt x="243" y="251"/>
                    </a:cubicBezTo>
                    <a:cubicBezTo>
                      <a:pt x="229" y="238"/>
                      <a:pt x="229" y="238"/>
                      <a:pt x="229" y="238"/>
                    </a:cubicBezTo>
                    <a:cubicBezTo>
                      <a:pt x="231" y="233"/>
                      <a:pt x="231" y="233"/>
                      <a:pt x="231" y="233"/>
                    </a:cubicBezTo>
                    <a:cubicBezTo>
                      <a:pt x="246" y="235"/>
                      <a:pt x="246" y="235"/>
                      <a:pt x="246" y="235"/>
                    </a:cubicBezTo>
                    <a:cubicBezTo>
                      <a:pt x="245" y="199"/>
                      <a:pt x="245" y="199"/>
                      <a:pt x="245" y="199"/>
                    </a:cubicBezTo>
                    <a:cubicBezTo>
                      <a:pt x="230" y="195"/>
                      <a:pt x="230" y="195"/>
                      <a:pt x="230" y="195"/>
                    </a:cubicBezTo>
                    <a:cubicBezTo>
                      <a:pt x="218" y="204"/>
                      <a:pt x="218" y="204"/>
                      <a:pt x="218" y="204"/>
                    </a:cubicBezTo>
                    <a:cubicBezTo>
                      <a:pt x="187" y="277"/>
                      <a:pt x="187" y="277"/>
                      <a:pt x="187" y="277"/>
                    </a:cubicBezTo>
                    <a:cubicBezTo>
                      <a:pt x="228" y="277"/>
                      <a:pt x="228" y="277"/>
                      <a:pt x="228" y="277"/>
                    </a:cubicBezTo>
                    <a:close/>
                    <a:moveTo>
                      <a:pt x="111" y="198"/>
                    </a:moveTo>
                    <a:cubicBezTo>
                      <a:pt x="110" y="235"/>
                      <a:pt x="110" y="235"/>
                      <a:pt x="110" y="235"/>
                    </a:cubicBezTo>
                    <a:cubicBezTo>
                      <a:pt x="124" y="233"/>
                      <a:pt x="124" y="233"/>
                      <a:pt x="124" y="233"/>
                    </a:cubicBezTo>
                    <a:cubicBezTo>
                      <a:pt x="127" y="238"/>
                      <a:pt x="127" y="238"/>
                      <a:pt x="127" y="238"/>
                    </a:cubicBezTo>
                    <a:cubicBezTo>
                      <a:pt x="113" y="251"/>
                      <a:pt x="113" y="251"/>
                      <a:pt x="113" y="251"/>
                    </a:cubicBezTo>
                    <a:cubicBezTo>
                      <a:pt x="115" y="255"/>
                      <a:pt x="121" y="265"/>
                      <a:pt x="127" y="277"/>
                    </a:cubicBezTo>
                    <a:cubicBezTo>
                      <a:pt x="170" y="277"/>
                      <a:pt x="170" y="277"/>
                      <a:pt x="170" y="277"/>
                    </a:cubicBezTo>
                    <a:cubicBezTo>
                      <a:pt x="135" y="204"/>
                      <a:pt x="135" y="204"/>
                      <a:pt x="135" y="204"/>
                    </a:cubicBezTo>
                    <a:cubicBezTo>
                      <a:pt x="123" y="195"/>
                      <a:pt x="123" y="195"/>
                      <a:pt x="123" y="195"/>
                    </a:cubicBezTo>
                    <a:lnTo>
                      <a:pt x="111" y="198"/>
                    </a:ln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defTabSz="822960"/>
                <a:endParaRPr lang="zh-CN" altLang="en-US" sz="162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7" name="组合 21"/>
            <p:cNvGrpSpPr/>
            <p:nvPr/>
          </p:nvGrpSpPr>
          <p:grpSpPr>
            <a:xfrm>
              <a:off x="7114" y="7863"/>
              <a:ext cx="883" cy="883"/>
              <a:chOff x="7452320" y="2492896"/>
              <a:chExt cx="864096" cy="864096"/>
            </a:xfrm>
          </p:grpSpPr>
          <p:sp>
            <p:nvSpPr>
              <p:cNvPr id="1048602" name="椭圆 22"/>
              <p:cNvSpPr/>
              <p:nvPr/>
            </p:nvSpPr>
            <p:spPr>
              <a:xfrm>
                <a:off x="7452320" y="2492896"/>
                <a:ext cx="864096" cy="864096"/>
              </a:xfrm>
              <a:prstGeom prst="ellipse">
                <a:avLst/>
              </a:prstGeom>
              <a:solidFill>
                <a:srgbClr val="2F5597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defTabSz="617220"/>
                <a:endParaRPr lang="zh-CN" altLang="en-US" sz="2700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1048603" name="Freeform 16"/>
              <p:cNvSpPr>
                <a:spLocks noEditPoints="1"/>
              </p:cNvSpPr>
              <p:nvPr/>
            </p:nvSpPr>
            <p:spPr bwMode="auto">
              <a:xfrm>
                <a:off x="7596336" y="2611512"/>
                <a:ext cx="586355" cy="648072"/>
              </a:xfrm>
              <a:custGeom>
                <a:avLst/>
                <a:gdLst>
                  <a:gd name="T0" fmla="*/ 448 w 1053"/>
                  <a:gd name="T1" fmla="*/ 1024 h 1145"/>
                  <a:gd name="T2" fmla="*/ 432 w 1053"/>
                  <a:gd name="T3" fmla="*/ 1076 h 1145"/>
                  <a:gd name="T4" fmla="*/ 447 w 1053"/>
                  <a:gd name="T5" fmla="*/ 1101 h 1145"/>
                  <a:gd name="T6" fmla="*/ 462 w 1053"/>
                  <a:gd name="T7" fmla="*/ 1108 h 1145"/>
                  <a:gd name="T8" fmla="*/ 492 w 1053"/>
                  <a:gd name="T9" fmla="*/ 1138 h 1145"/>
                  <a:gd name="T10" fmla="*/ 523 w 1053"/>
                  <a:gd name="T11" fmla="*/ 1145 h 1145"/>
                  <a:gd name="T12" fmla="*/ 556 w 1053"/>
                  <a:gd name="T13" fmla="*/ 1140 h 1145"/>
                  <a:gd name="T14" fmla="*/ 590 w 1053"/>
                  <a:gd name="T15" fmla="*/ 1109 h 1145"/>
                  <a:gd name="T16" fmla="*/ 597 w 1053"/>
                  <a:gd name="T17" fmla="*/ 1107 h 1145"/>
                  <a:gd name="T18" fmla="*/ 619 w 1053"/>
                  <a:gd name="T19" fmla="*/ 1086 h 1145"/>
                  <a:gd name="T20" fmla="*/ 622 w 1053"/>
                  <a:gd name="T21" fmla="*/ 1040 h 1145"/>
                  <a:gd name="T22" fmla="*/ 527 w 1053"/>
                  <a:gd name="T23" fmla="*/ 240 h 1145"/>
                  <a:gd name="T24" fmla="*/ 303 w 1053"/>
                  <a:gd name="T25" fmla="*/ 705 h 1145"/>
                  <a:gd name="T26" fmla="*/ 428 w 1053"/>
                  <a:gd name="T27" fmla="*/ 935 h 1145"/>
                  <a:gd name="T28" fmla="*/ 437 w 1053"/>
                  <a:gd name="T29" fmla="*/ 996 h 1145"/>
                  <a:gd name="T30" fmla="*/ 648 w 1053"/>
                  <a:gd name="T31" fmla="*/ 964 h 1145"/>
                  <a:gd name="T32" fmla="*/ 724 w 1053"/>
                  <a:gd name="T33" fmla="*/ 739 h 1145"/>
                  <a:gd name="T34" fmla="*/ 807 w 1053"/>
                  <a:gd name="T35" fmla="*/ 532 h 1145"/>
                  <a:gd name="T36" fmla="*/ 527 w 1053"/>
                  <a:gd name="T37" fmla="*/ 240 h 1145"/>
                  <a:gd name="T38" fmla="*/ 912 w 1053"/>
                  <a:gd name="T39" fmla="*/ 699 h 1145"/>
                  <a:gd name="T40" fmla="*/ 868 w 1053"/>
                  <a:gd name="T41" fmla="*/ 775 h 1145"/>
                  <a:gd name="T42" fmla="*/ 982 w 1053"/>
                  <a:gd name="T43" fmla="*/ 790 h 1145"/>
                  <a:gd name="T44" fmla="*/ 338 w 1053"/>
                  <a:gd name="T45" fmla="*/ 200 h 1145"/>
                  <a:gd name="T46" fmla="*/ 323 w 1053"/>
                  <a:gd name="T47" fmla="*/ 87 h 1145"/>
                  <a:gd name="T48" fmla="*/ 247 w 1053"/>
                  <a:gd name="T49" fmla="*/ 130 h 1145"/>
                  <a:gd name="T50" fmla="*/ 338 w 1053"/>
                  <a:gd name="T51" fmla="*/ 200 h 1145"/>
                  <a:gd name="T52" fmla="*/ 730 w 1053"/>
                  <a:gd name="T53" fmla="*/ 87 h 1145"/>
                  <a:gd name="T54" fmla="*/ 715 w 1053"/>
                  <a:gd name="T55" fmla="*/ 200 h 1145"/>
                  <a:gd name="T56" fmla="*/ 806 w 1053"/>
                  <a:gd name="T57" fmla="*/ 130 h 1145"/>
                  <a:gd name="T58" fmla="*/ 1009 w 1053"/>
                  <a:gd name="T59" fmla="*/ 483 h 1145"/>
                  <a:gd name="T60" fmla="*/ 903 w 1053"/>
                  <a:gd name="T61" fmla="*/ 526 h 1145"/>
                  <a:gd name="T62" fmla="*/ 1009 w 1053"/>
                  <a:gd name="T63" fmla="*/ 570 h 1145"/>
                  <a:gd name="T64" fmla="*/ 1009 w 1053"/>
                  <a:gd name="T65" fmla="*/ 483 h 1145"/>
                  <a:gd name="T66" fmla="*/ 570 w 1053"/>
                  <a:gd name="T67" fmla="*/ 106 h 1145"/>
                  <a:gd name="T68" fmla="*/ 526 w 1053"/>
                  <a:gd name="T69" fmla="*/ 0 h 1145"/>
                  <a:gd name="T70" fmla="*/ 483 w 1053"/>
                  <a:gd name="T71" fmla="*/ 106 h 1145"/>
                  <a:gd name="T72" fmla="*/ 184 w 1053"/>
                  <a:gd name="T73" fmla="*/ 278 h 1145"/>
                  <a:gd name="T74" fmla="*/ 70 w 1053"/>
                  <a:gd name="T75" fmla="*/ 263 h 1145"/>
                  <a:gd name="T76" fmla="*/ 140 w 1053"/>
                  <a:gd name="T77" fmla="*/ 354 h 1145"/>
                  <a:gd name="T78" fmla="*/ 184 w 1053"/>
                  <a:gd name="T79" fmla="*/ 278 h 1145"/>
                  <a:gd name="T80" fmla="*/ 966 w 1053"/>
                  <a:gd name="T81" fmla="*/ 323 h 1145"/>
                  <a:gd name="T82" fmla="*/ 923 w 1053"/>
                  <a:gd name="T83" fmla="*/ 247 h 1145"/>
                  <a:gd name="T84" fmla="*/ 852 w 1053"/>
                  <a:gd name="T85" fmla="*/ 338 h 1145"/>
                  <a:gd name="T86" fmla="*/ 140 w 1053"/>
                  <a:gd name="T87" fmla="*/ 699 h 1145"/>
                  <a:gd name="T88" fmla="*/ 70 w 1053"/>
                  <a:gd name="T89" fmla="*/ 790 h 1145"/>
                  <a:gd name="T90" fmla="*/ 184 w 1053"/>
                  <a:gd name="T91" fmla="*/ 775 h 1145"/>
                  <a:gd name="T92" fmla="*/ 140 w 1053"/>
                  <a:gd name="T93" fmla="*/ 699 h 1145"/>
                  <a:gd name="T94" fmla="*/ 106 w 1053"/>
                  <a:gd name="T95" fmla="*/ 483 h 1145"/>
                  <a:gd name="T96" fmla="*/ 0 w 1053"/>
                  <a:gd name="T97" fmla="*/ 526 h 1145"/>
                  <a:gd name="T98" fmla="*/ 106 w 1053"/>
                  <a:gd name="T99" fmla="*/ 570 h 1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53" h="1145">
                    <a:moveTo>
                      <a:pt x="606" y="1024"/>
                    </a:moveTo>
                    <a:lnTo>
                      <a:pt x="448" y="1024"/>
                    </a:lnTo>
                    <a:cubicBezTo>
                      <a:pt x="439" y="1024"/>
                      <a:pt x="432" y="1031"/>
                      <a:pt x="432" y="1040"/>
                    </a:cubicBezTo>
                    <a:lnTo>
                      <a:pt x="432" y="1076"/>
                    </a:lnTo>
                    <a:cubicBezTo>
                      <a:pt x="432" y="1079"/>
                      <a:pt x="433" y="1083"/>
                      <a:pt x="435" y="1086"/>
                    </a:cubicBezTo>
                    <a:lnTo>
                      <a:pt x="447" y="1101"/>
                    </a:lnTo>
                    <a:cubicBezTo>
                      <a:pt x="449" y="1103"/>
                      <a:pt x="452" y="1105"/>
                      <a:pt x="455" y="1106"/>
                    </a:cubicBezTo>
                    <a:cubicBezTo>
                      <a:pt x="457" y="1107"/>
                      <a:pt x="459" y="1107"/>
                      <a:pt x="462" y="1108"/>
                    </a:cubicBezTo>
                    <a:cubicBezTo>
                      <a:pt x="463" y="1108"/>
                      <a:pt x="464" y="1108"/>
                      <a:pt x="465" y="1109"/>
                    </a:cubicBezTo>
                    <a:lnTo>
                      <a:pt x="492" y="1138"/>
                    </a:lnTo>
                    <a:cubicBezTo>
                      <a:pt x="494" y="1139"/>
                      <a:pt x="496" y="1141"/>
                      <a:pt x="498" y="1142"/>
                    </a:cubicBezTo>
                    <a:cubicBezTo>
                      <a:pt x="504" y="1144"/>
                      <a:pt x="513" y="1145"/>
                      <a:pt x="523" y="1145"/>
                    </a:cubicBezTo>
                    <a:lnTo>
                      <a:pt x="525" y="1145"/>
                    </a:lnTo>
                    <a:cubicBezTo>
                      <a:pt x="542" y="1145"/>
                      <a:pt x="551" y="1142"/>
                      <a:pt x="556" y="1140"/>
                    </a:cubicBezTo>
                    <a:cubicBezTo>
                      <a:pt x="558" y="1139"/>
                      <a:pt x="560" y="1138"/>
                      <a:pt x="561" y="1137"/>
                    </a:cubicBezTo>
                    <a:cubicBezTo>
                      <a:pt x="561" y="1137"/>
                      <a:pt x="589" y="1109"/>
                      <a:pt x="590" y="1109"/>
                    </a:cubicBezTo>
                    <a:cubicBezTo>
                      <a:pt x="591" y="1108"/>
                      <a:pt x="592" y="1108"/>
                      <a:pt x="593" y="1108"/>
                    </a:cubicBezTo>
                    <a:cubicBezTo>
                      <a:pt x="595" y="1108"/>
                      <a:pt x="596" y="1108"/>
                      <a:pt x="597" y="1107"/>
                    </a:cubicBezTo>
                    <a:cubicBezTo>
                      <a:pt x="602" y="1107"/>
                      <a:pt x="606" y="1105"/>
                      <a:pt x="609" y="1101"/>
                    </a:cubicBezTo>
                    <a:lnTo>
                      <a:pt x="619" y="1086"/>
                    </a:lnTo>
                    <a:cubicBezTo>
                      <a:pt x="621" y="1083"/>
                      <a:pt x="622" y="1080"/>
                      <a:pt x="622" y="1077"/>
                    </a:cubicBezTo>
                    <a:lnTo>
                      <a:pt x="622" y="1040"/>
                    </a:lnTo>
                    <a:cubicBezTo>
                      <a:pt x="622" y="1031"/>
                      <a:pt x="615" y="1024"/>
                      <a:pt x="606" y="1024"/>
                    </a:cubicBezTo>
                    <a:close/>
                    <a:moveTo>
                      <a:pt x="527" y="240"/>
                    </a:moveTo>
                    <a:cubicBezTo>
                      <a:pt x="373" y="240"/>
                      <a:pt x="248" y="370"/>
                      <a:pt x="247" y="531"/>
                    </a:cubicBezTo>
                    <a:cubicBezTo>
                      <a:pt x="247" y="594"/>
                      <a:pt x="266" y="654"/>
                      <a:pt x="303" y="705"/>
                    </a:cubicBezTo>
                    <a:cubicBezTo>
                      <a:pt x="304" y="707"/>
                      <a:pt x="322" y="730"/>
                      <a:pt x="331" y="740"/>
                    </a:cubicBezTo>
                    <a:cubicBezTo>
                      <a:pt x="396" y="820"/>
                      <a:pt x="428" y="884"/>
                      <a:pt x="428" y="935"/>
                    </a:cubicBezTo>
                    <a:cubicBezTo>
                      <a:pt x="415" y="939"/>
                      <a:pt x="406" y="950"/>
                      <a:pt x="406" y="964"/>
                    </a:cubicBezTo>
                    <a:cubicBezTo>
                      <a:pt x="406" y="982"/>
                      <a:pt x="420" y="996"/>
                      <a:pt x="437" y="996"/>
                    </a:cubicBezTo>
                    <a:lnTo>
                      <a:pt x="617" y="996"/>
                    </a:lnTo>
                    <a:cubicBezTo>
                      <a:pt x="634" y="996"/>
                      <a:pt x="648" y="982"/>
                      <a:pt x="648" y="964"/>
                    </a:cubicBezTo>
                    <a:cubicBezTo>
                      <a:pt x="648" y="954"/>
                      <a:pt x="643" y="944"/>
                      <a:pt x="635" y="939"/>
                    </a:cubicBezTo>
                    <a:cubicBezTo>
                      <a:pt x="634" y="881"/>
                      <a:pt x="663" y="815"/>
                      <a:pt x="724" y="739"/>
                    </a:cubicBezTo>
                    <a:cubicBezTo>
                      <a:pt x="733" y="729"/>
                      <a:pt x="750" y="707"/>
                      <a:pt x="751" y="706"/>
                    </a:cubicBezTo>
                    <a:cubicBezTo>
                      <a:pt x="787" y="655"/>
                      <a:pt x="807" y="595"/>
                      <a:pt x="807" y="532"/>
                    </a:cubicBezTo>
                    <a:cubicBezTo>
                      <a:pt x="807" y="454"/>
                      <a:pt x="778" y="381"/>
                      <a:pt x="726" y="326"/>
                    </a:cubicBezTo>
                    <a:cubicBezTo>
                      <a:pt x="673" y="271"/>
                      <a:pt x="603" y="240"/>
                      <a:pt x="527" y="240"/>
                    </a:cubicBezTo>
                    <a:close/>
                    <a:moveTo>
                      <a:pt x="966" y="730"/>
                    </a:moveTo>
                    <a:lnTo>
                      <a:pt x="912" y="699"/>
                    </a:lnTo>
                    <a:cubicBezTo>
                      <a:pt x="891" y="687"/>
                      <a:pt x="864" y="694"/>
                      <a:pt x="852" y="715"/>
                    </a:cubicBezTo>
                    <a:cubicBezTo>
                      <a:pt x="840" y="736"/>
                      <a:pt x="847" y="762"/>
                      <a:pt x="868" y="775"/>
                    </a:cubicBezTo>
                    <a:lnTo>
                      <a:pt x="923" y="806"/>
                    </a:lnTo>
                    <a:cubicBezTo>
                      <a:pt x="943" y="818"/>
                      <a:pt x="970" y="811"/>
                      <a:pt x="982" y="790"/>
                    </a:cubicBezTo>
                    <a:cubicBezTo>
                      <a:pt x="994" y="769"/>
                      <a:pt x="987" y="742"/>
                      <a:pt x="966" y="730"/>
                    </a:cubicBezTo>
                    <a:close/>
                    <a:moveTo>
                      <a:pt x="338" y="200"/>
                    </a:moveTo>
                    <a:cubicBezTo>
                      <a:pt x="359" y="188"/>
                      <a:pt x="366" y="162"/>
                      <a:pt x="354" y="141"/>
                    </a:cubicBezTo>
                    <a:lnTo>
                      <a:pt x="323" y="87"/>
                    </a:lnTo>
                    <a:cubicBezTo>
                      <a:pt x="311" y="66"/>
                      <a:pt x="284" y="58"/>
                      <a:pt x="263" y="71"/>
                    </a:cubicBezTo>
                    <a:cubicBezTo>
                      <a:pt x="242" y="83"/>
                      <a:pt x="235" y="109"/>
                      <a:pt x="247" y="130"/>
                    </a:cubicBezTo>
                    <a:lnTo>
                      <a:pt x="278" y="184"/>
                    </a:lnTo>
                    <a:cubicBezTo>
                      <a:pt x="290" y="205"/>
                      <a:pt x="317" y="213"/>
                      <a:pt x="338" y="200"/>
                    </a:cubicBezTo>
                    <a:close/>
                    <a:moveTo>
                      <a:pt x="790" y="71"/>
                    </a:moveTo>
                    <a:cubicBezTo>
                      <a:pt x="769" y="58"/>
                      <a:pt x="742" y="66"/>
                      <a:pt x="730" y="87"/>
                    </a:cubicBezTo>
                    <a:lnTo>
                      <a:pt x="699" y="141"/>
                    </a:lnTo>
                    <a:cubicBezTo>
                      <a:pt x="686" y="162"/>
                      <a:pt x="694" y="188"/>
                      <a:pt x="715" y="200"/>
                    </a:cubicBezTo>
                    <a:cubicBezTo>
                      <a:pt x="735" y="213"/>
                      <a:pt x="762" y="205"/>
                      <a:pt x="774" y="184"/>
                    </a:cubicBezTo>
                    <a:lnTo>
                      <a:pt x="806" y="130"/>
                    </a:lnTo>
                    <a:cubicBezTo>
                      <a:pt x="818" y="109"/>
                      <a:pt x="811" y="83"/>
                      <a:pt x="790" y="71"/>
                    </a:cubicBezTo>
                    <a:close/>
                    <a:moveTo>
                      <a:pt x="1009" y="483"/>
                    </a:moveTo>
                    <a:lnTo>
                      <a:pt x="947" y="483"/>
                    </a:lnTo>
                    <a:cubicBezTo>
                      <a:pt x="922" y="483"/>
                      <a:pt x="903" y="502"/>
                      <a:pt x="903" y="526"/>
                    </a:cubicBezTo>
                    <a:cubicBezTo>
                      <a:pt x="903" y="551"/>
                      <a:pt x="922" y="570"/>
                      <a:pt x="947" y="570"/>
                    </a:cubicBezTo>
                    <a:lnTo>
                      <a:pt x="1009" y="570"/>
                    </a:lnTo>
                    <a:cubicBezTo>
                      <a:pt x="1033" y="570"/>
                      <a:pt x="1053" y="551"/>
                      <a:pt x="1053" y="526"/>
                    </a:cubicBezTo>
                    <a:cubicBezTo>
                      <a:pt x="1053" y="502"/>
                      <a:pt x="1033" y="483"/>
                      <a:pt x="1009" y="483"/>
                    </a:cubicBezTo>
                    <a:close/>
                    <a:moveTo>
                      <a:pt x="526" y="150"/>
                    </a:moveTo>
                    <a:cubicBezTo>
                      <a:pt x="550" y="150"/>
                      <a:pt x="570" y="130"/>
                      <a:pt x="570" y="106"/>
                    </a:cubicBezTo>
                    <a:lnTo>
                      <a:pt x="570" y="44"/>
                    </a:lnTo>
                    <a:cubicBezTo>
                      <a:pt x="570" y="20"/>
                      <a:pt x="550" y="0"/>
                      <a:pt x="526" y="0"/>
                    </a:cubicBezTo>
                    <a:cubicBezTo>
                      <a:pt x="502" y="0"/>
                      <a:pt x="483" y="20"/>
                      <a:pt x="483" y="44"/>
                    </a:cubicBezTo>
                    <a:lnTo>
                      <a:pt x="483" y="106"/>
                    </a:lnTo>
                    <a:cubicBezTo>
                      <a:pt x="483" y="130"/>
                      <a:pt x="502" y="150"/>
                      <a:pt x="526" y="150"/>
                    </a:cubicBezTo>
                    <a:close/>
                    <a:moveTo>
                      <a:pt x="184" y="278"/>
                    </a:moveTo>
                    <a:lnTo>
                      <a:pt x="130" y="247"/>
                    </a:lnTo>
                    <a:cubicBezTo>
                      <a:pt x="109" y="235"/>
                      <a:pt x="82" y="242"/>
                      <a:pt x="70" y="263"/>
                    </a:cubicBezTo>
                    <a:cubicBezTo>
                      <a:pt x="58" y="284"/>
                      <a:pt x="65" y="311"/>
                      <a:pt x="86" y="323"/>
                    </a:cubicBezTo>
                    <a:lnTo>
                      <a:pt x="140" y="354"/>
                    </a:lnTo>
                    <a:cubicBezTo>
                      <a:pt x="161" y="366"/>
                      <a:pt x="188" y="359"/>
                      <a:pt x="200" y="338"/>
                    </a:cubicBezTo>
                    <a:cubicBezTo>
                      <a:pt x="212" y="317"/>
                      <a:pt x="205" y="291"/>
                      <a:pt x="184" y="278"/>
                    </a:cubicBezTo>
                    <a:close/>
                    <a:moveTo>
                      <a:pt x="912" y="354"/>
                    </a:moveTo>
                    <a:lnTo>
                      <a:pt x="966" y="323"/>
                    </a:lnTo>
                    <a:cubicBezTo>
                      <a:pt x="987" y="311"/>
                      <a:pt x="994" y="284"/>
                      <a:pt x="982" y="263"/>
                    </a:cubicBezTo>
                    <a:cubicBezTo>
                      <a:pt x="970" y="242"/>
                      <a:pt x="943" y="235"/>
                      <a:pt x="923" y="247"/>
                    </a:cubicBezTo>
                    <a:lnTo>
                      <a:pt x="868" y="278"/>
                    </a:lnTo>
                    <a:cubicBezTo>
                      <a:pt x="847" y="291"/>
                      <a:pt x="840" y="317"/>
                      <a:pt x="852" y="338"/>
                    </a:cubicBezTo>
                    <a:cubicBezTo>
                      <a:pt x="864" y="359"/>
                      <a:pt x="891" y="366"/>
                      <a:pt x="912" y="354"/>
                    </a:cubicBezTo>
                    <a:close/>
                    <a:moveTo>
                      <a:pt x="140" y="699"/>
                    </a:moveTo>
                    <a:lnTo>
                      <a:pt x="86" y="730"/>
                    </a:lnTo>
                    <a:cubicBezTo>
                      <a:pt x="65" y="742"/>
                      <a:pt x="58" y="769"/>
                      <a:pt x="70" y="790"/>
                    </a:cubicBezTo>
                    <a:cubicBezTo>
                      <a:pt x="82" y="811"/>
                      <a:pt x="109" y="818"/>
                      <a:pt x="130" y="806"/>
                    </a:cubicBezTo>
                    <a:lnTo>
                      <a:pt x="184" y="775"/>
                    </a:lnTo>
                    <a:cubicBezTo>
                      <a:pt x="205" y="762"/>
                      <a:pt x="212" y="736"/>
                      <a:pt x="200" y="715"/>
                    </a:cubicBezTo>
                    <a:cubicBezTo>
                      <a:pt x="188" y="694"/>
                      <a:pt x="161" y="687"/>
                      <a:pt x="140" y="699"/>
                    </a:cubicBezTo>
                    <a:close/>
                    <a:moveTo>
                      <a:pt x="150" y="526"/>
                    </a:moveTo>
                    <a:cubicBezTo>
                      <a:pt x="150" y="502"/>
                      <a:pt x="130" y="483"/>
                      <a:pt x="106" y="483"/>
                    </a:cubicBezTo>
                    <a:lnTo>
                      <a:pt x="44" y="483"/>
                    </a:lnTo>
                    <a:cubicBezTo>
                      <a:pt x="19" y="483"/>
                      <a:pt x="0" y="502"/>
                      <a:pt x="0" y="526"/>
                    </a:cubicBezTo>
                    <a:cubicBezTo>
                      <a:pt x="0" y="551"/>
                      <a:pt x="19" y="570"/>
                      <a:pt x="44" y="570"/>
                    </a:cubicBezTo>
                    <a:lnTo>
                      <a:pt x="106" y="570"/>
                    </a:lnTo>
                    <a:cubicBezTo>
                      <a:pt x="130" y="570"/>
                      <a:pt x="150" y="551"/>
                      <a:pt x="150" y="526"/>
                    </a:cubicBez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defTabSz="822960"/>
                <a:endParaRPr lang="zh-CN" altLang="en-US" sz="162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048604" name="文本框 8"/>
          <p:cNvSpPr txBox="1"/>
          <p:nvPr/>
        </p:nvSpPr>
        <p:spPr>
          <a:xfrm>
            <a:off x="5921375" y="75374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</a:rPr>
              <a:t>研究背景及内容</a:t>
            </a:r>
            <a:endParaRPr lang="zh-CN" altLang="en-US" sz="3600" b="1">
              <a:solidFill>
                <a:srgbClr val="2F5597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605" name="文本框 9"/>
          <p:cNvSpPr txBox="1"/>
          <p:nvPr/>
        </p:nvSpPr>
        <p:spPr>
          <a:xfrm>
            <a:off x="5921375" y="2282825"/>
            <a:ext cx="58127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FTPC-LaBr</a:t>
            </a:r>
            <a:r>
              <a:rPr lang="zh-CN" altLang="en-US" sz="3600" b="1" baseline="-2500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3600" b="1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探测器的结构</a:t>
            </a:r>
            <a:endParaRPr lang="zh-CN" altLang="en-US" sz="3600" b="1">
              <a:solidFill>
                <a:srgbClr val="2F5597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606" name="文本框 10"/>
          <p:cNvSpPr txBox="1"/>
          <p:nvPr/>
        </p:nvSpPr>
        <p:spPr>
          <a:xfrm>
            <a:off x="5921375" y="3858260"/>
            <a:ext cx="54400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3600" b="1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探测器的性能测试与标定</a:t>
            </a:r>
            <a:endParaRPr lang="zh-CN" altLang="en-US" sz="3600" b="1">
              <a:solidFill>
                <a:srgbClr val="2F5597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607" name="文本框 11"/>
          <p:cNvSpPr txBox="1"/>
          <p:nvPr/>
        </p:nvSpPr>
        <p:spPr>
          <a:xfrm>
            <a:off x="5921375" y="5341620"/>
            <a:ext cx="4064000" cy="7010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</a:rPr>
              <a:t>总结与展望</a:t>
            </a:r>
            <a:endParaRPr lang="zh-CN" altLang="en-US" sz="3600" b="1">
              <a:solidFill>
                <a:srgbClr val="2F5597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文本框 15"/>
          <p:cNvSpPr txBox="1"/>
          <p:nvPr/>
        </p:nvSpPr>
        <p:spPr>
          <a:xfrm>
            <a:off x="0" y="6353810"/>
            <a:ext cx="12192000" cy="523875"/>
          </a:xfrm>
          <a:prstGeom prst="rect">
            <a:avLst/>
          </a:prstGeom>
          <a:solidFill>
            <a:srgbClr val="2F5597"/>
          </a:solidFill>
          <a:ln>
            <a:solidFill>
              <a:srgbClr val="2F5597"/>
            </a:solidFill>
          </a:ln>
        </p:spPr>
        <p:txBody>
          <a:bodyPr wrap="square" rtlCol="0">
            <a:noAutofit/>
          </a:bodyPr>
          <a:p>
            <a:endParaRPr lang="zh-CN" altLang="en-US" dirty="0"/>
          </a:p>
        </p:txBody>
      </p:sp>
      <p:grpSp>
        <p:nvGrpSpPr>
          <p:cNvPr id="39" name="组合 56"/>
          <p:cNvGrpSpPr/>
          <p:nvPr/>
        </p:nvGrpSpPr>
        <p:grpSpPr>
          <a:xfrm>
            <a:off x="0" y="-5715"/>
            <a:ext cx="4274413" cy="573405"/>
            <a:chOff x="0" y="-9"/>
            <a:chExt cx="4276" cy="903"/>
          </a:xfrm>
        </p:grpSpPr>
        <p:sp>
          <p:nvSpPr>
            <p:cNvPr id="1048609" name="五边形 4"/>
            <p:cNvSpPr/>
            <p:nvPr>
              <p:custDataLst>
                <p:tags r:id="rId1"/>
              </p:custDataLst>
            </p:nvPr>
          </p:nvSpPr>
          <p:spPr bwMode="auto">
            <a:xfrm>
              <a:off x="0" y="-9"/>
              <a:ext cx="4276" cy="903"/>
            </a:xfrm>
            <a:custGeom>
              <a:avLst/>
              <a:gdLst>
                <a:gd name="T0" fmla="*/ 0 w 1496257"/>
                <a:gd name="T1" fmla="*/ 0 h 288032"/>
                <a:gd name="T2" fmla="*/ 2147483647 w 1496257"/>
                <a:gd name="T3" fmla="*/ 0 h 288032"/>
                <a:gd name="T4" fmla="*/ 2147483647 w 1496257"/>
                <a:gd name="T5" fmla="*/ 2147483647 h 288032"/>
                <a:gd name="T6" fmla="*/ 2147483647 w 1496257"/>
                <a:gd name="T7" fmla="*/ 2147483647 h 288032"/>
                <a:gd name="T8" fmla="*/ 0 w 1496257"/>
                <a:gd name="T9" fmla="*/ 2147483647 h 288032"/>
                <a:gd name="T10" fmla="*/ 0 w 1496257"/>
                <a:gd name="T11" fmla="*/ 0 h 2880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96257"/>
                <a:gd name="T19" fmla="*/ 0 h 288032"/>
                <a:gd name="T20" fmla="*/ 1496257 w 1496257"/>
                <a:gd name="T21" fmla="*/ 288032 h 2880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96257" h="288032">
                  <a:moveTo>
                    <a:pt x="0" y="0"/>
                  </a:moveTo>
                  <a:lnTo>
                    <a:pt x="1496257" y="0"/>
                  </a:lnTo>
                  <a:lnTo>
                    <a:pt x="1335473" y="144016"/>
                  </a:lnTo>
                  <a:lnTo>
                    <a:pt x="1191457" y="288032"/>
                  </a:lnTo>
                  <a:lnTo>
                    <a:pt x="0" y="2880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9pPr>
            </a:lstStyle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cs typeface="+mn-cs"/>
              </a:endParaRPr>
            </a:p>
          </p:txBody>
        </p:sp>
        <p:sp>
          <p:nvSpPr>
            <p:cNvPr id="1048610" name="文本框 157"/>
            <p:cNvSpPr txBox="1"/>
            <p:nvPr/>
          </p:nvSpPr>
          <p:spPr>
            <a:xfrm>
              <a:off x="387" y="37"/>
              <a:ext cx="347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研究背景及内容</a:t>
              </a:r>
              <a:endPara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1048633" name="灯片编号占位符 60"/>
          <p:cNvSpPr>
            <a:spLocks noGrp="1"/>
          </p:cNvSpPr>
          <p:nvPr>
            <p:ph type="sldNum" sz="quarter" idx="12"/>
          </p:nvPr>
        </p:nvSpPr>
        <p:spPr>
          <a:xfrm>
            <a:off x="8935720" y="6437630"/>
            <a:ext cx="2743200" cy="365125"/>
          </a:xfrm>
        </p:spPr>
        <p:txBody>
          <a:bodyPr/>
          <a:p>
            <a:fld id="{F1078852-6AA2-4A34-87E9-834D7078B962}" type="slidenum">
              <a:rPr lang="zh-CN" altLang="en-US" sz="2400" b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</a:fld>
            <a:endParaRPr lang="zh-CN" altLang="en-US" sz="24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52" name="组合 61"/>
          <p:cNvGrpSpPr/>
          <p:nvPr/>
        </p:nvGrpSpPr>
        <p:grpSpPr>
          <a:xfrm>
            <a:off x="4995545" y="6349365"/>
            <a:ext cx="2182495" cy="508635"/>
            <a:chOff x="76140" y="6477345"/>
            <a:chExt cx="1947504" cy="400109"/>
          </a:xfrm>
        </p:grpSpPr>
        <p:pic>
          <p:nvPicPr>
            <p:cNvPr id="2097161" name="图片 62"/>
            <p:cNvPicPr>
              <a:picLocks noChangeAspect="1"/>
            </p:cNvPicPr>
            <p:nvPr/>
          </p:nvPicPr>
          <p:blipFill>
            <a:blip r:embed="rId2" cstate="print">
              <a:biLevel thresh="25000"/>
            </a:blip>
            <a:stretch>
              <a:fillRect/>
            </a:stretch>
          </p:blipFill>
          <p:spPr>
            <a:xfrm>
              <a:off x="76140" y="6477345"/>
              <a:ext cx="435738" cy="400109"/>
            </a:xfrm>
            <a:prstGeom prst="rect">
              <a:avLst/>
            </a:prstGeom>
          </p:spPr>
        </p:pic>
        <p:pic>
          <p:nvPicPr>
            <p:cNvPr id="2097162" name="图片 66"/>
            <p:cNvPicPr>
              <a:picLocks noChangeAspect="1"/>
            </p:cNvPicPr>
            <p:nvPr/>
          </p:nvPicPr>
          <p:blipFill rotWithShape="1">
            <a:blip r:embed="rId3">
              <a:biLevel thresh="25000"/>
            </a:blip>
            <a:srcRect l="1" t="6582" r="-25334" b="26979"/>
            <a:stretch>
              <a:fillRect/>
            </a:stretch>
          </p:blipFill>
          <p:spPr>
            <a:xfrm>
              <a:off x="414611" y="6477345"/>
              <a:ext cx="724874" cy="380655"/>
            </a:xfrm>
            <a:prstGeom prst="rect">
              <a:avLst/>
            </a:prstGeom>
          </p:spPr>
        </p:pic>
        <p:pic>
          <p:nvPicPr>
            <p:cNvPr id="2097163" name="图片 67"/>
            <p:cNvPicPr>
              <a:picLocks noChangeAspect="1"/>
            </p:cNvPicPr>
            <p:nvPr/>
          </p:nvPicPr>
          <p:blipFill rotWithShape="1">
            <a:blip r:embed="rId4">
              <a:biLevel thresh="25000"/>
            </a:blip>
            <a:srcRect l="32814" t="12432" r="55484" b="78542"/>
            <a:stretch>
              <a:fillRect/>
            </a:stretch>
          </p:blipFill>
          <p:spPr>
            <a:xfrm rot="1259126">
              <a:off x="895509" y="6508504"/>
              <a:ext cx="402920" cy="310802"/>
            </a:xfrm>
            <a:prstGeom prst="rect">
              <a:avLst/>
            </a:prstGeom>
          </p:spPr>
        </p:pic>
        <p:pic>
          <p:nvPicPr>
            <p:cNvPr id="2097164" name="图片 69"/>
            <p:cNvPicPr>
              <a:picLocks noChangeAspect="1"/>
            </p:cNvPicPr>
            <p:nvPr/>
          </p:nvPicPr>
          <p:blipFill rotWithShape="1">
            <a:blip r:embed="rId5"/>
            <a:srcRect t="-1" b="16526"/>
            <a:stretch>
              <a:fillRect/>
            </a:stretch>
          </p:blipFill>
          <p:spPr>
            <a:xfrm rot="589386">
              <a:off x="1256498" y="6481317"/>
              <a:ext cx="388026" cy="326437"/>
            </a:xfrm>
            <a:prstGeom prst="rect">
              <a:avLst/>
            </a:prstGeom>
          </p:spPr>
        </p:pic>
        <p:pic>
          <p:nvPicPr>
            <p:cNvPr id="2097165" name="图片 71"/>
            <p:cNvPicPr>
              <a:picLocks noChangeAspect="1"/>
            </p:cNvPicPr>
            <p:nvPr/>
          </p:nvPicPr>
          <p:blipFill rotWithShape="1">
            <a:blip r:embed="rId6"/>
            <a:srcRect t="18211" b="8984"/>
            <a:stretch>
              <a:fillRect/>
            </a:stretch>
          </p:blipFill>
          <p:spPr>
            <a:xfrm>
              <a:off x="1554468" y="6496881"/>
              <a:ext cx="469176" cy="341581"/>
            </a:xfrm>
            <a:prstGeom prst="rect">
              <a:avLst/>
            </a:prstGeom>
          </p:spPr>
        </p:pic>
      </p:grpSp>
      <p:sp>
        <p:nvSpPr>
          <p:cNvPr id="1048634" name="日期占位符 465"/>
          <p:cNvSpPr>
            <a:spLocks noGrp="1"/>
          </p:cNvSpPr>
          <p:nvPr>
            <p:ph type="dt" sz="half" idx="10"/>
          </p:nvPr>
        </p:nvSpPr>
        <p:spPr>
          <a:xfrm>
            <a:off x="504190" y="6432232"/>
            <a:ext cx="2743200" cy="365125"/>
          </a:xfrm>
        </p:spPr>
        <p:txBody>
          <a:bodyPr/>
          <a:p>
            <a:fld id="{9EC417A9-66AE-49E2-8111-6AE8608D06B0}" type="datetime1">
              <a:rPr lang="zh-CN" altLang="en-US" sz="2400" b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</a:fld>
            <a:endParaRPr lang="zh-CN" altLang="en-US" sz="2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0" y="802775"/>
            <a:ext cx="5812472" cy="2692113"/>
          </a:xfrm>
          <a:prstGeom prst="rect">
            <a:avLst/>
          </a:prstGeom>
          <a:noFill/>
        </p:spPr>
      </p:pic>
      <p:grpSp>
        <p:nvGrpSpPr>
          <p:cNvPr id="7" name="组合 6"/>
          <p:cNvGrpSpPr/>
          <p:nvPr/>
        </p:nvGrpSpPr>
        <p:grpSpPr>
          <a:xfrm>
            <a:off x="276860" y="4291330"/>
            <a:ext cx="5701665" cy="1014730"/>
            <a:chOff x="9219" y="3421"/>
            <a:chExt cx="8979" cy="1598"/>
          </a:xfrm>
        </p:grpSpPr>
        <p:grpSp>
          <p:nvGrpSpPr>
            <p:cNvPr id="8" name="组合 7"/>
            <p:cNvGrpSpPr/>
            <p:nvPr/>
          </p:nvGrpSpPr>
          <p:grpSpPr>
            <a:xfrm>
              <a:off x="9219" y="3421"/>
              <a:ext cx="7217" cy="1599"/>
              <a:chOff x="6020839" y="3444493"/>
              <a:chExt cx="4582722" cy="1015663"/>
            </a:xfrm>
          </p:grpSpPr>
          <p:sp>
            <p:nvSpPr>
              <p:cNvPr id="27" name="文本框 26"/>
              <p:cNvSpPr txBox="1"/>
              <p:nvPr/>
            </p:nvSpPr>
            <p:spPr>
              <a:xfrm>
                <a:off x="6020839" y="3544333"/>
                <a:ext cx="1419003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ctr"/>
                <a:r>
                  <a:rPr lang="zh-CN" altLang="en-US" sz="2000" dirty="0">
                    <a:latin typeface="微软雅黑" panose="020B0503020204020204" charset="-122"/>
                    <a:ea typeface="微软雅黑" panose="020B0503020204020204" charset="-122"/>
                  </a:rPr>
                  <a:t>单一观测量分析</a:t>
                </a:r>
                <a:endParaRPr lang="zh-CN" altLang="en-US" sz="2000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7551462" y="3567169"/>
                <a:ext cx="1419003" cy="7147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ctr">
                  <a:lnSpc>
                    <a:spcPts val="2600"/>
                  </a:lnSpc>
                </a:pPr>
                <a:r>
                  <a:rPr lang="zh-CN" altLang="en-US" b="1" dirty="0">
                    <a:latin typeface="微软雅黑" panose="020B0503020204020204" charset="-122"/>
                    <a:ea typeface="微软雅黑" panose="020B0503020204020204" charset="-122"/>
                  </a:rPr>
                  <a:t>对其他变量进行积分</a:t>
                </a:r>
                <a:endParaRPr lang="zh-CN" altLang="en-US" b="1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cxnSp>
            <p:nvCxnSpPr>
              <p:cNvPr id="29" name="直接箭头连接符 28"/>
              <p:cNvCxnSpPr/>
              <p:nvPr/>
            </p:nvCxnSpPr>
            <p:spPr>
              <a:xfrm>
                <a:off x="7371799" y="3934592"/>
                <a:ext cx="1786316" cy="0"/>
              </a:xfrm>
              <a:prstGeom prst="straightConnector1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文本框 29"/>
              <p:cNvSpPr txBox="1"/>
              <p:nvPr/>
            </p:nvSpPr>
            <p:spPr>
              <a:xfrm>
                <a:off x="9184558" y="3444493"/>
                <a:ext cx="1419003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r>
                  <a:rPr lang="zh-CN" altLang="en-US" sz="2000" dirty="0">
                    <a:latin typeface="微软雅黑" panose="020B0503020204020204" charset="-122"/>
                    <a:ea typeface="微软雅黑" panose="020B0503020204020204" charset="-122"/>
                  </a:rPr>
                  <a:t>母核势能面上局部结构信息</a:t>
                </a:r>
                <a:endParaRPr lang="zh-CN" altLang="en-US" sz="2000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0" name="文本框 9"/>
            <p:cNvSpPr txBox="1"/>
            <p:nvPr/>
          </p:nvSpPr>
          <p:spPr>
            <a:xfrm>
              <a:off x="15964" y="3636"/>
              <a:ext cx="2235" cy="11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/>
              <a:r>
                <a:rPr lang="zh-CN" altLang="en-US" sz="20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信息丢失</a:t>
              </a:r>
              <a:endParaRPr lang="en-US" altLang="zh-CN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20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存在局限</a:t>
              </a:r>
              <a:endParaRPr lang="zh-CN" altLang="en-US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229908" y="197765"/>
            <a:ext cx="5570203" cy="3317318"/>
            <a:chOff x="591743" y="3326410"/>
            <a:chExt cx="5570203" cy="3317318"/>
          </a:xfrm>
        </p:grpSpPr>
        <p:grpSp>
          <p:nvGrpSpPr>
            <p:cNvPr id="9" name="组合 8"/>
            <p:cNvGrpSpPr/>
            <p:nvPr/>
          </p:nvGrpSpPr>
          <p:grpSpPr>
            <a:xfrm>
              <a:off x="591743" y="3326410"/>
              <a:ext cx="5570203" cy="3317318"/>
              <a:chOff x="338553" y="1030441"/>
              <a:chExt cx="5570203" cy="3317318"/>
            </a:xfrm>
          </p:grpSpPr>
          <p:grpSp>
            <p:nvGrpSpPr>
              <p:cNvPr id="11" name="组合 10"/>
              <p:cNvGrpSpPr/>
              <p:nvPr/>
            </p:nvGrpSpPr>
            <p:grpSpPr>
              <a:xfrm>
                <a:off x="338553" y="1030441"/>
                <a:ext cx="5570203" cy="3296991"/>
                <a:chOff x="4834562" y="481227"/>
                <a:chExt cx="4566872" cy="3558098"/>
              </a:xfrm>
            </p:grpSpPr>
            <p:grpSp>
              <p:nvGrpSpPr>
                <p:cNvPr id="12" name="组合 11"/>
                <p:cNvGrpSpPr/>
                <p:nvPr/>
              </p:nvGrpSpPr>
              <p:grpSpPr>
                <a:xfrm>
                  <a:off x="4834562" y="2109317"/>
                  <a:ext cx="3918666" cy="1034591"/>
                  <a:chOff x="5451767" y="1052486"/>
                  <a:chExt cx="3918666" cy="1034591"/>
                </a:xfrm>
              </p:grpSpPr>
              <p:sp>
                <p:nvSpPr>
                  <p:cNvPr id="22" name="文本框 21"/>
                  <p:cNvSpPr txBox="1"/>
                  <p:nvPr/>
                </p:nvSpPr>
                <p:spPr>
                  <a:xfrm>
                    <a:off x="8192476" y="1290889"/>
                    <a:ext cx="1177957" cy="76272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p>
                    <a:r>
                      <a:rPr lang="zh-CN" altLang="en-US" sz="2000" dirty="0">
                        <a:solidFill>
                          <a:srgbClr val="2F5597"/>
                        </a:solidFill>
                        <a:latin typeface="微软雅黑" panose="020B0503020204020204" charset="-122"/>
                        <a:ea typeface="微软雅黑" panose="020B0503020204020204" charset="-122"/>
                      </a:rPr>
                      <a:t>裂变几率</a:t>
                    </a:r>
                    <a:endParaRPr lang="en-US" altLang="zh-CN" sz="2000" dirty="0">
                      <a:solidFill>
                        <a:srgbClr val="2F5597"/>
                      </a:solidFill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  <a:p>
                    <a:r>
                      <a:rPr lang="zh-CN" altLang="en-US" sz="2000" dirty="0">
                        <a:solidFill>
                          <a:srgbClr val="2F5597"/>
                        </a:solidFill>
                        <a:latin typeface="微软雅黑" panose="020B0503020204020204" charset="-122"/>
                        <a:ea typeface="微软雅黑" panose="020B0503020204020204" charset="-122"/>
                      </a:rPr>
                      <a:t>裂变产额</a:t>
                    </a:r>
                    <a:endParaRPr lang="zh-CN" altLang="en-US" sz="2000" dirty="0">
                      <a:solidFill>
                        <a:srgbClr val="2F5597"/>
                      </a:solidFill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23" name="文本框 22"/>
                  <p:cNvSpPr txBox="1"/>
                  <p:nvPr/>
                </p:nvSpPr>
                <p:spPr>
                  <a:xfrm>
                    <a:off x="5451767" y="1656715"/>
                    <a:ext cx="1129016" cy="43036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p>
                    <a:r>
                      <a:rPr lang="zh-CN" altLang="en-US" sz="2000" dirty="0">
                        <a:solidFill>
                          <a:srgbClr val="2F5597"/>
                        </a:solidFill>
                        <a:latin typeface="微软雅黑" panose="020B0503020204020204" charset="-122"/>
                        <a:ea typeface="微软雅黑" panose="020B0503020204020204" charset="-122"/>
                      </a:rPr>
                      <a:t>裂变路径</a:t>
                    </a:r>
                    <a:endParaRPr lang="zh-CN" altLang="en-US" sz="2000" dirty="0">
                      <a:solidFill>
                        <a:srgbClr val="2F5597"/>
                      </a:solidFill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  <p:grpSp>
                <p:nvGrpSpPr>
                  <p:cNvPr id="24" name="组合 23"/>
                  <p:cNvGrpSpPr/>
                  <p:nvPr/>
                </p:nvGrpSpPr>
                <p:grpSpPr>
                  <a:xfrm>
                    <a:off x="7041158" y="1052486"/>
                    <a:ext cx="1151318" cy="119225"/>
                    <a:chOff x="6266973" y="972908"/>
                    <a:chExt cx="1151318" cy="119225"/>
                  </a:xfrm>
                </p:grpSpPr>
                <p:cxnSp>
                  <p:nvCxnSpPr>
                    <p:cNvPr id="25" name="直接箭头连接符 24"/>
                    <p:cNvCxnSpPr/>
                    <p:nvPr/>
                  </p:nvCxnSpPr>
                  <p:spPr>
                    <a:xfrm>
                      <a:off x="6295286" y="1092133"/>
                      <a:ext cx="1123005" cy="0"/>
                    </a:xfrm>
                    <a:prstGeom prst="straightConnector1">
                      <a:avLst/>
                    </a:prstGeom>
                    <a:ln w="19050">
                      <a:solidFill>
                        <a:schemeClr val="accent1">
                          <a:lumMod val="75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" name="直接箭头连接符 25"/>
                    <p:cNvCxnSpPr/>
                    <p:nvPr/>
                  </p:nvCxnSpPr>
                  <p:spPr>
                    <a:xfrm flipH="1">
                      <a:off x="6266973" y="972908"/>
                      <a:ext cx="1129016" cy="0"/>
                    </a:xfrm>
                    <a:prstGeom prst="straightConnector1">
                      <a:avLst/>
                    </a:prstGeom>
                    <a:ln w="19050">
                      <a:solidFill>
                        <a:schemeClr val="accent1">
                          <a:lumMod val="75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3" name="文本框 12"/>
                <p:cNvSpPr txBox="1"/>
                <p:nvPr/>
              </p:nvSpPr>
              <p:spPr>
                <a:xfrm>
                  <a:off x="8232120" y="1164461"/>
                  <a:ext cx="1169314" cy="76272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p>
                  <a:r>
                    <a:rPr lang="zh-CN" altLang="en-US" sz="2000" dirty="0">
                      <a:solidFill>
                        <a:srgbClr val="2F5597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质量分布</a:t>
                  </a:r>
                  <a:endParaRPr lang="en-US" altLang="zh-CN" sz="2000" dirty="0">
                    <a:solidFill>
                      <a:srgbClr val="2F5597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  <a:p>
                  <a:r>
                    <a:rPr lang="zh-CN" altLang="en-US" sz="2000" dirty="0">
                      <a:solidFill>
                        <a:srgbClr val="2F5597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电荷分布</a:t>
                  </a:r>
                  <a:endParaRPr lang="zh-CN" altLang="en-US" sz="2000" dirty="0">
                    <a:solidFill>
                      <a:srgbClr val="2F5597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14" name="文本框 13"/>
                <p:cNvSpPr txBox="1"/>
                <p:nvPr/>
              </p:nvSpPr>
              <p:spPr>
                <a:xfrm>
                  <a:off x="5520392" y="1356426"/>
                  <a:ext cx="1123005" cy="43036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p>
                  <a:r>
                    <a:rPr lang="zh-CN" altLang="en-US" sz="2000" dirty="0">
                      <a:solidFill>
                        <a:srgbClr val="2F5597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裂变模式</a:t>
                  </a:r>
                  <a:endParaRPr lang="zh-CN" altLang="en-US" sz="2000" dirty="0">
                    <a:solidFill>
                      <a:srgbClr val="2F5597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cxnSp>
              <p:nvCxnSpPr>
                <p:cNvPr id="15" name="直接箭头连接符 14"/>
                <p:cNvCxnSpPr/>
                <p:nvPr/>
              </p:nvCxnSpPr>
              <p:spPr>
                <a:xfrm flipH="1">
                  <a:off x="5411073" y="1827535"/>
                  <a:ext cx="396450" cy="751468"/>
                </a:xfrm>
                <a:prstGeom prst="straightConnector1">
                  <a:avLst/>
                </a:prstGeom>
                <a:ln w="19050">
                  <a:solidFill>
                    <a:schemeClr val="accent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箭头连接符 16"/>
                <p:cNvCxnSpPr/>
                <p:nvPr/>
              </p:nvCxnSpPr>
              <p:spPr>
                <a:xfrm flipH="1">
                  <a:off x="8337775" y="1887716"/>
                  <a:ext cx="313142" cy="513459"/>
                </a:xfrm>
                <a:prstGeom prst="straightConnector1">
                  <a:avLst/>
                </a:prstGeom>
                <a:ln w="19050">
                  <a:solidFill>
                    <a:schemeClr val="accent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椭圆 17"/>
                <p:cNvSpPr/>
                <p:nvPr/>
              </p:nvSpPr>
              <p:spPr>
                <a:xfrm rot="2345751">
                  <a:off x="7761875" y="481227"/>
                  <a:ext cx="1151801" cy="3558098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20" name="文本框 19"/>
                <p:cNvSpPr txBox="1"/>
                <p:nvPr/>
              </p:nvSpPr>
              <p:spPr>
                <a:xfrm>
                  <a:off x="5867060" y="1917213"/>
                  <a:ext cx="641691" cy="39858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p>
                  <a:r>
                    <a:rPr lang="zh-CN" altLang="en-US" dirty="0">
                      <a:latin typeface="微软雅黑" panose="020B0503020204020204" charset="-122"/>
                      <a:ea typeface="微软雅黑" panose="020B0503020204020204" charset="-122"/>
                    </a:rPr>
                    <a:t>母核</a:t>
                  </a:r>
                  <a:endParaRPr lang="zh-CN" altLang="en-US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21" name="文本框 20"/>
                <p:cNvSpPr txBox="1"/>
                <p:nvPr/>
              </p:nvSpPr>
              <p:spPr>
                <a:xfrm>
                  <a:off x="7669064" y="1985912"/>
                  <a:ext cx="654916" cy="39858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p>
                  <a:r>
                    <a:rPr lang="zh-CN" altLang="en-US" dirty="0">
                      <a:latin typeface="微软雅黑" panose="020B0503020204020204" charset="-122"/>
                      <a:ea typeface="微软雅黑" panose="020B0503020204020204" charset="-122"/>
                    </a:rPr>
                    <a:t>子核</a:t>
                  </a:r>
                  <a:endParaRPr lang="zh-CN" altLang="en-US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sp>
            <p:nvSpPr>
              <p:cNvPr id="1" name="椭圆 0"/>
              <p:cNvSpPr/>
              <p:nvPr/>
            </p:nvSpPr>
            <p:spPr>
              <a:xfrm rot="2345751">
                <a:off x="675425" y="1067557"/>
                <a:ext cx="1334420" cy="3280202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32" name="文本框 31"/>
            <p:cNvSpPr txBox="1"/>
            <p:nvPr/>
          </p:nvSpPr>
          <p:spPr>
            <a:xfrm>
              <a:off x="3477791" y="5712850"/>
              <a:ext cx="134435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</a:rPr>
                <a:t>（碎片种类）</a:t>
              </a:r>
              <a:endParaRPr lang="zh-CN" altLang="en-US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190681" y="3685468"/>
            <a:ext cx="5807969" cy="1663060"/>
            <a:chOff x="5961431" y="1663350"/>
            <a:chExt cx="5807969" cy="1663060"/>
          </a:xfrm>
        </p:grpSpPr>
        <p:grpSp>
          <p:nvGrpSpPr>
            <p:cNvPr id="4" name="组合 3"/>
            <p:cNvGrpSpPr/>
            <p:nvPr/>
          </p:nvGrpSpPr>
          <p:grpSpPr>
            <a:xfrm>
              <a:off x="5961431" y="1663350"/>
              <a:ext cx="5807969" cy="1663060"/>
              <a:chOff x="6044253" y="1975543"/>
              <a:chExt cx="5807969" cy="1663060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6185223" y="2706428"/>
                <a:ext cx="1595755" cy="3987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r>
                  <a:rPr lang="en-US" altLang="zh-CN" sz="2000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GEM</a:t>
                </a:r>
                <a:r>
                  <a:rPr lang="zh-CN" altLang="en-US" sz="2000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探测器</a:t>
                </a:r>
                <a:endParaRPr lang="zh-CN" altLang="en-US" sz="200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grpSp>
            <p:nvGrpSpPr>
              <p:cNvPr id="6" name="组合 5"/>
              <p:cNvGrpSpPr/>
              <p:nvPr/>
            </p:nvGrpSpPr>
            <p:grpSpPr>
              <a:xfrm>
                <a:off x="7122248" y="2689628"/>
                <a:ext cx="2483863" cy="875194"/>
                <a:chOff x="4598531" y="4015269"/>
                <a:chExt cx="2074558" cy="864700"/>
              </a:xfrm>
            </p:grpSpPr>
            <p:sp>
              <p:nvSpPr>
                <p:cNvPr id="58" name="文本框 57"/>
                <p:cNvSpPr txBox="1"/>
                <p:nvPr/>
              </p:nvSpPr>
              <p:spPr>
                <a:xfrm>
                  <a:off x="4598531" y="4515066"/>
                  <a:ext cx="1438667" cy="36490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r>
                    <a:rPr lang="zh-CN" altLang="en-US" dirty="0">
                      <a:latin typeface="微软雅黑" panose="020B0503020204020204" charset="-122"/>
                      <a:ea typeface="微软雅黑" panose="020B0503020204020204" charset="-122"/>
                    </a:rPr>
                    <a:t>能损测量</a:t>
                  </a:r>
                  <a:endParaRPr lang="zh-CN" altLang="en-US" dirty="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59" name="文本框 58"/>
                <p:cNvSpPr txBox="1"/>
                <p:nvPr/>
              </p:nvSpPr>
              <p:spPr>
                <a:xfrm>
                  <a:off x="5167924" y="4015269"/>
                  <a:ext cx="1505165" cy="3939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p>
                  <a:pPr algn="ctr"/>
                  <a:r>
                    <a:rPr lang="zh-CN" altLang="en-US" sz="2000" dirty="0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时间投影室</a:t>
                  </a:r>
                  <a:endParaRPr lang="zh-CN" altLang="en-US" sz="2000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53" name="组合 52"/>
              <p:cNvGrpSpPr/>
              <p:nvPr/>
            </p:nvGrpSpPr>
            <p:grpSpPr>
              <a:xfrm>
                <a:off x="9563202" y="2696574"/>
                <a:ext cx="2289020" cy="883096"/>
                <a:chOff x="5063066" y="4016461"/>
                <a:chExt cx="1911822" cy="872506"/>
              </a:xfrm>
            </p:grpSpPr>
            <p:sp>
              <p:nvSpPr>
                <p:cNvPr id="56" name="文本框 55"/>
                <p:cNvSpPr txBox="1"/>
                <p:nvPr/>
              </p:nvSpPr>
              <p:spPr>
                <a:xfrm>
                  <a:off x="5347686" y="4519635"/>
                  <a:ext cx="162720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r>
                    <a:rPr lang="zh-CN" altLang="en-US" dirty="0"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缓发</a:t>
                  </a:r>
                  <a:r>
                    <a:rPr lang="en-US" altLang="zh-CN" dirty="0"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γ</a:t>
                  </a:r>
                  <a:r>
                    <a:rPr lang="zh-CN" altLang="en-US" dirty="0"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测量</a:t>
                  </a:r>
                  <a:endParaRPr lang="en-US" altLang="zh-CN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endParaRPr>
                </a:p>
              </p:txBody>
            </p:sp>
            <p:sp>
              <p:nvSpPr>
                <p:cNvPr id="57" name="文本框 56"/>
                <p:cNvSpPr txBox="1"/>
                <p:nvPr/>
              </p:nvSpPr>
              <p:spPr>
                <a:xfrm>
                  <a:off x="5063066" y="4016461"/>
                  <a:ext cx="1707763" cy="3939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p>
                  <a:pPr algn="ctr"/>
                  <a:r>
                    <a:rPr lang="zh-CN" altLang="en-US" sz="2000" dirty="0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闪烁体探测器</a:t>
                  </a:r>
                  <a:endParaRPr lang="zh-CN" altLang="en-US" sz="2000" dirty="0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sp>
            <p:nvSpPr>
              <p:cNvPr id="54" name="文本框 53"/>
              <p:cNvSpPr txBox="1"/>
              <p:nvPr/>
            </p:nvSpPr>
            <p:spPr>
              <a:xfrm>
                <a:off x="6686873" y="2121593"/>
                <a:ext cx="4441190" cy="3987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r>
                  <a:rPr lang="zh-CN" altLang="en-US" sz="2000" b="1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用于裂变实验的</a:t>
                </a:r>
                <a:r>
                  <a:rPr lang="en-US" altLang="zh-CN" sz="2000" b="1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TPC-LaBr</a:t>
                </a:r>
                <a:r>
                  <a:rPr lang="en-US" altLang="zh-CN" sz="2000" b="1" baseline="-250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3</a:t>
                </a:r>
                <a:r>
                  <a:rPr lang="zh-CN" altLang="en-US" sz="2000" b="1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探测系统</a:t>
                </a:r>
                <a:endParaRPr lang="zh-CN" altLang="en-US" sz="200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55" name="矩形: 圆角 54"/>
              <p:cNvSpPr/>
              <p:nvPr/>
            </p:nvSpPr>
            <p:spPr>
              <a:xfrm>
                <a:off x="6044253" y="1975543"/>
                <a:ext cx="5577057" cy="1663060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6" name="文本框 15"/>
            <p:cNvSpPr txBox="1"/>
            <p:nvPr/>
          </p:nvSpPr>
          <p:spPr>
            <a:xfrm>
              <a:off x="7566551" y="2390184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</a:rPr>
                <a:t>＋</a:t>
              </a:r>
              <a:endParaRPr lang="zh-CN" altLang="en-US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9297481" y="2385783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</a:rPr>
                <a:t>＋</a:t>
              </a:r>
              <a:endParaRPr lang="zh-CN" altLang="en-US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6728137" y="5663103"/>
            <a:ext cx="424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可实现对裂变碎片的多参数关联测量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文本框 7"/>
          <p:cNvSpPr txBox="1"/>
          <p:nvPr/>
        </p:nvSpPr>
        <p:spPr>
          <a:xfrm>
            <a:off x="-9525" y="6353810"/>
            <a:ext cx="12192000" cy="523875"/>
          </a:xfrm>
          <a:prstGeom prst="rect">
            <a:avLst/>
          </a:prstGeom>
          <a:solidFill>
            <a:srgbClr val="2F5597"/>
          </a:solidFill>
          <a:ln>
            <a:solidFill>
              <a:srgbClr val="2F5597"/>
            </a:solidFill>
          </a:ln>
        </p:spPr>
        <p:txBody>
          <a:bodyPr wrap="square" rtlCol="0">
            <a:noAutofit/>
          </a:bodyPr>
          <a:p>
            <a:endParaRPr lang="zh-CN" altLang="en-US" dirty="0"/>
          </a:p>
        </p:txBody>
      </p:sp>
      <p:sp>
        <p:nvSpPr>
          <p:cNvPr id="1048659" name="日期占位符 465"/>
          <p:cNvSpPr>
            <a:spLocks noGrp="1"/>
          </p:cNvSpPr>
          <p:nvPr>
            <p:ph type="dt" sz="half" idx="10"/>
          </p:nvPr>
        </p:nvSpPr>
        <p:spPr>
          <a:xfrm>
            <a:off x="504190" y="6432232"/>
            <a:ext cx="2743200" cy="365125"/>
          </a:xfrm>
        </p:spPr>
        <p:txBody>
          <a:bodyPr/>
          <a:p>
            <a:fld id="{9EC417A9-66AE-49E2-8111-6AE8608D06B0}" type="datetime1">
              <a:rPr lang="zh-CN" altLang="en-US" sz="2400" b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</a:fld>
            <a:endParaRPr lang="zh-CN" altLang="en-US" sz="2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48660" name="灯片编号占位符 466"/>
          <p:cNvSpPr>
            <a:spLocks noGrp="1"/>
          </p:cNvSpPr>
          <p:nvPr>
            <p:ph type="sldNum" sz="quarter" idx="12"/>
          </p:nvPr>
        </p:nvSpPr>
        <p:spPr>
          <a:xfrm>
            <a:off x="8953500" y="6432550"/>
            <a:ext cx="2743200" cy="365125"/>
          </a:xfrm>
        </p:spPr>
        <p:txBody>
          <a:bodyPr/>
          <a:p>
            <a:fld id="{F1078852-6AA2-4A34-87E9-834D7078B962}" type="slidenum">
              <a:rPr lang="zh-CN" altLang="en-US" sz="2400" b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</a:fld>
            <a:endParaRPr lang="zh-CN" altLang="en-US" sz="2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58" name="组合 204"/>
          <p:cNvGrpSpPr/>
          <p:nvPr/>
        </p:nvGrpSpPr>
        <p:grpSpPr>
          <a:xfrm>
            <a:off x="4995545" y="6349365"/>
            <a:ext cx="2182495" cy="508635"/>
            <a:chOff x="76140" y="6477345"/>
            <a:chExt cx="1947504" cy="400109"/>
          </a:xfrm>
        </p:grpSpPr>
        <p:pic>
          <p:nvPicPr>
            <p:cNvPr id="2097166" name="图片 210"/>
            <p:cNvPicPr>
              <a:picLocks noChangeAspect="1"/>
            </p:cNvPicPr>
            <p:nvPr/>
          </p:nvPicPr>
          <p:blipFill>
            <a:blip r:embed="rId1" cstate="print">
              <a:biLevel thresh="25000"/>
            </a:blip>
            <a:stretch>
              <a:fillRect/>
            </a:stretch>
          </p:blipFill>
          <p:spPr>
            <a:xfrm>
              <a:off x="76140" y="6477345"/>
              <a:ext cx="435738" cy="400109"/>
            </a:xfrm>
            <a:prstGeom prst="rect">
              <a:avLst/>
            </a:prstGeom>
          </p:spPr>
        </p:pic>
        <p:pic>
          <p:nvPicPr>
            <p:cNvPr id="2097167" name="图片 211"/>
            <p:cNvPicPr>
              <a:picLocks noChangeAspect="1"/>
            </p:cNvPicPr>
            <p:nvPr/>
          </p:nvPicPr>
          <p:blipFill rotWithShape="1">
            <a:blip r:embed="rId2">
              <a:biLevel thresh="25000"/>
            </a:blip>
            <a:srcRect l="1" t="6582" r="-25334" b="26979"/>
            <a:stretch>
              <a:fillRect/>
            </a:stretch>
          </p:blipFill>
          <p:spPr>
            <a:xfrm>
              <a:off x="414611" y="6477345"/>
              <a:ext cx="724874" cy="380655"/>
            </a:xfrm>
            <a:prstGeom prst="rect">
              <a:avLst/>
            </a:prstGeom>
          </p:spPr>
        </p:pic>
        <p:pic>
          <p:nvPicPr>
            <p:cNvPr id="2097168" name="图片 212"/>
            <p:cNvPicPr>
              <a:picLocks noChangeAspect="1"/>
            </p:cNvPicPr>
            <p:nvPr/>
          </p:nvPicPr>
          <p:blipFill rotWithShape="1">
            <a:blip r:embed="rId3">
              <a:biLevel thresh="25000"/>
            </a:blip>
            <a:srcRect l="32814" t="12432" r="55484" b="78542"/>
            <a:stretch>
              <a:fillRect/>
            </a:stretch>
          </p:blipFill>
          <p:spPr>
            <a:xfrm rot="1259126">
              <a:off x="895509" y="6508504"/>
              <a:ext cx="402920" cy="310802"/>
            </a:xfrm>
            <a:prstGeom prst="rect">
              <a:avLst/>
            </a:prstGeom>
          </p:spPr>
        </p:pic>
        <p:pic>
          <p:nvPicPr>
            <p:cNvPr id="2097169" name="图片 213"/>
            <p:cNvPicPr>
              <a:picLocks noChangeAspect="1"/>
            </p:cNvPicPr>
            <p:nvPr/>
          </p:nvPicPr>
          <p:blipFill rotWithShape="1">
            <a:blip r:embed="rId4"/>
            <a:srcRect t="-1" b="16526"/>
            <a:stretch>
              <a:fillRect/>
            </a:stretch>
          </p:blipFill>
          <p:spPr>
            <a:xfrm rot="589386">
              <a:off x="1256498" y="6481317"/>
              <a:ext cx="388026" cy="326437"/>
            </a:xfrm>
            <a:prstGeom prst="rect">
              <a:avLst/>
            </a:prstGeom>
          </p:spPr>
        </p:pic>
        <p:pic>
          <p:nvPicPr>
            <p:cNvPr id="2097170" name="图片 214"/>
            <p:cNvPicPr>
              <a:picLocks noChangeAspect="1"/>
            </p:cNvPicPr>
            <p:nvPr/>
          </p:nvPicPr>
          <p:blipFill rotWithShape="1">
            <a:blip r:embed="rId5"/>
            <a:srcRect t="18211" b="8984"/>
            <a:stretch>
              <a:fillRect/>
            </a:stretch>
          </p:blipFill>
          <p:spPr>
            <a:xfrm>
              <a:off x="1554468" y="6496881"/>
              <a:ext cx="469176" cy="341581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8484" y="809691"/>
            <a:ext cx="4084725" cy="4977274"/>
          </a:xfrm>
          <a:prstGeom prst="rect">
            <a:avLst/>
          </a:prstGeom>
        </p:spPr>
      </p:pic>
      <p:grpSp>
        <p:nvGrpSpPr>
          <p:cNvPr id="39" name="组合 56"/>
          <p:cNvGrpSpPr/>
          <p:nvPr/>
        </p:nvGrpSpPr>
        <p:grpSpPr>
          <a:xfrm>
            <a:off x="0" y="-5715"/>
            <a:ext cx="4274413" cy="573405"/>
            <a:chOff x="0" y="-9"/>
            <a:chExt cx="4276" cy="903"/>
          </a:xfrm>
        </p:grpSpPr>
        <p:sp>
          <p:nvSpPr>
            <p:cNvPr id="1048609" name="五边形 4"/>
            <p:cNvSpPr/>
            <p:nvPr>
              <p:custDataLst>
                <p:tags r:id="rId7"/>
              </p:custDataLst>
            </p:nvPr>
          </p:nvSpPr>
          <p:spPr bwMode="auto">
            <a:xfrm>
              <a:off x="0" y="-9"/>
              <a:ext cx="4276" cy="903"/>
            </a:xfrm>
            <a:custGeom>
              <a:avLst/>
              <a:gdLst>
                <a:gd name="T0" fmla="*/ 0 w 1496257"/>
                <a:gd name="T1" fmla="*/ 0 h 288032"/>
                <a:gd name="T2" fmla="*/ 2147483647 w 1496257"/>
                <a:gd name="T3" fmla="*/ 0 h 288032"/>
                <a:gd name="T4" fmla="*/ 2147483647 w 1496257"/>
                <a:gd name="T5" fmla="*/ 2147483647 h 288032"/>
                <a:gd name="T6" fmla="*/ 2147483647 w 1496257"/>
                <a:gd name="T7" fmla="*/ 2147483647 h 288032"/>
                <a:gd name="T8" fmla="*/ 0 w 1496257"/>
                <a:gd name="T9" fmla="*/ 2147483647 h 288032"/>
                <a:gd name="T10" fmla="*/ 0 w 1496257"/>
                <a:gd name="T11" fmla="*/ 0 h 2880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96257"/>
                <a:gd name="T19" fmla="*/ 0 h 288032"/>
                <a:gd name="T20" fmla="*/ 1496257 w 1496257"/>
                <a:gd name="T21" fmla="*/ 288032 h 2880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96257" h="288032">
                  <a:moveTo>
                    <a:pt x="0" y="0"/>
                  </a:moveTo>
                  <a:lnTo>
                    <a:pt x="1496257" y="0"/>
                  </a:lnTo>
                  <a:lnTo>
                    <a:pt x="1335473" y="144016"/>
                  </a:lnTo>
                  <a:lnTo>
                    <a:pt x="1191457" y="288032"/>
                  </a:lnTo>
                  <a:lnTo>
                    <a:pt x="0" y="2880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9pPr>
            </a:lstStyle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cs typeface="+mn-cs"/>
              </a:endParaRPr>
            </a:p>
          </p:txBody>
        </p:sp>
        <p:sp>
          <p:nvSpPr>
            <p:cNvPr id="1048610" name="文本框 157"/>
            <p:cNvSpPr txBox="1"/>
            <p:nvPr/>
          </p:nvSpPr>
          <p:spPr>
            <a:xfrm>
              <a:off x="387" y="37"/>
              <a:ext cx="347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研究背景及内容</a:t>
              </a:r>
              <a:endPara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69" y="727685"/>
            <a:ext cx="6556635" cy="2420793"/>
          </a:xfrm>
          <a:prstGeom prst="rect">
            <a:avLst/>
          </a:prstGeom>
          <a:noFill/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76" y="3512268"/>
            <a:ext cx="4544336" cy="257910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535305" y="2831465"/>
            <a:ext cx="6149340" cy="3456940"/>
            <a:chOff x="333" y="4459"/>
            <a:chExt cx="9684" cy="544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" y="4459"/>
              <a:ext cx="9256" cy="3499"/>
            </a:xfrm>
            <a:prstGeom prst="rect">
              <a:avLst/>
            </a:prstGeom>
            <a:noFill/>
          </p:spPr>
        </p:pic>
        <p:sp>
          <p:nvSpPr>
            <p:cNvPr id="4" name="矩形 3"/>
            <p:cNvSpPr/>
            <p:nvPr/>
          </p:nvSpPr>
          <p:spPr>
            <a:xfrm>
              <a:off x="7571" y="6248"/>
              <a:ext cx="2446" cy="17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0" name="图片 5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6214" y="8410"/>
              <a:ext cx="1402" cy="1493"/>
            </a:xfrm>
            <a:prstGeom prst="rect">
              <a:avLst/>
            </a:prstGeom>
          </p:spPr>
        </p:pic>
        <p:sp>
          <p:nvSpPr>
            <p:cNvPr id="62" name="上箭头 61"/>
            <p:cNvSpPr/>
            <p:nvPr/>
          </p:nvSpPr>
          <p:spPr>
            <a:xfrm>
              <a:off x="6769" y="7956"/>
              <a:ext cx="291" cy="413"/>
            </a:xfrm>
            <a:prstGeom prst="upArrow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69" name="组合 5"/>
          <p:cNvGrpSpPr/>
          <p:nvPr/>
        </p:nvGrpSpPr>
        <p:grpSpPr>
          <a:xfrm>
            <a:off x="0" y="-5715"/>
            <a:ext cx="6096000" cy="573405"/>
            <a:chOff x="0" y="-9"/>
            <a:chExt cx="9600" cy="903"/>
          </a:xfrm>
        </p:grpSpPr>
        <p:sp>
          <p:nvSpPr>
            <p:cNvPr id="1048708" name="五边形 4"/>
            <p:cNvSpPr/>
            <p:nvPr>
              <p:custDataLst>
                <p:tags r:id="rId4"/>
              </p:custDataLst>
            </p:nvPr>
          </p:nvSpPr>
          <p:spPr bwMode="auto">
            <a:xfrm>
              <a:off x="0" y="-9"/>
              <a:ext cx="9600" cy="903"/>
            </a:xfrm>
            <a:custGeom>
              <a:avLst/>
              <a:gdLst>
                <a:gd name="T0" fmla="*/ 0 w 1496257"/>
                <a:gd name="T1" fmla="*/ 0 h 288032"/>
                <a:gd name="T2" fmla="*/ 2147483647 w 1496257"/>
                <a:gd name="T3" fmla="*/ 0 h 288032"/>
                <a:gd name="T4" fmla="*/ 2147483647 w 1496257"/>
                <a:gd name="T5" fmla="*/ 2147483647 h 288032"/>
                <a:gd name="T6" fmla="*/ 2147483647 w 1496257"/>
                <a:gd name="T7" fmla="*/ 2147483647 h 288032"/>
                <a:gd name="T8" fmla="*/ 0 w 1496257"/>
                <a:gd name="T9" fmla="*/ 2147483647 h 288032"/>
                <a:gd name="T10" fmla="*/ 0 w 1496257"/>
                <a:gd name="T11" fmla="*/ 0 h 2880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96257"/>
                <a:gd name="T19" fmla="*/ 0 h 288032"/>
                <a:gd name="T20" fmla="*/ 1496257 w 1496257"/>
                <a:gd name="T21" fmla="*/ 288032 h 2880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96257" h="288032">
                  <a:moveTo>
                    <a:pt x="0" y="0"/>
                  </a:moveTo>
                  <a:lnTo>
                    <a:pt x="1496257" y="0"/>
                  </a:lnTo>
                  <a:lnTo>
                    <a:pt x="1335473" y="144016"/>
                  </a:lnTo>
                  <a:lnTo>
                    <a:pt x="1191457" y="288032"/>
                  </a:lnTo>
                  <a:lnTo>
                    <a:pt x="0" y="2880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9pPr>
            </a:lstStyle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48709" name="文本框 4"/>
            <p:cNvSpPr txBox="1"/>
            <p:nvPr/>
          </p:nvSpPr>
          <p:spPr>
            <a:xfrm>
              <a:off x="497" y="37"/>
              <a:ext cx="683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FTPC-LaBr</a:t>
              </a:r>
              <a:r>
                <a:rPr lang="zh-CN" altLang="en-US" sz="2800" b="1" baseline="-250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3</a:t>
              </a:r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探测器的结构</a:t>
              </a:r>
              <a:endPara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1048710" name="文本框 7"/>
          <p:cNvSpPr txBox="1"/>
          <p:nvPr/>
        </p:nvSpPr>
        <p:spPr>
          <a:xfrm>
            <a:off x="0" y="6353810"/>
            <a:ext cx="12192000" cy="523875"/>
          </a:xfrm>
          <a:prstGeom prst="rect">
            <a:avLst/>
          </a:prstGeom>
          <a:solidFill>
            <a:srgbClr val="2F5597"/>
          </a:solidFill>
          <a:ln>
            <a:solidFill>
              <a:srgbClr val="2F5597"/>
            </a:solidFill>
          </a:ln>
        </p:spPr>
        <p:txBody>
          <a:bodyPr wrap="square" rtlCol="0">
            <a:noAutofit/>
          </a:bodyPr>
          <a:p>
            <a:endParaRPr lang="zh-CN" altLang="en-US" dirty="0"/>
          </a:p>
        </p:txBody>
      </p:sp>
      <p:sp>
        <p:nvSpPr>
          <p:cNvPr id="1048719" name="日期占位符 465"/>
          <p:cNvSpPr>
            <a:spLocks noGrp="1"/>
          </p:cNvSpPr>
          <p:nvPr>
            <p:ph type="dt" sz="half" idx="10"/>
          </p:nvPr>
        </p:nvSpPr>
        <p:spPr>
          <a:xfrm>
            <a:off x="504190" y="6432232"/>
            <a:ext cx="2743200" cy="365125"/>
          </a:xfrm>
        </p:spPr>
        <p:txBody>
          <a:bodyPr/>
          <a:p>
            <a:fld id="{9EC417A9-66AE-49E2-8111-6AE8608D06B0}" type="datetime1">
              <a:rPr lang="zh-CN" altLang="en-US" sz="2400" b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</a:fld>
            <a:endParaRPr lang="zh-CN" altLang="en-US" sz="2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48720" name="灯片编号占位符 466"/>
          <p:cNvSpPr>
            <a:spLocks noGrp="1"/>
          </p:cNvSpPr>
          <p:nvPr>
            <p:ph type="sldNum" sz="quarter" idx="12"/>
          </p:nvPr>
        </p:nvSpPr>
        <p:spPr>
          <a:xfrm>
            <a:off x="8953500" y="6432550"/>
            <a:ext cx="2743200" cy="365125"/>
          </a:xfrm>
        </p:spPr>
        <p:txBody>
          <a:bodyPr/>
          <a:p>
            <a:fld id="{F1078852-6AA2-4A34-87E9-834D7078B962}" type="slidenum">
              <a:rPr lang="zh-CN" altLang="en-US" sz="2400" b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</a:fld>
            <a:endParaRPr lang="zh-CN" altLang="en-US" sz="2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70" name="组合 76"/>
          <p:cNvGrpSpPr/>
          <p:nvPr/>
        </p:nvGrpSpPr>
        <p:grpSpPr>
          <a:xfrm>
            <a:off x="4995545" y="6349365"/>
            <a:ext cx="2182495" cy="508635"/>
            <a:chOff x="76140" y="6477345"/>
            <a:chExt cx="1947504" cy="400109"/>
          </a:xfrm>
        </p:grpSpPr>
        <p:pic>
          <p:nvPicPr>
            <p:cNvPr id="2097177" name="图片 77"/>
            <p:cNvPicPr>
              <a:picLocks noChangeAspect="1"/>
            </p:cNvPicPr>
            <p:nvPr/>
          </p:nvPicPr>
          <p:blipFill>
            <a:blip r:embed="rId5" cstate="print">
              <a:biLevel thresh="25000"/>
            </a:blip>
            <a:stretch>
              <a:fillRect/>
            </a:stretch>
          </p:blipFill>
          <p:spPr>
            <a:xfrm>
              <a:off x="76140" y="6477345"/>
              <a:ext cx="435738" cy="400109"/>
            </a:xfrm>
            <a:prstGeom prst="rect">
              <a:avLst/>
            </a:prstGeom>
          </p:spPr>
        </p:pic>
        <p:pic>
          <p:nvPicPr>
            <p:cNvPr id="2097178" name="图片 78"/>
            <p:cNvPicPr>
              <a:picLocks noChangeAspect="1"/>
            </p:cNvPicPr>
            <p:nvPr/>
          </p:nvPicPr>
          <p:blipFill rotWithShape="1">
            <a:blip r:embed="rId6">
              <a:biLevel thresh="25000"/>
            </a:blip>
            <a:srcRect l="1" t="6582" r="-25334" b="26979"/>
            <a:stretch>
              <a:fillRect/>
            </a:stretch>
          </p:blipFill>
          <p:spPr>
            <a:xfrm>
              <a:off x="414611" y="6477345"/>
              <a:ext cx="724874" cy="380655"/>
            </a:xfrm>
            <a:prstGeom prst="rect">
              <a:avLst/>
            </a:prstGeom>
          </p:spPr>
        </p:pic>
        <p:pic>
          <p:nvPicPr>
            <p:cNvPr id="2097179" name="图片 79"/>
            <p:cNvPicPr>
              <a:picLocks noChangeAspect="1"/>
            </p:cNvPicPr>
            <p:nvPr/>
          </p:nvPicPr>
          <p:blipFill rotWithShape="1">
            <a:blip r:embed="rId7">
              <a:biLevel thresh="25000"/>
            </a:blip>
            <a:srcRect l="32814" t="12432" r="55484" b="78542"/>
            <a:stretch>
              <a:fillRect/>
            </a:stretch>
          </p:blipFill>
          <p:spPr>
            <a:xfrm rot="1259126">
              <a:off x="895509" y="6508504"/>
              <a:ext cx="402920" cy="310802"/>
            </a:xfrm>
            <a:prstGeom prst="rect">
              <a:avLst/>
            </a:prstGeom>
          </p:spPr>
        </p:pic>
        <p:pic>
          <p:nvPicPr>
            <p:cNvPr id="2097180" name="图片 80"/>
            <p:cNvPicPr>
              <a:picLocks noChangeAspect="1"/>
            </p:cNvPicPr>
            <p:nvPr/>
          </p:nvPicPr>
          <p:blipFill rotWithShape="1">
            <a:blip r:embed="rId8"/>
            <a:srcRect t="-1" b="16526"/>
            <a:stretch>
              <a:fillRect/>
            </a:stretch>
          </p:blipFill>
          <p:spPr>
            <a:xfrm rot="589386">
              <a:off x="1256498" y="6481317"/>
              <a:ext cx="388026" cy="326437"/>
            </a:xfrm>
            <a:prstGeom prst="rect">
              <a:avLst/>
            </a:prstGeom>
          </p:spPr>
        </p:pic>
        <p:pic>
          <p:nvPicPr>
            <p:cNvPr id="2097181" name="图片 81"/>
            <p:cNvPicPr>
              <a:picLocks noChangeAspect="1"/>
            </p:cNvPicPr>
            <p:nvPr/>
          </p:nvPicPr>
          <p:blipFill rotWithShape="1">
            <a:blip r:embed="rId9"/>
            <a:srcRect t="18211" b="8984"/>
            <a:stretch>
              <a:fillRect/>
            </a:stretch>
          </p:blipFill>
          <p:spPr>
            <a:xfrm>
              <a:off x="1554468" y="6496881"/>
              <a:ext cx="469176" cy="341581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188830" y="706139"/>
            <a:ext cx="2931016" cy="55308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流气式稳压靶室系统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403340" y="99060"/>
            <a:ext cx="3362960" cy="55308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双层标准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GEM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探测系统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0"/>
            </p:custDataLst>
          </p:nvPr>
        </p:nvSpPr>
        <p:spPr>
          <a:xfrm>
            <a:off x="3709801" y="1540835"/>
            <a:ext cx="1588963" cy="92202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位置分辨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电子学规模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11"/>
            </p:custDataLst>
          </p:nvPr>
        </p:nvSpPr>
        <p:spPr>
          <a:xfrm>
            <a:off x="204470" y="1280795"/>
            <a:ext cx="1677035" cy="133794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>
              <a:lnSpc>
                <a:spcPct val="150000"/>
              </a:lnSpc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常气压测量</a:t>
            </a:r>
            <a:endParaRPr lang="en-US" altLang="zh-CN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碎片径迹过短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测量精度有限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12"/>
            </p:custDataLst>
          </p:nvPr>
        </p:nvSpPr>
        <p:spPr>
          <a:xfrm>
            <a:off x="2029460" y="1295400"/>
            <a:ext cx="1782445" cy="133794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>
              <a:lnSpc>
                <a:spcPct val="150000"/>
              </a:lnSpc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低气压测量</a:t>
            </a:r>
            <a:endParaRPr lang="en-US" altLang="zh-CN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径迹长度可由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气压调节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13"/>
            </p:custDataLst>
          </p:nvPr>
        </p:nvSpPr>
        <p:spPr>
          <a:xfrm>
            <a:off x="1696085" y="1847215"/>
            <a:ext cx="572135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VS</a:t>
            </a:r>
            <a:endParaRPr lang="en-US" alt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箭头: 右 21"/>
          <p:cNvSpPr/>
          <p:nvPr>
            <p:custDataLst>
              <p:tags r:id="rId14"/>
            </p:custDataLst>
          </p:nvPr>
        </p:nvSpPr>
        <p:spPr>
          <a:xfrm>
            <a:off x="3730625" y="1868805"/>
            <a:ext cx="1427480" cy="2819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15"/>
            </p:custDataLst>
          </p:nvPr>
        </p:nvSpPr>
        <p:spPr>
          <a:xfrm>
            <a:off x="5103495" y="1708785"/>
            <a:ext cx="1086485" cy="64516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0.2~0.6atm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7" name="图片 66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6477000" y="683260"/>
            <a:ext cx="5262245" cy="2758440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7168515" y="3613150"/>
            <a:ext cx="4599305" cy="5111115"/>
            <a:chOff x="10354" y="2305"/>
            <a:chExt cx="7266" cy="7384"/>
          </a:xfrm>
        </p:grpSpPr>
        <p:pic>
          <p:nvPicPr>
            <p:cNvPr id="49" name="内容占位符 14" descr="IMG_2057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rcRect l="49644" t="33475" r="22552" b="47453"/>
            <a:stretch>
              <a:fillRect/>
            </a:stretch>
          </p:blipFill>
          <p:spPr>
            <a:xfrm>
              <a:off x="12696" y="2675"/>
              <a:ext cx="4924" cy="354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1" name="饼形 50"/>
            <p:cNvSpPr/>
            <p:nvPr>
              <p:custDataLst>
                <p:tags r:id="rId20"/>
              </p:custDataLst>
            </p:nvPr>
          </p:nvSpPr>
          <p:spPr>
            <a:xfrm>
              <a:off x="10354" y="2305"/>
              <a:ext cx="5204" cy="7385"/>
            </a:xfrm>
            <a:prstGeom prst="pie">
              <a:avLst>
                <a:gd name="adj1" fmla="val 16124042"/>
                <a:gd name="adj2" fmla="val 54766"/>
              </a:avLst>
            </a:prstGeom>
            <a:solidFill>
              <a:schemeClr val="accent1">
                <a:alpha val="3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>
                <a:solidFill>
                  <a:schemeClr val="tx1"/>
                </a:solidFill>
              </a:endParaRPr>
            </a:p>
          </p:txBody>
        </p:sp>
        <p:sp>
          <p:nvSpPr>
            <p:cNvPr id="52" name="饼形 51"/>
            <p:cNvSpPr/>
            <p:nvPr>
              <p:custDataLst>
                <p:tags r:id="rId21"/>
              </p:custDataLst>
            </p:nvPr>
          </p:nvSpPr>
          <p:spPr>
            <a:xfrm>
              <a:off x="10760" y="2977"/>
              <a:ext cx="4360" cy="6053"/>
            </a:xfrm>
            <a:prstGeom prst="pie">
              <a:avLst>
                <a:gd name="adj1" fmla="val 16154783"/>
                <a:gd name="adj2" fmla="val 21472"/>
              </a:avLst>
            </a:prstGeom>
            <a:solidFill>
              <a:srgbClr val="92D050">
                <a:alpha val="5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>
                <a:solidFill>
                  <a:schemeClr val="tx1"/>
                </a:solidFill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6543040" y="3654425"/>
            <a:ext cx="2621280" cy="312420"/>
            <a:chOff x="10304" y="5755"/>
            <a:chExt cx="4128" cy="492"/>
          </a:xfrm>
        </p:grpSpPr>
        <p:sp>
          <p:nvSpPr>
            <p:cNvPr id="17" name="右箭头 16"/>
            <p:cNvSpPr/>
            <p:nvPr>
              <p:custDataLst>
                <p:tags r:id="rId22"/>
              </p:custDataLst>
            </p:nvPr>
          </p:nvSpPr>
          <p:spPr>
            <a:xfrm>
              <a:off x="12746" y="5919"/>
              <a:ext cx="1686" cy="233"/>
            </a:xfrm>
            <a:prstGeom prst="rightArrow">
              <a:avLst/>
            </a:prstGeom>
            <a:solidFill>
              <a:srgbClr val="4472C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z="2000" strike="noStrike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" name="矩形 38"/>
            <p:cNvSpPr/>
            <p:nvPr>
              <p:custDataLst>
                <p:tags r:id="rId23"/>
              </p:custDataLst>
            </p:nvPr>
          </p:nvSpPr>
          <p:spPr>
            <a:xfrm>
              <a:off x="10304" y="5755"/>
              <a:ext cx="2442" cy="493"/>
            </a:xfrm>
            <a:prstGeom prst="rect">
              <a:avLst/>
            </a:prstGeom>
            <a:solidFill>
              <a:schemeClr val="bg1"/>
            </a:solidFill>
            <a:ln w="3492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r>
                <a:rPr lang="zh-CN" altLang="en-US" strike="noStrike" noProof="1">
                  <a:solidFill>
                    <a:srgbClr val="005CA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辅助填充</a:t>
              </a:r>
              <a:r>
                <a:rPr lang="en-US" altLang="zh-CN" strike="noStrike" noProof="1">
                  <a:solidFill>
                    <a:srgbClr val="005CA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Pad</a:t>
              </a:r>
              <a:endParaRPr lang="en-US" altLang="zh-CN" strike="noStrike" noProof="1">
                <a:solidFill>
                  <a:srgbClr val="005CA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6477000" y="4407535"/>
            <a:ext cx="2781300" cy="312420"/>
            <a:chOff x="10158" y="8253"/>
            <a:chExt cx="4380" cy="492"/>
          </a:xfrm>
        </p:grpSpPr>
        <p:sp>
          <p:nvSpPr>
            <p:cNvPr id="42" name="右箭头 41"/>
            <p:cNvSpPr/>
            <p:nvPr>
              <p:custDataLst>
                <p:tags r:id="rId24"/>
              </p:custDataLst>
            </p:nvPr>
          </p:nvSpPr>
          <p:spPr>
            <a:xfrm>
              <a:off x="12746" y="8383"/>
              <a:ext cx="1792" cy="233"/>
            </a:xfrm>
            <a:prstGeom prst="rightArrow">
              <a:avLst/>
            </a:prstGeom>
            <a:solidFill>
              <a:srgbClr val="4472C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z="2000" strike="noStrike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25"/>
              </p:custDataLst>
            </p:nvPr>
          </p:nvSpPr>
          <p:spPr>
            <a:xfrm>
              <a:off x="10158" y="8253"/>
              <a:ext cx="2588" cy="493"/>
            </a:xfrm>
            <a:prstGeom prst="rect">
              <a:avLst/>
            </a:prstGeom>
            <a:solidFill>
              <a:schemeClr val="bg1"/>
            </a:solidFill>
            <a:ln w="3492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r>
                <a:rPr lang="zh-CN" altLang="en-US" strike="noStrike" noProof="1">
                  <a:solidFill>
                    <a:srgbClr val="005CA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内圈</a:t>
              </a:r>
              <a:r>
                <a:rPr lang="en-US" altLang="zh-CN" strike="noStrike" noProof="1">
                  <a:solidFill>
                    <a:srgbClr val="005CA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Pad (23)</a:t>
              </a:r>
              <a:endParaRPr lang="en-US" altLang="zh-CN" strike="noStrike" noProof="1">
                <a:solidFill>
                  <a:srgbClr val="005CA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6477000" y="5169535"/>
            <a:ext cx="3707765" cy="313055"/>
            <a:chOff x="10154" y="7100"/>
            <a:chExt cx="5839" cy="493"/>
          </a:xfrm>
        </p:grpSpPr>
        <p:sp>
          <p:nvSpPr>
            <p:cNvPr id="43" name="右箭头 42"/>
            <p:cNvSpPr/>
            <p:nvPr>
              <p:custDataLst>
                <p:tags r:id="rId26"/>
              </p:custDataLst>
            </p:nvPr>
          </p:nvSpPr>
          <p:spPr>
            <a:xfrm>
              <a:off x="12746" y="7243"/>
              <a:ext cx="3247" cy="233"/>
            </a:xfrm>
            <a:prstGeom prst="rightArrow">
              <a:avLst/>
            </a:prstGeom>
            <a:solidFill>
              <a:srgbClr val="4472C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z="2000" strike="noStrike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0" name="矩形 39"/>
            <p:cNvSpPr/>
            <p:nvPr>
              <p:custDataLst>
                <p:tags r:id="rId27"/>
              </p:custDataLst>
            </p:nvPr>
          </p:nvSpPr>
          <p:spPr>
            <a:xfrm>
              <a:off x="10154" y="7100"/>
              <a:ext cx="2592" cy="493"/>
            </a:xfrm>
            <a:prstGeom prst="rect">
              <a:avLst/>
            </a:prstGeom>
            <a:solidFill>
              <a:schemeClr val="bg1"/>
            </a:solidFill>
            <a:ln w="3492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r>
                <a:rPr lang="zh-CN" altLang="en-US" strike="noStrike" noProof="1">
                  <a:solidFill>
                    <a:srgbClr val="005CA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中圈</a:t>
              </a:r>
              <a:r>
                <a:rPr lang="en-US" altLang="zh-CN" strike="noStrike" noProof="1">
                  <a:solidFill>
                    <a:srgbClr val="005CA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Pad (5)</a:t>
              </a:r>
              <a:endParaRPr lang="en-US" altLang="zh-CN" strike="noStrike" noProof="1">
                <a:solidFill>
                  <a:srgbClr val="005CA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6450330" y="5927090"/>
            <a:ext cx="4817110" cy="312420"/>
            <a:chOff x="10158" y="9334"/>
            <a:chExt cx="7586" cy="492"/>
          </a:xfrm>
        </p:grpSpPr>
        <p:sp>
          <p:nvSpPr>
            <p:cNvPr id="44" name="右箭头 43"/>
            <p:cNvSpPr/>
            <p:nvPr>
              <p:custDataLst>
                <p:tags r:id="rId28"/>
              </p:custDataLst>
            </p:nvPr>
          </p:nvSpPr>
          <p:spPr>
            <a:xfrm>
              <a:off x="12746" y="9464"/>
              <a:ext cx="4999" cy="233"/>
            </a:xfrm>
            <a:prstGeom prst="rightArrow">
              <a:avLst/>
            </a:prstGeom>
            <a:solidFill>
              <a:srgbClr val="4472C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z="2000" strike="noStrike" noProof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" name="矩形 37"/>
            <p:cNvSpPr/>
            <p:nvPr>
              <p:custDataLst>
                <p:tags r:id="rId29"/>
              </p:custDataLst>
            </p:nvPr>
          </p:nvSpPr>
          <p:spPr>
            <a:xfrm>
              <a:off x="10158" y="9334"/>
              <a:ext cx="2588" cy="493"/>
            </a:xfrm>
            <a:prstGeom prst="rect">
              <a:avLst/>
            </a:prstGeom>
            <a:solidFill>
              <a:schemeClr val="bg1"/>
            </a:solidFill>
            <a:ln w="3492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r>
                <a:rPr lang="zh-CN" altLang="en-US" strike="noStrike" noProof="1">
                  <a:solidFill>
                    <a:srgbClr val="005CA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外圈</a:t>
              </a:r>
              <a:r>
                <a:rPr lang="en-US" altLang="zh-CN" strike="noStrike" noProof="1">
                  <a:solidFill>
                    <a:srgbClr val="005CA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Pad(24)</a:t>
              </a:r>
              <a:endParaRPr lang="en-US" altLang="zh-CN" strike="noStrike" noProof="1">
                <a:solidFill>
                  <a:srgbClr val="005CA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65" name="直角上箭头 64"/>
          <p:cNvSpPr/>
          <p:nvPr/>
        </p:nvSpPr>
        <p:spPr>
          <a:xfrm rot="10800000">
            <a:off x="10845800" y="2837180"/>
            <a:ext cx="699770" cy="903605"/>
          </a:xfrm>
          <a:prstGeom prst="bentUpArrow">
            <a:avLst/>
          </a:prstGeom>
          <a:ln>
            <a:solidFill>
              <a:schemeClr val="tx1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4" name="文本框 106"/>
          <p:cNvSpPr txBox="1"/>
          <p:nvPr/>
        </p:nvSpPr>
        <p:spPr>
          <a:xfrm>
            <a:off x="0" y="6353810"/>
            <a:ext cx="12192000" cy="523875"/>
          </a:xfrm>
          <a:prstGeom prst="rect">
            <a:avLst/>
          </a:prstGeom>
          <a:solidFill>
            <a:srgbClr val="2F5597"/>
          </a:solidFill>
          <a:ln>
            <a:solidFill>
              <a:srgbClr val="2F5597"/>
            </a:solidFill>
          </a:ln>
        </p:spPr>
        <p:txBody>
          <a:bodyPr wrap="square" rtlCol="0">
            <a:noAutofit/>
          </a:bodyPr>
          <a:p>
            <a:endParaRPr lang="zh-CN" altLang="en-US" dirty="0"/>
          </a:p>
        </p:txBody>
      </p:sp>
      <p:sp>
        <p:nvSpPr>
          <p:cNvPr id="1048771" name="日期占位符 465"/>
          <p:cNvSpPr>
            <a:spLocks noGrp="1"/>
          </p:cNvSpPr>
          <p:nvPr>
            <p:ph type="dt" sz="half" idx="10"/>
          </p:nvPr>
        </p:nvSpPr>
        <p:spPr>
          <a:xfrm>
            <a:off x="504190" y="6432232"/>
            <a:ext cx="2743200" cy="365125"/>
          </a:xfrm>
        </p:spPr>
        <p:txBody>
          <a:bodyPr/>
          <a:p>
            <a:fld id="{9EC417A9-66AE-49E2-8111-6AE8608D06B0}" type="datetime1">
              <a:rPr lang="zh-CN" altLang="en-US" sz="2400" b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</a:fld>
            <a:endParaRPr lang="zh-CN" altLang="en-US" sz="2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48772" name="灯片编号占位符 466"/>
          <p:cNvSpPr>
            <a:spLocks noGrp="1"/>
          </p:cNvSpPr>
          <p:nvPr>
            <p:ph type="sldNum" sz="quarter" idx="12"/>
          </p:nvPr>
        </p:nvSpPr>
        <p:spPr>
          <a:xfrm>
            <a:off x="8953500" y="6432550"/>
            <a:ext cx="2743200" cy="365125"/>
          </a:xfrm>
        </p:spPr>
        <p:txBody>
          <a:bodyPr/>
          <a:p>
            <a:fld id="{F1078852-6AA2-4A34-87E9-834D7078B962}" type="slidenum">
              <a:rPr lang="zh-CN" altLang="en-US" sz="2400" b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</a:fld>
            <a:endParaRPr lang="zh-CN" altLang="en-US" sz="2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94" name="组合 80"/>
          <p:cNvGrpSpPr/>
          <p:nvPr/>
        </p:nvGrpSpPr>
        <p:grpSpPr>
          <a:xfrm>
            <a:off x="4995545" y="6349365"/>
            <a:ext cx="2182495" cy="508635"/>
            <a:chOff x="76140" y="6477345"/>
            <a:chExt cx="1947504" cy="400109"/>
          </a:xfrm>
        </p:grpSpPr>
        <p:pic>
          <p:nvPicPr>
            <p:cNvPr id="2097182" name="图片 81"/>
            <p:cNvPicPr>
              <a:picLocks noChangeAspect="1"/>
            </p:cNvPicPr>
            <p:nvPr/>
          </p:nvPicPr>
          <p:blipFill>
            <a:blip r:embed="rId1" cstate="print">
              <a:biLevel thresh="25000"/>
            </a:blip>
            <a:stretch>
              <a:fillRect/>
            </a:stretch>
          </p:blipFill>
          <p:spPr>
            <a:xfrm>
              <a:off x="76140" y="6477345"/>
              <a:ext cx="435738" cy="400109"/>
            </a:xfrm>
            <a:prstGeom prst="rect">
              <a:avLst/>
            </a:prstGeom>
          </p:spPr>
        </p:pic>
        <p:pic>
          <p:nvPicPr>
            <p:cNvPr id="2097183" name="图片 85"/>
            <p:cNvPicPr>
              <a:picLocks noChangeAspect="1"/>
            </p:cNvPicPr>
            <p:nvPr/>
          </p:nvPicPr>
          <p:blipFill rotWithShape="1">
            <a:blip r:embed="rId2">
              <a:biLevel thresh="25000"/>
            </a:blip>
            <a:srcRect l="1" t="6582" r="-25334" b="26979"/>
            <a:stretch>
              <a:fillRect/>
            </a:stretch>
          </p:blipFill>
          <p:spPr>
            <a:xfrm>
              <a:off x="414611" y="6477345"/>
              <a:ext cx="724874" cy="380655"/>
            </a:xfrm>
            <a:prstGeom prst="rect">
              <a:avLst/>
            </a:prstGeom>
          </p:spPr>
        </p:pic>
        <p:pic>
          <p:nvPicPr>
            <p:cNvPr id="2097184" name="图片 107"/>
            <p:cNvPicPr>
              <a:picLocks noChangeAspect="1"/>
            </p:cNvPicPr>
            <p:nvPr/>
          </p:nvPicPr>
          <p:blipFill rotWithShape="1">
            <a:blip r:embed="rId3">
              <a:biLevel thresh="25000"/>
            </a:blip>
            <a:srcRect l="32814" t="12432" r="55484" b="78542"/>
            <a:stretch>
              <a:fillRect/>
            </a:stretch>
          </p:blipFill>
          <p:spPr>
            <a:xfrm rot="1259126">
              <a:off x="895509" y="6508504"/>
              <a:ext cx="402920" cy="310802"/>
            </a:xfrm>
            <a:prstGeom prst="rect">
              <a:avLst/>
            </a:prstGeom>
          </p:spPr>
        </p:pic>
        <p:pic>
          <p:nvPicPr>
            <p:cNvPr id="2097185" name="图片 108"/>
            <p:cNvPicPr>
              <a:picLocks noChangeAspect="1"/>
            </p:cNvPicPr>
            <p:nvPr/>
          </p:nvPicPr>
          <p:blipFill rotWithShape="1">
            <a:blip r:embed="rId4"/>
            <a:srcRect t="-1" b="16526"/>
            <a:stretch>
              <a:fillRect/>
            </a:stretch>
          </p:blipFill>
          <p:spPr>
            <a:xfrm rot="589386">
              <a:off x="1256498" y="6481317"/>
              <a:ext cx="388026" cy="326437"/>
            </a:xfrm>
            <a:prstGeom prst="rect">
              <a:avLst/>
            </a:prstGeom>
          </p:spPr>
        </p:pic>
        <p:pic>
          <p:nvPicPr>
            <p:cNvPr id="2097186" name="图片 109"/>
            <p:cNvPicPr>
              <a:picLocks noChangeAspect="1"/>
            </p:cNvPicPr>
            <p:nvPr/>
          </p:nvPicPr>
          <p:blipFill rotWithShape="1">
            <a:blip r:embed="rId5"/>
            <a:srcRect t="18211" b="8984"/>
            <a:stretch>
              <a:fillRect/>
            </a:stretch>
          </p:blipFill>
          <p:spPr>
            <a:xfrm>
              <a:off x="1554468" y="6496881"/>
              <a:ext cx="469176" cy="341581"/>
            </a:xfrm>
            <a:prstGeom prst="rect">
              <a:avLst/>
            </a:prstGeom>
          </p:spPr>
        </p:pic>
      </p:grpSp>
      <p:grpSp>
        <p:nvGrpSpPr>
          <p:cNvPr id="69" name="组合 5"/>
          <p:cNvGrpSpPr/>
          <p:nvPr/>
        </p:nvGrpSpPr>
        <p:grpSpPr>
          <a:xfrm>
            <a:off x="0" y="-5715"/>
            <a:ext cx="6096000" cy="573405"/>
            <a:chOff x="0" y="-9"/>
            <a:chExt cx="9600" cy="903"/>
          </a:xfrm>
        </p:grpSpPr>
        <p:sp>
          <p:nvSpPr>
            <p:cNvPr id="1048708" name="五边形 4"/>
            <p:cNvSpPr/>
            <p:nvPr>
              <p:custDataLst>
                <p:tags r:id="rId6"/>
              </p:custDataLst>
            </p:nvPr>
          </p:nvSpPr>
          <p:spPr bwMode="auto">
            <a:xfrm>
              <a:off x="0" y="-9"/>
              <a:ext cx="9600" cy="903"/>
            </a:xfrm>
            <a:custGeom>
              <a:avLst/>
              <a:gdLst>
                <a:gd name="T0" fmla="*/ 0 w 1496257"/>
                <a:gd name="T1" fmla="*/ 0 h 288032"/>
                <a:gd name="T2" fmla="*/ 2147483647 w 1496257"/>
                <a:gd name="T3" fmla="*/ 0 h 288032"/>
                <a:gd name="T4" fmla="*/ 2147483647 w 1496257"/>
                <a:gd name="T5" fmla="*/ 2147483647 h 288032"/>
                <a:gd name="T6" fmla="*/ 2147483647 w 1496257"/>
                <a:gd name="T7" fmla="*/ 2147483647 h 288032"/>
                <a:gd name="T8" fmla="*/ 0 w 1496257"/>
                <a:gd name="T9" fmla="*/ 2147483647 h 288032"/>
                <a:gd name="T10" fmla="*/ 0 w 1496257"/>
                <a:gd name="T11" fmla="*/ 0 h 2880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96257"/>
                <a:gd name="T19" fmla="*/ 0 h 288032"/>
                <a:gd name="T20" fmla="*/ 1496257 w 1496257"/>
                <a:gd name="T21" fmla="*/ 288032 h 2880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96257" h="288032">
                  <a:moveTo>
                    <a:pt x="0" y="0"/>
                  </a:moveTo>
                  <a:lnTo>
                    <a:pt x="1496257" y="0"/>
                  </a:lnTo>
                  <a:lnTo>
                    <a:pt x="1335473" y="144016"/>
                  </a:lnTo>
                  <a:lnTo>
                    <a:pt x="1191457" y="288032"/>
                  </a:lnTo>
                  <a:lnTo>
                    <a:pt x="0" y="2880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9pPr>
            </a:lstStyle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48709" name="文本框 4"/>
            <p:cNvSpPr txBox="1"/>
            <p:nvPr/>
          </p:nvSpPr>
          <p:spPr>
            <a:xfrm>
              <a:off x="497" y="37"/>
              <a:ext cx="683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FTPC-LaBr</a:t>
              </a:r>
              <a:r>
                <a:rPr lang="zh-CN" altLang="en-US" sz="2800" b="1" baseline="-250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3</a:t>
              </a:r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探测器的结构</a:t>
              </a:r>
              <a:endPara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40" name="文本框 39"/>
          <p:cNvSpPr txBox="1"/>
          <p:nvPr/>
        </p:nvSpPr>
        <p:spPr>
          <a:xfrm>
            <a:off x="210438" y="704135"/>
            <a:ext cx="3363598" cy="55308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电子学与数据获取系统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309858" y="575365"/>
            <a:ext cx="2952121" cy="55308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缓发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γ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辅助测量系统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7763274" y="1158155"/>
            <a:ext cx="3846676" cy="2110955"/>
            <a:chOff x="7808544" y="1097469"/>
            <a:chExt cx="3962541" cy="2456577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1" t="4867" r="9905"/>
            <a:stretch>
              <a:fillRect/>
            </a:stretch>
          </p:blipFill>
          <p:spPr>
            <a:xfrm>
              <a:off x="8861992" y="1097469"/>
              <a:ext cx="2909093" cy="2456577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13" t="11217" r="25206" b="5334"/>
            <a:stretch>
              <a:fillRect/>
            </a:stretch>
          </p:blipFill>
          <p:spPr>
            <a:xfrm>
              <a:off x="7808544" y="1097469"/>
              <a:ext cx="1056883" cy="2456461"/>
            </a:xfrm>
            <a:prstGeom prst="rect">
              <a:avLst/>
            </a:prstGeom>
          </p:spPr>
        </p:pic>
        <p:grpSp>
          <p:nvGrpSpPr>
            <p:cNvPr id="11" name="组合 10"/>
            <p:cNvGrpSpPr/>
            <p:nvPr/>
          </p:nvGrpSpPr>
          <p:grpSpPr>
            <a:xfrm>
              <a:off x="8861992" y="1594611"/>
              <a:ext cx="2909093" cy="1026744"/>
              <a:chOff x="1716534" y="4575657"/>
              <a:chExt cx="2909093" cy="1026744"/>
            </a:xfrm>
          </p:grpSpPr>
          <p:sp>
            <p:nvSpPr>
              <p:cNvPr id="48" name="矩形: 圆角 47"/>
              <p:cNvSpPr/>
              <p:nvPr/>
            </p:nvSpPr>
            <p:spPr>
              <a:xfrm>
                <a:off x="1716534" y="4575658"/>
                <a:ext cx="517110" cy="1026743"/>
              </a:xfrm>
              <a:prstGeom prst="roundRect">
                <a:avLst/>
              </a:prstGeom>
              <a:noFill/>
              <a:ln w="47625">
                <a:solidFill>
                  <a:srgbClr val="E4EE1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rgbClr val="0000FF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矩形: 圆角 11"/>
              <p:cNvSpPr/>
              <p:nvPr/>
            </p:nvSpPr>
            <p:spPr>
              <a:xfrm>
                <a:off x="4108517" y="4575657"/>
                <a:ext cx="517110" cy="1026743"/>
              </a:xfrm>
              <a:prstGeom prst="roundRect">
                <a:avLst/>
              </a:prstGeom>
              <a:noFill/>
              <a:ln w="47625">
                <a:solidFill>
                  <a:srgbClr val="E4EE1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rgbClr val="0000FF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sp>
        <p:nvSpPr>
          <p:cNvPr id="52" name="文本框 51"/>
          <p:cNvSpPr txBox="1"/>
          <p:nvPr/>
        </p:nvSpPr>
        <p:spPr>
          <a:xfrm>
            <a:off x="7589719" y="5727263"/>
            <a:ext cx="4325015" cy="369332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kern="100" dirty="0">
                <a:latin typeface="微软雅黑" panose="020B0503020204020204" charset="-122"/>
                <a:ea typeface="微软雅黑" panose="020B0503020204020204" charset="-122"/>
              </a:rPr>
              <a:t>确保闪烁体探测器中晶体与靶平齐放置</a:t>
            </a:r>
            <a:endParaRPr lang="zh-CN" altLang="en-US" kern="1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386178" y="3688276"/>
            <a:ext cx="6312381" cy="2140729"/>
            <a:chOff x="286761" y="1524460"/>
            <a:chExt cx="6312381" cy="2140729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761" y="1667851"/>
              <a:ext cx="5679363" cy="1997338"/>
            </a:xfrm>
            <a:prstGeom prst="rect">
              <a:avLst/>
            </a:prstGeom>
            <a:noFill/>
          </p:spPr>
        </p:pic>
        <p:grpSp>
          <p:nvGrpSpPr>
            <p:cNvPr id="59" name="组合 58"/>
            <p:cNvGrpSpPr/>
            <p:nvPr/>
          </p:nvGrpSpPr>
          <p:grpSpPr>
            <a:xfrm>
              <a:off x="4543689" y="1524460"/>
              <a:ext cx="2055453" cy="1504917"/>
              <a:chOff x="4543689" y="1524460"/>
              <a:chExt cx="2055453" cy="1504917"/>
            </a:xfrm>
          </p:grpSpPr>
          <p:cxnSp>
            <p:nvCxnSpPr>
              <p:cNvPr id="20" name="直接箭头连接符 19"/>
              <p:cNvCxnSpPr/>
              <p:nvPr/>
            </p:nvCxnSpPr>
            <p:spPr>
              <a:xfrm flipH="1">
                <a:off x="6037768" y="3029377"/>
                <a:ext cx="556413" cy="0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>
                <a:off x="6315974" y="1753209"/>
                <a:ext cx="283168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flipV="1">
                <a:off x="6594181" y="1744844"/>
                <a:ext cx="0" cy="1284533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5" name="组合 54"/>
              <p:cNvGrpSpPr/>
              <p:nvPr/>
            </p:nvGrpSpPr>
            <p:grpSpPr>
              <a:xfrm>
                <a:off x="4543689" y="1524460"/>
                <a:ext cx="1897880" cy="896187"/>
                <a:chOff x="4579719" y="1528552"/>
                <a:chExt cx="1897880" cy="830997"/>
              </a:xfrm>
            </p:grpSpPr>
            <p:sp>
              <p:nvSpPr>
                <p:cNvPr id="53" name="矩形 52"/>
                <p:cNvSpPr/>
                <p:nvPr/>
              </p:nvSpPr>
              <p:spPr>
                <a:xfrm>
                  <a:off x="4650931" y="1554830"/>
                  <a:ext cx="1672492" cy="717561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54" name="文本框 53"/>
                <p:cNvSpPr txBox="1"/>
                <p:nvPr/>
              </p:nvSpPr>
              <p:spPr>
                <a:xfrm>
                  <a:off x="4579719" y="1528552"/>
                  <a:ext cx="1897880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p>
                  <a:r>
                    <a:rPr lang="zh-CN" altLang="en-US" sz="1600" kern="100" dirty="0">
                      <a:effectLst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灵敏区：</a:t>
                  </a:r>
                  <a:endParaRPr lang="en-US" altLang="zh-CN" sz="1600" kern="100" dirty="0">
                    <a:effectLst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endParaRPr>
                </a:p>
                <a:p>
                  <a:r>
                    <a:rPr lang="en-US" altLang="zh-CN" sz="1600" kern="100" dirty="0">
                      <a:effectLst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200mm×100mm</a:t>
                  </a:r>
                  <a:endParaRPr lang="en-US" altLang="zh-CN" sz="1600" kern="100" dirty="0">
                    <a:effectLst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endParaRPr>
                </a:p>
                <a:p>
                  <a:r>
                    <a:rPr lang="zh-CN" altLang="en-US" sz="1600" kern="100" dirty="0">
                      <a:effectLst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读出电极：</a:t>
                  </a:r>
                  <a:r>
                    <a:rPr lang="en-US" altLang="zh-CN" sz="1600" kern="100" dirty="0">
                      <a:effectLst/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 1633</a:t>
                  </a:r>
                  <a:endParaRPr lang="en-US" altLang="zh-CN" sz="16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endParaRPr>
                </a:p>
              </p:txBody>
            </p:sp>
          </p:grpSp>
        </p:grpSp>
      </p:grpSp>
      <p:sp>
        <p:nvSpPr>
          <p:cNvPr id="62" name="文本框 61"/>
          <p:cNvSpPr txBox="1"/>
          <p:nvPr/>
        </p:nvSpPr>
        <p:spPr>
          <a:xfrm>
            <a:off x="378460" y="1257935"/>
            <a:ext cx="4053205" cy="2073910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indent="0" algn="l" fontAlgn="auto">
              <a:lnSpc>
                <a:spcPct val="150000"/>
              </a:lnSpc>
            </a:pP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APV-25</a:t>
            </a:r>
            <a:r>
              <a:rPr lang="zh-CN" altLang="en-US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芯片</a:t>
            </a: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</a:t>
            </a:r>
            <a:r>
              <a:rPr lang="en-US" altLang="zh-CN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128</a:t>
            </a:r>
            <a:r>
              <a:rPr lang="zh-CN" altLang="zh-CN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通道</a:t>
            </a: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)</a:t>
            </a:r>
            <a:endParaRPr lang="en-US" altLang="zh-CN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fontAlgn="auto">
              <a:lnSpc>
                <a:spcPct val="150000"/>
              </a:lnSpc>
            </a:pP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种工作模式：反卷积模式、峰值模式、</a:t>
            </a:r>
            <a:endParaRPr lang="zh-CN" altLang="en-US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 fontAlgn="auto">
              <a:lnSpc>
                <a:spcPct val="150000"/>
              </a:lnSpc>
            </a:pPr>
            <a:r>
              <a:rPr lang="zh-CN" altLang="en-US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</a:t>
            </a:r>
            <a:r>
              <a:rPr lang="zh-CN" altLang="en-US" b="1" kern="100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多重模式</a:t>
            </a:r>
            <a:endParaRPr lang="zh-CN" altLang="en-US" b="1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fontAlgn="auto">
              <a:lnSpc>
                <a:spcPct val="150000"/>
              </a:lnSpc>
            </a:pPr>
            <a:r>
              <a:rPr lang="zh-CN" altLang="en-US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采样频率：</a:t>
            </a:r>
            <a:r>
              <a:rPr lang="en-US" altLang="zh-CN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40 MHz</a:t>
            </a:r>
            <a:endParaRPr lang="en-US" altLang="zh-CN" kern="100" dirty="0"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 fontAlgn="auto">
              <a:lnSpc>
                <a:spcPct val="150000"/>
              </a:lnSpc>
            </a:pPr>
            <a:r>
              <a:rPr lang="zh-CN" altLang="en-US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最大存储时间深度：</a:t>
            </a:r>
            <a:r>
              <a:rPr lang="en-US" altLang="zh-CN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4.8μs</a:t>
            </a:r>
            <a:endParaRPr lang="en-US" altLang="zh-CN" kern="100" dirty="0"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763274" y="3562338"/>
            <a:ext cx="3846676" cy="2109627"/>
            <a:chOff x="7372114" y="3917938"/>
            <a:chExt cx="3846676" cy="2109627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72114" y="3917938"/>
              <a:ext cx="3846676" cy="2109627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8855075" y="5578371"/>
              <a:ext cx="962025" cy="265462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TPC</a:t>
              </a:r>
              <a:endPara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766310" y="1257935"/>
            <a:ext cx="2679700" cy="2011680"/>
            <a:chOff x="3621126" y="4234539"/>
            <a:chExt cx="2757138" cy="2059855"/>
          </a:xfrm>
        </p:grpSpPr>
        <p:grpSp>
          <p:nvGrpSpPr>
            <p:cNvPr id="4" name="组合 3"/>
            <p:cNvGrpSpPr/>
            <p:nvPr/>
          </p:nvGrpSpPr>
          <p:grpSpPr>
            <a:xfrm>
              <a:off x="3621126" y="4234539"/>
              <a:ext cx="2757138" cy="2059855"/>
              <a:chOff x="4134970" y="4353809"/>
              <a:chExt cx="2757138" cy="2059855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4134970" y="4353809"/>
                <a:ext cx="1844228" cy="2059855"/>
                <a:chOff x="4342136" y="4218532"/>
                <a:chExt cx="1844228" cy="2059855"/>
              </a:xfrm>
            </p:grpSpPr>
            <p:pic>
              <p:nvPicPr>
                <p:cNvPr id="6" name="图片 5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609647" y="4218532"/>
                  <a:ext cx="1576717" cy="2059855"/>
                </a:xfrm>
                <a:prstGeom prst="rect">
                  <a:avLst/>
                </a:prstGeom>
              </p:spPr>
            </p:pic>
            <p:sp>
              <p:nvSpPr>
                <p:cNvPr id="9" name="文本框 8"/>
                <p:cNvSpPr txBox="1"/>
                <p:nvPr/>
              </p:nvSpPr>
              <p:spPr>
                <a:xfrm>
                  <a:off x="4342136" y="4381394"/>
                  <a:ext cx="421699" cy="9441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ctr"/>
                  <a:r>
                    <a:rPr lang="en-US" altLang="zh-CN" dirty="0"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X</a:t>
                  </a:r>
                  <a:r>
                    <a:rPr lang="zh-CN" altLang="en-US" dirty="0"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波形</a:t>
                  </a:r>
                  <a:endParaRPr lang="zh-CN" altLang="en-US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endParaRPr>
                </a:p>
              </p:txBody>
            </p: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3" name="文本框 12"/>
                  <p:cNvSpPr txBox="1"/>
                  <p:nvPr/>
                </p:nvSpPr>
                <p:spPr>
                  <a:xfrm>
                    <a:off x="5389605" y="4511821"/>
                    <a:ext cx="1502503" cy="3771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zh-CN" altLang="en-US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rPr>
                      <a:t>时间常数：</a:t>
                    </a:r>
                    <a14:m>
                      <m:oMath xmlns:m="http://schemas.openxmlformats.org/officeDocument/2006/math">
                        <m:r>
                          <a:rPr lang="zh-CN" altLang="en-US" i="1" smtClean="0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𝜏</m:t>
                        </m:r>
                      </m:oMath>
                    </a14:m>
                    <a:endParaRPr lang="zh-CN" altLang="en-US" dirty="0"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endParaRPr>
                  </a:p>
                </p:txBody>
              </p:sp>
            </mc:Choice>
            <mc:Fallback>
              <p:sp>
                <p:nvSpPr>
                  <p:cNvPr id="13" name="文本框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89605" y="4511821"/>
                    <a:ext cx="1502503" cy="377120"/>
                  </a:xfrm>
                  <a:prstGeom prst="rect">
                    <a:avLst/>
                  </a:prstGeom>
                  <a:blipFill rotWithShape="1">
                    <a:blip r:embed="rId12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5" name="直接箭头连接符 14"/>
            <p:cNvCxnSpPr/>
            <p:nvPr/>
          </p:nvCxnSpPr>
          <p:spPr>
            <a:xfrm flipV="1">
              <a:off x="4858737" y="4925223"/>
              <a:ext cx="421698" cy="5605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组合 3"/>
          <p:cNvGrpSpPr/>
          <p:nvPr/>
        </p:nvGrpSpPr>
        <p:grpSpPr>
          <a:xfrm>
            <a:off x="0" y="-5715"/>
            <a:ext cx="5586730" cy="573405"/>
            <a:chOff x="0" y="-9"/>
            <a:chExt cx="6107" cy="903"/>
          </a:xfrm>
        </p:grpSpPr>
        <p:sp>
          <p:nvSpPr>
            <p:cNvPr id="1048773" name="五边形 4"/>
            <p:cNvSpPr/>
            <p:nvPr>
              <p:custDataLst>
                <p:tags r:id="rId1"/>
              </p:custDataLst>
            </p:nvPr>
          </p:nvSpPr>
          <p:spPr bwMode="auto">
            <a:xfrm>
              <a:off x="0" y="-9"/>
              <a:ext cx="6107" cy="903"/>
            </a:xfrm>
            <a:custGeom>
              <a:avLst/>
              <a:gdLst>
                <a:gd name="T0" fmla="*/ 0 w 1496257"/>
                <a:gd name="T1" fmla="*/ 0 h 288032"/>
                <a:gd name="T2" fmla="*/ 2147483647 w 1496257"/>
                <a:gd name="T3" fmla="*/ 0 h 288032"/>
                <a:gd name="T4" fmla="*/ 2147483647 w 1496257"/>
                <a:gd name="T5" fmla="*/ 2147483647 h 288032"/>
                <a:gd name="T6" fmla="*/ 2147483647 w 1496257"/>
                <a:gd name="T7" fmla="*/ 2147483647 h 288032"/>
                <a:gd name="T8" fmla="*/ 0 w 1496257"/>
                <a:gd name="T9" fmla="*/ 2147483647 h 288032"/>
                <a:gd name="T10" fmla="*/ 0 w 1496257"/>
                <a:gd name="T11" fmla="*/ 0 h 2880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96257"/>
                <a:gd name="T19" fmla="*/ 0 h 288032"/>
                <a:gd name="T20" fmla="*/ 1496257 w 1496257"/>
                <a:gd name="T21" fmla="*/ 288032 h 2880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96257" h="288032">
                  <a:moveTo>
                    <a:pt x="0" y="0"/>
                  </a:moveTo>
                  <a:lnTo>
                    <a:pt x="1496257" y="0"/>
                  </a:lnTo>
                  <a:lnTo>
                    <a:pt x="1335473" y="144016"/>
                  </a:lnTo>
                  <a:lnTo>
                    <a:pt x="1191457" y="288032"/>
                  </a:lnTo>
                  <a:lnTo>
                    <a:pt x="0" y="2880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9pPr>
            </a:lstStyle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48774" name="文本框 7"/>
            <p:cNvSpPr txBox="1"/>
            <p:nvPr/>
          </p:nvSpPr>
          <p:spPr>
            <a:xfrm>
              <a:off x="327" y="37"/>
              <a:ext cx="480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探测器的性能测试与标定</a:t>
              </a:r>
              <a:endParaRPr 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1048776" name="文本框 5"/>
          <p:cNvSpPr txBox="1"/>
          <p:nvPr/>
        </p:nvSpPr>
        <p:spPr>
          <a:xfrm>
            <a:off x="0" y="6353810"/>
            <a:ext cx="12192000" cy="523875"/>
          </a:xfrm>
          <a:prstGeom prst="rect">
            <a:avLst/>
          </a:prstGeom>
          <a:solidFill>
            <a:srgbClr val="2F5597"/>
          </a:solidFill>
          <a:ln>
            <a:solidFill>
              <a:srgbClr val="2F5597"/>
            </a:solidFill>
          </a:ln>
        </p:spPr>
        <p:txBody>
          <a:bodyPr wrap="square" rtlCol="0">
            <a:noAutofit/>
          </a:bodyPr>
          <a:p>
            <a:endParaRPr lang="zh-CN" altLang="en-US" dirty="0"/>
          </a:p>
        </p:txBody>
      </p:sp>
      <p:sp>
        <p:nvSpPr>
          <p:cNvPr id="1048785" name="日期占位符 465"/>
          <p:cNvSpPr>
            <a:spLocks noGrp="1"/>
          </p:cNvSpPr>
          <p:nvPr>
            <p:ph type="dt" sz="half" idx="10"/>
          </p:nvPr>
        </p:nvSpPr>
        <p:spPr>
          <a:xfrm>
            <a:off x="504190" y="6432232"/>
            <a:ext cx="2743200" cy="365125"/>
          </a:xfrm>
        </p:spPr>
        <p:txBody>
          <a:bodyPr/>
          <a:p>
            <a:fld id="{9EC417A9-66AE-49E2-8111-6AE8608D06B0}" type="datetime1">
              <a:rPr lang="zh-CN" altLang="en-US" sz="2400" b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</a:fld>
            <a:endParaRPr lang="zh-CN" altLang="en-US" sz="2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48786" name="灯片编号占位符 466"/>
          <p:cNvSpPr>
            <a:spLocks noGrp="1"/>
          </p:cNvSpPr>
          <p:nvPr>
            <p:ph type="sldNum" sz="quarter" idx="12"/>
          </p:nvPr>
        </p:nvSpPr>
        <p:spPr>
          <a:xfrm>
            <a:off x="8953500" y="6432550"/>
            <a:ext cx="2743200" cy="365125"/>
          </a:xfrm>
        </p:spPr>
        <p:txBody>
          <a:bodyPr/>
          <a:p>
            <a:fld id="{F1078852-6AA2-4A34-87E9-834D7078B962}" type="slidenum">
              <a:rPr lang="zh-CN" altLang="en-US" sz="2400" b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</a:fld>
            <a:endParaRPr lang="zh-CN" altLang="en-US" sz="2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99" name="组合 36"/>
          <p:cNvGrpSpPr/>
          <p:nvPr/>
        </p:nvGrpSpPr>
        <p:grpSpPr>
          <a:xfrm>
            <a:off x="4995545" y="6349365"/>
            <a:ext cx="2182495" cy="508635"/>
            <a:chOff x="76140" y="6477345"/>
            <a:chExt cx="1947504" cy="400109"/>
          </a:xfrm>
        </p:grpSpPr>
        <p:pic>
          <p:nvPicPr>
            <p:cNvPr id="2097189" name="图片 37"/>
            <p:cNvPicPr>
              <a:picLocks noChangeAspect="1"/>
            </p:cNvPicPr>
            <p:nvPr/>
          </p:nvPicPr>
          <p:blipFill>
            <a:blip r:embed="rId2" cstate="print">
              <a:biLevel thresh="25000"/>
            </a:blip>
            <a:stretch>
              <a:fillRect/>
            </a:stretch>
          </p:blipFill>
          <p:spPr>
            <a:xfrm>
              <a:off x="76140" y="6477345"/>
              <a:ext cx="435738" cy="400109"/>
            </a:xfrm>
            <a:prstGeom prst="rect">
              <a:avLst/>
            </a:prstGeom>
          </p:spPr>
        </p:pic>
        <p:pic>
          <p:nvPicPr>
            <p:cNvPr id="2097190" name="图片 38"/>
            <p:cNvPicPr>
              <a:picLocks noChangeAspect="1"/>
            </p:cNvPicPr>
            <p:nvPr/>
          </p:nvPicPr>
          <p:blipFill rotWithShape="1">
            <a:blip r:embed="rId3">
              <a:biLevel thresh="25000"/>
            </a:blip>
            <a:srcRect l="1" t="6582" r="-25334" b="26979"/>
            <a:stretch>
              <a:fillRect/>
            </a:stretch>
          </p:blipFill>
          <p:spPr>
            <a:xfrm>
              <a:off x="414611" y="6477345"/>
              <a:ext cx="724874" cy="380655"/>
            </a:xfrm>
            <a:prstGeom prst="rect">
              <a:avLst/>
            </a:prstGeom>
          </p:spPr>
        </p:pic>
        <p:pic>
          <p:nvPicPr>
            <p:cNvPr id="2097191" name="图片 40"/>
            <p:cNvPicPr>
              <a:picLocks noChangeAspect="1"/>
            </p:cNvPicPr>
            <p:nvPr/>
          </p:nvPicPr>
          <p:blipFill rotWithShape="1">
            <a:blip r:embed="rId4">
              <a:biLevel thresh="25000"/>
            </a:blip>
            <a:srcRect l="32814" t="12432" r="55484" b="78542"/>
            <a:stretch>
              <a:fillRect/>
            </a:stretch>
          </p:blipFill>
          <p:spPr>
            <a:xfrm rot="1259126">
              <a:off x="895509" y="6508504"/>
              <a:ext cx="402920" cy="310802"/>
            </a:xfrm>
            <a:prstGeom prst="rect">
              <a:avLst/>
            </a:prstGeom>
          </p:spPr>
        </p:pic>
        <p:pic>
          <p:nvPicPr>
            <p:cNvPr id="2097192" name="图片 43"/>
            <p:cNvPicPr>
              <a:picLocks noChangeAspect="1"/>
            </p:cNvPicPr>
            <p:nvPr/>
          </p:nvPicPr>
          <p:blipFill rotWithShape="1">
            <a:blip r:embed="rId5"/>
            <a:srcRect t="-1" b="16526"/>
            <a:stretch>
              <a:fillRect/>
            </a:stretch>
          </p:blipFill>
          <p:spPr>
            <a:xfrm rot="589386">
              <a:off x="1256498" y="6481317"/>
              <a:ext cx="388026" cy="326437"/>
            </a:xfrm>
            <a:prstGeom prst="rect">
              <a:avLst/>
            </a:prstGeom>
          </p:spPr>
        </p:pic>
        <p:pic>
          <p:nvPicPr>
            <p:cNvPr id="2097193" name="图片 44"/>
            <p:cNvPicPr>
              <a:picLocks noChangeAspect="1"/>
            </p:cNvPicPr>
            <p:nvPr/>
          </p:nvPicPr>
          <p:blipFill rotWithShape="1">
            <a:blip r:embed="rId6"/>
            <a:srcRect t="18211" b="8984"/>
            <a:stretch>
              <a:fillRect/>
            </a:stretch>
          </p:blipFill>
          <p:spPr>
            <a:xfrm>
              <a:off x="1554468" y="6496881"/>
              <a:ext cx="469176" cy="341581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59113" y="645049"/>
            <a:ext cx="46482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FTPC</a:t>
            </a:r>
            <a:r>
              <a:rPr lang="zh-CN" altLang="en-US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工作特性随气压变化情况</a:t>
            </a:r>
            <a:endParaRPr lang="zh-CN" altLang="en-US" sz="2400" b="1" dirty="0">
              <a:solidFill>
                <a:srgbClr val="2F5597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4" name="图片 34" descr="ER-P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b="4910"/>
          <a:stretch>
            <a:fillRect/>
          </a:stretch>
        </p:blipFill>
        <p:spPr>
          <a:xfrm>
            <a:off x="698500" y="3862705"/>
            <a:ext cx="3378835" cy="2460625"/>
          </a:xfrm>
          <a:prstGeom prst="rect">
            <a:avLst/>
          </a:prstGeom>
        </p:spPr>
      </p:pic>
      <p:sp>
        <p:nvSpPr>
          <p:cNvPr id="70662" name="文本框 41"/>
          <p:cNvSpPr txBox="1"/>
          <p:nvPr/>
        </p:nvSpPr>
        <p:spPr>
          <a:xfrm>
            <a:off x="3646170" y="3827145"/>
            <a:ext cx="6230620" cy="5118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algn="ctr">
              <a:lnSpc>
                <a:spcPct val="160000"/>
              </a:lnSpc>
            </a:pP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漂移区约化场强：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E</a:t>
            </a:r>
            <a:r>
              <a:rPr lang="en-US" altLang="zh-CN" sz="20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= E</a:t>
            </a:r>
            <a:r>
              <a:rPr lang="en-US" altLang="zh-CN" sz="20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 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 P</a:t>
            </a:r>
            <a:endParaRPr lang="en-US" altLang="zh-CN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60000"/>
              </a:lnSpc>
            </a:pPr>
            <a:endParaRPr lang="zh-CN" altLang="en-US" sz="20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60000"/>
              </a:lnSpc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en-US" altLang="zh-CN">
                <a:solidFill>
                  <a:srgbClr val="005CA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en-US" altLang="zh-CN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788660" y="368300"/>
            <a:ext cx="5391150" cy="368935"/>
            <a:chOff x="3345" y="2458"/>
            <a:chExt cx="8490" cy="581"/>
          </a:xfrm>
        </p:grpSpPr>
        <p:sp>
          <p:nvSpPr>
            <p:cNvPr id="6" name="文本框 5"/>
            <p:cNvSpPr txBox="1"/>
            <p:nvPr/>
          </p:nvSpPr>
          <p:spPr>
            <a:xfrm>
              <a:off x="3345" y="2459"/>
              <a:ext cx="3071" cy="580"/>
            </a:xfrm>
            <a:prstGeom prst="rect">
              <a:avLst/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n-US" altLang="zh-CN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GEM</a:t>
              </a:r>
              <a:r>
                <a:rPr lang="zh-CN" altLang="en-US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膜间电压</a:t>
              </a:r>
              <a:endParaRPr lang="zh-CN" altLang="en-US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" name="文本框 0"/>
            <p:cNvSpPr txBox="1"/>
            <p:nvPr/>
          </p:nvSpPr>
          <p:spPr>
            <a:xfrm>
              <a:off x="7622" y="2458"/>
              <a:ext cx="4213" cy="580"/>
            </a:xfrm>
            <a:prstGeom prst="rect">
              <a:avLst/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zh-CN" altLang="en-US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峰位</a:t>
              </a:r>
              <a:r>
                <a:rPr lang="en-US" altLang="zh-CN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&amp; </a:t>
              </a:r>
              <a:r>
                <a:rPr lang="zh-CN" altLang="en-US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能量分辨率</a:t>
              </a:r>
              <a:endParaRPr lang="zh-CN" altLang="en-US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cxnSp>
          <p:nvCxnSpPr>
            <p:cNvPr id="9" name="直接箭头连接符 8"/>
            <p:cNvCxnSpPr>
              <a:stCxn id="6" idx="3"/>
              <a:endCxn id="1" idx="1"/>
            </p:cNvCxnSpPr>
            <p:nvPr/>
          </p:nvCxnSpPr>
          <p:spPr>
            <a:xfrm flipV="1">
              <a:off x="6416" y="2748"/>
              <a:ext cx="1206" cy="1"/>
            </a:xfrm>
            <a:prstGeom prst="straightConnector1">
              <a:avLst/>
            </a:prstGeom>
            <a:ln w="285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/>
          <p:cNvSpPr txBox="1"/>
          <p:nvPr/>
        </p:nvSpPr>
        <p:spPr>
          <a:xfrm>
            <a:off x="4889500" y="4476750"/>
            <a:ext cx="62903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最佳工作点</a:t>
            </a:r>
            <a:r>
              <a:rPr lang="en-US" altLang="zh-CN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FTPC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达到最佳能量分辨水平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4695825" y="5166360"/>
            <a:ext cx="6390640" cy="1052830"/>
            <a:chOff x="4629" y="8982"/>
            <a:chExt cx="10064" cy="1658"/>
          </a:xfrm>
        </p:grpSpPr>
        <p:grpSp>
          <p:nvGrpSpPr>
            <p:cNvPr id="19" name="组合 18"/>
            <p:cNvGrpSpPr/>
            <p:nvPr/>
          </p:nvGrpSpPr>
          <p:grpSpPr>
            <a:xfrm>
              <a:off x="4629" y="9225"/>
              <a:ext cx="2591" cy="1104"/>
              <a:chOff x="4802" y="9093"/>
              <a:chExt cx="2591" cy="708"/>
            </a:xfrm>
          </p:grpSpPr>
          <p:sp>
            <p:nvSpPr>
              <p:cNvPr id="12" name="文本框 11"/>
              <p:cNvSpPr txBox="1"/>
              <p:nvPr/>
            </p:nvSpPr>
            <p:spPr>
              <a:xfrm>
                <a:off x="4802" y="9093"/>
                <a:ext cx="2591" cy="708"/>
              </a:xfrm>
              <a:prstGeom prst="rect">
                <a:avLst/>
              </a:prstGeom>
              <a:ln w="158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0">
                <a:noAutofit/>
              </a:bodyPr>
              <a:p>
                <a:pPr algn="ctr"/>
                <a:r>
                  <a:rPr lang="zh-CN" altLang="en-US" sz="2000" b="1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工作气压</a:t>
                </a:r>
                <a:endParaRPr lang="zh-CN" altLang="en-US" sz="2000" b="1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3" name="下箭头 12"/>
              <p:cNvSpPr/>
              <p:nvPr/>
            </p:nvSpPr>
            <p:spPr>
              <a:xfrm>
                <a:off x="7088" y="9182"/>
                <a:ext cx="233" cy="552"/>
              </a:xfrm>
              <a:prstGeom prst="downArrow">
                <a:avLst/>
              </a:prstGeom>
              <a:solidFill>
                <a:schemeClr val="accent1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7590" y="8982"/>
              <a:ext cx="3662" cy="704"/>
              <a:chOff x="7834" y="9095"/>
              <a:chExt cx="3662" cy="704"/>
            </a:xfrm>
          </p:grpSpPr>
          <p:sp>
            <p:nvSpPr>
              <p:cNvPr id="15" name="文本框 14"/>
              <p:cNvSpPr txBox="1"/>
              <p:nvPr/>
            </p:nvSpPr>
            <p:spPr>
              <a:xfrm>
                <a:off x="7834" y="9095"/>
                <a:ext cx="3662" cy="705"/>
              </a:xfrm>
              <a:prstGeom prst="rect">
                <a:avLst/>
              </a:prstGeom>
              <a:ln w="158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0">
                <a:noAutofit/>
              </a:bodyPr>
              <a:p>
                <a:pPr algn="ctr"/>
                <a:r>
                  <a:rPr lang="zh-CN" altLang="en-US" sz="2000" b="1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能量分辨率</a:t>
                </a:r>
                <a:endParaRPr lang="zh-CN" altLang="en-US" sz="2000" b="1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6" name="下箭头 15"/>
              <p:cNvSpPr/>
              <p:nvPr>
                <p:custDataLst>
                  <p:tags r:id="rId9"/>
                </p:custDataLst>
              </p:nvPr>
            </p:nvSpPr>
            <p:spPr>
              <a:xfrm>
                <a:off x="11171" y="9184"/>
                <a:ext cx="233" cy="552"/>
              </a:xfrm>
              <a:prstGeom prst="downArrow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11624" y="9053"/>
              <a:ext cx="3069" cy="1452"/>
            </a:xfrm>
            <a:prstGeom prst="rect">
              <a:avLst/>
            </a:prstGeom>
            <a:ln w="22225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en-US" altLang="zh-CN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</a:t>
              </a:r>
              <a:r>
                <a:rPr lang="zh-CN" altLang="en-US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最佳工作点</a:t>
              </a:r>
              <a:endParaRPr lang="en-US" altLang="zh-CN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r>
                <a:rPr lang="en-US" altLang="zh-CN" b="1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P   :</a:t>
              </a: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400 </a:t>
              </a: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mBar</a:t>
              </a:r>
              <a:endPara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r>
                <a:rPr lang="en-US" altLang="zh-CN" b="1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ER:</a:t>
              </a: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16.7%</a:t>
              </a:r>
              <a:endPara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" name="五角星 17"/>
            <p:cNvSpPr/>
            <p:nvPr/>
          </p:nvSpPr>
          <p:spPr>
            <a:xfrm>
              <a:off x="11737" y="9163"/>
              <a:ext cx="324" cy="322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7591" y="9936"/>
              <a:ext cx="3662" cy="704"/>
              <a:chOff x="7834" y="9095"/>
              <a:chExt cx="3662" cy="704"/>
            </a:xfrm>
          </p:grpSpPr>
          <p:sp>
            <p:nvSpPr>
              <p:cNvPr id="22" name="文本框 21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7834" y="9095"/>
                <a:ext cx="3662" cy="705"/>
              </a:xfrm>
              <a:prstGeom prst="rect">
                <a:avLst/>
              </a:prstGeom>
              <a:ln w="158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 anchorCtr="0">
                <a:noAutofit/>
              </a:bodyPr>
              <a:p>
                <a:pPr algn="ctr"/>
                <a:r>
                  <a:rPr lang="zh-CN" altLang="en-US" b="1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能量分辨率</a:t>
                </a:r>
                <a:endParaRPr lang="zh-CN" altLang="en-US" b="1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23" name="下箭头 22"/>
              <p:cNvSpPr/>
              <p:nvPr>
                <p:custDataLst>
                  <p:tags r:id="rId11"/>
                </p:custDataLst>
              </p:nvPr>
            </p:nvSpPr>
            <p:spPr>
              <a:xfrm rot="10800000">
                <a:off x="11171" y="9184"/>
                <a:ext cx="233" cy="552"/>
              </a:xfrm>
              <a:prstGeom prst="downArrow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cxnSp>
          <p:nvCxnSpPr>
            <p:cNvPr id="24" name="直接箭头连接符 23"/>
            <p:cNvCxnSpPr>
              <a:stCxn id="15" idx="3"/>
            </p:cNvCxnSpPr>
            <p:nvPr/>
          </p:nvCxnSpPr>
          <p:spPr>
            <a:xfrm>
              <a:off x="11252" y="9335"/>
              <a:ext cx="371" cy="147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24"/>
            <p:cNvCxnSpPr>
              <a:endCxn id="22" idx="3"/>
            </p:cNvCxnSpPr>
            <p:nvPr/>
          </p:nvCxnSpPr>
          <p:spPr>
            <a:xfrm flipH="1">
              <a:off x="11253" y="10049"/>
              <a:ext cx="370" cy="24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图片 4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r="6184" b="15782"/>
          <a:stretch>
            <a:fillRect/>
          </a:stretch>
        </p:blipFill>
        <p:spPr>
          <a:xfrm>
            <a:off x="1355725" y="1205230"/>
            <a:ext cx="3929071" cy="27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48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 r="5537" b="14557"/>
          <a:stretch>
            <a:fillRect/>
          </a:stretch>
        </p:blipFill>
        <p:spPr>
          <a:xfrm>
            <a:off x="6785610" y="1205230"/>
            <a:ext cx="3900205" cy="27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6" name="文本框 5"/>
          <p:cNvSpPr txBox="1"/>
          <p:nvPr/>
        </p:nvSpPr>
        <p:spPr>
          <a:xfrm>
            <a:off x="0" y="6353810"/>
            <a:ext cx="12192000" cy="523875"/>
          </a:xfrm>
          <a:prstGeom prst="rect">
            <a:avLst/>
          </a:prstGeom>
          <a:solidFill>
            <a:srgbClr val="2F5597"/>
          </a:solidFill>
          <a:ln>
            <a:solidFill>
              <a:srgbClr val="2F5597"/>
            </a:solidFill>
          </a:ln>
        </p:spPr>
        <p:txBody>
          <a:bodyPr wrap="square" rtlCol="0">
            <a:noAutofit/>
          </a:bodyPr>
          <a:p>
            <a:endParaRPr lang="zh-CN" altLang="en-US" dirty="0"/>
          </a:p>
        </p:txBody>
      </p:sp>
      <p:sp>
        <p:nvSpPr>
          <p:cNvPr id="1048785" name="日期占位符 465"/>
          <p:cNvSpPr>
            <a:spLocks noGrp="1"/>
          </p:cNvSpPr>
          <p:nvPr>
            <p:ph type="dt" sz="half" idx="10"/>
          </p:nvPr>
        </p:nvSpPr>
        <p:spPr>
          <a:xfrm>
            <a:off x="504190" y="6432232"/>
            <a:ext cx="2743200" cy="365125"/>
          </a:xfrm>
        </p:spPr>
        <p:txBody>
          <a:bodyPr/>
          <a:p>
            <a:fld id="{9EC417A9-66AE-49E2-8111-6AE8608D06B0}" type="datetime1">
              <a:rPr lang="zh-CN" altLang="en-US" sz="2400" b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</a:fld>
            <a:endParaRPr lang="zh-CN" altLang="en-US" sz="2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48786" name="灯片编号占位符 466"/>
          <p:cNvSpPr>
            <a:spLocks noGrp="1"/>
          </p:cNvSpPr>
          <p:nvPr>
            <p:ph type="sldNum" sz="quarter" idx="12"/>
          </p:nvPr>
        </p:nvSpPr>
        <p:spPr>
          <a:xfrm>
            <a:off x="8953500" y="6432550"/>
            <a:ext cx="2743200" cy="365125"/>
          </a:xfrm>
        </p:spPr>
        <p:txBody>
          <a:bodyPr/>
          <a:p>
            <a:fld id="{F1078852-6AA2-4A34-87E9-834D7078B962}" type="slidenum">
              <a:rPr lang="zh-CN" altLang="en-US" sz="2400" b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</a:fld>
            <a:endParaRPr lang="zh-CN" altLang="en-US" sz="2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99" name="组合 36"/>
          <p:cNvGrpSpPr/>
          <p:nvPr/>
        </p:nvGrpSpPr>
        <p:grpSpPr>
          <a:xfrm>
            <a:off x="4995545" y="6349365"/>
            <a:ext cx="2182495" cy="508635"/>
            <a:chOff x="76140" y="6477345"/>
            <a:chExt cx="1947504" cy="400109"/>
          </a:xfrm>
        </p:grpSpPr>
        <p:pic>
          <p:nvPicPr>
            <p:cNvPr id="2097189" name="图片 37"/>
            <p:cNvPicPr>
              <a:picLocks noChangeAspect="1"/>
            </p:cNvPicPr>
            <p:nvPr/>
          </p:nvPicPr>
          <p:blipFill>
            <a:blip r:embed="rId1" cstate="print">
              <a:biLevel thresh="25000"/>
            </a:blip>
            <a:stretch>
              <a:fillRect/>
            </a:stretch>
          </p:blipFill>
          <p:spPr>
            <a:xfrm>
              <a:off x="76140" y="6477345"/>
              <a:ext cx="435738" cy="400109"/>
            </a:xfrm>
            <a:prstGeom prst="rect">
              <a:avLst/>
            </a:prstGeom>
          </p:spPr>
        </p:pic>
        <p:pic>
          <p:nvPicPr>
            <p:cNvPr id="2097190" name="图片 38"/>
            <p:cNvPicPr>
              <a:picLocks noChangeAspect="1"/>
            </p:cNvPicPr>
            <p:nvPr/>
          </p:nvPicPr>
          <p:blipFill rotWithShape="1">
            <a:blip r:embed="rId2">
              <a:biLevel thresh="25000"/>
            </a:blip>
            <a:srcRect l="1" t="6582" r="-25334" b="26979"/>
            <a:stretch>
              <a:fillRect/>
            </a:stretch>
          </p:blipFill>
          <p:spPr>
            <a:xfrm>
              <a:off x="414611" y="6477345"/>
              <a:ext cx="724874" cy="380655"/>
            </a:xfrm>
            <a:prstGeom prst="rect">
              <a:avLst/>
            </a:prstGeom>
          </p:spPr>
        </p:pic>
        <p:pic>
          <p:nvPicPr>
            <p:cNvPr id="2097191" name="图片 40"/>
            <p:cNvPicPr>
              <a:picLocks noChangeAspect="1"/>
            </p:cNvPicPr>
            <p:nvPr/>
          </p:nvPicPr>
          <p:blipFill rotWithShape="1">
            <a:blip r:embed="rId3">
              <a:biLevel thresh="25000"/>
            </a:blip>
            <a:srcRect l="32814" t="12432" r="55484" b="78542"/>
            <a:stretch>
              <a:fillRect/>
            </a:stretch>
          </p:blipFill>
          <p:spPr>
            <a:xfrm rot="1259126">
              <a:off x="895509" y="6508504"/>
              <a:ext cx="402920" cy="310802"/>
            </a:xfrm>
            <a:prstGeom prst="rect">
              <a:avLst/>
            </a:prstGeom>
          </p:spPr>
        </p:pic>
        <p:pic>
          <p:nvPicPr>
            <p:cNvPr id="2097192" name="图片 43"/>
            <p:cNvPicPr>
              <a:picLocks noChangeAspect="1"/>
            </p:cNvPicPr>
            <p:nvPr/>
          </p:nvPicPr>
          <p:blipFill rotWithShape="1">
            <a:blip r:embed="rId4"/>
            <a:srcRect t="-1" b="16526"/>
            <a:stretch>
              <a:fillRect/>
            </a:stretch>
          </p:blipFill>
          <p:spPr>
            <a:xfrm rot="589386">
              <a:off x="1256498" y="6481317"/>
              <a:ext cx="388026" cy="326437"/>
            </a:xfrm>
            <a:prstGeom prst="rect">
              <a:avLst/>
            </a:prstGeom>
          </p:spPr>
        </p:pic>
        <p:pic>
          <p:nvPicPr>
            <p:cNvPr id="2097193" name="图片 44"/>
            <p:cNvPicPr>
              <a:picLocks noChangeAspect="1"/>
            </p:cNvPicPr>
            <p:nvPr/>
          </p:nvPicPr>
          <p:blipFill rotWithShape="1">
            <a:blip r:embed="rId5"/>
            <a:srcRect t="18211" b="8984"/>
            <a:stretch>
              <a:fillRect/>
            </a:stretch>
          </p:blipFill>
          <p:spPr>
            <a:xfrm>
              <a:off x="1554468" y="6496881"/>
              <a:ext cx="469176" cy="341581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59113" y="645049"/>
            <a:ext cx="667194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基于</a:t>
            </a:r>
            <a:r>
              <a:rPr lang="en-US" altLang="zh-CN" sz="2400" b="1" baseline="30000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55</a:t>
            </a:r>
            <a:r>
              <a:rPr lang="en-US" altLang="zh-CN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Fe</a:t>
            </a:r>
            <a:r>
              <a:rPr lang="zh-CN" altLang="en-US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产生</a:t>
            </a:r>
            <a:r>
              <a:rPr lang="en-US" altLang="zh-CN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</a:t>
            </a:r>
            <a:r>
              <a:rPr lang="zh-CN" altLang="en-US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射线源的</a:t>
            </a:r>
            <a:r>
              <a:rPr lang="en-US" altLang="zh-CN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FTPC</a:t>
            </a:r>
            <a:r>
              <a:rPr lang="zh-CN" altLang="en-US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性能测试与标定</a:t>
            </a:r>
            <a:endParaRPr lang="zh-CN" altLang="en-US" sz="2400" b="1" dirty="0">
              <a:solidFill>
                <a:srgbClr val="2F5597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6"/>
          <a:srcRect r="7812"/>
          <a:stretch>
            <a:fillRect/>
          </a:stretch>
        </p:blipFill>
        <p:spPr>
          <a:xfrm>
            <a:off x="8188594" y="1299225"/>
            <a:ext cx="3864255" cy="2697587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8327745" y="4013878"/>
            <a:ext cx="3864255" cy="2338966"/>
            <a:chOff x="8327745" y="4162468"/>
            <a:chExt cx="3864255" cy="233896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27745" y="4162468"/>
              <a:ext cx="3864255" cy="2338966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8781682" y="4403259"/>
              <a:ext cx="2508921" cy="368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zh-CN" altLang="en-US" sz="1800" kern="100" dirty="0"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能量分辨：</a:t>
              </a:r>
              <a:r>
                <a:rPr lang="en-US" altLang="zh-CN" sz="1800" kern="100" dirty="0"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R=18%</a:t>
              </a:r>
              <a:endPara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文本框 30"/>
              <p:cNvSpPr txBox="1"/>
              <p:nvPr/>
            </p:nvSpPr>
            <p:spPr>
              <a:xfrm>
                <a:off x="7656195" y="422910"/>
                <a:ext cx="4396740" cy="768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拟合公式：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微软雅黑" panose="020B0503020204020204" charset="-122"/>
                        <a:cs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微软雅黑" panose="020B0503020204020204" charset="-122"/>
                            <a:cs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微软雅黑" panose="020B0503020204020204" charset="-122"/>
                            <a:cs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=(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微软雅黑" panose="020B0503020204020204" charset="-122"/>
                        <a:cs typeface="Cambria Math" panose="02040503050406030204" pitchFamily="18" charset="0"/>
                      </a:rPr>
                      <m:t>𝐴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∗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微软雅黑" panose="020B0503020204020204" charset="-122"/>
                        <a:cs typeface="Cambria Math" panose="02040503050406030204" pitchFamily="18" charset="0"/>
                      </a:rPr>
                      <m:t>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∗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微软雅黑" panose="020B0503020204020204" charset="-122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微软雅黑" panose="020B0503020204020204" charset="-122"/>
                            <a:cs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zh-CN" altLang="en-US" b="0" i="1" smtClean="0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𝜏</m:t>
                        </m:r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)∗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微软雅黑" panose="020B0503020204020204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微软雅黑" panose="020B0503020204020204" charset="-122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微软雅黑" panose="020B0503020204020204" charset="-122"/>
                                    <a:cs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zh-CN" altLang="en-US" i="1"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𝜏</m:t>
                            </m:r>
                          </m:den>
                        </m:f>
                      </m:sup>
                    </m:sSup>
                  </m:oMath>
                </a14:m>
                <a:endParaRPr lang="zh-CN" altLang="en-US" i="1" dirty="0">
                  <a:latin typeface="Cambria Math" panose="02040503050406030204" pitchFamily="18" charset="0"/>
                  <a:ea typeface="微软雅黑" panose="020B0503020204020204" charset="-122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1" name="文本框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6195" y="422910"/>
                <a:ext cx="4396740" cy="76898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组合 31"/>
          <p:cNvGrpSpPr/>
          <p:nvPr/>
        </p:nvGrpSpPr>
        <p:grpSpPr>
          <a:xfrm>
            <a:off x="4231629" y="3799738"/>
            <a:ext cx="4114800" cy="2477729"/>
            <a:chOff x="3742595" y="3662334"/>
            <a:chExt cx="4114800" cy="2477729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5" t="7844" r="1293" b="6011"/>
            <a:stretch>
              <a:fillRect/>
            </a:stretch>
          </p:blipFill>
          <p:spPr>
            <a:xfrm>
              <a:off x="3742595" y="3946881"/>
              <a:ext cx="4114800" cy="2193182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4870990" y="3662334"/>
              <a:ext cx="2138045" cy="368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en-US" altLang="zh-CN" kern="1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tau</a:t>
              </a:r>
              <a:r>
                <a:rPr lang="zh-CN" altLang="en-US" kern="1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值分布（</a:t>
              </a:r>
              <a:r>
                <a:rPr lang="en-US" altLang="zh-CN" kern="1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25ns</a:t>
              </a:r>
              <a:r>
                <a:rPr lang="zh-CN" altLang="en-US" kern="1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）</a:t>
              </a:r>
              <a:endParaRPr lang="en-US" altLang="zh-CN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96742" y="3800927"/>
            <a:ext cx="4065312" cy="2477729"/>
            <a:chOff x="7800117" y="3832828"/>
            <a:chExt cx="4065312" cy="2477729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4" t="5906" b="4187"/>
            <a:stretch>
              <a:fillRect/>
            </a:stretch>
          </p:blipFill>
          <p:spPr>
            <a:xfrm>
              <a:off x="7800117" y="4067565"/>
              <a:ext cx="4065312" cy="2242992"/>
            </a:xfrm>
            <a:prstGeom prst="rect">
              <a:avLst/>
            </a:prstGeom>
          </p:spPr>
        </p:pic>
        <p:sp>
          <p:nvSpPr>
            <p:cNvPr id="38" name="文本框 37"/>
            <p:cNvSpPr txBox="1"/>
            <p:nvPr/>
          </p:nvSpPr>
          <p:spPr>
            <a:xfrm>
              <a:off x="8803712" y="3832828"/>
              <a:ext cx="2039685" cy="368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zh-CN" altLang="en-US" kern="1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幅值分布（</a:t>
              </a:r>
              <a:r>
                <a:rPr lang="en-US" altLang="zh-CN" kern="1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ADC</a:t>
              </a:r>
              <a:r>
                <a:rPr lang="zh-CN" altLang="en-US" kern="1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）</a:t>
              </a:r>
              <a:endParaRPr lang="en-US" altLang="zh-CN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147320" y="1243330"/>
            <a:ext cx="3549650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工作气体：</a:t>
            </a: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P10</a:t>
            </a:r>
            <a:endParaRPr lang="en-US" altLang="zh-CN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de-DE" altLang="zh-CN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Ar : CH₄ = 90% : 10%</a:t>
            </a:r>
            <a:r>
              <a:rPr lang="zh-CN" altLang="en-US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lang="en-US" altLang="zh-CN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工作气压：</a:t>
            </a: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850mbar</a:t>
            </a:r>
            <a:r>
              <a:rPr lang="zh-CN" altLang="en-US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（兰州常压）</a:t>
            </a:r>
            <a:endParaRPr lang="en-US" altLang="zh-CN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</a:t>
            </a:r>
            <a:r>
              <a:rPr lang="zh-CN" altLang="en-US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射线能量：</a:t>
            </a:r>
            <a:r>
              <a:rPr lang="en-US" altLang="zh-CN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5.9 keV</a:t>
            </a:r>
            <a:endParaRPr lang="en-US" altLang="zh-CN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kern="1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（发生光电效应）</a:t>
            </a:r>
            <a:endParaRPr lang="zh-CN" altLang="en-US" kern="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1192" y="1257609"/>
            <a:ext cx="4779550" cy="2569652"/>
          </a:xfrm>
          <a:prstGeom prst="rect">
            <a:avLst/>
          </a:prstGeom>
        </p:spPr>
      </p:pic>
      <p:grpSp>
        <p:nvGrpSpPr>
          <p:cNvPr id="41" name="组合 3"/>
          <p:cNvGrpSpPr/>
          <p:nvPr/>
        </p:nvGrpSpPr>
        <p:grpSpPr>
          <a:xfrm>
            <a:off x="0" y="-5715"/>
            <a:ext cx="5586730" cy="573405"/>
            <a:chOff x="0" y="-9"/>
            <a:chExt cx="6107" cy="903"/>
          </a:xfrm>
        </p:grpSpPr>
        <p:sp>
          <p:nvSpPr>
            <p:cNvPr id="42" name="五边形 4"/>
            <p:cNvSpPr/>
            <p:nvPr>
              <p:custDataLst>
                <p:tags r:id="rId12"/>
              </p:custDataLst>
            </p:nvPr>
          </p:nvSpPr>
          <p:spPr bwMode="auto">
            <a:xfrm>
              <a:off x="0" y="-9"/>
              <a:ext cx="6107" cy="903"/>
            </a:xfrm>
            <a:custGeom>
              <a:avLst/>
              <a:gdLst>
                <a:gd name="T0" fmla="*/ 0 w 1496257"/>
                <a:gd name="T1" fmla="*/ 0 h 288032"/>
                <a:gd name="T2" fmla="*/ 2147483647 w 1496257"/>
                <a:gd name="T3" fmla="*/ 0 h 288032"/>
                <a:gd name="T4" fmla="*/ 2147483647 w 1496257"/>
                <a:gd name="T5" fmla="*/ 2147483647 h 288032"/>
                <a:gd name="T6" fmla="*/ 2147483647 w 1496257"/>
                <a:gd name="T7" fmla="*/ 2147483647 h 288032"/>
                <a:gd name="T8" fmla="*/ 0 w 1496257"/>
                <a:gd name="T9" fmla="*/ 2147483647 h 288032"/>
                <a:gd name="T10" fmla="*/ 0 w 1496257"/>
                <a:gd name="T11" fmla="*/ 0 h 2880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96257"/>
                <a:gd name="T19" fmla="*/ 0 h 288032"/>
                <a:gd name="T20" fmla="*/ 1496257 w 1496257"/>
                <a:gd name="T21" fmla="*/ 288032 h 2880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96257" h="288032">
                  <a:moveTo>
                    <a:pt x="0" y="0"/>
                  </a:moveTo>
                  <a:lnTo>
                    <a:pt x="1496257" y="0"/>
                  </a:lnTo>
                  <a:lnTo>
                    <a:pt x="1335473" y="144016"/>
                  </a:lnTo>
                  <a:lnTo>
                    <a:pt x="1191457" y="288032"/>
                  </a:lnTo>
                  <a:lnTo>
                    <a:pt x="0" y="2880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9pPr>
            </a:lstStyle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3" name="文本框 7"/>
            <p:cNvSpPr txBox="1"/>
            <p:nvPr/>
          </p:nvSpPr>
          <p:spPr>
            <a:xfrm>
              <a:off x="327" y="37"/>
              <a:ext cx="480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探测器的性能测试与标定</a:t>
              </a:r>
              <a:endParaRPr 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2" name="文本框 6"/>
          <p:cNvSpPr txBox="1"/>
          <p:nvPr>
            <p:custDataLst>
              <p:tags r:id="rId1"/>
            </p:custDataLst>
          </p:nvPr>
        </p:nvSpPr>
        <p:spPr>
          <a:xfrm>
            <a:off x="0" y="6353810"/>
            <a:ext cx="12192000" cy="523875"/>
          </a:xfrm>
          <a:prstGeom prst="rect">
            <a:avLst/>
          </a:prstGeom>
          <a:solidFill>
            <a:srgbClr val="2F5597"/>
          </a:solidFill>
          <a:ln>
            <a:solidFill>
              <a:srgbClr val="2F5597"/>
            </a:solidFill>
          </a:ln>
        </p:spPr>
        <p:txBody>
          <a:bodyPr wrap="square" rtlCol="0">
            <a:noAutofit/>
          </a:bodyPr>
          <a:p>
            <a:endParaRPr lang="zh-CN" altLang="en-US" dirty="0"/>
          </a:p>
        </p:txBody>
      </p:sp>
      <p:sp>
        <p:nvSpPr>
          <p:cNvPr id="1048796" name="日期占位符 465"/>
          <p:cNvSpPr>
            <a:spLocks noGrp="1"/>
          </p:cNvSpPr>
          <p:nvPr>
            <p:ph type="dt" sz="half" idx="10"/>
          </p:nvPr>
        </p:nvSpPr>
        <p:spPr>
          <a:xfrm>
            <a:off x="504190" y="6432232"/>
            <a:ext cx="2743200" cy="365125"/>
          </a:xfrm>
        </p:spPr>
        <p:txBody>
          <a:bodyPr/>
          <a:p>
            <a:fld id="{9EC417A9-66AE-49E2-8111-6AE8608D06B0}" type="datetime1">
              <a:rPr lang="zh-CN" altLang="en-US" sz="2400" b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</a:fld>
            <a:endParaRPr lang="zh-CN" altLang="en-US" sz="2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48797" name="灯片编号占位符 466"/>
          <p:cNvSpPr>
            <a:spLocks noGrp="1"/>
          </p:cNvSpPr>
          <p:nvPr>
            <p:ph type="sldNum" sz="quarter" idx="12"/>
          </p:nvPr>
        </p:nvSpPr>
        <p:spPr>
          <a:xfrm>
            <a:off x="8953500" y="6432550"/>
            <a:ext cx="2743200" cy="365125"/>
          </a:xfrm>
        </p:spPr>
        <p:txBody>
          <a:bodyPr/>
          <a:p>
            <a:fld id="{F1078852-6AA2-4A34-87E9-834D7078B962}" type="slidenum">
              <a:rPr lang="zh-CN" altLang="en-US" sz="2400" b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</a:fld>
            <a:endParaRPr lang="zh-CN" altLang="en-US" sz="2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05" name="组合 22"/>
          <p:cNvGrpSpPr/>
          <p:nvPr>
            <p:custDataLst>
              <p:tags r:id="rId2"/>
            </p:custDataLst>
          </p:nvPr>
        </p:nvGrpSpPr>
        <p:grpSpPr>
          <a:xfrm>
            <a:off x="4995545" y="6349365"/>
            <a:ext cx="2182495" cy="508635"/>
            <a:chOff x="76140" y="6477345"/>
            <a:chExt cx="1947504" cy="400109"/>
          </a:xfrm>
        </p:grpSpPr>
        <p:pic>
          <p:nvPicPr>
            <p:cNvPr id="2097195" name="图片 2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 cstate="print">
              <a:biLevel thresh="25000"/>
            </a:blip>
            <a:stretch>
              <a:fillRect/>
            </a:stretch>
          </p:blipFill>
          <p:spPr>
            <a:xfrm>
              <a:off x="76140" y="6477345"/>
              <a:ext cx="435738" cy="400109"/>
            </a:xfrm>
            <a:prstGeom prst="rect">
              <a:avLst/>
            </a:prstGeom>
          </p:spPr>
        </p:pic>
        <p:pic>
          <p:nvPicPr>
            <p:cNvPr id="2097196" name="图片 25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6">
              <a:biLevel thresh="25000"/>
            </a:blip>
            <a:srcRect l="1" t="6582" r="-25334" b="26979"/>
            <a:stretch>
              <a:fillRect/>
            </a:stretch>
          </p:blipFill>
          <p:spPr>
            <a:xfrm>
              <a:off x="414611" y="6477345"/>
              <a:ext cx="724874" cy="380655"/>
            </a:xfrm>
            <a:prstGeom prst="rect">
              <a:avLst/>
            </a:prstGeom>
          </p:spPr>
        </p:pic>
        <p:pic>
          <p:nvPicPr>
            <p:cNvPr id="2097197" name="图片 27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8">
              <a:biLevel thresh="25000"/>
            </a:blip>
            <a:srcRect l="32814" t="12432" r="55484" b="78542"/>
            <a:stretch>
              <a:fillRect/>
            </a:stretch>
          </p:blipFill>
          <p:spPr>
            <a:xfrm rot="1259126">
              <a:off x="895509" y="6508504"/>
              <a:ext cx="402920" cy="310802"/>
            </a:xfrm>
            <a:prstGeom prst="rect">
              <a:avLst/>
            </a:prstGeom>
          </p:spPr>
        </p:pic>
        <p:pic>
          <p:nvPicPr>
            <p:cNvPr id="2097198" name="图片 28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 rotWithShape="1">
            <a:blip r:embed="rId10"/>
            <a:srcRect t="-1" b="16526"/>
            <a:stretch>
              <a:fillRect/>
            </a:stretch>
          </p:blipFill>
          <p:spPr>
            <a:xfrm rot="589386">
              <a:off x="1256498" y="6481317"/>
              <a:ext cx="388026" cy="326437"/>
            </a:xfrm>
            <a:prstGeom prst="rect">
              <a:avLst/>
            </a:prstGeom>
          </p:spPr>
        </p:pic>
        <p:pic>
          <p:nvPicPr>
            <p:cNvPr id="2097199" name="图片 29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 rotWithShape="1">
            <a:blip r:embed="rId12"/>
            <a:srcRect t="18211" b="8984"/>
            <a:stretch>
              <a:fillRect/>
            </a:stretch>
          </p:blipFill>
          <p:spPr>
            <a:xfrm>
              <a:off x="1554468" y="6496881"/>
              <a:ext cx="469176" cy="341581"/>
            </a:xfrm>
            <a:prstGeom prst="rect">
              <a:avLst/>
            </a:prstGeom>
          </p:spPr>
        </p:pic>
      </p:grpSp>
      <p:grpSp>
        <p:nvGrpSpPr>
          <p:cNvPr id="96" name="组合 3"/>
          <p:cNvGrpSpPr/>
          <p:nvPr/>
        </p:nvGrpSpPr>
        <p:grpSpPr>
          <a:xfrm>
            <a:off x="0" y="-5715"/>
            <a:ext cx="5586730" cy="573405"/>
            <a:chOff x="0" y="-9"/>
            <a:chExt cx="6107" cy="903"/>
          </a:xfrm>
        </p:grpSpPr>
        <p:sp>
          <p:nvSpPr>
            <p:cNvPr id="1048773" name="五边形 4"/>
            <p:cNvSpPr/>
            <p:nvPr>
              <p:custDataLst>
                <p:tags r:id="rId13"/>
              </p:custDataLst>
            </p:nvPr>
          </p:nvSpPr>
          <p:spPr bwMode="auto">
            <a:xfrm>
              <a:off x="0" y="-9"/>
              <a:ext cx="6107" cy="903"/>
            </a:xfrm>
            <a:custGeom>
              <a:avLst/>
              <a:gdLst>
                <a:gd name="T0" fmla="*/ 0 w 1496257"/>
                <a:gd name="T1" fmla="*/ 0 h 288032"/>
                <a:gd name="T2" fmla="*/ 2147483647 w 1496257"/>
                <a:gd name="T3" fmla="*/ 0 h 288032"/>
                <a:gd name="T4" fmla="*/ 2147483647 w 1496257"/>
                <a:gd name="T5" fmla="*/ 2147483647 h 288032"/>
                <a:gd name="T6" fmla="*/ 2147483647 w 1496257"/>
                <a:gd name="T7" fmla="*/ 2147483647 h 288032"/>
                <a:gd name="T8" fmla="*/ 0 w 1496257"/>
                <a:gd name="T9" fmla="*/ 2147483647 h 288032"/>
                <a:gd name="T10" fmla="*/ 0 w 1496257"/>
                <a:gd name="T11" fmla="*/ 0 h 2880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96257"/>
                <a:gd name="T19" fmla="*/ 0 h 288032"/>
                <a:gd name="T20" fmla="*/ 1496257 w 1496257"/>
                <a:gd name="T21" fmla="*/ 288032 h 2880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96257" h="288032">
                  <a:moveTo>
                    <a:pt x="0" y="0"/>
                  </a:moveTo>
                  <a:lnTo>
                    <a:pt x="1496257" y="0"/>
                  </a:lnTo>
                  <a:lnTo>
                    <a:pt x="1335473" y="144016"/>
                  </a:lnTo>
                  <a:lnTo>
                    <a:pt x="1191457" y="288032"/>
                  </a:lnTo>
                  <a:lnTo>
                    <a:pt x="0" y="2880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5597"/>
            </a:solidFill>
            <a:ln w="9525">
              <a:solidFill>
                <a:srgbClr val="2F5597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Medium" panose="020B0603020102020204" charset="0"/>
                  <a:ea typeface="微软雅黑" panose="020B0503020204020204" charset="-122"/>
                </a:defRPr>
              </a:lvl9pPr>
            </a:lstStyle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48774" name="文本框 7"/>
            <p:cNvSpPr txBox="1"/>
            <p:nvPr/>
          </p:nvSpPr>
          <p:spPr>
            <a:xfrm>
              <a:off x="327" y="37"/>
              <a:ext cx="480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探测器的性能测试与标定</a:t>
              </a:r>
              <a:endParaRPr 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50386" y="655725"/>
            <a:ext cx="49815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基于</a:t>
            </a:r>
            <a:r>
              <a:rPr lang="en-US" altLang="zh-CN" sz="2400" b="1" baseline="30000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241</a:t>
            </a:r>
            <a:r>
              <a:rPr lang="en-US" altLang="zh-CN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Am</a:t>
            </a:r>
            <a:r>
              <a:rPr lang="zh-CN" altLang="en-US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产生</a:t>
            </a:r>
            <a:r>
              <a:rPr lang="en-US" altLang="zh-CN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α</a:t>
            </a:r>
            <a:r>
              <a:rPr lang="zh-CN" altLang="en-US" sz="2400" b="1" dirty="0">
                <a:solidFill>
                  <a:srgbClr val="2F559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射线的实验设计</a:t>
            </a:r>
            <a:endParaRPr lang="zh-CN" altLang="en-US" sz="2400" b="1" dirty="0">
              <a:solidFill>
                <a:srgbClr val="2F5597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42" y="1681912"/>
            <a:ext cx="4339180" cy="293716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文本框 16"/>
          <p:cNvSpPr txBox="1"/>
          <p:nvPr/>
        </p:nvSpPr>
        <p:spPr>
          <a:xfrm>
            <a:off x="252924" y="1176390"/>
            <a:ext cx="148463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源的位置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06454" y="4827810"/>
            <a:ext cx="5721626" cy="369332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zh-CN" sz="1800" kern="10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漂移区高</a:t>
            </a:r>
            <a:r>
              <a:rPr lang="en-US" altLang="zh-CN" sz="1800" kern="10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33 mm         </a:t>
            </a:r>
            <a:r>
              <a:rPr lang="zh-CN" altLang="en-US" sz="1800" kern="10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源处于漂移区几何中心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85775" y="5648325"/>
            <a:ext cx="9994265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1800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工作</a:t>
            </a:r>
            <a:r>
              <a:rPr lang="zh-CN" altLang="zh-CN" sz="1800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气压</a:t>
            </a:r>
            <a:r>
              <a:rPr lang="zh-CN" altLang="en-US" sz="1800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：梯度设置（</a:t>
            </a:r>
            <a:r>
              <a:rPr lang="en-US" altLang="zh-CN" sz="1800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850 mbar</a:t>
            </a:r>
            <a:r>
              <a:rPr lang="zh-CN" altLang="zh-CN" sz="1800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1800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700 mbar</a:t>
            </a:r>
            <a:r>
              <a:rPr lang="zh-CN" altLang="zh-CN" sz="1800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1800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550 mbar</a:t>
            </a:r>
            <a:r>
              <a:rPr lang="zh-CN" altLang="zh-CN" sz="1800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1800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400 mbar</a:t>
            </a:r>
            <a:r>
              <a:rPr lang="zh-CN" altLang="zh-CN" sz="1800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和</a:t>
            </a:r>
            <a:r>
              <a:rPr lang="en-US" altLang="zh-CN" sz="1800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250 mbar</a:t>
            </a:r>
            <a:r>
              <a:rPr lang="zh-CN" altLang="en-US" sz="1800" kern="100" dirty="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06454" y="5227622"/>
            <a:ext cx="2774813" cy="369332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粒子能量：</a:t>
            </a:r>
            <a:r>
              <a:rPr lang="de-DE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5.486 MeV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86924" y="1176390"/>
            <a:ext cx="165354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</a:rPr>
              <a:t>α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射线信号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78004" y="1590525"/>
            <a:ext cx="6778199" cy="345180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179286" y="4908324"/>
            <a:ext cx="2774813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1800" kern="10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多个读出电极被依次触发</a:t>
            </a:r>
            <a:endParaRPr lang="zh-CN" altLang="en-US" dirty="0"/>
          </a:p>
        </p:txBody>
      </p:sp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DIAGRAM_VIRTUALLY_FRAME" val="{&quot;height&quot;:522.3556692913386,&quot;left&quot;:0,&quot;top&quot;:19.19433070866142,&quot;width&quot;:960}"/>
</p:tagLst>
</file>

<file path=ppt/tags/tag36.xml><?xml version="1.0" encoding="utf-8"?>
<p:tagLst xmlns:p="http://schemas.openxmlformats.org/presentationml/2006/main">
  <p:tag name="KSO_WM_DIAGRAM_VIRTUALLY_FRAME" val="{&quot;height&quot;:522.3556692913386,&quot;left&quot;:0,&quot;top&quot;:19.19433070866142,&quot;width&quot;:960}"/>
</p:tagLst>
</file>

<file path=ppt/tags/tag37.xml><?xml version="1.0" encoding="utf-8"?>
<p:tagLst xmlns:p="http://schemas.openxmlformats.org/presentationml/2006/main">
  <p:tag name="KSO_WM_DIAGRAM_VIRTUALLY_FRAME" val="{&quot;height&quot;:522.3556692913386,&quot;left&quot;:0,&quot;top&quot;:19.19433070866142,&quot;width&quot;:960}"/>
</p:tagLst>
</file>

<file path=ppt/tags/tag38.xml><?xml version="1.0" encoding="utf-8"?>
<p:tagLst xmlns:p="http://schemas.openxmlformats.org/presentationml/2006/main">
  <p:tag name="KSO_WM_DIAGRAM_VIRTUALLY_FRAME" val="{&quot;height&quot;:522.3556692913386,&quot;left&quot;:0,&quot;top&quot;:19.19433070866142,&quot;width&quot;:960}"/>
</p:tagLst>
</file>

<file path=ppt/tags/tag39.xml><?xml version="1.0" encoding="utf-8"?>
<p:tagLst xmlns:p="http://schemas.openxmlformats.org/presentationml/2006/main">
  <p:tag name="KSO_WM_DIAGRAM_VIRTUALLY_FRAME" val="{&quot;height&quot;:522.3556692913386,&quot;left&quot;:0,&quot;top&quot;:19.19433070866142,&quot;width&quot;:960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DIAGRAM_VIRTUALLY_FRAME" val="{&quot;height&quot;:522.3556692913386,&quot;left&quot;:0,&quot;top&quot;:19.19433070866142,&quot;width&quot;:960}"/>
</p:tagLst>
</file>

<file path=ppt/tags/tag41.xml><?xml version="1.0" encoding="utf-8"?>
<p:tagLst xmlns:p="http://schemas.openxmlformats.org/presentationml/2006/main">
  <p:tag name="KSO_WM_DIAGRAM_VIRTUALLY_FRAME" val="{&quot;height&quot;:522.3556692913386,&quot;left&quot;:0,&quot;top&quot;:19.19433070866142,&quot;width&quot;:960}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DIAGRAM_VIRTUALLY_FRAME" val="{&quot;height&quot;:522.3556692913386,&quot;left&quot;:0,&quot;top&quot;:19.19433070866142,&quot;width&quot;:960}"/>
</p:tagLst>
</file>

<file path=ppt/tags/tag44.xml><?xml version="1.0" encoding="utf-8"?>
<p:tagLst xmlns:p="http://schemas.openxmlformats.org/presentationml/2006/main">
  <p:tag name="KSO_WM_DIAGRAM_VIRTUALLY_FRAME" val="{&quot;height&quot;:522.3556692913386,&quot;left&quot;:0,&quot;top&quot;:19.19433070866142,&quot;width&quot;:960}"/>
</p:tagLst>
</file>

<file path=ppt/tags/tag45.xml><?xml version="1.0" encoding="utf-8"?>
<p:tagLst xmlns:p="http://schemas.openxmlformats.org/presentationml/2006/main">
  <p:tag name="KSO_WM_DIAGRAM_VIRTUALLY_FRAME" val="{&quot;height&quot;:522.3556692913386,&quot;left&quot;:0,&quot;top&quot;:19.19433070866142,&quot;width&quot;:960}"/>
</p:tagLst>
</file>

<file path=ppt/tags/tag46.xml><?xml version="1.0" encoding="utf-8"?>
<p:tagLst xmlns:p="http://schemas.openxmlformats.org/presentationml/2006/main">
  <p:tag name="KSO_WM_DIAGRAM_VIRTUALLY_FRAME" val="{&quot;height&quot;:522.3556692913386,&quot;left&quot;:0,&quot;top&quot;:19.19433070866142,&quot;width&quot;:960}"/>
</p:tagLst>
</file>

<file path=ppt/tags/tag47.xml><?xml version="1.0" encoding="utf-8"?>
<p:tagLst xmlns:p="http://schemas.openxmlformats.org/presentationml/2006/main">
  <p:tag name="KSO_WM_DIAGRAM_VIRTUALLY_FRAME" val="{&quot;height&quot;:522.3556692913386,&quot;left&quot;:0,&quot;top&quot;:19.19433070866142,&quot;width&quot;:960}"/>
</p:tagLst>
</file>

<file path=ppt/tags/tag48.xml><?xml version="1.0" encoding="utf-8"?>
<p:tagLst xmlns:p="http://schemas.openxmlformats.org/presentationml/2006/main">
  <p:tag name="KSO_WM_DIAGRAM_VIRTUALLY_FRAME" val="{&quot;height&quot;:522.3556692913386,&quot;left&quot;:0,&quot;top&quot;:19.19433070866142,&quot;width&quot;:960}"/>
</p:tagLst>
</file>

<file path=ppt/tags/tag49.xml><?xml version="1.0" encoding="utf-8"?>
<p:tagLst xmlns:p="http://schemas.openxmlformats.org/presentationml/2006/main">
  <p:tag name="KSO_WM_DIAGRAM_VIRTUALLY_FRAME" val="{&quot;height&quot;:522.3556692913386,&quot;left&quot;:0,&quot;top&quot;:19.19433070866142,&quot;width&quot;:960}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DIAGRAM_VIRTUALLY_FRAME" val="{&quot;height&quot;:522.3556692913386,&quot;left&quot;:0,&quot;top&quot;:19.19433070866142,&quot;width&quot;:960}"/>
</p:tagLst>
</file>

<file path=ppt/tags/tag52.xml><?xml version="1.0" encoding="utf-8"?>
<p:tagLst xmlns:p="http://schemas.openxmlformats.org/presentationml/2006/main">
  <p:tag name="KSO_WM_DIAGRAM_VIRTUALLY_FRAME" val="{&quot;height&quot;:522.3556692913386,&quot;left&quot;:0,&quot;top&quot;:19.19433070866142,&quot;width&quot;:960}"/>
</p:tagLst>
</file>

<file path=ppt/tags/tag53.xml><?xml version="1.0" encoding="utf-8"?>
<p:tagLst xmlns:p="http://schemas.openxmlformats.org/presentationml/2006/main">
  <p:tag name="KSO_WM_DIAGRAM_VIRTUALLY_FRAME" val="{&quot;height&quot;:522.3556692913386,&quot;left&quot;:0,&quot;top&quot;:19.19433070866142,&quot;width&quot;:960}"/>
</p:tagLst>
</file>

<file path=ppt/tags/tag54.xml><?xml version="1.0" encoding="utf-8"?>
<p:tagLst xmlns:p="http://schemas.openxmlformats.org/presentationml/2006/main">
  <p:tag name="KSO_WM_DIAGRAM_VIRTUALLY_FRAME" val="{&quot;height&quot;:522.3556692913386,&quot;left&quot;:0,&quot;top&quot;:19.19433070866142,&quot;width&quot;:960}"/>
</p:tagLst>
</file>

<file path=ppt/tags/tag55.xml><?xml version="1.0" encoding="utf-8"?>
<p:tagLst xmlns:p="http://schemas.openxmlformats.org/presentationml/2006/main">
  <p:tag name="KSO_WM_DIAGRAM_VIRTUALLY_FRAME" val="{&quot;height&quot;:522.3556692913386,&quot;left&quot;:0,&quot;top&quot;:19.19433070866142,&quot;width&quot;:960}"/>
</p:tagLst>
</file>

<file path=ppt/tags/tag56.xml><?xml version="1.0" encoding="utf-8"?>
<p:tagLst xmlns:p="http://schemas.openxmlformats.org/presentationml/2006/main">
  <p:tag name="KSO_WM_DIAGRAM_VIRTUALLY_FRAME" val="{&quot;height&quot;:522.3556692913386,&quot;left&quot;:0,&quot;top&quot;:19.19433070866142,&quot;width&quot;:960}"/>
</p:tagLst>
</file>

<file path=ppt/tags/tag57.xml><?xml version="1.0" encoding="utf-8"?>
<p:tagLst xmlns:p="http://schemas.openxmlformats.org/presentationml/2006/main">
  <p:tag name="KSO_WM_DIAGRAM_VIRTUALLY_FRAME" val="{&quot;height&quot;:522.3556692913386,&quot;left&quot;:0,&quot;top&quot;:19.19433070866142,&quot;width&quot;:960}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DIAGRAM_VIRTUALLY_FRAME" val="{&quot;height&quot;:522.3556692913386,&quot;left&quot;:0,&quot;top&quot;:19.19433070866142,&quot;width&quot;:960}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DIAGRAM_VIRTUALLY_FRAME" val="{&quot;height&quot;:522.3556692913386,&quot;left&quot;:0,&quot;top&quot;:19.19433070866142,&quot;width&quot;:960}"/>
</p:tagLst>
</file>

<file path=ppt/tags/tag61.xml><?xml version="1.0" encoding="utf-8"?>
<p:tagLst xmlns:p="http://schemas.openxmlformats.org/presentationml/2006/main">
  <p:tag name="KSO_WM_DIAGRAM_VIRTUALLY_FRAME" val="{&quot;height&quot;:522.3556692913386,&quot;left&quot;:0,&quot;top&quot;:19.19433070866142,&quot;width&quot;:960}"/>
</p:tagLst>
</file>

<file path=ppt/tags/tag62.xml><?xml version="1.0" encoding="utf-8"?>
<p:tagLst xmlns:p="http://schemas.openxmlformats.org/presentationml/2006/main">
  <p:tag name="KSO_WM_DIAGRAM_VIRTUALLY_FRAME" val="{&quot;height&quot;:522.3556692913386,&quot;left&quot;:0,&quot;top&quot;:19.19433070866142,&quot;width&quot;:960}"/>
</p:tagLst>
</file>

<file path=ppt/tags/tag63.xml><?xml version="1.0" encoding="utf-8"?>
<p:tagLst xmlns:p="http://schemas.openxmlformats.org/presentationml/2006/main">
  <p:tag name="KSO_WM_DIAGRAM_VIRTUALLY_FRAME" val="{&quot;height&quot;:522.3556692913386,&quot;left&quot;:0,&quot;top&quot;:19.19433070866142,&quot;width&quot;:960}"/>
</p:tagLst>
</file>

<file path=ppt/tags/tag64.xml><?xml version="1.0" encoding="utf-8"?>
<p:tagLst xmlns:p="http://schemas.openxmlformats.org/presentationml/2006/main">
  <p:tag name="KSO_WM_DIAGRAM_VIRTUALLY_FRAME" val="{&quot;height&quot;:522.3556692913386,&quot;left&quot;:0,&quot;top&quot;:19.19433070866142,&quot;width&quot;:960}"/>
</p:tagLst>
</file>

<file path=ppt/tags/tag65.xml><?xml version="1.0" encoding="utf-8"?>
<p:tagLst xmlns:p="http://schemas.openxmlformats.org/presentationml/2006/main">
  <p:tag name="KSO_WM_DIAGRAM_VIRTUALLY_FRAME" val="{&quot;height&quot;:522.3556692913386,&quot;left&quot;:0,&quot;top&quot;:19.19433070866142,&quot;width&quot;:960}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DIAGRAM_VIRTUALLY_FRAME" val="{&quot;height&quot;:522.3556692913386,&quot;left&quot;:0,&quot;top&quot;:19.19433070866142,&quot;width&quot;:960}"/>
</p:tagLst>
</file>

<file path=ppt/tags/tag68.xml><?xml version="1.0" encoding="utf-8"?>
<p:tagLst xmlns:p="http://schemas.openxmlformats.org/presentationml/2006/main">
  <p:tag name="KSO_WM_DIAGRAM_VIRTUALLY_FRAME" val="{&quot;height&quot;:522.3556692913386,&quot;left&quot;:0,&quot;top&quot;:19.19433070866142,&quot;width&quot;:960}"/>
</p:tagLst>
</file>

<file path=ppt/tags/tag69.xml><?xml version="1.0" encoding="utf-8"?>
<p:tagLst xmlns:p="http://schemas.openxmlformats.org/presentationml/2006/main">
  <p:tag name="KSO_WM_DIAGRAM_VIRTUALLY_FRAME" val="{&quot;height&quot;:522.3556692913386,&quot;left&quot;:0,&quot;top&quot;:19.19433070866142,&quot;width&quot;:960}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DIAGRAM_VIRTUALLY_FRAME" val="{&quot;height&quot;:522.3556692913386,&quot;left&quot;:0,&quot;top&quot;:19.19433070866142,&quot;width&quot;:960}"/>
</p:tagLst>
</file>

<file path=ppt/tags/tag71.xml><?xml version="1.0" encoding="utf-8"?>
<p:tagLst xmlns:p="http://schemas.openxmlformats.org/presentationml/2006/main">
  <p:tag name="KSO_WM_DIAGRAM_VIRTUALLY_FRAME" val="{&quot;height&quot;:522.3556692913386,&quot;left&quot;:0,&quot;top&quot;:19.19433070866142,&quot;width&quot;:960}"/>
</p:tagLst>
</file>

<file path=ppt/tags/tag72.xml><?xml version="1.0" encoding="utf-8"?>
<p:tagLst xmlns:p="http://schemas.openxmlformats.org/presentationml/2006/main">
  <p:tag name="KSO_WM_DIAGRAM_VIRTUALLY_FRAME" val="{&quot;height&quot;:522.3556692913386,&quot;left&quot;:0,&quot;top&quot;:19.19433070866142,&quot;width&quot;:960}"/>
</p:tagLst>
</file>

<file path=ppt/tags/tag73.xml><?xml version="1.0" encoding="utf-8"?>
<p:tagLst xmlns:p="http://schemas.openxmlformats.org/presentationml/2006/main">
  <p:tag name="KSO_WM_DIAGRAM_VIRTUALLY_FRAME" val="{&quot;height&quot;:522.3556692913386,&quot;left&quot;:0,&quot;top&quot;:19.19433070866142,&quot;width&quot;:960}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DIAGRAM_VIRTUALLY_FRAME" val="{&quot;height&quot;:333.925,&quot;left&quot;:80.4,&quot;top&quot;:76.6,&quot;width&quot;:134.65}"/>
</p:tagLst>
</file>

<file path=ppt/tags/tag78.xml><?xml version="1.0" encoding="utf-8"?>
<p:tagLst xmlns:p="http://schemas.openxmlformats.org/presentationml/2006/main">
  <p:tag name="KSO_WM_DIAGRAM_VIRTUALLY_FRAME" val="{&quot;height&quot;:333.925,&quot;left&quot;:80.4,&quot;top&quot;:76.6,&quot;width&quot;:134.65}"/>
</p:tagLst>
</file>

<file path=ppt/tags/tag79.xml><?xml version="1.0" encoding="utf-8"?>
<p:tagLst xmlns:p="http://schemas.openxmlformats.org/presentationml/2006/main">
  <p:tag name="KSO_WM_DIAGRAM_VIRTUALLY_FRAME" val="{&quot;height&quot;:333.925,&quot;left&quot;:80.4,&quot;top&quot;:76.6,&quot;width&quot;:134.65}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DIAGRAM_VIRTUALLY_FRAME" val="{&quot;height&quot;:333.925,&quot;left&quot;:80.4,&quot;top&quot;:76.6,&quot;width&quot;:134.65}"/>
</p:tagLst>
</file>

<file path=ppt/tags/tag81.xml><?xml version="1.0" encoding="utf-8"?>
<p:tagLst xmlns:p="http://schemas.openxmlformats.org/presentationml/2006/main">
  <p:tag name="KSO_WM_DIAGRAM_VIRTUALLY_FRAME" val="{&quot;height&quot;:333.925,&quot;left&quot;:80.4,&quot;top&quot;:76.6,&quot;width&quot;:134.65}"/>
</p:tagLst>
</file>

<file path=ppt/tags/tag82.xml><?xml version="1.0" encoding="utf-8"?>
<p:tagLst xmlns:p="http://schemas.openxmlformats.org/presentationml/2006/main">
  <p:tag name="KSO_WM_DIAGRAM_VIRTUALLY_FRAME" val="{&quot;height&quot;:333.925,&quot;left&quot;:80.4,&quot;top&quot;:76.6,&quot;width&quot;:134.65}"/>
</p:tagLst>
</file>

<file path=ppt/tags/tag83.xml><?xml version="1.0" encoding="utf-8"?>
<p:tagLst xmlns:p="http://schemas.openxmlformats.org/presentationml/2006/main">
  <p:tag name="KSO_WM_DIAGRAM_VIRTUALLY_FRAME" val="{&quot;height&quot;:333.925,&quot;left&quot;:80.4,&quot;top&quot;:76.6,&quot;width&quot;:134.65}"/>
</p:tagLst>
</file>

<file path=ppt/tags/tag84.xml><?xml version="1.0" encoding="utf-8"?>
<p:tagLst xmlns:p="http://schemas.openxmlformats.org/presentationml/2006/main">
  <p:tag name="KSO_WM_DIAGRAM_VIRTUALLY_FRAME" val="{&quot;height&quot;:333.925,&quot;left&quot;:80.4,&quot;top&quot;:76.6,&quot;width&quot;:134.65}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DIAGRAM_VIRTUALLY_FRAME" val="{&quot;height&quot;:333.925,&quot;left&quot;:80.4,&quot;top&quot;:76.6,&quot;width&quot;:134.65}"/>
</p:tagLst>
</file>

<file path=ppt/tags/tag87.xml><?xml version="1.0" encoding="utf-8"?>
<p:tagLst xmlns:p="http://schemas.openxmlformats.org/presentationml/2006/main">
  <p:tag name="KSO_WM_DIAGRAM_VIRTUALLY_FRAME" val="{&quot;height&quot;:333.925,&quot;left&quot;:80.4,&quot;top&quot;:76.6,&quot;width&quot;:134.65}"/>
</p:tagLst>
</file>

<file path=ppt/tags/tag88.xml><?xml version="1.0" encoding="utf-8"?>
<p:tagLst xmlns:p="http://schemas.openxmlformats.org/presentationml/2006/main">
  <p:tag name="KSO_WM_DIAGRAM_VIRTUALLY_FRAME" val="{&quot;height&quot;:333.925,&quot;left&quot;:80.4,&quot;top&quot;:76.6,&quot;width&quot;:134.65}"/>
</p:tagLst>
</file>

<file path=ppt/tags/tag89.xml><?xml version="1.0" encoding="utf-8"?>
<p:tagLst xmlns:p="http://schemas.openxmlformats.org/presentationml/2006/main">
  <p:tag name="KSO_WM_DIAGRAM_VIRTUALLY_FRAME" val="{&quot;height&quot;:333.925,&quot;left&quot;:80.4,&quot;top&quot;:76.6,&quot;width&quot;:134.65}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DIAGRAM_VIRTUALLY_FRAME" val="{&quot;height&quot;:333.925,&quot;left&quot;:80.4,&quot;top&quot;:76.6,&quot;width&quot;:134.65}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commondata" val="eyJoZGlkIjoiZjZlMjkwYmUxZGYyZjFkMTZlMjc2ODFjZDc1MWI3ZWE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2575</Words>
  <Application>WPS 演示</Application>
  <PresentationFormat/>
  <Paragraphs>538</Paragraphs>
  <Slides>18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4</vt:i4>
      </vt:variant>
      <vt:variant>
        <vt:lpstr>幻灯片标题</vt:lpstr>
      </vt:variant>
      <vt:variant>
        <vt:i4>18</vt:i4>
      </vt:variant>
    </vt:vector>
  </HeadingPairs>
  <TitlesOfParts>
    <vt:vector size="37" baseType="lpstr">
      <vt:lpstr>Arial</vt:lpstr>
      <vt:lpstr>宋体</vt:lpstr>
      <vt:lpstr>Wingdings</vt:lpstr>
      <vt:lpstr>微软雅黑</vt:lpstr>
      <vt:lpstr>Calibri</vt:lpstr>
      <vt:lpstr>Franklin Gothic Medium</vt:lpstr>
      <vt:lpstr>Times New Roman</vt:lpstr>
      <vt:lpstr>Cambria Math</vt:lpstr>
      <vt:lpstr>MS Mincho</vt:lpstr>
      <vt:lpstr>Segoe Print</vt:lpstr>
      <vt:lpstr>华文仿宋</vt:lpstr>
      <vt:lpstr>等线</vt:lpstr>
      <vt:lpstr>Arial Unicode MS</vt:lpstr>
      <vt:lpstr>等线 Light</vt:lpstr>
      <vt:lpstr>Office 主题​​</vt:lpstr>
      <vt:lpstr>Equation.AxMath</vt:lpstr>
      <vt:lpstr>Equation.AxMath</vt:lpstr>
      <vt:lpstr>Equation.AxMath</vt:lpstr>
      <vt:lpstr>Equation.AxMath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balabalabala 0.0</dc:creator>
  <cp:lastModifiedBy>胖胖姣</cp:lastModifiedBy>
  <cp:revision>43</cp:revision>
  <dcterms:created xsi:type="dcterms:W3CDTF">2024-08-04T03:24:00Z</dcterms:created>
  <dcterms:modified xsi:type="dcterms:W3CDTF">2025-08-21T17:15:34Z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3197478E89B24EF58A49DD913EBAD7FB_13</vt:lpwstr>
  </property>
  <property fmtid="{D5CDD505-2E9C-101B-9397-08002B2CF9AE}" pid="3" name="KSOProductBuildVer">
    <vt:lpwstr>2052-12.1.0.16250</vt:lpwstr>
  </property>
</Properties>
</file>