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gif" ContentType="image/gif"/>
  <Default Extension="emf" ContentType="image/x-em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</p:sldMasterIdLst>
  <p:notesMasterIdLst>
    <p:notesMasterId r:id="rId5"/>
  </p:notesMasterIdLst>
  <p:sldIdLst>
    <p:sldId id="409" r:id="rId4"/>
    <p:sldId id="561" r:id="rId6"/>
    <p:sldId id="671" r:id="rId7"/>
    <p:sldId id="721" r:id="rId8"/>
    <p:sldId id="673" r:id="rId9"/>
    <p:sldId id="632" r:id="rId10"/>
    <p:sldId id="674" r:id="rId11"/>
    <p:sldId id="675" r:id="rId12"/>
    <p:sldId id="720" r:id="rId13"/>
    <p:sldId id="530" r:id="rId14"/>
    <p:sldId id="718" r:id="rId15"/>
    <p:sldId id="678" r:id="rId16"/>
    <p:sldId id="679" r:id="rId17"/>
    <p:sldId id="680" r:id="rId18"/>
    <p:sldId id="681" r:id="rId19"/>
    <p:sldId id="682" r:id="rId20"/>
    <p:sldId id="696" r:id="rId21"/>
    <p:sldId id="685" r:id="rId22"/>
    <p:sldId id="699" r:id="rId23"/>
    <p:sldId id="701" r:id="rId24"/>
    <p:sldId id="702" r:id="rId25"/>
    <p:sldId id="707" r:id="rId26"/>
    <p:sldId id="712" r:id="rId27"/>
    <p:sldId id="708" r:id="rId28"/>
    <p:sldId id="710" r:id="rId29"/>
    <p:sldId id="709" r:id="rId30"/>
    <p:sldId id="722" r:id="rId31"/>
    <p:sldId id="719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0" userDrawn="1">
          <p15:clr>
            <a:srgbClr val="A4A3A4"/>
          </p15:clr>
        </p15:guide>
        <p15:guide id="2" pos="38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 rj" initials="" lastIdx="1" clrIdx="0"/>
  <p:cmAuthor id="2" name="hezhoubo" initials="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468D"/>
    <a:srgbClr val="58B6E5"/>
    <a:srgbClr val="5AFF5A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20"/>
        <p:guide pos="380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tags" Target="tags/tag14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kern="100" dirty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+mn-ea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+mn-ea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C6F3E-2AC6-42A0-A248-193B04769C6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C4C-319A-4830-BB92-3AC54BA74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GIF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pic>
        <p:nvPicPr>
          <p:cNvPr id="4" name="图片 1" descr="IMG_25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194050" cy="620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 userDrawn="1"/>
        </p:nvSpPr>
        <p:spPr>
          <a:xfrm>
            <a:off x="-635" y="6534785"/>
            <a:ext cx="12192635" cy="323215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80000"/>
              </a:lnSpc>
            </a:pPr>
            <a:r>
              <a:rPr lang="zh-CN" altLang="en-US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F PEPSI" pitchFamily="34" charset="0"/>
                <a:ea typeface="黑体" panose="02010609060101010101" pitchFamily="49" charset="-122"/>
              </a:rPr>
              <a:t>   </a:t>
            </a:r>
            <a:endParaRPr lang="zh-CN" altLang="en-US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0000CC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11179810" y="6489700"/>
            <a:ext cx="1012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FBAE81-1746-4CE8-AA5A-57F3905A84F7}" type="slidenum">
              <a:rPr lang="zh-CN" altLang="en-US" smtClean="0"/>
            </a:fld>
            <a:r>
              <a:rPr lang="en-US" altLang="zh-CN" smtClean="0"/>
              <a:t>/27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kumimoji="0" lang="zh-CN" altLang="en-US" sz="18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005" y="890905"/>
            <a:ext cx="11349355" cy="551751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0" y="764205"/>
            <a:ext cx="11811040" cy="4571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tabLst>
                <a:tab pos="8427720" algn="l"/>
              </a:tabLst>
              <a:defRPr/>
            </a:pPr>
            <a:endParaRPr lang="zh-CN" altLang="en-US" sz="16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00142" y="96498"/>
            <a:ext cx="9391677" cy="57148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 smtClean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11179810" y="6489700"/>
            <a:ext cx="1012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FBAE81-1746-4CE8-AA5A-57F3905A84F7}" type="slidenum">
              <a:rPr lang="zh-CN" altLang="en-US" smtClean="0"/>
            </a:fld>
            <a:r>
              <a:rPr lang="en-US" altLang="zh-CN" smtClean="0"/>
              <a:t>/27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6600" cy="7639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-635" y="6534785"/>
            <a:ext cx="12192635" cy="323215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80000"/>
              </a:lnSpc>
            </a:pPr>
            <a:r>
              <a:rPr lang="zh-CN" altLang="en-US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F PEPSI" pitchFamily="34" charset="0"/>
                <a:ea typeface="黑体" panose="02010609060101010101" pitchFamily="49" charset="-122"/>
              </a:rPr>
              <a:t>   </a:t>
            </a:r>
            <a:endParaRPr lang="zh-CN" altLang="en-US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0000CC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55400" y="0"/>
            <a:ext cx="736600" cy="76390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96340" y="2609850"/>
            <a:ext cx="9799320" cy="8382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800" b="1" i="0" spc="300" baseline="0"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8" Type="http://schemas.openxmlformats.org/officeDocument/2006/relationships/theme" Target="../theme/theme2.xml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7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1" Type="http://schemas.openxmlformats.org/officeDocument/2006/relationships/tags" Target="../tags/tag11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tags" Target="../tags/tag114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21.xml"/><Relationship Id="rId4" Type="http://schemas.openxmlformats.org/officeDocument/2006/relationships/image" Target="../media/image39.png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124.xml"/><Relationship Id="rId6" Type="http://schemas.openxmlformats.org/officeDocument/2006/relationships/image" Target="../media/image43.jpeg"/><Relationship Id="rId5" Type="http://schemas.openxmlformats.org/officeDocument/2006/relationships/tags" Target="../tags/tag123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12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image" Target="../media/image48.png"/><Relationship Id="rId3" Type="http://schemas.openxmlformats.org/officeDocument/2006/relationships/tags" Target="../tags/tag128.xml"/><Relationship Id="rId2" Type="http://schemas.openxmlformats.org/officeDocument/2006/relationships/image" Target="../media/image47.png"/><Relationship Id="rId1" Type="http://schemas.openxmlformats.org/officeDocument/2006/relationships/tags" Target="../tags/tag1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tags" Target="../tags/tag13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3.xml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34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image" Target="../media/image60.png"/><Relationship Id="rId6" Type="http://schemas.openxmlformats.org/officeDocument/2006/relationships/tags" Target="../tags/tag137.xml"/><Relationship Id="rId5" Type="http://schemas.openxmlformats.org/officeDocument/2006/relationships/image" Target="../media/image59.png"/><Relationship Id="rId4" Type="http://schemas.openxmlformats.org/officeDocument/2006/relationships/tags" Target="../tags/tag136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35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0.xml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tags" Target="../tags/tag141.xml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4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7.png"/><Relationship Id="rId1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79.xml"/><Relationship Id="rId2" Type="http://schemas.openxmlformats.org/officeDocument/2006/relationships/image" Target="../media/image4.jpeg"/><Relationship Id="rId1" Type="http://schemas.openxmlformats.org/officeDocument/2006/relationships/tags" Target="../tags/tag78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image" Target="../media/image5.png"/><Relationship Id="rId1" Type="http://schemas.openxmlformats.org/officeDocument/2006/relationships/tags" Target="../tags/tag8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87.xml"/><Relationship Id="rId6" Type="http://schemas.openxmlformats.org/officeDocument/2006/relationships/image" Target="../media/image5.png"/><Relationship Id="rId5" Type="http://schemas.openxmlformats.org/officeDocument/2006/relationships/tags" Target="../tags/tag86.xml"/><Relationship Id="rId4" Type="http://schemas.openxmlformats.org/officeDocument/2006/relationships/image" Target="../media/image6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image" Target="../media/image9.png"/><Relationship Id="rId7" Type="http://schemas.openxmlformats.org/officeDocument/2006/relationships/tags" Target="../tags/tag91.xml"/><Relationship Id="rId6" Type="http://schemas.openxmlformats.org/officeDocument/2006/relationships/image" Target="../media/image8.png"/><Relationship Id="rId5" Type="http://schemas.openxmlformats.org/officeDocument/2006/relationships/tags" Target="../tags/tag90.xml"/><Relationship Id="rId4" Type="http://schemas.openxmlformats.org/officeDocument/2006/relationships/hyperlink" Target="https://gitee.com/CEESM/CeeRoot" TargetMode="External"/><Relationship Id="rId3" Type="http://schemas.openxmlformats.org/officeDocument/2006/relationships/tags" Target="../tags/tag89.xml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8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2" Type="http://schemas.openxmlformats.org/officeDocument/2006/relationships/notesSlide" Target="../notesSlides/notesSlide7.xml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9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6" Type="http://schemas.openxmlformats.org/officeDocument/2006/relationships/tags" Target="../tags/tag103.xml"/><Relationship Id="rId5" Type="http://schemas.openxmlformats.org/officeDocument/2006/relationships/image" Target="../media/image12.png"/><Relationship Id="rId4" Type="http://schemas.openxmlformats.org/officeDocument/2006/relationships/tags" Target="../tags/tag102.xml"/><Relationship Id="rId3" Type="http://schemas.openxmlformats.org/officeDocument/2006/relationships/image" Target="../media/image11.png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9.xml"/><Relationship Id="rId11" Type="http://schemas.openxmlformats.org/officeDocument/2006/relationships/image" Target="../media/image19.png"/><Relationship Id="rId10" Type="http://schemas.openxmlformats.org/officeDocument/2006/relationships/tags" Target="../tags/tag108.xml"/><Relationship Id="rId1" Type="http://schemas.openxmlformats.org/officeDocument/2006/relationships/tags" Target="../tags/tag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310640" y="1494155"/>
            <a:ext cx="9775825" cy="1470025"/>
          </a:xfrm>
        </p:spPr>
        <p:txBody>
          <a:bodyPr>
            <a:normAutofit/>
          </a:bodyPr>
          <a:p>
            <a:r>
              <a:rPr lang="en-US" altLang="zh-CN" sz="6600" u="none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CEE-MWDC</a:t>
            </a:r>
            <a:r>
              <a:rPr lang="zh-CN" altLang="en-US" sz="6600" u="none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探测器</a:t>
            </a:r>
            <a:r>
              <a:rPr lang="zh-CN" altLang="en-US" sz="6600" u="none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的研制</a:t>
            </a:r>
            <a:endParaRPr lang="zh-CN" altLang="en-US" sz="6600" u="none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50" y="3604260"/>
            <a:ext cx="7493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报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告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人：何周波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（近代物理研究所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-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核探测器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室）</a:t>
            </a:r>
            <a:endParaRPr lang="zh-CN" altLang="en-US" sz="2000" b="1" dirty="0" smtClean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29710" y="5997575"/>
            <a:ext cx="42151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00000"/>
              </a:lnSpc>
            </a:pP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2025</a:t>
            </a: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年先进气体探测器会议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-2025.08.21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4750" y="4553585"/>
            <a:ext cx="7244715" cy="1271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研制单位：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中国科学院近代物理研究所 </a:t>
            </a:r>
            <a:endParaRPr lang="zh-CN" altLang="en-US" sz="2400" b="1" dirty="0" smtClean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清华大学</a:t>
            </a:r>
            <a:endParaRPr lang="zh-CN" altLang="en-US" sz="2400" b="1" dirty="0" smtClean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中国科学技术大学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0640" y="0"/>
            <a:ext cx="1991360" cy="590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1329473"/>
            <a:ext cx="12192000" cy="173933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CEE-MWDC</a:t>
            </a:r>
            <a:r>
              <a:rPr lang="zh-CN" altLang="en-US" sz="4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探测器的研制</a:t>
            </a:r>
            <a:endParaRPr lang="zh-CN" altLang="en-US" sz="4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 txBox="1"/>
          <p:nvPr>
            <p:custDataLst>
              <p:tags r:id="rId1"/>
            </p:custDataLst>
          </p:nvPr>
        </p:nvSpPr>
        <p:spPr>
          <a:xfrm>
            <a:off x="715010" y="137160"/>
            <a:ext cx="1147699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</a:t>
            </a:r>
            <a:r>
              <a:rPr lang="zh-CN" altLang="en-US" sz="2800" b="1" dirty="0" smtClean="0">
                <a:solidFill>
                  <a:srgbClr val="16468D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探测器与电子学联合性能模拟研究</a:t>
            </a:r>
            <a:endParaRPr lang="zh-CN" altLang="en-US" sz="2800" b="1" noProof="0" dirty="0" smtClean="0">
              <a:ln>
                <a:noFill/>
              </a:ln>
              <a:solidFill>
                <a:srgbClr val="1646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7320" y="856615"/>
            <a:ext cx="11548110" cy="12426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不同漂移单元尺寸的性能模拟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研究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三种漂移单元（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8mm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×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8mm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10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×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10mm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×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）漂移时间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谱、R-T(漂移距离R-漂移时间T)函数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以及位置分辨差异模拟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研究。</a:t>
            </a:r>
            <a:endParaRPr lang="zh-CN" altLang="en-US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7320" y="2099310"/>
            <a:ext cx="12044045" cy="13303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入射粒子：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muon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en-US" altLang="zh-CN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阳极丝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20μm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，场丝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100μm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8mm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×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8mm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10mm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×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10mm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×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15mm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漂移单元工作电压分别为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1500V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1550V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</a:t>
            </a:r>
            <a: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1650V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" y="3497580"/>
            <a:ext cx="11908155" cy="2854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 txBox="1"/>
          <p:nvPr>
            <p:custDataLst>
              <p:tags r:id="rId1"/>
            </p:custDataLst>
          </p:nvPr>
        </p:nvSpPr>
        <p:spPr>
          <a:xfrm>
            <a:off x="715010" y="137160"/>
            <a:ext cx="1147699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</a:t>
            </a:r>
            <a:r>
              <a:rPr lang="zh-CN" altLang="en-US" sz="2800" b="1" dirty="0" smtClean="0">
                <a:solidFill>
                  <a:srgbClr val="16468D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探测器与电子学联合性能模拟研究</a:t>
            </a:r>
            <a:endParaRPr lang="zh-CN" altLang="en-US" sz="2800" b="1" noProof="0" dirty="0" smtClean="0">
              <a:ln>
                <a:noFill/>
              </a:ln>
              <a:solidFill>
                <a:srgbClr val="1646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170" y="887095"/>
            <a:ext cx="3512185" cy="32365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5105" y="1477010"/>
            <a:ext cx="6652895" cy="2026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三种漂移单元的位置分辨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(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对于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muon)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均在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300μm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左右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，可以满足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实验需求（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的位置分辨与漂移单元的尺寸关联较小，电子学系统时间分辨是主要决定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因素）</a:t>
            </a:r>
            <a:endPara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65" y="4123690"/>
            <a:ext cx="10747375" cy="257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/>
          <p:nvPr>
            <p:custDataLst>
              <p:tags r:id="rId1"/>
            </p:custDataLst>
          </p:nvPr>
        </p:nvSpPr>
        <p:spPr>
          <a:xfrm>
            <a:off x="1973888" y="137458"/>
            <a:ext cx="8244408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CEE-MWDC全尺寸工程样机的研制</a:t>
            </a:r>
            <a:endParaRPr lang="zh-CN" altLang="en-US" sz="2800" b="1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3355" y="752475"/>
            <a:ext cx="11677015" cy="546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全尺寸工程样机的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硬件设计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zh-CN" altLang="en-US" sz="20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7046595" y="855345"/>
          <a:ext cx="4803140" cy="2800350"/>
        </p:xfrm>
        <a:graphic>
          <a:graphicData uri="http://schemas.openxmlformats.org/drawingml/2006/table">
            <a:tbl>
              <a:tblPr/>
              <a:tblGrid>
                <a:gridCol w="2289175"/>
                <a:gridCol w="2513965"/>
              </a:tblGrid>
              <a:tr h="4965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CEE-MWDC工程样机尺寸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930mm×1660mm，厚度170mm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6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灵敏面积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约630mm×1280mm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</a:tr>
              <a:tr h="4597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漂移单元尺寸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8mm×8mm</a:t>
                      </a:r>
                      <a:endParaRPr lang="en-US" altLang="en-US" sz="14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电子学通道数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960</a:t>
                      </a:r>
                      <a:endParaRPr lang="en-US" altLang="en-US" sz="14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</a:tr>
              <a:tr h="4616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阳极读出</a:t>
                      </a: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层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X、X’、U、U’、V、V’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每层电子学通道数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均为160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39" marR="91439" marT="45719" marB="45719" vert="horz" anchor="ctr" anchorCtr="0">
                    <a:lnL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472C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  <p:pic>
        <p:nvPicPr>
          <p:cNvPr id="46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005" y="4092575"/>
            <a:ext cx="3585210" cy="254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" y="3284855"/>
            <a:ext cx="5138420" cy="340169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94005" y="1258570"/>
            <a:ext cx="6490970" cy="1943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设计细节：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探测器包括</a:t>
            </a:r>
            <a:r>
              <a:rPr lang="zh-CN" altLang="en-US" sz="1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入射（出射）窗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zh-CN" altLang="en-US" sz="1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X、U、V测量层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，X测量层电极丝为竖直方向，U（V）测量层分别逆时针（顺时针）旋转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30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°</a:t>
            </a:r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，各测量层完全独立；</a:t>
            </a:r>
            <a:endParaRPr lang="zh-CN" altLang="en-US" sz="16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电极</a:t>
            </a:r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：阳极丝采用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20μm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镀金钨丝</a:t>
            </a:r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，张力</a:t>
            </a:r>
            <a:r>
              <a:rPr lang="en-US" altLang="zh-CN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45g;</a:t>
            </a:r>
            <a:endParaRPr lang="zh-CN" altLang="en-US" sz="16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en-US" altLang="zh-CN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   </a:t>
            </a:r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场丝采用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100μm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镀金铍铜丝</a:t>
            </a:r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，张力</a:t>
            </a:r>
            <a:r>
              <a:rPr lang="en-US" altLang="zh-CN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120g</a:t>
            </a:r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sz="16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635" y="4088130"/>
            <a:ext cx="2540000" cy="23780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59315" y="3688080"/>
            <a:ext cx="17786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漂移单元结构</a:t>
            </a:r>
            <a:endParaRPr lang="zh-CN" altLang="en-US" sz="1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5425" y="752475"/>
            <a:ext cx="11624945" cy="589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CEE-MWDC工程样机的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硬件设计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zh-CN" altLang="en-US" sz="20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3325" y="864235"/>
            <a:ext cx="4205605" cy="3035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430" y="3899535"/>
            <a:ext cx="4684395" cy="2930525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45" y="4660900"/>
            <a:ext cx="4382770" cy="2197100"/>
          </a:xfrm>
          <a:prstGeom prst="rect">
            <a:avLst/>
          </a:prstGeom>
        </p:spPr>
      </p:pic>
      <p:sp>
        <p:nvSpPr>
          <p:cNvPr id="3" name="标题 2"/>
          <p:cNvSpPr txBox="1"/>
          <p:nvPr>
            <p:custDataLst>
              <p:tags r:id="rId4"/>
            </p:custDataLst>
          </p:nvPr>
        </p:nvSpPr>
        <p:spPr>
          <a:xfrm>
            <a:off x="1973888" y="137458"/>
            <a:ext cx="8244408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CEE-MWDC全尺寸工程样机的研制</a:t>
            </a:r>
            <a:endParaRPr lang="zh-CN" altLang="en-US" sz="2800" b="1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294005" y="1224915"/>
            <a:ext cx="7125335" cy="1565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设计细节：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灵敏区域分区设计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，便于长期维护；</a:t>
            </a:r>
            <a:endParaRPr lang="zh-CN" altLang="en-US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）每个测量层的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5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层丝面共用一块铝合金底板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，避免丝张力显著减小；</a:t>
            </a:r>
            <a:endParaRPr lang="zh-CN" altLang="en-US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）窗口采用厚度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50μm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双面镀铝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Mylar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膜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endPara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605" y="2790825"/>
            <a:ext cx="4311015" cy="186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735" y="752475"/>
            <a:ext cx="11684635" cy="59004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CEE-MWDC工程样机的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硬件设计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zh-CN" altLang="en-US" sz="20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65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985" y="1120140"/>
            <a:ext cx="4722495" cy="2665730"/>
          </a:xfrm>
          <a:prstGeom prst="rect">
            <a:avLst/>
          </a:prstGeom>
        </p:spPr>
      </p:pic>
      <p:pic>
        <p:nvPicPr>
          <p:cNvPr id="117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130" y="1689735"/>
            <a:ext cx="3605530" cy="18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710" y="4149725"/>
            <a:ext cx="3164840" cy="202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" y="1176020"/>
            <a:ext cx="3627755" cy="26015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表格 2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65735" y="3844925"/>
          <a:ext cx="8441690" cy="2291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670"/>
                <a:gridCol w="1400175"/>
                <a:gridCol w="1179830"/>
                <a:gridCol w="1216025"/>
                <a:gridCol w="1205230"/>
                <a:gridCol w="1276350"/>
                <a:gridCol w="1248410"/>
              </a:tblGrid>
              <a:tr h="481965">
                <a:tc>
                  <a:txBody>
                    <a:bodyPr/>
                    <a:p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MWDC1 </a:t>
                      </a: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前</a:t>
                      </a: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MWDC1 </a:t>
                      </a: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后</a:t>
                      </a: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MWDC2 </a:t>
                      </a: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前</a:t>
                      </a: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MWDC2 </a:t>
                      </a: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后</a:t>
                      </a: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MWDC3 </a:t>
                      </a: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前</a:t>
                      </a: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MWDC3 </a:t>
                      </a: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后</a:t>
                      </a: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</a:tr>
              <a:tr h="603250"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位置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(</a:t>
                      </a: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靶</a:t>
                      </a: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-35cm)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约</a:t>
                      </a: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80cm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约</a:t>
                      </a: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100cm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约</a:t>
                      </a: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115cm</a:t>
                      </a: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约</a:t>
                      </a: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136cm</a:t>
                      </a: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约</a:t>
                      </a: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195cm</a:t>
                      </a: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约</a:t>
                      </a: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216cm</a:t>
                      </a:r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endParaRPr lang="zh-CN" altLang="en-US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</a:tr>
              <a:tr h="603250"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C@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400MeV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-5.17±0.15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-7.16±0.16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-8.77±0.18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-11.24±0.2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-19.41±0.27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-22.34±0.30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</a:tr>
              <a:tr h="603250"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U@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500MeV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-3.51±0.15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-4.84±0.17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-5.95±0.18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-7.62±0.20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-13.25±0.26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-15.27±0.29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+mj-lt"/>
                          <a:ea typeface="黑体" panose="02010609060101010101" pitchFamily="49" charset="-122"/>
                          <a:cs typeface="+mj-lt"/>
                        </a:rPr>
                        <a:t>cm</a:t>
                      </a:r>
                      <a:endParaRPr lang="en-US" altLang="zh-CN" sz="1200" b="0" dirty="0">
                        <a:latin typeface="+mj-lt"/>
                        <a:ea typeface="黑体" panose="02010609060101010101" pitchFamily="49" charset="-122"/>
                        <a:cs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65735" y="6153150"/>
            <a:ext cx="1239520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MWDC1</a:t>
            </a:r>
            <a:r>
              <a:rPr lang="zh-CN" altLang="en-US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束流避让尺寸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</a:t>
            </a:r>
            <a:r>
              <a:rPr lang="en-US" altLang="zh-CN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10cm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×</a:t>
            </a:r>
            <a:r>
              <a:rPr lang="en-US" altLang="zh-CN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30cm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</a:t>
            </a:r>
            <a:r>
              <a:rPr lang="en-US" altLang="zh-CN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en-US" altLang="zh-CN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MWDC2</a:t>
            </a:r>
            <a:r>
              <a:rPr lang="zh-CN" altLang="en-US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束流避让尺寸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</a:t>
            </a:r>
            <a:r>
              <a:rPr lang="en-US" altLang="zh-CN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14cm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×</a:t>
            </a:r>
            <a:r>
              <a:rPr lang="en-US" altLang="zh-CN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40cm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</a:t>
            </a:r>
            <a:r>
              <a:rPr lang="en-US" altLang="zh-CN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en-US" altLang="zh-CN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MWDC3</a:t>
            </a:r>
            <a:r>
              <a:rPr lang="zh-CN" altLang="en-US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束流避让尺寸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</a:t>
            </a:r>
            <a:r>
              <a:rPr lang="en-US" altLang="zh-CN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20cm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×</a:t>
            </a:r>
            <a:r>
              <a:rPr lang="en-US" altLang="zh-CN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60cm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</a:t>
            </a:r>
            <a:r>
              <a:rPr lang="en-US" altLang="zh-CN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</a:t>
            </a:r>
            <a:endParaRPr lang="en-US" altLang="zh-CN" b="1" kern="100" dirty="0"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21980" y="807720"/>
            <a:ext cx="39700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kern="100" dirty="0">
                <a:solidFill>
                  <a:srgbClr val="00B05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其中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U</a:t>
            </a:r>
            <a:r>
              <a:rPr lang="zh-CN" altLang="en-US" sz="1600" kern="100" dirty="0">
                <a:solidFill>
                  <a:srgbClr val="00B05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测量层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PCB</a:t>
            </a:r>
            <a:r>
              <a:rPr lang="zh-CN" altLang="en-US" sz="1600" kern="100" dirty="0">
                <a:solidFill>
                  <a:srgbClr val="00B05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整体装配图</a:t>
            </a:r>
            <a:endParaRPr lang="zh-CN" altLang="en-US" sz="1600" kern="100" dirty="0">
              <a:solidFill>
                <a:srgbClr val="00B05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32620" y="3812540"/>
            <a:ext cx="24872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kern="100" dirty="0">
                <a:solidFill>
                  <a:srgbClr val="00B05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束流避让区阳极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PCB</a:t>
            </a:r>
            <a:endParaRPr lang="en-US" altLang="zh-CN" sz="1600" kern="100" dirty="0">
              <a:solidFill>
                <a:srgbClr val="00B05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07255" y="1352550"/>
            <a:ext cx="171767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kern="100" dirty="0">
                <a:solidFill>
                  <a:srgbClr val="00B05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部分阳极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PCB</a:t>
            </a:r>
            <a:r>
              <a:rPr lang="zh-CN" altLang="en-US" sz="1600" kern="100" dirty="0">
                <a:solidFill>
                  <a:srgbClr val="00B05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实物</a:t>
            </a:r>
            <a:endParaRPr lang="zh-CN" altLang="en-US" sz="1600" kern="100" dirty="0">
              <a:solidFill>
                <a:srgbClr val="00B05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标题 2"/>
          <p:cNvSpPr txBox="1"/>
          <p:nvPr>
            <p:custDataLst>
              <p:tags r:id="rId6"/>
            </p:custDataLst>
          </p:nvPr>
        </p:nvSpPr>
        <p:spPr>
          <a:xfrm>
            <a:off x="1973888" y="137458"/>
            <a:ext cx="8244408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CEE-MWDC全尺寸工程样机的研制</a:t>
            </a:r>
            <a:endParaRPr lang="zh-CN" altLang="en-US" sz="2800" b="1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5425" y="752475"/>
            <a:ext cx="11624945" cy="5734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CEE-MWDC工程样机结构力学模拟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zh-CN" altLang="en-US" sz="20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5" name="标题 2"/>
          <p:cNvSpPr txBox="1"/>
          <p:nvPr>
            <p:custDataLst>
              <p:tags r:id="rId1"/>
            </p:custDataLst>
          </p:nvPr>
        </p:nvSpPr>
        <p:spPr>
          <a:xfrm>
            <a:off x="1973888" y="137458"/>
            <a:ext cx="8244408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CEE-MWDC全尺寸工程样机的研制</a:t>
            </a:r>
            <a:endParaRPr lang="zh-CN" altLang="en-US" sz="2800" b="1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4937760" y="813435"/>
            <a:ext cx="6942455" cy="2381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模拟条件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:</a:t>
            </a:r>
            <a:endParaRPr lang="en-US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altLang="zh-CN" sz="1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sz="1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en-US" altLang="zh-CN" sz="1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sz="1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的工程样机模型</a:t>
            </a:r>
            <a:endParaRPr lang="zh-CN" altLang="en-US" sz="16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一层阴极丝面的张力为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97.5 kg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endParaRPr lang="zh-CN" altLang="en-US" sz="1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一层阳极丝面的张力为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32.8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kg</a:t>
            </a:r>
            <a:endParaRPr lang="zh-CN" altLang="en-US" sz="1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单个测量层的总拉力为358 kg</a:t>
            </a:r>
            <a:endParaRPr lang="zh-CN" altLang="en-US" sz="1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束流避让区的总拉力为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99kg</a:t>
            </a:r>
            <a:endParaRPr lang="en-US" altLang="zh-CN" sz="1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sz="1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" y="3152140"/>
            <a:ext cx="5521217" cy="3240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85" y="3152140"/>
            <a:ext cx="5764377" cy="32400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503805" y="6391910"/>
            <a:ext cx="1044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X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测量层</a:t>
            </a:r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472170" y="6391910"/>
            <a:ext cx="1340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V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测量层</a:t>
            </a:r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92555" y="3590925"/>
            <a:ext cx="11112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50μm</a:t>
            </a:r>
            <a:endParaRPr lang="en-US" sz="2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1989455" y="3992880"/>
            <a:ext cx="902335" cy="7442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6800850" y="3590925"/>
            <a:ext cx="1340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70μm</a:t>
            </a:r>
            <a:endParaRPr lang="en-US" sz="2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7212965" y="3963670"/>
            <a:ext cx="928370" cy="9029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5425" y="752475"/>
            <a:ext cx="11624945" cy="5760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CEE-MWDC工程样机的建造与组装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zh-CN" altLang="en-US" sz="20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72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980" y="4038600"/>
            <a:ext cx="5729605" cy="258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图片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903" y="822643"/>
            <a:ext cx="4319905" cy="39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图片 30" descr="b8993ecdbeb6a2509c612fde1c2efd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585" y="4818380"/>
            <a:ext cx="4320540" cy="1949450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0" y="1214120"/>
            <a:ext cx="5730240" cy="23895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3030" y="2865120"/>
            <a:ext cx="488950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工程样机建造</a:t>
            </a:r>
            <a:endParaRPr lang="zh-CN" altLang="en-US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36325" y="2865120"/>
            <a:ext cx="488950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工程样机组装</a:t>
            </a:r>
            <a:endParaRPr lang="zh-CN" altLang="en-US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标题 2"/>
          <p:cNvSpPr txBox="1"/>
          <p:nvPr>
            <p:custDataLst>
              <p:tags r:id="rId5"/>
            </p:custDataLst>
          </p:nvPr>
        </p:nvSpPr>
        <p:spPr>
          <a:xfrm>
            <a:off x="1973888" y="137458"/>
            <a:ext cx="8244408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CEE-MWDC全尺寸工程样机的研制</a:t>
            </a:r>
            <a:endParaRPr lang="zh-CN" altLang="en-US" sz="2800" b="1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170180" y="1522095"/>
            <a:ext cx="5227955" cy="20377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丝精度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保障：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设计加工高精度齿条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(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最大误差小于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μm)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；同时优化制作工艺；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最终效果：</a:t>
            </a:r>
            <a:endParaRPr lang="zh-CN" altLang="en-US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探测器六层阳极丝精度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(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标准差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)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均好于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25um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0815" y="838200"/>
            <a:ext cx="11679555" cy="487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MWDC工程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样机的建造</a:t>
            </a:r>
            <a:endParaRPr lang="zh-CN" altLang="en-US" sz="20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" y="3940175"/>
            <a:ext cx="3441065" cy="2888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180" y="3915410"/>
            <a:ext cx="3493770" cy="2913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950" y="3917315"/>
            <a:ext cx="3449955" cy="291147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5742305" y="895350"/>
            <a:ext cx="6237605" cy="854710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漏电流测试结果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正常工作电压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下，各测量层的阳极漏电流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均小于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10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nA;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5" name="图片 25" descr="f1abcb2618a6d8b95e024a79b9bbd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965" y="1805940"/>
            <a:ext cx="3710940" cy="2052955"/>
          </a:xfrm>
          <a:prstGeom prst="rect">
            <a:avLst/>
          </a:prstGeom>
        </p:spPr>
      </p:pic>
      <p:sp>
        <p:nvSpPr>
          <p:cNvPr id="5" name="标题 2"/>
          <p:cNvSpPr txBox="1"/>
          <p:nvPr>
            <p:custDataLst>
              <p:tags r:id="rId7"/>
            </p:custDataLst>
          </p:nvPr>
        </p:nvSpPr>
        <p:spPr>
          <a:xfrm>
            <a:off x="1973888" y="137458"/>
            <a:ext cx="8244408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CEE-MWDC全尺寸工程样机的研制</a:t>
            </a:r>
            <a:endParaRPr lang="zh-CN" altLang="en-US" sz="2800" b="1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5425" y="752475"/>
            <a:ext cx="11624945" cy="5760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CEE-MWDC工程样机的宇宙射线测试</a:t>
            </a:r>
            <a:endParaRPr lang="zh-CN" altLang="en-US" sz="2000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zh-CN" altLang="en-US" sz="20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1275715"/>
            <a:ext cx="5018405" cy="2931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580" y="1196975"/>
            <a:ext cx="5436235" cy="302768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94005" y="4774565"/>
            <a:ext cx="4140835" cy="1398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工作气体：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80%Ar+20%CO</a:t>
            </a:r>
            <a:r>
              <a:rPr lang="en-US" altLang="zh-CN" sz="1600" baseline="-25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(0.85atm)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工作电压：阳极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丝：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+1230V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        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场丝：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-300V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75120" y="6459220"/>
            <a:ext cx="30473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宇宙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射线测试电子学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框图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34580" y="865505"/>
            <a:ext cx="30473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宇宙射线事件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展示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标题 2"/>
          <p:cNvSpPr txBox="1"/>
          <p:nvPr>
            <p:custDataLst>
              <p:tags r:id="rId4"/>
            </p:custDataLst>
          </p:nvPr>
        </p:nvSpPr>
        <p:spPr>
          <a:xfrm>
            <a:off x="1973888" y="137458"/>
            <a:ext cx="8244408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CEE-MWDC全尺寸工程样机的研制</a:t>
            </a:r>
            <a:endParaRPr lang="zh-CN" altLang="en-US" sz="2800" b="1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235" y="4298950"/>
            <a:ext cx="7303135" cy="2214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47715" y="2640330"/>
            <a:ext cx="4608195" cy="32791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64285" y="2640330"/>
            <a:ext cx="4583430" cy="32365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5425" y="913130"/>
            <a:ext cx="11624945" cy="410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CEE-MWDC工程样机的宇宙射线测试</a:t>
            </a:r>
            <a:endParaRPr lang="zh-CN" altLang="en-US" sz="2000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zh-CN" altLang="en-US" sz="20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1973580" y="2167890"/>
            <a:ext cx="30473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宇宙射线重建径迹残差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分布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6574155" y="2167890"/>
            <a:ext cx="37966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各层漂移单元的探测效率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标题 2"/>
          <p:cNvSpPr txBox="1"/>
          <p:nvPr>
            <p:custDataLst>
              <p:tags r:id="rId7"/>
            </p:custDataLst>
          </p:nvPr>
        </p:nvSpPr>
        <p:spPr>
          <a:xfrm>
            <a:off x="1973888" y="137458"/>
            <a:ext cx="8244408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CEE-MWDC全尺寸工程样机的研制</a:t>
            </a:r>
            <a:endParaRPr lang="zh-CN" altLang="en-US" sz="2800" b="1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951095" y="179705"/>
            <a:ext cx="2174875" cy="571500"/>
          </a:xfrm>
        </p:spPr>
        <p:txBody>
          <a:bodyPr>
            <a:no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主要内容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内容占位符 7"/>
          <p:cNvSpPr txBox="1"/>
          <p:nvPr/>
        </p:nvSpPr>
        <p:spPr>
          <a:xfrm>
            <a:off x="363855" y="1279525"/>
            <a:ext cx="11393170" cy="4464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报告提纲  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———————————————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CEE(HIRFL-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SR 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E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xternal-target 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E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xperiment)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背景介绍</a:t>
            </a:r>
            <a:endParaRPr kumimoji="0" lang="zh-CN" altLang="en-US" sz="3200" b="0" i="0" u="none" strike="noStrike" kern="1200" cap="none" spc="0" normalizeH="0" baseline="0" dirty="0" smtClean="0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总体设计与研制目标</a:t>
            </a:r>
            <a:endParaRPr lang="en-US" altLang="zh-CN" sz="3200" dirty="0" smtClean="0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lvl="1" algn="l">
              <a:lnSpc>
                <a:spcPct val="130000"/>
              </a:lnSpc>
              <a:spcBef>
                <a:spcPts val="600"/>
              </a:spcBef>
              <a:buClrTx/>
              <a:buSzTx/>
              <a:defRPr/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CEE-MWDC探测器与电子学联合性能模拟研究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全尺寸工程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样机的研制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阵列的研制</a:t>
            </a:r>
            <a:endParaRPr kumimoji="0" lang="zh-CN" altLang="en-US" sz="3200" b="0" i="0" u="none" strike="noStrike" kern="1200" cap="none" spc="0" normalizeH="0" baseline="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"/>
    </mc:Choice>
    <mc:Fallback>
      <p:transition spd="slow" advTm="50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722370" y="179070"/>
            <a:ext cx="5166360" cy="5715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2800" spc="0" dirty="0" smtClean="0">
                <a:solidFill>
                  <a:srgbClr val="16468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CEE-MWDC探测器阵列的研制</a:t>
            </a:r>
            <a:endParaRPr lang="zh-CN" altLang="en-US" sz="2800" spc="0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465580"/>
            <a:ext cx="5184775" cy="52552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5425" y="881380"/>
            <a:ext cx="11966575" cy="5054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  <a:sym typeface="+mn-ea"/>
              </a:rPr>
              <a:t>大尺寸布丝机和大尺寸光学平台</a:t>
            </a:r>
            <a:endParaRPr lang="zh-CN" altLang="en-US" sz="20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870" y="835025"/>
            <a:ext cx="4712335" cy="32848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140" y="4183380"/>
            <a:ext cx="4710430" cy="2537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545" y="1630680"/>
            <a:ext cx="11132185" cy="44761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5425" y="955040"/>
            <a:ext cx="11966575" cy="734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C00000"/>
                </a:solidFill>
                <a:ea typeface="黑体" panose="02010609060101010101" pitchFamily="49" charset="-122"/>
                <a:cs typeface="+mn-lt"/>
                <a:sym typeface="+mn-ea"/>
              </a:rPr>
              <a:t>MWDC</a:t>
            </a:r>
            <a:r>
              <a:rPr lang="zh-CN" altLang="en-US" sz="2000" dirty="0">
                <a:solidFill>
                  <a:srgbClr val="C00000"/>
                </a:solidFill>
                <a:ea typeface="黑体" panose="02010609060101010101" pitchFamily="49" charset="-122"/>
                <a:cs typeface="+mn-lt"/>
                <a:sym typeface="+mn-ea"/>
              </a:rPr>
              <a:t>阵列（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工程机）</a:t>
            </a:r>
            <a:endParaRPr lang="zh-CN" altLang="en-US" sz="20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722370" y="179070"/>
            <a:ext cx="5166360" cy="5715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2800" spc="0" dirty="0" smtClean="0">
                <a:solidFill>
                  <a:srgbClr val="16468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CEE-MWDC探测器阵列的研制</a:t>
            </a:r>
            <a:endParaRPr lang="zh-CN" altLang="en-US" sz="2800" spc="0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848360"/>
            <a:ext cx="12079605" cy="5035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MWDC</a:t>
            </a: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阵列探测器多通道</a:t>
            </a:r>
            <a:r>
              <a:rPr lang="en-US" altLang="zh-CN" baseline="30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55</a:t>
            </a:r>
            <a:r>
              <a:rPr lang="en-US" altLang="zh-CN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Fe 5.9keV X</a:t>
            </a: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射线能谱测试（随机扫描）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" name="图片 -21474826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51915"/>
            <a:ext cx="7178040" cy="5116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40" y="1240155"/>
            <a:ext cx="2414905" cy="2675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945" y="1240155"/>
            <a:ext cx="2360295" cy="2638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465" y="4159885"/>
            <a:ext cx="2261235" cy="26136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59280" y="6420485"/>
            <a:ext cx="360680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单块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SCA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芯片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16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通道铁源能谱</a:t>
            </a:r>
            <a:endParaRPr lang="en-US" altLang="zh-CN" b="1" kern="100" dirty="0"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78040" y="838200"/>
            <a:ext cx="35547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MWDC1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能量分辨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率分布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632950" y="838200"/>
            <a:ext cx="23202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MWDC2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能量分辨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率分布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78040" y="3799840"/>
            <a:ext cx="35547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MWDC3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能量分辨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率分布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537700" y="4810125"/>
            <a:ext cx="2541905" cy="10388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MWDC</a:t>
            </a:r>
            <a:r>
              <a:rPr lang="zh-CN" altLang="en-US" sz="1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阵列各通道能量分辨</a:t>
            </a:r>
            <a:r>
              <a:rPr lang="en-US" altLang="zh-CN" sz="1600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率（FWHM</a:t>
            </a:r>
            <a:r>
              <a:rPr lang="zh-CN" altLang="en-US" sz="1600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</a:t>
            </a:r>
            <a:r>
              <a:rPr lang="zh-CN" altLang="en-US" sz="1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平均值小于22%。</a:t>
            </a:r>
            <a:endParaRPr lang="zh-CN" altLang="en-US" sz="16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25485" y="2174875"/>
            <a:ext cx="10331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Mean=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1.77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%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23245" y="2174875"/>
            <a:ext cx="10331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Mean=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1.76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%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25485" y="5121275"/>
            <a:ext cx="10331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Mean=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1.86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%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标题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3722370" y="179070"/>
            <a:ext cx="5166360" cy="5715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2800" spc="0" dirty="0" smtClean="0">
                <a:solidFill>
                  <a:srgbClr val="16468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CEE-MWDC探测器阵列的研制</a:t>
            </a:r>
            <a:endParaRPr lang="zh-CN" altLang="en-US" sz="2800" spc="0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77165" y="848360"/>
            <a:ext cx="11902440" cy="5035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MWDC</a:t>
            </a: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阵列探测器宇宙射线</a:t>
            </a: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测试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75895" y="2143760"/>
            <a:ext cx="418401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MWDC2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重建宇宙射线径迹残差约为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276μm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；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MWDC2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各层漂移单元探测效率均大于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95%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25" y="1236980"/>
            <a:ext cx="3188216" cy="27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658715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25" y="4103370"/>
            <a:ext cx="3388737" cy="27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23740" y="1236980"/>
            <a:ext cx="2931795" cy="2787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360545" y="4040505"/>
            <a:ext cx="3382645" cy="27533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76530" y="4213225"/>
            <a:ext cx="4183380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MWDC3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重建宇宙射线径迹残差约为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280μm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；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MWDC3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各层漂移单元探测效率均大于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90%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8" name="标题 2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3722370" y="179070"/>
            <a:ext cx="5166360" cy="5715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2800" spc="0" dirty="0" smtClean="0">
                <a:solidFill>
                  <a:srgbClr val="16468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CEE-MWDC探测器阵列的研制</a:t>
            </a:r>
            <a:endParaRPr lang="zh-CN" altLang="en-US" sz="2800" spc="0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5425" y="750570"/>
            <a:ext cx="11966575" cy="742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tx1"/>
                </a:solidFill>
                <a:latin typeface="+mn-ea"/>
                <a:cs typeface="黑体" panose="02010609060101010101" pitchFamily="49" charset="-122"/>
                <a:sym typeface="+mn-ea"/>
              </a:rPr>
              <a:t>MWDC</a:t>
            </a:r>
            <a:r>
              <a:rPr lang="zh-CN" altLang="en-US" sz="20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探测器阵列的安装</a:t>
            </a:r>
            <a:endParaRPr lang="zh-CN" altLang="en-US" sz="20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11820" y="3324860"/>
            <a:ext cx="3770630" cy="12452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n-ea"/>
                <a:cs typeface="黑体" panose="02010609060101010101" pitchFamily="49" charset="-122"/>
                <a:sym typeface="+mn-ea"/>
              </a:rPr>
              <a:t>MWDC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en-US" altLang="zh-CN" sz="2000" dirty="0">
                <a:latin typeface="+mn-ea"/>
                <a:cs typeface="黑体" panose="02010609060101010101" pitchFamily="49" charset="-122"/>
                <a:sym typeface="+mn-ea"/>
              </a:rPr>
              <a:t>MWDC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en-US" altLang="zh-CN" sz="2000" dirty="0">
                <a:latin typeface="+mn-ea"/>
                <a:cs typeface="黑体" panose="02010609060101010101" pitchFamily="49" charset="-122"/>
                <a:sym typeface="+mn-ea"/>
              </a:rPr>
              <a:t>MWDC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安装前后，各层高压稳定，漏电流正常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435" y="1223010"/>
            <a:ext cx="7513955" cy="5543550"/>
          </a:xfrm>
          <a:prstGeom prst="rect">
            <a:avLst/>
          </a:prstGeom>
        </p:spPr>
      </p:pic>
      <p:sp>
        <p:nvSpPr>
          <p:cNvPr id="14" name="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722370" y="179070"/>
            <a:ext cx="5166360" cy="5715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2800" spc="0" dirty="0" smtClean="0">
                <a:solidFill>
                  <a:srgbClr val="16468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CEE-MWDC探测器阵列的研制</a:t>
            </a:r>
            <a:endParaRPr lang="zh-CN" altLang="en-US" sz="2800" spc="0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730" y="1438275"/>
            <a:ext cx="6658610" cy="49974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0495" y="894715"/>
            <a:ext cx="11625580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阵列全通道宇宙射线能谱测试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后续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进行全通道增益一致性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刻度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17560" y="1859280"/>
            <a:ext cx="21577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各通道增益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分布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515360" y="179070"/>
            <a:ext cx="5373370" cy="5715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2800" spc="0" dirty="0" smtClean="0">
                <a:solidFill>
                  <a:srgbClr val="16468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CEE-MWDC探测器阵列的研制</a:t>
            </a:r>
            <a:endParaRPr lang="zh-CN" altLang="en-US" sz="2800" spc="0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350" y="2257425"/>
            <a:ext cx="3848100" cy="417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9170" y="2171065"/>
            <a:ext cx="8576310" cy="4364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0495" y="894715"/>
            <a:ext cx="11625580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阵列宇宙射线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径迹测试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69635" y="894715"/>
            <a:ext cx="5983605" cy="1276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触发逻辑：</a:t>
            </a:r>
            <a:r>
              <a:rPr lang="en-US" altLang="zh-CN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iTOF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多重数</a:t>
            </a:r>
            <a:r>
              <a:rPr lang="en-US" altLang="zh-CN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4 &amp;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&amp;</a:t>
            </a:r>
            <a:r>
              <a:rPr lang="en-US" altLang="zh-CN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eTOF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多重数</a:t>
            </a:r>
            <a:r>
              <a:rPr lang="en-US" altLang="zh-CN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4</a:t>
            </a:r>
            <a:endParaRPr lang="en-US" altLang="zh-CN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MWDC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探测器阵列工作状态正常，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阵列正常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重建宇宙射线径迹</a:t>
            </a:r>
            <a:endParaRPr lang="en-US" altLang="zh-CN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" y="2268855"/>
            <a:ext cx="3099435" cy="38811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50495" y="1500505"/>
            <a:ext cx="5179695" cy="1035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激光跟踪系统进行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探测器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几何位置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测量</a:t>
            </a:r>
            <a:endPara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518535" y="179070"/>
            <a:ext cx="5370195" cy="5715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2800" spc="0" dirty="0" smtClean="0">
                <a:solidFill>
                  <a:srgbClr val="16468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CEE-MWDC探测器阵列的研制</a:t>
            </a:r>
            <a:endParaRPr lang="zh-CN" altLang="en-US" sz="2800" spc="0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mtClean="0"/>
              <a:t>8</a:t>
            </a:r>
            <a:endParaRPr lang="zh-CN" altLang="zh-CN" dirty="0"/>
          </a:p>
        </p:txBody>
      </p:sp>
      <p:sp>
        <p:nvSpPr>
          <p:cNvPr id="5" name="标题 2"/>
          <p:cNvSpPr txBox="1"/>
          <p:nvPr/>
        </p:nvSpPr>
        <p:spPr>
          <a:xfrm>
            <a:off x="2045970" y="137160"/>
            <a:ext cx="764286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总结</a:t>
            </a:r>
            <a:endParaRPr lang="zh-CN" altLang="en-US" sz="2800" b="1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1945" y="4191635"/>
            <a:ext cx="11526520" cy="1525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下一步工作计划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MWDC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阵列的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全通道增益一致性刻度，阳极丝层位置修正，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RT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关系迭代修正，宇宙射线数据分析、束流实验数据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分析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1945" y="946785"/>
            <a:ext cx="11525885" cy="3298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总结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介绍了CEE的物理背景，以及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-MWDC的功能与设计方案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完成了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工程样机（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960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通道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）的研制，该样机采用独特的束流避让结构，各测量层阳极丝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位置精度好于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25μm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（标准差）；各通道对于</a:t>
            </a:r>
            <a:r>
              <a:rPr lang="en-US" altLang="zh-CN" sz="2000" baseline="30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55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Fe X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射线源的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能量分辨（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FWHM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）优于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22%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；重建宇宙射线的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径迹残差优于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300μm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，各层漂移单元的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探测效率高于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96%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在全尺寸工程样机的研制基础上，完成了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阵列（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3200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通道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）的研制（其中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最大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尺寸为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3.14m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×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1.76m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），经过测试，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MWDC1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MWDC2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MWDC3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单体性能指标满足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物理需求。</a:t>
            </a:r>
            <a:endParaRPr lang="zh-CN" altLang="en-US" sz="20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ldLvl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>
            <a:alphaModFix amt="65000"/>
          </a:blip>
          <a:stretch>
            <a:fillRect/>
          </a:stretch>
        </p:blipFill>
        <p:spPr>
          <a:xfrm>
            <a:off x="481330" y="213360"/>
            <a:ext cx="5221605" cy="331089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25845" y="213360"/>
            <a:ext cx="5303520" cy="32880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文本框 5"/>
          <p:cNvSpPr txBox="1"/>
          <p:nvPr/>
        </p:nvSpPr>
        <p:spPr>
          <a:xfrm>
            <a:off x="481330" y="3564890"/>
            <a:ext cx="11419840" cy="181419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p>
            <a:pPr marL="0" lvl="1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感谢近物所气体探测器组全体老师、同学的帮助</a:t>
            </a:r>
            <a:endParaRPr lang="zh-CN" altLang="en-US" sz="2000" dirty="0">
              <a:solidFill>
                <a:srgbClr val="16468D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  <a:p>
            <a:pPr marL="0" lvl="1" indent="-285750" algn="just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感谢CEE-MWDC研制单位：</a:t>
            </a:r>
            <a:r>
              <a:rPr lang="en-US" altLang="zh-CN" sz="2000" dirty="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 </a:t>
            </a:r>
            <a:r>
              <a:rPr lang="zh-CN" altLang="en-US" sz="2000" dirty="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近物所核探测器室、核电子学室</a:t>
            </a:r>
            <a:endParaRPr lang="zh-CN" altLang="en-US" sz="2000" dirty="0">
              <a:solidFill>
                <a:srgbClr val="16468D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indent="0" algn="l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                                                        </a:t>
            </a:r>
            <a:r>
              <a:rPr lang="zh-CN" altLang="en-US" sz="2000" dirty="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清华大学物理系、工物系</a:t>
            </a:r>
            <a:endParaRPr lang="zh-CN" altLang="en-US" sz="2000" dirty="0">
              <a:solidFill>
                <a:srgbClr val="16468D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indent="0" algn="l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                                                        </a:t>
            </a:r>
            <a:r>
              <a:rPr lang="zh-CN" altLang="en-US" sz="2000" dirty="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中国科学技术大学</a:t>
            </a:r>
            <a:endParaRPr lang="zh-CN" altLang="en-US" sz="2000" dirty="0">
              <a:solidFill>
                <a:srgbClr val="16468D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  <a:p>
            <a:pPr marL="0" lvl="1" indent="-285750" algn="just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zh-CN" altLang="en-US" sz="200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感谢</a:t>
            </a:r>
            <a:r>
              <a:rPr lang="en-US" altLang="zh-CN" sz="200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CEE</a:t>
            </a:r>
            <a:r>
              <a:rPr lang="zh-CN" altLang="en-US" sz="200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合作组</a:t>
            </a:r>
            <a:endParaRPr lang="zh-CN" altLang="en-US" sz="2000">
              <a:solidFill>
                <a:srgbClr val="16468D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1330" y="5324475"/>
            <a:ext cx="10948035" cy="119951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6000" b="1" i="0" u="none" strike="noStrike" kern="1200" spc="0" normalizeH="0" baseline="0" dirty="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恳请各位老师批评指正 !</a:t>
            </a:r>
            <a:endParaRPr kumimoji="0" lang="zh-CN" altLang="en-US" sz="6000" b="1" i="0" u="none" strike="noStrike" kern="1200" spc="0" normalizeH="0" baseline="0" dirty="0">
              <a:solidFill>
                <a:srgbClr val="16468D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86065" y="3905250"/>
            <a:ext cx="39452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>
                <a:solidFill>
                  <a:srgbClr val="16468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谢谢大家！</a:t>
            </a:r>
            <a:endParaRPr lang="zh-CN" altLang="en-US" sz="6000" b="1" dirty="0">
              <a:solidFill>
                <a:srgbClr val="16468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4785" y="838200"/>
            <a:ext cx="7550150" cy="44704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研制背景及意义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r>
              <a:rPr lang="zh-CN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低温高密核物质测量谱仪（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CSR External-target Experiment</a:t>
            </a:r>
            <a:r>
              <a:rPr lang="zh-CN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，CEE）将是我国第一台运行于 GeV 能区的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、自主研制的、基于国内核物理大科学装置 HIRFL-CSR 的</a:t>
            </a:r>
            <a:r>
              <a:rPr lang="zh-CN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大型核物理实验装置。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作为固定靶实验，CEE的碰撞产物具有显著的前向分布特征。根据相空间分布的模拟结果，探测器重点考虑实验室系前半球区域的粒子鉴别能力。考虑到 TPC 的最大计数率限制以及束流附近的死区影响，当谱仪应用于前角物理过程的测量时，为了有效地提高数据率、提高前角区的粒子鉴别能力，需要在前角区（小角度区域）安装具有成本、位置分辨和最高容许计数率等诸多优势的多丝漂移室（MWDC）阵列。</a:t>
            </a:r>
            <a:endParaRPr lang="zh-CN" altLang="en-US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45" y="838200"/>
            <a:ext cx="4324350" cy="3052445"/>
          </a:xfrm>
          <a:prstGeom prst="rect">
            <a:avLst/>
          </a:prstGeom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7734935" y="3891280"/>
            <a:ext cx="3441700" cy="29019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200"/>
              </a:spcAft>
              <a:buFont typeface="+mj-ea"/>
              <a:buAutoNum type="circleNumDbPlain"/>
            </a:pPr>
            <a:r>
              <a:rPr lang="zh-CN" altLang="en-US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大接收度超导二极磁铁</a:t>
            </a:r>
            <a:endParaRPr lang="en-US" altLang="zh-CN" sz="1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200"/>
              </a:spcAft>
              <a:buFont typeface="+mj-ea"/>
              <a:buAutoNum type="circleNumDbPlain"/>
            </a:pPr>
            <a:r>
              <a:rPr lang="zh-CN" altLang="en-US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微像素束流监测探测器</a:t>
            </a:r>
            <a:endParaRPr lang="en-US" altLang="zh-CN" sz="1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200"/>
              </a:spcAft>
              <a:buFont typeface="+mj-ea"/>
              <a:buAutoNum type="circleNumDbPlain"/>
            </a:pPr>
            <a:r>
              <a:rPr lang="zh-CN" altLang="en-US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时间投影室</a:t>
            </a:r>
            <a:r>
              <a:rPr lang="en-US" altLang="zh-CN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(TPC)</a:t>
            </a:r>
            <a:endParaRPr lang="en-US" altLang="zh-CN" sz="1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200"/>
              </a:spcAft>
              <a:buFont typeface="+mj-ea"/>
              <a:buAutoNum type="circleNumDbPlain"/>
            </a:pPr>
            <a:r>
              <a:rPr lang="en-US" altLang="zh-CN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pitchFamily="2" charset="2"/>
              </a:rPr>
              <a:t>T0/</a:t>
            </a:r>
            <a:r>
              <a:rPr lang="en-US" altLang="zh-CN" sz="1400" dirty="0" err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iTOF</a:t>
            </a:r>
            <a:r>
              <a:rPr lang="zh-CN" altLang="en-US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探测器</a:t>
            </a:r>
            <a:r>
              <a:rPr lang="en-US" altLang="zh-CN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endParaRPr lang="en-US" altLang="zh-CN" sz="1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200"/>
              </a:spcAft>
              <a:buFont typeface="+mj-ea"/>
              <a:buAutoNum type="circleNumDbPlain"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多丝漂移室</a:t>
            </a:r>
            <a:r>
              <a:rPr lang="en-US" altLang="zh-CN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(MWDC)</a:t>
            </a:r>
            <a:endParaRPr lang="en-US" altLang="zh-CN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200"/>
              </a:spcAft>
              <a:buFont typeface="+mj-ea"/>
              <a:buAutoNum type="circleNumDbPlain"/>
            </a:pPr>
            <a:r>
              <a:rPr lang="en-US" altLang="zh-CN" sz="1400" dirty="0" err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eTOF</a:t>
            </a:r>
            <a:r>
              <a:rPr lang="zh-CN" altLang="en-US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探测器</a:t>
            </a:r>
            <a:endParaRPr lang="zh-CN" altLang="en-US" sz="1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200"/>
              </a:spcAft>
              <a:buFont typeface="+mj-ea"/>
              <a:buAutoNum type="circleNumDbPlain"/>
            </a:pPr>
            <a:r>
              <a:rPr lang="zh-CN" altLang="en-US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零度角量能器</a:t>
            </a:r>
            <a:endParaRPr lang="zh-CN" altLang="en-US" sz="1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200"/>
              </a:spcAft>
              <a:buFont typeface="+mj-ea"/>
              <a:buAutoNum type="circleNumDbPlain"/>
            </a:pPr>
            <a:r>
              <a:rPr lang="zh-CN" altLang="en-US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读出电子学和数据获取系统</a:t>
            </a:r>
            <a:endParaRPr lang="zh-CN" altLang="en-US" sz="1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200"/>
              </a:spcAft>
              <a:buFont typeface="+mj-ea"/>
              <a:buAutoNum type="circleNumDbPlain"/>
            </a:pPr>
            <a:r>
              <a:rPr lang="zh-CN" altLang="en-US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触发系统</a:t>
            </a:r>
            <a:endParaRPr lang="en-US" altLang="zh-CN" sz="1400" kern="100" dirty="0"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200"/>
              </a:spcAft>
              <a:buFont typeface="+mj-ea"/>
              <a:buAutoNum type="circleNumDbPlain"/>
            </a:pPr>
            <a:r>
              <a:rPr lang="zh-CN" altLang="en-US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pitchFamily="2" charset="2"/>
              </a:rPr>
              <a:t>时钟</a:t>
            </a:r>
            <a:r>
              <a:rPr lang="zh-CN" altLang="en-US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系统</a:t>
            </a:r>
            <a:endParaRPr lang="en-US" altLang="zh-CN" sz="1400" kern="100" dirty="0">
              <a:solidFill>
                <a:srgbClr val="00206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200"/>
              </a:spcAft>
              <a:buFont typeface="+mj-ea"/>
              <a:buAutoNum type="circleNumDbPlain"/>
            </a:pPr>
            <a:r>
              <a:rPr lang="zh-CN" altLang="en-US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pitchFamily="2" charset="2"/>
              </a:rPr>
              <a:t>技术支持系统</a:t>
            </a:r>
            <a:endParaRPr lang="zh-CN" altLang="en-US" sz="1400" kern="100" dirty="0">
              <a:solidFill>
                <a:srgbClr val="00206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Wingdings" panose="05000000000000000000" pitchFamily="2" charset="2"/>
            </a:endParaRPr>
          </a:p>
        </p:txBody>
      </p:sp>
      <p:sp>
        <p:nvSpPr>
          <p:cNvPr id="3" name="右大括号 2"/>
          <p:cNvSpPr/>
          <p:nvPr/>
        </p:nvSpPr>
        <p:spPr>
          <a:xfrm>
            <a:off x="9686290" y="5085715"/>
            <a:ext cx="134620" cy="34988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大括号 6"/>
          <p:cNvSpPr/>
          <p:nvPr/>
        </p:nvSpPr>
        <p:spPr>
          <a:xfrm>
            <a:off x="9551035" y="4544695"/>
            <a:ext cx="134620" cy="349885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763125" y="4526280"/>
            <a:ext cx="147764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1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中心快度区</a:t>
            </a:r>
            <a:endParaRPr lang="zh-CN" altLang="zh-CN" sz="16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88855" y="5085715"/>
            <a:ext cx="8896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1600" dirty="0">
                <a:solidFill>
                  <a:srgbClr val="6096E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前角区</a:t>
            </a:r>
            <a:endParaRPr lang="zh-CN" altLang="zh-CN" sz="1600" dirty="0">
              <a:solidFill>
                <a:srgbClr val="6096E6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3218815" y="4544695"/>
            <a:ext cx="3477895" cy="17075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CEE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物理目标：</a:t>
            </a:r>
            <a:endParaRPr lang="zh-CN" altLang="en-US" sz="16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高密区的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核物质状态方程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QCD 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相变临界点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和相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结构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GeV/u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能区超核产生与测量</a:t>
            </a:r>
            <a:endParaRPr lang="zh-CN" altLang="en-US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重离子碰撞动力学研究</a:t>
            </a:r>
            <a:endParaRPr lang="zh-CN" altLang="en-US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自旋和味相关的核力属性</a:t>
            </a:r>
            <a:endParaRPr lang="zh-CN" altLang="en-US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964565" y="165100"/>
            <a:ext cx="10421620" cy="571500"/>
          </a:xfrm>
        </p:spPr>
        <p:txBody>
          <a:bodyPr>
            <a:normAutofit/>
          </a:bodyPr>
          <a:p>
            <a:r>
              <a:rPr lang="en-US" altLang="zh-CN" sz="2800" dirty="0">
                <a:sym typeface="+mn-ea"/>
              </a:rPr>
              <a:t>背景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—CEE(HI</a:t>
            </a:r>
            <a:r>
              <a:rPr lang="en-US" altLang="zh-CN" sz="2800" dirty="0">
                <a:sym typeface="+mn-ea"/>
              </a:rPr>
              <a:t>RFL-</a:t>
            </a:r>
            <a:r>
              <a:rPr lang="en-US" altLang="zh-CN" sz="2800" dirty="0">
                <a:solidFill>
                  <a:srgbClr val="FF0000"/>
                </a:solidFill>
                <a:sym typeface="+mn-ea"/>
              </a:rPr>
              <a:t>C</a:t>
            </a:r>
            <a:r>
              <a:rPr lang="en-US" altLang="zh-CN" sz="2800" dirty="0">
                <a:sym typeface="+mn-ea"/>
              </a:rPr>
              <a:t>SR </a:t>
            </a:r>
            <a:r>
              <a:rPr lang="en-US" altLang="zh-CN" sz="2800" dirty="0">
                <a:solidFill>
                  <a:srgbClr val="FF0000"/>
                </a:solidFill>
                <a:sym typeface="+mn-ea"/>
              </a:rPr>
              <a:t>E</a:t>
            </a:r>
            <a:r>
              <a:rPr lang="en-US" altLang="zh-CN" sz="2800" dirty="0">
                <a:sym typeface="+mn-ea"/>
              </a:rPr>
              <a:t>xternal-target </a:t>
            </a:r>
            <a:r>
              <a:rPr lang="en-US" altLang="zh-CN" sz="2800" dirty="0">
                <a:solidFill>
                  <a:srgbClr val="FF0000"/>
                </a:solidFill>
                <a:sym typeface="+mn-ea"/>
              </a:rPr>
              <a:t>E</a:t>
            </a:r>
            <a:r>
              <a:rPr lang="en-US" altLang="zh-CN" sz="2800" dirty="0">
                <a:sym typeface="+mn-ea"/>
              </a:rPr>
              <a:t>xperiment)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84150" y="6359525"/>
            <a:ext cx="4620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自然科学基金委重大科研仪器研制项目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资助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4785" y="838200"/>
            <a:ext cx="5857875" cy="6026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的功能</a:t>
            </a:r>
            <a:endParaRPr lang="zh-CN" alt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42025" y="3767455"/>
            <a:ext cx="4655185" cy="30734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6560" y="4708525"/>
            <a:ext cx="5625465" cy="1417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探测器的技术挑战</a:t>
            </a:r>
            <a:endParaRPr lang="zh-CN" alt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000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超大的灵敏面积</a:t>
            </a:r>
            <a:endParaRPr lang="en-US" altLang="zh-CN" sz="2000" kern="100" dirty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000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屏蔽束流</a:t>
            </a:r>
            <a:r>
              <a:rPr lang="en-US" altLang="zh-CN" sz="2000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/</a:t>
            </a:r>
            <a:r>
              <a:rPr lang="zh-CN" altLang="en-US" sz="2000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避让束流</a:t>
            </a:r>
            <a:endParaRPr lang="zh-CN" altLang="en-US" sz="2000" kern="100" dirty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117850" y="862330"/>
            <a:ext cx="8905875" cy="28225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多丝漂移室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MWDC</a:t>
            </a:r>
            <a:endParaRPr lang="en-US" altLang="zh-CN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Multi-Wires Drift Chamber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测量带电产物的径迹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给出带电产物的动量信息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测量带电粒子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dE/dx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信息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覆盖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5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°至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°的前角区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低物质量，减小对产物的阻挡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高探测效率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7" name="右大括号 6"/>
          <p:cNvSpPr/>
          <p:nvPr/>
        </p:nvSpPr>
        <p:spPr>
          <a:xfrm>
            <a:off x="6129655" y="1689100"/>
            <a:ext cx="194310" cy="49593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332855" y="1783080"/>
            <a:ext cx="1784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高空间位置分辨</a:t>
            </a:r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16065" y="2287905"/>
            <a:ext cx="1784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高能量分辨</a:t>
            </a:r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6042025" y="2472055"/>
            <a:ext cx="4445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右大括号 13"/>
          <p:cNvSpPr/>
          <p:nvPr/>
        </p:nvSpPr>
        <p:spPr>
          <a:xfrm>
            <a:off x="6666865" y="2711450"/>
            <a:ext cx="194310" cy="49593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934200" y="2768600"/>
            <a:ext cx="3654425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超大面积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+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束流屏蔽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/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避让</a:t>
            </a:r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8509000" y="383857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CEE-MWDC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阵列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5" name="标题 2"/>
          <p:cNvSpPr txBox="1"/>
          <p:nvPr>
            <p:custDataLst>
              <p:tags r:id="rId4"/>
            </p:custDataLst>
          </p:nvPr>
        </p:nvSpPr>
        <p:spPr>
          <a:xfrm>
            <a:off x="1973888" y="137458"/>
            <a:ext cx="8244408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CEE-MWDC简介</a:t>
            </a:r>
            <a:endParaRPr lang="zh-CN" altLang="en-US" sz="2800" b="1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4785" y="838200"/>
            <a:ext cx="5857875" cy="468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技术指标参数</a:t>
            </a:r>
            <a:endParaRPr lang="zh-CN" alt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042660" y="1101090"/>
          <a:ext cx="5977255" cy="3874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5765"/>
                <a:gridCol w="3031490"/>
              </a:tblGrid>
              <a:tr h="412115"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6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参数名称</a:t>
                      </a:r>
                      <a:endParaRPr lang="zh-CN" sz="16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266700" algn="ctr">
                        <a:lnSpc>
                          <a:spcPct val="150000"/>
                        </a:lnSpc>
                      </a:pPr>
                      <a:r>
                        <a:rPr lang="zh-CN" sz="16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技术指标要求</a:t>
                      </a:r>
                      <a:endParaRPr lang="zh-CN" sz="16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</a:tr>
              <a:tr h="383540">
                <a:tc>
                  <a:txBody>
                    <a:bodyPr/>
                    <a:p>
                      <a:pPr indent="127000" algn="just">
                        <a:lnSpc>
                          <a:spcPct val="150000"/>
                        </a:lnSpc>
                      </a:pPr>
                      <a:r>
                        <a:rPr lang="zh-CN" sz="16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测量粒子类型</a:t>
                      </a:r>
                      <a:endParaRPr lang="zh-CN" sz="16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6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π</a:t>
                      </a:r>
                      <a:r>
                        <a:rPr lang="en-US" sz="16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,p,d,t,</a:t>
                      </a:r>
                      <a:r>
                        <a:rPr lang="en-US" sz="1600" baseline="300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  <a:r>
                        <a:rPr lang="en-US" sz="16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He,</a:t>
                      </a:r>
                      <a:r>
                        <a:rPr lang="en-US" sz="1600" baseline="300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</a:t>
                      </a:r>
                      <a:r>
                        <a:rPr lang="en-US" sz="16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He,</a:t>
                      </a:r>
                      <a:r>
                        <a:rPr lang="en-US" sz="1600" baseline="300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</a:t>
                      </a:r>
                      <a:r>
                        <a:rPr lang="en-US" sz="16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Li</a:t>
                      </a:r>
                      <a:endParaRPr lang="en-US" sz="16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</a:tr>
              <a:tr h="382905">
                <a:tc>
                  <a:txBody>
                    <a:bodyPr/>
                    <a:p>
                      <a:pPr indent="127000" algn="just">
                        <a:lnSpc>
                          <a:spcPct val="150000"/>
                        </a:lnSpc>
                      </a:pPr>
                      <a:r>
                        <a:rPr lang="zh-CN" sz="16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位置分辨（径迹重建残差）</a:t>
                      </a:r>
                      <a:endParaRPr lang="zh-CN" sz="16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60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≤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0.3mm</a:t>
                      </a:r>
                      <a:r>
                        <a:rPr lang="zh-CN" sz="160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（宇宙</a:t>
                      </a:r>
                      <a:r>
                        <a:rPr lang="zh-CN" sz="160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射线）</a:t>
                      </a:r>
                      <a:endParaRPr lang="zh-CN" sz="160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</a:tr>
              <a:tr h="383540">
                <a:tc>
                  <a:txBody>
                    <a:bodyPr/>
                    <a:p>
                      <a:pPr indent="127000" algn="just">
                        <a:lnSpc>
                          <a:spcPct val="150000"/>
                        </a:lnSpc>
                      </a:pPr>
                      <a:r>
                        <a:rPr lang="zh-CN" sz="16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探测效率</a:t>
                      </a:r>
                      <a:endParaRPr lang="zh-CN" sz="16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6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＞</a:t>
                      </a:r>
                      <a:r>
                        <a:rPr lang="en-US" sz="16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90%</a:t>
                      </a:r>
                      <a:r>
                        <a:rPr lang="zh-CN" sz="16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（宇宙射线）</a:t>
                      </a:r>
                      <a:endParaRPr lang="en-US" altLang="zh-CN" sz="16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</a:tr>
              <a:tr h="383540">
                <a:tc>
                  <a:txBody>
                    <a:bodyPr/>
                    <a:p>
                      <a:pPr indent="127000" algn="just">
                        <a:lnSpc>
                          <a:spcPct val="150000"/>
                        </a:lnSpc>
                      </a:pPr>
                      <a:r>
                        <a:rPr lang="zh-CN" sz="16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能量分辨</a:t>
                      </a:r>
                      <a:endParaRPr lang="zh-CN" sz="16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600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优于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22%</a:t>
                      </a:r>
                      <a:r>
                        <a:rPr lang="zh-CN" sz="1600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（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55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Fe</a:t>
                      </a:r>
                      <a:r>
                        <a:rPr lang="zh-CN" sz="1600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源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X</a:t>
                      </a:r>
                      <a:r>
                        <a:rPr lang="zh-CN" sz="1600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射线）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</a:tr>
              <a:tr h="396240">
                <a:tc>
                  <a:txBody>
                    <a:bodyPr/>
                    <a:p>
                      <a:pPr indent="127000" algn="just">
                        <a:lnSpc>
                          <a:spcPct val="150000"/>
                        </a:lnSpc>
                      </a:pPr>
                      <a:r>
                        <a:rPr lang="zh-CN" sz="16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读出丝层总数</a:t>
                      </a:r>
                      <a:endParaRPr lang="zh-CN" sz="16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</a:t>
                      </a:r>
                      <a:endParaRPr lang="en-US" altLang="zh-CN" sz="160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</a:tr>
              <a:tr h="382905">
                <a:tc>
                  <a:txBody>
                    <a:bodyPr/>
                    <a:p>
                      <a:pPr indent="127000" algn="just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带电产物最小接受度</a:t>
                      </a:r>
                      <a:r>
                        <a:rPr lang="zh-CN" altLang="en-US" sz="16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（横向）</a:t>
                      </a:r>
                      <a:endParaRPr lang="zh-CN" altLang="en-US" sz="16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&lt; 5°</a:t>
                      </a:r>
                      <a:endParaRPr lang="en-US" altLang="en-US" sz="16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</a:tr>
              <a:tr h="383540">
                <a:tc>
                  <a:txBody>
                    <a:bodyPr/>
                    <a:p>
                      <a:pPr indent="127000" algn="just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带电产物最大接受度</a:t>
                      </a:r>
                      <a:r>
                        <a:rPr lang="zh-CN" altLang="en-US" sz="16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（横向）</a:t>
                      </a:r>
                      <a:endParaRPr lang="zh-CN" altLang="en-US" sz="16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&gt; 30°</a:t>
                      </a:r>
                      <a:endParaRPr lang="en-US" altLang="en-US" sz="16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</a:tr>
              <a:tr h="382905">
                <a:tc>
                  <a:txBody>
                    <a:bodyPr/>
                    <a:p>
                      <a:pPr indent="127000" algn="just">
                        <a:lnSpc>
                          <a:spcPct val="150000"/>
                        </a:lnSpc>
                        <a:buNone/>
                      </a:pPr>
                      <a:r>
                        <a:rPr lang="zh-CN" sz="16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电子学通道数目</a:t>
                      </a:r>
                      <a:endParaRPr lang="zh-CN" altLang="en-US" sz="16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&gt;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3000</a:t>
                      </a:r>
                      <a:endParaRPr lang="en-US" altLang="en-US" sz="1600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/>
              <p:cNvGraphicFramePr>
                <a:graphicFrameLocks noGrp="1"/>
              </p:cNvGraphicFramePr>
              <p:nvPr>
                <p:custDataLst>
                  <p:tags r:id="rId2"/>
                </p:custDataLst>
              </p:nvPr>
            </p:nvGraphicFramePr>
            <p:xfrm>
              <a:off x="104140" y="4735195"/>
              <a:ext cx="11122025" cy="1993265"/>
            </p:xfrm>
            <a:graphic>
              <a:graphicData uri="http://schemas.openxmlformats.org/drawingml/2006/table">
                <a:tbl>
                  <a:tblPr firstRow="1" firstCol="1" bandRow="1">
                    <a:tableStyleId>{5DA37D80-6434-44D0-A028-1B22A696006F}</a:tableStyleId>
                  </a:tblPr>
                  <a:tblGrid>
                    <a:gridCol w="1175385"/>
                    <a:gridCol w="1009650"/>
                    <a:gridCol w="1256665"/>
                    <a:gridCol w="1146175"/>
                    <a:gridCol w="956310"/>
                    <a:gridCol w="962660"/>
                    <a:gridCol w="1019175"/>
                    <a:gridCol w="843280"/>
                    <a:gridCol w="842010"/>
                    <a:gridCol w="995680"/>
                    <a:gridCol w="915035"/>
                  </a:tblGrid>
                  <a:tr h="665480">
                    <a:tc>
                      <a:txBody>
                        <a:bodyPr/>
                        <a:p>
                          <a:pPr algn="l"/>
                          <a:endParaRPr lang="zh-CN" sz="105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zh-CN" sz="1200" kern="100" dirty="0">
                              <a:effectLst/>
                            </a:rPr>
                            <a:t>位置</a:t>
                          </a:r>
                          <a:r>
                            <a:rPr lang="en-US" sz="1200" kern="100" dirty="0">
                              <a:effectLst/>
                            </a:rPr>
                            <a:t>(</a:t>
                          </a:r>
                          <a:r>
                            <a:rPr lang="zh-CN" sz="1200" kern="100" dirty="0">
                              <a:effectLst/>
                            </a:rPr>
                            <a:t>前表面距离中心</a:t>
                          </a:r>
                          <a:r>
                            <a:rPr lang="en-US" sz="1200" kern="100" dirty="0">
                              <a:effectLst/>
                            </a:rPr>
                            <a:t>)/cm</a:t>
                          </a:r>
                          <a:endParaRPr lang="en-US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200" kern="100" dirty="0">
                              <a:effectLst/>
                            </a:rPr>
                            <a:t>X/cm=</a:t>
                          </a:r>
                          <a:r>
                            <a:rPr lang="zh-CN" sz="1200" kern="100" dirty="0">
                              <a:effectLst/>
                            </a:rPr>
                            <a:t>左边距</a:t>
                          </a:r>
                          <a:r>
                            <a:rPr lang="en-US" sz="1200" kern="100" dirty="0">
                              <a:effectLst/>
                            </a:rPr>
                            <a:t>+SX+</a:t>
                          </a:r>
                          <a:r>
                            <a:rPr lang="zh-CN" sz="1200" kern="100" dirty="0">
                              <a:effectLst/>
                            </a:rPr>
                            <a:t>右边距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200" kern="100" dirty="0">
                              <a:effectLst/>
                            </a:rPr>
                            <a:t>Y/cm=</a:t>
                          </a:r>
                          <a:r>
                            <a:rPr lang="zh-CN" sz="1200" kern="100" dirty="0">
                              <a:effectLst/>
                            </a:rPr>
                            <a:t>上边距</a:t>
                          </a:r>
                          <a:r>
                            <a:rPr lang="en-US" sz="1200" kern="100" dirty="0">
                              <a:effectLst/>
                            </a:rPr>
                            <a:t>+SY+</a:t>
                          </a:r>
                          <a:r>
                            <a:rPr lang="zh-CN" sz="1200" kern="100" dirty="0">
                              <a:effectLst/>
                            </a:rPr>
                            <a:t>下边距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200" kern="100" dirty="0">
                              <a:effectLst/>
                            </a:rPr>
                            <a:t>SX/cm</a:t>
                          </a:r>
                          <a:endParaRPr lang="en-US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200" kern="100" dirty="0">
                              <a:effectLst/>
                            </a:rPr>
                            <a:t>SY/cm</a:t>
                          </a:r>
                          <a:endParaRPr lang="en-US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200" kern="100" dirty="0">
                              <a:effectLst/>
                            </a:rPr>
                            <a:t>S/cm</a:t>
                          </a:r>
                          <a:r>
                            <a:rPr lang="en-US" sz="1200" kern="100" baseline="30000" dirty="0">
                              <a:effectLst/>
                            </a:rPr>
                            <a:t>2</a:t>
                          </a:r>
                          <a:endParaRPr lang="en-US" sz="1200" kern="100" baseline="300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kern="100">
                                        <a:effectLst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sub>
                                </m:sSub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zh-CN" sz="1200" kern="100"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zh-CN" sz="1200" kern="100" dirty="0"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kern="100">
                                        <a:effectLst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sub>
                                </m:sSub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zh-CN" sz="1200" kern="100"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zh-CN" sz="1200" kern="100"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zh-CN" altLang="en-US" sz="1200" kern="100" dirty="0">
                              <a:effectLst/>
                            </a:rPr>
                            <a:t>漂移单元尺寸</a:t>
                          </a:r>
                          <a:r>
                            <a:rPr lang="en-US" sz="1200" kern="100" dirty="0">
                              <a:effectLst/>
                            </a:rPr>
                            <a:t>/mm</a:t>
                          </a:r>
                          <a:endParaRPr lang="en-US" sz="1200" kern="100" dirty="0">
                            <a:effectLst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zh-CN" alt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电子学路数</a:t>
                          </a:r>
                          <a:endParaRPr lang="zh-CN" alt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42595"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MWDC1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80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166</a:t>
                          </a:r>
                          <a:endParaRPr lang="zh-CN" sz="1400" kern="100" dirty="0"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 dirty="0">
                              <a:effectLst/>
                            </a:rPr>
                            <a:t>=15+136+15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93</a:t>
                          </a:r>
                          <a:endParaRPr lang="zh-CN" sz="1400" kern="100"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=15+63+15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136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63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8568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30.6</a:t>
                          </a:r>
                          <a:endParaRPr lang="en-US" sz="1400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15.32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8</a:t>
                          </a:r>
                          <a:r>
                            <a:rPr lang="zh-CN" altLang="en-US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×</a:t>
                          </a:r>
                          <a:r>
                            <a:rPr lang="en-US" altLang="zh-CN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8</a:t>
                          </a:r>
                          <a:endParaRPr lang="en-US" altLang="zh-CN" sz="1400" kern="100" dirty="0">
                            <a:solidFill>
                              <a:srgbClr val="FF0000"/>
                            </a:solidFill>
                            <a:effectLst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1400" b="1" kern="100" dirty="0">
                              <a:solidFill>
                                <a:srgbClr val="FF0000"/>
                              </a:solidFill>
                              <a:effectLst/>
                              <a:latin typeface="等线" panose="02010600030101010101" pitchFamily="2" charset="-122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960</a:t>
                          </a:r>
                          <a:endParaRPr lang="en-US" altLang="zh-CN" sz="1400" b="1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42595"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MWDC2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115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230</a:t>
                          </a:r>
                          <a:endParaRPr lang="zh-CN" sz="1400" kern="100">
                            <a:solidFill>
                              <a:srgbClr val="FF0000"/>
                            </a:solidFill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=20+190+20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128</a:t>
                          </a:r>
                          <a:endParaRPr lang="zh-CN" sz="1400" kern="100">
                            <a:solidFill>
                              <a:srgbClr val="FF0000"/>
                            </a:solidFill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=20+88+20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190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88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16720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30.70</a:t>
                          </a:r>
                          <a:endParaRPr lang="en-US" sz="1400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15.38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10</a:t>
                          </a:r>
                          <a:r>
                            <a:rPr lang="zh-CN" altLang="en-US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×</a:t>
                          </a:r>
                          <a:r>
                            <a:rPr lang="en-US" altLang="zh-CN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10</a:t>
                          </a:r>
                          <a:endParaRPr lang="en-US" altLang="zh-CN" sz="1400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  <a:sym typeface="+mn-ea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1400" b="1" kern="100" dirty="0">
                              <a:solidFill>
                                <a:srgbClr val="FF0000"/>
                              </a:solidFill>
                              <a:effectLst/>
                              <a:latin typeface="等线" panose="02010600030101010101" pitchFamily="2" charset="-122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1152</a:t>
                          </a:r>
                          <a:endParaRPr lang="en-US" altLang="zh-CN" sz="1400" b="1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42595"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MWDC3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195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314</a:t>
                          </a:r>
                          <a:endParaRPr lang="zh-CN" sz="1400" kern="100"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=20+274+20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176</a:t>
                          </a:r>
                          <a:endParaRPr lang="zh-CN" sz="1400" kern="100"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=25+126+25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274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126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34524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30.78</a:t>
                          </a:r>
                          <a:endParaRPr lang="en-US" sz="1400" kern="10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15.31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15</a:t>
                          </a:r>
                          <a:r>
                            <a:rPr lang="zh-CN" altLang="en-US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×</a:t>
                          </a:r>
                          <a:r>
                            <a:rPr lang="en-US" altLang="zh-CN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15</a:t>
                          </a:r>
                          <a:endParaRPr lang="en-US" altLang="zh-CN" sz="1400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  <a:sym typeface="+mn-ea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1400" b="1" kern="100" dirty="0">
                              <a:solidFill>
                                <a:srgbClr val="FF0000"/>
                              </a:solidFill>
                              <a:effectLst/>
                              <a:latin typeface="等线" panose="02010600030101010101" pitchFamily="2" charset="-122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1088</a:t>
                          </a:r>
                          <a:endParaRPr lang="en-US" altLang="zh-CN" sz="1400" b="1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/>
              <p:cNvGraphicFramePr>
                <a:graphicFrameLocks noGrp="1"/>
              </p:cNvGraphicFramePr>
              <p:nvPr>
                <p:custDataLst>
                  <p:tags r:id="rId3"/>
                </p:custDataLst>
              </p:nvPr>
            </p:nvGraphicFramePr>
            <p:xfrm>
              <a:off x="104140" y="4735195"/>
              <a:ext cx="11122025" cy="1993265"/>
            </p:xfrm>
            <a:graphic>
              <a:graphicData uri="http://schemas.openxmlformats.org/drawingml/2006/table">
                <a:tbl>
                  <a:tblPr firstRow="1" firstCol="1" bandRow="1">
                    <a:tableStyleId>{5DA37D80-6434-44D0-A028-1B22A696006F}</a:tableStyleId>
                  </a:tblPr>
                  <a:tblGrid>
                    <a:gridCol w="1175385"/>
                    <a:gridCol w="1009650"/>
                    <a:gridCol w="1256665"/>
                    <a:gridCol w="1146175"/>
                    <a:gridCol w="956310"/>
                    <a:gridCol w="962660"/>
                    <a:gridCol w="1019175"/>
                    <a:gridCol w="843280"/>
                    <a:gridCol w="842010"/>
                    <a:gridCol w="995680"/>
                    <a:gridCol w="915035"/>
                  </a:tblGrid>
                  <a:tr h="665480">
                    <a:tc>
                      <a:txBody>
                        <a:bodyPr/>
                        <a:p>
                          <a:pPr algn="l"/>
                          <a:endParaRPr lang="zh-CN" sz="105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zh-CN" sz="1200" kern="100" dirty="0">
                              <a:effectLst/>
                            </a:rPr>
                            <a:t>位置</a:t>
                          </a:r>
                          <a:r>
                            <a:rPr lang="en-US" sz="1200" kern="100" dirty="0">
                              <a:effectLst/>
                            </a:rPr>
                            <a:t>(</a:t>
                          </a:r>
                          <a:r>
                            <a:rPr lang="zh-CN" sz="1200" kern="100" dirty="0">
                              <a:effectLst/>
                            </a:rPr>
                            <a:t>前表面距离中心</a:t>
                          </a:r>
                          <a:r>
                            <a:rPr lang="en-US" sz="1200" kern="100" dirty="0">
                              <a:effectLst/>
                            </a:rPr>
                            <a:t>)/cm</a:t>
                          </a:r>
                          <a:endParaRPr lang="en-US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200" kern="100" dirty="0">
                              <a:effectLst/>
                            </a:rPr>
                            <a:t>X/cm=</a:t>
                          </a:r>
                          <a:r>
                            <a:rPr lang="zh-CN" sz="1200" kern="100" dirty="0">
                              <a:effectLst/>
                            </a:rPr>
                            <a:t>左边距</a:t>
                          </a:r>
                          <a:r>
                            <a:rPr lang="en-US" sz="1200" kern="100" dirty="0">
                              <a:effectLst/>
                            </a:rPr>
                            <a:t>+SX+</a:t>
                          </a:r>
                          <a:r>
                            <a:rPr lang="zh-CN" sz="1200" kern="100" dirty="0">
                              <a:effectLst/>
                            </a:rPr>
                            <a:t>右边距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200" kern="100" dirty="0">
                              <a:effectLst/>
                            </a:rPr>
                            <a:t>Y/cm=</a:t>
                          </a:r>
                          <a:r>
                            <a:rPr lang="zh-CN" sz="1200" kern="100" dirty="0">
                              <a:effectLst/>
                            </a:rPr>
                            <a:t>上边距</a:t>
                          </a:r>
                          <a:r>
                            <a:rPr lang="en-US" sz="1200" kern="100" dirty="0">
                              <a:effectLst/>
                            </a:rPr>
                            <a:t>+SY+</a:t>
                          </a:r>
                          <a:r>
                            <a:rPr lang="zh-CN" sz="1200" kern="100" dirty="0">
                              <a:effectLst/>
                            </a:rPr>
                            <a:t>下边距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200" kern="100" dirty="0">
                              <a:effectLst/>
                            </a:rPr>
                            <a:t>SX/cm</a:t>
                          </a:r>
                          <a:endParaRPr lang="en-US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200" kern="100" dirty="0">
                              <a:effectLst/>
                            </a:rPr>
                            <a:t>SY/cm</a:t>
                          </a:r>
                          <a:endParaRPr lang="en-US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200" kern="100" dirty="0">
                              <a:effectLst/>
                            </a:rPr>
                            <a:t>S/cm</a:t>
                          </a:r>
                          <a:r>
                            <a:rPr lang="en-US" sz="1200" kern="100" baseline="30000" dirty="0">
                              <a:effectLst/>
                            </a:rPr>
                            <a:t>2</a:t>
                          </a:r>
                          <a:endParaRPr lang="en-US" sz="1200" kern="100" baseline="300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p>
                          <a:pPr algn="ctr"/>
                          <a:r>
                            <a:rPr lang="zh-CN" altLang="en-US" sz="1200" kern="100" dirty="0">
                              <a:effectLst/>
                            </a:rPr>
                            <a:t>漂移单元尺寸</a:t>
                          </a:r>
                          <a:r>
                            <a:rPr lang="en-US" sz="1200" kern="100" dirty="0">
                              <a:effectLst/>
                            </a:rPr>
                            <a:t>/mm</a:t>
                          </a:r>
                          <a:endParaRPr lang="en-US" sz="1200" kern="100" dirty="0">
                            <a:effectLst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zh-CN" alt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电子学路数</a:t>
                          </a:r>
                          <a:endParaRPr lang="zh-CN" alt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42595"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MWDC1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80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166</a:t>
                          </a:r>
                          <a:endParaRPr lang="zh-CN" sz="1400" kern="100" dirty="0"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 dirty="0">
                              <a:effectLst/>
                            </a:rPr>
                            <a:t>=15+136+15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93</a:t>
                          </a:r>
                          <a:endParaRPr lang="zh-CN" sz="1400" kern="100"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=15+63+15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136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63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8568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30.6</a:t>
                          </a:r>
                          <a:endParaRPr lang="en-US" sz="1400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15.32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8</a:t>
                          </a:r>
                          <a:r>
                            <a:rPr lang="zh-CN" altLang="en-US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×</a:t>
                          </a:r>
                          <a:r>
                            <a:rPr lang="en-US" altLang="zh-CN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8</a:t>
                          </a:r>
                          <a:endParaRPr lang="en-US" altLang="zh-CN" sz="1400" kern="100" dirty="0">
                            <a:solidFill>
                              <a:srgbClr val="FF0000"/>
                            </a:solidFill>
                            <a:effectLst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1400" b="1" kern="100" dirty="0">
                              <a:solidFill>
                                <a:srgbClr val="FF0000"/>
                              </a:solidFill>
                              <a:effectLst/>
                              <a:latin typeface="等线" panose="02010600030101010101" pitchFamily="2" charset="-122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960</a:t>
                          </a:r>
                          <a:endParaRPr lang="en-US" altLang="zh-CN" sz="1400" b="1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42595"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MWDC2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115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230</a:t>
                          </a:r>
                          <a:endParaRPr lang="zh-CN" sz="1400" kern="100">
                            <a:solidFill>
                              <a:srgbClr val="FF0000"/>
                            </a:solidFill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=20+190+20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128</a:t>
                          </a:r>
                          <a:endParaRPr lang="zh-CN" sz="1400" kern="100">
                            <a:solidFill>
                              <a:srgbClr val="FF0000"/>
                            </a:solidFill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=20+88+20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190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88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16720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30.70</a:t>
                          </a:r>
                          <a:endParaRPr lang="en-US" sz="1400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15.38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10</a:t>
                          </a:r>
                          <a:r>
                            <a:rPr lang="zh-CN" altLang="en-US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×</a:t>
                          </a:r>
                          <a:r>
                            <a:rPr lang="en-US" altLang="zh-CN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10</a:t>
                          </a:r>
                          <a:endParaRPr lang="en-US" altLang="zh-CN" sz="1400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  <a:sym typeface="+mn-ea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1400" b="1" kern="100" dirty="0">
                              <a:solidFill>
                                <a:srgbClr val="FF0000"/>
                              </a:solidFill>
                              <a:effectLst/>
                              <a:latin typeface="等线" panose="02010600030101010101" pitchFamily="2" charset="-122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1152</a:t>
                          </a:r>
                          <a:endParaRPr lang="en-US" altLang="zh-CN" sz="1400" b="1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42595"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MWDC3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195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314</a:t>
                          </a:r>
                          <a:endParaRPr lang="zh-CN" sz="1400" kern="100"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=20+274+20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just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176</a:t>
                          </a:r>
                          <a:endParaRPr lang="zh-CN" sz="1400" kern="100">
                            <a:effectLst/>
                          </a:endParaRPr>
                        </a:p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=25+126+25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274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126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34524</a:t>
                          </a:r>
                          <a:endParaRPr lang="en-US" sz="14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>
                              <a:solidFill>
                                <a:srgbClr val="FF0000"/>
                              </a:solidFill>
                              <a:effectLst/>
                            </a:rPr>
                            <a:t>30.78</a:t>
                          </a:r>
                          <a:endParaRPr lang="en-US" sz="1400" kern="10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15.31</a:t>
                          </a:r>
                          <a:endParaRPr lang="en-US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15</a:t>
                          </a:r>
                          <a:r>
                            <a:rPr lang="zh-CN" altLang="en-US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×</a:t>
                          </a:r>
                          <a:r>
                            <a:rPr lang="en-US" altLang="zh-CN" sz="1400" kern="100" dirty="0">
                              <a:solidFill>
                                <a:srgbClr val="FF0000"/>
                              </a:solidFill>
                              <a:effectLst/>
                              <a:sym typeface="+mn-ea"/>
                            </a:rPr>
                            <a:t>15</a:t>
                          </a:r>
                          <a:endParaRPr lang="en-US" altLang="zh-CN" sz="1400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  <a:sym typeface="+mn-ea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1400" b="1" kern="100" dirty="0">
                              <a:solidFill>
                                <a:srgbClr val="FF0000"/>
                              </a:solidFill>
                              <a:effectLst/>
                              <a:latin typeface="等线" panose="02010600030101010101" pitchFamily="2" charset="-122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1088</a:t>
                          </a:r>
                          <a:endParaRPr lang="en-US" altLang="zh-CN" sz="1400" b="1" kern="100" dirty="0">
                            <a:solidFill>
                              <a:srgbClr val="FF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3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8340" y="1306195"/>
            <a:ext cx="5078095" cy="3352800"/>
          </a:xfrm>
          <a:prstGeom prst="rect">
            <a:avLst/>
          </a:prstGeom>
        </p:spPr>
      </p:pic>
      <p:sp>
        <p:nvSpPr>
          <p:cNvPr id="5" name="标题 2"/>
          <p:cNvSpPr txBox="1"/>
          <p:nvPr>
            <p:custDataLst>
              <p:tags r:id="rId7"/>
            </p:custDataLst>
          </p:nvPr>
        </p:nvSpPr>
        <p:spPr>
          <a:xfrm>
            <a:off x="1973888" y="137458"/>
            <a:ext cx="8244408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CEE-MWDC简介</a:t>
            </a:r>
            <a:endParaRPr lang="zh-CN" altLang="en-US" sz="2800" b="1" dirty="0" smtClean="0">
              <a:solidFill>
                <a:srgbClr val="16468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0489" y="1851086"/>
            <a:ext cx="4875270" cy="3952692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430530" y="857885"/>
            <a:ext cx="11536680" cy="450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CEEROOT: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hlinkClick r:id="rId4"/>
              </a:rPr>
              <a:t>https://gitee.com/CEESM/CeeRoot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69867" y="857886"/>
            <a:ext cx="4339423" cy="31808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"/>
          <a:stretch>
            <a:fillRect/>
          </a:stretch>
        </p:blipFill>
        <p:spPr>
          <a:xfrm>
            <a:off x="5829667" y="4145881"/>
            <a:ext cx="5263118" cy="2657553"/>
          </a:xfrm>
          <a:prstGeom prst="rect">
            <a:avLst/>
          </a:prstGeom>
        </p:spPr>
      </p:pic>
      <p:sp>
        <p:nvSpPr>
          <p:cNvPr id="5" name="标题 2"/>
          <p:cNvSpPr txBox="1"/>
          <p:nvPr>
            <p:custDataLst>
              <p:tags r:id="rId9"/>
            </p:custDataLst>
          </p:nvPr>
        </p:nvSpPr>
        <p:spPr>
          <a:xfrm>
            <a:off x="715010" y="137160"/>
            <a:ext cx="1089406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CEE-MWDC快</a:t>
            </a:r>
            <a:r>
              <a:rPr lang="zh-CN" altLang="en-US" sz="2800" b="1" dirty="0" smtClean="0">
                <a:solidFill>
                  <a:srgbClr val="16468D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模拟研究</a:t>
            </a:r>
            <a:endParaRPr lang="zh-CN" altLang="en-US" sz="2800" b="1" noProof="0" dirty="0" smtClean="0">
              <a:ln>
                <a:noFill/>
              </a:ln>
              <a:solidFill>
                <a:srgbClr val="1646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/>
          <p:nvPr>
            <p:custDataLst>
              <p:tags r:id="rId1"/>
            </p:custDataLst>
          </p:nvPr>
        </p:nvSpPr>
        <p:spPr>
          <a:xfrm>
            <a:off x="715010" y="137160"/>
            <a:ext cx="1147699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</a:t>
            </a:r>
            <a:r>
              <a:rPr lang="zh-CN" altLang="en-US" sz="2800" b="1" dirty="0" smtClean="0">
                <a:solidFill>
                  <a:srgbClr val="16468D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电子学系统</a:t>
            </a:r>
            <a:r>
              <a:rPr lang="zh-CN" altLang="en-US" sz="2800" b="1" dirty="0" smtClean="0">
                <a:solidFill>
                  <a:srgbClr val="16468D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简介</a:t>
            </a:r>
            <a:endParaRPr lang="zh-CN" altLang="en-US" sz="2800" b="1" dirty="0" smtClean="0">
              <a:solidFill>
                <a:srgbClr val="16468D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320" y="810895"/>
            <a:ext cx="11903075" cy="1432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电子学系统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en-US" altLang="zh-CN" sz="16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endParaRPr lang="zh-CN" altLang="en-US" sz="20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graphicFrame>
        <p:nvGraphicFramePr>
          <p:cNvPr id="2" name="对象 -2147482624"/>
          <p:cNvGraphicFramePr/>
          <p:nvPr/>
        </p:nvGraphicFramePr>
        <p:xfrm>
          <a:off x="265430" y="3523615"/>
          <a:ext cx="6381115" cy="3129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8623300" imgH="3822700" progId="Visio.Drawing.11">
                  <p:embed/>
                </p:oleObj>
              </mc:Choice>
              <mc:Fallback>
                <p:oleObj name="" r:id="rId2" imgW="8623300" imgH="3822700" progId="Visio.Drawing.11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5430" y="3523615"/>
                        <a:ext cx="6381115" cy="31299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096125" y="3590290"/>
          <a:ext cx="4084320" cy="3129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0090"/>
                <a:gridCol w="2094230"/>
              </a:tblGrid>
              <a:tr h="447040"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600" b="1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参数名称</a:t>
                      </a:r>
                      <a:endParaRPr lang="zh-CN" sz="1600" b="1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266700" algn="ctr">
                        <a:lnSpc>
                          <a:spcPct val="150000"/>
                        </a:lnSpc>
                      </a:pPr>
                      <a:r>
                        <a:rPr lang="zh-CN" sz="1600" b="1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技术指标要求</a:t>
                      </a:r>
                      <a:endParaRPr lang="zh-CN" sz="1600" b="1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</a:tr>
              <a:tr h="447040"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  <a:sym typeface="+mn-ea"/>
                        </a:rPr>
                        <a:t>FEE成形时间</a:t>
                      </a:r>
                      <a:endParaRPr lang="en-US" sz="16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  <a:sym typeface="+mn-ea"/>
                        </a:rPr>
                        <a:t>80ns/160ns/1</a:t>
                      </a: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  <a:sym typeface="+mn-ea"/>
                        </a:rPr>
                        <a:t>us</a:t>
                      </a:r>
                      <a:endParaRPr lang="en-US" sz="1600" b="1"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</a:tr>
              <a:tr h="447040"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  <a:sym typeface="+mn-ea"/>
                        </a:rPr>
                        <a:t>系统噪声</a:t>
                      </a:r>
                      <a:endParaRPr lang="en-US" sz="16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  <a:sym typeface="+mn-ea"/>
                        </a:rPr>
                        <a:t>＜5fC</a:t>
                      </a:r>
                      <a:endParaRPr lang="en-US" sz="16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</a:tr>
              <a:tr h="447040"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  <a:sym typeface="+mn-ea"/>
                        </a:rPr>
                        <a:t>最大事例率</a:t>
                      </a:r>
                      <a:endParaRPr lang="en-US" sz="1600" b="1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  <a:sym typeface="+mn-ea"/>
                        </a:rPr>
                        <a:t>10K event/s</a:t>
                      </a:r>
                      <a:endParaRPr lang="en-US" sz="1600" b="1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</a:tr>
              <a:tr h="447040"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  <a:sym typeface="+mn-ea"/>
                        </a:rPr>
                        <a:t>系统动态范围</a:t>
                      </a:r>
                      <a:endParaRPr lang="en-US" sz="1600" b="1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  <a:sym typeface="+mn-ea"/>
                        </a:rPr>
                        <a:t>10fC</a:t>
                      </a: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~</a:t>
                      </a: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  <a:sym typeface="+mn-ea"/>
                        </a:rPr>
                        <a:t>900fC</a:t>
                      </a:r>
                      <a:endParaRPr lang="zh-CN" sz="1600" b="1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</a:tr>
              <a:tr h="447040"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altLang="zh-CN" sz="1600" b="1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SCA</a:t>
                      </a:r>
                      <a:r>
                        <a:rPr lang="zh-CN" sz="1600" b="1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波形采样</a:t>
                      </a:r>
                      <a:r>
                        <a:rPr lang="zh-CN" sz="1600" b="1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率</a:t>
                      </a:r>
                      <a:endParaRPr lang="zh-CN" sz="16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80MSa</a:t>
                      </a:r>
                      <a:r>
                        <a:rPr lang="en-US" sz="1600" b="1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/s(12.5ns)</a:t>
                      </a:r>
                      <a:endParaRPr lang="en-US" sz="16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9525" marB="0" anchor="ctr"/>
                </a:tc>
              </a:tr>
              <a:tr h="447040">
                <a:tc>
                  <a:txBody>
                    <a:bodyPr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  <a:sym typeface="+mn-ea"/>
                        </a:rPr>
                        <a:t>通道数</a:t>
                      </a:r>
                      <a:endParaRPr lang="en-US" sz="16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  <a:sym typeface="+mn-ea"/>
                        </a:rPr>
                        <a:t>＞3000</a:t>
                      </a:r>
                      <a:endParaRPr lang="en-US" altLang="zh-CN" sz="16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  <a:sym typeface="+mn-ea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65430" y="1414780"/>
            <a:ext cx="6070600" cy="13074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同时满足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时间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分辨与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能量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分辨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的需求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大动态范围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，以应对轻至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pion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，重至质量数上百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的碎片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大于</a:t>
            </a:r>
            <a:r>
              <a:rPr lang="en-US" altLang="zh-CN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3000</a:t>
            </a:r>
            <a:r>
              <a:rPr lang="zh-CN" altLang="en-US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路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的通道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数目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25310" y="866775"/>
            <a:ext cx="4653280" cy="458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p>
            <a:pPr indent="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国外漂移室电子学芯片存在封锁和断供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风险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64500" y="1982470"/>
            <a:ext cx="2374900" cy="458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p>
            <a:pPr indent="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自主研制的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ASIC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芯片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84010" y="3007995"/>
            <a:ext cx="5136515" cy="458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p>
            <a:pPr indent="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基于</a:t>
            </a:r>
            <a:r>
              <a:rPr lang="en-US" altLang="zh-CN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FEAM</a:t>
            </a:r>
            <a:r>
              <a:rPr lang="zh-CN" altLang="en-US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芯片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和</a:t>
            </a:r>
            <a:r>
              <a:rPr lang="en-US" altLang="zh-CN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GERO</a:t>
            </a:r>
            <a:r>
              <a:rPr lang="zh-CN" altLang="en-US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芯片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电子学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系统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cxnSp>
        <p:nvCxnSpPr>
          <p:cNvPr id="21" name="直接箭头连接符 20"/>
          <p:cNvCxnSpPr>
            <a:stCxn id="9" idx="2"/>
            <a:endCxn id="10" idx="0"/>
          </p:cNvCxnSpPr>
          <p:nvPr>
            <p:custDataLst>
              <p:tags r:id="rId5"/>
            </p:custDataLst>
          </p:nvPr>
        </p:nvCxnSpPr>
        <p:spPr>
          <a:xfrm>
            <a:off x="9251950" y="1325245"/>
            <a:ext cx="0" cy="657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10" idx="2"/>
          </p:cNvCxnSpPr>
          <p:nvPr>
            <p:custDataLst>
              <p:tags r:id="rId6"/>
            </p:custDataLst>
          </p:nvPr>
        </p:nvCxnSpPr>
        <p:spPr>
          <a:xfrm>
            <a:off x="9251950" y="2440940"/>
            <a:ext cx="0" cy="561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063865" y="1435100"/>
            <a:ext cx="467868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国产替代</a:t>
            </a:r>
            <a:endParaRPr lang="zh-CN" altLang="en-US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63865" y="2505710"/>
            <a:ext cx="133731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方案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评估</a:t>
            </a:r>
            <a:endParaRPr lang="zh-CN" altLang="en-US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401175" y="2512695"/>
            <a:ext cx="185166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模拟和实验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验证</a:t>
            </a:r>
            <a:endParaRPr lang="zh-CN" altLang="en-US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70000" y="3028950"/>
            <a:ext cx="170624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FEE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(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前端电路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)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5120" y="3028950"/>
            <a:ext cx="89725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漂移室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05125" y="3028950"/>
            <a:ext cx="167449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SCA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(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波形采样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)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07865" y="3028950"/>
            <a:ext cx="158813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BDM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(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数据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获取）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222480" y="6488177"/>
            <a:ext cx="136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highlight>
                  <a:srgbClr val="FFFF00"/>
                </a:highlight>
              </a:rPr>
              <a:t>近代物理所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2813648" y="6489447"/>
            <a:ext cx="136716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highlight>
                  <a:srgbClr val="FFFF00"/>
                </a:highlight>
              </a:rPr>
              <a:t>清华</a:t>
            </a:r>
            <a:r>
              <a:rPr lang="zh-CN" altLang="en-US" b="1" dirty="0">
                <a:highlight>
                  <a:srgbClr val="FFFF00"/>
                </a:highlight>
              </a:rPr>
              <a:t>大学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4304030" y="6489700"/>
            <a:ext cx="941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highlight>
                  <a:srgbClr val="FFFF00"/>
                </a:highlight>
              </a:rPr>
              <a:t>中科大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/>
          <p:nvPr>
            <p:custDataLst>
              <p:tags r:id="rId1"/>
            </p:custDataLst>
          </p:nvPr>
        </p:nvSpPr>
        <p:spPr>
          <a:xfrm>
            <a:off x="715010" y="137160"/>
            <a:ext cx="1147699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</a:t>
            </a:r>
            <a:r>
              <a:rPr lang="zh-CN" altLang="en-US" sz="2800" b="1" dirty="0" smtClean="0">
                <a:solidFill>
                  <a:srgbClr val="16468D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探测器与电子学联合性能模拟研究</a:t>
            </a:r>
            <a:endParaRPr lang="zh-CN" altLang="en-US" sz="2800" b="1" noProof="0" dirty="0" smtClean="0">
              <a:ln>
                <a:noFill/>
              </a:ln>
              <a:solidFill>
                <a:srgbClr val="1646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320" y="818515"/>
            <a:ext cx="11903075" cy="544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  <a:sym typeface="+mn-ea"/>
              </a:rPr>
              <a:t>基于</a:t>
            </a: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  <a:sym typeface="+mn-ea"/>
              </a:rPr>
              <a:t>Garfield++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  <a:sym typeface="+mn-ea"/>
              </a:rPr>
              <a:t>的</a:t>
            </a: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  <a:sym typeface="+mn-ea"/>
              </a:rPr>
              <a:t>MWDC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  <a:sym typeface="+mn-ea"/>
              </a:rPr>
              <a:t>模拟程序</a:t>
            </a: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7320" y="1249680"/>
            <a:ext cx="11548110" cy="1915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过程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该程序能够较为准确的模拟粒子与气体的电离过程、电子和离子输运过程、电极的感应信号产生，配合特定的前端电子学传递函数进行卷积，模拟得到的信号波形与实验测量波形相当接近。根据模拟信号波形可提取幅度，时间信息，并进一步分析MWDC的能量分辨、位置分辨性能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功能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它能够为MWDC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漂移单元设计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前端电子学重要参数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（如shaping time）设置提供参考，同时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为探测器工作条件提供预测</a:t>
            </a:r>
            <a:r>
              <a:rPr lang="zh-CN" altLang="en-US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，如工作电压，工作气体成分等，同时也为径迹重建和数据分析提供参考。</a:t>
            </a:r>
            <a:endParaRPr lang="zh-CN" altLang="en-US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7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7320" y="3116580"/>
            <a:ext cx="3513455" cy="348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25" descr="min06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85025" y="3164840"/>
            <a:ext cx="4655185" cy="3348355"/>
          </a:xfrm>
          <a:prstGeom prst="rect">
            <a:avLst/>
          </a:prstGeom>
        </p:spPr>
      </p:pic>
      <p:pic>
        <p:nvPicPr>
          <p:cNvPr id="9" name="图片 12" descr="Wave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660775" y="3116580"/>
            <a:ext cx="3524250" cy="3484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/>
          <p:nvPr>
            <p:custDataLst>
              <p:tags r:id="rId1"/>
            </p:custDataLst>
          </p:nvPr>
        </p:nvSpPr>
        <p:spPr>
          <a:xfrm>
            <a:off x="715010" y="137160"/>
            <a:ext cx="1147699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1646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CEE-MWDC</a:t>
            </a:r>
            <a:r>
              <a:rPr lang="zh-CN" altLang="en-US" sz="2800" b="1" dirty="0" smtClean="0">
                <a:solidFill>
                  <a:srgbClr val="16468D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探测器与电子学联合性能模拟研究</a:t>
            </a:r>
            <a:endParaRPr lang="zh-CN" altLang="en-US" sz="2800" b="1" noProof="0" dirty="0" smtClean="0">
              <a:ln>
                <a:noFill/>
              </a:ln>
              <a:solidFill>
                <a:srgbClr val="1646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2895" y="771525"/>
            <a:ext cx="11547475" cy="5410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测量</a:t>
            </a:r>
            <a:r>
              <a:rPr lang="en-US" altLang="zh-CN" sz="2000" b="1" baseline="30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55</a:t>
            </a: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Fe X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射线源的能谱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模拟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 algn="l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64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2545"/>
            <a:ext cx="3463290" cy="267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895" y="1494155"/>
            <a:ext cx="5793105" cy="266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340" y="4159885"/>
            <a:ext cx="3663315" cy="269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290" y="1494155"/>
            <a:ext cx="2860675" cy="26009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3530600" y="2479675"/>
                <a:ext cx="1609725" cy="547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Cambria Math" panose="02040503050406030204" pitchFamily="18" charset="0"/>
                              <a:sym typeface="+mn-ea"/>
                            </a:rPr>
                            <m:t>𝐹𝑊𝐻𝑀</m:t>
                          </m:r>
                        </m:num>
                        <m:den>
                          <m:r>
                            <a:rPr lang="en-US" altLang="zh-CN" sz="16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Cambria Math" panose="02040503050406030204" pitchFamily="18" charset="0"/>
                              <a:sym typeface="+mn-ea"/>
                            </a:rPr>
                            <m:t>𝑀𝑒𝑎𝑛</m:t>
                          </m:r>
                        </m:den>
                      </m:f>
                      <m:r>
                        <a:rPr lang="en-US" altLang="zh-CN" sz="1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Cambria Math" panose="02040503050406030204" pitchFamily="18" charset="0"/>
                        </a:rPr>
                        <m:t>𝟕</m:t>
                      </m:r>
                      <m:r>
                        <a:rPr lang="en-US" altLang="zh-CN" sz="1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altLang="zh-CN" sz="1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1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altLang="zh-CN" sz="16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600" y="2479675"/>
                <a:ext cx="1609725" cy="54737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3352165" y="1187450"/>
            <a:ext cx="3083560" cy="306705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5.9keV</a:t>
            </a:r>
            <a:r>
              <a:rPr lang="zh-CN" altLang="en-US"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</a:t>
            </a:r>
            <a:r>
              <a:rPr lang="en-US" altLang="zh-CN"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</a:t>
            </a:r>
            <a:r>
              <a:rPr lang="zh-CN" altLang="en-US"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射线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原初电离电子涨落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6687820" y="880745"/>
            <a:ext cx="2517140" cy="521970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原初电子涨落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+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雪崩涨落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+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噪声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(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噪声峰峰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值＜±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5mV)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9515475" y="880745"/>
            <a:ext cx="2517140" cy="521970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CEE-MWDC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实验测试能谱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(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噪声峰峰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值＜±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10mV)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7093585" y="2658745"/>
            <a:ext cx="7981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18.5%</a:t>
            </a:r>
            <a:endParaRPr lang="en-US" altLang="zh-CN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9845040" y="2658745"/>
            <a:ext cx="7981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21.3%</a:t>
            </a:r>
            <a:endParaRPr lang="en-US" altLang="zh-CN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205" y="4322445"/>
            <a:ext cx="2479675" cy="253047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2082800" y="5507355"/>
            <a:ext cx="160655" cy="16065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曲线连接符 11"/>
          <p:cNvCxnSpPr>
            <a:stCxn id="11" idx="0"/>
          </p:cNvCxnSpPr>
          <p:nvPr/>
        </p:nvCxnSpPr>
        <p:spPr>
          <a:xfrm rot="16200000" flipV="1">
            <a:off x="539115" y="3883660"/>
            <a:ext cx="2739390" cy="508635"/>
          </a:xfrm>
          <a:prstGeom prst="curvedConnector3">
            <a:avLst>
              <a:gd name="adj1" fmla="val 49988"/>
            </a:avLst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3432810" y="4283075"/>
            <a:ext cx="3771265" cy="147383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>
            <a:noAutofit/>
          </a:bodyPr>
          <a:p>
            <a:pPr indent="127000"/>
            <a:r>
              <a:rPr lang="en-US" alt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HEED</a:t>
            </a:r>
            <a:r>
              <a:rPr lang="zh-CN" altLang="en-US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程序模拟</a:t>
            </a:r>
            <a:r>
              <a:rPr lang="en-US" alt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X</a:t>
            </a:r>
            <a:r>
              <a:rPr lang="zh-CN" altLang="en-US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射线与</a:t>
            </a:r>
            <a:r>
              <a:rPr lang="en-US" alt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Ar</a:t>
            </a:r>
            <a:r>
              <a:rPr lang="zh-CN" altLang="en-US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原子的相互作用：</a:t>
            </a:r>
            <a:endParaRPr lang="zh-CN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127000"/>
            <a:r>
              <a:rPr 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一个</a:t>
            </a:r>
            <a:r>
              <a:rPr lang="en-US" b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2.694 keV</a:t>
            </a:r>
            <a:r>
              <a:rPr 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能量的光电子、</a:t>
            </a:r>
            <a:endParaRPr lang="zh-CN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127000"/>
            <a:r>
              <a:rPr 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一个</a:t>
            </a:r>
            <a:r>
              <a:rPr lang="en-US" b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2.709 keV</a:t>
            </a:r>
            <a:r>
              <a:rPr 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能量的俄歇电子</a:t>
            </a:r>
            <a:r>
              <a:rPr 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</a:t>
            </a:r>
            <a:endParaRPr lang="zh-CN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127000"/>
            <a:r>
              <a:rPr 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两个</a:t>
            </a:r>
            <a:r>
              <a:rPr lang="en-US" b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0.217 keV</a:t>
            </a:r>
            <a:r>
              <a:rPr 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能量的俄歇电子。</a:t>
            </a:r>
            <a:endParaRPr lang="zh-CN" altLang="en-US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22880" y="4588510"/>
            <a:ext cx="381000" cy="1810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初级电子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漂移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cxnSp>
        <p:nvCxnSpPr>
          <p:cNvPr id="16" name="曲线连接符 15"/>
          <p:cNvCxnSpPr/>
          <p:nvPr/>
        </p:nvCxnSpPr>
        <p:spPr>
          <a:xfrm rot="10800000">
            <a:off x="1035685" y="5180965"/>
            <a:ext cx="423545" cy="406400"/>
          </a:xfrm>
          <a:prstGeom prst="curvedConnector3">
            <a:avLst>
              <a:gd name="adj1" fmla="val 4992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48945" y="4798060"/>
            <a:ext cx="10102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阳极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丝</a:t>
            </a:r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23520" y="4326255"/>
            <a:ext cx="2480945" cy="2505710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3422650" y="5988685"/>
            <a:ext cx="3783965" cy="6991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模拟结果预测</a:t>
            </a:r>
            <a:r>
              <a:rPr lang="en-US" altLang="zh-CN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CEE-MWDC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对于</a:t>
            </a:r>
            <a:r>
              <a:rPr lang="en-US" altLang="zh-CN" baseline="30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55</a:t>
            </a:r>
            <a:r>
              <a:rPr lang="en-US" altLang="zh-CN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Fe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放射源的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能量分辨极限为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18.5%</a:t>
            </a:r>
            <a:endParaRPr lang="en-US" altLang="zh-CN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2"/>
    </mc:Choice>
    <mc:Fallback>
      <p:transition spd="slow" advTm="49312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169,&quot;left&quot;:526.6,&quot;top&quot;:69.35,&quot;width&quot;:420.85}"/>
</p:tagLst>
</file>

<file path=ppt/tags/tag106.xml><?xml version="1.0" encoding="utf-8"?>
<p:tagLst xmlns:p="http://schemas.openxmlformats.org/presentationml/2006/main">
  <p:tag name="KSO_WM_DIAGRAM_VIRTUALLY_FRAME" val="{&quot;height&quot;:169,&quot;left&quot;:526.6,&quot;top&quot;:69.35,&quot;width&quot;:420.85}"/>
</p:tagLst>
</file>

<file path=ppt/tags/tag107.xml><?xml version="1.0" encoding="utf-8"?>
<p:tagLst xmlns:p="http://schemas.openxmlformats.org/presentationml/2006/main">
  <p:tag name="KSO_WM_DIAGRAM_VIRTUALLY_FRAME" val="{&quot;height&quot;:169,&quot;left&quot;:526.6,&quot;top&quot;:69.35,&quot;width&quot;:420.85}"/>
</p:tagLst>
</file>

<file path=ppt/tags/tag108.xml><?xml version="1.0" encoding="utf-8"?>
<p:tagLst xmlns:p="http://schemas.openxmlformats.org/presentationml/2006/main">
  <p:tag name="KSO_WM_DIAGRAM_VIRTUALLY_FRAME" val="{&quot;height&quot;:169,&quot;left&quot;:526.6,&quot;top&quot;:69.35,&quot;width&quot;:420.85}"/>
</p:tagLst>
</file>

<file path=ppt/tags/tag109.xml><?xml version="1.0" encoding="utf-8"?>
<p:tagLst xmlns:p="http://schemas.openxmlformats.org/presentationml/2006/main">
  <p:tag name="KSO_WM_DIAGRAM_VIRTUALLY_FRAME" val="{&quot;height&quot;:169,&quot;left&quot;:526.6,&quot;top&quot;:69.35,&quot;width&quot;:420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TABLE_ENDDRAG_ORIGIN_RECT" val="378*220"/>
  <p:tag name="TABLE_ENDDRAG_RECT" val="554*67*378*220"/>
</p:tagLst>
</file>

<file path=ppt/tags/tag114.xml><?xml version="1.0" encoding="utf-8"?>
<p:tagLst xmlns:p="http://schemas.openxmlformats.org/presentationml/2006/main">
  <p:tag name="KSO_WM_DIAGRAM_VIRTUALLY_FRAME" val="{&quot;height&quot;:437.55,&quot;left&quot;:13.85,&quot;top&quot;:97.4,&quot;width&quot;:595.85}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DIAGRAM_VIRTUALLY_FRAME" val="{&quot;height&quot;:437.55,&quot;left&quot;:13.85,&quot;top&quot;:97.4,&quot;width&quot;:595.85}"/>
</p:tagLst>
</file>

<file path=ppt/tags/tag117.xml><?xml version="1.0" encoding="utf-8"?>
<p:tagLst xmlns:p="http://schemas.openxmlformats.org/presentationml/2006/main">
  <p:tag name="KSO_WM_UNIT_TABLE_BEAUTIFY" val="smartTable{bbc4e738-c090-4c62-b465-4e2d63ea82e5}"/>
  <p:tag name="KSO_WM_BEAUTIFY_FLAG" val=""/>
  <p:tag name="TABLE_ENDDRAG_ORIGIN_RECT" val="664*180"/>
  <p:tag name="TABLE_ENDDRAG_RECT" val="13*302*664*180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DIAGRAM_VIRTUALLY_FRAME" val="{&quot;height&quot;:437.55,&quot;left&quot;:13.85,&quot;top&quot;:97.4,&quot;width&quot;:595.85}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DIAGRAM_VIRTUALLY_FRAME" val="{&quot;height&quot;:437.55,&quot;left&quot;:13.85,&quot;top&quot;:97.4,&quot;width&quot;:595.85}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DIAGRAM_VIRTUALLY_FRAME" val="{&quot;height&quot;:295.4,&quot;left&quot;:99.55,&quot;top&quot;:170.7,&quot;width&quot;:723.75}"/>
</p:tagLst>
</file>

<file path=ppt/tags/tag128.xml><?xml version="1.0" encoding="utf-8"?>
<p:tagLst xmlns:p="http://schemas.openxmlformats.org/presentationml/2006/main">
  <p:tag name="KSO_WM_DIAGRAM_VIRTUALLY_FRAME" val="{&quot;height&quot;:295.4,&quot;left&quot;:99.55,&quot;top&quot;:170.7,&quot;width&quot;:723.75}"/>
</p:tagLst>
</file>

<file path=ppt/tags/tag129.xml><?xml version="1.0" encoding="utf-8"?>
<p:tagLst xmlns:p="http://schemas.openxmlformats.org/presentationml/2006/main">
  <p:tag name="KSO_WM_DIAGRAM_VIRTUALLY_FRAME" val="{&quot;height&quot;:295.4,&quot;left&quot;:99.55,&quot;top&quot;:170.7,&quot;width&quot;:723.75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IRTUALLY_FRAME" val="{&quot;height&quot;:295.4,&quot;left&quot;:99.55,&quot;top&quot;:170.7,&quot;width&quot;:723.75}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DIAGRAM_VIRTUALLY_FRAME" val="{&quot;height&quot;:437.55,&quot;left&quot;:13.85,&quot;top&quot;:97.4,&quot;width&quot;:595.85}"/>
</p:tagLst>
</file>

<file path=ppt/tags/tag136.xml><?xml version="1.0" encoding="utf-8"?>
<p:tagLst xmlns:p="http://schemas.openxmlformats.org/presentationml/2006/main">
  <p:tag name="KSO_WM_DIAGRAM_VIRTUALLY_FRAME" val="{&quot;height&quot;:437.55,&quot;left&quot;:13.85,&quot;top&quot;:97.4,&quot;width&quot;:595.85}"/>
</p:tagLst>
</file>

<file path=ppt/tags/tag137.xml><?xml version="1.0" encoding="utf-8"?>
<p:tagLst xmlns:p="http://schemas.openxmlformats.org/presentationml/2006/main">
  <p:tag name="KSO_WM_DIAGRAM_VIRTUALLY_FRAME" val="{&quot;height&quot;:437.55,&quot;left&quot;:13.85,&quot;top&quot;:97.4,&quot;width&quot;:595.85}"/>
</p:tagLst>
</file>

<file path=ppt/tags/tag138.xml><?xml version="1.0" encoding="utf-8"?>
<p:tagLst xmlns:p="http://schemas.openxmlformats.org/presentationml/2006/main">
  <p:tag name="KSO_WM_DIAGRAM_VIRTUALLY_FRAME" val="{&quot;height&quot;:437.55,&quot;left&quot;:13.85,&quot;top&quot;:97.4,&quot;width&quot;:595.85}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PP_MARK_KEY" val="24a4c42d-57ca-4c08-bec4-698e4556da1d"/>
  <p:tag name="COMMONDATA" val="eyJoZGlkIjoiMGE2NGFiYWQwZDAwYzU5YmQ0MzRjYTA5YmE3NjQ2ZGE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TABLE_ENDDRAG_ORIGIN_RECT" val="470*305"/>
  <p:tag name="TABLE_ENDDRAG_RECT" val="475*66*470*305"/>
</p:tagLst>
</file>

<file path=ppt/tags/tag84.xml><?xml version="1.0" encoding="utf-8"?>
<p:tagLst xmlns:p="http://schemas.openxmlformats.org/presentationml/2006/main">
  <p:tag name="TABLE_ENDDRAG_ORIGIN_RECT" val="882*156"/>
  <p:tag name="TABLE_ENDDRAG_RECT" val="8*376*882*156"/>
</p:tagLst>
</file>

<file path=ppt/tags/tag85.xml><?xml version="1.0" encoding="utf-8"?>
<p:tagLst xmlns:p="http://schemas.openxmlformats.org/presentationml/2006/main">
  <p:tag name="TABLE_ENDDRAG_ORIGIN_RECT" val="882*156"/>
  <p:tag name="TABLE_ENDDRAG_RECT" val="8*376*882*156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TABLE_ENDDRAG_ORIGIN_RECT" val="321*246"/>
  <p:tag name="TABLE_ENDDRAG_RECT" val="558*286*321*246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5005</Words>
  <Application>WPS 演示</Application>
  <PresentationFormat>宽屏</PresentationFormat>
  <Paragraphs>620</Paragraphs>
  <Slides>28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Wingdings</vt:lpstr>
      <vt:lpstr>AF PEPSI</vt:lpstr>
      <vt:lpstr>ksdb</vt:lpstr>
      <vt:lpstr>黑体</vt:lpstr>
      <vt:lpstr>Times New Roman</vt:lpstr>
      <vt:lpstr>华文中宋</vt:lpstr>
      <vt:lpstr>等线</vt:lpstr>
      <vt:lpstr>Cambria Math</vt:lpstr>
      <vt:lpstr>MS Mincho</vt:lpstr>
      <vt:lpstr>Arial Unicode MS</vt:lpstr>
      <vt:lpstr>Calibri</vt:lpstr>
      <vt:lpstr>华文新魏</vt:lpstr>
      <vt:lpstr>Calibri</vt:lpstr>
      <vt:lpstr>Office 主题​​</vt:lpstr>
      <vt:lpstr>自定义设计方案</vt:lpstr>
      <vt:lpstr>Visio.Drawing.11</vt:lpstr>
      <vt:lpstr>CEE-MWDC探测器的研制</vt:lpstr>
      <vt:lpstr>主要内容</vt:lpstr>
      <vt:lpstr>背景—CEE(HIRFL-CSR External-target Experiment)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8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，。，</cp:lastModifiedBy>
  <cp:revision>1494</cp:revision>
  <dcterms:created xsi:type="dcterms:W3CDTF">2019-06-19T02:08:00Z</dcterms:created>
  <dcterms:modified xsi:type="dcterms:W3CDTF">2025-08-20T15:54:58Z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A2ADD9CC3F354774968874113AE4909E_13</vt:lpwstr>
  </property>
</Properties>
</file>