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9" r:id="rId3"/>
    <p:sldId id="258" r:id="rId4"/>
    <p:sldId id="270" r:id="rId5"/>
    <p:sldId id="271" r:id="rId6"/>
    <p:sldId id="272" r:id="rId7"/>
    <p:sldId id="273" r:id="rId8"/>
    <p:sldId id="274" r:id="rId9"/>
    <p:sldId id="281" r:id="rId10"/>
    <p:sldId id="275" r:id="rId11"/>
    <p:sldId id="276" r:id="rId12"/>
    <p:sldId id="282" r:id="rId13"/>
    <p:sldId id="283" r:id="rId14"/>
    <p:sldId id="286" r:id="rId15"/>
    <p:sldId id="291" r:id="rId16"/>
    <p:sldId id="287" r:id="rId17"/>
    <p:sldId id="289" r:id="rId18"/>
    <p:sldId id="288" r:id="rId19"/>
    <p:sldId id="290" r:id="rId20"/>
    <p:sldId id="284" r:id="rId21"/>
    <p:sldId id="277" r:id="rId22"/>
    <p:sldId id="278" r:id="rId23"/>
    <p:sldId id="261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081"/>
    <a:srgbClr val="595BF9"/>
    <a:srgbClr val="98CEFA"/>
    <a:srgbClr val="F4D621"/>
    <a:srgbClr val="A20000"/>
    <a:srgbClr val="A40000"/>
    <a:srgbClr val="9E0000"/>
    <a:srgbClr val="C7450B"/>
    <a:srgbClr val="E24E0C"/>
    <a:srgbClr val="DC6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6182" autoAdjust="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sers\zyd\Desktop\PPT\2025\630&#21608;&#19968;_&#39057;&#29575;&#25277;&#26679;\&#39057;&#2957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Experiment</a:t>
            </a:r>
            <a:r>
              <a:rPr lang="en-US" altLang="zh-CN" baseline="0" dirty="0"/>
              <a:t> </a:t>
            </a:r>
            <a:r>
              <a:rPr lang="en-US" altLang="zh-CN" dirty="0"/>
              <a:t>Q vs HV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forward val="200"/>
            <c:backward val="200"/>
            <c:dispRSqr val="1"/>
            <c:dispEq val="1"/>
            <c:trendlineLbl>
              <c:layout>
                <c:manualLayout>
                  <c:x val="-8.7239041253775306E-3"/>
                  <c:y val="-4.784654601751980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Sheet1!$W$52:$W$65</c:f>
              <c:numCache>
                <c:formatCode>General</c:formatCode>
                <c:ptCount val="14"/>
                <c:pt idx="0">
                  <c:v>2000</c:v>
                </c:pt>
                <c:pt idx="1">
                  <c:v>2050</c:v>
                </c:pt>
                <c:pt idx="2">
                  <c:v>2100</c:v>
                </c:pt>
                <c:pt idx="3">
                  <c:v>2150</c:v>
                </c:pt>
                <c:pt idx="4">
                  <c:v>2200</c:v>
                </c:pt>
                <c:pt idx="5">
                  <c:v>2250</c:v>
                </c:pt>
                <c:pt idx="6">
                  <c:v>2300</c:v>
                </c:pt>
                <c:pt idx="7">
                  <c:v>2350</c:v>
                </c:pt>
                <c:pt idx="8">
                  <c:v>2400</c:v>
                </c:pt>
                <c:pt idx="9">
                  <c:v>2450</c:v>
                </c:pt>
                <c:pt idx="10">
                  <c:v>2500</c:v>
                </c:pt>
                <c:pt idx="11">
                  <c:v>2550</c:v>
                </c:pt>
                <c:pt idx="12">
                  <c:v>2600</c:v>
                </c:pt>
                <c:pt idx="13">
                  <c:v>2650</c:v>
                </c:pt>
              </c:numCache>
            </c:numRef>
          </c:xVal>
          <c:yVal>
            <c:numRef>
              <c:f>Sheet1!$X$52:$X$65</c:f>
              <c:numCache>
                <c:formatCode>0.00E+00</c:formatCode>
                <c:ptCount val="14"/>
                <c:pt idx="0" formatCode="General">
                  <c:v>957718</c:v>
                </c:pt>
                <c:pt idx="1">
                  <c:v>1363030</c:v>
                </c:pt>
                <c:pt idx="2">
                  <c:v>1886360</c:v>
                </c:pt>
                <c:pt idx="3">
                  <c:v>2365650</c:v>
                </c:pt>
                <c:pt idx="4">
                  <c:v>2902390</c:v>
                </c:pt>
                <c:pt idx="5">
                  <c:v>3641620</c:v>
                </c:pt>
                <c:pt idx="6">
                  <c:v>4199740</c:v>
                </c:pt>
                <c:pt idx="7">
                  <c:v>4853660</c:v>
                </c:pt>
                <c:pt idx="8">
                  <c:v>5538970</c:v>
                </c:pt>
                <c:pt idx="9">
                  <c:v>6251270</c:v>
                </c:pt>
                <c:pt idx="10">
                  <c:v>6968330</c:v>
                </c:pt>
                <c:pt idx="11">
                  <c:v>7500000</c:v>
                </c:pt>
                <c:pt idx="12">
                  <c:v>8177840</c:v>
                </c:pt>
                <c:pt idx="13">
                  <c:v>9116310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6D5-46B8-9684-7EF283E63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127392"/>
        <c:axId val="463122592"/>
      </c:scatterChart>
      <c:valAx>
        <c:axId val="463127392"/>
        <c:scaling>
          <c:orientation val="minMax"/>
          <c:min val="1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3122592"/>
        <c:crosses val="autoZero"/>
        <c:crossBetween val="midCat"/>
      </c:valAx>
      <c:valAx>
        <c:axId val="463122592"/>
        <c:scaling>
          <c:logBase val="10"/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3127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c44dfec1-c366-4d6b-aa37-140c6d4b4e70}"/>
      </c:ext>
    </c:extLst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52A17-C348-4188-8F16-325608129982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USTC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FEF61-7A96-4E92-B415-F26646EC6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USTC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588940" y="503735"/>
            <a:ext cx="11198353" cy="6062165"/>
          </a:xfrm>
          <a:prstGeom prst="rect">
            <a:avLst/>
          </a:prstGeom>
          <a:noFill/>
          <a:ln w="57150">
            <a:solidFill>
              <a:srgbClr val="0E3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73173" y="649028"/>
            <a:ext cx="10829887" cy="5771578"/>
          </a:xfrm>
          <a:prstGeom prst="rect">
            <a:avLst/>
          </a:prstGeom>
          <a:noFill/>
          <a:ln w="19050">
            <a:solidFill>
              <a:srgbClr val="0E3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18181"/>
            <a:ext cx="6099090" cy="32398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90" y="-38656"/>
            <a:ext cx="5127540" cy="2723735"/>
          </a:xfrm>
          <a:prstGeom prst="rect">
            <a:avLst/>
          </a:prstGeom>
        </p:spPr>
      </p:pic>
      <p:sp>
        <p:nvSpPr>
          <p:cNvPr id="9801" name="副标题 9800"/>
          <p:cNvSpPr>
            <a:spLocks noGrp="1"/>
          </p:cNvSpPr>
          <p:nvPr userDrawn="1">
            <p:ph type="subTitle" idx="1"/>
          </p:nvPr>
        </p:nvSpPr>
        <p:spPr>
          <a:xfrm>
            <a:off x="1337743" y="3096774"/>
            <a:ext cx="8191500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/>
          </p:nvPr>
        </p:nvSpPr>
        <p:spPr>
          <a:xfrm>
            <a:off x="1337743" y="2171808"/>
            <a:ext cx="8191500" cy="698591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37743" y="4494329"/>
            <a:ext cx="81915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37743" y="4790600"/>
            <a:ext cx="81915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1839969" y="3261257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1839969" y="2141758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/>
          <a:srcRect t="16657"/>
          <a:stretch>
            <a:fillRect/>
          </a:stretch>
        </p:blipFill>
        <p:spPr>
          <a:xfrm>
            <a:off x="7708900" y="4947349"/>
            <a:ext cx="4483100" cy="19106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2260223"/>
            <a:ext cx="5426076" cy="718371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9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3663321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2963" y="3367050"/>
            <a:ext cx="5426076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/>
          <a:srcRect t="16657"/>
          <a:stretch>
            <a:fillRect/>
          </a:stretch>
        </p:blipFill>
        <p:spPr>
          <a:xfrm>
            <a:off x="7670800" y="4931111"/>
            <a:ext cx="4521200" cy="19268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USTC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90204" pitchFamily="34" charset="0"/>
              <a:ea typeface="微软雅黑" panose="020B0503020204020204" pitchFamily="34" charset="-122"/>
              <a:cs typeface="+mj-cs"/>
              <a:sym typeface="Arial" panose="020B060402020209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37743" y="3314489"/>
            <a:ext cx="8191500" cy="558799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337743" y="2389523"/>
            <a:ext cx="8191500" cy="698591"/>
          </a:xfrm>
        </p:spPr>
        <p:txBody>
          <a:bodyPr>
            <a:normAutofit/>
          </a:bodyPr>
          <a:lstStyle/>
          <a:p>
            <a:r>
              <a:rPr lang="zh-CN" altLang="en-US" dirty="0"/>
              <a:t>光电</a:t>
            </a:r>
            <a:r>
              <a:rPr lang="en-US" altLang="zh-CN" dirty="0"/>
              <a:t>RPC</a:t>
            </a:r>
            <a:r>
              <a:rPr lang="zh-CN" altLang="en-US" dirty="0"/>
              <a:t>高计数率下的行为研究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337743" y="4712044"/>
            <a:ext cx="8191500" cy="296271"/>
          </a:xfrm>
        </p:spPr>
        <p:txBody>
          <a:bodyPr/>
          <a:lstStyle/>
          <a:p>
            <a:r>
              <a:rPr lang="zh-CN" altLang="en-US" dirty="0"/>
              <a:t>赵一锭，胡东栋，邵明</a:t>
            </a:r>
            <a:endParaRPr lang="en-US" altLang="zh-CN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1337743" y="5008315"/>
            <a:ext cx="8191500" cy="296271"/>
          </a:xfrm>
        </p:spPr>
        <p:txBody>
          <a:bodyPr/>
          <a:lstStyle/>
          <a:p>
            <a:r>
              <a:rPr lang="zh-CN" altLang="en-US" dirty="0"/>
              <a:t>中国科学技术大学 （核探测与核电子学国家重点实验）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130802" y="3467178"/>
            <a:ext cx="5419185" cy="1015623"/>
          </a:xfrm>
        </p:spPr>
        <p:txBody>
          <a:bodyPr/>
          <a:lstStyle/>
          <a:p>
            <a:pPr lvl="0"/>
            <a:r>
              <a:rPr lang="zh-CN" altLang="en-US" dirty="0"/>
              <a:t>高计数率时，增益减小，时间分辨迅速变坏</a:t>
            </a:r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130802" y="2347679"/>
            <a:ext cx="5419185" cy="895350"/>
          </a:xfrm>
        </p:spPr>
        <p:txBody>
          <a:bodyPr/>
          <a:lstStyle/>
          <a:p>
            <a:r>
              <a:rPr lang="zh-CN" altLang="en-US" dirty="0"/>
              <a:t>理论解释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257550" y="3321728"/>
            <a:ext cx="3416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932531" y="2850859"/>
            <a:ext cx="1100380" cy="11562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9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定性解释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939085" y="1470149"/>
                <a:ext cx="8231809" cy="313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对单电子，时间分辨近似为</a:t>
                </a:r>
                <a:br>
                  <a:rPr lang="en-US" altLang="zh-CN" dirty="0"/>
                </a:b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zh-CN" altLang="en-US" dirty="0"/>
                  <a:t>其中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为有效汤森系数，</a:t>
                </a:r>
                <a:r>
                  <a:rPr lang="en-US" altLang="zh-CN" dirty="0"/>
                  <a:t>v</a:t>
                </a:r>
                <a:r>
                  <a:rPr lang="zh-CN" altLang="en-US" dirty="0"/>
                  <a:t>为电子漂移速度，与电场关系：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CN" dirty="0"/>
                  <a:t> , v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∝ E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当外加电场和气隙厚度不变时</a:t>
                </a:r>
                <a:r>
                  <a:rPr lang="en-US" altLang="zh-CN" dirty="0"/>
                  <a:t>:</a:t>
                </a:r>
              </a:p>
              <a:p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1600" dirty="0"/>
                  <a:t>在低计数率时，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  <a:r>
                  <a:rPr lang="zh-CN" altLang="en-US" sz="1600" dirty="0"/>
                  <a:t>为常数；</a:t>
                </a:r>
                <a:endParaRPr lang="en-US" altLang="zh-CN" sz="16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16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1600" dirty="0"/>
                  <a:t>在高计数率时，由于计数率效应，会产生压降，导致电场降低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1600" dirty="0"/>
                  <a:t>, </a:t>
                </a:r>
                <a:r>
                  <a:rPr lang="zh-CN" altLang="en-US" sz="1600" dirty="0"/>
                  <a:t>然而相邻两个事例的时间差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zh-CN" altLang="en-US" sz="1600" dirty="0"/>
                  <a:t>并不是一个常数（服从均值为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zh-CN" altLang="en-US" sz="1600" dirty="0"/>
                  <a:t>的指数分布），因此对每一次事例，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1600" dirty="0"/>
                  <a:t> </a:t>
                </a:r>
                <a:r>
                  <a:rPr lang="zh-CN" altLang="en-US" sz="1600" dirty="0"/>
                  <a:t>并不是常数，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CN" sz="1600" dirty="0"/>
                  <a:t> , v </a:t>
                </a:r>
                <a:r>
                  <a:rPr lang="zh-CN" altLang="en-US" sz="1600" dirty="0"/>
                  <a:t>是变化的， 对时间分辨带来了额外的晃动。</a:t>
                </a:r>
                <a:endParaRPr lang="en-US" altLang="zh-CN" sz="1600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85" y="1470149"/>
                <a:ext cx="8231809" cy="3135345"/>
              </a:xfrm>
              <a:prstGeom prst="rect">
                <a:avLst/>
              </a:prstGeom>
              <a:blipFill>
                <a:blip r:embed="rId2"/>
                <a:stretch>
                  <a:fillRect l="-593" t="-973" r="-3407" b="-1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公式推导 </a:t>
            </a:r>
            <a:r>
              <a:rPr lang="zh-CN" altLang="en-US" sz="2000" dirty="0"/>
              <a:t>（增益随计数率的变化）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90204"/>
                <a:ea typeface="微软雅黑"/>
                <a:cs typeface="+mn-cs"/>
              </a:rPr>
              <a:t>12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59790" y="1272926"/>
                <a:ext cx="10991485" cy="484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单位面积上，一次单电子雪崩产生的电荷（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Q</a:t>
                </a:r>
                <a:r>
                  <a:rPr lang="zh-CN" altLang="en-US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）累积到电极板上，导致局部电势降低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Δ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𝑈</m:t>
                    </m:r>
                  </m:oMath>
                </a14:m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，外加电压为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U</a:t>
                </a:r>
              </a:p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lang="zh-CN" altLang="en-US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不考虑空间电荷效应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(</a:t>
                </a:r>
                <a:r>
                  <a:rPr lang="zh-CN" altLang="en-US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汤森雪崩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)</a:t>
                </a:r>
                <a:r>
                  <a:rPr lang="zh-CN" altLang="en-US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：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𝑘𝑈</m:t>
                        </m:r>
                      </m:sup>
                    </m:sSup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，其中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𝑘𝐸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雪崩电荷到达电极平面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并随时间释放 ：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，其中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，平均</m:t>
                    </m:r>
                  </m:oMath>
                </a14:m>
                <a:r>
                  <a:rPr lang="zh-CN" altLang="en-US" dirty="0"/>
                  <a:t>电势降低假设为：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dirty="0"/>
                  <a:t>  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为常数）</a:t>
                </a:r>
                <a:endParaRPr lang="en-US" altLang="zh-CN" dirty="0"/>
              </a:p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稳态时，单位面积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ΔS</m:t>
                    </m:r>
                  </m:oMath>
                </a14:m>
                <a:r>
                  <a:rPr lang="zh-CN" altLang="en-US" dirty="0"/>
                  <a:t>上，平均每隔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zh-CN" altLang="en-US" dirty="0"/>
                  <a:t> 产生一个信号，此时由累积电荷造成的平均总电势降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+…+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n</m:t>
                        </m:r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pt-BR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nary>
                      <m:naryPr>
                        <m:chr m:val="∑"/>
                        <m:ctrlPr>
                          <a:rPr lang="pt-BR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nary>
                      <m:naryPr>
                        <m:chr m:val="∑"/>
                        <m:ctrlPr>
                          <a:rPr lang="pt-BR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nary>
                      <m:naryPr>
                        <m:chr m:val="∑"/>
                        <m:ctrlPr>
                          <a:rPr lang="pt-BR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zh-CN" dirty="0"/>
                </a:br>
                <a:r>
                  <a:rPr lang="zh-CN" altLang="en-US" dirty="0"/>
                  <a:t>当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无穷大时：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f>
                      <m:f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altLang="zh-CN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altLang="zh-CN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altLang="zh-CN" b="1" dirty="0"/>
              </a:p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 </a:t>
                </a:r>
                <a:r>
                  <a:rPr lang="zh-CN" altLang="en-US" dirty="0"/>
                  <a:t>设平均计数率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→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f>
                      <m:fPr>
                        <m:ctrlP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  <m:r>
                                  <a:rPr lang="en-US" altLang="zh-CN" b="1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zh-CN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电子雪崩时感应到的平均电势差为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𝑈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A</m:t>
                    </m:r>
                    <m:f>
                      <m:f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  <m:r>
                                  <a:rPr lang="en-US" altLang="zh-CN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平均电荷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𝐴</m:t>
                        </m:r>
                        <m:f>
                          <m:fPr>
                            <m:ctrlP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  <m:r>
                                      <a:rPr lang="en-US" altLang="zh-CN" b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→</m:t>
                    </m:r>
                    <m:func>
                      <m:func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/>
                                  </a:rPr>
                                  <m:t>𝑄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𝐴</m:t>
                        </m:r>
                        <m:f>
                          <m:fPr>
                            <m:ctrlP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b="1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b="1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  <m:r>
                                      <a:rPr lang="en-US" altLang="zh-CN" b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en-US" altLang="zh-CN" b="1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0" y="1272926"/>
                <a:ext cx="10991485" cy="4846320"/>
              </a:xfrm>
              <a:prstGeom prst="rect">
                <a:avLst/>
              </a:prstGeom>
              <a:blipFill rotWithShape="1">
                <a:blip r:embed="rId2"/>
                <a:stretch>
                  <a:fillRect l="-3" t="-8" r="5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对平均电荷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zh-CN" altLang="en-US" dirty="0"/>
                  <a:t>进行拟合</a:t>
                </a:r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6" r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90204"/>
                <a:ea typeface="微软雅黑"/>
                <a:cs typeface="+mn-cs"/>
              </a:rPr>
              <a:t>13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59790" y="1272926"/>
                <a:ext cx="9916447" cy="370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把增益归一化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，其中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U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0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=2400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𝑉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Δ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𝑆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𝜋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/>
                              </a:rPr>
                              <m:t>0.06</m:t>
                            </m:r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/>
                              </a:rPr>
                              <m:t>𝑐𝑚</m:t>
                            </m:r>
                          </m:e>
                        </m:d>
                      </m:e>
                      <m:sup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2</m:t>
                        </m:r>
                      </m:sup>
                    </m:sSup>
                    <m:r>
                      <a:rPr lang="zh-CN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为</m:t>
                    </m:r>
                  </m:oMath>
                </a14:m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激光光斑面积，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𝜏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 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为时间常数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0" y="1272926"/>
                <a:ext cx="9916447" cy="370038"/>
              </a:xfrm>
              <a:prstGeom prst="rect">
                <a:avLst/>
              </a:prstGeom>
              <a:blipFill rotWithShape="1">
                <a:blip r:embed="rId3"/>
                <a:stretch>
                  <a:fillRect l="-3" t="-104" r="6" b="-1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/>
          <p:cNvSpPr txBox="1"/>
          <p:nvPr/>
        </p:nvSpPr>
        <p:spPr>
          <a:xfrm>
            <a:off x="609546" y="5533813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公式能够很好的拟合不同电阻率下 </a:t>
            </a:r>
            <a:r>
              <a:rPr lang="zh-CN" altLang="en-US" dirty="0">
                <a:solidFill>
                  <a:srgbClr val="FF0000"/>
                </a:solidFill>
              </a:rPr>
              <a:t>平均增益 </a:t>
            </a:r>
            <a:r>
              <a:rPr lang="zh-CN" altLang="en-US" dirty="0"/>
              <a:t>随 </a:t>
            </a:r>
            <a:r>
              <a:rPr lang="zh-CN" altLang="en-US" dirty="0">
                <a:solidFill>
                  <a:srgbClr val="FF0000"/>
                </a:solidFill>
              </a:rPr>
              <a:t>平均计数率 </a:t>
            </a:r>
            <a:r>
              <a:rPr lang="zh-CN" altLang="en-US" dirty="0"/>
              <a:t>的变化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6757360" y="1642964"/>
              <a:ext cx="5077968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53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053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273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890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  <m:sub>
                                    <m: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1.5e9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6.682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0.000887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03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1.4e10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6.973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0.00864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3e11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6.589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0.175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2e12 (quartz)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0.7434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6757360" y="1642964"/>
              <a:ext cx="5077968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5336"/>
                    <a:gridCol w="1505307"/>
                    <a:gridCol w="2027325"/>
                  </a:tblGrid>
                  <a:tr h="41275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28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1.5e9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6.682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0.000887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003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1.4e10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6.973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0.00864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28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3e11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6.589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0.175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28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2e12 (quartz)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0.7434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6" y="1887189"/>
            <a:ext cx="4987499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759790" y="3306131"/>
                <a:ext cx="2679192" cy="669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f>
                            <m:fPr>
                              <m:ctrlP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altLang="zh-CN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  <m:r>
                                        <a:rPr lang="en-US" altLang="zh-CN" b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r>
                                        <a:rPr lang="en-US" altLang="zh-CN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−  </m:t>
                              </m:r>
                              <m: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0" y="3306131"/>
                <a:ext cx="2679192" cy="669799"/>
              </a:xfrm>
              <a:prstGeom prst="rect">
                <a:avLst/>
              </a:prstGeom>
              <a:blipFill rotWithShape="1">
                <a:blip r:embed="rId6"/>
                <a:stretch>
                  <a:fillRect l="-12" t="-48" r="17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6868536" y="3544165"/>
                <a:ext cx="4966792" cy="2312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f>
                          <m:fPr>
                            <m:ctrlP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  <m:r>
                                      <a:rPr lang="en-US" altLang="zh-CN" b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低计数率时，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endParaRPr lang="en-US" altLang="zh-CN" dirty="0"/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=2400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=1.4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= 5.5e6 , </a:t>
                </a:r>
                <a:r>
                  <a:rPr lang="en-US" altLang="zh-CN" dirty="0"/>
                  <a:t>=&gt;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0" dirty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=15.5397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;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c2 = kA = 0.1823,  =&gt;  A = 28.155</a:t>
                </a:r>
              </a:p>
              <a:p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536" y="3544165"/>
                <a:ext cx="4966792" cy="2312813"/>
              </a:xfrm>
              <a:prstGeom prst="rect">
                <a:avLst/>
              </a:prstGeom>
              <a:blipFill rotWithShape="1">
                <a:blip r:embed="rId7"/>
                <a:stretch>
                  <a:fillRect l="-8" t="-10" r="4" b="-1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594957" y="5487189"/>
                <a:ext cx="4320608" cy="1088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altLang="zh-CN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  <m:r>
                                    <a:rPr lang="en-US" altLang="zh-CN" b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𝟏𝟓𝟓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8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1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altLang="zh-CN" sz="1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zh-CN" sz="1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𝟎𝟎𝟖𝟔𝟒</m:t>
                                  </m:r>
                                  <m:r>
                                    <a:rPr lang="en-US" altLang="zh-CN" sz="1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sz="1800" b="1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b="1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</m:acc>
                                  <m:r>
                                    <a:rPr lang="en-US" altLang="zh-CN" sz="1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CN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1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957" y="5487189"/>
                <a:ext cx="4320608" cy="1088503"/>
              </a:xfrm>
              <a:prstGeom prst="rect">
                <a:avLst/>
              </a:prstGeom>
              <a:blipFill rotWithShape="1">
                <a:blip r:embed="rId8"/>
                <a:stretch>
                  <a:fillRect l="-11" t="-14" r="13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077" y="3781442"/>
            <a:ext cx="4340329" cy="252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7" y="3781442"/>
            <a:ext cx="429825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高计数率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时等效电场减小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</m:acc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6" r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49844" y="1151917"/>
                <a:ext cx="4320608" cy="783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  <m:r>
                                    <a:rPr lang="en-US" altLang="zh-CN" b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𝟏𝟓𝟓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𝟎𝟎𝟖𝟔𝟒</m:t>
                                  </m:r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</m:acc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CN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44" y="1151917"/>
                <a:ext cx="4320608" cy="783420"/>
              </a:xfrm>
              <a:prstGeom prst="rect">
                <a:avLst/>
              </a:prstGeom>
              <a:blipFill rotWithShape="1">
                <a:blip r:embed="rId5"/>
                <a:stretch>
                  <a:fillRect l="-14" t="-3" r="1" b="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69924" y="2071700"/>
                <a:ext cx="11131012" cy="117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</m:acc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,</a:t>
                </a:r>
                <a:r>
                  <a:rPr lang="en-US" altLang="zh-CN" sz="16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acc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(=</m:t>
                    </m:r>
                    <m:f>
                      <m:f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acc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 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都为平均值；实际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上相邻两个光电子信号的时间差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Δ</m:t>
                    </m:r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𝑇</m:t>
                    </m:r>
                  </m:oMath>
                </a14:m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服从指数分布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，其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PDF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为：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𝑑𝑡</m:t>
                        </m:r>
                      </m:e>
                    </m:d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f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−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𝑓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⋅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𝑑𝑡</m:t>
                        </m:r>
                      </m:sup>
                    </m:sSup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  <a:p>
                <a:pPr lvl="0"/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其中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𝑓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dPr>
                      <m:e>
                        <m:r>
                          <a:rPr lang="zh-CN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单位</m:t>
                        </m:r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:</m:t>
                        </m:r>
                        <m:f>
                          <m:fPr>
                            <m:ctrlP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zh-CN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表示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1s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产生的平均光电子数，</a:t>
                </a:r>
                <a:r>
                  <a:rPr lang="en-US" altLang="zh-CN" sz="1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与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𝑹</m:t>
                        </m:r>
                      </m:e>
                    </m:acc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 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对应：</a:t>
                </a:r>
                <a14:m>
                  <m:oMath xmlns:m="http://schemas.openxmlformats.org/officeDocument/2006/math">
                    <m:r>
                      <a:rPr kumimoji="0" lang="en-US" altLang="zh-CN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altLang="zh-CN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𝑑𝑡</m:t>
                        </m:r>
                      </m:e>
                    </m:acc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kumimoji="0" lang="en-US" altLang="zh-CN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zh-CN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𝑓</m:t>
                            </m:r>
                          </m:e>
                        </m:acc>
                      </m:den>
                    </m:f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 </m:t>
                    </m:r>
                  </m:oMath>
                </a14:m>
                <a:endParaRPr lang="en-US" altLang="zh-CN" sz="1600" dirty="0">
                  <a:solidFill>
                    <a:srgbClr val="000000"/>
                  </a:solidFill>
                  <a:latin typeface="Arial" panose="020B0604020202090204"/>
                  <a:ea typeface="微软雅黑"/>
                </a:endParaRPr>
              </a:p>
              <a:p>
                <a:pPr lvl="0"/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定义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“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信号频率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”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Arial" panose="020B0604020202090204"/>
                    <a:ea typeface="微软雅黑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𝑓</m:t>
                    </m:r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Δ</m:t>
                        </m:r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𝑇</m:t>
                        </m:r>
                      </m:den>
                    </m:f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, 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90204"/>
                    <a:ea typeface="微软雅黑"/>
                    <a:cs typeface="+mn-cs"/>
                  </a:rPr>
                  <a:t>计数率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𝑅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𝑓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zh-CN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Δ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𝑆</m:t>
                        </m:r>
                      </m:den>
                    </m:f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4" y="2071700"/>
                <a:ext cx="11131012" cy="1173480"/>
              </a:xfrm>
              <a:prstGeom prst="rect">
                <a:avLst/>
              </a:prstGeom>
              <a:blipFill rotWithShape="1">
                <a:blip r:embed="rId6"/>
                <a:stretch>
                  <a:fillRect l="-6" t="-28" r="1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973317" y="3262203"/>
                <a:ext cx="7471943" cy="376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e.g.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altLang="zh-CN" dirty="0"/>
                  <a:t>= 1000Hz </a:t>
                </a:r>
                <a:r>
                  <a:rPr lang="zh-CN" altLang="en-US" dirty="0"/>
                  <a:t>时，</a:t>
                </a:r>
                <a:r>
                  <a:rPr lang="en-US" altLang="zh-CN" dirty="0"/>
                  <a:t>dt 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/>
                  <a:t>分布为：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17" y="3262203"/>
                <a:ext cx="7471943" cy="376065"/>
              </a:xfrm>
              <a:prstGeom prst="rect">
                <a:avLst/>
              </a:prstGeom>
              <a:blipFill rotWithShape="1">
                <a:blip r:embed="rId7"/>
                <a:stretch>
                  <a:fillRect l="-7" t="-55" r="5" b="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202823" y="4188077"/>
                <a:ext cx="2518913" cy="485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altLang="zh-CN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acc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1000Hz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823" y="4188077"/>
                <a:ext cx="2518913" cy="485140"/>
              </a:xfrm>
              <a:prstGeom prst="rect">
                <a:avLst/>
              </a:prstGeom>
              <a:blipFill rotWithShape="1">
                <a:blip r:embed="rId8"/>
                <a:stretch>
                  <a:fillRect l="-5" t="-52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4975973" y="4188077"/>
                <a:ext cx="25189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平均电势降低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≈474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973" y="4188077"/>
                <a:ext cx="2518913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4" t="-39" r="24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/>
              <p:cNvGraphicFramePr>
                <a:graphicFrameLocks noGrp="1"/>
              </p:cNvGraphicFramePr>
              <p:nvPr/>
            </p:nvGraphicFramePr>
            <p:xfrm>
              <a:off x="8971472" y="3204885"/>
              <a:ext cx="2017706" cy="25669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8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8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64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dirty="0"/>
                            <a:t> [Hz]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C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1"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en-US" altLang="zh-CN" sz="1800" b="1"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  <m:r>
                                    <a:rPr lang="en-US" altLang="zh-CN" sz="1800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dirty="0"/>
                            <a:t>[V]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299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474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708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/>
              <p:cNvGraphicFramePr>
                <a:graphicFrameLocks noGrp="1"/>
              </p:cNvGraphicFramePr>
              <p:nvPr/>
            </p:nvGraphicFramePr>
            <p:xfrm>
              <a:off x="8971472" y="3204885"/>
              <a:ext cx="2017706" cy="25669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853"/>
                    <a:gridCol w="1008853"/>
                  </a:tblGrid>
                  <a:tr h="41275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48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87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299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474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708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130802" y="3467178"/>
            <a:ext cx="5419185" cy="1015623"/>
          </a:xfrm>
        </p:spPr>
        <p:txBody>
          <a:bodyPr/>
          <a:lstStyle/>
          <a:p>
            <a:pPr lvl="0"/>
            <a:r>
              <a:rPr lang="zh-CN" altLang="en-US" dirty="0"/>
              <a:t>增益、时间分辨变化</a:t>
            </a:r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130802" y="2347679"/>
            <a:ext cx="5419185" cy="895350"/>
          </a:xfrm>
        </p:spPr>
        <p:txBody>
          <a:bodyPr/>
          <a:lstStyle/>
          <a:p>
            <a:r>
              <a:rPr lang="zh-CN" altLang="en-US" dirty="0"/>
              <a:t>实验数据抽样 </a:t>
            </a:r>
            <a:r>
              <a:rPr lang="en-US" altLang="zh-CN" dirty="0"/>
              <a:t>/ </a:t>
            </a:r>
            <a:r>
              <a:rPr lang="en-US" altLang="zh-CN" dirty="0" err="1"/>
              <a:t>Garfied</a:t>
            </a:r>
            <a:r>
              <a:rPr lang="en-US" altLang="zh-CN" dirty="0"/>
              <a:t>++</a:t>
            </a:r>
            <a:r>
              <a:rPr lang="zh-CN" altLang="en-US" dirty="0"/>
              <a:t>模拟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257550" y="3321728"/>
            <a:ext cx="3416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932531" y="2850859"/>
            <a:ext cx="1100380" cy="11562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9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时间分辨变化</a:t>
            </a:r>
            <a:r>
              <a:rPr lang="en-US" altLang="zh-CN" dirty="0"/>
              <a:t>——1</a:t>
            </a:r>
            <a:r>
              <a:rPr lang="zh-CN" altLang="en-US" dirty="0"/>
              <a:t>、利用实验测试数据抽样模拟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79894" y="1250830"/>
            <a:ext cx="924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在低计数率下，实验测试了探测器不同电压下（</a:t>
            </a:r>
            <a:r>
              <a:rPr lang="en-US" altLang="zh-CN" dirty="0"/>
              <a:t>2000~2650V</a:t>
            </a:r>
            <a:r>
              <a:rPr lang="zh-CN" altLang="en-US" dirty="0"/>
              <a:t>，步长</a:t>
            </a:r>
            <a:r>
              <a:rPr lang="en-US" altLang="zh-CN" dirty="0"/>
              <a:t>50V</a:t>
            </a:r>
            <a:r>
              <a:rPr lang="zh-CN" altLang="en-US" dirty="0"/>
              <a:t>）的信号，每组电压采集了</a:t>
            </a:r>
            <a:r>
              <a:rPr lang="en-US" altLang="zh-CN" dirty="0"/>
              <a:t>4000</a:t>
            </a:r>
            <a:r>
              <a:rPr lang="zh-CN" altLang="en-US" dirty="0"/>
              <a:t>个信号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94" y="1875311"/>
            <a:ext cx="4954499" cy="26429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1010" y="4594533"/>
            <a:ext cx="397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示波器采集到的信号，绿色为</a:t>
            </a:r>
            <a:r>
              <a:rPr lang="en-US" altLang="zh-CN" sz="1400" dirty="0"/>
              <a:t>RPC</a:t>
            </a:r>
            <a:r>
              <a:rPr lang="zh-CN" altLang="en-US" sz="1400" dirty="0"/>
              <a:t>信号，红色为</a:t>
            </a:r>
            <a:r>
              <a:rPr lang="en-US" altLang="zh-CN" sz="1400" dirty="0"/>
              <a:t>PMT</a:t>
            </a:r>
            <a:r>
              <a:rPr lang="zh-CN" altLang="en-US" sz="1400" dirty="0"/>
              <a:t>信号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56" y="2019616"/>
            <a:ext cx="4489030" cy="442722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4360" y="2327373"/>
            <a:ext cx="3971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工作气体：</a:t>
            </a:r>
            <a:r>
              <a:rPr lang="en-US" altLang="zh-CN" sz="1400" dirty="0"/>
              <a:t>R134a/SF6/iC4H10 (90/5/5)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62705" y="1794738"/>
            <a:ext cx="4719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恒比定时（</a:t>
            </a:r>
            <a:r>
              <a:rPr lang="en-US" altLang="zh-CN" sz="1400" dirty="0"/>
              <a:t>CF</a:t>
            </a:r>
            <a:r>
              <a:rPr lang="zh-CN" altLang="en-US" sz="1400" dirty="0"/>
              <a:t>系数 </a:t>
            </a:r>
            <a:r>
              <a:rPr lang="en-US" altLang="zh-CN" sz="1400" dirty="0"/>
              <a:t>= 0.2</a:t>
            </a:r>
            <a:r>
              <a:rPr lang="zh-CN" altLang="en-US" sz="1400" dirty="0"/>
              <a:t>） </a:t>
            </a:r>
            <a:r>
              <a:rPr lang="en-US" altLang="zh-CN" sz="1400" dirty="0"/>
              <a:t>+ TA</a:t>
            </a:r>
            <a:r>
              <a:rPr lang="zh-CN" altLang="en-US" sz="1400" dirty="0"/>
              <a:t>修正 （</a:t>
            </a:r>
            <a:r>
              <a:rPr lang="en-US" altLang="zh-CN" sz="1400" dirty="0"/>
              <a:t>e.g. 2400V</a:t>
            </a:r>
            <a:r>
              <a:rPr lang="zh-CN" altLang="en-US" sz="1400" dirty="0"/>
              <a:t>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02158" y="3055330"/>
            <a:ext cx="300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29ps   	-&gt; 	22ps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9901353" y="3176331"/>
                <a:ext cx="1886066" cy="76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0000"/>
                    </a:solidFill>
                  </a:rPr>
                  <a:t>RPC</a:t>
                </a:r>
                <a:r>
                  <a:rPr lang="zh-CN" altLang="en-US" sz="1400" dirty="0">
                    <a:solidFill>
                      <a:srgbClr val="FF0000"/>
                    </a:solidFill>
                  </a:rPr>
                  <a:t>时间分辨</a:t>
                </a:r>
                <a:r>
                  <a:rPr lang="en-US" altLang="zh-CN" sz="1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22.18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sz="1400" b="0" dirty="0">
                  <a:solidFill>
                    <a:srgbClr val="FF0000"/>
                  </a:solidFill>
                </a:endParaRPr>
              </a:p>
              <a:p>
                <a:r>
                  <a:rPr lang="en-US" altLang="zh-CN" sz="1400" dirty="0">
                    <a:solidFill>
                      <a:srgbClr val="FF0000"/>
                    </a:solidFill>
                  </a:rPr>
                  <a:t>=19.8 (</a:t>
                </a:r>
                <a:r>
                  <a:rPr lang="en-US" altLang="zh-CN" sz="1400" dirty="0" err="1">
                    <a:solidFill>
                      <a:srgbClr val="FF0000"/>
                    </a:solidFill>
                  </a:rPr>
                  <a:t>ps</a:t>
                </a:r>
                <a:r>
                  <a:rPr lang="en-US" altLang="zh-CN" sz="1400" dirty="0">
                    <a:solidFill>
                      <a:srgbClr val="FF0000"/>
                    </a:solidFill>
                  </a:rPr>
                  <a:t>)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353" y="3176331"/>
                <a:ext cx="1886066" cy="766813"/>
              </a:xfrm>
              <a:prstGeom prst="rect">
                <a:avLst/>
              </a:prstGeom>
              <a:blipFill rotWithShape="1">
                <a:blip r:embed="rId4"/>
                <a:stretch>
                  <a:fillRect l="-23" t="-8" r="29" b="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731" y="2855724"/>
            <a:ext cx="3479812" cy="252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抽样流程及结果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000118" y="5664211"/>
            <a:ext cx="7132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对低计数率下的实验数据抽样，能复现变化趋势。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dirty="0"/>
              <a:t>高计数率下偏离较多，是因为无</a:t>
            </a:r>
            <a:r>
              <a:rPr lang="en-US" altLang="zh-CN" sz="1400" dirty="0"/>
              <a:t>2000V</a:t>
            </a:r>
            <a:r>
              <a:rPr lang="zh-CN" altLang="en-US" sz="1400" dirty="0"/>
              <a:t>以下的数据</a:t>
            </a:r>
            <a:r>
              <a:rPr lang="en-US" altLang="zh-CN" sz="1400" dirty="0"/>
              <a:t>, </a:t>
            </a:r>
            <a:r>
              <a:rPr lang="zh-CN" altLang="en-US" sz="1400" dirty="0"/>
              <a:t>当</a:t>
            </a:r>
            <a:r>
              <a:rPr lang="en-US" altLang="zh-CN" sz="1400" dirty="0"/>
              <a:t>HV&lt;1975V</a:t>
            </a:r>
            <a:r>
              <a:rPr lang="zh-CN" altLang="en-US" sz="1400" dirty="0"/>
              <a:t>时，此时事例舍去。</a:t>
            </a:r>
            <a:endParaRPr lang="en-US" altLang="zh-CN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9104947" y="3983942"/>
                <a:ext cx="2415540" cy="770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=1130</m:t>
                    </m:r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altLang="zh-CN" sz="1400" dirty="0">
                    <a:solidFill>
                      <a:srgbClr val="FF0000"/>
                    </a:solidFill>
                  </a:rPr>
                  <a:t>= 100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r>
                  <a:rPr lang="en-US" altLang="zh-CN" sz="1400" dirty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400" dirty="0">
                  <a:solidFill>
                    <a:srgbClr val="FF0000"/>
                  </a:solidFill>
                </a:endParaRPr>
              </a:p>
              <a:p>
                <a:r>
                  <a:rPr lang="en-US" altLang="zh-CN" sz="1400" dirty="0">
                    <a:solidFill>
                      <a:srgbClr val="FF0000"/>
                    </a:solidFill>
                  </a:rPr>
                  <a:t>HV = 2400 -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947" y="3983942"/>
                <a:ext cx="2415540" cy="770211"/>
              </a:xfrm>
              <a:prstGeom prst="rect">
                <a:avLst/>
              </a:prstGeom>
              <a:blipFill rotWithShape="1">
                <a:blip r:embed="rId3"/>
                <a:stretch>
                  <a:fillRect l="-13" t="-76" r="13" b="-30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连接符 26"/>
          <p:cNvCxnSpPr/>
          <p:nvPr/>
        </p:nvCxnSpPr>
        <p:spPr>
          <a:xfrm>
            <a:off x="10971066" y="3302091"/>
            <a:ext cx="0" cy="225856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37" y="367460"/>
            <a:ext cx="3360000" cy="252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47" y="367794"/>
            <a:ext cx="3360000" cy="252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47" y="2887775"/>
            <a:ext cx="3360000" cy="252000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980" y="1057705"/>
            <a:ext cx="3533237" cy="46065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时间分辨变化</a:t>
            </a:r>
            <a:r>
              <a:rPr lang="en-US" altLang="zh-CN" dirty="0"/>
              <a:t>——2</a:t>
            </a:r>
            <a:r>
              <a:rPr lang="zh-CN" altLang="en-US" dirty="0"/>
              <a:t>、</a:t>
            </a:r>
            <a:r>
              <a:rPr lang="en-US" altLang="zh-CN" dirty="0"/>
              <a:t>Garfield++</a:t>
            </a:r>
            <a:r>
              <a:rPr lang="zh-CN" altLang="en-US" dirty="0"/>
              <a:t>模拟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69924" y="1185389"/>
                <a:ext cx="9426576" cy="1523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/>
                  <a:t>在</a:t>
                </a:r>
                <a:r>
                  <a:rPr lang="en-US" altLang="zh-CN" sz="1400" dirty="0"/>
                  <a:t>Garfield++</a:t>
                </a:r>
                <a:r>
                  <a:rPr lang="zh-CN" altLang="en-US" sz="1400" dirty="0"/>
                  <a:t>中，电场可以设置为定值。</a:t>
                </a:r>
                <a:endParaRPr lang="en-US" altLang="zh-CN" sz="1400" dirty="0"/>
              </a:p>
              <a:p>
                <a:endParaRPr lang="en-US" altLang="zh-CN" sz="1400" dirty="0"/>
              </a:p>
              <a:p>
                <a:r>
                  <a:rPr lang="zh-CN" altLang="en-US" sz="1400" dirty="0"/>
                  <a:t>为了消除空间电荷效应的影响，根据实验测试的感应</a:t>
                </a:r>
                <a14:m>
                  <m:oMath xmlns:m="http://schemas.openxmlformats.org/officeDocument/2006/math">
                    <m:r>
                      <a:rPr lang="zh-CN" altLang="en-US" sz="1400" i="1" dirty="0">
                        <a:latin typeface="Cambria Math" panose="02040503050406030204" pitchFamily="18" charset="0"/>
                      </a:rPr>
                      <m:t>信号电荷量</m:t>
                    </m:r>
                  </m:oMath>
                </a14:m>
                <a:r>
                  <a:rPr lang="zh-CN" altLang="en-US" sz="1400" dirty="0"/>
                  <a:t>随电压的变化，手动设置不同电场下的有效汤森系数：</a:t>
                </a:r>
                <a:endParaRPr lang="en-US" altLang="zh-CN" sz="1400" dirty="0"/>
              </a:p>
              <a:p>
                <a:endParaRPr lang="en-US" altLang="zh-CN" sz="1400" dirty="0"/>
              </a:p>
              <a:p>
                <a:r>
                  <a:rPr lang="zh-CN" altLang="en-US" sz="1400" dirty="0"/>
                  <a:t>当</a:t>
                </a:r>
                <a:r>
                  <a:rPr lang="en-US" altLang="zh-CN" sz="1400" dirty="0"/>
                  <a:t>U &gt; 2000V </a:t>
                </a:r>
                <a:r>
                  <a:rPr lang="zh-CN" altLang="en-US" sz="1400" dirty="0"/>
                  <a:t>时，多项式拟合数据点；</a:t>
                </a:r>
                <a:r>
                  <a:rPr lang="en-US" altLang="zh-CN" sz="1400" dirty="0"/>
                  <a:t>U&lt;1900V</a:t>
                </a:r>
                <a:r>
                  <a:rPr lang="zh-CN" altLang="en-US" sz="1400" dirty="0"/>
                  <a:t>时，指数外推，得到拟合函数</a:t>
                </a:r>
                <a:r>
                  <a:rPr lang="en-US" altLang="zh-CN" sz="1400" dirty="0"/>
                  <a:t>Q(U)</a:t>
                </a:r>
                <a:r>
                  <a:rPr lang="zh-CN" altLang="en-US" sz="1400" dirty="0"/>
                  <a:t>。 </a:t>
                </a:r>
                <a:endParaRPr lang="en-US" altLang="zh-CN" sz="1400" dirty="0"/>
              </a:p>
              <a:p>
                <a:r>
                  <a:rPr lang="zh-CN" altLang="en-US" sz="1400" dirty="0">
                    <a:solidFill>
                      <a:srgbClr val="FF0000"/>
                    </a:solidFill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𝑔𝑎𝑠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𝑔𝑎𝑠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en-US" sz="1400" dirty="0">
                    <a:solidFill>
                      <a:srgbClr val="FF0000"/>
                    </a:solidFill>
                  </a:rPr>
                  <a:t>，可以得到不同电场下的有效汤森系数</a:t>
                </a:r>
                <a:r>
                  <a:rPr lang="zh-CN" altLang="en-US" sz="1400" dirty="0"/>
                  <a:t>；其它参数通过气体文件读取。</a:t>
                </a:r>
                <a:endParaRPr lang="en-US" altLang="zh-CN" sz="14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4" y="1185389"/>
                <a:ext cx="9426576" cy="1523815"/>
              </a:xfrm>
              <a:prstGeom prst="rect">
                <a:avLst/>
              </a:prstGeom>
              <a:blipFill rotWithShape="1">
                <a:blip r:embed="rId2"/>
                <a:stretch>
                  <a:fillRect l="-7" t="-31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616989875"/>
              </p:ext>
            </p:extLst>
          </p:nvPr>
        </p:nvGraphicFramePr>
        <p:xfrm>
          <a:off x="669923" y="3655536"/>
          <a:ext cx="5273677" cy="287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655537"/>
            <a:ext cx="4733217" cy="28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39" y="2709204"/>
            <a:ext cx="5483861" cy="7655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Garfield++ </a:t>
            </a:r>
            <a:r>
              <a:rPr lang="zh-CN" altLang="en-US" dirty="0"/>
              <a:t>模拟结果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440338" y="5917883"/>
            <a:ext cx="481353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Garfield++</a:t>
            </a:r>
            <a:r>
              <a:rPr lang="zh-CN" altLang="en-US" dirty="0"/>
              <a:t>模拟能够很好的复现计数率效应，且与实验数据吻合很好</a:t>
            </a:r>
            <a:r>
              <a:rPr lang="en-US" altLang="zh-CN" dirty="0"/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4" y="1098000"/>
            <a:ext cx="3840000" cy="288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4" y="3978000"/>
            <a:ext cx="3840000" cy="288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22" y="1231917"/>
            <a:ext cx="5280000" cy="396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7282" y="1700808"/>
            <a:ext cx="10763205" cy="4083608"/>
            <a:chOff x="757282" y="1700808"/>
            <a:chExt cx="10763205" cy="4083608"/>
          </a:xfrm>
        </p:grpSpPr>
        <p:grpSp>
          <p:nvGrpSpPr>
            <p:cNvPr id="6" name="组合 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757282" y="1700808"/>
              <a:ext cx="10763205" cy="4083608"/>
              <a:chOff x="1175743" y="1700808"/>
              <a:chExt cx="10344744" cy="4083608"/>
            </a:xfrm>
          </p:grpSpPr>
          <p:sp>
            <p:nvSpPr>
              <p:cNvPr id="7" name="文本框 6"/>
              <p:cNvSpPr txBox="1"/>
              <p:nvPr/>
            </p:nvSpPr>
            <p:spPr bwMode="auto">
              <a:xfrm>
                <a:off x="3822192" y="1780800"/>
                <a:ext cx="7698295" cy="4003616"/>
              </a:xfrm>
              <a:prstGeom prst="rect">
                <a:avLst/>
              </a:prstGeom>
              <a:noFill/>
            </p:spPr>
            <p:txBody>
              <a:bodyPr wrap="square" tIns="0" anchor="t">
                <a:noAutofit/>
              </a:bodyPr>
              <a:lstStyle>
                <a:defPPr>
                  <a:defRPr lang="zh-CN"/>
                </a:defPPr>
                <a:lvl1pPr>
                  <a:defRPr sz="1600" b="1">
                    <a:latin typeface="Arial" panose="020B060402020209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742950" indent="-285750">
                  <a:defRPr sz="3200" b="1">
                    <a:solidFill>
                      <a:srgbClr val="4D4D4D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rgbClr val="4D4D4D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rgbClr val="4D4D4D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rgbClr val="4D4D4D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介绍</a:t>
                </a:r>
                <a:r>
                  <a:rPr lang="en-US" altLang="zh-CN" sz="2000" b="0" dirty="0">
                    <a:latin typeface="+mn-lt"/>
                    <a:ea typeface="+mn-ea"/>
                    <a:sym typeface="+mn-lt"/>
                  </a:rPr>
                  <a:t>——</a:t>
                </a: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阻性气体探测器</a:t>
                </a:r>
                <a:endParaRPr lang="en-US" altLang="zh-CN" sz="20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计数率效应</a:t>
                </a:r>
                <a:endParaRPr lang="en-US" altLang="zh-CN" sz="20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实验测试结果</a:t>
                </a:r>
                <a:endParaRPr lang="en-US" altLang="zh-CN" sz="20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理论解释</a:t>
                </a:r>
                <a:endParaRPr lang="en-US" altLang="zh-CN" sz="20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实验数据抽样 </a:t>
                </a:r>
                <a:r>
                  <a:rPr lang="en-US" altLang="zh-CN" sz="2000" b="0" dirty="0">
                    <a:latin typeface="+mn-lt"/>
                    <a:ea typeface="+mn-ea"/>
                    <a:sym typeface="+mn-lt"/>
                  </a:rPr>
                  <a:t>/ </a:t>
                </a:r>
                <a:r>
                  <a:rPr lang="en-US" altLang="zh-CN" sz="2000" b="0" dirty="0" err="1">
                    <a:latin typeface="+mn-lt"/>
                    <a:ea typeface="+mn-ea"/>
                    <a:sym typeface="+mn-lt"/>
                  </a:rPr>
                  <a:t>Garfied</a:t>
                </a:r>
                <a:r>
                  <a:rPr lang="en-US" altLang="zh-CN" sz="2000" b="0" dirty="0">
                    <a:latin typeface="+mn-lt"/>
                    <a:ea typeface="+mn-ea"/>
                    <a:sym typeface="+mn-lt"/>
                  </a:rPr>
                  <a:t>++</a:t>
                </a: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模拟</a:t>
                </a:r>
                <a:endParaRPr lang="en-US" altLang="zh-CN" sz="20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总结</a:t>
                </a:r>
                <a:endParaRPr lang="en-US" altLang="zh-CN" sz="20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CN" sz="2000" b="0" dirty="0">
                  <a:latin typeface="+mn-lt"/>
                  <a:ea typeface="+mn-ea"/>
                  <a:sym typeface="+mn-lt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3696888" y="1780800"/>
                <a:ext cx="0" cy="4003616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文本框 8"/>
              <p:cNvSpPr txBox="1"/>
              <p:nvPr/>
            </p:nvSpPr>
            <p:spPr>
              <a:xfrm>
                <a:off x="1175743" y="1700808"/>
                <a:ext cx="252110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8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目录</a:t>
                </a:r>
                <a:endParaRPr lang="tr-TR" sz="28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任意多边形: 形状 9"/>
            <p:cNvSpPr>
              <a:spLocks noChangeAspect="1"/>
            </p:cNvSpPr>
            <p:nvPr/>
          </p:nvSpPr>
          <p:spPr bwMode="auto">
            <a:xfrm>
              <a:off x="2379533" y="4867348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r>
              <a:rPr lang="en-US" altLang="zh-CN" dirty="0"/>
              <a:t>: </a:t>
            </a:r>
            <a:r>
              <a:rPr lang="zh-CN" altLang="en-US" dirty="0"/>
              <a:t>增益和时间分辨随计数率的变化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90204"/>
                <a:ea typeface="微软雅黑"/>
                <a:cs typeface="+mn-cs"/>
              </a:rPr>
              <a:t>20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75308" y="5556389"/>
            <a:ext cx="481353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阻性气体探测器在高计数率下性能会变差</a:t>
            </a:r>
            <a:r>
              <a:rPr lang="en-US" altLang="zh-CN" dirty="0"/>
              <a:t>；</a:t>
            </a:r>
          </a:p>
          <a:p>
            <a:r>
              <a:rPr lang="zh-CN" altLang="en-US" dirty="0"/>
              <a:t>基于提出的电压变化公式进行实验数据抽样和</a:t>
            </a:r>
            <a:r>
              <a:rPr lang="en-US" altLang="zh-CN" dirty="0"/>
              <a:t>Garfield++</a:t>
            </a:r>
            <a:r>
              <a:rPr lang="zh-CN" altLang="en-US" dirty="0"/>
              <a:t>模拟</a:t>
            </a:r>
            <a:r>
              <a:rPr lang="en-US" altLang="zh-CN" dirty="0"/>
              <a:t>，</a:t>
            </a:r>
            <a:r>
              <a:rPr lang="zh-CN" altLang="en-US" dirty="0"/>
              <a:t>能够很好的复现计数率效应。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1" y="1126561"/>
            <a:ext cx="3840000" cy="288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5" y="3977999"/>
            <a:ext cx="3840000" cy="288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08" y="1261623"/>
            <a:ext cx="5280000" cy="396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130802" y="3467178"/>
            <a:ext cx="5419185" cy="1015623"/>
          </a:xfrm>
        </p:spPr>
        <p:txBody>
          <a:bodyPr/>
          <a:lstStyle/>
          <a:p>
            <a:pPr lvl="0"/>
            <a:r>
              <a:rPr lang="zh-CN" altLang="en-US" dirty="0"/>
              <a:t>（阻性）气体探测器、计数率限制、计数率效应</a:t>
            </a:r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130802" y="2347679"/>
            <a:ext cx="5419185" cy="895350"/>
          </a:xfrm>
        </p:spPr>
        <p:txBody>
          <a:bodyPr/>
          <a:lstStyle/>
          <a:p>
            <a:r>
              <a:rPr lang="zh-CN" altLang="en-US" dirty="0"/>
              <a:t>总结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257550" y="3321728"/>
            <a:ext cx="3416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932531" y="2850859"/>
            <a:ext cx="1100380" cy="11562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90204" pitchFamily="34" charset="0"/>
              </a:rPr>
              <a:t>06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00663" y="1354347"/>
            <a:ext cx="1051982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阻性气体探测器在高计数率时，会出现 增益下降、探测效率降低、时间分辨变差等情况；阻性材料电阻率越低，探测器计数能力越大。</a:t>
            </a:r>
            <a:endParaRPr lang="en-US" altLang="zh-CN" dirty="0"/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实验测试表明，低电阻率材料能够有效增大探测器的计数能力；发现</a:t>
            </a:r>
            <a:r>
              <a:rPr lang="zh-CN" altLang="en-US" dirty="0">
                <a:solidFill>
                  <a:srgbClr val="FF0000"/>
                </a:solidFill>
              </a:rPr>
              <a:t>高计数下，相比于低计数率时、同等增益条件下，时间分辨显著更差。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解释了这一现象：计数率服从随机分布，导致电势降低也是随机的，带来了额外的时间晃动。</a:t>
            </a:r>
            <a:endParaRPr lang="en-US" altLang="zh-CN" dirty="0"/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利用实验数据抽样 和 </a:t>
            </a:r>
            <a:r>
              <a:rPr lang="en-US" altLang="zh-CN" dirty="0"/>
              <a:t>Garfield++ </a:t>
            </a:r>
            <a:r>
              <a:rPr lang="zh-CN" altLang="en-US" dirty="0"/>
              <a:t>模拟，复现了实验现象。</a:t>
            </a:r>
            <a:endParaRPr lang="en-US" altLang="zh-CN" dirty="0"/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意义：有助于研究高计数率时，阻性气体探测器的响应（如增益、时间分辨）。</a:t>
            </a:r>
            <a:endParaRPr lang="en-US" altLang="zh-CN" dirty="0"/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n"/>
            </a:pP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2022" y="2080621"/>
            <a:ext cx="6407266" cy="1943384"/>
          </a:xfrm>
        </p:spPr>
        <p:txBody>
          <a:bodyPr>
            <a:normAutofit/>
          </a:bodyPr>
          <a:lstStyle/>
          <a:p>
            <a:r>
              <a:rPr lang="zh-CN" altLang="en-US" sz="11500" dirty="0">
                <a:solidFill>
                  <a:schemeClr val="tx1"/>
                </a:solidFill>
              </a:rPr>
              <a:t>谢谢聆听！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130802" y="3467178"/>
            <a:ext cx="5419185" cy="1015623"/>
          </a:xfrm>
        </p:spPr>
        <p:txBody>
          <a:bodyPr/>
          <a:lstStyle/>
          <a:p>
            <a:pPr lvl="0"/>
            <a:r>
              <a:rPr lang="zh-CN" altLang="en-US" dirty="0"/>
              <a:t>（阻性）气体探测器</a:t>
            </a:r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130802" y="2347679"/>
            <a:ext cx="5419185" cy="895350"/>
          </a:xfrm>
        </p:spPr>
        <p:txBody>
          <a:bodyPr/>
          <a:lstStyle/>
          <a:p>
            <a:r>
              <a:rPr lang="zh-CN" altLang="en-US" dirty="0"/>
              <a:t>介绍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257550" y="3321728"/>
            <a:ext cx="3416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932531" y="2850859"/>
            <a:ext cx="1100380" cy="11562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9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阻性气体探测器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69924" y="1272926"/>
            <a:ext cx="6679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气体探测器 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zh-CN" altLang="en-US" dirty="0"/>
              <a:t>由于 </a:t>
            </a:r>
            <a:r>
              <a:rPr lang="zh-CN" altLang="en-US" dirty="0">
                <a:solidFill>
                  <a:srgbClr val="FF0000"/>
                </a:solidFill>
              </a:rPr>
              <a:t>低物质量、低成本、大面积、</a:t>
            </a:r>
            <a:r>
              <a:rPr lang="zh-CN" altLang="en-US" dirty="0"/>
              <a:t>较好的时间分辨和空间分布，广泛应用于各种核物理实验中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zh-CN" altLang="en-US" dirty="0"/>
              <a:t>如 探测和测量带电粒子的轨迹、能量和速度等信息。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阻性气体探测器</a:t>
            </a:r>
            <a:r>
              <a:rPr lang="en-US" altLang="zh-CN" dirty="0"/>
              <a:t>: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是气体探测器的一种改进类型，其核心特点是引入了阻性电极（如阻性板或阻性丝）。阻性电极能够限制雪崩效应的范围，从而避免全放电，提高探测器的空间分辨率和计数率。（当雪崩发生时，局部区域的电场会瞬间下降（因为电流流经高电阻），阻止雪崩发展成破坏性的火花放电。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如 </a:t>
            </a:r>
            <a:r>
              <a:rPr lang="en-US" altLang="zh-CN" dirty="0"/>
              <a:t>RPC/MRPC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700" y="1680184"/>
            <a:ext cx="4502300" cy="15031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450" y="3449943"/>
            <a:ext cx="4210790" cy="17933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39577" y="1495518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RPC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39577" y="3258085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MRPC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130802" y="3467178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Rate effect: </a:t>
            </a:r>
            <a:r>
              <a:rPr lang="zh-CN" altLang="en-US" dirty="0"/>
              <a:t>计数率限制、计数率效应、电阻率限制最大计数率、高计数率时性能下降</a:t>
            </a:r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130802" y="2347679"/>
            <a:ext cx="5419185" cy="895350"/>
          </a:xfrm>
        </p:spPr>
        <p:txBody>
          <a:bodyPr/>
          <a:lstStyle/>
          <a:p>
            <a:r>
              <a:rPr lang="zh-CN" altLang="en-US" dirty="0"/>
              <a:t>计数率效应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257550" y="3321728"/>
            <a:ext cx="3416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932531" y="2850859"/>
            <a:ext cx="1100380" cy="11562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9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计数率效应 （</a:t>
            </a:r>
            <a:r>
              <a:rPr lang="en-US" altLang="zh-CN" dirty="0"/>
              <a:t>Rate effect</a:t>
            </a:r>
            <a:r>
              <a:rPr lang="zh-CN" altLang="en-US" dirty="0"/>
              <a:t>）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85670" y="1272926"/>
                <a:ext cx="5823284" cy="1300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对于阻性气体探测器：</a:t>
                </a:r>
                <a:endParaRPr lang="en-US" altLang="zh-CN" dirty="0"/>
              </a:p>
              <a:p>
                <a:r>
                  <a:rPr lang="zh-CN" altLang="en-US" dirty="0"/>
                  <a:t>在一次事例中，一次雪崩（持续时间 </a:t>
                </a:r>
                <a:r>
                  <a:rPr lang="en-US" altLang="zh-CN" dirty="0"/>
                  <a:t>~ 1ns</a:t>
                </a:r>
                <a:r>
                  <a:rPr lang="zh-CN" altLang="en-US" dirty="0"/>
                  <a:t>）产生的电荷累积到阻性电极表面，会导致局部电场下降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CN" altLang="en-US" dirty="0"/>
                  <a:t>。累积电荷的泄放速度，决定了局部电场大小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𝑎𝑝𝑝𝑙𝑦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。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0" y="1272926"/>
                <a:ext cx="5823284" cy="1300480"/>
              </a:xfrm>
              <a:prstGeom prst="rect">
                <a:avLst/>
              </a:prstGeom>
              <a:blipFill rotWithShape="1">
                <a:blip r:embed="rId2"/>
                <a:stretch>
                  <a:fillRect l="-3" t="-30" r="9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85670" y="2627660"/>
                <a:ext cx="5823284" cy="1876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对于阻性电极（电阻率和介电常数用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zh-CN" altLang="en-US" b="0" dirty="0"/>
                  <a:t>表示），在其表面的点电荷产生的电势随时间的变化</a:t>
                </a:r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r>
                  <a:rPr lang="zh-CN" altLang="en-US" b="0" dirty="0"/>
                  <a:t>其中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b="0" dirty="0"/>
                  <a:t>, </a:t>
                </a:r>
                <a:r>
                  <a:rPr lang="zh-CN" altLang="en-US" b="0" dirty="0"/>
                  <a:t>衡量电荷泄放速度快慢（</a:t>
                </a:r>
                <a:r>
                  <a:rPr lang="en-US" altLang="zh-CN" b="0" dirty="0"/>
                  <a:t>e.g.,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=4.2,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~3.7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CN" b="0" dirty="0"/>
                  <a:t>, </a:t>
                </a:r>
                <a:r>
                  <a:rPr lang="zh-CN" altLang="en-US" b="0" dirty="0"/>
                  <a:t>电荷需要几</a:t>
                </a:r>
                <a:r>
                  <a:rPr lang="en-US" altLang="zh-CN" b="0" dirty="0" err="1"/>
                  <a:t>ms</a:t>
                </a:r>
                <a:r>
                  <a:rPr lang="zh-CN" altLang="en-US" b="0" dirty="0"/>
                  <a:t>才能泄放）</a:t>
                </a:r>
                <a:endParaRPr lang="en-US" altLang="zh-CN" b="0" dirty="0"/>
              </a:p>
              <a:p>
                <a:endParaRPr lang="en-US" altLang="zh-CN" b="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0" y="2627660"/>
                <a:ext cx="5823284" cy="1876924"/>
              </a:xfrm>
              <a:prstGeom prst="rect">
                <a:avLst/>
              </a:prstGeom>
              <a:blipFill rotWithShape="1">
                <a:blip r:embed="rId3"/>
                <a:stretch>
                  <a:fillRect l="-3" t="-2" r="9" b="-3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85670" y="4261850"/>
                <a:ext cx="582328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在单位面积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r>
                  <a:rPr lang="zh-CN" altLang="en-US" dirty="0"/>
                  <a:t>，上一个雪崩结束后经过时间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/>
                  <a:t>，又探测到一个事例，若局部电场还没恢复时，此时由于电场降低，雪崩增益会降低（时间分辨也会变差）。当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/>
                  <a:t>足够小时，增益会小到不能被探测。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0" y="4261850"/>
                <a:ext cx="5823284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3" t="-21" r="9" b="-1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572133" y="4815847"/>
            <a:ext cx="3948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阻性气体探测器的计数率存在上限，且在工作范围内，随着计数率的增加（等效为 工作电场下降），探测器的增益下降，时间分辨变差。</a:t>
            </a:r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939" y="1252987"/>
            <a:ext cx="5612741" cy="31491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130802" y="3467178"/>
            <a:ext cx="5419185" cy="1015623"/>
          </a:xfrm>
        </p:spPr>
        <p:txBody>
          <a:bodyPr/>
          <a:lstStyle/>
          <a:p>
            <a:pPr lvl="0"/>
            <a:r>
              <a:rPr lang="zh-CN" altLang="en-US" dirty="0"/>
              <a:t>光电</a:t>
            </a:r>
            <a:r>
              <a:rPr lang="en-US" altLang="zh-CN" dirty="0"/>
              <a:t>RPC</a:t>
            </a:r>
            <a:r>
              <a:rPr lang="zh-CN" altLang="en-US" dirty="0"/>
              <a:t>、不同电阻率玻璃</a:t>
            </a:r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130802" y="2347679"/>
            <a:ext cx="5419185" cy="895350"/>
          </a:xfrm>
        </p:spPr>
        <p:txBody>
          <a:bodyPr/>
          <a:lstStyle/>
          <a:p>
            <a:r>
              <a:rPr lang="zh-CN" altLang="en-US" dirty="0"/>
              <a:t>实验测试结果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257550" y="3321728"/>
            <a:ext cx="3416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932531" y="2850859"/>
            <a:ext cx="1100380" cy="11562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9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85" y="1028700"/>
            <a:ext cx="4971204" cy="21092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光电</a:t>
            </a:r>
            <a:r>
              <a:rPr lang="en-US" altLang="zh-CN" dirty="0"/>
              <a:t>RPC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82850" y="1143560"/>
            <a:ext cx="5823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基于</a:t>
            </a:r>
            <a:r>
              <a:rPr lang="en-US" altLang="zh-CN" dirty="0"/>
              <a:t>RPC</a:t>
            </a:r>
            <a:r>
              <a:rPr lang="zh-CN" altLang="en-US" dirty="0"/>
              <a:t>，阴极用光阴极替代，直接探测光阴极平面产生的光电子（消除了原初电子的位置涨落），气隙窄（高电场），因此时间分辨很好。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782849" y="2187669"/>
            <a:ext cx="6243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工作气体：</a:t>
            </a:r>
            <a:r>
              <a:rPr lang="en-US" altLang="zh-CN" dirty="0"/>
              <a:t>R134a/SF6/iC4H10 (90/5/5)</a:t>
            </a:r>
          </a:p>
          <a:p>
            <a:r>
              <a:rPr lang="zh-CN" altLang="en-US" dirty="0"/>
              <a:t>气隙厚度：</a:t>
            </a:r>
            <a:r>
              <a:rPr lang="en-US" altLang="zh-CN" dirty="0"/>
              <a:t>215 um</a:t>
            </a:r>
          </a:p>
          <a:p>
            <a:r>
              <a:rPr lang="zh-CN" altLang="en-US" dirty="0"/>
              <a:t>实验室测试：利用</a:t>
            </a:r>
            <a:r>
              <a:rPr lang="en-US" altLang="zh-CN" dirty="0"/>
              <a:t>355nm </a:t>
            </a:r>
            <a:r>
              <a:rPr lang="zh-CN" altLang="en-US" dirty="0"/>
              <a:t>高能量</a:t>
            </a:r>
            <a:r>
              <a:rPr lang="en-US" altLang="zh-CN" dirty="0"/>
              <a:t>fs</a:t>
            </a:r>
            <a:r>
              <a:rPr lang="zh-CN" altLang="en-US" dirty="0"/>
              <a:t>脉冲激光产生光电子</a:t>
            </a:r>
            <a:r>
              <a:rPr lang="en-US" altLang="zh-CN" dirty="0"/>
              <a:t>,</a:t>
            </a:r>
            <a:r>
              <a:rPr lang="zh-CN" altLang="en-US" dirty="0"/>
              <a:t>出射激光重复率可调</a:t>
            </a:r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782850" y="3420526"/>
                <a:ext cx="5823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阻性浮法玻璃阳极：</a:t>
                </a:r>
                <a:r>
                  <a:rPr lang="en-US" altLang="zh-CN" dirty="0"/>
                  <a:t>1.5e10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50" y="3420526"/>
                <a:ext cx="582328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" t="-113" r="4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271" y="3429000"/>
            <a:ext cx="3739049" cy="2745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0242391" y="4715515"/>
                <a:ext cx="14092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b>
                          <m:r>
                            <a:rPr lang="en-US" altLang="zh-CN" sz="1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sub>
                      </m:sSub>
                      <m:r>
                        <a:rPr lang="en-US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𝟕𝟖</m:t>
                      </m:r>
                      <m:r>
                        <a:rPr lang="en-US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𝐩𝐬</m:t>
                      </m:r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391" y="4715515"/>
                <a:ext cx="1409273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34" t="-2" r="3" b="1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9240158" y="6016138"/>
                <a:ext cx="140927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zh-CN" sz="10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altLang="zh-CN" sz="10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𝒏𝒔</m:t>
                      </m:r>
                      <m:r>
                        <a:rPr lang="en-US" altLang="zh-CN" sz="10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1050" b="1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158" y="6016138"/>
                <a:ext cx="1409273" cy="261610"/>
              </a:xfrm>
              <a:prstGeom prst="rect">
                <a:avLst/>
              </a:prstGeom>
              <a:blipFill rotWithShape="1">
                <a:blip r:embed="rId6"/>
                <a:stretch>
                  <a:fillRect l="-19" t="-57" r="34" b="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8539934" y="3821759"/>
            <a:ext cx="1409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Cambria Math" panose="02040503050406030204" pitchFamily="18" charset="0"/>
              </a:rPr>
              <a:t>HV= 2500 V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2850" y="3881128"/>
            <a:ext cx="58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单光电子时间分辨经过</a:t>
            </a:r>
            <a:r>
              <a:rPr lang="en-US" altLang="zh-CN" dirty="0"/>
              <a:t>TA</a:t>
            </a:r>
            <a:r>
              <a:rPr lang="zh-CN" altLang="en-US" dirty="0"/>
              <a:t>修正后 达到 </a:t>
            </a:r>
            <a:r>
              <a:rPr lang="en-US" altLang="zh-CN" dirty="0"/>
              <a:t>20 </a:t>
            </a:r>
            <a:r>
              <a:rPr lang="en-US" altLang="zh-CN" dirty="0" err="1"/>
              <a:t>ps</a:t>
            </a:r>
            <a:r>
              <a:rPr lang="en-US" altLang="zh-CN" dirty="0"/>
              <a:t> 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/>
          <a:srcRect r="2948"/>
          <a:stretch>
            <a:fillRect/>
          </a:stretch>
        </p:blipFill>
        <p:spPr>
          <a:xfrm>
            <a:off x="861768" y="4321022"/>
            <a:ext cx="4301542" cy="1848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6248343" y="1119970"/>
                <a:ext cx="1890885" cy="55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43" y="1119970"/>
                <a:ext cx="1890885" cy="555024"/>
              </a:xfrm>
              <a:prstGeom prst="rect">
                <a:avLst/>
              </a:prstGeom>
              <a:blipFill rotWithShape="1">
                <a:blip r:embed="rId8"/>
                <a:stretch>
                  <a:fillRect l="-31" t="-84" r="23" b="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5357243" y="5245461"/>
            <a:ext cx="2718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准确测试单光电子增益、时间分辨，适用于</a:t>
            </a:r>
            <a:r>
              <a:rPr lang="zh-CN" altLang="en-US" sz="1400" b="1" dirty="0">
                <a:solidFill>
                  <a:srgbClr val="FF0000"/>
                </a:solidFill>
              </a:rPr>
              <a:t>测试不同气体性质、不同阻性材料响应</a:t>
            </a:r>
            <a:r>
              <a:rPr lang="zh-CN" altLang="en-US" sz="1400" dirty="0"/>
              <a:t>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87" y="3131467"/>
            <a:ext cx="3840000" cy="288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不同阻性材料下计数率测试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834014" y="1270573"/>
                <a:ext cx="5823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浮法玻璃体电阻率：</a:t>
                </a:r>
                <a:r>
                  <a:rPr lang="en-US" altLang="zh-CN" dirty="0"/>
                  <a:t>1.5e9, 1.4e10, 3e11, 2e12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14" y="1270573"/>
                <a:ext cx="582328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4" t="-155" r="10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85670" y="1886484"/>
            <a:ext cx="58232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单光电子测试结果：</a:t>
            </a:r>
            <a:endParaRPr lang="en-US" altLang="zh-CN" dirty="0"/>
          </a:p>
          <a:p>
            <a:r>
              <a:rPr lang="zh-CN" altLang="en-US" sz="1600" dirty="0"/>
              <a:t>阻性玻璃阳极电阻率越低，探测器的计数承受能力越大；</a:t>
            </a:r>
            <a:endParaRPr lang="en-US" altLang="zh-CN" sz="1600" dirty="0"/>
          </a:p>
          <a:p>
            <a:endParaRPr lang="en-US" altLang="zh-CN" sz="1600" dirty="0"/>
          </a:p>
          <a:p>
            <a:endParaRPr lang="en-US" altLang="zh-CN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71" y="3131467"/>
            <a:ext cx="384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8261425" y="3563690"/>
                <a:ext cx="180411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zh-CN" altLang="en-US" sz="1600" b="1" dirty="0"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425" y="3563690"/>
                <a:ext cx="1804118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4" t="-21" r="9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/>
          <p:cNvSpPr txBox="1"/>
          <p:nvPr/>
        </p:nvSpPr>
        <p:spPr>
          <a:xfrm>
            <a:off x="7065034" y="1319092"/>
            <a:ext cx="36520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结论：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高计数率时，随着计数率增加，增益减小，时间分辨变差；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相同增益下：高计数率时的时间分辨 比 无</a:t>
            </a:r>
            <a:r>
              <a:rPr lang="en-US" altLang="zh-CN" dirty="0">
                <a:solidFill>
                  <a:srgbClr val="FF0000"/>
                </a:solidFill>
              </a:rPr>
              <a:t>Rate effect</a:t>
            </a:r>
            <a:r>
              <a:rPr lang="zh-CN" altLang="en-US" dirty="0">
                <a:solidFill>
                  <a:srgbClr val="FF0000"/>
                </a:solidFill>
              </a:rPr>
              <a:t>时差得多</a:t>
            </a:r>
            <a:r>
              <a:rPr lang="zh-CN" altLang="en-US" dirty="0"/>
              <a:t>（？）</a:t>
            </a:r>
            <a:endParaRPr lang="en-US" altLang="zh-CN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7" y="3131467"/>
            <a:ext cx="3839999" cy="288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0c80a1d6-8854-4ea5-aa71-b607000c34f7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E3382"/>
      </a:accent1>
      <a:accent2>
        <a:srgbClr val="5759F7"/>
      </a:accent2>
      <a:accent3>
        <a:srgbClr val="818D96"/>
      </a:accent3>
      <a:accent4>
        <a:srgbClr val="7FA6F3"/>
      </a:accent4>
      <a:accent5>
        <a:srgbClr val="595959"/>
      </a:accent5>
      <a:accent6>
        <a:srgbClr val="525252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E3382"/>
    </a:accent1>
    <a:accent2>
      <a:srgbClr val="5759F7"/>
    </a:accent2>
    <a:accent3>
      <a:srgbClr val="818D96"/>
    </a:accent3>
    <a:accent4>
      <a:srgbClr val="7FA6F3"/>
    </a:accent4>
    <a:accent5>
      <a:srgbClr val="595959"/>
    </a:accent5>
    <a:accent6>
      <a:srgbClr val="525252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E3382"/>
    </a:accent1>
    <a:accent2>
      <a:srgbClr val="5759F7"/>
    </a:accent2>
    <a:accent3>
      <a:srgbClr val="818D96"/>
    </a:accent3>
    <a:accent4>
      <a:srgbClr val="7FA6F3"/>
    </a:accent4>
    <a:accent5>
      <a:srgbClr val="595959"/>
    </a:accent5>
    <a:accent6>
      <a:srgbClr val="525252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E3382"/>
    </a:accent1>
    <a:accent2>
      <a:srgbClr val="5759F7"/>
    </a:accent2>
    <a:accent3>
      <a:srgbClr val="818D96"/>
    </a:accent3>
    <a:accent4>
      <a:srgbClr val="7FA6F3"/>
    </a:accent4>
    <a:accent5>
      <a:srgbClr val="595959"/>
    </a:accent5>
    <a:accent6>
      <a:srgbClr val="525252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E3382"/>
    </a:accent1>
    <a:accent2>
      <a:srgbClr val="5759F7"/>
    </a:accent2>
    <a:accent3>
      <a:srgbClr val="818D96"/>
    </a:accent3>
    <a:accent4>
      <a:srgbClr val="7FA6F3"/>
    </a:accent4>
    <a:accent5>
      <a:srgbClr val="595959"/>
    </a:accent5>
    <a:accent6>
      <a:srgbClr val="525252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264</TotalTime>
  <Words>1811</Words>
  <Application>Microsoft Office PowerPoint</Application>
  <PresentationFormat>宽屏</PresentationFormat>
  <Paragraphs>193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Arial</vt:lpstr>
      <vt:lpstr>Calibri</vt:lpstr>
      <vt:lpstr>Cambria Math</vt:lpstr>
      <vt:lpstr>DejaVu Math TeX Gyre</vt:lpstr>
      <vt:lpstr>Impact</vt:lpstr>
      <vt:lpstr>Times New Roman</vt:lpstr>
      <vt:lpstr>Wingdings</vt:lpstr>
      <vt:lpstr>主题5</vt:lpstr>
      <vt:lpstr>think-cell Slide</vt:lpstr>
      <vt:lpstr>光电RPC高计数率下的行为研究</vt:lpstr>
      <vt:lpstr>PowerPoint 演示文稿</vt:lpstr>
      <vt:lpstr>介绍</vt:lpstr>
      <vt:lpstr>阻性气体探测器</vt:lpstr>
      <vt:lpstr>计数率效应</vt:lpstr>
      <vt:lpstr>计数率效应 （Rate effect）</vt:lpstr>
      <vt:lpstr>实验测试结果</vt:lpstr>
      <vt:lpstr>光电RPC</vt:lpstr>
      <vt:lpstr>不同阻性材料下计数率测试</vt:lpstr>
      <vt:lpstr>理论解释</vt:lpstr>
      <vt:lpstr>定性解释</vt:lpstr>
      <vt:lpstr>公式推导 （增益随计数率的变化）</vt:lpstr>
      <vt:lpstr>对平均电荷Q ̅进行拟合</vt:lpstr>
      <vt:lpstr>高计数率(f ̅)时等效电场减小( (ΔU) ̅)</vt:lpstr>
      <vt:lpstr>实验数据抽样 / Garfied++模拟</vt:lpstr>
      <vt:lpstr>时间分辨变化——1、利用实验测试数据抽样模拟</vt:lpstr>
      <vt:lpstr>抽样流程及结果</vt:lpstr>
      <vt:lpstr>时间分辨变化——2、Garfield++模拟</vt:lpstr>
      <vt:lpstr>Garfield++ 模拟结果</vt:lpstr>
      <vt:lpstr>总结: 增益和时间分辨随计数率的变化</vt:lpstr>
      <vt:lpstr>总结</vt:lpstr>
      <vt:lpstr>总结</vt:lpstr>
      <vt:lpstr>谢谢聆听！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yiding zhao</cp:lastModifiedBy>
  <cp:revision>246</cp:revision>
  <cp:lastPrinted>2025-08-21T01:38:00Z</cp:lastPrinted>
  <dcterms:created xsi:type="dcterms:W3CDTF">2025-08-21T01:38:00Z</dcterms:created>
  <dcterms:modified xsi:type="dcterms:W3CDTF">2025-08-21T07:33:01Z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9F9D5D2DF31E9FDA9476A668B5192580_42</vt:lpwstr>
  </property>
  <property fmtid="{D5CDD505-2E9C-101B-9397-08002B2CF9AE}" pid="4" name="KSOProductBuildVer">
    <vt:lpwstr>2052-7.3.1.8967</vt:lpwstr>
  </property>
</Properties>
</file>