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96" r:id="rId1"/>
    <p:sldMasterId id="2147483773" r:id="rId2"/>
    <p:sldMasterId id="2147483870" r:id="rId3"/>
  </p:sldMasterIdLst>
  <p:notesMasterIdLst>
    <p:notesMasterId r:id="rId27"/>
  </p:notesMasterIdLst>
  <p:sldIdLst>
    <p:sldId id="263" r:id="rId4"/>
    <p:sldId id="286" r:id="rId5"/>
    <p:sldId id="265" r:id="rId6"/>
    <p:sldId id="276" r:id="rId7"/>
    <p:sldId id="277" r:id="rId8"/>
    <p:sldId id="280" r:id="rId9"/>
    <p:sldId id="285" r:id="rId10"/>
    <p:sldId id="288" r:id="rId11"/>
    <p:sldId id="308" r:id="rId12"/>
    <p:sldId id="289" r:id="rId13"/>
    <p:sldId id="309" r:id="rId14"/>
    <p:sldId id="310" r:id="rId15"/>
    <p:sldId id="278" r:id="rId16"/>
    <p:sldId id="279" r:id="rId17"/>
    <p:sldId id="281" r:id="rId18"/>
    <p:sldId id="311" r:id="rId19"/>
    <p:sldId id="312" r:id="rId20"/>
    <p:sldId id="313" r:id="rId21"/>
    <p:sldId id="314" r:id="rId22"/>
    <p:sldId id="275" r:id="rId23"/>
    <p:sldId id="307" r:id="rId24"/>
    <p:sldId id="298" r:id="rId25"/>
    <p:sldId id="306" r:id="rId26"/>
  </p:sldIdLst>
  <p:sldSz cx="9144000" cy="5143500" type="screen16x9"/>
  <p:notesSz cx="6858000" cy="9144000"/>
  <p:embeddedFontLst>
    <p:embeddedFont>
      <p:font typeface="-쉬리B" panose="02010600030101010101" charset="-127"/>
      <p:regular r:id="rId28"/>
    </p:embeddedFont>
    <p:embeddedFont>
      <p:font typeface="-쉬리M" panose="02010600030101010101" charset="-127"/>
      <p:regular r:id="rId29"/>
    </p:embeddedFont>
    <p:embeddedFont>
      <p:font typeface="Cambria Math" panose="02040503050406030204" pitchFamily="18" charset="0"/>
      <p:regular r:id="rId30"/>
    </p:embeddedFont>
    <p:embeddedFont>
      <p:font typeface="Wingdings 2" panose="05020102010507070707" pitchFamily="18" charset="2"/>
      <p:regular r:id="rId31"/>
    </p:embeddedFont>
    <p:embeddedFont>
      <p:font typeface="等线" panose="02010600030101010101" pitchFamily="2" charset="-122"/>
      <p:regular r:id="rId32"/>
      <p:bold r:id="rId33"/>
    </p:embeddedFont>
    <p:embeddedFont>
      <p:font typeface="黑体" panose="02010609060101010101" pitchFamily="49" charset="-122"/>
      <p:regular r:id="rId34"/>
    </p:embeddedFont>
    <p:embeddedFont>
      <p:font typeface="楷体" panose="02010609060101010101" pitchFamily="49" charset="-122"/>
      <p:regular r:id="rId35"/>
    </p:embeddedFont>
  </p:embeddedFontLst>
  <p:defaultTextStyle>
    <a:defPPr>
      <a:defRPr lang="ko-KR"/>
    </a:defPPr>
    <a:lvl1pPr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1pPr>
    <a:lvl2pPr marL="4572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2pPr>
    <a:lvl3pPr marL="9144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3pPr>
    <a:lvl4pPr marL="13716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4pPr>
    <a:lvl5pPr marL="1828800" algn="l" rtl="0" eaLnBrk="0" fontAlgn="base" hangingPunct="0">
      <a:spcBef>
        <a:spcPct val="0"/>
      </a:spcBef>
      <a:spcAft>
        <a:spcPct val="0"/>
      </a:spcAft>
      <a:defRPr kumimoji="1" sz="2400" kern="1200">
        <a:solidFill>
          <a:schemeClr val="tx1"/>
        </a:solidFill>
        <a:latin typeface="Gulim" panose="020B0600000101010101" pitchFamily="34" charset="-127"/>
        <a:ea typeface="Gulim" panose="020B0600000101010101" pitchFamily="34" charset="-127"/>
        <a:cs typeface="+mn-cs"/>
      </a:defRPr>
    </a:lvl5pPr>
    <a:lvl6pPr marL="22860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6pPr>
    <a:lvl7pPr marL="27432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7pPr>
    <a:lvl8pPr marL="32004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8pPr>
    <a:lvl9pPr marL="3657600" algn="l" defTabSz="914400" rtl="0" eaLnBrk="1" latinLnBrk="0" hangingPunct="1">
      <a:defRPr kumimoji="1" sz="2400" kern="1200">
        <a:solidFill>
          <a:schemeClr val="tx1"/>
        </a:solidFill>
        <a:latin typeface="Gulim" panose="020B0600000101010101" pitchFamily="34" charset="-127"/>
        <a:ea typeface="Gulim" panose="020B0600000101010101" pitchFamily="34" charset="-127"/>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92"/>
    <a:srgbClr val="0056AC"/>
    <a:srgbClr val="000099"/>
    <a:srgbClr val="333399"/>
    <a:srgbClr val="000066"/>
    <a:srgbClr val="0046AC"/>
    <a:srgbClr val="DDE8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autoAdjust="0"/>
    <p:restoredTop sz="96412" autoAdjust="0"/>
  </p:normalViewPr>
  <p:slideViewPr>
    <p:cSldViewPr>
      <p:cViewPr varScale="1">
        <p:scale>
          <a:sx n="145" d="100"/>
          <a:sy n="145" d="100"/>
        </p:scale>
        <p:origin x="100" y="22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729B6-4D2E-4935-87AD-CB87834F5805}" type="datetimeFigureOut">
              <a:rPr lang="zh-CN" altLang="en-US" smtClean="0"/>
              <a:t>2025/8/20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8230-91CD-40DD-95B5-183EE5171C35}" type="slidenum">
              <a:rPr lang="zh-CN" altLang="en-US" smtClean="0"/>
              <a:t>‹#›</a:t>
            </a:fld>
            <a:endParaRPr lang="zh-CN" altLang="en-US"/>
          </a:p>
        </p:txBody>
      </p:sp>
    </p:spTree>
    <p:extLst>
      <p:ext uri="{BB962C8B-B14F-4D97-AF65-F5344CB8AC3E}">
        <p14:creationId xmlns:p14="http://schemas.microsoft.com/office/powerpoint/2010/main" val="1365669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5</a:t>
            </a:fld>
            <a:endParaRPr lang="zh-CN" altLang="en-US"/>
          </a:p>
        </p:txBody>
      </p:sp>
    </p:spTree>
    <p:extLst>
      <p:ext uri="{BB962C8B-B14F-4D97-AF65-F5344CB8AC3E}">
        <p14:creationId xmlns:p14="http://schemas.microsoft.com/office/powerpoint/2010/main" val="266981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8</a:t>
            </a:fld>
            <a:endParaRPr lang="zh-CN" altLang="en-US"/>
          </a:p>
        </p:txBody>
      </p:sp>
    </p:spTree>
    <p:extLst>
      <p:ext uri="{BB962C8B-B14F-4D97-AF65-F5344CB8AC3E}">
        <p14:creationId xmlns:p14="http://schemas.microsoft.com/office/powerpoint/2010/main" val="295121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由于</a:t>
            </a:r>
            <a:r>
              <a:rPr lang="en-US" altLang="zh-CN" dirty="0"/>
              <a:t>PIDB</a:t>
            </a:r>
            <a:r>
              <a:rPr lang="zh-CN" altLang="en-US" dirty="0"/>
              <a:t>需要覆盖约</a:t>
            </a:r>
            <a:r>
              <a:rPr lang="en-US" altLang="zh-CN" dirty="0"/>
              <a:t>13</a:t>
            </a:r>
            <a:r>
              <a:rPr lang="zh-CN" altLang="en-US" dirty="0"/>
              <a:t>平方米的探测面积，在非编码读出情况下需要</a:t>
            </a:r>
            <a:r>
              <a:rPr lang="en-US" altLang="zh-CN" dirty="0"/>
              <a:t>50</a:t>
            </a:r>
            <a:r>
              <a:rPr lang="zh-CN" altLang="en-US" dirty="0"/>
              <a:t>多万读出通道。考虑海量读出通道下线缆引出的复杂度与读出信号质量，计划将</a:t>
            </a:r>
            <a:r>
              <a:rPr lang="en-US" altLang="zh-CN" dirty="0"/>
              <a:t>PIDB</a:t>
            </a:r>
            <a:r>
              <a:rPr lang="zh-CN" altLang="en-US" dirty="0"/>
              <a:t>读出电子学直接安装在探测器背部。这就需要读出电子学具有高集成度，同时读出电子学需要在</a:t>
            </a:r>
            <a:r>
              <a:rPr lang="en-US" altLang="zh-CN" dirty="0"/>
              <a:t>16 kHz</a:t>
            </a:r>
            <a:r>
              <a:rPr lang="zh-CN" altLang="en-US" dirty="0"/>
              <a:t>高计数率下实现</a:t>
            </a:r>
            <a:r>
              <a:rPr lang="zh-CN" altLang="en-US" sz="1200" dirty="0"/>
              <a:t>高精度的电荷与时间测量与全波形数字化输出，因此</a:t>
            </a:r>
            <a:r>
              <a:rPr lang="zh-CN" altLang="en-US" dirty="0"/>
              <a:t>计划使用专用</a:t>
            </a:r>
            <a:r>
              <a:rPr lang="en-US" altLang="zh-CN" dirty="0"/>
              <a:t>ASIC</a:t>
            </a:r>
            <a:r>
              <a:rPr lang="zh-CN" altLang="en-US" dirty="0"/>
              <a:t>芯片实现该目标。</a:t>
            </a:r>
            <a:r>
              <a:rPr lang="en-US" altLang="zh-CN" dirty="0"/>
              <a:t>PIDB</a:t>
            </a:r>
            <a:r>
              <a:rPr lang="zh-CN" altLang="en-US" dirty="0"/>
              <a:t>的读出电子学与读出芯片框图如图所示。</a:t>
            </a:r>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13</a:t>
            </a:fld>
            <a:endParaRPr lang="zh-CN" altLang="en-US"/>
          </a:p>
        </p:txBody>
      </p:sp>
    </p:spTree>
    <p:extLst>
      <p:ext uri="{BB962C8B-B14F-4D97-AF65-F5344CB8AC3E}">
        <p14:creationId xmlns:p14="http://schemas.microsoft.com/office/powerpoint/2010/main" val="97153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目前，专用</a:t>
            </a:r>
            <a:r>
              <a:rPr lang="en-US" altLang="zh-CN" dirty="0"/>
              <a:t>ASIC</a:t>
            </a:r>
            <a:r>
              <a:rPr lang="zh-CN" altLang="en-US" dirty="0"/>
              <a:t>芯片完成了原理验证芯片的设计与流片封装，并开展了相应的性能测试工作。测试结果表明在预估的</a:t>
            </a:r>
            <a:r>
              <a:rPr lang="en-US" altLang="zh-CN" dirty="0"/>
              <a:t>20 pF</a:t>
            </a:r>
            <a:r>
              <a:rPr lang="zh-CN" altLang="en-US" dirty="0"/>
              <a:t>输入电容下，等效输入电荷噪声好于</a:t>
            </a:r>
            <a:r>
              <a:rPr lang="en-US" altLang="zh-CN" dirty="0"/>
              <a:t>0.5 </a:t>
            </a:r>
            <a:r>
              <a:rPr lang="en-US" altLang="zh-CN" dirty="0" err="1"/>
              <a:t>fC</a:t>
            </a:r>
            <a:r>
              <a:rPr lang="zh-CN" altLang="en-US" dirty="0"/>
              <a:t>，</a:t>
            </a:r>
            <a:r>
              <a:rPr lang="en-US" altLang="zh-CN" dirty="0"/>
              <a:t>16fC</a:t>
            </a:r>
            <a:r>
              <a:rPr lang="zh-CN" altLang="en-US" dirty="0"/>
              <a:t>输入电荷下时间测量精度好于</a:t>
            </a:r>
            <a:r>
              <a:rPr lang="en-US" altLang="zh-CN" dirty="0"/>
              <a:t>1 ns</a:t>
            </a:r>
            <a:r>
              <a:rPr lang="zh-CN" altLang="en-US" dirty="0"/>
              <a:t>。同时，在单通道计数率提升至</a:t>
            </a:r>
            <a:r>
              <a:rPr lang="en-US" altLang="zh-CN" dirty="0"/>
              <a:t>75 kHz</a:t>
            </a:r>
            <a:r>
              <a:rPr lang="zh-CN" altLang="en-US" dirty="0"/>
              <a:t>时，芯片波形也没有发生堆积。测试结果表明原理验证芯片的核心性能满足设计指标需求。</a:t>
            </a:r>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14</a:t>
            </a:fld>
            <a:endParaRPr lang="zh-CN" altLang="en-US"/>
          </a:p>
        </p:txBody>
      </p:sp>
    </p:spTree>
    <p:extLst>
      <p:ext uri="{BB962C8B-B14F-4D97-AF65-F5344CB8AC3E}">
        <p14:creationId xmlns:p14="http://schemas.microsoft.com/office/powerpoint/2010/main" val="39227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基于该原理验证芯片，完成了</a:t>
            </a:r>
            <a:r>
              <a:rPr lang="en-US" altLang="zh-CN" sz="1200" dirty="0"/>
              <a:t>512</a:t>
            </a:r>
            <a:r>
              <a:rPr lang="zh-CN" altLang="en-US" sz="1200" dirty="0"/>
              <a:t>通道的原理验证前端读出电子学设计。其照片与测试的电路框图如图所示。使用该原理验证前端电子学与原型</a:t>
            </a:r>
            <a:r>
              <a:rPr lang="en-US" altLang="zh-CN" sz="1200" dirty="0"/>
              <a:t>RICH</a:t>
            </a:r>
            <a:r>
              <a:rPr lang="zh-CN" altLang="en-US" sz="1200" dirty="0"/>
              <a:t>探测器展开了初步的联调工作，对</a:t>
            </a:r>
            <a:r>
              <a:rPr lang="en-US" altLang="zh-CN" sz="1200" baseline="30000" dirty="0"/>
              <a:t>55</a:t>
            </a:r>
            <a:r>
              <a:rPr lang="en-US" altLang="zh-CN" sz="1200" dirty="0"/>
              <a:t>Fe</a:t>
            </a:r>
            <a:r>
              <a:rPr lang="zh-CN" altLang="en-US" sz="1200" dirty="0"/>
              <a:t>的能谱的能谱进行测试。测试得到的能谱与基于</a:t>
            </a:r>
            <a:r>
              <a:rPr lang="en-US" altLang="zh-CN" sz="1200" dirty="0"/>
              <a:t>AGET</a:t>
            </a:r>
            <a:r>
              <a:rPr lang="zh-CN" altLang="en-US" sz="1200" dirty="0"/>
              <a:t>读出电子学的测试结果相近。分析测试数据，可得单通道实际测得的最小事例间隔为约</a:t>
            </a:r>
            <a:r>
              <a:rPr lang="en-US" altLang="zh-CN" sz="1200" dirty="0"/>
              <a:t>13</a:t>
            </a:r>
            <a:r>
              <a:rPr lang="zh-CN" altLang="en-US" sz="1200" dirty="0"/>
              <a:t>微妙，对应约</a:t>
            </a:r>
            <a:r>
              <a:rPr lang="en-US" altLang="zh-CN" sz="1200" dirty="0"/>
              <a:t>75 kHz</a:t>
            </a:r>
            <a:r>
              <a:rPr lang="zh-CN" altLang="en-US" sz="1200" dirty="0"/>
              <a:t>，与单芯片的电子学测试结果相符，满足事例率设计指标需求。</a:t>
            </a:r>
            <a:endParaRPr lang="en-US" altLang="zh-CN" sz="1200" dirty="0"/>
          </a:p>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15</a:t>
            </a:fld>
            <a:endParaRPr lang="zh-CN" altLang="en-US"/>
          </a:p>
        </p:txBody>
      </p:sp>
    </p:spTree>
    <p:extLst>
      <p:ext uri="{BB962C8B-B14F-4D97-AF65-F5344CB8AC3E}">
        <p14:creationId xmlns:p14="http://schemas.microsoft.com/office/powerpoint/2010/main" val="65629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CC8230-91CD-40DD-95B5-183EE5171C35}" type="slidenum">
              <a:rPr lang="zh-CN" altLang="en-US" smtClean="0"/>
              <a:t>23</a:t>
            </a:fld>
            <a:endParaRPr lang="zh-CN" altLang="en-US"/>
          </a:p>
        </p:txBody>
      </p:sp>
    </p:spTree>
    <p:extLst>
      <p:ext uri="{BB962C8B-B14F-4D97-AF65-F5344CB8AC3E}">
        <p14:creationId xmlns:p14="http://schemas.microsoft.com/office/powerpoint/2010/main" val="1288573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8E18165-B3C9-4679-8B89-CDF397A0C72E}"/>
              </a:ext>
            </a:extLst>
          </p:cNvPr>
          <p:cNvSpPr/>
          <p:nvPr userDrawn="1"/>
        </p:nvSpPr>
        <p:spPr>
          <a:xfrm>
            <a:off x="0" y="5116513"/>
            <a:ext cx="9144000" cy="34925"/>
          </a:xfrm>
          <a:prstGeom prst="rect">
            <a:avLst/>
          </a:prstGeom>
          <a:solidFill>
            <a:srgbClr val="000099"/>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4" name="矩形 3">
            <a:extLst>
              <a:ext uri="{FF2B5EF4-FFF2-40B4-BE49-F238E27FC236}">
                <a16:creationId xmlns:a16="http://schemas.microsoft.com/office/drawing/2014/main" id="{7ACF2F81-F766-4CEC-9656-418D79DCB870}"/>
              </a:ext>
            </a:extLst>
          </p:cNvPr>
          <p:cNvSpPr/>
          <p:nvPr userDrawn="1"/>
        </p:nvSpPr>
        <p:spPr>
          <a:xfrm>
            <a:off x="0" y="4357688"/>
            <a:ext cx="9144000" cy="785812"/>
          </a:xfrm>
          <a:prstGeom prst="rect">
            <a:avLst/>
          </a:prstGeom>
          <a:solidFill>
            <a:srgbClr val="004992"/>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5" name="矩形 4">
            <a:extLst>
              <a:ext uri="{FF2B5EF4-FFF2-40B4-BE49-F238E27FC236}">
                <a16:creationId xmlns:a16="http://schemas.microsoft.com/office/drawing/2014/main" id="{638CC4E9-BEF2-4CB4-B925-AE2AD86AA3D4}"/>
              </a:ext>
            </a:extLst>
          </p:cNvPr>
          <p:cNvSpPr/>
          <p:nvPr userDrawn="1"/>
        </p:nvSpPr>
        <p:spPr>
          <a:xfrm>
            <a:off x="0" y="0"/>
            <a:ext cx="9144000" cy="428625"/>
          </a:xfrm>
          <a:prstGeom prst="rect">
            <a:avLst/>
          </a:prstGeom>
          <a:solidFill>
            <a:srgbClr val="004992"/>
          </a:solidFill>
          <a:ln>
            <a:noFill/>
          </a:ln>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pic>
        <p:nvPicPr>
          <p:cNvPr id="6" name="图片 7" descr="横版组合（白色）——透明.png">
            <a:extLst>
              <a:ext uri="{FF2B5EF4-FFF2-40B4-BE49-F238E27FC236}">
                <a16:creationId xmlns:a16="http://schemas.microsoft.com/office/drawing/2014/main" id="{B86CB07E-DF25-4305-A6ED-053352D089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7563" y="4532313"/>
            <a:ext cx="22145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D92258B0-DA0A-4CDE-8177-FA4D52F68BCA}"/>
              </a:ext>
            </a:extLst>
          </p:cNvPr>
          <p:cNvSpPr/>
          <p:nvPr userDrawn="1"/>
        </p:nvSpPr>
        <p:spPr>
          <a:xfrm>
            <a:off x="0" y="4343400"/>
            <a:ext cx="9144000" cy="17463"/>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8" name="矩形 7">
            <a:extLst>
              <a:ext uri="{FF2B5EF4-FFF2-40B4-BE49-F238E27FC236}">
                <a16:creationId xmlns:a16="http://schemas.microsoft.com/office/drawing/2014/main" id="{CA137F3B-D48B-4934-8E26-286DF3E86686}"/>
              </a:ext>
            </a:extLst>
          </p:cNvPr>
          <p:cNvSpPr/>
          <p:nvPr userDrawn="1"/>
        </p:nvSpPr>
        <p:spPr>
          <a:xfrm>
            <a:off x="0" y="398463"/>
            <a:ext cx="9144000" cy="7937"/>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latinLnBrk="1" hangingPunct="1">
              <a:defRPr/>
            </a:pPr>
            <a:endParaRPr lang="zh-CN" altLang="en-US" dirty="0">
              <a:ln>
                <a:solidFill>
                  <a:schemeClr val="tx2">
                    <a:lumMod val="60000"/>
                    <a:lumOff val="40000"/>
                  </a:schemeClr>
                </a:solidFill>
              </a:ln>
              <a:solidFill>
                <a:schemeClr val="tx2"/>
              </a:solidFill>
            </a:endParaRPr>
          </a:p>
        </p:txBody>
      </p:sp>
      <p:sp>
        <p:nvSpPr>
          <p:cNvPr id="21" name="标题 1"/>
          <p:cNvSpPr>
            <a:spLocks noGrp="1"/>
          </p:cNvSpPr>
          <p:nvPr>
            <p:ph type="ctrTitle"/>
          </p:nvPr>
        </p:nvSpPr>
        <p:spPr>
          <a:xfrm>
            <a:off x="685800" y="1597819"/>
            <a:ext cx="7772400" cy="1102519"/>
          </a:xfrm>
          <a:prstGeom prst="rect">
            <a:avLst/>
          </a:prstGeom>
        </p:spPr>
        <p:txBody>
          <a:bodyPr/>
          <a:lstStyle>
            <a:lvl1pPr>
              <a:defRPr>
                <a:latin typeface="Times New Roman" panose="02020603050405020304" pitchFamily="18" charset="0"/>
                <a:ea typeface="黑体" pitchFamily="49" charset="-122"/>
                <a:cs typeface="Times New Roman" panose="02020603050405020304" pitchFamily="18" charset="0"/>
              </a:defRPr>
            </a:lvl1pPr>
          </a:lstStyle>
          <a:p>
            <a:endParaRPr lang="zh-CN" altLang="en-US" dirty="0"/>
          </a:p>
        </p:txBody>
      </p:sp>
      <p:sp>
        <p:nvSpPr>
          <p:cNvPr id="9" name="Rectangle 5">
            <a:extLst>
              <a:ext uri="{FF2B5EF4-FFF2-40B4-BE49-F238E27FC236}">
                <a16:creationId xmlns:a16="http://schemas.microsoft.com/office/drawing/2014/main" id="{362EDAD6-0BBA-40AA-BF0D-4E748FA1E4C4}"/>
              </a:ext>
            </a:extLst>
          </p:cNvPr>
          <p:cNvSpPr>
            <a:spLocks noGrp="1" noChangeArrowheads="1"/>
          </p:cNvSpPr>
          <p:nvPr>
            <p:ph type="dt" sz="half" idx="10"/>
          </p:nvPr>
        </p:nvSpPr>
        <p:spPr bwMode="auto">
          <a:xfrm>
            <a:off x="685800" y="4857750"/>
            <a:ext cx="1905000" cy="228600"/>
          </a:xfrm>
          <a:ln>
            <a:miter lim="800000"/>
            <a:headEnd/>
            <a:tailEnd/>
          </a:ln>
        </p:spPr>
        <p:txBody>
          <a:bodyPr wrap="square" numCol="1" anchor="t" anchorCtr="0" compatLnSpc="1">
            <a:prstTxWarp prst="textNoShape">
              <a:avLst/>
            </a:prstTxWarp>
          </a:bodyPr>
          <a:lstStyle>
            <a:lvl1pPr algn="l">
              <a:defRPr sz="1400">
                <a:solidFill>
                  <a:srgbClr val="192214"/>
                </a:solidFill>
                <a:latin typeface="+mn-lt"/>
                <a:ea typeface="+mn-ea"/>
              </a:defRPr>
            </a:lvl1pPr>
          </a:lstStyle>
          <a:p>
            <a:pPr>
              <a:defRPr/>
            </a:pPr>
            <a:endParaRPr lang="en-US" altLang="ko-KR"/>
          </a:p>
        </p:txBody>
      </p:sp>
      <p:sp>
        <p:nvSpPr>
          <p:cNvPr id="10" name="Rectangle 6">
            <a:extLst>
              <a:ext uri="{FF2B5EF4-FFF2-40B4-BE49-F238E27FC236}">
                <a16:creationId xmlns:a16="http://schemas.microsoft.com/office/drawing/2014/main" id="{70BCF338-3717-414F-8950-9483DA1CD50C}"/>
              </a:ext>
            </a:extLst>
          </p:cNvPr>
          <p:cNvSpPr>
            <a:spLocks noGrp="1" noChangeArrowheads="1"/>
          </p:cNvSpPr>
          <p:nvPr>
            <p:ph type="ftr" sz="quarter" idx="11"/>
          </p:nvPr>
        </p:nvSpPr>
        <p:spPr bwMode="auto">
          <a:xfrm>
            <a:off x="3124200" y="4857750"/>
            <a:ext cx="2895600" cy="228600"/>
          </a:xfrm>
          <a:ln>
            <a:miter lim="800000"/>
            <a:headEnd/>
            <a:tailEnd/>
          </a:ln>
        </p:spPr>
        <p:txBody>
          <a:bodyPr wrap="square" numCol="1" anchor="t" anchorCtr="0" compatLnSpc="1">
            <a:prstTxWarp prst="textNoShape">
              <a:avLst/>
            </a:prstTxWarp>
          </a:bodyPr>
          <a:lstStyle>
            <a:lvl1pPr>
              <a:defRPr sz="1400">
                <a:solidFill>
                  <a:srgbClr val="192214"/>
                </a:solidFill>
                <a:latin typeface="+mn-lt"/>
                <a:ea typeface="+mn-ea"/>
              </a:defRPr>
            </a:lvl1pPr>
          </a:lstStyle>
          <a:p>
            <a:pPr>
              <a:defRPr/>
            </a:pPr>
            <a:endParaRPr lang="en-US" altLang="ko-KR"/>
          </a:p>
        </p:txBody>
      </p:sp>
      <p:sp>
        <p:nvSpPr>
          <p:cNvPr id="11" name="Rectangle 7">
            <a:extLst>
              <a:ext uri="{FF2B5EF4-FFF2-40B4-BE49-F238E27FC236}">
                <a16:creationId xmlns:a16="http://schemas.microsoft.com/office/drawing/2014/main" id="{512BDF77-0409-4613-8CE5-724EC64E1D8B}"/>
              </a:ext>
            </a:extLst>
          </p:cNvPr>
          <p:cNvSpPr>
            <a:spLocks noGrp="1" noChangeArrowheads="1"/>
          </p:cNvSpPr>
          <p:nvPr>
            <p:ph type="sldNum" sz="quarter" idx="12"/>
          </p:nvPr>
        </p:nvSpPr>
        <p:spPr bwMode="auto">
          <a:xfrm>
            <a:off x="6553200" y="4857750"/>
            <a:ext cx="1905000" cy="228600"/>
          </a:xfrm>
          <a:ln>
            <a:miter lim="800000"/>
            <a:headEnd/>
            <a:tailEnd/>
          </a:ln>
        </p:spPr>
        <p:txBody>
          <a:bodyPr anchor="t"/>
          <a:lstStyle>
            <a:lvl1pPr>
              <a:defRPr sz="1400">
                <a:solidFill>
                  <a:srgbClr val="192214"/>
                </a:solidFill>
                <a:latin typeface="-쉬리M" pitchFamily="18" charset="-127"/>
                <a:ea typeface="-쉬리M" pitchFamily="18" charset="-127"/>
              </a:defRPr>
            </a:lvl1pPr>
          </a:lstStyle>
          <a:p>
            <a:fld id="{B522B91E-34E3-442C-AA73-CFD8E7D5CCDB}" type="slidenum">
              <a:rPr lang="en-US" altLang="ko-KR"/>
              <a:pPr/>
              <a:t>‹#›</a:t>
            </a:fld>
            <a:endParaRPr lang="en-US" altLang="ko-KR"/>
          </a:p>
        </p:txBody>
      </p:sp>
    </p:spTree>
    <p:extLst>
      <p:ext uri="{BB962C8B-B14F-4D97-AF65-F5344CB8AC3E}">
        <p14:creationId xmlns:p14="http://schemas.microsoft.com/office/powerpoint/2010/main" val="417363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CE160E2-622F-4398-AC19-B343C41DF586}"/>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0BDB34AC-6D54-4830-822E-BE759DC7CD14}"/>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0AAD495-5C92-4A80-920B-85E736CA568C}"/>
              </a:ext>
            </a:extLst>
          </p:cNvPr>
          <p:cNvSpPr>
            <a:spLocks noGrp="1"/>
          </p:cNvSpPr>
          <p:nvPr>
            <p:ph type="sldNum" sz="quarter" idx="12"/>
          </p:nvPr>
        </p:nvSpPr>
        <p:spPr/>
        <p:txBody>
          <a:bodyPr/>
          <a:lstStyle>
            <a:lvl1pPr>
              <a:defRPr/>
            </a:lvl1pPr>
          </a:lstStyle>
          <a:p>
            <a:fld id="{C39E2356-8C17-43AF-AF1D-F5E342B12E77}" type="slidenum">
              <a:rPr lang="zh-CN" altLang="en-US"/>
              <a:pPr/>
              <a:t>‹#›</a:t>
            </a:fld>
            <a:endParaRPr lang="zh-CN" altLang="en-US"/>
          </a:p>
        </p:txBody>
      </p:sp>
    </p:spTree>
    <p:extLst>
      <p:ext uri="{BB962C8B-B14F-4D97-AF65-F5344CB8AC3E}">
        <p14:creationId xmlns:p14="http://schemas.microsoft.com/office/powerpoint/2010/main" val="309393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6036039-FE96-48F4-8099-9F81351522D5}"/>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82139B9-5372-4CB2-980A-11350B35F622}"/>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1B0C868-C0C2-408D-A8BB-8A1A4D48CCEB}"/>
              </a:ext>
            </a:extLst>
          </p:cNvPr>
          <p:cNvSpPr>
            <a:spLocks noGrp="1"/>
          </p:cNvSpPr>
          <p:nvPr>
            <p:ph type="sldNum" sz="quarter" idx="12"/>
          </p:nvPr>
        </p:nvSpPr>
        <p:spPr/>
        <p:txBody>
          <a:bodyPr/>
          <a:lstStyle>
            <a:lvl1pPr>
              <a:defRPr/>
            </a:lvl1pPr>
          </a:lstStyle>
          <a:p>
            <a:fld id="{6A7B75EA-4E58-4F21-8572-5EA373E66F26}" type="slidenum">
              <a:rPr lang="zh-CN" altLang="en-US"/>
              <a:pPr/>
              <a:t>‹#›</a:t>
            </a:fld>
            <a:endParaRPr lang="zh-CN" altLang="en-US"/>
          </a:p>
        </p:txBody>
      </p:sp>
    </p:spTree>
    <p:extLst>
      <p:ext uri="{BB962C8B-B14F-4D97-AF65-F5344CB8AC3E}">
        <p14:creationId xmlns:p14="http://schemas.microsoft.com/office/powerpoint/2010/main" val="295541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154838A-FB7B-46D5-86FD-FA433E4133E7}"/>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64EDD0FB-5B85-4F69-AB08-C8FBE1BF27D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C7C9520-6EED-43C6-ACCF-25CE1FAE21EA}"/>
              </a:ext>
            </a:extLst>
          </p:cNvPr>
          <p:cNvSpPr>
            <a:spLocks noGrp="1"/>
          </p:cNvSpPr>
          <p:nvPr>
            <p:ph type="sldNum" sz="quarter" idx="12"/>
          </p:nvPr>
        </p:nvSpPr>
        <p:spPr/>
        <p:txBody>
          <a:bodyPr/>
          <a:lstStyle>
            <a:lvl1pPr>
              <a:defRPr/>
            </a:lvl1pPr>
          </a:lstStyle>
          <a:p>
            <a:fld id="{E48DCBFB-FEEF-474D-B5D1-94BDF0460D54}" type="slidenum">
              <a:rPr lang="zh-CN" altLang="en-US"/>
              <a:pPr/>
              <a:t>‹#›</a:t>
            </a:fld>
            <a:endParaRPr lang="zh-CN" altLang="en-US"/>
          </a:p>
        </p:txBody>
      </p:sp>
    </p:spTree>
    <p:extLst>
      <p:ext uri="{BB962C8B-B14F-4D97-AF65-F5344CB8AC3E}">
        <p14:creationId xmlns:p14="http://schemas.microsoft.com/office/powerpoint/2010/main" val="128707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537557-A8F4-415F-A875-81EFF7848DB2}"/>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10756E62-10B4-4D20-A9C5-C18D10BC996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E6D03E6-30D2-450E-B106-A0F554671ACA}"/>
              </a:ext>
            </a:extLst>
          </p:cNvPr>
          <p:cNvSpPr>
            <a:spLocks noGrp="1"/>
          </p:cNvSpPr>
          <p:nvPr>
            <p:ph type="sldNum" sz="quarter" idx="12"/>
          </p:nvPr>
        </p:nvSpPr>
        <p:spPr/>
        <p:txBody>
          <a:bodyPr/>
          <a:lstStyle>
            <a:lvl1pPr>
              <a:defRPr/>
            </a:lvl1pPr>
          </a:lstStyle>
          <a:p>
            <a:fld id="{339E3FEB-E73E-473A-A692-B8A67858FAD8}" type="slidenum">
              <a:rPr lang="zh-CN" altLang="en-US"/>
              <a:pPr/>
              <a:t>‹#›</a:t>
            </a:fld>
            <a:endParaRPr lang="zh-CN" altLang="en-US"/>
          </a:p>
        </p:txBody>
      </p:sp>
    </p:spTree>
    <p:extLst>
      <p:ext uri="{BB962C8B-B14F-4D97-AF65-F5344CB8AC3E}">
        <p14:creationId xmlns:p14="http://schemas.microsoft.com/office/powerpoint/2010/main" val="2659316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35ED4F-9D02-4369-BDA6-15B29D7493A0}"/>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4DFD7CAE-8D00-4EE2-BEED-BF9735EB9929}"/>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E23DBBE-30B3-4489-B82A-55BD357AD86A}"/>
              </a:ext>
            </a:extLst>
          </p:cNvPr>
          <p:cNvSpPr>
            <a:spLocks noGrp="1"/>
          </p:cNvSpPr>
          <p:nvPr>
            <p:ph type="sldNum" sz="quarter" idx="12"/>
          </p:nvPr>
        </p:nvSpPr>
        <p:spPr/>
        <p:txBody>
          <a:bodyPr/>
          <a:lstStyle>
            <a:lvl1pPr>
              <a:defRPr/>
            </a:lvl1pPr>
          </a:lstStyle>
          <a:p>
            <a:fld id="{2AA1E2DD-BF1D-4770-94AC-C4961D76633F}" type="slidenum">
              <a:rPr lang="zh-CN" altLang="en-US"/>
              <a:pPr/>
              <a:t>‹#›</a:t>
            </a:fld>
            <a:endParaRPr lang="zh-CN" altLang="en-US"/>
          </a:p>
        </p:txBody>
      </p:sp>
    </p:spTree>
    <p:extLst>
      <p:ext uri="{BB962C8B-B14F-4D97-AF65-F5344CB8AC3E}">
        <p14:creationId xmlns:p14="http://schemas.microsoft.com/office/powerpoint/2010/main" val="2433514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E166F1-E589-ABFD-1071-C81238020250}"/>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8FD4068-23F4-7E0F-BDFB-750E195070E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ED4E934-12B9-4E3E-C5EF-A21F1D92D4E2}"/>
              </a:ext>
            </a:extLst>
          </p:cNvPr>
          <p:cNvSpPr>
            <a:spLocks noGrp="1"/>
          </p:cNvSpPr>
          <p:nvPr>
            <p:ph type="dt" sz="half" idx="10"/>
          </p:nvPr>
        </p:nvSpPr>
        <p:spPr/>
        <p:txBody>
          <a:bodyPr/>
          <a:lstStyle/>
          <a:p>
            <a:fld id="{50E85C13-D8BF-41AA-98C5-4EAA8B856EB3}" type="datetime1">
              <a:rPr lang="zh-CN" altLang="en-US" smtClean="0"/>
              <a:t>2025/8/20</a:t>
            </a:fld>
            <a:endParaRPr lang="zh-CN" altLang="en-US"/>
          </a:p>
        </p:txBody>
      </p:sp>
      <p:sp>
        <p:nvSpPr>
          <p:cNvPr id="5" name="页脚占位符 4">
            <a:extLst>
              <a:ext uri="{FF2B5EF4-FFF2-40B4-BE49-F238E27FC236}">
                <a16:creationId xmlns:a16="http://schemas.microsoft.com/office/drawing/2014/main" id="{7684D1E1-6A3A-49AE-28C8-D471E4E72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770BA9-7662-0340-0F2D-BF35BF8A3506}"/>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662396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5078E1-AEEE-EFC9-CCAE-AEBC251B30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437F67-9FF8-A516-A394-68A68DCD4F0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CBF8CF-E56D-D390-6D7E-6F3C6CADD24D}"/>
              </a:ext>
            </a:extLst>
          </p:cNvPr>
          <p:cNvSpPr>
            <a:spLocks noGrp="1"/>
          </p:cNvSpPr>
          <p:nvPr>
            <p:ph type="dt" sz="half" idx="10"/>
          </p:nvPr>
        </p:nvSpPr>
        <p:spPr/>
        <p:txBody>
          <a:bodyPr/>
          <a:lstStyle/>
          <a:p>
            <a:fld id="{E2EFA34C-2211-4B5F-959D-4D1ACBD53A9F}" type="datetime1">
              <a:rPr lang="zh-CN" altLang="en-US" smtClean="0"/>
              <a:t>2025/8/20</a:t>
            </a:fld>
            <a:endParaRPr lang="zh-CN" altLang="en-US"/>
          </a:p>
        </p:txBody>
      </p:sp>
      <p:sp>
        <p:nvSpPr>
          <p:cNvPr id="5" name="页脚占位符 4">
            <a:extLst>
              <a:ext uri="{FF2B5EF4-FFF2-40B4-BE49-F238E27FC236}">
                <a16:creationId xmlns:a16="http://schemas.microsoft.com/office/drawing/2014/main" id="{031D8AD2-22E9-31C9-FC5A-C8C157F4D4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745D13-4D15-D119-0C3A-DA0C30773CC1}"/>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3931588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DA56CB-DC5C-D731-826B-C1F1BFE52A67}"/>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DC19BD0C-C4C5-FF6A-3D17-2568FCCA030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6C5FBD3-D44B-54ED-AC93-D5E4EAFDFC70}"/>
              </a:ext>
            </a:extLst>
          </p:cNvPr>
          <p:cNvSpPr>
            <a:spLocks noGrp="1"/>
          </p:cNvSpPr>
          <p:nvPr>
            <p:ph type="dt" sz="half" idx="10"/>
          </p:nvPr>
        </p:nvSpPr>
        <p:spPr/>
        <p:txBody>
          <a:bodyPr/>
          <a:lstStyle/>
          <a:p>
            <a:fld id="{E24BC184-B86A-4285-BA27-6DE8FB2F23C7}" type="datetime1">
              <a:rPr lang="zh-CN" altLang="en-US" smtClean="0"/>
              <a:t>2025/8/20</a:t>
            </a:fld>
            <a:endParaRPr lang="zh-CN" altLang="en-US"/>
          </a:p>
        </p:txBody>
      </p:sp>
      <p:sp>
        <p:nvSpPr>
          <p:cNvPr id="5" name="页脚占位符 4">
            <a:extLst>
              <a:ext uri="{FF2B5EF4-FFF2-40B4-BE49-F238E27FC236}">
                <a16:creationId xmlns:a16="http://schemas.microsoft.com/office/drawing/2014/main" id="{A33B48EB-E4A3-4ADD-AC3D-DCB16079F7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0BB61D-BF06-EBB7-39D0-0748EA787E95}"/>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995690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AB63-E6A5-1D7E-A322-43DDED88EE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149578-7838-8C44-6BCF-33333DC96BCE}"/>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46A3817-A29C-3400-FEF3-1E9DF2E16A8F}"/>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4F283AD-C2CC-CDEE-3848-EA8FC24AA9C9}"/>
              </a:ext>
            </a:extLst>
          </p:cNvPr>
          <p:cNvSpPr>
            <a:spLocks noGrp="1"/>
          </p:cNvSpPr>
          <p:nvPr>
            <p:ph type="dt" sz="half" idx="10"/>
          </p:nvPr>
        </p:nvSpPr>
        <p:spPr/>
        <p:txBody>
          <a:bodyPr/>
          <a:lstStyle/>
          <a:p>
            <a:fld id="{B9802B44-3B4A-4CB0-A763-E3082C510550}" type="datetime1">
              <a:rPr lang="zh-CN" altLang="en-US" smtClean="0"/>
              <a:t>2025/8/20</a:t>
            </a:fld>
            <a:endParaRPr lang="zh-CN" altLang="en-US"/>
          </a:p>
        </p:txBody>
      </p:sp>
      <p:sp>
        <p:nvSpPr>
          <p:cNvPr id="6" name="页脚占位符 5">
            <a:extLst>
              <a:ext uri="{FF2B5EF4-FFF2-40B4-BE49-F238E27FC236}">
                <a16:creationId xmlns:a16="http://schemas.microsoft.com/office/drawing/2014/main" id="{7D6CF255-2544-509A-DAA0-B5A13E4842A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35039D-F41F-0958-621D-12D9C45D0295}"/>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3498422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0D8538-88B6-6813-EC27-DA4162CAAA7C}"/>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A62D82C-AFE9-0384-2A32-C469E7831D9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574C288-18C2-4C46-2709-9ECEA041FCE9}"/>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FCD8B9A-2269-012E-79A2-F6DFD160B56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EBCA9F8-CD33-C5C2-5E8E-0B1169440D0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58E0CD-B0F9-35E4-2327-33E6A07D0D8F}"/>
              </a:ext>
            </a:extLst>
          </p:cNvPr>
          <p:cNvSpPr>
            <a:spLocks noGrp="1"/>
          </p:cNvSpPr>
          <p:nvPr>
            <p:ph type="dt" sz="half" idx="10"/>
          </p:nvPr>
        </p:nvSpPr>
        <p:spPr/>
        <p:txBody>
          <a:bodyPr/>
          <a:lstStyle/>
          <a:p>
            <a:fld id="{8A674367-2F15-4135-8705-84D470CC88A9}" type="datetime1">
              <a:rPr lang="zh-CN" altLang="en-US" smtClean="0"/>
              <a:t>2025/8/20</a:t>
            </a:fld>
            <a:endParaRPr lang="zh-CN" altLang="en-US"/>
          </a:p>
        </p:txBody>
      </p:sp>
      <p:sp>
        <p:nvSpPr>
          <p:cNvPr id="8" name="页脚占位符 7">
            <a:extLst>
              <a:ext uri="{FF2B5EF4-FFF2-40B4-BE49-F238E27FC236}">
                <a16:creationId xmlns:a16="http://schemas.microsoft.com/office/drawing/2014/main" id="{741B5DF9-FDD0-84C3-5B93-1A99982247A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0676BF7-5B62-4A80-58F2-030BE7295827}"/>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63615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339502"/>
            <a:ext cx="7901014" cy="579821"/>
          </a:xfrm>
          <a:prstGeom prst="rect">
            <a:avLst/>
          </a:prstGeom>
        </p:spPr>
        <p:txBody>
          <a:bodyPr/>
          <a:lstStyle>
            <a:lvl1pPr algn="l">
              <a:defRPr sz="2800">
                <a:solidFill>
                  <a:schemeClr val="tx1"/>
                </a:solidFill>
                <a:latin typeface="Times New Roman" panose="02020603050405020304" pitchFamily="18" charset="0"/>
                <a:ea typeface="黑体" pitchFamily="49" charset="-122"/>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457200" y="1203598"/>
            <a:ext cx="8229600" cy="3394472"/>
          </a:xfrm>
          <a:prstGeom prst="rect">
            <a:avLst/>
          </a:prstGeom>
        </p:spPr>
        <p:txBody>
          <a:bodyPr/>
          <a:lstStyle>
            <a:lvl1pPr>
              <a:defRPr sz="16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1pPr>
            <a:lvl2pPr>
              <a:defRPr sz="14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2pPr>
            <a:lvl3pPr>
              <a:defRPr sz="12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3pPr>
            <a:lvl4pPr>
              <a:defRPr sz="110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4pPr>
            <a:lvl5pPr>
              <a:defRPr sz="1050">
                <a:solidFill>
                  <a:schemeClr val="tx1"/>
                </a:solidFill>
                <a:latin typeface="Times New Roman" panose="02020603050405020304" pitchFamily="18" charset="0"/>
                <a:ea typeface="黑体" panose="02010609060101010101" pitchFamily="49" charset="-122"/>
                <a:cs typeface="Times New Roman" panose="02020603050405020304" pitchFamily="18"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829914EB-8EE2-406B-8C2B-C42D15EFA637}"/>
              </a:ext>
            </a:extLst>
          </p:cNvPr>
          <p:cNvSpPr>
            <a:spLocks noGrp="1"/>
          </p:cNvSpPr>
          <p:nvPr>
            <p:ph type="dt" sz="half" idx="10"/>
          </p:nvPr>
        </p:nvSpPr>
        <p:spPr/>
        <p:txBody>
          <a:bodyPr/>
          <a:lstStyle/>
          <a:p>
            <a:pPr>
              <a:defRPr/>
            </a:pPr>
            <a:endParaRPr lang="zh-CN" altLang="en-US"/>
          </a:p>
        </p:txBody>
      </p:sp>
      <p:sp>
        <p:nvSpPr>
          <p:cNvPr id="5" name="页脚占位符 4">
            <a:extLst>
              <a:ext uri="{FF2B5EF4-FFF2-40B4-BE49-F238E27FC236}">
                <a16:creationId xmlns:a16="http://schemas.microsoft.com/office/drawing/2014/main" id="{11313449-00CC-4F6D-AE2C-2F062AEAEE45}"/>
              </a:ext>
            </a:extLst>
          </p:cNvPr>
          <p:cNvSpPr>
            <a:spLocks noGrp="1"/>
          </p:cNvSpPr>
          <p:nvPr>
            <p:ph type="ftr" sz="quarter" idx="11"/>
          </p:nvPr>
        </p:nvSpPr>
        <p:spPr/>
        <p:txBody>
          <a:bodyPr/>
          <a:lstStyle/>
          <a:p>
            <a:pPr>
              <a:defRPr/>
            </a:pPr>
            <a:endParaRPr lang="zh-CN" altLang="en-US"/>
          </a:p>
        </p:txBody>
      </p:sp>
      <p:sp>
        <p:nvSpPr>
          <p:cNvPr id="6" name="灯片编号占位符 5">
            <a:extLst>
              <a:ext uri="{FF2B5EF4-FFF2-40B4-BE49-F238E27FC236}">
                <a16:creationId xmlns:a16="http://schemas.microsoft.com/office/drawing/2014/main" id="{EBAF6C0A-FC98-4FCB-A658-1150D917A4D5}"/>
              </a:ext>
            </a:extLst>
          </p:cNvPr>
          <p:cNvSpPr>
            <a:spLocks noGrp="1"/>
          </p:cNvSpPr>
          <p:nvPr>
            <p:ph type="sldNum" sz="quarter" idx="12"/>
          </p:nvPr>
        </p:nvSpPr>
        <p:spPr>
          <a:xfrm>
            <a:off x="6516216" y="4666679"/>
            <a:ext cx="2133600" cy="274637"/>
          </a:xfrm>
        </p:spPr>
        <p:txBody>
          <a:bodyPr/>
          <a:lstStyle/>
          <a:p>
            <a:fld id="{B868A996-D89B-40E8-B2C1-E0E001F46DB0}" type="slidenum">
              <a:rPr lang="zh-CN" altLang="en-US" smtClean="0"/>
              <a:pPr/>
              <a:t>‹#›</a:t>
            </a:fld>
            <a:endParaRPr lang="zh-CN" altLang="en-US"/>
          </a:p>
        </p:txBody>
      </p:sp>
    </p:spTree>
    <p:extLst>
      <p:ext uri="{BB962C8B-B14F-4D97-AF65-F5344CB8AC3E}">
        <p14:creationId xmlns:p14="http://schemas.microsoft.com/office/powerpoint/2010/main" val="333356878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87E4F-50E6-9D2D-99E2-99F73F2327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0363852-9B0B-FBA9-350E-D981570CAD64}"/>
              </a:ext>
            </a:extLst>
          </p:cNvPr>
          <p:cNvSpPr>
            <a:spLocks noGrp="1"/>
          </p:cNvSpPr>
          <p:nvPr>
            <p:ph type="dt" sz="half" idx="10"/>
          </p:nvPr>
        </p:nvSpPr>
        <p:spPr/>
        <p:txBody>
          <a:bodyPr/>
          <a:lstStyle/>
          <a:p>
            <a:fld id="{1E127154-6EDC-4FE2-8F5D-2288EAA0F187}" type="datetime1">
              <a:rPr lang="zh-CN" altLang="en-US" smtClean="0"/>
              <a:t>2025/8/20</a:t>
            </a:fld>
            <a:endParaRPr lang="zh-CN" altLang="en-US"/>
          </a:p>
        </p:txBody>
      </p:sp>
      <p:sp>
        <p:nvSpPr>
          <p:cNvPr id="4" name="页脚占位符 3">
            <a:extLst>
              <a:ext uri="{FF2B5EF4-FFF2-40B4-BE49-F238E27FC236}">
                <a16:creationId xmlns:a16="http://schemas.microsoft.com/office/drawing/2014/main" id="{DB0F0F5B-BEBB-F35A-9879-803E93B9BB3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6C81930-FF0E-802D-A240-71C7A2C68ECB}"/>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107402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080354C-9775-AC9B-E9E9-56D211CE178F}"/>
              </a:ext>
            </a:extLst>
          </p:cNvPr>
          <p:cNvSpPr>
            <a:spLocks noGrp="1"/>
          </p:cNvSpPr>
          <p:nvPr>
            <p:ph type="dt" sz="half" idx="10"/>
          </p:nvPr>
        </p:nvSpPr>
        <p:spPr/>
        <p:txBody>
          <a:bodyPr/>
          <a:lstStyle/>
          <a:p>
            <a:fld id="{995B13BB-6562-4318-8E88-638CA9338F0B}" type="datetime1">
              <a:rPr lang="zh-CN" altLang="en-US" smtClean="0"/>
              <a:t>2025/8/20</a:t>
            </a:fld>
            <a:endParaRPr lang="zh-CN" altLang="en-US"/>
          </a:p>
        </p:txBody>
      </p:sp>
      <p:sp>
        <p:nvSpPr>
          <p:cNvPr id="3" name="页脚占位符 2">
            <a:extLst>
              <a:ext uri="{FF2B5EF4-FFF2-40B4-BE49-F238E27FC236}">
                <a16:creationId xmlns:a16="http://schemas.microsoft.com/office/drawing/2014/main" id="{445C1C57-842A-46DE-2BCB-715AB91BB9D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4F8523C-E698-48EC-5F1F-8BBA0939D713}"/>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900957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E5E5B-1AC2-CD2F-27F5-0CA2F545F03B}"/>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45D5321-3F9A-D6E8-FA06-DF9D35AEA26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A694A15-0023-5754-16B6-1123E65079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A870ED-570C-521C-2274-5453EFF6679A}"/>
              </a:ext>
            </a:extLst>
          </p:cNvPr>
          <p:cNvSpPr>
            <a:spLocks noGrp="1"/>
          </p:cNvSpPr>
          <p:nvPr>
            <p:ph type="dt" sz="half" idx="10"/>
          </p:nvPr>
        </p:nvSpPr>
        <p:spPr/>
        <p:txBody>
          <a:bodyPr/>
          <a:lstStyle/>
          <a:p>
            <a:fld id="{5A9FA83F-5722-4EE6-A728-5E60D3CCD61D}" type="datetime1">
              <a:rPr lang="zh-CN" altLang="en-US" smtClean="0"/>
              <a:t>2025/8/20</a:t>
            </a:fld>
            <a:endParaRPr lang="zh-CN" altLang="en-US"/>
          </a:p>
        </p:txBody>
      </p:sp>
      <p:sp>
        <p:nvSpPr>
          <p:cNvPr id="6" name="页脚占位符 5">
            <a:extLst>
              <a:ext uri="{FF2B5EF4-FFF2-40B4-BE49-F238E27FC236}">
                <a16:creationId xmlns:a16="http://schemas.microsoft.com/office/drawing/2014/main" id="{95DF4083-B757-305E-132D-314C02791A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F80E4E-D9D8-9852-F365-2ABB18F26FE2}"/>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994454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88BF54-E52C-9C70-98AD-C936B84FBFD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8DE07B3-8E73-CF37-EBF8-5EB94F8892F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626AE15F-4D5C-5BAC-50AA-CB67605379E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104CE22-B929-E346-06C8-F02407267FA0}"/>
              </a:ext>
            </a:extLst>
          </p:cNvPr>
          <p:cNvSpPr>
            <a:spLocks noGrp="1"/>
          </p:cNvSpPr>
          <p:nvPr>
            <p:ph type="dt" sz="half" idx="10"/>
          </p:nvPr>
        </p:nvSpPr>
        <p:spPr/>
        <p:txBody>
          <a:bodyPr/>
          <a:lstStyle/>
          <a:p>
            <a:fld id="{997BEEB3-8327-4828-8905-40A446BA04D7}" type="datetime1">
              <a:rPr lang="zh-CN" altLang="en-US" smtClean="0"/>
              <a:t>2025/8/20</a:t>
            </a:fld>
            <a:endParaRPr lang="zh-CN" altLang="en-US"/>
          </a:p>
        </p:txBody>
      </p:sp>
      <p:sp>
        <p:nvSpPr>
          <p:cNvPr id="6" name="页脚占位符 5">
            <a:extLst>
              <a:ext uri="{FF2B5EF4-FFF2-40B4-BE49-F238E27FC236}">
                <a16:creationId xmlns:a16="http://schemas.microsoft.com/office/drawing/2014/main" id="{1BC8EA43-61B3-32CE-9828-8FC45979038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FED1C3-25C1-657D-B02C-95E099ACE830}"/>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214745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008D-44C7-2D7B-17E9-3EDB488E11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2F8E959-934B-C126-1724-55CCF2A1042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2549CA2-0171-882E-6889-DB12A371B875}"/>
              </a:ext>
            </a:extLst>
          </p:cNvPr>
          <p:cNvSpPr>
            <a:spLocks noGrp="1"/>
          </p:cNvSpPr>
          <p:nvPr>
            <p:ph type="dt" sz="half" idx="10"/>
          </p:nvPr>
        </p:nvSpPr>
        <p:spPr/>
        <p:txBody>
          <a:bodyPr/>
          <a:lstStyle/>
          <a:p>
            <a:fld id="{52E5611F-E2C8-4861-834C-C834075474D7}" type="datetime1">
              <a:rPr lang="zh-CN" altLang="en-US" smtClean="0"/>
              <a:t>2025/8/20</a:t>
            </a:fld>
            <a:endParaRPr lang="zh-CN" altLang="en-US"/>
          </a:p>
        </p:txBody>
      </p:sp>
      <p:sp>
        <p:nvSpPr>
          <p:cNvPr id="5" name="页脚占位符 4">
            <a:extLst>
              <a:ext uri="{FF2B5EF4-FFF2-40B4-BE49-F238E27FC236}">
                <a16:creationId xmlns:a16="http://schemas.microsoft.com/office/drawing/2014/main" id="{257DE2AC-1485-A4F1-45DA-6C8ADF272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CC9ACD-DA66-7615-E7C2-3C7F1D83BB23}"/>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018555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1E93661-3032-3D0B-D70F-7BBC6DAC2539}"/>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E44E69-9D6A-D5CC-FFEE-044279C0CCF2}"/>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89D617A-2A92-35BB-7DF9-BDDCEFE66923}"/>
              </a:ext>
            </a:extLst>
          </p:cNvPr>
          <p:cNvSpPr>
            <a:spLocks noGrp="1"/>
          </p:cNvSpPr>
          <p:nvPr>
            <p:ph type="dt" sz="half" idx="10"/>
          </p:nvPr>
        </p:nvSpPr>
        <p:spPr/>
        <p:txBody>
          <a:bodyPr/>
          <a:lstStyle/>
          <a:p>
            <a:fld id="{B7F874CA-6577-41FB-B6C4-CE71A09CD3A0}" type="datetime1">
              <a:rPr lang="zh-CN" altLang="en-US" smtClean="0"/>
              <a:t>2025/8/20</a:t>
            </a:fld>
            <a:endParaRPr lang="zh-CN" altLang="en-US"/>
          </a:p>
        </p:txBody>
      </p:sp>
      <p:sp>
        <p:nvSpPr>
          <p:cNvPr id="5" name="页脚占位符 4">
            <a:extLst>
              <a:ext uri="{FF2B5EF4-FFF2-40B4-BE49-F238E27FC236}">
                <a16:creationId xmlns:a16="http://schemas.microsoft.com/office/drawing/2014/main" id="{63D30FF8-9126-712E-8893-B9401ACAC9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F4D8B0-F408-9EC7-80FA-7A83F23F2095}"/>
              </a:ext>
            </a:extLst>
          </p:cNvPr>
          <p:cNvSpPr>
            <a:spLocks noGrp="1"/>
          </p:cNvSpPr>
          <p:nvPr>
            <p:ph type="sldNum" sz="quarter" idx="12"/>
          </p:nvPr>
        </p:nvSpPr>
        <p:spPr/>
        <p:txBody>
          <a:body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390549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5378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17F91922-8A5E-43C6-870C-B9500DFCC3BD}"/>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F3DE877-F715-4072-894C-4E621754B87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D0EBC04-25A0-4B4C-9363-00887E4480E8}"/>
              </a:ext>
            </a:extLst>
          </p:cNvPr>
          <p:cNvSpPr>
            <a:spLocks noGrp="1"/>
          </p:cNvSpPr>
          <p:nvPr>
            <p:ph type="sldNum" sz="quarter" idx="12"/>
          </p:nvPr>
        </p:nvSpPr>
        <p:spPr/>
        <p:txBody>
          <a:bodyPr/>
          <a:lstStyle>
            <a:lvl1pPr>
              <a:defRPr/>
            </a:lvl1pPr>
          </a:lstStyle>
          <a:p>
            <a:fld id="{429040B5-6169-4F76-A3D2-3CA859D10942}" type="slidenum">
              <a:rPr lang="zh-CN" altLang="en-US"/>
              <a:pPr/>
              <a:t>‹#›</a:t>
            </a:fld>
            <a:endParaRPr lang="zh-CN" altLang="en-US"/>
          </a:p>
        </p:txBody>
      </p:sp>
    </p:spTree>
    <p:extLst>
      <p:ext uri="{BB962C8B-B14F-4D97-AF65-F5344CB8AC3E}">
        <p14:creationId xmlns:p14="http://schemas.microsoft.com/office/powerpoint/2010/main" val="303340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6497E56-8135-4933-A00E-20BB713A12FC}"/>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73CDDE8C-E4F0-48F9-AA14-A68B4F69FA2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AEAD236-E815-4CB6-8537-0461135F94DB}"/>
              </a:ext>
            </a:extLst>
          </p:cNvPr>
          <p:cNvSpPr>
            <a:spLocks noGrp="1"/>
          </p:cNvSpPr>
          <p:nvPr>
            <p:ph type="sldNum" sz="quarter" idx="12"/>
          </p:nvPr>
        </p:nvSpPr>
        <p:spPr/>
        <p:txBody>
          <a:bodyPr/>
          <a:lstStyle>
            <a:lvl1pPr>
              <a:defRPr/>
            </a:lvl1pPr>
          </a:lstStyle>
          <a:p>
            <a:fld id="{E69D042F-8561-4DBB-A338-3C1B11B0ED03}" type="slidenum">
              <a:rPr lang="zh-CN" altLang="en-US"/>
              <a:pPr/>
              <a:t>‹#›</a:t>
            </a:fld>
            <a:endParaRPr lang="zh-CN" altLang="en-US"/>
          </a:p>
        </p:txBody>
      </p:sp>
    </p:spTree>
    <p:extLst>
      <p:ext uri="{BB962C8B-B14F-4D97-AF65-F5344CB8AC3E}">
        <p14:creationId xmlns:p14="http://schemas.microsoft.com/office/powerpoint/2010/main" val="330186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792AD3F-E9C7-4D40-B7A7-8086540A4A88}"/>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B8DE359-8620-44A5-8F72-7F083728AA1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F731948-0A75-4DD2-A76D-238FC7CC7DE4}"/>
              </a:ext>
            </a:extLst>
          </p:cNvPr>
          <p:cNvSpPr>
            <a:spLocks noGrp="1"/>
          </p:cNvSpPr>
          <p:nvPr>
            <p:ph type="sldNum" sz="quarter" idx="12"/>
          </p:nvPr>
        </p:nvSpPr>
        <p:spPr/>
        <p:txBody>
          <a:bodyPr/>
          <a:lstStyle>
            <a:lvl1pPr>
              <a:defRPr/>
            </a:lvl1pPr>
          </a:lstStyle>
          <a:p>
            <a:fld id="{3D9F53C9-ED9B-4BE6-9CF1-6E0F2BE8B139}" type="slidenum">
              <a:rPr lang="zh-CN" altLang="en-US"/>
              <a:pPr/>
              <a:t>‹#›</a:t>
            </a:fld>
            <a:endParaRPr lang="zh-CN" altLang="en-US"/>
          </a:p>
        </p:txBody>
      </p:sp>
    </p:spTree>
    <p:extLst>
      <p:ext uri="{BB962C8B-B14F-4D97-AF65-F5344CB8AC3E}">
        <p14:creationId xmlns:p14="http://schemas.microsoft.com/office/powerpoint/2010/main" val="122579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6492621D-D8C1-4C46-A2FB-A9F893DD15C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1EA1782-6DF4-47EA-9864-2A9C447A98C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435FCF-BC54-46C8-8066-DC9EB6637652}"/>
              </a:ext>
            </a:extLst>
          </p:cNvPr>
          <p:cNvSpPr>
            <a:spLocks noGrp="1"/>
          </p:cNvSpPr>
          <p:nvPr>
            <p:ph type="sldNum" sz="quarter" idx="12"/>
          </p:nvPr>
        </p:nvSpPr>
        <p:spPr/>
        <p:txBody>
          <a:bodyPr/>
          <a:lstStyle>
            <a:lvl1pPr>
              <a:defRPr/>
            </a:lvl1pPr>
          </a:lstStyle>
          <a:p>
            <a:fld id="{A6BADFE9-C432-4576-A545-AB7DCDC8ECD7}" type="slidenum">
              <a:rPr lang="zh-CN" altLang="en-US"/>
              <a:pPr/>
              <a:t>‹#›</a:t>
            </a:fld>
            <a:endParaRPr lang="zh-CN" altLang="en-US"/>
          </a:p>
        </p:txBody>
      </p:sp>
    </p:spTree>
    <p:extLst>
      <p:ext uri="{BB962C8B-B14F-4D97-AF65-F5344CB8AC3E}">
        <p14:creationId xmlns:p14="http://schemas.microsoft.com/office/powerpoint/2010/main" val="422013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6D3667EB-F844-41E7-AF92-4321759B342C}"/>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62A78E22-7AD8-4B8F-BC80-C35BA1CD09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FAFC369-29CA-4DF5-B3CD-237203B83216}"/>
              </a:ext>
            </a:extLst>
          </p:cNvPr>
          <p:cNvSpPr>
            <a:spLocks noGrp="1"/>
          </p:cNvSpPr>
          <p:nvPr>
            <p:ph type="sldNum" sz="quarter" idx="12"/>
          </p:nvPr>
        </p:nvSpPr>
        <p:spPr/>
        <p:txBody>
          <a:bodyPr/>
          <a:lstStyle>
            <a:lvl1pPr>
              <a:defRPr/>
            </a:lvl1pPr>
          </a:lstStyle>
          <a:p>
            <a:fld id="{B06E871B-FECD-4CA3-B4B2-1864A7B510FE}" type="slidenum">
              <a:rPr lang="zh-CN" altLang="en-US"/>
              <a:pPr/>
              <a:t>‹#›</a:t>
            </a:fld>
            <a:endParaRPr lang="zh-CN" altLang="en-US"/>
          </a:p>
        </p:txBody>
      </p:sp>
    </p:spTree>
    <p:extLst>
      <p:ext uri="{BB962C8B-B14F-4D97-AF65-F5344CB8AC3E}">
        <p14:creationId xmlns:p14="http://schemas.microsoft.com/office/powerpoint/2010/main" val="111351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6065C02D-6920-43B2-B556-02327F3A91E2}"/>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1594CB36-514D-4570-9E55-3CB64515604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5356EF7-777A-4909-89A9-A9FD6B574E2E}"/>
              </a:ext>
            </a:extLst>
          </p:cNvPr>
          <p:cNvSpPr>
            <a:spLocks noGrp="1"/>
          </p:cNvSpPr>
          <p:nvPr>
            <p:ph type="sldNum" sz="quarter" idx="12"/>
          </p:nvPr>
        </p:nvSpPr>
        <p:spPr/>
        <p:txBody>
          <a:bodyPr/>
          <a:lstStyle>
            <a:lvl1pPr>
              <a:defRPr/>
            </a:lvl1pPr>
          </a:lstStyle>
          <a:p>
            <a:fld id="{0916EEFB-28E8-4A5C-B097-229FBCCAC79C}" type="slidenum">
              <a:rPr lang="zh-CN" altLang="en-US"/>
              <a:pPr/>
              <a:t>‹#›</a:t>
            </a:fld>
            <a:endParaRPr lang="zh-CN" altLang="en-US"/>
          </a:p>
        </p:txBody>
      </p:sp>
    </p:spTree>
    <p:extLst>
      <p:ext uri="{BB962C8B-B14F-4D97-AF65-F5344CB8AC3E}">
        <p14:creationId xmlns:p14="http://schemas.microsoft.com/office/powerpoint/2010/main" val="1444036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FF2"/>
        </a:solidFill>
        <a:effectLst/>
      </p:bgPr>
    </p:bg>
    <p:spTree>
      <p:nvGrpSpPr>
        <p:cNvPr id="1" name=""/>
        <p:cNvGrpSpPr/>
        <p:nvPr/>
      </p:nvGrpSpPr>
      <p:grpSpPr>
        <a:xfrm>
          <a:off x="0" y="0"/>
          <a:ext cx="0" cy="0"/>
          <a:chOff x="0" y="0"/>
          <a:chExt cx="0" cy="0"/>
        </a:xfrm>
      </p:grpSpPr>
      <p:sp>
        <p:nvSpPr>
          <p:cNvPr id="12" name="日期占位符 3">
            <a:extLst>
              <a:ext uri="{FF2B5EF4-FFF2-40B4-BE49-F238E27FC236}">
                <a16:creationId xmlns:a16="http://schemas.microsoft.com/office/drawing/2014/main" id="{21BA9684-FF59-49D9-B341-FEDE2C21E763}"/>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latinLnBrk="1" hangingPunct="1">
              <a:defRPr sz="1200">
                <a:solidFill>
                  <a:schemeClr val="tx1">
                    <a:tint val="75000"/>
                  </a:schemeClr>
                </a:solidFill>
              </a:defRPr>
            </a:lvl1pPr>
          </a:lstStyle>
          <a:p>
            <a:pPr>
              <a:defRPr/>
            </a:pPr>
            <a:endParaRPr lang="zh-CN" altLang="en-US"/>
          </a:p>
        </p:txBody>
      </p:sp>
      <p:sp>
        <p:nvSpPr>
          <p:cNvPr id="13" name="页脚占位符 4">
            <a:extLst>
              <a:ext uri="{FF2B5EF4-FFF2-40B4-BE49-F238E27FC236}">
                <a16:creationId xmlns:a16="http://schemas.microsoft.com/office/drawing/2014/main" id="{2A421C66-D45D-4832-BA73-51C10EFA8C52}"/>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latinLnBrk="1" hangingPunct="1">
              <a:defRPr sz="1200">
                <a:solidFill>
                  <a:schemeClr val="tx1">
                    <a:tint val="75000"/>
                  </a:schemeClr>
                </a:solidFill>
              </a:defRPr>
            </a:lvl1pPr>
          </a:lstStyle>
          <a:p>
            <a:pPr>
              <a:defRPr/>
            </a:pPr>
            <a:endParaRPr lang="zh-CN" altLang="en-US"/>
          </a:p>
        </p:txBody>
      </p:sp>
      <p:sp>
        <p:nvSpPr>
          <p:cNvPr id="14" name="灯片编号占位符 5">
            <a:extLst>
              <a:ext uri="{FF2B5EF4-FFF2-40B4-BE49-F238E27FC236}">
                <a16:creationId xmlns:a16="http://schemas.microsoft.com/office/drawing/2014/main" id="{B1652FBE-0B25-40CF-9D8C-A1C07B2D0B93}"/>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latinLnBrk="1" hangingPunct="1">
              <a:defRPr sz="1200">
                <a:solidFill>
                  <a:srgbClr val="898989"/>
                </a:solidFill>
              </a:defRPr>
            </a:lvl1pPr>
          </a:lstStyle>
          <a:p>
            <a:fld id="{B868A996-D89B-40E8-B2C1-E0E001F46DB0}" type="slidenum">
              <a:rPr lang="zh-CN" altLang="en-US"/>
              <a:pPr/>
              <a:t>‹#›</a:t>
            </a:fld>
            <a:endParaRPr lang="zh-CN" altLang="en-US"/>
          </a:p>
        </p:txBody>
      </p:sp>
      <p:pic>
        <p:nvPicPr>
          <p:cNvPr id="1029" name="图片 14">
            <a:extLst>
              <a:ext uri="{FF2B5EF4-FFF2-40B4-BE49-F238E27FC236}">
                <a16:creationId xmlns:a16="http://schemas.microsoft.com/office/drawing/2014/main" id="{9A1C8263-A20B-4982-814E-B5735A5076D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13" y="4706938"/>
            <a:ext cx="34893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5">
            <a:extLst>
              <a:ext uri="{FF2B5EF4-FFF2-40B4-BE49-F238E27FC236}">
                <a16:creationId xmlns:a16="http://schemas.microsoft.com/office/drawing/2014/main" id="{F5D39207-6AAB-47CB-AFCF-3D65A9B587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15000" y="4700588"/>
            <a:ext cx="3429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descr="横版组合——透明.png">
            <a:extLst>
              <a:ext uri="{FF2B5EF4-FFF2-40B4-BE49-F238E27FC236}">
                <a16:creationId xmlns:a16="http://schemas.microsoft.com/office/drawing/2014/main" id="{C5C6F2DA-45BA-474C-A9A8-6195ACEE712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86188" y="4689475"/>
            <a:ext cx="17145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Lst>
  <p:hf hdr="0" ftr="0" dt="0"/>
  <p:txStyles>
    <p:titleStyle>
      <a:lvl1pPr algn="ctr" rtl="0" eaLnBrk="0" fontAlgn="base" latinLnBrk="1" hangingPunct="0">
        <a:spcBef>
          <a:spcPct val="0"/>
        </a:spcBef>
        <a:spcAft>
          <a:spcPct val="0"/>
        </a:spcAft>
        <a:defRPr kumimoji="1" sz="4000">
          <a:solidFill>
            <a:srgbClr val="E7EDEB"/>
          </a:solidFill>
          <a:latin typeface="+mj-lt"/>
          <a:ea typeface="+mj-ea"/>
          <a:cs typeface="+mj-cs"/>
        </a:defRPr>
      </a:lvl1pPr>
      <a:lvl2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2pPr>
      <a:lvl3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3pPr>
      <a:lvl4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4pPr>
      <a:lvl5pPr algn="ctr" rtl="0" eaLnBrk="0" fontAlgn="base" latinLnBrk="1" hangingPunct="0">
        <a:spcBef>
          <a:spcPct val="0"/>
        </a:spcBef>
        <a:spcAft>
          <a:spcPct val="0"/>
        </a:spcAft>
        <a:defRPr kumimoji="1" sz="4000">
          <a:solidFill>
            <a:srgbClr val="E7EDEB"/>
          </a:solidFill>
          <a:latin typeface="-쉬리B" pitchFamily="18" charset="-127"/>
          <a:ea typeface="-쉬리B" pitchFamily="18" charset="-127"/>
        </a:defRPr>
      </a:lvl5pPr>
      <a:lvl6pPr marL="457200" algn="ctr" rtl="0" fontAlgn="base" latinLnBrk="1">
        <a:spcBef>
          <a:spcPct val="0"/>
        </a:spcBef>
        <a:spcAft>
          <a:spcPct val="0"/>
        </a:spcAft>
        <a:defRPr kumimoji="1" sz="4000">
          <a:solidFill>
            <a:srgbClr val="E7EDEB"/>
          </a:solidFill>
          <a:latin typeface="-쉬리B" pitchFamily="18" charset="-127"/>
          <a:ea typeface="-쉬리B" pitchFamily="18" charset="-127"/>
        </a:defRPr>
      </a:lvl6pPr>
      <a:lvl7pPr marL="914400" algn="ctr" rtl="0" fontAlgn="base" latinLnBrk="1">
        <a:spcBef>
          <a:spcPct val="0"/>
        </a:spcBef>
        <a:spcAft>
          <a:spcPct val="0"/>
        </a:spcAft>
        <a:defRPr kumimoji="1" sz="4000">
          <a:solidFill>
            <a:srgbClr val="E7EDEB"/>
          </a:solidFill>
          <a:latin typeface="-쉬리B" pitchFamily="18" charset="-127"/>
          <a:ea typeface="-쉬리B" pitchFamily="18" charset="-127"/>
        </a:defRPr>
      </a:lvl7pPr>
      <a:lvl8pPr marL="1371600" algn="ctr" rtl="0" fontAlgn="base" latinLnBrk="1">
        <a:spcBef>
          <a:spcPct val="0"/>
        </a:spcBef>
        <a:spcAft>
          <a:spcPct val="0"/>
        </a:spcAft>
        <a:defRPr kumimoji="1" sz="4000">
          <a:solidFill>
            <a:srgbClr val="E7EDEB"/>
          </a:solidFill>
          <a:latin typeface="-쉬리B" pitchFamily="18" charset="-127"/>
          <a:ea typeface="-쉬리B" pitchFamily="18" charset="-127"/>
        </a:defRPr>
      </a:lvl8pPr>
      <a:lvl9pPr marL="1828800" algn="ctr" rtl="0" fontAlgn="base" latinLnBrk="1">
        <a:spcBef>
          <a:spcPct val="0"/>
        </a:spcBef>
        <a:spcAft>
          <a:spcPct val="0"/>
        </a:spcAft>
        <a:defRPr kumimoji="1" sz="4000">
          <a:solidFill>
            <a:srgbClr val="E7EDEB"/>
          </a:solidFill>
          <a:latin typeface="-쉬리B" pitchFamily="18" charset="-127"/>
          <a:ea typeface="-쉬리B" pitchFamily="18" charset="-127"/>
        </a:defRPr>
      </a:lvl9pPr>
    </p:titleStyle>
    <p:bodyStyle>
      <a:lvl1pPr marL="342900" indent="-342900" algn="l" rtl="0" eaLnBrk="0" fontAlgn="base" latinLnBrk="1" hangingPunct="0">
        <a:spcBef>
          <a:spcPct val="20000"/>
        </a:spcBef>
        <a:spcAft>
          <a:spcPct val="0"/>
        </a:spcAft>
        <a:buChar char="•"/>
        <a:defRPr kumimoji="1" sz="2200">
          <a:solidFill>
            <a:srgbClr val="B1C9A9"/>
          </a:solidFill>
          <a:latin typeface="+mn-lt"/>
          <a:ea typeface="+mn-ea"/>
          <a:cs typeface="+mn-cs"/>
        </a:defRPr>
      </a:lvl1pPr>
      <a:lvl2pPr marL="742950" indent="-285750" algn="l" rtl="0" eaLnBrk="0" fontAlgn="base" latinLnBrk="1" hangingPunct="0">
        <a:spcBef>
          <a:spcPct val="20000"/>
        </a:spcBef>
        <a:spcAft>
          <a:spcPct val="0"/>
        </a:spcAft>
        <a:buChar char="•"/>
        <a:defRPr kumimoji="1" sz="2000">
          <a:solidFill>
            <a:srgbClr val="B1C9A9"/>
          </a:solidFill>
          <a:latin typeface="+mn-lt"/>
          <a:ea typeface="+mn-ea"/>
        </a:defRPr>
      </a:lvl2pPr>
      <a:lvl3pPr marL="1143000" indent="-228600" algn="l" rtl="0" eaLnBrk="0" fontAlgn="base" latinLnBrk="1" hangingPunct="0">
        <a:spcBef>
          <a:spcPct val="20000"/>
        </a:spcBef>
        <a:spcAft>
          <a:spcPct val="0"/>
        </a:spcAft>
        <a:buChar char="•"/>
        <a:defRPr kumimoji="1">
          <a:solidFill>
            <a:srgbClr val="B1C9A9"/>
          </a:solidFill>
          <a:latin typeface="+mn-lt"/>
          <a:ea typeface="+mn-ea"/>
        </a:defRPr>
      </a:lvl3pPr>
      <a:lvl4pPr marL="1600200" indent="-228600" algn="l" rtl="0" eaLnBrk="0" fontAlgn="base" latinLnBrk="1" hangingPunct="0">
        <a:spcBef>
          <a:spcPct val="20000"/>
        </a:spcBef>
        <a:spcAft>
          <a:spcPct val="0"/>
        </a:spcAft>
        <a:buChar char="•"/>
        <a:defRPr kumimoji="1" sz="1600">
          <a:solidFill>
            <a:srgbClr val="B1C9A9"/>
          </a:solidFill>
          <a:latin typeface="+mn-lt"/>
          <a:ea typeface="+mn-ea"/>
        </a:defRPr>
      </a:lvl4pPr>
      <a:lvl5pPr marL="2057400" indent="-228600" algn="l" rtl="0" eaLnBrk="0" fontAlgn="base" latinLnBrk="1" hangingPunct="0">
        <a:spcBef>
          <a:spcPct val="20000"/>
        </a:spcBef>
        <a:spcAft>
          <a:spcPct val="0"/>
        </a:spcAft>
        <a:buChar char="•"/>
        <a:defRPr kumimoji="1" sz="1400">
          <a:solidFill>
            <a:srgbClr val="B1C9A9"/>
          </a:solidFill>
          <a:latin typeface="+mn-lt"/>
          <a:ea typeface="+mn-ea"/>
        </a:defRPr>
      </a:lvl5pPr>
      <a:lvl6pPr marL="2514600" indent="-228600" algn="l" rtl="0" fontAlgn="base" latinLnBrk="1">
        <a:spcBef>
          <a:spcPct val="20000"/>
        </a:spcBef>
        <a:spcAft>
          <a:spcPct val="0"/>
        </a:spcAft>
        <a:buChar char="•"/>
        <a:defRPr kumimoji="1" sz="1400">
          <a:solidFill>
            <a:srgbClr val="B1C9A9"/>
          </a:solidFill>
          <a:latin typeface="+mn-lt"/>
          <a:ea typeface="+mn-ea"/>
        </a:defRPr>
      </a:lvl6pPr>
      <a:lvl7pPr marL="2971800" indent="-228600" algn="l" rtl="0" fontAlgn="base" latinLnBrk="1">
        <a:spcBef>
          <a:spcPct val="20000"/>
        </a:spcBef>
        <a:spcAft>
          <a:spcPct val="0"/>
        </a:spcAft>
        <a:buChar char="•"/>
        <a:defRPr kumimoji="1" sz="1400">
          <a:solidFill>
            <a:srgbClr val="B1C9A9"/>
          </a:solidFill>
          <a:latin typeface="+mn-lt"/>
          <a:ea typeface="+mn-ea"/>
        </a:defRPr>
      </a:lvl7pPr>
      <a:lvl8pPr marL="3429000" indent="-228600" algn="l" rtl="0" fontAlgn="base" latinLnBrk="1">
        <a:spcBef>
          <a:spcPct val="20000"/>
        </a:spcBef>
        <a:spcAft>
          <a:spcPct val="0"/>
        </a:spcAft>
        <a:buChar char="•"/>
        <a:defRPr kumimoji="1" sz="1400">
          <a:solidFill>
            <a:srgbClr val="B1C9A9"/>
          </a:solidFill>
          <a:latin typeface="+mn-lt"/>
          <a:ea typeface="+mn-ea"/>
        </a:defRPr>
      </a:lvl8pPr>
      <a:lvl9pPr marL="3886200" indent="-228600" algn="l" rtl="0" fontAlgn="base" latinLnBrk="1">
        <a:spcBef>
          <a:spcPct val="20000"/>
        </a:spcBef>
        <a:spcAft>
          <a:spcPct val="0"/>
        </a:spcAft>
        <a:buChar char="•"/>
        <a:defRPr kumimoji="1" sz="1400">
          <a:solidFill>
            <a:srgbClr val="B1C9A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E957405-DF91-4F16-B845-D860FEE78CCA}"/>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latinLnBrk="1" hangingPunct="1">
              <a:defRPr sz="1200">
                <a:solidFill>
                  <a:schemeClr val="tx1">
                    <a:tint val="75000"/>
                  </a:schemeClr>
                </a:solidFill>
              </a:defRPr>
            </a:lvl1pPr>
          </a:lstStyle>
          <a:p>
            <a:pPr>
              <a:defRPr/>
            </a:pPr>
            <a:endParaRPr lang="zh-CN" altLang="en-US"/>
          </a:p>
        </p:txBody>
      </p:sp>
      <p:sp>
        <p:nvSpPr>
          <p:cNvPr id="5" name="页脚占位符 4">
            <a:extLst>
              <a:ext uri="{FF2B5EF4-FFF2-40B4-BE49-F238E27FC236}">
                <a16:creationId xmlns:a16="http://schemas.microsoft.com/office/drawing/2014/main" id="{E06AB39E-6767-4076-912C-3866ABE6CA1F}"/>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latinLnBrk="1" hangingPunct="1">
              <a:defRPr sz="1200">
                <a:solidFill>
                  <a:schemeClr val="tx1">
                    <a:tint val="75000"/>
                  </a:schemeClr>
                </a:solidFill>
              </a:defRPr>
            </a:lvl1pPr>
          </a:lstStyle>
          <a:p>
            <a:pPr>
              <a:defRPr/>
            </a:pPr>
            <a:endParaRPr lang="zh-CN" altLang="en-US"/>
          </a:p>
        </p:txBody>
      </p:sp>
      <p:sp>
        <p:nvSpPr>
          <p:cNvPr id="6" name="灯片编号占位符 5">
            <a:extLst>
              <a:ext uri="{FF2B5EF4-FFF2-40B4-BE49-F238E27FC236}">
                <a16:creationId xmlns:a16="http://schemas.microsoft.com/office/drawing/2014/main" id="{CE07C166-42AF-4BDA-B306-0A42E559EF9F}"/>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latinLnBrk="1" hangingPunct="1">
              <a:defRPr sz="1200">
                <a:solidFill>
                  <a:srgbClr val="898989"/>
                </a:solidFill>
              </a:defRPr>
            </a:lvl1pPr>
          </a:lstStyle>
          <a:p>
            <a:fld id="{55979F31-49A1-44AB-AE39-0616FA70BB45}" type="slidenum">
              <a:rPr lang="zh-CN" altLang="en-US"/>
              <a:pPr/>
              <a:t>‹#›</a:t>
            </a:fld>
            <a:endParaRPr lang="zh-CN" altLang="en-US"/>
          </a:p>
        </p:txBody>
      </p:sp>
      <p:pic>
        <p:nvPicPr>
          <p:cNvPr id="2053" name="图片 6">
            <a:extLst>
              <a:ext uri="{FF2B5EF4-FFF2-40B4-BE49-F238E27FC236}">
                <a16:creationId xmlns:a16="http://schemas.microsoft.com/office/drawing/2014/main" id="{FF3654D9-E14A-423D-8387-5BBF62EE7D0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679950"/>
            <a:ext cx="4349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图片 7">
            <a:extLst>
              <a:ext uri="{FF2B5EF4-FFF2-40B4-BE49-F238E27FC236}">
                <a16:creationId xmlns:a16="http://schemas.microsoft.com/office/drawing/2014/main" id="{C0774556-EE48-46A7-9A77-EF92022B7EE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286250" y="4643438"/>
            <a:ext cx="48577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2pPr>
      <a:lvl3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3pPr>
      <a:lvl4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4pPr>
      <a:lvl5pPr algn="ctr" rtl="0" eaLnBrk="0" fontAlgn="base" hangingPunct="0">
        <a:spcBef>
          <a:spcPct val="0"/>
        </a:spcBef>
        <a:spcAft>
          <a:spcPct val="0"/>
        </a:spcAft>
        <a:defRPr sz="4400">
          <a:solidFill>
            <a:schemeClr val="tx1"/>
          </a:solidFill>
          <a:latin typeface="Calibri" pitchFamily="34" charset="0"/>
          <a:ea typeface="맑은 고딕" panose="020B0503020000020004" pitchFamily="34" charset="-127"/>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35CD1B5-6B90-9C57-446A-60F7063CB3D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E46905-9D41-E0F1-2BF5-A0F5653497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751A2AB-6D2F-3A75-6B5E-6CF7455DD56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E34992C-6F1F-461C-B0D5-889306E6ED21}" type="datetime1">
              <a:rPr lang="zh-CN" altLang="en-US" smtClean="0"/>
              <a:t>2025/8/20</a:t>
            </a:fld>
            <a:endParaRPr lang="zh-CN" altLang="en-US"/>
          </a:p>
        </p:txBody>
      </p:sp>
      <p:sp>
        <p:nvSpPr>
          <p:cNvPr id="5" name="页脚占位符 4">
            <a:extLst>
              <a:ext uri="{FF2B5EF4-FFF2-40B4-BE49-F238E27FC236}">
                <a16:creationId xmlns:a16="http://schemas.microsoft.com/office/drawing/2014/main" id="{70836FCA-F74B-2245-22E4-C8D442F819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71EAC0-E279-CD73-9DE0-5D23B2556D1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F39A545-717A-4E05-917E-45C72A694AB3}" type="slidenum">
              <a:rPr lang="zh-CN" altLang="en-US" smtClean="0"/>
              <a:t>‹#›</a:t>
            </a:fld>
            <a:endParaRPr lang="zh-CN" altLang="en-US"/>
          </a:p>
        </p:txBody>
      </p:sp>
    </p:spTree>
    <p:extLst>
      <p:ext uri="{BB962C8B-B14F-4D97-AF65-F5344CB8AC3E}">
        <p14:creationId xmlns:p14="http://schemas.microsoft.com/office/powerpoint/2010/main" val="145058190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package" Target="../embeddings/Microsoft_Visio_Drawing1.vsdx"/><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package" Target="../embeddings/Microsoft_Visio_Drawing2.vsdx"/><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30.png"/><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90.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B16F6A-1DD2-4DED-B810-35EEAA2A6D9E}"/>
              </a:ext>
            </a:extLst>
          </p:cNvPr>
          <p:cNvSpPr>
            <a:spLocks noGrp="1"/>
          </p:cNvSpPr>
          <p:nvPr>
            <p:ph type="ctrTitle"/>
          </p:nvPr>
        </p:nvSpPr>
        <p:spPr>
          <a:xfrm>
            <a:off x="396651" y="1659995"/>
            <a:ext cx="8350696" cy="1102519"/>
          </a:xfrm>
        </p:spPr>
        <p:txBody>
          <a:bodyPr/>
          <a:lstStyle/>
          <a:p>
            <a:r>
              <a:rPr kumimoji="0" lang="zh-CN" alt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超级陶粲工厂桶部粒子鉴别探测器预研</a:t>
            </a:r>
            <a:br>
              <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br>
            <a:r>
              <a:rPr kumimoji="0" lang="en-US" altLang="zh-C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STCF-RICH</a:t>
            </a:r>
            <a:r>
              <a:rPr kumimoji="0" lang="zh-CN" altLang="en-US"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Calibri"/>
              </a:rPr>
              <a:t>研究进展</a:t>
            </a:r>
          </a:p>
        </p:txBody>
      </p:sp>
      <p:sp>
        <p:nvSpPr>
          <p:cNvPr id="3" name="文本框 2">
            <a:extLst>
              <a:ext uri="{FF2B5EF4-FFF2-40B4-BE49-F238E27FC236}">
                <a16:creationId xmlns:a16="http://schemas.microsoft.com/office/drawing/2014/main" id="{3EA771CE-4670-4B6F-A2CE-134AA28DB0B1}"/>
              </a:ext>
            </a:extLst>
          </p:cNvPr>
          <p:cNvSpPr txBox="1"/>
          <p:nvPr/>
        </p:nvSpPr>
        <p:spPr>
          <a:xfrm>
            <a:off x="4008865" y="3988431"/>
            <a:ext cx="112626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altLang="zh-CN" sz="1200" dirty="0">
                <a:latin typeface="等线" panose="02010600030101010101" pitchFamily="2" charset="-122"/>
                <a:ea typeface="等线" panose="02010600030101010101" pitchFamily="2" charset="-122"/>
              </a:rPr>
              <a:t>2025</a:t>
            </a:r>
            <a:r>
              <a:rPr lang="zh-CN" altLang="en-US" sz="1200" dirty="0">
                <a:latin typeface="等线" panose="02010600030101010101" pitchFamily="2" charset="-122"/>
                <a:ea typeface="等线" panose="02010600030101010101" pitchFamily="2" charset="-122"/>
              </a:rPr>
              <a:t>年</a:t>
            </a:r>
            <a:r>
              <a:rPr lang="en-US" altLang="zh-CN" sz="1200" dirty="0">
                <a:latin typeface="等线" panose="02010600030101010101" pitchFamily="2" charset="-122"/>
                <a:ea typeface="等线" panose="02010600030101010101" pitchFamily="2" charset="-122"/>
              </a:rPr>
              <a:t>8</a:t>
            </a:r>
            <a:r>
              <a:rPr lang="zh-CN" altLang="en-US" sz="1200" dirty="0">
                <a:latin typeface="等线" panose="02010600030101010101" pitchFamily="2" charset="-122"/>
                <a:ea typeface="等线" panose="02010600030101010101" pitchFamily="2" charset="-122"/>
              </a:rPr>
              <a:t>月</a:t>
            </a:r>
            <a:r>
              <a:rPr lang="en-US" altLang="zh-CN" sz="1200" dirty="0">
                <a:latin typeface="等线" panose="02010600030101010101" pitchFamily="2" charset="-122"/>
                <a:ea typeface="等线" panose="02010600030101010101" pitchFamily="2" charset="-122"/>
              </a:rPr>
              <a:t>21</a:t>
            </a:r>
            <a:r>
              <a:rPr lang="zh-CN" altLang="en-US" sz="1200" dirty="0">
                <a:latin typeface="等线" panose="02010600030101010101" pitchFamily="2" charset="-122"/>
                <a:ea typeface="等线" panose="02010600030101010101" pitchFamily="2" charset="-122"/>
              </a:rPr>
              <a:t>日</a:t>
            </a:r>
          </a:p>
        </p:txBody>
      </p:sp>
      <p:sp>
        <p:nvSpPr>
          <p:cNvPr id="4" name="副标题 2">
            <a:extLst>
              <a:ext uri="{FF2B5EF4-FFF2-40B4-BE49-F238E27FC236}">
                <a16:creationId xmlns:a16="http://schemas.microsoft.com/office/drawing/2014/main" id="{47562B84-692E-468C-A596-F0E455F04208}"/>
              </a:ext>
            </a:extLst>
          </p:cNvPr>
          <p:cNvSpPr txBox="1">
            <a:spLocks/>
          </p:cNvSpPr>
          <p:nvPr/>
        </p:nvSpPr>
        <p:spPr>
          <a:xfrm>
            <a:off x="0" y="2931790"/>
            <a:ext cx="9144000" cy="655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marL="0" marR="0" indent="0" algn="ctr" defTabSz="914400" rtl="0" eaLnBrk="1" latinLnBrk="0" hangingPunct="1">
              <a:lnSpc>
                <a:spcPct val="100000"/>
              </a:lnSpc>
              <a:spcBef>
                <a:spcPts val="700"/>
              </a:spcBef>
              <a:spcAft>
                <a:spcPts val="0"/>
              </a:spcAft>
              <a:buClrTx/>
              <a:buSzPct val="100000"/>
              <a:buFont typeface="Arial"/>
              <a:buNone/>
              <a:tabLst/>
              <a:defRPr sz="2400" b="0" i="0" u="none" strike="noStrike" cap="none" spc="0" baseline="0">
                <a:solidFill>
                  <a:srgbClr val="000000"/>
                </a:solidFill>
                <a:uFillTx/>
                <a:latin typeface="+mn-lt"/>
                <a:ea typeface="+mn-ea"/>
                <a:cs typeface="+mn-cs"/>
                <a:sym typeface="Calibri"/>
              </a:defRPr>
            </a:lvl1pPr>
            <a:lvl2pPr marL="457200" marR="0" indent="0" algn="ctr" defTabSz="914400" rtl="0" eaLnBrk="1" latinLnBrk="0" hangingPunct="1">
              <a:lnSpc>
                <a:spcPct val="100000"/>
              </a:lnSpc>
              <a:spcBef>
                <a:spcPts val="700"/>
              </a:spcBef>
              <a:spcAft>
                <a:spcPts val="0"/>
              </a:spcAft>
              <a:buClrTx/>
              <a:buSzPct val="100000"/>
              <a:buFont typeface="Arial"/>
              <a:buNone/>
              <a:tabLst/>
              <a:defRPr sz="2000" b="0" i="0" u="none" strike="noStrike" cap="none" spc="0" baseline="0">
                <a:solidFill>
                  <a:srgbClr val="000000"/>
                </a:solidFill>
                <a:uFillTx/>
                <a:latin typeface="+mn-lt"/>
                <a:ea typeface="+mn-ea"/>
                <a:cs typeface="+mn-cs"/>
                <a:sym typeface="Calibri"/>
              </a:defRPr>
            </a:lvl2pPr>
            <a:lvl3pPr marL="914400" marR="0" indent="0" algn="ctr" defTabSz="914400" rtl="0" eaLnBrk="1" latinLnBrk="0" hangingPunct="1">
              <a:lnSpc>
                <a:spcPct val="100000"/>
              </a:lnSpc>
              <a:spcBef>
                <a:spcPts val="700"/>
              </a:spcBef>
              <a:spcAft>
                <a:spcPts val="0"/>
              </a:spcAft>
              <a:buClrTx/>
              <a:buSzPct val="100000"/>
              <a:buFont typeface="Arial"/>
              <a:buNone/>
              <a:tabLst/>
              <a:defRPr sz="1800" b="0" i="0" u="none" strike="noStrike" cap="none" spc="0" baseline="0">
                <a:solidFill>
                  <a:srgbClr val="000000"/>
                </a:solidFill>
                <a:uFillTx/>
                <a:latin typeface="+mn-lt"/>
                <a:ea typeface="+mn-ea"/>
                <a:cs typeface="+mn-cs"/>
                <a:sym typeface="Calibri"/>
              </a:defRPr>
            </a:lvl3pPr>
            <a:lvl4pPr marL="13716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4pPr>
            <a:lvl5pPr marL="18288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5pPr>
            <a:lvl6pPr marL="22860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6pPr>
            <a:lvl7pPr marL="27432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7pPr>
            <a:lvl8pPr marL="32004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8pPr>
            <a:lvl9pPr marL="3657600" marR="0" indent="0" algn="ctr" defTabSz="914400" rtl="0" eaLnBrk="1" latinLnBrk="0" hangingPunct="1">
              <a:lnSpc>
                <a:spcPct val="100000"/>
              </a:lnSpc>
              <a:spcBef>
                <a:spcPts val="700"/>
              </a:spcBef>
              <a:spcAft>
                <a:spcPts val="0"/>
              </a:spcAft>
              <a:buClrTx/>
              <a:buSzPct val="100000"/>
              <a:buFont typeface="Arial"/>
              <a:buNone/>
              <a:tabLst/>
              <a:defRPr sz="1600" b="0" i="0" u="none" strike="noStrike" cap="none" spc="0" baseline="0">
                <a:solidFill>
                  <a:srgbClr val="000000"/>
                </a:solidFill>
                <a:uFillTx/>
                <a:latin typeface="+mn-lt"/>
                <a:ea typeface="+mn-ea"/>
                <a:cs typeface="+mn-cs"/>
                <a:sym typeface="Calibri"/>
              </a:defRPr>
            </a:lvl9pPr>
          </a:lstStyle>
          <a:p>
            <a:pPr>
              <a:spcBef>
                <a:spcPts val="0"/>
              </a:spcBef>
            </a:pPr>
            <a:r>
              <a:rPr lang="zh-CN" altLang="en-US" sz="1800" dirty="0">
                <a:latin typeface="楷体" panose="02010609060101010101" pitchFamily="49" charset="-122"/>
                <a:ea typeface="楷体" panose="02010609060101010101" pitchFamily="49" charset="-122"/>
                <a:cs typeface="Times New Roman" panose="02020603050405020304" pitchFamily="18" charset="0"/>
              </a:rPr>
              <a:t>张慧斌</a:t>
            </a:r>
            <a:endParaRPr lang="en-US" altLang="zh-CN" sz="1800" dirty="0">
              <a:latin typeface="楷体" panose="02010609060101010101" pitchFamily="49" charset="-122"/>
              <a:ea typeface="楷体" panose="02010609060101010101" pitchFamily="49" charset="-122"/>
              <a:cs typeface="Times New Roman" panose="02020603050405020304" pitchFamily="18" charset="0"/>
            </a:endParaRPr>
          </a:p>
          <a:p>
            <a:pPr>
              <a:spcBef>
                <a:spcPts val="0"/>
              </a:spcBef>
            </a:pPr>
            <a:r>
              <a:rPr lang="zh-CN" altLang="en-US" sz="1800" dirty="0">
                <a:latin typeface="楷体" panose="02010609060101010101" pitchFamily="49" charset="-122"/>
                <a:ea typeface="楷体" panose="02010609060101010101" pitchFamily="49" charset="-122"/>
                <a:cs typeface="Times New Roman" panose="02020603050405020304" pitchFamily="18" charset="0"/>
              </a:rPr>
              <a:t>代表</a:t>
            </a: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RICH</a:t>
            </a:r>
            <a:r>
              <a:rPr lang="zh-CN" altLang="en-US" sz="1800" dirty="0">
                <a:latin typeface="楷体" panose="02010609060101010101" pitchFamily="49" charset="-122"/>
                <a:ea typeface="楷体" panose="02010609060101010101" pitchFamily="49" charset="-122"/>
                <a:cs typeface="Times New Roman" panose="02020603050405020304" pitchFamily="18" charset="0"/>
              </a:rPr>
              <a:t>工作组</a:t>
            </a:r>
          </a:p>
        </p:txBody>
      </p:sp>
      <p:sp>
        <p:nvSpPr>
          <p:cNvPr id="5" name="文本框 4">
            <a:extLst>
              <a:ext uri="{FF2B5EF4-FFF2-40B4-BE49-F238E27FC236}">
                <a16:creationId xmlns:a16="http://schemas.microsoft.com/office/drawing/2014/main" id="{DF958370-B002-4B0E-95C3-58B0044E7F1F}"/>
              </a:ext>
            </a:extLst>
          </p:cNvPr>
          <p:cNvSpPr txBox="1"/>
          <p:nvPr/>
        </p:nvSpPr>
        <p:spPr>
          <a:xfrm>
            <a:off x="2267744" y="3649879"/>
            <a:ext cx="472552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zh-CN" altLang="en-US" sz="1600" dirty="0">
                <a:latin typeface="黑体" panose="02010609060101010101" pitchFamily="49" charset="-122"/>
                <a:ea typeface="黑体" panose="02010609060101010101" pitchFamily="49" charset="-122"/>
              </a:rPr>
              <a:t>第十三届全国先进气体探测器研讨会</a:t>
            </a:r>
          </a:p>
        </p:txBody>
      </p:sp>
    </p:spTree>
    <p:extLst>
      <p:ext uri="{BB962C8B-B14F-4D97-AF65-F5344CB8AC3E}">
        <p14:creationId xmlns:p14="http://schemas.microsoft.com/office/powerpoint/2010/main" val="2265926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AF0D4-8DC6-6DA3-BC89-813794552753}"/>
              </a:ext>
            </a:extLst>
          </p:cNvPr>
          <p:cNvSpPr>
            <a:spLocks noGrp="1"/>
          </p:cNvSpPr>
          <p:nvPr>
            <p:ph type="title"/>
          </p:nvPr>
        </p:nvSpPr>
        <p:spPr/>
        <p:txBody>
          <a:bodyPr/>
          <a:lstStyle/>
          <a:p>
            <a:r>
              <a:rPr lang="zh-CN" altLang="en-US" dirty="0"/>
              <a:t>宇宙线测试</a:t>
            </a:r>
          </a:p>
        </p:txBody>
      </p:sp>
      <p:sp>
        <p:nvSpPr>
          <p:cNvPr id="3" name="内容占位符 2">
            <a:extLst>
              <a:ext uri="{FF2B5EF4-FFF2-40B4-BE49-F238E27FC236}">
                <a16:creationId xmlns:a16="http://schemas.microsoft.com/office/drawing/2014/main" id="{462F8C53-8C86-23A7-9FA3-69C3CA07786F}"/>
              </a:ext>
            </a:extLst>
          </p:cNvPr>
          <p:cNvSpPr>
            <a:spLocks noGrp="1"/>
          </p:cNvSpPr>
          <p:nvPr>
            <p:ph idx="1"/>
          </p:nvPr>
        </p:nvSpPr>
        <p:spPr>
          <a:xfrm>
            <a:off x="457200" y="1203598"/>
            <a:ext cx="3145121" cy="3394472"/>
          </a:xfrm>
        </p:spPr>
        <p:txBody>
          <a:bodyPr/>
          <a:lstStyle/>
          <a:p>
            <a:r>
              <a:rPr lang="zh-CN" altLang="en-US" sz="1400" dirty="0"/>
              <a:t>使用纯化完成的</a:t>
            </a:r>
            <a:r>
              <a:rPr lang="en-US" altLang="zh-CN" sz="1400" dirty="0"/>
              <a:t>C</a:t>
            </a:r>
            <a:r>
              <a:rPr lang="en-US" altLang="zh-CN" sz="1400" baseline="-25000" dirty="0"/>
              <a:t>6</a:t>
            </a:r>
            <a:r>
              <a:rPr lang="en-US" altLang="zh-CN" sz="1400" dirty="0"/>
              <a:t>F</a:t>
            </a:r>
            <a:r>
              <a:rPr lang="en-US" altLang="zh-CN" sz="1400" baseline="-25000" dirty="0"/>
              <a:t>14</a:t>
            </a:r>
            <a:r>
              <a:rPr lang="zh-CN" altLang="en-US" sz="1400" dirty="0"/>
              <a:t>和石英分别作为辐射体，进行宇宙线测试</a:t>
            </a:r>
            <a:endParaRPr lang="en-US" altLang="zh-CN" sz="1400" dirty="0"/>
          </a:p>
          <a:p>
            <a:r>
              <a:rPr lang="zh-CN" altLang="en-US" sz="1400" dirty="0"/>
              <a:t>使用</a:t>
            </a:r>
            <a:r>
              <a:rPr lang="en-US" altLang="zh-CN" sz="1400" dirty="0"/>
              <a:t>DMM</a:t>
            </a:r>
            <a:r>
              <a:rPr lang="zh-CN" altLang="en-US" sz="1400" dirty="0"/>
              <a:t>探测器作为读出阳极</a:t>
            </a:r>
          </a:p>
        </p:txBody>
      </p:sp>
      <p:sp>
        <p:nvSpPr>
          <p:cNvPr id="4" name="灯片编号占位符 3">
            <a:extLst>
              <a:ext uri="{FF2B5EF4-FFF2-40B4-BE49-F238E27FC236}">
                <a16:creationId xmlns:a16="http://schemas.microsoft.com/office/drawing/2014/main" id="{AE9037D0-27F3-2298-0790-54C4B51D7052}"/>
              </a:ext>
            </a:extLst>
          </p:cNvPr>
          <p:cNvSpPr>
            <a:spLocks noGrp="1"/>
          </p:cNvSpPr>
          <p:nvPr>
            <p:ph type="sldNum" sz="quarter" idx="12"/>
          </p:nvPr>
        </p:nvSpPr>
        <p:spPr/>
        <p:txBody>
          <a:bodyPr/>
          <a:lstStyle/>
          <a:p>
            <a:fld id="{B868A996-D89B-40E8-B2C1-E0E001F46DB0}" type="slidenum">
              <a:rPr lang="zh-CN" altLang="en-US" smtClean="0"/>
              <a:pPr/>
              <a:t>10</a:t>
            </a:fld>
            <a:endParaRPr lang="zh-CN" altLang="en-US"/>
          </a:p>
        </p:txBody>
      </p:sp>
      <p:pic>
        <p:nvPicPr>
          <p:cNvPr id="5" name="图片 4">
            <a:extLst>
              <a:ext uri="{FF2B5EF4-FFF2-40B4-BE49-F238E27FC236}">
                <a16:creationId xmlns:a16="http://schemas.microsoft.com/office/drawing/2014/main" id="{803E4B0C-DCFC-0462-F831-60945EFC4243}"/>
              </a:ext>
            </a:extLst>
          </p:cNvPr>
          <p:cNvPicPr>
            <a:picLocks noChangeAspect="1"/>
          </p:cNvPicPr>
          <p:nvPr/>
        </p:nvPicPr>
        <p:blipFill>
          <a:blip r:embed="rId2"/>
          <a:stretch>
            <a:fillRect/>
          </a:stretch>
        </p:blipFill>
        <p:spPr>
          <a:xfrm>
            <a:off x="5014156" y="205464"/>
            <a:ext cx="3395766" cy="4523624"/>
          </a:xfrm>
          <a:prstGeom prst="rect">
            <a:avLst/>
          </a:prstGeom>
        </p:spPr>
      </p:pic>
      <p:sp>
        <p:nvSpPr>
          <p:cNvPr id="6" name="矩形 5">
            <a:extLst>
              <a:ext uri="{FF2B5EF4-FFF2-40B4-BE49-F238E27FC236}">
                <a16:creationId xmlns:a16="http://schemas.microsoft.com/office/drawing/2014/main" id="{E76EBAFF-470E-6ADC-985F-E5C11386DA4D}"/>
              </a:ext>
            </a:extLst>
          </p:cNvPr>
          <p:cNvSpPr/>
          <p:nvPr/>
        </p:nvSpPr>
        <p:spPr bwMode="auto">
          <a:xfrm>
            <a:off x="5734236" y="499786"/>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8" name="直接箭头连接符 7">
            <a:extLst>
              <a:ext uri="{FF2B5EF4-FFF2-40B4-BE49-F238E27FC236}">
                <a16:creationId xmlns:a16="http://schemas.microsoft.com/office/drawing/2014/main" id="{D47BA2CD-FEB4-03A8-FBBC-FED5E10F037F}"/>
              </a:ext>
            </a:extLst>
          </p:cNvPr>
          <p:cNvCxnSpPr>
            <a:cxnSpLocks/>
            <a:stCxn id="10" idx="3"/>
            <a:endCxn id="6" idx="1"/>
          </p:cNvCxnSpPr>
          <p:nvPr/>
        </p:nvCxnSpPr>
        <p:spPr bwMode="auto">
          <a:xfrm flipV="1">
            <a:off x="4584419" y="648794"/>
            <a:ext cx="1149817" cy="4261"/>
          </a:xfrm>
          <a:prstGeom prst="straightConnector1">
            <a:avLst/>
          </a:prstGeom>
          <a:noFill/>
          <a:ln w="38100" cap="flat" cmpd="sng" algn="ctr">
            <a:solidFill>
              <a:srgbClr val="00B0F0"/>
            </a:solidFill>
            <a:prstDash val="solid"/>
            <a:round/>
            <a:headEnd type="none" w="med" len="med"/>
            <a:tailEnd type="triangle"/>
          </a:ln>
          <a:effectLst/>
        </p:spPr>
      </p:cxnSp>
      <p:sp>
        <p:nvSpPr>
          <p:cNvPr id="10" name="文本框 9">
            <a:extLst>
              <a:ext uri="{FF2B5EF4-FFF2-40B4-BE49-F238E27FC236}">
                <a16:creationId xmlns:a16="http://schemas.microsoft.com/office/drawing/2014/main" id="{E8609268-380F-D514-B19D-49E36EE0E4B6}"/>
              </a:ext>
            </a:extLst>
          </p:cNvPr>
          <p:cNvSpPr txBox="1"/>
          <p:nvPr/>
        </p:nvSpPr>
        <p:spPr>
          <a:xfrm>
            <a:off x="4056832" y="487531"/>
            <a:ext cx="543739" cy="307777"/>
          </a:xfrm>
          <a:prstGeom prst="rect">
            <a:avLst/>
          </a:prstGeom>
          <a:noFill/>
        </p:spPr>
        <p:txBody>
          <a:bodyPr wrap="square" rtlCol="0">
            <a:spAutoFit/>
          </a:bodyPr>
          <a:lstStyle/>
          <a:p>
            <a:r>
              <a:rPr lang="zh-CN" altLang="en-US" sz="1400" dirty="0">
                <a:latin typeface="黑体" panose="02010609060101010101" pitchFamily="49" charset="-122"/>
                <a:ea typeface="黑体" panose="02010609060101010101" pitchFamily="49" charset="-122"/>
              </a:rPr>
              <a:t>触发</a:t>
            </a:r>
          </a:p>
        </p:txBody>
      </p:sp>
      <p:sp>
        <p:nvSpPr>
          <p:cNvPr id="14" name="矩形 13">
            <a:extLst>
              <a:ext uri="{FF2B5EF4-FFF2-40B4-BE49-F238E27FC236}">
                <a16:creationId xmlns:a16="http://schemas.microsoft.com/office/drawing/2014/main" id="{172DE990-6A14-E8F7-3F46-BBAF65DA2B8A}"/>
              </a:ext>
            </a:extLst>
          </p:cNvPr>
          <p:cNvSpPr/>
          <p:nvPr/>
        </p:nvSpPr>
        <p:spPr bwMode="auto">
          <a:xfrm>
            <a:off x="5734236" y="880871"/>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5" name="直接箭头连接符 14">
            <a:extLst>
              <a:ext uri="{FF2B5EF4-FFF2-40B4-BE49-F238E27FC236}">
                <a16:creationId xmlns:a16="http://schemas.microsoft.com/office/drawing/2014/main" id="{5854BB5B-9CC7-B16D-8541-B3660498FFC4}"/>
              </a:ext>
            </a:extLst>
          </p:cNvPr>
          <p:cNvCxnSpPr>
            <a:cxnSpLocks/>
            <a:stCxn id="16" idx="3"/>
            <a:endCxn id="14" idx="1"/>
          </p:cNvCxnSpPr>
          <p:nvPr/>
        </p:nvCxnSpPr>
        <p:spPr bwMode="auto">
          <a:xfrm flipV="1">
            <a:off x="4567195" y="1029879"/>
            <a:ext cx="1167041" cy="1"/>
          </a:xfrm>
          <a:prstGeom prst="straightConnector1">
            <a:avLst/>
          </a:prstGeom>
          <a:noFill/>
          <a:ln w="38100" cap="flat" cmpd="sng" algn="ctr">
            <a:solidFill>
              <a:srgbClr val="00B0F0"/>
            </a:solidFill>
            <a:prstDash val="solid"/>
            <a:round/>
            <a:headEnd type="none" w="med" len="med"/>
            <a:tailEnd type="triangle"/>
          </a:ln>
          <a:effectLst/>
        </p:spPr>
      </p:cxnSp>
      <p:sp>
        <p:nvSpPr>
          <p:cNvPr id="16" name="文本框 15">
            <a:extLst>
              <a:ext uri="{FF2B5EF4-FFF2-40B4-BE49-F238E27FC236}">
                <a16:creationId xmlns:a16="http://schemas.microsoft.com/office/drawing/2014/main" id="{2D494263-4E21-4796-AB43-094AACFA16A0}"/>
              </a:ext>
            </a:extLst>
          </p:cNvPr>
          <p:cNvSpPr txBox="1"/>
          <p:nvPr/>
        </p:nvSpPr>
        <p:spPr>
          <a:xfrm>
            <a:off x="3591532" y="872876"/>
            <a:ext cx="1005532"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Tracker 1,2</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矩形 16">
            <a:extLst>
              <a:ext uri="{FF2B5EF4-FFF2-40B4-BE49-F238E27FC236}">
                <a16:creationId xmlns:a16="http://schemas.microsoft.com/office/drawing/2014/main" id="{AC14AD39-5354-F6C6-BFD9-31BD140CBEE2}"/>
              </a:ext>
            </a:extLst>
          </p:cNvPr>
          <p:cNvSpPr/>
          <p:nvPr/>
        </p:nvSpPr>
        <p:spPr bwMode="auto">
          <a:xfrm>
            <a:off x="5734236" y="1776761"/>
            <a:ext cx="1584176" cy="936104"/>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18" name="直接箭头连接符 17">
            <a:extLst>
              <a:ext uri="{FF2B5EF4-FFF2-40B4-BE49-F238E27FC236}">
                <a16:creationId xmlns:a16="http://schemas.microsoft.com/office/drawing/2014/main" id="{3DC58B46-DF50-0A9B-3F32-5C529E327F57}"/>
              </a:ext>
            </a:extLst>
          </p:cNvPr>
          <p:cNvCxnSpPr>
            <a:cxnSpLocks/>
            <a:stCxn id="19" idx="3"/>
            <a:endCxn id="17" idx="1"/>
          </p:cNvCxnSpPr>
          <p:nvPr/>
        </p:nvCxnSpPr>
        <p:spPr bwMode="auto">
          <a:xfrm flipV="1">
            <a:off x="4568152" y="2254801"/>
            <a:ext cx="1166084" cy="0"/>
          </a:xfrm>
          <a:prstGeom prst="straightConnector1">
            <a:avLst/>
          </a:prstGeom>
          <a:noFill/>
          <a:ln w="38100" cap="flat" cmpd="sng" algn="ctr">
            <a:solidFill>
              <a:srgbClr val="00B0F0"/>
            </a:solidFill>
            <a:prstDash val="solid"/>
            <a:round/>
            <a:headEnd type="none" w="med" len="med"/>
            <a:tailEnd type="triangle"/>
          </a:ln>
          <a:effectLst/>
        </p:spPr>
      </p:cxnSp>
      <p:sp>
        <p:nvSpPr>
          <p:cNvPr id="19" name="文本框 18">
            <a:extLst>
              <a:ext uri="{FF2B5EF4-FFF2-40B4-BE49-F238E27FC236}">
                <a16:creationId xmlns:a16="http://schemas.microsoft.com/office/drawing/2014/main" id="{70140121-F03A-3342-66E5-905405F09767}"/>
              </a:ext>
            </a:extLst>
          </p:cNvPr>
          <p:cNvSpPr txBox="1"/>
          <p:nvPr/>
        </p:nvSpPr>
        <p:spPr>
          <a:xfrm>
            <a:off x="3623721" y="2090924"/>
            <a:ext cx="973343"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RICH</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样机</a:t>
            </a:r>
          </a:p>
        </p:txBody>
      </p:sp>
      <p:sp>
        <p:nvSpPr>
          <p:cNvPr id="25" name="矩形 24">
            <a:extLst>
              <a:ext uri="{FF2B5EF4-FFF2-40B4-BE49-F238E27FC236}">
                <a16:creationId xmlns:a16="http://schemas.microsoft.com/office/drawing/2014/main" id="{B9C181C5-D6FC-3F0F-5685-412C940193DA}"/>
              </a:ext>
            </a:extLst>
          </p:cNvPr>
          <p:cNvSpPr/>
          <p:nvPr/>
        </p:nvSpPr>
        <p:spPr bwMode="auto">
          <a:xfrm>
            <a:off x="5734236" y="3218799"/>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26" name="直接箭头连接符 25">
            <a:extLst>
              <a:ext uri="{FF2B5EF4-FFF2-40B4-BE49-F238E27FC236}">
                <a16:creationId xmlns:a16="http://schemas.microsoft.com/office/drawing/2014/main" id="{83C01FEB-C9B6-40B2-DE61-E175C79C2049}"/>
              </a:ext>
            </a:extLst>
          </p:cNvPr>
          <p:cNvCxnSpPr>
            <a:cxnSpLocks/>
            <a:stCxn id="27" idx="3"/>
            <a:endCxn id="25" idx="1"/>
          </p:cNvCxnSpPr>
          <p:nvPr/>
        </p:nvCxnSpPr>
        <p:spPr bwMode="auto">
          <a:xfrm flipV="1">
            <a:off x="4529729" y="3367807"/>
            <a:ext cx="1204507" cy="0"/>
          </a:xfrm>
          <a:prstGeom prst="straightConnector1">
            <a:avLst/>
          </a:prstGeom>
          <a:noFill/>
          <a:ln w="38100" cap="flat" cmpd="sng" algn="ctr">
            <a:solidFill>
              <a:srgbClr val="00B0F0"/>
            </a:solidFill>
            <a:prstDash val="solid"/>
            <a:round/>
            <a:headEnd type="none" w="med" len="med"/>
            <a:tailEnd type="triangle"/>
          </a:ln>
          <a:effectLst/>
        </p:spPr>
      </p:cxnSp>
      <p:sp>
        <p:nvSpPr>
          <p:cNvPr id="27" name="文本框 26">
            <a:extLst>
              <a:ext uri="{FF2B5EF4-FFF2-40B4-BE49-F238E27FC236}">
                <a16:creationId xmlns:a16="http://schemas.microsoft.com/office/drawing/2014/main" id="{B820D419-9A65-53F6-6AEA-6A0EC2833BC8}"/>
              </a:ext>
            </a:extLst>
          </p:cNvPr>
          <p:cNvSpPr txBox="1"/>
          <p:nvPr/>
        </p:nvSpPr>
        <p:spPr>
          <a:xfrm>
            <a:off x="3554066" y="3210805"/>
            <a:ext cx="1005532" cy="307777"/>
          </a:xfrm>
          <a:prstGeom prst="rect">
            <a:avLst/>
          </a:prstGeom>
          <a:noFill/>
        </p:spPr>
        <p:txBody>
          <a:bodyPr wrap="square" rtlCol="0">
            <a:spAutoFit/>
          </a:bodyPr>
          <a:lstStyle/>
          <a:p>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Tracker 3,4</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73" name="组合 72">
            <a:extLst>
              <a:ext uri="{FF2B5EF4-FFF2-40B4-BE49-F238E27FC236}">
                <a16:creationId xmlns:a16="http://schemas.microsoft.com/office/drawing/2014/main" id="{16D87779-9293-CFD9-C802-E54CAB6A20AC}"/>
              </a:ext>
            </a:extLst>
          </p:cNvPr>
          <p:cNvGrpSpPr/>
          <p:nvPr/>
        </p:nvGrpSpPr>
        <p:grpSpPr>
          <a:xfrm>
            <a:off x="734078" y="2109367"/>
            <a:ext cx="2229291" cy="2729230"/>
            <a:chOff x="3970715" y="1358781"/>
            <a:chExt cx="2901552" cy="3879117"/>
          </a:xfrm>
        </p:grpSpPr>
        <p:grpSp>
          <p:nvGrpSpPr>
            <p:cNvPr id="74" name="组合 73">
              <a:extLst>
                <a:ext uri="{FF2B5EF4-FFF2-40B4-BE49-F238E27FC236}">
                  <a16:creationId xmlns:a16="http://schemas.microsoft.com/office/drawing/2014/main" id="{A39849C0-1795-77A5-B8BE-E2CB5EF1F8E4}"/>
                </a:ext>
              </a:extLst>
            </p:cNvPr>
            <p:cNvGrpSpPr/>
            <p:nvPr/>
          </p:nvGrpSpPr>
          <p:grpSpPr>
            <a:xfrm>
              <a:off x="3970715" y="1358781"/>
              <a:ext cx="2901552" cy="3879117"/>
              <a:chOff x="4142740" y="31032"/>
              <a:chExt cx="3022828" cy="3906912"/>
            </a:xfrm>
          </p:grpSpPr>
          <p:pic>
            <p:nvPicPr>
              <p:cNvPr id="79" name="图片 78">
                <a:extLst>
                  <a:ext uri="{FF2B5EF4-FFF2-40B4-BE49-F238E27FC236}">
                    <a16:creationId xmlns:a16="http://schemas.microsoft.com/office/drawing/2014/main" id="{03F85EE4-9B26-B0E9-19C0-2CD95D70EDD6}"/>
                  </a:ext>
                </a:extLst>
              </p:cNvPr>
              <p:cNvPicPr>
                <a:picLocks noChangeAspect="1"/>
              </p:cNvPicPr>
              <p:nvPr/>
            </p:nvPicPr>
            <p:blipFill>
              <a:blip r:embed="rId3"/>
              <a:stretch>
                <a:fillRect/>
              </a:stretch>
            </p:blipFill>
            <p:spPr>
              <a:xfrm>
                <a:off x="4142740" y="31032"/>
                <a:ext cx="3022828" cy="3906912"/>
              </a:xfrm>
              <a:prstGeom prst="rect">
                <a:avLst/>
              </a:prstGeom>
            </p:spPr>
          </p:pic>
          <p:sp>
            <p:nvSpPr>
              <p:cNvPr id="80" name="文本框 79">
                <a:extLst>
                  <a:ext uri="{FF2B5EF4-FFF2-40B4-BE49-F238E27FC236}">
                    <a16:creationId xmlns:a16="http://schemas.microsoft.com/office/drawing/2014/main" id="{B469B247-5C24-F511-CC4F-4954934D0FFE}"/>
                  </a:ext>
                </a:extLst>
              </p:cNvPr>
              <p:cNvSpPr txBox="1"/>
              <p:nvPr/>
            </p:nvSpPr>
            <p:spPr>
              <a:xfrm>
                <a:off x="6574971" y="2629989"/>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T1</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81" name="文本框 80">
                <a:extLst>
                  <a:ext uri="{FF2B5EF4-FFF2-40B4-BE49-F238E27FC236}">
                    <a16:creationId xmlns:a16="http://schemas.microsoft.com/office/drawing/2014/main" id="{82F268FF-B6F4-23AC-7609-37953CE78D27}"/>
                  </a:ext>
                </a:extLst>
              </p:cNvPr>
              <p:cNvSpPr txBox="1"/>
              <p:nvPr/>
            </p:nvSpPr>
            <p:spPr>
              <a:xfrm>
                <a:off x="6505303" y="826500"/>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T3</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82" name="文本框 81">
                <a:extLst>
                  <a:ext uri="{FF2B5EF4-FFF2-40B4-BE49-F238E27FC236}">
                    <a16:creationId xmlns:a16="http://schemas.microsoft.com/office/drawing/2014/main" id="{A7887BCE-CE9D-AE0E-5665-61EC31C6B1CC}"/>
                  </a:ext>
                </a:extLst>
              </p:cNvPr>
              <p:cNvSpPr txBox="1"/>
              <p:nvPr/>
            </p:nvSpPr>
            <p:spPr>
              <a:xfrm>
                <a:off x="6505303" y="618482"/>
                <a:ext cx="34769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T4</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sp>
            <p:nvSpPr>
              <p:cNvPr id="83" name="文本框 82">
                <a:extLst>
                  <a:ext uri="{FF2B5EF4-FFF2-40B4-BE49-F238E27FC236}">
                    <a16:creationId xmlns:a16="http://schemas.microsoft.com/office/drawing/2014/main" id="{E3EE062D-4AFF-A89C-3B78-CEF5F0BCA348}"/>
                  </a:ext>
                </a:extLst>
              </p:cNvPr>
              <p:cNvSpPr txBox="1"/>
              <p:nvPr/>
            </p:nvSpPr>
            <p:spPr>
              <a:xfrm>
                <a:off x="6409509" y="1667971"/>
                <a:ext cx="528056" cy="2557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RICH</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grpSp>
        <p:cxnSp>
          <p:nvCxnSpPr>
            <p:cNvPr id="75" name="直接箭头连接符 74">
              <a:extLst>
                <a:ext uri="{FF2B5EF4-FFF2-40B4-BE49-F238E27FC236}">
                  <a16:creationId xmlns:a16="http://schemas.microsoft.com/office/drawing/2014/main" id="{AD778104-580B-4FB8-7074-745D2CA7664B}"/>
                </a:ext>
              </a:extLst>
            </p:cNvPr>
            <p:cNvCxnSpPr/>
            <p:nvPr/>
          </p:nvCxnSpPr>
          <p:spPr>
            <a:xfrm>
              <a:off x="4763589" y="4380411"/>
              <a:ext cx="1541776" cy="0"/>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76" name="文本框 75">
              <a:extLst>
                <a:ext uri="{FF2B5EF4-FFF2-40B4-BE49-F238E27FC236}">
                  <a16:creationId xmlns:a16="http://schemas.microsoft.com/office/drawing/2014/main" id="{35A8EEEE-1721-4475-BB4F-164226AEFE43}"/>
                </a:ext>
              </a:extLst>
            </p:cNvPr>
            <p:cNvSpPr txBox="1"/>
            <p:nvPr/>
          </p:nvSpPr>
          <p:spPr>
            <a:xfrm>
              <a:off x="5168030" y="4152602"/>
              <a:ext cx="59503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160mm</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cxnSp>
          <p:nvCxnSpPr>
            <p:cNvPr id="77" name="直接箭头连接符 76">
              <a:extLst>
                <a:ext uri="{FF2B5EF4-FFF2-40B4-BE49-F238E27FC236}">
                  <a16:creationId xmlns:a16="http://schemas.microsoft.com/office/drawing/2014/main" id="{A80A66E7-57E5-FF16-97FC-BCFBF38249D2}"/>
                </a:ext>
              </a:extLst>
            </p:cNvPr>
            <p:cNvCxnSpPr>
              <a:cxnSpLocks/>
            </p:cNvCxnSpPr>
            <p:nvPr/>
          </p:nvCxnSpPr>
          <p:spPr>
            <a:xfrm flipV="1">
              <a:off x="4650020" y="2148590"/>
              <a:ext cx="0" cy="1982718"/>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78" name="文本框 77">
              <a:extLst>
                <a:ext uri="{FF2B5EF4-FFF2-40B4-BE49-F238E27FC236}">
                  <a16:creationId xmlns:a16="http://schemas.microsoft.com/office/drawing/2014/main" id="{B93A3FD8-73AA-F799-60A1-EF8758821B04}"/>
                </a:ext>
              </a:extLst>
            </p:cNvPr>
            <p:cNvSpPr txBox="1"/>
            <p:nvPr/>
          </p:nvSpPr>
          <p:spPr>
            <a:xfrm rot="16200000">
              <a:off x="4256706" y="3033378"/>
              <a:ext cx="59503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Times New Roman"/>
                  <a:ea typeface="楷体"/>
                </a:rPr>
                <a:t>741mm</a:t>
              </a:r>
              <a:endParaRPr kumimoji="0" lang="zh-CN" altLang="en-US" sz="1050" b="0" i="0" u="none" strike="noStrike" kern="0" cap="none" spc="0" normalizeH="0" baseline="0" noProof="0" dirty="0">
                <a:ln>
                  <a:noFill/>
                </a:ln>
                <a:solidFill>
                  <a:prstClr val="black"/>
                </a:solidFill>
                <a:effectLst/>
                <a:uLnTx/>
                <a:uFillTx/>
                <a:latin typeface="Times New Roman"/>
                <a:ea typeface="楷体"/>
              </a:endParaRPr>
            </a:p>
          </p:txBody>
        </p:sp>
      </p:grpSp>
      <p:sp>
        <p:nvSpPr>
          <p:cNvPr id="84" name="矩形 83">
            <a:extLst>
              <a:ext uri="{FF2B5EF4-FFF2-40B4-BE49-F238E27FC236}">
                <a16:creationId xmlns:a16="http://schemas.microsoft.com/office/drawing/2014/main" id="{2849C1EA-180F-76C8-5BA2-248B9A68E1D8}"/>
              </a:ext>
            </a:extLst>
          </p:cNvPr>
          <p:cNvSpPr/>
          <p:nvPr/>
        </p:nvSpPr>
        <p:spPr bwMode="auto">
          <a:xfrm>
            <a:off x="5734283" y="3813898"/>
            <a:ext cx="1584176" cy="29178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Gulim" pitchFamily="34" charset="-127"/>
              <a:ea typeface="Gulim" pitchFamily="34" charset="-127"/>
            </a:endParaRPr>
          </a:p>
        </p:txBody>
      </p:sp>
      <p:cxnSp>
        <p:nvCxnSpPr>
          <p:cNvPr id="85" name="直接箭头连接符 84">
            <a:extLst>
              <a:ext uri="{FF2B5EF4-FFF2-40B4-BE49-F238E27FC236}">
                <a16:creationId xmlns:a16="http://schemas.microsoft.com/office/drawing/2014/main" id="{BEEE3194-136C-BC52-2E9F-1BD1703E7E02}"/>
              </a:ext>
            </a:extLst>
          </p:cNvPr>
          <p:cNvCxnSpPr>
            <a:cxnSpLocks/>
            <a:stCxn id="86" idx="3"/>
            <a:endCxn id="84" idx="1"/>
          </p:cNvCxnSpPr>
          <p:nvPr/>
        </p:nvCxnSpPr>
        <p:spPr bwMode="auto">
          <a:xfrm flipV="1">
            <a:off x="4584466" y="3962906"/>
            <a:ext cx="1149817" cy="4261"/>
          </a:xfrm>
          <a:prstGeom prst="straightConnector1">
            <a:avLst/>
          </a:prstGeom>
          <a:noFill/>
          <a:ln w="38100" cap="flat" cmpd="sng" algn="ctr">
            <a:solidFill>
              <a:srgbClr val="00B0F0"/>
            </a:solidFill>
            <a:prstDash val="solid"/>
            <a:round/>
            <a:headEnd type="none" w="med" len="med"/>
            <a:tailEnd type="triangle"/>
          </a:ln>
          <a:effectLst/>
        </p:spPr>
      </p:cxnSp>
      <p:sp>
        <p:nvSpPr>
          <p:cNvPr id="86" name="文本框 85">
            <a:extLst>
              <a:ext uri="{FF2B5EF4-FFF2-40B4-BE49-F238E27FC236}">
                <a16:creationId xmlns:a16="http://schemas.microsoft.com/office/drawing/2014/main" id="{22E47DB9-D44C-FB6D-5F19-FBFF8F4DFFDF}"/>
              </a:ext>
            </a:extLst>
          </p:cNvPr>
          <p:cNvSpPr txBox="1"/>
          <p:nvPr/>
        </p:nvSpPr>
        <p:spPr>
          <a:xfrm>
            <a:off x="4056879" y="3801643"/>
            <a:ext cx="543739" cy="307777"/>
          </a:xfrm>
          <a:prstGeom prst="rect">
            <a:avLst/>
          </a:prstGeom>
          <a:noFill/>
        </p:spPr>
        <p:txBody>
          <a:bodyPr wrap="square" rtlCol="0">
            <a:spAutoFit/>
          </a:bodyPr>
          <a:lstStyle/>
          <a:p>
            <a:r>
              <a:rPr lang="zh-CN" altLang="en-US" sz="1400" dirty="0">
                <a:latin typeface="黑体" panose="02010609060101010101" pitchFamily="49" charset="-122"/>
                <a:ea typeface="黑体" panose="02010609060101010101" pitchFamily="49" charset="-122"/>
              </a:rPr>
              <a:t>触发</a:t>
            </a:r>
          </a:p>
        </p:txBody>
      </p:sp>
    </p:spTree>
    <p:extLst>
      <p:ext uri="{BB962C8B-B14F-4D97-AF65-F5344CB8AC3E}">
        <p14:creationId xmlns:p14="http://schemas.microsoft.com/office/powerpoint/2010/main" val="3182632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7EBC57-3A3C-D3D3-5AE6-49B84A69BC57}"/>
              </a:ext>
            </a:extLst>
          </p:cNvPr>
          <p:cNvSpPr>
            <a:spLocks noGrp="1"/>
          </p:cNvSpPr>
          <p:nvPr>
            <p:ph type="title"/>
          </p:nvPr>
        </p:nvSpPr>
        <p:spPr/>
        <p:txBody>
          <a:bodyPr/>
          <a:lstStyle/>
          <a:p>
            <a:r>
              <a:rPr lang="zh-CN" altLang="en-US" dirty="0"/>
              <a:t>石英辐射体测试结果</a:t>
            </a:r>
          </a:p>
        </p:txBody>
      </p:sp>
      <p:sp>
        <p:nvSpPr>
          <p:cNvPr id="3" name="内容占位符 2">
            <a:extLst>
              <a:ext uri="{FF2B5EF4-FFF2-40B4-BE49-F238E27FC236}">
                <a16:creationId xmlns:a16="http://schemas.microsoft.com/office/drawing/2014/main" id="{6441EE7C-CCC8-2C28-2A4E-40355248B874}"/>
              </a:ext>
            </a:extLst>
          </p:cNvPr>
          <p:cNvSpPr>
            <a:spLocks noGrp="1"/>
          </p:cNvSpPr>
          <p:nvPr>
            <p:ph idx="1"/>
          </p:nvPr>
        </p:nvSpPr>
        <p:spPr/>
        <p:txBody>
          <a:bodyPr/>
          <a:lstStyle/>
          <a:p>
            <a:r>
              <a:rPr lang="zh-CN" altLang="en-US" dirty="0"/>
              <a:t>探测器倾斜</a:t>
            </a:r>
            <a:r>
              <a:rPr lang="en-US" altLang="zh-CN" dirty="0"/>
              <a:t>30</a:t>
            </a:r>
            <a:r>
              <a:rPr lang="zh-CN" altLang="en-US" dirty="0"/>
              <a:t>度角</a:t>
            </a:r>
            <a:endParaRPr lang="en-US" altLang="zh-CN" dirty="0"/>
          </a:p>
          <a:p>
            <a:r>
              <a:rPr lang="zh-CN" altLang="en-US" dirty="0"/>
              <a:t>测得光子数</a:t>
            </a:r>
            <a:r>
              <a:rPr lang="en-US" altLang="zh-CN" dirty="0"/>
              <a:t>1.02+-0.06</a:t>
            </a:r>
          </a:p>
          <a:p>
            <a:pPr lvl="1"/>
            <a:r>
              <a:rPr lang="zh-CN" altLang="en-US" dirty="0"/>
              <a:t>两个月后降为</a:t>
            </a:r>
            <a:r>
              <a:rPr lang="en-US" altLang="zh-CN" dirty="0"/>
              <a:t>0.63+-0.04 </a:t>
            </a:r>
            <a:endParaRPr lang="zh-CN" altLang="en-US" dirty="0"/>
          </a:p>
        </p:txBody>
      </p:sp>
      <p:sp>
        <p:nvSpPr>
          <p:cNvPr id="4" name="灯片编号占位符 3">
            <a:extLst>
              <a:ext uri="{FF2B5EF4-FFF2-40B4-BE49-F238E27FC236}">
                <a16:creationId xmlns:a16="http://schemas.microsoft.com/office/drawing/2014/main" id="{13262CAF-03E6-40DA-7761-B87A51B60D66}"/>
              </a:ext>
            </a:extLst>
          </p:cNvPr>
          <p:cNvSpPr>
            <a:spLocks noGrp="1"/>
          </p:cNvSpPr>
          <p:nvPr>
            <p:ph type="sldNum" sz="quarter" idx="12"/>
          </p:nvPr>
        </p:nvSpPr>
        <p:spPr/>
        <p:txBody>
          <a:bodyPr/>
          <a:lstStyle/>
          <a:p>
            <a:fld id="{B868A996-D89B-40E8-B2C1-E0E001F46DB0}" type="slidenum">
              <a:rPr lang="zh-CN" altLang="en-US" smtClean="0"/>
              <a:pPr/>
              <a:t>11</a:t>
            </a:fld>
            <a:endParaRPr lang="zh-CN" altLang="en-US"/>
          </a:p>
        </p:txBody>
      </p:sp>
      <p:pic>
        <p:nvPicPr>
          <p:cNvPr id="5" name="图片 4">
            <a:extLst>
              <a:ext uri="{FF2B5EF4-FFF2-40B4-BE49-F238E27FC236}">
                <a16:creationId xmlns:a16="http://schemas.microsoft.com/office/drawing/2014/main" id="{6343BA43-06BD-A2F9-1C06-FAAC9B13C381}"/>
              </a:ext>
            </a:extLst>
          </p:cNvPr>
          <p:cNvPicPr>
            <a:picLocks noChangeAspect="1"/>
          </p:cNvPicPr>
          <p:nvPr/>
        </p:nvPicPr>
        <p:blipFill rotWithShape="1">
          <a:blip r:embed="rId2"/>
          <a:srcRect l="1403"/>
          <a:stretch/>
        </p:blipFill>
        <p:spPr>
          <a:xfrm>
            <a:off x="1043608" y="2184134"/>
            <a:ext cx="3111668" cy="2223407"/>
          </a:xfrm>
          <a:prstGeom prst="rect">
            <a:avLst/>
          </a:prstGeom>
        </p:spPr>
      </p:pic>
      <p:pic>
        <p:nvPicPr>
          <p:cNvPr id="6" name="图片 5">
            <a:extLst>
              <a:ext uri="{FF2B5EF4-FFF2-40B4-BE49-F238E27FC236}">
                <a16:creationId xmlns:a16="http://schemas.microsoft.com/office/drawing/2014/main" id="{A4BA2DE7-A07B-C231-CAB4-8C5841DE77E2}"/>
              </a:ext>
            </a:extLst>
          </p:cNvPr>
          <p:cNvPicPr>
            <a:picLocks noChangeAspect="1"/>
          </p:cNvPicPr>
          <p:nvPr/>
        </p:nvPicPr>
        <p:blipFill>
          <a:blip r:embed="rId3"/>
          <a:stretch>
            <a:fillRect/>
          </a:stretch>
        </p:blipFill>
        <p:spPr>
          <a:xfrm>
            <a:off x="5436096" y="2094970"/>
            <a:ext cx="2994126" cy="2422573"/>
          </a:xfrm>
          <a:prstGeom prst="rect">
            <a:avLst/>
          </a:prstGeom>
        </p:spPr>
      </p:pic>
      <p:sp>
        <p:nvSpPr>
          <p:cNvPr id="7" name="文本框 6">
            <a:extLst>
              <a:ext uri="{FF2B5EF4-FFF2-40B4-BE49-F238E27FC236}">
                <a16:creationId xmlns:a16="http://schemas.microsoft.com/office/drawing/2014/main" id="{D39077E0-6868-2A73-95AA-8F594899E868}"/>
              </a:ext>
            </a:extLst>
          </p:cNvPr>
          <p:cNvSpPr txBox="1"/>
          <p:nvPr/>
        </p:nvSpPr>
        <p:spPr>
          <a:xfrm>
            <a:off x="1979712" y="4360845"/>
            <a:ext cx="1531188" cy="253916"/>
          </a:xfrm>
          <a:prstGeom prst="rect">
            <a:avLst/>
          </a:prstGeom>
          <a:noFill/>
        </p:spPr>
        <p:txBody>
          <a:bodyPr wrap="none" rtlCol="0">
            <a:spAutoFit/>
          </a:bodyPr>
          <a:lstStyle/>
          <a:p>
            <a:pPr eaLnBrk="1" fontAlgn="auto" hangingPunct="1">
              <a:spcBef>
                <a:spcPts val="0"/>
              </a:spcBef>
              <a:spcAft>
                <a:spcPts val="0"/>
              </a:spcAft>
            </a:pP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光电子切伦科夫角分布</a:t>
            </a:r>
          </a:p>
        </p:txBody>
      </p:sp>
      <p:sp>
        <p:nvSpPr>
          <p:cNvPr id="8" name="文本框 7">
            <a:extLst>
              <a:ext uri="{FF2B5EF4-FFF2-40B4-BE49-F238E27FC236}">
                <a16:creationId xmlns:a16="http://schemas.microsoft.com/office/drawing/2014/main" id="{2287A676-E259-F4B0-8F58-59B2C23993A8}"/>
              </a:ext>
            </a:extLst>
          </p:cNvPr>
          <p:cNvSpPr txBox="1"/>
          <p:nvPr/>
        </p:nvSpPr>
        <p:spPr>
          <a:xfrm>
            <a:off x="6444208" y="4498712"/>
            <a:ext cx="1212191" cy="253916"/>
          </a:xfrm>
          <a:prstGeom prst="rect">
            <a:avLst/>
          </a:prstGeom>
          <a:noFill/>
        </p:spPr>
        <p:txBody>
          <a:bodyPr wrap="none" rtlCol="0">
            <a:spAutoFit/>
          </a:bodyPr>
          <a:lstStyle/>
          <a:p>
            <a:pPr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RICH</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信号</a:t>
            </a: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Hit map</a:t>
            </a:r>
            <a:endPar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2127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30767-CFC3-3D8A-3E16-A599389169BE}"/>
              </a:ext>
            </a:extLst>
          </p:cNvPr>
          <p:cNvSpPr>
            <a:spLocks noGrp="1"/>
          </p:cNvSpPr>
          <p:nvPr>
            <p:ph type="title"/>
          </p:nvPr>
        </p:nvSpPr>
        <p:spPr/>
        <p:txBody>
          <a:bodyPr/>
          <a:lstStyle/>
          <a:p>
            <a:r>
              <a:rPr lang="zh-CN" altLang="en-US" dirty="0"/>
              <a:t>全氟己烷辐射体测试结果</a:t>
            </a:r>
          </a:p>
        </p:txBody>
      </p:sp>
      <p:sp>
        <p:nvSpPr>
          <p:cNvPr id="3" name="内容占位符 2">
            <a:extLst>
              <a:ext uri="{FF2B5EF4-FFF2-40B4-BE49-F238E27FC236}">
                <a16:creationId xmlns:a16="http://schemas.microsoft.com/office/drawing/2014/main" id="{49288629-DA6E-1231-F6DD-03FD80572D21}"/>
              </a:ext>
            </a:extLst>
          </p:cNvPr>
          <p:cNvSpPr>
            <a:spLocks noGrp="1"/>
          </p:cNvSpPr>
          <p:nvPr>
            <p:ph idx="1"/>
          </p:nvPr>
        </p:nvSpPr>
        <p:spPr/>
        <p:txBody>
          <a:bodyPr/>
          <a:lstStyle/>
          <a:p>
            <a:r>
              <a:rPr lang="zh-CN" altLang="en-US" sz="1400" dirty="0"/>
              <a:t>水平放置探测器</a:t>
            </a:r>
            <a:endParaRPr lang="en-US" altLang="zh-CN" sz="1400" dirty="0"/>
          </a:p>
          <a:p>
            <a:r>
              <a:rPr lang="zh-CN" altLang="en-US" sz="1400" dirty="0"/>
              <a:t>对工作气体进行纯化</a:t>
            </a:r>
            <a:endParaRPr lang="en-US" altLang="zh-CN" sz="1400" dirty="0"/>
          </a:p>
          <a:p>
            <a:r>
              <a:rPr lang="zh-CN" altLang="en-US" sz="1400" dirty="0"/>
              <a:t>测得光子数</a:t>
            </a:r>
            <a:r>
              <a:rPr lang="en-US" altLang="zh-CN" sz="1400" dirty="0"/>
              <a:t>: 1.61+-0.05</a:t>
            </a:r>
          </a:p>
          <a:p>
            <a:r>
              <a:rPr lang="zh-CN" altLang="en-US" sz="1400" dirty="0"/>
              <a:t>单光子角分辨</a:t>
            </a:r>
            <a:r>
              <a:rPr lang="en-US" altLang="zh-CN" sz="1400" dirty="0"/>
              <a:t>0.808°=14.1mrad</a:t>
            </a:r>
            <a:endParaRPr lang="zh-CN" altLang="en-US" dirty="0"/>
          </a:p>
        </p:txBody>
      </p:sp>
      <p:sp>
        <p:nvSpPr>
          <p:cNvPr id="4" name="灯片编号占位符 3">
            <a:extLst>
              <a:ext uri="{FF2B5EF4-FFF2-40B4-BE49-F238E27FC236}">
                <a16:creationId xmlns:a16="http://schemas.microsoft.com/office/drawing/2014/main" id="{D714F96F-C945-DCC3-B60A-3E3C1A4ED837}"/>
              </a:ext>
            </a:extLst>
          </p:cNvPr>
          <p:cNvSpPr>
            <a:spLocks noGrp="1"/>
          </p:cNvSpPr>
          <p:nvPr>
            <p:ph type="sldNum" sz="quarter" idx="12"/>
          </p:nvPr>
        </p:nvSpPr>
        <p:spPr/>
        <p:txBody>
          <a:bodyPr/>
          <a:lstStyle/>
          <a:p>
            <a:fld id="{B868A996-D89B-40E8-B2C1-E0E001F46DB0}" type="slidenum">
              <a:rPr lang="zh-CN" altLang="en-US" smtClean="0"/>
              <a:pPr/>
              <a:t>12</a:t>
            </a:fld>
            <a:endParaRPr lang="zh-CN" altLang="en-US"/>
          </a:p>
        </p:txBody>
      </p:sp>
      <p:pic>
        <p:nvPicPr>
          <p:cNvPr id="5" name="图片 4">
            <a:extLst>
              <a:ext uri="{FF2B5EF4-FFF2-40B4-BE49-F238E27FC236}">
                <a16:creationId xmlns:a16="http://schemas.microsoft.com/office/drawing/2014/main" id="{B8ACAEE0-06E0-5546-A8B4-131AEB70679F}"/>
              </a:ext>
            </a:extLst>
          </p:cNvPr>
          <p:cNvPicPr>
            <a:picLocks noChangeAspect="1"/>
          </p:cNvPicPr>
          <p:nvPr/>
        </p:nvPicPr>
        <p:blipFill>
          <a:blip r:embed="rId2"/>
          <a:stretch>
            <a:fillRect/>
          </a:stretch>
        </p:blipFill>
        <p:spPr>
          <a:xfrm>
            <a:off x="6414906" y="2499741"/>
            <a:ext cx="2505096" cy="1934830"/>
          </a:xfrm>
          <a:prstGeom prst="rect">
            <a:avLst/>
          </a:prstGeom>
        </p:spPr>
      </p:pic>
      <p:pic>
        <p:nvPicPr>
          <p:cNvPr id="6" name="图片 5">
            <a:extLst>
              <a:ext uri="{FF2B5EF4-FFF2-40B4-BE49-F238E27FC236}">
                <a16:creationId xmlns:a16="http://schemas.microsoft.com/office/drawing/2014/main" id="{3886EC37-27E2-84E8-3392-E55A780CD062}"/>
              </a:ext>
            </a:extLst>
          </p:cNvPr>
          <p:cNvPicPr>
            <a:picLocks noChangeAspect="1"/>
          </p:cNvPicPr>
          <p:nvPr/>
        </p:nvPicPr>
        <p:blipFill>
          <a:blip r:embed="rId3"/>
          <a:stretch>
            <a:fillRect/>
          </a:stretch>
        </p:blipFill>
        <p:spPr>
          <a:xfrm>
            <a:off x="602701" y="2499741"/>
            <a:ext cx="2611603" cy="1996828"/>
          </a:xfrm>
          <a:prstGeom prst="rect">
            <a:avLst/>
          </a:prstGeom>
        </p:spPr>
      </p:pic>
      <p:pic>
        <p:nvPicPr>
          <p:cNvPr id="7" name="图片 6">
            <a:extLst>
              <a:ext uri="{FF2B5EF4-FFF2-40B4-BE49-F238E27FC236}">
                <a16:creationId xmlns:a16="http://schemas.microsoft.com/office/drawing/2014/main" id="{C33A7E17-D52D-05D5-E335-ABF39A4DC617}"/>
              </a:ext>
            </a:extLst>
          </p:cNvPr>
          <p:cNvPicPr>
            <a:picLocks noChangeAspect="1"/>
          </p:cNvPicPr>
          <p:nvPr/>
        </p:nvPicPr>
        <p:blipFill>
          <a:blip r:embed="rId4"/>
          <a:stretch>
            <a:fillRect/>
          </a:stretch>
        </p:blipFill>
        <p:spPr>
          <a:xfrm>
            <a:off x="3359804" y="2499741"/>
            <a:ext cx="2843386" cy="1996827"/>
          </a:xfrm>
          <a:prstGeom prst="rect">
            <a:avLst/>
          </a:prstGeom>
        </p:spPr>
      </p:pic>
      <p:sp>
        <p:nvSpPr>
          <p:cNvPr id="8" name="文本框 7">
            <a:extLst>
              <a:ext uri="{FF2B5EF4-FFF2-40B4-BE49-F238E27FC236}">
                <a16:creationId xmlns:a16="http://schemas.microsoft.com/office/drawing/2014/main" id="{F455E081-8102-C6FC-FAFC-2DB3155F580D}"/>
              </a:ext>
            </a:extLst>
          </p:cNvPr>
          <p:cNvSpPr txBox="1"/>
          <p:nvPr/>
        </p:nvSpPr>
        <p:spPr>
          <a:xfrm>
            <a:off x="1225358" y="4434571"/>
            <a:ext cx="1396536" cy="253916"/>
          </a:xfrm>
          <a:prstGeom prst="rect">
            <a:avLst/>
          </a:prstGeom>
          <a:noFill/>
        </p:spPr>
        <p:txBody>
          <a:bodyPr wrap="none" rtlCol="0">
            <a:spAutoFit/>
          </a:bodyPr>
          <a:lstStyle/>
          <a:p>
            <a:pPr eaLnBrk="1" fontAlgn="auto" hangingPunct="1">
              <a:spcBef>
                <a:spcPts val="0"/>
              </a:spcBef>
              <a:spcAft>
                <a:spcPts val="0"/>
              </a:spcAft>
            </a:pP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光电子与电离点能谱</a:t>
            </a:r>
          </a:p>
        </p:txBody>
      </p:sp>
      <p:sp>
        <p:nvSpPr>
          <p:cNvPr id="9" name="文本框 8">
            <a:extLst>
              <a:ext uri="{FF2B5EF4-FFF2-40B4-BE49-F238E27FC236}">
                <a16:creationId xmlns:a16="http://schemas.microsoft.com/office/drawing/2014/main" id="{0488DF9C-E0DA-BE25-0984-121ED1253463}"/>
              </a:ext>
            </a:extLst>
          </p:cNvPr>
          <p:cNvSpPr txBox="1"/>
          <p:nvPr/>
        </p:nvSpPr>
        <p:spPr>
          <a:xfrm>
            <a:off x="4211960" y="4412763"/>
            <a:ext cx="1531188" cy="253916"/>
          </a:xfrm>
          <a:prstGeom prst="rect">
            <a:avLst/>
          </a:prstGeom>
          <a:noFill/>
        </p:spPr>
        <p:txBody>
          <a:bodyPr wrap="none" rtlCol="0">
            <a:spAutoFit/>
          </a:bodyPr>
          <a:lstStyle/>
          <a:p>
            <a:pPr eaLnBrk="1" fontAlgn="auto" hangingPunct="1">
              <a:spcBef>
                <a:spcPts val="0"/>
              </a:spcBef>
              <a:spcAft>
                <a:spcPts val="0"/>
              </a:spcAft>
            </a:pP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光电子切伦科夫角分布</a:t>
            </a:r>
          </a:p>
        </p:txBody>
      </p:sp>
      <p:sp>
        <p:nvSpPr>
          <p:cNvPr id="10" name="文本框 9">
            <a:extLst>
              <a:ext uri="{FF2B5EF4-FFF2-40B4-BE49-F238E27FC236}">
                <a16:creationId xmlns:a16="http://schemas.microsoft.com/office/drawing/2014/main" id="{65CDFAB1-85B6-5BBA-5BD3-B7513FA7CA6B}"/>
              </a:ext>
            </a:extLst>
          </p:cNvPr>
          <p:cNvSpPr txBox="1"/>
          <p:nvPr/>
        </p:nvSpPr>
        <p:spPr>
          <a:xfrm>
            <a:off x="7098535" y="4434571"/>
            <a:ext cx="1212191" cy="253916"/>
          </a:xfrm>
          <a:prstGeom prst="rect">
            <a:avLst/>
          </a:prstGeom>
          <a:noFill/>
        </p:spPr>
        <p:txBody>
          <a:bodyPr wrap="none" rtlCol="0">
            <a:spAutoFit/>
          </a:bodyPr>
          <a:lstStyle/>
          <a:p>
            <a:pPr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RICH</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信号</a:t>
            </a: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Hit map</a:t>
            </a:r>
            <a:endPar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292DC299-8131-C4CD-2ED0-4598B164F48A}"/>
              </a:ext>
            </a:extLst>
          </p:cNvPr>
          <p:cNvPicPr>
            <a:picLocks noChangeAspect="1"/>
          </p:cNvPicPr>
          <p:nvPr/>
        </p:nvPicPr>
        <p:blipFill rotWithShape="1">
          <a:blip r:embed="rId5"/>
          <a:srcRect b="21071"/>
          <a:stretch/>
        </p:blipFill>
        <p:spPr>
          <a:xfrm>
            <a:off x="6120019" y="297089"/>
            <a:ext cx="2238195" cy="1934831"/>
          </a:xfrm>
          <a:prstGeom prst="rect">
            <a:avLst/>
          </a:prstGeom>
        </p:spPr>
      </p:pic>
      <p:sp>
        <p:nvSpPr>
          <p:cNvPr id="12" name="文本框 11">
            <a:extLst>
              <a:ext uri="{FF2B5EF4-FFF2-40B4-BE49-F238E27FC236}">
                <a16:creationId xmlns:a16="http://schemas.microsoft.com/office/drawing/2014/main" id="{F3CD628A-AF48-9B83-10BA-4AA8B59E1D29}"/>
              </a:ext>
            </a:extLst>
          </p:cNvPr>
          <p:cNvSpPr txBox="1"/>
          <p:nvPr/>
        </p:nvSpPr>
        <p:spPr>
          <a:xfrm>
            <a:off x="6414906" y="2173571"/>
            <a:ext cx="1481496" cy="253916"/>
          </a:xfrm>
          <a:prstGeom prst="rect">
            <a:avLst/>
          </a:prstGeom>
          <a:noFill/>
        </p:spPr>
        <p:txBody>
          <a:bodyPr wrap="none" rtlCol="0">
            <a:spAutoFit/>
          </a:bodyPr>
          <a:lstStyle/>
          <a:p>
            <a:pPr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RICH</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单个事例</a:t>
            </a: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Hit map</a:t>
            </a:r>
            <a:endPar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167034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465C10-CAEC-C373-6997-6D627A62CFA7}"/>
              </a:ext>
            </a:extLst>
          </p:cNvPr>
          <p:cNvSpPr>
            <a:spLocks noGrp="1"/>
          </p:cNvSpPr>
          <p:nvPr>
            <p:ph type="title"/>
          </p:nvPr>
        </p:nvSpPr>
        <p:spPr/>
        <p:txBody>
          <a:bodyPr/>
          <a:lstStyle/>
          <a:p>
            <a:r>
              <a:rPr lang="en-US" altLang="zh-CN" sz="2800" dirty="0"/>
              <a:t>PIDB</a:t>
            </a:r>
            <a:r>
              <a:rPr lang="zh-CN" altLang="en-US" sz="2800" dirty="0"/>
              <a:t>读出电子学</a:t>
            </a:r>
            <a:endParaRPr lang="zh-CN" altLang="en-US" dirty="0"/>
          </a:p>
        </p:txBody>
      </p:sp>
      <p:sp>
        <p:nvSpPr>
          <p:cNvPr id="3" name="内容占位符 2">
            <a:extLst>
              <a:ext uri="{FF2B5EF4-FFF2-40B4-BE49-F238E27FC236}">
                <a16:creationId xmlns:a16="http://schemas.microsoft.com/office/drawing/2014/main" id="{E0ACD9F0-6960-0B8E-4CCC-D935D4BA4030}"/>
              </a:ext>
            </a:extLst>
          </p:cNvPr>
          <p:cNvSpPr>
            <a:spLocks noGrp="1"/>
          </p:cNvSpPr>
          <p:nvPr>
            <p:ph idx="1"/>
          </p:nvPr>
        </p:nvSpPr>
        <p:spPr>
          <a:xfrm>
            <a:off x="457200" y="1203598"/>
            <a:ext cx="4474840" cy="3394472"/>
          </a:xfrm>
        </p:spPr>
        <p:txBody>
          <a:bodyPr/>
          <a:lstStyle/>
          <a:p>
            <a:pPr marL="360006" lvl="1" indent="-285750" algn="just">
              <a:lnSpc>
                <a:spcPct val="130000"/>
              </a:lnSpc>
              <a:buSzPct val="70000"/>
              <a:buFont typeface="Wingdings" panose="05000000000000000000" pitchFamily="2" charset="2"/>
              <a:buChar char="l"/>
            </a:pPr>
            <a:r>
              <a:rPr lang="zh-CN" altLang="en-US" dirty="0"/>
              <a:t>电子学方面本年度基于</a:t>
            </a:r>
            <a:r>
              <a:rPr lang="en-US" altLang="zh-CN" dirty="0"/>
              <a:t>32</a:t>
            </a:r>
            <a:r>
              <a:rPr lang="zh-CN" altLang="en-US" dirty="0"/>
              <a:t>通道原理验证芯片完成了读出电子学关键模块验证电路的设计与测试工作。</a:t>
            </a:r>
          </a:p>
          <a:p>
            <a:pPr marL="360006" lvl="1" indent="-285750" algn="just">
              <a:lnSpc>
                <a:spcPct val="130000"/>
              </a:lnSpc>
              <a:buSzPct val="70000"/>
              <a:buFont typeface="Wingdings" panose="05000000000000000000" pitchFamily="2" charset="2"/>
              <a:buChar char="l"/>
            </a:pPr>
            <a:r>
              <a:rPr lang="zh-CN" altLang="en-US" dirty="0"/>
              <a:t>该关键模块验证电路通过单板集成</a:t>
            </a:r>
            <a:r>
              <a:rPr lang="en-US" altLang="zh-CN" dirty="0"/>
              <a:t>16</a:t>
            </a:r>
            <a:r>
              <a:rPr lang="zh-CN" altLang="en-US" dirty="0"/>
              <a:t>颗芯片实现</a:t>
            </a:r>
            <a:r>
              <a:rPr lang="en-US" altLang="zh-CN" dirty="0"/>
              <a:t>512</a:t>
            </a:r>
            <a:r>
              <a:rPr lang="zh-CN" altLang="en-US" dirty="0"/>
              <a:t>读出电子学通道，并使用双板堆叠方式实现</a:t>
            </a:r>
            <a:r>
              <a:rPr lang="en-US" altLang="zh-CN" dirty="0"/>
              <a:t>1024</a:t>
            </a:r>
            <a:r>
              <a:rPr lang="zh-CN" altLang="en-US" dirty="0"/>
              <a:t>路探测器信号读出。</a:t>
            </a:r>
          </a:p>
          <a:p>
            <a:endParaRPr lang="zh-CN" altLang="en-US" dirty="0"/>
          </a:p>
        </p:txBody>
      </p:sp>
      <p:sp>
        <p:nvSpPr>
          <p:cNvPr id="4" name="灯片编号占位符 3">
            <a:extLst>
              <a:ext uri="{FF2B5EF4-FFF2-40B4-BE49-F238E27FC236}">
                <a16:creationId xmlns:a16="http://schemas.microsoft.com/office/drawing/2014/main" id="{3D2F9B80-D911-CF8E-EB01-B0C268D6AD5C}"/>
              </a:ext>
            </a:extLst>
          </p:cNvPr>
          <p:cNvSpPr>
            <a:spLocks noGrp="1"/>
          </p:cNvSpPr>
          <p:nvPr>
            <p:ph type="sldNum" sz="quarter" idx="12"/>
          </p:nvPr>
        </p:nvSpPr>
        <p:spPr/>
        <p:txBody>
          <a:bodyPr/>
          <a:lstStyle/>
          <a:p>
            <a:fld id="{B868A996-D89B-40E8-B2C1-E0E001F46DB0}" type="slidenum">
              <a:rPr lang="zh-CN" altLang="en-US" smtClean="0"/>
              <a:pPr/>
              <a:t>13</a:t>
            </a:fld>
            <a:endParaRPr lang="zh-CN" altLang="en-US"/>
          </a:p>
        </p:txBody>
      </p:sp>
      <p:graphicFrame>
        <p:nvGraphicFramePr>
          <p:cNvPr id="5" name="对象 4">
            <a:extLst>
              <a:ext uri="{FF2B5EF4-FFF2-40B4-BE49-F238E27FC236}">
                <a16:creationId xmlns:a16="http://schemas.microsoft.com/office/drawing/2014/main" id="{CCDF93BE-D360-34B7-A095-3A126081A3ED}"/>
              </a:ext>
            </a:extLst>
          </p:cNvPr>
          <p:cNvGraphicFramePr>
            <a:graphicFrameLocks noChangeAspect="1"/>
          </p:cNvGraphicFramePr>
          <p:nvPr>
            <p:extLst>
              <p:ext uri="{D42A27DB-BD31-4B8C-83A1-F6EECF244321}">
                <p14:modId xmlns:p14="http://schemas.microsoft.com/office/powerpoint/2010/main" val="2967108364"/>
              </p:ext>
            </p:extLst>
          </p:nvPr>
        </p:nvGraphicFramePr>
        <p:xfrm>
          <a:off x="683568" y="2715766"/>
          <a:ext cx="4474840" cy="1756789"/>
        </p:xfrm>
        <a:graphic>
          <a:graphicData uri="http://schemas.openxmlformats.org/presentationml/2006/ole">
            <mc:AlternateContent xmlns:mc="http://schemas.openxmlformats.org/markup-compatibility/2006">
              <mc:Choice xmlns:v="urn:schemas-microsoft-com:vml" Requires="v">
                <p:oleObj name="Visio" r:id="rId3" imgW="10162956" imgH="3990879" progId="Visio.Drawing.15">
                  <p:embed/>
                </p:oleObj>
              </mc:Choice>
              <mc:Fallback>
                <p:oleObj name="Visio" r:id="rId3" imgW="10162956" imgH="3990879" progId="Visio.Drawing.15">
                  <p:embed/>
                  <p:pic>
                    <p:nvPicPr>
                      <p:cNvPr id="6" name="对象 5">
                        <a:extLst>
                          <a:ext uri="{FF2B5EF4-FFF2-40B4-BE49-F238E27FC236}">
                            <a16:creationId xmlns:a16="http://schemas.microsoft.com/office/drawing/2014/main" id="{B7CE4C21-7793-E284-AF2D-B0ED4550C74E}"/>
                          </a:ext>
                        </a:extLst>
                      </p:cNvPr>
                      <p:cNvPicPr>
                        <a:picLocks noChangeAspect="1" noChangeArrowheads="1"/>
                      </p:cNvPicPr>
                      <p:nvPr/>
                    </p:nvPicPr>
                    <p:blipFill>
                      <a:blip r:embed="rId4"/>
                      <a:srcRect/>
                      <a:stretch>
                        <a:fillRect/>
                      </a:stretch>
                    </p:blipFill>
                    <p:spPr bwMode="auto">
                      <a:xfrm>
                        <a:off x="683568" y="2715766"/>
                        <a:ext cx="4474840" cy="1756789"/>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60ED0655-E3FD-8844-7966-F301AE6C4301}"/>
              </a:ext>
            </a:extLst>
          </p:cNvPr>
          <p:cNvSpPr txBox="1"/>
          <p:nvPr/>
        </p:nvSpPr>
        <p:spPr>
          <a:xfrm>
            <a:off x="992572" y="4412763"/>
            <a:ext cx="4165836"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stStyle>
          <a:p>
            <a:r>
              <a:rPr lang="en-US" altLang="zh-CN" sz="1050" dirty="0">
                <a:latin typeface="黑体" panose="02010609060101010101" pitchFamily="49" charset="-122"/>
                <a:ea typeface="黑体" panose="02010609060101010101" pitchFamily="49" charset="-122"/>
              </a:rPr>
              <a:t>32</a:t>
            </a:r>
            <a:r>
              <a:rPr lang="zh-CN" altLang="en-US" sz="1050" dirty="0">
                <a:latin typeface="黑体" panose="02010609060101010101" pitchFamily="49" charset="-122"/>
                <a:ea typeface="黑体" panose="02010609060101010101" pitchFamily="49" charset="-122"/>
              </a:rPr>
              <a:t>通道原理验证芯片结构框图</a:t>
            </a:r>
          </a:p>
        </p:txBody>
      </p:sp>
      <p:pic>
        <p:nvPicPr>
          <p:cNvPr id="10" name="图片 9">
            <a:extLst>
              <a:ext uri="{FF2B5EF4-FFF2-40B4-BE49-F238E27FC236}">
                <a16:creationId xmlns:a16="http://schemas.microsoft.com/office/drawing/2014/main" id="{C6CAD623-8CFF-9D61-A531-8F9527094DE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9659" y="166120"/>
            <a:ext cx="2777399" cy="2082235"/>
          </a:xfrm>
          <a:prstGeom prst="rect">
            <a:avLst/>
          </a:prstGeom>
        </p:spPr>
      </p:pic>
      <p:pic>
        <p:nvPicPr>
          <p:cNvPr id="11" name="图片 10">
            <a:extLst>
              <a:ext uri="{FF2B5EF4-FFF2-40B4-BE49-F238E27FC236}">
                <a16:creationId xmlns:a16="http://schemas.microsoft.com/office/drawing/2014/main" id="{95231423-E49C-BE97-CB0E-F601D220F66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0762" y="2072246"/>
            <a:ext cx="2900870" cy="2174802"/>
          </a:xfrm>
          <a:prstGeom prst="rect">
            <a:avLst/>
          </a:prstGeom>
        </p:spPr>
      </p:pic>
      <p:sp>
        <p:nvSpPr>
          <p:cNvPr id="13" name="文本框 12">
            <a:extLst>
              <a:ext uri="{FF2B5EF4-FFF2-40B4-BE49-F238E27FC236}">
                <a16:creationId xmlns:a16="http://schemas.microsoft.com/office/drawing/2014/main" id="{88D78686-514C-0DF0-6A0E-5435F41BED91}"/>
              </a:ext>
            </a:extLst>
          </p:cNvPr>
          <p:cNvSpPr txBox="1"/>
          <p:nvPr/>
        </p:nvSpPr>
        <p:spPr>
          <a:xfrm>
            <a:off x="5467412" y="4374682"/>
            <a:ext cx="3256531"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512</a:t>
            </a:r>
            <a:r>
              <a:rPr kumimoji="0" lang="zh-CN" altLang="en-US" sz="105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通道关键模块验证电路照片</a:t>
            </a:r>
          </a:p>
        </p:txBody>
      </p:sp>
    </p:spTree>
    <p:extLst>
      <p:ext uri="{BB962C8B-B14F-4D97-AF65-F5344CB8AC3E}">
        <p14:creationId xmlns:p14="http://schemas.microsoft.com/office/powerpoint/2010/main" val="263828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F3C93A-DFB8-0485-F607-76048F39BCF2}"/>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DEB2661C-E727-CC23-A1EB-9C61A911D836}"/>
              </a:ext>
            </a:extLst>
          </p:cNvPr>
          <p:cNvSpPr>
            <a:spLocks noGrp="1"/>
          </p:cNvSpPr>
          <p:nvPr>
            <p:ph idx="1"/>
          </p:nvPr>
        </p:nvSpPr>
        <p:spPr>
          <a:xfrm>
            <a:off x="457200" y="1203598"/>
            <a:ext cx="4359338" cy="3394472"/>
          </a:xfrm>
        </p:spPr>
        <p:txBody>
          <a:bodyPr/>
          <a:lstStyle/>
          <a:p>
            <a:r>
              <a:rPr lang="zh-CN" altLang="en-US" sz="1600" dirty="0"/>
              <a:t>在实验室中对该关键模块验证电路进行了系列性能测试，结果满足设计指标需求</a:t>
            </a:r>
            <a:endParaRPr lang="zh-CN" altLang="en-US" sz="1400" dirty="0"/>
          </a:p>
        </p:txBody>
      </p:sp>
      <p:sp>
        <p:nvSpPr>
          <p:cNvPr id="4" name="灯片编号占位符 3">
            <a:extLst>
              <a:ext uri="{FF2B5EF4-FFF2-40B4-BE49-F238E27FC236}">
                <a16:creationId xmlns:a16="http://schemas.microsoft.com/office/drawing/2014/main" id="{3C99AABA-1E93-2CEB-4EDF-62C76FA57E8B}"/>
              </a:ext>
            </a:extLst>
          </p:cNvPr>
          <p:cNvSpPr>
            <a:spLocks noGrp="1"/>
          </p:cNvSpPr>
          <p:nvPr>
            <p:ph type="sldNum" sz="quarter" idx="12"/>
          </p:nvPr>
        </p:nvSpPr>
        <p:spPr/>
        <p:txBody>
          <a:bodyPr/>
          <a:lstStyle/>
          <a:p>
            <a:fld id="{B868A996-D89B-40E8-B2C1-E0E001F46DB0}" type="slidenum">
              <a:rPr lang="zh-CN" altLang="en-US" smtClean="0"/>
              <a:pPr/>
              <a:t>14</a:t>
            </a:fld>
            <a:endParaRPr lang="zh-CN" altLang="en-US"/>
          </a:p>
        </p:txBody>
      </p:sp>
      <p:pic>
        <p:nvPicPr>
          <p:cNvPr id="15" name="图片 14">
            <a:extLst>
              <a:ext uri="{FF2B5EF4-FFF2-40B4-BE49-F238E27FC236}">
                <a16:creationId xmlns:a16="http://schemas.microsoft.com/office/drawing/2014/main" id="{B33A9C0C-A86E-37D6-A329-A938FC2C6848}"/>
              </a:ext>
            </a:extLst>
          </p:cNvPr>
          <p:cNvPicPr>
            <a:picLocks noChangeAspect="1"/>
          </p:cNvPicPr>
          <p:nvPr/>
        </p:nvPicPr>
        <p:blipFill>
          <a:blip r:embed="rId3"/>
          <a:stretch>
            <a:fillRect/>
          </a:stretch>
        </p:blipFill>
        <p:spPr>
          <a:xfrm>
            <a:off x="1487635" y="1707654"/>
            <a:ext cx="2088232" cy="1635943"/>
          </a:xfrm>
          <a:prstGeom prst="rect">
            <a:avLst/>
          </a:prstGeom>
        </p:spPr>
      </p:pic>
      <p:pic>
        <p:nvPicPr>
          <p:cNvPr id="16" name="图片 15">
            <a:extLst>
              <a:ext uri="{FF2B5EF4-FFF2-40B4-BE49-F238E27FC236}">
                <a16:creationId xmlns:a16="http://schemas.microsoft.com/office/drawing/2014/main" id="{5CC1B1DB-BB0E-E236-9297-52845F72ABA9}"/>
              </a:ext>
            </a:extLst>
          </p:cNvPr>
          <p:cNvPicPr>
            <a:picLocks noChangeAspect="1"/>
          </p:cNvPicPr>
          <p:nvPr/>
        </p:nvPicPr>
        <p:blipFill>
          <a:blip r:embed="rId4"/>
          <a:stretch>
            <a:fillRect/>
          </a:stretch>
        </p:blipFill>
        <p:spPr>
          <a:xfrm>
            <a:off x="5940152" y="1496926"/>
            <a:ext cx="2060420" cy="1612088"/>
          </a:xfrm>
          <a:prstGeom prst="rect">
            <a:avLst/>
          </a:prstGeom>
        </p:spPr>
      </p:pic>
      <p:pic>
        <p:nvPicPr>
          <p:cNvPr id="17" name="图片 16">
            <a:extLst>
              <a:ext uri="{FF2B5EF4-FFF2-40B4-BE49-F238E27FC236}">
                <a16:creationId xmlns:a16="http://schemas.microsoft.com/office/drawing/2014/main" id="{0CA9C6D5-82F8-61DC-81E6-569E1915ABD0}"/>
              </a:ext>
            </a:extLst>
          </p:cNvPr>
          <p:cNvPicPr>
            <a:picLocks noChangeAspect="1"/>
          </p:cNvPicPr>
          <p:nvPr/>
        </p:nvPicPr>
        <p:blipFill>
          <a:blip r:embed="rId5"/>
          <a:stretch>
            <a:fillRect/>
          </a:stretch>
        </p:blipFill>
        <p:spPr>
          <a:xfrm>
            <a:off x="1502434" y="3271667"/>
            <a:ext cx="1967850" cy="1551398"/>
          </a:xfrm>
          <a:prstGeom prst="rect">
            <a:avLst/>
          </a:prstGeom>
        </p:spPr>
      </p:pic>
      <p:pic>
        <p:nvPicPr>
          <p:cNvPr id="18" name="图片 17">
            <a:extLst>
              <a:ext uri="{FF2B5EF4-FFF2-40B4-BE49-F238E27FC236}">
                <a16:creationId xmlns:a16="http://schemas.microsoft.com/office/drawing/2014/main" id="{23220605-E770-FEAD-61C1-1B69D7EDEBA3}"/>
              </a:ext>
            </a:extLst>
          </p:cNvPr>
          <p:cNvPicPr>
            <a:picLocks noChangeAspect="1"/>
          </p:cNvPicPr>
          <p:nvPr/>
        </p:nvPicPr>
        <p:blipFill>
          <a:blip r:embed="rId6"/>
          <a:stretch>
            <a:fillRect/>
          </a:stretch>
        </p:blipFill>
        <p:spPr>
          <a:xfrm>
            <a:off x="5989090" y="3111270"/>
            <a:ext cx="1873380" cy="1711795"/>
          </a:xfrm>
          <a:prstGeom prst="rect">
            <a:avLst/>
          </a:prstGeom>
        </p:spPr>
      </p:pic>
      <p:sp>
        <p:nvSpPr>
          <p:cNvPr id="19" name="文本框 18">
            <a:extLst>
              <a:ext uri="{FF2B5EF4-FFF2-40B4-BE49-F238E27FC236}">
                <a16:creationId xmlns:a16="http://schemas.microsoft.com/office/drawing/2014/main" id="{39E1A7E5-3990-1983-B707-A26A6F1238B0}"/>
              </a:ext>
            </a:extLst>
          </p:cNvPr>
          <p:cNvSpPr txBox="1"/>
          <p:nvPr/>
        </p:nvSpPr>
        <p:spPr>
          <a:xfrm>
            <a:off x="971600" y="2271709"/>
            <a:ext cx="453970"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增益</a:t>
            </a:r>
          </a:p>
        </p:txBody>
      </p:sp>
      <p:sp>
        <p:nvSpPr>
          <p:cNvPr id="20" name="文本框 19">
            <a:extLst>
              <a:ext uri="{FF2B5EF4-FFF2-40B4-BE49-F238E27FC236}">
                <a16:creationId xmlns:a16="http://schemas.microsoft.com/office/drawing/2014/main" id="{BF336C2C-20E5-CECC-3AB7-6195CD1935B4}"/>
              </a:ext>
            </a:extLst>
          </p:cNvPr>
          <p:cNvSpPr txBox="1"/>
          <p:nvPr/>
        </p:nvSpPr>
        <p:spPr>
          <a:xfrm>
            <a:off x="4844860" y="2302970"/>
            <a:ext cx="723275"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电荷精度</a:t>
            </a:r>
          </a:p>
        </p:txBody>
      </p:sp>
      <p:sp>
        <p:nvSpPr>
          <p:cNvPr id="21" name="文本框 20">
            <a:extLst>
              <a:ext uri="{FF2B5EF4-FFF2-40B4-BE49-F238E27FC236}">
                <a16:creationId xmlns:a16="http://schemas.microsoft.com/office/drawing/2014/main" id="{18314647-5A80-8278-9F68-3DB6C670EA03}"/>
              </a:ext>
            </a:extLst>
          </p:cNvPr>
          <p:cNvSpPr txBox="1"/>
          <p:nvPr/>
        </p:nvSpPr>
        <p:spPr>
          <a:xfrm>
            <a:off x="764360" y="3812944"/>
            <a:ext cx="723275"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时间精度</a:t>
            </a:r>
          </a:p>
        </p:txBody>
      </p:sp>
      <p:sp>
        <p:nvSpPr>
          <p:cNvPr id="22" name="文本框 21">
            <a:extLst>
              <a:ext uri="{FF2B5EF4-FFF2-40B4-BE49-F238E27FC236}">
                <a16:creationId xmlns:a16="http://schemas.microsoft.com/office/drawing/2014/main" id="{08D07911-24FB-E5BE-7161-D24D4B7EF81E}"/>
              </a:ext>
            </a:extLst>
          </p:cNvPr>
          <p:cNvSpPr txBox="1"/>
          <p:nvPr/>
        </p:nvSpPr>
        <p:spPr>
          <a:xfrm>
            <a:off x="4309188" y="3920408"/>
            <a:ext cx="1665841"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时间精度随电荷量的变化</a:t>
            </a:r>
          </a:p>
        </p:txBody>
      </p:sp>
    </p:spTree>
    <p:extLst>
      <p:ext uri="{BB962C8B-B14F-4D97-AF65-F5344CB8AC3E}">
        <p14:creationId xmlns:p14="http://schemas.microsoft.com/office/powerpoint/2010/main" val="68235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9C5607-AD61-139E-C535-47933FA6B795}"/>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2839B844-03A8-056F-CE6B-298180C9158D}"/>
              </a:ext>
            </a:extLst>
          </p:cNvPr>
          <p:cNvSpPr>
            <a:spLocks noGrp="1"/>
          </p:cNvSpPr>
          <p:nvPr>
            <p:ph idx="1"/>
          </p:nvPr>
        </p:nvSpPr>
        <p:spPr>
          <a:xfrm>
            <a:off x="457200" y="1203598"/>
            <a:ext cx="3909668" cy="3394472"/>
          </a:xfrm>
        </p:spPr>
        <p:txBody>
          <a:bodyPr/>
          <a:lstStyle/>
          <a:p>
            <a:r>
              <a:rPr lang="zh-CN" altLang="en-US" sz="1400" dirty="0"/>
              <a:t>完成了实验室测试验证后，与探测器开展了联调测试工作。</a:t>
            </a:r>
          </a:p>
        </p:txBody>
      </p:sp>
      <p:sp>
        <p:nvSpPr>
          <p:cNvPr id="4" name="灯片编号占位符 3">
            <a:extLst>
              <a:ext uri="{FF2B5EF4-FFF2-40B4-BE49-F238E27FC236}">
                <a16:creationId xmlns:a16="http://schemas.microsoft.com/office/drawing/2014/main" id="{8D470011-A9E4-7170-805D-122384FA5A21}"/>
              </a:ext>
            </a:extLst>
          </p:cNvPr>
          <p:cNvSpPr>
            <a:spLocks noGrp="1"/>
          </p:cNvSpPr>
          <p:nvPr>
            <p:ph type="sldNum" sz="quarter" idx="12"/>
          </p:nvPr>
        </p:nvSpPr>
        <p:spPr/>
        <p:txBody>
          <a:bodyPr/>
          <a:lstStyle/>
          <a:p>
            <a:fld id="{B868A996-D89B-40E8-B2C1-E0E001F46DB0}" type="slidenum">
              <a:rPr lang="zh-CN" altLang="en-US" smtClean="0"/>
              <a:pPr/>
              <a:t>15</a:t>
            </a:fld>
            <a:endParaRPr lang="zh-CN" altLang="en-US"/>
          </a:p>
        </p:txBody>
      </p:sp>
      <p:pic>
        <p:nvPicPr>
          <p:cNvPr id="10" name="图片 9">
            <a:extLst>
              <a:ext uri="{FF2B5EF4-FFF2-40B4-BE49-F238E27FC236}">
                <a16:creationId xmlns:a16="http://schemas.microsoft.com/office/drawing/2014/main" id="{B39A94FD-BB78-6304-BA1C-8388F654E9F5}"/>
              </a:ext>
            </a:extLst>
          </p:cNvPr>
          <p:cNvPicPr>
            <a:picLocks noChangeAspect="1"/>
          </p:cNvPicPr>
          <p:nvPr/>
        </p:nvPicPr>
        <p:blipFill>
          <a:blip r:embed="rId3"/>
          <a:stretch>
            <a:fillRect/>
          </a:stretch>
        </p:blipFill>
        <p:spPr>
          <a:xfrm>
            <a:off x="4028615" y="1438263"/>
            <a:ext cx="4621201" cy="1640426"/>
          </a:xfrm>
          <a:prstGeom prst="rect">
            <a:avLst/>
          </a:prstGeom>
        </p:spPr>
      </p:pic>
      <p:grpSp>
        <p:nvGrpSpPr>
          <p:cNvPr id="17" name="组合 16">
            <a:extLst>
              <a:ext uri="{FF2B5EF4-FFF2-40B4-BE49-F238E27FC236}">
                <a16:creationId xmlns:a16="http://schemas.microsoft.com/office/drawing/2014/main" id="{28D5F2D6-ACBC-F415-9CDD-A14BF0068CAA}"/>
              </a:ext>
            </a:extLst>
          </p:cNvPr>
          <p:cNvGrpSpPr/>
          <p:nvPr/>
        </p:nvGrpSpPr>
        <p:grpSpPr>
          <a:xfrm>
            <a:off x="1423867" y="1948743"/>
            <a:ext cx="2030349" cy="1343755"/>
            <a:chOff x="3203849" y="4758664"/>
            <a:chExt cx="2592288" cy="1944976"/>
          </a:xfrm>
        </p:grpSpPr>
        <p:pic>
          <p:nvPicPr>
            <p:cNvPr id="18" name="图片 17">
              <a:extLst>
                <a:ext uri="{FF2B5EF4-FFF2-40B4-BE49-F238E27FC236}">
                  <a16:creationId xmlns:a16="http://schemas.microsoft.com/office/drawing/2014/main" id="{714FAE3E-C6C3-1CD7-53BA-58DFBB346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9" y="4758664"/>
              <a:ext cx="2592288" cy="1944976"/>
            </a:xfrm>
            <a:prstGeom prst="rect">
              <a:avLst/>
            </a:prstGeom>
          </p:spPr>
        </p:pic>
        <p:sp>
          <p:nvSpPr>
            <p:cNvPr id="21" name="文本框 20">
              <a:extLst>
                <a:ext uri="{FF2B5EF4-FFF2-40B4-BE49-F238E27FC236}">
                  <a16:creationId xmlns:a16="http://schemas.microsoft.com/office/drawing/2014/main" id="{230A3D3E-C479-A05F-7BEE-B5653ED0DEF0}"/>
                </a:ext>
              </a:extLst>
            </p:cNvPr>
            <p:cNvSpPr txBox="1">
              <a:spLocks noChangeArrowheads="1"/>
            </p:cNvSpPr>
            <p:nvPr/>
          </p:nvSpPr>
          <p:spPr bwMode="auto">
            <a:xfrm>
              <a:off x="3907416" y="5148001"/>
              <a:ext cx="1185153" cy="533880"/>
            </a:xfrm>
            <a:prstGeom prst="rect">
              <a:avLst/>
            </a:prstGeom>
            <a:solidFill>
              <a:schemeClr val="bg1">
                <a:alpha val="50000"/>
              </a:schemeClr>
            </a:solidFill>
            <a:ln>
              <a:noFill/>
            </a:ln>
            <a:effectLst>
              <a:softEdge rad="76200"/>
            </a:effectLst>
          </p:spPr>
          <p:txBody>
            <a:bodyPr wrap="none" anchor="ctr">
              <a:noAutofit/>
            </a:bodyPr>
            <a:lstStyle>
              <a:defPPr>
                <a:defRPr lang="zh-CN"/>
              </a:defPPr>
              <a:lvl1pPr algn="ctr">
                <a:spcBef>
                  <a:spcPct val="0"/>
                </a:spcBef>
                <a:buClrTx/>
                <a:buSzTx/>
                <a:buFontTx/>
                <a:buNone/>
                <a:defRPr>
                  <a:solidFill>
                    <a:srgbClr val="FF0000"/>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9pPr>
            </a:lstStyle>
            <a:p>
              <a:r>
                <a:rPr lang="en-US" altLang="zh-CN" dirty="0"/>
                <a:t>Detector</a:t>
              </a:r>
              <a:endParaRPr lang="zh-CN" altLang="en-US" dirty="0"/>
            </a:p>
          </p:txBody>
        </p:sp>
        <p:sp>
          <p:nvSpPr>
            <p:cNvPr id="22" name="文本框 21">
              <a:extLst>
                <a:ext uri="{FF2B5EF4-FFF2-40B4-BE49-F238E27FC236}">
                  <a16:creationId xmlns:a16="http://schemas.microsoft.com/office/drawing/2014/main" id="{C033FB2B-894F-B5EC-DF73-FB44FC4E3439}"/>
                </a:ext>
              </a:extLst>
            </p:cNvPr>
            <p:cNvSpPr txBox="1">
              <a:spLocks noChangeArrowheads="1"/>
            </p:cNvSpPr>
            <p:nvPr/>
          </p:nvSpPr>
          <p:spPr bwMode="auto">
            <a:xfrm>
              <a:off x="4090845" y="5860289"/>
              <a:ext cx="818295" cy="533880"/>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800" dirty="0">
                  <a:solidFill>
                    <a:srgbClr val="FF0000"/>
                  </a:solidFill>
                </a:rPr>
                <a:t>FEE</a:t>
              </a:r>
              <a:endParaRPr lang="zh-CN" altLang="en-US" sz="1800" dirty="0">
                <a:solidFill>
                  <a:srgbClr val="FF0000"/>
                </a:solidFill>
              </a:endParaRPr>
            </a:p>
          </p:txBody>
        </p:sp>
      </p:grpSp>
      <p:grpSp>
        <p:nvGrpSpPr>
          <p:cNvPr id="24" name="组合 23">
            <a:extLst>
              <a:ext uri="{FF2B5EF4-FFF2-40B4-BE49-F238E27FC236}">
                <a16:creationId xmlns:a16="http://schemas.microsoft.com/office/drawing/2014/main" id="{F527B702-4C63-F1F9-E619-611A75E64F40}"/>
              </a:ext>
            </a:extLst>
          </p:cNvPr>
          <p:cNvGrpSpPr/>
          <p:nvPr/>
        </p:nvGrpSpPr>
        <p:grpSpPr>
          <a:xfrm>
            <a:off x="1462334" y="3501269"/>
            <a:ext cx="1953411" cy="1299112"/>
            <a:chOff x="4908366" y="1497668"/>
            <a:chExt cx="2592288" cy="1944976"/>
          </a:xfrm>
        </p:grpSpPr>
        <p:pic>
          <p:nvPicPr>
            <p:cNvPr id="25" name="图片 24">
              <a:extLst>
                <a:ext uri="{FF2B5EF4-FFF2-40B4-BE49-F238E27FC236}">
                  <a16:creationId xmlns:a16="http://schemas.microsoft.com/office/drawing/2014/main" id="{80023C2E-194A-349F-859E-F8D9D73E4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366" y="1497668"/>
              <a:ext cx="2592288" cy="1944976"/>
            </a:xfrm>
            <a:prstGeom prst="rect">
              <a:avLst/>
            </a:prstGeom>
          </p:spPr>
        </p:pic>
        <p:sp>
          <p:nvSpPr>
            <p:cNvPr id="26" name="文本框 25">
              <a:extLst>
                <a:ext uri="{FF2B5EF4-FFF2-40B4-BE49-F238E27FC236}">
                  <a16:creationId xmlns:a16="http://schemas.microsoft.com/office/drawing/2014/main" id="{FD650FB1-0D3E-A412-80A1-0887C4960A5B}"/>
                </a:ext>
              </a:extLst>
            </p:cNvPr>
            <p:cNvSpPr txBox="1">
              <a:spLocks noChangeArrowheads="1"/>
            </p:cNvSpPr>
            <p:nvPr/>
          </p:nvSpPr>
          <p:spPr bwMode="auto">
            <a:xfrm>
              <a:off x="5406712" y="1727091"/>
              <a:ext cx="1701812" cy="595587"/>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800" dirty="0">
                  <a:solidFill>
                    <a:srgbClr val="FF0000"/>
                  </a:solidFill>
                </a:rPr>
                <a:t>Detector</a:t>
              </a:r>
              <a:r>
                <a:rPr lang="zh-CN" altLang="en-US" sz="1800" dirty="0">
                  <a:solidFill>
                    <a:srgbClr val="FF0000"/>
                  </a:solidFill>
                </a:rPr>
                <a:t> </a:t>
              </a:r>
              <a:r>
                <a:rPr lang="en-US" altLang="zh-CN" sz="1800" dirty="0">
                  <a:solidFill>
                    <a:srgbClr val="FF0000"/>
                  </a:solidFill>
                </a:rPr>
                <a:t>&amp; FEE</a:t>
              </a:r>
              <a:endParaRPr lang="zh-CN" altLang="en-US" sz="1800" dirty="0">
                <a:solidFill>
                  <a:srgbClr val="FF0000"/>
                </a:solidFill>
              </a:endParaRPr>
            </a:p>
          </p:txBody>
        </p:sp>
        <p:sp>
          <p:nvSpPr>
            <p:cNvPr id="27" name="文本框 26">
              <a:extLst>
                <a:ext uri="{FF2B5EF4-FFF2-40B4-BE49-F238E27FC236}">
                  <a16:creationId xmlns:a16="http://schemas.microsoft.com/office/drawing/2014/main" id="{4408705C-0204-E7B8-4801-74F367F85F4D}"/>
                </a:ext>
              </a:extLst>
            </p:cNvPr>
            <p:cNvSpPr txBox="1">
              <a:spLocks noChangeArrowheads="1"/>
            </p:cNvSpPr>
            <p:nvPr/>
          </p:nvSpPr>
          <p:spPr bwMode="auto">
            <a:xfrm>
              <a:off x="5466597" y="2987086"/>
              <a:ext cx="570134" cy="421468"/>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600" dirty="0">
                  <a:solidFill>
                    <a:srgbClr val="FF0000"/>
                  </a:solidFill>
                </a:rPr>
                <a:t>PC</a:t>
              </a:r>
              <a:endParaRPr lang="zh-CN" altLang="en-US" sz="1600" dirty="0">
                <a:solidFill>
                  <a:srgbClr val="FF0000"/>
                </a:solidFill>
              </a:endParaRPr>
            </a:p>
          </p:txBody>
        </p:sp>
        <p:sp>
          <p:nvSpPr>
            <p:cNvPr id="28" name="文本框 27">
              <a:extLst>
                <a:ext uri="{FF2B5EF4-FFF2-40B4-BE49-F238E27FC236}">
                  <a16:creationId xmlns:a16="http://schemas.microsoft.com/office/drawing/2014/main" id="{016CD5E8-384E-1730-7D40-A7AC145F94F7}"/>
                </a:ext>
              </a:extLst>
            </p:cNvPr>
            <p:cNvSpPr txBox="1">
              <a:spLocks noChangeArrowheads="1"/>
            </p:cNvSpPr>
            <p:nvPr/>
          </p:nvSpPr>
          <p:spPr bwMode="auto">
            <a:xfrm>
              <a:off x="6459260" y="2829829"/>
              <a:ext cx="812001" cy="517703"/>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600" dirty="0">
                  <a:solidFill>
                    <a:srgbClr val="FF0000"/>
                  </a:solidFill>
                </a:rPr>
                <a:t>DPU</a:t>
              </a:r>
              <a:endParaRPr lang="zh-CN" altLang="en-US" sz="1600" dirty="0">
                <a:solidFill>
                  <a:srgbClr val="FF0000"/>
                </a:solidFill>
              </a:endParaRPr>
            </a:p>
          </p:txBody>
        </p:sp>
      </p:grpSp>
      <p:sp>
        <p:nvSpPr>
          <p:cNvPr id="29" name="文本框 28">
            <a:extLst>
              <a:ext uri="{FF2B5EF4-FFF2-40B4-BE49-F238E27FC236}">
                <a16:creationId xmlns:a16="http://schemas.microsoft.com/office/drawing/2014/main" id="{887210FC-7A73-852C-4165-3BD045737315}"/>
              </a:ext>
            </a:extLst>
          </p:cNvPr>
          <p:cNvSpPr txBox="1"/>
          <p:nvPr/>
        </p:nvSpPr>
        <p:spPr>
          <a:xfrm>
            <a:off x="5724128" y="3234931"/>
            <a:ext cx="992579"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联合测试框图</a:t>
            </a:r>
          </a:p>
        </p:txBody>
      </p:sp>
      <p:sp>
        <p:nvSpPr>
          <p:cNvPr id="30" name="文本框 29">
            <a:extLst>
              <a:ext uri="{FF2B5EF4-FFF2-40B4-BE49-F238E27FC236}">
                <a16:creationId xmlns:a16="http://schemas.microsoft.com/office/drawing/2014/main" id="{F6B8E333-E95B-9364-20EA-D9C562C43F76}"/>
              </a:ext>
            </a:extLst>
          </p:cNvPr>
          <p:cNvSpPr txBox="1"/>
          <p:nvPr/>
        </p:nvSpPr>
        <p:spPr>
          <a:xfrm>
            <a:off x="1895672" y="3255311"/>
            <a:ext cx="1261884" cy="253916"/>
          </a:xfrm>
          <a:prstGeom prst="rect">
            <a:avLst/>
          </a:prstGeom>
          <a:noFill/>
        </p:spPr>
        <p:txBody>
          <a:bodyPr wrap="none" rtlCol="0">
            <a:spAutoFit/>
          </a:bodyPr>
          <a:lstStyle/>
          <a:p>
            <a:r>
              <a:rPr lang="zh-CN" altLang="en-US" sz="1050" dirty="0">
                <a:latin typeface="黑体" panose="02010609060101010101" pitchFamily="49" charset="-122"/>
                <a:ea typeface="黑体" panose="02010609060101010101" pitchFamily="49" charset="-122"/>
              </a:rPr>
              <a:t>联合测试现场照片</a:t>
            </a:r>
          </a:p>
        </p:txBody>
      </p:sp>
    </p:spTree>
    <p:extLst>
      <p:ext uri="{BB962C8B-B14F-4D97-AF65-F5344CB8AC3E}">
        <p14:creationId xmlns:p14="http://schemas.microsoft.com/office/powerpoint/2010/main" val="3965127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D458-6D5D-18FB-CD66-1649C3FCB303}"/>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76F7ABD6-4245-3B10-17E9-ADE7C6C273C2}"/>
              </a:ext>
            </a:extLst>
          </p:cNvPr>
          <p:cNvSpPr>
            <a:spLocks noGrp="1"/>
          </p:cNvSpPr>
          <p:nvPr>
            <p:ph idx="1"/>
          </p:nvPr>
        </p:nvSpPr>
        <p:spPr/>
        <p:txBody>
          <a:bodyPr/>
          <a:lstStyle/>
          <a:p>
            <a:pPr marL="342891" marR="0" lvl="0" indent="-342891" algn="just" defTabSz="457189" rtl="0" eaLnBrk="1" fontAlgn="auto" latinLnBrk="0" hangingPunct="1">
              <a:lnSpc>
                <a:spcPct val="140000"/>
              </a:lnSpc>
              <a:spcBef>
                <a:spcPts val="0"/>
              </a:spcBef>
              <a:spcAft>
                <a:spcPts val="0"/>
              </a:spcAft>
              <a:buClrTx/>
              <a:buSzTx/>
              <a:buFont typeface="Arial"/>
              <a:buChar char="•"/>
              <a:tabLst/>
              <a:defRPr/>
            </a:pPr>
            <a:r>
              <a:rPr lang="zh-CN" altLang="en-US" sz="1400" dirty="0">
                <a:solidFill>
                  <a:sysClr val="windowText" lastClr="000000"/>
                </a:solidFill>
              </a:rPr>
              <a:t>使用</a:t>
            </a:r>
            <a:r>
              <a:rPr kumimoji="0" lang="en-US" altLang="zh-CN" sz="1400" b="0" i="0" u="none" strike="noStrike" kern="1200" cap="none" spc="0" normalizeH="0" baseline="30000" noProof="0" dirty="0">
                <a:ln>
                  <a:noFill/>
                </a:ln>
                <a:solidFill>
                  <a:sysClr val="windowText" lastClr="000000"/>
                </a:solidFill>
                <a:effectLst/>
                <a:uLnTx/>
                <a:uFillTx/>
              </a:rPr>
              <a:t>55</a:t>
            </a:r>
            <a:r>
              <a:rPr kumimoji="0" lang="en-US" altLang="zh-CN" sz="1400" b="0" i="0" u="none" strike="noStrike" kern="1200" cap="none" spc="0" normalizeH="0" baseline="0" noProof="0" dirty="0">
                <a:ln>
                  <a:noFill/>
                </a:ln>
                <a:solidFill>
                  <a:sysClr val="windowText" lastClr="000000"/>
                </a:solidFill>
                <a:effectLst/>
                <a:uLnTx/>
                <a:uFillTx/>
              </a:rPr>
              <a:t>Fe</a:t>
            </a:r>
            <a:r>
              <a:rPr kumimoji="0" lang="zh-CN" altLang="en-US" sz="1400" b="0" i="0" u="none" strike="noStrike" kern="1200" cap="none" spc="0" normalizeH="0" baseline="0" noProof="0" dirty="0">
                <a:ln>
                  <a:noFill/>
                </a:ln>
                <a:solidFill>
                  <a:sysClr val="windowText" lastClr="000000"/>
                </a:solidFill>
                <a:effectLst/>
                <a:uLnTx/>
                <a:uFillTx/>
              </a:rPr>
              <a:t>源进行测试时得到的击中图像如下图。</a:t>
            </a:r>
            <a:endParaRPr lang="en-US" altLang="zh-CN" sz="1400" dirty="0">
              <a:solidFill>
                <a:sysClr val="windowText" lastClr="000000"/>
              </a:solidFill>
            </a:endParaRPr>
          </a:p>
          <a:p>
            <a:pPr marL="342891" marR="0" lvl="0" indent="-342891" algn="just" defTabSz="457189" rtl="0" eaLnBrk="1" fontAlgn="auto" latinLnBrk="0" hangingPunct="1">
              <a:lnSpc>
                <a:spcPct val="140000"/>
              </a:lnSpc>
              <a:spcBef>
                <a:spcPts val="0"/>
              </a:spcBef>
              <a:spcAft>
                <a:spcPts val="0"/>
              </a:spcAft>
              <a:buClrTx/>
              <a:buSzTx/>
              <a:buFont typeface="Arial"/>
              <a:buChar char="•"/>
              <a:tabLst/>
              <a:defRPr/>
            </a:pPr>
            <a:r>
              <a:rPr lang="zh-CN" altLang="en-US" sz="1400" dirty="0">
                <a:solidFill>
                  <a:sysClr val="windowText" lastClr="000000"/>
                </a:solidFill>
              </a:rPr>
              <a:t>测试条件</a:t>
            </a:r>
            <a:endParaRPr kumimoji="0" lang="en-US" altLang="zh-CN" sz="1400" b="0" i="0" u="none" strike="noStrike" kern="1200" cap="none" spc="0" normalizeH="0" baseline="0" noProof="0" dirty="0">
              <a:ln>
                <a:noFill/>
              </a:ln>
              <a:solidFill>
                <a:sysClr val="windowText" lastClr="000000"/>
              </a:solidFill>
              <a:effectLst/>
              <a:uLnTx/>
              <a:uFillTx/>
            </a:endParaRPr>
          </a:p>
          <a:p>
            <a:pPr marL="742932" marR="0" lvl="1" indent="-285744" algn="just" defTabSz="457189" rtl="0" eaLnBrk="1" fontAlgn="auto" latinLnBrk="0" hangingPunct="1">
              <a:lnSpc>
                <a:spcPct val="140000"/>
              </a:lnSpc>
              <a:spcBef>
                <a:spcPts val="0"/>
              </a:spcBef>
              <a:spcAft>
                <a:spcPts val="0"/>
              </a:spcAft>
              <a:buClrTx/>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rPr>
              <a:t>Gas mixture: Ar:CO</a:t>
            </a:r>
            <a:r>
              <a:rPr kumimoji="0" lang="en-US" altLang="zh-CN" b="0" i="0" u="none" strike="noStrike" kern="1200" cap="none" spc="0" normalizeH="0" baseline="-25000" noProof="0" dirty="0">
                <a:ln>
                  <a:noFill/>
                </a:ln>
                <a:solidFill>
                  <a:sysClr val="windowText" lastClr="000000"/>
                </a:solidFill>
                <a:effectLst/>
                <a:uLnTx/>
                <a:uFillTx/>
              </a:rPr>
              <a:t>2</a:t>
            </a:r>
            <a:r>
              <a:rPr kumimoji="0" lang="en-US" altLang="zh-CN" b="0" i="0" u="none" strike="noStrike" kern="1200" cap="none" spc="0" normalizeH="0" baseline="0" noProof="0" dirty="0">
                <a:ln>
                  <a:noFill/>
                </a:ln>
                <a:solidFill>
                  <a:sysClr val="windowText" lastClr="000000"/>
                </a:solidFill>
                <a:effectLst/>
                <a:uLnTx/>
                <a:uFillTx/>
              </a:rPr>
              <a:t>=93:7</a:t>
            </a:r>
          </a:p>
          <a:p>
            <a:pPr marL="742932" marR="0" lvl="1" indent="-285744" algn="just" defTabSz="457189" rtl="0" eaLnBrk="1" fontAlgn="auto" latinLnBrk="0" hangingPunct="1">
              <a:lnSpc>
                <a:spcPct val="140000"/>
              </a:lnSpc>
              <a:spcBef>
                <a:spcPts val="0"/>
              </a:spcBef>
              <a:spcAft>
                <a:spcPts val="0"/>
              </a:spcAft>
              <a:buClrTx/>
              <a:buSzTx/>
              <a:buFont typeface="Wingdings" panose="05000000000000000000" pitchFamily="2" charset="2"/>
              <a:buChar char="Ø"/>
              <a:tabLst/>
              <a:defRPr/>
            </a:pPr>
            <a:r>
              <a:rPr kumimoji="0" lang="en-US" altLang="zh-CN" b="0" i="0" u="none" strike="noStrike" kern="1200" cap="none" spc="0" normalizeH="0" baseline="0" noProof="0" dirty="0">
                <a:ln>
                  <a:noFill/>
                </a:ln>
                <a:solidFill>
                  <a:sysClr val="windowText" lastClr="000000"/>
                </a:solidFill>
                <a:effectLst/>
                <a:uLnTx/>
                <a:uFillTx/>
              </a:rPr>
              <a:t>Radiation source: </a:t>
            </a:r>
            <a:r>
              <a:rPr kumimoji="0" lang="en-US" altLang="zh-CN" b="0" i="0" u="none" strike="noStrike" kern="1200" cap="none" spc="0" normalizeH="0" baseline="30000" noProof="0" dirty="0">
                <a:ln>
                  <a:noFill/>
                </a:ln>
                <a:solidFill>
                  <a:sysClr val="windowText" lastClr="000000"/>
                </a:solidFill>
                <a:effectLst/>
                <a:uLnTx/>
                <a:uFillTx/>
              </a:rPr>
              <a:t>55</a:t>
            </a:r>
            <a:r>
              <a:rPr kumimoji="0" lang="en-US" altLang="zh-CN" b="0" i="0" u="none" strike="noStrike" kern="1200" cap="none" spc="0" normalizeH="0" baseline="0" noProof="0" dirty="0">
                <a:ln>
                  <a:noFill/>
                </a:ln>
                <a:solidFill>
                  <a:sysClr val="windowText" lastClr="000000"/>
                </a:solidFill>
                <a:effectLst/>
                <a:uLnTx/>
                <a:uFillTx/>
              </a:rPr>
              <a:t>Fe</a:t>
            </a:r>
          </a:p>
          <a:p>
            <a:endParaRPr lang="zh-CN" altLang="en-US" sz="1200" dirty="0"/>
          </a:p>
        </p:txBody>
      </p:sp>
      <p:sp>
        <p:nvSpPr>
          <p:cNvPr id="4" name="灯片编号占位符 3">
            <a:extLst>
              <a:ext uri="{FF2B5EF4-FFF2-40B4-BE49-F238E27FC236}">
                <a16:creationId xmlns:a16="http://schemas.microsoft.com/office/drawing/2014/main" id="{A1C3AD79-6CC0-C267-48FA-C86D6F620E63}"/>
              </a:ext>
            </a:extLst>
          </p:cNvPr>
          <p:cNvSpPr>
            <a:spLocks noGrp="1"/>
          </p:cNvSpPr>
          <p:nvPr>
            <p:ph type="sldNum" sz="quarter" idx="12"/>
          </p:nvPr>
        </p:nvSpPr>
        <p:spPr/>
        <p:txBody>
          <a:bodyPr/>
          <a:lstStyle/>
          <a:p>
            <a:fld id="{B868A996-D89B-40E8-B2C1-E0E001F46DB0}" type="slidenum">
              <a:rPr lang="zh-CN" altLang="en-US" smtClean="0"/>
              <a:pPr/>
              <a:t>16</a:t>
            </a:fld>
            <a:endParaRPr lang="zh-CN" altLang="en-US"/>
          </a:p>
        </p:txBody>
      </p:sp>
      <p:sp>
        <p:nvSpPr>
          <p:cNvPr id="7" name="内容占位符 2">
            <a:extLst>
              <a:ext uri="{FF2B5EF4-FFF2-40B4-BE49-F238E27FC236}">
                <a16:creationId xmlns:a16="http://schemas.microsoft.com/office/drawing/2014/main" id="{50C749DE-BA35-AA73-64FC-0F30A881259D}"/>
              </a:ext>
            </a:extLst>
          </p:cNvPr>
          <p:cNvSpPr txBox="1">
            <a:spLocks/>
          </p:cNvSpPr>
          <p:nvPr/>
        </p:nvSpPr>
        <p:spPr>
          <a:xfrm>
            <a:off x="4117433" y="1367691"/>
            <a:ext cx="3861797" cy="1679550"/>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fontAlgn="auto">
              <a:lnSpc>
                <a:spcPct val="140000"/>
              </a:lnSpc>
              <a:spcBef>
                <a:spcPts val="0"/>
              </a:spcBef>
              <a:spcAft>
                <a:spcPts val="0"/>
              </a:spcAft>
              <a:buFont typeface="Arial"/>
              <a:buNone/>
            </a:pPr>
            <a:endParaRPr lang="en-US" altLang="zh-CN" sz="18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a:p>
            <a:pPr lvl="1" algn="just" fontAlgn="auto">
              <a:lnSpc>
                <a:spcPct val="140000"/>
              </a:lnSpc>
              <a:spcBef>
                <a:spcPts val="0"/>
              </a:spcBef>
              <a:spcAft>
                <a:spcPts val="0"/>
              </a:spcAft>
              <a:buFont typeface="Wingdings" panose="05000000000000000000" pitchFamily="2" charset="2"/>
              <a:buChar char="Ø"/>
            </a:pP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Effective area: 32 cm×32 cm</a:t>
            </a:r>
          </a:p>
          <a:p>
            <a:pPr lvl="1" algn="just" fontAlgn="auto">
              <a:lnSpc>
                <a:spcPct val="140000"/>
              </a:lnSpc>
              <a:spcBef>
                <a:spcPts val="0"/>
              </a:spcBef>
              <a:spcAft>
                <a:spcPts val="0"/>
              </a:spcAft>
              <a:buFont typeface="Wingdings" panose="05000000000000000000" pitchFamily="2" charset="2"/>
              <a:buChar char="Ø"/>
            </a:pPr>
            <a:r>
              <a:rPr lang="en-US" altLang="zh-CN" sz="14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Voltage: 470 V - 1120 V</a:t>
            </a:r>
          </a:p>
        </p:txBody>
      </p:sp>
      <p:pic>
        <p:nvPicPr>
          <p:cNvPr id="8" name="图片 7">
            <a:extLst>
              <a:ext uri="{FF2B5EF4-FFF2-40B4-BE49-F238E27FC236}">
                <a16:creationId xmlns:a16="http://schemas.microsoft.com/office/drawing/2014/main" id="{4BE1DDA4-DC2D-99B1-02A9-C432BE93F9C8}"/>
              </a:ext>
            </a:extLst>
          </p:cNvPr>
          <p:cNvPicPr>
            <a:picLocks noChangeAspect="1"/>
          </p:cNvPicPr>
          <p:nvPr/>
        </p:nvPicPr>
        <p:blipFill>
          <a:blip r:embed="rId2"/>
          <a:stretch>
            <a:fillRect/>
          </a:stretch>
        </p:blipFill>
        <p:spPr>
          <a:xfrm>
            <a:off x="827584" y="2332013"/>
            <a:ext cx="2952328" cy="2465475"/>
          </a:xfrm>
          <a:prstGeom prst="rect">
            <a:avLst/>
          </a:prstGeom>
        </p:spPr>
      </p:pic>
      <p:pic>
        <p:nvPicPr>
          <p:cNvPr id="9" name="图片 8">
            <a:extLst>
              <a:ext uri="{FF2B5EF4-FFF2-40B4-BE49-F238E27FC236}">
                <a16:creationId xmlns:a16="http://schemas.microsoft.com/office/drawing/2014/main" id="{F5CE983C-928E-0834-2E13-97F7B85324A1}"/>
              </a:ext>
            </a:extLst>
          </p:cNvPr>
          <p:cNvPicPr>
            <a:picLocks noChangeAspect="1"/>
          </p:cNvPicPr>
          <p:nvPr/>
        </p:nvPicPr>
        <p:blipFill>
          <a:blip r:embed="rId3"/>
          <a:stretch>
            <a:fillRect/>
          </a:stretch>
        </p:blipFill>
        <p:spPr>
          <a:xfrm>
            <a:off x="5229218" y="2332013"/>
            <a:ext cx="2952328" cy="2465475"/>
          </a:xfrm>
          <a:prstGeom prst="rect">
            <a:avLst/>
          </a:prstGeom>
        </p:spPr>
      </p:pic>
    </p:spTree>
    <p:extLst>
      <p:ext uri="{BB962C8B-B14F-4D97-AF65-F5344CB8AC3E}">
        <p14:creationId xmlns:p14="http://schemas.microsoft.com/office/powerpoint/2010/main" val="84257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293C6B-FC82-16DC-C5A1-40EC1FD0ECEF}"/>
              </a:ext>
            </a:extLst>
          </p:cNvPr>
          <p:cNvSpPr>
            <a:spLocks noGrp="1"/>
          </p:cNvSpPr>
          <p:nvPr>
            <p:ph type="title"/>
          </p:nvPr>
        </p:nvSpPr>
        <p:spPr/>
        <p:txBody>
          <a:bodyPr/>
          <a:lstStyle/>
          <a:p>
            <a:r>
              <a:rPr lang="en-US" altLang="zh-CN" dirty="0"/>
              <a:t>PIDB</a:t>
            </a:r>
            <a:r>
              <a:rPr lang="zh-CN" altLang="en-US" dirty="0"/>
              <a:t>读出电子学</a:t>
            </a:r>
          </a:p>
        </p:txBody>
      </p:sp>
      <p:sp>
        <p:nvSpPr>
          <p:cNvPr id="3" name="内容占位符 2">
            <a:extLst>
              <a:ext uri="{FF2B5EF4-FFF2-40B4-BE49-F238E27FC236}">
                <a16:creationId xmlns:a16="http://schemas.microsoft.com/office/drawing/2014/main" id="{17CD10E4-FE80-6644-B599-65656BCF334B}"/>
              </a:ext>
            </a:extLst>
          </p:cNvPr>
          <p:cNvSpPr>
            <a:spLocks noGrp="1"/>
          </p:cNvSpPr>
          <p:nvPr>
            <p:ph idx="1"/>
          </p:nvPr>
        </p:nvSpPr>
        <p:spPr>
          <a:xfrm>
            <a:off x="457200" y="1203598"/>
            <a:ext cx="2818656" cy="3394472"/>
          </a:xfrm>
        </p:spPr>
        <p:txBody>
          <a:bodyPr/>
          <a:lstStyle/>
          <a:p>
            <a:r>
              <a:rPr lang="zh-CN" altLang="en-US" sz="1400" dirty="0"/>
              <a:t>移动放射源，在探测器不同位置下进行测试，均可得到清晰的击中信号统计分布。</a:t>
            </a:r>
          </a:p>
          <a:p>
            <a:endParaRPr lang="zh-CN" altLang="en-US" dirty="0"/>
          </a:p>
        </p:txBody>
      </p:sp>
      <p:sp>
        <p:nvSpPr>
          <p:cNvPr id="4" name="灯片编号占位符 3">
            <a:extLst>
              <a:ext uri="{FF2B5EF4-FFF2-40B4-BE49-F238E27FC236}">
                <a16:creationId xmlns:a16="http://schemas.microsoft.com/office/drawing/2014/main" id="{B8C4DF19-D1D1-8677-C15E-DCC5267C9E5D}"/>
              </a:ext>
            </a:extLst>
          </p:cNvPr>
          <p:cNvSpPr>
            <a:spLocks noGrp="1"/>
          </p:cNvSpPr>
          <p:nvPr>
            <p:ph type="sldNum" sz="quarter" idx="12"/>
          </p:nvPr>
        </p:nvSpPr>
        <p:spPr/>
        <p:txBody>
          <a:bodyPr/>
          <a:lstStyle/>
          <a:p>
            <a:fld id="{B868A996-D89B-40E8-B2C1-E0E001F46DB0}" type="slidenum">
              <a:rPr lang="zh-CN" altLang="en-US" smtClean="0"/>
              <a:pPr/>
              <a:t>17</a:t>
            </a:fld>
            <a:endParaRPr lang="zh-CN" altLang="en-US"/>
          </a:p>
        </p:txBody>
      </p:sp>
      <p:pic>
        <p:nvPicPr>
          <p:cNvPr id="5" name="图片 4">
            <a:extLst>
              <a:ext uri="{FF2B5EF4-FFF2-40B4-BE49-F238E27FC236}">
                <a16:creationId xmlns:a16="http://schemas.microsoft.com/office/drawing/2014/main" id="{B2D611AC-C655-446E-3CF3-177EB346F367}"/>
              </a:ext>
            </a:extLst>
          </p:cNvPr>
          <p:cNvPicPr>
            <a:picLocks noChangeAspect="1"/>
          </p:cNvPicPr>
          <p:nvPr/>
        </p:nvPicPr>
        <p:blipFill>
          <a:blip r:embed="rId2"/>
          <a:stretch>
            <a:fillRect/>
          </a:stretch>
        </p:blipFill>
        <p:spPr>
          <a:xfrm>
            <a:off x="3305139" y="1319481"/>
            <a:ext cx="1114907" cy="836180"/>
          </a:xfrm>
          <a:prstGeom prst="rect">
            <a:avLst/>
          </a:prstGeom>
        </p:spPr>
      </p:pic>
      <p:pic>
        <p:nvPicPr>
          <p:cNvPr id="6" name="图片 5">
            <a:extLst>
              <a:ext uri="{FF2B5EF4-FFF2-40B4-BE49-F238E27FC236}">
                <a16:creationId xmlns:a16="http://schemas.microsoft.com/office/drawing/2014/main" id="{3AE6E8B5-95AC-D7A3-EC3E-ED957925DE38}"/>
              </a:ext>
            </a:extLst>
          </p:cNvPr>
          <p:cNvPicPr>
            <a:picLocks noChangeAspect="1"/>
          </p:cNvPicPr>
          <p:nvPr/>
        </p:nvPicPr>
        <p:blipFill>
          <a:blip r:embed="rId3"/>
          <a:stretch>
            <a:fillRect/>
          </a:stretch>
        </p:blipFill>
        <p:spPr>
          <a:xfrm>
            <a:off x="4572000" y="1326210"/>
            <a:ext cx="1114907" cy="836180"/>
          </a:xfrm>
          <a:prstGeom prst="rect">
            <a:avLst/>
          </a:prstGeom>
        </p:spPr>
      </p:pic>
      <p:pic>
        <p:nvPicPr>
          <p:cNvPr id="7" name="图片 6">
            <a:extLst>
              <a:ext uri="{FF2B5EF4-FFF2-40B4-BE49-F238E27FC236}">
                <a16:creationId xmlns:a16="http://schemas.microsoft.com/office/drawing/2014/main" id="{E014C980-B760-9064-31A1-DF7BADD4C666}"/>
              </a:ext>
            </a:extLst>
          </p:cNvPr>
          <p:cNvPicPr>
            <a:picLocks noChangeAspect="1"/>
          </p:cNvPicPr>
          <p:nvPr/>
        </p:nvPicPr>
        <p:blipFill>
          <a:blip r:embed="rId4"/>
          <a:stretch>
            <a:fillRect/>
          </a:stretch>
        </p:blipFill>
        <p:spPr>
          <a:xfrm>
            <a:off x="5806666" y="1319481"/>
            <a:ext cx="1114907" cy="836180"/>
          </a:xfrm>
          <a:prstGeom prst="rect">
            <a:avLst/>
          </a:prstGeom>
        </p:spPr>
      </p:pic>
      <p:pic>
        <p:nvPicPr>
          <p:cNvPr id="8" name="图片 7">
            <a:extLst>
              <a:ext uri="{FF2B5EF4-FFF2-40B4-BE49-F238E27FC236}">
                <a16:creationId xmlns:a16="http://schemas.microsoft.com/office/drawing/2014/main" id="{6087ACB4-0F44-0CD3-6615-3E404FA5BE02}"/>
              </a:ext>
            </a:extLst>
          </p:cNvPr>
          <p:cNvPicPr>
            <a:picLocks noChangeAspect="1"/>
          </p:cNvPicPr>
          <p:nvPr/>
        </p:nvPicPr>
        <p:blipFill>
          <a:blip r:embed="rId5"/>
          <a:stretch>
            <a:fillRect/>
          </a:stretch>
        </p:blipFill>
        <p:spPr>
          <a:xfrm>
            <a:off x="7035711" y="1332939"/>
            <a:ext cx="1114907" cy="836180"/>
          </a:xfrm>
          <a:prstGeom prst="rect">
            <a:avLst/>
          </a:prstGeom>
        </p:spPr>
      </p:pic>
      <p:pic>
        <p:nvPicPr>
          <p:cNvPr id="9" name="图片 8">
            <a:extLst>
              <a:ext uri="{FF2B5EF4-FFF2-40B4-BE49-F238E27FC236}">
                <a16:creationId xmlns:a16="http://schemas.microsoft.com/office/drawing/2014/main" id="{DC6E1176-720F-E9CB-B4AC-908433EFFD31}"/>
              </a:ext>
            </a:extLst>
          </p:cNvPr>
          <p:cNvPicPr>
            <a:picLocks noChangeAspect="1"/>
          </p:cNvPicPr>
          <p:nvPr/>
        </p:nvPicPr>
        <p:blipFill>
          <a:blip r:embed="rId6"/>
          <a:stretch>
            <a:fillRect/>
          </a:stretch>
        </p:blipFill>
        <p:spPr>
          <a:xfrm>
            <a:off x="3304134" y="2169119"/>
            <a:ext cx="1114907" cy="836180"/>
          </a:xfrm>
          <a:prstGeom prst="rect">
            <a:avLst/>
          </a:prstGeom>
        </p:spPr>
      </p:pic>
      <p:pic>
        <p:nvPicPr>
          <p:cNvPr id="10" name="图片 9">
            <a:extLst>
              <a:ext uri="{FF2B5EF4-FFF2-40B4-BE49-F238E27FC236}">
                <a16:creationId xmlns:a16="http://schemas.microsoft.com/office/drawing/2014/main" id="{FDA5BE02-2911-D9C1-1FE6-F95031C747A5}"/>
              </a:ext>
            </a:extLst>
          </p:cNvPr>
          <p:cNvPicPr>
            <a:picLocks noChangeAspect="1"/>
          </p:cNvPicPr>
          <p:nvPr/>
        </p:nvPicPr>
        <p:blipFill>
          <a:blip r:embed="rId7"/>
          <a:stretch>
            <a:fillRect/>
          </a:stretch>
        </p:blipFill>
        <p:spPr>
          <a:xfrm>
            <a:off x="4572992" y="2175848"/>
            <a:ext cx="1114907" cy="836180"/>
          </a:xfrm>
          <a:prstGeom prst="rect">
            <a:avLst/>
          </a:prstGeom>
        </p:spPr>
      </p:pic>
      <p:pic>
        <p:nvPicPr>
          <p:cNvPr id="11" name="图片 10">
            <a:extLst>
              <a:ext uri="{FF2B5EF4-FFF2-40B4-BE49-F238E27FC236}">
                <a16:creationId xmlns:a16="http://schemas.microsoft.com/office/drawing/2014/main" id="{52816E73-9B45-4A93-3AD8-DFC44D711D2C}"/>
              </a:ext>
            </a:extLst>
          </p:cNvPr>
          <p:cNvPicPr>
            <a:picLocks noChangeAspect="1"/>
          </p:cNvPicPr>
          <p:nvPr/>
        </p:nvPicPr>
        <p:blipFill>
          <a:blip r:embed="rId8"/>
          <a:stretch>
            <a:fillRect/>
          </a:stretch>
        </p:blipFill>
        <p:spPr>
          <a:xfrm>
            <a:off x="5802037" y="2169119"/>
            <a:ext cx="1114907" cy="836180"/>
          </a:xfrm>
          <a:prstGeom prst="rect">
            <a:avLst/>
          </a:prstGeom>
        </p:spPr>
      </p:pic>
      <p:pic>
        <p:nvPicPr>
          <p:cNvPr id="12" name="图片 11">
            <a:extLst>
              <a:ext uri="{FF2B5EF4-FFF2-40B4-BE49-F238E27FC236}">
                <a16:creationId xmlns:a16="http://schemas.microsoft.com/office/drawing/2014/main" id="{F71F9BF5-EC80-A115-260C-45D4685B47BC}"/>
              </a:ext>
            </a:extLst>
          </p:cNvPr>
          <p:cNvPicPr>
            <a:picLocks noChangeAspect="1"/>
          </p:cNvPicPr>
          <p:nvPr/>
        </p:nvPicPr>
        <p:blipFill>
          <a:blip r:embed="rId9"/>
          <a:stretch>
            <a:fillRect/>
          </a:stretch>
        </p:blipFill>
        <p:spPr>
          <a:xfrm>
            <a:off x="7031082" y="2175848"/>
            <a:ext cx="1114907" cy="836180"/>
          </a:xfrm>
          <a:prstGeom prst="rect">
            <a:avLst/>
          </a:prstGeom>
        </p:spPr>
      </p:pic>
      <p:pic>
        <p:nvPicPr>
          <p:cNvPr id="13" name="图片 12">
            <a:extLst>
              <a:ext uri="{FF2B5EF4-FFF2-40B4-BE49-F238E27FC236}">
                <a16:creationId xmlns:a16="http://schemas.microsoft.com/office/drawing/2014/main" id="{556A0795-8C37-291A-54F0-126D3512399E}"/>
              </a:ext>
            </a:extLst>
          </p:cNvPr>
          <p:cNvPicPr>
            <a:picLocks noChangeAspect="1"/>
          </p:cNvPicPr>
          <p:nvPr/>
        </p:nvPicPr>
        <p:blipFill>
          <a:blip r:embed="rId10"/>
          <a:stretch>
            <a:fillRect/>
          </a:stretch>
        </p:blipFill>
        <p:spPr>
          <a:xfrm>
            <a:off x="3308923" y="2964872"/>
            <a:ext cx="1114907" cy="836180"/>
          </a:xfrm>
          <a:prstGeom prst="rect">
            <a:avLst/>
          </a:prstGeom>
        </p:spPr>
      </p:pic>
      <p:pic>
        <p:nvPicPr>
          <p:cNvPr id="14" name="图片 13">
            <a:extLst>
              <a:ext uri="{FF2B5EF4-FFF2-40B4-BE49-F238E27FC236}">
                <a16:creationId xmlns:a16="http://schemas.microsoft.com/office/drawing/2014/main" id="{AF359317-362A-724F-6E4E-5198F7B8E7A0}"/>
              </a:ext>
            </a:extLst>
          </p:cNvPr>
          <p:cNvPicPr>
            <a:picLocks noChangeAspect="1"/>
          </p:cNvPicPr>
          <p:nvPr/>
        </p:nvPicPr>
        <p:blipFill>
          <a:blip r:embed="rId11"/>
          <a:stretch>
            <a:fillRect/>
          </a:stretch>
        </p:blipFill>
        <p:spPr>
          <a:xfrm>
            <a:off x="4567371" y="2971601"/>
            <a:ext cx="1114907" cy="836180"/>
          </a:xfrm>
          <a:prstGeom prst="rect">
            <a:avLst/>
          </a:prstGeom>
        </p:spPr>
      </p:pic>
      <p:pic>
        <p:nvPicPr>
          <p:cNvPr id="15" name="图片 14">
            <a:extLst>
              <a:ext uri="{FF2B5EF4-FFF2-40B4-BE49-F238E27FC236}">
                <a16:creationId xmlns:a16="http://schemas.microsoft.com/office/drawing/2014/main" id="{90584145-35BD-B530-A490-6913E0FEC8F8}"/>
              </a:ext>
            </a:extLst>
          </p:cNvPr>
          <p:cNvPicPr>
            <a:picLocks noChangeAspect="1"/>
          </p:cNvPicPr>
          <p:nvPr/>
        </p:nvPicPr>
        <p:blipFill>
          <a:blip r:embed="rId12"/>
          <a:stretch>
            <a:fillRect/>
          </a:stretch>
        </p:blipFill>
        <p:spPr>
          <a:xfrm>
            <a:off x="5802037" y="2958885"/>
            <a:ext cx="1114907" cy="836180"/>
          </a:xfrm>
          <a:prstGeom prst="rect">
            <a:avLst/>
          </a:prstGeom>
        </p:spPr>
      </p:pic>
      <p:pic>
        <p:nvPicPr>
          <p:cNvPr id="16" name="图片 15">
            <a:extLst>
              <a:ext uri="{FF2B5EF4-FFF2-40B4-BE49-F238E27FC236}">
                <a16:creationId xmlns:a16="http://schemas.microsoft.com/office/drawing/2014/main" id="{018D0F0C-D8A0-69A0-1FBC-C20E816B8287}"/>
              </a:ext>
            </a:extLst>
          </p:cNvPr>
          <p:cNvPicPr>
            <a:picLocks noChangeAspect="1"/>
          </p:cNvPicPr>
          <p:nvPr/>
        </p:nvPicPr>
        <p:blipFill>
          <a:blip r:embed="rId13"/>
          <a:stretch>
            <a:fillRect/>
          </a:stretch>
        </p:blipFill>
        <p:spPr>
          <a:xfrm>
            <a:off x="7031082" y="2965614"/>
            <a:ext cx="1114907" cy="836180"/>
          </a:xfrm>
          <a:prstGeom prst="rect">
            <a:avLst/>
          </a:prstGeom>
        </p:spPr>
      </p:pic>
      <p:pic>
        <p:nvPicPr>
          <p:cNvPr id="17" name="图片 16">
            <a:extLst>
              <a:ext uri="{FF2B5EF4-FFF2-40B4-BE49-F238E27FC236}">
                <a16:creationId xmlns:a16="http://schemas.microsoft.com/office/drawing/2014/main" id="{34CF46F7-58B3-0469-4876-17B7CEE4A812}"/>
              </a:ext>
            </a:extLst>
          </p:cNvPr>
          <p:cNvPicPr>
            <a:picLocks noChangeAspect="1"/>
          </p:cNvPicPr>
          <p:nvPr/>
        </p:nvPicPr>
        <p:blipFill>
          <a:blip r:embed="rId14"/>
          <a:stretch>
            <a:fillRect/>
          </a:stretch>
        </p:blipFill>
        <p:spPr>
          <a:xfrm>
            <a:off x="3304134" y="3748651"/>
            <a:ext cx="1114907" cy="836180"/>
          </a:xfrm>
          <a:prstGeom prst="rect">
            <a:avLst/>
          </a:prstGeom>
        </p:spPr>
      </p:pic>
      <p:pic>
        <p:nvPicPr>
          <p:cNvPr id="18" name="图片 17">
            <a:extLst>
              <a:ext uri="{FF2B5EF4-FFF2-40B4-BE49-F238E27FC236}">
                <a16:creationId xmlns:a16="http://schemas.microsoft.com/office/drawing/2014/main" id="{67CFD220-945D-8A72-48FE-2AA0AC305033}"/>
              </a:ext>
            </a:extLst>
          </p:cNvPr>
          <p:cNvPicPr>
            <a:picLocks noChangeAspect="1"/>
          </p:cNvPicPr>
          <p:nvPr/>
        </p:nvPicPr>
        <p:blipFill>
          <a:blip r:embed="rId15"/>
          <a:stretch>
            <a:fillRect/>
          </a:stretch>
        </p:blipFill>
        <p:spPr>
          <a:xfrm>
            <a:off x="4570995" y="3755380"/>
            <a:ext cx="1114907" cy="836180"/>
          </a:xfrm>
          <a:prstGeom prst="rect">
            <a:avLst/>
          </a:prstGeom>
        </p:spPr>
      </p:pic>
      <p:pic>
        <p:nvPicPr>
          <p:cNvPr id="19" name="图片 18">
            <a:extLst>
              <a:ext uri="{FF2B5EF4-FFF2-40B4-BE49-F238E27FC236}">
                <a16:creationId xmlns:a16="http://schemas.microsoft.com/office/drawing/2014/main" id="{3B7F3045-002B-C316-81F0-1D6A479DC588}"/>
              </a:ext>
            </a:extLst>
          </p:cNvPr>
          <p:cNvPicPr>
            <a:picLocks noChangeAspect="1"/>
          </p:cNvPicPr>
          <p:nvPr/>
        </p:nvPicPr>
        <p:blipFill>
          <a:blip r:embed="rId16"/>
          <a:stretch>
            <a:fillRect/>
          </a:stretch>
        </p:blipFill>
        <p:spPr>
          <a:xfrm>
            <a:off x="5805661" y="3748651"/>
            <a:ext cx="1114907" cy="836180"/>
          </a:xfrm>
          <a:prstGeom prst="rect">
            <a:avLst/>
          </a:prstGeom>
        </p:spPr>
      </p:pic>
      <p:pic>
        <p:nvPicPr>
          <p:cNvPr id="20" name="图片 19">
            <a:extLst>
              <a:ext uri="{FF2B5EF4-FFF2-40B4-BE49-F238E27FC236}">
                <a16:creationId xmlns:a16="http://schemas.microsoft.com/office/drawing/2014/main" id="{A46AC73E-BBB3-50B0-1330-A5BC91E74943}"/>
              </a:ext>
            </a:extLst>
          </p:cNvPr>
          <p:cNvPicPr>
            <a:picLocks noChangeAspect="1"/>
          </p:cNvPicPr>
          <p:nvPr/>
        </p:nvPicPr>
        <p:blipFill>
          <a:blip r:embed="rId17"/>
          <a:stretch>
            <a:fillRect/>
          </a:stretch>
        </p:blipFill>
        <p:spPr>
          <a:xfrm>
            <a:off x="7034706" y="3755380"/>
            <a:ext cx="1114907" cy="836180"/>
          </a:xfrm>
          <a:prstGeom prst="rect">
            <a:avLst/>
          </a:prstGeom>
        </p:spPr>
      </p:pic>
    </p:spTree>
    <p:extLst>
      <p:ext uri="{BB962C8B-B14F-4D97-AF65-F5344CB8AC3E}">
        <p14:creationId xmlns:p14="http://schemas.microsoft.com/office/powerpoint/2010/main" val="2724919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63CD92-27DE-CDA0-EAC9-1726651CAE3E}"/>
              </a:ext>
            </a:extLst>
          </p:cNvPr>
          <p:cNvSpPr>
            <a:spLocks noGrp="1"/>
          </p:cNvSpPr>
          <p:nvPr>
            <p:ph type="title"/>
          </p:nvPr>
        </p:nvSpPr>
        <p:spPr/>
        <p:txBody>
          <a:bodyPr/>
          <a:lstStyle/>
          <a:p>
            <a:r>
              <a:rPr lang="zh-CN" altLang="en-US" dirty="0"/>
              <a:t>第二阶段读出电子学</a:t>
            </a:r>
          </a:p>
        </p:txBody>
      </p:sp>
      <p:sp>
        <p:nvSpPr>
          <p:cNvPr id="3" name="内容占位符 2">
            <a:extLst>
              <a:ext uri="{FF2B5EF4-FFF2-40B4-BE49-F238E27FC236}">
                <a16:creationId xmlns:a16="http://schemas.microsoft.com/office/drawing/2014/main" id="{D2319AE1-36C5-CBB0-0C34-735BB768F85E}"/>
              </a:ext>
            </a:extLst>
          </p:cNvPr>
          <p:cNvSpPr>
            <a:spLocks noGrp="1"/>
          </p:cNvSpPr>
          <p:nvPr>
            <p:ph idx="1"/>
          </p:nvPr>
        </p:nvSpPr>
        <p:spPr/>
        <p:txBody>
          <a:bodyPr/>
          <a:lstStyle/>
          <a:p>
            <a:pPr marL="360006" lvl="1" indent="-285750" algn="just">
              <a:lnSpc>
                <a:spcPct val="150000"/>
              </a:lnSpc>
              <a:buSzPct val="70000"/>
              <a:buFont typeface="Arial" panose="020B0604020202020204" pitchFamily="34" charset="0"/>
              <a:buChar char="•"/>
            </a:pPr>
            <a:r>
              <a:rPr lang="zh-CN" altLang="en-US" dirty="0"/>
              <a:t>为了进一步提升集成度，完成了第二阶段</a:t>
            </a:r>
            <a:r>
              <a:rPr lang="en-US" altLang="zh-CN" dirty="0"/>
              <a:t>64</a:t>
            </a:r>
            <a:r>
              <a:rPr lang="zh-CN" altLang="en-US" dirty="0"/>
              <a:t>通道原型芯片的设计工作，主要改动包括：</a:t>
            </a:r>
            <a:endParaRPr lang="en-US" altLang="zh-CN" dirty="0"/>
          </a:p>
          <a:p>
            <a:pPr marL="760045" lvl="2" indent="-285750" algn="just">
              <a:lnSpc>
                <a:spcPct val="150000"/>
              </a:lnSpc>
              <a:buSzPct val="70000"/>
              <a:buFont typeface="Wingdings" panose="05000000000000000000" pitchFamily="2" charset="2"/>
              <a:buChar char="Ø"/>
            </a:pPr>
            <a:r>
              <a:rPr lang="zh-CN" altLang="en-US" dirty="0"/>
              <a:t>在片内集成滑动平均滤波器以进一步提升测量精度</a:t>
            </a:r>
            <a:endParaRPr lang="en-US" altLang="zh-CN" dirty="0"/>
          </a:p>
          <a:p>
            <a:pPr marL="760045" lvl="2" indent="-285750" algn="just">
              <a:lnSpc>
                <a:spcPct val="150000"/>
              </a:lnSpc>
              <a:buSzPct val="70000"/>
              <a:buFont typeface="Wingdings" panose="05000000000000000000" pitchFamily="2" charset="2"/>
              <a:buChar char="Ø"/>
            </a:pPr>
            <a:r>
              <a:rPr lang="zh-CN" altLang="en-US" dirty="0"/>
              <a:t>添加多个</a:t>
            </a:r>
            <a:r>
              <a:rPr lang="en-US" altLang="zh-CN" dirty="0"/>
              <a:t>FIFO</a:t>
            </a:r>
            <a:r>
              <a:rPr lang="zh-CN" altLang="en-US" dirty="0"/>
              <a:t>进行数据缓冲与输出接口复用，在保证高计数率能力的同时降低数据接口数量</a:t>
            </a:r>
            <a:endParaRPr lang="en-US" altLang="zh-CN" dirty="0"/>
          </a:p>
          <a:p>
            <a:endParaRPr lang="zh-CN" altLang="en-US" dirty="0"/>
          </a:p>
        </p:txBody>
      </p:sp>
      <p:sp>
        <p:nvSpPr>
          <p:cNvPr id="4" name="灯片编号占位符 3">
            <a:extLst>
              <a:ext uri="{FF2B5EF4-FFF2-40B4-BE49-F238E27FC236}">
                <a16:creationId xmlns:a16="http://schemas.microsoft.com/office/drawing/2014/main" id="{8BACB528-90E1-DECC-2525-8A8B6A266380}"/>
              </a:ext>
            </a:extLst>
          </p:cNvPr>
          <p:cNvSpPr>
            <a:spLocks noGrp="1"/>
          </p:cNvSpPr>
          <p:nvPr>
            <p:ph type="sldNum" sz="quarter" idx="12"/>
          </p:nvPr>
        </p:nvSpPr>
        <p:spPr/>
        <p:txBody>
          <a:bodyPr/>
          <a:lstStyle/>
          <a:p>
            <a:fld id="{B868A996-D89B-40E8-B2C1-E0E001F46DB0}" type="slidenum">
              <a:rPr lang="zh-CN" altLang="en-US" smtClean="0"/>
              <a:pPr/>
              <a:t>18</a:t>
            </a:fld>
            <a:endParaRPr lang="zh-CN" altLang="en-US"/>
          </a:p>
        </p:txBody>
      </p:sp>
      <p:graphicFrame>
        <p:nvGraphicFramePr>
          <p:cNvPr id="5" name="内容占位符 4">
            <a:extLst>
              <a:ext uri="{FF2B5EF4-FFF2-40B4-BE49-F238E27FC236}">
                <a16:creationId xmlns:a16="http://schemas.microsoft.com/office/drawing/2014/main" id="{27AE62D8-7A04-57E5-639B-946B95B775A0}"/>
              </a:ext>
            </a:extLst>
          </p:cNvPr>
          <p:cNvGraphicFramePr>
            <a:graphicFrameLocks noChangeAspect="1"/>
          </p:cNvGraphicFramePr>
          <p:nvPr>
            <p:extLst>
              <p:ext uri="{D42A27DB-BD31-4B8C-83A1-F6EECF244321}">
                <p14:modId xmlns:p14="http://schemas.microsoft.com/office/powerpoint/2010/main" val="554510827"/>
              </p:ext>
            </p:extLst>
          </p:nvPr>
        </p:nvGraphicFramePr>
        <p:xfrm>
          <a:off x="2483768" y="2190713"/>
          <a:ext cx="3384376" cy="2508744"/>
        </p:xfrm>
        <a:graphic>
          <a:graphicData uri="http://schemas.openxmlformats.org/presentationml/2006/ole">
            <mc:AlternateContent xmlns:mc="http://schemas.openxmlformats.org/markup-compatibility/2006">
              <mc:Choice xmlns:v="urn:schemas-microsoft-com:vml" Requires="v">
                <p:oleObj name="Visio" r:id="rId2" imgW="13919513" imgH="10318809" progId="Visio.Drawing.15">
                  <p:embed/>
                </p:oleObj>
              </mc:Choice>
              <mc:Fallback>
                <p:oleObj name="Visio" r:id="rId2" imgW="13919513" imgH="10318809" progId="Visio.Drawing.15">
                  <p:embed/>
                  <p:pic>
                    <p:nvPicPr>
                      <p:cNvPr id="3" name="内容占位符 4">
                        <a:extLst>
                          <a:ext uri="{FF2B5EF4-FFF2-40B4-BE49-F238E27FC236}">
                            <a16:creationId xmlns:a16="http://schemas.microsoft.com/office/drawing/2014/main" id="{F0482F41-612B-3480-8ECE-53FEC95BB324}"/>
                          </a:ext>
                        </a:extLst>
                      </p:cNvPr>
                      <p:cNvPicPr/>
                      <p:nvPr/>
                    </p:nvPicPr>
                    <p:blipFill>
                      <a:blip r:embed="rId3"/>
                      <a:stretch>
                        <a:fillRect/>
                      </a:stretch>
                    </p:blipFill>
                    <p:spPr>
                      <a:xfrm>
                        <a:off x="2483768" y="2190713"/>
                        <a:ext cx="3384376" cy="2508744"/>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467FD52C-292E-5831-4D08-4AFA07D2C49C}"/>
              </a:ext>
            </a:extLst>
          </p:cNvPr>
          <p:cNvSpPr txBox="1"/>
          <p:nvPr/>
        </p:nvSpPr>
        <p:spPr>
          <a:xfrm>
            <a:off x="5940152" y="3318127"/>
            <a:ext cx="3820498"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stStyle>
          <a:p>
            <a:pPr algn="l"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64</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通道原型芯片数字部分结构框图</a:t>
            </a:r>
          </a:p>
        </p:txBody>
      </p:sp>
    </p:spTree>
    <p:extLst>
      <p:ext uri="{BB962C8B-B14F-4D97-AF65-F5344CB8AC3E}">
        <p14:creationId xmlns:p14="http://schemas.microsoft.com/office/powerpoint/2010/main" val="910131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05A9F9-3EA2-8593-5FA2-E1BC5FE1F602}"/>
              </a:ext>
            </a:extLst>
          </p:cNvPr>
          <p:cNvSpPr>
            <a:spLocks noGrp="1"/>
          </p:cNvSpPr>
          <p:nvPr>
            <p:ph type="title"/>
          </p:nvPr>
        </p:nvSpPr>
        <p:spPr/>
        <p:txBody>
          <a:bodyPr/>
          <a:lstStyle/>
          <a:p>
            <a:r>
              <a:rPr lang="zh-CN" altLang="en-US" dirty="0"/>
              <a:t>第二阶段读出电子学</a:t>
            </a:r>
          </a:p>
        </p:txBody>
      </p:sp>
      <p:sp>
        <p:nvSpPr>
          <p:cNvPr id="3" name="内容占位符 2">
            <a:extLst>
              <a:ext uri="{FF2B5EF4-FFF2-40B4-BE49-F238E27FC236}">
                <a16:creationId xmlns:a16="http://schemas.microsoft.com/office/drawing/2014/main" id="{787223EC-FD3C-1F67-E48F-CAB20684D71C}"/>
              </a:ext>
            </a:extLst>
          </p:cNvPr>
          <p:cNvSpPr>
            <a:spLocks noGrp="1"/>
          </p:cNvSpPr>
          <p:nvPr>
            <p:ph idx="1"/>
          </p:nvPr>
        </p:nvSpPr>
        <p:spPr/>
        <p:txBody>
          <a:bodyPr/>
          <a:lstStyle/>
          <a:p>
            <a:r>
              <a:rPr lang="zh-CN" altLang="en-US" dirty="0"/>
              <a:t>基于该</a:t>
            </a:r>
            <a:r>
              <a:rPr lang="en-US" altLang="zh-CN" dirty="0"/>
              <a:t>64</a:t>
            </a:r>
            <a:r>
              <a:rPr lang="zh-CN" altLang="en-US" dirty="0"/>
              <a:t>通道</a:t>
            </a:r>
            <a:r>
              <a:rPr lang="en-US" altLang="zh-CN" dirty="0"/>
              <a:t>ASIC</a:t>
            </a:r>
            <a:r>
              <a:rPr lang="zh-CN" altLang="en-US" dirty="0"/>
              <a:t>的单板</a:t>
            </a:r>
            <a:r>
              <a:rPr lang="en-US" altLang="zh-CN" dirty="0"/>
              <a:t>1024</a:t>
            </a:r>
            <a:r>
              <a:rPr lang="zh-CN" altLang="en-US" dirty="0"/>
              <a:t>通道的第二阶段读出电子学设计也已完成，即将参加今年的束流测试。</a:t>
            </a:r>
          </a:p>
          <a:p>
            <a:endParaRPr lang="zh-CN" altLang="en-US" dirty="0"/>
          </a:p>
        </p:txBody>
      </p:sp>
      <p:sp>
        <p:nvSpPr>
          <p:cNvPr id="4" name="灯片编号占位符 3">
            <a:extLst>
              <a:ext uri="{FF2B5EF4-FFF2-40B4-BE49-F238E27FC236}">
                <a16:creationId xmlns:a16="http://schemas.microsoft.com/office/drawing/2014/main" id="{52454768-63BB-442F-EB42-BB4CCCFD9B3F}"/>
              </a:ext>
            </a:extLst>
          </p:cNvPr>
          <p:cNvSpPr>
            <a:spLocks noGrp="1"/>
          </p:cNvSpPr>
          <p:nvPr>
            <p:ph type="sldNum" sz="quarter" idx="12"/>
          </p:nvPr>
        </p:nvSpPr>
        <p:spPr/>
        <p:txBody>
          <a:bodyPr/>
          <a:lstStyle/>
          <a:p>
            <a:fld id="{B868A996-D89B-40E8-B2C1-E0E001F46DB0}" type="slidenum">
              <a:rPr lang="zh-CN" altLang="en-US" smtClean="0"/>
              <a:pPr/>
              <a:t>19</a:t>
            </a:fld>
            <a:endParaRPr lang="zh-CN" altLang="en-US"/>
          </a:p>
        </p:txBody>
      </p:sp>
      <p:graphicFrame>
        <p:nvGraphicFramePr>
          <p:cNvPr id="5" name="对象 4">
            <a:extLst>
              <a:ext uri="{FF2B5EF4-FFF2-40B4-BE49-F238E27FC236}">
                <a16:creationId xmlns:a16="http://schemas.microsoft.com/office/drawing/2014/main" id="{D2208F27-0945-D696-ACD8-71A841CEC4BD}"/>
              </a:ext>
            </a:extLst>
          </p:cNvPr>
          <p:cNvGraphicFramePr>
            <a:graphicFrameLocks noChangeAspect="1"/>
          </p:cNvGraphicFramePr>
          <p:nvPr>
            <p:extLst>
              <p:ext uri="{D42A27DB-BD31-4B8C-83A1-F6EECF244321}">
                <p14:modId xmlns:p14="http://schemas.microsoft.com/office/powerpoint/2010/main" val="4175448850"/>
              </p:ext>
            </p:extLst>
          </p:nvPr>
        </p:nvGraphicFramePr>
        <p:xfrm>
          <a:off x="2051720" y="1491630"/>
          <a:ext cx="5760640" cy="3007834"/>
        </p:xfrm>
        <a:graphic>
          <a:graphicData uri="http://schemas.openxmlformats.org/presentationml/2006/ole">
            <mc:AlternateContent xmlns:mc="http://schemas.openxmlformats.org/markup-compatibility/2006">
              <mc:Choice xmlns:v="urn:schemas-microsoft-com:vml" Requires="v">
                <p:oleObj name="Visio" r:id="rId2" imgW="36347400" imgH="18973800" progId="Visio.Drawing.15">
                  <p:embed/>
                </p:oleObj>
              </mc:Choice>
              <mc:Fallback>
                <p:oleObj name="Visio" r:id="rId2" imgW="36347400" imgH="18973800" progId="Visio.Drawing.15">
                  <p:embed/>
                  <p:pic>
                    <p:nvPicPr>
                      <p:cNvPr id="5" name="对象 4">
                        <a:extLst>
                          <a:ext uri="{FF2B5EF4-FFF2-40B4-BE49-F238E27FC236}">
                            <a16:creationId xmlns:a16="http://schemas.microsoft.com/office/drawing/2014/main" id="{4F1B5BD7-B557-30FD-4EF4-5ED01652CE4F}"/>
                          </a:ext>
                        </a:extLst>
                      </p:cNvPr>
                      <p:cNvPicPr/>
                      <p:nvPr/>
                    </p:nvPicPr>
                    <p:blipFill>
                      <a:blip r:embed="rId3"/>
                      <a:stretch>
                        <a:fillRect/>
                      </a:stretch>
                    </p:blipFill>
                    <p:spPr>
                      <a:xfrm>
                        <a:off x="2051720" y="1491630"/>
                        <a:ext cx="5760640" cy="3007834"/>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8E8FE8AF-DB45-800F-F8C8-A285B170AFD8}"/>
              </a:ext>
            </a:extLst>
          </p:cNvPr>
          <p:cNvSpPr txBox="1"/>
          <p:nvPr/>
        </p:nvSpPr>
        <p:spPr>
          <a:xfrm>
            <a:off x="4211960" y="4372506"/>
            <a:ext cx="3133724" cy="253916"/>
          </a:xfrm>
          <a:prstGeom prst="rect">
            <a:avLst/>
          </a:prstGeom>
          <a:noFill/>
        </p:spPr>
        <p:txBody>
          <a:bodyPr wrap="square" rtlCol="0">
            <a:spAutoFit/>
          </a:bodyPr>
          <a:lstStyle>
            <a:defPPr>
              <a:defRPr lang="zh-CN"/>
            </a:defPPr>
            <a:lvl1pPr algn="ctr">
              <a:defRPr>
                <a:latin typeface="华文楷体" panose="02010600040101010101" pitchFamily="2" charset="-122"/>
                <a:ea typeface="华文楷体" panose="02010600040101010101" pitchFamily="2" charset="-122"/>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algn="l" eaLnBrk="1" fontAlgn="auto" hangingPunct="1">
              <a:spcBef>
                <a:spcPts val="0"/>
              </a:spcBef>
              <a:spcAft>
                <a:spcPts val="0"/>
              </a:spcAft>
            </a:pPr>
            <a:r>
              <a:rPr kumimoji="0" lang="en-US" altLang="zh-CN"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PCB</a:t>
            </a:r>
            <a:r>
              <a:rPr kumimoji="0" lang="zh-CN" altLang="en-US" sz="105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正反面版图</a:t>
            </a:r>
          </a:p>
        </p:txBody>
      </p:sp>
    </p:spTree>
    <p:extLst>
      <p:ext uri="{BB962C8B-B14F-4D97-AF65-F5344CB8AC3E}">
        <p14:creationId xmlns:p14="http://schemas.microsoft.com/office/powerpoint/2010/main" val="151852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3ACBD-EC28-8016-6CB5-7312E881ECE5}"/>
              </a:ext>
            </a:extLst>
          </p:cNvPr>
          <p:cNvSpPr>
            <a:spLocks noGrp="1"/>
          </p:cNvSpPr>
          <p:nvPr>
            <p:ph type="title"/>
          </p:nvPr>
        </p:nvSpPr>
        <p:spPr/>
        <p:txBody>
          <a:bodyPr/>
          <a:lstStyle/>
          <a:p>
            <a:r>
              <a:rPr lang="en-US" altLang="zh-CN" sz="2800" dirty="0">
                <a:cs typeface="Times New Roman" panose="02020603050405020304" pitchFamily="18" charset="0"/>
              </a:rPr>
              <a:t>STCF-RCH</a:t>
            </a:r>
            <a:r>
              <a:rPr lang="zh-CN" altLang="en-US" sz="2800" dirty="0">
                <a:cs typeface="Times New Roman" panose="02020603050405020304" pitchFamily="18" charset="0"/>
              </a:rPr>
              <a:t>成员</a:t>
            </a:r>
            <a:r>
              <a:rPr lang="zh-CN" altLang="en-US" sz="2800" dirty="0"/>
              <a:t>与分工</a:t>
            </a:r>
            <a:endParaRPr lang="zh-CN" altLang="en-US" dirty="0"/>
          </a:p>
        </p:txBody>
      </p:sp>
      <p:sp>
        <p:nvSpPr>
          <p:cNvPr id="3" name="内容占位符 2">
            <a:extLst>
              <a:ext uri="{FF2B5EF4-FFF2-40B4-BE49-F238E27FC236}">
                <a16:creationId xmlns:a16="http://schemas.microsoft.com/office/drawing/2014/main" id="{F20B9CDE-2D6F-2E92-E681-A2B462E64B85}"/>
              </a:ext>
            </a:extLst>
          </p:cNvPr>
          <p:cNvSpPr>
            <a:spLocks noGrp="1"/>
          </p:cNvSpPr>
          <p:nvPr>
            <p:ph idx="1"/>
          </p:nvPr>
        </p:nvSpPr>
        <p:spPr>
          <a:xfrm>
            <a:off x="1547664" y="1203598"/>
            <a:ext cx="6048672" cy="3394472"/>
          </a:xfrm>
        </p:spPr>
        <p:txBody>
          <a:bodyPr/>
          <a:lstStyle/>
          <a:p>
            <a:pPr marL="0" indent="0" algn="ctr">
              <a:buNone/>
            </a:pP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陈石</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黄清源</a:t>
            </a:r>
            <a:r>
              <a:rPr lang="en-US" altLang="zh-CN" sz="1800" kern="1200" baseline="30000" dirty="0">
                <a:solidFill>
                  <a:srgbClr val="000000"/>
                </a:solidFill>
                <a:latin typeface="黑体" panose="02010609060101010101" pitchFamily="49" charset="-122"/>
              </a:rPr>
              <a:t>1,a</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黄文谦</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李嘉铭</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梁焜玉</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刘建北</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 </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刘倩</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马跃磊</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邵明</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汪安琪</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王滨龙</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杨子昱</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张慧斌</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1,ab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张志永</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2,ab</a:t>
            </a:r>
            <a:r>
              <a:rPr lang="en-US"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a:t>
            </a:r>
            <a:r>
              <a:rPr lang="zh-CN" altLang="zh-CN" sz="1800" kern="1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赵雷</a:t>
            </a:r>
            <a:r>
              <a:rPr lang="en-US" altLang="zh-CN" sz="1800" kern="1200" baseline="300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2,c</a:t>
            </a:r>
          </a:p>
          <a:p>
            <a:pPr marL="0" indent="0" algn="ctr">
              <a:buNone/>
            </a:pPr>
            <a:endParaRPr lang="en-US" altLang="zh-CN" sz="1800" kern="1200" baseline="30000" dirty="0">
              <a:solidFill>
                <a:srgbClr val="000000"/>
              </a:solidFill>
              <a:latin typeface="黑体" panose="02010609060101010101" pitchFamily="49" charset="-122"/>
            </a:endParaRPr>
          </a:p>
          <a:p>
            <a:pPr marL="0" indent="0" algn="ctr">
              <a:buNone/>
            </a:pPr>
            <a:endParaRPr lang="en-US" altLang="zh-CN" sz="1800" kern="1200" baseline="30000" dirty="0">
              <a:solidFill>
                <a:srgbClr val="000000"/>
              </a:solidFill>
              <a:effectLst/>
              <a:latin typeface="黑体" panose="02010609060101010101" pitchFamily="49" charset="-122"/>
            </a:endParaRPr>
          </a:p>
          <a:p>
            <a:pPr marL="0" indent="0" algn="ctr">
              <a:buNone/>
            </a:pP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1</a:t>
            </a:r>
            <a:r>
              <a:rPr lang="zh-CN" altLang="en-US" dirty="0">
                <a:latin typeface="黑体" panose="02010609060101010101" pitchFamily="49" charset="-122"/>
                <a:ea typeface="黑体" panose="02010609060101010101" pitchFamily="49" charset="-122"/>
                <a:cs typeface="Times New Roman" panose="02020603050405020304" pitchFamily="18" charset="0"/>
              </a:rPr>
              <a:t>中国科学院大学</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0" indent="0" algn="ctr">
              <a:buNone/>
            </a:pP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2</a:t>
            </a:r>
            <a:r>
              <a:rPr lang="zh-CN" altLang="en-US" dirty="0">
                <a:latin typeface="黑体" panose="02010609060101010101" pitchFamily="49" charset="-122"/>
                <a:ea typeface="黑体" panose="02010609060101010101" pitchFamily="49" charset="-122"/>
                <a:cs typeface="Times New Roman" panose="02020603050405020304" pitchFamily="18" charset="0"/>
              </a:rPr>
              <a:t>中国科学技术大学</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0" indent="0" algn="ctr">
              <a:buNone/>
            </a:pP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a</a:t>
            </a:r>
            <a:r>
              <a:rPr lang="zh-CN" altLang="en-US" dirty="0">
                <a:latin typeface="黑体" panose="02010609060101010101" pitchFamily="49" charset="-122"/>
                <a:ea typeface="黑体" panose="02010609060101010101" pitchFamily="49" charset="-122"/>
                <a:cs typeface="Times New Roman" panose="02020603050405020304" pitchFamily="18" charset="0"/>
              </a:rPr>
              <a:t>模拟重建</a:t>
            </a:r>
            <a:r>
              <a:rPr lang="en-US" altLang="zh-CN" dirty="0">
                <a:latin typeface="黑体" panose="02010609060101010101" pitchFamily="49" charset="-122"/>
                <a:ea typeface="黑体" panose="02010609060101010101" pitchFamily="49" charset="-122"/>
                <a:cs typeface="Times New Roman" panose="02020603050405020304" pitchFamily="18" charset="0"/>
              </a:rPr>
              <a:t> </a:t>
            </a: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b</a:t>
            </a:r>
            <a:r>
              <a:rPr lang="zh-CN" altLang="en-US" dirty="0">
                <a:latin typeface="黑体" panose="02010609060101010101" pitchFamily="49" charset="-122"/>
                <a:ea typeface="黑体" panose="02010609060101010101" pitchFamily="49" charset="-122"/>
                <a:cs typeface="Times New Roman" panose="02020603050405020304" pitchFamily="18" charset="0"/>
              </a:rPr>
              <a:t>探测器</a:t>
            </a:r>
            <a:r>
              <a:rPr lang="en-US" altLang="zh-CN" dirty="0">
                <a:latin typeface="黑体" panose="02010609060101010101" pitchFamily="49" charset="-122"/>
                <a:ea typeface="黑体" panose="02010609060101010101" pitchFamily="49" charset="-122"/>
                <a:cs typeface="Times New Roman" panose="02020603050405020304" pitchFamily="18" charset="0"/>
              </a:rPr>
              <a:t> </a:t>
            </a:r>
            <a:r>
              <a:rPr lang="en-US" altLang="zh-CN" baseline="30000" dirty="0">
                <a:latin typeface="黑体" panose="02010609060101010101" pitchFamily="49" charset="-122"/>
                <a:ea typeface="黑体" panose="02010609060101010101" pitchFamily="49" charset="-122"/>
                <a:cs typeface="Times New Roman" panose="02020603050405020304" pitchFamily="18" charset="0"/>
              </a:rPr>
              <a:t>c</a:t>
            </a:r>
            <a:r>
              <a:rPr lang="zh-CN" altLang="en-US" dirty="0">
                <a:latin typeface="黑体" panose="02010609060101010101" pitchFamily="49" charset="-122"/>
                <a:ea typeface="黑体" panose="02010609060101010101" pitchFamily="49" charset="-122"/>
                <a:cs typeface="Times New Roman" panose="02020603050405020304" pitchFamily="18" charset="0"/>
              </a:rPr>
              <a:t>电子学</a:t>
            </a:r>
            <a:endParaRPr lang="en-US" altLang="zh-CN" dirty="0">
              <a:latin typeface="黑体" panose="02010609060101010101" pitchFamily="49" charset="-122"/>
              <a:ea typeface="黑体" panose="02010609060101010101" pitchFamily="49" charset="-122"/>
              <a:cs typeface="Times New Roman" panose="02020603050405020304" pitchFamily="18" charset="0"/>
            </a:endParaRPr>
          </a:p>
          <a:p>
            <a:pPr marL="0" indent="0" algn="ctr">
              <a:buNone/>
            </a:pPr>
            <a:endParaRPr lang="zh-CN" altLang="zh-CN" dirty="0">
              <a:effectLst/>
            </a:endParaRPr>
          </a:p>
          <a:p>
            <a:pPr algn="ctr"/>
            <a:endParaRPr lang="zh-CN" altLang="en-US" dirty="0"/>
          </a:p>
        </p:txBody>
      </p:sp>
      <p:sp>
        <p:nvSpPr>
          <p:cNvPr id="4" name="灯片编号占位符 3">
            <a:extLst>
              <a:ext uri="{FF2B5EF4-FFF2-40B4-BE49-F238E27FC236}">
                <a16:creationId xmlns:a16="http://schemas.microsoft.com/office/drawing/2014/main" id="{C7BA2E78-BAF3-DECC-3009-FB19FD8BE29B}"/>
              </a:ext>
            </a:extLst>
          </p:cNvPr>
          <p:cNvSpPr>
            <a:spLocks noGrp="1"/>
          </p:cNvSpPr>
          <p:nvPr>
            <p:ph type="sldNum" sz="quarter" idx="12"/>
          </p:nvPr>
        </p:nvSpPr>
        <p:spPr/>
        <p:txBody>
          <a:bodyPr/>
          <a:lstStyle/>
          <a:p>
            <a:fld id="{B868A996-D89B-40E8-B2C1-E0E001F46DB0}" type="slidenum">
              <a:rPr lang="zh-CN" altLang="en-US" smtClean="0"/>
              <a:pPr/>
              <a:t>2</a:t>
            </a:fld>
            <a:endParaRPr lang="zh-CN" altLang="en-US"/>
          </a:p>
        </p:txBody>
      </p:sp>
      <p:pic>
        <p:nvPicPr>
          <p:cNvPr id="5" name="Picture 4" descr="https://bkimg.cdn.bcebos.com/pic/8d5494eef01f3a292df5db77db6fab315c6034a8d67a">
            <a:extLst>
              <a:ext uri="{FF2B5EF4-FFF2-40B4-BE49-F238E27FC236}">
                <a16:creationId xmlns:a16="http://schemas.microsoft.com/office/drawing/2014/main" id="{3941C9BA-6639-6DA6-4ECB-8EF10EF71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174" y="3003798"/>
            <a:ext cx="1917651" cy="1279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gimg2.baidu.com/image_search/src=http%3A%2F%2Fc-ssl.duitang.com%2Fuploads%2Fitem%2F201906%2F15%2F2019061541803_V42wJ.jpeg&amp;refer=http%3A%2F%2Fc-ssl.duitang.com&amp;app=2002&amp;size=f9999,10000&amp;q=a80&amp;n=0&amp;g=0n&amp;fmt=auto?sec=1691476935&amp;t=85eb1c590bfd0db955a9736da1202312">
            <a:extLst>
              <a:ext uri="{FF2B5EF4-FFF2-40B4-BE49-F238E27FC236}">
                <a16:creationId xmlns:a16="http://schemas.microsoft.com/office/drawing/2014/main" id="{DB4A0ECA-B51C-DEC5-EAB5-794C09723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808502"/>
            <a:ext cx="2087501" cy="166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5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D42CC-B1D0-4576-AF1D-F2193C26251D}"/>
              </a:ext>
            </a:extLst>
          </p:cNvPr>
          <p:cNvSpPr>
            <a:spLocks noGrp="1"/>
          </p:cNvSpPr>
          <p:nvPr>
            <p:ph type="title"/>
          </p:nvPr>
        </p:nvSpPr>
        <p:spPr/>
        <p:txBody>
          <a:bodyPr/>
          <a:lstStyle/>
          <a:p>
            <a:r>
              <a:rPr lang="zh-CN" altLang="en-US" dirty="0"/>
              <a:t>总结与展望</a:t>
            </a:r>
          </a:p>
        </p:txBody>
      </p:sp>
      <p:sp>
        <p:nvSpPr>
          <p:cNvPr id="3" name="内容占位符 2">
            <a:extLst>
              <a:ext uri="{FF2B5EF4-FFF2-40B4-BE49-F238E27FC236}">
                <a16:creationId xmlns:a16="http://schemas.microsoft.com/office/drawing/2014/main" id="{266B5EB6-1174-44E3-8541-846215F02FCE}"/>
              </a:ext>
            </a:extLst>
          </p:cNvPr>
          <p:cNvSpPr>
            <a:spLocks noGrp="1"/>
          </p:cNvSpPr>
          <p:nvPr>
            <p:ph idx="1"/>
          </p:nvPr>
        </p:nvSpPr>
        <p:spPr/>
        <p:txBody>
          <a:bodyPr/>
          <a:lstStyle/>
          <a:p>
            <a:r>
              <a:rPr lang="zh-CN" altLang="en-US" dirty="0"/>
              <a:t>获取了高透过率辐射体的制备方法</a:t>
            </a:r>
            <a:endParaRPr lang="en-US" altLang="zh-CN" dirty="0"/>
          </a:p>
          <a:p>
            <a:r>
              <a:rPr lang="zh-CN" altLang="en-US" dirty="0"/>
              <a:t>通过宇宙线实验验证了辐射体的性能改善</a:t>
            </a:r>
            <a:endParaRPr lang="en-US" altLang="zh-CN" dirty="0"/>
          </a:p>
          <a:p>
            <a:r>
              <a:rPr lang="zh-CN" altLang="en-US" dirty="0"/>
              <a:t>完成了自研电子学与探测器的联合调试</a:t>
            </a:r>
            <a:endParaRPr lang="en-US" altLang="zh-CN" dirty="0"/>
          </a:p>
          <a:p>
            <a:endParaRPr lang="en-US" altLang="zh-CN" dirty="0"/>
          </a:p>
          <a:p>
            <a:endParaRPr lang="en-US" altLang="zh-CN" dirty="0"/>
          </a:p>
          <a:p>
            <a:r>
              <a:rPr lang="zh-CN" altLang="en-US" dirty="0"/>
              <a:t>大面积高</a:t>
            </a:r>
            <a:r>
              <a:rPr lang="en-US" altLang="zh-CN" dirty="0"/>
              <a:t>QE</a:t>
            </a:r>
            <a:r>
              <a:rPr lang="zh-CN" altLang="en-US" dirty="0"/>
              <a:t>的</a:t>
            </a:r>
            <a:r>
              <a:rPr lang="en-US" altLang="zh-CN" dirty="0" err="1"/>
              <a:t>CsI</a:t>
            </a:r>
            <a:r>
              <a:rPr lang="zh-CN" altLang="en-US" dirty="0"/>
              <a:t>镀膜等问题仍待攻克</a:t>
            </a:r>
            <a:endParaRPr lang="en-US" altLang="zh-CN" dirty="0"/>
          </a:p>
          <a:p>
            <a:r>
              <a:rPr lang="zh-CN" altLang="en-US" dirty="0"/>
              <a:t>束流测试正在筹备中</a:t>
            </a:r>
          </a:p>
        </p:txBody>
      </p:sp>
      <p:sp>
        <p:nvSpPr>
          <p:cNvPr id="4" name="灯片编号占位符 3">
            <a:extLst>
              <a:ext uri="{FF2B5EF4-FFF2-40B4-BE49-F238E27FC236}">
                <a16:creationId xmlns:a16="http://schemas.microsoft.com/office/drawing/2014/main" id="{D806072F-FD2D-437D-A849-6BCEFA9654C8}"/>
              </a:ext>
            </a:extLst>
          </p:cNvPr>
          <p:cNvSpPr>
            <a:spLocks noGrp="1"/>
          </p:cNvSpPr>
          <p:nvPr>
            <p:ph type="sldNum" sz="quarter" idx="12"/>
          </p:nvPr>
        </p:nvSpPr>
        <p:spPr/>
        <p:txBody>
          <a:bodyPr/>
          <a:lstStyle/>
          <a:p>
            <a:fld id="{B868A996-D89B-40E8-B2C1-E0E001F46DB0}" type="slidenum">
              <a:rPr lang="zh-CN" altLang="en-US" smtClean="0"/>
              <a:pPr/>
              <a:t>20</a:t>
            </a:fld>
            <a:endParaRPr lang="zh-CN" altLang="en-US"/>
          </a:p>
        </p:txBody>
      </p:sp>
      <p:sp>
        <p:nvSpPr>
          <p:cNvPr id="5" name="文本框 4">
            <a:extLst>
              <a:ext uri="{FF2B5EF4-FFF2-40B4-BE49-F238E27FC236}">
                <a16:creationId xmlns:a16="http://schemas.microsoft.com/office/drawing/2014/main" id="{4BFBFB37-F7E5-4B0E-A82A-2D86CEF5EFFA}"/>
              </a:ext>
            </a:extLst>
          </p:cNvPr>
          <p:cNvSpPr txBox="1"/>
          <p:nvPr/>
        </p:nvSpPr>
        <p:spPr>
          <a:xfrm>
            <a:off x="6876256" y="3723878"/>
            <a:ext cx="1728192" cy="646331"/>
          </a:xfrm>
          <a:prstGeom prst="rect">
            <a:avLst/>
          </a:prstGeom>
          <a:noFill/>
        </p:spPr>
        <p:txBody>
          <a:bodyPr wrap="square" rtlCol="0">
            <a:spAutoFit/>
          </a:bodyPr>
          <a:lstStyle/>
          <a:p>
            <a:r>
              <a:rPr lang="zh-CN" altLang="en-US" sz="3600" dirty="0">
                <a:solidFill>
                  <a:srgbClr val="C00000"/>
                </a:solidFill>
                <a:latin typeface="等线" panose="02010600030101010101" pitchFamily="2" charset="-122"/>
                <a:ea typeface="等线" panose="02010600030101010101" pitchFamily="2" charset="-122"/>
              </a:rPr>
              <a:t>谢谢！</a:t>
            </a:r>
          </a:p>
        </p:txBody>
      </p:sp>
    </p:spTree>
    <p:extLst>
      <p:ext uri="{BB962C8B-B14F-4D97-AF65-F5344CB8AC3E}">
        <p14:creationId xmlns:p14="http://schemas.microsoft.com/office/powerpoint/2010/main" val="3823140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6764C0-7FFE-1C6C-742D-2A0EFE656640}"/>
              </a:ext>
            </a:extLst>
          </p:cNvPr>
          <p:cNvSpPr>
            <a:spLocks noGrp="1"/>
          </p:cNvSpPr>
          <p:nvPr>
            <p:ph type="title"/>
          </p:nvPr>
        </p:nvSpPr>
        <p:spPr/>
        <p:txBody>
          <a:bodyPr/>
          <a:lstStyle/>
          <a:p>
            <a:r>
              <a:rPr lang="en-US" altLang="zh-CN" dirty="0"/>
              <a:t>Backup</a:t>
            </a:r>
            <a:endParaRPr lang="zh-CN" altLang="en-US" dirty="0"/>
          </a:p>
        </p:txBody>
      </p:sp>
      <p:sp>
        <p:nvSpPr>
          <p:cNvPr id="3" name="内容占位符 2">
            <a:extLst>
              <a:ext uri="{FF2B5EF4-FFF2-40B4-BE49-F238E27FC236}">
                <a16:creationId xmlns:a16="http://schemas.microsoft.com/office/drawing/2014/main" id="{234FEE29-1151-AF8B-85CE-14AE1275D88D}"/>
              </a:ext>
            </a:extLst>
          </p:cNvPr>
          <p:cNvSpPr>
            <a:spLocks noGrp="1"/>
          </p:cNvSpPr>
          <p:nvPr>
            <p:ph idx="1"/>
          </p:nvPr>
        </p:nvSpPr>
        <p:spPr/>
        <p:txBody>
          <a:bodyPr/>
          <a:lstStyle/>
          <a:p>
            <a:r>
              <a:rPr lang="en-US" altLang="zh-CN" dirty="0"/>
              <a:t>QE</a:t>
            </a:r>
            <a:endParaRPr lang="zh-CN" altLang="en-US" dirty="0"/>
          </a:p>
        </p:txBody>
      </p:sp>
      <p:sp>
        <p:nvSpPr>
          <p:cNvPr id="4" name="灯片编号占位符 3">
            <a:extLst>
              <a:ext uri="{FF2B5EF4-FFF2-40B4-BE49-F238E27FC236}">
                <a16:creationId xmlns:a16="http://schemas.microsoft.com/office/drawing/2014/main" id="{3812F031-5486-C063-AC69-D20CBBB908CA}"/>
              </a:ext>
            </a:extLst>
          </p:cNvPr>
          <p:cNvSpPr>
            <a:spLocks noGrp="1"/>
          </p:cNvSpPr>
          <p:nvPr>
            <p:ph type="sldNum" sz="quarter" idx="12"/>
          </p:nvPr>
        </p:nvSpPr>
        <p:spPr/>
        <p:txBody>
          <a:bodyPr/>
          <a:lstStyle/>
          <a:p>
            <a:fld id="{B868A996-D89B-40E8-B2C1-E0E001F46DB0}" type="slidenum">
              <a:rPr lang="zh-CN" altLang="en-US" smtClean="0"/>
              <a:pPr/>
              <a:t>21</a:t>
            </a:fld>
            <a:endParaRPr lang="zh-CN" altLang="en-US"/>
          </a:p>
        </p:txBody>
      </p:sp>
      <p:pic>
        <p:nvPicPr>
          <p:cNvPr id="5" name="图片 4">
            <a:extLst>
              <a:ext uri="{FF2B5EF4-FFF2-40B4-BE49-F238E27FC236}">
                <a16:creationId xmlns:a16="http://schemas.microsoft.com/office/drawing/2014/main" id="{6FE53D3B-CEA1-85BD-6F6F-81A419DEC974}"/>
              </a:ext>
            </a:extLst>
          </p:cNvPr>
          <p:cNvPicPr>
            <a:picLocks noChangeAspect="1"/>
          </p:cNvPicPr>
          <p:nvPr/>
        </p:nvPicPr>
        <p:blipFill>
          <a:blip r:embed="rId2"/>
          <a:stretch>
            <a:fillRect/>
          </a:stretch>
        </p:blipFill>
        <p:spPr>
          <a:xfrm>
            <a:off x="3973360" y="1275606"/>
            <a:ext cx="4420718" cy="3212976"/>
          </a:xfrm>
          <a:prstGeom prst="rect">
            <a:avLst/>
          </a:prstGeom>
        </p:spPr>
      </p:pic>
    </p:spTree>
    <p:extLst>
      <p:ext uri="{BB962C8B-B14F-4D97-AF65-F5344CB8AC3E}">
        <p14:creationId xmlns:p14="http://schemas.microsoft.com/office/powerpoint/2010/main" val="1967154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935A804-A386-E251-241C-F60DE5CD700D}"/>
              </a:ext>
            </a:extLst>
          </p:cNvPr>
          <p:cNvSpPr>
            <a:spLocks noGrp="1"/>
          </p:cNvSpPr>
          <p:nvPr>
            <p:ph type="sldNum" sz="quarter" idx="12"/>
          </p:nvPr>
        </p:nvSpPr>
        <p:spPr/>
        <p:txBody>
          <a:bodyPr/>
          <a:lstStyle/>
          <a:p>
            <a:pPr defTabSz="685800" eaLnBrk="1" fontAlgn="auto" hangingPunct="1">
              <a:spcBef>
                <a:spcPts val="0"/>
              </a:spcBef>
              <a:spcAft>
                <a:spcPts val="0"/>
              </a:spcAft>
            </a:pPr>
            <a:fld id="{EF39A545-717A-4E05-917E-45C72A694AB3}" type="slidenum">
              <a:rPr kumimoji="0" lang="zh-CN" altLang="en-US">
                <a:solidFill>
                  <a:prstClr val="black">
                    <a:tint val="75000"/>
                  </a:prstClr>
                </a:solidFill>
                <a:latin typeface="Times New Roman"/>
                <a:ea typeface="楷体"/>
              </a:rPr>
              <a:pPr defTabSz="685800" eaLnBrk="1" fontAlgn="auto" hangingPunct="1">
                <a:spcBef>
                  <a:spcPts val="0"/>
                </a:spcBef>
                <a:spcAft>
                  <a:spcPts val="0"/>
                </a:spcAft>
              </a:pPr>
              <a:t>22</a:t>
            </a:fld>
            <a:endParaRPr kumimoji="0" lang="zh-CN" altLang="en-US">
              <a:solidFill>
                <a:prstClr val="black">
                  <a:tint val="75000"/>
                </a:prstClr>
              </a:solidFill>
              <a:latin typeface="Times New Roman"/>
              <a:ea typeface="楷体"/>
            </a:endParaRPr>
          </a:p>
        </p:txBody>
      </p:sp>
      <p:sp>
        <p:nvSpPr>
          <p:cNvPr id="5" name="文本框 4">
            <a:extLst>
              <a:ext uri="{FF2B5EF4-FFF2-40B4-BE49-F238E27FC236}">
                <a16:creationId xmlns:a16="http://schemas.microsoft.com/office/drawing/2014/main" id="{D2A1AC5D-942A-9BBE-4489-F95C09BB2692}"/>
              </a:ext>
            </a:extLst>
          </p:cNvPr>
          <p:cNvSpPr txBox="1"/>
          <p:nvPr/>
        </p:nvSpPr>
        <p:spPr>
          <a:xfrm>
            <a:off x="0" y="0"/>
            <a:ext cx="2886892" cy="300082"/>
          </a:xfrm>
          <a:prstGeom prst="rect">
            <a:avLst/>
          </a:prstGeom>
          <a:noFill/>
        </p:spPr>
        <p:txBody>
          <a:bodyPr wrap="square" rtlCol="0">
            <a:spAutoFit/>
          </a:bodyPr>
          <a:lstStyle/>
          <a:p>
            <a:pPr defTabSz="685800" eaLnBrk="1" fontAlgn="auto" hangingPunct="1">
              <a:spcBef>
                <a:spcPts val="0"/>
              </a:spcBef>
              <a:spcAft>
                <a:spcPts val="0"/>
              </a:spcAft>
            </a:pPr>
            <a:r>
              <a:rPr kumimoji="0" lang="en-US" altLang="zh-CN" sz="1350" dirty="0">
                <a:solidFill>
                  <a:prstClr val="black"/>
                </a:solidFill>
                <a:latin typeface="Times New Roman"/>
                <a:ea typeface="楷体"/>
              </a:rPr>
              <a:t>RICH</a:t>
            </a:r>
            <a:r>
              <a:rPr kumimoji="0" lang="zh-CN" altLang="en-US" sz="1350" dirty="0">
                <a:solidFill>
                  <a:prstClr val="black"/>
                </a:solidFill>
                <a:latin typeface="Times New Roman"/>
                <a:ea typeface="楷体"/>
              </a:rPr>
              <a:t>波形选择条件</a:t>
            </a:r>
          </a:p>
        </p:txBody>
      </p:sp>
      <mc:AlternateContent xmlns:mc="http://schemas.openxmlformats.org/markup-compatibility/2006" xmlns:a14="http://schemas.microsoft.com/office/drawing/2010/main">
        <mc:Choice Requires="a14">
          <p:graphicFrame>
            <p:nvGraphicFramePr>
              <p:cNvPr id="8" name="表格 7">
                <a:extLst>
                  <a:ext uri="{FF2B5EF4-FFF2-40B4-BE49-F238E27FC236}">
                    <a16:creationId xmlns:a16="http://schemas.microsoft.com/office/drawing/2014/main" id="{F64A5C2F-9176-8020-6672-BB6901A301BE}"/>
                  </a:ext>
                </a:extLst>
              </p:cNvPr>
              <p:cNvGraphicFramePr>
                <a:graphicFrameLocks noGrp="1"/>
              </p:cNvGraphicFramePr>
              <p:nvPr/>
            </p:nvGraphicFramePr>
            <p:xfrm>
              <a:off x="881743" y="412986"/>
              <a:ext cx="7112727" cy="1767840"/>
            </p:xfrm>
            <a:graphic>
              <a:graphicData uri="http://schemas.openxmlformats.org/drawingml/2006/table">
                <a:tbl>
                  <a:tblPr firstRow="1" bandRow="1">
                    <a:tableStyleId>{5C22544A-7EE6-4342-B048-85BDC9FD1C3A}</a:tableStyleId>
                  </a:tblPr>
                  <a:tblGrid>
                    <a:gridCol w="1058092">
                      <a:extLst>
                        <a:ext uri="{9D8B030D-6E8A-4147-A177-3AD203B41FA5}">
                          <a16:colId xmlns:a16="http://schemas.microsoft.com/office/drawing/2014/main" val="1487079037"/>
                        </a:ext>
                      </a:extLst>
                    </a:gridCol>
                    <a:gridCol w="3873137">
                      <a:extLst>
                        <a:ext uri="{9D8B030D-6E8A-4147-A177-3AD203B41FA5}">
                          <a16:colId xmlns:a16="http://schemas.microsoft.com/office/drawing/2014/main" val="2777302879"/>
                        </a:ext>
                      </a:extLst>
                    </a:gridCol>
                    <a:gridCol w="751115">
                      <a:extLst>
                        <a:ext uri="{9D8B030D-6E8A-4147-A177-3AD203B41FA5}">
                          <a16:colId xmlns:a16="http://schemas.microsoft.com/office/drawing/2014/main" val="2175257999"/>
                        </a:ext>
                      </a:extLst>
                    </a:gridCol>
                    <a:gridCol w="1430383">
                      <a:extLst>
                        <a:ext uri="{9D8B030D-6E8A-4147-A177-3AD203B41FA5}">
                          <a16:colId xmlns:a16="http://schemas.microsoft.com/office/drawing/2014/main" val="3556193551"/>
                        </a:ext>
                      </a:extLst>
                    </a:gridCol>
                  </a:tblGrid>
                  <a:tr h="278130">
                    <a:tc>
                      <a:txBody>
                        <a:bodyPr/>
                        <a:lstStyle/>
                        <a:p>
                          <a:r>
                            <a:rPr lang="zh-CN" altLang="en-US" sz="1000" dirty="0"/>
                            <a:t>项目</a:t>
                          </a:r>
                        </a:p>
                      </a:txBody>
                      <a:tcPr marL="68580" marR="68580" marT="34290" marB="34290"/>
                    </a:tc>
                    <a:tc>
                      <a:txBody>
                        <a:bodyPr/>
                        <a:lstStyle/>
                        <a:p>
                          <a:r>
                            <a:rPr lang="zh-CN" altLang="en-US" sz="1000" dirty="0"/>
                            <a:t>条件</a:t>
                          </a:r>
                        </a:p>
                      </a:txBody>
                      <a:tcPr marL="68580" marR="68580" marT="34290" marB="34290"/>
                    </a:tc>
                    <a:tc>
                      <a:txBody>
                        <a:bodyPr/>
                        <a:lstStyle/>
                        <a:p>
                          <a:r>
                            <a:rPr lang="zh-CN" altLang="en-US" sz="1000" dirty="0"/>
                            <a:t>统计量</a:t>
                          </a:r>
                        </a:p>
                      </a:txBody>
                      <a:tcPr marL="68580" marR="68580" marT="34290" marB="34290"/>
                    </a:tc>
                    <a:tc>
                      <a:txBody>
                        <a:bodyPr/>
                        <a:lstStyle/>
                        <a:p>
                          <a:r>
                            <a:rPr lang="zh-CN" altLang="en-US" sz="1000" dirty="0"/>
                            <a:t>相对前一步效率</a:t>
                          </a:r>
                        </a:p>
                      </a:txBody>
                      <a:tcPr marL="68580" marR="68580" marT="34290" marB="34290"/>
                    </a:tc>
                    <a:extLst>
                      <a:ext uri="{0D108BD9-81ED-4DB2-BD59-A6C34878D82A}">
                        <a16:rowId xmlns:a16="http://schemas.microsoft.com/office/drawing/2014/main" val="657414636"/>
                      </a:ext>
                    </a:extLst>
                  </a:tr>
                  <a:tr h="278130">
                    <a:tc>
                      <a:txBody>
                        <a:bodyPr/>
                        <a:lstStyle/>
                        <a:p>
                          <a:r>
                            <a:rPr lang="zh-CN" altLang="en-US" sz="1000" dirty="0"/>
                            <a:t>阈值</a:t>
                          </a:r>
                        </a:p>
                      </a:txBody>
                      <a:tcPr marL="68580" marR="68580" marT="34290" marB="34290"/>
                    </a:tc>
                    <a:tc>
                      <a:txBody>
                        <a:bodyPr/>
                        <a:lstStyle/>
                        <a:p>
                          <a:r>
                            <a:rPr lang="en-US" altLang="zh-CN" sz="1000" dirty="0"/>
                            <a:t>peak_ADC – </a:t>
                          </a:r>
                          <a:r>
                            <a:rPr lang="en-US" altLang="zh-CN" sz="1000" dirty="0" err="1"/>
                            <a:t>baseline_mean</a:t>
                          </a:r>
                          <a:r>
                            <a:rPr lang="en-US" altLang="zh-CN" sz="1000" dirty="0"/>
                            <a:t> &gt; 4</a:t>
                          </a:r>
                          <a14:m>
                            <m:oMath xmlns:m="http://schemas.openxmlformats.org/officeDocument/2006/math">
                              <m:r>
                                <a:rPr lang="en-US" altLang="zh-CN" sz="1000" b="0" i="1" smtClean="0">
                                  <a:latin typeface="Cambria Math" panose="02040503050406030204" pitchFamily="18" charset="0"/>
                                </a:rPr>
                                <m:t>×</m:t>
                              </m:r>
                            </m:oMath>
                          </a14:m>
                          <a:r>
                            <a:rPr lang="en-US" altLang="zh-CN" sz="1000" dirty="0" err="1"/>
                            <a:t>baseline_RMS</a:t>
                          </a:r>
                          <a:endParaRPr lang="zh-CN" altLang="en-US" sz="1000" dirty="0"/>
                        </a:p>
                      </a:txBody>
                      <a:tcPr marL="68580" marR="68580" marT="34290" marB="34290"/>
                    </a:tc>
                    <a:tc>
                      <a:txBody>
                        <a:bodyPr/>
                        <a:lstStyle/>
                        <a:p>
                          <a:r>
                            <a:rPr lang="en-US" altLang="zh-CN" sz="1000" dirty="0"/>
                            <a:t>873659</a:t>
                          </a:r>
                          <a:endParaRPr lang="zh-CN" altLang="en-US" sz="1000" dirty="0"/>
                        </a:p>
                      </a:txBody>
                      <a:tcPr marL="68580" marR="68580" marT="34290" marB="34290"/>
                    </a:tc>
                    <a:tc>
                      <a:txBody>
                        <a:bodyPr/>
                        <a:lstStyle/>
                        <a:p>
                          <a:endParaRPr lang="zh-CN" altLang="en-US" sz="1000" dirty="0"/>
                        </a:p>
                      </a:txBody>
                      <a:tcPr marL="68580" marR="68580" marT="34290" marB="34290"/>
                    </a:tc>
                    <a:extLst>
                      <a:ext uri="{0D108BD9-81ED-4DB2-BD59-A6C34878D82A}">
                        <a16:rowId xmlns:a16="http://schemas.microsoft.com/office/drawing/2014/main" val="4255911225"/>
                      </a:ext>
                    </a:extLst>
                  </a:tr>
                  <a:tr h="377190">
                    <a:tc>
                      <a:txBody>
                        <a:bodyPr/>
                        <a:lstStyle/>
                        <a:p>
                          <a:r>
                            <a:rPr lang="zh-CN" altLang="en-US" sz="1000" dirty="0"/>
                            <a:t>下冲</a:t>
                          </a:r>
                        </a:p>
                      </a:txBody>
                      <a:tcPr marL="68580" marR="68580" marT="34290" marB="34290"/>
                    </a:tc>
                    <a:tc>
                      <a:txBody>
                        <a:bodyPr/>
                        <a:lstStyle/>
                        <a:p>
                          <a:r>
                            <a:rPr lang="en-US" altLang="zh-CN" sz="1000" dirty="0"/>
                            <a:t>abs(</a:t>
                          </a:r>
                          <a:r>
                            <a:rPr lang="en-US" altLang="zh-CN" sz="1000" dirty="0" err="1"/>
                            <a:t>npeak_ADC-baseline_mean</a:t>
                          </a:r>
                          <a:r>
                            <a:rPr lang="en-US" altLang="zh-CN" sz="1000" dirty="0"/>
                            <a:t>)&lt;2*</a:t>
                          </a:r>
                          <a:r>
                            <a:rPr lang="en-US" altLang="zh-CN" sz="1000" dirty="0" err="1"/>
                            <a:t>baseline_Vpp</a:t>
                          </a:r>
                          <a:r>
                            <a:rPr lang="en-US" altLang="zh-CN" sz="1000" dirty="0"/>
                            <a:t>  &amp;&amp;  </a:t>
                          </a:r>
                          <a:r>
                            <a:rPr lang="en-US" altLang="zh-CN" sz="1000" dirty="0" err="1"/>
                            <a:t>npeak_ADC</a:t>
                          </a:r>
                          <a:r>
                            <a:rPr lang="en-US" altLang="zh-CN" sz="1000" dirty="0"/>
                            <a:t>&gt;100</a:t>
                          </a:r>
                          <a:endParaRPr lang="zh-CN" altLang="en-US" sz="1000" dirty="0"/>
                        </a:p>
                      </a:txBody>
                      <a:tcPr marL="68580" marR="68580" marT="34290" marB="34290"/>
                    </a:tc>
                    <a:tc>
                      <a:txBody>
                        <a:bodyPr/>
                        <a:lstStyle/>
                        <a:p>
                          <a:r>
                            <a:rPr lang="en-US" altLang="zh-CN" sz="1000" dirty="0"/>
                            <a:t>864170</a:t>
                          </a:r>
                          <a:endParaRPr lang="zh-CN" altLang="en-US" sz="1000" dirty="0"/>
                        </a:p>
                      </a:txBody>
                      <a:tcPr marL="68580" marR="68580" marT="34290" marB="34290"/>
                    </a:tc>
                    <a:tc>
                      <a:txBody>
                        <a:bodyPr/>
                        <a:lstStyle/>
                        <a:p>
                          <a:r>
                            <a:rPr lang="en-US" altLang="zh-CN" sz="1000" dirty="0"/>
                            <a:t>98.9</a:t>
                          </a:r>
                          <a14:m>
                            <m:oMath xmlns:m="http://schemas.openxmlformats.org/officeDocument/2006/math">
                              <m:r>
                                <a:rPr lang="en-US" altLang="zh-CN" sz="1000" b="0" i="1" smtClean="0">
                                  <a:latin typeface="Cambria Math" panose="02040503050406030204" pitchFamily="18" charset="0"/>
                                </a:rPr>
                                <m:t>±0.0</m:t>
                              </m:r>
                            </m:oMath>
                          </a14:m>
                          <a:r>
                            <a:rPr lang="en-US" altLang="zh-CN" sz="1000" dirty="0"/>
                            <a:t>%</a:t>
                          </a:r>
                          <a:endParaRPr lang="zh-CN" altLang="en-US" sz="1000" dirty="0"/>
                        </a:p>
                      </a:txBody>
                      <a:tcPr marL="68580" marR="68580" marT="34290" marB="34290"/>
                    </a:tc>
                    <a:extLst>
                      <a:ext uri="{0D108BD9-81ED-4DB2-BD59-A6C34878D82A}">
                        <a16:rowId xmlns:a16="http://schemas.microsoft.com/office/drawing/2014/main" val="591327656"/>
                      </a:ext>
                    </a:extLst>
                  </a:tr>
                  <a:tr h="278130">
                    <a:tc>
                      <a:txBody>
                        <a:bodyPr/>
                        <a:lstStyle/>
                        <a:p>
                          <a:r>
                            <a:rPr lang="zh-CN" altLang="en-US" sz="1000" dirty="0"/>
                            <a:t>峰值位置</a:t>
                          </a:r>
                        </a:p>
                      </a:txBody>
                      <a:tcPr marL="68580" marR="68580" marT="34290" marB="34290"/>
                    </a:tc>
                    <a:tc>
                      <a:txBody>
                        <a:bodyPr/>
                        <a:lstStyle/>
                        <a:p>
                          <a:r>
                            <a:rPr lang="en-US" altLang="zh-CN" sz="1000" dirty="0" err="1"/>
                            <a:t>peak_T</a:t>
                          </a:r>
                          <a:r>
                            <a:rPr lang="en-US" altLang="zh-CN" sz="1000" dirty="0"/>
                            <a:t>&gt;215 &amp;&amp; </a:t>
                          </a:r>
                          <a:r>
                            <a:rPr lang="en-US" altLang="zh-CN" sz="1000" dirty="0" err="1"/>
                            <a:t>peak_T</a:t>
                          </a:r>
                          <a:r>
                            <a:rPr lang="en-US" altLang="zh-CN" sz="1000" dirty="0"/>
                            <a:t>&lt;250</a:t>
                          </a:r>
                          <a:endParaRPr lang="zh-CN" altLang="en-US" sz="1000" dirty="0"/>
                        </a:p>
                      </a:txBody>
                      <a:tcPr marL="68580" marR="68580" marT="34290" marB="34290"/>
                    </a:tc>
                    <a:tc>
                      <a:txBody>
                        <a:bodyPr/>
                        <a:lstStyle/>
                        <a:p>
                          <a:r>
                            <a:rPr lang="en-US" altLang="zh-CN" sz="1000" dirty="0"/>
                            <a:t>47989</a:t>
                          </a:r>
                          <a:endParaRPr lang="zh-CN" altLang="en-US" sz="1000" dirty="0"/>
                        </a:p>
                      </a:txBody>
                      <a:tcPr marL="68580" marR="68580" marT="34290" marB="34290"/>
                    </a:tc>
                    <a:tc>
                      <a:txBody>
                        <a:bodyPr/>
                        <a:lstStyle/>
                        <a:p>
                          <a:r>
                            <a:rPr lang="en-US" altLang="zh-CN" sz="1000" dirty="0"/>
                            <a:t>5.55</a:t>
                          </a:r>
                          <a14:m>
                            <m:oMath xmlns:m="http://schemas.openxmlformats.org/officeDocument/2006/math">
                              <m:r>
                                <a:rPr lang="en-US" altLang="zh-CN" sz="1000" b="0" i="1" smtClean="0">
                                  <a:latin typeface="Cambria Math" panose="02040503050406030204" pitchFamily="18" charset="0"/>
                                </a:rPr>
                                <m:t>±</m:t>
                              </m:r>
                            </m:oMath>
                          </a14:m>
                          <a:r>
                            <a:rPr lang="en-US" altLang="zh-CN" sz="1000" dirty="0"/>
                            <a:t>0.02%</a:t>
                          </a:r>
                          <a:endParaRPr lang="zh-CN" altLang="en-US" sz="1000" dirty="0"/>
                        </a:p>
                      </a:txBody>
                      <a:tcPr marL="68580" marR="68580" marT="34290" marB="34290"/>
                    </a:tc>
                    <a:extLst>
                      <a:ext uri="{0D108BD9-81ED-4DB2-BD59-A6C34878D82A}">
                        <a16:rowId xmlns:a16="http://schemas.microsoft.com/office/drawing/2014/main" val="2129334187"/>
                      </a:ext>
                    </a:extLst>
                  </a:tr>
                  <a:tr h="278130">
                    <a:tc>
                      <a:txBody>
                        <a:bodyPr/>
                        <a:lstStyle/>
                        <a:p>
                          <a:r>
                            <a:rPr lang="zh-CN" altLang="en-US" sz="1000" dirty="0"/>
                            <a:t>上升时间</a:t>
                          </a:r>
                        </a:p>
                      </a:txBody>
                      <a:tcPr marL="68580" marR="68580" marT="34290" marB="34290"/>
                    </a:tc>
                    <a:tc>
                      <a:txBody>
                        <a:bodyPr/>
                        <a:lstStyle/>
                        <a:p>
                          <a:r>
                            <a:rPr lang="en-US" altLang="zh-CN" sz="1000" dirty="0" err="1"/>
                            <a:t>peak_RT</a:t>
                          </a:r>
                          <a:r>
                            <a:rPr lang="en-US" altLang="zh-CN" sz="1000" dirty="0"/>
                            <a:t>&gt;=10 &amp;&amp; </a:t>
                          </a:r>
                          <a:r>
                            <a:rPr lang="en-US" altLang="zh-CN" sz="1000" dirty="0" err="1"/>
                            <a:t>peak_RT</a:t>
                          </a:r>
                          <a:r>
                            <a:rPr lang="en-US" altLang="zh-CN" sz="1000" dirty="0"/>
                            <a:t>&lt;=35</a:t>
                          </a:r>
                          <a:endParaRPr lang="zh-CN" altLang="en-US" sz="1000" dirty="0"/>
                        </a:p>
                      </a:txBody>
                      <a:tcPr marL="68580" marR="68580" marT="34290" marB="34290"/>
                    </a:tc>
                    <a:tc>
                      <a:txBody>
                        <a:bodyPr/>
                        <a:lstStyle/>
                        <a:p>
                          <a:r>
                            <a:rPr lang="en-US" altLang="zh-CN" sz="1000" dirty="0"/>
                            <a:t>32734</a:t>
                          </a:r>
                          <a:endParaRPr lang="zh-CN" altLang="en-US" sz="1000" dirty="0"/>
                        </a:p>
                      </a:txBody>
                      <a:tcPr marL="68580" marR="68580" marT="34290" marB="34290"/>
                    </a:tc>
                    <a:tc>
                      <a:txBody>
                        <a:bodyPr/>
                        <a:lstStyle/>
                        <a:p>
                          <a:r>
                            <a:rPr lang="en-US" altLang="zh-CN" sz="1000" dirty="0"/>
                            <a:t>68.2</a:t>
                          </a:r>
                          <a14:m>
                            <m:oMath xmlns:m="http://schemas.openxmlformats.org/officeDocument/2006/math">
                              <m:r>
                                <a:rPr lang="en-US" altLang="zh-CN" sz="1000" b="0" i="1" smtClean="0">
                                  <a:latin typeface="Cambria Math" panose="02040503050406030204" pitchFamily="18" charset="0"/>
                                </a:rPr>
                                <m:t>±</m:t>
                              </m:r>
                            </m:oMath>
                          </a14:m>
                          <a:r>
                            <a:rPr lang="en-US" altLang="zh-CN" sz="1000" dirty="0"/>
                            <a:t>0.2%</a:t>
                          </a:r>
                          <a:endParaRPr lang="zh-CN" altLang="en-US" sz="1000" dirty="0"/>
                        </a:p>
                      </a:txBody>
                      <a:tcPr marL="68580" marR="68580" marT="34290" marB="34290"/>
                    </a:tc>
                    <a:extLst>
                      <a:ext uri="{0D108BD9-81ED-4DB2-BD59-A6C34878D82A}">
                        <a16:rowId xmlns:a16="http://schemas.microsoft.com/office/drawing/2014/main" val="2391763366"/>
                      </a:ext>
                    </a:extLst>
                  </a:tr>
                  <a:tr h="278130">
                    <a:tc>
                      <a:txBody>
                        <a:bodyPr/>
                        <a:lstStyle/>
                        <a:p>
                          <a:r>
                            <a:rPr lang="zh-CN" altLang="en-US" sz="1000" dirty="0"/>
                            <a:t>峰半高全宽</a:t>
                          </a:r>
                        </a:p>
                      </a:txBody>
                      <a:tcPr marL="68580" marR="68580" marT="34290" marB="34290"/>
                    </a:tc>
                    <a:tc>
                      <a:txBody>
                        <a:bodyPr/>
                        <a:lstStyle/>
                        <a:p>
                          <a:r>
                            <a:rPr lang="en-US" altLang="zh-CN" sz="1000" dirty="0" err="1"/>
                            <a:t>peak_FWHM</a:t>
                          </a:r>
                          <a:r>
                            <a:rPr lang="zh-CN" altLang="en-US" sz="1000" dirty="0"/>
                            <a:t> </a:t>
                          </a:r>
                          <a:r>
                            <a:rPr lang="en-US" altLang="zh-CN" sz="1000" dirty="0"/>
                            <a:t>&gt;=30 </a:t>
                          </a:r>
                          <a:r>
                            <a:rPr lang="en-US" altLang="zh-CN" sz="1000" strike="sngStrike" dirty="0"/>
                            <a:t>&amp;&amp; </a:t>
                          </a:r>
                          <a:r>
                            <a:rPr lang="en-US" altLang="zh-CN" sz="1000" strike="sngStrike" dirty="0" err="1"/>
                            <a:t>peak_FWHM</a:t>
                          </a:r>
                          <a:r>
                            <a:rPr lang="zh-CN" altLang="en-US" sz="1000" strike="sngStrike" dirty="0"/>
                            <a:t> </a:t>
                          </a:r>
                          <a:r>
                            <a:rPr lang="en-US" altLang="zh-CN" sz="1000" strike="sngStrike" dirty="0"/>
                            <a:t>&lt;=60</a:t>
                          </a:r>
                          <a:endParaRPr lang="zh-CN" altLang="en-US" sz="1000" strike="sngStrike" dirty="0"/>
                        </a:p>
                      </a:txBody>
                      <a:tcPr marL="68580" marR="68580" marT="34290" marB="34290"/>
                    </a:tc>
                    <a:tc>
                      <a:txBody>
                        <a:bodyPr/>
                        <a:lstStyle/>
                        <a:p>
                          <a:r>
                            <a:rPr lang="en-US" altLang="zh-CN" sz="1000" dirty="0"/>
                            <a:t>11843</a:t>
                          </a:r>
                          <a:endParaRPr lang="zh-CN" altLang="en-US" sz="1000" dirty="0"/>
                        </a:p>
                      </a:txBody>
                      <a:tcPr marL="68580" marR="68580" marT="34290" marB="34290"/>
                    </a:tc>
                    <a:tc>
                      <a:txBody>
                        <a:bodyPr/>
                        <a:lstStyle/>
                        <a:p>
                          <a:r>
                            <a:rPr lang="en-US" altLang="zh-CN" sz="1000" dirty="0"/>
                            <a:t>36.2</a:t>
                          </a:r>
                          <a14:m>
                            <m:oMath xmlns:m="http://schemas.openxmlformats.org/officeDocument/2006/math">
                              <m:r>
                                <a:rPr lang="en-US" altLang="zh-CN" sz="1000" b="0" i="1" smtClean="0">
                                  <a:latin typeface="Cambria Math" panose="02040503050406030204" pitchFamily="18" charset="0"/>
                                </a:rPr>
                                <m:t>±</m:t>
                              </m:r>
                            </m:oMath>
                          </a14:m>
                          <a:r>
                            <a:rPr lang="en-US" altLang="zh-CN" sz="1000" dirty="0"/>
                            <a:t>0.3%</a:t>
                          </a:r>
                          <a:endParaRPr lang="zh-CN" altLang="en-US" sz="1000" dirty="0"/>
                        </a:p>
                      </a:txBody>
                      <a:tcPr marL="68580" marR="68580" marT="34290" marB="34290"/>
                    </a:tc>
                    <a:extLst>
                      <a:ext uri="{0D108BD9-81ED-4DB2-BD59-A6C34878D82A}">
                        <a16:rowId xmlns:a16="http://schemas.microsoft.com/office/drawing/2014/main" val="306431592"/>
                      </a:ext>
                    </a:extLst>
                  </a:tr>
                </a:tbl>
              </a:graphicData>
            </a:graphic>
          </p:graphicFrame>
        </mc:Choice>
        <mc:Fallback xmlns="">
          <p:graphicFrame>
            <p:nvGraphicFramePr>
              <p:cNvPr id="8" name="表格 7">
                <a:extLst>
                  <a:ext uri="{FF2B5EF4-FFF2-40B4-BE49-F238E27FC236}">
                    <a16:creationId xmlns:a16="http://schemas.microsoft.com/office/drawing/2014/main" id="{F64A5C2F-9176-8020-6672-BB6901A301BE}"/>
                  </a:ext>
                </a:extLst>
              </p:cNvPr>
              <p:cNvGraphicFramePr>
                <a:graphicFrameLocks noGrp="1"/>
              </p:cNvGraphicFramePr>
              <p:nvPr/>
            </p:nvGraphicFramePr>
            <p:xfrm>
              <a:off x="881743" y="412986"/>
              <a:ext cx="7112727" cy="1767840"/>
            </p:xfrm>
            <a:graphic>
              <a:graphicData uri="http://schemas.openxmlformats.org/drawingml/2006/table">
                <a:tbl>
                  <a:tblPr firstRow="1" bandRow="1">
                    <a:tableStyleId>{5C22544A-7EE6-4342-B048-85BDC9FD1C3A}</a:tableStyleId>
                  </a:tblPr>
                  <a:tblGrid>
                    <a:gridCol w="1058092">
                      <a:extLst>
                        <a:ext uri="{9D8B030D-6E8A-4147-A177-3AD203B41FA5}">
                          <a16:colId xmlns:a16="http://schemas.microsoft.com/office/drawing/2014/main" val="1487079037"/>
                        </a:ext>
                      </a:extLst>
                    </a:gridCol>
                    <a:gridCol w="3873137">
                      <a:extLst>
                        <a:ext uri="{9D8B030D-6E8A-4147-A177-3AD203B41FA5}">
                          <a16:colId xmlns:a16="http://schemas.microsoft.com/office/drawing/2014/main" val="2777302879"/>
                        </a:ext>
                      </a:extLst>
                    </a:gridCol>
                    <a:gridCol w="751115">
                      <a:extLst>
                        <a:ext uri="{9D8B030D-6E8A-4147-A177-3AD203B41FA5}">
                          <a16:colId xmlns:a16="http://schemas.microsoft.com/office/drawing/2014/main" val="2175257999"/>
                        </a:ext>
                      </a:extLst>
                    </a:gridCol>
                    <a:gridCol w="1430383">
                      <a:extLst>
                        <a:ext uri="{9D8B030D-6E8A-4147-A177-3AD203B41FA5}">
                          <a16:colId xmlns:a16="http://schemas.microsoft.com/office/drawing/2014/main" val="3556193551"/>
                        </a:ext>
                      </a:extLst>
                    </a:gridCol>
                  </a:tblGrid>
                  <a:tr h="278130">
                    <a:tc>
                      <a:txBody>
                        <a:bodyPr/>
                        <a:lstStyle/>
                        <a:p>
                          <a:r>
                            <a:rPr lang="zh-CN" altLang="en-US" sz="1000" dirty="0"/>
                            <a:t>项目</a:t>
                          </a:r>
                        </a:p>
                      </a:txBody>
                      <a:tcPr marL="68580" marR="68580" marT="34290" marB="34290"/>
                    </a:tc>
                    <a:tc>
                      <a:txBody>
                        <a:bodyPr/>
                        <a:lstStyle/>
                        <a:p>
                          <a:r>
                            <a:rPr lang="zh-CN" altLang="en-US" sz="1000" dirty="0"/>
                            <a:t>条件</a:t>
                          </a:r>
                        </a:p>
                      </a:txBody>
                      <a:tcPr marL="68580" marR="68580" marT="34290" marB="34290"/>
                    </a:tc>
                    <a:tc>
                      <a:txBody>
                        <a:bodyPr/>
                        <a:lstStyle/>
                        <a:p>
                          <a:r>
                            <a:rPr lang="zh-CN" altLang="en-US" sz="1000" dirty="0"/>
                            <a:t>统计量</a:t>
                          </a:r>
                        </a:p>
                      </a:txBody>
                      <a:tcPr marL="68580" marR="68580" marT="34290" marB="34290"/>
                    </a:tc>
                    <a:tc>
                      <a:txBody>
                        <a:bodyPr/>
                        <a:lstStyle/>
                        <a:p>
                          <a:r>
                            <a:rPr lang="zh-CN" altLang="en-US" sz="1000" dirty="0"/>
                            <a:t>相对前一步效率</a:t>
                          </a:r>
                        </a:p>
                      </a:txBody>
                      <a:tcPr marL="68580" marR="68580" marT="34290" marB="34290"/>
                    </a:tc>
                    <a:extLst>
                      <a:ext uri="{0D108BD9-81ED-4DB2-BD59-A6C34878D82A}">
                        <a16:rowId xmlns:a16="http://schemas.microsoft.com/office/drawing/2014/main" val="657414636"/>
                      </a:ext>
                    </a:extLst>
                  </a:tr>
                  <a:tr h="278130">
                    <a:tc>
                      <a:txBody>
                        <a:bodyPr/>
                        <a:lstStyle/>
                        <a:p>
                          <a:r>
                            <a:rPr lang="zh-CN" altLang="en-US" sz="1000" dirty="0"/>
                            <a:t>阈值</a:t>
                          </a:r>
                        </a:p>
                      </a:txBody>
                      <a:tcPr marL="68580" marR="68580" marT="34290" marB="34290"/>
                    </a:tc>
                    <a:tc>
                      <a:txBody>
                        <a:bodyPr/>
                        <a:lstStyle/>
                        <a:p>
                          <a:endParaRPr lang="zh-CN"/>
                        </a:p>
                      </a:txBody>
                      <a:tcPr marL="68580" marR="68580" marT="34290" marB="34290">
                        <a:blipFill>
                          <a:blip r:embed="rId2"/>
                          <a:stretch>
                            <a:fillRect l="-27516" t="-102174" r="-56918" b="-436957"/>
                          </a:stretch>
                        </a:blipFill>
                      </a:tcPr>
                    </a:tc>
                    <a:tc>
                      <a:txBody>
                        <a:bodyPr/>
                        <a:lstStyle/>
                        <a:p>
                          <a:r>
                            <a:rPr lang="en-US" altLang="zh-CN" sz="1000" dirty="0"/>
                            <a:t>873659</a:t>
                          </a:r>
                          <a:endParaRPr lang="zh-CN" altLang="en-US" sz="1000" dirty="0"/>
                        </a:p>
                      </a:txBody>
                      <a:tcPr marL="68580" marR="68580" marT="34290" marB="34290"/>
                    </a:tc>
                    <a:tc>
                      <a:txBody>
                        <a:bodyPr/>
                        <a:lstStyle/>
                        <a:p>
                          <a:endParaRPr lang="zh-CN" altLang="en-US" sz="1000" dirty="0"/>
                        </a:p>
                      </a:txBody>
                      <a:tcPr marL="68580" marR="68580" marT="34290" marB="34290"/>
                    </a:tc>
                    <a:extLst>
                      <a:ext uri="{0D108BD9-81ED-4DB2-BD59-A6C34878D82A}">
                        <a16:rowId xmlns:a16="http://schemas.microsoft.com/office/drawing/2014/main" val="4255911225"/>
                      </a:ext>
                    </a:extLst>
                  </a:tr>
                  <a:tr h="377190">
                    <a:tc>
                      <a:txBody>
                        <a:bodyPr/>
                        <a:lstStyle/>
                        <a:p>
                          <a:r>
                            <a:rPr lang="zh-CN" altLang="en-US" sz="1000" dirty="0"/>
                            <a:t>下冲</a:t>
                          </a:r>
                        </a:p>
                      </a:txBody>
                      <a:tcPr marL="68580" marR="68580" marT="34290" marB="34290"/>
                    </a:tc>
                    <a:tc>
                      <a:txBody>
                        <a:bodyPr/>
                        <a:lstStyle/>
                        <a:p>
                          <a:r>
                            <a:rPr lang="en-US" altLang="zh-CN" sz="1000" dirty="0"/>
                            <a:t>abs(</a:t>
                          </a:r>
                          <a:r>
                            <a:rPr lang="en-US" altLang="zh-CN" sz="1000" dirty="0" err="1"/>
                            <a:t>npeak_ADC-baseline_mean</a:t>
                          </a:r>
                          <a:r>
                            <a:rPr lang="en-US" altLang="zh-CN" sz="1000" dirty="0"/>
                            <a:t>)&lt;2*</a:t>
                          </a:r>
                          <a:r>
                            <a:rPr lang="en-US" altLang="zh-CN" sz="1000" dirty="0" err="1"/>
                            <a:t>baseline_Vpp</a:t>
                          </a:r>
                          <a:r>
                            <a:rPr lang="en-US" altLang="zh-CN" sz="1000" dirty="0"/>
                            <a:t>  &amp;&amp;  </a:t>
                          </a:r>
                          <a:r>
                            <a:rPr lang="en-US" altLang="zh-CN" sz="1000" dirty="0" err="1"/>
                            <a:t>npeak_ADC</a:t>
                          </a:r>
                          <a:r>
                            <a:rPr lang="en-US" altLang="zh-CN" sz="1000" dirty="0"/>
                            <a:t>&gt;100</a:t>
                          </a:r>
                          <a:endParaRPr lang="zh-CN" altLang="en-US" sz="1000" dirty="0"/>
                        </a:p>
                      </a:txBody>
                      <a:tcPr marL="68580" marR="68580" marT="34290" marB="34290"/>
                    </a:tc>
                    <a:tc>
                      <a:txBody>
                        <a:bodyPr/>
                        <a:lstStyle/>
                        <a:p>
                          <a:r>
                            <a:rPr lang="en-US" altLang="zh-CN" sz="1000" dirty="0"/>
                            <a:t>864170</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150000" r="-1702" b="-224194"/>
                          </a:stretch>
                        </a:blipFill>
                      </a:tcPr>
                    </a:tc>
                    <a:extLst>
                      <a:ext uri="{0D108BD9-81ED-4DB2-BD59-A6C34878D82A}">
                        <a16:rowId xmlns:a16="http://schemas.microsoft.com/office/drawing/2014/main" val="591327656"/>
                      </a:ext>
                    </a:extLst>
                  </a:tr>
                  <a:tr h="278130">
                    <a:tc>
                      <a:txBody>
                        <a:bodyPr/>
                        <a:lstStyle/>
                        <a:p>
                          <a:r>
                            <a:rPr lang="zh-CN" altLang="en-US" sz="1000" dirty="0"/>
                            <a:t>峰值位置</a:t>
                          </a:r>
                        </a:p>
                      </a:txBody>
                      <a:tcPr marL="68580" marR="68580" marT="34290" marB="34290"/>
                    </a:tc>
                    <a:tc>
                      <a:txBody>
                        <a:bodyPr/>
                        <a:lstStyle/>
                        <a:p>
                          <a:r>
                            <a:rPr lang="en-US" altLang="zh-CN" sz="1000" dirty="0" err="1"/>
                            <a:t>peak_T</a:t>
                          </a:r>
                          <a:r>
                            <a:rPr lang="en-US" altLang="zh-CN" sz="1000" dirty="0"/>
                            <a:t>&gt;215 &amp;&amp; </a:t>
                          </a:r>
                          <a:r>
                            <a:rPr lang="en-US" altLang="zh-CN" sz="1000" dirty="0" err="1"/>
                            <a:t>peak_T</a:t>
                          </a:r>
                          <a:r>
                            <a:rPr lang="en-US" altLang="zh-CN" sz="1000" dirty="0"/>
                            <a:t>&lt;250</a:t>
                          </a:r>
                          <a:endParaRPr lang="zh-CN" altLang="en-US" sz="1000" dirty="0"/>
                        </a:p>
                      </a:txBody>
                      <a:tcPr marL="68580" marR="68580" marT="34290" marB="34290"/>
                    </a:tc>
                    <a:tc>
                      <a:txBody>
                        <a:bodyPr/>
                        <a:lstStyle/>
                        <a:p>
                          <a:r>
                            <a:rPr lang="en-US" altLang="zh-CN" sz="1000" dirty="0"/>
                            <a:t>47989</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344444" r="-1702" b="-208889"/>
                          </a:stretch>
                        </a:blipFill>
                      </a:tcPr>
                    </a:tc>
                    <a:extLst>
                      <a:ext uri="{0D108BD9-81ED-4DB2-BD59-A6C34878D82A}">
                        <a16:rowId xmlns:a16="http://schemas.microsoft.com/office/drawing/2014/main" val="2129334187"/>
                      </a:ext>
                    </a:extLst>
                  </a:tr>
                  <a:tr h="278130">
                    <a:tc>
                      <a:txBody>
                        <a:bodyPr/>
                        <a:lstStyle/>
                        <a:p>
                          <a:r>
                            <a:rPr lang="zh-CN" altLang="en-US" sz="1000" dirty="0"/>
                            <a:t>上升时间</a:t>
                          </a:r>
                        </a:p>
                      </a:txBody>
                      <a:tcPr marL="68580" marR="68580" marT="34290" marB="34290"/>
                    </a:tc>
                    <a:tc>
                      <a:txBody>
                        <a:bodyPr/>
                        <a:lstStyle/>
                        <a:p>
                          <a:r>
                            <a:rPr lang="en-US" altLang="zh-CN" sz="1000" dirty="0" err="1"/>
                            <a:t>peak_RT</a:t>
                          </a:r>
                          <a:r>
                            <a:rPr lang="en-US" altLang="zh-CN" sz="1000" dirty="0"/>
                            <a:t>&gt;=10 &amp;&amp; </a:t>
                          </a:r>
                          <a:r>
                            <a:rPr lang="en-US" altLang="zh-CN" sz="1000" dirty="0" err="1"/>
                            <a:t>peak_RT</a:t>
                          </a:r>
                          <a:r>
                            <a:rPr lang="en-US" altLang="zh-CN" sz="1000" dirty="0"/>
                            <a:t>&lt;=35</a:t>
                          </a:r>
                          <a:endParaRPr lang="zh-CN" altLang="en-US" sz="1000" dirty="0"/>
                        </a:p>
                      </a:txBody>
                      <a:tcPr marL="68580" marR="68580" marT="34290" marB="34290"/>
                    </a:tc>
                    <a:tc>
                      <a:txBody>
                        <a:bodyPr/>
                        <a:lstStyle/>
                        <a:p>
                          <a:r>
                            <a:rPr lang="en-US" altLang="zh-CN" sz="1000" dirty="0"/>
                            <a:t>32734</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434783" r="-1702" b="-104348"/>
                          </a:stretch>
                        </a:blipFill>
                      </a:tcPr>
                    </a:tc>
                    <a:extLst>
                      <a:ext uri="{0D108BD9-81ED-4DB2-BD59-A6C34878D82A}">
                        <a16:rowId xmlns:a16="http://schemas.microsoft.com/office/drawing/2014/main" val="2391763366"/>
                      </a:ext>
                    </a:extLst>
                  </a:tr>
                  <a:tr h="278130">
                    <a:tc>
                      <a:txBody>
                        <a:bodyPr/>
                        <a:lstStyle/>
                        <a:p>
                          <a:r>
                            <a:rPr lang="zh-CN" altLang="en-US" sz="1000" dirty="0"/>
                            <a:t>峰半高全宽</a:t>
                          </a:r>
                        </a:p>
                      </a:txBody>
                      <a:tcPr marL="68580" marR="68580" marT="34290" marB="34290"/>
                    </a:tc>
                    <a:tc>
                      <a:txBody>
                        <a:bodyPr/>
                        <a:lstStyle/>
                        <a:p>
                          <a:r>
                            <a:rPr lang="en-US" altLang="zh-CN" sz="1000" dirty="0" err="1"/>
                            <a:t>peak_FWHM</a:t>
                          </a:r>
                          <a:r>
                            <a:rPr lang="zh-CN" altLang="en-US" sz="1000" dirty="0"/>
                            <a:t> </a:t>
                          </a:r>
                          <a:r>
                            <a:rPr lang="en-US" altLang="zh-CN" sz="1000" dirty="0"/>
                            <a:t>&gt;=30 </a:t>
                          </a:r>
                          <a:r>
                            <a:rPr lang="en-US" altLang="zh-CN" sz="1000" strike="sngStrike" dirty="0"/>
                            <a:t>&amp;&amp; </a:t>
                          </a:r>
                          <a:r>
                            <a:rPr lang="en-US" altLang="zh-CN" sz="1000" strike="sngStrike" dirty="0" err="1"/>
                            <a:t>peak_FWHM</a:t>
                          </a:r>
                          <a:r>
                            <a:rPr lang="zh-CN" altLang="en-US" sz="1000" strike="sngStrike" dirty="0"/>
                            <a:t> </a:t>
                          </a:r>
                          <a:r>
                            <a:rPr lang="en-US" altLang="zh-CN" sz="1000" strike="sngStrike" dirty="0"/>
                            <a:t>&lt;=60</a:t>
                          </a:r>
                          <a:endParaRPr lang="zh-CN" altLang="en-US" sz="1000" strike="sngStrike" dirty="0"/>
                        </a:p>
                      </a:txBody>
                      <a:tcPr marL="68580" marR="68580" marT="34290" marB="34290"/>
                    </a:tc>
                    <a:tc>
                      <a:txBody>
                        <a:bodyPr/>
                        <a:lstStyle/>
                        <a:p>
                          <a:r>
                            <a:rPr lang="en-US" altLang="zh-CN" sz="1000" dirty="0"/>
                            <a:t>11843</a:t>
                          </a:r>
                          <a:endParaRPr lang="zh-CN" altLang="en-US" sz="1000" dirty="0"/>
                        </a:p>
                      </a:txBody>
                      <a:tcPr marL="68580" marR="68580" marT="34290" marB="34290"/>
                    </a:tc>
                    <a:tc>
                      <a:txBody>
                        <a:bodyPr/>
                        <a:lstStyle/>
                        <a:p>
                          <a:endParaRPr lang="zh-CN"/>
                        </a:p>
                      </a:txBody>
                      <a:tcPr marL="68580" marR="68580" marT="34290" marB="34290">
                        <a:blipFill>
                          <a:blip r:embed="rId2"/>
                          <a:stretch>
                            <a:fillRect l="-397447" t="-534783" r="-1702" b="-4348"/>
                          </a:stretch>
                        </a:blipFill>
                      </a:tcPr>
                    </a:tc>
                    <a:extLst>
                      <a:ext uri="{0D108BD9-81ED-4DB2-BD59-A6C34878D82A}">
                        <a16:rowId xmlns:a16="http://schemas.microsoft.com/office/drawing/2014/main" val="306431592"/>
                      </a:ext>
                    </a:extLst>
                  </a:tr>
                </a:tbl>
              </a:graphicData>
            </a:graphic>
          </p:graphicFrame>
        </mc:Fallback>
      </mc:AlternateContent>
      <p:pic>
        <p:nvPicPr>
          <p:cNvPr id="12" name="图片 11">
            <a:extLst>
              <a:ext uri="{FF2B5EF4-FFF2-40B4-BE49-F238E27FC236}">
                <a16:creationId xmlns:a16="http://schemas.microsoft.com/office/drawing/2014/main" id="{33951EB1-EBC0-9BAF-7226-6FB93DBC62B8}"/>
              </a:ext>
            </a:extLst>
          </p:cNvPr>
          <p:cNvPicPr>
            <a:picLocks noChangeAspect="1"/>
          </p:cNvPicPr>
          <p:nvPr/>
        </p:nvPicPr>
        <p:blipFill>
          <a:blip r:embed="rId3"/>
          <a:stretch>
            <a:fillRect/>
          </a:stretch>
        </p:blipFill>
        <p:spPr>
          <a:xfrm>
            <a:off x="2378331" y="2735536"/>
            <a:ext cx="2069606" cy="1467598"/>
          </a:xfrm>
          <a:prstGeom prst="rect">
            <a:avLst/>
          </a:prstGeom>
        </p:spPr>
      </p:pic>
      <p:sp>
        <p:nvSpPr>
          <p:cNvPr id="13" name="文本框 12">
            <a:extLst>
              <a:ext uri="{FF2B5EF4-FFF2-40B4-BE49-F238E27FC236}">
                <a16:creationId xmlns:a16="http://schemas.microsoft.com/office/drawing/2014/main" id="{0072FBEF-F426-373D-8EF3-EE366602A170}"/>
              </a:ext>
            </a:extLst>
          </p:cNvPr>
          <p:cNvSpPr txBox="1"/>
          <p:nvPr/>
        </p:nvSpPr>
        <p:spPr>
          <a:xfrm>
            <a:off x="2841171" y="3304925"/>
            <a:ext cx="723275" cy="253916"/>
          </a:xfrm>
          <a:prstGeom prst="rect">
            <a:avLst/>
          </a:prstGeom>
          <a:noFill/>
        </p:spPr>
        <p:txBody>
          <a:bodyPr wrap="none" rtlCol="0">
            <a:spAutoFit/>
          </a:bodyPr>
          <a:lstStyle/>
          <a:p>
            <a:pPr defTabSz="685800" eaLnBrk="1" fontAlgn="auto" hangingPunct="1">
              <a:spcBef>
                <a:spcPts val="0"/>
              </a:spcBef>
              <a:spcAft>
                <a:spcPts val="0"/>
              </a:spcAft>
            </a:pPr>
            <a:r>
              <a:rPr kumimoji="0" lang="zh-CN" altLang="en-US" sz="1050" dirty="0">
                <a:solidFill>
                  <a:prstClr val="black"/>
                </a:solidFill>
                <a:latin typeface="Times New Roman"/>
                <a:ea typeface="楷体"/>
              </a:rPr>
              <a:t>幅度饱和</a:t>
            </a:r>
          </a:p>
        </p:txBody>
      </p:sp>
      <p:pic>
        <p:nvPicPr>
          <p:cNvPr id="15" name="图片 14">
            <a:extLst>
              <a:ext uri="{FF2B5EF4-FFF2-40B4-BE49-F238E27FC236}">
                <a16:creationId xmlns:a16="http://schemas.microsoft.com/office/drawing/2014/main" id="{ADEDA6DA-125F-7269-6877-F7A03D8F04EE}"/>
              </a:ext>
            </a:extLst>
          </p:cNvPr>
          <p:cNvPicPr>
            <a:picLocks noChangeAspect="1"/>
          </p:cNvPicPr>
          <p:nvPr/>
        </p:nvPicPr>
        <p:blipFill>
          <a:blip r:embed="rId4"/>
          <a:stretch>
            <a:fillRect/>
          </a:stretch>
        </p:blipFill>
        <p:spPr>
          <a:xfrm>
            <a:off x="4920807" y="2465403"/>
            <a:ext cx="1606833" cy="1143762"/>
          </a:xfrm>
          <a:prstGeom prst="rect">
            <a:avLst/>
          </a:prstGeom>
        </p:spPr>
      </p:pic>
      <p:pic>
        <p:nvPicPr>
          <p:cNvPr id="17" name="图片 16">
            <a:extLst>
              <a:ext uri="{FF2B5EF4-FFF2-40B4-BE49-F238E27FC236}">
                <a16:creationId xmlns:a16="http://schemas.microsoft.com/office/drawing/2014/main" id="{9A952618-C311-1DF5-EFFB-0043AFBCDF7B}"/>
              </a:ext>
            </a:extLst>
          </p:cNvPr>
          <p:cNvPicPr>
            <a:picLocks noChangeAspect="1"/>
          </p:cNvPicPr>
          <p:nvPr/>
        </p:nvPicPr>
        <p:blipFill>
          <a:blip r:embed="rId5"/>
          <a:stretch>
            <a:fillRect/>
          </a:stretch>
        </p:blipFill>
        <p:spPr>
          <a:xfrm>
            <a:off x="6670617" y="2465404"/>
            <a:ext cx="1632068" cy="1168325"/>
          </a:xfrm>
          <a:prstGeom prst="rect">
            <a:avLst/>
          </a:prstGeom>
        </p:spPr>
      </p:pic>
      <p:pic>
        <p:nvPicPr>
          <p:cNvPr id="19" name="图片 18">
            <a:extLst>
              <a:ext uri="{FF2B5EF4-FFF2-40B4-BE49-F238E27FC236}">
                <a16:creationId xmlns:a16="http://schemas.microsoft.com/office/drawing/2014/main" id="{68B5495D-67A8-AF87-6482-2FFD3C7C284D}"/>
              </a:ext>
            </a:extLst>
          </p:cNvPr>
          <p:cNvPicPr>
            <a:picLocks noChangeAspect="1"/>
          </p:cNvPicPr>
          <p:nvPr/>
        </p:nvPicPr>
        <p:blipFill>
          <a:blip r:embed="rId6"/>
          <a:stretch>
            <a:fillRect/>
          </a:stretch>
        </p:blipFill>
        <p:spPr>
          <a:xfrm>
            <a:off x="5854582" y="3666266"/>
            <a:ext cx="1632068" cy="1171280"/>
          </a:xfrm>
          <a:prstGeom prst="rect">
            <a:avLst/>
          </a:prstGeom>
        </p:spPr>
      </p:pic>
      <p:pic>
        <p:nvPicPr>
          <p:cNvPr id="3" name="图片 2">
            <a:extLst>
              <a:ext uri="{FF2B5EF4-FFF2-40B4-BE49-F238E27FC236}">
                <a16:creationId xmlns:a16="http://schemas.microsoft.com/office/drawing/2014/main" id="{47F088F6-1F6B-F4DD-72BA-ABEEF292F0C3}"/>
              </a:ext>
            </a:extLst>
          </p:cNvPr>
          <p:cNvPicPr>
            <a:picLocks noChangeAspect="1"/>
          </p:cNvPicPr>
          <p:nvPr/>
        </p:nvPicPr>
        <p:blipFill>
          <a:blip r:embed="rId7"/>
          <a:stretch>
            <a:fillRect/>
          </a:stretch>
        </p:blipFill>
        <p:spPr>
          <a:xfrm>
            <a:off x="165748" y="2735536"/>
            <a:ext cx="2069606" cy="1503362"/>
          </a:xfrm>
          <a:prstGeom prst="rect">
            <a:avLst/>
          </a:prstGeom>
        </p:spPr>
      </p:pic>
      <p:sp>
        <p:nvSpPr>
          <p:cNvPr id="6" name="文本框 5">
            <a:extLst>
              <a:ext uri="{FF2B5EF4-FFF2-40B4-BE49-F238E27FC236}">
                <a16:creationId xmlns:a16="http://schemas.microsoft.com/office/drawing/2014/main" id="{AB6F27DC-1998-E91B-E6C3-B4F8FEABD1B3}"/>
              </a:ext>
            </a:extLst>
          </p:cNvPr>
          <p:cNvSpPr txBox="1"/>
          <p:nvPr/>
        </p:nvSpPr>
        <p:spPr>
          <a:xfrm>
            <a:off x="967684" y="2269465"/>
            <a:ext cx="4591593" cy="300082"/>
          </a:xfrm>
          <a:prstGeom prst="rect">
            <a:avLst/>
          </a:prstGeom>
          <a:noFill/>
        </p:spPr>
        <p:txBody>
          <a:bodyPr wrap="square">
            <a:spAutoFit/>
          </a:bodyPr>
          <a:lstStyle/>
          <a:p>
            <a:pPr defTabSz="685800" eaLnBrk="1" fontAlgn="auto" hangingPunct="1">
              <a:spcBef>
                <a:spcPts val="0"/>
              </a:spcBef>
              <a:spcAft>
                <a:spcPts val="0"/>
              </a:spcAft>
            </a:pPr>
            <a:r>
              <a:rPr kumimoji="0" lang="en-US" altLang="zh-CN" sz="1350" dirty="0">
                <a:solidFill>
                  <a:prstClr val="black"/>
                </a:solidFill>
                <a:latin typeface="Times New Roman"/>
                <a:ea typeface="楷体"/>
              </a:rPr>
              <a:t>(</a:t>
            </a:r>
            <a:r>
              <a:rPr kumimoji="0" lang="zh-CN" altLang="en-US" sz="1350" dirty="0">
                <a:solidFill>
                  <a:prstClr val="black"/>
                </a:solidFill>
                <a:latin typeface="Times New Roman"/>
                <a:ea typeface="楷体"/>
              </a:rPr>
              <a:t>电子学说压到</a:t>
            </a:r>
            <a:r>
              <a:rPr kumimoji="0" lang="en-US" altLang="zh-CN" sz="1350" dirty="0">
                <a:solidFill>
                  <a:prstClr val="black"/>
                </a:solidFill>
                <a:latin typeface="Times New Roman"/>
                <a:ea typeface="楷体"/>
              </a:rPr>
              <a:t>1.6pC</a:t>
            </a:r>
            <a:r>
              <a:rPr kumimoji="0" lang="zh-CN" altLang="en-US" sz="1350" dirty="0">
                <a:solidFill>
                  <a:prstClr val="black"/>
                </a:solidFill>
                <a:latin typeface="Times New Roman"/>
                <a:ea typeface="楷体"/>
              </a:rPr>
              <a:t>以内可以有效压低串扰</a:t>
            </a:r>
            <a:r>
              <a:rPr kumimoji="0" lang="en-US" altLang="zh-CN" sz="1350" dirty="0">
                <a:solidFill>
                  <a:prstClr val="black"/>
                </a:solidFill>
                <a:latin typeface="Times New Roman"/>
                <a:ea typeface="楷体"/>
              </a:rPr>
              <a:t>)</a:t>
            </a:r>
            <a:endParaRPr kumimoji="0" lang="zh-CN" altLang="en-US" sz="1350" dirty="0">
              <a:solidFill>
                <a:prstClr val="black"/>
              </a:solidFill>
              <a:latin typeface="Times New Roman"/>
              <a:ea typeface="楷体"/>
            </a:endParaRPr>
          </a:p>
        </p:txBody>
      </p:sp>
    </p:spTree>
    <p:extLst>
      <p:ext uri="{BB962C8B-B14F-4D97-AF65-F5344CB8AC3E}">
        <p14:creationId xmlns:p14="http://schemas.microsoft.com/office/powerpoint/2010/main" val="244677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BFBD3D6-F7C6-D1F5-F8E9-ACA804FCD7CE}"/>
              </a:ext>
            </a:extLst>
          </p:cNvPr>
          <p:cNvSpPr>
            <a:spLocks noGrp="1"/>
          </p:cNvSpPr>
          <p:nvPr>
            <p:ph type="sldNum" sz="quarter" idx="12"/>
          </p:nvPr>
        </p:nvSpPr>
        <p:spPr/>
        <p:txBody>
          <a:bodyPr/>
          <a:lstStyle/>
          <a:p>
            <a:fld id="{EF39A545-717A-4E05-917E-45C72A694AB3}" type="slidenum">
              <a:rPr lang="zh-CN" altLang="en-US" smtClean="0"/>
              <a:t>23</a:t>
            </a:fld>
            <a:endParaRPr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B4FF4B0-9E2D-AC56-282D-46773EF5F2BD}"/>
                  </a:ext>
                </a:extLst>
              </p:cNvPr>
              <p:cNvSpPr txBox="1"/>
              <p:nvPr/>
            </p:nvSpPr>
            <p:spPr>
              <a:xfrm>
                <a:off x="646612" y="529046"/>
                <a:ext cx="7400108" cy="954107"/>
              </a:xfrm>
              <a:prstGeom prst="rect">
                <a:avLst/>
              </a:prstGeom>
              <a:noFill/>
            </p:spPr>
            <p:txBody>
              <a:bodyPr wrap="square" rtlCol="0">
                <a:spAutoFit/>
              </a:bodyPr>
              <a:lstStyle/>
              <a:p>
                <a:pPr marL="214313" indent="-214313">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使用</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SiO2</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辐射体，探测器转动</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30</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度</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214313" indent="-214313">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模拟中 </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(2GeV </a:t>
                </a:r>
                <a14:m>
                  <m:oMath xmlns:m="http://schemas.openxmlformats.org/officeDocument/2006/math">
                    <m:r>
                      <a:rPr lang="en-US" altLang="zh-CN" sz="1400" i="1">
                        <a:latin typeface="Cambria Math" panose="02040503050406030204" pitchFamily="18" charset="0"/>
                      </a:rPr>
                      <m:t>𝜋</m:t>
                    </m:r>
                  </m:oMath>
                </a14:m>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11.2%</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透过率的</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C6F14</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平均光电子数</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1.48</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SiO2</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平均光子数</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5.7</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光子数，</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3.9</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倍</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endParaRPr>
              </a:p>
              <a:p>
                <a:pPr marL="214313" indent="-214313">
                  <a:buFont typeface="Arial" panose="020B0604020202020204" pitchFamily="34" charset="0"/>
                  <a:buChar char="•"/>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实验比值</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0.59 : 1.32, 2.4~4.4</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倍</a:t>
                </a:r>
              </a:p>
            </p:txBody>
          </p:sp>
        </mc:Choice>
        <mc:Fallback xmlns="">
          <p:sp>
            <p:nvSpPr>
              <p:cNvPr id="6" name="文本框 5">
                <a:extLst>
                  <a:ext uri="{FF2B5EF4-FFF2-40B4-BE49-F238E27FC236}">
                    <a16:creationId xmlns:a16="http://schemas.microsoft.com/office/drawing/2014/main" id="{5B4FF4B0-9E2D-AC56-282D-46773EF5F2BD}"/>
                  </a:ext>
                </a:extLst>
              </p:cNvPr>
              <p:cNvSpPr txBox="1">
                <a:spLocks noRot="1" noChangeAspect="1" noMove="1" noResize="1" noEditPoints="1" noAdjustHandles="1" noChangeArrowheads="1" noChangeShapeType="1" noTextEdit="1"/>
              </p:cNvSpPr>
              <p:nvPr/>
            </p:nvSpPr>
            <p:spPr>
              <a:xfrm>
                <a:off x="646612" y="529046"/>
                <a:ext cx="7400108" cy="954107"/>
              </a:xfrm>
              <a:prstGeom prst="rect">
                <a:avLst/>
              </a:prstGeom>
              <a:blipFill>
                <a:blip r:embed="rId3"/>
                <a:stretch>
                  <a:fillRect l="-82" t="-1923" b="-6410"/>
                </a:stretch>
              </a:blipFill>
            </p:spPr>
            <p:txBody>
              <a:bodyPr/>
              <a:lstStyle/>
              <a:p>
                <a:r>
                  <a:rPr lang="zh-CN" altLang="en-US">
                    <a:noFill/>
                  </a:rPr>
                  <a:t> </a:t>
                </a:r>
              </a:p>
            </p:txBody>
          </p:sp>
        </mc:Fallback>
      </mc:AlternateContent>
      <p:pic>
        <p:nvPicPr>
          <p:cNvPr id="3" name="图片 2" descr="图表, 直方图&#10;&#10;中度可信度描述已自动生成">
            <a:extLst>
              <a:ext uri="{FF2B5EF4-FFF2-40B4-BE49-F238E27FC236}">
                <a16:creationId xmlns:a16="http://schemas.microsoft.com/office/drawing/2014/main" id="{DE69F337-FC3B-63EB-23DF-CFDF8048E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517" y="3340679"/>
            <a:ext cx="2364010" cy="1700428"/>
          </a:xfrm>
          <a:prstGeom prst="rect">
            <a:avLst/>
          </a:prstGeom>
        </p:spPr>
      </p:pic>
      <p:pic>
        <p:nvPicPr>
          <p:cNvPr id="9" name="图片 8" descr="图表&#10;&#10;描述已自动生成">
            <a:extLst>
              <a:ext uri="{FF2B5EF4-FFF2-40B4-BE49-F238E27FC236}">
                <a16:creationId xmlns:a16="http://schemas.microsoft.com/office/drawing/2014/main" id="{6261D52F-F93C-D510-BAF4-F8CF9F321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516" y="1547462"/>
            <a:ext cx="2298419" cy="1653249"/>
          </a:xfrm>
          <a:prstGeom prst="rect">
            <a:avLst/>
          </a:prstGeom>
        </p:spPr>
      </p:pic>
      <p:sp>
        <p:nvSpPr>
          <p:cNvPr id="13" name="文本框 12">
            <a:extLst>
              <a:ext uri="{FF2B5EF4-FFF2-40B4-BE49-F238E27FC236}">
                <a16:creationId xmlns:a16="http://schemas.microsoft.com/office/drawing/2014/main" id="{09ECDF5B-EC43-F0D1-FC85-0D10BBFA3899}"/>
              </a:ext>
            </a:extLst>
          </p:cNvPr>
          <p:cNvSpPr txBox="1"/>
          <p:nvPr/>
        </p:nvSpPr>
        <p:spPr>
          <a:xfrm>
            <a:off x="4071352" y="2144449"/>
            <a:ext cx="1214583"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mean = 1.32</a:t>
            </a:r>
            <a:endParaRPr lang="zh-CN" altLang="en-US" sz="1400" dirty="0">
              <a:latin typeface="Times New Roman" panose="02020603050405020304" pitchFamily="18" charset="0"/>
              <a:cs typeface="Times New Roman" panose="02020603050405020304" pitchFamily="18" charset="0"/>
            </a:endParaRPr>
          </a:p>
        </p:txBody>
      </p:sp>
      <p:pic>
        <p:nvPicPr>
          <p:cNvPr id="18" name="图片 17" descr="图表&#10;&#10;低可信度描述已自动生成">
            <a:extLst>
              <a:ext uri="{FF2B5EF4-FFF2-40B4-BE49-F238E27FC236}">
                <a16:creationId xmlns:a16="http://schemas.microsoft.com/office/drawing/2014/main" id="{A4CC8836-3644-B6D2-B13A-A1E0275C51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612" y="1547462"/>
            <a:ext cx="2340905" cy="1683809"/>
          </a:xfrm>
          <a:prstGeom prst="rect">
            <a:avLst/>
          </a:prstGeom>
        </p:spPr>
      </p:pic>
      <p:pic>
        <p:nvPicPr>
          <p:cNvPr id="20" name="图片 19" descr="图表, 直方图&#10;&#10;描述已自动生成">
            <a:extLst>
              <a:ext uri="{FF2B5EF4-FFF2-40B4-BE49-F238E27FC236}">
                <a16:creationId xmlns:a16="http://schemas.microsoft.com/office/drawing/2014/main" id="{BA4FF460-56ED-C8EF-9D11-18175AE3C4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24" y="3340679"/>
            <a:ext cx="2298419" cy="1653248"/>
          </a:xfrm>
          <a:prstGeom prst="rect">
            <a:avLst/>
          </a:prstGeom>
        </p:spPr>
      </p:pic>
      <p:pic>
        <p:nvPicPr>
          <p:cNvPr id="22" name="图片 21" descr="手机屏幕截图&#10;&#10;低可信度描述已自动生成">
            <a:extLst>
              <a:ext uri="{FF2B5EF4-FFF2-40B4-BE49-F238E27FC236}">
                <a16:creationId xmlns:a16="http://schemas.microsoft.com/office/drawing/2014/main" id="{DDD11CBE-9B93-8065-1972-9A889FBFEF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599" y="3375890"/>
            <a:ext cx="2249465" cy="1618037"/>
          </a:xfrm>
          <a:prstGeom prst="rect">
            <a:avLst/>
          </a:prstGeom>
        </p:spPr>
      </p:pic>
      <p:pic>
        <p:nvPicPr>
          <p:cNvPr id="24" name="图片 23" descr="图表, 散点图&#10;&#10;描述已自动生成">
            <a:extLst>
              <a:ext uri="{FF2B5EF4-FFF2-40B4-BE49-F238E27FC236}">
                <a16:creationId xmlns:a16="http://schemas.microsoft.com/office/drawing/2014/main" id="{574DA955-7DE9-BB1A-2C23-9AB7BFEB1A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8600" y="1547462"/>
            <a:ext cx="2298419" cy="1653249"/>
          </a:xfrm>
          <a:prstGeom prst="rect">
            <a:avLst/>
          </a:prstGeom>
        </p:spPr>
      </p:pic>
    </p:spTree>
    <p:extLst>
      <p:ext uri="{BB962C8B-B14F-4D97-AF65-F5344CB8AC3E}">
        <p14:creationId xmlns:p14="http://schemas.microsoft.com/office/powerpoint/2010/main" val="199263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FC0C605-7A10-4807-B972-3D3E030E1BDE}"/>
              </a:ext>
            </a:extLst>
          </p:cNvPr>
          <p:cNvPicPr>
            <a:picLocks noChangeAspect="1"/>
          </p:cNvPicPr>
          <p:nvPr/>
        </p:nvPicPr>
        <p:blipFill rotWithShape="1">
          <a:blip r:embed="rId2"/>
          <a:srcRect l="3554" r="1" b="2001"/>
          <a:stretch/>
        </p:blipFill>
        <p:spPr>
          <a:xfrm>
            <a:off x="5364088" y="1347614"/>
            <a:ext cx="3747576" cy="3297990"/>
          </a:xfrm>
          <a:prstGeom prst="rect">
            <a:avLst/>
          </a:prstGeom>
        </p:spPr>
      </p:pic>
      <p:sp>
        <p:nvSpPr>
          <p:cNvPr id="2" name="标题 1">
            <a:extLst>
              <a:ext uri="{FF2B5EF4-FFF2-40B4-BE49-F238E27FC236}">
                <a16:creationId xmlns:a16="http://schemas.microsoft.com/office/drawing/2014/main" id="{94D33429-63EE-40A2-B677-3A64B737DB51}"/>
              </a:ext>
            </a:extLst>
          </p:cNvPr>
          <p:cNvSpPr>
            <a:spLocks noGrp="1"/>
          </p:cNvSpPr>
          <p:nvPr>
            <p:ph type="title"/>
          </p:nvPr>
        </p:nvSpPr>
        <p:spPr/>
        <p:txBody>
          <a:bodyPr/>
          <a:lstStyle/>
          <a:p>
            <a:pPr marL="342900" marR="0" lvl="0" indent="-342900" algn="l" defTabSz="914400" rtl="0" eaLnBrk="1" fontAlgn="auto" latinLnBrk="0" hangingPunct="1">
              <a:lnSpc>
                <a:spcPct val="100000"/>
              </a:lnSpc>
              <a:spcBef>
                <a:spcPts val="700"/>
              </a:spcBef>
              <a:spcAft>
                <a:spcPts val="0"/>
              </a:spcAft>
              <a:tabLst/>
              <a:defRPr/>
            </a:pPr>
            <a:r>
              <a:rPr kumimoji="0" lang="zh-CN"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Calibri"/>
              </a:rPr>
              <a:t>超级陶粲装置</a:t>
            </a:r>
            <a:r>
              <a:rPr kumimoji="0" lang="en-US" altLang="zh-CN"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Calibri"/>
              </a:rPr>
              <a:t>(STCF)</a:t>
            </a:r>
            <a:endParaRPr lang="zh-CN" altLang="en-US" sz="2400"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BA4C6106-2823-4354-BD46-D2AA5B9259BF}"/>
              </a:ext>
            </a:extLst>
          </p:cNvPr>
          <p:cNvSpPr>
            <a:spLocks noGrp="1"/>
          </p:cNvSpPr>
          <p:nvPr>
            <p:ph idx="1"/>
          </p:nvPr>
        </p:nvSpPr>
        <p:spPr>
          <a:xfrm>
            <a:off x="467833" y="1203598"/>
            <a:ext cx="5842992" cy="3394472"/>
          </a:xfrm>
        </p:spPr>
        <p:txBody>
          <a:bodyPr/>
          <a:lstStyle/>
          <a:p>
            <a:r>
              <a:rPr lang="zh-CN" altLang="en-US" sz="1400" dirty="0"/>
              <a:t>独特的非微扰强相互作用研究和电弱理论精确测量专用平台</a:t>
            </a:r>
            <a:endParaRPr lang="en-US" altLang="zh-CN" sz="1400" dirty="0"/>
          </a:p>
          <a:p>
            <a:r>
              <a:rPr lang="zh-CN" altLang="en-US" sz="1400" dirty="0"/>
              <a:t>非微扰强相互作用本质和强子（核子）结构</a:t>
            </a:r>
            <a:endParaRPr lang="en-US" altLang="zh-CN" sz="1400" dirty="0"/>
          </a:p>
          <a:p>
            <a:r>
              <a:rPr lang="zh-CN" altLang="en-US" sz="1400" dirty="0"/>
              <a:t>电弱理论（正反物质不对称性）的精确检验和新物理寻找</a:t>
            </a:r>
            <a:endParaRPr lang="en-US" altLang="zh-CN" sz="1400" dirty="0"/>
          </a:p>
          <a:p>
            <a:r>
              <a:rPr lang="zh-CN" altLang="en-US" sz="1400" dirty="0"/>
              <a:t>质心能量</a:t>
            </a:r>
            <a:r>
              <a:rPr lang="en-US" altLang="zh-CN" sz="1400" dirty="0"/>
              <a:t>2-7GeV</a:t>
            </a:r>
            <a:r>
              <a:rPr lang="zh-CN" altLang="en-US" sz="1400" dirty="0"/>
              <a:t>，亮度</a:t>
            </a:r>
            <a:r>
              <a:rPr lang="en-US" altLang="zh-CN" sz="1400" dirty="0"/>
              <a:t>0.5~1×10</a:t>
            </a:r>
            <a:r>
              <a:rPr lang="en-US" altLang="zh-CN" sz="1400" baseline="30000" dirty="0"/>
              <a:t>35 </a:t>
            </a:r>
            <a:r>
              <a:rPr lang="en-US" altLang="zh-CN" sz="1400" dirty="0"/>
              <a:t>cm</a:t>
            </a:r>
            <a:r>
              <a:rPr lang="en-US" altLang="zh-CN" sz="1400" baseline="30000" dirty="0"/>
              <a:t>-2 </a:t>
            </a:r>
            <a:r>
              <a:rPr lang="en-US" altLang="zh-CN" sz="1400" dirty="0"/>
              <a:t>s</a:t>
            </a:r>
            <a:r>
              <a:rPr lang="en-US" altLang="zh-CN" sz="1400" baseline="30000" dirty="0"/>
              <a:t>-1</a:t>
            </a:r>
            <a:r>
              <a:rPr lang="zh-CN" altLang="en-US" sz="1400" dirty="0"/>
              <a:t>（提升</a:t>
            </a:r>
            <a:r>
              <a:rPr lang="en-US" altLang="zh-CN" sz="1400" dirty="0"/>
              <a:t>100</a:t>
            </a:r>
            <a:r>
              <a:rPr lang="zh-CN" altLang="en-US" sz="1400" dirty="0"/>
              <a:t>倍）</a:t>
            </a:r>
            <a:endParaRPr lang="en-US" altLang="zh-CN" sz="1400" dirty="0"/>
          </a:p>
          <a:p>
            <a:endParaRPr lang="zh-CN" altLang="en-US" sz="1400" dirty="0"/>
          </a:p>
        </p:txBody>
      </p:sp>
      <p:pic>
        <p:nvPicPr>
          <p:cNvPr id="4" name="图片 3">
            <a:extLst>
              <a:ext uri="{FF2B5EF4-FFF2-40B4-BE49-F238E27FC236}">
                <a16:creationId xmlns:a16="http://schemas.microsoft.com/office/drawing/2014/main" id="{F09D2259-C938-4663-B828-55B04828DA59}"/>
              </a:ext>
            </a:extLst>
          </p:cNvPr>
          <p:cNvPicPr>
            <a:picLocks noChangeAspect="1"/>
          </p:cNvPicPr>
          <p:nvPr/>
        </p:nvPicPr>
        <p:blipFill rotWithShape="1">
          <a:blip r:embed="rId3"/>
          <a:srcRect l="3247" t="6915" r="3189" b="3958"/>
          <a:stretch/>
        </p:blipFill>
        <p:spPr>
          <a:xfrm>
            <a:off x="899592" y="2355726"/>
            <a:ext cx="3888432" cy="2096321"/>
          </a:xfrm>
          <a:prstGeom prst="rect">
            <a:avLst/>
          </a:prstGeom>
        </p:spPr>
      </p:pic>
      <p:sp>
        <p:nvSpPr>
          <p:cNvPr id="6" name="灯片编号占位符 5">
            <a:extLst>
              <a:ext uri="{FF2B5EF4-FFF2-40B4-BE49-F238E27FC236}">
                <a16:creationId xmlns:a16="http://schemas.microsoft.com/office/drawing/2014/main" id="{E2FA7015-DBDC-456B-A3C0-2027FEE9C1EC}"/>
              </a:ext>
            </a:extLst>
          </p:cNvPr>
          <p:cNvSpPr>
            <a:spLocks noGrp="1"/>
          </p:cNvSpPr>
          <p:nvPr>
            <p:ph type="sldNum" sz="quarter" idx="12"/>
          </p:nvPr>
        </p:nvSpPr>
        <p:spPr/>
        <p:txBody>
          <a:bodyPr/>
          <a:lstStyle/>
          <a:p>
            <a:fld id="{B868A996-D89B-40E8-B2C1-E0E001F46DB0}" type="slidenum">
              <a:rPr lang="zh-CN" altLang="en-US" smtClean="0"/>
              <a:pPr/>
              <a:t>3</a:t>
            </a:fld>
            <a:endParaRPr lang="zh-CN" altLang="en-US"/>
          </a:p>
        </p:txBody>
      </p:sp>
    </p:spTree>
    <p:extLst>
      <p:ext uri="{BB962C8B-B14F-4D97-AF65-F5344CB8AC3E}">
        <p14:creationId xmlns:p14="http://schemas.microsoft.com/office/powerpoint/2010/main" val="251763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4B9ACA-61A1-333A-B663-DB875E637757}"/>
              </a:ext>
            </a:extLst>
          </p:cNvPr>
          <p:cNvSpPr>
            <a:spLocks noGrp="1"/>
          </p:cNvSpPr>
          <p:nvPr>
            <p:ph type="title"/>
          </p:nvPr>
        </p:nvSpPr>
        <p:spPr/>
        <p:txBody>
          <a:bodyPr/>
          <a:lstStyle/>
          <a:p>
            <a:r>
              <a:rPr lang="en-US" altLang="zh-CN" sz="2800" dirty="0">
                <a:latin typeface="Times New Roman" panose="02020603050405020304" pitchFamily="18" charset="0"/>
                <a:cs typeface="Times New Roman" panose="02020603050405020304" pitchFamily="18" charset="0"/>
              </a:rPr>
              <a:t>STCF-PIDB</a:t>
            </a:r>
            <a:r>
              <a:rPr lang="zh-CN" altLang="en-US" sz="2800" dirty="0">
                <a:latin typeface="Times New Roman" panose="02020603050405020304" pitchFamily="18" charset="0"/>
                <a:cs typeface="Times New Roman" panose="02020603050405020304" pitchFamily="18" charset="0"/>
              </a:rPr>
              <a:t>设计与指标需求</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EF94E4A-FD15-6396-09C4-8DF4FE0C2A23}"/>
                  </a:ext>
                </a:extLst>
              </p:cNvPr>
              <p:cNvSpPr>
                <a:spLocks noGrp="1"/>
              </p:cNvSpPr>
              <p:nvPr>
                <p:ph idx="1"/>
              </p:nvPr>
            </p:nvSpPr>
            <p:spPr>
              <a:xfrm>
                <a:off x="457200" y="1197551"/>
                <a:ext cx="3394720" cy="3394472"/>
              </a:xfrm>
            </p:spPr>
            <p:txBody>
              <a:bodyPr/>
              <a:lstStyle/>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覆盖面积：</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13 m</a:t>
                </a:r>
                <a:r>
                  <a:rPr lang="en-US" altLang="zh-CN" sz="1400" baseline="30000" dirty="0">
                    <a:solidFill>
                      <a:prstClr val="black"/>
                    </a:solidFill>
                  </a:rPr>
                  <a:t>2</a:t>
                </a: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单个模块：</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0.45m ×2.4 m</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整体厚度</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&lt;200mm</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π/K</a:t>
                </a: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分辨： 好于</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3σ @ 2GeV</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材料物质量</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&lt;</m:t>
                    </m:r>
                    <m:sSub>
                      <m:sSubPr>
                        <m:ctrlP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ctrlPr>
                      </m:sSubPr>
                      <m:e>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0.3</m:t>
                        </m:r>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𝜒</m:t>
                        </m:r>
                      </m:e>
                      <m:sub>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m:t>
                        </m:r>
                      </m:sub>
                    </m:sSub>
                  </m:oMath>
                </a14:m>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累积电荷量</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:&lt;2μC/cm</a:t>
                </a:r>
                <a:r>
                  <a:rPr kumimoji="1"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10year </a:t>
                </a:r>
              </a:p>
              <a:p>
                <a:endParaRPr lang="zh-CN" altLang="en-US" dirty="0"/>
              </a:p>
            </p:txBody>
          </p:sp>
        </mc:Choice>
        <mc:Fallback xmlns="">
          <p:sp>
            <p:nvSpPr>
              <p:cNvPr id="3" name="内容占位符 2">
                <a:extLst>
                  <a:ext uri="{FF2B5EF4-FFF2-40B4-BE49-F238E27FC236}">
                    <a16:creationId xmlns:a16="http://schemas.microsoft.com/office/drawing/2014/main" id="{0EF94E4A-FD15-6396-09C4-8DF4FE0C2A23}"/>
                  </a:ext>
                </a:extLst>
              </p:cNvPr>
              <p:cNvSpPr>
                <a:spLocks noGrp="1" noRot="1" noChangeAspect="1" noMove="1" noResize="1" noEditPoints="1" noAdjustHandles="1" noChangeArrowheads="1" noChangeShapeType="1" noTextEdit="1"/>
              </p:cNvSpPr>
              <p:nvPr>
                <p:ph idx="1"/>
              </p:nvPr>
            </p:nvSpPr>
            <p:spPr>
              <a:xfrm>
                <a:off x="457200" y="1197551"/>
                <a:ext cx="3394720" cy="3394472"/>
              </a:xfrm>
              <a:blipFill>
                <a:blip r:embed="rId2"/>
                <a:stretch>
                  <a:fillRect l="-180" t="-35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8D1CE1F1-9D95-2FA7-F75E-F4BBA0599920}"/>
              </a:ext>
            </a:extLst>
          </p:cNvPr>
          <p:cNvSpPr>
            <a:spLocks noGrp="1"/>
          </p:cNvSpPr>
          <p:nvPr>
            <p:ph type="sldNum" sz="quarter" idx="12"/>
          </p:nvPr>
        </p:nvSpPr>
        <p:spPr/>
        <p:txBody>
          <a:bodyPr/>
          <a:lstStyle/>
          <a:p>
            <a:fld id="{B868A996-D89B-40E8-B2C1-E0E001F46DB0}" type="slidenum">
              <a:rPr lang="zh-CN" altLang="en-US" smtClean="0"/>
              <a:pPr/>
              <a:t>4</a:t>
            </a:fld>
            <a:endParaRPr lang="zh-CN" altLang="en-US"/>
          </a:p>
        </p:txBody>
      </p:sp>
      <p:pic>
        <p:nvPicPr>
          <p:cNvPr id="6" name="图片 5" descr="屏幕剪辑">
            <a:extLst>
              <a:ext uri="{FF2B5EF4-FFF2-40B4-BE49-F238E27FC236}">
                <a16:creationId xmlns:a16="http://schemas.microsoft.com/office/drawing/2014/main" id="{BFF83B15-EA1D-1404-519A-28F1581C37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1402" y="823618"/>
            <a:ext cx="5322598" cy="4046633"/>
          </a:xfrm>
          <a:prstGeom prst="rect">
            <a:avLst/>
          </a:prstGeom>
        </p:spPr>
      </p:pic>
      <p:pic>
        <p:nvPicPr>
          <p:cNvPr id="9" name="图片 8">
            <a:extLst>
              <a:ext uri="{FF2B5EF4-FFF2-40B4-BE49-F238E27FC236}">
                <a16:creationId xmlns:a16="http://schemas.microsoft.com/office/drawing/2014/main" id="{EB5853DC-8563-1D97-141F-D7E98963621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01459" y="2823312"/>
            <a:ext cx="3306248" cy="1297350"/>
          </a:xfrm>
          <a:prstGeom prst="rect">
            <a:avLst/>
          </a:prstGeom>
        </p:spPr>
      </p:pic>
      <p:pic>
        <p:nvPicPr>
          <p:cNvPr id="7" name="图片 6">
            <a:extLst>
              <a:ext uri="{FF2B5EF4-FFF2-40B4-BE49-F238E27FC236}">
                <a16:creationId xmlns:a16="http://schemas.microsoft.com/office/drawing/2014/main" id="{9A1F12E9-D711-6561-A83B-C94D225EA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73" y="2794410"/>
            <a:ext cx="2374732" cy="2009587"/>
          </a:xfrm>
          <a:prstGeom prst="rect">
            <a:avLst/>
          </a:prstGeom>
        </p:spPr>
      </p:pic>
    </p:spTree>
    <p:extLst>
      <p:ext uri="{BB962C8B-B14F-4D97-AF65-F5344CB8AC3E}">
        <p14:creationId xmlns:p14="http://schemas.microsoft.com/office/powerpoint/2010/main" val="173470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0FBD9-ECB9-FEB4-E58B-B161EBA68CAB}"/>
              </a:ext>
            </a:extLst>
          </p:cNvPr>
          <p:cNvSpPr>
            <a:spLocks noGrp="1"/>
          </p:cNvSpPr>
          <p:nvPr>
            <p:ph type="title"/>
          </p:nvPr>
        </p:nvSpPr>
        <p:spPr/>
        <p:txBody>
          <a:bodyPr/>
          <a:lstStyle/>
          <a:p>
            <a:r>
              <a:rPr lang="en-US" altLang="zh-CN" dirty="0"/>
              <a:t>RICH</a:t>
            </a:r>
            <a:r>
              <a:rPr lang="zh-CN" altLang="en-US" dirty="0"/>
              <a:t>方案与指标</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A80F9F28-ADD7-97DB-96D5-756797755EC0}"/>
                  </a:ext>
                </a:extLst>
              </p:cNvPr>
              <p:cNvSpPr>
                <a:spLocks noGrp="1"/>
              </p:cNvSpPr>
              <p:nvPr>
                <p:ph idx="1"/>
              </p:nvPr>
            </p:nvSpPr>
            <p:spPr/>
            <p:txBody>
              <a:bodyPr/>
              <a:lstStyle/>
              <a:p>
                <a:r>
                  <a:rPr lang="en-US" altLang="zh-CN" sz="1400" dirty="0"/>
                  <a:t>3σ π/K @ 2GeV: C</a:t>
                </a:r>
                <a:r>
                  <a:rPr lang="en-US" altLang="zh-CN" sz="1400" baseline="-25000" dirty="0"/>
                  <a:t>6</a:t>
                </a:r>
                <a:r>
                  <a:rPr lang="en-US" altLang="zh-CN" sz="1400" dirty="0"/>
                  <a:t> F</a:t>
                </a:r>
                <a:r>
                  <a:rPr lang="en-US" altLang="zh-CN" sz="1400" baseline="-25000" dirty="0"/>
                  <a:t>14</a:t>
                </a:r>
                <a:r>
                  <a:rPr lang="en-US" altLang="zh-CN" sz="1400" dirty="0"/>
                  <a:t>, n~1.3</a:t>
                </a:r>
              </a:p>
              <a:p>
                <a:r>
                  <a:rPr lang="zh-CN" altLang="en-US" sz="1400" dirty="0"/>
                  <a:t>扩展区</a:t>
                </a:r>
                <a:r>
                  <a:rPr lang="en-US" altLang="zh-CN" sz="1400" dirty="0"/>
                  <a:t>: ~ 100mm</a:t>
                </a:r>
              </a:p>
              <a:p>
                <a:r>
                  <a:rPr lang="zh-CN" altLang="en-US" sz="1400" dirty="0"/>
                  <a:t>读出像素</a:t>
                </a:r>
                <a:r>
                  <a:rPr lang="en-US" altLang="zh-CN" sz="1400" dirty="0"/>
                  <a:t>: 5×5mm2</a:t>
                </a:r>
              </a:p>
              <a:p>
                <a:r>
                  <a:rPr lang="en-US" altLang="zh-CN" sz="1400" dirty="0"/>
                  <a:t>MPGD</a:t>
                </a:r>
                <a:r>
                  <a:rPr lang="zh-CN" altLang="en-US" sz="1400" dirty="0"/>
                  <a:t>：高增益</a:t>
                </a:r>
                <a:r>
                  <a:rPr lang="en-US" altLang="zh-CN" sz="1400" dirty="0"/>
                  <a:t>~10^5</a:t>
                </a:r>
                <a:r>
                  <a:rPr lang="zh-CN" altLang="en-US" sz="1400" dirty="0"/>
                  <a:t>，低</a:t>
                </a:r>
                <a:r>
                  <a:rPr lang="en-US" altLang="zh-CN" sz="1400" dirty="0"/>
                  <a:t>IBF~10^(−3)</a:t>
                </a:r>
              </a:p>
              <a:p>
                <a:r>
                  <a:rPr lang="zh-CN" altLang="en-US" sz="1400" dirty="0"/>
                  <a:t>材料物质量</a:t>
                </a:r>
                <a:r>
                  <a:rPr lang="en-US" altLang="zh-CN" sz="1400" dirty="0"/>
                  <a:t>: ~</a:t>
                </a:r>
                <a:r>
                  <a:rPr kumimoji="1" lang="en-US" altLang="zh-CN" sz="1400" b="0" u="none" strike="noStrike" kern="0" cap="none" spc="0" normalizeH="0" baseline="0" noProof="0" dirty="0">
                    <a:ln>
                      <a:noFill/>
                    </a:ln>
                    <a:solidFill>
                      <a:prstClr val="black"/>
                    </a:solidFill>
                    <a:effectLst/>
                    <a:uLnTx/>
                    <a:uFillTx/>
                    <a:ea typeface="黑体" panose="02010609060101010101" pitchFamily="49" charset="-122"/>
                    <a:cs typeface="Times New Roman" panose="02020603050405020304" pitchFamily="18" charset="0"/>
                  </a:rPr>
                  <a:t> </a:t>
                </a:r>
                <a14:m>
                  <m:oMath xmlns:m="http://schemas.openxmlformats.org/officeDocument/2006/math">
                    <m:sSub>
                      <m:sSubPr>
                        <m:ctrlP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ctrlPr>
                      </m:sSubPr>
                      <m:e>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0.24</m:t>
                        </m:r>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𝜒</m:t>
                        </m:r>
                      </m:e>
                      <m:sub>
                        <m:r>
                          <a:rPr kumimoji="1" lang="en-US" altLang="zh-CN" sz="1400" b="0" i="1" u="none" strike="noStrike" kern="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Times New Roman" panose="02020603050405020304" pitchFamily="18" charset="0"/>
                          </a:rPr>
                          <m:t>0</m:t>
                        </m:r>
                      </m:sub>
                    </m:sSub>
                  </m:oMath>
                </a14:m>
                <a:endParaRPr lang="en-US" altLang="zh-CN" sz="1400" dirty="0"/>
              </a:p>
              <a:p>
                <a:r>
                  <a:rPr lang="zh-CN" altLang="en-US" sz="1400" dirty="0"/>
                  <a:t>切伦科夫角分辨</a:t>
                </a:r>
                <a:r>
                  <a:rPr lang="en-US" altLang="zh-CN" sz="1400" dirty="0"/>
                  <a:t>: &lt;2.5 </a:t>
                </a:r>
                <a:r>
                  <a:rPr lang="en-US" altLang="zh-CN" sz="1400" dirty="0" err="1"/>
                  <a:t>mrad</a:t>
                </a:r>
                <a:endParaRPr lang="en-US" altLang="zh-CN" sz="1400" dirty="0"/>
              </a:p>
              <a:p>
                <a:endParaRPr lang="zh-CN" altLang="en-US" dirty="0"/>
              </a:p>
            </p:txBody>
          </p:sp>
        </mc:Choice>
        <mc:Fallback xmlns="">
          <p:sp>
            <p:nvSpPr>
              <p:cNvPr id="3" name="内容占位符 2">
                <a:extLst>
                  <a:ext uri="{FF2B5EF4-FFF2-40B4-BE49-F238E27FC236}">
                    <a16:creationId xmlns:a16="http://schemas.microsoft.com/office/drawing/2014/main" id="{A80F9F28-ADD7-97DB-96D5-756797755EC0}"/>
                  </a:ext>
                </a:extLst>
              </p:cNvPr>
              <p:cNvSpPr>
                <a:spLocks noGrp="1" noRot="1" noChangeAspect="1" noMove="1" noResize="1" noEditPoints="1" noAdjustHandles="1" noChangeArrowheads="1" noChangeShapeType="1" noTextEdit="1"/>
              </p:cNvSpPr>
              <p:nvPr>
                <p:ph idx="1"/>
              </p:nvPr>
            </p:nvSpPr>
            <p:spPr>
              <a:blipFill>
                <a:blip r:embed="rId3"/>
                <a:stretch>
                  <a:fillRect l="-74" t="-18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18E2CE2C-27A6-32EE-56EE-38B291F765C8}"/>
              </a:ext>
            </a:extLst>
          </p:cNvPr>
          <p:cNvSpPr>
            <a:spLocks noGrp="1"/>
          </p:cNvSpPr>
          <p:nvPr>
            <p:ph type="sldNum" sz="quarter" idx="12"/>
          </p:nvPr>
        </p:nvSpPr>
        <p:spPr/>
        <p:txBody>
          <a:bodyPr/>
          <a:lstStyle/>
          <a:p>
            <a:fld id="{B868A996-D89B-40E8-B2C1-E0E001F46DB0}" type="slidenum">
              <a:rPr lang="zh-CN" altLang="en-US" smtClean="0"/>
              <a:pPr/>
              <a:t>5</a:t>
            </a:fld>
            <a:endParaRPr lang="zh-CN" altLang="en-US"/>
          </a:p>
        </p:txBody>
      </p:sp>
      <p:grpSp>
        <p:nvGrpSpPr>
          <p:cNvPr id="273" name="组合 272">
            <a:extLst>
              <a:ext uri="{FF2B5EF4-FFF2-40B4-BE49-F238E27FC236}">
                <a16:creationId xmlns:a16="http://schemas.microsoft.com/office/drawing/2014/main" id="{871AFDA2-7E8D-85D4-EC05-939A1B043787}"/>
              </a:ext>
            </a:extLst>
          </p:cNvPr>
          <p:cNvGrpSpPr/>
          <p:nvPr/>
        </p:nvGrpSpPr>
        <p:grpSpPr>
          <a:xfrm>
            <a:off x="4211960" y="843558"/>
            <a:ext cx="4869320" cy="3626274"/>
            <a:chOff x="393613" y="1232494"/>
            <a:chExt cx="5504438" cy="4099258"/>
          </a:xfrm>
        </p:grpSpPr>
        <p:sp>
          <p:nvSpPr>
            <p:cNvPr id="274" name="矩形 273">
              <a:extLst>
                <a:ext uri="{FF2B5EF4-FFF2-40B4-BE49-F238E27FC236}">
                  <a16:creationId xmlns:a16="http://schemas.microsoft.com/office/drawing/2014/main" id="{D02E5F0F-D2EB-F6FE-0D82-36CD4407C088}"/>
                </a:ext>
              </a:extLst>
            </p:cNvPr>
            <p:cNvSpPr/>
            <p:nvPr/>
          </p:nvSpPr>
          <p:spPr>
            <a:xfrm>
              <a:off x="441606" y="4898873"/>
              <a:ext cx="4647507" cy="171218"/>
            </a:xfrm>
            <a:prstGeom prst="rect">
              <a:avLst/>
            </a:prstGeom>
            <a:pattFill prst="pct80">
              <a:fgClr>
                <a:srgbClr val="4472C4">
                  <a:lumMod val="75000"/>
                </a:srgbClr>
              </a:fgClr>
              <a:bgClr>
                <a:sysClr val="window" lastClr="FFFFFF"/>
              </a:bgClr>
            </a:patt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5" name="矩形 274">
              <a:extLst>
                <a:ext uri="{FF2B5EF4-FFF2-40B4-BE49-F238E27FC236}">
                  <a16:creationId xmlns:a16="http://schemas.microsoft.com/office/drawing/2014/main" id="{256C8C20-243A-5F92-ACEF-647AA06F7C6B}"/>
                </a:ext>
              </a:extLst>
            </p:cNvPr>
            <p:cNvSpPr/>
            <p:nvPr/>
          </p:nvSpPr>
          <p:spPr>
            <a:xfrm>
              <a:off x="4921642" y="4590825"/>
              <a:ext cx="154117" cy="308048"/>
            </a:xfrm>
            <a:prstGeom prst="rect">
              <a:avLst/>
            </a:prstGeom>
            <a:solidFill>
              <a:sysClr val="window" lastClr="FFFFFF">
                <a:lumMod val="8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sp>
          <p:nvSpPr>
            <p:cNvPr id="276" name="矩形 275">
              <a:extLst>
                <a:ext uri="{FF2B5EF4-FFF2-40B4-BE49-F238E27FC236}">
                  <a16:creationId xmlns:a16="http://schemas.microsoft.com/office/drawing/2014/main" id="{B390786E-E2E9-F650-C12C-5A3A5752F448}"/>
                </a:ext>
              </a:extLst>
            </p:cNvPr>
            <p:cNvSpPr/>
            <p:nvPr/>
          </p:nvSpPr>
          <p:spPr>
            <a:xfrm>
              <a:off x="419473" y="4590825"/>
              <a:ext cx="154117" cy="308048"/>
            </a:xfrm>
            <a:prstGeom prst="rect">
              <a:avLst/>
            </a:prstGeom>
            <a:solidFill>
              <a:sysClr val="window" lastClr="FFFFFF">
                <a:lumMod val="85000"/>
              </a:sysClr>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7" name="矩形 276">
              <a:extLst>
                <a:ext uri="{FF2B5EF4-FFF2-40B4-BE49-F238E27FC236}">
                  <a16:creationId xmlns:a16="http://schemas.microsoft.com/office/drawing/2014/main" id="{72BB0B7A-8E16-542A-B303-D85CF8E38FEE}"/>
                </a:ext>
              </a:extLst>
            </p:cNvPr>
            <p:cNvSpPr/>
            <p:nvPr/>
          </p:nvSpPr>
          <p:spPr>
            <a:xfrm>
              <a:off x="424391" y="1379471"/>
              <a:ext cx="4647507" cy="171218"/>
            </a:xfrm>
            <a:prstGeom prst="rect">
              <a:avLst/>
            </a:prstGeom>
            <a:solidFill>
              <a:srgbClr val="B5CEE8"/>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8" name="矩形 277">
              <a:extLst>
                <a:ext uri="{FF2B5EF4-FFF2-40B4-BE49-F238E27FC236}">
                  <a16:creationId xmlns:a16="http://schemas.microsoft.com/office/drawing/2014/main" id="{02FB063F-B174-631B-59B3-1E6633C5A505}"/>
                </a:ext>
              </a:extLst>
            </p:cNvPr>
            <p:cNvSpPr/>
            <p:nvPr/>
          </p:nvSpPr>
          <p:spPr>
            <a:xfrm>
              <a:off x="424391" y="1550609"/>
              <a:ext cx="4647507" cy="171218"/>
            </a:xfrm>
            <a:prstGeom prst="rect">
              <a:avLst/>
            </a:prstGeom>
            <a:solidFill>
              <a:srgbClr val="A6A6A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79" name="矩形 278">
              <a:extLst>
                <a:ext uri="{FF2B5EF4-FFF2-40B4-BE49-F238E27FC236}">
                  <a16:creationId xmlns:a16="http://schemas.microsoft.com/office/drawing/2014/main" id="{BB53BE0F-75F8-2A21-9760-6781B222DD88}"/>
                </a:ext>
              </a:extLst>
            </p:cNvPr>
            <p:cNvSpPr/>
            <p:nvPr/>
          </p:nvSpPr>
          <p:spPr>
            <a:xfrm>
              <a:off x="411489" y="1721747"/>
              <a:ext cx="4670744" cy="570797"/>
            </a:xfrm>
            <a:prstGeom prst="rect">
              <a:avLst/>
            </a:prstGeom>
            <a:solidFill>
              <a:srgbClr val="94A3D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sp>
          <p:nvSpPr>
            <p:cNvPr id="280" name="矩形 279">
              <a:extLst>
                <a:ext uri="{FF2B5EF4-FFF2-40B4-BE49-F238E27FC236}">
                  <a16:creationId xmlns:a16="http://schemas.microsoft.com/office/drawing/2014/main" id="{91075C85-5FAA-3D2E-46A9-903068E736CD}"/>
                </a:ext>
              </a:extLst>
            </p:cNvPr>
            <p:cNvSpPr/>
            <p:nvPr/>
          </p:nvSpPr>
          <p:spPr>
            <a:xfrm>
              <a:off x="424391" y="2296569"/>
              <a:ext cx="4647507" cy="171218"/>
            </a:xfrm>
            <a:prstGeom prst="rect">
              <a:avLst/>
            </a:prstGeom>
            <a:solidFill>
              <a:srgbClr val="A6A6A6"/>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cxnSp>
          <p:nvCxnSpPr>
            <p:cNvPr id="281" name="直接连接符 7">
              <a:extLst>
                <a:ext uri="{FF2B5EF4-FFF2-40B4-BE49-F238E27FC236}">
                  <a16:creationId xmlns:a16="http://schemas.microsoft.com/office/drawing/2014/main" id="{FE4B47BE-D553-E599-A84F-A7CDC4CF2F26}"/>
                </a:ext>
              </a:extLst>
            </p:cNvPr>
            <p:cNvCxnSpPr>
              <a:cxnSpLocks/>
            </p:cNvCxnSpPr>
            <p:nvPr/>
          </p:nvCxnSpPr>
          <p:spPr>
            <a:xfrm>
              <a:off x="393613" y="3937356"/>
              <a:ext cx="4545853" cy="0"/>
            </a:xfrm>
            <a:prstGeom prst="line">
              <a:avLst/>
            </a:prstGeom>
            <a:noFill/>
            <a:ln w="25400" cap="flat" cmpd="sng" algn="ctr">
              <a:solidFill>
                <a:srgbClr val="323232"/>
              </a:solidFill>
              <a:prstDash val="sysDot"/>
              <a:miter lim="800000"/>
            </a:ln>
            <a:effectLst/>
          </p:spPr>
        </p:cxnSp>
        <p:sp>
          <p:nvSpPr>
            <p:cNvPr id="282" name="文本框 281">
              <a:extLst>
                <a:ext uri="{FF2B5EF4-FFF2-40B4-BE49-F238E27FC236}">
                  <a16:creationId xmlns:a16="http://schemas.microsoft.com/office/drawing/2014/main" id="{9F1F385C-918C-95D2-7EF9-D6AB30A68A71}"/>
                </a:ext>
              </a:extLst>
            </p:cNvPr>
            <p:cNvSpPr txBox="1"/>
            <p:nvPr/>
          </p:nvSpPr>
          <p:spPr>
            <a:xfrm>
              <a:off x="441606" y="1320784"/>
              <a:ext cx="7992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Al</a:t>
              </a:r>
            </a:p>
          </p:txBody>
        </p:sp>
        <p:sp>
          <p:nvSpPr>
            <p:cNvPr id="283" name="文本框 282">
              <a:extLst>
                <a:ext uri="{FF2B5EF4-FFF2-40B4-BE49-F238E27FC236}">
                  <a16:creationId xmlns:a16="http://schemas.microsoft.com/office/drawing/2014/main" id="{A1BBB3A7-7720-0B2B-6476-A9A3C94AAD92}"/>
                </a:ext>
              </a:extLst>
            </p:cNvPr>
            <p:cNvSpPr txBox="1"/>
            <p:nvPr/>
          </p:nvSpPr>
          <p:spPr>
            <a:xfrm>
              <a:off x="441605" y="1474821"/>
              <a:ext cx="126613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Quartz</a:t>
              </a:r>
            </a:p>
          </p:txBody>
        </p:sp>
        <p:sp>
          <p:nvSpPr>
            <p:cNvPr id="284" name="文本框 283">
              <a:extLst>
                <a:ext uri="{FF2B5EF4-FFF2-40B4-BE49-F238E27FC236}">
                  <a16:creationId xmlns:a16="http://schemas.microsoft.com/office/drawing/2014/main" id="{200BB914-ACA8-D34C-A490-BEAD7FBD8077}"/>
                </a:ext>
              </a:extLst>
            </p:cNvPr>
            <p:cNvSpPr txBox="1"/>
            <p:nvPr/>
          </p:nvSpPr>
          <p:spPr>
            <a:xfrm>
              <a:off x="441606" y="2198707"/>
              <a:ext cx="85678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Quartz</a:t>
              </a:r>
            </a:p>
          </p:txBody>
        </p:sp>
        <p:sp>
          <p:nvSpPr>
            <p:cNvPr id="285" name="文本框 284">
              <a:extLst>
                <a:ext uri="{FF2B5EF4-FFF2-40B4-BE49-F238E27FC236}">
                  <a16:creationId xmlns:a16="http://schemas.microsoft.com/office/drawing/2014/main" id="{67D1B485-2685-846B-2983-669AA24C3E1F}"/>
                </a:ext>
              </a:extLst>
            </p:cNvPr>
            <p:cNvSpPr txBox="1"/>
            <p:nvPr/>
          </p:nvSpPr>
          <p:spPr>
            <a:xfrm>
              <a:off x="441606" y="1795698"/>
              <a:ext cx="2722452"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Radiator</a:t>
              </a:r>
              <a:r>
                <a:rPr kumimoji="0" lang="zh-CN" altLang="en-US"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liquid C</a:t>
              </a:r>
              <a:r>
                <a:rPr kumimoji="0" lang="en-US" altLang="zh-CN" sz="1200" b="1" i="0" u="none" strike="noStrike" kern="0" cap="none" spc="0" normalizeH="0" baseline="-25000" noProof="0" dirty="0">
                  <a:ln>
                    <a:noFill/>
                  </a:ln>
                  <a:solidFill>
                    <a:prstClr val="black"/>
                  </a:solidFill>
                  <a:effectLst/>
                  <a:uLnTx/>
                  <a:uFillTx/>
                  <a:latin typeface="Times New Roman"/>
                  <a:ea typeface="楷体"/>
                  <a:cs typeface="Times New Roman" panose="02020603050405020304" pitchFamily="18" charset="0"/>
                </a:rPr>
                <a:t>6</a:t>
              </a: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F</a:t>
              </a:r>
              <a:r>
                <a:rPr kumimoji="0" lang="en-US" altLang="zh-CN" sz="1200" b="1" i="0" u="none" strike="noStrike" kern="0" cap="none" spc="0" normalizeH="0" baseline="-25000" noProof="0" dirty="0">
                  <a:ln>
                    <a:noFill/>
                  </a:ln>
                  <a:solidFill>
                    <a:prstClr val="black"/>
                  </a:solidFill>
                  <a:effectLst/>
                  <a:uLnTx/>
                  <a:uFillTx/>
                  <a:latin typeface="Times New Roman"/>
                  <a:ea typeface="楷体"/>
                  <a:cs typeface="Times New Roman" panose="02020603050405020304" pitchFamily="18" charset="0"/>
                </a:rPr>
                <a:t>14</a:t>
              </a:r>
              <a:r>
                <a:rPr kumimoji="0" lang="zh-CN" altLang="en-US"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a:t>
              </a:r>
            </a:p>
          </p:txBody>
        </p:sp>
        <p:sp>
          <p:nvSpPr>
            <p:cNvPr id="286" name="文本框 285">
              <a:extLst>
                <a:ext uri="{FF2B5EF4-FFF2-40B4-BE49-F238E27FC236}">
                  <a16:creationId xmlns:a16="http://schemas.microsoft.com/office/drawing/2014/main" id="{0F0AA291-33C1-3A54-9D07-70723F6C895F}"/>
                </a:ext>
              </a:extLst>
            </p:cNvPr>
            <p:cNvSpPr txBox="1"/>
            <p:nvPr/>
          </p:nvSpPr>
          <p:spPr>
            <a:xfrm>
              <a:off x="441606" y="3604470"/>
              <a:ext cx="7992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cs typeface="Times New Roman" panose="02020603050405020304" pitchFamily="18" charset="0"/>
                </a:rPr>
                <a:t>Mesh</a:t>
              </a:r>
            </a:p>
          </p:txBody>
        </p:sp>
        <p:grpSp>
          <p:nvGrpSpPr>
            <p:cNvPr id="287" name="组合 286">
              <a:extLst>
                <a:ext uri="{FF2B5EF4-FFF2-40B4-BE49-F238E27FC236}">
                  <a16:creationId xmlns:a16="http://schemas.microsoft.com/office/drawing/2014/main" id="{710AC6AA-2E8F-A37D-82A3-32908F9922B7}"/>
                </a:ext>
              </a:extLst>
            </p:cNvPr>
            <p:cNvGrpSpPr/>
            <p:nvPr/>
          </p:nvGrpSpPr>
          <p:grpSpPr>
            <a:xfrm>
              <a:off x="424391" y="4319014"/>
              <a:ext cx="4651367" cy="165097"/>
              <a:chOff x="2782" y="6393"/>
              <a:chExt cx="5674" cy="164"/>
            </a:xfrm>
          </p:grpSpPr>
          <p:grpSp>
            <p:nvGrpSpPr>
              <p:cNvPr id="337" name="组合 336">
                <a:extLst>
                  <a:ext uri="{FF2B5EF4-FFF2-40B4-BE49-F238E27FC236}">
                    <a16:creationId xmlns:a16="http://schemas.microsoft.com/office/drawing/2014/main" id="{47E3B24A-BAE9-AA9E-E41C-BBA168EB6568}"/>
                  </a:ext>
                </a:extLst>
              </p:cNvPr>
              <p:cNvGrpSpPr/>
              <p:nvPr/>
            </p:nvGrpSpPr>
            <p:grpSpPr>
              <a:xfrm>
                <a:off x="2782" y="6393"/>
                <a:ext cx="188" cy="165"/>
                <a:chOff x="2803" y="6393"/>
                <a:chExt cx="188" cy="165"/>
              </a:xfrm>
            </p:grpSpPr>
            <p:sp>
              <p:nvSpPr>
                <p:cNvPr id="403" name="流程图: 准备 13">
                  <a:extLst>
                    <a:ext uri="{FF2B5EF4-FFF2-40B4-BE49-F238E27FC236}">
                      <a16:creationId xmlns:a16="http://schemas.microsoft.com/office/drawing/2014/main" id="{68872D12-F095-8265-3BFA-538873467102}"/>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4" name="矩形 403">
                  <a:extLst>
                    <a:ext uri="{FF2B5EF4-FFF2-40B4-BE49-F238E27FC236}">
                      <a16:creationId xmlns:a16="http://schemas.microsoft.com/office/drawing/2014/main" id="{A43E0E8A-6CE5-C576-5A77-B6873E65A736}"/>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5" name="矩形 404">
                  <a:extLst>
                    <a:ext uri="{FF2B5EF4-FFF2-40B4-BE49-F238E27FC236}">
                      <a16:creationId xmlns:a16="http://schemas.microsoft.com/office/drawing/2014/main" id="{FCE3716F-9995-AD41-E9A7-6D62E4204EE2}"/>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6" name="矩形 405">
                  <a:extLst>
                    <a:ext uri="{FF2B5EF4-FFF2-40B4-BE49-F238E27FC236}">
                      <a16:creationId xmlns:a16="http://schemas.microsoft.com/office/drawing/2014/main" id="{3E8EC678-F387-BB17-6EC4-122EF8E5AECE}"/>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38" name="组合 337">
                <a:extLst>
                  <a:ext uri="{FF2B5EF4-FFF2-40B4-BE49-F238E27FC236}">
                    <a16:creationId xmlns:a16="http://schemas.microsoft.com/office/drawing/2014/main" id="{7884C438-ADA8-5049-A92D-33708607E738}"/>
                  </a:ext>
                </a:extLst>
              </p:cNvPr>
              <p:cNvGrpSpPr/>
              <p:nvPr/>
            </p:nvGrpSpPr>
            <p:grpSpPr>
              <a:xfrm>
                <a:off x="3204" y="6393"/>
                <a:ext cx="188" cy="165"/>
                <a:chOff x="2803" y="6393"/>
                <a:chExt cx="188" cy="165"/>
              </a:xfrm>
            </p:grpSpPr>
            <p:sp>
              <p:nvSpPr>
                <p:cNvPr id="399" name="流程图: 准备 20">
                  <a:extLst>
                    <a:ext uri="{FF2B5EF4-FFF2-40B4-BE49-F238E27FC236}">
                      <a16:creationId xmlns:a16="http://schemas.microsoft.com/office/drawing/2014/main" id="{8E64B362-4CC9-90F7-A7A1-FFB614849EAB}"/>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0" name="矩形 399">
                  <a:extLst>
                    <a:ext uri="{FF2B5EF4-FFF2-40B4-BE49-F238E27FC236}">
                      <a16:creationId xmlns:a16="http://schemas.microsoft.com/office/drawing/2014/main" id="{B3B6DA32-3819-E9EE-C9F6-2CDC5F2D3C4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1" name="矩形 400">
                  <a:extLst>
                    <a:ext uri="{FF2B5EF4-FFF2-40B4-BE49-F238E27FC236}">
                      <a16:creationId xmlns:a16="http://schemas.microsoft.com/office/drawing/2014/main" id="{EB62B636-3CDF-59A2-D245-7B96DE9AEA0B}"/>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402" name="矩形 401">
                  <a:extLst>
                    <a:ext uri="{FF2B5EF4-FFF2-40B4-BE49-F238E27FC236}">
                      <a16:creationId xmlns:a16="http://schemas.microsoft.com/office/drawing/2014/main" id="{FBCE8A4D-8C88-2FEB-E197-3F8EAB94FBF5}"/>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39" name="组合 338">
                <a:extLst>
                  <a:ext uri="{FF2B5EF4-FFF2-40B4-BE49-F238E27FC236}">
                    <a16:creationId xmlns:a16="http://schemas.microsoft.com/office/drawing/2014/main" id="{7ADAB970-28BF-8123-6AD8-16880AB6DFB1}"/>
                  </a:ext>
                </a:extLst>
              </p:cNvPr>
              <p:cNvGrpSpPr/>
              <p:nvPr/>
            </p:nvGrpSpPr>
            <p:grpSpPr>
              <a:xfrm>
                <a:off x="3626" y="6393"/>
                <a:ext cx="188" cy="165"/>
                <a:chOff x="2803" y="6393"/>
                <a:chExt cx="188" cy="165"/>
              </a:xfrm>
            </p:grpSpPr>
            <p:sp>
              <p:nvSpPr>
                <p:cNvPr id="395" name="流程图: 准备 25">
                  <a:extLst>
                    <a:ext uri="{FF2B5EF4-FFF2-40B4-BE49-F238E27FC236}">
                      <a16:creationId xmlns:a16="http://schemas.microsoft.com/office/drawing/2014/main" id="{385C3053-7D64-35D5-EA9B-BC1DA448CF8C}"/>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6" name="矩形 395">
                  <a:extLst>
                    <a:ext uri="{FF2B5EF4-FFF2-40B4-BE49-F238E27FC236}">
                      <a16:creationId xmlns:a16="http://schemas.microsoft.com/office/drawing/2014/main" id="{25A03E6D-42F8-1ED1-72F9-727DF5B1AB64}"/>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7" name="矩形 396">
                  <a:extLst>
                    <a:ext uri="{FF2B5EF4-FFF2-40B4-BE49-F238E27FC236}">
                      <a16:creationId xmlns:a16="http://schemas.microsoft.com/office/drawing/2014/main" id="{E7F00F5E-6BF8-A2F2-E807-25B0175C45ED}"/>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8" name="矩形 397">
                  <a:extLst>
                    <a:ext uri="{FF2B5EF4-FFF2-40B4-BE49-F238E27FC236}">
                      <a16:creationId xmlns:a16="http://schemas.microsoft.com/office/drawing/2014/main" id="{AA706FD7-C4B2-208B-9307-33114466AE21}"/>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0" name="组合 339">
                <a:extLst>
                  <a:ext uri="{FF2B5EF4-FFF2-40B4-BE49-F238E27FC236}">
                    <a16:creationId xmlns:a16="http://schemas.microsoft.com/office/drawing/2014/main" id="{0CB35793-635F-4254-ADB3-C42255B0B365}"/>
                  </a:ext>
                </a:extLst>
              </p:cNvPr>
              <p:cNvGrpSpPr/>
              <p:nvPr/>
            </p:nvGrpSpPr>
            <p:grpSpPr>
              <a:xfrm>
                <a:off x="4048" y="6393"/>
                <a:ext cx="188" cy="165"/>
                <a:chOff x="2803" y="6393"/>
                <a:chExt cx="188" cy="165"/>
              </a:xfrm>
            </p:grpSpPr>
            <p:sp>
              <p:nvSpPr>
                <p:cNvPr id="391" name="流程图: 准备 30">
                  <a:extLst>
                    <a:ext uri="{FF2B5EF4-FFF2-40B4-BE49-F238E27FC236}">
                      <a16:creationId xmlns:a16="http://schemas.microsoft.com/office/drawing/2014/main" id="{19D8BDCF-C7BB-7885-0C0D-B8FB05FD3208}"/>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2" name="矩形 391">
                  <a:extLst>
                    <a:ext uri="{FF2B5EF4-FFF2-40B4-BE49-F238E27FC236}">
                      <a16:creationId xmlns:a16="http://schemas.microsoft.com/office/drawing/2014/main" id="{2C87A37C-8F44-585F-8158-FFA38EED06E5}"/>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3" name="矩形 392">
                  <a:extLst>
                    <a:ext uri="{FF2B5EF4-FFF2-40B4-BE49-F238E27FC236}">
                      <a16:creationId xmlns:a16="http://schemas.microsoft.com/office/drawing/2014/main" id="{478884D8-B772-B1FC-0B79-5543BAB971DE}"/>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4" name="矩形 393">
                  <a:extLst>
                    <a:ext uri="{FF2B5EF4-FFF2-40B4-BE49-F238E27FC236}">
                      <a16:creationId xmlns:a16="http://schemas.microsoft.com/office/drawing/2014/main" id="{85CAFE68-F1DF-D3F2-B700-5D26009CEB3E}"/>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1" name="组合 340">
                <a:extLst>
                  <a:ext uri="{FF2B5EF4-FFF2-40B4-BE49-F238E27FC236}">
                    <a16:creationId xmlns:a16="http://schemas.microsoft.com/office/drawing/2014/main" id="{BA9B9C30-EA01-FF14-417D-D02B1EB171DD}"/>
                  </a:ext>
                </a:extLst>
              </p:cNvPr>
              <p:cNvGrpSpPr/>
              <p:nvPr/>
            </p:nvGrpSpPr>
            <p:grpSpPr>
              <a:xfrm>
                <a:off x="4470" y="6393"/>
                <a:ext cx="188" cy="165"/>
                <a:chOff x="2803" y="6393"/>
                <a:chExt cx="188" cy="165"/>
              </a:xfrm>
            </p:grpSpPr>
            <p:sp>
              <p:nvSpPr>
                <p:cNvPr id="387" name="流程图: 准备 35">
                  <a:extLst>
                    <a:ext uri="{FF2B5EF4-FFF2-40B4-BE49-F238E27FC236}">
                      <a16:creationId xmlns:a16="http://schemas.microsoft.com/office/drawing/2014/main" id="{9F53FCC2-930E-13D7-8220-DBDC998B5364}"/>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8" name="矩形 387">
                  <a:extLst>
                    <a:ext uri="{FF2B5EF4-FFF2-40B4-BE49-F238E27FC236}">
                      <a16:creationId xmlns:a16="http://schemas.microsoft.com/office/drawing/2014/main" id="{A43631D1-7F8B-8FA4-CA79-A019E40FAAB2}"/>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9" name="矩形 388">
                  <a:extLst>
                    <a:ext uri="{FF2B5EF4-FFF2-40B4-BE49-F238E27FC236}">
                      <a16:creationId xmlns:a16="http://schemas.microsoft.com/office/drawing/2014/main" id="{E987ED85-BFAA-3D83-2E13-69A20E82E1F8}"/>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90" name="矩形 389">
                  <a:extLst>
                    <a:ext uri="{FF2B5EF4-FFF2-40B4-BE49-F238E27FC236}">
                      <a16:creationId xmlns:a16="http://schemas.microsoft.com/office/drawing/2014/main" id="{B1DD457B-500F-EB53-8E93-10B800331E06}"/>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2" name="组合 341">
                <a:extLst>
                  <a:ext uri="{FF2B5EF4-FFF2-40B4-BE49-F238E27FC236}">
                    <a16:creationId xmlns:a16="http://schemas.microsoft.com/office/drawing/2014/main" id="{8E8C5CCE-6C77-2EB3-2431-4A410E06DFB2}"/>
                  </a:ext>
                </a:extLst>
              </p:cNvPr>
              <p:cNvGrpSpPr/>
              <p:nvPr/>
            </p:nvGrpSpPr>
            <p:grpSpPr>
              <a:xfrm>
                <a:off x="4892" y="6393"/>
                <a:ext cx="188" cy="165"/>
                <a:chOff x="2803" y="6393"/>
                <a:chExt cx="188" cy="165"/>
              </a:xfrm>
            </p:grpSpPr>
            <p:sp>
              <p:nvSpPr>
                <p:cNvPr id="383" name="流程图: 准备 40">
                  <a:extLst>
                    <a:ext uri="{FF2B5EF4-FFF2-40B4-BE49-F238E27FC236}">
                      <a16:creationId xmlns:a16="http://schemas.microsoft.com/office/drawing/2014/main" id="{DD722342-1026-5ECC-08CD-FA5B1667FC32}"/>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4" name="矩形 383">
                  <a:extLst>
                    <a:ext uri="{FF2B5EF4-FFF2-40B4-BE49-F238E27FC236}">
                      <a16:creationId xmlns:a16="http://schemas.microsoft.com/office/drawing/2014/main" id="{18825688-8218-0095-A194-F95335B635B7}"/>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5" name="矩形 384">
                  <a:extLst>
                    <a:ext uri="{FF2B5EF4-FFF2-40B4-BE49-F238E27FC236}">
                      <a16:creationId xmlns:a16="http://schemas.microsoft.com/office/drawing/2014/main" id="{7BF59F20-4531-7871-94BD-B98B2EC4A2C7}"/>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6" name="矩形 385">
                  <a:extLst>
                    <a:ext uri="{FF2B5EF4-FFF2-40B4-BE49-F238E27FC236}">
                      <a16:creationId xmlns:a16="http://schemas.microsoft.com/office/drawing/2014/main" id="{7F3522B4-9CEA-1617-4A48-490A1DD1931D}"/>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3" name="组合 342">
                <a:extLst>
                  <a:ext uri="{FF2B5EF4-FFF2-40B4-BE49-F238E27FC236}">
                    <a16:creationId xmlns:a16="http://schemas.microsoft.com/office/drawing/2014/main" id="{12E052E0-D9F0-0AF4-E6FE-518B42493DE2}"/>
                  </a:ext>
                </a:extLst>
              </p:cNvPr>
              <p:cNvGrpSpPr/>
              <p:nvPr/>
            </p:nvGrpSpPr>
            <p:grpSpPr>
              <a:xfrm>
                <a:off x="5314" y="6393"/>
                <a:ext cx="188" cy="165"/>
                <a:chOff x="2803" y="6393"/>
                <a:chExt cx="188" cy="165"/>
              </a:xfrm>
            </p:grpSpPr>
            <p:sp>
              <p:nvSpPr>
                <p:cNvPr id="379" name="流程图: 准备 45">
                  <a:extLst>
                    <a:ext uri="{FF2B5EF4-FFF2-40B4-BE49-F238E27FC236}">
                      <a16:creationId xmlns:a16="http://schemas.microsoft.com/office/drawing/2014/main" id="{F940057B-F21C-5F22-6507-D6C704270CF8}"/>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0" name="矩形 379">
                  <a:extLst>
                    <a:ext uri="{FF2B5EF4-FFF2-40B4-BE49-F238E27FC236}">
                      <a16:creationId xmlns:a16="http://schemas.microsoft.com/office/drawing/2014/main" id="{EA611E5A-1E09-EE06-6380-3BA1BA0A407E}"/>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1" name="矩形 380">
                  <a:extLst>
                    <a:ext uri="{FF2B5EF4-FFF2-40B4-BE49-F238E27FC236}">
                      <a16:creationId xmlns:a16="http://schemas.microsoft.com/office/drawing/2014/main" id="{612DBC50-08B7-8D25-C0BA-E03D59239E5C}"/>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82" name="矩形 381">
                  <a:extLst>
                    <a:ext uri="{FF2B5EF4-FFF2-40B4-BE49-F238E27FC236}">
                      <a16:creationId xmlns:a16="http://schemas.microsoft.com/office/drawing/2014/main" id="{5D9A604A-FB49-85FA-E372-B07640F4131D}"/>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4" name="组合 343">
                <a:extLst>
                  <a:ext uri="{FF2B5EF4-FFF2-40B4-BE49-F238E27FC236}">
                    <a16:creationId xmlns:a16="http://schemas.microsoft.com/office/drawing/2014/main" id="{E5AA996B-7FE2-271A-AF03-BFF126F0F313}"/>
                  </a:ext>
                </a:extLst>
              </p:cNvPr>
              <p:cNvGrpSpPr/>
              <p:nvPr/>
            </p:nvGrpSpPr>
            <p:grpSpPr>
              <a:xfrm>
                <a:off x="5736" y="6393"/>
                <a:ext cx="188" cy="165"/>
                <a:chOff x="2803" y="6393"/>
                <a:chExt cx="188" cy="165"/>
              </a:xfrm>
            </p:grpSpPr>
            <p:sp>
              <p:nvSpPr>
                <p:cNvPr id="375" name="流程图: 准备 50">
                  <a:extLst>
                    <a:ext uri="{FF2B5EF4-FFF2-40B4-BE49-F238E27FC236}">
                      <a16:creationId xmlns:a16="http://schemas.microsoft.com/office/drawing/2014/main" id="{6869DDCE-AF43-8CC0-50CD-C083DC67F01F}"/>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6" name="矩形 375">
                  <a:extLst>
                    <a:ext uri="{FF2B5EF4-FFF2-40B4-BE49-F238E27FC236}">
                      <a16:creationId xmlns:a16="http://schemas.microsoft.com/office/drawing/2014/main" id="{AEE7E035-9AA3-D015-A88D-F6E8709645BB}"/>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7" name="矩形 376">
                  <a:extLst>
                    <a:ext uri="{FF2B5EF4-FFF2-40B4-BE49-F238E27FC236}">
                      <a16:creationId xmlns:a16="http://schemas.microsoft.com/office/drawing/2014/main" id="{4D9BF88E-8CC3-3419-5E85-F8379604D131}"/>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8" name="矩形 377">
                  <a:extLst>
                    <a:ext uri="{FF2B5EF4-FFF2-40B4-BE49-F238E27FC236}">
                      <a16:creationId xmlns:a16="http://schemas.microsoft.com/office/drawing/2014/main" id="{126F89AF-7C0F-9742-5A8F-E7C5564F84E0}"/>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5" name="组合 344">
                <a:extLst>
                  <a:ext uri="{FF2B5EF4-FFF2-40B4-BE49-F238E27FC236}">
                    <a16:creationId xmlns:a16="http://schemas.microsoft.com/office/drawing/2014/main" id="{AC4572AC-218B-2BC5-45CB-86B79C542B2B}"/>
                  </a:ext>
                </a:extLst>
              </p:cNvPr>
              <p:cNvGrpSpPr/>
              <p:nvPr/>
            </p:nvGrpSpPr>
            <p:grpSpPr>
              <a:xfrm>
                <a:off x="6158" y="6393"/>
                <a:ext cx="188" cy="165"/>
                <a:chOff x="2803" y="6393"/>
                <a:chExt cx="188" cy="165"/>
              </a:xfrm>
            </p:grpSpPr>
            <p:sp>
              <p:nvSpPr>
                <p:cNvPr id="371" name="流程图: 准备 55">
                  <a:extLst>
                    <a:ext uri="{FF2B5EF4-FFF2-40B4-BE49-F238E27FC236}">
                      <a16:creationId xmlns:a16="http://schemas.microsoft.com/office/drawing/2014/main" id="{A0A86C9F-632B-C3BC-34EF-6289819C4D8E}"/>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2" name="矩形 371">
                  <a:extLst>
                    <a:ext uri="{FF2B5EF4-FFF2-40B4-BE49-F238E27FC236}">
                      <a16:creationId xmlns:a16="http://schemas.microsoft.com/office/drawing/2014/main" id="{9758A5ED-4A3B-3837-5790-2CDA18594DB2}"/>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3" name="矩形 372">
                  <a:extLst>
                    <a:ext uri="{FF2B5EF4-FFF2-40B4-BE49-F238E27FC236}">
                      <a16:creationId xmlns:a16="http://schemas.microsoft.com/office/drawing/2014/main" id="{53ACA834-0028-69A2-8159-3AACBC40BF9C}"/>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4" name="矩形 373">
                  <a:extLst>
                    <a:ext uri="{FF2B5EF4-FFF2-40B4-BE49-F238E27FC236}">
                      <a16:creationId xmlns:a16="http://schemas.microsoft.com/office/drawing/2014/main" id="{3A7CAA28-88E6-A0A2-6C61-70EE3807D450}"/>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6" name="组合 345">
                <a:extLst>
                  <a:ext uri="{FF2B5EF4-FFF2-40B4-BE49-F238E27FC236}">
                    <a16:creationId xmlns:a16="http://schemas.microsoft.com/office/drawing/2014/main" id="{2C92013F-7516-C6C0-5730-3602EEAC69DF}"/>
                  </a:ext>
                </a:extLst>
              </p:cNvPr>
              <p:cNvGrpSpPr/>
              <p:nvPr/>
            </p:nvGrpSpPr>
            <p:grpSpPr>
              <a:xfrm>
                <a:off x="6580" y="6393"/>
                <a:ext cx="188" cy="165"/>
                <a:chOff x="2803" y="6393"/>
                <a:chExt cx="188" cy="165"/>
              </a:xfrm>
            </p:grpSpPr>
            <p:sp>
              <p:nvSpPr>
                <p:cNvPr id="367" name="流程图: 准备 60">
                  <a:extLst>
                    <a:ext uri="{FF2B5EF4-FFF2-40B4-BE49-F238E27FC236}">
                      <a16:creationId xmlns:a16="http://schemas.microsoft.com/office/drawing/2014/main" id="{3BF76EDB-D825-AF26-D37A-024D499C9445}"/>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8" name="矩形 367">
                  <a:extLst>
                    <a:ext uri="{FF2B5EF4-FFF2-40B4-BE49-F238E27FC236}">
                      <a16:creationId xmlns:a16="http://schemas.microsoft.com/office/drawing/2014/main" id="{A2660BD3-3E77-455D-A195-6468051EEE9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9" name="矩形 368">
                  <a:extLst>
                    <a:ext uri="{FF2B5EF4-FFF2-40B4-BE49-F238E27FC236}">
                      <a16:creationId xmlns:a16="http://schemas.microsoft.com/office/drawing/2014/main" id="{0CD98750-B61C-3B81-2AB9-421ABC2A4B6B}"/>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70" name="矩形 369">
                  <a:extLst>
                    <a:ext uri="{FF2B5EF4-FFF2-40B4-BE49-F238E27FC236}">
                      <a16:creationId xmlns:a16="http://schemas.microsoft.com/office/drawing/2014/main" id="{B4A8B1D4-DFE7-1E8C-1D7C-1E8C52D47301}"/>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7" name="组合 346">
                <a:extLst>
                  <a:ext uri="{FF2B5EF4-FFF2-40B4-BE49-F238E27FC236}">
                    <a16:creationId xmlns:a16="http://schemas.microsoft.com/office/drawing/2014/main" id="{3279B1DC-F2A8-0A98-345E-02BB7CCE792A}"/>
                  </a:ext>
                </a:extLst>
              </p:cNvPr>
              <p:cNvGrpSpPr/>
              <p:nvPr/>
            </p:nvGrpSpPr>
            <p:grpSpPr>
              <a:xfrm>
                <a:off x="7002" y="6393"/>
                <a:ext cx="188" cy="165"/>
                <a:chOff x="2803" y="6393"/>
                <a:chExt cx="188" cy="165"/>
              </a:xfrm>
            </p:grpSpPr>
            <p:sp>
              <p:nvSpPr>
                <p:cNvPr id="363" name="流程图: 准备 65">
                  <a:extLst>
                    <a:ext uri="{FF2B5EF4-FFF2-40B4-BE49-F238E27FC236}">
                      <a16:creationId xmlns:a16="http://schemas.microsoft.com/office/drawing/2014/main" id="{8A468AA7-2F25-5F96-D99D-3EF6517AE0BD}"/>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4" name="矩形 363">
                  <a:extLst>
                    <a:ext uri="{FF2B5EF4-FFF2-40B4-BE49-F238E27FC236}">
                      <a16:creationId xmlns:a16="http://schemas.microsoft.com/office/drawing/2014/main" id="{A971C76B-99CC-87CC-6760-93E9FAB7D94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5" name="矩形 364">
                  <a:extLst>
                    <a:ext uri="{FF2B5EF4-FFF2-40B4-BE49-F238E27FC236}">
                      <a16:creationId xmlns:a16="http://schemas.microsoft.com/office/drawing/2014/main" id="{0908DD24-8DFC-4D3C-9869-8D6C73A0FDB3}"/>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6" name="矩形 365">
                  <a:extLst>
                    <a:ext uri="{FF2B5EF4-FFF2-40B4-BE49-F238E27FC236}">
                      <a16:creationId xmlns:a16="http://schemas.microsoft.com/office/drawing/2014/main" id="{1A998C96-084D-8AED-C475-E0D10E1693AA}"/>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8" name="组合 347">
                <a:extLst>
                  <a:ext uri="{FF2B5EF4-FFF2-40B4-BE49-F238E27FC236}">
                    <a16:creationId xmlns:a16="http://schemas.microsoft.com/office/drawing/2014/main" id="{10E0B0EE-2B13-5EEC-E45E-85FAB5CD4B6F}"/>
                  </a:ext>
                </a:extLst>
              </p:cNvPr>
              <p:cNvGrpSpPr/>
              <p:nvPr/>
            </p:nvGrpSpPr>
            <p:grpSpPr>
              <a:xfrm>
                <a:off x="7424" y="6393"/>
                <a:ext cx="188" cy="165"/>
                <a:chOff x="2803" y="6393"/>
                <a:chExt cx="188" cy="165"/>
              </a:xfrm>
            </p:grpSpPr>
            <p:sp>
              <p:nvSpPr>
                <p:cNvPr id="359" name="流程图: 准备 70">
                  <a:extLst>
                    <a:ext uri="{FF2B5EF4-FFF2-40B4-BE49-F238E27FC236}">
                      <a16:creationId xmlns:a16="http://schemas.microsoft.com/office/drawing/2014/main" id="{0264754C-AE67-9CFB-E0C9-E1AFB1622449}"/>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0" name="矩形 359">
                  <a:extLst>
                    <a:ext uri="{FF2B5EF4-FFF2-40B4-BE49-F238E27FC236}">
                      <a16:creationId xmlns:a16="http://schemas.microsoft.com/office/drawing/2014/main" id="{878E75CE-D399-FE91-AB2A-BB887FFED6A9}"/>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1" name="矩形 360">
                  <a:extLst>
                    <a:ext uri="{FF2B5EF4-FFF2-40B4-BE49-F238E27FC236}">
                      <a16:creationId xmlns:a16="http://schemas.microsoft.com/office/drawing/2014/main" id="{A6361F99-F5F6-6AE2-7B98-0CC50B4F6459}"/>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62" name="矩形 361">
                  <a:extLst>
                    <a:ext uri="{FF2B5EF4-FFF2-40B4-BE49-F238E27FC236}">
                      <a16:creationId xmlns:a16="http://schemas.microsoft.com/office/drawing/2014/main" id="{487B513D-10EA-E60F-4EBF-68F7EEF3C62C}"/>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49" name="组合 348">
                <a:extLst>
                  <a:ext uri="{FF2B5EF4-FFF2-40B4-BE49-F238E27FC236}">
                    <a16:creationId xmlns:a16="http://schemas.microsoft.com/office/drawing/2014/main" id="{0B172EF0-9CA7-3EA2-8642-5C63F7A20918}"/>
                  </a:ext>
                </a:extLst>
              </p:cNvPr>
              <p:cNvGrpSpPr/>
              <p:nvPr/>
            </p:nvGrpSpPr>
            <p:grpSpPr>
              <a:xfrm>
                <a:off x="7846" y="6393"/>
                <a:ext cx="188" cy="165"/>
                <a:chOff x="2803" y="6393"/>
                <a:chExt cx="188" cy="165"/>
              </a:xfrm>
            </p:grpSpPr>
            <p:sp>
              <p:nvSpPr>
                <p:cNvPr id="355" name="流程图: 准备 85">
                  <a:extLst>
                    <a:ext uri="{FF2B5EF4-FFF2-40B4-BE49-F238E27FC236}">
                      <a16:creationId xmlns:a16="http://schemas.microsoft.com/office/drawing/2014/main" id="{A5712C37-B599-40BC-9BCC-DE9BBED89C13}"/>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6" name="矩形 355">
                  <a:extLst>
                    <a:ext uri="{FF2B5EF4-FFF2-40B4-BE49-F238E27FC236}">
                      <a16:creationId xmlns:a16="http://schemas.microsoft.com/office/drawing/2014/main" id="{F7FE9773-D1C3-158C-A211-3090A68D14C8}"/>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7" name="矩形 356">
                  <a:extLst>
                    <a:ext uri="{FF2B5EF4-FFF2-40B4-BE49-F238E27FC236}">
                      <a16:creationId xmlns:a16="http://schemas.microsoft.com/office/drawing/2014/main" id="{F5107C42-46D6-DE30-67FB-8F9A4077BB01}"/>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8" name="矩形 357">
                  <a:extLst>
                    <a:ext uri="{FF2B5EF4-FFF2-40B4-BE49-F238E27FC236}">
                      <a16:creationId xmlns:a16="http://schemas.microsoft.com/office/drawing/2014/main" id="{160F0B34-E93B-E0FA-EAE9-693ADBB5191D}"/>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nvGrpSpPr>
              <p:cNvPr id="350" name="组合 349">
                <a:extLst>
                  <a:ext uri="{FF2B5EF4-FFF2-40B4-BE49-F238E27FC236}">
                    <a16:creationId xmlns:a16="http://schemas.microsoft.com/office/drawing/2014/main" id="{7A9F94EB-C4C2-B86F-3751-27231BD64D75}"/>
                  </a:ext>
                </a:extLst>
              </p:cNvPr>
              <p:cNvGrpSpPr/>
              <p:nvPr/>
            </p:nvGrpSpPr>
            <p:grpSpPr>
              <a:xfrm>
                <a:off x="8268" y="6393"/>
                <a:ext cx="188" cy="165"/>
                <a:chOff x="2803" y="6393"/>
                <a:chExt cx="188" cy="165"/>
              </a:xfrm>
            </p:grpSpPr>
            <p:sp>
              <p:nvSpPr>
                <p:cNvPr id="351" name="流程图: 准备 90">
                  <a:extLst>
                    <a:ext uri="{FF2B5EF4-FFF2-40B4-BE49-F238E27FC236}">
                      <a16:creationId xmlns:a16="http://schemas.microsoft.com/office/drawing/2014/main" id="{CB688E79-A0C6-54FB-0EF7-20D3204BC5B2}"/>
                    </a:ext>
                  </a:extLst>
                </p:cNvPr>
                <p:cNvSpPr/>
                <p:nvPr/>
              </p:nvSpPr>
              <p:spPr>
                <a:xfrm>
                  <a:off x="2803" y="6445"/>
                  <a:ext cx="188" cy="85"/>
                </a:xfrm>
                <a:prstGeom prst="flowChartPreparation">
                  <a:avLst/>
                </a:prstGeom>
                <a:solidFill>
                  <a:srgbClr val="4C60A3"/>
                </a:solidFill>
                <a:ln w="127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2" name="矩形 351">
                  <a:extLst>
                    <a:ext uri="{FF2B5EF4-FFF2-40B4-BE49-F238E27FC236}">
                      <a16:creationId xmlns:a16="http://schemas.microsoft.com/office/drawing/2014/main" id="{5DDB79AB-0997-263B-6A5E-3B7115A81FD1}"/>
                    </a:ext>
                  </a:extLst>
                </p:cNvPr>
                <p:cNvSpPr/>
                <p:nvPr/>
              </p:nvSpPr>
              <p:spPr>
                <a:xfrm>
                  <a:off x="2835" y="6393"/>
                  <a:ext cx="124" cy="28"/>
                </a:xfrm>
                <a:prstGeom prst="rect">
                  <a:avLst/>
                </a:prstGeom>
                <a:gradFill>
                  <a:gsLst>
                    <a:gs pos="0">
                      <a:srgbClr val="E30000"/>
                    </a:gs>
                    <a:gs pos="100000">
                      <a:srgbClr val="760303"/>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3" name="矩形 352">
                  <a:extLst>
                    <a:ext uri="{FF2B5EF4-FFF2-40B4-BE49-F238E27FC236}">
                      <a16:creationId xmlns:a16="http://schemas.microsoft.com/office/drawing/2014/main" id="{9A0F0CBE-0332-CA0B-7123-DD14C79E0CCA}"/>
                    </a:ext>
                  </a:extLst>
                </p:cNvPr>
                <p:cNvSpPr/>
                <p:nvPr/>
              </p:nvSpPr>
              <p:spPr>
                <a:xfrm>
                  <a:off x="2835" y="6530"/>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354" name="矩形 353">
                  <a:extLst>
                    <a:ext uri="{FF2B5EF4-FFF2-40B4-BE49-F238E27FC236}">
                      <a16:creationId xmlns:a16="http://schemas.microsoft.com/office/drawing/2014/main" id="{B9F97359-123E-5192-2345-9B58507DB1B0}"/>
                    </a:ext>
                  </a:extLst>
                </p:cNvPr>
                <p:cNvSpPr/>
                <p:nvPr/>
              </p:nvSpPr>
              <p:spPr>
                <a:xfrm>
                  <a:off x="2835" y="6417"/>
                  <a:ext cx="124" cy="28"/>
                </a:xfrm>
                <a:prstGeom prst="rect">
                  <a:avLst/>
                </a:prstGeom>
                <a:gradFill>
                  <a:gsLst>
                    <a:gs pos="0">
                      <a:srgbClr val="FECF40"/>
                    </a:gs>
                    <a:gs pos="100000">
                      <a:srgbClr val="846C21"/>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grpSp>
        <p:cxnSp>
          <p:nvCxnSpPr>
            <p:cNvPr id="288" name="直接连接符 95">
              <a:extLst>
                <a:ext uri="{FF2B5EF4-FFF2-40B4-BE49-F238E27FC236}">
                  <a16:creationId xmlns:a16="http://schemas.microsoft.com/office/drawing/2014/main" id="{34CF902B-B9E8-E47D-50E2-032EC50E7E54}"/>
                </a:ext>
              </a:extLst>
            </p:cNvPr>
            <p:cNvCxnSpPr/>
            <p:nvPr/>
          </p:nvCxnSpPr>
          <p:spPr>
            <a:xfrm>
              <a:off x="424391" y="4715645"/>
              <a:ext cx="4647507" cy="0"/>
            </a:xfrm>
            <a:prstGeom prst="line">
              <a:avLst/>
            </a:prstGeom>
            <a:noFill/>
            <a:ln w="19050" cap="flat" cmpd="sng" algn="ctr">
              <a:solidFill>
                <a:srgbClr val="323232"/>
              </a:solidFill>
              <a:prstDash val="dash"/>
              <a:miter lim="800000"/>
            </a:ln>
            <a:effectLst/>
          </p:spPr>
        </p:cxnSp>
        <p:sp>
          <p:nvSpPr>
            <p:cNvPr id="289" name="矩形 288">
              <a:extLst>
                <a:ext uri="{FF2B5EF4-FFF2-40B4-BE49-F238E27FC236}">
                  <a16:creationId xmlns:a16="http://schemas.microsoft.com/office/drawing/2014/main" id="{ED71F749-1BBB-DD0F-E446-2181CA511FF0}"/>
                </a:ext>
              </a:extLst>
            </p:cNvPr>
            <p:cNvSpPr/>
            <p:nvPr/>
          </p:nvSpPr>
          <p:spPr>
            <a:xfrm>
              <a:off x="685078" y="4853573"/>
              <a:ext cx="325325"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0" name="矩形 289">
              <a:extLst>
                <a:ext uri="{FF2B5EF4-FFF2-40B4-BE49-F238E27FC236}">
                  <a16:creationId xmlns:a16="http://schemas.microsoft.com/office/drawing/2014/main" id="{578889AF-64A3-C875-3F66-82A5B38C8940}"/>
                </a:ext>
              </a:extLst>
            </p:cNvPr>
            <p:cNvSpPr/>
            <p:nvPr/>
          </p:nvSpPr>
          <p:spPr>
            <a:xfrm>
              <a:off x="1162061"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1" name="矩形 290">
              <a:extLst>
                <a:ext uri="{FF2B5EF4-FFF2-40B4-BE49-F238E27FC236}">
                  <a16:creationId xmlns:a16="http://schemas.microsoft.com/office/drawing/2014/main" id="{CCEB962C-489C-B9BD-70C5-5ACFFB3DA0C0}"/>
                </a:ext>
              </a:extLst>
            </p:cNvPr>
            <p:cNvSpPr/>
            <p:nvPr/>
          </p:nvSpPr>
          <p:spPr>
            <a:xfrm>
              <a:off x="1638345"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2" name="矩形 291">
              <a:extLst>
                <a:ext uri="{FF2B5EF4-FFF2-40B4-BE49-F238E27FC236}">
                  <a16:creationId xmlns:a16="http://schemas.microsoft.com/office/drawing/2014/main" id="{F54C1302-6C16-8F06-9C4B-C6914597628F}"/>
                </a:ext>
              </a:extLst>
            </p:cNvPr>
            <p:cNvSpPr/>
            <p:nvPr/>
          </p:nvSpPr>
          <p:spPr>
            <a:xfrm>
              <a:off x="2114631"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3" name="矩形 292">
              <a:extLst>
                <a:ext uri="{FF2B5EF4-FFF2-40B4-BE49-F238E27FC236}">
                  <a16:creationId xmlns:a16="http://schemas.microsoft.com/office/drawing/2014/main" id="{894F405F-7B82-5885-64AD-1877E34BA7A7}"/>
                </a:ext>
              </a:extLst>
            </p:cNvPr>
            <p:cNvSpPr/>
            <p:nvPr/>
          </p:nvSpPr>
          <p:spPr>
            <a:xfrm>
              <a:off x="3067203"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4" name="矩形 293">
              <a:extLst>
                <a:ext uri="{FF2B5EF4-FFF2-40B4-BE49-F238E27FC236}">
                  <a16:creationId xmlns:a16="http://schemas.microsoft.com/office/drawing/2014/main" id="{844ADCC1-D2E0-758A-E32F-5F44856DBFE4}"/>
                </a:ext>
              </a:extLst>
            </p:cNvPr>
            <p:cNvSpPr/>
            <p:nvPr/>
          </p:nvSpPr>
          <p:spPr>
            <a:xfrm>
              <a:off x="2590917"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5" name="矩形 294">
              <a:extLst>
                <a:ext uri="{FF2B5EF4-FFF2-40B4-BE49-F238E27FC236}">
                  <a16:creationId xmlns:a16="http://schemas.microsoft.com/office/drawing/2014/main" id="{6CE3D975-502D-865E-5BD1-FF573562BCFF}"/>
                </a:ext>
              </a:extLst>
            </p:cNvPr>
            <p:cNvSpPr/>
            <p:nvPr/>
          </p:nvSpPr>
          <p:spPr>
            <a:xfrm>
              <a:off x="3543488"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6" name="矩形 295">
              <a:extLst>
                <a:ext uri="{FF2B5EF4-FFF2-40B4-BE49-F238E27FC236}">
                  <a16:creationId xmlns:a16="http://schemas.microsoft.com/office/drawing/2014/main" id="{15EAA723-390D-624C-9A13-02E432BE388E}"/>
                </a:ext>
              </a:extLst>
            </p:cNvPr>
            <p:cNvSpPr/>
            <p:nvPr/>
          </p:nvSpPr>
          <p:spPr>
            <a:xfrm>
              <a:off x="4019773"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sp>
          <p:nvSpPr>
            <p:cNvPr id="297" name="矩形 296">
              <a:extLst>
                <a:ext uri="{FF2B5EF4-FFF2-40B4-BE49-F238E27FC236}">
                  <a16:creationId xmlns:a16="http://schemas.microsoft.com/office/drawing/2014/main" id="{230D6DB3-031A-6E12-829A-6DA3569AFA1E}"/>
                </a:ext>
              </a:extLst>
            </p:cNvPr>
            <p:cNvSpPr/>
            <p:nvPr/>
          </p:nvSpPr>
          <p:spPr>
            <a:xfrm>
              <a:off x="4496059" y="4853573"/>
              <a:ext cx="324629" cy="45658"/>
            </a:xfrm>
            <a:prstGeom prst="rect">
              <a:avLst/>
            </a:prstGeom>
            <a:solidFill>
              <a:srgbClr val="FFC000"/>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prstClr val="white"/>
                </a:solidFill>
                <a:effectLst/>
                <a:uLnTx/>
                <a:uFillTx/>
                <a:latin typeface="Times New Roman"/>
                <a:ea typeface="楷体"/>
                <a:cs typeface="+mn-cs"/>
              </a:endParaRPr>
            </a:p>
          </p:txBody>
        </p:sp>
        <p:grpSp>
          <p:nvGrpSpPr>
            <p:cNvPr id="298" name="组合 297">
              <a:extLst>
                <a:ext uri="{FF2B5EF4-FFF2-40B4-BE49-F238E27FC236}">
                  <a16:creationId xmlns:a16="http://schemas.microsoft.com/office/drawing/2014/main" id="{4191255D-810F-89F1-7AA6-7CF2ADBEE452}"/>
                </a:ext>
              </a:extLst>
            </p:cNvPr>
            <p:cNvGrpSpPr/>
            <p:nvPr/>
          </p:nvGrpSpPr>
          <p:grpSpPr>
            <a:xfrm>
              <a:off x="1125293" y="1232494"/>
              <a:ext cx="3353673" cy="4099258"/>
              <a:chOff x="3031" y="2818"/>
              <a:chExt cx="4091" cy="4072"/>
            </a:xfrm>
          </p:grpSpPr>
          <p:cxnSp>
            <p:nvCxnSpPr>
              <p:cNvPr id="316" name="直接箭头连接符 109">
                <a:extLst>
                  <a:ext uri="{FF2B5EF4-FFF2-40B4-BE49-F238E27FC236}">
                    <a16:creationId xmlns:a16="http://schemas.microsoft.com/office/drawing/2014/main" id="{3A10D68E-5E27-7DAA-CE59-9049E0EC2DAD}"/>
                  </a:ext>
                </a:extLst>
              </p:cNvPr>
              <p:cNvCxnSpPr>
                <a:cxnSpLocks noChangeAspect="1"/>
              </p:cNvCxnSpPr>
              <p:nvPr/>
            </p:nvCxnSpPr>
            <p:spPr>
              <a:xfrm flipH="1">
                <a:off x="5183" y="2818"/>
                <a:ext cx="981" cy="4072"/>
              </a:xfrm>
              <a:prstGeom prst="straightConnector1">
                <a:avLst/>
              </a:prstGeom>
              <a:noFill/>
              <a:ln w="19050" cap="flat" cmpd="sng" algn="ctr">
                <a:solidFill>
                  <a:sysClr val="windowText" lastClr="000000">
                    <a:lumMod val="75000"/>
                    <a:lumOff val="25000"/>
                  </a:sysClr>
                </a:solidFill>
                <a:prstDash val="solid"/>
                <a:miter lim="800000"/>
                <a:headEnd type="none"/>
                <a:tailEnd type="stealth" w="med" len="lg"/>
              </a:ln>
              <a:effectLst/>
            </p:spPr>
          </p:cxnSp>
          <p:cxnSp>
            <p:nvCxnSpPr>
              <p:cNvPr id="317" name="直接箭头连接符 110">
                <a:extLst>
                  <a:ext uri="{FF2B5EF4-FFF2-40B4-BE49-F238E27FC236}">
                    <a16:creationId xmlns:a16="http://schemas.microsoft.com/office/drawing/2014/main" id="{3BCA740E-9795-6977-5B36-8F553F4E51F1}"/>
                  </a:ext>
                </a:extLst>
              </p:cNvPr>
              <p:cNvCxnSpPr/>
              <p:nvPr/>
            </p:nvCxnSpPr>
            <p:spPr>
              <a:xfrm flipH="1">
                <a:off x="5959" y="3147"/>
                <a:ext cx="105" cy="160"/>
              </a:xfrm>
              <a:prstGeom prst="straightConnector1">
                <a:avLst/>
              </a:prstGeom>
              <a:noFill/>
              <a:ln w="12700" cap="flat" cmpd="sng" algn="ctr">
                <a:solidFill>
                  <a:srgbClr val="A454E5"/>
                </a:solidFill>
                <a:prstDash val="solid"/>
                <a:miter lim="800000"/>
                <a:tailEnd type="none" w="sm" len="sm"/>
              </a:ln>
              <a:effectLst/>
            </p:spPr>
          </p:cxnSp>
          <p:cxnSp>
            <p:nvCxnSpPr>
              <p:cNvPr id="318" name="直接箭头连接符 113">
                <a:extLst>
                  <a:ext uri="{FF2B5EF4-FFF2-40B4-BE49-F238E27FC236}">
                    <a16:creationId xmlns:a16="http://schemas.microsoft.com/office/drawing/2014/main" id="{ECC3381B-3054-7239-B32A-954DC8642A34}"/>
                  </a:ext>
                </a:extLst>
              </p:cNvPr>
              <p:cNvCxnSpPr>
                <a:cxnSpLocks noChangeAspect="1"/>
              </p:cNvCxnSpPr>
              <p:nvPr/>
            </p:nvCxnSpPr>
            <p:spPr>
              <a:xfrm flipH="1">
                <a:off x="5469" y="3417"/>
                <a:ext cx="548" cy="454"/>
              </a:xfrm>
              <a:prstGeom prst="straightConnector1">
                <a:avLst/>
              </a:prstGeom>
              <a:noFill/>
              <a:ln w="12700" cap="flat" cmpd="sng" algn="ctr">
                <a:solidFill>
                  <a:srgbClr val="A454E5"/>
                </a:solidFill>
                <a:prstDash val="solid"/>
                <a:miter lim="800000"/>
                <a:tailEnd type="stealth" w="sm" len="lg"/>
              </a:ln>
              <a:effectLst/>
            </p:spPr>
          </p:cxnSp>
          <p:cxnSp>
            <p:nvCxnSpPr>
              <p:cNvPr id="319" name="直接箭头连接符 114">
                <a:extLst>
                  <a:ext uri="{FF2B5EF4-FFF2-40B4-BE49-F238E27FC236}">
                    <a16:creationId xmlns:a16="http://schemas.microsoft.com/office/drawing/2014/main" id="{7807ACA9-8A08-F569-4701-CF2794FDD7B2}"/>
                  </a:ext>
                </a:extLst>
              </p:cNvPr>
              <p:cNvCxnSpPr>
                <a:cxnSpLocks noChangeAspect="1"/>
              </p:cNvCxnSpPr>
              <p:nvPr/>
            </p:nvCxnSpPr>
            <p:spPr>
              <a:xfrm flipH="1">
                <a:off x="5699" y="3642"/>
                <a:ext cx="271" cy="224"/>
              </a:xfrm>
              <a:prstGeom prst="straightConnector1">
                <a:avLst/>
              </a:prstGeom>
              <a:noFill/>
              <a:ln w="12700" cap="flat" cmpd="sng" algn="ctr">
                <a:solidFill>
                  <a:srgbClr val="A454E5"/>
                </a:solidFill>
                <a:prstDash val="solid"/>
                <a:miter lim="800000"/>
                <a:tailEnd type="stealth" w="sm" len="lg"/>
              </a:ln>
              <a:effectLst/>
            </p:spPr>
          </p:cxnSp>
          <p:cxnSp>
            <p:nvCxnSpPr>
              <p:cNvPr id="320" name="直接箭头连接符 115">
                <a:extLst>
                  <a:ext uri="{FF2B5EF4-FFF2-40B4-BE49-F238E27FC236}">
                    <a16:creationId xmlns:a16="http://schemas.microsoft.com/office/drawing/2014/main" id="{99A63987-DEDB-97AD-15E3-943DA4A78CEE}"/>
                  </a:ext>
                </a:extLst>
              </p:cNvPr>
              <p:cNvCxnSpPr>
                <a:cxnSpLocks noChangeAspect="1"/>
              </p:cNvCxnSpPr>
              <p:nvPr/>
            </p:nvCxnSpPr>
            <p:spPr>
              <a:xfrm flipH="1">
                <a:off x="5266" y="3284"/>
                <a:ext cx="714" cy="591"/>
              </a:xfrm>
              <a:prstGeom prst="straightConnector1">
                <a:avLst/>
              </a:prstGeom>
              <a:noFill/>
              <a:ln w="12700" cap="flat" cmpd="sng" algn="ctr">
                <a:solidFill>
                  <a:srgbClr val="A454E5"/>
                </a:solidFill>
                <a:prstDash val="solid"/>
                <a:miter lim="800000"/>
                <a:tailEnd type="stealth" w="sm" len="lg"/>
              </a:ln>
              <a:effectLst/>
            </p:spPr>
          </p:cxnSp>
          <p:cxnSp>
            <p:nvCxnSpPr>
              <p:cNvPr id="321" name="直接箭头连接符 116">
                <a:extLst>
                  <a:ext uri="{FF2B5EF4-FFF2-40B4-BE49-F238E27FC236}">
                    <a16:creationId xmlns:a16="http://schemas.microsoft.com/office/drawing/2014/main" id="{EAAF9444-EF4B-05A9-A22D-6554EEEB59D7}"/>
                  </a:ext>
                </a:extLst>
              </p:cNvPr>
              <p:cNvCxnSpPr/>
              <p:nvPr/>
            </p:nvCxnSpPr>
            <p:spPr>
              <a:xfrm>
                <a:off x="6094" y="3129"/>
                <a:ext cx="35" cy="168"/>
              </a:xfrm>
              <a:prstGeom prst="straightConnector1">
                <a:avLst/>
              </a:prstGeom>
              <a:noFill/>
              <a:ln w="12700" cap="flat" cmpd="sng" algn="ctr">
                <a:solidFill>
                  <a:srgbClr val="A454E5"/>
                </a:solidFill>
                <a:prstDash val="solid"/>
                <a:miter lim="800000"/>
                <a:tailEnd type="none" w="sm" len="sm"/>
              </a:ln>
              <a:effectLst/>
            </p:spPr>
          </p:cxnSp>
          <p:cxnSp>
            <p:nvCxnSpPr>
              <p:cNvPr id="322" name="直接连接符 118">
                <a:extLst>
                  <a:ext uri="{FF2B5EF4-FFF2-40B4-BE49-F238E27FC236}">
                    <a16:creationId xmlns:a16="http://schemas.microsoft.com/office/drawing/2014/main" id="{AA4B850C-77F6-C6B9-CB71-55F1435267AB}"/>
                  </a:ext>
                </a:extLst>
              </p:cNvPr>
              <p:cNvCxnSpPr/>
              <p:nvPr/>
            </p:nvCxnSpPr>
            <p:spPr>
              <a:xfrm>
                <a:off x="6132" y="3297"/>
                <a:ext cx="240" cy="575"/>
              </a:xfrm>
              <a:prstGeom prst="line">
                <a:avLst/>
              </a:prstGeom>
              <a:noFill/>
              <a:ln w="12700" cap="flat" cmpd="sng" algn="ctr">
                <a:solidFill>
                  <a:srgbClr val="A454E5"/>
                </a:solidFill>
                <a:prstDash val="solid"/>
                <a:miter lim="800000"/>
                <a:tailEnd type="stealth" w="sm" len="lg"/>
              </a:ln>
              <a:effectLst/>
            </p:spPr>
          </p:cxnSp>
          <p:cxnSp>
            <p:nvCxnSpPr>
              <p:cNvPr id="323" name="直接连接符 119">
                <a:extLst>
                  <a:ext uri="{FF2B5EF4-FFF2-40B4-BE49-F238E27FC236}">
                    <a16:creationId xmlns:a16="http://schemas.microsoft.com/office/drawing/2014/main" id="{61267C24-DF00-B4D8-9EC9-FE9E10195716}"/>
                  </a:ext>
                </a:extLst>
              </p:cNvPr>
              <p:cNvCxnSpPr>
                <a:cxnSpLocks noChangeAspect="1"/>
              </p:cNvCxnSpPr>
              <p:nvPr/>
            </p:nvCxnSpPr>
            <p:spPr>
              <a:xfrm>
                <a:off x="6017" y="3417"/>
                <a:ext cx="187" cy="448"/>
              </a:xfrm>
              <a:prstGeom prst="line">
                <a:avLst/>
              </a:prstGeom>
              <a:noFill/>
              <a:ln w="12700" cap="flat" cmpd="sng" algn="ctr">
                <a:solidFill>
                  <a:srgbClr val="A454E5"/>
                </a:solidFill>
                <a:prstDash val="solid"/>
                <a:miter lim="800000"/>
                <a:tailEnd type="stealth" w="sm" len="lg"/>
              </a:ln>
              <a:effectLst/>
            </p:spPr>
          </p:cxnSp>
          <p:cxnSp>
            <p:nvCxnSpPr>
              <p:cNvPr id="324" name="直接连接符 120">
                <a:extLst>
                  <a:ext uri="{FF2B5EF4-FFF2-40B4-BE49-F238E27FC236}">
                    <a16:creationId xmlns:a16="http://schemas.microsoft.com/office/drawing/2014/main" id="{DDB4056F-76DA-D854-1C0B-47B2871F16CE}"/>
                  </a:ext>
                </a:extLst>
              </p:cNvPr>
              <p:cNvCxnSpPr>
                <a:cxnSpLocks noChangeAspect="1"/>
              </p:cNvCxnSpPr>
              <p:nvPr/>
            </p:nvCxnSpPr>
            <p:spPr>
              <a:xfrm>
                <a:off x="5975" y="3660"/>
                <a:ext cx="90" cy="215"/>
              </a:xfrm>
              <a:prstGeom prst="line">
                <a:avLst/>
              </a:prstGeom>
              <a:noFill/>
              <a:ln w="12700" cap="flat" cmpd="sng" algn="ctr">
                <a:solidFill>
                  <a:srgbClr val="A454E5"/>
                </a:solidFill>
                <a:prstDash val="solid"/>
                <a:miter lim="800000"/>
                <a:tailEnd type="stealth" w="sm" len="lg"/>
              </a:ln>
              <a:effectLst/>
            </p:spPr>
          </p:cxnSp>
          <p:cxnSp>
            <p:nvCxnSpPr>
              <p:cNvPr id="325" name="直接箭头连接符 121">
                <a:extLst>
                  <a:ext uri="{FF2B5EF4-FFF2-40B4-BE49-F238E27FC236}">
                    <a16:creationId xmlns:a16="http://schemas.microsoft.com/office/drawing/2014/main" id="{B5B51146-1DB0-8064-D513-702A55A4A76E}"/>
                  </a:ext>
                </a:extLst>
              </p:cNvPr>
              <p:cNvCxnSpPr/>
              <p:nvPr/>
            </p:nvCxnSpPr>
            <p:spPr>
              <a:xfrm flipH="1">
                <a:off x="5161" y="3885"/>
                <a:ext cx="105" cy="160"/>
              </a:xfrm>
              <a:prstGeom prst="straightConnector1">
                <a:avLst/>
              </a:prstGeom>
              <a:noFill/>
              <a:ln w="12700" cap="flat" cmpd="sng" algn="ctr">
                <a:solidFill>
                  <a:srgbClr val="A454E5"/>
                </a:solidFill>
                <a:prstDash val="solid"/>
                <a:miter lim="800000"/>
                <a:tailEnd type="none" w="sm" len="sm"/>
              </a:ln>
              <a:effectLst/>
            </p:spPr>
          </p:cxnSp>
          <p:cxnSp>
            <p:nvCxnSpPr>
              <p:cNvPr id="326" name="直接箭头连接符 122">
                <a:extLst>
                  <a:ext uri="{FF2B5EF4-FFF2-40B4-BE49-F238E27FC236}">
                    <a16:creationId xmlns:a16="http://schemas.microsoft.com/office/drawing/2014/main" id="{E7FDAB6C-DA2B-EF79-D27B-0D9544F2BE99}"/>
                  </a:ext>
                </a:extLst>
              </p:cNvPr>
              <p:cNvCxnSpPr/>
              <p:nvPr/>
            </p:nvCxnSpPr>
            <p:spPr>
              <a:xfrm flipH="1">
                <a:off x="5365" y="3875"/>
                <a:ext cx="105" cy="160"/>
              </a:xfrm>
              <a:prstGeom prst="straightConnector1">
                <a:avLst/>
              </a:prstGeom>
              <a:noFill/>
              <a:ln w="12700" cap="flat" cmpd="sng" algn="ctr">
                <a:solidFill>
                  <a:srgbClr val="A454E5"/>
                </a:solidFill>
                <a:prstDash val="solid"/>
                <a:miter lim="800000"/>
                <a:tailEnd type="none" w="sm" len="sm"/>
              </a:ln>
              <a:effectLst/>
            </p:spPr>
          </p:cxnSp>
          <p:cxnSp>
            <p:nvCxnSpPr>
              <p:cNvPr id="327" name="直接箭头连接符 123">
                <a:extLst>
                  <a:ext uri="{FF2B5EF4-FFF2-40B4-BE49-F238E27FC236}">
                    <a16:creationId xmlns:a16="http://schemas.microsoft.com/office/drawing/2014/main" id="{BF26ABCB-2A5D-3564-D399-745582E6B6AB}"/>
                  </a:ext>
                </a:extLst>
              </p:cNvPr>
              <p:cNvCxnSpPr/>
              <p:nvPr/>
            </p:nvCxnSpPr>
            <p:spPr>
              <a:xfrm flipH="1">
                <a:off x="5585" y="3880"/>
                <a:ext cx="105" cy="160"/>
              </a:xfrm>
              <a:prstGeom prst="straightConnector1">
                <a:avLst/>
              </a:prstGeom>
              <a:noFill/>
              <a:ln w="12700" cap="flat" cmpd="sng" algn="ctr">
                <a:solidFill>
                  <a:srgbClr val="A454E5"/>
                </a:solidFill>
                <a:prstDash val="solid"/>
                <a:miter lim="800000"/>
                <a:tailEnd type="none" w="sm" len="sm"/>
              </a:ln>
              <a:effectLst/>
            </p:spPr>
          </p:cxnSp>
          <p:cxnSp>
            <p:nvCxnSpPr>
              <p:cNvPr id="328" name="直接箭头连接符 124">
                <a:extLst>
                  <a:ext uri="{FF2B5EF4-FFF2-40B4-BE49-F238E27FC236}">
                    <a16:creationId xmlns:a16="http://schemas.microsoft.com/office/drawing/2014/main" id="{B281C0F7-EDCE-0DCF-73B4-0E41DAB680CB}"/>
                  </a:ext>
                </a:extLst>
              </p:cNvPr>
              <p:cNvCxnSpPr/>
              <p:nvPr/>
            </p:nvCxnSpPr>
            <p:spPr>
              <a:xfrm>
                <a:off x="6065" y="3865"/>
                <a:ext cx="35" cy="168"/>
              </a:xfrm>
              <a:prstGeom prst="straightConnector1">
                <a:avLst/>
              </a:prstGeom>
              <a:noFill/>
              <a:ln w="12700" cap="flat" cmpd="sng" algn="ctr">
                <a:solidFill>
                  <a:srgbClr val="A454E5"/>
                </a:solidFill>
                <a:prstDash val="solid"/>
                <a:miter lim="800000"/>
                <a:tailEnd type="none" w="sm" len="sm"/>
              </a:ln>
              <a:effectLst/>
            </p:spPr>
          </p:cxnSp>
          <p:cxnSp>
            <p:nvCxnSpPr>
              <p:cNvPr id="329" name="直接箭头连接符 126">
                <a:extLst>
                  <a:ext uri="{FF2B5EF4-FFF2-40B4-BE49-F238E27FC236}">
                    <a16:creationId xmlns:a16="http://schemas.microsoft.com/office/drawing/2014/main" id="{0E896812-024C-8EBD-3744-4C28BD6865D8}"/>
                  </a:ext>
                </a:extLst>
              </p:cNvPr>
              <p:cNvCxnSpPr/>
              <p:nvPr/>
            </p:nvCxnSpPr>
            <p:spPr>
              <a:xfrm>
                <a:off x="6372" y="3875"/>
                <a:ext cx="35" cy="168"/>
              </a:xfrm>
              <a:prstGeom prst="straightConnector1">
                <a:avLst/>
              </a:prstGeom>
              <a:noFill/>
              <a:ln w="12700" cap="flat" cmpd="sng" algn="ctr">
                <a:solidFill>
                  <a:srgbClr val="A454E5"/>
                </a:solidFill>
                <a:prstDash val="solid"/>
                <a:miter lim="800000"/>
                <a:tailEnd type="none" w="sm" len="sm"/>
              </a:ln>
              <a:effectLst/>
            </p:spPr>
          </p:cxnSp>
          <p:cxnSp>
            <p:nvCxnSpPr>
              <p:cNvPr id="330" name="直接箭头连接符 127">
                <a:extLst>
                  <a:ext uri="{FF2B5EF4-FFF2-40B4-BE49-F238E27FC236}">
                    <a16:creationId xmlns:a16="http://schemas.microsoft.com/office/drawing/2014/main" id="{88015099-F66E-131C-A6FC-67CD782D0C1F}"/>
                  </a:ext>
                </a:extLst>
              </p:cNvPr>
              <p:cNvCxnSpPr/>
              <p:nvPr/>
            </p:nvCxnSpPr>
            <p:spPr>
              <a:xfrm>
                <a:off x="6204" y="3871"/>
                <a:ext cx="35" cy="168"/>
              </a:xfrm>
              <a:prstGeom prst="straightConnector1">
                <a:avLst/>
              </a:prstGeom>
              <a:noFill/>
              <a:ln w="12700" cap="flat" cmpd="sng" algn="ctr">
                <a:solidFill>
                  <a:srgbClr val="A454E5"/>
                </a:solidFill>
                <a:prstDash val="solid"/>
                <a:miter lim="800000"/>
                <a:tailEnd type="none" w="sm" len="sm"/>
              </a:ln>
              <a:effectLst/>
            </p:spPr>
          </p:cxnSp>
          <p:cxnSp>
            <p:nvCxnSpPr>
              <p:cNvPr id="331" name="直接箭头连接符 128">
                <a:extLst>
                  <a:ext uri="{FF2B5EF4-FFF2-40B4-BE49-F238E27FC236}">
                    <a16:creationId xmlns:a16="http://schemas.microsoft.com/office/drawing/2014/main" id="{F6BED031-A1A6-C410-18AF-B4B5AC166CB7}"/>
                  </a:ext>
                </a:extLst>
              </p:cNvPr>
              <p:cNvCxnSpPr>
                <a:cxnSpLocks noChangeAspect="1"/>
              </p:cNvCxnSpPr>
              <p:nvPr/>
            </p:nvCxnSpPr>
            <p:spPr>
              <a:xfrm flipH="1">
                <a:off x="3031" y="4035"/>
                <a:ext cx="2130" cy="1761"/>
              </a:xfrm>
              <a:prstGeom prst="straightConnector1">
                <a:avLst/>
              </a:prstGeom>
              <a:noFill/>
              <a:ln w="12700" cap="flat" cmpd="sng" algn="ctr">
                <a:solidFill>
                  <a:srgbClr val="A454E5"/>
                </a:solidFill>
                <a:prstDash val="solid"/>
                <a:miter lim="800000"/>
                <a:tailEnd type="stealth" w="sm" len="lg"/>
              </a:ln>
              <a:effectLst/>
            </p:spPr>
          </p:cxnSp>
          <p:cxnSp>
            <p:nvCxnSpPr>
              <p:cNvPr id="332" name="直接箭头连接符 129">
                <a:extLst>
                  <a:ext uri="{FF2B5EF4-FFF2-40B4-BE49-F238E27FC236}">
                    <a16:creationId xmlns:a16="http://schemas.microsoft.com/office/drawing/2014/main" id="{7C3A4F43-9A52-A2E2-EF7F-ED762F32931B}"/>
                  </a:ext>
                </a:extLst>
              </p:cNvPr>
              <p:cNvCxnSpPr>
                <a:cxnSpLocks noChangeAspect="1"/>
              </p:cNvCxnSpPr>
              <p:nvPr/>
            </p:nvCxnSpPr>
            <p:spPr>
              <a:xfrm flipH="1">
                <a:off x="3236" y="4033"/>
                <a:ext cx="2130" cy="1761"/>
              </a:xfrm>
              <a:prstGeom prst="straightConnector1">
                <a:avLst/>
              </a:prstGeom>
              <a:noFill/>
              <a:ln w="12700" cap="flat" cmpd="sng" algn="ctr">
                <a:solidFill>
                  <a:srgbClr val="A454E5"/>
                </a:solidFill>
                <a:prstDash val="solid"/>
                <a:miter lim="800000"/>
                <a:tailEnd type="stealth" w="sm" len="lg"/>
              </a:ln>
              <a:effectLst/>
            </p:spPr>
          </p:cxnSp>
          <p:cxnSp>
            <p:nvCxnSpPr>
              <p:cNvPr id="333" name="直接箭头连接符 130">
                <a:extLst>
                  <a:ext uri="{FF2B5EF4-FFF2-40B4-BE49-F238E27FC236}">
                    <a16:creationId xmlns:a16="http://schemas.microsoft.com/office/drawing/2014/main" id="{28FE7D76-0806-8DA4-1BC3-024341E8D1B9}"/>
                  </a:ext>
                </a:extLst>
              </p:cNvPr>
              <p:cNvCxnSpPr>
                <a:cxnSpLocks noChangeAspect="1"/>
              </p:cNvCxnSpPr>
              <p:nvPr/>
            </p:nvCxnSpPr>
            <p:spPr>
              <a:xfrm flipH="1">
                <a:off x="3455" y="4033"/>
                <a:ext cx="2130" cy="1761"/>
              </a:xfrm>
              <a:prstGeom prst="straightConnector1">
                <a:avLst/>
              </a:prstGeom>
              <a:noFill/>
              <a:ln w="12700" cap="flat" cmpd="sng" algn="ctr">
                <a:solidFill>
                  <a:srgbClr val="A454E5"/>
                </a:solidFill>
                <a:prstDash val="solid"/>
                <a:miter lim="800000"/>
                <a:tailEnd type="stealth" w="sm" len="lg"/>
              </a:ln>
              <a:effectLst/>
            </p:spPr>
          </p:cxnSp>
          <p:cxnSp>
            <p:nvCxnSpPr>
              <p:cNvPr id="334" name="直接连接符 131">
                <a:extLst>
                  <a:ext uri="{FF2B5EF4-FFF2-40B4-BE49-F238E27FC236}">
                    <a16:creationId xmlns:a16="http://schemas.microsoft.com/office/drawing/2014/main" id="{0FB989C4-3866-2378-539E-3B264730F610}"/>
                  </a:ext>
                </a:extLst>
              </p:cNvPr>
              <p:cNvCxnSpPr>
                <a:cxnSpLocks noChangeAspect="1"/>
              </p:cNvCxnSpPr>
              <p:nvPr/>
            </p:nvCxnSpPr>
            <p:spPr>
              <a:xfrm>
                <a:off x="6102" y="4033"/>
                <a:ext cx="720" cy="1725"/>
              </a:xfrm>
              <a:prstGeom prst="line">
                <a:avLst/>
              </a:prstGeom>
              <a:noFill/>
              <a:ln w="12700" cap="flat" cmpd="sng" algn="ctr">
                <a:solidFill>
                  <a:srgbClr val="A454E5"/>
                </a:solidFill>
                <a:prstDash val="solid"/>
                <a:miter lim="800000"/>
                <a:tailEnd type="stealth" w="sm" len="lg"/>
              </a:ln>
              <a:effectLst/>
            </p:spPr>
          </p:cxnSp>
          <p:cxnSp>
            <p:nvCxnSpPr>
              <p:cNvPr id="335" name="直接连接符 132">
                <a:extLst>
                  <a:ext uri="{FF2B5EF4-FFF2-40B4-BE49-F238E27FC236}">
                    <a16:creationId xmlns:a16="http://schemas.microsoft.com/office/drawing/2014/main" id="{24870E6C-0798-9648-80A2-4903881B0A73}"/>
                  </a:ext>
                </a:extLst>
              </p:cNvPr>
              <p:cNvCxnSpPr>
                <a:cxnSpLocks noChangeAspect="1"/>
              </p:cNvCxnSpPr>
              <p:nvPr/>
            </p:nvCxnSpPr>
            <p:spPr>
              <a:xfrm>
                <a:off x="6239" y="4033"/>
                <a:ext cx="720" cy="1725"/>
              </a:xfrm>
              <a:prstGeom prst="line">
                <a:avLst/>
              </a:prstGeom>
              <a:noFill/>
              <a:ln w="12700" cap="flat" cmpd="sng" algn="ctr">
                <a:solidFill>
                  <a:srgbClr val="A454E5"/>
                </a:solidFill>
                <a:prstDash val="solid"/>
                <a:miter lim="800000"/>
                <a:tailEnd type="stealth" w="sm" len="lg"/>
              </a:ln>
              <a:effectLst/>
            </p:spPr>
          </p:cxnSp>
          <p:cxnSp>
            <p:nvCxnSpPr>
              <p:cNvPr id="336" name="直接连接符 133">
                <a:extLst>
                  <a:ext uri="{FF2B5EF4-FFF2-40B4-BE49-F238E27FC236}">
                    <a16:creationId xmlns:a16="http://schemas.microsoft.com/office/drawing/2014/main" id="{3ED5C4FC-B822-FEFC-FECF-423197CB6E7C}"/>
                  </a:ext>
                </a:extLst>
              </p:cNvPr>
              <p:cNvCxnSpPr>
                <a:cxnSpLocks noChangeAspect="1"/>
              </p:cNvCxnSpPr>
              <p:nvPr/>
            </p:nvCxnSpPr>
            <p:spPr>
              <a:xfrm>
                <a:off x="6402" y="4033"/>
                <a:ext cx="720" cy="1725"/>
              </a:xfrm>
              <a:prstGeom prst="line">
                <a:avLst/>
              </a:prstGeom>
              <a:noFill/>
              <a:ln w="12700" cap="flat" cmpd="sng" algn="ctr">
                <a:solidFill>
                  <a:srgbClr val="A454E5"/>
                </a:solidFill>
                <a:prstDash val="solid"/>
                <a:miter lim="800000"/>
                <a:tailEnd type="stealth" w="sm" len="lg"/>
              </a:ln>
              <a:effectLst/>
            </p:spPr>
          </p:cxnSp>
        </p:grpSp>
        <p:cxnSp>
          <p:nvCxnSpPr>
            <p:cNvPr id="299" name="曲线连接符 35">
              <a:extLst>
                <a:ext uri="{FF2B5EF4-FFF2-40B4-BE49-F238E27FC236}">
                  <a16:creationId xmlns:a16="http://schemas.microsoft.com/office/drawing/2014/main" id="{2CF425EE-8E56-04E5-B36B-AE84810B7E1E}"/>
                </a:ext>
              </a:extLst>
            </p:cNvPr>
            <p:cNvCxnSpPr/>
            <p:nvPr/>
          </p:nvCxnSpPr>
          <p:spPr>
            <a:xfrm rot="16200000" flipH="1">
              <a:off x="1596107" y="4177689"/>
              <a:ext cx="41274" cy="181989"/>
            </a:xfrm>
            <a:prstGeom prst="curvedConnector4">
              <a:avLst>
                <a:gd name="adj1" fmla="val -264634"/>
                <a:gd name="adj2" fmla="val 80855"/>
              </a:avLst>
            </a:prstGeom>
            <a:noFill/>
            <a:ln w="15875" cap="flat" cmpd="sng" algn="ctr">
              <a:solidFill>
                <a:srgbClr val="C00000"/>
              </a:solidFill>
              <a:prstDash val="solid"/>
              <a:miter lim="800000"/>
              <a:tailEnd type="stealth" w="med" len="med"/>
            </a:ln>
            <a:effectLst/>
          </p:spPr>
        </p:cxnSp>
        <p:sp>
          <p:nvSpPr>
            <p:cNvPr id="300" name="泪珠形 36">
              <a:extLst>
                <a:ext uri="{FF2B5EF4-FFF2-40B4-BE49-F238E27FC236}">
                  <a16:creationId xmlns:a16="http://schemas.microsoft.com/office/drawing/2014/main" id="{1C25D01D-725B-BB04-A96B-736D63B116D6}"/>
                </a:ext>
              </a:extLst>
            </p:cNvPr>
            <p:cNvSpPr/>
            <p:nvPr/>
          </p:nvSpPr>
          <p:spPr>
            <a:xfrm rot="18900000">
              <a:off x="1650723" y="4391847"/>
              <a:ext cx="112987" cy="128626"/>
            </a:xfrm>
            <a:prstGeom prst="teardrop">
              <a:avLst>
                <a:gd name="adj" fmla="val 127884"/>
              </a:avLst>
            </a:prstGeom>
            <a:gradFill flip="none" rotWithShape="1">
              <a:gsLst>
                <a:gs pos="0">
                  <a:srgbClr val="FF0000"/>
                </a:gs>
                <a:gs pos="37000">
                  <a:srgbClr val="ED7D31">
                    <a:lumMod val="60000"/>
                    <a:lumOff val="40000"/>
                  </a:srgbClr>
                </a:gs>
                <a:gs pos="83000">
                  <a:srgbClr val="FFC000">
                    <a:lumMod val="60000"/>
                    <a:lumOff val="40000"/>
                  </a:srgbClr>
                </a:gs>
                <a:gs pos="100000">
                  <a:srgbClr val="FFC000">
                    <a:lumMod val="20000"/>
                    <a:lumOff val="80000"/>
                  </a:srgbClr>
                </a:gs>
              </a:gsLst>
              <a:lin ang="18900000" scaled="1"/>
              <a:tileRect/>
            </a:gradFill>
            <a:ln w="3175"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sp>
          <p:nvSpPr>
            <p:cNvPr id="301" name="梯形 300">
              <a:extLst>
                <a:ext uri="{FF2B5EF4-FFF2-40B4-BE49-F238E27FC236}">
                  <a16:creationId xmlns:a16="http://schemas.microsoft.com/office/drawing/2014/main" id="{68FF1AF5-7FE5-8E1C-73C1-68A1BADBA961}"/>
                </a:ext>
              </a:extLst>
            </p:cNvPr>
            <p:cNvSpPr/>
            <p:nvPr/>
          </p:nvSpPr>
          <p:spPr>
            <a:xfrm>
              <a:off x="1565087" y="4682714"/>
              <a:ext cx="316761" cy="172955"/>
            </a:xfrm>
            <a:prstGeom prst="trapezoid">
              <a:avLst>
                <a:gd name="adj" fmla="val 53394"/>
              </a:avLst>
            </a:prstGeom>
            <a:gradFill flip="none" rotWithShape="1">
              <a:gsLst>
                <a:gs pos="0">
                  <a:srgbClr val="FF0000"/>
                </a:gs>
                <a:gs pos="56000">
                  <a:srgbClr val="ED7D31">
                    <a:lumMod val="60000"/>
                    <a:lumOff val="40000"/>
                  </a:srgbClr>
                </a:gs>
                <a:gs pos="83000">
                  <a:srgbClr val="FFC000">
                    <a:lumMod val="60000"/>
                    <a:lumOff val="40000"/>
                  </a:srgbClr>
                </a:gs>
                <a:gs pos="100000">
                  <a:srgbClr val="FFC000">
                    <a:lumMod val="20000"/>
                    <a:lumOff val="80000"/>
                  </a:srgbClr>
                </a:gs>
              </a:gsLst>
              <a:lin ang="16200000" scaled="1"/>
              <a:tileRect/>
            </a:gradFill>
            <a:ln w="127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prstClr val="white"/>
                </a:solidFill>
                <a:effectLst/>
                <a:uLnTx/>
                <a:uFillTx/>
                <a:latin typeface="Times New Roman"/>
                <a:ea typeface="楷体"/>
                <a:cs typeface="+mn-cs"/>
              </a:endParaRPr>
            </a:p>
          </p:txBody>
        </p:sp>
        <p:cxnSp>
          <p:nvCxnSpPr>
            <p:cNvPr id="302" name="直线连接符 39">
              <a:extLst>
                <a:ext uri="{FF2B5EF4-FFF2-40B4-BE49-F238E27FC236}">
                  <a16:creationId xmlns:a16="http://schemas.microsoft.com/office/drawing/2014/main" id="{6A52B892-957D-F2B9-077D-E5B0D7F08E5F}"/>
                </a:ext>
              </a:extLst>
            </p:cNvPr>
            <p:cNvCxnSpPr>
              <a:cxnSpLocks/>
            </p:cNvCxnSpPr>
            <p:nvPr/>
          </p:nvCxnSpPr>
          <p:spPr>
            <a:xfrm>
              <a:off x="4939466" y="1724767"/>
              <a:ext cx="0" cy="570725"/>
            </a:xfrm>
            <a:prstGeom prst="line">
              <a:avLst/>
            </a:prstGeom>
            <a:noFill/>
            <a:ln w="12700" cap="flat" cmpd="sng" algn="ctr">
              <a:solidFill>
                <a:sysClr val="windowText" lastClr="000000"/>
              </a:solidFill>
              <a:prstDash val="solid"/>
              <a:miter lim="800000"/>
              <a:headEnd type="triangle" w="sm" len="med"/>
              <a:tailEnd type="triangle" w="sm" len="med"/>
            </a:ln>
            <a:effectLst/>
          </p:spPr>
        </p:cxnSp>
        <p:cxnSp>
          <p:nvCxnSpPr>
            <p:cNvPr id="303" name="直线连接符 40">
              <a:extLst>
                <a:ext uri="{FF2B5EF4-FFF2-40B4-BE49-F238E27FC236}">
                  <a16:creationId xmlns:a16="http://schemas.microsoft.com/office/drawing/2014/main" id="{CD9432CB-5C9C-06AD-2A86-A36B9B4ECE76}"/>
                </a:ext>
              </a:extLst>
            </p:cNvPr>
            <p:cNvCxnSpPr>
              <a:cxnSpLocks/>
            </p:cNvCxnSpPr>
            <p:nvPr/>
          </p:nvCxnSpPr>
          <p:spPr>
            <a:xfrm>
              <a:off x="4939466" y="2306636"/>
              <a:ext cx="0" cy="171218"/>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4" name="直线连接符 41">
              <a:extLst>
                <a:ext uri="{FF2B5EF4-FFF2-40B4-BE49-F238E27FC236}">
                  <a16:creationId xmlns:a16="http://schemas.microsoft.com/office/drawing/2014/main" id="{B6E36343-32CF-7AFC-1EAF-11E24BBDD688}"/>
                </a:ext>
              </a:extLst>
            </p:cNvPr>
            <p:cNvCxnSpPr>
              <a:cxnSpLocks/>
            </p:cNvCxnSpPr>
            <p:nvPr/>
          </p:nvCxnSpPr>
          <p:spPr>
            <a:xfrm>
              <a:off x="4939466" y="1555306"/>
              <a:ext cx="0" cy="171218"/>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5" name="直线连接符 42">
              <a:extLst>
                <a:ext uri="{FF2B5EF4-FFF2-40B4-BE49-F238E27FC236}">
                  <a16:creationId xmlns:a16="http://schemas.microsoft.com/office/drawing/2014/main" id="{E830D4A6-8F14-CD3E-AF95-484E89F1A5DC}"/>
                </a:ext>
              </a:extLst>
            </p:cNvPr>
            <p:cNvCxnSpPr>
              <a:cxnSpLocks/>
            </p:cNvCxnSpPr>
            <p:nvPr/>
          </p:nvCxnSpPr>
          <p:spPr>
            <a:xfrm>
              <a:off x="4939466" y="2474675"/>
              <a:ext cx="0" cy="1826317"/>
            </a:xfrm>
            <a:prstGeom prst="line">
              <a:avLst/>
            </a:prstGeom>
            <a:noFill/>
            <a:ln w="12700" cap="flat" cmpd="sng" algn="ctr">
              <a:solidFill>
                <a:sysClr val="windowText" lastClr="000000"/>
              </a:solidFill>
              <a:prstDash val="solid"/>
              <a:miter lim="800000"/>
              <a:headEnd type="triangle" w="sm" len="med"/>
              <a:tailEnd type="triangle" w="sm" len="med"/>
            </a:ln>
            <a:effectLst/>
          </p:spPr>
        </p:cxnSp>
        <p:cxnSp>
          <p:nvCxnSpPr>
            <p:cNvPr id="306" name="直线连接符 43">
              <a:extLst>
                <a:ext uri="{FF2B5EF4-FFF2-40B4-BE49-F238E27FC236}">
                  <a16:creationId xmlns:a16="http://schemas.microsoft.com/office/drawing/2014/main" id="{751EC343-94D3-EA5F-2D17-9BD53CD4940A}"/>
                </a:ext>
              </a:extLst>
            </p:cNvPr>
            <p:cNvCxnSpPr>
              <a:cxnSpLocks/>
            </p:cNvCxnSpPr>
            <p:nvPr/>
          </p:nvCxnSpPr>
          <p:spPr>
            <a:xfrm>
              <a:off x="4939466" y="4420559"/>
              <a:ext cx="0" cy="228289"/>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7" name="直线连接符 44">
              <a:extLst>
                <a:ext uri="{FF2B5EF4-FFF2-40B4-BE49-F238E27FC236}">
                  <a16:creationId xmlns:a16="http://schemas.microsoft.com/office/drawing/2014/main" id="{A0EBCECA-CB4D-3CA4-AE9D-4FBEC55F8FB7}"/>
                </a:ext>
              </a:extLst>
            </p:cNvPr>
            <p:cNvCxnSpPr>
              <a:cxnSpLocks/>
            </p:cNvCxnSpPr>
            <p:nvPr/>
          </p:nvCxnSpPr>
          <p:spPr>
            <a:xfrm>
              <a:off x="4939466" y="4648112"/>
              <a:ext cx="0" cy="256826"/>
            </a:xfrm>
            <a:prstGeom prst="line">
              <a:avLst/>
            </a:prstGeom>
            <a:noFill/>
            <a:ln w="12700" cap="flat" cmpd="sng" algn="ctr">
              <a:solidFill>
                <a:sysClr val="windowText" lastClr="000000"/>
              </a:solidFill>
              <a:prstDash val="solid"/>
              <a:miter lim="800000"/>
              <a:headEnd type="triangle" w="sm" len="sm"/>
              <a:tailEnd type="triangle" w="sm" len="sm"/>
            </a:ln>
            <a:effectLst/>
          </p:spPr>
        </p:cxnSp>
        <p:cxnSp>
          <p:nvCxnSpPr>
            <p:cNvPr id="308" name="直线连接符 45">
              <a:extLst>
                <a:ext uri="{FF2B5EF4-FFF2-40B4-BE49-F238E27FC236}">
                  <a16:creationId xmlns:a16="http://schemas.microsoft.com/office/drawing/2014/main" id="{B0CCCE63-3627-344D-722B-1508465C9FB3}"/>
                </a:ext>
              </a:extLst>
            </p:cNvPr>
            <p:cNvCxnSpPr>
              <a:cxnSpLocks/>
            </p:cNvCxnSpPr>
            <p:nvPr/>
          </p:nvCxnSpPr>
          <p:spPr>
            <a:xfrm>
              <a:off x="4939466" y="1374357"/>
              <a:ext cx="0" cy="171218"/>
            </a:xfrm>
            <a:prstGeom prst="line">
              <a:avLst/>
            </a:prstGeom>
            <a:noFill/>
            <a:ln w="12700" cap="flat" cmpd="sng" algn="ctr">
              <a:solidFill>
                <a:sysClr val="windowText" lastClr="000000"/>
              </a:solidFill>
              <a:prstDash val="solid"/>
              <a:miter lim="800000"/>
              <a:headEnd type="triangle" w="sm" len="sm"/>
              <a:tailEnd type="triangle" w="sm" len="sm"/>
            </a:ln>
            <a:effectLst/>
          </p:spPr>
        </p:cxnSp>
        <p:sp>
          <p:nvSpPr>
            <p:cNvPr id="309" name="文本框 308">
              <a:extLst>
                <a:ext uri="{FF2B5EF4-FFF2-40B4-BE49-F238E27FC236}">
                  <a16:creationId xmlns:a16="http://schemas.microsoft.com/office/drawing/2014/main" id="{46145EF1-89F6-AB04-90F1-F719118B7A11}"/>
                </a:ext>
              </a:extLst>
            </p:cNvPr>
            <p:cNvSpPr txBox="1"/>
            <p:nvPr/>
          </p:nvSpPr>
          <p:spPr>
            <a:xfrm>
              <a:off x="5060204" y="1280427"/>
              <a:ext cx="82244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rPr>
                <a:t>3</a:t>
              </a:r>
              <a:r>
                <a:rPr kumimoji="0" lang="zh-CN" altLang="en-US" sz="1200" b="1" i="0" u="none" strike="noStrike" kern="0" cap="none" spc="0" normalizeH="0" baseline="0" noProof="0" dirty="0">
                  <a:ln>
                    <a:noFill/>
                  </a:ln>
                  <a:solidFill>
                    <a:prstClr val="black"/>
                  </a:solidFill>
                  <a:effectLst/>
                  <a:uLnTx/>
                  <a:uFillTx/>
                  <a:latin typeface="Times New Roman"/>
                  <a:ea typeface="楷体"/>
                </a:rPr>
                <a:t> </a:t>
              </a:r>
              <a:r>
                <a:rPr kumimoji="0" lang="en-US" altLang="zh-CN" sz="1200" b="1" i="0" u="none" strike="noStrike" kern="0" cap="none" spc="0" normalizeH="0" baseline="0" noProof="0" dirty="0">
                  <a:ln>
                    <a:noFill/>
                  </a:ln>
                  <a:solidFill>
                    <a:prstClr val="black"/>
                  </a:solidFill>
                  <a:effectLst/>
                  <a:uLnTx/>
                  <a:uFillTx/>
                  <a:latin typeface="Times New Roman"/>
                  <a:ea typeface="楷体"/>
                </a:rPr>
                <a:t>mm</a:t>
              </a:r>
              <a:endParaRPr kumimoji="0" lang="zh-CN" altLang="en-US" sz="1200" b="1" i="0" u="none" strike="noStrike" kern="0" cap="none" spc="0" normalizeH="0" baseline="0" noProof="0" dirty="0">
                <a:ln>
                  <a:noFill/>
                </a:ln>
                <a:solidFill>
                  <a:prstClr val="black"/>
                </a:solidFill>
                <a:effectLst/>
                <a:uLnTx/>
                <a:uFillTx/>
                <a:latin typeface="Times New Roman"/>
                <a:ea typeface="楷体"/>
              </a:endParaRPr>
            </a:p>
          </p:txBody>
        </p:sp>
        <p:sp>
          <p:nvSpPr>
            <p:cNvPr id="310" name="文本框 309">
              <a:extLst>
                <a:ext uri="{FF2B5EF4-FFF2-40B4-BE49-F238E27FC236}">
                  <a16:creationId xmlns:a16="http://schemas.microsoft.com/office/drawing/2014/main" id="{129AE9DE-59D8-16B6-CEC3-10C2255F44C5}"/>
                </a:ext>
              </a:extLst>
            </p:cNvPr>
            <p:cNvSpPr txBox="1"/>
            <p:nvPr/>
          </p:nvSpPr>
          <p:spPr>
            <a:xfrm>
              <a:off x="5060204" y="1487459"/>
              <a:ext cx="82244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Times New Roman"/>
                  <a:ea typeface="楷体"/>
                </a:rPr>
                <a:t>3</a:t>
              </a:r>
              <a:r>
                <a:rPr kumimoji="0" lang="zh-CN" altLang="en-US" sz="1200" b="1" i="0" u="none" strike="noStrike" kern="0" cap="none" spc="0" normalizeH="0" baseline="0" noProof="0" dirty="0">
                  <a:ln>
                    <a:noFill/>
                  </a:ln>
                  <a:solidFill>
                    <a:prstClr val="black"/>
                  </a:solidFill>
                  <a:effectLst/>
                  <a:uLnTx/>
                  <a:uFillTx/>
                  <a:latin typeface="Times New Roman"/>
                  <a:ea typeface="楷体"/>
                </a:rPr>
                <a:t> </a:t>
              </a:r>
              <a:r>
                <a:rPr kumimoji="0" lang="en-US" altLang="zh-CN" sz="1200" b="1" i="0" u="none" strike="noStrike" kern="0" cap="none" spc="0" normalizeH="0" baseline="0" noProof="0" dirty="0">
                  <a:ln>
                    <a:noFill/>
                  </a:ln>
                  <a:solidFill>
                    <a:prstClr val="black"/>
                  </a:solidFill>
                  <a:effectLst/>
                  <a:uLnTx/>
                  <a:uFillTx/>
                  <a:latin typeface="Times New Roman"/>
                  <a:ea typeface="楷体"/>
                </a:rPr>
                <a:t>mm</a:t>
              </a:r>
              <a:endParaRPr kumimoji="0" lang="zh-CN" altLang="en-US" sz="1200" b="1" i="0" u="none" strike="noStrike" kern="0" cap="none" spc="0" normalizeH="0" baseline="0" noProof="0" dirty="0">
                <a:ln>
                  <a:noFill/>
                </a:ln>
                <a:solidFill>
                  <a:prstClr val="black"/>
                </a:solidFill>
                <a:effectLst/>
                <a:uLnTx/>
                <a:uFillTx/>
                <a:latin typeface="Times New Roman"/>
                <a:ea typeface="楷体"/>
              </a:endParaRPr>
            </a:p>
          </p:txBody>
        </p:sp>
        <p:sp>
          <p:nvSpPr>
            <p:cNvPr id="311" name="文本框 83">
              <a:extLst>
                <a:ext uri="{FF2B5EF4-FFF2-40B4-BE49-F238E27FC236}">
                  <a16:creationId xmlns:a16="http://schemas.microsoft.com/office/drawing/2014/main" id="{A8444034-1740-646F-D646-11BF591BD1DC}"/>
                </a:ext>
              </a:extLst>
            </p:cNvPr>
            <p:cNvSpPr txBox="1"/>
            <p:nvPr/>
          </p:nvSpPr>
          <p:spPr>
            <a:xfrm>
              <a:off x="5060204" y="2229945"/>
              <a:ext cx="82244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3</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2" name="文本框 83">
              <a:extLst>
                <a:ext uri="{FF2B5EF4-FFF2-40B4-BE49-F238E27FC236}">
                  <a16:creationId xmlns:a16="http://schemas.microsoft.com/office/drawing/2014/main" id="{3BBFB276-E045-3C74-CA35-C2CCC26028F7}"/>
                </a:ext>
              </a:extLst>
            </p:cNvPr>
            <p:cNvSpPr txBox="1"/>
            <p:nvPr/>
          </p:nvSpPr>
          <p:spPr>
            <a:xfrm>
              <a:off x="5060204" y="1810462"/>
              <a:ext cx="82244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10</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3" name="文本框 83">
              <a:extLst>
                <a:ext uri="{FF2B5EF4-FFF2-40B4-BE49-F238E27FC236}">
                  <a16:creationId xmlns:a16="http://schemas.microsoft.com/office/drawing/2014/main" id="{F42F88C5-AA6F-FFEA-FCF1-94F71DA41B79}"/>
                </a:ext>
              </a:extLst>
            </p:cNvPr>
            <p:cNvSpPr txBox="1"/>
            <p:nvPr/>
          </p:nvSpPr>
          <p:spPr>
            <a:xfrm>
              <a:off x="4970051" y="3063380"/>
              <a:ext cx="819807" cy="3131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100</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4" name="文本框 83">
              <a:extLst>
                <a:ext uri="{FF2B5EF4-FFF2-40B4-BE49-F238E27FC236}">
                  <a16:creationId xmlns:a16="http://schemas.microsoft.com/office/drawing/2014/main" id="{9AF8CB57-4C6D-0FA9-77DE-07E1B20C350B}"/>
                </a:ext>
              </a:extLst>
            </p:cNvPr>
            <p:cNvSpPr txBox="1"/>
            <p:nvPr/>
          </p:nvSpPr>
          <p:spPr>
            <a:xfrm>
              <a:off x="5070780" y="4347026"/>
              <a:ext cx="822445"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2</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sp>
          <p:nvSpPr>
            <p:cNvPr id="315" name="文本框 83">
              <a:extLst>
                <a:ext uri="{FF2B5EF4-FFF2-40B4-BE49-F238E27FC236}">
                  <a16:creationId xmlns:a16="http://schemas.microsoft.com/office/drawing/2014/main" id="{B87BB1E4-13C1-D586-61F1-35647D8C47EE}"/>
                </a:ext>
              </a:extLst>
            </p:cNvPr>
            <p:cNvSpPr txBox="1"/>
            <p:nvPr/>
          </p:nvSpPr>
          <p:spPr>
            <a:xfrm>
              <a:off x="4923716" y="4639177"/>
              <a:ext cx="974335" cy="3131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0.1</a:t>
              </a:r>
              <a:r>
                <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rPr>
                <a:t> </a:t>
              </a:r>
              <a:r>
                <a:rPr kumimoji="0" lang="en-US" altLang="zh-CN" sz="1200" b="1" i="0" u="none" strike="noStrike" kern="1200" cap="none" spc="0" normalizeH="0" baseline="0" noProof="0" dirty="0">
                  <a:ln>
                    <a:noFill/>
                  </a:ln>
                  <a:solidFill>
                    <a:prstClr val="black"/>
                  </a:solidFill>
                  <a:effectLst/>
                  <a:uLnTx/>
                  <a:uFillTx/>
                  <a:latin typeface="Times New Roman"/>
                  <a:ea typeface="楷体"/>
                  <a:cs typeface="+mn-cs"/>
                </a:rPr>
                <a:t>mm</a:t>
              </a:r>
              <a:endParaRPr kumimoji="0" lang="zh-CN" altLang="en-US" sz="1200" b="1" i="0" u="none" strike="noStrike" kern="1200" cap="none" spc="0" normalizeH="0" baseline="0" noProof="0" dirty="0">
                <a:ln>
                  <a:noFill/>
                </a:ln>
                <a:solidFill>
                  <a:prstClr val="black"/>
                </a:solidFill>
                <a:effectLst/>
                <a:uLnTx/>
                <a:uFillTx/>
                <a:latin typeface="Times New Roman"/>
                <a:ea typeface="楷体"/>
                <a:cs typeface="+mn-cs"/>
              </a:endParaRPr>
            </a:p>
          </p:txBody>
        </p:sp>
      </p:grpSp>
      <p:pic>
        <p:nvPicPr>
          <p:cNvPr id="407" name="图片 406">
            <a:extLst>
              <a:ext uri="{FF2B5EF4-FFF2-40B4-BE49-F238E27FC236}">
                <a16:creationId xmlns:a16="http://schemas.microsoft.com/office/drawing/2014/main" id="{50493917-D451-7949-168E-5492B1976FA0}"/>
              </a:ext>
            </a:extLst>
          </p:cNvPr>
          <p:cNvPicPr>
            <a:picLocks noChangeAspect="1"/>
          </p:cNvPicPr>
          <p:nvPr/>
        </p:nvPicPr>
        <p:blipFill>
          <a:blip r:embed="rId4"/>
          <a:stretch>
            <a:fillRect/>
          </a:stretch>
        </p:blipFill>
        <p:spPr>
          <a:xfrm>
            <a:off x="698007" y="2847438"/>
            <a:ext cx="3166678" cy="1695659"/>
          </a:xfrm>
          <a:prstGeom prst="rect">
            <a:avLst/>
          </a:prstGeom>
          <a:solidFill>
            <a:srgbClr val="FFFFFF">
              <a:shade val="85000"/>
            </a:srgbClr>
          </a:solidFill>
          <a:ln w="190500" cap="rnd">
            <a:noFill/>
          </a:ln>
          <a:effectLst/>
        </p:spPr>
      </p:pic>
    </p:spTree>
    <p:extLst>
      <p:ext uri="{BB962C8B-B14F-4D97-AF65-F5344CB8AC3E}">
        <p14:creationId xmlns:p14="http://schemas.microsoft.com/office/powerpoint/2010/main" val="1907797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45FD69-BB88-1DB4-952B-E2D760C8F089}"/>
              </a:ext>
            </a:extLst>
          </p:cNvPr>
          <p:cNvSpPr>
            <a:spLocks noGrp="1"/>
          </p:cNvSpPr>
          <p:nvPr>
            <p:ph type="title"/>
          </p:nvPr>
        </p:nvSpPr>
        <p:spPr/>
        <p:txBody>
          <a:bodyPr/>
          <a:lstStyle/>
          <a:p>
            <a:r>
              <a:rPr lang="en-US" altLang="zh-CN" dirty="0"/>
              <a:t>RICH</a:t>
            </a:r>
            <a:r>
              <a:rPr lang="zh-CN" altLang="en-US" dirty="0"/>
              <a:t>探测器性能模拟</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C125CBE-67EE-0E63-777F-4DABB694266D}"/>
                  </a:ext>
                </a:extLst>
              </p:cNvPr>
              <p:cNvSpPr>
                <a:spLocks noGrp="1"/>
              </p:cNvSpPr>
              <p:nvPr>
                <p:ph idx="1"/>
              </p:nvPr>
            </p:nvSpPr>
            <p:spPr/>
            <p:txBody>
              <a:bodyPr/>
              <a:lstStyle/>
              <a:p>
                <a:r>
                  <a:rPr lang="zh-CN" altLang="en-US" sz="1400" dirty="0"/>
                  <a:t>在</a:t>
                </a:r>
                <a:r>
                  <a:rPr lang="en-US" altLang="zh-CN" sz="1400" dirty="0"/>
                  <a:t>Geant4 </a:t>
                </a:r>
                <a:r>
                  <a:rPr lang="zh-CN" altLang="en-US" sz="1400" dirty="0"/>
                  <a:t>中几何建模并设置参数</a:t>
                </a:r>
                <a:endParaRPr lang="en-US" altLang="zh-CN" sz="1400" dirty="0"/>
              </a:p>
              <a:p>
                <a:endParaRPr lang="en-US" altLang="zh-CN" sz="1400" dirty="0"/>
              </a:p>
              <a:p>
                <a:endParaRPr lang="en-US" altLang="zh-CN" sz="1400" dirty="0"/>
              </a:p>
              <a:p>
                <a:endParaRPr lang="en-US" altLang="zh-CN" sz="1400" dirty="0"/>
              </a:p>
              <a:p>
                <a:endParaRPr lang="en-US" altLang="zh-CN" sz="1400" dirty="0"/>
              </a:p>
              <a:p>
                <a:r>
                  <a:rPr lang="zh-CN" altLang="en-US" sz="1400" dirty="0"/>
                  <a:t>得到平均光子数</a:t>
                </a:r>
                <a14:m>
                  <m:oMath xmlns:m="http://schemas.openxmlformats.org/officeDocument/2006/math">
                    <m:r>
                      <a:rPr lang="en-US" altLang="zh-CN" sz="1400" i="1" smtClean="0">
                        <a:latin typeface="Cambria Math" panose="02040503050406030204" pitchFamily="18" charset="0"/>
                        <a:ea typeface="黑体" panose="02010609060101010101" pitchFamily="49" charset="-122"/>
                        <a:cs typeface="Times New Roman" panose="02020603050405020304" pitchFamily="18" charset="0"/>
                        <a:sym typeface="+mn-ea"/>
                      </a:rPr>
                      <m:t>~10</m:t>
                    </m:r>
                  </m:oMath>
                </a14:m>
                <a:endParaRPr lang="zh-CN" altLang="en-US" sz="1400" dirty="0"/>
              </a:p>
            </p:txBody>
          </p:sp>
        </mc:Choice>
        <mc:Fallback xmlns="">
          <p:sp>
            <p:nvSpPr>
              <p:cNvPr id="3" name="内容占位符 2">
                <a:extLst>
                  <a:ext uri="{FF2B5EF4-FFF2-40B4-BE49-F238E27FC236}">
                    <a16:creationId xmlns:a16="http://schemas.microsoft.com/office/drawing/2014/main" id="{BC125CBE-67EE-0E63-777F-4DABB694266D}"/>
                  </a:ext>
                </a:extLst>
              </p:cNvPr>
              <p:cNvSpPr>
                <a:spLocks noGrp="1" noRot="1" noChangeAspect="1" noMove="1" noResize="1" noEditPoints="1" noAdjustHandles="1" noChangeArrowheads="1" noChangeShapeType="1" noTextEdit="1"/>
              </p:cNvSpPr>
              <p:nvPr>
                <p:ph idx="1"/>
              </p:nvPr>
            </p:nvSpPr>
            <p:spPr>
              <a:blipFill>
                <a:blip r:embed="rId2"/>
                <a:stretch>
                  <a:fillRect l="-74" t="-35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77557271-631C-05C2-5ECD-A3D683055543}"/>
              </a:ext>
            </a:extLst>
          </p:cNvPr>
          <p:cNvSpPr>
            <a:spLocks noGrp="1"/>
          </p:cNvSpPr>
          <p:nvPr>
            <p:ph type="sldNum" sz="quarter" idx="12"/>
          </p:nvPr>
        </p:nvSpPr>
        <p:spPr/>
        <p:txBody>
          <a:bodyPr/>
          <a:lstStyle/>
          <a:p>
            <a:fld id="{B868A996-D89B-40E8-B2C1-E0E001F46DB0}" type="slidenum">
              <a:rPr lang="zh-CN" altLang="en-US" smtClean="0"/>
              <a:pPr/>
              <a:t>6</a:t>
            </a:fld>
            <a:endParaRPr lang="zh-CN" altLang="en-US"/>
          </a:p>
        </p:txBody>
      </p:sp>
      <p:pic>
        <p:nvPicPr>
          <p:cNvPr id="9" name="图片 8">
            <a:extLst>
              <a:ext uri="{FF2B5EF4-FFF2-40B4-BE49-F238E27FC236}">
                <a16:creationId xmlns:a16="http://schemas.microsoft.com/office/drawing/2014/main" id="{7ECDDED0-631B-D92E-978A-3C29824F1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19" y="2774187"/>
            <a:ext cx="1885255" cy="1892492"/>
          </a:xfrm>
          <a:prstGeom prst="rect">
            <a:avLst/>
          </a:prstGeom>
        </p:spPr>
      </p:pic>
      <p:pic>
        <p:nvPicPr>
          <p:cNvPr id="10" name="图片 9">
            <a:extLst>
              <a:ext uri="{FF2B5EF4-FFF2-40B4-BE49-F238E27FC236}">
                <a16:creationId xmlns:a16="http://schemas.microsoft.com/office/drawing/2014/main" id="{C3F44B3A-3EDC-8D95-F683-E38E5606BE3A}"/>
              </a:ext>
            </a:extLst>
          </p:cNvPr>
          <p:cNvPicPr>
            <a:picLocks noChangeAspect="1"/>
          </p:cNvPicPr>
          <p:nvPr/>
        </p:nvPicPr>
        <p:blipFill>
          <a:blip r:embed="rId4"/>
          <a:stretch>
            <a:fillRect/>
          </a:stretch>
        </p:blipFill>
        <p:spPr>
          <a:xfrm>
            <a:off x="6773473" y="830845"/>
            <a:ext cx="1667093" cy="1422828"/>
          </a:xfrm>
          <a:prstGeom prst="rect">
            <a:avLst/>
          </a:prstGeom>
        </p:spPr>
      </p:pic>
      <p:pic>
        <p:nvPicPr>
          <p:cNvPr id="25" name="图片 24">
            <a:extLst>
              <a:ext uri="{FF2B5EF4-FFF2-40B4-BE49-F238E27FC236}">
                <a16:creationId xmlns:a16="http://schemas.microsoft.com/office/drawing/2014/main" id="{5D8C3274-2E32-8DA7-2220-438AEB73DDE9}"/>
              </a:ext>
            </a:extLst>
          </p:cNvPr>
          <p:cNvPicPr>
            <a:picLocks noChangeAspect="1"/>
          </p:cNvPicPr>
          <p:nvPr/>
        </p:nvPicPr>
        <p:blipFill rotWithShape="1">
          <a:blip r:embed="rId5"/>
          <a:srcRect t="21582"/>
          <a:stretch/>
        </p:blipFill>
        <p:spPr>
          <a:xfrm>
            <a:off x="539552" y="1647657"/>
            <a:ext cx="6264696" cy="860916"/>
          </a:xfrm>
          <a:prstGeom prst="rect">
            <a:avLst/>
          </a:prstGeom>
        </p:spPr>
      </p:pic>
      <p:sp>
        <p:nvSpPr>
          <p:cNvPr id="26" name="文本框 25">
            <a:extLst>
              <a:ext uri="{FF2B5EF4-FFF2-40B4-BE49-F238E27FC236}">
                <a16:creationId xmlns:a16="http://schemas.microsoft.com/office/drawing/2014/main" id="{1142F7BB-E650-A625-FBE0-D7BF73B39B6E}"/>
              </a:ext>
            </a:extLst>
          </p:cNvPr>
          <p:cNvSpPr txBox="1"/>
          <p:nvPr/>
        </p:nvSpPr>
        <p:spPr>
          <a:xfrm>
            <a:off x="3784827" y="4500047"/>
            <a:ext cx="1574346" cy="230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zh-CN" altLang="en-US" sz="1050" dirty="0">
                <a:solidFill>
                  <a:srgbClr val="000000"/>
                </a:solidFill>
                <a:latin typeface="黑体" panose="02010609060101010101" pitchFamily="49" charset="-122"/>
                <a:ea typeface="黑体" panose="02010609060101010101" pitchFamily="49" charset="-122"/>
                <a:sym typeface="Calibri"/>
              </a:rPr>
              <a:t>光阴极</a:t>
            </a:r>
            <a:r>
              <a:rPr lang="en-US" altLang="zh-CN" sz="1050" dirty="0">
                <a:solidFill>
                  <a:srgbClr val="000000"/>
                </a:solidFill>
                <a:latin typeface="黑体" panose="02010609060101010101" pitchFamily="49" charset="-122"/>
                <a:ea typeface="黑体" panose="02010609060101010101" pitchFamily="49" charset="-122"/>
                <a:sym typeface="Calibri"/>
              </a:rPr>
              <a:t>QE</a:t>
            </a:r>
            <a:endParaRPr lang="zh-CN" altLang="en-US" sz="1050" dirty="0">
              <a:solidFill>
                <a:srgbClr val="000000"/>
              </a:solidFill>
              <a:latin typeface="黑体" panose="02010609060101010101" pitchFamily="49" charset="-122"/>
              <a:ea typeface="黑体" panose="02010609060101010101" pitchFamily="49" charset="-122"/>
              <a:sym typeface="Calibri"/>
            </a:endParaRPr>
          </a:p>
        </p:txBody>
      </p:sp>
      <p:sp>
        <p:nvSpPr>
          <p:cNvPr id="27" name="文本框 26">
            <a:extLst>
              <a:ext uri="{FF2B5EF4-FFF2-40B4-BE49-F238E27FC236}">
                <a16:creationId xmlns:a16="http://schemas.microsoft.com/office/drawing/2014/main" id="{C1D5BE49-2C2E-33C6-1642-F5E7278D9793}"/>
              </a:ext>
            </a:extLst>
          </p:cNvPr>
          <p:cNvSpPr txBox="1"/>
          <p:nvPr/>
        </p:nvSpPr>
        <p:spPr>
          <a:xfrm>
            <a:off x="1835909" y="3722325"/>
            <a:ext cx="475933" cy="2287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zh-CN" altLang="en-US" sz="1050" dirty="0">
                <a:solidFill>
                  <a:srgbClr val="000000"/>
                </a:solidFill>
                <a:latin typeface="黑体" panose="02010609060101010101" pitchFamily="49" charset="-122"/>
                <a:ea typeface="黑体" panose="02010609060101010101" pitchFamily="49" charset="-122"/>
                <a:sym typeface="Calibri"/>
              </a:rPr>
              <a:t>光子数</a:t>
            </a:r>
          </a:p>
        </p:txBody>
      </p:sp>
      <p:pic>
        <p:nvPicPr>
          <p:cNvPr id="11" name="图片 10">
            <a:extLst>
              <a:ext uri="{FF2B5EF4-FFF2-40B4-BE49-F238E27FC236}">
                <a16:creationId xmlns:a16="http://schemas.microsoft.com/office/drawing/2014/main" id="{62C067C5-AB44-A6C5-64B8-2EE67A8BE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439" y="2634928"/>
            <a:ext cx="2402482" cy="1919947"/>
          </a:xfrm>
          <a:prstGeom prst="rect">
            <a:avLst/>
          </a:prstGeom>
        </p:spPr>
      </p:pic>
      <p:pic>
        <p:nvPicPr>
          <p:cNvPr id="12" name="图片 11">
            <a:extLst>
              <a:ext uri="{FF2B5EF4-FFF2-40B4-BE49-F238E27FC236}">
                <a16:creationId xmlns:a16="http://schemas.microsoft.com/office/drawing/2014/main" id="{EADAE588-E922-909A-05CE-6248DABC44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1219" y="2644696"/>
            <a:ext cx="2402482" cy="1726203"/>
          </a:xfrm>
          <a:prstGeom prst="rect">
            <a:avLst/>
          </a:prstGeom>
        </p:spPr>
      </p:pic>
      <p:sp>
        <p:nvSpPr>
          <p:cNvPr id="13" name="文本框 12">
            <a:extLst>
              <a:ext uri="{FF2B5EF4-FFF2-40B4-BE49-F238E27FC236}">
                <a16:creationId xmlns:a16="http://schemas.microsoft.com/office/drawing/2014/main" id="{BCFF4537-7AF6-BBA4-3F81-FD9CB3ED825E}"/>
              </a:ext>
            </a:extLst>
          </p:cNvPr>
          <p:cNvSpPr txBox="1"/>
          <p:nvPr/>
        </p:nvSpPr>
        <p:spPr>
          <a:xfrm>
            <a:off x="6285287" y="4343823"/>
            <a:ext cx="1574346" cy="2385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kumimoji="1" lang="zh-CN" altLang="zh-CN" sz="1050" kern="1200" dirty="0">
                <a:solidFill>
                  <a:srgbClr val="000000"/>
                </a:solidFill>
                <a:effectLst/>
                <a:latin typeface="黑体" panose="02010609060101010101" pitchFamily="49" charset="-122"/>
                <a:ea typeface="黑体" panose="02010609060101010101" pitchFamily="49" charset="-122"/>
                <a:cs typeface="+mn-cs"/>
              </a:rPr>
              <a:t>辐射体透过率</a:t>
            </a:r>
            <a:endParaRPr lang="zh-CN" altLang="en-US" sz="1050" dirty="0">
              <a:solidFill>
                <a:srgbClr val="000000"/>
              </a:solidFill>
              <a:latin typeface="黑体" panose="02010609060101010101" pitchFamily="49" charset="-122"/>
              <a:ea typeface="黑体" panose="02010609060101010101" pitchFamily="49" charset="-122"/>
              <a:sym typeface="Calibri"/>
            </a:endParaRPr>
          </a:p>
        </p:txBody>
      </p:sp>
    </p:spTree>
    <p:extLst>
      <p:ext uri="{BB962C8B-B14F-4D97-AF65-F5344CB8AC3E}">
        <p14:creationId xmlns:p14="http://schemas.microsoft.com/office/powerpoint/2010/main" val="259673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57A20B-569A-9987-F288-095C04BAB408}"/>
              </a:ext>
            </a:extLst>
          </p:cNvPr>
          <p:cNvSpPr>
            <a:spLocks noGrp="1"/>
          </p:cNvSpPr>
          <p:nvPr>
            <p:ph type="title"/>
          </p:nvPr>
        </p:nvSpPr>
        <p:spPr/>
        <p:txBody>
          <a:bodyPr/>
          <a:lstStyle/>
          <a:p>
            <a:r>
              <a:rPr lang="zh-CN" altLang="en-US" dirty="0"/>
              <a:t>粒子鉴别算法（极大似然法）</a:t>
            </a:r>
          </a:p>
        </p:txBody>
      </p:sp>
      <p:sp>
        <p:nvSpPr>
          <p:cNvPr id="3" name="内容占位符 2">
            <a:extLst>
              <a:ext uri="{FF2B5EF4-FFF2-40B4-BE49-F238E27FC236}">
                <a16:creationId xmlns:a16="http://schemas.microsoft.com/office/drawing/2014/main" id="{2EA57ABE-E1BA-C687-74CC-D594C2009F4B}"/>
              </a:ext>
            </a:extLst>
          </p:cNvPr>
          <p:cNvSpPr>
            <a:spLocks noGrp="1"/>
          </p:cNvSpPr>
          <p:nvPr>
            <p:ph idx="1"/>
          </p:nvPr>
        </p:nvSpPr>
        <p:spPr>
          <a:xfrm>
            <a:off x="457200" y="1203598"/>
            <a:ext cx="4618856" cy="3394472"/>
          </a:xfrm>
        </p:spPr>
        <p:txBody>
          <a:bodyPr/>
          <a:lstStyle/>
          <a:p>
            <a:r>
              <a:rPr lang="zh-CN" altLang="en-US" sz="1400" b="0" dirty="0">
                <a:ea typeface="黑体" panose="02010609060101010101" pitchFamily="49" charset="-122"/>
                <a:cs typeface="Times New Roman" panose="02020603050405020304" pitchFamily="18" charset="0"/>
                <a:sym typeface="+mn-ea"/>
              </a:rPr>
              <a:t>基于外推径迹动量</a:t>
            </a:r>
            <a:r>
              <a:rPr lang="en-US" altLang="zh-CN" sz="1400" b="0" dirty="0">
                <a:ea typeface="黑体" panose="02010609060101010101" pitchFamily="49" charset="-122"/>
                <a:cs typeface="Times New Roman" panose="02020603050405020304" pitchFamily="18" charset="0"/>
                <a:sym typeface="+mn-ea"/>
              </a:rPr>
              <a:t>/</a:t>
            </a:r>
            <a:r>
              <a:rPr lang="zh-CN" altLang="en-US" sz="1400" b="0" dirty="0">
                <a:ea typeface="黑体" panose="02010609060101010101" pitchFamily="49" charset="-122"/>
                <a:cs typeface="Times New Roman" panose="02020603050405020304" pitchFamily="18" charset="0"/>
                <a:sym typeface="+mn-ea"/>
              </a:rPr>
              <a:t>坐标计算不同粒子假设下的光子击中位置</a:t>
            </a:r>
            <a:r>
              <a:rPr lang="en-US" altLang="zh-CN" sz="1400" b="0" dirty="0">
                <a:ea typeface="黑体" panose="02010609060101010101" pitchFamily="49" charset="-122"/>
                <a:cs typeface="Times New Roman" panose="02020603050405020304" pitchFamily="18" charset="0"/>
                <a:sym typeface="+mn-ea"/>
              </a:rPr>
              <a:t>pdf</a:t>
            </a:r>
          </a:p>
          <a:p>
            <a:r>
              <a:rPr lang="zh-CN" altLang="en-US" sz="1400" dirty="0">
                <a:sym typeface="+mn-ea"/>
              </a:rPr>
              <a:t>根据</a:t>
            </a:r>
            <a:r>
              <a:rPr lang="en-US" altLang="zh-CN" sz="1400" dirty="0">
                <a:sym typeface="+mn-ea"/>
              </a:rPr>
              <a:t>pdf</a:t>
            </a:r>
            <a:r>
              <a:rPr lang="zh-CN" altLang="en-US" sz="1400" dirty="0">
                <a:sym typeface="+mn-ea"/>
              </a:rPr>
              <a:t>构造似然函数，并计算实际击中位置的似然函数值</a:t>
            </a:r>
            <a:endParaRPr lang="en-US" altLang="zh-CN" sz="1400" dirty="0">
              <a:sym typeface="+mn-ea"/>
            </a:endParaRPr>
          </a:p>
          <a:p>
            <a:r>
              <a:rPr lang="zh-CN" altLang="en-US" sz="1400" b="0" dirty="0">
                <a:ea typeface="黑体" panose="02010609060101010101" pitchFamily="49" charset="-122"/>
                <a:cs typeface="Times New Roman" panose="02020603050405020304" pitchFamily="18" charset="0"/>
                <a:sym typeface="+mn-ea"/>
              </a:rPr>
              <a:t>比较不同假设下的似然函数值，进而鉴别粒子种类</a:t>
            </a:r>
            <a:endParaRPr lang="zh-CN" altLang="en-US" dirty="0"/>
          </a:p>
        </p:txBody>
      </p:sp>
      <p:sp>
        <p:nvSpPr>
          <p:cNvPr id="4" name="灯片编号占位符 3">
            <a:extLst>
              <a:ext uri="{FF2B5EF4-FFF2-40B4-BE49-F238E27FC236}">
                <a16:creationId xmlns:a16="http://schemas.microsoft.com/office/drawing/2014/main" id="{AC63642E-E8EA-36F0-F47E-7B666819AC31}"/>
              </a:ext>
            </a:extLst>
          </p:cNvPr>
          <p:cNvSpPr>
            <a:spLocks noGrp="1"/>
          </p:cNvSpPr>
          <p:nvPr>
            <p:ph type="sldNum" sz="quarter" idx="12"/>
          </p:nvPr>
        </p:nvSpPr>
        <p:spPr/>
        <p:txBody>
          <a:bodyPr/>
          <a:lstStyle/>
          <a:p>
            <a:fld id="{B868A996-D89B-40E8-B2C1-E0E001F46DB0}" type="slidenum">
              <a:rPr lang="zh-CN" altLang="en-US" smtClean="0"/>
              <a:pPr/>
              <a:t>7</a:t>
            </a:fld>
            <a:endParaRPr lang="zh-CN" altLang="en-US"/>
          </a:p>
        </p:txBody>
      </p:sp>
      <p:grpSp>
        <p:nvGrpSpPr>
          <p:cNvPr id="5" name="组合 4">
            <a:extLst>
              <a:ext uri="{FF2B5EF4-FFF2-40B4-BE49-F238E27FC236}">
                <a16:creationId xmlns:a16="http://schemas.microsoft.com/office/drawing/2014/main" id="{A6635A5C-694B-F68D-C346-35FBC34EAFEE}"/>
              </a:ext>
            </a:extLst>
          </p:cNvPr>
          <p:cNvGrpSpPr/>
          <p:nvPr/>
        </p:nvGrpSpPr>
        <p:grpSpPr>
          <a:xfrm>
            <a:off x="3767620" y="2787627"/>
            <a:ext cx="4995064" cy="1769391"/>
            <a:chOff x="2626360" y="2199957"/>
            <a:chExt cx="6939280" cy="2458086"/>
          </a:xfrm>
        </p:grpSpPr>
        <p:pic>
          <p:nvPicPr>
            <p:cNvPr id="6" name="图片 5">
              <a:extLst>
                <a:ext uri="{FF2B5EF4-FFF2-40B4-BE49-F238E27FC236}">
                  <a16:creationId xmlns:a16="http://schemas.microsoft.com/office/drawing/2014/main" id="{25E671A1-6129-8DA6-57C4-5D90F79DFDC4}"/>
                </a:ext>
              </a:extLst>
            </p:cNvPr>
            <p:cNvPicPr>
              <a:picLocks noChangeAspect="1"/>
            </p:cNvPicPr>
            <p:nvPr/>
          </p:nvPicPr>
          <p:blipFill>
            <a:blip r:embed="rId2"/>
            <a:stretch>
              <a:fillRect/>
            </a:stretch>
          </p:blipFill>
          <p:spPr>
            <a:xfrm>
              <a:off x="2673351" y="2199957"/>
              <a:ext cx="6892289" cy="1256029"/>
            </a:xfrm>
            <a:prstGeom prst="rect">
              <a:avLst/>
            </a:prstGeom>
          </p:spPr>
        </p:pic>
        <p:pic>
          <p:nvPicPr>
            <p:cNvPr id="7" name="图片 6">
              <a:extLst>
                <a:ext uri="{FF2B5EF4-FFF2-40B4-BE49-F238E27FC236}">
                  <a16:creationId xmlns:a16="http://schemas.microsoft.com/office/drawing/2014/main" id="{A257EEA5-E677-528F-B5B1-2380F7656002}"/>
                </a:ext>
              </a:extLst>
            </p:cNvPr>
            <p:cNvPicPr>
              <a:picLocks noChangeAspect="1"/>
            </p:cNvPicPr>
            <p:nvPr/>
          </p:nvPicPr>
          <p:blipFill>
            <a:blip r:embed="rId3"/>
            <a:stretch>
              <a:fillRect/>
            </a:stretch>
          </p:blipFill>
          <p:spPr>
            <a:xfrm>
              <a:off x="2626360" y="3455988"/>
              <a:ext cx="6939280" cy="1202055"/>
            </a:xfrm>
            <a:prstGeom prst="rect">
              <a:avLst/>
            </a:prstGeom>
            <a:ln>
              <a:noFill/>
            </a:ln>
            <a:effectLst/>
          </p:spPr>
        </p:pic>
        <p:sp>
          <p:nvSpPr>
            <p:cNvPr id="8" name="文本框 2">
              <a:extLst>
                <a:ext uri="{FF2B5EF4-FFF2-40B4-BE49-F238E27FC236}">
                  <a16:creationId xmlns:a16="http://schemas.microsoft.com/office/drawing/2014/main" id="{635B8858-9310-CC9E-A612-3DC4BF247660}"/>
                </a:ext>
              </a:extLst>
            </p:cNvPr>
            <p:cNvSpPr txBox="1"/>
            <p:nvPr/>
          </p:nvSpPr>
          <p:spPr>
            <a:xfrm>
              <a:off x="3520440" y="2386648"/>
              <a:ext cx="981075" cy="841375"/>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base">
                <a:lnSpc>
                  <a:spcPct val="110000"/>
                </a:lnSpc>
                <a:spcBef>
                  <a:spcPct val="20000"/>
                </a:spcBef>
                <a:spcAft>
                  <a:spcPct val="0"/>
                </a:spcAft>
                <a:buClr>
                  <a:srgbClr val="7030A0"/>
                </a:buClr>
                <a:buFont typeface="Wingdings 2" panose="05020102010507070707" pitchFamily="18" charset="2"/>
                <a:buNone/>
              </a:pPr>
              <a:r>
                <a:rPr lang="zh-CN" altLang="en-US" sz="1050" b="1" dirty="0">
                  <a:latin typeface="Times New Roman" panose="02020603050405020304" pitchFamily="18" charset="0"/>
                  <a:ea typeface="微软雅黑" panose="020B0503020204020204" charset="-122"/>
                  <a:cs typeface="Times New Roman" panose="02020603050405020304" pitchFamily="18" charset="0"/>
                </a:rPr>
                <a:t>θ</a:t>
              </a:r>
              <a:r>
                <a:rPr lang="en-US" altLang="zh-CN" sz="1050" b="1" dirty="0">
                  <a:latin typeface="Times New Roman" panose="02020603050405020304" pitchFamily="18" charset="0"/>
                  <a:ea typeface="微软雅黑" panose="020B0503020204020204" charset="-122"/>
                  <a:cs typeface="Times New Roman" panose="02020603050405020304" pitchFamily="18" charset="0"/>
                </a:rPr>
                <a:t>=90</a:t>
              </a:r>
              <a:r>
                <a:rPr lang="zh-CN" altLang="en-US" sz="1050" b="1" dirty="0">
                  <a:latin typeface="Times New Roman" panose="02020603050405020304" pitchFamily="18" charset="0"/>
                  <a:ea typeface="微软雅黑" panose="020B0503020204020204" charset="-122"/>
                  <a:cs typeface="Times New Roman" panose="02020603050405020304" pitchFamily="18" charset="0"/>
                </a:rPr>
                <a:t>°</a:t>
              </a:r>
            </a:p>
            <a:p>
              <a:pPr indent="0" fontAlgn="base">
                <a:lnSpc>
                  <a:spcPct val="110000"/>
                </a:lnSpc>
                <a:spcBef>
                  <a:spcPct val="20000"/>
                </a:spcBef>
                <a:spcAft>
                  <a:spcPct val="0"/>
                </a:spcAft>
                <a:buClr>
                  <a:srgbClr val="7030A0"/>
                </a:buClr>
                <a:buFont typeface="Wingdings 2" panose="05020102010507070707" pitchFamily="18" charset="2"/>
                <a:buNone/>
              </a:pPr>
              <a:r>
                <a:rPr lang="en-US" altLang="zh-CN" sz="1050" b="1" dirty="0">
                  <a:latin typeface="Times New Roman" panose="02020603050405020304" pitchFamily="18" charset="0"/>
                  <a:ea typeface="微软雅黑" panose="020B0503020204020204" charset="-122"/>
                  <a:cs typeface="Times New Roman" panose="02020603050405020304" pitchFamily="18" charset="0"/>
                </a:rPr>
                <a:t>2GeV/c</a:t>
              </a:r>
            </a:p>
          </p:txBody>
        </p:sp>
        <p:pic>
          <p:nvPicPr>
            <p:cNvPr id="9" name="图片 8" descr="bec521eba05ebfbec71565adf71bc7f">
              <a:extLst>
                <a:ext uri="{FF2B5EF4-FFF2-40B4-BE49-F238E27FC236}">
                  <a16:creationId xmlns:a16="http://schemas.microsoft.com/office/drawing/2014/main" id="{344E18E9-F8FA-1EB8-F786-39B5F240CD19}"/>
                </a:ext>
              </a:extLst>
            </p:cNvPr>
            <p:cNvPicPr>
              <a:picLocks noChangeAspect="1"/>
            </p:cNvPicPr>
            <p:nvPr/>
          </p:nvPicPr>
          <p:blipFill>
            <a:blip r:embed="rId4"/>
            <a:stretch>
              <a:fillRect/>
            </a:stretch>
          </p:blipFill>
          <p:spPr>
            <a:xfrm>
              <a:off x="7440295" y="2246948"/>
              <a:ext cx="590550" cy="529590"/>
            </a:xfrm>
            <a:prstGeom prst="rect">
              <a:avLst/>
            </a:prstGeom>
          </p:spPr>
        </p:pic>
        <p:pic>
          <p:nvPicPr>
            <p:cNvPr id="10" name="图片 9" descr="bec521eba05ebfbec71565adf71bc7f">
              <a:extLst>
                <a:ext uri="{FF2B5EF4-FFF2-40B4-BE49-F238E27FC236}">
                  <a16:creationId xmlns:a16="http://schemas.microsoft.com/office/drawing/2014/main" id="{AD0BD6A5-9993-43BD-5F45-AE42C4B9BEFC}"/>
                </a:ext>
              </a:extLst>
            </p:cNvPr>
            <p:cNvPicPr>
              <a:picLocks noChangeAspect="1"/>
            </p:cNvPicPr>
            <p:nvPr/>
          </p:nvPicPr>
          <p:blipFill>
            <a:blip r:embed="rId4"/>
            <a:stretch>
              <a:fillRect/>
            </a:stretch>
          </p:blipFill>
          <p:spPr>
            <a:xfrm>
              <a:off x="7440295" y="3514408"/>
              <a:ext cx="590550" cy="529590"/>
            </a:xfrm>
            <a:prstGeom prst="rect">
              <a:avLst/>
            </a:prstGeom>
          </p:spPr>
        </p:pic>
        <p:sp>
          <p:nvSpPr>
            <p:cNvPr id="11" name="文本框 17">
              <a:extLst>
                <a:ext uri="{FF2B5EF4-FFF2-40B4-BE49-F238E27FC236}">
                  <a16:creationId xmlns:a16="http://schemas.microsoft.com/office/drawing/2014/main" id="{451BE605-70B1-4509-EA8F-18E8D2C6EBF4}"/>
                </a:ext>
              </a:extLst>
            </p:cNvPr>
            <p:cNvSpPr txBox="1"/>
            <p:nvPr/>
          </p:nvSpPr>
          <p:spPr>
            <a:xfrm>
              <a:off x="3520440" y="3563303"/>
              <a:ext cx="981075" cy="841375"/>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base">
                <a:lnSpc>
                  <a:spcPct val="110000"/>
                </a:lnSpc>
                <a:spcBef>
                  <a:spcPct val="20000"/>
                </a:spcBef>
                <a:spcAft>
                  <a:spcPct val="0"/>
                </a:spcAft>
                <a:buClr>
                  <a:srgbClr val="7030A0"/>
                </a:buClr>
                <a:buFont typeface="Wingdings 2" panose="05020102010507070707" pitchFamily="18" charset="2"/>
                <a:buNone/>
              </a:pPr>
              <a:r>
                <a:rPr lang="zh-CN" altLang="en-US" sz="1050" b="1" dirty="0">
                  <a:latin typeface="Times New Roman" panose="02020603050405020304" pitchFamily="18" charset="0"/>
                  <a:ea typeface="微软雅黑" panose="020B0503020204020204" charset="-122"/>
                  <a:cs typeface="Times New Roman" panose="02020603050405020304" pitchFamily="18" charset="0"/>
                </a:rPr>
                <a:t>θ</a:t>
              </a:r>
              <a:r>
                <a:rPr lang="en-US" altLang="zh-CN" sz="1050" b="1" dirty="0">
                  <a:latin typeface="Times New Roman" panose="02020603050405020304" pitchFamily="18" charset="0"/>
                  <a:ea typeface="微软雅黑" panose="020B0503020204020204" charset="-122"/>
                  <a:cs typeface="Times New Roman" panose="02020603050405020304" pitchFamily="18" charset="0"/>
                </a:rPr>
                <a:t>=45</a:t>
              </a:r>
              <a:r>
                <a:rPr lang="zh-CN" altLang="en-US" sz="1050" b="1" dirty="0">
                  <a:latin typeface="Times New Roman" panose="02020603050405020304" pitchFamily="18" charset="0"/>
                  <a:ea typeface="微软雅黑" panose="020B0503020204020204" charset="-122"/>
                  <a:cs typeface="Times New Roman" panose="02020603050405020304" pitchFamily="18" charset="0"/>
                </a:rPr>
                <a:t>°</a:t>
              </a:r>
            </a:p>
            <a:p>
              <a:pPr indent="0" fontAlgn="base">
                <a:lnSpc>
                  <a:spcPct val="110000"/>
                </a:lnSpc>
                <a:spcBef>
                  <a:spcPct val="20000"/>
                </a:spcBef>
                <a:spcAft>
                  <a:spcPct val="0"/>
                </a:spcAft>
                <a:buClr>
                  <a:srgbClr val="7030A0"/>
                </a:buClr>
                <a:buFont typeface="Wingdings 2" panose="05020102010507070707" pitchFamily="18" charset="2"/>
                <a:buNone/>
              </a:pPr>
              <a:r>
                <a:rPr lang="en-US" altLang="zh-CN" sz="1050" b="1" dirty="0">
                  <a:latin typeface="Times New Roman" panose="02020603050405020304" pitchFamily="18" charset="0"/>
                  <a:ea typeface="微软雅黑" panose="020B0503020204020204" charset="-122"/>
                  <a:cs typeface="Times New Roman" panose="02020603050405020304" pitchFamily="18" charset="0"/>
                </a:rPr>
                <a:t>2GeV/c</a:t>
              </a:r>
            </a:p>
          </p:txBody>
        </p:sp>
      </p:grpSp>
      <p:pic>
        <p:nvPicPr>
          <p:cNvPr id="13" name="图片 12" descr="CherenkovDistribution">
            <a:extLst>
              <a:ext uri="{FF2B5EF4-FFF2-40B4-BE49-F238E27FC236}">
                <a16:creationId xmlns:a16="http://schemas.microsoft.com/office/drawing/2014/main" id="{FDA66240-A5F1-7E26-0403-1D8BF4C34C16}"/>
              </a:ext>
            </a:extLst>
          </p:cNvPr>
          <p:cNvPicPr>
            <a:picLocks noChangeAspect="1"/>
          </p:cNvPicPr>
          <p:nvPr/>
        </p:nvPicPr>
        <p:blipFill>
          <a:blip r:embed="rId5"/>
          <a:stretch>
            <a:fillRect/>
          </a:stretch>
        </p:blipFill>
        <p:spPr>
          <a:xfrm>
            <a:off x="5940152" y="609989"/>
            <a:ext cx="2046648" cy="2053971"/>
          </a:xfrm>
          <a:prstGeom prst="rect">
            <a:avLst/>
          </a:prstGeom>
        </p:spPr>
      </p:pic>
      <p:pic>
        <p:nvPicPr>
          <p:cNvPr id="15" name="图片 14">
            <a:extLst>
              <a:ext uri="{FF2B5EF4-FFF2-40B4-BE49-F238E27FC236}">
                <a16:creationId xmlns:a16="http://schemas.microsoft.com/office/drawing/2014/main" id="{408FB5E0-E901-0BDD-4773-A567B549F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616" y="2527275"/>
            <a:ext cx="1993588" cy="2156542"/>
          </a:xfrm>
          <a:prstGeom prst="rect">
            <a:avLst/>
          </a:prstGeom>
        </p:spPr>
      </p:pic>
    </p:spTree>
    <p:extLst>
      <p:ext uri="{BB962C8B-B14F-4D97-AF65-F5344CB8AC3E}">
        <p14:creationId xmlns:p14="http://schemas.microsoft.com/office/powerpoint/2010/main" val="177063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491005-548B-7AB5-A70B-0687EBF164F2}"/>
              </a:ext>
            </a:extLst>
          </p:cNvPr>
          <p:cNvSpPr>
            <a:spLocks noGrp="1"/>
          </p:cNvSpPr>
          <p:nvPr>
            <p:ph type="title"/>
          </p:nvPr>
        </p:nvSpPr>
        <p:spPr/>
        <p:txBody>
          <a:bodyPr/>
          <a:lstStyle/>
          <a:p>
            <a:r>
              <a:rPr lang="zh-CN" altLang="en-US" dirty="0"/>
              <a:t>鉴别能力预期</a:t>
            </a:r>
          </a:p>
        </p:txBody>
      </p:sp>
      <p:sp>
        <p:nvSpPr>
          <p:cNvPr id="3" name="内容占位符 2">
            <a:extLst>
              <a:ext uri="{FF2B5EF4-FFF2-40B4-BE49-F238E27FC236}">
                <a16:creationId xmlns:a16="http://schemas.microsoft.com/office/drawing/2014/main" id="{29821C64-557A-5B2C-F50B-1527F2523D91}"/>
              </a:ext>
            </a:extLst>
          </p:cNvPr>
          <p:cNvSpPr>
            <a:spLocks noGrp="1"/>
          </p:cNvSpPr>
          <p:nvPr>
            <p:ph idx="1"/>
          </p:nvPr>
        </p:nvSpPr>
        <p:spPr>
          <a:xfrm>
            <a:off x="457200" y="1203598"/>
            <a:ext cx="3584814" cy="3394472"/>
          </a:xfrm>
        </p:spPr>
        <p:txBody>
          <a:bodyPr/>
          <a:lstStyle/>
          <a:p>
            <a:r>
              <a:rPr lang="zh-CN" altLang="en-US" dirty="0"/>
              <a:t>在</a:t>
            </a:r>
            <a:r>
              <a:rPr lang="en-US" altLang="zh-CN" dirty="0"/>
              <a:t>OSCAR</a:t>
            </a:r>
            <a:r>
              <a:rPr lang="zh-CN" altLang="en-US" dirty="0"/>
              <a:t>框架下全模拟</a:t>
            </a:r>
          </a:p>
          <a:p>
            <a:pPr lvl="1"/>
            <a:r>
              <a:rPr lang="zh-CN" altLang="en-US" dirty="0"/>
              <a:t>使用实时</a:t>
            </a:r>
            <a:r>
              <a:rPr lang="en-US" altLang="zh-CN" dirty="0"/>
              <a:t>pdf</a:t>
            </a:r>
            <a:r>
              <a:rPr lang="zh-CN" altLang="en-US" dirty="0"/>
              <a:t>算法，考虑了内层探测器的物质效应</a:t>
            </a:r>
          </a:p>
          <a:p>
            <a:pPr lvl="1"/>
            <a:r>
              <a:rPr lang="zh-CN" altLang="en-US" dirty="0"/>
              <a:t>扫描不同动量</a:t>
            </a:r>
            <a:r>
              <a:rPr lang="en-US" altLang="zh-CN" dirty="0"/>
              <a:t>/</a:t>
            </a:r>
            <a:r>
              <a:rPr lang="zh-CN" altLang="en-US" dirty="0"/>
              <a:t>角度的𝜋</a:t>
            </a:r>
            <a:r>
              <a:rPr lang="en-US" altLang="zh-CN" dirty="0"/>
              <a:t>/</a:t>
            </a:r>
            <a:r>
              <a:rPr lang="zh-CN" altLang="en-US" dirty="0"/>
              <a:t>𝐾，模拟单径迹入射情况</a:t>
            </a:r>
          </a:p>
          <a:p>
            <a:pPr lvl="2"/>
            <a:r>
              <a:rPr lang="zh-CN" altLang="en-US" dirty="0"/>
              <a:t>→ 𝑃 ∈ </a:t>
            </a:r>
            <a:r>
              <a:rPr lang="en-US" altLang="zh-CN" dirty="0"/>
              <a:t>(0.2 </a:t>
            </a:r>
            <a:r>
              <a:rPr lang="zh-CN" altLang="en-US" dirty="0"/>
              <a:t>𝐺𝑒𝑉</a:t>
            </a:r>
            <a:r>
              <a:rPr lang="en-US" altLang="zh-CN" dirty="0"/>
              <a:t>/</a:t>
            </a:r>
            <a:r>
              <a:rPr lang="zh-CN" altLang="en-US" dirty="0"/>
              <a:t>𝑐</a:t>
            </a:r>
            <a:r>
              <a:rPr lang="en-US" altLang="zh-CN" dirty="0"/>
              <a:t>, 2.4 </a:t>
            </a:r>
            <a:r>
              <a:rPr lang="zh-CN" altLang="en-US" dirty="0"/>
              <a:t>𝐺𝑒𝑉</a:t>
            </a:r>
            <a:r>
              <a:rPr lang="en-US" altLang="zh-CN" dirty="0"/>
              <a:t>/</a:t>
            </a:r>
            <a:r>
              <a:rPr lang="zh-CN" altLang="en-US" dirty="0"/>
              <a:t>𝑐</a:t>
            </a:r>
            <a:r>
              <a:rPr lang="en-US" altLang="zh-CN" dirty="0"/>
              <a:t>)</a:t>
            </a:r>
          </a:p>
          <a:p>
            <a:pPr lvl="2"/>
            <a:r>
              <a:rPr lang="en-US" altLang="zh-CN" dirty="0"/>
              <a:t>→ </a:t>
            </a:r>
            <a:r>
              <a:rPr lang="zh-CN" altLang="en-US" dirty="0"/>
              <a:t>𝜃 ∈ </a:t>
            </a:r>
            <a:r>
              <a:rPr lang="en-US" altLang="zh-CN" dirty="0"/>
              <a:t>(36°,  90°)</a:t>
            </a:r>
            <a:r>
              <a:rPr lang="zh-CN" altLang="en-US" dirty="0"/>
              <a:t>，𝜙随机抽样       </a:t>
            </a:r>
            <a:r>
              <a:rPr lang="en-US" altLang="zh-CN" dirty="0"/>
              <a:t>0°~ 360°</a:t>
            </a:r>
            <a:endParaRPr lang="zh-CN" altLang="en-US" dirty="0"/>
          </a:p>
        </p:txBody>
      </p:sp>
      <p:sp>
        <p:nvSpPr>
          <p:cNvPr id="4" name="灯片编号占位符 3">
            <a:extLst>
              <a:ext uri="{FF2B5EF4-FFF2-40B4-BE49-F238E27FC236}">
                <a16:creationId xmlns:a16="http://schemas.microsoft.com/office/drawing/2014/main" id="{B23E788B-0F26-3156-832B-5BD6A47D4FDC}"/>
              </a:ext>
            </a:extLst>
          </p:cNvPr>
          <p:cNvSpPr>
            <a:spLocks noGrp="1"/>
          </p:cNvSpPr>
          <p:nvPr>
            <p:ph type="sldNum" sz="quarter" idx="12"/>
          </p:nvPr>
        </p:nvSpPr>
        <p:spPr/>
        <p:txBody>
          <a:bodyPr/>
          <a:lstStyle/>
          <a:p>
            <a:fld id="{B868A996-D89B-40E8-B2C1-E0E001F46DB0}" type="slidenum">
              <a:rPr lang="zh-CN" altLang="en-US" smtClean="0"/>
              <a:pPr/>
              <a:t>8</a:t>
            </a:fld>
            <a:endParaRPr lang="zh-CN" altLang="en-US"/>
          </a:p>
        </p:txBody>
      </p:sp>
      <p:pic>
        <p:nvPicPr>
          <p:cNvPr id="5" name="图片 4">
            <a:extLst>
              <a:ext uri="{FF2B5EF4-FFF2-40B4-BE49-F238E27FC236}">
                <a16:creationId xmlns:a16="http://schemas.microsoft.com/office/drawing/2014/main" id="{2CC079EB-DD26-68F7-823D-7E76A71A2F29}"/>
              </a:ext>
            </a:extLst>
          </p:cNvPr>
          <p:cNvPicPr>
            <a:picLocks noChangeAspect="1"/>
          </p:cNvPicPr>
          <p:nvPr/>
        </p:nvPicPr>
        <p:blipFill rotWithShape="1">
          <a:blip r:embed="rId3"/>
          <a:srcRect l="2288"/>
          <a:stretch>
            <a:fillRect/>
          </a:stretch>
        </p:blipFill>
        <p:spPr>
          <a:xfrm>
            <a:off x="4042014" y="1144083"/>
            <a:ext cx="4948404" cy="2705501"/>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2918F728-B015-D0B0-24AC-1FD93DCED01D}"/>
                  </a:ext>
                </a:extLst>
              </p:cNvPr>
              <p:cNvSpPr txBox="1"/>
              <p:nvPr/>
            </p:nvSpPr>
            <p:spPr>
              <a:xfrm>
                <a:off x="4230216" y="4011910"/>
                <a:ext cx="4572000" cy="492443"/>
              </a:xfrm>
              <a:prstGeom prst="rect">
                <a:avLst/>
              </a:prstGeom>
              <a:noFill/>
            </p:spPr>
            <p:txBody>
              <a:bodyPr wrap="square">
                <a:spAutoFit/>
              </a:bodyPr>
              <a:lstStyle/>
              <a:p>
                <a:pPr algn="ctr"/>
                <a14:m>
                  <m:oMath xmlns:m="http://schemas.openxmlformats.org/officeDocument/2006/math">
                    <m:r>
                      <a:rPr lang="en-US" altLang="zh-CN" sz="1400" b="1" i="1" smtClean="0">
                        <a:latin typeface="Cambria Math" panose="02040503050406030204" pitchFamily="18" charset="0"/>
                        <a:ea typeface="黑体" panose="02010609060101010101" pitchFamily="49" charset="-122"/>
                        <a:cs typeface="Times New Roman" panose="02020603050405020304" pitchFamily="18" charset="0"/>
                        <a:sym typeface="+mn-ea"/>
                      </a:rPr>
                      <m:t>𝝅</m:t>
                    </m:r>
                  </m:oMath>
                </a14:m>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的</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rPr>
                  <a:t>PID</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sym typeface="+mn-ea"/>
                  </a:rPr>
                  <a:t>效率</a:t>
                </a:r>
                <a:endParaRPr lang="en-US" altLang="zh-CN" sz="14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gn="ctr"/>
                <a:r>
                  <a:rPr lang="zh-CN" altLang="en-US" sz="1100" dirty="0">
                    <a:latin typeface="Times New Roman" panose="02020603050405020304" pitchFamily="18" charset="0"/>
                    <a:ea typeface="黑体" panose="02010609060101010101" pitchFamily="49" charset="-122"/>
                    <a:cs typeface="Times New Roman" panose="02020603050405020304" pitchFamily="18" charset="0"/>
                    <a:sym typeface="+mn-ea"/>
                  </a:rPr>
                  <a:t>固定</a:t>
                </a:r>
                <a:r>
                  <a:rPr lang="en-US" altLang="zh-CN" sz="1100" dirty="0">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sz="1100" dirty="0">
                    <a:latin typeface="Times New Roman" panose="02020603050405020304" pitchFamily="18" charset="0"/>
                    <a:ea typeface="黑体" panose="02010609060101010101" pitchFamily="49" charset="-122"/>
                    <a:cs typeface="Times New Roman" panose="02020603050405020304" pitchFamily="18" charset="0"/>
                    <a:sym typeface="+mn-ea"/>
                  </a:rPr>
                  <a:t>误鉴别率</a:t>
                </a:r>
                <a:endParaRPr lang="en-US" altLang="zh-CN" sz="11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mc:Choice>
        <mc:Fallback xmlns="">
          <p:sp>
            <p:nvSpPr>
              <p:cNvPr id="8" name="文本框 7">
                <a:extLst>
                  <a:ext uri="{FF2B5EF4-FFF2-40B4-BE49-F238E27FC236}">
                    <a16:creationId xmlns:a16="http://schemas.microsoft.com/office/drawing/2014/main" id="{2918F728-B015-D0B0-24AC-1FD93DCED01D}"/>
                  </a:ext>
                </a:extLst>
              </p:cNvPr>
              <p:cNvSpPr txBox="1">
                <a:spLocks noRot="1" noChangeAspect="1" noMove="1" noResize="1" noEditPoints="1" noAdjustHandles="1" noChangeArrowheads="1" noChangeShapeType="1" noTextEdit="1"/>
              </p:cNvSpPr>
              <p:nvPr/>
            </p:nvSpPr>
            <p:spPr>
              <a:xfrm>
                <a:off x="4230216" y="4011910"/>
                <a:ext cx="4572000" cy="492443"/>
              </a:xfrm>
              <a:prstGeom prst="rect">
                <a:avLst/>
              </a:prstGeom>
              <a:blipFill>
                <a:blip r:embed="rId4"/>
                <a:stretch>
                  <a:fillRect t="-3704" b="-49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6608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AD961-D764-554A-61FB-1B17C02CFF07}"/>
              </a:ext>
            </a:extLst>
          </p:cNvPr>
          <p:cNvSpPr>
            <a:spLocks noGrp="1"/>
          </p:cNvSpPr>
          <p:nvPr>
            <p:ph type="title"/>
          </p:nvPr>
        </p:nvSpPr>
        <p:spPr/>
        <p:txBody>
          <a:bodyPr/>
          <a:lstStyle/>
          <a:p>
            <a:r>
              <a:rPr lang="zh-CN" altLang="en-US" dirty="0"/>
              <a:t>辐射体 </a:t>
            </a:r>
            <a:r>
              <a:rPr lang="en-US" altLang="zh-CN" dirty="0"/>
              <a:t>( C</a:t>
            </a:r>
            <a:r>
              <a:rPr lang="en-US" altLang="zh-CN" baseline="-25000" dirty="0"/>
              <a:t>6</a:t>
            </a:r>
            <a:r>
              <a:rPr lang="en-US" altLang="zh-CN" dirty="0"/>
              <a:t>F</a:t>
            </a:r>
            <a:r>
              <a:rPr lang="en-US" altLang="zh-CN" baseline="-25000" dirty="0"/>
              <a:t>14 </a:t>
            </a:r>
            <a:r>
              <a:rPr lang="en-US" altLang="zh-CN" dirty="0"/>
              <a:t>) </a:t>
            </a:r>
            <a:r>
              <a:rPr lang="zh-CN" altLang="en-US" dirty="0"/>
              <a:t>改进与纯化</a:t>
            </a:r>
          </a:p>
        </p:txBody>
      </p:sp>
      <p:sp>
        <p:nvSpPr>
          <p:cNvPr id="3" name="内容占位符 2">
            <a:extLst>
              <a:ext uri="{FF2B5EF4-FFF2-40B4-BE49-F238E27FC236}">
                <a16:creationId xmlns:a16="http://schemas.microsoft.com/office/drawing/2014/main" id="{F4C6C673-4F5B-EAFC-E5B4-77F6B907209A}"/>
              </a:ext>
            </a:extLst>
          </p:cNvPr>
          <p:cNvSpPr>
            <a:spLocks noGrp="1"/>
          </p:cNvSpPr>
          <p:nvPr>
            <p:ph idx="1"/>
          </p:nvPr>
        </p:nvSpPr>
        <p:spPr>
          <a:xfrm>
            <a:off x="457200" y="1203598"/>
            <a:ext cx="4546848" cy="3394472"/>
          </a:xfrm>
        </p:spPr>
        <p:txBody>
          <a:bodyPr/>
          <a:lstStyle/>
          <a:p>
            <a:r>
              <a:rPr lang="zh-CN" altLang="en-US" sz="1400" dirty="0"/>
              <a:t>探测器灵敏区间为</a:t>
            </a:r>
            <a:r>
              <a:rPr lang="en-US" altLang="zh-CN" sz="1400" dirty="0"/>
              <a:t>180nm</a:t>
            </a:r>
            <a:r>
              <a:rPr lang="zh-CN" altLang="en-US" sz="1400" dirty="0"/>
              <a:t>左右真空紫外光，易被各种物质吸收</a:t>
            </a:r>
            <a:endParaRPr lang="en-US" altLang="zh-CN" sz="1400" dirty="0"/>
          </a:p>
          <a:p>
            <a:r>
              <a:rPr lang="en-US" altLang="zh-CN" sz="1400" dirty="0"/>
              <a:t>C</a:t>
            </a:r>
            <a:r>
              <a:rPr lang="en-US" altLang="zh-CN" sz="1400" baseline="-25000" dirty="0"/>
              <a:t>6</a:t>
            </a:r>
            <a:r>
              <a:rPr lang="en-US" altLang="zh-CN" sz="1400" dirty="0"/>
              <a:t>F</a:t>
            </a:r>
            <a:r>
              <a:rPr lang="en-US" altLang="zh-CN" sz="1400" baseline="-25000" dirty="0"/>
              <a:t>14</a:t>
            </a:r>
            <a:r>
              <a:rPr lang="zh-CN" altLang="en-US" sz="1400" dirty="0"/>
              <a:t>易于溶解水和氧气→需要进行纯化</a:t>
            </a:r>
            <a:endParaRPr lang="en-US" altLang="zh-CN" sz="1400" dirty="0"/>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化工厂家从未关注这一透过率参数，因而该参数控制不稳定</a:t>
            </a: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气质分析发现即使纯度超过</a:t>
            </a:r>
            <a:r>
              <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99%</a:t>
            </a: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的样品也不一定合格</a:t>
            </a:r>
            <a:endParaRPr lang="en-US" altLang="zh-CN" sz="1400" dirty="0"/>
          </a:p>
        </p:txBody>
      </p:sp>
      <p:sp>
        <p:nvSpPr>
          <p:cNvPr id="4" name="灯片编号占位符 3">
            <a:extLst>
              <a:ext uri="{FF2B5EF4-FFF2-40B4-BE49-F238E27FC236}">
                <a16:creationId xmlns:a16="http://schemas.microsoft.com/office/drawing/2014/main" id="{FE859E8A-BD24-D3F8-E1C9-783BD068D1C5}"/>
              </a:ext>
            </a:extLst>
          </p:cNvPr>
          <p:cNvSpPr>
            <a:spLocks noGrp="1"/>
          </p:cNvSpPr>
          <p:nvPr>
            <p:ph type="sldNum" sz="quarter" idx="12"/>
          </p:nvPr>
        </p:nvSpPr>
        <p:spPr/>
        <p:txBody>
          <a:bodyPr/>
          <a:lstStyle/>
          <a:p>
            <a:fld id="{B868A996-D89B-40E8-B2C1-E0E001F46DB0}" type="slidenum">
              <a:rPr lang="zh-CN" altLang="en-US" smtClean="0"/>
              <a:pPr/>
              <a:t>9</a:t>
            </a:fld>
            <a:endParaRPr lang="zh-CN" altLang="en-US"/>
          </a:p>
        </p:txBody>
      </p:sp>
      <p:pic>
        <p:nvPicPr>
          <p:cNvPr id="7" name="内容占位符 11">
            <a:extLst>
              <a:ext uri="{FF2B5EF4-FFF2-40B4-BE49-F238E27FC236}">
                <a16:creationId xmlns:a16="http://schemas.microsoft.com/office/drawing/2014/main" id="{EB2EF35F-ED29-CBD0-F55D-B175C3FC4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774" y="2820530"/>
            <a:ext cx="2448272" cy="1836205"/>
          </a:xfrm>
          <a:prstGeom prst="rect">
            <a:avLst/>
          </a:prstGeom>
        </p:spPr>
      </p:pic>
      <p:sp>
        <p:nvSpPr>
          <p:cNvPr id="8" name="文本框 7">
            <a:extLst>
              <a:ext uri="{FF2B5EF4-FFF2-40B4-BE49-F238E27FC236}">
                <a16:creationId xmlns:a16="http://schemas.microsoft.com/office/drawing/2014/main" id="{726BEB08-0474-944F-1AC5-19939DE8CCFC}"/>
              </a:ext>
            </a:extLst>
          </p:cNvPr>
          <p:cNvSpPr txBox="1"/>
          <p:nvPr/>
        </p:nvSpPr>
        <p:spPr>
          <a:xfrm>
            <a:off x="6008670" y="477435"/>
            <a:ext cx="1574346" cy="2385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kumimoji="1" lang="zh-CN" altLang="zh-CN" sz="1050" kern="1200" dirty="0">
                <a:solidFill>
                  <a:srgbClr val="000000"/>
                </a:solidFill>
                <a:effectLst/>
                <a:latin typeface="黑体" panose="02010609060101010101" pitchFamily="49" charset="-122"/>
                <a:ea typeface="黑体" panose="02010609060101010101" pitchFamily="49" charset="-122"/>
                <a:cs typeface="+mn-cs"/>
              </a:rPr>
              <a:t>辐射体</a:t>
            </a:r>
            <a:r>
              <a:rPr kumimoji="1" lang="zh-CN" altLang="en-US" sz="1050" kern="1200" dirty="0">
                <a:solidFill>
                  <a:srgbClr val="000000"/>
                </a:solidFill>
                <a:effectLst/>
                <a:latin typeface="黑体" panose="02010609060101010101" pitchFamily="49" charset="-122"/>
                <a:ea typeface="黑体" panose="02010609060101010101" pitchFamily="49" charset="-122"/>
                <a:cs typeface="+mn-cs"/>
              </a:rPr>
              <a:t>透过率随纯化改进</a:t>
            </a:r>
            <a:endParaRPr lang="zh-CN" altLang="en-US" sz="1050" dirty="0">
              <a:solidFill>
                <a:srgbClr val="000000"/>
              </a:solidFill>
              <a:latin typeface="黑体" panose="02010609060101010101" pitchFamily="49" charset="-122"/>
              <a:ea typeface="黑体" panose="02010609060101010101" pitchFamily="49" charset="-122"/>
              <a:sym typeface="Calibri"/>
            </a:endParaRPr>
          </a:p>
        </p:txBody>
      </p:sp>
      <p:sp>
        <p:nvSpPr>
          <p:cNvPr id="12" name="文本框 11">
            <a:extLst>
              <a:ext uri="{FF2B5EF4-FFF2-40B4-BE49-F238E27FC236}">
                <a16:creationId xmlns:a16="http://schemas.microsoft.com/office/drawing/2014/main" id="{8EA0EEE9-DEC0-7980-4CBE-458A1BB47461}"/>
              </a:ext>
            </a:extLst>
          </p:cNvPr>
          <p:cNvSpPr txBox="1"/>
          <p:nvPr/>
        </p:nvSpPr>
        <p:spPr>
          <a:xfrm>
            <a:off x="4450694" y="3435846"/>
            <a:ext cx="4690298" cy="824841"/>
          </a:xfrm>
          <a:prstGeom prst="rect">
            <a:avLst/>
          </a:prstGeom>
          <a:noFill/>
        </p:spPr>
        <p:txBody>
          <a:bodyPr wrap="square">
            <a:spAutoFit/>
          </a:bodyPr>
          <a:lstStyle/>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与厂家多次改进工艺，获得了高纯全氟己烷</a:t>
            </a: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indent="-342900" latinLnBrk="1">
              <a:spcBef>
                <a:spcPct val="20000"/>
              </a:spcBef>
              <a:buFontTx/>
              <a:buChar char="•"/>
              <a:defRPr/>
            </a:pPr>
            <a:r>
              <a:rPr kumimoji="1" lang="zh-CN" altLang="zh-CN" sz="14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开发使用特定纯化柱进行循环纯化，效果优秀</a:t>
            </a:r>
            <a:endParaRPr lang="zh-CN" altLang="zh-CN" sz="1400" dirty="0">
              <a:effectLst/>
            </a:endParaRPr>
          </a:p>
          <a:p>
            <a:pPr marL="342900" marR="0" lvl="0" indent="-342900" algn="l" defTabSz="914400" rtl="0" eaLnBrk="0" fontAlgn="base" latinLnBrk="1" hangingPunct="0">
              <a:lnSpc>
                <a:spcPct val="100000"/>
              </a:lnSpc>
              <a:spcBef>
                <a:spcPct val="20000"/>
              </a:spcBef>
              <a:spcAft>
                <a:spcPct val="0"/>
              </a:spcAft>
              <a:buClrTx/>
              <a:buSzTx/>
              <a:buFontTx/>
              <a:buChar char="•"/>
              <a:tabLst/>
              <a:defRPr/>
            </a:pPr>
            <a:endParaRPr kumimoji="1"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4" name="图片 13">
            <a:extLst>
              <a:ext uri="{FF2B5EF4-FFF2-40B4-BE49-F238E27FC236}">
                <a16:creationId xmlns:a16="http://schemas.microsoft.com/office/drawing/2014/main" id="{FD37FFF7-D597-A806-F10B-0F177BA58A65}"/>
              </a:ext>
            </a:extLst>
          </p:cNvPr>
          <p:cNvPicPr>
            <a:picLocks noChangeAspect="1"/>
          </p:cNvPicPr>
          <p:nvPr/>
        </p:nvPicPr>
        <p:blipFill>
          <a:blip r:embed="rId3"/>
          <a:stretch>
            <a:fillRect/>
          </a:stretch>
        </p:blipFill>
        <p:spPr>
          <a:xfrm>
            <a:off x="4860042" y="715960"/>
            <a:ext cx="3904684" cy="2670236"/>
          </a:xfrm>
          <a:prstGeom prst="rect">
            <a:avLst/>
          </a:prstGeom>
        </p:spPr>
      </p:pic>
    </p:spTree>
    <p:extLst>
      <p:ext uri="{BB962C8B-B14F-4D97-AF65-F5344CB8AC3E}">
        <p14:creationId xmlns:p14="http://schemas.microsoft.com/office/powerpoint/2010/main" val="3045187898"/>
      </p:ext>
    </p:extLst>
  </p:cSld>
  <p:clrMapOvr>
    <a:masterClrMapping/>
  </p:clrMapOvr>
</p:sld>
</file>

<file path=ppt/theme/theme1.xml><?xml version="1.0" encoding="utf-8"?>
<a:theme xmlns:a="http://schemas.openxmlformats.org/drawingml/2006/main" name="B132">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B132">
      <a:majorFont>
        <a:latin typeface="-쉬리B"/>
        <a:ea typeface="-쉬리B"/>
        <a:cs typeface=""/>
      </a:majorFont>
      <a:minorFont>
        <a:latin typeface="-쉬리M"/>
        <a:ea typeface="-쉬리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Gulim" pitchFamily="34" charset="-127"/>
            <a:ea typeface="Gulim"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smtClean="0">
            <a:ln>
              <a:noFill/>
            </a:ln>
            <a:solidFill>
              <a:schemeClr val="tx1"/>
            </a:solidFill>
            <a:effectLst/>
            <a:latin typeface="Gulim" pitchFamily="34" charset="-127"/>
            <a:ea typeface="Gulim" pitchFamily="34" charset="-127"/>
          </a:defRPr>
        </a:defPPr>
      </a:lstStyle>
    </a:lnDef>
  </a:objectDefaults>
  <a:extraClrSchemeLst>
    <a:extraClrScheme>
      <a:clrScheme name="B13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13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13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13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13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13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13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emplate>
  <TotalTime>5637</TotalTime>
  <Words>1554</Words>
  <Application>Microsoft Office PowerPoint</Application>
  <PresentationFormat>全屏显示(16:9)</PresentationFormat>
  <Paragraphs>216</Paragraphs>
  <Slides>23</Slides>
  <Notes>6</Notes>
  <HiddenSlides>0</HiddenSlides>
  <MMClips>0</MMClips>
  <ScaleCrop>false</ScaleCrop>
  <HeadingPairs>
    <vt:vector size="8" baseType="variant">
      <vt:variant>
        <vt:lpstr>已用的字体</vt:lpstr>
      </vt:variant>
      <vt:variant>
        <vt:i4>12</vt:i4>
      </vt:variant>
      <vt:variant>
        <vt:lpstr>主题</vt:lpstr>
      </vt:variant>
      <vt:variant>
        <vt:i4>3</vt:i4>
      </vt:variant>
      <vt:variant>
        <vt:lpstr>嵌入 OLE 服务器</vt:lpstr>
      </vt:variant>
      <vt:variant>
        <vt:i4>1</vt:i4>
      </vt:variant>
      <vt:variant>
        <vt:lpstr>幻灯片标题</vt:lpstr>
      </vt:variant>
      <vt:variant>
        <vt:i4>23</vt:i4>
      </vt:variant>
    </vt:vector>
  </HeadingPairs>
  <TitlesOfParts>
    <vt:vector size="39" baseType="lpstr">
      <vt:lpstr>Wingdings</vt:lpstr>
      <vt:lpstr>Times New Roman</vt:lpstr>
      <vt:lpstr>Calibri</vt:lpstr>
      <vt:lpstr>-쉬리M</vt:lpstr>
      <vt:lpstr>Gulim</vt:lpstr>
      <vt:lpstr>Cambria Math</vt:lpstr>
      <vt:lpstr>-쉬리B</vt:lpstr>
      <vt:lpstr>等线</vt:lpstr>
      <vt:lpstr>楷体</vt:lpstr>
      <vt:lpstr>Wingdings 2</vt:lpstr>
      <vt:lpstr>黑体</vt:lpstr>
      <vt:lpstr>Arial</vt:lpstr>
      <vt:lpstr>B132</vt:lpstr>
      <vt:lpstr>自定义设计方案</vt:lpstr>
      <vt:lpstr>Office 主题​​</vt:lpstr>
      <vt:lpstr>Visio</vt:lpstr>
      <vt:lpstr>超级陶粲工厂桶部粒子鉴别探测器预研 STCF-RICH研究进展</vt:lpstr>
      <vt:lpstr>STCF-RCH成员与分工</vt:lpstr>
      <vt:lpstr>超级陶粲装置(STCF)</vt:lpstr>
      <vt:lpstr>STCF-PIDB设计与指标需求</vt:lpstr>
      <vt:lpstr>RICH方案与指标</vt:lpstr>
      <vt:lpstr>RICH探测器性能模拟</vt:lpstr>
      <vt:lpstr>粒子鉴别算法（极大似然法）</vt:lpstr>
      <vt:lpstr>鉴别能力预期</vt:lpstr>
      <vt:lpstr>辐射体 ( C6F14 ) 改进与纯化</vt:lpstr>
      <vt:lpstr>宇宙线测试</vt:lpstr>
      <vt:lpstr>石英辐射体测试结果</vt:lpstr>
      <vt:lpstr>全氟己烷辐射体测试结果</vt:lpstr>
      <vt:lpstr>PIDB读出电子学</vt:lpstr>
      <vt:lpstr>PIDB读出电子学</vt:lpstr>
      <vt:lpstr>PIDB读出电子学</vt:lpstr>
      <vt:lpstr>PIDB读出电子学</vt:lpstr>
      <vt:lpstr>PIDB读出电子学</vt:lpstr>
      <vt:lpstr>第二阶段读出电子学</vt:lpstr>
      <vt:lpstr>第二阶段读出电子学</vt:lpstr>
      <vt:lpstr>总结与展望</vt:lpstr>
      <vt:lpstr>Backup</vt:lpstr>
      <vt:lpstr>PowerPoint 演示文稿</vt:lpstr>
      <vt:lpstr>PowerPoint 演示文稿</vt:lpstr>
    </vt:vector>
  </TitlesOfParts>
  <Company>정윤주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정윤주</dc:creator>
  <cp:lastModifiedBy>Heipen Z</cp:lastModifiedBy>
  <cp:revision>162</cp:revision>
  <dcterms:created xsi:type="dcterms:W3CDTF">2001-07-18T23:57:34Z</dcterms:created>
  <dcterms:modified xsi:type="dcterms:W3CDTF">2025-08-21T00:42:39Z</dcterms:modified>
</cp:coreProperties>
</file>