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58" r:id="rId2"/>
    <p:sldId id="1341" r:id="rId3"/>
    <p:sldId id="1374" r:id="rId4"/>
    <p:sldId id="1356" r:id="rId5"/>
    <p:sldId id="1355" r:id="rId6"/>
    <p:sldId id="1360" r:id="rId7"/>
    <p:sldId id="1361" r:id="rId8"/>
    <p:sldId id="1375" r:id="rId9"/>
    <p:sldId id="1358" r:id="rId10"/>
    <p:sldId id="1363" r:id="rId11"/>
    <p:sldId id="1376" r:id="rId12"/>
    <p:sldId id="1377" r:id="rId13"/>
    <p:sldId id="1378" r:id="rId14"/>
    <p:sldId id="1379" r:id="rId15"/>
    <p:sldId id="1380" r:id="rId16"/>
    <p:sldId id="1381" r:id="rId17"/>
    <p:sldId id="1370" r:id="rId18"/>
    <p:sldId id="1369" r:id="rId19"/>
    <p:sldId id="1372" r:id="rId20"/>
    <p:sldId id="1382" r:id="rId21"/>
    <p:sldId id="1383" r:id="rId22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19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2025/4/1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9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14.83mm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5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4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1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78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4.emf"/><Relationship Id="rId4" Type="http://schemas.openxmlformats.org/officeDocument/2006/relationships/image" Target="../media/image10.jp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9E27F4-55ED-4386-AA9F-F37DA1F3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20508-DAEE-4E0A-A58C-C66500D4B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24A931-2C43-4ABC-954F-F6AC1B385BC2}"/>
              </a:ext>
            </a:extLst>
          </p:cNvPr>
          <p:cNvSpPr txBox="1"/>
          <p:nvPr/>
        </p:nvSpPr>
        <p:spPr>
          <a:xfrm>
            <a:off x="381000" y="1093204"/>
            <a:ext cx="7239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线圈：</a:t>
            </a:r>
            <a:r>
              <a:rPr lang="en-US" altLang="zh-CN" dirty="0"/>
              <a:t>Coil1_2 </a:t>
            </a:r>
            <a:r>
              <a:rPr lang="zh-CN" altLang="en-US" dirty="0"/>
              <a:t>； </a:t>
            </a:r>
            <a:r>
              <a:rPr lang="en-US" altLang="zh-CN" dirty="0"/>
              <a:t>Coil2_2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磁芯：</a:t>
            </a:r>
            <a:r>
              <a:rPr lang="en-US" altLang="zh-CN" dirty="0"/>
              <a:t>Core1_1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3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测试温度：</a:t>
            </a:r>
            <a:r>
              <a:rPr lang="en-US" altLang="zh-CN" dirty="0"/>
              <a:t>26.64</a:t>
            </a:r>
            <a:r>
              <a:rPr lang="zh-CN" altLang="en-US" dirty="0"/>
              <a:t>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电感值：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Coil1</a:t>
            </a:r>
            <a:r>
              <a:rPr lang="zh-CN" altLang="en-US" dirty="0"/>
              <a:t>偏差</a:t>
            </a:r>
            <a:r>
              <a:rPr lang="en-US" altLang="zh-CN" dirty="0"/>
              <a:t>0.09%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Coil2</a:t>
            </a:r>
            <a:r>
              <a:rPr lang="zh-CN" altLang="en-US" dirty="0"/>
              <a:t>偏差</a:t>
            </a:r>
            <a:r>
              <a:rPr lang="en-US" altLang="zh-CN" dirty="0"/>
              <a:t>-0.07%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9574832-C06E-42F8-BE25-E0306565F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65172"/>
              </p:ext>
            </p:extLst>
          </p:nvPr>
        </p:nvGraphicFramePr>
        <p:xfrm>
          <a:off x="2843504" y="2934996"/>
          <a:ext cx="6248400" cy="38004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3070923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801401555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64052026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921365300"/>
                    </a:ext>
                  </a:extLst>
                </a:gridCol>
              </a:tblGrid>
              <a:tr h="8242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619525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磁芯半径（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磁芯半径（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Coil2_Core1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77554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0.069609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86305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344802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0.069983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39371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0.070181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49309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0.070385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783680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0.070581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0.14103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86546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0.070773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0.14142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048168"/>
                  </a:ext>
                </a:extLst>
              </a:tr>
              <a:tr h="172683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7353717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Coil1_2_Core1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Coil2_2_Core1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07845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0.069072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0.139205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4369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0.070123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0.141045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467097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0.069651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0.140151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24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0.069862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0.140625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20974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FEE5D440-2FBE-4332-A4BB-B6CEB499051E}"/>
              </a:ext>
            </a:extLst>
          </p:cNvPr>
          <p:cNvSpPr txBox="1"/>
          <p:nvPr/>
        </p:nvSpPr>
        <p:spPr>
          <a:xfrm>
            <a:off x="4800600" y="16447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磁导率虚部不显著影响电感的结果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Coil1</a:t>
            </a:r>
            <a:r>
              <a:rPr lang="zh-CN" altLang="en-US" dirty="0"/>
              <a:t>的磁导率虚部结果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678A57-AF55-4644-90E8-46FADCEB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320000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131ED9-391D-4889-9BBF-7B5CF27C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52600"/>
            <a:ext cx="4320000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E5E3167-74B4-43D3-B6F4-9D3582AC6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80" y="5354326"/>
            <a:ext cx="4152381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Coil1_Core1</a:t>
            </a:r>
            <a:r>
              <a:rPr lang="zh-CN" altLang="en-US" dirty="0"/>
              <a:t>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03DEF1-0E81-4015-AF56-50DF5EEA0237}"/>
              </a:ext>
            </a:extLst>
          </p:cNvPr>
          <p:cNvSpPr txBox="1"/>
          <p:nvPr/>
        </p:nvSpPr>
        <p:spPr>
          <a:xfrm>
            <a:off x="228600" y="1371600"/>
            <a:ext cx="29718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电阻相对偏差：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Range: -4.18%~~1.34%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Min: -0.09%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3CD6A8-82F1-4F60-8B29-6060FF98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35274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5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Coil2_Core1</a:t>
            </a:r>
            <a:r>
              <a:rPr lang="zh-CN" altLang="en-US" dirty="0"/>
              <a:t>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03DEF1-0E81-4015-AF56-50DF5EEA0237}"/>
              </a:ext>
            </a:extLst>
          </p:cNvPr>
          <p:cNvSpPr txBox="1"/>
          <p:nvPr/>
        </p:nvSpPr>
        <p:spPr>
          <a:xfrm>
            <a:off x="228600" y="1371600"/>
            <a:ext cx="29718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电阻相对偏差：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Range: 6.05%~~13.81%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Min: 6.05%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54E236-E414-440B-98BD-71C98862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66201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8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Coil1_Core2,3,4</a:t>
            </a:r>
            <a:r>
              <a:rPr lang="zh-CN" altLang="en-US" dirty="0"/>
              <a:t>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03DEF1-0E81-4015-AF56-50DF5EEA0237}"/>
              </a:ext>
            </a:extLst>
          </p:cNvPr>
          <p:cNvSpPr txBox="1"/>
          <p:nvPr/>
        </p:nvSpPr>
        <p:spPr>
          <a:xfrm>
            <a:off x="228600" y="1371600"/>
            <a:ext cx="29718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电感：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电阻：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</a:t>
            </a:r>
            <a:r>
              <a:rPr lang="en-US" altLang="zh-CN" dirty="0"/>
              <a:t>@10kHz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Core2</a:t>
            </a:r>
            <a:r>
              <a:rPr lang="zh-CN" altLang="en-US" dirty="0"/>
              <a:t>：</a:t>
            </a:r>
            <a:r>
              <a:rPr lang="en-US" altLang="zh-CN" dirty="0"/>
              <a:t>-11.48%~-7.83%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Core3</a:t>
            </a:r>
            <a:r>
              <a:rPr lang="zh-CN" altLang="en-US" dirty="0"/>
              <a:t>：</a:t>
            </a:r>
            <a:r>
              <a:rPr lang="en-US" altLang="zh-CN" dirty="0"/>
              <a:t>-19.67%~-15.28%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Core4</a:t>
            </a:r>
            <a:r>
              <a:rPr lang="zh-CN" altLang="en-US" dirty="0"/>
              <a:t>：</a:t>
            </a:r>
            <a:r>
              <a:rPr lang="en-US" altLang="zh-CN" dirty="0"/>
              <a:t>-27.28%~-22.14%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CEE161B-6184-435D-A4C8-4CBBD7310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48827"/>
              </p:ext>
            </p:extLst>
          </p:nvPr>
        </p:nvGraphicFramePr>
        <p:xfrm>
          <a:off x="190500" y="2133600"/>
          <a:ext cx="8763000" cy="20269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81880924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8215434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428761364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7003092"/>
                    </a:ext>
                  </a:extLst>
                </a:gridCol>
              </a:tblGrid>
              <a:tr h="13362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45162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磁芯半径（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Core2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31587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0.091530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0.11021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0.12710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22985"/>
                  </a:ext>
                </a:extLst>
              </a:tr>
              <a:tr h="13362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23286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Coil1_1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0.090012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0.107236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0.123716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18252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Coil1_2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0.089709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0.106891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0.123424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963814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0.089861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0.107063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0.12357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62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189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A8BD62-B50B-4FCA-A459-AF2C7FEAC14B}"/>
                  </a:ext>
                </a:extLst>
              </p:cNvPr>
              <p:cNvSpPr txBox="1"/>
              <p:nvPr/>
            </p:nvSpPr>
            <p:spPr>
              <a:xfrm>
                <a:off x="4857750" y="1298029"/>
                <a:ext cx="365760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𝑡𝑒𝑠𝑡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𝑠𝑖𝑚𝑢𝑙𝑎𝑡𝑖𝑜𝑛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𝑠𝑖𝑚𝑢𝑙𝑎𝑡𝑖𝑜𝑛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A8BD62-B50B-4FCA-A459-AF2C7FEAC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1298029"/>
                <a:ext cx="3657600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0D02A9B-4CBF-442A-B8E7-4623C9BB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800" y="4905600"/>
            <a:ext cx="2400000" cy="18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39F602-C552-48FB-8419-625B77B0E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900" y="4905600"/>
            <a:ext cx="2400000" cy="18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5D748B7-3973-4189-BDBE-5D381BE6A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905600"/>
            <a:ext cx="2400000" cy="180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188AD33-60FF-4480-80C9-DB8854C5571D}"/>
              </a:ext>
            </a:extLst>
          </p:cNvPr>
          <p:cNvSpPr txBox="1"/>
          <p:nvPr/>
        </p:nvSpPr>
        <p:spPr>
          <a:xfrm>
            <a:off x="1828800" y="1447800"/>
            <a:ext cx="245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测试温度</a:t>
            </a:r>
            <a:r>
              <a:rPr lang="en-US" altLang="zh-CN" dirty="0"/>
              <a:t>26.56</a:t>
            </a:r>
            <a:r>
              <a:rPr lang="zh-CN" altLang="en-US" dirty="0"/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23564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Coil2_Core2,3,4</a:t>
            </a:r>
            <a:r>
              <a:rPr lang="zh-CN" altLang="en-US" dirty="0"/>
              <a:t>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03DEF1-0E81-4015-AF56-50DF5EEA0237}"/>
              </a:ext>
            </a:extLst>
          </p:cNvPr>
          <p:cNvSpPr txBox="1"/>
          <p:nvPr/>
        </p:nvSpPr>
        <p:spPr>
          <a:xfrm>
            <a:off x="228600" y="1371600"/>
            <a:ext cx="29718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电感：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电阻：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</a:t>
            </a:r>
            <a:r>
              <a:rPr lang="en-US" altLang="zh-CN" dirty="0"/>
              <a:t>@10kHz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Core2</a:t>
            </a:r>
            <a:r>
              <a:rPr lang="zh-CN" altLang="en-US" dirty="0"/>
              <a:t>：</a:t>
            </a:r>
            <a:r>
              <a:rPr lang="en-US" altLang="zh-CN" dirty="0"/>
              <a:t>7.63%~13.09%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Core3</a:t>
            </a:r>
            <a:r>
              <a:rPr lang="zh-CN" altLang="en-US" dirty="0"/>
              <a:t>：</a:t>
            </a:r>
            <a:r>
              <a:rPr lang="en-US" altLang="zh-CN" dirty="0"/>
              <a:t>4.35%~10.63%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Core4</a:t>
            </a:r>
            <a:r>
              <a:rPr lang="zh-CN" altLang="en-US" dirty="0"/>
              <a:t>：</a:t>
            </a:r>
            <a:r>
              <a:rPr lang="en-US" altLang="zh-CN" dirty="0"/>
              <a:t>0.49%~6.76%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CEE161B-6184-435D-A4C8-4CBBD7310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6848"/>
              </p:ext>
            </p:extLst>
          </p:nvPr>
        </p:nvGraphicFramePr>
        <p:xfrm>
          <a:off x="190500" y="2133600"/>
          <a:ext cx="8763000" cy="22802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81880924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8215434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428761364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7003092"/>
                    </a:ext>
                  </a:extLst>
                </a:gridCol>
              </a:tblGrid>
              <a:tr h="13362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45162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磁芯半径（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Core2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31587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0.19050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0.23362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0.27244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22985"/>
                  </a:ext>
                </a:extLst>
              </a:tr>
              <a:tr h="13362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23286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Coil2_1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0.185795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0.225569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0.263543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18252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Coil2_2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0.18747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0.227497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0.26574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963814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Coil2_3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0.187493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0.265705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057296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0.186919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0.226855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0.264996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62028"/>
                  </a:ext>
                </a:extLst>
              </a:tr>
              <a:tr h="1336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-1.88%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-2.90%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-2.73%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189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A8BD62-B50B-4FCA-A459-AF2C7FEAC14B}"/>
                  </a:ext>
                </a:extLst>
              </p:cNvPr>
              <p:cNvSpPr txBox="1"/>
              <p:nvPr/>
            </p:nvSpPr>
            <p:spPr>
              <a:xfrm>
                <a:off x="4857750" y="1298029"/>
                <a:ext cx="365760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𝑡𝑒𝑠𝑡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𝑠𝑖𝑚𝑢𝑙𝑎𝑡𝑖𝑜𝑛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𝑠𝑖𝑚𝑢𝑙𝑎𝑡𝑖𝑜𝑛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A8BD62-B50B-4FCA-A459-AF2C7FEAC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1298029"/>
                <a:ext cx="3657600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FD04D95-A910-412A-8ADD-54FD7A76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909035"/>
            <a:ext cx="2400000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934F0F-E52E-4158-B9F0-C9CE7625C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00" y="4909035"/>
            <a:ext cx="2400000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BFB9F3-39FD-41A6-9EB4-6F9F1951A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400" y="4909035"/>
            <a:ext cx="2400000" cy="180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AB914DB-7355-4163-85E1-3FD5C93FE5EC}"/>
              </a:ext>
            </a:extLst>
          </p:cNvPr>
          <p:cNvSpPr txBox="1"/>
          <p:nvPr/>
        </p:nvSpPr>
        <p:spPr>
          <a:xfrm>
            <a:off x="1828800" y="1447800"/>
            <a:ext cx="245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测试温度</a:t>
            </a:r>
            <a:r>
              <a:rPr lang="en-US" altLang="zh-CN" dirty="0"/>
              <a:t>26.56</a:t>
            </a:r>
            <a:r>
              <a:rPr lang="zh-CN" altLang="en-US" dirty="0"/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5273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Coil2</a:t>
            </a:r>
            <a:r>
              <a:rPr lang="zh-CN" altLang="en-US" dirty="0"/>
              <a:t>的磁导率虚部结果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2E059D-C530-4E6C-BDDF-BC0E12A8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9000"/>
            <a:ext cx="4320000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75628BD-D748-4CFA-B37F-B6B5B6FF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00" y="1752600"/>
            <a:ext cx="4320000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07912A-9217-45B5-B608-F8D96F66A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081" y="5242822"/>
            <a:ext cx="3695238" cy="11714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519DA4C-AB74-4A72-9A9B-383D53917E72}"/>
              </a:ext>
            </a:extLst>
          </p:cNvPr>
          <p:cNvSpPr txBox="1"/>
          <p:nvPr/>
        </p:nvSpPr>
        <p:spPr>
          <a:xfrm>
            <a:off x="457200" y="556692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只会让结果更加偏大</a:t>
            </a:r>
          </a:p>
        </p:txBody>
      </p:sp>
    </p:spTree>
    <p:extLst>
      <p:ext uri="{BB962C8B-B14F-4D97-AF65-F5344CB8AC3E}">
        <p14:creationId xmlns:p14="http://schemas.microsoft.com/office/powerpoint/2010/main" val="33433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磁力仪方案样机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213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F68F98-1731-4312-A316-4A61F6D6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ED554B-92BB-4B9B-BF18-DD264ADBD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磁场转换线圈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0BBAA0-CAA7-49C2-B8B1-CDF8A9586A65}"/>
              </a:ext>
            </a:extLst>
          </p:cNvPr>
          <p:cNvSpPr txBox="1"/>
          <p:nvPr/>
        </p:nvSpPr>
        <p:spPr>
          <a:xfrm>
            <a:off x="239486" y="1183465"/>
            <a:ext cx="52578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磁场转换线圈热噪声：匝数，半径，线径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磁噪声：匝密度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尺寸要求：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现有加热室尺寸：</a:t>
            </a:r>
            <a:r>
              <a:rPr lang="en-US" altLang="zh-CN" dirty="0"/>
              <a:t>9cm×9cm×6.5cm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现有泡尺寸：边长</a:t>
            </a:r>
            <a:r>
              <a:rPr lang="en-US" altLang="zh-CN" dirty="0"/>
              <a:t>1cm</a:t>
            </a:r>
            <a:r>
              <a:rPr lang="zh-CN" altLang="en-US" dirty="0"/>
              <a:t>正方体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磁场转换线圈设计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直接在加热室上绕制，预留</a:t>
            </a:r>
            <a:r>
              <a:rPr lang="en-US" altLang="zh-CN" dirty="0">
                <a:solidFill>
                  <a:srgbClr val="FF0000"/>
                </a:solidFill>
              </a:rPr>
              <a:t>1.7 cm</a:t>
            </a:r>
            <a:r>
              <a:rPr lang="zh-CN" altLang="en-US" dirty="0"/>
              <a:t>光路间距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较好的磁场均匀度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需要线圈直径较大（</a:t>
            </a:r>
            <a:r>
              <a:rPr lang="en-US" altLang="zh-CN" dirty="0">
                <a:solidFill>
                  <a:srgbClr val="FF0000"/>
                </a:solidFill>
              </a:rPr>
              <a:t>6.5</a:t>
            </a:r>
            <a:r>
              <a:rPr lang="zh-CN" altLang="en-US" dirty="0">
                <a:solidFill>
                  <a:srgbClr val="FF0000"/>
                </a:solidFill>
              </a:rPr>
              <a:t>√</a:t>
            </a:r>
            <a:r>
              <a:rPr lang="en-US" altLang="zh-CN" dirty="0">
                <a:solidFill>
                  <a:srgbClr val="FF0000"/>
                </a:solidFill>
              </a:rPr>
              <a:t>2cm</a:t>
            </a:r>
            <a:r>
              <a:rPr lang="zh-CN" altLang="en-US" dirty="0"/>
              <a:t>），引入更大的热噪声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在加热室两端绕制，预留</a:t>
            </a:r>
            <a:r>
              <a:rPr lang="en-US" altLang="zh-CN" dirty="0">
                <a:solidFill>
                  <a:srgbClr val="FF0000"/>
                </a:solidFill>
              </a:rPr>
              <a:t>9cm</a:t>
            </a:r>
            <a:r>
              <a:rPr lang="zh-CN" altLang="en-US" dirty="0"/>
              <a:t>加热室间距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保证泡内的磁场即可，所需要直径较小（</a:t>
            </a:r>
            <a:r>
              <a:rPr lang="zh-CN" altLang="en-US" dirty="0">
                <a:solidFill>
                  <a:srgbClr val="FF0000"/>
                </a:solidFill>
              </a:rPr>
              <a:t>√</a:t>
            </a:r>
            <a:r>
              <a:rPr lang="en-US" altLang="zh-CN" dirty="0">
                <a:solidFill>
                  <a:srgbClr val="FF0000"/>
                </a:solidFill>
              </a:rPr>
              <a:t>2cm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845F6-26E2-48E0-9B24-982C1793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00" y="1295400"/>
            <a:ext cx="3342630" cy="2358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E4CBC0-E3C0-4060-A3C0-8C4872521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17653"/>
            <a:ext cx="3361680" cy="25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86A35CD-F175-45F2-946B-CDFB009D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27DCBB-CFD5-4658-8043-2A945799E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联合仿真：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89819B-4EE7-4D5B-B6F6-9D5255C0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4" y="1180839"/>
            <a:ext cx="6386512" cy="55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误差来源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4FF001-B9E5-4BAD-B7E6-9ADA3D7CD373}"/>
              </a:ext>
            </a:extLst>
          </p:cNvPr>
          <p:cNvSpPr txBox="1"/>
          <p:nvPr/>
        </p:nvSpPr>
        <p:spPr>
          <a:xfrm>
            <a:off x="228600" y="1087292"/>
            <a:ext cx="73152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可能导致仿真结果与实测结果不同的因素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线圈部分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模型中的温度：通过影响铜的电导率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模型中的线圈排布方式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模型中的线圈半径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测量误差：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bootstrap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工艺偏差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磁芯部分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模型中的温度：通过影响磁芯的磁导率（主要是磁导率虚部）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模型中的磁芯位置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模型中的磁芯半径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测量误差：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bootstrap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工艺偏差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74F51E-269C-499D-9B40-84F333A837E7}"/>
              </a:ext>
            </a:extLst>
          </p:cNvPr>
          <p:cNvSpPr/>
          <p:nvPr/>
        </p:nvSpPr>
        <p:spPr>
          <a:xfrm>
            <a:off x="228600" y="1600200"/>
            <a:ext cx="7086600" cy="2438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1EDBFC-BC79-4B20-9C5D-607D98546DEE}"/>
              </a:ext>
            </a:extLst>
          </p:cNvPr>
          <p:cNvSpPr txBox="1"/>
          <p:nvPr/>
        </p:nvSpPr>
        <p:spPr>
          <a:xfrm>
            <a:off x="5105400" y="234355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通过对比空气芯线圈的仿真结果与测试结果进行修正模型中的参数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（电感）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6270E6-CFBA-49A2-AC62-C0A4DD8DDA10}"/>
              </a:ext>
            </a:extLst>
          </p:cNvPr>
          <p:cNvSpPr/>
          <p:nvPr/>
        </p:nvSpPr>
        <p:spPr>
          <a:xfrm>
            <a:off x="228600" y="4095750"/>
            <a:ext cx="7086600" cy="24384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B485BD-7D7E-48F3-9D35-B92E62CC7BFE}"/>
              </a:ext>
            </a:extLst>
          </p:cNvPr>
          <p:cNvSpPr txBox="1"/>
          <p:nvPr/>
        </p:nvSpPr>
        <p:spPr>
          <a:xfrm>
            <a:off x="5105400" y="4907015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通过对比磁芯线圈的仿真结果与测试结果进行修正模型中的参数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（电感）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A068F5-411B-4BB3-B10C-64E3042B7A4D}"/>
              </a:ext>
            </a:extLst>
          </p:cNvPr>
          <p:cNvSpPr txBox="1"/>
          <p:nvPr/>
        </p:nvSpPr>
        <p:spPr>
          <a:xfrm>
            <a:off x="7449328" y="2244494"/>
            <a:ext cx="1694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难以修正的因素：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实际线圈绕法</a:t>
            </a:r>
            <a:r>
              <a:rPr lang="en-US" altLang="zh-CN" dirty="0"/>
              <a:t>vs</a:t>
            </a:r>
            <a:r>
              <a:rPr lang="zh-CN" altLang="en-US" dirty="0"/>
              <a:t>模型线圈绕法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41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57F201-4DD2-48FB-9FAD-056C22BB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E7B752-213A-4240-BB15-B8AB4B49C9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直接在加热室上绕制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761E90-7F93-4FCF-9CCD-DBA6D539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399" y="4026140"/>
            <a:ext cx="3600001" cy="27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A79C-F766-408E-99BD-E87178E1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00" y="3947622"/>
            <a:ext cx="3600000" cy="27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DF1688-E8E2-43F4-B802-45028C02B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399" y="1217287"/>
            <a:ext cx="3600000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9DACC-DFE6-4943-A95D-1AF322B2D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800" y="1254221"/>
            <a:ext cx="3600000" cy="27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5DC6596-C4E9-4B8C-BCFE-04B9AB4B5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698" y="1954452"/>
            <a:ext cx="5524500" cy="41433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7A5D3DF-8441-4874-A5F3-3A57B2CC18AE}"/>
              </a:ext>
            </a:extLst>
          </p:cNvPr>
          <p:cNvSpPr txBox="1"/>
          <p:nvPr/>
        </p:nvSpPr>
        <p:spPr>
          <a:xfrm>
            <a:off x="228600" y="1420574"/>
            <a:ext cx="1107996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更大绕线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直径尝试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6FDFCBF-5430-43BF-9D95-910CDD519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04" y="2418810"/>
            <a:ext cx="4467199" cy="33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57F201-4DD2-48FB-9FAD-056C22BB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E7B752-213A-4240-BB15-B8AB4B49C9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在加热室范围外绕制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7A5D3DF-8441-4874-A5F3-3A57B2CC18AE}"/>
              </a:ext>
            </a:extLst>
          </p:cNvPr>
          <p:cNvSpPr txBox="1"/>
          <p:nvPr/>
        </p:nvSpPr>
        <p:spPr>
          <a:xfrm>
            <a:off x="228600" y="1420574"/>
            <a:ext cx="1569660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存在尝试难度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E4400F-591D-403B-B5CE-99434215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38913"/>
            <a:ext cx="3600000" cy="27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F6B284-79ED-45D3-8E50-89D8C13BF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00" y="3838913"/>
            <a:ext cx="3600000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9D8ED06-66D3-4D7C-A8BD-E3E6B499D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98949"/>
            <a:ext cx="3600000" cy="27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80928BE-1AEC-45DD-BAC5-101A998A4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800" y="1198949"/>
            <a:ext cx="3600000" cy="270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FB2E006-D45A-47C3-AA3C-C71769F11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895343"/>
            <a:ext cx="5342949" cy="40072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0F2D3CE-DB28-4F59-AB84-E7E1103DE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0" y="2342225"/>
            <a:ext cx="3752915" cy="28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D2B6FF-9614-4716-9674-8057B46A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8E7D1C-FF03-4ECD-854A-3C0DDBF23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9CE18D-1507-4BD5-A413-BEB035433423}"/>
              </a:ext>
            </a:extLst>
          </p:cNvPr>
          <p:cNvSpPr txBox="1"/>
          <p:nvPr/>
        </p:nvSpPr>
        <p:spPr>
          <a:xfrm>
            <a:off x="1447800" y="2514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线圈部分修正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C55555-41A3-4625-97CD-998E4C972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14449" r="1" b="23303"/>
          <a:stretch/>
        </p:blipFill>
        <p:spPr>
          <a:xfrm flipH="1">
            <a:off x="4572000" y="2965587"/>
            <a:ext cx="4019550" cy="3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3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4830B-E4C1-47A7-8E40-4604C480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59C69-E281-4246-833E-6D202781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影响因素总结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59C0CA5-46F9-43E6-A4D9-15A06BFF9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08111"/>
              </p:ext>
            </p:extLst>
          </p:nvPr>
        </p:nvGraphicFramePr>
        <p:xfrm>
          <a:off x="0" y="1905000"/>
          <a:ext cx="9144003" cy="49701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7961">
                  <a:extLst>
                    <a:ext uri="{9D8B030D-6E8A-4147-A177-3AD203B41FA5}">
                      <a16:colId xmlns:a16="http://schemas.microsoft.com/office/drawing/2014/main" val="422402100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54536450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70087396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238289601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1309082992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277593476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496340955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70566477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49578698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604433107"/>
                    </a:ext>
                  </a:extLst>
                </a:gridCol>
              </a:tblGrid>
              <a:tr h="69151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低频电阻（</a:t>
                      </a:r>
                      <a:r>
                        <a:rPr lang="en-US" altLang="zh-CN" dirty="0"/>
                        <a:t>@1kHz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高频电阻（</a:t>
                      </a:r>
                      <a:r>
                        <a:rPr lang="en-US" altLang="zh-CN" dirty="0"/>
                        <a:t>@15kHz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4892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影响因素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50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温度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+5k @ 293.15k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-1.02%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-1.15%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-1.21%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58841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测试误差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Bootstrap 1000</a:t>
                      </a: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次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#2 @ ~298.15k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2236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线圈排布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73527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半径偏差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+1mm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@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7.79%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0485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工艺偏差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@ ~298.15k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409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/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/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𝒔𝒕𝒅</m:t>
                          </m:r>
                        </m:num>
                        <m:den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𝒎𝒆𝒂𝒏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C0C664B-9015-496D-9DDA-6B7DBDF8A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47980"/>
              </p:ext>
            </p:extLst>
          </p:nvPr>
        </p:nvGraphicFramePr>
        <p:xfrm>
          <a:off x="10363200" y="2286000"/>
          <a:ext cx="397668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Worksheet" r:id="rId5" imgW="12430089" imgH="4771940" progId="Excel.Sheet.12">
                  <p:embed/>
                </p:oleObj>
              </mc:Choice>
              <mc:Fallback>
                <p:oleObj name="Worksheet" r:id="rId5" imgW="12430089" imgH="4771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3200" y="2286000"/>
                        <a:ext cx="3976688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C382E2A-D712-4138-9C48-927C142C4592}"/>
              </a:ext>
            </a:extLst>
          </p:cNvPr>
          <p:cNvSpPr/>
          <p:nvPr/>
        </p:nvSpPr>
        <p:spPr>
          <a:xfrm>
            <a:off x="6896100" y="1202371"/>
            <a:ext cx="228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7092C0-1D85-41F6-80CC-ED017BDE4BA9}"/>
              </a:ext>
            </a:extLst>
          </p:cNvPr>
          <p:cNvSpPr txBox="1"/>
          <p:nvPr/>
        </p:nvSpPr>
        <p:spPr>
          <a:xfrm>
            <a:off x="7162800" y="11320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5BE534-6700-49F3-BA2A-3BC98CE2047C}"/>
              </a:ext>
            </a:extLst>
          </p:cNvPr>
          <p:cNvSpPr/>
          <p:nvPr/>
        </p:nvSpPr>
        <p:spPr>
          <a:xfrm>
            <a:off x="6916316" y="1582293"/>
            <a:ext cx="22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ED602-7A3D-40C7-B434-206451C9D37E}"/>
              </a:ext>
            </a:extLst>
          </p:cNvPr>
          <p:cNvSpPr txBox="1"/>
          <p:nvPr/>
        </p:nvSpPr>
        <p:spPr>
          <a:xfrm>
            <a:off x="7162800" y="15119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测试结果</a:t>
            </a:r>
          </a:p>
        </p:txBody>
      </p:sp>
    </p:spTree>
    <p:extLst>
      <p:ext uri="{BB962C8B-B14F-4D97-AF65-F5344CB8AC3E}">
        <p14:creationId xmlns:p14="http://schemas.microsoft.com/office/powerpoint/2010/main" val="335042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2983509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26.64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-0.03%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7745"/>
              </p:ext>
            </p:extLst>
          </p:nvPr>
        </p:nvGraphicFramePr>
        <p:xfrm>
          <a:off x="553009" y="3048000"/>
          <a:ext cx="3124200" cy="1905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0.017238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31467"/>
              </p:ext>
            </p:extLst>
          </p:nvPr>
        </p:nvGraphicFramePr>
        <p:xfrm>
          <a:off x="553009" y="5156707"/>
          <a:ext cx="3124200" cy="118951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34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0.017128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0.017108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0.016596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49408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@10kHz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4.16%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-1.84%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1DD3AD79-BC33-4914-B88D-D3E5B4A6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6104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26.64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0.17%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59407"/>
              </p:ext>
            </p:extLst>
          </p:nvPr>
        </p:nvGraphicFramePr>
        <p:xfrm>
          <a:off x="553009" y="3048000"/>
          <a:ext cx="3124200" cy="162617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0.030677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4738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0.030803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7520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550717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0.031157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20727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0.030743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0.030973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0.031020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77505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4.26%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-0.32%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ED23FDE-3644-46F6-9CC7-59831BB3B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91" y="1860403"/>
            <a:ext cx="4414801" cy="33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2983509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26.64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1.80%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62842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4.4878E-02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4.5708E-02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4.5356E-02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/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-3.39%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-7.97%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B24FEA1-927A-4C5D-BE8C-5DB25F7CBC7A}"/>
              </a:ext>
            </a:extLst>
          </p:cNvPr>
          <p:cNvGraphicFramePr>
            <a:graphicFrameLocks noGrp="1"/>
          </p:cNvGraphicFramePr>
          <p:nvPr/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0.044974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0.045330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0.045509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73120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0.045687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ABEB3CE7-EF2D-41FD-A98A-250C73D8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03" y="1880102"/>
            <a:ext cx="5451394" cy="30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D2B6FF-9614-4716-9674-8057B46A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8E7D1C-FF03-4ECD-854A-3C0DDBF23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9CE18D-1507-4BD5-A413-BEB035433423}"/>
              </a:ext>
            </a:extLst>
          </p:cNvPr>
          <p:cNvSpPr txBox="1"/>
          <p:nvPr/>
        </p:nvSpPr>
        <p:spPr>
          <a:xfrm>
            <a:off x="1447800" y="2514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磁芯部分修正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25C0AA-2933-4053-840C-F208E6DBDAF6}"/>
              </a:ext>
            </a:extLst>
          </p:cNvPr>
          <p:cNvSpPr txBox="1"/>
          <p:nvPr/>
        </p:nvSpPr>
        <p:spPr>
          <a:xfrm>
            <a:off x="381000" y="3886200"/>
            <a:ext cx="7543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横截面相同的四只磁芯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Core1</a:t>
            </a:r>
            <a:r>
              <a:rPr lang="zh-CN" altLang="en-US" dirty="0"/>
              <a:t>：长度</a:t>
            </a:r>
            <a:r>
              <a:rPr lang="en-US" altLang="zh-CN" dirty="0"/>
              <a:t>80mm</a:t>
            </a:r>
            <a:r>
              <a:rPr lang="zh-CN" altLang="en-US" dirty="0"/>
              <a:t>，共</a:t>
            </a:r>
            <a:r>
              <a:rPr lang="en-US" altLang="zh-CN" dirty="0"/>
              <a:t>4</a:t>
            </a:r>
            <a:r>
              <a:rPr lang="zh-CN" altLang="en-US" dirty="0"/>
              <a:t>只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Core2</a:t>
            </a:r>
            <a:r>
              <a:rPr lang="zh-CN" altLang="en-US" dirty="0"/>
              <a:t>：长度</a:t>
            </a:r>
            <a:r>
              <a:rPr lang="en-US" altLang="zh-CN" dirty="0"/>
              <a:t>120mm</a:t>
            </a:r>
            <a:r>
              <a:rPr lang="zh-CN" altLang="en-US" dirty="0"/>
              <a:t>，共</a:t>
            </a:r>
            <a:r>
              <a:rPr lang="en-US" altLang="zh-CN" dirty="0"/>
              <a:t>1</a:t>
            </a:r>
            <a:r>
              <a:rPr lang="zh-CN" altLang="en-US" dirty="0"/>
              <a:t>只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Core3</a:t>
            </a:r>
            <a:r>
              <a:rPr lang="zh-CN" altLang="en-US" dirty="0"/>
              <a:t>：长度</a:t>
            </a:r>
            <a:r>
              <a:rPr lang="en-US" altLang="zh-CN" dirty="0"/>
              <a:t>160mm</a:t>
            </a:r>
            <a:r>
              <a:rPr lang="zh-CN" altLang="en-US" dirty="0"/>
              <a:t>，共</a:t>
            </a:r>
            <a:r>
              <a:rPr lang="en-US" altLang="zh-CN" dirty="0"/>
              <a:t>1</a:t>
            </a:r>
            <a:r>
              <a:rPr lang="zh-CN" altLang="en-US" dirty="0"/>
              <a:t>只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Core4</a:t>
            </a:r>
            <a:r>
              <a:rPr lang="zh-CN" altLang="en-US" dirty="0"/>
              <a:t>：长度</a:t>
            </a:r>
            <a:r>
              <a:rPr lang="en-US" altLang="zh-CN" dirty="0"/>
              <a:t>200mm</a:t>
            </a:r>
            <a:r>
              <a:rPr lang="zh-CN" altLang="en-US" dirty="0"/>
              <a:t>，共</a:t>
            </a:r>
            <a:r>
              <a:rPr lang="en-US" altLang="zh-CN" dirty="0"/>
              <a:t>1</a:t>
            </a:r>
            <a:r>
              <a:rPr lang="zh-CN" altLang="en-US" dirty="0"/>
              <a:t>只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634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A53206-945D-47DB-A54A-7FEA31AF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DD2EA-51F5-4BFE-8EC0-EAFD3738A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磁芯线圈误差来源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AC3131-04AE-4419-9440-AF3C83EFF0A8}"/>
              </a:ext>
            </a:extLst>
          </p:cNvPr>
          <p:cNvSpPr txBox="1"/>
          <p:nvPr/>
        </p:nvSpPr>
        <p:spPr>
          <a:xfrm>
            <a:off x="125508" y="1219200"/>
            <a:ext cx="4648200" cy="546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温度（磁芯对温度的影响更加敏感）</a:t>
            </a:r>
            <a:endParaRPr lang="en-US" altLang="zh-CN" sz="18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磁芯的形状（平台</a:t>
            </a:r>
            <a:r>
              <a:rPr lang="en-US" altLang="zh-CN" dirty="0"/>
              <a:t>12mm</a:t>
            </a:r>
            <a:r>
              <a:rPr lang="zh-CN" altLang="en-US" dirty="0"/>
              <a:t>，半径</a:t>
            </a:r>
            <a:r>
              <a:rPr lang="en-US" altLang="zh-CN" dirty="0"/>
              <a:t>16mm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磁芯的位置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en-US" altLang="zh-CN" dirty="0"/>
              <a:t>R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0.18%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0.94%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Z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6.96%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1.86%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</a:t>
            </a:r>
            <a:r>
              <a:rPr lang="en-US" altLang="zh-CN" dirty="0"/>
              <a:t>+</a:t>
            </a:r>
            <a:r>
              <a:rPr lang="zh-CN" altLang="en-US" dirty="0"/>
              <a:t>线圈的一致性 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en-US" altLang="zh-CN" dirty="0"/>
              <a:t>coil1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13.7%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2.53%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coil2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7.32%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3.11%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CE2888-475B-4C88-ABBF-74296B8E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32523" r="36563" b="26253"/>
          <a:stretch/>
        </p:blipFill>
        <p:spPr>
          <a:xfrm>
            <a:off x="4800600" y="1219200"/>
            <a:ext cx="1548000" cy="15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8A9D63-0BB4-47DE-8940-B5FE8F305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42824" r="17634" b="11621"/>
          <a:stretch/>
        </p:blipFill>
        <p:spPr>
          <a:xfrm>
            <a:off x="6781800" y="1219200"/>
            <a:ext cx="2189853" cy="1548000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5A02EAD-DDBC-4EE5-8881-4BDA72418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19813"/>
              </p:ext>
            </p:extLst>
          </p:nvPr>
        </p:nvGraphicFramePr>
        <p:xfrm>
          <a:off x="4325734" y="2988550"/>
          <a:ext cx="2400000" cy="1417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18529">
                  <a:extLst>
                    <a:ext uri="{9D8B030D-6E8A-4147-A177-3AD203B41FA5}">
                      <a16:colId xmlns:a16="http://schemas.microsoft.com/office/drawing/2014/main" val="57318049"/>
                    </a:ext>
                  </a:extLst>
                </a:gridCol>
                <a:gridCol w="718529">
                  <a:extLst>
                    <a:ext uri="{9D8B030D-6E8A-4147-A177-3AD203B41FA5}">
                      <a16:colId xmlns:a16="http://schemas.microsoft.com/office/drawing/2014/main" val="233626175"/>
                    </a:ext>
                  </a:extLst>
                </a:gridCol>
                <a:gridCol w="962942">
                  <a:extLst>
                    <a:ext uri="{9D8B030D-6E8A-4147-A177-3AD203B41FA5}">
                      <a16:colId xmlns:a16="http://schemas.microsoft.com/office/drawing/2014/main" val="927292210"/>
                    </a:ext>
                  </a:extLst>
                </a:gridCol>
              </a:tblGrid>
              <a:tr h="9161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L(H)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441117"/>
                  </a:ext>
                </a:extLst>
              </a:tr>
              <a:tr h="9161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R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方向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1834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0.070111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3610039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0.070210·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6156742"/>
                  </a:ext>
                </a:extLst>
              </a:tr>
              <a:tr h="91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Z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方向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0.065243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862037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0.069382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714745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0.069784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4206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0.065513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9765075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D4838B2D-24C8-4115-A38F-8D5DC04E5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718" y="2854244"/>
            <a:ext cx="2400000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7CB520-0E1E-4DCA-8BEE-67E2C98C1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718" y="2858034"/>
            <a:ext cx="24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/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6EB3C2A-1E6A-4240-8575-F84308E07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8591" y="4648858"/>
            <a:ext cx="2777143" cy="14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074CAC-70D9-46DF-A24D-879DEC86B7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6200" y="5281822"/>
            <a:ext cx="270514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540404</TotalTime>
  <Words>1209</Words>
  <Application>Microsoft Office PowerPoint</Application>
  <PresentationFormat>全屏显示(4:3)</PresentationFormat>
  <Paragraphs>443</Paragraphs>
  <Slides>21</Slides>
  <Notes>7</Notes>
  <HiddenSlides>2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Arial</vt:lpstr>
      <vt:lpstr>Cambria Math</vt:lpstr>
      <vt:lpstr>Wingdings</vt:lpstr>
      <vt:lpstr>Office 主题​​</vt:lpstr>
      <vt:lpstr>Worksheet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磁力仪方案样机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 Ye</cp:lastModifiedBy>
  <cp:revision>6781</cp:revision>
  <cp:lastPrinted>2023-09-04T07:35:07Z</cp:lastPrinted>
  <dcterms:created xsi:type="dcterms:W3CDTF">1601-01-01T00:00:00Z</dcterms:created>
  <dcterms:modified xsi:type="dcterms:W3CDTF">2025-04-01T08:43:19Z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