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258" r:id="rId2"/>
    <p:sldId id="1373" r:id="rId3"/>
    <p:sldId id="1341" r:id="rId4"/>
    <p:sldId id="1374" r:id="rId5"/>
    <p:sldId id="1356" r:id="rId6"/>
    <p:sldId id="1355" r:id="rId7"/>
    <p:sldId id="1360" r:id="rId8"/>
    <p:sldId id="1375" r:id="rId9"/>
    <p:sldId id="1358" r:id="rId10"/>
    <p:sldId id="1363" r:id="rId11"/>
    <p:sldId id="1376" r:id="rId12"/>
    <p:sldId id="1377" r:id="rId13"/>
    <p:sldId id="1370" r:id="rId14"/>
    <p:sldId id="1369" r:id="rId15"/>
    <p:sldId id="1372" r:id="rId16"/>
    <p:sldId id="1371" r:id="rId17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8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91439" autoAdjust="0"/>
  </p:normalViewPr>
  <p:slideViewPr>
    <p:cSldViewPr>
      <p:cViewPr varScale="1">
        <p:scale>
          <a:sx n="103" d="100"/>
          <a:sy n="103" d="100"/>
        </p:scale>
        <p:origin x="19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2025/3/19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46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49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考虑 放弃交错排列模型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30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14.83mm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5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74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413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78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1.72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3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4.emf"/><Relationship Id="rId4" Type="http://schemas.openxmlformats.org/officeDocument/2006/relationships/image" Target="../media/image10.jpg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09E27F4-55ED-4386-AA9F-F37DA1F3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F20508-DAEE-4E0A-A58C-C66500D4B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24A931-2C43-4ABC-954F-F6AC1B385BC2}"/>
              </a:ext>
            </a:extLst>
          </p:cNvPr>
          <p:cNvSpPr txBox="1"/>
          <p:nvPr/>
        </p:nvSpPr>
        <p:spPr>
          <a:xfrm>
            <a:off x="381000" y="1093204"/>
            <a:ext cx="7239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线圈：</a:t>
            </a:r>
            <a:r>
              <a:rPr lang="en-US" altLang="zh-CN" dirty="0"/>
              <a:t>Coil1_2 </a:t>
            </a:r>
            <a:r>
              <a:rPr lang="zh-CN" altLang="en-US" dirty="0"/>
              <a:t>； </a:t>
            </a:r>
            <a:r>
              <a:rPr lang="en-US" altLang="zh-CN" dirty="0"/>
              <a:t>Coil2_3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磁芯：</a:t>
            </a:r>
            <a:r>
              <a:rPr lang="en-US" altLang="zh-CN" dirty="0"/>
              <a:t>Core1_1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3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测试温度：</a:t>
            </a:r>
            <a:r>
              <a:rPr lang="en-US" altLang="zh-CN" dirty="0"/>
              <a:t>26</a:t>
            </a:r>
            <a:r>
              <a:rPr lang="zh-CN" altLang="en-US" dirty="0"/>
              <a:t>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电感值：</a:t>
            </a:r>
            <a:endParaRPr lang="en-US" altLang="zh-CN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9574832-C06E-42F8-BE25-E0306565F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1732"/>
              </p:ext>
            </p:extLst>
          </p:nvPr>
        </p:nvGraphicFramePr>
        <p:xfrm>
          <a:off x="1943100" y="2441239"/>
          <a:ext cx="7086600" cy="430720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53236">
                  <a:extLst>
                    <a:ext uri="{9D8B030D-6E8A-4147-A177-3AD203B41FA5}">
                      <a16:colId xmlns:a16="http://schemas.microsoft.com/office/drawing/2014/main" val="307092300"/>
                    </a:ext>
                  </a:extLst>
                </a:gridCol>
                <a:gridCol w="2616682">
                  <a:extLst>
                    <a:ext uri="{9D8B030D-6E8A-4147-A177-3AD203B41FA5}">
                      <a16:colId xmlns:a16="http://schemas.microsoft.com/office/drawing/2014/main" val="3801401555"/>
                    </a:ext>
                  </a:extLst>
                </a:gridCol>
                <a:gridCol w="2616682">
                  <a:extLst>
                    <a:ext uri="{9D8B030D-6E8A-4147-A177-3AD203B41FA5}">
                      <a16:colId xmlns:a16="http://schemas.microsoft.com/office/drawing/2014/main" val="921365300"/>
                    </a:ext>
                  </a:extLst>
                </a:gridCol>
              </a:tblGrid>
              <a:tr h="172683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619525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磁芯半径（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Coil1_Core1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Coil2_Core1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9775541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0.06623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0.12982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8863051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0.06810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0.13357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0344802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0.06996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0.13735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639371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0.070354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0.13812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4849309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0.13889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7783680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0.071142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0.13967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86546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0.071534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0.14044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048168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0.07195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0.14123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3285961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0.07399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0.14522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8385137"/>
                  </a:ext>
                </a:extLst>
              </a:tr>
              <a:tr h="172683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L_test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7353717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Coil1_2_Core1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Coil2_3_Core1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9207845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0.069072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0.139219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54369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0.070123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0.141038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9467097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0.069651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0.140182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6240244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0.069862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0.140631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209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9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C0E637-206A-45E4-ABA5-1F94DCD3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93324-25F4-468A-AC38-8676A1545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Coil1</a:t>
            </a:r>
            <a:r>
              <a:rPr lang="zh-CN" altLang="en-US" dirty="0"/>
              <a:t>的磁导率虚部结果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EB6BDA-62F2-44FF-9959-5E8034A97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4572000" cy="3429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E3DFAC-3687-4DAF-A65F-843D0E184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955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7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C0E637-206A-45E4-ABA5-1F94DCD3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93324-25F4-468A-AC38-8676A1545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Coil2</a:t>
            </a:r>
            <a:r>
              <a:rPr lang="zh-CN" altLang="en-US" dirty="0"/>
              <a:t>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08919B-0F55-4C57-817B-31E3C6560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5334000" cy="40005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C03DEF1-0E81-4015-AF56-50DF5EEA0237}"/>
              </a:ext>
            </a:extLst>
          </p:cNvPr>
          <p:cNvSpPr txBox="1"/>
          <p:nvPr/>
        </p:nvSpPr>
        <p:spPr>
          <a:xfrm>
            <a:off x="6172200" y="198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相对偏差：</a:t>
            </a:r>
            <a:r>
              <a:rPr lang="en-US" altLang="zh-CN" dirty="0"/>
              <a:t>4.6%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255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磁力仪方案样机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2213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F68F98-1731-4312-A316-4A61F6D6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ED554B-92BB-4B9B-BF18-DD264ADBD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磁场转换线圈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0BBAA0-CAA7-49C2-B8B1-CDF8A9586A65}"/>
              </a:ext>
            </a:extLst>
          </p:cNvPr>
          <p:cNvSpPr txBox="1"/>
          <p:nvPr/>
        </p:nvSpPr>
        <p:spPr>
          <a:xfrm>
            <a:off x="239486" y="1183465"/>
            <a:ext cx="5257800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磁场转换线圈热噪声：匝数，半径，线径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磁噪声：匝密度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尺寸要求：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现有加热室尺寸：</a:t>
            </a:r>
            <a:r>
              <a:rPr lang="en-US" altLang="zh-CN" dirty="0"/>
              <a:t>9cm×9cm×6.5cm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现有泡尺寸：边长</a:t>
            </a:r>
            <a:r>
              <a:rPr lang="en-US" altLang="zh-CN" dirty="0"/>
              <a:t>1cm</a:t>
            </a:r>
            <a:r>
              <a:rPr lang="zh-CN" altLang="en-US" dirty="0"/>
              <a:t>正方体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磁场转换线圈设计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直接在加热室上绕制，预留</a:t>
            </a:r>
            <a:r>
              <a:rPr lang="en-US" altLang="zh-CN" dirty="0"/>
              <a:t>1.7 cm</a:t>
            </a:r>
            <a:r>
              <a:rPr lang="zh-CN" altLang="en-US" dirty="0"/>
              <a:t>光路间距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较好的磁场均匀度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需要线圈直径较大（</a:t>
            </a:r>
            <a:r>
              <a:rPr lang="en-US" altLang="zh-CN" dirty="0"/>
              <a:t>9</a:t>
            </a:r>
            <a:r>
              <a:rPr lang="zh-CN" altLang="en-US" dirty="0"/>
              <a:t>√</a:t>
            </a:r>
            <a:r>
              <a:rPr lang="en-US" altLang="zh-CN" dirty="0"/>
              <a:t>2cm</a:t>
            </a:r>
            <a:r>
              <a:rPr lang="zh-CN" altLang="en-US" dirty="0"/>
              <a:t>），引入更大的热噪声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在加热室两端绕制，预留</a:t>
            </a:r>
            <a:r>
              <a:rPr lang="en-US" altLang="zh-CN" dirty="0"/>
              <a:t>6.5 cm</a:t>
            </a:r>
            <a:r>
              <a:rPr lang="zh-CN" altLang="en-US" dirty="0"/>
              <a:t>加热室间距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保证泡内的磁场即可，所需要直径较小（√</a:t>
            </a:r>
            <a:r>
              <a:rPr lang="en-US" altLang="zh-CN" dirty="0"/>
              <a:t>2cm</a:t>
            </a:r>
            <a:r>
              <a:rPr lang="zh-CN" altLang="en-US" dirty="0"/>
              <a:t>），有效减少热噪声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845F6-26E2-48E0-9B24-982C17936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100" y="1295400"/>
            <a:ext cx="3342630" cy="2358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E4CBC0-E3C0-4060-A3C0-8C4872521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17653"/>
            <a:ext cx="3361680" cy="25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86A35CD-F175-45F2-946B-CDFB009D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27DCBB-CFD5-4658-8043-2A945799E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联合仿真：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89819B-4EE7-4D5B-B6F6-9D5255C05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44" y="1180839"/>
            <a:ext cx="6386512" cy="551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98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C9C777-39A3-4EFA-95DD-6C8EA24C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3FC5CC-C83F-4626-BA00-85A431C1C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部分结果（</a:t>
            </a:r>
            <a:r>
              <a:rPr lang="en-US" altLang="zh-CN" dirty="0"/>
              <a:t>SNR0= 3.80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29B02A-A23F-4B9B-B3D6-EE55C8DEE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000" y="4011137"/>
            <a:ext cx="3360000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03876E-58CA-4DD2-B5A6-D0EF69400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82" y="4040684"/>
            <a:ext cx="3360000" cy="252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F4DEA4-21A5-43A4-98DB-B38E2F7B7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539" y="1275713"/>
            <a:ext cx="3360000" cy="252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2142EB7-87C8-4F57-AAF1-622EA6571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682" y="1275713"/>
            <a:ext cx="3360000" cy="2520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0956996-997A-4580-94DB-E07E5BF40497}"/>
              </a:ext>
            </a:extLst>
          </p:cNvPr>
          <p:cNvSpPr txBox="1"/>
          <p:nvPr/>
        </p:nvSpPr>
        <p:spPr>
          <a:xfrm>
            <a:off x="127997" y="1371600"/>
            <a:ext cx="22860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线圈参数：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线圈半径（不变）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单层匝数</a:t>
            </a:r>
            <a:r>
              <a:rPr lang="en-US" altLang="zh-CN" dirty="0" err="1">
                <a:solidFill>
                  <a:srgbClr val="FF0000"/>
                </a:solidFill>
              </a:rPr>
              <a:t>nw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层数</a:t>
            </a:r>
            <a:r>
              <a:rPr lang="en-US" altLang="zh-CN" dirty="0" err="1">
                <a:solidFill>
                  <a:srgbClr val="FF0000"/>
                </a:solidFill>
              </a:rPr>
              <a:t>nl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线径</a:t>
            </a:r>
            <a:r>
              <a:rPr lang="en-US" altLang="zh-CN" dirty="0" err="1">
                <a:solidFill>
                  <a:srgbClr val="FF0000"/>
                </a:solidFill>
              </a:rPr>
              <a:t>d_wire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31F0BAB-B875-4C91-9E45-BECAD61FF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9419" y="1905000"/>
            <a:ext cx="5232036" cy="392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2FE263-E003-48C1-A82C-8AB446CB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B13B5E-6B58-42E0-A64A-4BA6F6A06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相关解答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4FF001-B9E5-4BAD-B7E6-9ADA3D7CD373}"/>
              </a:ext>
            </a:extLst>
          </p:cNvPr>
          <p:cNvSpPr txBox="1"/>
          <p:nvPr/>
        </p:nvSpPr>
        <p:spPr>
          <a:xfrm>
            <a:off x="228600" y="1295400"/>
            <a:ext cx="50292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线圈放置方式表现出的线圈参数区别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Stand</a:t>
            </a:r>
            <a:r>
              <a:rPr lang="zh-CN" altLang="en-US" dirty="0"/>
              <a:t>（如右图）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电感值：相对偏差 </a:t>
            </a:r>
            <a:r>
              <a:rPr lang="en-US" altLang="zh-CN" dirty="0">
                <a:solidFill>
                  <a:srgbClr val="FF0000"/>
                </a:solidFill>
              </a:rPr>
              <a:t>0.16%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Lay</a:t>
            </a:r>
            <a:r>
              <a:rPr lang="zh-CN" altLang="en-US" dirty="0"/>
              <a:t>：</a:t>
            </a:r>
            <a:r>
              <a:rPr lang="en-US" altLang="zh-CN" dirty="0"/>
              <a:t>0.0676220450505242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Stand</a:t>
            </a:r>
            <a:r>
              <a:rPr lang="zh-CN" altLang="en-US" dirty="0"/>
              <a:t>：</a:t>
            </a:r>
            <a:r>
              <a:rPr lang="en-US" altLang="zh-CN" dirty="0"/>
              <a:t>0.0675111888342818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电阻值：相对偏差 </a:t>
            </a:r>
            <a:r>
              <a:rPr lang="en-US" altLang="zh-CN" dirty="0">
                <a:solidFill>
                  <a:srgbClr val="FF0000"/>
                </a:solidFill>
              </a:rPr>
              <a:t>0.42%</a:t>
            </a:r>
            <a:r>
              <a:rPr lang="en-US" altLang="zh-CN" dirty="0"/>
              <a:t> @10kHz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D61155-A5A1-4B5C-A1BD-558EDE16A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3" r="22932" b="46991"/>
          <a:stretch/>
        </p:blipFill>
        <p:spPr>
          <a:xfrm>
            <a:off x="6457950" y="1506354"/>
            <a:ext cx="1479550" cy="196074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1B88214-6DBE-42CD-A622-646C7BC8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1" y="3678054"/>
            <a:ext cx="3860799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6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2FE263-E003-48C1-A82C-8AB446CB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B13B5E-6B58-42E0-A64A-4BA6F6A06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误差来源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4FF001-B9E5-4BAD-B7E6-9ADA3D7CD373}"/>
              </a:ext>
            </a:extLst>
          </p:cNvPr>
          <p:cNvSpPr txBox="1"/>
          <p:nvPr/>
        </p:nvSpPr>
        <p:spPr>
          <a:xfrm>
            <a:off x="228600" y="1087292"/>
            <a:ext cx="7315200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可能导致仿真结果与实测结果不同的因素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线圈部分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模型中的温度：通过影响铜的电导率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模型中的线圈排布方式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模型中的线圈半径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测量误差：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bootstrap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工艺偏差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磁芯部分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模型中的温度：通过影响磁芯的磁导率（主要是磁导率虚部）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模型中的磁芯位置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模型中的磁芯半径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测量误差：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bootstrap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工艺偏差</a:t>
            </a:r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74F51E-269C-499D-9B40-84F333A837E7}"/>
              </a:ext>
            </a:extLst>
          </p:cNvPr>
          <p:cNvSpPr/>
          <p:nvPr/>
        </p:nvSpPr>
        <p:spPr>
          <a:xfrm>
            <a:off x="228600" y="1600200"/>
            <a:ext cx="7086600" cy="2438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1EDBFC-BC79-4B20-9C5D-607D98546DEE}"/>
              </a:ext>
            </a:extLst>
          </p:cNvPr>
          <p:cNvSpPr txBox="1"/>
          <p:nvPr/>
        </p:nvSpPr>
        <p:spPr>
          <a:xfrm>
            <a:off x="5105400" y="234355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通过对比空气芯线圈的仿真结果与测试结果进行修正模型中的参数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（电阻与电感）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E6270E6-CFBA-49A2-AC62-C0A4DD8DDA10}"/>
              </a:ext>
            </a:extLst>
          </p:cNvPr>
          <p:cNvSpPr/>
          <p:nvPr/>
        </p:nvSpPr>
        <p:spPr>
          <a:xfrm>
            <a:off x="228600" y="4095750"/>
            <a:ext cx="7086600" cy="24384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B485BD-7D7E-48F3-9D35-B92E62CC7BFE}"/>
              </a:ext>
            </a:extLst>
          </p:cNvPr>
          <p:cNvSpPr txBox="1"/>
          <p:nvPr/>
        </p:nvSpPr>
        <p:spPr>
          <a:xfrm>
            <a:off x="5105400" y="4907015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通过对比磁芯线圈的仿真结果与测试结果进行修正模型中的参数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（电感）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A068F5-411B-4BB3-B10C-64E3042B7A4D}"/>
              </a:ext>
            </a:extLst>
          </p:cNvPr>
          <p:cNvSpPr txBox="1"/>
          <p:nvPr/>
        </p:nvSpPr>
        <p:spPr>
          <a:xfrm>
            <a:off x="7449328" y="2244494"/>
            <a:ext cx="1694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难以修正的因素：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实际线圈绕法</a:t>
            </a:r>
            <a:r>
              <a:rPr lang="en-US" altLang="zh-CN" dirty="0"/>
              <a:t>vs</a:t>
            </a:r>
            <a:r>
              <a:rPr lang="zh-CN" altLang="en-US" dirty="0"/>
              <a:t>模型线圈绕法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41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D2B6FF-9614-4716-9674-8057B46A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8E7D1C-FF03-4ECD-854A-3C0DDBF23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9CE18D-1507-4BD5-A413-BEB035433423}"/>
              </a:ext>
            </a:extLst>
          </p:cNvPr>
          <p:cNvSpPr txBox="1"/>
          <p:nvPr/>
        </p:nvSpPr>
        <p:spPr>
          <a:xfrm>
            <a:off x="1447800" y="2514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线圈部分修正</a:t>
            </a:r>
          </a:p>
        </p:txBody>
      </p:sp>
    </p:spTree>
    <p:extLst>
      <p:ext uri="{BB962C8B-B14F-4D97-AF65-F5344CB8AC3E}">
        <p14:creationId xmlns:p14="http://schemas.microsoft.com/office/powerpoint/2010/main" val="394913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4830B-E4C1-47A7-8E40-4604C480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359C69-E281-4246-833E-6D2027812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影响因素总结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59C0CA5-46F9-43E6-A4D9-15A06BFF9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08111"/>
              </p:ext>
            </p:extLst>
          </p:nvPr>
        </p:nvGraphicFramePr>
        <p:xfrm>
          <a:off x="0" y="1905000"/>
          <a:ext cx="9144003" cy="49701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7961">
                  <a:extLst>
                    <a:ext uri="{9D8B030D-6E8A-4147-A177-3AD203B41FA5}">
                      <a16:colId xmlns:a16="http://schemas.microsoft.com/office/drawing/2014/main" val="4224021009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354536450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700873961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2382896019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1309082992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277593476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496340955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370566477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495786981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604433107"/>
                    </a:ext>
                  </a:extLst>
                </a:gridCol>
              </a:tblGrid>
              <a:tr h="691518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低频电阻（</a:t>
                      </a:r>
                      <a:r>
                        <a:rPr lang="en-US" altLang="zh-CN" dirty="0"/>
                        <a:t>@1kHz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高频电阻（</a:t>
                      </a:r>
                      <a:r>
                        <a:rPr lang="en-US" altLang="zh-CN" dirty="0"/>
                        <a:t>@15kHz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电感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148922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影响因素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65066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温度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变化</a:t>
                      </a:r>
                      <a:r>
                        <a:rPr lang="en-US" altLang="zh-CN" dirty="0"/>
                        <a:t>+5k @ 293.15k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1.84%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-1.02%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-1.15%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-1.21%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58841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测试误差</a:t>
                      </a:r>
                      <a:endParaRPr lang="en-US" altLang="zh-CN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altLang="zh-C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Bootstrap 1000</a:t>
                      </a:r>
                      <a:r>
                        <a:rPr lang="zh-CN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次</a:t>
                      </a:r>
                      <a:endParaRPr lang="en-US" altLang="zh-CN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#2 @ ~298.15k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1.34%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1.67%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1.90%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22362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模型偏差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线圈排布</a:t>
                      </a:r>
                      <a:endParaRPr lang="en-US" altLang="zh-CN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1.89%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1.43%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2.11%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73527"/>
                  </a:ext>
                </a:extLst>
              </a:tr>
              <a:tr h="8038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模型偏差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半径偏差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变化</a:t>
                      </a:r>
                      <a:r>
                        <a:rPr lang="en-US" altLang="zh-CN" dirty="0"/>
                        <a:t>+1mm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@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20mm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3.44%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7.16%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7.79%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048566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工艺偏差</a:t>
                      </a:r>
                      <a:endParaRPr lang="en-US" altLang="zh-CN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@ ~298.15k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2.78%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2409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B1BEF5-CE73-4EA6-B403-F0FB85848D7A}"/>
                  </a:ext>
                </a:extLst>
              </p:cNvPr>
              <p:cNvSpPr txBox="1"/>
              <p:nvPr/>
            </p:nvSpPr>
            <p:spPr>
              <a:xfrm>
                <a:off x="457200" y="1138774"/>
                <a:ext cx="3657600" cy="667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B1BEF5-CE73-4EA6-B403-F0FB85848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38774"/>
                <a:ext cx="3657600" cy="667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945801-3A19-42B9-B2CA-6C8BAB8DC6C6}"/>
                  </a:ext>
                </a:extLst>
              </p:cNvPr>
              <p:cNvSpPr txBox="1"/>
              <p:nvPr/>
            </p:nvSpPr>
            <p:spPr>
              <a:xfrm>
                <a:off x="3352800" y="1121784"/>
                <a:ext cx="3657600" cy="61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𝒔𝒕𝒅</m:t>
                          </m:r>
                        </m:num>
                        <m:den>
                          <m: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𝒎𝒆𝒂𝒏</m:t>
                          </m:r>
                        </m:den>
                      </m:f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945801-3A19-42B9-B2CA-6C8BAB8DC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121784"/>
                <a:ext cx="3657600" cy="6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DC0C664B-9015-496D-9DDA-6B7DBDF8A5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47980"/>
              </p:ext>
            </p:extLst>
          </p:nvPr>
        </p:nvGraphicFramePr>
        <p:xfrm>
          <a:off x="10363200" y="2286000"/>
          <a:ext cx="3976688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Worksheet" r:id="rId5" imgW="12430089" imgH="4771940" progId="Excel.Sheet.12">
                  <p:embed/>
                </p:oleObj>
              </mc:Choice>
              <mc:Fallback>
                <p:oleObj name="Worksheet" r:id="rId5" imgW="12430089" imgH="47719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63200" y="2286000"/>
                        <a:ext cx="3976688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1C382E2A-D712-4138-9C48-927C142C4592}"/>
              </a:ext>
            </a:extLst>
          </p:cNvPr>
          <p:cNvSpPr/>
          <p:nvPr/>
        </p:nvSpPr>
        <p:spPr>
          <a:xfrm>
            <a:off x="6896100" y="1202371"/>
            <a:ext cx="2286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7092C0-1D85-41F6-80CC-ED017BDE4BA9}"/>
              </a:ext>
            </a:extLst>
          </p:cNvPr>
          <p:cNvSpPr txBox="1"/>
          <p:nvPr/>
        </p:nvSpPr>
        <p:spPr>
          <a:xfrm>
            <a:off x="7162800" y="11320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仿真结果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35BE534-6700-49F3-BA2A-3BC98CE2047C}"/>
              </a:ext>
            </a:extLst>
          </p:cNvPr>
          <p:cNvSpPr/>
          <p:nvPr/>
        </p:nvSpPr>
        <p:spPr>
          <a:xfrm>
            <a:off x="6916316" y="1582293"/>
            <a:ext cx="2286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2ED602-7A3D-40C7-B434-206451C9D37E}"/>
              </a:ext>
            </a:extLst>
          </p:cNvPr>
          <p:cNvSpPr txBox="1"/>
          <p:nvPr/>
        </p:nvSpPr>
        <p:spPr>
          <a:xfrm>
            <a:off x="7162800" y="15119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测试结果</a:t>
            </a:r>
          </a:p>
        </p:txBody>
      </p:sp>
    </p:spTree>
    <p:extLst>
      <p:ext uri="{BB962C8B-B14F-4D97-AF65-F5344CB8AC3E}">
        <p14:creationId xmlns:p14="http://schemas.microsoft.com/office/powerpoint/2010/main" val="335042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coil1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3025187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25</a:t>
            </a:r>
            <a:r>
              <a:rPr lang="zh-CN" altLang="en-US" dirty="0"/>
              <a:t>摄氏度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相对偏差：</a:t>
            </a:r>
            <a:r>
              <a:rPr lang="en-US" altLang="zh-CN" dirty="0"/>
              <a:t>-0.55%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5E672A7-ACA6-4491-8F66-99AF99B2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164435"/>
              </p:ext>
            </p:extLst>
          </p:nvPr>
        </p:nvGraphicFramePr>
        <p:xfrm>
          <a:off x="553009" y="3048000"/>
          <a:ext cx="3124200" cy="18972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0.016924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0.017050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0.017301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0.017428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0.017554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8723445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31467"/>
              </p:ext>
            </p:extLst>
          </p:nvPr>
        </p:nvGraphicFramePr>
        <p:xfrm>
          <a:off x="553009" y="5156707"/>
          <a:ext cx="3124200" cy="118951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34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0.017128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0.017108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0.016596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022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@10kHz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1.37%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-2.84%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E6CE4B0C-2D56-4C29-BDE8-B59F7709F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912" y="1819456"/>
            <a:ext cx="4479001" cy="335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8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coil2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3025187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25</a:t>
            </a:r>
            <a:r>
              <a:rPr lang="zh-CN" altLang="en-US" dirty="0"/>
              <a:t>摄氏度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相对偏差：</a:t>
            </a:r>
            <a:r>
              <a:rPr lang="en-US" altLang="zh-CN" dirty="0"/>
              <a:t>-0.06%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5E672A7-ACA6-4491-8F66-99AF99B2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66033"/>
              </p:ext>
            </p:extLst>
          </p:nvPr>
        </p:nvGraphicFramePr>
        <p:xfrm>
          <a:off x="553009" y="3048000"/>
          <a:ext cx="3124200" cy="18972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0.030686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0.030921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0.031039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50717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0.031157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0.031393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0.031630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95552"/>
              </p:ext>
            </p:extLst>
          </p:nvPr>
        </p:nvGraphicFramePr>
        <p:xfrm>
          <a:off x="553009" y="5156707"/>
          <a:ext cx="3124200" cy="11901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41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0.030743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0.030973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0.031020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884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@15kHz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4.85%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-0.39%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AC2C7A10-21C4-4D77-B879-47685F50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761040"/>
            <a:ext cx="4591607" cy="34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5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D2B6FF-9614-4716-9674-8057B46A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8E7D1C-FF03-4ECD-854A-3C0DDBF23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9CE18D-1507-4BD5-A413-BEB035433423}"/>
              </a:ext>
            </a:extLst>
          </p:cNvPr>
          <p:cNvSpPr txBox="1"/>
          <p:nvPr/>
        </p:nvSpPr>
        <p:spPr>
          <a:xfrm>
            <a:off x="1447800" y="2514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磁芯部分修正</a:t>
            </a:r>
          </a:p>
        </p:txBody>
      </p:sp>
    </p:spTree>
    <p:extLst>
      <p:ext uri="{BB962C8B-B14F-4D97-AF65-F5344CB8AC3E}">
        <p14:creationId xmlns:p14="http://schemas.microsoft.com/office/powerpoint/2010/main" val="90634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A53206-945D-47DB-A54A-7FEA31AF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DDD2EA-51F5-4BFE-8EC0-EAFD3738AC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磁芯线圈误差来源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AC3131-04AE-4419-9440-AF3C83EFF0A8}"/>
              </a:ext>
            </a:extLst>
          </p:cNvPr>
          <p:cNvSpPr txBox="1"/>
          <p:nvPr/>
        </p:nvSpPr>
        <p:spPr>
          <a:xfrm>
            <a:off x="125508" y="1219200"/>
            <a:ext cx="4648200" cy="546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温度（磁芯对温度的影响更加敏感）</a:t>
            </a:r>
            <a:endParaRPr lang="en-US" altLang="zh-CN" sz="18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磁芯的形状（平台</a:t>
            </a:r>
            <a:r>
              <a:rPr lang="en-US" altLang="zh-CN" dirty="0"/>
              <a:t>1.2cm</a:t>
            </a:r>
            <a:r>
              <a:rPr lang="zh-CN" altLang="en-US" dirty="0"/>
              <a:t>，半径</a:t>
            </a:r>
            <a:r>
              <a:rPr lang="en-US" altLang="zh-CN" dirty="0"/>
              <a:t>16mm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磁芯的位置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en-US" altLang="zh-CN" dirty="0"/>
              <a:t>R</a:t>
            </a:r>
            <a:r>
              <a:rPr lang="zh-CN" altLang="en-US" dirty="0"/>
              <a:t>方向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电感：</a:t>
            </a:r>
            <a:r>
              <a:rPr lang="en-US" altLang="zh-CN" dirty="0"/>
              <a:t>0.18%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高频电阻（</a:t>
            </a:r>
            <a:r>
              <a:rPr lang="en-US" altLang="zh-CN" dirty="0"/>
              <a:t>@15kHz</a:t>
            </a:r>
            <a:r>
              <a:rPr lang="zh-CN" altLang="en-US" dirty="0"/>
              <a:t>）：</a:t>
            </a:r>
            <a:r>
              <a:rPr lang="en-US" altLang="zh-CN" dirty="0"/>
              <a:t>0.94%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Z</a:t>
            </a:r>
            <a:r>
              <a:rPr lang="zh-CN" altLang="en-US" dirty="0"/>
              <a:t>方向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电感：</a:t>
            </a:r>
            <a:r>
              <a:rPr lang="en-US" altLang="zh-CN" dirty="0"/>
              <a:t>6.96%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高频电阻（</a:t>
            </a:r>
            <a:r>
              <a:rPr lang="en-US" altLang="zh-CN" dirty="0"/>
              <a:t>@15kHz</a:t>
            </a:r>
            <a:r>
              <a:rPr lang="zh-CN" altLang="en-US" dirty="0"/>
              <a:t>）：</a:t>
            </a:r>
            <a:r>
              <a:rPr lang="en-US" altLang="zh-CN" dirty="0"/>
              <a:t>1.86%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</a:t>
            </a:r>
            <a:r>
              <a:rPr lang="en-US" altLang="zh-CN" dirty="0"/>
              <a:t>+</a:t>
            </a:r>
            <a:r>
              <a:rPr lang="zh-CN" altLang="en-US" dirty="0"/>
              <a:t>线圈的一致性 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en-US" altLang="zh-CN" dirty="0"/>
              <a:t>coil1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组间：</a:t>
            </a:r>
            <a:r>
              <a:rPr lang="en-US" altLang="zh-CN" dirty="0">
                <a:solidFill>
                  <a:srgbClr val="FF0000"/>
                </a:solidFill>
              </a:rPr>
              <a:t>13.7%</a:t>
            </a:r>
            <a:r>
              <a:rPr lang="zh-CN" altLang="en-US" dirty="0">
                <a:solidFill>
                  <a:srgbClr val="FF0000"/>
                </a:solidFill>
              </a:rPr>
              <a:t>；组内：</a:t>
            </a:r>
            <a:r>
              <a:rPr lang="en-US" altLang="zh-CN" dirty="0">
                <a:solidFill>
                  <a:srgbClr val="FF0000"/>
                </a:solidFill>
              </a:rPr>
              <a:t>2.53%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coil2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组间：</a:t>
            </a:r>
            <a:r>
              <a:rPr lang="en-US" altLang="zh-CN" dirty="0">
                <a:solidFill>
                  <a:srgbClr val="FF0000"/>
                </a:solidFill>
              </a:rPr>
              <a:t>7.32%</a:t>
            </a:r>
            <a:r>
              <a:rPr lang="zh-CN" altLang="en-US" dirty="0">
                <a:solidFill>
                  <a:srgbClr val="FF0000"/>
                </a:solidFill>
              </a:rPr>
              <a:t>；组内：</a:t>
            </a:r>
            <a:r>
              <a:rPr lang="en-US" altLang="zh-CN" dirty="0">
                <a:solidFill>
                  <a:srgbClr val="FF0000"/>
                </a:solidFill>
              </a:rPr>
              <a:t>3.11%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CE2888-475B-4C88-ABBF-74296B8E8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9" t="32523" r="36563" b="26253"/>
          <a:stretch/>
        </p:blipFill>
        <p:spPr>
          <a:xfrm>
            <a:off x="4800600" y="1219200"/>
            <a:ext cx="1548000" cy="15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8A9D63-0BB4-47DE-8940-B5FE8F3058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9" t="42824" r="17634" b="11621"/>
          <a:stretch/>
        </p:blipFill>
        <p:spPr>
          <a:xfrm>
            <a:off x="6781800" y="1219200"/>
            <a:ext cx="2189853" cy="1548000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5A02EAD-DDBC-4EE5-8881-4BDA72418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19813"/>
              </p:ext>
            </p:extLst>
          </p:nvPr>
        </p:nvGraphicFramePr>
        <p:xfrm>
          <a:off x="4325734" y="2988550"/>
          <a:ext cx="2400000" cy="14173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18529">
                  <a:extLst>
                    <a:ext uri="{9D8B030D-6E8A-4147-A177-3AD203B41FA5}">
                      <a16:colId xmlns:a16="http://schemas.microsoft.com/office/drawing/2014/main" val="57318049"/>
                    </a:ext>
                  </a:extLst>
                </a:gridCol>
                <a:gridCol w="718529">
                  <a:extLst>
                    <a:ext uri="{9D8B030D-6E8A-4147-A177-3AD203B41FA5}">
                      <a16:colId xmlns:a16="http://schemas.microsoft.com/office/drawing/2014/main" val="233626175"/>
                    </a:ext>
                  </a:extLst>
                </a:gridCol>
                <a:gridCol w="962942">
                  <a:extLst>
                    <a:ext uri="{9D8B030D-6E8A-4147-A177-3AD203B41FA5}">
                      <a16:colId xmlns:a16="http://schemas.microsoft.com/office/drawing/2014/main" val="927292210"/>
                    </a:ext>
                  </a:extLst>
                </a:gridCol>
              </a:tblGrid>
              <a:tr h="9161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L(H)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3441117"/>
                  </a:ext>
                </a:extLst>
              </a:tr>
              <a:tr h="91610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R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方向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0.070234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7183464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0.070111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3610039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0.070210·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6156742"/>
                  </a:ext>
                </a:extLst>
              </a:tr>
              <a:tr h="916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Z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方向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0.065243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7862037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0.069382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9714745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0.069784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9420664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0.065513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9765075"/>
                  </a:ext>
                </a:extLst>
              </a:tr>
            </a:tbl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D4838B2D-24C8-4115-A38F-8D5DC04E5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718" y="2854244"/>
            <a:ext cx="2400000" cy="18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7CB520-0E1E-4DCA-8BEE-67E2C98C1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718" y="2858034"/>
            <a:ext cx="2400000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73A025-831B-4535-848F-13B3BBD12F02}"/>
                  </a:ext>
                </a:extLst>
              </p:cNvPr>
              <p:cNvSpPr txBox="1"/>
              <p:nvPr/>
            </p:nvSpPr>
            <p:spPr>
              <a:xfrm>
                <a:off x="2295525" y="2194223"/>
                <a:ext cx="2514600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73A025-831B-4535-848F-13B3BBD12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25" y="2194223"/>
                <a:ext cx="2514600" cy="609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B6EB3C2A-1E6A-4240-8575-F84308E07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8591" y="4648858"/>
            <a:ext cx="2777143" cy="14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074CAC-70D9-46DF-A24D-879DEC86B7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6200" y="5281822"/>
            <a:ext cx="270514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531884</TotalTime>
  <Words>908</Words>
  <Application>Microsoft Office PowerPoint</Application>
  <PresentationFormat>全屏显示(4:3)</PresentationFormat>
  <Paragraphs>313</Paragraphs>
  <Slides>16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Arial</vt:lpstr>
      <vt:lpstr>Cambria Math</vt:lpstr>
      <vt:lpstr>Wingdings</vt:lpstr>
      <vt:lpstr>Office 主题​​</vt:lpstr>
      <vt:lpstr>Worksheet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磁力仪方案样机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6707</cp:revision>
  <cp:lastPrinted>2023-09-04T07:35:07Z</cp:lastPrinted>
  <dcterms:created xsi:type="dcterms:W3CDTF">1601-01-01T00:00:00Z</dcterms:created>
  <dcterms:modified xsi:type="dcterms:W3CDTF">2025-03-25T08:47:17Z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