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  <p:sldMasterId id="2147483860" r:id="rId2"/>
  </p:sldMasterIdLst>
  <p:notesMasterIdLst>
    <p:notesMasterId r:id="rId35"/>
  </p:notesMasterIdLst>
  <p:sldIdLst>
    <p:sldId id="256" r:id="rId3"/>
    <p:sldId id="257" r:id="rId4"/>
    <p:sldId id="337" r:id="rId5"/>
    <p:sldId id="346" r:id="rId6"/>
    <p:sldId id="300" r:id="rId7"/>
    <p:sldId id="331" r:id="rId8"/>
    <p:sldId id="347" r:id="rId9"/>
    <p:sldId id="258" r:id="rId10"/>
    <p:sldId id="328" r:id="rId11"/>
    <p:sldId id="329" r:id="rId12"/>
    <p:sldId id="315" r:id="rId13"/>
    <p:sldId id="336" r:id="rId14"/>
    <p:sldId id="330" r:id="rId15"/>
    <p:sldId id="348" r:id="rId16"/>
    <p:sldId id="312" r:id="rId17"/>
    <p:sldId id="290" r:id="rId18"/>
    <p:sldId id="260" r:id="rId19"/>
    <p:sldId id="313" r:id="rId20"/>
    <p:sldId id="341" r:id="rId21"/>
    <p:sldId id="342" r:id="rId22"/>
    <p:sldId id="349" r:id="rId23"/>
    <p:sldId id="343" r:id="rId24"/>
    <p:sldId id="361" r:id="rId25"/>
    <p:sldId id="352" r:id="rId26"/>
    <p:sldId id="351" r:id="rId27"/>
    <p:sldId id="354" r:id="rId28"/>
    <p:sldId id="360" r:id="rId29"/>
    <p:sldId id="355" r:id="rId30"/>
    <p:sldId id="359" r:id="rId31"/>
    <p:sldId id="356" r:id="rId32"/>
    <p:sldId id="357" r:id="rId33"/>
    <p:sldId id="35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5BC7"/>
    <a:srgbClr val="00FFFF"/>
    <a:srgbClr val="B34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3" autoAdjust="0"/>
    <p:restoredTop sz="86839" autoAdjust="0"/>
  </p:normalViewPr>
  <p:slideViewPr>
    <p:cSldViewPr snapToGrid="0">
      <p:cViewPr varScale="1">
        <p:scale>
          <a:sx n="95" d="100"/>
          <a:sy n="95" d="100"/>
        </p:scale>
        <p:origin x="88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A5577-2721-4A27-9A73-2A98461E1A0E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407B9-0911-46C0-8DA2-5AD9A3A8A3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82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591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 ,</a:t>
            </a:r>
            <a:r>
              <a:rPr lang="en-US" altLang="zh-CN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 enriched layer on an electronic-grade diamond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998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413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44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863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62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608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>
                <a:effectLst/>
              </a:rPr>
              <a:t>Kotler, S., Akerman, N., Navon, N., Glickman, Y. &amp; </a:t>
            </a:r>
            <a:r>
              <a:rPr lang="en-US" altLang="zh-CN" dirty="0" err="1">
                <a:effectLst/>
              </a:rPr>
              <a:t>Ozeri</a:t>
            </a:r>
            <a:r>
              <a:rPr lang="en-US" altLang="zh-CN" dirty="0">
                <a:effectLst/>
              </a:rPr>
              <a:t>, R. Measurement of the magnetic interaction between two bound electrons of two separate ions. </a:t>
            </a:r>
            <a:r>
              <a:rPr lang="en-US" altLang="zh-CN" i="1" dirty="0">
                <a:effectLst/>
              </a:rPr>
              <a:t>Nature</a:t>
            </a:r>
            <a:r>
              <a:rPr lang="en-US" altLang="zh-CN" dirty="0">
                <a:effectLst/>
              </a:rPr>
              <a:t> </a:t>
            </a:r>
            <a:r>
              <a:rPr lang="en-US" altLang="zh-CN" b="1" dirty="0">
                <a:effectLst/>
              </a:rPr>
              <a:t>510</a:t>
            </a:r>
            <a:r>
              <a:rPr lang="en-US" altLang="zh-CN" dirty="0">
                <a:effectLst/>
              </a:rPr>
              <a:t>, 376–380 (2014).</a:t>
            </a:r>
          </a:p>
          <a:p>
            <a:pPr marL="228600" indent="-228600">
              <a:buAutoNum type="arabicPeriod"/>
            </a:pPr>
            <a:r>
              <a:rPr lang="en-US" altLang="zh-CN" dirty="0">
                <a:effectLst/>
              </a:rPr>
              <a:t>Kotler, S., </a:t>
            </a:r>
            <a:r>
              <a:rPr lang="en-US" altLang="zh-CN" dirty="0" err="1">
                <a:effectLst/>
              </a:rPr>
              <a:t>Ozeri</a:t>
            </a:r>
            <a:r>
              <a:rPr lang="en-US" altLang="zh-CN" dirty="0">
                <a:effectLst/>
              </a:rPr>
              <a:t>, R. &amp; Kimball, D. F. J. Constraints on Exotic Dipole-Dipole Couplings between Electrons at the Micrometer Scale. </a:t>
            </a:r>
            <a:r>
              <a:rPr lang="en-US" altLang="zh-CN" i="1" dirty="0">
                <a:effectLst/>
              </a:rPr>
              <a:t>Phys. Rev. Lett.</a:t>
            </a:r>
            <a:r>
              <a:rPr lang="en-US" altLang="zh-CN" dirty="0">
                <a:effectLst/>
              </a:rPr>
              <a:t> </a:t>
            </a:r>
            <a:r>
              <a:rPr lang="en-US" altLang="zh-CN" b="1" dirty="0">
                <a:effectLst/>
              </a:rPr>
              <a:t>081801</a:t>
            </a:r>
            <a:r>
              <a:rPr lang="en-US" altLang="zh-CN" dirty="0">
                <a:effectLst/>
              </a:rPr>
              <a:t>, 1–5 (2015).</a:t>
            </a:r>
          </a:p>
          <a:p>
            <a:pPr marL="228600" indent="-228600">
              <a:buAutoNum type="arabicPeriod"/>
            </a:pPr>
            <a:r>
              <a:rPr lang="en-US" altLang="zh-CN" dirty="0" err="1">
                <a:effectLst/>
              </a:rPr>
              <a:t>Sailer</a:t>
            </a:r>
            <a:r>
              <a:rPr lang="en-US" altLang="zh-CN" dirty="0">
                <a:effectLst/>
              </a:rPr>
              <a:t>, T. </a:t>
            </a:r>
            <a:r>
              <a:rPr lang="en-US" altLang="zh-CN" i="1" dirty="0">
                <a:effectLst/>
              </a:rPr>
              <a:t>et al.</a:t>
            </a:r>
            <a:r>
              <a:rPr lang="en-US" altLang="zh-CN" dirty="0">
                <a:effectLst/>
              </a:rPr>
              <a:t> Measurement of the bound-electron g-factor difference in coupled ions. </a:t>
            </a:r>
            <a:r>
              <a:rPr lang="en-US" altLang="zh-CN" i="1" dirty="0">
                <a:effectLst/>
              </a:rPr>
              <a:t>Nature</a:t>
            </a:r>
            <a:r>
              <a:rPr lang="en-US" altLang="zh-CN" dirty="0">
                <a:effectLst/>
              </a:rPr>
              <a:t> </a:t>
            </a:r>
            <a:r>
              <a:rPr lang="en-US" altLang="zh-CN" b="1" dirty="0">
                <a:effectLst/>
              </a:rPr>
              <a:t>606</a:t>
            </a:r>
            <a:r>
              <a:rPr lang="en-US" altLang="zh-CN" dirty="0">
                <a:effectLst/>
              </a:rPr>
              <a:t>, 479–483 (2022).</a:t>
            </a:r>
          </a:p>
          <a:p>
            <a:pPr marL="0" indent="0">
              <a:buNone/>
            </a:pPr>
            <a:endParaRPr lang="en-US" altLang="zh-CN" dirty="0">
              <a:effectLst/>
            </a:endParaRPr>
          </a:p>
          <a:p>
            <a:pPr marL="228600" indent="-228600">
              <a:buAutoNum type="arabicPeriod"/>
            </a:pPr>
            <a:r>
              <a:rPr lang="en-US" altLang="zh-CN" dirty="0">
                <a:effectLst/>
              </a:rPr>
              <a:t>Graner, B., Chen, Y., Lindahl, E. G. &amp; </a:t>
            </a:r>
            <a:r>
              <a:rPr lang="en-US" altLang="zh-CN" dirty="0" err="1">
                <a:effectLst/>
              </a:rPr>
              <a:t>Heckel</a:t>
            </a:r>
            <a:r>
              <a:rPr lang="en-US" altLang="zh-CN" dirty="0">
                <a:effectLst/>
              </a:rPr>
              <a:t>, B. R. Reduced Limit on the Permanent Electric Dipole Moment of Hg 199. </a:t>
            </a:r>
            <a:r>
              <a:rPr lang="en-US" altLang="zh-CN" i="1" dirty="0">
                <a:effectLst/>
              </a:rPr>
              <a:t>Phys. Rev. Lett.</a:t>
            </a:r>
            <a:r>
              <a:rPr lang="en-US" altLang="zh-CN" dirty="0">
                <a:effectLst/>
              </a:rPr>
              <a:t> </a:t>
            </a:r>
            <a:r>
              <a:rPr lang="en-US" altLang="zh-CN" b="1" dirty="0">
                <a:effectLst/>
              </a:rPr>
              <a:t>116</a:t>
            </a:r>
            <a:r>
              <a:rPr lang="en-US" altLang="zh-CN" dirty="0">
                <a:effectLst/>
              </a:rPr>
              <a:t>, 1–5 (2016).</a:t>
            </a:r>
          </a:p>
          <a:p>
            <a:pPr marL="228600" indent="-228600">
              <a:buAutoNum type="arabicPeriod"/>
            </a:pPr>
            <a:r>
              <a:rPr lang="en-US" altLang="zh-CN" dirty="0">
                <a:effectLst/>
              </a:rPr>
              <a:t>Stadnik, Y. V., </a:t>
            </a:r>
            <a:r>
              <a:rPr lang="en-US" altLang="zh-CN" dirty="0" err="1">
                <a:effectLst/>
              </a:rPr>
              <a:t>Dzuba</a:t>
            </a:r>
            <a:r>
              <a:rPr lang="en-US" altLang="zh-CN" dirty="0">
                <a:effectLst/>
              </a:rPr>
              <a:t>, V. A. &amp; </a:t>
            </a:r>
            <a:r>
              <a:rPr lang="en-US" altLang="zh-CN" dirty="0" err="1">
                <a:effectLst/>
              </a:rPr>
              <a:t>Flambaum</a:t>
            </a:r>
            <a:r>
              <a:rPr lang="en-US" altLang="zh-CN" dirty="0">
                <a:effectLst/>
              </a:rPr>
              <a:t>, V. V. Improved Limits on Axionlike-Particle-Mediated P</a:t>
            </a:r>
            <a:r>
              <a:rPr lang="zh-CN" altLang="en-US" dirty="0">
                <a:effectLst/>
              </a:rPr>
              <a:t>，</a:t>
            </a:r>
            <a:r>
              <a:rPr lang="en-US" altLang="zh-CN" dirty="0">
                <a:effectLst/>
              </a:rPr>
              <a:t>T-Violating Interactions between Electrons and Nucleons from Electric Dipole Moments of Atoms and Molecule. </a:t>
            </a:r>
            <a:r>
              <a:rPr lang="en-US" altLang="zh-CN" i="1" dirty="0">
                <a:effectLst/>
              </a:rPr>
              <a:t>Phys. Rev. Lett.</a:t>
            </a:r>
            <a:r>
              <a:rPr lang="en-US" altLang="zh-CN" dirty="0">
                <a:effectLst/>
              </a:rPr>
              <a:t> </a:t>
            </a:r>
            <a:r>
              <a:rPr lang="en-US" altLang="zh-CN" b="1" dirty="0">
                <a:effectLst/>
              </a:rPr>
              <a:t>120</a:t>
            </a:r>
            <a:r>
              <a:rPr lang="en-US" altLang="zh-CN" dirty="0">
                <a:effectLst/>
              </a:rPr>
              <a:t>, 013202 (2018).</a:t>
            </a:r>
          </a:p>
          <a:p>
            <a:pPr marL="228600" indent="-228600">
              <a:buAutoNum type="arabicPeriod"/>
            </a:pPr>
            <a:endParaRPr lang="en-US" altLang="zh-CN" dirty="0">
              <a:effectLst/>
            </a:endParaRPr>
          </a:p>
          <a:p>
            <a:pPr marL="228600" indent="-228600">
              <a:buAutoNum type="arabicPeriod"/>
            </a:pPr>
            <a:r>
              <a:rPr lang="en-US" altLang="zh-CN" dirty="0" err="1">
                <a:effectLst/>
              </a:rPr>
              <a:t>Su</a:t>
            </a:r>
            <a:r>
              <a:rPr lang="en-US" altLang="zh-CN" dirty="0">
                <a:effectLst/>
              </a:rPr>
              <a:t>, H. </a:t>
            </a:r>
            <a:r>
              <a:rPr lang="en-US" altLang="zh-CN" i="1" dirty="0">
                <a:effectLst/>
              </a:rPr>
              <a:t>et al.</a:t>
            </a:r>
            <a:r>
              <a:rPr lang="en-US" altLang="zh-CN" dirty="0">
                <a:effectLst/>
              </a:rPr>
              <a:t> Search for exotic spin-dependent interactions with a spin-based amplifier. </a:t>
            </a:r>
            <a:r>
              <a:rPr lang="en-US" altLang="zh-CN" i="1" dirty="0">
                <a:effectLst/>
              </a:rPr>
              <a:t>Sci. Adv.</a:t>
            </a:r>
            <a:r>
              <a:rPr lang="en-US" altLang="zh-CN" dirty="0">
                <a:effectLst/>
              </a:rPr>
              <a:t> </a:t>
            </a:r>
            <a:r>
              <a:rPr lang="en-US" altLang="zh-CN" b="1" dirty="0">
                <a:effectLst/>
              </a:rPr>
              <a:t>7</a:t>
            </a:r>
            <a:r>
              <a:rPr lang="en-US" altLang="zh-CN" dirty="0">
                <a:effectLst/>
              </a:rPr>
              <a:t>, 1–9 (2021).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918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242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899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880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 ,</a:t>
            </a:r>
            <a:r>
              <a:rPr lang="en-US" altLang="zh-CN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 enriched layer on an electronic-grade diamond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018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411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ensemble resonance line shape is broadened by both the distribution of </a:t>
            </a:r>
            <a:r>
              <a:rPr lang="en-US" altLang="zh-CN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linecenters</a:t>
            </a:r>
            <a:r>
              <a:rPr lang="en-US" altLang="zh-CN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(left) and the distribution of linewidths (right) of the </a:t>
            </a:r>
            <a:r>
              <a:rPr lang="en-US" altLang="zh-CN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constituentspins</a:t>
            </a:r>
            <a:r>
              <a:rPr lang="en-US" altLang="zh-CN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altLang="zh-CN" dirty="0">
              <a:effectLst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08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F4502-2212-4A96-A2B4-FEE5BB49BCAF}" type="datetime1">
              <a:rPr lang="en-US" altLang="zh-CN" smtClean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9E2B7-92FF-43B8-A901-CBD32E07DA0D}" type="datetime1">
              <a:rPr lang="en-US" altLang="zh-CN" smtClean="0"/>
              <a:t>10/19/2023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904E-A08A-464E-9BD7-3D2977495F54}" type="datetime1">
              <a:rPr lang="en-US" altLang="zh-CN" smtClean="0"/>
              <a:t>10/19/2023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F5C79-B4C4-4200-88EB-E86DD9F33851}" type="datetime1">
              <a:rPr lang="en-US" altLang="zh-CN" smtClean="0"/>
              <a:t>10/19/2023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9EAD-BA53-414A-9AE9-AF6A979336AE}" type="datetime1">
              <a:rPr lang="en-US" altLang="zh-CN" smtClean="0"/>
              <a:t>10/19/2023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7858-F98C-49D4-9A38-4DE6C422E945}" type="datetime1">
              <a:rPr lang="en-US" altLang="zh-CN" smtClean="0"/>
              <a:t>10/19/2023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8599-A354-4E82-90A1-EE7CCC28E059}" type="datetime1">
              <a:rPr lang="en-US" altLang="zh-CN" smtClean="0"/>
              <a:t>10/19/2023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155B-76BC-4635-8751-96B30CF8A937}" type="datetime1">
              <a:rPr lang="en-US" altLang="zh-CN" smtClean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33161" y="6426200"/>
            <a:ext cx="753545" cy="365125"/>
          </a:xfrm>
        </p:spPr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8C1A-58AA-47AB-9217-1FCDD7795671}" type="datetime1">
              <a:rPr lang="en-US" altLang="zh-CN" smtClean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045541-0E23-492F-81C3-69B2E0B17FBE}" type="datetime1">
              <a:rPr lang="en-US" altLang="zh-CN" smtClean="0">
                <a:solidFill>
                  <a:srgbClr val="000000"/>
                </a:solidFill>
              </a:rPr>
              <a:t>10/19/2023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55457-E605-48FB-8087-ACF5F77A42C5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352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5602E8-73C4-4FC7-A7FA-745DC38E5ED2}" type="datetime1">
              <a:rPr lang="en-US" altLang="zh-CN" smtClean="0">
                <a:solidFill>
                  <a:srgbClr val="000000"/>
                </a:solidFill>
              </a:rPr>
              <a:t>10/19/2023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57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53B61-07CB-49A7-9158-E53B698651BA}" type="datetime1">
              <a:rPr lang="en-US" altLang="zh-CN" smtClean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2211" y="6407150"/>
            <a:ext cx="753545" cy="365125"/>
          </a:xfrm>
        </p:spPr>
        <p:txBody>
          <a:bodyPr/>
          <a:lstStyle>
            <a:lvl1pPr>
              <a:defRPr lang="en-US" altLang="zh-CN" sz="2000" kern="120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BC4321-9D8E-478D-97EF-B2CC36AD4706}" type="datetime1">
              <a:rPr lang="en-US" altLang="zh-CN" smtClean="0">
                <a:solidFill>
                  <a:srgbClr val="000000"/>
                </a:solidFill>
              </a:rPr>
              <a:t>10/19/2023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7149E-10F7-44A3-859A-78AD792CA741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56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DC5D0F-F3A5-448B-A0CF-261A54A73A2E}" type="datetime1">
              <a:rPr lang="en-US" altLang="zh-CN" smtClean="0">
                <a:solidFill>
                  <a:srgbClr val="000000"/>
                </a:solidFill>
              </a:rPr>
              <a:t>10/19/2023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5A6788-D1F4-4EB1-878B-2895FA0CEB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77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D50388-C71D-4F34-86E6-4C9DB3FFA6B4}" type="datetime1">
              <a:rPr lang="en-US" altLang="zh-CN" smtClean="0">
                <a:solidFill>
                  <a:srgbClr val="000000"/>
                </a:solidFill>
              </a:rPr>
              <a:t>10/19/2023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A6A5FD-F9B8-4FCF-B069-A466A33B32EA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869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E65D70-FC17-4907-935A-EC41081C355F}" type="datetime1">
              <a:rPr lang="en-US" altLang="zh-CN" smtClean="0">
                <a:solidFill>
                  <a:srgbClr val="000000"/>
                </a:solidFill>
              </a:rPr>
              <a:t>10/19/2023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79E70-C472-4BD2-96A4-96945F744AD6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38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606968-34D1-49A3-BFC8-9CA5823F6783}" type="datetime1">
              <a:rPr lang="en-US" altLang="zh-CN" smtClean="0">
                <a:solidFill>
                  <a:srgbClr val="000000"/>
                </a:solidFill>
              </a:rPr>
              <a:t>10/19/2023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05FA6F-00FE-4EF4-BA9B-4A585D5BE91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10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E358AE-01AC-4D2B-9AF3-4DAC88951723}" type="datetime1">
              <a:rPr lang="en-US" altLang="zh-CN" smtClean="0">
                <a:solidFill>
                  <a:srgbClr val="000000"/>
                </a:solidFill>
              </a:rPr>
              <a:t>10/19/2023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B3A73E-23EB-47AB-A988-46677B3DF996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77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pPr>
              <a:defRPr/>
            </a:pPr>
            <a:fld id="{83E98D89-ABDF-4B82-A714-E2E1EDE1D650}" type="datetime1">
              <a:rPr lang="en-US" altLang="zh-CN" smtClean="0">
                <a:solidFill>
                  <a:srgbClr val="000000"/>
                </a:solidFill>
              </a:rPr>
              <a:t>10/19/2023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pPr>
              <a:defRPr/>
            </a:pPr>
            <a:fld id="{E18FD64E-3C6B-4FF9-AB4E-1F0396A3385E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98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35EA3F-B252-4E97-9FC0-CAA713714F7F}" type="datetime1">
              <a:rPr lang="en-US" altLang="zh-CN" smtClean="0">
                <a:solidFill>
                  <a:srgbClr val="000000"/>
                </a:solidFill>
              </a:rPr>
              <a:t>10/19/2023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3C3EAE-85D7-4319-A367-1B83A2A04E22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83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D59B75-A59A-4E74-97E0-A8DEB5484C09}" type="datetime1">
              <a:rPr lang="en-US" altLang="zh-CN" smtClean="0">
                <a:solidFill>
                  <a:srgbClr val="000000"/>
                </a:solidFill>
              </a:rPr>
              <a:t>10/19/2023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3C3EAE-85D7-4319-A367-1B83A2A04E22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85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5E6416-6AD4-4495-9356-C92D5A741D34}" type="datetime1">
              <a:rPr lang="en-US" altLang="zh-CN" smtClean="0">
                <a:solidFill>
                  <a:srgbClr val="000000"/>
                </a:solidFill>
              </a:rPr>
              <a:t>10/19/2023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3C3EAE-85D7-4319-A367-1B83A2A04E22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49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092B-6289-4C08-BF73-85731E600ADB}" type="datetime1">
              <a:rPr lang="en-US" altLang="zh-CN" smtClean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2211" y="6445250"/>
            <a:ext cx="753545" cy="365125"/>
          </a:xfrm>
        </p:spPr>
        <p:txBody>
          <a:bodyPr/>
          <a:lstStyle>
            <a:lvl1pPr>
              <a:defRPr lang="en-US" altLang="zh-CN" sz="2000" kern="120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3BB641-E209-4312-813F-60A2608FD8B4}" type="datetime1">
              <a:rPr lang="en-US" altLang="zh-CN" smtClean="0">
                <a:solidFill>
                  <a:srgbClr val="000000"/>
                </a:solidFill>
              </a:rPr>
              <a:t>10/19/2023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3C3EAE-85D7-4319-A367-1B83A2A04E22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34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D1D0FB-1508-413D-8A94-F4CB571ACE25}" type="datetime1">
              <a:rPr lang="en-US" altLang="zh-CN" smtClean="0">
                <a:solidFill>
                  <a:srgbClr val="000000"/>
                </a:solidFill>
              </a:rPr>
              <a:t>10/19/2023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3C3EAE-85D7-4319-A367-1B83A2A04E22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9519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7BD64B-B22A-4BCB-8662-5D26CD866A3A}" type="datetime1">
              <a:rPr lang="en-US" altLang="zh-CN" smtClean="0">
                <a:solidFill>
                  <a:srgbClr val="000000"/>
                </a:solidFill>
              </a:rPr>
              <a:t>10/19/2023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3C3EAE-85D7-4319-A367-1B83A2A04E22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58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C4A773-AF6E-4AD7-A2F5-25054DE2A25B}" type="datetime1">
              <a:rPr lang="en-US" altLang="zh-CN" smtClean="0">
                <a:solidFill>
                  <a:srgbClr val="000000"/>
                </a:solidFill>
              </a:rPr>
              <a:t>10/19/2023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14DEB3-58B8-4958-A5DA-934FC505B0DC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26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7658B3-339C-4CF0-B8A7-89382A42C6F4}" type="datetime1">
              <a:rPr lang="en-US" altLang="zh-CN" smtClean="0">
                <a:solidFill>
                  <a:srgbClr val="000000"/>
                </a:solidFill>
              </a:rPr>
              <a:t>10/19/2023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3C3EAE-85D7-4319-A367-1B83A2A04E22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8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6B3D2-224F-4491-9D18-F6B050E8E6EA}" type="datetime1">
              <a:rPr lang="en-US" altLang="zh-CN" smtClean="0"/>
              <a:t>10/19/2023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219A1-C5AB-4F35-A774-EFDB50B5DD51}" type="datetime1">
              <a:rPr lang="en-US" altLang="zh-CN" smtClean="0"/>
              <a:t>10/19/2023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98796-74A8-45F8-8B0C-9BF7100659B4}" type="datetime1">
              <a:rPr lang="en-US" altLang="zh-CN" smtClean="0"/>
              <a:t>10/19/2023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38296-D733-4EDB-8227-FD83C6F02EC1}" type="datetime1">
              <a:rPr lang="en-US" altLang="zh-CN" smtClean="0"/>
              <a:t>10/19/2023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5238-F44E-4F89-BBAC-527E369A3349}" type="datetime1">
              <a:rPr lang="en-US" altLang="zh-CN" smtClean="0"/>
              <a:t>10/19/2023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49E5-E49A-484D-B94C-B022B8F53851}" type="datetime1">
              <a:rPr lang="en-US" altLang="zh-CN" smtClean="0"/>
              <a:t>10/19/2023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29C3815-E600-44B0-8B3B-BE913BF66523}" type="datetime1">
              <a:rPr lang="en-US" altLang="zh-CN" smtClean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defTabSz="914400"/>
            <a:fld id="{97308F87-561C-4EDF-A322-E08512F0C579}" type="datetime1">
              <a:rPr lang="en-US" altLang="zh-CN" smtClean="0">
                <a:solidFill>
                  <a:srgbClr val="000000"/>
                </a:solidFill>
              </a:rPr>
              <a:t>10/19/2023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defTabSz="914400"/>
            <a:fld id="{76B06C02-0DAC-4812-B19C-EEC902EBCA87}" type="slidenum">
              <a:rPr lang="zh-CN" alt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060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32" Type="http://schemas.openxmlformats.org/officeDocument/2006/relationships/image" Target="../media/image15.wmf"/><Relationship Id="rId5" Type="http://schemas.openxmlformats.org/officeDocument/2006/relationships/image" Target="../media/image130.png"/><Relationship Id="rId31" Type="http://schemas.openxmlformats.org/officeDocument/2006/relationships/oleObject" Target="../embeddings/oleObject2.bin"/><Relationship Id="rId4" Type="http://schemas.openxmlformats.org/officeDocument/2006/relationships/image" Target="../media/image120.png"/><Relationship Id="rId30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70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0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12" Type="http://schemas.openxmlformats.org/officeDocument/2006/relationships/image" Target="../media/image7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6.jpg"/><Relationship Id="rId5" Type="http://schemas.openxmlformats.org/officeDocument/2006/relationships/image" Target="../media/image67.jpg"/><Relationship Id="rId10" Type="http://schemas.openxmlformats.org/officeDocument/2006/relationships/image" Target="../media/image75.png"/><Relationship Id="rId4" Type="http://schemas.openxmlformats.org/officeDocument/2006/relationships/image" Target="../media/image66.jpg"/><Relationship Id="rId9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âä¸­å½ç§å­¦ææ¯å¤§å­¦âçå¾çæç´¢ç»æ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906" y="3206253"/>
            <a:ext cx="3148185" cy="314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2" y="2092869"/>
            <a:ext cx="12192000" cy="114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宋体" pitchFamily="2" charset="-122"/>
                <a:cs typeface="宋体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1" eaLnBrk="1" hangingPunct="1"/>
            <a:r>
              <a:rPr lang="en-US" altLang="zh-CN" sz="4000" dirty="0"/>
              <a:t>Search for exotic spin-dependent interactions with solid-state-spin quantum sensors</a:t>
            </a:r>
            <a:endParaRPr kumimoji="0" lang="en-US" altLang="zh-CN" sz="40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37110" y="4303388"/>
            <a:ext cx="10117776" cy="20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kumimoji="0" lang="en-US" altLang="zh-CN" sz="2800" kern="0" dirty="0">
                <a:latin typeface="Arial" panose="020B0604020202020204" pitchFamily="34" charset="0"/>
                <a:cs typeface="Arial" panose="020B0604020202020204" pitchFamily="34" charset="0"/>
              </a:rPr>
              <a:t>Rong, Xing</a:t>
            </a:r>
          </a:p>
          <a:p>
            <a:pPr eaLnBrk="1" hangingPunct="1"/>
            <a:r>
              <a:rPr kumimoji="0" lang="en-US" altLang="zh-CN" sz="2800" kern="0" dirty="0">
                <a:latin typeface="Arial" panose="020B0604020202020204" pitchFamily="34" charset="0"/>
                <a:cs typeface="Arial" panose="020B0604020202020204" pitchFamily="34" charset="0"/>
              </a:rPr>
              <a:t>CAS Key Laboratory of Microscale Magnetic Resonance </a:t>
            </a:r>
          </a:p>
          <a:p>
            <a:pPr eaLnBrk="1" hangingPunct="1"/>
            <a:r>
              <a:rPr kumimoji="0" lang="en-US" altLang="zh-CN" sz="2800" kern="0" dirty="0">
                <a:latin typeface="Arial" panose="020B0604020202020204" pitchFamily="34" charset="0"/>
                <a:cs typeface="Arial" panose="020B0604020202020204" pitchFamily="34" charset="0"/>
              </a:rPr>
              <a:t>University of Science and Technology of China (USTC)</a:t>
            </a:r>
          </a:p>
          <a:p>
            <a:pPr eaLnBrk="1" hangingPunct="1"/>
            <a:r>
              <a:rPr kumimoji="0" lang="en-US" altLang="zh-CN" sz="2800" kern="0" dirty="0">
                <a:latin typeface="Arial" panose="020B0604020202020204" pitchFamily="34" charset="0"/>
                <a:cs typeface="Arial" panose="020B0604020202020204" pitchFamily="34" charset="0"/>
              </a:rPr>
              <a:t>2023@Hefei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EB99F28-232D-4C7C-90A0-9AAAE8C2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8942" y="180799"/>
            <a:ext cx="12192000" cy="114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宋体" pitchFamily="2" charset="-122"/>
                <a:cs typeface="宋体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1" eaLnBrk="1" hangingPunct="1"/>
            <a:r>
              <a:rPr lang="en-US" altLang="zh-CN" dirty="0">
                <a:solidFill>
                  <a:srgbClr val="FFFF00"/>
                </a:solidFill>
              </a:rPr>
              <a:t>Workshop on Multi-front Exotic phenomena in Particle and Astrophysics</a:t>
            </a:r>
            <a:endParaRPr kumimoji="0" lang="en-US" altLang="zh-CN" sz="2600" b="1" kern="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69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638531" y="529863"/>
            <a:ext cx="8495944" cy="843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Principle of magnetic field sensing based on NV CENTERS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10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B127DE6-6EE5-40DB-BA18-0FF66297E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362" y="1664790"/>
            <a:ext cx="4086225" cy="4295775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BCCD2830-FB7A-493E-86D6-D0A908457D39}"/>
              </a:ext>
            </a:extLst>
          </p:cNvPr>
          <p:cNvGrpSpPr/>
          <p:nvPr/>
        </p:nvGrpSpPr>
        <p:grpSpPr>
          <a:xfrm>
            <a:off x="1275683" y="4398237"/>
            <a:ext cx="3824956" cy="1458552"/>
            <a:chOff x="1432092" y="23600816"/>
            <a:chExt cx="4639561" cy="1291549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2146D371-9C6E-443F-8E46-586D88C66B8C}"/>
                </a:ext>
              </a:extLst>
            </p:cNvPr>
            <p:cNvCxnSpPr/>
            <p:nvPr/>
          </p:nvCxnSpPr>
          <p:spPr bwMode="auto">
            <a:xfrm flipV="1">
              <a:off x="3228651" y="24699976"/>
              <a:ext cx="222701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2A9ADBB1-BDB1-4BDF-B616-7468DD1F4FE4}"/>
                    </a:ext>
                  </a:extLst>
                </p:cNvPr>
                <p:cNvSpPr/>
                <p:nvPr/>
              </p:nvSpPr>
              <p:spPr>
                <a:xfrm>
                  <a:off x="1432092" y="24430700"/>
                  <a:ext cx="14870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&gt; 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2A9ADBB1-BDB1-4BDF-B616-7468DD1F4F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2092" y="24430700"/>
                  <a:ext cx="1487075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3980" t="-9302" r="-28358" b="-1395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258FA406-B8F9-4F5C-B070-E7AF0CB21CBB}"/>
                    </a:ext>
                  </a:extLst>
                </p:cNvPr>
                <p:cNvSpPr/>
                <p:nvPr/>
              </p:nvSpPr>
              <p:spPr>
                <a:xfrm>
                  <a:off x="1432092" y="23679458"/>
                  <a:ext cx="171630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a14:m>
                  <a:r>
                    <a:rPr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&gt; 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258FA406-B8F9-4F5C-B070-E7AF0CB21C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2092" y="23679458"/>
                  <a:ext cx="1716306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3448" t="-9302" r="-27155" b="-1395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DB86BCF4-990E-41C7-B021-5EE5BB08C405}"/>
                </a:ext>
              </a:extLst>
            </p:cNvPr>
            <p:cNvCxnSpPr/>
            <p:nvPr/>
          </p:nvCxnSpPr>
          <p:spPr bwMode="auto">
            <a:xfrm flipH="1">
              <a:off x="3291026" y="23600816"/>
              <a:ext cx="2149952" cy="4058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D3EFAC65-CBA4-40A8-84B8-5C30D888FC70}"/>
                </a:ext>
              </a:extLst>
            </p:cNvPr>
            <p:cNvCxnSpPr/>
            <p:nvPr/>
          </p:nvCxnSpPr>
          <p:spPr bwMode="auto">
            <a:xfrm>
              <a:off x="3291025" y="24025934"/>
              <a:ext cx="2149952" cy="4058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30532602-CD5A-4BD9-9BA3-3EE6C171E97B}"/>
                </a:ext>
              </a:extLst>
            </p:cNvPr>
            <p:cNvCxnSpPr/>
            <p:nvPr/>
          </p:nvCxnSpPr>
          <p:spPr bwMode="auto">
            <a:xfrm>
              <a:off x="4977674" y="23679458"/>
              <a:ext cx="0" cy="64507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矩形 31">
                  <a:extLst>
                    <a:ext uri="{FF2B5EF4-FFF2-40B4-BE49-F238E27FC236}">
                      <a16:creationId xmlns:a16="http://schemas.microsoft.com/office/drawing/2014/main" id="{31E6059E-ACFB-4CE9-9D95-0A3B88CBF244}"/>
                    </a:ext>
                  </a:extLst>
                </p:cNvPr>
                <p:cNvSpPr/>
                <p:nvPr/>
              </p:nvSpPr>
              <p:spPr>
                <a:xfrm>
                  <a:off x="5259956" y="23783995"/>
                  <a:ext cx="81169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2" name="矩形 9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9956" y="23783995"/>
                  <a:ext cx="811697" cy="461665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 b="-348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C80058D7-09D1-49EB-8CE9-9D1BFF544F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5878" y="1916737"/>
          <a:ext cx="2472958" cy="2209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BMP 图像" r:id="rId31" imgW="1790640" imgH="1600200" progId="Paint.Picture">
                  <p:embed/>
                </p:oleObj>
              </mc:Choice>
              <mc:Fallback>
                <p:oleObj name="BMP 图像" r:id="rId31" imgW="1790640" imgH="1600200" progId="Paint.Picture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C80058D7-09D1-49EB-8CE9-9D1BFF544F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895878" y="1916737"/>
                        <a:ext cx="2472958" cy="2209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9254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A7C2A1-D7EF-4BB1-9E49-A36360A0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11</a:t>
            </a:fld>
            <a:endParaRPr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9637613-AA2B-4BF7-8E8C-B3BCF822963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05756" cy="843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Magnetic field Sensing protocol——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Pulse mode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FEEC093-ACE1-4D6A-90F8-BD11B91C9695}"/>
              </a:ext>
            </a:extLst>
          </p:cNvPr>
          <p:cNvGrpSpPr/>
          <p:nvPr/>
        </p:nvGrpSpPr>
        <p:grpSpPr>
          <a:xfrm>
            <a:off x="572891" y="1243632"/>
            <a:ext cx="5333058" cy="3947493"/>
            <a:chOff x="612648" y="843280"/>
            <a:chExt cx="4851745" cy="4270506"/>
          </a:xfrm>
        </p:grpSpPr>
        <p:graphicFrame>
          <p:nvGraphicFramePr>
            <p:cNvPr id="2" name="对象 1">
              <a:extLst>
                <a:ext uri="{FF2B5EF4-FFF2-40B4-BE49-F238E27FC236}">
                  <a16:creationId xmlns:a16="http://schemas.microsoft.com/office/drawing/2014/main" id="{040DB8C8-4417-43A0-AF55-5DDA13C7E19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74472" y="1780390"/>
            <a:ext cx="4189921" cy="33333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5" name="BMP 图像" r:id="rId3" imgW="4191120" imgH="3333600" progId="Paint.Picture">
                    <p:embed/>
                  </p:oleObj>
                </mc:Choice>
                <mc:Fallback>
                  <p:oleObj name="BMP 图像" r:id="rId3" imgW="4191120" imgH="3333600" progId="Paint.Picture">
                    <p:embed/>
                    <p:pic>
                      <p:nvPicPr>
                        <p:cNvPr id="2" name="对象 1">
                          <a:extLst>
                            <a:ext uri="{FF2B5EF4-FFF2-40B4-BE49-F238E27FC236}">
                              <a16:creationId xmlns:a16="http://schemas.microsoft.com/office/drawing/2014/main" id="{040DB8C8-4417-43A0-AF55-5DDA13C7E19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274472" y="1780390"/>
                          <a:ext cx="4189921" cy="33333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4EE103A-D449-4089-8B04-F5C19DA228BC}"/>
                </a:ext>
              </a:extLst>
            </p:cNvPr>
            <p:cNvSpPr/>
            <p:nvPr/>
          </p:nvSpPr>
          <p:spPr>
            <a:xfrm>
              <a:off x="612648" y="843280"/>
              <a:ext cx="978027" cy="564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8008567D-0F38-4BCC-8203-21035774F91F}"/>
              </a:ext>
            </a:extLst>
          </p:cNvPr>
          <p:cNvSpPr txBox="1"/>
          <p:nvPr/>
        </p:nvSpPr>
        <p:spPr>
          <a:xfrm>
            <a:off x="670138" y="5245262"/>
            <a:ext cx="179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Polarization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09D6EF8-599B-42E7-AFF9-5987C6178230}"/>
              </a:ext>
            </a:extLst>
          </p:cNvPr>
          <p:cNvSpPr txBox="1"/>
          <p:nvPr/>
        </p:nvSpPr>
        <p:spPr>
          <a:xfrm>
            <a:off x="4980461" y="5245262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Readout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80EA31C-4C13-47D9-97B7-8A0319624730}"/>
              </a:ext>
            </a:extLst>
          </p:cNvPr>
          <p:cNvSpPr txBox="1"/>
          <p:nvPr/>
        </p:nvSpPr>
        <p:spPr>
          <a:xfrm>
            <a:off x="2887100" y="5245262"/>
            <a:ext cx="1471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CF11805-B83F-4BB3-B58C-A9138383B69B}"/>
              </a:ext>
            </a:extLst>
          </p:cNvPr>
          <p:cNvCxnSpPr>
            <a:cxnSpLocks/>
          </p:cNvCxnSpPr>
          <p:nvPr/>
        </p:nvCxnSpPr>
        <p:spPr>
          <a:xfrm>
            <a:off x="1871607" y="1857375"/>
            <a:ext cx="0" cy="3456000"/>
          </a:xfrm>
          <a:prstGeom prst="line">
            <a:avLst/>
          </a:prstGeom>
          <a:ln w="762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BDCFDC7-8237-44FC-BABA-95ABEDBC7169}"/>
              </a:ext>
            </a:extLst>
          </p:cNvPr>
          <p:cNvCxnSpPr>
            <a:cxnSpLocks/>
          </p:cNvCxnSpPr>
          <p:nvPr/>
        </p:nvCxnSpPr>
        <p:spPr>
          <a:xfrm>
            <a:off x="5026853" y="1857375"/>
            <a:ext cx="0" cy="3456000"/>
          </a:xfrm>
          <a:prstGeom prst="line">
            <a:avLst/>
          </a:prstGeom>
          <a:ln w="762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1881625C-B7C3-4E74-B8E6-E05DE6A0AD2D}"/>
              </a:ext>
            </a:extLst>
          </p:cNvPr>
          <p:cNvSpPr txBox="1"/>
          <p:nvPr/>
        </p:nvSpPr>
        <p:spPr>
          <a:xfrm>
            <a:off x="339563" y="2601455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B067FE3-35DA-497D-B89F-33A8CD8D6B8F}"/>
              </a:ext>
            </a:extLst>
          </p:cNvPr>
          <p:cNvSpPr txBox="1"/>
          <p:nvPr/>
        </p:nvSpPr>
        <p:spPr>
          <a:xfrm>
            <a:off x="339563" y="3274698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99D3DC4-3743-4322-8C72-76AFC9702D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261"/>
          <a:stretch/>
        </p:blipFill>
        <p:spPr>
          <a:xfrm>
            <a:off x="5905949" y="2518528"/>
            <a:ext cx="6165888" cy="226393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55F55056-A5DD-4A59-8442-0EF68FE342C2}"/>
              </a:ext>
            </a:extLst>
          </p:cNvPr>
          <p:cNvSpPr txBox="1"/>
          <p:nvPr/>
        </p:nvSpPr>
        <p:spPr>
          <a:xfrm>
            <a:off x="2785278" y="1302578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4B6F258-787B-400E-9928-F926DC6752ED}"/>
              </a:ext>
            </a:extLst>
          </p:cNvPr>
          <p:cNvSpPr txBox="1"/>
          <p:nvPr/>
        </p:nvSpPr>
        <p:spPr>
          <a:xfrm>
            <a:off x="7414411" y="1375072"/>
            <a:ext cx="3352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Interferometer principle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381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A7C2A1-D7EF-4BB1-9E49-A36360A0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12</a:t>
            </a:fld>
            <a:endParaRPr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9637613-AA2B-4BF7-8E8C-B3BCF822963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05756" cy="843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Magnetic field Sensing protocol——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CW mode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0D645F57-2CF5-427F-99E5-2693382310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3893" y="2214178"/>
          <a:ext cx="4155345" cy="250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BMP 图像" r:id="rId3" imgW="4248000" imgH="2562120" progId="Paint.Picture">
                  <p:embed/>
                </p:oleObj>
              </mc:Choice>
              <mc:Fallback>
                <p:oleObj name="BMP 图像" r:id="rId3" imgW="4248000" imgH="2562120" progId="Paint.Picture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id="{0D645F57-2CF5-427F-99E5-2693382310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3893" y="2214178"/>
                        <a:ext cx="4155345" cy="2506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文本框 19">
            <a:extLst>
              <a:ext uri="{FF2B5EF4-FFF2-40B4-BE49-F238E27FC236}">
                <a16:creationId xmlns:a16="http://schemas.microsoft.com/office/drawing/2014/main" id="{8EF354EB-5B9F-4D8A-957A-9C356573AF13}"/>
              </a:ext>
            </a:extLst>
          </p:cNvPr>
          <p:cNvSpPr txBox="1"/>
          <p:nvPr/>
        </p:nvSpPr>
        <p:spPr>
          <a:xfrm>
            <a:off x="2565929" y="4857985"/>
            <a:ext cx="3862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Continuously sensing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F25084E-9C4F-41D4-A4CE-E25BD6BA2BDA}"/>
              </a:ext>
            </a:extLst>
          </p:cNvPr>
          <p:cNvSpPr txBox="1"/>
          <p:nvPr/>
        </p:nvSpPr>
        <p:spPr>
          <a:xfrm>
            <a:off x="365760" y="2170612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644F9FC-28D3-43E6-AD0D-CF4F2CB6B22D}"/>
              </a:ext>
            </a:extLst>
          </p:cNvPr>
          <p:cNvSpPr txBox="1"/>
          <p:nvPr/>
        </p:nvSpPr>
        <p:spPr>
          <a:xfrm>
            <a:off x="365760" y="2810595"/>
            <a:ext cx="1828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Modulated MW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E60B0FE-93C8-4133-88CD-8E8FE560C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021" y="2042402"/>
            <a:ext cx="4553604" cy="350927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E771A36-74E9-4730-9C2D-73BF5ED28C83}"/>
              </a:ext>
            </a:extLst>
          </p:cNvPr>
          <p:cNvSpPr txBox="1"/>
          <p:nvPr/>
        </p:nvSpPr>
        <p:spPr>
          <a:xfrm>
            <a:off x="3115132" y="1378572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254D3B2-7EDB-4DB2-8F95-BD7A58333056}"/>
              </a:ext>
            </a:extLst>
          </p:cNvPr>
          <p:cNvSpPr txBox="1"/>
          <p:nvPr/>
        </p:nvSpPr>
        <p:spPr>
          <a:xfrm>
            <a:off x="7165121" y="1280428"/>
            <a:ext cx="467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Frequency modulation to overcome flicker noise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065FC4F-C8B9-463F-8D90-3292E1CEF60F}"/>
              </a:ext>
            </a:extLst>
          </p:cNvPr>
          <p:cNvSpPr txBox="1"/>
          <p:nvPr/>
        </p:nvSpPr>
        <p:spPr>
          <a:xfrm>
            <a:off x="435136" y="6278531"/>
            <a:ext cx="6104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Y. J. </a:t>
            </a:r>
            <a:r>
              <a:rPr lang="en-US" altLang="zh-CN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Xie</a:t>
            </a:r>
            <a:r>
              <a:rPr lang="en-US" altLang="zh-CN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altLang="zh-CN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Sci. Bull.</a:t>
            </a:r>
            <a:r>
              <a:rPr lang="en-US" altLang="zh-CN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en-US" altLang="zh-CN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127–132 (2021).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620223F-9457-47AB-AFFF-C2831CC9DC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468"/>
          <a:stretch/>
        </p:blipFill>
        <p:spPr>
          <a:xfrm>
            <a:off x="2455272" y="3641592"/>
            <a:ext cx="1446293" cy="6858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5DA147A-F64D-4216-9D1A-909A30606D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468"/>
          <a:stretch/>
        </p:blipFill>
        <p:spPr>
          <a:xfrm>
            <a:off x="3702562" y="3641592"/>
            <a:ext cx="1446293" cy="6858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5C0EAB6-8612-4470-96B0-886CC25749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468" r="36791"/>
          <a:stretch/>
        </p:blipFill>
        <p:spPr>
          <a:xfrm>
            <a:off x="5083621" y="3641592"/>
            <a:ext cx="60877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22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A7C2A1-D7EF-4BB1-9E49-A36360A0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13</a:t>
            </a:fld>
            <a:endParaRPr lang="zh-CN" altLang="en-US" dirty="0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8761CBAD-493B-4CFB-BB5C-D842CF3C4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4" y="775405"/>
            <a:ext cx="10534131" cy="593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E9637613-AA2B-4BF7-8E8C-B3BCF822963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05756" cy="843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 video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079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OUTLINES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1037717" y="2666999"/>
            <a:ext cx="11068039" cy="3124201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 center magnetometer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Search for exotic interactions based on single-NV centers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experiment based on Ensemble NV centers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</a:p>
          <a:p>
            <a:pPr marL="36900" indent="0">
              <a:buNone/>
            </a:pP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2590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15B5060D-797D-4337-8351-22931183E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650"/>
          <a:stretch/>
        </p:blipFill>
        <p:spPr>
          <a:xfrm>
            <a:off x="636929" y="1254274"/>
            <a:ext cx="10458525" cy="4979754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93B283-EC85-44C2-8477-124B1357D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15</a:t>
            </a:fld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FE31F3-C3C2-45D2-9415-3DB69B4AA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121" y="121750"/>
            <a:ext cx="10353762" cy="970450"/>
          </a:xfrm>
        </p:spPr>
        <p:txBody>
          <a:bodyPr>
            <a:noAutofit/>
          </a:bodyPr>
          <a:lstStyle/>
          <a:p>
            <a: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UTILIZING SINGLE-SPIN SENSOR TO SEARCH FOR EXOTIC INTERACTIONS</a:t>
            </a:r>
            <a:endParaRPr lang="zh-CN" altLang="en-US" sz="3200" cap="all" dirty="0">
              <a:ln w="3175" cmpd="sng">
                <a:noFill/>
              </a:ln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6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931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16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0" y="123110"/>
            <a:ext cx="123250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SEARCHING FOR </a:t>
            </a:r>
            <a:b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ELECTRON-NUCLEON MONOPOLE-DIPOLE INTERACTION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336" y="2350512"/>
            <a:ext cx="2321377" cy="3577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316" y="1304645"/>
            <a:ext cx="3725966" cy="79155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0" y="6394597"/>
            <a:ext cx="45288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-457200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Nature Communications 9, 739 (2018)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6117386-2D0F-4975-8B94-D775980B3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647" y="2275838"/>
            <a:ext cx="5471258" cy="349951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DC65504-C63E-4DA1-AB43-E47A39A43D56}"/>
              </a:ext>
            </a:extLst>
          </p:cNvPr>
          <p:cNvSpPr/>
          <p:nvPr/>
        </p:nvSpPr>
        <p:spPr>
          <a:xfrm>
            <a:off x="4810646" y="5795965"/>
            <a:ext cx="6649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pulse sequence is designed to accumulate the possible distance-dependent effect.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51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2CE832D2-0B4A-4343-82CB-EF5089791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6" b="93194" l="9167" r="90000">
                        <a14:foregroundMark x1="25208" y1="35278" x2="45208" y2="35833"/>
                        <a14:foregroundMark x1="31979" y1="18750" x2="47708" y2="22361"/>
                        <a14:foregroundMark x1="24479" y1="11111" x2="25417" y2="35833"/>
                        <a14:foregroundMark x1="28229" y1="12917" x2="33021" y2="21806"/>
                        <a14:foregroundMark x1="33021" y1="21806" x2="33333" y2="21944"/>
                        <a14:foregroundMark x1="34583" y1="21667" x2="69479" y2="17917"/>
                        <a14:foregroundMark x1="85729" y1="55000" x2="85208" y2="63333"/>
                        <a14:foregroundMark x1="83646" y1="54028" x2="87604" y2="61250"/>
                        <a14:foregroundMark x1="90833" y1="59167" x2="73750" y2="48889"/>
                        <a14:foregroundMark x1="73750" y1="48889" x2="26250" y2="42778"/>
                        <a14:foregroundMark x1="26250" y1="42778" x2="35104" y2="42361"/>
                        <a14:foregroundMark x1="35104" y1="42361" x2="35938" y2="29861"/>
                        <a14:foregroundMark x1="35938" y1="29861" x2="13021" y2="23333"/>
                        <a14:foregroundMark x1="5276" y1="23208" x2="4375" y2="23194"/>
                        <a14:foregroundMark x1="13021" y1="23333" x2="8820" y2="23265"/>
                        <a14:foregroundMark x1="4375" y1="23194" x2="5193" y2="28837"/>
                        <a14:foregroundMark x1="8619" y1="36830" x2="35313" y2="52083"/>
                        <a14:foregroundMark x1="35313" y1="52083" x2="81250" y2="55556"/>
                        <a14:foregroundMark x1="81250" y1="55556" x2="91968" y2="52510"/>
                        <a14:foregroundMark x1="91482" y1="37626" x2="66354" y2="26250"/>
                        <a14:foregroundMark x1="66354" y1="26250" x2="50000" y2="25278"/>
                        <a14:foregroundMark x1="50000" y1="25278" x2="42604" y2="40694"/>
                        <a14:foregroundMark x1="42604" y1="40694" x2="53021" y2="54306"/>
                        <a14:foregroundMark x1="53021" y1="54306" x2="66042" y2="55000"/>
                        <a14:foregroundMark x1="66042" y1="55000" x2="73542" y2="51528"/>
                        <a14:foregroundMark x1="73542" y1="51528" x2="70729" y2="34167"/>
                        <a14:foregroundMark x1="70729" y1="34167" x2="60938" y2="35278"/>
                        <a14:foregroundMark x1="60938" y1="35278" x2="54271" y2="62500"/>
                        <a14:foregroundMark x1="54271" y1="62500" x2="53854" y2="73472"/>
                        <a14:foregroundMark x1="53854" y1="73472" x2="62292" y2="79444"/>
                        <a14:foregroundMark x1="62292" y1="79444" x2="56563" y2="88472"/>
                        <a14:foregroundMark x1="56563" y1="88472" x2="70208" y2="90556"/>
                        <a14:foregroundMark x1="70208" y1="90556" x2="77604" y2="86389"/>
                        <a14:foregroundMark x1="77604" y1="86389" x2="81771" y2="75833"/>
                        <a14:foregroundMark x1="81771" y1="75833" x2="82292" y2="60278"/>
                        <a14:foregroundMark x1="82292" y1="60278" x2="79063" y2="49167"/>
                        <a14:foregroundMark x1="79063" y1="49167" x2="29167" y2="31667"/>
                        <a14:foregroundMark x1="29167" y1="31667" x2="69375" y2="24861"/>
                        <a14:foregroundMark x1="69375" y1="24861" x2="53750" y2="10972"/>
                        <a14:foregroundMark x1="53750" y1="10972" x2="35104" y2="9583"/>
                        <a14:foregroundMark x1="35104" y1="9583" x2="87604" y2="17083"/>
                        <a14:foregroundMark x1="24896" y1="47083" x2="30729" y2="62083"/>
                        <a14:foregroundMark x1="26042" y1="55278" x2="14688" y2="74583"/>
                        <a14:foregroundMark x1="14688" y1="74583" x2="17500" y2="60417"/>
                        <a14:foregroundMark x1="17500" y1="60417" x2="10833" y2="40417"/>
                        <a14:foregroundMark x1="10833" y1="40417" x2="9167" y2="18194"/>
                        <a14:foregroundMark x1="9167" y1="18194" x2="17083" y2="10694"/>
                        <a14:foregroundMark x1="17083" y1="10694" x2="18229" y2="10694"/>
                        <a14:foregroundMark x1="11979" y1="9167" x2="28750" y2="9444"/>
                        <a14:foregroundMark x1="28750" y1="9444" x2="81354" y2="6944"/>
                        <a14:foregroundMark x1="81354" y1="6944" x2="86667" y2="21111"/>
                        <a14:foregroundMark x1="86667" y1="21111" x2="88542" y2="71528"/>
                        <a14:foregroundMark x1="88542" y1="71528" x2="86667" y2="82778"/>
                        <a14:foregroundMark x1="86667" y1="82778" x2="77396" y2="88750"/>
                        <a14:foregroundMark x1="77396" y1="88750" x2="24271" y2="85417"/>
                        <a14:foregroundMark x1="24271" y1="85417" x2="17917" y2="74722"/>
                        <a14:foregroundMark x1="17917" y1="74722" x2="14896" y2="23333"/>
                        <a14:foregroundMark x1="9896" y1="9028" x2="8699" y2="31422"/>
                        <a14:foregroundMark x1="7908" y1="84756" x2="10521" y2="89861"/>
                        <a14:foregroundMark x1="10521" y1="89861" x2="20104" y2="91528"/>
                        <a14:foregroundMark x1="20104" y1="91528" x2="50313" y2="89167"/>
                        <a14:foregroundMark x1="50313" y1="89167" x2="84688" y2="92500"/>
                        <a14:foregroundMark x1="84688" y1="92500" x2="24792" y2="89583"/>
                        <a14:foregroundMark x1="8021" y1="4861" x2="67500" y2="3194"/>
                        <a14:foregroundMark x1="67500" y1="3194" x2="87396" y2="3333"/>
                        <a14:foregroundMark x1="87396" y1="3333" x2="91354" y2="12917"/>
                        <a14:foregroundMark x1="90991" y1="22562" x2="88333" y2="93194"/>
                        <a14:foregroundMark x1="91354" y1="12917" x2="91052" y2="20929"/>
                        <a14:foregroundMark x1="88333" y1="93194" x2="88333" y2="93194"/>
                        <a14:backgroundMark x1="15833" y1="94028" x2="24479" y2="94028"/>
                        <a14:backgroundMark x1="24479" y1="94028" x2="16354" y2="93194"/>
                        <a14:backgroundMark x1="16354" y1="93194" x2="16354" y2="93194"/>
                        <a14:backgroundMark x1="28854" y1="94028" x2="28542" y2="93333"/>
                        <a14:backgroundMark x1="31667" y1="94167" x2="22500" y2="95417"/>
                        <a14:backgroundMark x1="22500" y1="95417" x2="26771" y2="95278"/>
                        <a14:backgroundMark x1="31771" y1="94028" x2="27083" y2="93750"/>
                        <a14:backgroundMark x1="32083" y1="95833" x2="40521" y2="95556"/>
                        <a14:backgroundMark x1="40521" y1="95556" x2="48750" y2="96111"/>
                        <a14:backgroundMark x1="48750" y1="96111" x2="40729" y2="96250"/>
                        <a14:backgroundMark x1="40729" y1="96250" x2="49896" y2="95833"/>
                        <a14:backgroundMark x1="49896" y1="95833" x2="58854" y2="95833"/>
                        <a14:backgroundMark x1="58854" y1="95833" x2="66771" y2="95000"/>
                        <a14:backgroundMark x1="66771" y1="95000" x2="91250" y2="95833"/>
                        <a14:backgroundMark x1="92708" y1="20833" x2="94583" y2="78333"/>
                        <a14:backgroundMark x1="7083" y1="20833" x2="6042" y2="91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256" y="1552574"/>
            <a:ext cx="6096000" cy="457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401" y="1706879"/>
            <a:ext cx="4790094" cy="4500881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796991" y="4013385"/>
            <a:ext cx="680085" cy="751205"/>
          </a:xfrm>
          <a:prstGeom prst="ellipse">
            <a:avLst/>
          </a:prstGeom>
          <a:noFill/>
          <a:ln w="25400" cmpd="sng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>
            <a:stCxn id="7" idx="7"/>
          </p:cNvCxnSpPr>
          <p:nvPr/>
        </p:nvCxnSpPr>
        <p:spPr>
          <a:xfrm flipV="1">
            <a:off x="3377480" y="1889312"/>
            <a:ext cx="3340637" cy="2234084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stCxn id="7" idx="5"/>
          </p:cNvCxnSpPr>
          <p:nvPr/>
        </p:nvCxnSpPr>
        <p:spPr>
          <a:xfrm>
            <a:off x="3377480" y="4654579"/>
            <a:ext cx="3818157" cy="1634012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标题 1"/>
          <p:cNvSpPr txBox="1">
            <a:spLocks/>
          </p:cNvSpPr>
          <p:nvPr/>
        </p:nvSpPr>
        <p:spPr>
          <a:xfrm>
            <a:off x="0" y="0"/>
            <a:ext cx="9905998" cy="843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cap="none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  <a:endParaRPr lang="zh-CN" altLang="en-US" sz="3600" cap="none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7160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18</a:t>
            </a:fld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6" y="1443506"/>
            <a:ext cx="4014653" cy="4101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4712" y="1443506"/>
            <a:ext cx="6094354" cy="382518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675875" y="531117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No signal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标题 4">
            <a:extLst>
              <a:ext uri="{FF2B5EF4-FFF2-40B4-BE49-F238E27FC236}">
                <a16:creationId xmlns:a16="http://schemas.microsoft.com/office/drawing/2014/main" id="{D6D59409-D137-48B5-82EE-DB240EA352C5}"/>
              </a:ext>
            </a:extLst>
          </p:cNvPr>
          <p:cNvSpPr txBox="1">
            <a:spLocks/>
          </p:cNvSpPr>
          <p:nvPr/>
        </p:nvSpPr>
        <p:spPr>
          <a:xfrm>
            <a:off x="0" y="123110"/>
            <a:ext cx="12325097" cy="107721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SEARCHING FOR </a:t>
            </a:r>
            <a:b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ELECTRON-NUCLEON MONOPOLE-DIPOLE INTERACTION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F7B6CE7-0B0C-445D-AEA5-127202686C06}"/>
              </a:ext>
            </a:extLst>
          </p:cNvPr>
          <p:cNvSpPr txBox="1"/>
          <p:nvPr/>
        </p:nvSpPr>
        <p:spPr>
          <a:xfrm>
            <a:off x="0" y="6026461"/>
            <a:ext cx="1162050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  <a:buClr>
                <a:srgbClr val="C00000"/>
              </a:buClr>
            </a:pPr>
            <a:r>
              <a:rPr lang="fr-FR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X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.</a:t>
            </a:r>
            <a:r>
              <a:rPr lang="zh-CN" altLang="en-US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Rong</a:t>
            </a:r>
            <a:r>
              <a:rPr lang="zh-CN" altLang="en-US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et al., </a:t>
            </a:r>
            <a:r>
              <a:rPr lang="fr-FR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Nat. Commun. 9, 739 (2018)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,</a:t>
            </a:r>
            <a:r>
              <a:rPr lang="fr-FR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X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.</a:t>
            </a:r>
            <a:r>
              <a:rPr lang="zh-CN" altLang="en-US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Rong</a:t>
            </a:r>
            <a:r>
              <a:rPr lang="zh-CN" altLang="en-US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et al., </a:t>
            </a:r>
            <a:r>
              <a:rPr lang="fr-FR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PRL 121, 080402 (2018),</a:t>
            </a:r>
          </a:p>
          <a:p>
            <a:pPr lvl="1">
              <a:spcAft>
                <a:spcPts val="600"/>
              </a:spcAft>
              <a:buClr>
                <a:srgbClr val="C00000"/>
              </a:buClr>
            </a:pP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M.</a:t>
            </a:r>
            <a:r>
              <a:rPr lang="zh-CN" altLang="en-US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Jiao</a:t>
            </a:r>
            <a:r>
              <a:rPr lang="zh-CN" altLang="en-US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et al.,  PRL 127, 010501 (2021)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C6DA557-58B4-4200-87B6-70C1330BE248}"/>
              </a:ext>
            </a:extLst>
          </p:cNvPr>
          <p:cNvSpPr txBox="1"/>
          <p:nvPr/>
        </p:nvSpPr>
        <p:spPr>
          <a:xfrm>
            <a:off x="2919184" y="5660258"/>
            <a:ext cx="5513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  <a:buClr>
                <a:srgbClr val="C00000"/>
              </a:buClr>
            </a:pPr>
            <a:r>
              <a:rPr lang="en-US" altLang="zh-CN" sz="24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A serious of work has been done.</a:t>
            </a:r>
          </a:p>
        </p:txBody>
      </p:sp>
    </p:spTree>
    <p:extLst>
      <p:ext uri="{BB962C8B-B14F-4D97-AF65-F5344CB8AC3E}">
        <p14:creationId xmlns:p14="http://schemas.microsoft.com/office/powerpoint/2010/main" val="3605769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286" y="0"/>
            <a:ext cx="12124714" cy="970450"/>
          </a:xfrm>
        </p:spPr>
        <p:txBody>
          <a:bodyPr>
            <a:normAutofit/>
          </a:bodyPr>
          <a:lstStyle/>
          <a:p>
            <a: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How to further improve searching sensitivity</a:t>
            </a:r>
            <a:r>
              <a:rPr lang="zh-CN" altLang="en-US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19</a:t>
            </a:fld>
            <a:endParaRPr lang="zh-CN" altLang="en-US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AE29259-98A7-406C-A42C-D7F4AED2E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9" y="2900477"/>
            <a:ext cx="3733363" cy="259464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8EC8CEB-0A77-4FA6-A826-1740966AFF17}"/>
              </a:ext>
            </a:extLst>
          </p:cNvPr>
          <p:cNvSpPr txBox="1"/>
          <p:nvPr/>
        </p:nvSpPr>
        <p:spPr>
          <a:xfrm>
            <a:off x="6495242" y="1897620"/>
            <a:ext cx="5443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Achieve number enhancement directly using ensemble NV centers in one diamond.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F44AD11-9AD0-44A2-80C8-8F548CAA8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370" y="3462437"/>
            <a:ext cx="1781199" cy="1735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2D2E972-7B82-43EE-A374-3F902DCD4495}"/>
                  </a:ext>
                </a:extLst>
              </p:cNvPr>
              <p:cNvSpPr txBox="1"/>
              <p:nvPr/>
            </p:nvSpPr>
            <p:spPr>
              <a:xfrm>
                <a:off x="9067756" y="3955003"/>
                <a:ext cx="1588512" cy="848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ad>
                            <m:radPr>
                              <m:degHide m:val="on"/>
                              <m:ctrlPr>
                                <a:rPr lang="zh-CN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  <m:sSubSup>
                                <m:sSubSup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2D2E972-7B82-43EE-A374-3F902DCD4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756" y="3955003"/>
                <a:ext cx="1588512" cy="848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30CAE11-3F09-474B-BC5F-4F03B93F644F}"/>
                  </a:ext>
                </a:extLst>
              </p:cNvPr>
              <p:cNvSpPr txBox="1"/>
              <p:nvPr/>
            </p:nvSpPr>
            <p:spPr>
              <a:xfrm>
                <a:off x="6370018" y="5562256"/>
                <a:ext cx="55688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i="1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：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number of electron spins in diamond</a:t>
                </a:r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30CAE11-3F09-474B-BC5F-4F03B93F6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018" y="5562256"/>
                <a:ext cx="5568832" cy="369332"/>
              </a:xfrm>
              <a:prstGeom prst="rect">
                <a:avLst/>
              </a:prstGeom>
              <a:blipFill>
                <a:blip r:embed="rId5"/>
                <a:stretch>
                  <a:fillRect l="-1972" t="-29508" r="-2300" b="-508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B4B0A23-A4BB-4A03-BE25-0894185803AC}"/>
                  </a:ext>
                </a:extLst>
              </p:cNvPr>
              <p:cNvSpPr txBox="1"/>
              <p:nvPr/>
            </p:nvSpPr>
            <p:spPr>
              <a:xfrm>
                <a:off x="676869" y="5542842"/>
                <a:ext cx="41072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i="1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：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number of integrated chip</a:t>
                </a:r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B4B0A23-A4BB-4A03-BE25-089418580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69" y="5542842"/>
                <a:ext cx="4107215" cy="369332"/>
              </a:xfrm>
              <a:prstGeom prst="rect">
                <a:avLst/>
              </a:prstGeom>
              <a:blipFill>
                <a:blip r:embed="rId6"/>
                <a:stretch>
                  <a:fillRect l="-2522" t="-29508" r="-3412" b="-508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AADED388-2022-4282-9CDA-8BAC3478E4AF}"/>
              </a:ext>
            </a:extLst>
          </p:cNvPr>
          <p:cNvSpPr txBox="1"/>
          <p:nvPr/>
        </p:nvSpPr>
        <p:spPr>
          <a:xfrm>
            <a:off x="385961" y="1897620"/>
            <a:ext cx="53107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Develop array of diamond sensors.</a:t>
            </a: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——integrated on-chip sensor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96E5EC3-A497-4231-ADC9-DE2DCE4CA9E3}"/>
              </a:ext>
            </a:extLst>
          </p:cNvPr>
          <p:cNvSpPr txBox="1"/>
          <p:nvPr/>
        </p:nvSpPr>
        <p:spPr>
          <a:xfrm>
            <a:off x="794289" y="5916757"/>
            <a:ext cx="4689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Pu Huang et al.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5AC829F-0FDF-43B2-9091-CA69B92AD6CF}"/>
              </a:ext>
            </a:extLst>
          </p:cNvPr>
          <p:cNvSpPr txBox="1"/>
          <p:nvPr/>
        </p:nvSpPr>
        <p:spPr>
          <a:xfrm>
            <a:off x="6549171" y="5857579"/>
            <a:ext cx="611204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zh-CN" sz="20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H. Liang et al., Natl. Sci. Rev nwac262 (2022)</a:t>
            </a:r>
            <a:endParaRPr lang="zh-CN" altLang="en-US" sz="20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539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OUTLINES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1037717" y="2666999"/>
            <a:ext cx="11068039" cy="3124201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NV center magnetometer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Search for exotic interactions based on single-NV centers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Recent experiment based on Ensemble NV centers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</a:p>
          <a:p>
            <a:pPr marL="36900" indent="0">
              <a:buNone/>
            </a:pP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7272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286" y="0"/>
            <a:ext cx="12124714" cy="970450"/>
          </a:xfrm>
        </p:spPr>
        <p:txBody>
          <a:bodyPr>
            <a:normAutofit/>
          </a:bodyPr>
          <a:lstStyle/>
          <a:p>
            <a: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Challenges of using ensemble NV centers </a:t>
            </a:r>
            <a:endParaRPr lang="zh-CN" altLang="en-US" sz="3200" cap="all" dirty="0">
              <a:ln w="3175" cmpd="sng">
                <a:noFill/>
              </a:ln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6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20</a:t>
            </a:fld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ADED388-2022-4282-9CDA-8BAC3478E4AF}"/>
              </a:ext>
            </a:extLst>
          </p:cNvPr>
          <p:cNvSpPr txBox="1"/>
          <p:nvPr/>
        </p:nvSpPr>
        <p:spPr>
          <a:xfrm>
            <a:off x="776452" y="1393751"/>
            <a:ext cx="52436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Diamond sensor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Optimize sample concentration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307341E-A6E1-4AAD-A3E0-145D31B6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929" y="2493324"/>
            <a:ext cx="4384865" cy="364524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F0D7B0C-FEA9-4861-BFB0-E0F2EE4CCAED}"/>
              </a:ext>
            </a:extLst>
          </p:cNvPr>
          <p:cNvSpPr txBox="1"/>
          <p:nvPr/>
        </p:nvSpPr>
        <p:spPr>
          <a:xfrm>
            <a:off x="6349149" y="1393750"/>
            <a:ext cx="105106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Optimize sensing volume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1DC55F2-4463-4979-8A79-D07AD17244FC}"/>
              </a:ext>
            </a:extLst>
          </p:cNvPr>
          <p:cNvGrpSpPr/>
          <p:nvPr/>
        </p:nvGrpSpPr>
        <p:grpSpPr>
          <a:xfrm>
            <a:off x="718137" y="4452564"/>
            <a:ext cx="5529283" cy="830999"/>
            <a:chOff x="6334520" y="5065985"/>
            <a:chExt cx="5833546" cy="767288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EADCCC0-0847-4ED4-9763-4DD34E2CE5AF}"/>
                </a:ext>
              </a:extLst>
            </p:cNvPr>
            <p:cNvSpPr txBox="1"/>
            <p:nvPr/>
          </p:nvSpPr>
          <p:spPr>
            <a:xfrm>
              <a:off x="9250822" y="5065985"/>
              <a:ext cx="2917244" cy="76728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00B050"/>
                </a:gs>
              </a:gsLst>
              <a:lin ang="0" scaled="1"/>
              <a:tileRect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dirty="0">
                  <a:latin typeface="Arial" panose="020B0604020202020204" pitchFamily="34" charset="0"/>
                  <a:ea typeface="楷体" panose="02010609060101010101" pitchFamily="49" charset="-122"/>
                  <a:cs typeface="Arial" panose="020B0604020202020204" pitchFamily="34" charset="0"/>
                </a:rPr>
                <a:t>Poor </a:t>
              </a:r>
            </a:p>
            <a:p>
              <a:pPr algn="r"/>
              <a:r>
                <a:rPr lang="en-US" altLang="zh-CN" sz="2400" dirty="0">
                  <a:latin typeface="Arial" panose="020B0604020202020204" pitchFamily="34" charset="0"/>
                  <a:ea typeface="楷体" panose="02010609060101010101" pitchFamily="49" charset="-122"/>
                  <a:cs typeface="Arial" panose="020B0604020202020204" pitchFamily="34" charset="0"/>
                </a:rPr>
                <a:t>coherence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F2E2F8D-7692-4F03-94B1-574C20522A04}"/>
                </a:ext>
              </a:extLst>
            </p:cNvPr>
            <p:cNvSpPr txBox="1"/>
            <p:nvPr/>
          </p:nvSpPr>
          <p:spPr>
            <a:xfrm>
              <a:off x="6334520" y="5065987"/>
              <a:ext cx="2783510" cy="76728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00B0F0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" panose="020B0604020202020204" pitchFamily="34" charset="0"/>
                  <a:ea typeface="楷体" panose="02010609060101010101" pitchFamily="49" charset="-122"/>
                  <a:cs typeface="Arial" panose="020B0604020202020204" pitchFamily="34" charset="0"/>
                </a:rPr>
                <a:t>Poor </a:t>
              </a:r>
            </a:p>
            <a:p>
              <a:r>
                <a:rPr lang="en-US" altLang="zh-CN" sz="2400" dirty="0">
                  <a:latin typeface="Arial" panose="020B0604020202020204" pitchFamily="34" charset="0"/>
                  <a:ea typeface="楷体" panose="02010609060101010101" pitchFamily="49" charset="-122"/>
                  <a:cs typeface="Arial" panose="020B0604020202020204" pitchFamily="34" charset="0"/>
                </a:rPr>
                <a:t>sensing number</a:t>
              </a:r>
            </a:p>
          </p:txBody>
        </p:sp>
      </p:grp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65741A43-D984-4076-B9FE-164242D981C3}"/>
              </a:ext>
            </a:extLst>
          </p:cNvPr>
          <p:cNvCxnSpPr>
            <a:cxnSpLocks/>
          </p:cNvCxnSpPr>
          <p:nvPr/>
        </p:nvCxnSpPr>
        <p:spPr>
          <a:xfrm>
            <a:off x="740171" y="5317805"/>
            <a:ext cx="568205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E9F30120-E050-49C2-92D8-BC6F292C96D4}"/>
              </a:ext>
            </a:extLst>
          </p:cNvPr>
          <p:cNvSpPr txBox="1"/>
          <p:nvPr/>
        </p:nvSpPr>
        <p:spPr>
          <a:xfrm>
            <a:off x="4510780" y="5283561"/>
            <a:ext cx="2275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concentration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33F1A85-9026-4072-94EC-9000801FF3FD}"/>
              </a:ext>
            </a:extLst>
          </p:cNvPr>
          <p:cNvSpPr txBox="1"/>
          <p:nvPr/>
        </p:nvSpPr>
        <p:spPr>
          <a:xfrm>
            <a:off x="2423212" y="5760819"/>
            <a:ext cx="3220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Optimize concentration to achieve higher sensitivity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678C85B-BF2E-49DC-ABF2-D0B439504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643" y="2756518"/>
            <a:ext cx="1266601" cy="1233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299B9A0-6A1D-4AFF-9C35-F01E8D3D4DB1}"/>
                  </a:ext>
                </a:extLst>
              </p:cNvPr>
              <p:cNvSpPr txBox="1"/>
              <p:nvPr/>
            </p:nvSpPr>
            <p:spPr>
              <a:xfrm>
                <a:off x="3214342" y="2976533"/>
                <a:ext cx="1588512" cy="848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ad>
                            <m:radPr>
                              <m:degHide m:val="on"/>
                              <m:ctrlPr>
                                <a:rPr lang="zh-CN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  <m:sSubSup>
                                <m:sSubSupPr>
                                  <m:ctrlPr>
                                    <a:rPr lang="en-US" altLang="zh-CN" sz="2400" b="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299B9A0-6A1D-4AFF-9C35-F01E8D3D4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42" y="2976533"/>
                <a:ext cx="1588512" cy="848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533CC400-DB25-4936-84B4-E9529CED1F44}"/>
              </a:ext>
            </a:extLst>
          </p:cNvPr>
          <p:cNvCxnSpPr>
            <a:cxnSpLocks/>
          </p:cNvCxnSpPr>
          <p:nvPr/>
        </p:nvCxnSpPr>
        <p:spPr>
          <a:xfrm flipV="1">
            <a:off x="3498850" y="5429250"/>
            <a:ext cx="0" cy="3315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E0E15130-89BC-438D-A4F7-AFE95C3FD9F5}"/>
              </a:ext>
            </a:extLst>
          </p:cNvPr>
          <p:cNvSpPr txBox="1"/>
          <p:nvPr/>
        </p:nvSpPr>
        <p:spPr>
          <a:xfrm>
            <a:off x="7550347" y="5760819"/>
            <a:ext cx="3220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Optimize thickness to 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achieve sub-millimeter search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345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OUTLINES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1037717" y="2666999"/>
            <a:ext cx="11068039" cy="3124201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 center magnetometer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exotic interactions based on single-NV centers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Recent experiment based on ensemble NV centers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</a:p>
          <a:p>
            <a:pPr marL="36900" indent="0">
              <a:buNone/>
            </a:pP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4435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286" y="0"/>
            <a:ext cx="12124714" cy="970450"/>
          </a:xfrm>
        </p:spPr>
        <p:txBody>
          <a:bodyPr>
            <a:normAutofit/>
          </a:bodyPr>
          <a:lstStyle/>
          <a:p>
            <a: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Experiment based on Ensemble NV </a:t>
            </a:r>
            <a:endParaRPr lang="zh-CN" altLang="en-US" sz="3200" cap="all" dirty="0">
              <a:ln w="3175" cmpd="sng">
                <a:noFill/>
              </a:ln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6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22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5F93207-BA6A-411D-BCC2-8C1013C92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552" y="4327801"/>
            <a:ext cx="2547114" cy="21464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9493FF0-1F43-400D-B1F5-5180ADDC4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86" y="4347142"/>
            <a:ext cx="2408966" cy="1984105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498B6AF6-BC78-49B8-8CC5-F84D533C5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17" y="2272030"/>
            <a:ext cx="291465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9233BBA-4E3B-4DCA-B48B-DB9C818A146B}"/>
              </a:ext>
            </a:extLst>
          </p:cNvPr>
          <p:cNvSpPr txBox="1"/>
          <p:nvPr/>
        </p:nvSpPr>
        <p:spPr>
          <a:xfrm>
            <a:off x="6067206" y="3077429"/>
            <a:ext cx="5848883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We developed a 23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thick 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C,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N-enriched layer on an electronic-grade diamond as our layer sensor.</a:t>
            </a:r>
          </a:p>
          <a:p>
            <a:pPr>
              <a:lnSpc>
                <a:spcPct val="150000"/>
              </a:lnSpc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NV concentration layer sensor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14 ppm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Exhibit excellent coherence properties.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B4CBA26-165B-4B3D-907A-BC8D9ED20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467" y="2644869"/>
            <a:ext cx="1716982" cy="128658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05F1EB9-123C-48F3-AF07-4432D25F0E2F}"/>
              </a:ext>
            </a:extLst>
          </p:cNvPr>
          <p:cNvSpPr txBox="1"/>
          <p:nvPr/>
        </p:nvSpPr>
        <p:spPr>
          <a:xfrm>
            <a:off x="385962" y="1503920"/>
            <a:ext cx="10510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Home built diamond sensor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7FF1114-19F0-4BBB-8CD2-344427C694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88"/>
          <a:stretch/>
        </p:blipFill>
        <p:spPr>
          <a:xfrm>
            <a:off x="10261600" y="245054"/>
            <a:ext cx="1838430" cy="28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35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BA7861-31C9-3724-8CCF-2D27B45A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7045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Searching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exotic</a:t>
            </a:r>
            <a:r>
              <a:rPr kumimoji="1" lang="zh-CN" altLang="en-US" dirty="0"/>
              <a:t> </a:t>
            </a:r>
            <a:r>
              <a:rPr kumimoji="1" lang="en-US" altLang="zh-CN" dirty="0"/>
              <a:t>spin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interactions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br>
              <a:rPr kumimoji="1" lang="en-US" altLang="zh-CN" dirty="0"/>
            </a:br>
            <a:r>
              <a:rPr kumimoji="1" lang="en-US" altLang="zh-CN" dirty="0"/>
              <a:t>ensemble-NV-diamond</a:t>
            </a:r>
            <a:r>
              <a:rPr kumimoji="1" lang="zh-CN" altLang="en-US" dirty="0"/>
              <a:t> </a:t>
            </a:r>
            <a:r>
              <a:rPr kumimoji="1" lang="en-US" altLang="zh-CN" dirty="0"/>
              <a:t>magnetometer</a:t>
            </a:r>
            <a:r>
              <a:rPr kumimoji="1" lang="zh-CN" altLang="en-US" dirty="0"/>
              <a:t> 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5C40E91-ADDA-4BF8-49DA-5603BDF3E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9900" y="3747236"/>
            <a:ext cx="8140700" cy="2392965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148C55-7406-DCB2-8374-7DD5AE07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23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5E29646-D4DC-F5B7-47A1-B6382C1FC7CC}"/>
              </a:ext>
            </a:extLst>
          </p:cNvPr>
          <p:cNvSpPr txBox="1"/>
          <p:nvPr/>
        </p:nvSpPr>
        <p:spPr>
          <a:xfrm>
            <a:off x="584200" y="6402943"/>
            <a:ext cx="883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  <a:buClr>
                <a:srgbClr val="C00000"/>
              </a:buClr>
              <a:defRPr/>
            </a:pPr>
            <a:r>
              <a:rPr lang="en-US" altLang="zh-CN" dirty="0">
                <a:solidFill>
                  <a:prstClr val="white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H, Liang, NSR 2022, D. Wu et al.,  PRL 131, 071801  (2023)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3D66426-6037-0067-C21C-E86E756D2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00" y="1479303"/>
            <a:ext cx="8140700" cy="22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17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7C3F0C8-5029-4122-947E-6874FEBF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2276" y="6181658"/>
            <a:ext cx="753545" cy="365125"/>
          </a:xfrm>
        </p:spPr>
        <p:txBody>
          <a:bodyPr/>
          <a:lstStyle/>
          <a:p>
            <a:fld id="{DF28FB93-0A08-4E7D-8E63-9EFA29F1E093}" type="slidenum">
              <a:rPr lang="en-US" altLang="zh-CN" smtClean="0"/>
              <a:pPr/>
              <a:t>24</a:t>
            </a:fld>
            <a:endParaRPr lang="zh-CN" altLang="en-US" dirty="0"/>
          </a:p>
        </p:txBody>
      </p:sp>
      <p:pic>
        <p:nvPicPr>
          <p:cNvPr id="183" name="图片 182">
            <a:extLst>
              <a:ext uri="{FF2B5EF4-FFF2-40B4-BE49-F238E27FC236}">
                <a16:creationId xmlns:a16="http://schemas.microsoft.com/office/drawing/2014/main" id="{3010BFA8-B212-477E-89DD-880BFB43C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22" y="2273322"/>
            <a:ext cx="2863150" cy="2807415"/>
          </a:xfrm>
          <a:prstGeom prst="rect">
            <a:avLst/>
          </a:prstGeom>
        </p:spPr>
      </p:pic>
      <p:sp>
        <p:nvSpPr>
          <p:cNvPr id="184" name="标题 1">
            <a:extLst>
              <a:ext uri="{FF2B5EF4-FFF2-40B4-BE49-F238E27FC236}">
                <a16:creationId xmlns:a16="http://schemas.microsoft.com/office/drawing/2014/main" id="{4C919E5A-AC08-4813-A04D-9F27BAAC7569}"/>
              </a:ext>
            </a:extLst>
          </p:cNvPr>
          <p:cNvSpPr txBox="1">
            <a:spLocks/>
          </p:cNvSpPr>
          <p:nvPr/>
        </p:nvSpPr>
        <p:spPr>
          <a:xfrm>
            <a:off x="67286" y="277718"/>
            <a:ext cx="12124714" cy="79958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sz="28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Experiment scheme of searching for </a:t>
            </a:r>
          </a:p>
          <a:p>
            <a:r>
              <a:rPr lang="en-US" altLang="zh-CN" sz="28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exotic Velocity-dependent interaction</a:t>
            </a:r>
            <a:endParaRPr lang="zh-CN" altLang="en-US" sz="2800" cap="all" dirty="0">
              <a:ln w="3175" cmpd="sng">
                <a:noFill/>
              </a:ln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6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5AF963F-09FF-4EE2-8DA1-18F977566771}"/>
              </a:ext>
            </a:extLst>
          </p:cNvPr>
          <p:cNvSpPr txBox="1"/>
          <p:nvPr/>
        </p:nvSpPr>
        <p:spPr>
          <a:xfrm>
            <a:off x="567750" y="5351383"/>
            <a:ext cx="6009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Two thin layers of nitrogen-vacancy (NV) ensembles in two individual diamonds are implemented as the spin sensor and the spin source, and are initialized by 532 nm laser from the side and top, respectively.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2BD3929-ABBC-46FA-8706-2ABBFA96669D}"/>
              </a:ext>
            </a:extLst>
          </p:cNvPr>
          <p:cNvSpPr txBox="1"/>
          <p:nvPr/>
        </p:nvSpPr>
        <p:spPr>
          <a:xfrm>
            <a:off x="6992027" y="5489882"/>
            <a:ext cx="5132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We independently manipulate the spin states of the spin sensor and the spin source by applying microwaves of two distinct frequencies.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310A073-D0D1-420F-A28F-B0C4120C0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929" y="3084812"/>
            <a:ext cx="2521277" cy="169970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7A53B99-1342-45AB-A1C1-761B03B9E78E}"/>
              </a:ext>
            </a:extLst>
          </p:cNvPr>
          <p:cNvSpPr txBox="1"/>
          <p:nvPr/>
        </p:nvSpPr>
        <p:spPr>
          <a:xfrm>
            <a:off x="6821348" y="1174195"/>
            <a:ext cx="53033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 94 G static magnetic field B</a:t>
            </a:r>
            <a:r>
              <a:rPr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was applied along the NV symmetry axis of the spin sensor to separate |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= ±1⟩ spin states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3AD74EA-712D-4CD3-8329-FD447A1E44D9}"/>
                  </a:ext>
                </a:extLst>
              </p:cNvPr>
              <p:cNvSpPr txBox="1"/>
              <p:nvPr/>
            </p:nvSpPr>
            <p:spPr>
              <a:xfrm>
                <a:off x="122976" y="1432016"/>
                <a:ext cx="6698372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3AD74EA-712D-4CD3-8329-FD447A1E4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76" y="1432016"/>
                <a:ext cx="6698372" cy="6279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C5D56726-12C0-499B-9E97-6C591D002A4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7694" y="2157371"/>
            <a:ext cx="4121354" cy="3322122"/>
          </a:xfrm>
          <a:prstGeom prst="rect">
            <a:avLst/>
          </a:prstGeom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65ACB512-2531-4BA1-BFF4-EBC23D7E8DAC}"/>
              </a:ext>
            </a:extLst>
          </p:cNvPr>
          <p:cNvCxnSpPr/>
          <p:nvPr/>
        </p:nvCxnSpPr>
        <p:spPr>
          <a:xfrm>
            <a:off x="920227" y="3084812"/>
            <a:ext cx="0" cy="1010387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E82C36F4-CC29-41CB-8BE0-FFBA37DFDD79}"/>
              </a:ext>
            </a:extLst>
          </p:cNvPr>
          <p:cNvSpPr txBox="1"/>
          <p:nvPr/>
        </p:nvSpPr>
        <p:spPr>
          <a:xfrm>
            <a:off x="519543" y="3415419"/>
            <a:ext cx="3754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v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60947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CC0749-969A-4D99-9DD3-F1ABDDB2F7B2}"/>
              </a:ext>
            </a:extLst>
          </p:cNvPr>
          <p:cNvSpPr/>
          <p:nvPr/>
        </p:nvSpPr>
        <p:spPr>
          <a:xfrm>
            <a:off x="5207851" y="3503775"/>
            <a:ext cx="6534070" cy="2264747"/>
          </a:xfrm>
          <a:prstGeom prst="rect">
            <a:avLst/>
          </a:prstGeom>
          <a:solidFill>
            <a:schemeClr val="tx2">
              <a:lumMod val="9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146809C-08C8-446F-A0AE-B3BBB900FA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9863" y="828227"/>
            <a:ext cx="7122137" cy="47480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9294" y="-58887"/>
            <a:ext cx="12124714" cy="970450"/>
          </a:xfrm>
        </p:spPr>
        <p:txBody>
          <a:bodyPr>
            <a:normAutofit/>
          </a:bodyPr>
          <a:lstStyle/>
          <a:p>
            <a:r>
              <a:rPr lang="en-US" altLang="zh-CN" sz="28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Experiment Setup based on Ensemble-NV-diamonds </a:t>
            </a:r>
            <a:endParaRPr lang="zh-CN" altLang="en-US" sz="2800" cap="all" dirty="0">
              <a:ln w="3175" cmpd="sng">
                <a:noFill/>
              </a:ln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6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352211" y="6219138"/>
            <a:ext cx="753545" cy="365125"/>
          </a:xfrm>
        </p:spPr>
        <p:txBody>
          <a:bodyPr/>
          <a:lstStyle/>
          <a:p>
            <a:fld id="{DF28FB93-0A08-4E7D-8E63-9EFA29F1E093}" type="slidenum">
              <a:rPr lang="en-US" altLang="zh-CN" smtClean="0"/>
              <a:pPr/>
              <a:t>25</a:t>
            </a:fld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59E4FF3-EE8F-4069-9424-0AF036DF4E2C}"/>
              </a:ext>
            </a:extLst>
          </p:cNvPr>
          <p:cNvSpPr txBox="1"/>
          <p:nvPr/>
        </p:nvSpPr>
        <p:spPr>
          <a:xfrm>
            <a:off x="6096000" y="5955600"/>
            <a:ext cx="52100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Schematic of the experimental configuration</a:t>
            </a:r>
          </a:p>
          <a:p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DF3EE5D-50C0-44D0-BF17-3562999CA2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9" r="1084"/>
          <a:stretch/>
        </p:blipFill>
        <p:spPr bwMode="auto">
          <a:xfrm>
            <a:off x="0" y="1267813"/>
            <a:ext cx="5175560" cy="321624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3D40133-2E2D-4816-9C32-CFD93B55B9C8}"/>
              </a:ext>
            </a:extLst>
          </p:cNvPr>
          <p:cNvSpPr txBox="1"/>
          <p:nvPr/>
        </p:nvSpPr>
        <p:spPr>
          <a:xfrm>
            <a:off x="900520" y="4362501"/>
            <a:ext cx="358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Photo of part of the setup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3B450698-A5E8-46A4-85AD-65AFE152D680}"/>
              </a:ext>
            </a:extLst>
          </p:cNvPr>
          <p:cNvCxnSpPr>
            <a:cxnSpLocks/>
          </p:cNvCxnSpPr>
          <p:nvPr/>
        </p:nvCxnSpPr>
        <p:spPr>
          <a:xfrm flipH="1" flipV="1">
            <a:off x="3532473" y="1140276"/>
            <a:ext cx="2377439" cy="134272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2EA70247-E180-4433-851E-9C815AF93306}"/>
              </a:ext>
            </a:extLst>
          </p:cNvPr>
          <p:cNvCxnSpPr>
            <a:cxnSpLocks/>
          </p:cNvCxnSpPr>
          <p:nvPr/>
        </p:nvCxnSpPr>
        <p:spPr>
          <a:xfrm flipH="1">
            <a:off x="3271916" y="3758131"/>
            <a:ext cx="2898551" cy="106641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B990C0C8-2863-4CB8-B605-3456D244E2B5}"/>
              </a:ext>
            </a:extLst>
          </p:cNvPr>
          <p:cNvSpPr txBox="1"/>
          <p:nvPr/>
        </p:nvSpPr>
        <p:spPr>
          <a:xfrm>
            <a:off x="5175560" y="5404921"/>
            <a:ext cx="3647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NV Ensemble Magnetometer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272F0BF-5578-4BE5-B738-6CBC1C356E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697"/>
          <a:stretch/>
        </p:blipFill>
        <p:spPr>
          <a:xfrm>
            <a:off x="845962" y="5022936"/>
            <a:ext cx="3377939" cy="1264096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41330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5EF275-D1FB-4401-87EE-1AA346AD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26</a:t>
            </a:fld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6CCDA76A-1760-4CCD-9AD9-5DD94D06D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95" y="0"/>
            <a:ext cx="10353762" cy="970450"/>
          </a:xfrm>
        </p:spPr>
        <p:txBody>
          <a:bodyPr>
            <a:normAutofit/>
          </a:bodyPr>
          <a:lstStyle/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Performance of NV ensemble magnetometer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420998C-CE64-4BE3-B45B-55F315806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61" y="1707969"/>
            <a:ext cx="6762749" cy="444041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A232F42-83C4-4D28-B2E1-B5E5AC3EB498}"/>
              </a:ext>
            </a:extLst>
          </p:cNvPr>
          <p:cNvSpPr txBox="1"/>
          <p:nvPr/>
        </p:nvSpPr>
        <p:spPr>
          <a:xfrm>
            <a:off x="7626284" y="1996236"/>
            <a:ext cx="420435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Coefficient of the magnetic field to the output of the magnetometer was determined by the max slope of the CW spectrum.</a:t>
            </a:r>
          </a:p>
          <a:p>
            <a:pPr algn="just"/>
            <a:endParaRPr lang="en-US" altLang="zh-CN" sz="18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magnetic measurement capacity was demonstrated using a calibration signal generated by a coil.</a:t>
            </a:r>
          </a:p>
          <a:p>
            <a:pPr algn="just"/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/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/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Sensitivity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 </a:t>
            </a:r>
            <a:r>
              <a:rPr lang="en-US" altLang="zh-CN" sz="18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nT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/Hz</a:t>
            </a:r>
            <a:r>
              <a:rPr lang="en-US" altLang="zh-CN" sz="18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1/2   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from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to 2 kHz</a:t>
            </a:r>
            <a:endParaRPr lang="zh-CN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altLang="zh-CN" dirty="0"/>
          </a:p>
          <a:p>
            <a:pPr algn="just"/>
            <a:endParaRPr lang="en-US" altLang="zh-CN" dirty="0"/>
          </a:p>
          <a:p>
            <a:pPr algn="just"/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E9FAD5C-82E6-4AF5-8AD1-4C6A3C27B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525" y="1875542"/>
            <a:ext cx="1049814" cy="116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40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5EF275-D1FB-4401-87EE-1AA346AD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27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F0C262B-2E71-48C4-ABE2-D3D2294B5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967" y="2437124"/>
            <a:ext cx="6918219" cy="38307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0A103C9-60FA-460F-B6E5-8960ADF75B03}"/>
                  </a:ext>
                </a:extLst>
              </p:cNvPr>
              <p:cNvSpPr txBox="1"/>
              <p:nvPr/>
            </p:nvSpPr>
            <p:spPr>
              <a:xfrm>
                <a:off x="9089863" y="2771007"/>
                <a:ext cx="1640174" cy="1877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100" b="0" i="0" smtClean="0">
                              <a:latin typeface="Cambria Math" panose="02040503050406030204" pitchFamily="18" charset="0"/>
                            </a:rPr>
                            <m:t>pol</m:t>
                          </m:r>
                        </m:sub>
                      </m:sSub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=1.14</m:t>
                      </m:r>
                      <m:d>
                        <m:d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p>
                      </m:sSup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1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zh-CN" altLang="en-US" sz="1100" dirty="0">
                  <a:latin typeface="+mj-lt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0A103C9-60FA-460F-B6E5-8960ADF75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863" y="2771007"/>
                <a:ext cx="1640174" cy="187744"/>
              </a:xfrm>
              <a:prstGeom prst="rect">
                <a:avLst/>
              </a:prstGeom>
              <a:blipFill>
                <a:blip r:embed="rId3"/>
                <a:stretch>
                  <a:fillRect l="-1859" t="-3333" r="-1115" b="-3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30EB06EF-9FE9-49A5-8CE1-472606D5CAF6}"/>
                  </a:ext>
                </a:extLst>
              </p:cNvPr>
              <p:cNvSpPr txBox="1"/>
              <p:nvPr/>
            </p:nvSpPr>
            <p:spPr>
              <a:xfrm>
                <a:off x="9379950" y="4347548"/>
                <a:ext cx="3176616" cy="1877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100" b="0" i="0" smtClean="0">
                              <a:latin typeface="Cambria Math" panose="02040503050406030204" pitchFamily="18" charset="0"/>
                            </a:rPr>
                            <m:t>pol</m:t>
                          </m:r>
                        </m:sub>
                      </m:sSub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=0.01</m:t>
                      </m:r>
                      <m:d>
                        <m:d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p>
                      </m:sSup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1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zh-CN" sz="1100" b="0" i="0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zh-CN" altLang="en-US" sz="1100" dirty="0">
                  <a:latin typeface="+mj-lt"/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30EB06EF-9FE9-49A5-8CE1-472606D5C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9950" y="4347548"/>
                <a:ext cx="3176616" cy="187744"/>
              </a:xfrm>
              <a:prstGeom prst="rect">
                <a:avLst/>
              </a:prstGeom>
              <a:blipFill>
                <a:blip r:embed="rId4"/>
                <a:stretch>
                  <a:fillRect b="-290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E199C378-2DB1-4A1F-AB1A-BF4640272A86}"/>
              </a:ext>
            </a:extLst>
          </p:cNvPr>
          <p:cNvCxnSpPr>
            <a:cxnSpLocks/>
          </p:cNvCxnSpPr>
          <p:nvPr/>
        </p:nvCxnSpPr>
        <p:spPr>
          <a:xfrm flipV="1">
            <a:off x="9756323" y="295875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6C0B8AA3-5261-43C2-BE7C-5482C3B75640}"/>
              </a:ext>
            </a:extLst>
          </p:cNvPr>
          <p:cNvCxnSpPr>
            <a:cxnSpLocks/>
          </p:cNvCxnSpPr>
          <p:nvPr/>
        </p:nvCxnSpPr>
        <p:spPr>
          <a:xfrm flipV="1">
            <a:off x="10980212" y="4535292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标题 1">
            <a:extLst>
              <a:ext uri="{FF2B5EF4-FFF2-40B4-BE49-F238E27FC236}">
                <a16:creationId xmlns:a16="http://schemas.microsoft.com/office/drawing/2014/main" id="{B3C691A8-B3F8-4D17-98A3-20A49D8C3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5731" y="-74957"/>
            <a:ext cx="12124714" cy="970450"/>
          </a:xfrm>
        </p:spPr>
        <p:txBody>
          <a:bodyPr>
            <a:normAutofit/>
          </a:bodyPr>
          <a:lstStyle/>
          <a:p>
            <a:r>
              <a:rPr lang="en-US" altLang="zh-CN" sz="28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Measurement of the polarized spin density</a:t>
            </a:r>
            <a:endParaRPr lang="zh-CN" altLang="en-US" sz="2800" cap="all" dirty="0">
              <a:ln w="3175" cmpd="sng">
                <a:noFill/>
              </a:ln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6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19E2A04-3DAE-4D23-91B7-914939589F3C}"/>
                  </a:ext>
                </a:extLst>
              </p:cNvPr>
              <p:cNvSpPr txBox="1"/>
              <p:nvPr/>
            </p:nvSpPr>
            <p:spPr>
              <a:xfrm>
                <a:off x="426801" y="5435023"/>
                <a:ext cx="1146039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polarization of the spin source was modulated by periodically switching MW II via a microwave switch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=14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Hz</m:t>
                    </m:r>
                  </m:oMath>
                </a14:m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19E2A04-3DAE-4D23-91B7-91493958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01" y="5435023"/>
                <a:ext cx="11460398" cy="707886"/>
              </a:xfrm>
              <a:prstGeom prst="rect">
                <a:avLst/>
              </a:prstGeom>
              <a:blipFill>
                <a:blip r:embed="rId5"/>
                <a:stretch>
                  <a:fillRect l="-532" t="-4310" r="-585" b="-155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0BDC9142-9DC2-4C8E-AAB7-AE35E7CB13B4}"/>
                  </a:ext>
                </a:extLst>
              </p:cNvPr>
              <p:cNvSpPr txBox="1"/>
              <p:nvPr/>
            </p:nvSpPr>
            <p:spPr>
              <a:xfrm>
                <a:off x="426801" y="6171802"/>
                <a:ext cx="10237024" cy="429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polarized spin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𝑝𝑜𝑙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=1.14(2)×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when MW II was on-resonance.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0BDC9142-9DC2-4C8E-AAB7-AE35E7CB1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01" y="6171802"/>
                <a:ext cx="10237024" cy="429990"/>
              </a:xfrm>
              <a:prstGeom prst="rect">
                <a:avLst/>
              </a:prstGeom>
              <a:blipFill>
                <a:blip r:embed="rId6"/>
                <a:stretch>
                  <a:fillRect l="-596" t="-5634" b="-183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图片 57">
            <a:extLst>
              <a:ext uri="{FF2B5EF4-FFF2-40B4-BE49-F238E27FC236}">
                <a16:creationId xmlns:a16="http://schemas.microsoft.com/office/drawing/2014/main" id="{EDB833A2-91E9-4FF2-8D9D-098E284535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10" y="2609739"/>
            <a:ext cx="3059577" cy="2532063"/>
          </a:xfrm>
          <a:prstGeom prst="rect">
            <a:avLst/>
          </a:prstGeom>
        </p:spPr>
      </p:pic>
      <p:sp>
        <p:nvSpPr>
          <p:cNvPr id="59" name="文本框 58">
            <a:extLst>
              <a:ext uri="{FF2B5EF4-FFF2-40B4-BE49-F238E27FC236}">
                <a16:creationId xmlns:a16="http://schemas.microsoft.com/office/drawing/2014/main" id="{DE5446BF-DC87-4879-93FA-0CF7A04A0A72}"/>
              </a:ext>
            </a:extLst>
          </p:cNvPr>
          <p:cNvSpPr txBox="1"/>
          <p:nvPr/>
        </p:nvSpPr>
        <p:spPr>
          <a:xfrm>
            <a:off x="604992" y="948312"/>
            <a:ext cx="11388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First, the polarized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spin density of spin source is obtained by measuring the magnetic dipole-dipole interaction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between the two NV ensembles.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9784C7D-D542-415E-B511-92BF9230CDF0}"/>
                  </a:ext>
                </a:extLst>
              </p:cNvPr>
              <p:cNvSpPr txBox="1"/>
              <p:nvPr/>
            </p:nvSpPr>
            <p:spPr>
              <a:xfrm>
                <a:off x="391931" y="1624066"/>
                <a:ext cx="11160600" cy="7552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𝑝𝑜𝑙</m:t>
                          </m:r>
                        </m:sub>
                      </m:sSub>
                      <m:nary>
                        <m:naryPr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nary>
                        <m:naryPr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𝐼𝐼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m:rPr>
                              <m:nor/>
                            </m:rPr>
                            <a:rPr lang="en-US" altLang="zh-CN"/>
                            <m:t>− 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𝑜𝑑𝑑</m:t>
                          </m:r>
                        </m:sub>
                        <m:sup>
                          <m:r>
                            <a:rPr lang="pt-B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⁡(2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9784C7D-D542-415E-B511-92BF9230C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31" y="1624066"/>
                <a:ext cx="11160600" cy="7552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7945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7D116EC-568C-4079-B5F0-2009593B8C06}"/>
                  </a:ext>
                </a:extLst>
              </p:cNvPr>
              <p:cNvSpPr txBox="1"/>
              <p:nvPr/>
            </p:nvSpPr>
            <p:spPr>
              <a:xfrm>
                <a:off x="413838" y="4479545"/>
                <a:ext cx="11691918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spin source was modulated by a piezoelectric bender to vibrate with a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𝑣𝑖𝑏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= 1.337 kHz.</a:t>
                </a:r>
              </a:p>
              <a:p>
                <a:pPr algn="just"/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exotic velocity-dependent signal                           in-phase channel 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other displacement-dependent signals                 quadrature channel</a:t>
                </a:r>
              </a:p>
              <a:p>
                <a:pPr algn="just"/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7D116EC-568C-4079-B5F0-2009593B8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38" y="4479545"/>
                <a:ext cx="11691918" cy="1938992"/>
              </a:xfrm>
              <a:prstGeom prst="rect">
                <a:avLst/>
              </a:prstGeom>
              <a:blipFill>
                <a:blip r:embed="rId3"/>
                <a:stretch>
                  <a:fillRect l="-5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090D81-6E2F-4514-9A72-A354D73CC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28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6A184F7-AC2C-4C6F-A3AB-E3DBE778A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893"/>
          <a:stretch/>
        </p:blipFill>
        <p:spPr>
          <a:xfrm>
            <a:off x="1538654" y="1430847"/>
            <a:ext cx="8832982" cy="3057601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C1962469-D40E-417B-914F-B377F645F4F8}"/>
              </a:ext>
            </a:extLst>
          </p:cNvPr>
          <p:cNvSpPr txBox="1">
            <a:spLocks/>
          </p:cNvSpPr>
          <p:nvPr/>
        </p:nvSpPr>
        <p:spPr>
          <a:xfrm>
            <a:off x="67286" y="277718"/>
            <a:ext cx="12124714" cy="79958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sz="28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Experimental searching for </a:t>
            </a:r>
          </a:p>
          <a:p>
            <a:r>
              <a:rPr lang="en-US" altLang="zh-CN" sz="28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Velocity-dependent interaction</a:t>
            </a:r>
            <a:endParaRPr lang="zh-CN" altLang="en-US" sz="2800" cap="all" dirty="0">
              <a:ln w="3175" cmpd="sng">
                <a:noFill/>
              </a:ln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6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72C86CDE-8D23-4FBC-8F9E-2E100BED7967}"/>
              </a:ext>
            </a:extLst>
          </p:cNvPr>
          <p:cNvCxnSpPr/>
          <p:nvPr/>
        </p:nvCxnSpPr>
        <p:spPr>
          <a:xfrm>
            <a:off x="5274104" y="5594384"/>
            <a:ext cx="87782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D264296-D091-4495-8766-D6125C66B2BB}"/>
              </a:ext>
            </a:extLst>
          </p:cNvPr>
          <p:cNvCxnSpPr/>
          <p:nvPr/>
        </p:nvCxnSpPr>
        <p:spPr>
          <a:xfrm>
            <a:off x="5294489" y="5943338"/>
            <a:ext cx="87782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282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DF3140-A7FB-43B0-831F-8D03FB5A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29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996DECF-EC0A-465E-AB2F-639302AE3C50}"/>
                  </a:ext>
                </a:extLst>
              </p:cNvPr>
              <p:cNvSpPr txBox="1"/>
              <p:nvPr/>
            </p:nvSpPr>
            <p:spPr>
              <a:xfrm>
                <a:off x="538384" y="4561204"/>
                <a:ext cx="11118079" cy="2179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With 26-hour data, the first order amplitude of effective magnetic field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−2.8±7.8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pT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with the reduced chi-square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=0.82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/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altLang="zh-CN" b="0" i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For λ=1 mm,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sub>
                    </m:sSub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−1.43±</m:t>
                        </m:r>
                        <m:sSub>
                          <m:sSubPr>
                            <m:ctrlPr>
                              <a:rPr lang="en-US" altLang="zh-CN" b="0" i="1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3.98</m:t>
                            </m:r>
                          </m:e>
                          <m:sub>
                            <m:r>
                              <a:rPr lang="en-US" altLang="zh-CN" b="0" i="1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𝑠𝑡𝑎𝑡</m:t>
                            </m:r>
                          </m:sub>
                        </m:s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±</m:t>
                        </m:r>
                        <m:sSub>
                          <m:sSubPr>
                            <m:ctrlPr>
                              <a:rPr lang="en-US" altLang="zh-CN" b="0" i="1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0.10</m:t>
                            </m:r>
                          </m:e>
                          <m:sub>
                            <m:r>
                              <a:rPr lang="en-US" altLang="zh-CN" b="0" i="1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𝑠𝑦𝑠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sSup>
                      <m:sSup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/>
                <a:r>
                  <a:rPr lang="en-US" altLang="zh-CN" b="0" i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The statistical errors can be further reduced by improving the stability of our system and realizing longer measurement.</a:t>
                </a:r>
              </a:p>
              <a:p>
                <a:pPr algn="just"/>
                <a:r>
                  <a:rPr lang="en-US" altLang="zh-CN" b="0" i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The systematic errors mainly come from the uncertainties of geometric parameters of the spin source.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996DECF-EC0A-465E-AB2F-639302AE3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84" y="4561204"/>
                <a:ext cx="11118079" cy="2179186"/>
              </a:xfrm>
              <a:prstGeom prst="rect">
                <a:avLst/>
              </a:prstGeom>
              <a:blipFill>
                <a:blip r:embed="rId3"/>
                <a:stretch>
                  <a:fillRect l="-439" r="-493" b="-33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619EF7F5-ACEA-4EA2-A736-47F6AE171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15" y="1201860"/>
            <a:ext cx="6638193" cy="32328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A89A26E-8ACA-42A7-AD63-C8C04E86C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4226" y="1373560"/>
            <a:ext cx="3952237" cy="2670902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35A09E05-61B1-49A2-B3C0-A6A1A4BA18F9}"/>
              </a:ext>
            </a:extLst>
          </p:cNvPr>
          <p:cNvSpPr txBox="1">
            <a:spLocks/>
          </p:cNvSpPr>
          <p:nvPr/>
        </p:nvSpPr>
        <p:spPr>
          <a:xfrm>
            <a:off x="67286" y="249076"/>
            <a:ext cx="12124714" cy="7995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sz="2800" cap="all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Statistical errors and systematic errors</a:t>
            </a:r>
            <a:endParaRPr lang="en-US" altLang="zh-CN" sz="2800" cap="all" dirty="0">
              <a:ln w="3175" cmpd="sng">
                <a:noFill/>
              </a:ln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6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980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2144C7-F874-5805-E008-508AF689D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2E8603-EC67-4EFC-D980-96EE4FD23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99A27D-152B-F03E-D337-00E81790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3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297AEDD-1468-7894-CA6E-D3D499FA5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271" y="709193"/>
            <a:ext cx="9380700" cy="605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6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B2AAE2-44D0-4156-8F9B-7C12BE18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30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A2A7CCB-C36E-4848-A8B5-E24DD33E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448" y="1513213"/>
            <a:ext cx="10319104" cy="38522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F8E55507-D669-444C-86CB-49852E98BF2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395731" y="81518"/>
                <a:ext cx="12124714" cy="97045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cap="all">
                    <a:ln w="3175" cmpd="sng">
                      <a:noFill/>
                    </a:ln>
                    <a:gradFill flip="none" rotWithShape="1">
                      <a:gsLst>
                        <a:gs pos="0">
                          <a:prstClr val="white"/>
                        </a:gs>
                        <a:gs pos="100000">
                          <a:prstClr val="white">
                            <a:lumMod val="65000"/>
                          </a:prst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prstClr val="black">
                          <a:lumMod val="65000"/>
                          <a:lumOff val="35000"/>
                          <a:alpha val="40000"/>
                        </a:prstClr>
                      </a:glow>
                      <a:outerShdw blurRad="28575" dist="38100" dir="14040000" algn="tl" rotWithShape="0">
                        <a:srgbClr val="000000">
                          <a:alpha val="25000"/>
                        </a:srgbClr>
                      </a:outerShdw>
                    </a:effectLst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New constraints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cap="all">
                            <a:ln w="3175" cmpd="sng">
                              <a:noFill/>
                            </a:ln>
                            <a:gradFill flip="none" rotWithShape="1">
                              <a:gsLst>
                                <a:gs pos="0">
                                  <a:prstClr val="white"/>
                                </a:gs>
                                <a:gs pos="100000">
                                  <a:prstClr val="white">
                                    <a:lumMod val="65000"/>
                                  </a:prstClr>
                                </a:gs>
                              </a:gsLst>
                              <a:lin ang="5580000" scaled="0"/>
                              <a:tileRect/>
                            </a:gradFill>
                            <a:effectLst>
                              <a:glow rad="38100">
                                <a:prstClr val="black">
                                  <a:lumMod val="65000"/>
                                  <a:lumOff val="35000"/>
                                  <a:alpha val="40000"/>
                                </a:prstClr>
                              </a:glow>
                              <a:outerShdw blurRad="28575" dist="38100" dir="14040000" algn="tl" rotWithShape="0">
                                <a:srgbClr val="000000">
                                  <a:alpha val="25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2800" cap="all">
                            <a:ln w="3175" cmpd="sng">
                              <a:noFill/>
                            </a:ln>
                            <a:gradFill flip="none" rotWithShape="1">
                              <a:gsLst>
                                <a:gs pos="0">
                                  <a:prstClr val="white"/>
                                </a:gs>
                                <a:gs pos="100000">
                                  <a:prstClr val="white">
                                    <a:lumMod val="65000"/>
                                  </a:prstClr>
                                </a:gs>
                              </a:gsLst>
                              <a:lin ang="5580000" scaled="0"/>
                              <a:tileRect/>
                            </a:gradFill>
                            <a:effectLst>
                              <a:glow rad="38100">
                                <a:prstClr val="black">
                                  <a:lumMod val="65000"/>
                                  <a:lumOff val="35000"/>
                                  <a:alpha val="40000"/>
                                </a:prstClr>
                              </a:glow>
                              <a:outerShdw blurRad="28575" dist="38100" dir="14040000" algn="tl" rotWithShape="0">
                                <a:srgbClr val="000000">
                                  <a:alpha val="25000"/>
                                </a:srgbClr>
                              </a:outerShdw>
                            </a:effectLst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V</m:t>
                        </m:r>
                      </m:e>
                      <m:sub>
                        <m:r>
                          <a:rPr lang="en-US" altLang="zh-CN" sz="2800" b="0" i="1" cap="all" smtClean="0">
                            <a:ln w="3175" cmpd="sng">
                              <a:noFill/>
                            </a:ln>
                            <a:gradFill flip="none" rotWithShape="1">
                              <a:gsLst>
                                <a:gs pos="0">
                                  <a:prstClr val="white"/>
                                </a:gs>
                                <a:gs pos="100000">
                                  <a:prstClr val="white">
                                    <a:lumMod val="65000"/>
                                  </a:prstClr>
                                </a:gs>
                              </a:gsLst>
                              <a:lin ang="5580000" scaled="0"/>
                              <a:tileRect/>
                            </a:gradFill>
                            <a:effectLst>
                              <a:glow rad="38100">
                                <a:prstClr val="black">
                                  <a:lumMod val="65000"/>
                                  <a:lumOff val="35000"/>
                                  <a:alpha val="40000"/>
                                </a:prstClr>
                              </a:glow>
                              <a:outerShdw blurRad="28575" dist="38100" dir="14040000" algn="tl" rotWithShape="0">
                                <a:srgbClr val="000000">
                                  <a:alpha val="25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14</m:t>
                        </m:r>
                      </m:sub>
                    </m:sSub>
                    <m:r>
                      <a:rPr lang="en-US" altLang="zh-CN" sz="2800" i="1" cap="all">
                        <a:ln w="3175" cmpd="sng">
                          <a:noFill/>
                        </a:ln>
                        <a:gradFill flip="none" rotWithShape="1">
                          <a:gsLst>
                            <a:gs pos="0">
                              <a:prstClr val="white"/>
                            </a:gs>
                            <a:gs pos="100000">
                              <a:prstClr val="white">
                                <a:lumMod val="65000"/>
                              </a:prstClr>
                            </a:gs>
                          </a:gsLst>
                          <a:lin ang="5580000" scaled="0"/>
                          <a:tileRect/>
                        </a:gradFill>
                        <a:effectLst>
                          <a:glow rad="38100">
                            <a:prstClr val="black">
                              <a:lumMod val="65000"/>
                              <a:lumOff val="35000"/>
                              <a:alpha val="40000"/>
                            </a:prstClr>
                          </a:glow>
                          <a:outerShdw blurRad="28575" dist="38100" dir="14040000" algn="tl" rotWithShape="0">
                            <a:srgbClr val="000000">
                              <a:alpha val="25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2800" cap="all">
                    <a:ln w="3175" cmpd="sng">
                      <a:noFill/>
                    </a:ln>
                    <a:gradFill flip="none" rotWithShape="1">
                      <a:gsLst>
                        <a:gs pos="0">
                          <a:prstClr val="white"/>
                        </a:gs>
                        <a:gs pos="100000">
                          <a:prstClr val="white">
                            <a:lumMod val="65000"/>
                          </a:prst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prstClr val="black">
                          <a:lumMod val="65000"/>
                          <a:lumOff val="35000"/>
                          <a:alpha val="40000"/>
                        </a:prstClr>
                      </a:glow>
                      <a:outerShdw blurRad="28575" dist="38100" dir="14040000" algn="tl" rotWithShape="0">
                        <a:srgbClr val="000000">
                          <a:alpha val="25000"/>
                        </a:srgbClr>
                      </a:outerShdw>
                    </a:effectLst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and</a:t>
                </a:r>
                <a14:m>
                  <m:oMath xmlns:m="http://schemas.openxmlformats.org/officeDocument/2006/math">
                    <m:r>
                      <a:rPr lang="en-US" altLang="zh-CN" sz="2800" b="0" i="0" cap="all" smtClean="0">
                        <a:ln w="3175" cmpd="sng">
                          <a:noFill/>
                        </a:ln>
                        <a:gradFill flip="none" rotWithShape="1">
                          <a:gsLst>
                            <a:gs pos="0">
                              <a:prstClr val="white"/>
                            </a:gs>
                            <a:gs pos="100000">
                              <a:prstClr val="white">
                                <a:lumMod val="65000"/>
                              </a:prstClr>
                            </a:gs>
                          </a:gsLst>
                          <a:lin ang="5580000" scaled="0"/>
                          <a:tileRect/>
                        </a:gradFill>
                        <a:effectLst>
                          <a:glow rad="38100">
                            <a:prstClr val="black">
                              <a:lumMod val="65000"/>
                              <a:lumOff val="35000"/>
                              <a:alpha val="40000"/>
                            </a:prstClr>
                          </a:glow>
                          <a:outerShdw blurRad="28575" dist="38100" dir="14040000" algn="tl" rotWithShape="0">
                            <a:srgbClr val="000000">
                              <a:alpha val="25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altLang="zh-CN" sz="2800" i="1" cap="all">
                            <a:ln w="3175" cmpd="sng">
                              <a:noFill/>
                            </a:ln>
                            <a:gradFill flip="none" rotWithShape="1">
                              <a:gsLst>
                                <a:gs pos="0">
                                  <a:prstClr val="white"/>
                                </a:gs>
                                <a:gs pos="100000">
                                  <a:prstClr val="white">
                                    <a:lumMod val="65000"/>
                                  </a:prstClr>
                                </a:gs>
                              </a:gsLst>
                              <a:lin ang="5580000" scaled="0"/>
                              <a:tileRect/>
                            </a:gradFill>
                            <a:effectLst>
                              <a:glow rad="38100">
                                <a:prstClr val="black">
                                  <a:lumMod val="65000"/>
                                  <a:lumOff val="35000"/>
                                  <a:alpha val="40000"/>
                                </a:prstClr>
                              </a:glow>
                              <a:outerShdw blurRad="28575" dist="38100" dir="14040000" algn="tl" rotWithShape="0">
                                <a:srgbClr val="000000">
                                  <a:alpha val="25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2800" cap="all">
                            <a:ln w="3175" cmpd="sng">
                              <a:noFill/>
                            </a:ln>
                            <a:gradFill flip="none" rotWithShape="1">
                              <a:gsLst>
                                <a:gs pos="0">
                                  <a:prstClr val="white"/>
                                </a:gs>
                                <a:gs pos="100000">
                                  <a:prstClr val="white">
                                    <a:lumMod val="65000"/>
                                  </a:prstClr>
                                </a:gs>
                              </a:gsLst>
                              <a:lin ang="5580000" scaled="0"/>
                              <a:tileRect/>
                            </a:gradFill>
                            <a:effectLst>
                              <a:glow rad="38100">
                                <a:prstClr val="black">
                                  <a:lumMod val="65000"/>
                                  <a:lumOff val="35000"/>
                                  <a:alpha val="40000"/>
                                </a:prstClr>
                              </a:glow>
                              <a:outerShdw blurRad="28575" dist="38100" dir="14040000" algn="tl" rotWithShape="0">
                                <a:srgbClr val="000000">
                                  <a:alpha val="25000"/>
                                </a:srgbClr>
                              </a:outerShdw>
                            </a:effectLst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V</m:t>
                        </m:r>
                      </m:e>
                      <m:sub>
                        <m:r>
                          <a:rPr lang="en-US" altLang="zh-CN" sz="2800" b="0" i="1" cap="all" smtClean="0">
                            <a:ln w="3175" cmpd="sng">
                              <a:noFill/>
                            </a:ln>
                            <a:gradFill flip="none" rotWithShape="1">
                              <a:gsLst>
                                <a:gs pos="0">
                                  <a:prstClr val="white"/>
                                </a:gs>
                                <a:gs pos="100000">
                                  <a:prstClr val="white">
                                    <a:lumMod val="65000"/>
                                  </a:prstClr>
                                </a:gs>
                              </a:gsLst>
                              <a:lin ang="5580000" scaled="0"/>
                              <a:tileRect/>
                            </a:gradFill>
                            <a:effectLst>
                              <a:glow rad="38100">
                                <a:prstClr val="black">
                                  <a:lumMod val="65000"/>
                                  <a:lumOff val="35000"/>
                                  <a:alpha val="40000"/>
                                </a:prstClr>
                              </a:glow>
                              <a:outerShdw blurRad="28575" dist="38100" dir="14040000" algn="tl" rotWithShape="0">
                                <a:srgbClr val="000000">
                                  <a:alpha val="25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6</m:t>
                        </m:r>
                      </m:sub>
                    </m:sSub>
                  </m:oMath>
                </a14:m>
                <a:endParaRPr lang="zh-CN" altLang="en-US" sz="2800" cap="all" dirty="0">
                  <a:ln w="3175" cmpd="sng">
                    <a:noFill/>
                  </a:ln>
                  <a:gradFill flip="none" rotWithShape="1">
                    <a:gsLst>
                      <a:gs pos="0">
                        <a:prstClr val="white"/>
                      </a:gs>
                      <a:gs pos="100000">
                        <a:prstClr val="white">
                          <a:lumMod val="65000"/>
                        </a:prstClr>
                      </a:gs>
                    </a:gsLst>
                    <a:lin ang="5580000" scaled="0"/>
                    <a:tileRect/>
                  </a:gradFill>
                  <a:effectLst>
                    <a:glow rad="38100">
                      <a:prstClr val="black">
                        <a:lumMod val="65000"/>
                        <a:lumOff val="35000"/>
                        <a:alpha val="40000"/>
                      </a:prstClr>
                    </a:glow>
                    <a:outerShdw blurRad="28575" dist="38100" dir="14040000" algn="tl" rotWithShape="0">
                      <a:srgbClr val="000000">
                        <a:alpha val="25000"/>
                      </a:srgbClr>
                    </a:outerShdw>
                  </a:effectLst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F8E55507-D669-444C-86CB-49852E98BF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395731" y="81518"/>
                <a:ext cx="12124714" cy="97045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759B415-DBB7-4775-8D1A-AB33C76AFA9D}"/>
                  </a:ext>
                </a:extLst>
              </p:cNvPr>
              <p:cNvSpPr txBox="1"/>
              <p:nvPr/>
            </p:nvSpPr>
            <p:spPr>
              <a:xfrm>
                <a:off x="1066526" y="5722184"/>
                <a:ext cx="53166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altLang="zh-CN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14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:  new constraints for the force range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&lt;1 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km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759B415-DBB7-4775-8D1A-AB33C76AF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526" y="5722184"/>
                <a:ext cx="5316648" cy="369332"/>
              </a:xfrm>
              <a:prstGeom prst="rect">
                <a:avLst/>
              </a:prstGeom>
              <a:blipFill>
                <a:blip r:embed="rId4"/>
                <a:stretch>
                  <a:fillRect l="-1032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EA0719B-7A15-4481-8D34-E6E8A76F874D}"/>
                  </a:ext>
                </a:extLst>
              </p:cNvPr>
              <p:cNvSpPr txBox="1"/>
              <p:nvPr/>
            </p:nvSpPr>
            <p:spPr>
              <a:xfrm>
                <a:off x="6691795" y="5722184"/>
                <a:ext cx="5188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altLang="zh-CN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:  new constraints for the force range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&lt;1 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cm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EA0719B-7A15-4481-8D34-E6E8A76F8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1795" y="5722184"/>
                <a:ext cx="5188408" cy="369332"/>
              </a:xfrm>
              <a:prstGeom prst="rect">
                <a:avLst/>
              </a:prstGeom>
              <a:blipFill>
                <a:blip r:embed="rId5"/>
                <a:stretch>
                  <a:fillRect l="-1058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8806B5B2-BE63-4A3A-B7A9-096963CFCD29}"/>
              </a:ext>
            </a:extLst>
          </p:cNvPr>
          <p:cNvSpPr txBox="1"/>
          <p:nvPr/>
        </p:nvSpPr>
        <p:spPr>
          <a:xfrm>
            <a:off x="152870" y="6415495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Manuscript preparing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160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1828"/>
            <a:ext cx="10353762" cy="970450"/>
          </a:xfrm>
        </p:spPr>
        <p:txBody>
          <a:bodyPr/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7174" y="1388777"/>
            <a:ext cx="11848581" cy="3395028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NV center is a powerful platform for investigating exotic spin dependent interactions.</a:t>
            </a:r>
          </a:p>
          <a:p>
            <a:pPr marL="36900" indent="0">
              <a:buNone/>
            </a:pPr>
            <a:endParaRPr lang="en-US" altLang="zh-CN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CN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00" indent="0">
              <a:buNone/>
            </a:pP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31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32CC02-3ABC-465B-AA9F-50442D893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164" y="2626423"/>
            <a:ext cx="2110825" cy="20697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09CC757-4283-46D7-BD6E-79C1749C7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225" y="2626423"/>
            <a:ext cx="2202730" cy="2069735"/>
          </a:xfrm>
          <a:prstGeom prst="rect">
            <a:avLst/>
          </a:prstGeo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973B257-6BA2-4E38-BBC1-2A815573EB20}"/>
              </a:ext>
            </a:extLst>
          </p:cNvPr>
          <p:cNvSpPr txBox="1">
            <a:spLocks/>
          </p:cNvSpPr>
          <p:nvPr/>
        </p:nvSpPr>
        <p:spPr>
          <a:xfrm>
            <a:off x="343419" y="4915973"/>
            <a:ext cx="11848581" cy="339502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Font typeface="Wingdings 2" charset="2"/>
              <a:buNone/>
            </a:pP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In the future, other types of spin source can be incorporated to investigate new physics with NV center </a:t>
            </a:r>
            <a:r>
              <a:rPr lang="en-US" altLang="zh-CN" sz="3000">
                <a:latin typeface="Arial" panose="020B0604020202020204" pitchFamily="34" charset="0"/>
                <a:cs typeface="Arial" panose="020B0604020202020204" pitchFamily="34" charset="0"/>
              </a:rPr>
              <a:t>in diamond.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773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918571" y="-102935"/>
            <a:ext cx="8014571" cy="970450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ACNOWLEDGEMENTS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32</a:t>
            </a:fld>
            <a:endParaRPr lang="zh-CN" altLang="en-US" dirty="0"/>
          </a:p>
        </p:txBody>
      </p:sp>
      <p:pic>
        <p:nvPicPr>
          <p:cNvPr id="7" name="图片 6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53" y="3954183"/>
            <a:ext cx="1656000" cy="208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040059" y="337073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Man Jiao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41215" y="6220380"/>
            <a:ext cx="1450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Diguang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Wu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45891" y="337073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Jiangfeng Du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7218" y="4170183"/>
            <a:ext cx="2088000" cy="1656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348980" y="622038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Hang Liang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0D8C0A5-A5CB-4759-9887-8D0CFCEF5E18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782961" y="3954183"/>
            <a:ext cx="1494544" cy="20880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7B49876-38E9-4115-A900-564E8F048236}"/>
              </a:ext>
            </a:extLst>
          </p:cNvPr>
          <p:cNvSpPr txBox="1"/>
          <p:nvPr/>
        </p:nvSpPr>
        <p:spPr>
          <a:xfrm>
            <a:off x="9867199" y="6220380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Yue Huang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9">
            <a:extLst>
              <a:ext uri="{FF2B5EF4-FFF2-40B4-BE49-F238E27FC236}">
                <a16:creationId xmlns:a16="http://schemas.microsoft.com/office/drawing/2014/main" id="{06DFE95C-2DAF-4E70-8CA0-D00141602865}"/>
              </a:ext>
            </a:extLst>
          </p:cNvPr>
          <p:cNvSpPr txBox="1"/>
          <p:nvPr/>
        </p:nvSpPr>
        <p:spPr>
          <a:xfrm>
            <a:off x="1189636" y="622038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Runqi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Kang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72D307-FEB3-4E69-B85A-7F59C175B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4817" y="1155199"/>
            <a:ext cx="1651304" cy="207627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51B8660-8789-4C94-A905-2ED7F45E832C}"/>
              </a:ext>
            </a:extLst>
          </p:cNvPr>
          <p:cNvGrpSpPr/>
          <p:nvPr/>
        </p:nvGrpSpPr>
        <p:grpSpPr>
          <a:xfrm>
            <a:off x="4213900" y="6309"/>
            <a:ext cx="7967979" cy="696912"/>
            <a:chOff x="4203218" y="34275"/>
            <a:chExt cx="7967979" cy="69691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02F7382-E9DC-70CB-B5E9-8A62F94F9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6040"/>
            <a:stretch/>
          </p:blipFill>
          <p:spPr>
            <a:xfrm>
              <a:off x="8198477" y="34316"/>
              <a:ext cx="3972720" cy="69512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8786271-487C-9FAD-A9C0-C7AD2313F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47878" y="34316"/>
              <a:ext cx="3370444" cy="696871"/>
            </a:xfrm>
            <a:prstGeom prst="rect">
              <a:avLst/>
            </a:prstGeom>
          </p:spPr>
        </p:pic>
        <p:pic>
          <p:nvPicPr>
            <p:cNvPr id="10242" name="Picture 2" descr="中科院为什么热衷于创办大学？背后的一个隐情让人心疼_学术">
              <a:extLst>
                <a:ext uri="{FF2B5EF4-FFF2-40B4-BE49-F238E27FC236}">
                  <a16:creationId xmlns:a16="http://schemas.microsoft.com/office/drawing/2014/main" id="{F6CEB5D7-5C50-CC2A-CA92-875C0D574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218" y="34275"/>
              <a:ext cx="694899" cy="696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8FFFD0EB-859A-4076-BDBA-010372502D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149" r="27942"/>
          <a:stretch/>
        </p:blipFill>
        <p:spPr>
          <a:xfrm>
            <a:off x="1224899" y="1211742"/>
            <a:ext cx="1727630" cy="19889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20D590C-A451-44FC-8F32-E690304FB5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2439" y="1153928"/>
            <a:ext cx="5597545" cy="1988915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CA85D66C-BCCC-4D90-AA00-3CB7151C403D}"/>
              </a:ext>
            </a:extLst>
          </p:cNvPr>
          <p:cNvSpPr txBox="1"/>
          <p:nvPr/>
        </p:nvSpPr>
        <p:spPr>
          <a:xfrm>
            <a:off x="5527062" y="3370730"/>
            <a:ext cx="113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Yi-Fu Cai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E87339B-372D-41BE-AC8C-4F27C404922B}"/>
              </a:ext>
            </a:extLst>
          </p:cNvPr>
          <p:cNvSpPr txBox="1"/>
          <p:nvPr/>
        </p:nvSpPr>
        <p:spPr>
          <a:xfrm>
            <a:off x="6889838" y="3370730"/>
            <a:ext cx="110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Ya Wang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5D18C4A2-03FF-45D2-B869-3E334793389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063" t="36296" r="11242"/>
          <a:stretch/>
        </p:blipFill>
        <p:spPr>
          <a:xfrm>
            <a:off x="1224898" y="3910134"/>
            <a:ext cx="1889611" cy="23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71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A7C2A1-D7EF-4BB1-9E49-A36360A0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4</a:t>
            </a:fld>
            <a:endParaRPr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9637613-AA2B-4BF7-8E8C-B3BCF8229633}"/>
              </a:ext>
            </a:extLst>
          </p:cNvPr>
          <p:cNvSpPr txBox="1">
            <a:spLocks/>
          </p:cNvSpPr>
          <p:nvPr/>
        </p:nvSpPr>
        <p:spPr>
          <a:xfrm>
            <a:off x="533490" y="180616"/>
            <a:ext cx="11144390" cy="1000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Probing the frontiers of particle physics </a:t>
            </a:r>
          </a:p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tabletop-scale experiments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39A0D24-2E67-46FE-A344-E1AE509E5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31" y="1479297"/>
            <a:ext cx="6755803" cy="469785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20A65CF-B937-4050-9D3D-6F146B09BCEC}"/>
              </a:ext>
            </a:extLst>
          </p:cNvPr>
          <p:cNvSpPr txBox="1"/>
          <p:nvPr/>
        </p:nvSpPr>
        <p:spPr>
          <a:xfrm>
            <a:off x="7433534" y="1472694"/>
            <a:ext cx="456746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Ion trap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510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376–380 (2014)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 Rev. Lett.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081801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1–5 (2015)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606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479–483 (2022)</a:t>
            </a:r>
          </a:p>
          <a:p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Atom EDM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 Rev. Lett.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116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1–5 (2016)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 Rev. Lett.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013202 (2018)</a:t>
            </a:r>
          </a:p>
          <a:p>
            <a:endParaRPr lang="en-US" altLang="zh-CN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Atomic magnetometer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Sci. Adv. 7, 1–9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Nat. Phys. 17, 1402 (2021)</a:t>
            </a:r>
            <a:endParaRPr lang="en-US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Solid-state NV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Nat. </a:t>
            </a:r>
            <a:r>
              <a:rPr lang="en-US" altLang="zh-CN" sz="20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Commun</a:t>
            </a: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 9, 739 (2018)</a:t>
            </a:r>
          </a:p>
          <a:p>
            <a:endParaRPr lang="en-US" altLang="zh-CN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5E0A6D6-9398-44BA-8631-E2109211C0FD}"/>
              </a:ext>
            </a:extLst>
          </p:cNvPr>
          <p:cNvSpPr txBox="1"/>
          <p:nvPr/>
        </p:nvSpPr>
        <p:spPr>
          <a:xfrm>
            <a:off x="481404" y="6402943"/>
            <a:ext cx="6104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D. DeMille et al., Science </a:t>
            </a:r>
            <a:r>
              <a:rPr lang="en-US" altLang="zh-CN" b="1" dirty="0"/>
              <a:t>357</a:t>
            </a:r>
            <a:r>
              <a:rPr lang="en-US" altLang="zh-CN" dirty="0"/>
              <a:t>, 990–994 (2017)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1160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5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b="49188"/>
          <a:stretch/>
        </p:blipFill>
        <p:spPr>
          <a:xfrm>
            <a:off x="1357673" y="1150070"/>
            <a:ext cx="9635263" cy="2599801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0" y="123824"/>
            <a:ext cx="12105756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 altLang="zh-CN" cap="none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 CAN BE USED TO EXPOLE INTERACTIONS MEDIATED BY AXION/ ALPs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A2EC88-D5D9-432B-9C55-BA277E85D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509" y="5306259"/>
            <a:ext cx="674362" cy="1426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CA256A-E85F-458A-A03A-5E2CB5126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718" y="5495228"/>
            <a:ext cx="1441741" cy="573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D3EECB-0F25-4D46-9C5A-6EC621366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254" y="5307938"/>
            <a:ext cx="674362" cy="1426238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6F98A1EE-223C-491B-8485-E08C89EDC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97"/>
          <a:stretch/>
        </p:blipFill>
        <p:spPr>
          <a:xfrm>
            <a:off x="1723300" y="3784757"/>
            <a:ext cx="8206558" cy="17040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B2E03C-0873-433A-914F-E23FEBBF6750}"/>
              </a:ext>
            </a:extLst>
          </p:cNvPr>
          <p:cNvSpPr/>
          <p:nvPr/>
        </p:nvSpPr>
        <p:spPr>
          <a:xfrm>
            <a:off x="6857740" y="5038684"/>
            <a:ext cx="2775857" cy="33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/>
              <a:t>Unknown coupling strength</a:t>
            </a:r>
            <a:endParaRPr lang="zh-CN" alt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1836BB-0F64-420B-ACBA-4860C559435A}"/>
              </a:ext>
            </a:extLst>
          </p:cNvPr>
          <p:cNvSpPr/>
          <p:nvPr/>
        </p:nvSpPr>
        <p:spPr>
          <a:xfrm>
            <a:off x="4145037" y="5045107"/>
            <a:ext cx="2775857" cy="33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Effective magnetic field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25">
                <a:extLst>
                  <a:ext uri="{FF2B5EF4-FFF2-40B4-BE49-F238E27FC236}">
                    <a16:creationId xmlns:a16="http://schemas.microsoft.com/office/drawing/2014/main" id="{DE3B3444-C92C-4549-BE0A-E91E3F157460}"/>
                  </a:ext>
                </a:extLst>
              </p:cNvPr>
              <p:cNvSpPr/>
              <p:nvPr/>
            </p:nvSpPr>
            <p:spPr>
              <a:xfrm>
                <a:off x="5502146" y="5707930"/>
                <a:ext cx="3777957" cy="6767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 i="1" noProof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B</m:t>
                      </m:r>
                      <m:r>
                        <a:rPr lang="en-US" altLang="zh-CN" sz="2000" b="0" i="1" noProof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(</m:t>
                      </m:r>
                      <m:r>
                        <a:rPr lang="en-US" altLang="zh-CN" sz="2000" b="0" i="1" noProof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𝑟</m:t>
                      </m:r>
                      <m:r>
                        <a:rPr lang="en-US" altLang="zh-CN" sz="2000" b="0" i="1" noProof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)=</m:t>
                      </m:r>
                      <m:f>
                        <m:fPr>
                          <m:ctrlPr>
                            <a:rPr kumimoji="0" lang="zh-CN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zh-CN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zh-CN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kumimoji="0" lang="en-US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kumimoji="0" lang="en-US" altLang="zh-C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π</m:t>
                          </m:r>
                          <m:r>
                            <a:rPr kumimoji="0" lang="en-US" altLang="zh-C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ℏ</m:t>
                          </m:r>
                          <m:r>
                            <m:rPr>
                              <m:sty m:val="p"/>
                            </m:rPr>
                            <a:rPr kumimoji="0" lang="en-US" altLang="zh-C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c</m:t>
                          </m:r>
                        </m:den>
                      </m:f>
                      <m:f>
                        <m:fPr>
                          <m:ctrlPr>
                            <a:rPr kumimoji="0" lang="zh-CN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fPr>
                        <m:num>
                          <m:r>
                            <a:rPr kumimoji="0" lang="en-US" altLang="zh-C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ℏ</m:t>
                          </m:r>
                          <m:r>
                            <m:rPr>
                              <m:sty m:val="p"/>
                            </m:rPr>
                            <a:rPr kumimoji="0" lang="en-US" altLang="zh-C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c</m:t>
                          </m:r>
                          <m:r>
                            <a:rPr kumimoji="0" lang="en-US" altLang="zh-C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 </m:t>
                          </m:r>
                        </m:num>
                        <m:den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kumimoji="0" lang="zh-CN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sSupPr>
                        <m:e>
                          <m:r>
                            <a:rPr kumimoji="0" lang="en-US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𝑒</m:t>
                          </m:r>
                        </m:e>
                        <m:sup>
                          <m:r>
                            <a:rPr kumimoji="0" lang="en-US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zh-CN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fPr>
                            <m:num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𝑟</m:t>
                              </m:r>
                            </m:num>
                            <m:den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𝜆</m:t>
                              </m:r>
                            </m:den>
                          </m:f>
                          <m:r>
                            <a:rPr kumimoji="0" lang="en-US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 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kumimoji="0" lang="en-US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kumimoji="0" lang="en-US" altLang="zh-CN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0" lang="en-US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方正舒体" panose="02010601030101010101" pitchFamily="2" charset="-122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2" name="矩形 25">
                <a:extLst>
                  <a:ext uri="{FF2B5EF4-FFF2-40B4-BE49-F238E27FC236}">
                    <a16:creationId xmlns:a16="http://schemas.microsoft.com/office/drawing/2014/main" id="{DE3B3444-C92C-4549-BE0A-E91E3F1574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146" y="5707930"/>
                <a:ext cx="3777957" cy="676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9902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6</a:t>
            </a:fld>
            <a:endParaRPr lang="zh-CN" altLang="en-US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0" y="123824"/>
            <a:ext cx="12105756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 altLang="zh-CN" cap="none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 CAN BE USED TO EXPOLE INTERACTIONS MEDIATED BY AXION/ ALPs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4D955AA-782D-4EDE-9A32-0DC8FC78E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9" y="1909005"/>
            <a:ext cx="5138928" cy="415067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E3127A-47EC-4A34-B658-D0C39CD1E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546" y="2000445"/>
            <a:ext cx="3038475" cy="20574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FA9780C-F97A-4403-9281-1689E5047274}"/>
              </a:ext>
            </a:extLst>
          </p:cNvPr>
          <p:cNvSpPr txBox="1"/>
          <p:nvPr/>
        </p:nvSpPr>
        <p:spPr>
          <a:xfrm>
            <a:off x="7111746" y="4276267"/>
            <a:ext cx="3787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Thickness of vapor cell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 </a:t>
            </a:r>
            <a:r>
              <a:rPr lang="en-US" altLang="zh-CN" sz="1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μm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B628247-C69C-44B7-B3AF-A2B49B2A6B85}"/>
              </a:ext>
            </a:extLst>
          </p:cNvPr>
          <p:cNvSpPr txBox="1"/>
          <p:nvPr/>
        </p:nvSpPr>
        <p:spPr>
          <a:xfrm>
            <a:off x="6641594" y="4843740"/>
            <a:ext cx="53835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Experimental investigation of interaction at force range below micrometer scale is elusive due to the size of spin sensors.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矩形 7">
            <a:extLst>
              <a:ext uri="{FF2B5EF4-FFF2-40B4-BE49-F238E27FC236}">
                <a16:creationId xmlns:a16="http://schemas.microsoft.com/office/drawing/2014/main" id="{8C2E6FE0-6BAE-437B-AA37-5D4B84BE6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46" y="6397774"/>
            <a:ext cx="48163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G.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Raffelt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Physical Review D 86, 015001 (2012).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2318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OUTLINES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1037717" y="2666999"/>
            <a:ext cx="11068039" cy="3124201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NV center magnetometer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exotic interactions based on single-NV centers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experiment based on Ensemble NV centers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</a:p>
          <a:p>
            <a:pPr marL="36900" indent="0">
              <a:buNone/>
            </a:pP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5127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638531" y="529863"/>
            <a:ext cx="7509495" cy="843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nitrogen-vacancy (NV) CENTERS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8</a:t>
            </a:fld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50A06CE-A1D5-4349-8E8B-92BCB3DBAE0A}"/>
              </a:ext>
            </a:extLst>
          </p:cNvPr>
          <p:cNvSpPr txBox="1"/>
          <p:nvPr/>
        </p:nvSpPr>
        <p:spPr>
          <a:xfrm>
            <a:off x="829818" y="5848945"/>
            <a:ext cx="61036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[1] J. R. Maze et al.,  Nature 455, 644 (2008).</a:t>
            </a:r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</a:p>
          <a:p>
            <a:r>
              <a:rPr lang="fr-FR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[2] F. Dolde et al., Nat. Phys. 7, 459 (2011).</a:t>
            </a:r>
            <a:endParaRPr lang="zh-CN" altLang="en-US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[3] </a:t>
            </a:r>
            <a:r>
              <a:rPr lang="en-US" altLang="zh-CN" dirty="0" err="1">
                <a:ea typeface="微软雅黑" panose="020B0503020204020204" pitchFamily="34" charset="-122"/>
                <a:cs typeface="Arial" panose="020B0604020202020204" pitchFamily="34" charset="0"/>
              </a:rPr>
              <a:t>Kucsko</a:t>
            </a:r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, Georg, et al. Nature 500, 54–58 (2013).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4CFF11B-C2FD-4E9B-9AB8-800FE2DF034A}"/>
              </a:ext>
            </a:extLst>
          </p:cNvPr>
          <p:cNvSpPr txBox="1"/>
          <p:nvPr/>
        </p:nvSpPr>
        <p:spPr>
          <a:xfrm>
            <a:off x="5417819" y="2456882"/>
            <a:ext cx="55915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oint defects composed of a substitutional nitrogen fixed adjacent to a vacancy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Exhibit spin-1 triplet electronic ground state.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F822A26A-B647-48D8-978B-0C45D29419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6029" y="2506105"/>
          <a:ext cx="2472958" cy="2209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BMP 图像" r:id="rId3" imgW="1790640" imgH="1600200" progId="Paint.Picture">
                  <p:embed/>
                </p:oleObj>
              </mc:Choice>
              <mc:Fallback>
                <p:oleObj name="BMP 图像" r:id="rId3" imgW="1790640" imgH="1600200" progId="Paint.Picture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F822A26A-B647-48D8-978B-0C45D29419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6029" y="2506105"/>
                        <a:ext cx="2472958" cy="2209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0818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638531" y="529863"/>
            <a:ext cx="7509495" cy="843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nitrogen-vacancy (NV) CENTERS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9</a:t>
            </a:fld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1E098CB-335F-48B2-BB12-BE4EF432D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720" y="497662"/>
            <a:ext cx="3810036" cy="29313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A0883F0-6760-4032-8F38-83CA954A2A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199" y="3607613"/>
            <a:ext cx="10261601" cy="368858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C410B8C-1CFC-47BC-8627-2884C143DA83}"/>
              </a:ext>
            </a:extLst>
          </p:cNvPr>
          <p:cNvSpPr txBox="1"/>
          <p:nvPr/>
        </p:nvSpPr>
        <p:spPr>
          <a:xfrm>
            <a:off x="1143178" y="2050058"/>
            <a:ext cx="6500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Quantum sensor for temperature, electric-field, stress, magnetic field, and nearby spin due to its spin properties.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293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石板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网状">
  <a:themeElements>
    <a:clrScheme name="网状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网状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网状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TM04033929[[fn=石板]]</Template>
  <TotalTime>41159</TotalTime>
  <Words>1561</Words>
  <Application>Microsoft Office PowerPoint</Application>
  <PresentationFormat>宽屏</PresentationFormat>
  <Paragraphs>239</Paragraphs>
  <Slides>32</Slides>
  <Notes>14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8" baseType="lpstr">
      <vt:lpstr>方正舒体</vt:lpstr>
      <vt:lpstr>楷体</vt:lpstr>
      <vt:lpstr>宋体</vt:lpstr>
      <vt:lpstr>微软雅黑</vt:lpstr>
      <vt:lpstr>Arial</vt:lpstr>
      <vt:lpstr>Calibri</vt:lpstr>
      <vt:lpstr>Calisto MT</vt:lpstr>
      <vt:lpstr>Cambria Math</vt:lpstr>
      <vt:lpstr>Century Gothic</vt:lpstr>
      <vt:lpstr>Times New Roman</vt:lpstr>
      <vt:lpstr>Trebuchet MS</vt:lpstr>
      <vt:lpstr>Wingdings</vt:lpstr>
      <vt:lpstr>Wingdings 2</vt:lpstr>
      <vt:lpstr>石板</vt:lpstr>
      <vt:lpstr>网状</vt:lpstr>
      <vt:lpstr>BMP 图像</vt:lpstr>
      <vt:lpstr>PowerPoint 演示文稿</vt:lpstr>
      <vt:lpstr>OUTLINES</vt:lpstr>
      <vt:lpstr>PowerPoint 演示文稿</vt:lpstr>
      <vt:lpstr>PowerPoint 演示文稿</vt:lpstr>
      <vt:lpstr>PowerPoint 演示文稿</vt:lpstr>
      <vt:lpstr>PowerPoint 演示文稿</vt:lpstr>
      <vt:lpstr>OUTLINES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OUTLINES</vt:lpstr>
      <vt:lpstr>UTILIZING SINGLE-SPIN SENSOR TO SEARCH FOR EXOTIC INTERACTIONS</vt:lpstr>
      <vt:lpstr>SEARCHING FOR  ELECTRON-NUCLEON MONOPOLE-DIPOLE INTERACTION</vt:lpstr>
      <vt:lpstr>PowerPoint 演示文稿</vt:lpstr>
      <vt:lpstr>PowerPoint 演示文稿</vt:lpstr>
      <vt:lpstr>How to further improve searching sensitivity？</vt:lpstr>
      <vt:lpstr>Challenges of using ensemble NV centers </vt:lpstr>
      <vt:lpstr>OUTLINES</vt:lpstr>
      <vt:lpstr>Experiment based on Ensemble NV </vt:lpstr>
      <vt:lpstr>Searching for exotic spin interactions by  ensemble-NV-diamond magnetometer </vt:lpstr>
      <vt:lpstr>PowerPoint 演示文稿</vt:lpstr>
      <vt:lpstr>Experiment Setup based on Ensemble-NV-diamonds </vt:lpstr>
      <vt:lpstr>Performance of NV ensemble magnetometer</vt:lpstr>
      <vt:lpstr>Measurement of the polarized spin density</vt:lpstr>
      <vt:lpstr>PowerPoint 演示文稿</vt:lpstr>
      <vt:lpstr>PowerPoint 演示文稿</vt:lpstr>
      <vt:lpstr>New constraints on "V" _14  and "V" _6</vt:lpstr>
      <vt:lpstr>SUMMARY</vt:lpstr>
      <vt:lpstr>ACNOWLEDGEMENTS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rx</dc:creator>
  <cp:lastModifiedBy>China</cp:lastModifiedBy>
  <cp:revision>737</cp:revision>
  <dcterms:created xsi:type="dcterms:W3CDTF">2020-11-17T11:18:03Z</dcterms:created>
  <dcterms:modified xsi:type="dcterms:W3CDTF">2023-10-20T01:02:06Z</dcterms:modified>
</cp:coreProperties>
</file>