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6" r:id="rId11"/>
    <p:sldId id="267" r:id="rId12"/>
    <p:sldId id="265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83" d="100"/>
          <a:sy n="83" d="100"/>
        </p:scale>
        <p:origin x="29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BDE67-3E05-4BA6-8596-60D40030DBE9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0D8A5-D067-4DDE-90FD-BE1661E504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0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8386-9EF2-48AE-A6F3-6886646F5A5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911A-311F-4869-A434-A49EC5204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47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8386-9EF2-48AE-A6F3-6886646F5A5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911A-311F-4869-A434-A49EC5204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94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8386-9EF2-48AE-A6F3-6886646F5A5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911A-311F-4869-A434-A49EC5204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76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8386-9EF2-48AE-A6F3-6886646F5A5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911A-311F-4869-A434-A49EC5204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07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8386-9EF2-48AE-A6F3-6886646F5A5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911A-311F-4869-A434-A49EC5204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49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8386-9EF2-48AE-A6F3-6886646F5A5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911A-311F-4869-A434-A49EC5204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4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8386-9EF2-48AE-A6F3-6886646F5A5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911A-311F-4869-A434-A49EC5204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04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8386-9EF2-48AE-A6F3-6886646F5A5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911A-311F-4869-A434-A49EC5204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56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8386-9EF2-48AE-A6F3-6886646F5A5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911A-311F-4869-A434-A49EC5204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56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8386-9EF2-48AE-A6F3-6886646F5A5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911A-311F-4869-A434-A49EC5204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93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8386-9EF2-48AE-A6F3-6886646F5A5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911A-311F-4869-A434-A49EC5204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51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28386-9EF2-48AE-A6F3-6886646F5A5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B911A-311F-4869-A434-A49EC5204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9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10.06607" TargetMode="External"/><Relationship Id="rId2" Type="http://schemas.openxmlformats.org/officeDocument/2006/relationships/hyperlink" Target="https://indico.pnp.ustc.edu.cn/event/39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2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42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hyperlink" Target="http://dx.doi.org/10.1007/s41114-021-00032-5" TargetMode="External"/><Relationship Id="rId7" Type="http://schemas.openxmlformats.org/officeDocument/2006/relationships/image" Target="../media/image57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310.06607" TargetMode="External"/><Relationship Id="rId5" Type="http://schemas.openxmlformats.org/officeDocument/2006/relationships/image" Target="../media/image51.png"/><Relationship Id="rId4" Type="http://schemas.openxmlformats.org/officeDocument/2006/relationships/hyperlink" Target="https://arxiv.org/abs/2305.00877" TargetMode="External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310.0660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dx.doi.org/%2010.1038/227157a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dx.doi.org/10.1007/BF02398865" TargetMode="External"/><Relationship Id="rId4" Type="http://schemas.openxmlformats.org/officeDocument/2006/relationships/hyperlink" Target="http://dx.doi.org/%2010.1080/00033799600200211" TargetMode="External"/><Relationship Id="rId9" Type="http://schemas.openxmlformats.org/officeDocument/2006/relationships/hyperlink" Target="http://dx.doi.org/10.1103/PhysRevD.38.293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emf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c.dicp.ac.cn/Resources.htm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doi.org/10.1051/jphyscol:1979216" TargetMode="Externa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D3FAF-AE3A-535D-EB44-A75DC7064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A </a:t>
            </a:r>
            <a:r>
              <a:rPr lang="en-US" altLang="zh-CN" sz="4400" dirty="0">
                <a:solidFill>
                  <a:schemeClr val="accent6">
                    <a:lumMod val="75000"/>
                  </a:schemeClr>
                </a:solidFill>
              </a:rPr>
              <a:t>Stationary</a:t>
            </a:r>
            <a:r>
              <a:rPr lang="en-US" altLang="zh-CN" sz="4400" dirty="0"/>
              <a:t> </a:t>
            </a:r>
            <a:r>
              <a:rPr lang="en-US" altLang="zh-CN" sz="4400" dirty="0" err="1"/>
              <a:t>Mössbauer</a:t>
            </a:r>
            <a:r>
              <a:rPr lang="en-US" altLang="zh-CN" sz="4400" dirty="0"/>
              <a:t> Scheme for Gravitational Wave detection</a:t>
            </a:r>
            <a:endParaRPr lang="zh-CN" altLang="en-US" sz="4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6111027-B730-7015-F1CD-C6F65FCFA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287" y="3567532"/>
            <a:ext cx="6858000" cy="1655762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高宇 </a:t>
            </a:r>
            <a:r>
              <a:rPr lang="en-US" altLang="zh-CN" sz="2000" dirty="0"/>
              <a:t>(Yu Gao)</a:t>
            </a:r>
          </a:p>
          <a:p>
            <a:r>
              <a:rPr lang="zh-CN" altLang="en-US" sz="2000" dirty="0"/>
              <a:t>高能物理研究所</a:t>
            </a:r>
            <a:r>
              <a:rPr lang="en-US" altLang="zh-CN" sz="2000" dirty="0"/>
              <a:t>(IHEP)</a:t>
            </a:r>
            <a:endParaRPr lang="zh-CN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21B3C5-4471-B3D2-2219-F60B42692C95}"/>
              </a:ext>
            </a:extLst>
          </p:cNvPr>
          <p:cNvSpPr txBox="1"/>
          <p:nvPr/>
        </p:nvSpPr>
        <p:spPr>
          <a:xfrm>
            <a:off x="793631" y="5796951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hlinkClick r:id="rId2"/>
              </a:rPr>
              <a:t>MEPA2023</a:t>
            </a:r>
            <a:br>
              <a:rPr lang="en-US" altLang="zh-CN" sz="1600" dirty="0"/>
            </a:br>
            <a:r>
              <a:rPr lang="zh-CN" altLang="en-US" sz="1600" dirty="0"/>
              <a:t>合肥</a:t>
            </a:r>
            <a:r>
              <a:rPr lang="en-US" altLang="zh-CN" sz="1600" dirty="0"/>
              <a:t>,</a:t>
            </a:r>
            <a:r>
              <a:rPr lang="zh-CN" altLang="en-US" sz="1600" dirty="0"/>
              <a:t> </a:t>
            </a:r>
            <a:r>
              <a:rPr lang="en-US" altLang="zh-CN" sz="1600" dirty="0"/>
              <a:t>2023/10/20</a:t>
            </a:r>
            <a:endParaRPr lang="zh-CN" altLang="en-US" sz="16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B84B23-F3EF-6EC4-0331-C14594A058C6}"/>
              </a:ext>
            </a:extLst>
          </p:cNvPr>
          <p:cNvSpPr txBox="1"/>
          <p:nvPr/>
        </p:nvSpPr>
        <p:spPr>
          <a:xfrm>
            <a:off x="5504442" y="5556480"/>
            <a:ext cx="3207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A conceptual experiment presented </a:t>
            </a:r>
            <a:br>
              <a:rPr lang="en-US" altLang="zh-CN" sz="1600" dirty="0"/>
            </a:br>
            <a:r>
              <a:rPr lang="en-US" altLang="zh-CN" sz="1600" dirty="0"/>
              <a:t>in </a:t>
            </a:r>
            <a:r>
              <a:rPr lang="en-US" altLang="zh-CN" sz="16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3"/>
              </a:rPr>
              <a:t>2310.06607</a:t>
            </a:r>
            <a:r>
              <a:rPr lang="en-US" altLang="zh-CN" sz="1600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.</a:t>
            </a:r>
            <a:r>
              <a:rPr lang="en-US" altLang="zh-CN" sz="1600" dirty="0">
                <a:solidFill>
                  <a:srgbClr val="0050B3"/>
                </a:solidFill>
                <a:latin typeface="-apple-system"/>
              </a:rPr>
              <a:t> </a:t>
            </a:r>
            <a:r>
              <a:rPr lang="en-US" altLang="zh-CN" sz="1600" dirty="0">
                <a:latin typeface="-apple-system"/>
              </a:rPr>
              <a:t>In collaboration with </a:t>
            </a:r>
            <a:br>
              <a:rPr lang="en-US" altLang="zh-CN" sz="1600" dirty="0">
                <a:latin typeface="-apple-system"/>
              </a:rPr>
            </a:br>
            <a:r>
              <a:rPr lang="zh-CN" altLang="en-US" sz="1600" dirty="0">
                <a:latin typeface="-apple-system"/>
              </a:rPr>
              <a:t>张华桥、徐伟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62280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B72B168-5309-FDB1-AABC-F528C063C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85" y="428664"/>
            <a:ext cx="2747493" cy="34214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6BC6352-3387-ECC7-37EC-29CE3B85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The GW signal: frequency shift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5DA0D7A-95CB-0B2D-F97A-3EC8E6DA78E2}"/>
                  </a:ext>
                </a:extLst>
              </p:cNvPr>
              <p:cNvSpPr txBox="1"/>
              <p:nvPr/>
            </p:nvSpPr>
            <p:spPr>
              <a:xfrm>
                <a:off x="0" y="2045936"/>
                <a:ext cx="4572000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 kern="1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kern="100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kern="100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kern="100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b="0" i="1" kern="100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b="1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altLang="zh-CN" b="1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5DA0D7A-95CB-0B2D-F97A-3EC8E6DA7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45936"/>
                <a:ext cx="4572000" cy="380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AC0D329-EFB1-D5A4-5802-B180205DD022}"/>
                  </a:ext>
                </a:extLst>
              </p:cNvPr>
              <p:cNvSpPr txBox="1"/>
              <p:nvPr/>
            </p:nvSpPr>
            <p:spPr>
              <a:xfrm>
                <a:off x="92015" y="2497827"/>
                <a:ext cx="4909868" cy="337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i="1" kern="100" smtClean="0">
                          <a:solidFill>
                            <a:srgbClr val="232629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d</m:t>
                      </m:r>
                      <m:sSup>
                        <m:sSupPr>
                          <m:ctrlPr>
                            <a:rPr lang="zh-CN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i="1" kern="100">
                          <a:solidFill>
                            <a:srgbClr val="232629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1600" i="1" kern="100">
                          <a:solidFill>
                            <a:srgbClr val="232629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d</m:t>
                      </m:r>
                      <m:sSup>
                        <m:sSupPr>
                          <m:ctrlPr>
                            <a:rPr lang="zh-CN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b="0" i="1" kern="100" smtClean="0">
                          <a:solidFill>
                            <a:srgbClr val="232629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sz="1600" i="1" kern="100">
                          <a:solidFill>
                            <a:srgbClr val="232629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d</m:t>
                      </m:r>
                      <m:sSup>
                        <m:sSupPr>
                          <m:ctrlPr>
                            <a:rPr lang="zh-CN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b="0" i="1" kern="100" smtClean="0">
                          <a:solidFill>
                            <a:srgbClr val="232629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sz="1600" i="1" kern="100">
                          <a:solidFill>
                            <a:srgbClr val="232629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d</m:t>
                      </m:r>
                      <m:sSup>
                        <m:sSupPr>
                          <m:ctrlPr>
                            <a:rPr lang="zh-CN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b="0" i="1" kern="100" smtClean="0">
                          <a:solidFill>
                            <a:srgbClr val="232629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1600" i="1" kern="100">
                          <a:solidFill>
                            <a:srgbClr val="232629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d</m:t>
                      </m:r>
                      <m:sSup>
                        <m:sSupPr>
                          <m:ctrlPr>
                            <a:rPr lang="zh-CN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en-US" altLang="zh-CN" sz="1600" i="1" kern="100">
                              <a:solidFill>
                                <a:srgbClr val="232629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zh-CN" sz="1600" i="1" kern="100" dirty="0">
                  <a:solidFill>
                    <a:srgbClr val="232629"/>
                  </a:solidFill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AC0D329-EFB1-D5A4-5802-B180205DD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5" y="2497827"/>
                <a:ext cx="4909868" cy="337849"/>
              </a:xfrm>
              <a:prstGeom prst="rect">
                <a:avLst/>
              </a:prstGeom>
              <a:blipFill>
                <a:blip r:embed="rId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C850874D-A32A-9156-8D4F-05E4570F13DA}"/>
              </a:ext>
            </a:extLst>
          </p:cNvPr>
          <p:cNvSpPr txBox="1"/>
          <p:nvPr/>
        </p:nvSpPr>
        <p:spPr>
          <a:xfrm>
            <a:off x="416779" y="1582684"/>
            <a:ext cx="407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Consider a plain-wave strain perturbation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373A331-770F-0B31-CE60-1E09AA9685FE}"/>
              </a:ext>
            </a:extLst>
          </p:cNvPr>
          <p:cNvSpPr txBox="1"/>
          <p:nvPr/>
        </p:nvSpPr>
        <p:spPr>
          <a:xfrm>
            <a:off x="416779" y="3059668"/>
            <a:ext cx="4750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 particle’s 4-momentum response to GW strain </a:t>
            </a:r>
            <a:br>
              <a:rPr lang="en-US" altLang="zh-CN" dirty="0"/>
            </a:br>
            <a:r>
              <a:rPr lang="en-US" altLang="zh-CN" dirty="0"/>
              <a:t>after one-way propagation: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E8CE27C-B5B9-A6AE-362B-49757F8E7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274" y="3800090"/>
            <a:ext cx="2300418" cy="51392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DF38F24-2876-7681-6D1A-255609F6F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021" y="4424150"/>
            <a:ext cx="3176789" cy="22752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52A68FD-4A46-FBF4-33FA-7C90FEE8F7D6}"/>
              </a:ext>
            </a:extLst>
          </p:cNvPr>
          <p:cNvSpPr txBox="1"/>
          <p:nvPr/>
        </p:nvSpPr>
        <p:spPr>
          <a:xfrm>
            <a:off x="3742361" y="355545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</a:rPr>
              <a:t>Estabrook and Wahlquist, Gen. Relat. </a:t>
            </a:r>
            <a:br>
              <a:rPr lang="en-US" altLang="zh-CN" sz="1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</a:rPr>
              <a:t>Gravit. 6, 439–447 (1975)</a:t>
            </a:r>
            <a:r>
              <a:rPr lang="en-US" altLang="zh-CN" sz="1200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endParaRPr lang="zh-CN" altLang="en-US" sz="1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</a:rPr>
              <a:t>Hellings, Phys. Rev. D 23, 832–843 (1981).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2892122-50A8-B82A-5444-CDD8F4B90F4E}"/>
              </a:ext>
            </a:extLst>
          </p:cNvPr>
          <p:cNvSpPr txBox="1"/>
          <p:nvPr/>
        </p:nvSpPr>
        <p:spPr>
          <a:xfrm>
            <a:off x="6797616" y="3805083"/>
            <a:ext cx="1903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(figure from </a:t>
            </a:r>
            <a:r>
              <a:rPr lang="en-US" altLang="zh-CN" sz="1200" dirty="0" err="1"/>
              <a:t>Hellings</a:t>
            </a:r>
            <a:r>
              <a:rPr lang="en-US" altLang="zh-CN" sz="1200" dirty="0"/>
              <a:t> paper)</a:t>
            </a:r>
            <a:endParaRPr lang="zh-CN" altLang="en-US" sz="1200" dirty="0"/>
          </a:p>
        </p:txBody>
      </p:sp>
      <p:sp>
        <p:nvSpPr>
          <p:cNvPr id="19" name="箭头: 左弧形 18">
            <a:extLst>
              <a:ext uri="{FF2B5EF4-FFF2-40B4-BE49-F238E27FC236}">
                <a16:creationId xmlns:a16="http://schemas.microsoft.com/office/drawing/2014/main" id="{BCFA6946-4910-CBB0-2E4D-DB523026D56E}"/>
              </a:ext>
            </a:extLst>
          </p:cNvPr>
          <p:cNvSpPr/>
          <p:nvPr/>
        </p:nvSpPr>
        <p:spPr>
          <a:xfrm rot="20309759">
            <a:off x="1649777" y="4899045"/>
            <a:ext cx="407991" cy="805142"/>
          </a:xfrm>
          <a:prstGeom prst="curv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65CD826-51B5-CF64-2993-439597060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5032165"/>
            <a:ext cx="3623256" cy="1137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B28A591-C2C8-D171-B0F1-4FF193377E98}"/>
                  </a:ext>
                </a:extLst>
              </p:cNvPr>
              <p:cNvSpPr txBox="1"/>
              <p:nvPr/>
            </p:nvSpPr>
            <p:spPr>
              <a:xfrm>
                <a:off x="6510056" y="4697569"/>
                <a:ext cx="2065052" cy="874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br>
                  <a:rPr lang="en-US" altLang="zh-CN" sz="1400" dirty="0"/>
                </a:br>
                <a:r>
                  <a:rPr lang="en-US" altLang="zh-CN" sz="1400" dirty="0"/>
                  <a:t>Energy diff. between </a:t>
                </a:r>
                <a:br>
                  <a:rPr lang="en-US" altLang="zh-CN" sz="1400" dirty="0"/>
                </a:b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⃑"/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⃑"/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num>
                      <m:den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B28A591-C2C8-D171-B0F1-4FF193377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056" y="4697569"/>
                <a:ext cx="2065052" cy="874342"/>
              </a:xfrm>
              <a:prstGeom prst="rect">
                <a:avLst/>
              </a:prstGeom>
              <a:blipFill>
                <a:blip r:embed="rId8"/>
                <a:stretch>
                  <a:fillRect l="-885" b="-13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16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B9C15DA-5675-4F68-7EAC-4F9432D57E0B}"/>
              </a:ext>
            </a:extLst>
          </p:cNvPr>
          <p:cNvSpPr txBox="1"/>
          <p:nvPr/>
        </p:nvSpPr>
        <p:spPr>
          <a:xfrm>
            <a:off x="431321" y="77191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When the baseline distance approaches </a:t>
            </a:r>
            <a:br>
              <a:rPr lang="en-US" altLang="zh-CN" sz="1800" dirty="0"/>
            </a:br>
            <a:r>
              <a:rPr lang="en-US" altLang="zh-CN" sz="1800" dirty="0"/>
              <a:t>to the GW’s wavelength scale, a particle </a:t>
            </a:r>
            <a:br>
              <a:rPr lang="en-US" altLang="zh-CN" sz="1800" dirty="0"/>
            </a:br>
            <a:r>
              <a:rPr lang="en-US" altLang="zh-CN" sz="1800" dirty="0"/>
              <a:t>starts to see the strain difference.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E55B38-82D7-7CBC-9E6E-57B9567C9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21" y="1795866"/>
            <a:ext cx="3988281" cy="12522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CF9C943-8C27-5F3A-7D3F-4F68D8441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9" y="3289540"/>
            <a:ext cx="4319241" cy="3373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06E3CA7-DDC1-D6CF-74C9-2E752860F3B4}"/>
                  </a:ext>
                </a:extLst>
              </p:cNvPr>
              <p:cNvSpPr txBox="1"/>
              <p:nvPr/>
            </p:nvSpPr>
            <p:spPr>
              <a:xfrm>
                <a:off x="5000599" y="713117"/>
                <a:ext cx="406938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Non-trivial angular pattern with the incident</a:t>
                </a:r>
                <a:br>
                  <a:rPr lang="en-US" altLang="zh-CN" sz="1600" dirty="0"/>
                </a:br>
                <a:r>
                  <a:rPr lang="en-US" altLang="zh-CN" sz="1600" dirty="0"/>
                  <a:t>GW direction:</a:t>
                </a:r>
                <a:br>
                  <a:rPr lang="en-US" altLang="zh-CN" sz="1600" dirty="0"/>
                </a:br>
                <a:r>
                  <a:rPr lang="en-US" altLang="zh-CN" sz="1600" dirty="0"/>
                  <a:t>      Low GW </a:t>
                </a:r>
                <a:r>
                  <a:rPr lang="en-US" altLang="zh-CN" sz="1600" dirty="0" err="1"/>
                  <a:t>freq</a:t>
                </a:r>
                <a:r>
                  <a:rPr lang="en-US" altLang="zh-CN" sz="1600" dirty="0"/>
                  <a:t>:  max. at 90.</a:t>
                </a:r>
                <a:br>
                  <a:rPr lang="en-US" altLang="zh-CN" sz="1600" dirty="0"/>
                </a:br>
                <a:r>
                  <a:rPr lang="en-US" altLang="zh-CN" sz="1600" dirty="0"/>
                  <a:t>      High GW </a:t>
                </a:r>
                <a:r>
                  <a:rPr lang="en-US" altLang="zh-CN" sz="1600" dirty="0" err="1"/>
                  <a:t>freq</a:t>
                </a:r>
                <a:r>
                  <a:rPr lang="en-US" altLang="zh-CN" sz="1600" dirty="0"/>
                  <a:t>:  modulated btw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zh-CN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zh-CN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sz="1600" dirty="0"/>
              </a:p>
              <a:p>
                <a:endParaRPr lang="zh-CN" altLang="en-US" sz="16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06E3CA7-DDC1-D6CF-74C9-2E752860F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599" y="713117"/>
                <a:ext cx="4069384" cy="1323439"/>
              </a:xfrm>
              <a:prstGeom prst="rect">
                <a:avLst/>
              </a:prstGeom>
              <a:blipFill>
                <a:blip r:embed="rId4"/>
                <a:stretch>
                  <a:fillRect l="-749" t="-1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224536ED-45EA-5BA5-504E-8A2AA11EB028}"/>
              </a:ext>
            </a:extLst>
          </p:cNvPr>
          <p:cNvCxnSpPr>
            <a:cxnSpLocks/>
          </p:cNvCxnSpPr>
          <p:nvPr/>
        </p:nvCxnSpPr>
        <p:spPr>
          <a:xfrm flipV="1">
            <a:off x="638355" y="2230724"/>
            <a:ext cx="1075427" cy="6383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864022C3-C553-D445-470D-93C92C19EA9F}"/>
              </a:ext>
            </a:extLst>
          </p:cNvPr>
          <p:cNvSpPr txBox="1"/>
          <p:nvPr/>
        </p:nvSpPr>
        <p:spPr>
          <a:xfrm>
            <a:off x="69011" y="2956967"/>
            <a:ext cx="19266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Requires a </a:t>
            </a:r>
            <a:r>
              <a:rPr lang="en-US" altLang="zh-CN" sz="1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perpen</a:t>
            </a:r>
            <a: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dicular</a:t>
            </a:r>
            <a: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component.</a:t>
            </a:r>
            <a:b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Extra complication w</a:t>
            </a:r>
            <a:b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 at high freq.</a:t>
            </a:r>
            <a:endParaRPr lang="zh-CN" altLang="en-US"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Vanishes when (anti)</a:t>
            </a:r>
            <a:b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to GW direction</a:t>
            </a:r>
            <a:endParaRPr lang="zh-CN" altLang="en-US"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59861D4-4470-941E-66C9-B8352B326BA9}"/>
              </a:ext>
            </a:extLst>
          </p:cNvPr>
          <p:cNvCxnSpPr>
            <a:cxnSpLocks/>
          </p:cNvCxnSpPr>
          <p:nvPr/>
        </p:nvCxnSpPr>
        <p:spPr>
          <a:xfrm flipV="1">
            <a:off x="980141" y="2283879"/>
            <a:ext cx="2574586" cy="5370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6D1E3A9-6887-CEFE-71E5-101D1E11E76D}"/>
              </a:ext>
            </a:extLst>
          </p:cNvPr>
          <p:cNvSpPr txBox="1"/>
          <p:nvPr/>
        </p:nvSpPr>
        <p:spPr>
          <a:xfrm>
            <a:off x="3782955" y="288331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Spin-2</a:t>
            </a:r>
            <a:endParaRPr lang="zh-CN" alt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AF3BD515-E77B-F6F5-4D7A-35AB609F1CFC}"/>
              </a:ext>
            </a:extLst>
          </p:cNvPr>
          <p:cNvCxnSpPr>
            <a:cxnSpLocks/>
          </p:cNvCxnSpPr>
          <p:nvPr/>
        </p:nvCxnSpPr>
        <p:spPr>
          <a:xfrm flipH="1" flipV="1">
            <a:off x="2704623" y="2283879"/>
            <a:ext cx="1087023" cy="66277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9B06C036-6B1A-374D-2BA0-44B22DA53C02}"/>
              </a:ext>
            </a:extLst>
          </p:cNvPr>
          <p:cNvSpPr txBox="1"/>
          <p:nvPr/>
        </p:nvSpPr>
        <p:spPr>
          <a:xfrm>
            <a:off x="5363142" y="2021355"/>
            <a:ext cx="1466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“blind directions”</a:t>
            </a:r>
            <a:endParaRPr lang="zh-CN" altLang="en-US"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箭头: 左弧形 27">
            <a:extLst>
              <a:ext uri="{FF2B5EF4-FFF2-40B4-BE49-F238E27FC236}">
                <a16:creationId xmlns:a16="http://schemas.microsoft.com/office/drawing/2014/main" id="{03217635-41A5-3FCF-DE17-A38A47B6C9B5}"/>
              </a:ext>
            </a:extLst>
          </p:cNvPr>
          <p:cNvSpPr/>
          <p:nvPr/>
        </p:nvSpPr>
        <p:spPr>
          <a:xfrm rot="20309759">
            <a:off x="5152168" y="1742592"/>
            <a:ext cx="135866" cy="479933"/>
          </a:xfrm>
          <a:prstGeom prst="curv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2C927020-8AA4-4D45-A825-4F655704C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888" y="2283879"/>
            <a:ext cx="2678806" cy="455054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AC74BB3A-EEFC-67DB-7B07-E8D4293099F5}"/>
              </a:ext>
            </a:extLst>
          </p:cNvPr>
          <p:cNvSpPr txBox="1"/>
          <p:nvPr/>
        </p:nvSpPr>
        <p:spPr>
          <a:xfrm>
            <a:off x="5564425" y="2735354"/>
            <a:ext cx="3044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Multiple directions can compensate for</a:t>
            </a:r>
            <a:br>
              <a:rPr lang="en-US" altLang="zh-CN" sz="1400" dirty="0"/>
            </a:br>
            <a:r>
              <a:rPr lang="en-US" altLang="zh-CN" sz="1400" dirty="0"/>
              <a:t>others’ insensitive directions.</a:t>
            </a:r>
            <a:endParaRPr lang="zh-CN" altLang="en-US" sz="1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7AFE08A-ED04-107D-566F-F81D6413F63E}"/>
              </a:ext>
            </a:extLst>
          </p:cNvPr>
          <p:cNvSpPr txBox="1"/>
          <p:nvPr/>
        </p:nvSpPr>
        <p:spPr>
          <a:xfrm rot="1881381">
            <a:off x="5501635" y="5336572"/>
            <a:ext cx="1131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(optimal angle)</a:t>
            </a:r>
            <a:endParaRPr lang="zh-CN" altLang="en-US" sz="1200" dirty="0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FE0A837-6377-9FBA-F2D4-BB69A2F60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012" y="4637892"/>
            <a:ext cx="4104068" cy="716924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7BACFD73-1AC6-FCC6-1071-40A9D16C23F4}"/>
              </a:ext>
            </a:extLst>
          </p:cNvPr>
          <p:cNvSpPr txBox="1"/>
          <p:nvPr/>
        </p:nvSpPr>
        <p:spPr>
          <a:xfrm>
            <a:off x="259802" y="4268560"/>
            <a:ext cx="3024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Maximal shift with GW frequency: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AC66503-9E85-F441-7301-65870A6D14D2}"/>
                  </a:ext>
                </a:extLst>
              </p:cNvPr>
              <p:cNvSpPr txBox="1"/>
              <p:nvPr/>
            </p:nvSpPr>
            <p:spPr>
              <a:xfrm>
                <a:off x="345552" y="5404320"/>
                <a:ext cx="462620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400" i="0" smtClean="0">
                        <a:latin typeface="Cambria Math" panose="02040503050406030204" pitchFamily="18" charset="0"/>
                      </a:rPr>
                      <m:t>η</m:t>
                    </m:r>
                    <m:r>
                      <a:rPr lang="el-GR" altLang="zh-CN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sz="1400" dirty="0"/>
                  <a:t> </a:t>
                </a:r>
                <a:r>
                  <a:rPr lang="en-US" altLang="zh-CN" sz="1400" dirty="0"/>
                  <a:t>at high frequency, with multiple maxima.</a:t>
                </a:r>
                <a:br>
                  <a:rPr lang="en-US" altLang="zh-CN" sz="1400" dirty="0"/>
                </a:br>
                <a:r>
                  <a:rPr lang="en-US" altLang="zh-CN" sz="1400" dirty="0"/>
                  <a:t>Angular patterns becomes very complicated for </a:t>
                </a:r>
                <a14:m>
                  <m:oMath xmlns:m="http://schemas.openxmlformats.org/officeDocument/2006/math">
                    <m:r>
                      <a:rPr lang="zh-CN" altLang="en-US" sz="14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br>
                  <a:rPr lang="en-US" altLang="zh-CN" sz="1400" dirty="0"/>
                </a:br>
                <a:r>
                  <a:rPr lang="en-US" altLang="zh-CN" sz="1400" dirty="0"/>
                  <a:t>Angular pattern allows for GW direction reconstruction</a:t>
                </a:r>
                <a:br>
                  <a:rPr lang="en-US" altLang="zh-CN" sz="1400" dirty="0"/>
                </a:br>
                <a:r>
                  <a:rPr lang="en-US" altLang="zh-CN" sz="1400" dirty="0"/>
                  <a:t>At low-</a:t>
                </a:r>
                <a:r>
                  <a:rPr lang="en-US" altLang="zh-CN" sz="1400" dirty="0" err="1"/>
                  <a:t>freq</a:t>
                </a:r>
                <a:r>
                  <a:rPr lang="en-US" altLang="zh-CN" sz="1400" dirty="0"/>
                  <a:t>, freq. shift decreases </a:t>
                </a:r>
                <a:r>
                  <a:rPr lang="en-US" altLang="zh-CN" sz="1400" i="1" dirty="0"/>
                  <a:t>linearly</a:t>
                </a:r>
                <a:r>
                  <a:rPr lang="en-US" altLang="zh-CN" sz="1400" dirty="0"/>
                  <a:t> with  </a:t>
                </a:r>
                <a14:m>
                  <m:oMath xmlns:m="http://schemas.openxmlformats.org/officeDocument/2006/math">
                    <m:r>
                      <a:rPr lang="zh-CN" altLang="en-US" sz="1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AC66503-9E85-F441-7301-65870A6D1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52" y="5404320"/>
                <a:ext cx="4626203" cy="954107"/>
              </a:xfrm>
              <a:prstGeom prst="rect">
                <a:avLst/>
              </a:prstGeom>
              <a:blipFill>
                <a:blip r:embed="rId8"/>
                <a:stretch>
                  <a:fillRect l="-395" t="-1282" b="-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D58B80F-044C-005E-CD6C-68FA759E4275}"/>
                  </a:ext>
                </a:extLst>
              </p:cNvPr>
              <p:cNvSpPr txBox="1"/>
              <p:nvPr/>
            </p:nvSpPr>
            <p:spPr>
              <a:xfrm>
                <a:off x="5371269" y="3485205"/>
                <a:ext cx="762000" cy="291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𝑝𝑜𝑙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D58B80F-044C-005E-CD6C-68FA759E4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269" y="3485205"/>
                <a:ext cx="762000" cy="2912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78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715A3B-C1BB-737A-B1E1-1C1AFB31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0606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A circular layout</a:t>
            </a:r>
            <a:endParaRPr lang="zh-CN" altLang="en-US" sz="3600" dirty="0"/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21446129-E58F-BA7E-34E1-4B2F8C24D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77" y="2504142"/>
            <a:ext cx="4329643" cy="357577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85DB0786-CDB9-7441-44DB-E2C68A33CE2F}"/>
              </a:ext>
            </a:extLst>
          </p:cNvPr>
          <p:cNvGrpSpPr/>
          <p:nvPr/>
        </p:nvGrpSpPr>
        <p:grpSpPr>
          <a:xfrm>
            <a:off x="513977" y="1287224"/>
            <a:ext cx="4625433" cy="1077218"/>
            <a:chOff x="519953" y="1388823"/>
            <a:chExt cx="4625433" cy="107721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BE9A2D8-7037-6FE1-A98A-5A1C081D3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6738" y="1690689"/>
              <a:ext cx="1266745" cy="232857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AB224A2-2C43-40CF-43FD-7C339A4AFDCE}"/>
                </a:ext>
              </a:extLst>
            </p:cNvPr>
            <p:cNvSpPr txBox="1"/>
            <p:nvPr/>
          </p:nvSpPr>
          <p:spPr>
            <a:xfrm>
              <a:off x="519953" y="1388823"/>
              <a:ext cx="462543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600" dirty="0"/>
                <a:t>A ring of detectors in the horizontal plane covers </a:t>
              </a:r>
              <a:br>
                <a:rPr lang="en-US" altLang="zh-CN" sz="1600" dirty="0"/>
              </a:br>
              <a:r>
                <a:rPr lang="en-US" altLang="zh-CN" sz="1600" dirty="0"/>
                <a:t>                            when GW comes at angle </a:t>
              </a:r>
              <a:r>
                <a:rPr lang="el-GR" altLang="zh-CN" sz="1600" dirty="0"/>
                <a:t>θ</a:t>
              </a:r>
              <a:r>
                <a:rPr lang="en-US" altLang="zh-CN" sz="1600" dirty="0"/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600" dirty="0"/>
                <a:t>Guarantee (at least) two perpendicular directions </a:t>
              </a:r>
              <a:br>
                <a:rPr lang="en-US" altLang="zh-CN" sz="1600" dirty="0"/>
              </a:br>
              <a:r>
                <a:rPr lang="en-US" altLang="zh-CN" sz="1600" dirty="0"/>
                <a:t>relative to any GW incident </a:t>
              </a:r>
              <a:r>
                <a:rPr lang="el-GR" altLang="zh-CN" sz="1600" dirty="0"/>
                <a:t>θ</a:t>
              </a:r>
              <a:r>
                <a:rPr lang="en-US" altLang="zh-CN" sz="1600" dirty="0"/>
                <a:t> angle.</a:t>
              </a:r>
              <a:endParaRPr lang="zh-CN" altLang="en-US" sz="1600" dirty="0"/>
            </a:p>
          </p:txBody>
        </p:sp>
      </p:grpSp>
      <p:sp>
        <p:nvSpPr>
          <p:cNvPr id="10" name="弧形 9">
            <a:extLst>
              <a:ext uri="{FF2B5EF4-FFF2-40B4-BE49-F238E27FC236}">
                <a16:creationId xmlns:a16="http://schemas.microsoft.com/office/drawing/2014/main" id="{A6699879-8B43-248C-B3F4-FF500FF565A4}"/>
              </a:ext>
            </a:extLst>
          </p:cNvPr>
          <p:cNvSpPr/>
          <p:nvPr/>
        </p:nvSpPr>
        <p:spPr>
          <a:xfrm rot="4961400">
            <a:off x="2752359" y="4154571"/>
            <a:ext cx="1284941" cy="1278965"/>
          </a:xfrm>
          <a:prstGeom prst="arc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D9353C77-569B-5DB1-AD6F-A4D90394A986}"/>
              </a:ext>
            </a:extLst>
          </p:cNvPr>
          <p:cNvSpPr/>
          <p:nvPr/>
        </p:nvSpPr>
        <p:spPr>
          <a:xfrm rot="15873507">
            <a:off x="1234792" y="3118175"/>
            <a:ext cx="1284941" cy="1278965"/>
          </a:xfrm>
          <a:prstGeom prst="arc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7633772-096A-1416-EC1B-650F486ED5A8}"/>
                  </a:ext>
                </a:extLst>
              </p:cNvPr>
              <p:cNvSpPr txBox="1"/>
              <p:nvPr/>
            </p:nvSpPr>
            <p:spPr>
              <a:xfrm>
                <a:off x="3687578" y="5358102"/>
                <a:ext cx="1756891" cy="973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Section(s) containing </a:t>
                </a:r>
              </a:p>
              <a:p>
                <a:r>
                  <a:rPr lang="en-US" altLang="zh-CN" sz="1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&gt;90% signal strength: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14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ϕ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sz="1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0.29 for vertically</a:t>
                </a:r>
                <a:br>
                  <a:rPr lang="en-US" altLang="zh-CN" sz="1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altLang="zh-CN" sz="1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incident GWs.</a:t>
                </a:r>
                <a:endParaRPr lang="zh-CN" altLang="en-U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7633772-096A-1416-EC1B-650F486ED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578" y="5358102"/>
                <a:ext cx="1756891" cy="973408"/>
              </a:xfrm>
              <a:prstGeom prst="rect">
                <a:avLst/>
              </a:prstGeom>
              <a:blipFill>
                <a:blip r:embed="rId4"/>
                <a:stretch>
                  <a:fillRect l="-1389" t="-1250" r="-1736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A911BF5-0C8A-B250-BE3C-D00E88251812}"/>
              </a:ext>
            </a:extLst>
          </p:cNvPr>
          <p:cNvSpPr txBox="1"/>
          <p:nvPr/>
        </p:nvSpPr>
        <p:spPr>
          <a:xfrm>
            <a:off x="513977" y="5844806"/>
            <a:ext cx="1716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Circle stays horizontal: </a:t>
            </a:r>
            <a:br>
              <a:rPr lang="en-US" altLang="zh-CN" sz="1200" dirty="0"/>
            </a:br>
            <a:r>
              <a:rPr lang="en-US" altLang="zh-CN" sz="1200" dirty="0"/>
              <a:t>for height compensation</a:t>
            </a:r>
            <a:br>
              <a:rPr lang="en-US" altLang="zh-CN" sz="1200" dirty="0"/>
            </a:br>
            <a:r>
              <a:rPr lang="en-US" altLang="zh-CN" sz="1200" dirty="0"/>
              <a:t>of Mossbauer E</a:t>
            </a:r>
            <a:r>
              <a:rPr lang="en-US" altLang="zh-CN" sz="1200" baseline="-25000" dirty="0"/>
              <a:t>R</a:t>
            </a:r>
            <a:r>
              <a:rPr lang="en-US" altLang="zh-CN" sz="1200" dirty="0"/>
              <a:t>.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6A0FB10-A661-50C3-032C-D13F44C72836}"/>
                  </a:ext>
                </a:extLst>
              </p:cNvPr>
              <p:cNvSpPr txBox="1"/>
              <p:nvPr/>
            </p:nvSpPr>
            <p:spPr>
              <a:xfrm>
                <a:off x="5082054" y="1821947"/>
                <a:ext cx="3740191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Huaqiao’s counting algorithm:</a:t>
                </a:r>
                <a:b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b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We sum up all detectors’ counts within</a:t>
                </a:r>
                <a:b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&gt;90% signal region &amp; identify this</a:t>
                </a:r>
                <a:b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counting # (in each signal period)</a:t>
                </a:r>
                <a:b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 resonance peak location</a:t>
                </a:r>
                <a:b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reconstruction.</a:t>
                </a:r>
                <a:b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b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altLang="zh-C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(sacrifice angular information for statistics)</a:t>
                </a:r>
                <a:endParaRPr lang="zh-CN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6A0FB10-A661-50C3-032C-D13F44C72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054" y="1821947"/>
                <a:ext cx="3740191" cy="2308324"/>
              </a:xfrm>
              <a:prstGeom prst="rect">
                <a:avLst/>
              </a:prstGeom>
              <a:blipFill>
                <a:blip r:embed="rId5"/>
                <a:stretch>
                  <a:fillRect l="-1142" t="-1055" r="-816" b="-34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1326B5F5-86DF-B754-FD3C-79C6BCFBD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454" y="4223454"/>
            <a:ext cx="2884146" cy="603658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4A22CACC-3146-25E4-99F2-8CB62D5B2CB7}"/>
              </a:ext>
            </a:extLst>
          </p:cNvPr>
          <p:cNvGrpSpPr/>
          <p:nvPr/>
        </p:nvGrpSpPr>
        <p:grpSpPr>
          <a:xfrm>
            <a:off x="5857066" y="4881048"/>
            <a:ext cx="2658283" cy="954107"/>
            <a:chOff x="5801545" y="4966448"/>
            <a:chExt cx="2658283" cy="954107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B85D98D-A02D-564C-2AD3-7A938AC29CB5}"/>
                </a:ext>
              </a:extLst>
            </p:cNvPr>
            <p:cNvSpPr txBox="1"/>
            <p:nvPr/>
          </p:nvSpPr>
          <p:spPr>
            <a:xfrm>
              <a:off x="5801545" y="4966448"/>
              <a:ext cx="230120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f</a:t>
              </a:r>
              <a:r>
                <a:rPr lang="en-US" altLang="zh-CN" sz="1400" baseline="-25000" dirty="0"/>
                <a:t>t</a:t>
              </a:r>
              <a:r>
                <a:rPr lang="en-US" altLang="zh-CN" sz="1400" dirty="0"/>
                <a:t>~0.3 for the time fraction of</a:t>
              </a:r>
              <a:br>
                <a:rPr lang="en-US" altLang="zh-CN" sz="1400" dirty="0"/>
              </a:br>
              <a:r>
                <a:rPr lang="en-US" altLang="zh-CN" sz="1400" dirty="0"/>
                <a:t>&gt;90% signal in each period.</a:t>
              </a:r>
              <a:br>
                <a:rPr lang="en-US" altLang="zh-CN" sz="1400" dirty="0"/>
              </a:br>
              <a:br>
                <a:rPr lang="en-US" altLang="zh-CN" sz="1400" dirty="0"/>
              </a:br>
              <a:r>
                <a:rPr lang="en-US" altLang="zh-CN" sz="1400" dirty="0"/>
                <a:t>Total angular fraction:</a:t>
              </a:r>
              <a:endParaRPr lang="zh-CN" altLang="en-US" sz="1400" dirty="0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6B269D6-0126-2E41-124B-2BEC60106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5815" y="5636511"/>
              <a:ext cx="884013" cy="260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76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2C5079-F75A-AE1D-68FD-20F17535D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1" y="1137134"/>
            <a:ext cx="4244195" cy="45837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C1495C-5440-98DB-66E6-1A49193D1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199"/>
            <a:ext cx="4448039" cy="46037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DA33E03-8B02-FE3B-9926-473EF025F4E2}"/>
                  </a:ext>
                </a:extLst>
              </p:cNvPr>
              <p:cNvSpPr txBox="1"/>
              <p:nvPr/>
            </p:nvSpPr>
            <p:spPr>
              <a:xfrm>
                <a:off x="2073215" y="1535501"/>
                <a:ext cx="842346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𝐺𝑊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⫽</m:t>
                      </m:r>
                      <m:acc>
                        <m:accPr>
                          <m:chr m:val="̂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DA33E03-8B02-FE3B-9926-473EF025F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215" y="1535501"/>
                <a:ext cx="842346" cy="317972"/>
              </a:xfrm>
              <a:prstGeom prst="rect">
                <a:avLst/>
              </a:prstGeom>
              <a:blipFill>
                <a:blip r:embed="rId4"/>
                <a:stretch>
                  <a:fillRect l="-6522" t="-9615" r="-37681" b="-3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22598FF-A584-BADF-AECE-1E818E77B632}"/>
                  </a:ext>
                </a:extLst>
              </p:cNvPr>
              <p:cNvSpPr txBox="1"/>
              <p:nvPr/>
            </p:nvSpPr>
            <p:spPr>
              <a:xfrm>
                <a:off x="7024777" y="1737447"/>
                <a:ext cx="1557926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°, </m:t>
                      </m:r>
                      <m:sSub>
                        <m:sSubPr>
                          <m:ctrlPr>
                            <a:rPr lang="el-GR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𝑝𝑜𝑙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22598FF-A584-BADF-AECE-1E818E77B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777" y="1737447"/>
                <a:ext cx="1557926" cy="232051"/>
              </a:xfrm>
              <a:prstGeom prst="rect">
                <a:avLst/>
              </a:prstGeom>
              <a:blipFill>
                <a:blip r:embed="rId5"/>
                <a:stretch>
                  <a:fillRect l="-2344" r="-1953" b="-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63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F5BBA1A-5397-1A6E-54E2-8EA16704C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29" y="1192307"/>
            <a:ext cx="4361896" cy="185517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F05D441-E7A4-670B-2386-4469071A644A}"/>
              </a:ext>
            </a:extLst>
          </p:cNvPr>
          <p:cNvSpPr txBox="1"/>
          <p:nvPr/>
        </p:nvSpPr>
        <p:spPr>
          <a:xfrm>
            <a:off x="484094" y="699246"/>
            <a:ext cx="442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An estimate on the required source intensity: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CE5C481-6230-17D0-BB19-7E2965C9A8BB}"/>
              </a:ext>
            </a:extLst>
          </p:cNvPr>
          <p:cNvSpPr txBox="1"/>
          <p:nvPr/>
        </p:nvSpPr>
        <p:spPr>
          <a:xfrm>
            <a:off x="597647" y="3167390"/>
            <a:ext cx="2252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Beware: pars on the 2</a:t>
            </a:r>
            <a:r>
              <a:rPr lang="en-US" altLang="zh-CN" sz="1400" baseline="30000" dirty="0"/>
              <a:t>nd</a:t>
            </a:r>
            <a:r>
              <a:rPr lang="en-US" altLang="zh-CN" sz="1400" dirty="0"/>
              <a:t> line </a:t>
            </a:r>
            <a:br>
              <a:rPr lang="en-US" altLang="zh-CN" sz="1400" dirty="0"/>
            </a:br>
            <a:r>
              <a:rPr lang="en-US" altLang="zh-CN" sz="1400" dirty="0"/>
              <a:t>do not scale independently.</a:t>
            </a:r>
            <a:endParaRPr lang="zh-CN" altLang="en-US" sz="1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74C3686-580D-57C0-E64F-BE22D2B3D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431" y="2766895"/>
            <a:ext cx="5237408" cy="3618963"/>
          </a:xfrm>
          <a:prstGeom prst="rect">
            <a:avLst/>
          </a:prstGeom>
          <a:effectLst/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A356E56-0228-9861-623F-F091E2A3B516}"/>
              </a:ext>
            </a:extLst>
          </p:cNvPr>
          <p:cNvSpPr txBox="1"/>
          <p:nvPr/>
        </p:nvSpPr>
        <p:spPr>
          <a:xfrm>
            <a:off x="547329" y="3968905"/>
            <a:ext cx="319427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Source intensity scales</a:t>
            </a:r>
            <a:br>
              <a:rPr lang="en-US" altLang="zh-CN" sz="1400" dirty="0"/>
            </a:br>
            <a:r>
              <a:rPr lang="en-US" altLang="zh-CN" sz="1400" dirty="0"/>
              <a:t>linearly with baseline length</a:t>
            </a:r>
            <a:br>
              <a:rPr lang="en-US" altLang="zh-CN" sz="1400" dirty="0"/>
            </a:br>
            <a:r>
              <a:rPr lang="en-US" altLang="zh-CN" sz="1400" dirty="0"/>
              <a:t>and inversely with the local</a:t>
            </a:r>
            <a:br>
              <a:rPr lang="en-US" altLang="zh-CN" sz="1400" dirty="0"/>
            </a:br>
            <a:r>
              <a:rPr lang="en-US" altLang="zh-CN" sz="1400" dirty="0"/>
              <a:t>gravitational acceleration.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Need to balance between</a:t>
            </a:r>
            <a:br>
              <a:rPr lang="en-US" altLang="zh-CN" sz="1400" dirty="0"/>
            </a:br>
            <a:r>
              <a:rPr lang="en-US" altLang="zh-CN" sz="1400" dirty="0"/>
              <a:t>resonance shift length, detector</a:t>
            </a:r>
            <a:br>
              <a:rPr lang="en-US" altLang="zh-CN" sz="1400" dirty="0"/>
            </a:br>
            <a:r>
              <a:rPr lang="en-US" altLang="zh-CN" sz="1400" dirty="0"/>
              <a:t>size, and practical 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Non-isotropic source /  focusing</a:t>
            </a:r>
            <a:br>
              <a:rPr lang="en-US" altLang="zh-CN" sz="1400" dirty="0"/>
            </a:br>
            <a:r>
              <a:rPr lang="en-US" altLang="zh-CN" sz="1400" dirty="0"/>
              <a:t>would immensely enhance efficiency.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Coherently repeated signals can</a:t>
            </a:r>
            <a:br>
              <a:rPr lang="en-US" altLang="zh-CN" sz="1400" dirty="0"/>
            </a:br>
            <a:r>
              <a:rPr lang="en-US" altLang="zh-CN" sz="1400" dirty="0"/>
              <a:t>boost statistics:  N</a:t>
            </a:r>
            <a:r>
              <a:rPr lang="en-US" altLang="zh-CN" sz="1400" baseline="-25000" dirty="0"/>
              <a:t>90</a:t>
            </a:r>
            <a:r>
              <a:rPr lang="en-US" altLang="zh-CN" sz="1400" dirty="0"/>
              <a:t> -&gt; N</a:t>
            </a:r>
            <a:r>
              <a:rPr lang="en-US" altLang="zh-CN" sz="1400" baseline="-25000" dirty="0"/>
              <a:t>90</a:t>
            </a:r>
            <a:r>
              <a:rPr lang="en-US" altLang="zh-CN" sz="1400" dirty="0"/>
              <a:t>*Q</a:t>
            </a:r>
            <a:endParaRPr lang="zh-CN" altLang="en-US" sz="1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68493C-ED91-B9E4-E115-BA2ED8AF1EBB}"/>
              </a:ext>
            </a:extLst>
          </p:cNvPr>
          <p:cNvSpPr txBox="1"/>
          <p:nvPr/>
        </p:nvSpPr>
        <p:spPr>
          <a:xfrm>
            <a:off x="4709459" y="730024"/>
            <a:ext cx="2392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(</a:t>
            </a:r>
            <a:r>
              <a:rPr lang="en-US" altLang="zh-CN" sz="1600" i="1" dirty="0"/>
              <a:t>R</a:t>
            </a:r>
            <a:r>
              <a:rPr lang="en-US" altLang="zh-CN" sz="1600" baseline="-25000" dirty="0"/>
              <a:t>S</a:t>
            </a:r>
            <a:r>
              <a:rPr lang="en-US" altLang="zh-CN" sz="1600" dirty="0"/>
              <a:t> for an isotropic source)</a:t>
            </a:r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BF046ED-54ED-C343-19D0-9DCE69A4542C}"/>
              </a:ext>
            </a:extLst>
          </p:cNvPr>
          <p:cNvSpPr txBox="1"/>
          <p:nvPr/>
        </p:nvSpPr>
        <p:spPr>
          <a:xfrm>
            <a:off x="5354919" y="1798305"/>
            <a:ext cx="2732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Benchmarks:</a:t>
            </a:r>
            <a:b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table-top experiment.</a:t>
            </a:r>
            <a:b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10-meter radius in low-</a:t>
            </a:r>
            <a:r>
              <a:rPr lang="en-US" altLang="zh-CN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zh-CN" altLang="en-US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01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1E684A2-B815-3060-FFEB-79D331EF5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75" y="1007267"/>
            <a:ext cx="6353577" cy="5559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4C82243-2FB2-2DFA-BF2C-40D8213AEF8A}"/>
              </a:ext>
            </a:extLst>
          </p:cNvPr>
          <p:cNvSpPr txBox="1"/>
          <p:nvPr/>
        </p:nvSpPr>
        <p:spPr>
          <a:xfrm>
            <a:off x="442614" y="1033490"/>
            <a:ext cx="13933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A’ &amp;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period</a:t>
            </a:r>
            <a:b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CN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altLang="zh-CN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periods</a:t>
            </a:r>
            <a:b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CN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C1E58BF-B0FA-0A29-BEB7-57E71062A28C}"/>
                  </a:ext>
                </a:extLst>
              </p:cNvPr>
              <p:cNvSpPr txBox="1"/>
              <p:nvPr/>
            </p:nvSpPr>
            <p:spPr>
              <a:xfrm>
                <a:off x="268432" y="4784516"/>
                <a:ext cx="2460097" cy="1622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altLang="zh-CN" sz="1400" dirty="0"/>
                  <a:t>Coherent GWs from</a:t>
                </a:r>
                <a:br>
                  <a:rPr lang="en-US" altLang="zh-CN" sz="1400" dirty="0"/>
                </a:br>
                <a:r>
                  <a:rPr lang="en-US" altLang="zh-CN" sz="1400" dirty="0"/>
                  <a:t>NS, SR, PBHs, see</a:t>
                </a:r>
                <a:br>
                  <a:rPr lang="en-US" altLang="zh-CN" sz="1400" dirty="0"/>
                </a:br>
                <a:r>
                  <a:rPr lang="da-DK" altLang="zh-CN" sz="1100" dirty="0">
                    <a:solidFill>
                      <a:schemeClr val="accent6"/>
                    </a:solidFill>
                    <a:hlinkClick r:id="rId3"/>
                  </a:rPr>
                  <a:t>N.Aggarwal et al.,</a:t>
                </a:r>
                <a:br>
                  <a:rPr lang="da-DK" altLang="zh-CN" sz="1100" dirty="0">
                    <a:solidFill>
                      <a:schemeClr val="accent6"/>
                    </a:solidFill>
                    <a:hlinkClick r:id="rId3"/>
                  </a:rPr>
                </a:br>
                <a:r>
                  <a:rPr lang="da-DK" altLang="zh-CN" sz="1100" dirty="0">
                    <a:solidFill>
                      <a:schemeClr val="accent6"/>
                    </a:solidFill>
                    <a:hlinkClick r:id="rId3"/>
                  </a:rPr>
                  <a:t>Living Rev. Rel. 24, 4 (2021)</a:t>
                </a:r>
                <a:br>
                  <a:rPr lang="da-DK" altLang="zh-CN" sz="1100" dirty="0">
                    <a:solidFill>
                      <a:schemeClr val="accent6"/>
                    </a:solidFill>
                  </a:rPr>
                </a:br>
                <a:br>
                  <a:rPr lang="da-DK" altLang="zh-CN" sz="1100" dirty="0">
                    <a:solidFill>
                      <a:schemeClr val="accent6"/>
                    </a:solidFill>
                  </a:rPr>
                </a:br>
                <a:r>
                  <a:rPr lang="da-DK" altLang="zh-CN" sz="1400" dirty="0">
                    <a:solidFill>
                      <a:schemeClr val="tx1"/>
                    </a:solidFill>
                  </a:rPr>
                  <a:t>Inverse Gentsen</a:t>
                </a:r>
                <a:r>
                  <a:rPr lang="en-US" altLang="zh-CN" sz="1400" dirty="0" err="1">
                    <a:solidFill>
                      <a:schemeClr val="tx1"/>
                    </a:solidFill>
                  </a:rPr>
                  <a:t>sh</a:t>
                </a:r>
                <a:r>
                  <a:rPr lang="da-DK" altLang="zh-CN" sz="1400" dirty="0">
                    <a:solidFill>
                      <a:schemeClr val="tx1"/>
                    </a:solidFill>
                  </a:rPr>
                  <a:t>tein:</a:t>
                </a:r>
                <a:br>
                  <a:rPr lang="da-DK" altLang="zh-CN" sz="11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altLang="zh-CN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altLang="zh-CN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</m:t>
                      </m:r>
                      <m:d>
                        <m:dPr>
                          <m:ctrlPr>
                            <a:rPr lang="en-US" altLang="zh-CN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𝑓𝑜𝑟𝑚</m:t>
                          </m:r>
                          <m:r>
                            <a:rPr lang="en-US" altLang="zh-CN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𝑓𝑎𝑐𝑡𝑜𝑟</m:t>
                          </m:r>
                          <m:r>
                            <a:rPr lang="en-US" altLang="zh-CN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sSup>
                            <m:sSupPr>
                              <m:ctrlPr>
                                <a:rPr lang="en-US" altLang="zh-CN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.≥2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br>
                  <a:rPr lang="en-US" altLang="zh-CN" sz="11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r>
                  <a:rPr lang="en-US" altLang="zh-CN" sz="11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also see:</a:t>
                </a:r>
                <a:r>
                  <a:rPr lang="da-DK" altLang="zh-CN" sz="11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050" dirty="0">
                    <a:hlinkClick r:id="rId4"/>
                  </a:rPr>
                  <a:t>2305.00877</a:t>
                </a:r>
                <a:endParaRPr lang="zh-CN" alt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C1E58BF-B0FA-0A29-BEB7-57E71062A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32" y="4784516"/>
                <a:ext cx="2460097" cy="1622239"/>
              </a:xfrm>
              <a:prstGeom prst="rect">
                <a:avLst/>
              </a:prstGeom>
              <a:blipFill>
                <a:blip r:embed="rId5"/>
                <a:stretch>
                  <a:fillRect l="-743" t="-752" b="-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CF2FB2D-6DEF-04A6-52E1-D73349969164}"/>
              </a:ext>
            </a:extLst>
          </p:cNvPr>
          <p:cNvSpPr txBox="1"/>
          <p:nvPr/>
        </p:nvSpPr>
        <p:spPr>
          <a:xfrm>
            <a:off x="7150846" y="550440"/>
            <a:ext cx="11923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6"/>
              </a:rPr>
              <a:t>2310.06607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3729662-DC71-FD0A-31C8-75E478F43950}"/>
                  </a:ext>
                </a:extLst>
              </p:cNvPr>
              <p:cNvSpPr txBox="1"/>
              <p:nvPr/>
            </p:nvSpPr>
            <p:spPr>
              <a:xfrm>
                <a:off x="280037" y="3013501"/>
                <a:ext cx="17184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Max Freq. Reach:</a:t>
                </a:r>
                <a:br>
                  <a:rPr lang="en-US" altLang="zh-CN" sz="1600" dirty="0"/>
                </a:br>
                <a:r>
                  <a:rPr lang="en-US" altLang="zh-CN" sz="1600" dirty="0"/>
                  <a:t>cutoffs at:</a:t>
                </a:r>
              </a:p>
              <a:p>
                <a:r>
                  <a:rPr lang="en-US" altLang="zh-CN" sz="1600" dirty="0"/>
                  <a:t>*3</a:t>
                </a:r>
                <a:r>
                  <a:rPr lang="el-GR" altLang="zh-CN" sz="1600" dirty="0"/>
                  <a:t>σ</a:t>
                </a:r>
                <a:r>
                  <a:rPr lang="en-US" altLang="zh-CN" sz="1600" dirty="0"/>
                  <a:t> peak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zh-CN" sz="1600" dirty="0"/>
                  <a:t>,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3729662-DC71-FD0A-31C8-75E478F43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7" y="3013501"/>
                <a:ext cx="1718484" cy="830997"/>
              </a:xfrm>
              <a:prstGeom prst="rect">
                <a:avLst/>
              </a:prstGeom>
              <a:blipFill>
                <a:blip r:embed="rId7"/>
                <a:stretch>
                  <a:fillRect l="-2128" t="-2190" r="-709" b="-8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55F1EA3E-F7F7-46BF-6DAE-8F287803A2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011" y="3810084"/>
            <a:ext cx="1682839" cy="253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67ECDC1-D4FE-992B-7B16-F802259C9FE7}"/>
                  </a:ext>
                </a:extLst>
              </p:cNvPr>
              <p:cNvSpPr txBox="1"/>
              <p:nvPr/>
            </p:nvSpPr>
            <p:spPr>
              <a:xfrm>
                <a:off x="269752" y="4111611"/>
                <a:ext cx="1616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*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zh-CN" alt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𝑓𝑑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(10)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67ECDC1-D4FE-992B-7B16-F802259C9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52" y="4111611"/>
                <a:ext cx="1616661" cy="338554"/>
              </a:xfrm>
              <a:prstGeom prst="rect">
                <a:avLst/>
              </a:prstGeom>
              <a:blipFill>
                <a:blip r:embed="rId9"/>
                <a:stretch>
                  <a:fillRect l="-1887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34186E9-EAB8-772C-E507-0E62C55EFF48}"/>
              </a:ext>
            </a:extLst>
          </p:cNvPr>
          <p:cNvSpPr/>
          <p:nvPr/>
        </p:nvSpPr>
        <p:spPr>
          <a:xfrm>
            <a:off x="179294" y="2928471"/>
            <a:ext cx="1942353" cy="156583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D203C99-27FD-E1BD-B4DA-98C1B952BB47}"/>
              </a:ext>
            </a:extLst>
          </p:cNvPr>
          <p:cNvSpPr txBox="1"/>
          <p:nvPr/>
        </p:nvSpPr>
        <p:spPr>
          <a:xfrm>
            <a:off x="3609788" y="1697318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altLang="zh-CN" sz="12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altLang="zh-CN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Bq.,1m</a:t>
            </a:r>
            <a:endParaRPr lang="zh-CN" altLang="en-US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132C34-A32C-9ECA-37CA-98EDB2D49A27}"/>
              </a:ext>
            </a:extLst>
          </p:cNvPr>
          <p:cNvSpPr txBox="1"/>
          <p:nvPr/>
        </p:nvSpPr>
        <p:spPr>
          <a:xfrm>
            <a:off x="4485340" y="2339788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altLang="zh-CN" sz="12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altLang="zh-CN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1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Bq</a:t>
            </a:r>
            <a:r>
              <a:rPr lang="en-US" altLang="zh-CN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5m</a:t>
            </a:r>
            <a:endParaRPr lang="zh-CN" altLang="en-US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F7BB39C-9370-D0E5-4815-A0845DE9C2F8}"/>
              </a:ext>
            </a:extLst>
          </p:cNvPr>
          <p:cNvSpPr txBox="1"/>
          <p:nvPr/>
        </p:nvSpPr>
        <p:spPr>
          <a:xfrm>
            <a:off x="7746999" y="3924869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altLang="zh-CN" sz="12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altLang="zh-CN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1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Bq</a:t>
            </a:r>
            <a:r>
              <a:rPr lang="en-US" altLang="zh-CN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1m</a:t>
            </a:r>
            <a:endParaRPr lang="zh-CN" altLang="en-US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98581DD-7D29-A937-A7E9-5AD9E9DEC64B}"/>
              </a:ext>
            </a:extLst>
          </p:cNvPr>
          <p:cNvSpPr txBox="1"/>
          <p:nvPr/>
        </p:nvSpPr>
        <p:spPr>
          <a:xfrm>
            <a:off x="6672588" y="4225019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altLang="zh-CN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altLang="zh-CN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Bq</a:t>
            </a:r>
            <a:r>
              <a:rPr lang="en-US" altLang="zh-CN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10m</a:t>
            </a:r>
            <a:endParaRPr lang="zh-CN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608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2FCDA4-A052-267F-A0C6-DCB3EC06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38" y="59407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Take-home message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221D1A-9FF7-F28A-E8F4-394CD2EEE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1687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A conceptual layout for a stationary </a:t>
            </a:r>
            <a:r>
              <a:rPr lang="en-US" altLang="zh-CN" sz="2400" dirty="0" err="1"/>
              <a:t>Mössbauer</a:t>
            </a:r>
            <a:r>
              <a:rPr lang="en-US" altLang="zh-CN" sz="2400" dirty="0"/>
              <a:t> measurement for GWs: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4048F19-A50E-373A-36EE-3D7635A7E8D0}"/>
              </a:ext>
            </a:extLst>
          </p:cNvPr>
          <p:cNvSpPr txBox="1"/>
          <p:nvPr/>
        </p:nvSpPr>
        <p:spPr>
          <a:xfrm>
            <a:off x="1255059" y="3003194"/>
            <a:ext cx="71325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*Measure the spatial peak shift instead of peak width.</a:t>
            </a:r>
            <a:br>
              <a:rPr lang="en-US" altLang="zh-CN" dirty="0"/>
            </a:br>
            <a:r>
              <a:rPr lang="en-US" altLang="zh-CN" dirty="0"/>
              <a:t>*A relatively small-scale setup (meter – 10 meter).</a:t>
            </a:r>
          </a:p>
          <a:p>
            <a:r>
              <a:rPr lang="en-US" altLang="zh-CN" dirty="0"/>
              <a:t>*</a:t>
            </a:r>
            <a:r>
              <a:rPr lang="en-US" altLang="zh-CN" baseline="30000" dirty="0"/>
              <a:t>109</a:t>
            </a:r>
            <a:r>
              <a:rPr lang="en-US" altLang="zh-CN" dirty="0"/>
              <a:t>Ag gives 10</a:t>
            </a:r>
            <a:r>
              <a:rPr lang="en-US" altLang="zh-CN" baseline="30000" dirty="0"/>
              <a:t>-22</a:t>
            </a:r>
            <a:r>
              <a:rPr lang="en-US" altLang="zh-CN" dirty="0"/>
              <a:t> sensitivity, has long lifetime. </a:t>
            </a:r>
          </a:p>
          <a:p>
            <a:r>
              <a:rPr lang="en-US" altLang="zh-CN" dirty="0"/>
              <a:t>*Encouraging forecast for </a:t>
            </a:r>
            <a:r>
              <a:rPr lang="en-US" altLang="zh-CN" i="1" dirty="0" err="1"/>
              <a:t>f</a:t>
            </a:r>
            <a:r>
              <a:rPr lang="en-US" altLang="zh-CN" baseline="-25000" dirty="0" err="1"/>
              <a:t>GW</a:t>
            </a:r>
            <a:r>
              <a:rPr lang="en-US" altLang="zh-CN" dirty="0"/>
              <a:t> &gt; kHz, a multiband search alternative.</a:t>
            </a:r>
            <a:br>
              <a:rPr lang="en-US" altLang="zh-CN" dirty="0"/>
            </a:br>
            <a:r>
              <a:rPr lang="en-US" altLang="zh-CN" dirty="0"/>
              <a:t>*Overall Sensitivity scales as sqrt of the effective </a:t>
            </a:r>
            <a:r>
              <a:rPr lang="en-US" altLang="zh-CN" dirty="0" err="1"/>
              <a:t>M</a:t>
            </a:r>
            <a:r>
              <a:rPr lang="en-US" altLang="zh-CN" sz="1800" dirty="0" err="1"/>
              <a:t>ö</a:t>
            </a:r>
            <a:r>
              <a:rPr lang="en-US" altLang="zh-CN" dirty="0" err="1"/>
              <a:t>ssbauer</a:t>
            </a:r>
            <a:r>
              <a:rPr lang="en-US" altLang="zh-CN" dirty="0"/>
              <a:t> width.</a:t>
            </a:r>
            <a:br>
              <a:rPr lang="en-US" altLang="zh-CN" dirty="0"/>
            </a:br>
            <a:r>
              <a:rPr lang="en-US" altLang="zh-CN" dirty="0"/>
              <a:t>*Significant improvement in low-g, or any other way to enhance detectors’</a:t>
            </a:r>
            <a:br>
              <a:rPr lang="en-US" altLang="zh-CN" dirty="0"/>
            </a:br>
            <a:r>
              <a:rPr lang="en-US" altLang="zh-CN" dirty="0"/>
              <a:t>     angular coverage, e.g. beam focusing, Laue lens, etc.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A9583F-D9D7-E73B-5FDB-A68822FB16F6}"/>
              </a:ext>
            </a:extLst>
          </p:cNvPr>
          <p:cNvSpPr txBox="1"/>
          <p:nvPr/>
        </p:nvSpPr>
        <p:spPr>
          <a:xfrm>
            <a:off x="7323044" y="1615580"/>
            <a:ext cx="11923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2"/>
              </a:rPr>
              <a:t>2310.06607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7490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5020A-4FD4-F1B3-35FF-CF151B96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err="1"/>
              <a:t>Mössbauer</a:t>
            </a:r>
            <a:r>
              <a:rPr lang="en-US" altLang="zh-CN" sz="4400" dirty="0"/>
              <a:t> effect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884395-BEA4-F92D-55B2-B22AEFB83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Recoil-less emission and</a:t>
            </a:r>
            <a:r>
              <a:rPr lang="zh-CN" altLang="en-US" sz="2400" dirty="0"/>
              <a:t> </a:t>
            </a:r>
            <a:r>
              <a:rPr lang="en-US" altLang="zh-CN" sz="2400" dirty="0"/>
              <a:t>resonant </a:t>
            </a:r>
            <a:br>
              <a:rPr lang="en-US" altLang="zh-CN" sz="2400" dirty="0"/>
            </a:br>
            <a:r>
              <a:rPr lang="en-US" altLang="zh-CN" sz="2400" dirty="0"/>
              <a:t>absorption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nuclear transition photons. </a:t>
            </a:r>
          </a:p>
          <a:p>
            <a:r>
              <a:rPr lang="en-US" altLang="zh-CN" sz="2400" dirty="0"/>
              <a:t>W/O phonon excitations, the recoil is extremely small (against the entire lattice + other shifts)</a:t>
            </a:r>
          </a:p>
          <a:p>
            <a:r>
              <a:rPr lang="en-US" altLang="zh-CN" sz="2400" dirty="0"/>
              <a:t>Resonance is sensitive to a tiny photon energy variation.</a:t>
            </a:r>
          </a:p>
        </p:txBody>
      </p:sp>
      <p:pic>
        <p:nvPicPr>
          <p:cNvPr id="1026" name="Picture 2" descr="Rudolf Ludwig Mössbauer.">
            <a:extLst>
              <a:ext uri="{FF2B5EF4-FFF2-40B4-BE49-F238E27FC236}">
                <a16:creationId xmlns:a16="http://schemas.microsoft.com/office/drawing/2014/main" id="{C5120A74-4A79-026D-5344-E04FFDFC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03" y="700273"/>
            <a:ext cx="2134147" cy="16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B4C3E44-839E-C638-C745-562B98923046}"/>
              </a:ext>
            </a:extLst>
          </p:cNvPr>
          <p:cNvSpPr txBox="1"/>
          <p:nvPr/>
        </p:nvSpPr>
        <p:spPr>
          <a:xfrm>
            <a:off x="5615529" y="124659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1961</a:t>
            </a:r>
            <a:endParaRPr lang="zh-CN" altLang="en-US" b="1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87B0F8EA-0771-7C10-EF8C-A411B3CFF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761" y="1246595"/>
            <a:ext cx="333326" cy="370362"/>
          </a:xfrm>
          <a:prstGeom prst="rect">
            <a:avLst/>
          </a:prstGeom>
        </p:spPr>
      </p:pic>
      <p:pic>
        <p:nvPicPr>
          <p:cNvPr id="17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B39F17DD-1355-95C9-929A-5EA5CC65AA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0" y="3943915"/>
            <a:ext cx="3396564" cy="259677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28A94A2-D702-9C3D-3AAD-76B9D0FF1471}"/>
              </a:ext>
            </a:extLst>
          </p:cNvPr>
          <p:cNvSpPr txBox="1"/>
          <p:nvPr/>
        </p:nvSpPr>
        <p:spPr>
          <a:xfrm>
            <a:off x="4113381" y="4098322"/>
            <a:ext cx="4850943" cy="1477328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Frequency peaks with recoil-less (natural) width</a:t>
            </a:r>
            <a:br>
              <a:rPr lang="en-US" altLang="zh-CN" dirty="0"/>
            </a:br>
            <a:r>
              <a:rPr lang="el-GR" altLang="zh-CN" dirty="0"/>
              <a:t>Γ</a:t>
            </a:r>
            <a:r>
              <a:rPr lang="en-US" altLang="zh-CN" dirty="0"/>
              <a:t> are separated by suppressed shifts (collective </a:t>
            </a:r>
            <a:br>
              <a:rPr lang="en-US" altLang="zh-CN" dirty="0"/>
            </a:br>
            <a:r>
              <a:rPr lang="en-US" altLang="zh-CN" dirty="0"/>
              <a:t>recoils, Doppler shifts, energy level differences)</a:t>
            </a:r>
            <a:br>
              <a:rPr lang="en-US" altLang="zh-CN" dirty="0"/>
            </a:br>
            <a:r>
              <a:rPr lang="en-US" altLang="zh-CN" dirty="0"/>
              <a:t>E</a:t>
            </a:r>
            <a:r>
              <a:rPr lang="en-US" altLang="zh-CN" baseline="-25000" dirty="0"/>
              <a:t>R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The separation 2*E</a:t>
            </a:r>
            <a:r>
              <a:rPr lang="en-US" altLang="zh-CN" baseline="-25000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compensated for by </a:t>
            </a:r>
            <a:br>
              <a:rPr lang="en-US" altLang="zh-CN" dirty="0"/>
            </a:br>
            <a:r>
              <a:rPr lang="en-US" altLang="zh-CN" dirty="0"/>
              <a:t>a manually introduced shift to achieve resonance.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C443552-A13F-1FBA-9AE2-614119FFF442}"/>
              </a:ext>
            </a:extLst>
          </p:cNvPr>
          <p:cNvSpPr txBox="1"/>
          <p:nvPr/>
        </p:nvSpPr>
        <p:spPr>
          <a:xfrm>
            <a:off x="4462967" y="5923621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E</a:t>
            </a:r>
            <a:r>
              <a:rPr lang="el-GR" altLang="zh-CN" baseline="-25000" dirty="0"/>
              <a:t>γ</a:t>
            </a:r>
            <a:r>
              <a:rPr lang="en-US" altLang="zh-CN" baseline="-25000" dirty="0"/>
              <a:t> </a:t>
            </a:r>
            <a:r>
              <a:rPr lang="en-US" altLang="zh-CN" dirty="0"/>
              <a:t>Sensitivity:   </a:t>
            </a:r>
            <a:endParaRPr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919A55D-CE9A-4FEF-59F3-06EEEECC84B9}"/>
              </a:ext>
            </a:extLst>
          </p:cNvPr>
          <p:cNvGrpSpPr/>
          <p:nvPr/>
        </p:nvGrpSpPr>
        <p:grpSpPr>
          <a:xfrm>
            <a:off x="5900774" y="5820218"/>
            <a:ext cx="1276155" cy="1077218"/>
            <a:chOff x="5919772" y="5713817"/>
            <a:chExt cx="1276155" cy="1077218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6B5F9A1-CE18-1D7A-6DCF-DE0CBB95C2C8}"/>
                </a:ext>
              </a:extLst>
            </p:cNvPr>
            <p:cNvSpPr txBox="1"/>
            <p:nvPr/>
          </p:nvSpPr>
          <p:spPr>
            <a:xfrm>
              <a:off x="5919772" y="5713817"/>
              <a:ext cx="61908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aseline="30000" dirty="0"/>
                <a:t>   57</a:t>
              </a:r>
              <a:r>
                <a:rPr lang="en-US" altLang="zh-CN" sz="1600" dirty="0"/>
                <a:t>Fe</a:t>
              </a:r>
              <a:br>
                <a:rPr lang="en-US" altLang="zh-CN" sz="1600" dirty="0"/>
              </a:br>
              <a:r>
                <a:rPr lang="en-US" altLang="zh-CN" sz="1600" dirty="0"/>
                <a:t>  </a:t>
              </a:r>
              <a:r>
                <a:rPr lang="en-US" altLang="zh-CN" sz="1600" baseline="30000" dirty="0"/>
                <a:t>65</a:t>
              </a:r>
              <a:r>
                <a:rPr lang="en-US" altLang="zh-CN" sz="1600" dirty="0"/>
                <a:t>Zn</a:t>
              </a:r>
              <a:br>
                <a:rPr lang="en-US" altLang="zh-CN" sz="1600" dirty="0"/>
              </a:br>
              <a:r>
                <a:rPr lang="en-US" altLang="zh-CN" sz="1600" baseline="30000" dirty="0"/>
                <a:t>109</a:t>
              </a:r>
              <a:r>
                <a:rPr lang="en-US" altLang="zh-CN" sz="1600" dirty="0"/>
                <a:t>Ag</a:t>
              </a:r>
              <a:br>
                <a:rPr lang="en-US" altLang="zh-CN" sz="1600" dirty="0"/>
              </a:br>
              <a:endParaRPr lang="zh-CN" altLang="en-US" sz="1600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33939A0-0574-A417-737D-08946BEA3638}"/>
                </a:ext>
              </a:extLst>
            </p:cNvPr>
            <p:cNvSpPr txBox="1"/>
            <p:nvPr/>
          </p:nvSpPr>
          <p:spPr>
            <a:xfrm>
              <a:off x="6443798" y="5713817"/>
              <a:ext cx="7521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~ 10</a:t>
              </a:r>
              <a:r>
                <a:rPr lang="en-US" altLang="zh-CN" sz="1600" baseline="30000" dirty="0"/>
                <a:t>-13 </a:t>
              </a:r>
            </a:p>
            <a:p>
              <a:r>
                <a:rPr lang="en-US" altLang="zh-CN" sz="1600" dirty="0"/>
                <a:t>~ 10</a:t>
              </a:r>
              <a:r>
                <a:rPr lang="en-US" altLang="zh-CN" sz="1600" baseline="30000" dirty="0"/>
                <a:t>-15</a:t>
              </a:r>
            </a:p>
            <a:p>
              <a:r>
                <a:rPr lang="en-US" altLang="zh-CN" sz="1600" dirty="0"/>
                <a:t>~ 10</a:t>
              </a:r>
              <a:r>
                <a:rPr lang="en-US" altLang="zh-CN" sz="1600" baseline="30000" dirty="0"/>
                <a:t>-22</a:t>
              </a:r>
              <a:endParaRPr lang="zh-CN" altLang="en-US" sz="1600" baseline="30000" dirty="0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ED5CC95F-C3FD-D281-24A2-19813E4B7D8F}"/>
              </a:ext>
            </a:extLst>
          </p:cNvPr>
          <p:cNvSpPr txBox="1"/>
          <p:nvPr/>
        </p:nvSpPr>
        <p:spPr>
          <a:xfrm>
            <a:off x="6800864" y="6492874"/>
            <a:ext cx="1271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+ many others.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B7BB75E-385E-1739-204D-8A36B1579621}"/>
              </a:ext>
            </a:extLst>
          </p:cNvPr>
          <p:cNvSpPr txBox="1"/>
          <p:nvPr/>
        </p:nvSpPr>
        <p:spPr>
          <a:xfrm>
            <a:off x="7146869" y="5800510"/>
            <a:ext cx="1173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(mostly used)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245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722718-A1EC-1D1B-1460-665D648D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early role in relativity test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11EB8A-139D-E72B-61CE-D93709532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35" y="1469066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Mossbauer effect can sense the gravitational redshift.</a:t>
            </a:r>
            <a:endParaRPr lang="zh-CN" altLang="en-US" sz="24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390C8E0-FE49-704F-4781-15D13554A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65" y="1956714"/>
            <a:ext cx="3224217" cy="351418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574A119-DB69-8615-CA28-766511043367}"/>
              </a:ext>
            </a:extLst>
          </p:cNvPr>
          <p:cNvSpPr txBox="1"/>
          <p:nvPr/>
        </p:nvSpPr>
        <p:spPr>
          <a:xfrm>
            <a:off x="628650" y="556765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000000"/>
                </a:solidFill>
                <a:effectLst/>
              </a:rPr>
              <a:t>Pound, </a:t>
            </a:r>
            <a:r>
              <a:rPr lang="en-US" altLang="zh-CN" sz="1600" b="0" i="0" dirty="0" err="1">
                <a:solidFill>
                  <a:srgbClr val="000000"/>
                </a:solidFill>
                <a:effectLst/>
              </a:rPr>
              <a:t>Rebka</a:t>
            </a:r>
            <a:r>
              <a:rPr lang="en-US" altLang="zh-CN" sz="1600" b="0" i="0" dirty="0">
                <a:solidFill>
                  <a:srgbClr val="000000"/>
                </a:solidFill>
                <a:effectLst/>
              </a:rPr>
              <a:t> &amp; Snyder (1960-1965)</a:t>
            </a:r>
            <a:endParaRPr lang="en-CN" altLang="zh-CN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58CFB3E-2FE7-7B40-7FA5-83BDFFE4292E}"/>
                  </a:ext>
                </a:extLst>
              </p:cNvPr>
              <p:cNvSpPr txBox="1"/>
              <p:nvPr/>
            </p:nvSpPr>
            <p:spPr>
              <a:xfrm>
                <a:off x="-92015" y="5834527"/>
                <a:ext cx="4572000" cy="525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b="0" i="0" dirty="0">
                    <a:effectLst/>
                    <a:latin typeface="Arial" panose="020B0604020202020204" pitchFamily="34" charset="0"/>
                  </a:rPr>
                  <a:t>Observation of a height-induced</a:t>
                </a:r>
                <a:br>
                  <a:rPr lang="en-US" altLang="zh-CN" sz="1400" b="0" i="0" dirty="0">
                    <a:effectLst/>
                    <a:latin typeface="Arial" panose="020B0604020202020204" pitchFamily="34" charset="0"/>
                  </a:rPr>
                </a:br>
                <a:r>
                  <a:rPr lang="en-US" altLang="zh-CN" sz="1400" b="0" i="0" dirty="0"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𝑔h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~4.905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en-US" altLang="zh-CN" sz="1400" b="0" i="0" dirty="0">
                    <a:effectLst/>
                    <a:latin typeface="Arial" panose="020B0604020202020204" pitchFamily="34" charset="0"/>
                  </a:rPr>
                  <a:t> frequency shift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58CFB3E-2FE7-7B40-7FA5-83BDFFE42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015" y="5834527"/>
                <a:ext cx="4572000" cy="525593"/>
              </a:xfrm>
              <a:prstGeom prst="rect">
                <a:avLst/>
              </a:prstGeom>
              <a:blipFill>
                <a:blip r:embed="rId3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73A04B0A-AC46-8903-AFE0-A306CC8BF024}"/>
              </a:ext>
            </a:extLst>
          </p:cNvPr>
          <p:cNvSpPr txBox="1"/>
          <p:nvPr/>
        </p:nvSpPr>
        <p:spPr>
          <a:xfrm>
            <a:off x="4027311" y="1970739"/>
            <a:ext cx="4817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Also see: frequency shift due to acceleration</a:t>
            </a:r>
            <a:br>
              <a:rPr lang="en-US" altLang="zh-CN" sz="1400" dirty="0"/>
            </a:br>
            <a:r>
              <a:rPr lang="en-US" altLang="zh-CN" sz="1400" dirty="0"/>
              <a:t>H.J. </a:t>
            </a:r>
            <a:r>
              <a:rPr lang="en-US" altLang="zh-CN" sz="1400" b="0" i="0" dirty="0">
                <a:effectLst/>
                <a:latin typeface="Arial" panose="020B0604020202020204" pitchFamily="34" charset="0"/>
              </a:rPr>
              <a:t>Hay, J. P. Schiffer, T. E. </a:t>
            </a:r>
            <a:r>
              <a:rPr lang="en-US" altLang="zh-CN" sz="1400" b="0" i="0" dirty="0" err="1">
                <a:effectLst/>
                <a:latin typeface="Arial" panose="020B0604020202020204" pitchFamily="34" charset="0"/>
              </a:rPr>
              <a:t>Cranshaw</a:t>
            </a:r>
            <a:r>
              <a:rPr lang="en-US" altLang="zh-CN" sz="1400" b="0" i="0" dirty="0">
                <a:effectLst/>
                <a:latin typeface="Arial" panose="020B0604020202020204" pitchFamily="34" charset="0"/>
              </a:rPr>
              <a:t>, and P. A. </a:t>
            </a:r>
            <a:r>
              <a:rPr lang="en-US" altLang="zh-CN" sz="1400" b="0" i="0" dirty="0" err="1">
                <a:effectLst/>
                <a:latin typeface="Arial" panose="020B0604020202020204" pitchFamily="34" charset="0"/>
              </a:rPr>
              <a:t>Egelstaff</a:t>
            </a:r>
            <a:r>
              <a:rPr lang="en-US" altLang="zh-CN" sz="1400" b="0" i="0" dirty="0">
                <a:effectLst/>
                <a:latin typeface="Arial" panose="020B0604020202020204" pitchFamily="34" charset="0"/>
              </a:rPr>
              <a:t>, </a:t>
            </a:r>
            <a:br>
              <a:rPr lang="en-US" altLang="zh-CN" sz="1400" b="0" i="0" dirty="0">
                <a:effectLst/>
                <a:latin typeface="Arial" panose="020B0604020202020204" pitchFamily="34" charset="0"/>
              </a:rPr>
            </a:br>
            <a:r>
              <a:rPr lang="en-US" altLang="zh-CN" sz="1600" b="0" i="0" dirty="0">
                <a:effectLst/>
                <a:latin typeface="Arial" panose="020B0604020202020204" pitchFamily="34" charset="0"/>
              </a:rPr>
              <a:t>(</a:t>
            </a:r>
            <a:r>
              <a:rPr lang="en-US" altLang="zh-CN" sz="1400" b="0" i="0" dirty="0">
                <a:effectLst/>
                <a:latin typeface="Arial" panose="020B0604020202020204" pitchFamily="34" charset="0"/>
              </a:rPr>
              <a:t>Atomic Energy Research Establishment,1960</a:t>
            </a:r>
            <a:r>
              <a:rPr lang="en-US" altLang="zh-CN" sz="1600" b="0" i="0" dirty="0">
                <a:effectLst/>
                <a:latin typeface="Arial" panose="020B0604020202020204" pitchFamily="34" charset="0"/>
              </a:rPr>
              <a:t>)</a:t>
            </a:r>
            <a:endParaRPr lang="zh-CN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8E90A2-E4B5-9263-B801-6E3B7AE59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429" y="2991500"/>
            <a:ext cx="4150906" cy="336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53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E6295-9CA1-340B-71E4-BA4CF57D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76" y="38237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 err="1"/>
              <a:t>Mössbauer</a:t>
            </a:r>
            <a:r>
              <a:rPr lang="en-US" altLang="zh-CN" sz="4000" dirty="0"/>
              <a:t> for GW?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A94EEF-53DC-29B1-AA51-BC88C4885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53" y="158408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Many have thought about it, no doubt…</a:t>
            </a:r>
          </a:p>
          <a:p>
            <a:r>
              <a:rPr lang="en-US" altLang="zh-CN" sz="2000" dirty="0"/>
              <a:t>Photon frequency varies when it propagates</a:t>
            </a:r>
            <a:br>
              <a:rPr lang="en-US" altLang="zh-CN" sz="2000" dirty="0"/>
            </a:br>
            <a:r>
              <a:rPr lang="en-US" altLang="zh-CN" sz="2000" dirty="0"/>
              <a:t>in an un-even space-time background.</a:t>
            </a:r>
          </a:p>
          <a:p>
            <a:r>
              <a:rPr lang="en-US" altLang="zh-CN" sz="2000" dirty="0" err="1"/>
              <a:t>Mössbauer</a:t>
            </a:r>
            <a:r>
              <a:rPr lang="en-US" altLang="zh-CN" sz="2000" dirty="0"/>
              <a:t> gave way to clock-based </a:t>
            </a:r>
            <a:r>
              <a:rPr lang="en-US" altLang="zh-CN" sz="2000" dirty="0" err="1"/>
              <a:t>experi</a:t>
            </a:r>
            <a:r>
              <a:rPr lang="en-US" altLang="zh-CN" sz="2000" dirty="0"/>
              <a:t>-</a:t>
            </a:r>
            <a:br>
              <a:rPr lang="en-US" altLang="zh-CN" sz="2000" dirty="0"/>
            </a:br>
            <a:r>
              <a:rPr lang="en-US" altLang="zh-CN" sz="2000" dirty="0" err="1"/>
              <a:t>ments</a:t>
            </a:r>
            <a:r>
              <a:rPr lang="en-US" altLang="zh-CN" sz="2000" dirty="0"/>
              <a:t> in later tests of gravity. </a:t>
            </a:r>
          </a:p>
          <a:p>
            <a:r>
              <a:rPr lang="en-US" altLang="zh-CN" sz="2000" b="1" dirty="0"/>
              <a:t>Issues with line-shifts</a:t>
            </a:r>
            <a:r>
              <a:rPr lang="en-US" altLang="zh-CN" sz="2000" dirty="0"/>
              <a:t>. </a:t>
            </a:r>
            <a:br>
              <a:rPr lang="en-US" altLang="zh-CN" sz="2000" dirty="0"/>
            </a:br>
            <a:endParaRPr lang="zh-CN" altLang="en-US" sz="2000" dirty="0"/>
          </a:p>
        </p:txBody>
      </p:sp>
      <p:pic>
        <p:nvPicPr>
          <p:cNvPr id="6" name="图片 5">
            <a:hlinkClick r:id="rId2"/>
            <a:extLst>
              <a:ext uri="{FF2B5EF4-FFF2-40B4-BE49-F238E27FC236}">
                <a16:creationId xmlns:a16="http://schemas.microsoft.com/office/drawing/2014/main" id="{87DABFFF-965F-5767-8B72-7E404381D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065" y="321138"/>
            <a:ext cx="3689661" cy="230603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F8D6EE0-F6F4-A98E-4D90-B93D1B43B75F}"/>
              </a:ext>
            </a:extLst>
          </p:cNvPr>
          <p:cNvSpPr txBox="1"/>
          <p:nvPr/>
        </p:nvSpPr>
        <p:spPr>
          <a:xfrm>
            <a:off x="3692957" y="3047269"/>
            <a:ext cx="180867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See</a:t>
            </a:r>
            <a:r>
              <a:rPr lang="en-US" altLang="zh-CN" dirty="0"/>
              <a:t> </a:t>
            </a:r>
            <a:r>
              <a:rPr lang="en-US" altLang="zh-CN" sz="1400" dirty="0">
                <a:hlinkClick r:id="rId4"/>
              </a:rPr>
              <a:t>K. </a:t>
            </a:r>
            <a:r>
              <a:rPr lang="en-US" altLang="zh-CN" sz="1400" dirty="0" err="1">
                <a:hlinkClick r:id="rId4"/>
              </a:rPr>
              <a:t>Hentschel</a:t>
            </a:r>
            <a:r>
              <a:rPr lang="en-US" altLang="zh-CN" sz="1400" dirty="0">
                <a:hlinkClick r:id="rId4"/>
              </a:rPr>
              <a:t>, </a:t>
            </a:r>
            <a:br>
              <a:rPr lang="en-US" altLang="zh-CN" sz="1400" dirty="0">
                <a:hlinkClick r:id="rId4"/>
              </a:rPr>
            </a:br>
            <a:r>
              <a:rPr lang="en-US" altLang="zh-CN" sz="1400" i="1" dirty="0">
                <a:hlinkClick r:id="rId4"/>
              </a:rPr>
              <a:t>Annals of Science</a:t>
            </a:r>
            <a:r>
              <a:rPr lang="en-US" altLang="zh-CN" sz="1400" dirty="0">
                <a:hlinkClick r:id="rId4"/>
              </a:rPr>
              <a:t> 53, </a:t>
            </a:r>
            <a:br>
              <a:rPr lang="en-US" altLang="zh-CN" sz="1400" dirty="0">
                <a:hlinkClick r:id="rId4"/>
              </a:rPr>
            </a:br>
            <a:r>
              <a:rPr lang="en-US" altLang="zh-CN" sz="1400" dirty="0">
                <a:hlinkClick r:id="rId4"/>
              </a:rPr>
              <a:t>269–295 (1996)</a:t>
            </a:r>
            <a:endParaRPr lang="zh-CN" altLang="en-US" sz="1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711AB8-1C51-F8CD-31DA-B4379E30C8A9}"/>
              </a:ext>
            </a:extLst>
          </p:cNvPr>
          <p:cNvSpPr txBox="1"/>
          <p:nvPr/>
        </p:nvSpPr>
        <p:spPr>
          <a:xfrm>
            <a:off x="446777" y="4083170"/>
            <a:ext cx="214719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A cryogenic </a:t>
            </a:r>
            <a:r>
              <a:rPr lang="en-US" altLang="zh-CN" sz="1400" baseline="30000" dirty="0"/>
              <a:t>65</a:t>
            </a:r>
            <a:r>
              <a:rPr lang="en-US" altLang="zh-CN" sz="1400" dirty="0"/>
              <a:t>Zn measure-</a:t>
            </a:r>
            <a:br>
              <a:rPr lang="en-US" altLang="zh-CN" sz="1400" dirty="0"/>
            </a:br>
            <a:r>
              <a:rPr lang="en-US" altLang="zh-CN" sz="1400" dirty="0" err="1"/>
              <a:t>ment</a:t>
            </a:r>
            <a:r>
              <a:rPr lang="en-US" altLang="zh-CN" sz="1400" dirty="0"/>
              <a:t> of the local </a:t>
            </a:r>
            <a:r>
              <a:rPr lang="en-US" altLang="zh-CN" sz="1400" i="1" dirty="0"/>
              <a:t>g</a:t>
            </a:r>
            <a:r>
              <a:rPr lang="en-US" altLang="zh-CN" sz="1400" dirty="0"/>
              <a:t>-value </a:t>
            </a:r>
            <a:br>
              <a:rPr lang="en-US" altLang="zh-CN" dirty="0"/>
            </a:br>
            <a:r>
              <a:rPr lang="en-US" altLang="zh-CN" sz="1400" dirty="0">
                <a:hlinkClick r:id="rId5"/>
              </a:rPr>
              <a:t>(</a:t>
            </a:r>
            <a:r>
              <a:rPr lang="en-US" altLang="zh-CN" sz="1400" dirty="0" err="1">
                <a:hlinkClick r:id="rId5"/>
              </a:rPr>
              <a:t>Potzel</a:t>
            </a:r>
            <a:r>
              <a:rPr lang="en-US" altLang="zh-CN" sz="1400" dirty="0">
                <a:hlinkClick r:id="rId5"/>
              </a:rPr>
              <a:t> et.al. 1992)</a:t>
            </a:r>
            <a:endParaRPr lang="en-US" altLang="zh-CN" sz="1400" dirty="0"/>
          </a:p>
          <a:p>
            <a:br>
              <a:rPr lang="en-US" altLang="zh-CN" dirty="0"/>
            </a:br>
            <a:r>
              <a:rPr lang="en-US" altLang="zh-CN" sz="1400" dirty="0"/>
              <a:t>Differential measurement </a:t>
            </a:r>
            <a:br>
              <a:rPr lang="en-US" altLang="zh-CN" sz="1400" dirty="0"/>
            </a:br>
            <a:r>
              <a:rPr lang="en-US" altLang="zh-CN" sz="1400" dirty="0"/>
              <a:t>of the resonance with a </a:t>
            </a:r>
            <a:br>
              <a:rPr lang="en-US" altLang="zh-CN" sz="1400" dirty="0"/>
            </a:br>
            <a:r>
              <a:rPr lang="en-US" altLang="zh-CN" sz="1400" dirty="0"/>
              <a:t>sinusoidal oscillator</a:t>
            </a:r>
            <a:br>
              <a:rPr lang="en-US" altLang="zh-CN" sz="1400" dirty="0"/>
            </a:br>
            <a:br>
              <a:rPr lang="en-US" altLang="zh-CN" sz="1400" dirty="0"/>
            </a:br>
            <a:r>
              <a:rPr lang="en-US" altLang="zh-CN" sz="1400" dirty="0"/>
              <a:t>* resonance is achieved</a:t>
            </a:r>
            <a:br>
              <a:rPr lang="en-US" altLang="zh-CN" sz="1400" dirty="0"/>
            </a:br>
            <a:r>
              <a:rPr lang="en-US" altLang="zh-CN" sz="1400" dirty="0"/>
              <a:t>* g-value is off, </a:t>
            </a:r>
            <a:r>
              <a:rPr lang="en-US" altLang="zh-CN" sz="1400" dirty="0" err="1"/>
              <a:t>possibilly</a:t>
            </a:r>
            <a:r>
              <a:rPr lang="en-US" altLang="zh-CN" sz="1400" dirty="0"/>
              <a:t> </a:t>
            </a:r>
            <a:br>
              <a:rPr lang="en-US" altLang="zh-CN" sz="1400" dirty="0"/>
            </a:br>
            <a:r>
              <a:rPr lang="en-US" altLang="zh-CN" sz="1400" dirty="0"/>
              <a:t>  due to various line-shifts.</a:t>
            </a:r>
            <a:endParaRPr lang="zh-CN" altLang="en-US" dirty="0"/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A1E524AC-AFC6-B8DD-1A76-3CE7C18158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782" y="4083170"/>
            <a:ext cx="3032847" cy="2672086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D9A13BF-7868-915C-6AF1-F1266715D9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9755" y="2310876"/>
            <a:ext cx="3688228" cy="1343736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A901393-3B52-BC26-09FE-5BE03623C8FF}"/>
              </a:ext>
            </a:extLst>
          </p:cNvPr>
          <p:cNvCxnSpPr>
            <a:cxnSpLocks/>
          </p:cNvCxnSpPr>
          <p:nvPr/>
        </p:nvCxnSpPr>
        <p:spPr>
          <a:xfrm>
            <a:off x="5808873" y="3520141"/>
            <a:ext cx="3029992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DD9440E-89F1-9BCB-C7CA-0636B3DAD00A}"/>
              </a:ext>
            </a:extLst>
          </p:cNvPr>
          <p:cNvCxnSpPr>
            <a:cxnSpLocks/>
          </p:cNvCxnSpPr>
          <p:nvPr/>
        </p:nvCxnSpPr>
        <p:spPr>
          <a:xfrm>
            <a:off x="5582361" y="3654612"/>
            <a:ext cx="232451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箭头: 左弧形 20">
            <a:extLst>
              <a:ext uri="{FF2B5EF4-FFF2-40B4-BE49-F238E27FC236}">
                <a16:creationId xmlns:a16="http://schemas.microsoft.com/office/drawing/2014/main" id="{E77DE8E6-65D4-6E1E-CDED-8E911DF55CB0}"/>
              </a:ext>
            </a:extLst>
          </p:cNvPr>
          <p:cNvSpPr/>
          <p:nvPr/>
        </p:nvSpPr>
        <p:spPr>
          <a:xfrm rot="20578877">
            <a:off x="3474029" y="3287059"/>
            <a:ext cx="208110" cy="283883"/>
          </a:xfrm>
          <a:prstGeom prst="curved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F2D9D69-92AE-7747-F9AE-C83D2BC60B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4897" y="3937872"/>
            <a:ext cx="1562693" cy="267208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02729F1-EBA9-C30D-D013-8A40A0D2157F}"/>
              </a:ext>
            </a:extLst>
          </p:cNvPr>
          <p:cNvSpPr txBox="1"/>
          <p:nvPr/>
        </p:nvSpPr>
        <p:spPr>
          <a:xfrm>
            <a:off x="6997974" y="4653347"/>
            <a:ext cx="202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“such solid-state effects might be difficult 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zh-CN" sz="12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zh-CN" sz="12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2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might exist two exceptions. The first are </a:t>
            </a:r>
            <a:r>
              <a:rPr lang="en-US" altLang="zh-CN" sz="12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null redshift experiments</a:t>
            </a:r>
            <a:r>
              <a:rPr lang="en-US" altLang="zh-CN" sz="12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/>
            <a:r>
              <a:rPr lang="en-US" altLang="zh-CN" sz="12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particular measurements with stationary source and absorber”.</a:t>
            </a:r>
            <a:b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7D2A45B-3FB9-C4F1-9C24-C67532F26736}"/>
              </a:ext>
            </a:extLst>
          </p:cNvPr>
          <p:cNvSpPr txBox="1"/>
          <p:nvPr/>
        </p:nvSpPr>
        <p:spPr>
          <a:xfrm>
            <a:off x="6980458" y="4059694"/>
            <a:ext cx="1649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Can improve with</a:t>
            </a:r>
            <a:br>
              <a:rPr lang="en-US" altLang="zh-CN" sz="1400" dirty="0"/>
            </a:br>
            <a:r>
              <a:rPr lang="en-US" altLang="zh-CN" sz="1400" dirty="0"/>
              <a:t>a stationary scheme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284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39FF0-C58D-D9BB-6EBC-5E0693F6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0281"/>
            <a:ext cx="7886700" cy="1325563"/>
          </a:xfrm>
        </p:spPr>
        <p:txBody>
          <a:bodyPr/>
          <a:lstStyle/>
          <a:p>
            <a:r>
              <a:rPr lang="en-US" altLang="zh-CN" dirty="0"/>
              <a:t>A stationary measurement?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E6FBAA-2CBB-4992-D68E-73D0E1346C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17308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Improve on vibration-induced uncertainties. </a:t>
                </a:r>
                <a:r>
                  <a:rPr lang="en-US" altLang="zh-CN" sz="2400" b="1" baseline="30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Handwriting" panose="03010101010101010101" pitchFamily="66" charset="0"/>
                  </a:rPr>
                  <a:t>√</a:t>
                </a:r>
                <a:endParaRPr lang="en-US" altLang="zh-CN" sz="2400" baseline="30000" dirty="0"/>
              </a:p>
              <a:p>
                <a:r>
                  <a:rPr lang="en-US" altLang="zh-CN" sz="2400" dirty="0"/>
                  <a:t>Replace Doppler shift with gravitational shift. </a:t>
                </a:r>
                <a:r>
                  <a:rPr lang="en-US" altLang="zh-CN" sz="2400" b="1" baseline="30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Handwriting" panose="03010101010101010101" pitchFamily="66" charset="0"/>
                  </a:rPr>
                  <a:t>√</a:t>
                </a:r>
              </a:p>
              <a:p>
                <a:r>
                  <a:rPr lang="en-US" altLang="zh-CN" sz="2400" dirty="0"/>
                  <a:t>GW: time-variance of resonance’s </a:t>
                </a:r>
                <a:r>
                  <a:rPr lang="en-US" altLang="zh-CN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height-shift instead of absolute height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400" dirty="0"/>
                  <a:t> avoid uncontrolled energy level uncertainties.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E6FBAA-2CBB-4992-D68E-73D0E1346C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17308"/>
                <a:ext cx="7886700" cy="4351338"/>
              </a:xfrm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云形 3">
            <a:extLst>
              <a:ext uri="{FF2B5EF4-FFF2-40B4-BE49-F238E27FC236}">
                <a16:creationId xmlns:a16="http://schemas.microsoft.com/office/drawing/2014/main" id="{CE1137BD-BC3B-3B08-0077-8B3CB593EAB3}"/>
              </a:ext>
            </a:extLst>
          </p:cNvPr>
          <p:cNvSpPr/>
          <p:nvPr/>
        </p:nvSpPr>
        <p:spPr>
          <a:xfrm>
            <a:off x="8047369" y="2449572"/>
            <a:ext cx="644105" cy="460075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09326F50-E45B-E145-6A54-40BB2BF61103}"/>
              </a:ext>
            </a:extLst>
          </p:cNvPr>
          <p:cNvSpPr/>
          <p:nvPr/>
        </p:nvSpPr>
        <p:spPr>
          <a:xfrm>
            <a:off x="1298752" y="5013194"/>
            <a:ext cx="282499" cy="250271"/>
          </a:xfrm>
          <a:prstGeom prst="ellipse">
            <a:avLst/>
          </a:prstGeom>
          <a:solidFill>
            <a:srgbClr val="C71E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48613E9-64FF-7764-88A0-04F44F34F6AF}"/>
              </a:ext>
            </a:extLst>
          </p:cNvPr>
          <p:cNvSpPr txBox="1"/>
          <p:nvPr/>
        </p:nvSpPr>
        <p:spPr>
          <a:xfrm>
            <a:off x="563955" y="5348109"/>
            <a:ext cx="1925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Radioactive source </a:t>
            </a:r>
            <a:b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(intensity R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595AC0-5D7D-A82E-8802-44F896021A5B}"/>
              </a:ext>
            </a:extLst>
          </p:cNvPr>
          <p:cNvSpPr/>
          <p:nvPr/>
        </p:nvSpPr>
        <p:spPr>
          <a:xfrm>
            <a:off x="3945876" y="4028638"/>
            <a:ext cx="198796" cy="22193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9" name="Straight Arrow Connector 7">
            <a:extLst>
              <a:ext uri="{FF2B5EF4-FFF2-40B4-BE49-F238E27FC236}">
                <a16:creationId xmlns:a16="http://schemas.microsoft.com/office/drawing/2014/main" id="{D44DB018-BF9B-812E-529D-6381B8B7EC91}"/>
              </a:ext>
            </a:extLst>
          </p:cNvPr>
          <p:cNvCxnSpPr>
            <a:cxnSpLocks/>
          </p:cNvCxnSpPr>
          <p:nvPr/>
        </p:nvCxnSpPr>
        <p:spPr>
          <a:xfrm>
            <a:off x="576809" y="5127385"/>
            <a:ext cx="4050309" cy="2152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8">
            <a:extLst>
              <a:ext uri="{FF2B5EF4-FFF2-40B4-BE49-F238E27FC236}">
                <a16:creationId xmlns:a16="http://schemas.microsoft.com/office/drawing/2014/main" id="{A03CD3E0-2DFB-10C5-113D-11698E5B37C7}"/>
              </a:ext>
            </a:extLst>
          </p:cNvPr>
          <p:cNvCxnSpPr>
            <a:cxnSpLocks/>
          </p:cNvCxnSpPr>
          <p:nvPr/>
        </p:nvCxnSpPr>
        <p:spPr>
          <a:xfrm>
            <a:off x="1581252" y="5138329"/>
            <a:ext cx="2354747" cy="11096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9">
            <a:extLst>
              <a:ext uri="{FF2B5EF4-FFF2-40B4-BE49-F238E27FC236}">
                <a16:creationId xmlns:a16="http://schemas.microsoft.com/office/drawing/2014/main" id="{64E9E3CD-9693-DC90-0AF2-AD1BB52C6459}"/>
              </a:ext>
            </a:extLst>
          </p:cNvPr>
          <p:cNvCxnSpPr>
            <a:cxnSpLocks/>
          </p:cNvCxnSpPr>
          <p:nvPr/>
        </p:nvCxnSpPr>
        <p:spPr>
          <a:xfrm flipV="1">
            <a:off x="1581252" y="4028638"/>
            <a:ext cx="2354747" cy="11096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0">
            <a:extLst>
              <a:ext uri="{FF2B5EF4-FFF2-40B4-BE49-F238E27FC236}">
                <a16:creationId xmlns:a16="http://schemas.microsoft.com/office/drawing/2014/main" id="{6423720A-E844-41B0-6A7C-BEC9EDDDE29E}"/>
              </a:ext>
            </a:extLst>
          </p:cNvPr>
          <p:cNvCxnSpPr>
            <a:cxnSpLocks/>
          </p:cNvCxnSpPr>
          <p:nvPr/>
        </p:nvCxnSpPr>
        <p:spPr>
          <a:xfrm flipV="1">
            <a:off x="4347548" y="3414592"/>
            <a:ext cx="42231" cy="30996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23">
            <a:extLst>
              <a:ext uri="{FF2B5EF4-FFF2-40B4-BE49-F238E27FC236}">
                <a16:creationId xmlns:a16="http://schemas.microsoft.com/office/drawing/2014/main" id="{B5541AC7-E83C-3572-47B4-92728105BED6}"/>
              </a:ext>
            </a:extLst>
          </p:cNvPr>
          <p:cNvSpPr txBox="1"/>
          <p:nvPr/>
        </p:nvSpPr>
        <p:spPr>
          <a:xfrm>
            <a:off x="4154549" y="5148911"/>
            <a:ext cx="385998" cy="29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</a:t>
            </a:r>
            <a:endParaRPr lang="en-CN" dirty="0"/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BA0DDAB2-04F1-6E04-98A0-76C807E09D71}"/>
              </a:ext>
            </a:extLst>
          </p:cNvPr>
          <p:cNvSpPr txBox="1"/>
          <p:nvPr/>
        </p:nvSpPr>
        <p:spPr>
          <a:xfrm>
            <a:off x="4504597" y="6099252"/>
            <a:ext cx="559645" cy="29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-h</a:t>
            </a:r>
            <a:endParaRPr lang="en-CN" dirty="0"/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81D9EBF1-9F82-A30C-023D-DE9F52100E2B}"/>
              </a:ext>
            </a:extLst>
          </p:cNvPr>
          <p:cNvSpPr txBox="1"/>
          <p:nvPr/>
        </p:nvSpPr>
        <p:spPr>
          <a:xfrm>
            <a:off x="4430584" y="3908573"/>
            <a:ext cx="400092" cy="29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</a:t>
            </a:r>
            <a:endParaRPr lang="en-CN" dirty="0"/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8F320B1A-E612-0115-25DA-2FC919656B0B}"/>
              </a:ext>
            </a:extLst>
          </p:cNvPr>
          <p:cNvSpPr txBox="1"/>
          <p:nvPr/>
        </p:nvSpPr>
        <p:spPr>
          <a:xfrm>
            <a:off x="2567882" y="4858271"/>
            <a:ext cx="1568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distance (d)</a:t>
            </a:r>
            <a:endParaRPr lang="en-CN" sz="1400" dirty="0"/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B0D36ED5-95AB-B615-0845-0ACA3FAF2B32}"/>
              </a:ext>
            </a:extLst>
          </p:cNvPr>
          <p:cNvSpPr txBox="1"/>
          <p:nvPr/>
        </p:nvSpPr>
        <p:spPr>
          <a:xfrm>
            <a:off x="3519120" y="3312392"/>
            <a:ext cx="1380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 </a:t>
            </a:r>
            <a:br>
              <a:rPr lang="en-US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counters</a:t>
            </a:r>
            <a:endParaRPr lang="en-CN" sz="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4350DC3E-FFF9-20AA-BB65-1B64120423A8}"/>
              </a:ext>
            </a:extLst>
          </p:cNvPr>
          <p:cNvSpPr txBox="1"/>
          <p:nvPr/>
        </p:nvSpPr>
        <p:spPr>
          <a:xfrm>
            <a:off x="956560" y="3496177"/>
            <a:ext cx="1246220" cy="29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¼</a:t>
            </a:r>
            <a:r>
              <a:rPr lang="zh-CN" altLang="en-US" dirty="0"/>
              <a:t> </a:t>
            </a:r>
            <a:r>
              <a:rPr lang="en-US" altLang="zh-CN" dirty="0"/>
              <a:t>cut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CN" dirty="0"/>
          </a:p>
        </p:txBody>
      </p:sp>
      <p:sp>
        <p:nvSpPr>
          <p:cNvPr id="19" name="TextBox 41">
            <a:extLst>
              <a:ext uri="{FF2B5EF4-FFF2-40B4-BE49-F238E27FC236}">
                <a16:creationId xmlns:a16="http://schemas.microsoft.com/office/drawing/2014/main" id="{F7A67F22-68A3-CC3D-FA72-0DA7BA4215E6}"/>
              </a:ext>
            </a:extLst>
          </p:cNvPr>
          <p:cNvSpPr txBox="1"/>
          <p:nvPr/>
        </p:nvSpPr>
        <p:spPr>
          <a:xfrm>
            <a:off x="4485554" y="5186549"/>
            <a:ext cx="400092" cy="297536"/>
          </a:xfrm>
          <a:prstGeom prst="rect">
            <a:avLst/>
          </a:prstGeom>
          <a:solidFill>
            <a:srgbClr val="FFFF67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endParaRPr lang="en-CN" dirty="0"/>
          </a:p>
        </p:txBody>
      </p:sp>
      <p:sp>
        <p:nvSpPr>
          <p:cNvPr id="20" name="TextBox 42">
            <a:extLst>
              <a:ext uri="{FF2B5EF4-FFF2-40B4-BE49-F238E27FC236}">
                <a16:creationId xmlns:a16="http://schemas.microsoft.com/office/drawing/2014/main" id="{C9914F45-709E-FE5D-1B98-622DB6D60737}"/>
              </a:ext>
            </a:extLst>
          </p:cNvPr>
          <p:cNvSpPr txBox="1"/>
          <p:nvPr/>
        </p:nvSpPr>
        <p:spPr>
          <a:xfrm>
            <a:off x="4472760" y="3433514"/>
            <a:ext cx="400092" cy="297536"/>
          </a:xfrm>
          <a:prstGeom prst="rect">
            <a:avLst/>
          </a:prstGeom>
          <a:solidFill>
            <a:srgbClr val="FFFF67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en-CN" dirty="0"/>
          </a:p>
        </p:txBody>
      </p:sp>
      <p:cxnSp>
        <p:nvCxnSpPr>
          <p:cNvPr id="21" name="Straight Connector 56">
            <a:extLst>
              <a:ext uri="{FF2B5EF4-FFF2-40B4-BE49-F238E27FC236}">
                <a16:creationId xmlns:a16="http://schemas.microsoft.com/office/drawing/2014/main" id="{7653C904-49AC-73A6-D1F3-B7B937D14C9C}"/>
              </a:ext>
            </a:extLst>
          </p:cNvPr>
          <p:cNvCxnSpPr/>
          <p:nvPr/>
        </p:nvCxnSpPr>
        <p:spPr>
          <a:xfrm>
            <a:off x="3935998" y="3948999"/>
            <a:ext cx="0" cy="2485602"/>
          </a:xfrm>
          <a:prstGeom prst="line">
            <a:avLst/>
          </a:prstGeom>
          <a:ln w="38100">
            <a:solidFill>
              <a:srgbClr val="C71EC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57">
            <a:extLst>
              <a:ext uri="{FF2B5EF4-FFF2-40B4-BE49-F238E27FC236}">
                <a16:creationId xmlns:a16="http://schemas.microsoft.com/office/drawing/2014/main" id="{7C3E5FC2-4DA8-0B22-69CB-CC4E6E9AA2AC}"/>
              </a:ext>
            </a:extLst>
          </p:cNvPr>
          <p:cNvSpPr txBox="1"/>
          <p:nvPr/>
        </p:nvSpPr>
        <p:spPr>
          <a:xfrm>
            <a:off x="3045561" y="6430032"/>
            <a:ext cx="142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71E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 layer</a:t>
            </a:r>
            <a:endParaRPr lang="en-CN" sz="1400" dirty="0">
              <a:solidFill>
                <a:srgbClr val="C71E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BCB538B-5509-CB98-2D34-E03D519EA061}"/>
              </a:ext>
            </a:extLst>
          </p:cNvPr>
          <p:cNvGrpSpPr/>
          <p:nvPr/>
        </p:nvGrpSpPr>
        <p:grpSpPr>
          <a:xfrm>
            <a:off x="4794853" y="3683279"/>
            <a:ext cx="1726269" cy="2562273"/>
            <a:chOff x="5773617" y="3932865"/>
            <a:chExt cx="1726269" cy="25622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ED74DA1A-A3CC-2DF6-2E9C-E0F79F07D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303529" y="4402953"/>
              <a:ext cx="2562273" cy="1622097"/>
            </a:xfrm>
            <a:prstGeom prst="rect">
              <a:avLst/>
            </a:prstGeom>
          </p:spPr>
        </p:pic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C6F4E3D5-994E-4DF4-D06B-E066BC0C416A}"/>
                </a:ext>
              </a:extLst>
            </p:cNvPr>
            <p:cNvSpPr/>
            <p:nvPr/>
          </p:nvSpPr>
          <p:spPr>
            <a:xfrm>
              <a:off x="6886941" y="4924902"/>
              <a:ext cx="129590" cy="542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CFEB6E1-AD82-79BF-66DF-A581D2AB2E28}"/>
                </a:ext>
              </a:extLst>
            </p:cNvPr>
            <p:cNvSpPr txBox="1"/>
            <p:nvPr/>
          </p:nvSpPr>
          <p:spPr>
            <a:xfrm rot="16200000">
              <a:off x="6685304" y="5010411"/>
              <a:ext cx="13521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Resonance peak(s)</a:t>
              </a:r>
              <a:endParaRPr lang="zh-CN" altLang="en-US" sz="1200" dirty="0"/>
            </a:p>
          </p:txBody>
        </p:sp>
      </p:grpSp>
      <p:sp>
        <p:nvSpPr>
          <p:cNvPr id="28" name="箭头: 下 27">
            <a:extLst>
              <a:ext uri="{FF2B5EF4-FFF2-40B4-BE49-F238E27FC236}">
                <a16:creationId xmlns:a16="http://schemas.microsoft.com/office/drawing/2014/main" id="{1C1E63A2-93D5-4D95-AE1E-6C6348519E8B}"/>
              </a:ext>
            </a:extLst>
          </p:cNvPr>
          <p:cNvSpPr/>
          <p:nvPr/>
        </p:nvSpPr>
        <p:spPr>
          <a:xfrm>
            <a:off x="3942475" y="3774057"/>
            <a:ext cx="102800" cy="15880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468E660-6291-BA34-01CD-11EDFEDCA4D6}"/>
              </a:ext>
            </a:extLst>
          </p:cNvPr>
          <p:cNvSpPr txBox="1"/>
          <p:nvPr/>
        </p:nvSpPr>
        <p:spPr>
          <a:xfrm>
            <a:off x="6739043" y="3496177"/>
            <a:ext cx="2110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loss E</a:t>
            </a:r>
            <a:r>
              <a:rPr lang="en-US" altLang="zh-CN" sz="1200" baseline="-25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compensated by a slight height difference between absorber and source:</a:t>
            </a:r>
            <a:br>
              <a:rPr lang="en-US" altLang="zh-CN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2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calibrated in advance.</a:t>
            </a:r>
            <a:br>
              <a:rPr lang="en-US" altLang="zh-CN" sz="12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the absolute height of resonance (Z</a:t>
            </a:r>
            <a:r>
              <a:rPr lang="en-US" altLang="zh-CN" sz="1200" baseline="-25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is affected by</a:t>
            </a:r>
            <a:br>
              <a:rPr lang="en-US" altLang="zh-CN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systematics: 2</a:t>
            </a:r>
            <a:r>
              <a:rPr lang="en-US" altLang="zh-CN" sz="1200" baseline="30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Doppler,</a:t>
            </a:r>
            <a:br>
              <a:rPr lang="en-US" altLang="zh-CN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composition, etc.</a:t>
            </a:r>
            <a:br>
              <a:rPr lang="en-US" altLang="zh-CN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but its time-dependent shift under GW is </a:t>
            </a:r>
            <a:r>
              <a:rPr lang="en-US" altLang="zh-CN" sz="12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affected. </a:t>
            </a:r>
            <a:endParaRPr lang="zh-CN" altLang="en-US" sz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6617275-CC2D-3442-2918-6779764F127C}"/>
              </a:ext>
            </a:extLst>
          </p:cNvPr>
          <p:cNvSpPr txBox="1"/>
          <p:nvPr/>
        </p:nvSpPr>
        <p:spPr>
          <a:xfrm>
            <a:off x="203171" y="4889049"/>
            <a:ext cx="950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horizontal→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81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4A159C-64F0-BB98-F009-7622F018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48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Stationary detectors’ resonance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78AA5A-CC5B-5B90-31CC-5467F7087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519" y="1734839"/>
            <a:ext cx="3672828" cy="590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A10FCD2-D9FE-AC93-5154-0BD3515F9496}"/>
                  </a:ext>
                </a:extLst>
              </p:cNvPr>
              <p:cNvSpPr txBox="1"/>
              <p:nvPr/>
            </p:nvSpPr>
            <p:spPr>
              <a:xfrm>
                <a:off x="628650" y="1208301"/>
                <a:ext cx="4484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The recoil-free absorption peak spectrum.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CN" dirty="0"/>
                  <a:t>: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A10FCD2-D9FE-AC93-5154-0BD3515F9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08301"/>
                <a:ext cx="4484113" cy="369332"/>
              </a:xfrm>
              <a:prstGeom prst="rect">
                <a:avLst/>
              </a:prstGeom>
              <a:blipFill>
                <a:blip r:embed="rId3"/>
                <a:stretch>
                  <a:fillRect l="-1087" t="-8197" r="-272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9E45E1A-30C8-6226-6B46-83D2A6465634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4866202" y="2324866"/>
            <a:ext cx="385314" cy="235542"/>
          </a:xfrm>
          <a:prstGeom prst="straightConnector1">
            <a:avLst/>
          </a:prstGeom>
          <a:ln w="2857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888AE19-677A-BEA1-7DE3-9816663A92AD}"/>
              </a:ext>
            </a:extLst>
          </p:cNvPr>
          <p:cNvSpPr txBox="1"/>
          <p:nvPr/>
        </p:nvSpPr>
        <p:spPr>
          <a:xfrm>
            <a:off x="5251516" y="2391131"/>
            <a:ext cx="2314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transition energy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FAFBBDB-D590-1B9A-5E39-A4091887CF50}"/>
              </a:ext>
            </a:extLst>
          </p:cNvPr>
          <p:cNvCxnSpPr>
            <a:cxnSpLocks/>
          </p:cNvCxnSpPr>
          <p:nvPr/>
        </p:nvCxnSpPr>
        <p:spPr>
          <a:xfrm flipH="1">
            <a:off x="5055079" y="1668574"/>
            <a:ext cx="419819" cy="66265"/>
          </a:xfrm>
          <a:prstGeom prst="straightConnector1">
            <a:avLst/>
          </a:prstGeom>
          <a:ln w="2857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076B45C-9A24-DD90-5DEF-3A970AD8B9A1}"/>
                  </a:ext>
                </a:extLst>
              </p:cNvPr>
              <p:cNvSpPr txBox="1"/>
              <p:nvPr/>
            </p:nvSpPr>
            <p:spPr>
              <a:xfrm>
                <a:off x="5474898" y="1468774"/>
                <a:ext cx="2657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Natural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sz="1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sz="1600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𝑙𝑖𝑓𝑒𝑡𝑖𝑚𝑒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zh-CN" altLang="en-US" sz="160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076B45C-9A24-DD90-5DEF-3A970AD8B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898" y="1468774"/>
                <a:ext cx="2657074" cy="338554"/>
              </a:xfrm>
              <a:prstGeom prst="rect">
                <a:avLst/>
              </a:prstGeom>
              <a:blipFill>
                <a:blip r:embed="rId4"/>
                <a:stretch>
                  <a:fillRect l="-1376" t="-7273" b="-3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219E623D-4473-81D3-C2E6-F9147DDE8B41}"/>
              </a:ext>
            </a:extLst>
          </p:cNvPr>
          <p:cNvSpPr txBox="1"/>
          <p:nvPr/>
        </p:nvSpPr>
        <p:spPr>
          <a:xfrm>
            <a:off x="628650" y="2438689"/>
            <a:ext cx="2853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photon count spectrum</a:t>
            </a:r>
            <a:br>
              <a:rPr lang="en-US" altLang="zh-CN" dirty="0"/>
            </a:br>
            <a:r>
              <a:rPr lang="en-US" altLang="zh-CN" dirty="0"/>
              <a:t>(behind an absorption layer)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9F1D11B-FCE3-20AE-2C6C-F5926B319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110403"/>
            <a:ext cx="4720958" cy="1671346"/>
          </a:xfrm>
          <a:prstGeom prst="rect">
            <a:avLst/>
          </a:prstGeom>
        </p:spPr>
      </p:pic>
      <p:sp>
        <p:nvSpPr>
          <p:cNvPr id="19" name="箭头: 右 18">
            <a:extLst>
              <a:ext uri="{FF2B5EF4-FFF2-40B4-BE49-F238E27FC236}">
                <a16:creationId xmlns:a16="http://schemas.microsoft.com/office/drawing/2014/main" id="{A7E715B8-E542-C0C2-1FBD-5331967164C8}"/>
              </a:ext>
            </a:extLst>
          </p:cNvPr>
          <p:cNvSpPr/>
          <p:nvPr/>
        </p:nvSpPr>
        <p:spPr>
          <a:xfrm rot="3058926">
            <a:off x="4824031" y="4655927"/>
            <a:ext cx="670033" cy="21090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FFC6E3E-F464-02FE-69BD-AEFD8B1B5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608" y="5162467"/>
            <a:ext cx="4705082" cy="6096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B595139A-B4C7-8046-E3DE-DBD2165F7621}"/>
              </a:ext>
            </a:extLst>
          </p:cNvPr>
          <p:cNvSpPr/>
          <p:nvPr/>
        </p:nvSpPr>
        <p:spPr>
          <a:xfrm>
            <a:off x="5055079" y="3209026"/>
            <a:ext cx="339306" cy="306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72CE5D1-CFB7-C677-2D5F-2D13F9E87B3E}"/>
                  </a:ext>
                </a:extLst>
              </p:cNvPr>
              <p:cNvSpPr txBox="1"/>
              <p:nvPr/>
            </p:nvSpPr>
            <p:spPr>
              <a:xfrm>
                <a:off x="4486138" y="4372656"/>
                <a:ext cx="25361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/>
                  <a:t>Expansion in the </a:t>
                </a:r>
                <a:br>
                  <a:rPr lang="en-US" altLang="zh-CN" sz="1200" dirty="0"/>
                </a:br>
                <a:r>
                  <a:rPr lang="en-US" altLang="zh-CN" sz="1200" dirty="0"/>
                  <a:t>thin layer limit </a:t>
                </a:r>
                <a:br>
                  <a:rPr lang="en-US" altLang="zh-CN" sz="1200" dirty="0"/>
                </a:br>
                <a:r>
                  <a:rPr lang="en-US" altLang="zh-CN" sz="1200" dirty="0"/>
                  <a:t>(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zh-CN" sz="1200" dirty="0"/>
                  <a:t>)</a:t>
                </a:r>
                <a:endParaRPr lang="zh-CN" altLang="en-US" sz="12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72CE5D1-CFB7-C677-2D5F-2D13F9E87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138" y="4372656"/>
                <a:ext cx="2536166" cy="646331"/>
              </a:xfrm>
              <a:prstGeom prst="rect">
                <a:avLst/>
              </a:prstGeom>
              <a:blipFill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34E7269D-9F9B-3E63-C5D1-15D722BBABD7}"/>
              </a:ext>
            </a:extLst>
          </p:cNvPr>
          <p:cNvCxnSpPr>
            <a:cxnSpLocks/>
          </p:cNvCxnSpPr>
          <p:nvPr/>
        </p:nvCxnSpPr>
        <p:spPr>
          <a:xfrm flipH="1" flipV="1">
            <a:off x="4379058" y="2319313"/>
            <a:ext cx="260434" cy="350195"/>
          </a:xfrm>
          <a:prstGeom prst="straightConnector1">
            <a:avLst/>
          </a:prstGeom>
          <a:ln w="2857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63ACE90F-241C-3D78-E64C-4F6F0CA3213E}"/>
              </a:ext>
            </a:extLst>
          </p:cNvPr>
          <p:cNvSpPr txBox="1"/>
          <p:nvPr/>
        </p:nvSpPr>
        <p:spPr>
          <a:xfrm>
            <a:off x="4486138" y="2642909"/>
            <a:ext cx="2336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energy (with shift)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3C2A926-FFD9-4CDB-7D5F-80C8786D9D37}"/>
              </a:ext>
            </a:extLst>
          </p:cNvPr>
          <p:cNvSpPr txBox="1"/>
          <p:nvPr/>
        </p:nvSpPr>
        <p:spPr>
          <a:xfrm>
            <a:off x="1429811" y="4761379"/>
            <a:ext cx="1800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Height-induced </a:t>
            </a:r>
            <a:br>
              <a:rPr lang="en-US" altLang="zh-CN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shift replaces </a:t>
            </a:r>
            <a:br>
              <a:rPr lang="en-US" altLang="zh-CN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Doppler shift</a:t>
            </a:r>
            <a:endParaRPr lang="zh-CN" alt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A32DD4C-F6B6-E551-6BA1-8E78D59AE7C4}"/>
              </a:ext>
            </a:extLst>
          </p:cNvPr>
          <p:cNvSpPr/>
          <p:nvPr/>
        </p:nvSpPr>
        <p:spPr>
          <a:xfrm>
            <a:off x="2215016" y="4349551"/>
            <a:ext cx="1115683" cy="35452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CE75623-FE1D-2CEC-2099-BAF9E88FD96B}"/>
                  </a:ext>
                </a:extLst>
              </p:cNvPr>
              <p:cNvSpPr txBox="1"/>
              <p:nvPr/>
            </p:nvSpPr>
            <p:spPr>
              <a:xfrm>
                <a:off x="1207636" y="5679281"/>
                <a:ext cx="4043880" cy="987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Effective pars: </a:t>
                </a:r>
                <a14:m>
                  <m:oMath xmlns:m="http://schemas.openxmlformats.org/officeDocument/2006/math">
                    <m:r>
                      <a:rPr lang="zh-CN" altLang="en-US" sz="140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400" b="0" i="1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400" dirty="0"/>
                  <a:t> </a:t>
                </a:r>
                <a:r>
                  <a:rPr lang="en-US" altLang="zh-CN" sz="1400" dirty="0"/>
                  <a:t>depend nontrivially with </a:t>
                </a:r>
                <a:r>
                  <a:rPr lang="en-US" altLang="zh-CN" sz="1400" i="1" dirty="0"/>
                  <a:t>t.</a:t>
                </a:r>
              </a:p>
              <a:p>
                <a:r>
                  <a:rPr lang="en-US" altLang="zh-CN" sz="1400" dirty="0"/>
                  <a:t>Benchmark: consider a high concentration with</a:t>
                </a:r>
                <a:br>
                  <a:rPr lang="en-US" altLang="zh-CN" sz="1400" dirty="0"/>
                </a:br>
                <a:r>
                  <a:rPr lang="en-US" altLang="zh-CN" sz="1400" i="1" dirty="0"/>
                  <a:t>t</a:t>
                </a:r>
                <a:r>
                  <a:rPr lang="en-US" altLang="zh-CN" sz="1400" dirty="0"/>
                  <a:t>=8 and correspondingly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400" i="1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=4.1</m:t>
                    </m:r>
                    <m:r>
                      <m:rPr>
                        <m:sty m:val="p"/>
                      </m:rPr>
                      <a:rPr lang="el-GR" altLang="zh-CN" sz="1400" i="1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zh-CN" sz="1400" dirty="0"/>
                  <a:t>, </a:t>
                </a:r>
                <a14:m>
                  <m:oMath xmlns:m="http://schemas.openxmlformats.org/officeDocument/2006/math">
                    <m:r>
                      <a:rPr lang="zh-CN" altLang="en-US" sz="140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endParaRPr lang="zh-CN" altLang="en-US" sz="1400" dirty="0"/>
              </a:p>
              <a:p>
                <a:endParaRPr lang="zh-CN" altLang="en-US" sz="1400" i="1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CE75623-FE1D-2CEC-2099-BAF9E88FD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636" y="5679281"/>
                <a:ext cx="4043880" cy="987322"/>
              </a:xfrm>
              <a:prstGeom prst="rect">
                <a:avLst/>
              </a:prstGeom>
              <a:blipFill>
                <a:blip r:embed="rId8"/>
                <a:stretch>
                  <a:fillRect l="-452" t="-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96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BD042BB7-B601-6462-B18F-77251B599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211" y="1727848"/>
            <a:ext cx="5160355" cy="39821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221A493-F168-83B1-6EB4-15097D16F314}"/>
              </a:ext>
            </a:extLst>
          </p:cNvPr>
          <p:cNvSpPr txBox="1"/>
          <p:nvPr/>
        </p:nvSpPr>
        <p:spPr>
          <a:xfrm>
            <a:off x="1417226" y="1140144"/>
            <a:ext cx="6309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The resonance line-shape </a:t>
            </a:r>
            <a:r>
              <a:rPr lang="en-US" altLang="zh-CN" dirty="0"/>
              <a:t>(in terms of absorber height Z)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F725B1F-DFF2-4A65-31BF-96F6C27EBEA6}"/>
              </a:ext>
            </a:extLst>
          </p:cNvPr>
          <p:cNvSpPr txBox="1"/>
          <p:nvPr/>
        </p:nvSpPr>
        <p:spPr>
          <a:xfrm>
            <a:off x="6633715" y="2691440"/>
            <a:ext cx="2239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 reduction due to </a:t>
            </a:r>
            <a:b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res. absorption</a:t>
            </a:r>
            <a:endParaRPr lang="zh-CN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365788F8-6CAA-A749-9020-7E2F5236BE76}"/>
              </a:ext>
            </a:extLst>
          </p:cNvPr>
          <p:cNvSpPr/>
          <p:nvPr/>
        </p:nvSpPr>
        <p:spPr>
          <a:xfrm rot="10800000">
            <a:off x="6342174" y="2801344"/>
            <a:ext cx="212784" cy="1495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516CF83-B6B7-7B27-9E3D-A0661C71B25A}"/>
                  </a:ext>
                </a:extLst>
              </p:cNvPr>
              <p:cNvSpPr txBox="1"/>
              <p:nvPr/>
            </p:nvSpPr>
            <p:spPr>
              <a:xfrm>
                <a:off x="806267" y="2168220"/>
                <a:ext cx="778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C(</a:t>
                </a:r>
                <a14:m>
                  <m:oMath xmlns:m="http://schemas.openxmlformats.org/officeDocument/2006/math">
                    <m:r>
                      <a:rPr lang="en-US" altLang="zh-CN" sz="1400" i="1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zh-CN" sz="14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  <a:p>
                <a:r>
                  <a:rPr lang="en-US" altLang="zh-CN" sz="14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w/o res.</a:t>
                </a:r>
                <a:endParaRPr lang="zh-CN" altLang="en-US" sz="1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516CF83-B6B7-7B27-9E3D-A0661C71B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67" y="2168220"/>
                <a:ext cx="778739" cy="523220"/>
              </a:xfrm>
              <a:prstGeom prst="rect">
                <a:avLst/>
              </a:prstGeom>
              <a:blipFill>
                <a:blip r:embed="rId3"/>
                <a:stretch>
                  <a:fillRect l="-2344" t="-3488" r="-3125" b="-15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84F65A7-EE4F-942B-1CA7-50C3F64A366D}"/>
              </a:ext>
            </a:extLst>
          </p:cNvPr>
          <p:cNvCxnSpPr>
            <a:cxnSpLocks/>
          </p:cNvCxnSpPr>
          <p:nvPr/>
        </p:nvCxnSpPr>
        <p:spPr>
          <a:xfrm>
            <a:off x="1374475" y="2369389"/>
            <a:ext cx="385313" cy="1552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1A3C5122-8633-E530-B275-00B205FB23BE}"/>
              </a:ext>
            </a:extLst>
          </p:cNvPr>
          <p:cNvSpPr txBox="1"/>
          <p:nvPr/>
        </p:nvSpPr>
        <p:spPr>
          <a:xfrm>
            <a:off x="3001992" y="3542581"/>
            <a:ext cx="969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Recoil-free</a:t>
            </a:r>
            <a:b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photons</a:t>
            </a:r>
            <a:endParaRPr lang="zh-CN" altLang="en-US"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755EF95-C1F9-3650-8FE0-6C5077A71CB3}"/>
              </a:ext>
            </a:extLst>
          </p:cNvPr>
          <p:cNvSpPr txBox="1"/>
          <p:nvPr/>
        </p:nvSpPr>
        <p:spPr>
          <a:xfrm>
            <a:off x="3216859" y="4580128"/>
            <a:ext cx="754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recoil</a:t>
            </a:r>
            <a:endParaRPr lang="zh-CN" altLang="en-US"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29011DC-4617-2A70-EF9A-14CEDD835108}"/>
              </a:ext>
            </a:extLst>
          </p:cNvPr>
          <p:cNvSpPr txBox="1"/>
          <p:nvPr/>
        </p:nvSpPr>
        <p:spPr>
          <a:xfrm>
            <a:off x="6822138" y="4318517"/>
            <a:ext cx="1468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/>
              <a:t>( parameters </a:t>
            </a:r>
            <a:br>
              <a:rPr lang="en-US" altLang="zh-CN" sz="1600" dirty="0"/>
            </a:br>
            <a:r>
              <a:rPr lang="en-US" altLang="zh-CN" sz="1600" dirty="0"/>
              <a:t> exaggerated  </a:t>
            </a:r>
            <a:br>
              <a:rPr lang="en-US" altLang="zh-CN" sz="1600" dirty="0"/>
            </a:br>
            <a:r>
              <a:rPr lang="en-US" altLang="zh-CN" sz="1600" dirty="0"/>
              <a:t>for illustration )</a:t>
            </a:r>
            <a:endParaRPr lang="zh-CN" altLang="en-US" sz="16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BB73D35-ECDC-AE9D-6ACE-59BF40432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318" y="5989593"/>
            <a:ext cx="2575775" cy="55379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D8CDED3-8110-6242-CBBA-C6440E9BE9FF}"/>
              </a:ext>
            </a:extLst>
          </p:cNvPr>
          <p:cNvSpPr txBox="1"/>
          <p:nvPr/>
        </p:nvSpPr>
        <p:spPr>
          <a:xfrm>
            <a:off x="1673525" y="5772680"/>
            <a:ext cx="2020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with extra shift/perturbation: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7436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表, 直方图&#10;&#10;描述已自动生成">
            <a:extLst>
              <a:ext uri="{FF2B5EF4-FFF2-40B4-BE49-F238E27FC236}">
                <a16:creationId xmlns:a16="http://schemas.microsoft.com/office/drawing/2014/main" id="{FCF6500C-8476-226B-5B25-59242B865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5" y="249251"/>
            <a:ext cx="4356557" cy="34955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9AE66D-4A1F-1C9E-C839-22F5E7B55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49" y="4910855"/>
            <a:ext cx="3584377" cy="775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B23B45-FDB6-01DD-AA0F-F5EDE3DC84E1}"/>
                  </a:ext>
                </a:extLst>
              </p:cNvPr>
              <p:cNvSpPr txBox="1"/>
              <p:nvPr/>
            </p:nvSpPr>
            <p:spPr>
              <a:xfrm>
                <a:off x="651396" y="3661135"/>
                <a:ext cx="3738113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Choose height </a:t>
                </a:r>
                <a:r>
                  <a:rPr lang="en-US" altLang="zh-CN" sz="1600" dirty="0" err="1"/>
                  <a:t>binwidth</a:t>
                </a:r>
                <a:r>
                  <a:rPr lang="en-US" altLang="zh-CN" sz="1600" dirty="0"/>
                  <a:t> that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 i="1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: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B23B45-FDB6-01DD-AA0F-F5EDE3DC8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96" y="3661135"/>
                <a:ext cx="3738113" cy="357534"/>
              </a:xfrm>
              <a:prstGeom prst="rect">
                <a:avLst/>
              </a:prstGeom>
              <a:blipFill>
                <a:blip r:embed="rId4"/>
                <a:stretch>
                  <a:fillRect l="-979" t="-3448" r="-3589" b="-18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86212135-67EC-9054-0883-959D84BC6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865" y="4134969"/>
            <a:ext cx="2457482" cy="2716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D1B3634-888A-4C06-96A8-3D342A66A7AE}"/>
              </a:ext>
            </a:extLst>
          </p:cNvPr>
          <p:cNvSpPr txBox="1"/>
          <p:nvPr/>
        </p:nvSpPr>
        <p:spPr>
          <a:xfrm>
            <a:off x="651396" y="4522912"/>
            <a:ext cx="403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Spatial resolution of peak relates to freq. shift: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CE4A0FD-B9AD-C918-7C4F-77B6D2831174}"/>
                  </a:ext>
                </a:extLst>
              </p:cNvPr>
              <p:cNvSpPr txBox="1"/>
              <p:nvPr/>
            </p:nvSpPr>
            <p:spPr>
              <a:xfrm>
                <a:off x="651396" y="5686742"/>
                <a:ext cx="373833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*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i="1" smtClean="0"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derives from line-shape fitting</a:t>
                </a:r>
                <a:br>
                  <a:rPr lang="en-US" altLang="zh-CN" sz="1600" dirty="0"/>
                </a:br>
                <a:r>
                  <a:rPr lang="en-US" altLang="zh-CN" sz="1600" dirty="0"/>
                  <a:t>and it is insensitive to </a:t>
                </a:r>
                <a:r>
                  <a:rPr lang="el-GR" altLang="zh-CN" sz="1600" dirty="0"/>
                  <a:t>Δ</a:t>
                </a:r>
                <a:r>
                  <a:rPr lang="en-US" altLang="zh-CN" sz="1600" dirty="0"/>
                  <a:t>Z;</a:t>
                </a:r>
                <a:br>
                  <a:rPr lang="en-US" altLang="zh-CN" sz="1600" dirty="0"/>
                </a:br>
                <a:r>
                  <a:rPr lang="en-US" altLang="zh-CN" sz="1600" dirty="0"/>
                  <a:t>* Freq. resolution improves over larger</a:t>
                </a:r>
                <a:br>
                  <a:rPr lang="en-US" altLang="zh-CN" sz="1600" dirty="0"/>
                </a:br>
                <a:r>
                  <a:rPr lang="en-US" altLang="zh-CN" sz="1600" dirty="0"/>
                  <a:t>statistics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zh-CN" sz="1600" dirty="0"/>
                  <a:t>)</a:t>
                </a:r>
                <a:endParaRPr lang="zh-CN" altLang="en-US" sz="1600" dirty="0"/>
              </a:p>
              <a:p>
                <a:endParaRPr lang="zh-CN" altLang="en-US" sz="16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CE4A0FD-B9AD-C918-7C4F-77B6D2831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96" y="5686742"/>
                <a:ext cx="3738331" cy="1323439"/>
              </a:xfrm>
              <a:prstGeom prst="rect">
                <a:avLst/>
              </a:prstGeom>
              <a:blipFill>
                <a:blip r:embed="rId6"/>
                <a:stretch>
                  <a:fillRect l="-979" t="-1382" r="-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89D9E245-30A2-D11B-42A4-BA4355E06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992" y="706171"/>
            <a:ext cx="4344473" cy="2846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F37CDBF-261A-21BD-A35F-524AF18A62C8}"/>
                  </a:ext>
                </a:extLst>
              </p:cNvPr>
              <p:cNvSpPr txBox="1"/>
              <p:nvPr/>
            </p:nvSpPr>
            <p:spPr>
              <a:xfrm>
                <a:off x="5059481" y="4134969"/>
                <a:ext cx="3528915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Spatially resolved: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</m:sub>
                        </m:sSub>
                      </m:e>
                    </m:rad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F37CDBF-261A-21BD-A35F-524AF18A6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481" y="4134969"/>
                <a:ext cx="3528915" cy="427746"/>
              </a:xfrm>
              <a:prstGeom prst="rect">
                <a:avLst/>
              </a:prstGeom>
              <a:blipFill>
                <a:blip r:embed="rId8"/>
                <a:stretch>
                  <a:fillRect t="-1429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F38BE54-2FF6-0726-2C05-B00ABD587AF2}"/>
                  </a:ext>
                </a:extLst>
              </p:cNvPr>
              <p:cNvSpPr txBox="1"/>
              <p:nvPr/>
            </p:nvSpPr>
            <p:spPr>
              <a:xfrm>
                <a:off x="4965029" y="4699448"/>
                <a:ext cx="3466398" cy="1659557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prstDash val="lg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The realistic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 i="1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may come with a `broadening’ factor. While the resonance width scales linearly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 i="1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</m:oMath>
                </a14:m>
                <a:r>
                  <a:rPr lang="en-US" altLang="zh-CN" sz="1600" dirty="0"/>
                  <a:t>, so does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zh-CN" sz="1600" dirty="0"/>
                  <a:t>. Improved stat. in each height bin lets the overall sensitivity </a:t>
                </a:r>
                <a14:m>
                  <m:oMath xmlns:m="http://schemas.openxmlformats.org/officeDocument/2006/math">
                    <m:r>
                      <a:rPr lang="en-US" altLang="zh-CN" sz="160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altLang="zh-CN" sz="16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𝑏𝑟𝑜𝑎𝑑𝑒𝑛𝑖𝑛𝑔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#</m:t>
                        </m:r>
                      </m:e>
                    </m:rad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F38BE54-2FF6-0726-2C05-B00ABD587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029" y="4699448"/>
                <a:ext cx="3466398" cy="1659557"/>
              </a:xfrm>
              <a:prstGeom prst="rect">
                <a:avLst/>
              </a:prstGeom>
              <a:blipFill>
                <a:blip r:embed="rId9"/>
                <a:stretch>
                  <a:fillRect l="-348" r="-3478" b="-2158"/>
                </a:stretch>
              </a:blipFill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prstDash val="lg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爆炸形: 8 pt  18">
            <a:extLst>
              <a:ext uri="{FF2B5EF4-FFF2-40B4-BE49-F238E27FC236}">
                <a16:creationId xmlns:a16="http://schemas.microsoft.com/office/drawing/2014/main" id="{629FF6B2-0E51-A8EF-FB9C-B84AEA0B9364}"/>
              </a:ext>
            </a:extLst>
          </p:cNvPr>
          <p:cNvSpPr/>
          <p:nvPr/>
        </p:nvSpPr>
        <p:spPr>
          <a:xfrm>
            <a:off x="4731282" y="4229180"/>
            <a:ext cx="334986" cy="33353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A65A37A-B417-0B76-459A-183F21B464BF}"/>
              </a:ext>
            </a:extLst>
          </p:cNvPr>
          <p:cNvSpPr txBox="1"/>
          <p:nvPr/>
        </p:nvSpPr>
        <p:spPr>
          <a:xfrm>
            <a:off x="4691220" y="3565585"/>
            <a:ext cx="432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 alloy/compound with higher </a:t>
            </a:r>
            <a:r>
              <a:rPr lang="en-US" altLang="zh-CN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zh-CN" sz="14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deBye</a:t>
            </a: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helps improve </a:t>
            </a:r>
            <a:r>
              <a:rPr lang="en-US" altLang="zh-CN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zh-CN" sz="14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br>
              <a:rPr lang="en-US" altLang="zh-CN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400" dirty="0"/>
              <a:t>e.g. AgB</a:t>
            </a:r>
            <a:r>
              <a:rPr lang="en-US" altLang="zh-CN" sz="1400" baseline="-25000" dirty="0"/>
              <a:t>2</a:t>
            </a:r>
            <a:r>
              <a:rPr lang="en-US" altLang="zh-CN" sz="1400" dirty="0"/>
              <a:t> has a higher </a:t>
            </a:r>
            <a:r>
              <a:rPr lang="en-US" altLang="zh-CN" sz="1400" dirty="0" err="1"/>
              <a:t>T</a:t>
            </a:r>
            <a:r>
              <a:rPr lang="en-US" altLang="zh-CN" sz="1400" baseline="-25000" dirty="0" err="1"/>
              <a:t>deBye</a:t>
            </a:r>
            <a:r>
              <a:rPr lang="en-US" altLang="zh-CN" sz="1400" dirty="0"/>
              <a:t> and </a:t>
            </a:r>
            <a:r>
              <a:rPr lang="en-US" altLang="zh-CN" sz="1400" i="1" dirty="0" err="1"/>
              <a:t>f</a:t>
            </a:r>
            <a:r>
              <a:rPr lang="en-US" altLang="zh-CN" sz="1400" baseline="-25000" dirty="0" err="1"/>
              <a:t>S</a:t>
            </a:r>
            <a:r>
              <a:rPr lang="en-US" altLang="zh-CN" sz="1400" dirty="0"/>
              <a:t> =0.2   (@ 4K)</a:t>
            </a:r>
            <a:endParaRPr lang="zh-CN" alt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221919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D30F53-D83C-5D75-3A88-335179C4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Isotope of choice: </a:t>
            </a:r>
            <a:r>
              <a:rPr lang="en-US" altLang="zh-CN" baseline="30000" dirty="0"/>
              <a:t>109</a:t>
            </a:r>
            <a:r>
              <a:rPr lang="en-US" altLang="zh-CN" dirty="0"/>
              <a:t>Ag</a:t>
            </a:r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79FFDDF-FE39-B65A-B865-DF613981051F}"/>
              </a:ext>
            </a:extLst>
          </p:cNvPr>
          <p:cNvGrpSpPr/>
          <p:nvPr/>
        </p:nvGrpSpPr>
        <p:grpSpPr>
          <a:xfrm>
            <a:off x="661212" y="1382123"/>
            <a:ext cx="4480294" cy="5088989"/>
            <a:chOff x="545034" y="1588551"/>
            <a:chExt cx="4480294" cy="5088989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2EF731F7-55C0-EE97-F7DE-02F299DE5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034" y="1588551"/>
              <a:ext cx="4480294" cy="466338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87E8AAC-DF51-2C14-1B57-5E3E040A4F78}"/>
                </a:ext>
              </a:extLst>
            </p:cNvPr>
            <p:cNvSpPr txBox="1"/>
            <p:nvPr/>
          </p:nvSpPr>
          <p:spPr>
            <a:xfrm>
              <a:off x="678611" y="6308208"/>
              <a:ext cx="3119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/>
                <a:t>M</a:t>
              </a:r>
              <a:r>
                <a:rPr lang="en-US" altLang="zh-CN" sz="1800" dirty="0" err="1"/>
                <a:t>ö</a:t>
              </a:r>
              <a:r>
                <a:rPr lang="en-US" altLang="zh-CN" dirty="0" err="1"/>
                <a:t>ssbauer</a:t>
              </a:r>
              <a:r>
                <a:rPr lang="en-US" altLang="zh-CN" dirty="0"/>
                <a:t> </a:t>
              </a:r>
              <a:r>
                <a:rPr lang="en-US" altLang="zh-CN" dirty="0">
                  <a:hlinkClick r:id="rId3"/>
                </a:rPr>
                <a:t>database</a:t>
              </a:r>
              <a:r>
                <a:rPr lang="en-US" altLang="zh-CN" dirty="0"/>
                <a:t> </a:t>
              </a:r>
              <a:r>
                <a:rPr lang="en-US" altLang="zh-CN" sz="1400" dirty="0"/>
                <a:t>(</a:t>
              </a:r>
              <a:r>
                <a:rPr lang="en-US" altLang="zh-CN" sz="1400" b="0" i="0" dirty="0">
                  <a:solidFill>
                    <a:srgbClr val="006D21"/>
                  </a:solidFill>
                  <a:effectLst/>
                  <a:latin typeface="Roboto" panose="02000000000000000000" pitchFamily="2" charset="0"/>
                </a:rPr>
                <a:t>DICP</a:t>
              </a:r>
              <a:r>
                <a:rPr lang="en-US" altLang="zh-CN" sz="1400" dirty="0">
                  <a:solidFill>
                    <a:srgbClr val="006D21"/>
                  </a:solidFill>
                  <a:latin typeface="Roboto" panose="02000000000000000000" pitchFamily="2" charset="0"/>
                </a:rPr>
                <a:t>, CAS</a:t>
              </a:r>
              <a:r>
                <a:rPr lang="en-US" altLang="zh-CN" sz="1400" dirty="0"/>
                <a:t>)</a:t>
              </a:r>
              <a:endParaRPr lang="zh-CN" altLang="en-US" dirty="0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38A45D53-7DE3-D8FB-C012-B685F5D6F3C0}"/>
                </a:ext>
              </a:extLst>
            </p:cNvPr>
            <p:cNvSpPr/>
            <p:nvPr/>
          </p:nvSpPr>
          <p:spPr>
            <a:xfrm>
              <a:off x="4047093" y="4157932"/>
              <a:ext cx="662929" cy="534838"/>
            </a:xfrm>
            <a:prstGeom prst="ellipse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3E5D145-478D-7B8B-A2E1-9FD6E292E5A2}"/>
                  </a:ext>
                </a:extLst>
              </p:cNvPr>
              <p:cNvSpPr txBox="1"/>
              <p:nvPr/>
            </p:nvSpPr>
            <p:spPr>
              <a:xfrm>
                <a:off x="5289872" y="1565459"/>
                <a:ext cx="3066813" cy="236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Long parent nuclei lifetime:</a:t>
                </a:r>
                <a:br>
                  <a:rPr lang="en-US" altLang="zh-CN" sz="1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altLang="zh-CN" sz="1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461 days allow for sufficient operation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Narrow 88 keV linewidth: </a:t>
                </a:r>
                <a:br>
                  <a:rPr lang="en-US" altLang="zh-CN" sz="1600" dirty="0"/>
                </a:br>
                <a:r>
                  <a:rPr lang="en-US" altLang="zh-CN" sz="1600" dirty="0"/>
                  <a:t>O(10</a:t>
                </a:r>
                <a:r>
                  <a:rPr lang="en-US" altLang="zh-CN" sz="1600" baseline="30000" dirty="0"/>
                  <a:t>-22</a:t>
                </a:r>
                <a:r>
                  <a:rPr lang="en-US" altLang="zh-CN" sz="1600" dirty="0"/>
                  <a:t>) sensitivity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Workable </a:t>
                </a:r>
                <a:r>
                  <a:rPr lang="el-GR" altLang="zh-CN" sz="1600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Δ</a:t>
                </a:r>
                <a:r>
                  <a:rPr lang="en-US" altLang="zh-CN" sz="1600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 ~ 10</a:t>
                </a:r>
                <a:r>
                  <a:rPr lang="el-GR" altLang="zh-CN" sz="1600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</a:t>
                </a:r>
                <a:r>
                  <a:rPr lang="en-US" altLang="zh-CN" sz="1600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 under terrestrial (1 g) gravity field</a:t>
                </a:r>
                <a:br>
                  <a:rPr lang="en-US" altLang="zh-CN" sz="1600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altLang="zh-CN" sz="1600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altLang="zh-CN" sz="160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=4.1</m:t>
                    </m:r>
                    <m:r>
                      <m:rPr>
                        <m:sty m:val="p"/>
                      </m:rPr>
                      <a:rPr lang="el-GR" altLang="zh-CN" sz="160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altLang="zh-CN" sz="160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3E5D145-478D-7B8B-A2E1-9FD6E292E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72" y="1565459"/>
                <a:ext cx="3066813" cy="2361159"/>
              </a:xfrm>
              <a:prstGeom prst="rect">
                <a:avLst/>
              </a:prstGeom>
              <a:blipFill>
                <a:blip r:embed="rId4"/>
                <a:stretch>
                  <a:fillRect l="-994" t="-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9DBF7747-C4E3-247C-E288-C72A1B3FB294}"/>
              </a:ext>
            </a:extLst>
          </p:cNvPr>
          <p:cNvSpPr txBox="1"/>
          <p:nvPr/>
        </p:nvSpPr>
        <p:spPr>
          <a:xfrm>
            <a:off x="5231970" y="4147788"/>
            <a:ext cx="2980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The quest of the </a:t>
            </a:r>
            <a:r>
              <a:rPr lang="en-US" altLang="zh-CN" sz="1600" baseline="30000" dirty="0"/>
              <a:t>109</a:t>
            </a:r>
            <a:r>
              <a:rPr lang="en-US" altLang="zh-CN" sz="1600" dirty="0"/>
              <a:t>Ag resonance: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365737F-4FF7-A6C3-179B-DA9F6A695C31}"/>
                  </a:ext>
                </a:extLst>
              </p:cNvPr>
              <p:cNvSpPr txBox="1"/>
              <p:nvPr/>
            </p:nvSpPr>
            <p:spPr>
              <a:xfrm>
                <a:off x="5235370" y="4457964"/>
                <a:ext cx="3732362" cy="63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altLang="zh-CN" sz="16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~ 30</m:t>
                    </m:r>
                    <m:r>
                      <m:rPr>
                        <m:sty m:val="p"/>
                      </m:rPr>
                      <a:rPr lang="el-GR" altLang="zh-CN" sz="16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effectLst/>
                  </a:rPr>
                  <a:t>,</a:t>
                </a:r>
                <a:r>
                  <a:rPr lang="en-US" altLang="zh-CN" sz="1100" dirty="0">
                    <a:solidFill>
                      <a:schemeClr val="tx1"/>
                    </a:solidFill>
                    <a:effectLst/>
                  </a:rPr>
                  <a:t>  </a:t>
                </a:r>
                <a:r>
                  <a:rPr lang="en-US" altLang="zh-CN" sz="1200" dirty="0">
                    <a:solidFill>
                      <a:schemeClr val="tx1"/>
                    </a:solidFill>
                    <a:effectLst/>
                  </a:rPr>
                  <a:t>(</a:t>
                </a:r>
                <a:r>
                  <a:rPr lang="en-US" altLang="zh-CN" sz="1200" dirty="0">
                    <a:hlinkClick r:id="rId5"/>
                  </a:rPr>
                  <a:t>W. </a:t>
                </a:r>
                <a:r>
                  <a:rPr lang="en-US" altLang="zh-CN" sz="1200" dirty="0" err="1">
                    <a:hlinkClick r:id="rId5"/>
                  </a:rPr>
                  <a:t>Wildner</a:t>
                </a:r>
                <a:r>
                  <a:rPr lang="en-US" altLang="zh-CN" sz="1200" dirty="0">
                    <a:hlinkClick r:id="rId5"/>
                  </a:rPr>
                  <a:t> and U. </a:t>
                </a:r>
                <a:r>
                  <a:rPr lang="en-US" altLang="zh-CN" sz="1200" dirty="0" err="1">
                    <a:hlinkClick r:id="rId5"/>
                  </a:rPr>
                  <a:t>Gonser</a:t>
                </a:r>
                <a:r>
                  <a:rPr lang="en-US" altLang="zh-CN" sz="1200" dirty="0">
                    <a:hlinkClick r:id="rId5"/>
                  </a:rPr>
                  <a:t>, </a:t>
                </a:r>
                <a:r>
                  <a:rPr lang="en-US" altLang="zh-CN" sz="1200" dirty="0">
                    <a:solidFill>
                      <a:schemeClr val="tx1"/>
                    </a:solidFill>
                    <a:effectLst/>
                    <a:hlinkClick r:id="rId5"/>
                  </a:rPr>
                  <a:t>1979</a:t>
                </a:r>
                <a:r>
                  <a:rPr lang="en-US" altLang="zh-CN" sz="1200" dirty="0">
                    <a:solidFill>
                      <a:schemeClr val="tx1"/>
                    </a:solidFill>
                    <a:effectLst/>
                  </a:rPr>
                  <a:t>)</a:t>
                </a:r>
                <a:endParaRPr lang="en-US" altLang="zh-CN" sz="1600" dirty="0">
                  <a:solidFill>
                    <a:schemeClr val="tx1"/>
                  </a:solidFill>
                  <a:effectLst/>
                </a:endParaRPr>
              </a:p>
              <a:p>
                <a:endParaRPr lang="zh-CN" alt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365737F-4FF7-A6C3-179B-DA9F6A695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70" y="4457964"/>
                <a:ext cx="3732362" cy="6345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8FC66CB5-9537-A2B6-8089-BA7CD3CF9412}"/>
              </a:ext>
            </a:extLst>
          </p:cNvPr>
          <p:cNvSpPr txBox="1"/>
          <p:nvPr/>
        </p:nvSpPr>
        <p:spPr>
          <a:xfrm>
            <a:off x="6903791" y="3578896"/>
            <a:ext cx="24240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R&amp;D with high-z detectors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1D84E1-8919-15D2-8400-C11D8A5E67B0}"/>
              </a:ext>
            </a:extLst>
          </p:cNvPr>
          <p:cNvSpPr txBox="1"/>
          <p:nvPr/>
        </p:nvSpPr>
        <p:spPr>
          <a:xfrm>
            <a:off x="5231970" y="4796518"/>
            <a:ext cx="38541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/>
              <a:t>Improved resonance resolution, w</a:t>
            </a:r>
            <a:br>
              <a:rPr lang="en-US" altLang="zh-CN" sz="1400" dirty="0"/>
            </a:br>
            <a:r>
              <a:rPr lang="en-US" altLang="zh-CN" sz="1400" dirty="0"/>
              <a:t>broadening factors down to 16 (US)</a:t>
            </a:r>
            <a:br>
              <a:rPr lang="en-US" altLang="zh-CN" sz="1600" dirty="0"/>
            </a:br>
            <a:r>
              <a:rPr lang="en-US" altLang="zh-CN" sz="10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NewtonA"/>
              </a:rPr>
              <a:t>R. D. Taylor and G. R. Hoy, SPIE </a:t>
            </a:r>
            <a:r>
              <a:rPr lang="en-US" altLang="zh-CN" sz="1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NewtonA-Bold"/>
              </a:rPr>
              <a:t>875</a:t>
            </a:r>
            <a:r>
              <a:rPr lang="en-US" altLang="zh-CN" sz="10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NewtonA"/>
              </a:rPr>
              <a:t>, 126 (1988).</a:t>
            </a:r>
          </a:p>
          <a:p>
            <a:pPr algn="l"/>
            <a:r>
              <a:rPr lang="es-ES" altLang="zh-CN" sz="10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NewtonA"/>
              </a:rPr>
              <a:t>S.RezaieSerej, G. R. Hoy, and R. D. Taylor, Laser </a:t>
            </a:r>
            <a:r>
              <a:rPr lang="en-US" altLang="zh-CN" sz="10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NewtonA"/>
              </a:rPr>
              <a:t>Phys. </a:t>
            </a:r>
            <a:r>
              <a:rPr lang="en-US" altLang="zh-CN" sz="1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NewtonA-Bold"/>
              </a:rPr>
              <a:t>5</a:t>
            </a:r>
            <a:r>
              <a:rPr lang="en-US" altLang="zh-CN" sz="10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NewtonA"/>
              </a:rPr>
              <a:t>, 240 (1995).</a:t>
            </a:r>
            <a:br>
              <a:rPr lang="en-US" altLang="zh-CN" sz="1600" dirty="0"/>
            </a:br>
            <a:r>
              <a:rPr lang="en-US" altLang="zh-CN" sz="1400" dirty="0"/>
              <a:t>Russian group: improvements with </a:t>
            </a:r>
            <a:r>
              <a:rPr lang="en-US" altLang="zh-CN" sz="1400" dirty="0" err="1"/>
              <a:t>Grav</a:t>
            </a:r>
            <a:r>
              <a:rPr lang="en-US" altLang="zh-CN" sz="1400" dirty="0"/>
              <a:t>. Effects</a:t>
            </a:r>
            <a:br>
              <a:rPr lang="en-US" altLang="zh-CN" sz="1400" dirty="0"/>
            </a:br>
            <a:r>
              <a:rPr lang="en-US" altLang="zh-CN" sz="1100" dirty="0">
                <a:solidFill>
                  <a:schemeClr val="accent6">
                    <a:lumMod val="75000"/>
                  </a:schemeClr>
                </a:solidFill>
              </a:rPr>
              <a:t>V. G. </a:t>
            </a:r>
            <a:r>
              <a:rPr lang="en-US" altLang="zh-CN" sz="1100" dirty="0" err="1">
                <a:solidFill>
                  <a:schemeClr val="accent6">
                    <a:lumMod val="75000"/>
                  </a:schemeClr>
                </a:solidFill>
              </a:rPr>
              <a:t>Alpatov</a:t>
            </a:r>
            <a:r>
              <a:rPr lang="en-US" altLang="zh-CN" sz="1100" dirty="0">
                <a:solidFill>
                  <a:schemeClr val="accent6">
                    <a:lumMod val="75000"/>
                  </a:schemeClr>
                </a:solidFill>
              </a:rPr>
              <a:t>, et.al. Laser Physics 17, 1067–1072 (2007).</a:t>
            </a:r>
          </a:p>
          <a:p>
            <a:pPr algn="l"/>
            <a:r>
              <a:rPr lang="en-US" altLang="zh-CN" sz="1100" dirty="0">
                <a:solidFill>
                  <a:schemeClr val="accent6">
                    <a:lumMod val="75000"/>
                  </a:schemeClr>
                </a:solidFill>
              </a:rPr>
              <a:t>Yu. D. </a:t>
            </a:r>
            <a:r>
              <a:rPr lang="en-US" altLang="zh-CN" sz="1100" dirty="0" err="1">
                <a:solidFill>
                  <a:schemeClr val="accent6">
                    <a:lumMod val="75000"/>
                  </a:schemeClr>
                </a:solidFill>
              </a:rPr>
              <a:t>Bayukov</a:t>
            </a:r>
            <a:r>
              <a:rPr lang="en-US" altLang="zh-CN" sz="1100" dirty="0">
                <a:solidFill>
                  <a:schemeClr val="accent6">
                    <a:lumMod val="75000"/>
                  </a:schemeClr>
                </a:solidFill>
              </a:rPr>
              <a:t>, et.al. JETP Letters 90, 499–503 (2009).</a:t>
            </a:r>
            <a:endParaRPr lang="zh-CN" alt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74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2602</TotalTime>
  <Words>1713</Words>
  <Application>Microsoft Office PowerPoint</Application>
  <PresentationFormat>全屏显示(4:3)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-apple-system</vt:lpstr>
      <vt:lpstr>NewtonA</vt:lpstr>
      <vt:lpstr>NewtonA-Bold</vt:lpstr>
      <vt:lpstr>等线</vt:lpstr>
      <vt:lpstr>Arial</vt:lpstr>
      <vt:lpstr>Calibri</vt:lpstr>
      <vt:lpstr>Calibri Light</vt:lpstr>
      <vt:lpstr>Cambria Math</vt:lpstr>
      <vt:lpstr>Lucida Handwriting</vt:lpstr>
      <vt:lpstr>Roboto</vt:lpstr>
      <vt:lpstr>Office 主题​​</vt:lpstr>
      <vt:lpstr>A Stationary Mössbauer Scheme for Gravitational Wave detection</vt:lpstr>
      <vt:lpstr>Mössbauer effect </vt:lpstr>
      <vt:lpstr>An early role in relativity test</vt:lpstr>
      <vt:lpstr>Mössbauer for GW?</vt:lpstr>
      <vt:lpstr>A stationary measurement?</vt:lpstr>
      <vt:lpstr>Stationary detectors’ resonance</vt:lpstr>
      <vt:lpstr>PowerPoint 演示文稿</vt:lpstr>
      <vt:lpstr>PowerPoint 演示文稿</vt:lpstr>
      <vt:lpstr>Isotope of choice: 109Ag</vt:lpstr>
      <vt:lpstr>The GW signal: frequency shift</vt:lpstr>
      <vt:lpstr>PowerPoint 演示文稿</vt:lpstr>
      <vt:lpstr>A circular layout</vt:lpstr>
      <vt:lpstr>PowerPoint 演示文稿</vt:lpstr>
      <vt:lpstr>PowerPoint 演示文稿</vt:lpstr>
      <vt:lpstr>PowerPoint 演示文稿</vt:lpstr>
      <vt:lpstr>Take-home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Stationary Mössbauer Scheme for Gravitational Wave detection</dc:title>
  <dc:creator>Yu Gao</dc:creator>
  <cp:lastModifiedBy>Yu Gao</cp:lastModifiedBy>
  <cp:revision>7</cp:revision>
  <dcterms:created xsi:type="dcterms:W3CDTF">2023-10-17T09:42:08Z</dcterms:created>
  <dcterms:modified xsi:type="dcterms:W3CDTF">2023-10-19T05:20:19Z</dcterms:modified>
</cp:coreProperties>
</file>