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10" r:id="rId5"/>
  </p:sldMasterIdLst>
  <p:notesMasterIdLst>
    <p:notesMasterId r:id="rId20"/>
  </p:notesMasterIdLst>
  <p:handoutMasterIdLst>
    <p:handoutMasterId r:id="rId21"/>
  </p:handoutMasterIdLst>
  <p:sldIdLst>
    <p:sldId id="270" r:id="rId6"/>
    <p:sldId id="642" r:id="rId7"/>
    <p:sldId id="646" r:id="rId8"/>
    <p:sldId id="647" r:id="rId9"/>
    <p:sldId id="649" r:id="rId10"/>
    <p:sldId id="648" r:id="rId11"/>
    <p:sldId id="650" r:id="rId12"/>
    <p:sldId id="651" r:id="rId13"/>
    <p:sldId id="657" r:id="rId14"/>
    <p:sldId id="652" r:id="rId15"/>
    <p:sldId id="653" r:id="rId16"/>
    <p:sldId id="654" r:id="rId17"/>
    <p:sldId id="655" r:id="rId18"/>
    <p:sldId id="656" r:id="rId19"/>
  </p:sldIdLst>
  <p:sldSz cx="12192000" cy="6858000"/>
  <p:notesSz cx="7010400" cy="9296400"/>
  <p:defaultTextStyle>
    <a:defPPr>
      <a:defRPr lang="en-US"/>
    </a:defPPr>
    <a:lvl1pPr algn="l" defTabSz="457126"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126" algn="l" defTabSz="457126"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254" algn="l" defTabSz="457126"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379" algn="l" defTabSz="457126"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506" algn="l" defTabSz="457126"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5633" algn="l" defTabSz="914254" rtl="0" eaLnBrk="1" latinLnBrk="0" hangingPunct="1">
      <a:defRPr kern="1200">
        <a:solidFill>
          <a:schemeClr val="tx1"/>
        </a:solidFill>
        <a:latin typeface="Arial" pitchFamily="34" charset="0"/>
        <a:ea typeface="ヒラギノ角ゴ Pro W3"/>
        <a:cs typeface="ヒラギノ角ゴ Pro W3"/>
      </a:defRPr>
    </a:lvl6pPr>
    <a:lvl7pPr marL="2742759" algn="l" defTabSz="914254" rtl="0" eaLnBrk="1" latinLnBrk="0" hangingPunct="1">
      <a:defRPr kern="1200">
        <a:solidFill>
          <a:schemeClr val="tx1"/>
        </a:solidFill>
        <a:latin typeface="Arial" pitchFamily="34" charset="0"/>
        <a:ea typeface="ヒラギノ角ゴ Pro W3"/>
        <a:cs typeface="ヒラギノ角ゴ Pro W3"/>
      </a:defRPr>
    </a:lvl7pPr>
    <a:lvl8pPr marL="3199886" algn="l" defTabSz="914254" rtl="0" eaLnBrk="1" latinLnBrk="0" hangingPunct="1">
      <a:defRPr kern="1200">
        <a:solidFill>
          <a:schemeClr val="tx1"/>
        </a:solidFill>
        <a:latin typeface="Arial" pitchFamily="34" charset="0"/>
        <a:ea typeface="ヒラギノ角ゴ Pro W3"/>
        <a:cs typeface="ヒラギノ角ゴ Pro W3"/>
      </a:defRPr>
    </a:lvl8pPr>
    <a:lvl9pPr marL="3657012" algn="l" defTabSz="914254" rtl="0" eaLnBrk="1" latinLnBrk="0" hangingPunct="1">
      <a:defRPr kern="1200">
        <a:solidFill>
          <a:schemeClr val="tx1"/>
        </a:solidFill>
        <a:latin typeface="Arial" pitchFamily="34" charset="0"/>
        <a:ea typeface="ヒラギノ角ゴ Pro W3"/>
        <a:cs typeface="ヒラギノ角ゴ Pro W3"/>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308"/>
    <a:srgbClr val="FFAE1A"/>
    <a:srgbClr val="E7E9DE"/>
    <a:srgbClr val="0F0C8F"/>
    <a:srgbClr val="CC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2" autoAdjust="0"/>
    <p:restoredTop sz="94660"/>
  </p:normalViewPr>
  <p:slideViewPr>
    <p:cSldViewPr snapToObjects="1">
      <p:cViewPr varScale="1">
        <p:scale>
          <a:sx n="84" d="100"/>
          <a:sy n="84" d="100"/>
        </p:scale>
        <p:origin x="90" y="132"/>
      </p:cViewPr>
      <p:guideLst>
        <p:guide orient="horz" pos="2160"/>
        <p:guide pos="3840"/>
      </p:guideLst>
    </p:cSldViewPr>
  </p:slideViewPr>
  <p:notesTextViewPr>
    <p:cViewPr>
      <p:scale>
        <a:sx n="100" d="100"/>
        <a:sy n="100" d="100"/>
      </p:scale>
      <p:origin x="0" y="0"/>
    </p:cViewPr>
  </p:notesTextViewPr>
  <p:notesViewPr>
    <p:cSldViewPr snapToObjects="1">
      <p:cViewPr varScale="1">
        <p:scale>
          <a:sx n="83" d="100"/>
          <a:sy n="83" d="100"/>
        </p:scale>
        <p:origin x="3810" y="84"/>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1183" y="0"/>
            <a:ext cx="3037628" cy="466412"/>
          </a:xfrm>
          <a:prstGeom prst="rect">
            <a:avLst/>
          </a:prstGeom>
        </p:spPr>
        <p:txBody>
          <a:bodyPr vert="horz" lIns="91637" tIns="45818" rIns="91637" bIns="45818" rtlCol="0"/>
          <a:lstStyle>
            <a:lvl1pPr algn="r">
              <a:defRPr sz="1200"/>
            </a:lvl1pPr>
          </a:lstStyle>
          <a:p>
            <a:r>
              <a:rPr lang="en-US" sz="900" dirty="0"/>
              <a:t>3 May 2023</a:t>
            </a:r>
          </a:p>
        </p:txBody>
      </p:sp>
      <p:sp>
        <p:nvSpPr>
          <p:cNvPr id="14" name="Header Placeholder 13"/>
          <p:cNvSpPr>
            <a:spLocks noGrp="1"/>
          </p:cNvSpPr>
          <p:nvPr>
            <p:ph type="hdr" sz="quarter"/>
          </p:nvPr>
        </p:nvSpPr>
        <p:spPr>
          <a:xfrm>
            <a:off x="1" y="0"/>
            <a:ext cx="3037628" cy="466412"/>
          </a:xfrm>
          <a:prstGeom prst="rect">
            <a:avLst/>
          </a:prstGeom>
        </p:spPr>
        <p:txBody>
          <a:bodyPr vert="horz" lIns="91637" tIns="45818" rIns="91637" bIns="45818" rtlCol="0"/>
          <a:lstStyle>
            <a:lvl1pPr algn="l">
              <a:defRPr sz="1200"/>
            </a:lvl1pPr>
          </a:lstStyle>
          <a:p>
            <a:r>
              <a:rPr lang="en-US" sz="900" dirty="0">
                <a:solidFill>
                  <a:srgbClr val="000000"/>
                </a:solidFill>
                <a:effectLst/>
                <a:ea typeface="Times New Roman" panose="02020603050405020304" pitchFamily="18" charset="0"/>
                <a:cs typeface="Times New Roman" panose="02020603050405020304" pitchFamily="18" charset="0"/>
              </a:rPr>
              <a:t>Theory overview on X17 (SM)</a:t>
            </a:r>
            <a:endParaRPr lang="en-US" sz="900" dirty="0"/>
          </a:p>
          <a:p>
            <a:r>
              <a:rPr lang="en-US" sz="900" dirty="0"/>
              <a:t>Xilin Zhang, </a:t>
            </a:r>
            <a:r>
              <a:rPr lang="en-US" sz="900" dirty="0" err="1"/>
              <a:t>FRIB</a:t>
            </a:r>
            <a:r>
              <a:rPr lang="en-US" sz="900" dirty="0"/>
              <a:t>-TA Fellow</a:t>
            </a:r>
          </a:p>
        </p:txBody>
      </p:sp>
      <p:sp>
        <p:nvSpPr>
          <p:cNvPr id="5" name="Footer Placeholder 1"/>
          <p:cNvSpPr>
            <a:spLocks noGrp="1"/>
          </p:cNvSpPr>
          <p:nvPr>
            <p:ph type="ftr" sz="quarter" idx="2"/>
          </p:nvPr>
        </p:nvSpPr>
        <p:spPr>
          <a:xfrm>
            <a:off x="795131" y="8505419"/>
            <a:ext cx="4770781" cy="708286"/>
          </a:xfrm>
          <a:prstGeom prst="rect">
            <a:avLst/>
          </a:prstGeom>
        </p:spPr>
        <p:txBody>
          <a:bodyPr vert="horz" lIns="94851" tIns="47425" rIns="94851" bIns="47425" rtlCol="0" anchor="b"/>
          <a:lstStyle>
            <a:lvl1pPr algn="l">
              <a:defRPr sz="1200"/>
            </a:lvl1pPr>
          </a:lstStyle>
          <a:p>
            <a:r>
              <a:rPr lang="en-US" sz="900" dirty="0"/>
              <a:t>Facility for Rare Isotope Beams</a:t>
            </a:r>
          </a:p>
          <a:p>
            <a:r>
              <a:rPr lang="en-US" sz="900" dirty="0"/>
              <a:t>U.S. Department of Energy Office of Science | Michigan State University</a:t>
            </a:r>
          </a:p>
          <a:p>
            <a:r>
              <a:rPr lang="en-US" sz="900" dirty="0"/>
              <a:t>640 South Shaw Lane • East Lansing, MI 48824, USA</a:t>
            </a:r>
          </a:p>
          <a:p>
            <a:r>
              <a:rPr lang="en-US" sz="900" dirty="0"/>
              <a:t>frib.msu.edu</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18" y="8458200"/>
            <a:ext cx="648443" cy="755504"/>
          </a:xfrm>
          <a:prstGeom prst="rect">
            <a:avLst/>
          </a:prstGeom>
        </p:spPr>
      </p:pic>
      <p:sp>
        <p:nvSpPr>
          <p:cNvPr id="2" name="Slide Number Placeholder 1"/>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C3F6D33-7C2E-44BB-B6EF-2876F56DBD42}" type="slidenum">
              <a:rPr lang="en-US" sz="900" smtClean="0"/>
              <a:t>‹#›</a:t>
            </a:fld>
            <a:endParaRPr lang="en-US" sz="900" dirty="0"/>
          </a:p>
        </p:txBody>
      </p:sp>
    </p:spTree>
    <p:extLst>
      <p:ext uri="{BB962C8B-B14F-4D97-AF65-F5344CB8AC3E}">
        <p14:creationId xmlns:p14="http://schemas.microsoft.com/office/powerpoint/2010/main" val="38025710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741"/>
          </a:xfrm>
          <a:prstGeom prst="rect">
            <a:avLst/>
          </a:prstGeom>
        </p:spPr>
        <p:txBody>
          <a:bodyPr vert="horz" wrap="square" lIns="92599" tIns="46299" rIns="92599" bIns="46299" numCol="1" anchor="t" anchorCtr="0" compatLnSpc="1">
            <a:prstTxWarp prst="textNoShape">
              <a:avLst/>
            </a:prstTxWarp>
          </a:bodyPr>
          <a:lstStyle>
            <a:lvl1pPr>
              <a:defRPr sz="1200">
                <a:latin typeface="Calibri" pitchFamily="49" charset="0"/>
                <a:ea typeface="ヒラギノ角ゴ Pro W3" pitchFamily="49" charset="-128"/>
                <a:cs typeface="ヒラギノ角ゴ Pro W3" pitchFamily="49" charset="-128"/>
              </a:defRPr>
            </a:lvl1pPr>
          </a:lstStyle>
          <a:p>
            <a:pPr>
              <a:defRPr/>
            </a:pPr>
            <a:endParaRPr lang="en-US"/>
          </a:p>
        </p:txBody>
      </p:sp>
      <p:sp>
        <p:nvSpPr>
          <p:cNvPr id="3" name="Date Placeholder 2"/>
          <p:cNvSpPr>
            <a:spLocks noGrp="1"/>
          </p:cNvSpPr>
          <p:nvPr>
            <p:ph type="dt" idx="1"/>
          </p:nvPr>
        </p:nvSpPr>
        <p:spPr>
          <a:xfrm>
            <a:off x="3970938" y="1"/>
            <a:ext cx="3037840" cy="464741"/>
          </a:xfrm>
          <a:prstGeom prst="rect">
            <a:avLst/>
          </a:prstGeom>
        </p:spPr>
        <p:txBody>
          <a:bodyPr vert="horz" wrap="square" lIns="92599" tIns="46299" rIns="92599" bIns="46299" numCol="1" anchor="t" anchorCtr="0" compatLnSpc="1">
            <a:prstTxWarp prst="textNoShape">
              <a:avLst/>
            </a:prstTxWarp>
          </a:bodyPr>
          <a:lstStyle>
            <a:lvl1pPr algn="r">
              <a:defRPr sz="1200" smtClean="0">
                <a:latin typeface="Calibri" pitchFamily="34" charset="0"/>
                <a:ea typeface="ヒラギノ角ゴ Pro W3" pitchFamily="-112" charset="-128"/>
                <a:cs typeface="+mn-cs"/>
              </a:defRPr>
            </a:lvl1pPr>
          </a:lstStyle>
          <a:p>
            <a:pPr>
              <a:defRPr/>
            </a:pPr>
            <a:fld id="{58165478-8271-4537-9DBA-6DB278E2C8C0}" type="datetime1">
              <a:rPr lang="en-US"/>
              <a:pPr>
                <a:defRPr/>
              </a:pPr>
              <a:t>10/20/2023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wrap="square" lIns="92599" tIns="46299" rIns="92599" bIns="46299"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01040" y="4415832"/>
            <a:ext cx="5608320" cy="4182661"/>
          </a:xfrm>
          <a:prstGeom prst="rect">
            <a:avLst/>
          </a:prstGeom>
        </p:spPr>
        <p:txBody>
          <a:bodyPr vert="horz" wrap="square" lIns="92599" tIns="46299" rIns="92599" bIns="46299" numCol="1" anchor="t" anchorCtr="0" compatLnSpc="1">
            <a:prstTxWarp prst="textNoShape">
              <a:avLst/>
            </a:prstTxWarp>
            <a:normAutofit/>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6" name="Footer Placeholder 5"/>
          <p:cNvSpPr>
            <a:spLocks noGrp="1"/>
          </p:cNvSpPr>
          <p:nvPr>
            <p:ph type="ftr" sz="quarter" idx="4"/>
          </p:nvPr>
        </p:nvSpPr>
        <p:spPr>
          <a:xfrm>
            <a:off x="1" y="8830063"/>
            <a:ext cx="3037840" cy="464740"/>
          </a:xfrm>
          <a:prstGeom prst="rect">
            <a:avLst/>
          </a:prstGeom>
        </p:spPr>
        <p:txBody>
          <a:bodyPr vert="horz" wrap="square" lIns="92599" tIns="46299" rIns="92599" bIns="46299" numCol="1" anchor="b" anchorCtr="0" compatLnSpc="1">
            <a:prstTxWarp prst="textNoShape">
              <a:avLst/>
            </a:prstTxWarp>
          </a:bodyPr>
          <a:lstStyle>
            <a:lvl1pPr>
              <a:defRPr sz="1200">
                <a:latin typeface="Calibri" pitchFamily="49" charset="0"/>
                <a:ea typeface="ヒラギノ角ゴ Pro W3" pitchFamily="49" charset="-128"/>
                <a:cs typeface="ヒラギノ角ゴ Pro W3" pitchFamily="49" charset="-128"/>
              </a:defRPr>
            </a:lvl1pPr>
          </a:lstStyle>
          <a:p>
            <a:pPr>
              <a:defRPr/>
            </a:pPr>
            <a:endParaRPr lang="en-US"/>
          </a:p>
        </p:txBody>
      </p:sp>
      <p:sp>
        <p:nvSpPr>
          <p:cNvPr id="7" name="Slide Number Placeholder 6"/>
          <p:cNvSpPr>
            <a:spLocks noGrp="1"/>
          </p:cNvSpPr>
          <p:nvPr>
            <p:ph type="sldNum" sz="quarter" idx="5"/>
          </p:nvPr>
        </p:nvSpPr>
        <p:spPr>
          <a:xfrm>
            <a:off x="3970938" y="8830063"/>
            <a:ext cx="3037840" cy="464740"/>
          </a:xfrm>
          <a:prstGeom prst="rect">
            <a:avLst/>
          </a:prstGeom>
        </p:spPr>
        <p:txBody>
          <a:bodyPr vert="horz" wrap="square" lIns="92599" tIns="46299" rIns="92599" bIns="46299" numCol="1" anchor="b" anchorCtr="0" compatLnSpc="1">
            <a:prstTxWarp prst="textNoShape">
              <a:avLst/>
            </a:prstTxWarp>
          </a:bodyPr>
          <a:lstStyle>
            <a:lvl1pPr algn="r">
              <a:defRPr sz="1200" smtClean="0">
                <a:latin typeface="Calibri" pitchFamily="34" charset="0"/>
                <a:ea typeface="ヒラギノ角ゴ Pro W3" pitchFamily="-112" charset="-128"/>
                <a:cs typeface="+mn-cs"/>
              </a:defRPr>
            </a:lvl1pPr>
          </a:lstStyle>
          <a:p>
            <a:pPr>
              <a:defRPr/>
            </a:pPr>
            <a:fld id="{74EB2CD8-9047-43A5-BEAD-229CAC8CFCAA}" type="slidenum">
              <a:rPr lang="en-US"/>
              <a:pPr>
                <a:defRPr/>
              </a:pPr>
              <a:t>‹#›</a:t>
            </a:fld>
            <a:endParaRPr lang="en-US"/>
          </a:p>
        </p:txBody>
      </p:sp>
    </p:spTree>
    <p:extLst>
      <p:ext uri="{BB962C8B-B14F-4D97-AF65-F5344CB8AC3E}">
        <p14:creationId xmlns:p14="http://schemas.microsoft.com/office/powerpoint/2010/main" val="4104131628"/>
      </p:ext>
    </p:extLst>
  </p:cSld>
  <p:clrMap bg1="lt1" tx1="dk1" bg2="lt2" tx2="dk2" accent1="accent1" accent2="accent2" accent3="accent3" accent4="accent4" accent5="accent5" accent6="accent6" hlink="hlink" folHlink="folHlink"/>
  <p:hf sldNum="0" hdr="0" ftr="0" dt="0"/>
  <p:notesStyle>
    <a:lvl1pPr algn="l" defTabSz="457126" rtl="0" eaLnBrk="0" fontAlgn="base" hangingPunct="0">
      <a:spcBef>
        <a:spcPct val="30000"/>
      </a:spcBef>
      <a:spcAft>
        <a:spcPct val="0"/>
      </a:spcAft>
      <a:defRPr sz="1200" kern="1200">
        <a:solidFill>
          <a:schemeClr val="tx1"/>
        </a:solidFill>
        <a:latin typeface="+mn-lt"/>
        <a:ea typeface="ヒラギノ角ゴ Pro W3" pitchFamily="-65" charset="-128"/>
        <a:cs typeface="ヒラギノ角ゴ Pro W3" pitchFamily="-65" charset="-128"/>
      </a:defRPr>
    </a:lvl1pPr>
    <a:lvl2pPr marL="742831" indent="-285705" algn="l" defTabSz="457126" rtl="0" eaLnBrk="0" fontAlgn="base" hangingPunct="0">
      <a:spcBef>
        <a:spcPct val="30000"/>
      </a:spcBef>
      <a:spcAft>
        <a:spcPct val="0"/>
      </a:spcAft>
      <a:defRPr sz="1200" kern="1200">
        <a:solidFill>
          <a:schemeClr val="tx1"/>
        </a:solidFill>
        <a:latin typeface="+mn-lt"/>
        <a:ea typeface="ヒラギノ角ゴ Pro W3" pitchFamily="-65" charset="-128"/>
        <a:cs typeface="ヒラギノ角ゴ Pro W3"/>
      </a:defRPr>
    </a:lvl2pPr>
    <a:lvl3pPr marL="1142817" indent="-228563" algn="l" defTabSz="457126" rtl="0" eaLnBrk="0" fontAlgn="base" hangingPunct="0">
      <a:spcBef>
        <a:spcPct val="30000"/>
      </a:spcBef>
      <a:spcAft>
        <a:spcPct val="0"/>
      </a:spcAft>
      <a:defRPr sz="1200" kern="1200">
        <a:solidFill>
          <a:schemeClr val="tx1"/>
        </a:solidFill>
        <a:latin typeface="+mn-lt"/>
        <a:ea typeface="ＭＳ Ｐゴシック" charset="-128"/>
        <a:cs typeface="ＭＳ Ｐゴシック" pitchFamily="-65" charset="-128"/>
      </a:defRPr>
    </a:lvl3pPr>
    <a:lvl4pPr marL="1599942" indent="-228563" algn="l" defTabSz="457126"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4pPr>
    <a:lvl5pPr marL="2057070" indent="-228563" algn="l" defTabSz="457126"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5pPr>
    <a:lvl6pPr marL="2285633" algn="l" defTabSz="457126" rtl="0" eaLnBrk="1" latinLnBrk="0" hangingPunct="1">
      <a:defRPr sz="1200" kern="1200">
        <a:solidFill>
          <a:schemeClr val="tx1"/>
        </a:solidFill>
        <a:latin typeface="+mn-lt"/>
        <a:ea typeface="+mn-ea"/>
        <a:cs typeface="+mn-cs"/>
      </a:defRPr>
    </a:lvl6pPr>
    <a:lvl7pPr marL="2742759" algn="l" defTabSz="457126" rtl="0" eaLnBrk="1" latinLnBrk="0" hangingPunct="1">
      <a:defRPr sz="1200" kern="1200">
        <a:solidFill>
          <a:schemeClr val="tx1"/>
        </a:solidFill>
        <a:latin typeface="+mn-lt"/>
        <a:ea typeface="+mn-ea"/>
        <a:cs typeface="+mn-cs"/>
      </a:defRPr>
    </a:lvl7pPr>
    <a:lvl8pPr marL="3199886" algn="l" defTabSz="457126" rtl="0" eaLnBrk="1" latinLnBrk="0" hangingPunct="1">
      <a:defRPr sz="1200" kern="1200">
        <a:solidFill>
          <a:schemeClr val="tx1"/>
        </a:solidFill>
        <a:latin typeface="+mn-lt"/>
        <a:ea typeface="+mn-ea"/>
        <a:cs typeface="+mn-cs"/>
      </a:defRPr>
    </a:lvl8pPr>
    <a:lvl9pPr marL="3657012" algn="l" defTabSz="4571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050"/>
          <p:cNvSpPr>
            <a:spLocks noGrp="1" noRot="1" noChangeAspect="1" noTextEdit="1"/>
          </p:cNvSpPr>
          <p:nvPr>
            <p:ph type="sldImg"/>
          </p:nvPr>
        </p:nvSpPr>
        <p:spPr bwMode="auto">
          <a:xfrm>
            <a:off x="406400" y="696913"/>
            <a:ext cx="6197600" cy="3486150"/>
          </a:xfrm>
          <a:noFill/>
          <a:ln>
            <a:solidFill>
              <a:srgbClr val="000000"/>
            </a:solidFill>
            <a:miter lim="800000"/>
            <a:headEnd/>
            <a:tailEnd/>
          </a:ln>
        </p:spPr>
      </p:sp>
      <p:sp>
        <p:nvSpPr>
          <p:cNvPr id="14339" name="Rectangle 2051"/>
          <p:cNvSpPr>
            <a:spLocks noGrp="1"/>
          </p:cNvSpPr>
          <p:nvPr>
            <p:ph type="body" idx="1"/>
          </p:nvPr>
        </p:nvSpPr>
        <p:spPr bwMode="auto">
          <a:noFill/>
        </p:spPr>
        <p:txBody>
          <a:bodyPr/>
          <a:lstStyle/>
          <a:p>
            <a:endParaRPr lang="en-US">
              <a:ea typeface="ヒラギノ角ゴ Pro W3"/>
              <a:cs typeface="ヒラギノ角ゴ Pro W3"/>
            </a:endParaRPr>
          </a:p>
        </p:txBody>
      </p:sp>
    </p:spTree>
    <p:extLst>
      <p:ext uri="{BB962C8B-B14F-4D97-AF65-F5344CB8AC3E}">
        <p14:creationId xmlns:p14="http://schemas.microsoft.com/office/powerpoint/2010/main" val="164087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15363" name="Notes Placeholder 2"/>
          <p:cNvSpPr>
            <a:spLocks noGrp="1"/>
          </p:cNvSpPr>
          <p:nvPr>
            <p:ph type="body" idx="1"/>
          </p:nvPr>
        </p:nvSpPr>
        <p:spPr bwMode="auto">
          <a:xfrm>
            <a:off x="946855" y="3380847"/>
            <a:ext cx="7574845" cy="3202326"/>
          </a:xfrm>
          <a:prstGeom prst="rect">
            <a:avLst/>
          </a:prstGeom>
          <a:noFill/>
        </p:spPr>
        <p:txBody>
          <a:bodyPr/>
          <a:lstStyle/>
          <a:p>
            <a:pPr algn="l"/>
            <a:endParaRPr lang="en-US" dirty="0">
              <a:ea typeface="ヒラギノ角ゴ Pro W3"/>
              <a:cs typeface="ヒラギノ角ゴ Pro W3"/>
            </a:endParaRPr>
          </a:p>
        </p:txBody>
      </p:sp>
    </p:spTree>
    <p:extLst>
      <p:ext uri="{BB962C8B-B14F-4D97-AF65-F5344CB8AC3E}">
        <p14:creationId xmlns:p14="http://schemas.microsoft.com/office/powerpoint/2010/main" val="216020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endParaRPr lang="en-US">
              <a:ea typeface="ヒラギノ角ゴ Pro W3"/>
              <a:cs typeface="ヒラギノ角ゴ Pro W3"/>
            </a:endParaRPr>
          </a:p>
        </p:txBody>
      </p:sp>
    </p:spTree>
    <p:extLst>
      <p:ext uri="{BB962C8B-B14F-4D97-AF65-F5344CB8AC3E}">
        <p14:creationId xmlns:p14="http://schemas.microsoft.com/office/powerpoint/2010/main" val="9661986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850703" y="1238250"/>
            <a:ext cx="9986635" cy="447389"/>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86447" tIns="43223" rIns="86447" bIns="43223">
            <a:spAutoFit/>
          </a:bodyPr>
          <a:lstStyle/>
          <a:p>
            <a:pPr defTabSz="457040" eaLnBrk="0" hangingPunct="0">
              <a:lnSpc>
                <a:spcPct val="90000"/>
              </a:lnSpc>
              <a:defRPr/>
            </a:pPr>
            <a:endParaRPr lang="en-US" sz="2600" dirty="0">
              <a:latin typeface="Helvetica" pitchFamily="-107" charset="0"/>
              <a:ea typeface="ヒラギノ角ゴ Pro W3" pitchFamily="-107" charset="-128"/>
              <a:cs typeface="Arial" charset="0"/>
            </a:endParaRPr>
          </a:p>
        </p:txBody>
      </p:sp>
      <p:sp>
        <p:nvSpPr>
          <p:cNvPr id="9" name="Subtitle 2"/>
          <p:cNvSpPr>
            <a:spLocks noGrp="1"/>
          </p:cNvSpPr>
          <p:nvPr>
            <p:ph type="subTitle" idx="1"/>
          </p:nvPr>
        </p:nvSpPr>
        <p:spPr>
          <a:xfrm>
            <a:off x="2032000" y="4071938"/>
            <a:ext cx="8128000" cy="1143000"/>
          </a:xfrm>
        </p:spPr>
        <p:txBody>
          <a:bodyPr/>
          <a:lstStyle>
            <a:lvl1pPr marL="0" indent="0" algn="ctr">
              <a:buNone/>
              <a:defRPr/>
            </a:lvl1pPr>
            <a:lvl2pPr marL="432277" indent="0" algn="ctr">
              <a:buNone/>
              <a:defRPr/>
            </a:lvl2pPr>
            <a:lvl3pPr marL="864551" indent="0" algn="ctr">
              <a:buNone/>
              <a:defRPr/>
            </a:lvl3pPr>
            <a:lvl4pPr marL="1296827" indent="0" algn="ctr">
              <a:buNone/>
              <a:defRPr/>
            </a:lvl4pPr>
            <a:lvl5pPr marL="1729104" indent="0" algn="ctr">
              <a:buNone/>
              <a:defRPr/>
            </a:lvl5pPr>
            <a:lvl6pPr marL="2161379" indent="0" algn="ctr">
              <a:buNone/>
              <a:defRPr/>
            </a:lvl6pPr>
            <a:lvl7pPr marL="2593655" indent="0" algn="ctr">
              <a:buNone/>
              <a:defRPr/>
            </a:lvl7pPr>
            <a:lvl8pPr marL="3025929" indent="0" algn="ctr">
              <a:buNone/>
              <a:defRPr/>
            </a:lvl8pPr>
            <a:lvl9pPr marL="3458205" indent="0" algn="ctr">
              <a:buNone/>
              <a:defRPr/>
            </a:lvl9pPr>
          </a:lstStyle>
          <a:p>
            <a:r>
              <a:rPr lang="en-US"/>
              <a:t>Click to edit Master subtitle style</a:t>
            </a:r>
            <a:endParaRPr lang="en-US" dirty="0"/>
          </a:p>
        </p:txBody>
      </p:sp>
      <p:sp>
        <p:nvSpPr>
          <p:cNvPr id="7" name="Rectangle 2"/>
          <p:cNvSpPr>
            <a:spLocks noGrp="1" noChangeArrowheads="1"/>
          </p:cNvSpPr>
          <p:nvPr>
            <p:ph type="title"/>
          </p:nvPr>
        </p:nvSpPr>
        <p:spPr bwMode="auto">
          <a:xfrm>
            <a:off x="95255" y="3147284"/>
            <a:ext cx="12001499" cy="478612"/>
          </a:xfrm>
          <a:prstGeom prst="rect">
            <a:avLst/>
          </a:prstGeom>
          <a:noFill/>
          <a:ln w="12700">
            <a:noFill/>
            <a:miter lim="800000"/>
            <a:headEnd/>
            <a:tailEnd/>
          </a:ln>
        </p:spPr>
        <p:txBody>
          <a:bodyPr lIns="56061" tIns="22425" rIns="56061" bIns="22425"/>
          <a:lstStyle/>
          <a:p>
            <a:pPr lvl="0"/>
            <a:r>
              <a:rPr lang="en-US"/>
              <a:t>Click to edit Master title style</a:t>
            </a:r>
            <a:endParaRPr lang="en-US" dirty="0"/>
          </a:p>
        </p:txBody>
      </p:sp>
      <p:sp>
        <p:nvSpPr>
          <p:cNvPr id="6" name="TextBox 5"/>
          <p:cNvSpPr txBox="1"/>
          <p:nvPr userDrawn="1"/>
        </p:nvSpPr>
        <p:spPr>
          <a:xfrm>
            <a:off x="0" y="6387154"/>
            <a:ext cx="12192000" cy="425885"/>
          </a:xfrm>
          <a:prstGeom prst="rect">
            <a:avLst/>
          </a:prstGeom>
          <a:noFill/>
        </p:spPr>
        <p:txBody>
          <a:bodyPr wrap="square" lIns="86486" tIns="43243" rIns="86486" bIns="43243" rtlCol="0">
            <a:spAutoFit/>
          </a:bodyPr>
          <a:lstStyle/>
          <a:p>
            <a:pPr algn="ctr"/>
            <a:r>
              <a:rPr lang="en-US" sz="1100" kern="1200" dirty="0">
                <a:solidFill>
                  <a:schemeClr val="tx1"/>
                </a:solidFill>
                <a:latin typeface="+mn-lt"/>
                <a:ea typeface="ヒラギノ角ゴ Pro W3"/>
                <a:cs typeface="ヒラギノ角ゴ Pro W3"/>
              </a:rPr>
              <a:t>This material is based upon work supported by the U.S. Department of Energy, Office of Science, Office of Nuclear Physics under Award Number </a:t>
            </a:r>
            <a:r>
              <a:rPr lang="en-US" sz="1100" dirty="0"/>
              <a:t>DE-FG02-97ER-41014</a:t>
            </a:r>
            <a:r>
              <a:rPr lang="en-US" sz="1100" kern="1200" dirty="0">
                <a:solidFill>
                  <a:schemeClr val="tx1"/>
                </a:solidFill>
                <a:latin typeface="+mn-lt"/>
                <a:ea typeface="ヒラギノ角ゴ Pro W3"/>
              </a:rPr>
              <a:t>, </a:t>
            </a:r>
            <a:r>
              <a:rPr lang="en-US" sz="1100" dirty="0"/>
              <a:t>the NUCLEI </a:t>
            </a:r>
            <a:r>
              <a:rPr lang="en-US" sz="1100" dirty="0" err="1"/>
              <a:t>SciDAC</a:t>
            </a:r>
            <a:r>
              <a:rPr lang="en-US" sz="1100" dirty="0"/>
              <a:t> Collaboration under Department of Energy MSU subcontract RC107839-OSU , and the National Science Foundation under Grant No. PHY–1913069.</a:t>
            </a:r>
            <a:endParaRPr lang="en-US" sz="1100" kern="1200" dirty="0">
              <a:solidFill>
                <a:schemeClr val="tx1"/>
              </a:solidFill>
              <a:latin typeface="+mn-lt"/>
              <a:ea typeface="ヒラギノ角ゴ Pro W3"/>
              <a:cs typeface="ヒラギノ角ゴ Pro W3"/>
            </a:endParaRPr>
          </a:p>
        </p:txBody>
      </p:sp>
      <p:sp>
        <p:nvSpPr>
          <p:cNvPr id="10" name="Rectangle 9"/>
          <p:cNvSpPr/>
          <p:nvPr userDrawn="1"/>
        </p:nvSpPr>
        <p:spPr>
          <a:xfrm>
            <a:off x="4015216" y="415245"/>
            <a:ext cx="3657600" cy="209994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5900" y="546592"/>
            <a:ext cx="1600200" cy="2043892"/>
          </a:xfrm>
          <a:prstGeom prst="rect">
            <a:avLst/>
          </a:prstGeom>
        </p:spPr>
      </p:pic>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9800" y="5642530"/>
            <a:ext cx="3200400" cy="701322"/>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4083" y="5642961"/>
            <a:ext cx="2651760" cy="627065"/>
          </a:xfrm>
          <a:prstGeom prst="rect">
            <a:avLst/>
          </a:prstGeom>
        </p:spPr>
      </p:pic>
    </p:spTree>
    <p:extLst>
      <p:ext uri="{BB962C8B-B14F-4D97-AF65-F5344CB8AC3E}">
        <p14:creationId xmlns:p14="http://schemas.microsoft.com/office/powerpoint/2010/main" val="3302241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94194-3B4C-4DEE-BE4B-744DC72FC3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A8D76E-AFB5-45C2-95EB-13DB58756B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8CA7F9-F43A-4942-BAC8-81320921BAE8}"/>
              </a:ext>
            </a:extLst>
          </p:cNvPr>
          <p:cNvSpPr>
            <a:spLocks noGrp="1"/>
          </p:cNvSpPr>
          <p:nvPr>
            <p:ph type="dt" sz="half" idx="10"/>
          </p:nvPr>
        </p:nvSpPr>
        <p:spPr/>
        <p:txBody>
          <a:bodyPr/>
          <a:lstStyle/>
          <a:p>
            <a:fld id="{7A2A2EF8-D484-4919-BD66-D6F821B6FECF}" type="datetime1">
              <a:rPr lang="en-US" smtClean="0"/>
              <a:t>10/20/2023</a:t>
            </a:fld>
            <a:endParaRPr lang="en-US"/>
          </a:p>
        </p:txBody>
      </p:sp>
      <p:sp>
        <p:nvSpPr>
          <p:cNvPr id="5" name="Footer Placeholder 4">
            <a:extLst>
              <a:ext uri="{FF2B5EF4-FFF2-40B4-BE49-F238E27FC236}">
                <a16:creationId xmlns:a16="http://schemas.microsoft.com/office/drawing/2014/main" id="{9C914961-971C-4D71-92ED-FA0139F0545F}"/>
              </a:ext>
            </a:extLst>
          </p:cNvPr>
          <p:cNvSpPr>
            <a:spLocks noGrp="1"/>
          </p:cNvSpPr>
          <p:nvPr>
            <p:ph type="ftr" sz="quarter" idx="11"/>
          </p:nvPr>
        </p:nvSpPr>
        <p:spPr/>
        <p:txBody>
          <a:bodyPr/>
          <a:lstStyle/>
          <a:p>
            <a:r>
              <a:rPr lang="en-US"/>
              <a:t>Xilin Zhang</a:t>
            </a:r>
          </a:p>
        </p:txBody>
      </p:sp>
      <p:sp>
        <p:nvSpPr>
          <p:cNvPr id="6" name="Slide Number Placeholder 5">
            <a:extLst>
              <a:ext uri="{FF2B5EF4-FFF2-40B4-BE49-F238E27FC236}">
                <a16:creationId xmlns:a16="http://schemas.microsoft.com/office/drawing/2014/main" id="{54028CFA-E97C-4E5B-9FD8-97DC89EE3D14}"/>
              </a:ext>
            </a:extLst>
          </p:cNvPr>
          <p:cNvSpPr>
            <a:spLocks noGrp="1"/>
          </p:cNvSpPr>
          <p:nvPr>
            <p:ph type="sldNum" sz="quarter" idx="12"/>
          </p:nvPr>
        </p:nvSpPr>
        <p:spPr/>
        <p:txBody>
          <a:bodyPr/>
          <a:lstStyle/>
          <a:p>
            <a:fld id="{24A8658F-D273-46E2-B502-91D0EB0091D7}" type="slidenum">
              <a:rPr lang="en-US" smtClean="0"/>
              <a:t>‹#›</a:t>
            </a:fld>
            <a:endParaRPr lang="en-US"/>
          </a:p>
        </p:txBody>
      </p:sp>
    </p:spTree>
    <p:extLst>
      <p:ext uri="{BB962C8B-B14F-4D97-AF65-F5344CB8AC3E}">
        <p14:creationId xmlns:p14="http://schemas.microsoft.com/office/powerpoint/2010/main" val="3381263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3" name="Rectangle 12"/>
          <p:cNvSpPr/>
          <p:nvPr userDrawn="1"/>
        </p:nvSpPr>
        <p:spPr>
          <a:xfrm>
            <a:off x="-16080" y="6063452"/>
            <a:ext cx="12208079" cy="822960"/>
          </a:xfrm>
          <a:prstGeom prst="rect">
            <a:avLst/>
          </a:prstGeom>
          <a:solidFill>
            <a:srgbClr val="E7E9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7" descr="FRIB_ppt_top.jpg"/>
          <p:cNvPicPr>
            <a:picLocks noChangeAspect="1"/>
          </p:cNvPicPr>
          <p:nvPr/>
        </p:nvPicPr>
        <p:blipFill>
          <a:blip r:embed="rId2" cstate="print"/>
          <a:srcRect/>
          <a:stretch>
            <a:fillRect/>
          </a:stretch>
        </p:blipFill>
        <p:spPr bwMode="auto">
          <a:xfrm>
            <a:off x="0" y="2"/>
            <a:ext cx="12192000" cy="1003102"/>
          </a:xfrm>
          <a:prstGeom prst="rect">
            <a:avLst/>
          </a:prstGeom>
          <a:noFill/>
          <a:ln w="9525">
            <a:noFill/>
            <a:miter lim="800000"/>
            <a:headEnd/>
            <a:tailEnd/>
          </a:ln>
        </p:spPr>
      </p:pic>
      <p:sp>
        <p:nvSpPr>
          <p:cNvPr id="6" name="Text Box 5"/>
          <p:cNvSpPr txBox="1">
            <a:spLocks noChangeArrowheads="1"/>
          </p:cNvSpPr>
          <p:nvPr/>
        </p:nvSpPr>
        <p:spPr bwMode="auto">
          <a:xfrm>
            <a:off x="893039" y="1320109"/>
            <a:ext cx="10486572" cy="3415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7040"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7" name="Rectangle 6"/>
          <p:cNvSpPr>
            <a:spLocks noChangeArrowheads="1"/>
          </p:cNvSpPr>
          <p:nvPr/>
        </p:nvSpPr>
        <p:spPr bwMode="auto">
          <a:xfrm>
            <a:off x="5487207" y="3009312"/>
            <a:ext cx="12192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7040">
              <a:defRPr/>
            </a:pPr>
            <a:endParaRPr lang="en-US" dirty="0">
              <a:latin typeface="Arial" charset="0"/>
              <a:ea typeface="ヒラギノ角ゴ Pro W3" pitchFamily="-107" charset="-128"/>
              <a:cs typeface="Arial" charset="0"/>
            </a:endParaRPr>
          </a:p>
        </p:txBody>
      </p:sp>
      <p:sp>
        <p:nvSpPr>
          <p:cNvPr id="3" name="Content Placeholder 2"/>
          <p:cNvSpPr>
            <a:spLocks noGrp="1"/>
          </p:cNvSpPr>
          <p:nvPr>
            <p:ph idx="1"/>
          </p:nvPr>
        </p:nvSpPr>
        <p:spPr>
          <a:xfrm>
            <a:off x="101600" y="1067100"/>
            <a:ext cx="11987896" cy="4937460"/>
          </a:xfrm>
        </p:spPr>
        <p:txBody>
          <a:bodyPr/>
          <a:lstStyle>
            <a:lvl3pPr>
              <a:defRPr sz="18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101600" y="289337"/>
            <a:ext cx="11988800" cy="478624"/>
          </a:xfrm>
        </p:spPr>
        <p:txBody>
          <a:bodyPr/>
          <a:lstStyle/>
          <a:p>
            <a:r>
              <a:rPr lang="en-US"/>
              <a:t>Click to edit Master title style</a:t>
            </a:r>
            <a:endParaRPr lang="en-US" dirty="0"/>
          </a:p>
        </p:txBody>
      </p:sp>
      <p:sp>
        <p:nvSpPr>
          <p:cNvPr id="8" name="Footer Placeholder 6"/>
          <p:cNvSpPr>
            <a:spLocks noGrp="1"/>
          </p:cNvSpPr>
          <p:nvPr>
            <p:ph type="ftr" sz="quarter" idx="10"/>
          </p:nvPr>
        </p:nvSpPr>
        <p:spPr>
          <a:xfrm>
            <a:off x="6096000" y="6356450"/>
            <a:ext cx="5080007" cy="364628"/>
          </a:xfrm>
        </p:spPr>
        <p:txBody>
          <a:bodyPr/>
          <a:lstStyle>
            <a:lvl1pPr algn="r" eaLnBrk="0" hangingPunct="0">
              <a:lnSpc>
                <a:spcPct val="90000"/>
              </a:lnSpc>
              <a:defRPr sz="1200" smtClean="0">
                <a:solidFill>
                  <a:srgbClr val="064308"/>
                </a:solidFill>
                <a:latin typeface="Arial"/>
                <a:ea typeface="+mn-ea"/>
                <a:cs typeface="Arial"/>
              </a:defRPr>
            </a:lvl1pPr>
          </a:lstStyle>
          <a:p>
            <a:pPr>
              <a:defRPr/>
            </a:pPr>
            <a:r>
              <a:rPr lang="en-US"/>
              <a:t>Xilin Zhang, 20 Oct. 2023</a:t>
            </a:r>
            <a:endParaRPr lang="en-US" dirty="0"/>
          </a:p>
        </p:txBody>
      </p:sp>
      <p:sp>
        <p:nvSpPr>
          <p:cNvPr id="10" name="Slide Number Placeholder 4"/>
          <p:cNvSpPr>
            <a:spLocks noGrp="1"/>
          </p:cNvSpPr>
          <p:nvPr>
            <p:ph type="sldNum" sz="quarter" idx="11"/>
          </p:nvPr>
        </p:nvSpPr>
        <p:spPr/>
        <p:txBody>
          <a:bodyPr/>
          <a:lstStyle>
            <a:lvl1pPr>
              <a:defRPr sz="1200"/>
            </a:lvl1pPr>
          </a:lstStyle>
          <a:p>
            <a:pPr>
              <a:defRPr/>
            </a:pPr>
            <a:r>
              <a:rPr lang="en-US" dirty="0"/>
              <a:t>, Slide </a:t>
            </a:r>
            <a:fld id="{35AD4620-7552-4207-8973-898801ED212B}" type="slidenum">
              <a:rPr lang="en-US" smtClean="0"/>
              <a:pPr>
                <a:defRPr/>
              </a:pPr>
              <a:t>‹#›</a:t>
            </a:fld>
            <a:endParaRPr lang="en-US" dirty="0"/>
          </a:p>
        </p:txBody>
      </p:sp>
      <p:sp>
        <p:nvSpPr>
          <p:cNvPr id="2" name="TextBox 1"/>
          <p:cNvSpPr txBox="1"/>
          <p:nvPr userDrawn="1"/>
        </p:nvSpPr>
        <p:spPr>
          <a:xfrm>
            <a:off x="838200" y="6095341"/>
            <a:ext cx="5486399" cy="759182"/>
          </a:xfrm>
          <a:prstGeom prst="rect">
            <a:avLst/>
          </a:prstGeom>
          <a:noFill/>
        </p:spPr>
        <p:txBody>
          <a:bodyPr wrap="square" rtlCol="0">
            <a:spAutoFit/>
          </a:bodyPr>
          <a:lstStyle/>
          <a:p>
            <a:pPr>
              <a:lnSpc>
                <a:spcPts val="1300"/>
              </a:lnSpc>
            </a:pPr>
            <a:r>
              <a:rPr lang="en-US" sz="1200" b="0" kern="1200" dirty="0">
                <a:solidFill>
                  <a:schemeClr val="tx1"/>
                </a:solidFill>
                <a:latin typeface="Arial" pitchFamily="34" charset="0"/>
                <a:ea typeface="ヒラギノ角ゴ Pro W3" charset="-128"/>
                <a:cs typeface="+mn-cs"/>
              </a:rPr>
              <a:t>Facility for Rare Isotope Beams</a:t>
            </a:r>
          </a:p>
          <a:p>
            <a:pPr>
              <a:lnSpc>
                <a:spcPts val="1300"/>
              </a:lnSpc>
            </a:pPr>
            <a:r>
              <a:rPr lang="en-US" sz="1200" kern="1200" dirty="0">
                <a:solidFill>
                  <a:schemeClr val="tx1"/>
                </a:solidFill>
                <a:latin typeface="Arial" pitchFamily="34" charset="0"/>
                <a:ea typeface="ヒラギノ角ゴ Pro W3" charset="-128"/>
                <a:cs typeface="+mn-cs"/>
              </a:rPr>
              <a:t>U.S. Department of Energy Office of Science | Michigan State University</a:t>
            </a:r>
          </a:p>
          <a:p>
            <a:pPr>
              <a:lnSpc>
                <a:spcPts val="1300"/>
              </a:lnSpc>
            </a:pPr>
            <a:r>
              <a:rPr lang="en-US" sz="1200" kern="1200" dirty="0">
                <a:solidFill>
                  <a:schemeClr val="tx1"/>
                </a:solidFill>
                <a:latin typeface="Arial" pitchFamily="34" charset="0"/>
                <a:ea typeface="ヒラギノ角ゴ Pro W3" charset="-128"/>
                <a:cs typeface="+mn-cs"/>
              </a:rPr>
              <a:t>640 South Shaw Lane • East Lansing, MI 48824, USA</a:t>
            </a:r>
          </a:p>
          <a:p>
            <a:pPr>
              <a:lnSpc>
                <a:spcPts val="1300"/>
              </a:lnSpc>
            </a:pPr>
            <a:r>
              <a:rPr lang="en-US" sz="1200" kern="1200" dirty="0">
                <a:solidFill>
                  <a:schemeClr val="tx1"/>
                </a:solidFill>
                <a:latin typeface="Arial" pitchFamily="34" charset="0"/>
                <a:ea typeface="ヒラギノ角ゴ Pro W3" charset="-128"/>
                <a:cs typeface="+mn-cs"/>
              </a:rPr>
              <a:t>frib.msu.edu</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428" y="6063452"/>
            <a:ext cx="621425" cy="731520"/>
          </a:xfrm>
          <a:prstGeom prst="rect">
            <a:avLst/>
          </a:prstGeom>
        </p:spPr>
      </p:pic>
    </p:spTree>
    <p:extLst>
      <p:ext uri="{BB962C8B-B14F-4D97-AF65-F5344CB8AC3E}">
        <p14:creationId xmlns:p14="http://schemas.microsoft.com/office/powerpoint/2010/main" val="1090798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takeaway">
    <p:spTree>
      <p:nvGrpSpPr>
        <p:cNvPr id="1" name=""/>
        <p:cNvGrpSpPr/>
        <p:nvPr/>
      </p:nvGrpSpPr>
      <p:grpSpPr>
        <a:xfrm>
          <a:off x="0" y="0"/>
          <a:ext cx="0" cy="0"/>
          <a:chOff x="0" y="0"/>
          <a:chExt cx="0" cy="0"/>
        </a:xfrm>
      </p:grpSpPr>
      <p:sp>
        <p:nvSpPr>
          <p:cNvPr id="23" name="Rectangle 22"/>
          <p:cNvSpPr/>
          <p:nvPr userDrawn="1"/>
        </p:nvSpPr>
        <p:spPr>
          <a:xfrm>
            <a:off x="-16079" y="6063452"/>
            <a:ext cx="12208080" cy="822960"/>
          </a:xfrm>
          <a:prstGeom prst="rect">
            <a:avLst/>
          </a:prstGeom>
          <a:solidFill>
            <a:srgbClr val="E7E9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7" descr="FRIB_ppt_top.jpg"/>
          <p:cNvPicPr>
            <a:picLocks noChangeAspect="1"/>
          </p:cNvPicPr>
          <p:nvPr/>
        </p:nvPicPr>
        <p:blipFill>
          <a:blip r:embed="rId2" cstate="print"/>
          <a:srcRect/>
          <a:stretch>
            <a:fillRect/>
          </a:stretch>
        </p:blipFill>
        <p:spPr bwMode="auto">
          <a:xfrm>
            <a:off x="0" y="2"/>
            <a:ext cx="12192000" cy="1003102"/>
          </a:xfrm>
          <a:prstGeom prst="rect">
            <a:avLst/>
          </a:prstGeom>
          <a:noFill/>
          <a:ln w="9525">
            <a:noFill/>
            <a:miter lim="800000"/>
            <a:headEnd/>
            <a:tailEnd/>
          </a:ln>
        </p:spPr>
      </p:pic>
      <p:sp>
        <p:nvSpPr>
          <p:cNvPr id="6" name="Text Box 5"/>
          <p:cNvSpPr txBox="1">
            <a:spLocks noChangeArrowheads="1"/>
          </p:cNvSpPr>
          <p:nvPr/>
        </p:nvSpPr>
        <p:spPr bwMode="auto">
          <a:xfrm>
            <a:off x="893039" y="1320109"/>
            <a:ext cx="10486572" cy="3415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7040"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7" name="Rectangle 6"/>
          <p:cNvSpPr>
            <a:spLocks noChangeArrowheads="1"/>
          </p:cNvSpPr>
          <p:nvPr/>
        </p:nvSpPr>
        <p:spPr bwMode="auto">
          <a:xfrm>
            <a:off x="5487207" y="3009312"/>
            <a:ext cx="12192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7040">
              <a:defRPr/>
            </a:pPr>
            <a:endParaRPr lang="en-US" dirty="0">
              <a:latin typeface="Arial" charset="0"/>
              <a:ea typeface="ヒラギノ角ゴ Pro W3" pitchFamily="-107" charset="-128"/>
              <a:cs typeface="Arial" charset="0"/>
            </a:endParaRPr>
          </a:p>
        </p:txBody>
      </p:sp>
      <p:sp>
        <p:nvSpPr>
          <p:cNvPr id="3" name="Content Placeholder 2"/>
          <p:cNvSpPr>
            <a:spLocks noGrp="1"/>
          </p:cNvSpPr>
          <p:nvPr>
            <p:ph idx="1"/>
          </p:nvPr>
        </p:nvSpPr>
        <p:spPr>
          <a:xfrm>
            <a:off x="101600" y="1067100"/>
            <a:ext cx="11987896" cy="4266900"/>
          </a:xfrm>
        </p:spPr>
        <p:txBody>
          <a:bodyPr/>
          <a:lstStyle>
            <a:lvl3pPr>
              <a:defRPr sz="18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101600" y="289337"/>
            <a:ext cx="11988800" cy="478624"/>
          </a:xfrm>
        </p:spPr>
        <p:txBody>
          <a:bodyPr/>
          <a:lstStyle/>
          <a:p>
            <a:r>
              <a:rPr lang="en-US"/>
              <a:t>Click to edit Master title style</a:t>
            </a:r>
            <a:endParaRPr lang="en-US" dirty="0"/>
          </a:p>
        </p:txBody>
      </p:sp>
      <p:sp>
        <p:nvSpPr>
          <p:cNvPr id="8" name="Footer Placeholder 6"/>
          <p:cNvSpPr>
            <a:spLocks noGrp="1"/>
          </p:cNvSpPr>
          <p:nvPr>
            <p:ph type="ftr" sz="quarter" idx="10"/>
          </p:nvPr>
        </p:nvSpPr>
        <p:spPr/>
        <p:txBody>
          <a:bodyPr/>
          <a:lstStyle>
            <a:lvl1pPr algn="r" eaLnBrk="0" hangingPunct="0">
              <a:lnSpc>
                <a:spcPct val="90000"/>
              </a:lnSpc>
              <a:defRPr sz="1200" smtClean="0">
                <a:solidFill>
                  <a:srgbClr val="064308"/>
                </a:solidFill>
                <a:latin typeface="Arial"/>
                <a:ea typeface="+mn-ea"/>
                <a:cs typeface="Arial"/>
              </a:defRPr>
            </a:lvl1pPr>
          </a:lstStyle>
          <a:p>
            <a:pPr>
              <a:defRPr/>
            </a:pPr>
            <a:r>
              <a:rPr lang="en-US"/>
              <a:t>Xilin Zhang, 20 Oct. 2023</a:t>
            </a:r>
            <a:endParaRPr lang="en-US" dirty="0"/>
          </a:p>
        </p:txBody>
      </p:sp>
      <p:sp>
        <p:nvSpPr>
          <p:cNvPr id="10" name="Slide Number Placeholder 4"/>
          <p:cNvSpPr>
            <a:spLocks noGrp="1"/>
          </p:cNvSpPr>
          <p:nvPr>
            <p:ph type="sldNum" sz="quarter" idx="11"/>
          </p:nvPr>
        </p:nvSpPr>
        <p:spPr/>
        <p:txBody>
          <a:bodyPr/>
          <a:lstStyle>
            <a:lvl1pPr>
              <a:defRPr sz="1200"/>
            </a:lvl1pPr>
          </a:lstStyle>
          <a:p>
            <a:pPr>
              <a:defRPr/>
            </a:pPr>
            <a:r>
              <a:rPr lang="en-US" dirty="0"/>
              <a:t>, Slide </a:t>
            </a:r>
            <a:fld id="{35AD4620-7552-4207-8973-898801ED212B}" type="slidenum">
              <a:rPr lang="en-US" smtClean="0"/>
              <a:pPr>
                <a:defRPr/>
              </a:pPr>
              <a:t>‹#›</a:t>
            </a:fld>
            <a:endParaRPr lang="en-US" dirty="0"/>
          </a:p>
        </p:txBody>
      </p:sp>
      <p:sp>
        <p:nvSpPr>
          <p:cNvPr id="11" name="Rectangle 8"/>
          <p:cNvSpPr>
            <a:spLocks noChangeArrowheads="1"/>
          </p:cNvSpPr>
          <p:nvPr userDrawn="1"/>
        </p:nvSpPr>
        <p:spPr bwMode="auto">
          <a:xfrm>
            <a:off x="0" y="5410200"/>
            <a:ext cx="12192000" cy="685800"/>
          </a:xfrm>
          <a:prstGeom prst="rect">
            <a:avLst/>
          </a:prstGeom>
          <a:solidFill>
            <a:schemeClr val="bg2">
              <a:lumMod val="90000"/>
            </a:schemeClr>
          </a:solidFill>
          <a:ln w="9525">
            <a:noFill/>
            <a:miter lim="800000"/>
            <a:headEnd/>
            <a:tailEnd/>
          </a:ln>
        </p:spPr>
        <p:txBody>
          <a:bodyPr wrap="none" lIns="91399" tIns="45700" rIns="91399" bIns="45700" anchor="ctr"/>
          <a:lstStyle/>
          <a:p>
            <a:endParaRPr lang="en-US" dirty="0"/>
          </a:p>
        </p:txBody>
      </p:sp>
      <p:sp>
        <p:nvSpPr>
          <p:cNvPr id="12" name="Rectangle 9"/>
          <p:cNvSpPr>
            <a:spLocks noChangeArrowheads="1"/>
          </p:cNvSpPr>
          <p:nvPr userDrawn="1"/>
        </p:nvSpPr>
        <p:spPr bwMode="auto">
          <a:xfrm>
            <a:off x="0" y="6007095"/>
            <a:ext cx="12192000" cy="76200"/>
          </a:xfrm>
          <a:prstGeom prst="rect">
            <a:avLst/>
          </a:prstGeom>
          <a:solidFill>
            <a:srgbClr val="006633"/>
          </a:solidFill>
          <a:ln w="9525">
            <a:noFill/>
            <a:miter lim="800000"/>
            <a:headEnd/>
            <a:tailEnd/>
          </a:ln>
          <a:effectLst/>
        </p:spPr>
        <p:txBody>
          <a:bodyPr wrap="none" lIns="91399" tIns="45700" rIns="91399" bIns="45700" anchor="ctr"/>
          <a:lstStyle/>
          <a:p>
            <a:endParaRPr lang="en-US" dirty="0"/>
          </a:p>
        </p:txBody>
      </p:sp>
      <p:sp>
        <p:nvSpPr>
          <p:cNvPr id="14" name="Text Placeholder 21"/>
          <p:cNvSpPr>
            <a:spLocks noGrp="1"/>
          </p:cNvSpPr>
          <p:nvPr>
            <p:ph type="body" sz="quarter" idx="12" hasCustomPrompt="1"/>
          </p:nvPr>
        </p:nvSpPr>
        <p:spPr>
          <a:xfrm>
            <a:off x="1" y="5410200"/>
            <a:ext cx="12089496" cy="584200"/>
          </a:xfrm>
        </p:spPr>
        <p:txBody>
          <a:bodyPr anchor="ctr"/>
          <a:lstStyle>
            <a:lvl1pPr marL="137112" indent="0">
              <a:spcBef>
                <a:spcPts val="0"/>
              </a:spcBef>
              <a:buNone/>
              <a:defRPr b="1" baseline="0"/>
            </a:lvl1pPr>
          </a:lstStyle>
          <a:p>
            <a:pPr lvl="0"/>
            <a:r>
              <a:rPr lang="en-US" dirty="0"/>
              <a:t>Add takeaway message</a:t>
            </a:r>
          </a:p>
        </p:txBody>
      </p:sp>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428" y="6063452"/>
            <a:ext cx="621425" cy="731520"/>
          </a:xfrm>
          <a:prstGeom prst="rect">
            <a:avLst/>
          </a:prstGeom>
        </p:spPr>
      </p:pic>
      <p:sp>
        <p:nvSpPr>
          <p:cNvPr id="15" name="TextBox 14"/>
          <p:cNvSpPr txBox="1"/>
          <p:nvPr userDrawn="1"/>
        </p:nvSpPr>
        <p:spPr>
          <a:xfrm>
            <a:off x="838200" y="6095341"/>
            <a:ext cx="5486399" cy="759182"/>
          </a:xfrm>
          <a:prstGeom prst="rect">
            <a:avLst/>
          </a:prstGeom>
          <a:noFill/>
        </p:spPr>
        <p:txBody>
          <a:bodyPr wrap="square" rtlCol="0">
            <a:spAutoFit/>
          </a:bodyPr>
          <a:lstStyle/>
          <a:p>
            <a:pPr>
              <a:lnSpc>
                <a:spcPts val="1300"/>
              </a:lnSpc>
            </a:pPr>
            <a:r>
              <a:rPr lang="en-US" sz="1200" b="0" kern="1200" dirty="0">
                <a:solidFill>
                  <a:schemeClr val="tx1"/>
                </a:solidFill>
                <a:latin typeface="Arial" pitchFamily="34" charset="0"/>
                <a:ea typeface="ヒラギノ角ゴ Pro W3" charset="-128"/>
                <a:cs typeface="ヒラギノ角ゴ Pro W3"/>
              </a:rPr>
              <a:t>Facility for Rare Isotope Beams</a:t>
            </a:r>
          </a:p>
          <a:p>
            <a:pPr>
              <a:lnSpc>
                <a:spcPts val="1300"/>
              </a:lnSpc>
            </a:pPr>
            <a:r>
              <a:rPr lang="en-US" sz="1200" kern="1200" dirty="0">
                <a:solidFill>
                  <a:schemeClr val="tx1"/>
                </a:solidFill>
                <a:latin typeface="Arial" pitchFamily="34" charset="0"/>
                <a:ea typeface="ヒラギノ角ゴ Pro W3" charset="-128"/>
                <a:cs typeface="ヒラギノ角ゴ Pro W3"/>
              </a:rPr>
              <a:t>U.S. Department of Energy Office of Science | Michigan State University</a:t>
            </a:r>
          </a:p>
          <a:p>
            <a:pPr>
              <a:lnSpc>
                <a:spcPts val="1300"/>
              </a:lnSpc>
            </a:pPr>
            <a:r>
              <a:rPr lang="en-US" sz="1200" kern="1200" dirty="0">
                <a:solidFill>
                  <a:schemeClr val="tx1"/>
                </a:solidFill>
                <a:latin typeface="Arial" pitchFamily="34" charset="0"/>
                <a:ea typeface="ヒラギノ角ゴ Pro W3" charset="-128"/>
                <a:cs typeface="ヒラギノ角ゴ Pro W3"/>
              </a:rPr>
              <a:t>640 South Shaw Lane • East Lansing, MI 48824, USA</a:t>
            </a:r>
          </a:p>
          <a:p>
            <a:pPr>
              <a:lnSpc>
                <a:spcPts val="1300"/>
              </a:lnSpc>
            </a:pPr>
            <a:r>
              <a:rPr lang="en-US" sz="1200" kern="1200" dirty="0">
                <a:solidFill>
                  <a:schemeClr val="tx1"/>
                </a:solidFill>
                <a:latin typeface="Arial" pitchFamily="34" charset="0"/>
                <a:ea typeface="ヒラギノ角ゴ Pro W3" charset="-128"/>
                <a:cs typeface="ヒラギノ角ゴ Pro W3"/>
              </a:rPr>
              <a:t>frib.msu.edu</a:t>
            </a:r>
          </a:p>
        </p:txBody>
      </p:sp>
    </p:spTree>
    <p:extLst>
      <p:ext uri="{BB962C8B-B14F-4D97-AF65-F5344CB8AC3E}">
        <p14:creationId xmlns:p14="http://schemas.microsoft.com/office/powerpoint/2010/main" val="935527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Half Vertical">
    <p:spTree>
      <p:nvGrpSpPr>
        <p:cNvPr id="1" name=""/>
        <p:cNvGrpSpPr/>
        <p:nvPr/>
      </p:nvGrpSpPr>
      <p:grpSpPr>
        <a:xfrm>
          <a:off x="0" y="0"/>
          <a:ext cx="0" cy="0"/>
          <a:chOff x="0" y="0"/>
          <a:chExt cx="0" cy="0"/>
        </a:xfrm>
      </p:grpSpPr>
      <p:sp>
        <p:nvSpPr>
          <p:cNvPr id="17" name="Rectangle 16"/>
          <p:cNvSpPr/>
          <p:nvPr userDrawn="1"/>
        </p:nvSpPr>
        <p:spPr>
          <a:xfrm>
            <a:off x="-16080" y="6063452"/>
            <a:ext cx="12208079" cy="822960"/>
          </a:xfrm>
          <a:prstGeom prst="rect">
            <a:avLst/>
          </a:prstGeom>
          <a:solidFill>
            <a:srgbClr val="E7E9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428" y="6063452"/>
            <a:ext cx="621425" cy="731520"/>
          </a:xfrm>
          <a:prstGeom prst="rect">
            <a:avLst/>
          </a:prstGeom>
        </p:spPr>
      </p:pic>
      <p:pic>
        <p:nvPicPr>
          <p:cNvPr id="6" name="Picture 4" descr="FRIB_ppt_top.jpg"/>
          <p:cNvPicPr>
            <a:picLocks noChangeAspect="1"/>
          </p:cNvPicPr>
          <p:nvPr/>
        </p:nvPicPr>
        <p:blipFill>
          <a:blip r:embed="rId3" cstate="print"/>
          <a:srcRect/>
          <a:stretch>
            <a:fillRect/>
          </a:stretch>
        </p:blipFill>
        <p:spPr bwMode="auto">
          <a:xfrm>
            <a:off x="0" y="2"/>
            <a:ext cx="12192000" cy="1003102"/>
          </a:xfrm>
          <a:prstGeom prst="rect">
            <a:avLst/>
          </a:prstGeom>
          <a:noFill/>
          <a:ln w="9525">
            <a:noFill/>
            <a:miter lim="800000"/>
            <a:headEnd/>
            <a:tailEnd/>
          </a:ln>
        </p:spPr>
      </p:pic>
      <p:sp>
        <p:nvSpPr>
          <p:cNvPr id="7" name="Text Box 5"/>
          <p:cNvSpPr txBox="1">
            <a:spLocks noChangeArrowheads="1"/>
          </p:cNvSpPr>
          <p:nvPr/>
        </p:nvSpPr>
        <p:spPr bwMode="auto">
          <a:xfrm>
            <a:off x="893039" y="1320109"/>
            <a:ext cx="10486572" cy="3415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7040"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8" name="Rectangle 7"/>
          <p:cNvSpPr>
            <a:spLocks noChangeArrowheads="1"/>
          </p:cNvSpPr>
          <p:nvPr/>
        </p:nvSpPr>
        <p:spPr bwMode="auto">
          <a:xfrm>
            <a:off x="5487207" y="3009312"/>
            <a:ext cx="12192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7040">
              <a:defRPr/>
            </a:pPr>
            <a:endParaRPr lang="en-US" dirty="0">
              <a:latin typeface="Arial" charset="0"/>
              <a:ea typeface="ヒラギノ角ゴ Pro W3" pitchFamily="-107" charset="-128"/>
              <a:cs typeface="Arial" charset="0"/>
            </a:endParaRPr>
          </a:p>
        </p:txBody>
      </p:sp>
      <p:sp>
        <p:nvSpPr>
          <p:cNvPr id="2" name="Title 1"/>
          <p:cNvSpPr>
            <a:spLocks noGrp="1"/>
          </p:cNvSpPr>
          <p:nvPr>
            <p:ph type="title"/>
          </p:nvPr>
        </p:nvSpPr>
        <p:spPr>
          <a:xfrm>
            <a:off x="101606" y="285757"/>
            <a:ext cx="11988797" cy="478624"/>
          </a:xfrm>
        </p:spPr>
        <p:txBody>
          <a:bodyPr/>
          <a:lstStyle/>
          <a:p>
            <a:r>
              <a:rPr lang="en-US"/>
              <a:t>Click to edit Master title style</a:t>
            </a:r>
            <a:endParaRPr lang="en-US" dirty="0"/>
          </a:p>
        </p:txBody>
      </p:sp>
      <p:sp>
        <p:nvSpPr>
          <p:cNvPr id="3" name="Content Placeholder 2"/>
          <p:cNvSpPr>
            <a:spLocks noGrp="1"/>
          </p:cNvSpPr>
          <p:nvPr>
            <p:ph idx="1"/>
          </p:nvPr>
        </p:nvSpPr>
        <p:spPr>
          <a:xfrm>
            <a:off x="101601" y="1067100"/>
            <a:ext cx="5897640" cy="5027414"/>
          </a:xfrm>
        </p:spPr>
        <p:txBody>
          <a:bodyPr/>
          <a:lstStyle>
            <a:lvl3pPr>
              <a:defRPr sz="18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0"/>
          </p:nvPr>
        </p:nvSpPr>
        <p:spPr>
          <a:xfrm>
            <a:off x="6192767" y="1071570"/>
            <a:ext cx="5897636" cy="5027414"/>
          </a:xfrm>
        </p:spPr>
        <p:txBody>
          <a:bodyPr/>
          <a:lstStyle>
            <a:lvl3pPr>
              <a:defRPr sz="18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6"/>
          <p:cNvSpPr>
            <a:spLocks noGrp="1"/>
          </p:cNvSpPr>
          <p:nvPr>
            <p:ph type="ftr" sz="quarter" idx="11"/>
          </p:nvPr>
        </p:nvSpPr>
        <p:spPr/>
        <p:txBody>
          <a:bodyPr/>
          <a:lstStyle>
            <a:lvl1pPr algn="r" eaLnBrk="0" hangingPunct="0">
              <a:lnSpc>
                <a:spcPct val="90000"/>
              </a:lnSpc>
              <a:defRPr sz="1200" smtClean="0">
                <a:solidFill>
                  <a:srgbClr val="064308"/>
                </a:solidFill>
                <a:latin typeface="Arial"/>
                <a:ea typeface="+mn-ea"/>
                <a:cs typeface="Arial"/>
              </a:defRPr>
            </a:lvl1pPr>
          </a:lstStyle>
          <a:p>
            <a:pPr>
              <a:defRPr/>
            </a:pPr>
            <a:r>
              <a:rPr lang="en-US"/>
              <a:t>Xilin Zhang, 20 Oct. 2023</a:t>
            </a:r>
            <a:endParaRPr lang="en-US" dirty="0"/>
          </a:p>
        </p:txBody>
      </p:sp>
      <p:sp>
        <p:nvSpPr>
          <p:cNvPr id="11" name="Slide Number Placeholder 4"/>
          <p:cNvSpPr>
            <a:spLocks noGrp="1"/>
          </p:cNvSpPr>
          <p:nvPr>
            <p:ph type="sldNum" sz="quarter" idx="12"/>
          </p:nvPr>
        </p:nvSpPr>
        <p:spPr/>
        <p:txBody>
          <a:bodyPr/>
          <a:lstStyle>
            <a:lvl1pPr>
              <a:defRPr/>
            </a:lvl1pPr>
          </a:lstStyle>
          <a:p>
            <a:pPr>
              <a:defRPr/>
            </a:pPr>
            <a:r>
              <a:rPr lang="en-US" dirty="0"/>
              <a:t>, Slide </a:t>
            </a:r>
            <a:fld id="{4F88C639-55E7-4D97-AC8D-4B42A67367B5}" type="slidenum">
              <a:rPr lang="en-US"/>
              <a:pPr>
                <a:defRPr/>
              </a:pPr>
              <a:t>‹#›</a:t>
            </a:fld>
            <a:endParaRPr lang="en-US" dirty="0"/>
          </a:p>
        </p:txBody>
      </p:sp>
      <p:sp>
        <p:nvSpPr>
          <p:cNvPr id="13" name="TextBox 12"/>
          <p:cNvSpPr txBox="1"/>
          <p:nvPr userDrawn="1"/>
        </p:nvSpPr>
        <p:spPr>
          <a:xfrm>
            <a:off x="838200" y="6095341"/>
            <a:ext cx="5486399" cy="759182"/>
          </a:xfrm>
          <a:prstGeom prst="rect">
            <a:avLst/>
          </a:prstGeom>
          <a:noFill/>
        </p:spPr>
        <p:txBody>
          <a:bodyPr wrap="square" rtlCol="0">
            <a:spAutoFit/>
          </a:bodyPr>
          <a:lstStyle/>
          <a:p>
            <a:pPr>
              <a:lnSpc>
                <a:spcPts val="1300"/>
              </a:lnSpc>
            </a:pPr>
            <a:r>
              <a:rPr lang="en-US" sz="1200" b="0" kern="1200" dirty="0">
                <a:solidFill>
                  <a:schemeClr val="tx1"/>
                </a:solidFill>
                <a:latin typeface="Arial" pitchFamily="34" charset="0"/>
                <a:ea typeface="ヒラギノ角ゴ Pro W3" charset="-128"/>
                <a:cs typeface="ヒラギノ角ゴ Pro W3"/>
              </a:rPr>
              <a:t>Facility for Rare Isotope Beams</a:t>
            </a:r>
          </a:p>
          <a:p>
            <a:pPr>
              <a:lnSpc>
                <a:spcPts val="1300"/>
              </a:lnSpc>
            </a:pPr>
            <a:r>
              <a:rPr lang="en-US" sz="1200" kern="1200" dirty="0">
                <a:solidFill>
                  <a:schemeClr val="tx1"/>
                </a:solidFill>
                <a:latin typeface="Arial" pitchFamily="34" charset="0"/>
                <a:ea typeface="ヒラギノ角ゴ Pro W3" charset="-128"/>
                <a:cs typeface="ヒラギノ角ゴ Pro W3"/>
              </a:rPr>
              <a:t>U.S. Department of Energy Office of Science | Michigan State University</a:t>
            </a:r>
          </a:p>
          <a:p>
            <a:pPr>
              <a:lnSpc>
                <a:spcPts val="1300"/>
              </a:lnSpc>
            </a:pPr>
            <a:r>
              <a:rPr lang="en-US" sz="1200" kern="1200" dirty="0">
                <a:solidFill>
                  <a:schemeClr val="tx1"/>
                </a:solidFill>
                <a:latin typeface="Arial" pitchFamily="34" charset="0"/>
                <a:ea typeface="ヒラギノ角ゴ Pro W3" charset="-128"/>
                <a:cs typeface="ヒラギノ角ゴ Pro W3"/>
              </a:rPr>
              <a:t>640 South Shaw Lane • East Lansing, MI 48824, USA</a:t>
            </a:r>
          </a:p>
          <a:p>
            <a:pPr>
              <a:lnSpc>
                <a:spcPts val="1300"/>
              </a:lnSpc>
            </a:pPr>
            <a:r>
              <a:rPr lang="en-US" sz="1200" kern="1200" dirty="0">
                <a:solidFill>
                  <a:schemeClr val="tx1"/>
                </a:solidFill>
                <a:latin typeface="Arial" pitchFamily="34" charset="0"/>
                <a:ea typeface="ヒラギノ角ゴ Pro W3" charset="-128"/>
                <a:cs typeface="ヒラギノ角ゴ Pro W3"/>
              </a:rPr>
              <a:t>frib.msu.edu</a:t>
            </a:r>
          </a:p>
        </p:txBody>
      </p:sp>
    </p:spTree>
    <p:extLst>
      <p:ext uri="{BB962C8B-B14F-4D97-AF65-F5344CB8AC3E}">
        <p14:creationId xmlns:p14="http://schemas.microsoft.com/office/powerpoint/2010/main" val="569056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Half Horizontal">
    <p:spTree>
      <p:nvGrpSpPr>
        <p:cNvPr id="1" name=""/>
        <p:cNvGrpSpPr/>
        <p:nvPr/>
      </p:nvGrpSpPr>
      <p:grpSpPr>
        <a:xfrm>
          <a:off x="0" y="0"/>
          <a:ext cx="0" cy="0"/>
          <a:chOff x="0" y="0"/>
          <a:chExt cx="0" cy="0"/>
        </a:xfrm>
      </p:grpSpPr>
      <p:sp>
        <p:nvSpPr>
          <p:cNvPr id="16" name="Rectangle 15"/>
          <p:cNvSpPr/>
          <p:nvPr userDrawn="1"/>
        </p:nvSpPr>
        <p:spPr>
          <a:xfrm>
            <a:off x="-16079" y="6063452"/>
            <a:ext cx="12208080" cy="822960"/>
          </a:xfrm>
          <a:prstGeom prst="rect">
            <a:avLst/>
          </a:prstGeom>
          <a:solidFill>
            <a:srgbClr val="E7E9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428" y="6063452"/>
            <a:ext cx="621425" cy="731520"/>
          </a:xfrm>
          <a:prstGeom prst="rect">
            <a:avLst/>
          </a:prstGeom>
        </p:spPr>
      </p:pic>
      <p:pic>
        <p:nvPicPr>
          <p:cNvPr id="6" name="Picture 4" descr="FRIB_ppt_top.jpg"/>
          <p:cNvPicPr>
            <a:picLocks noChangeAspect="1"/>
          </p:cNvPicPr>
          <p:nvPr/>
        </p:nvPicPr>
        <p:blipFill>
          <a:blip r:embed="rId3" cstate="print"/>
          <a:srcRect/>
          <a:stretch>
            <a:fillRect/>
          </a:stretch>
        </p:blipFill>
        <p:spPr bwMode="auto">
          <a:xfrm>
            <a:off x="0" y="2"/>
            <a:ext cx="12192000" cy="1003102"/>
          </a:xfrm>
          <a:prstGeom prst="rect">
            <a:avLst/>
          </a:prstGeom>
          <a:noFill/>
          <a:ln w="9525">
            <a:noFill/>
            <a:miter lim="800000"/>
            <a:headEnd/>
            <a:tailEnd/>
          </a:ln>
        </p:spPr>
      </p:pic>
      <p:sp>
        <p:nvSpPr>
          <p:cNvPr id="7" name="Text Box 5"/>
          <p:cNvSpPr txBox="1">
            <a:spLocks noChangeArrowheads="1"/>
          </p:cNvSpPr>
          <p:nvPr/>
        </p:nvSpPr>
        <p:spPr bwMode="auto">
          <a:xfrm>
            <a:off x="893039" y="1320109"/>
            <a:ext cx="10486572" cy="3415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7040"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8" name="Rectangle 7"/>
          <p:cNvSpPr>
            <a:spLocks noChangeArrowheads="1"/>
          </p:cNvSpPr>
          <p:nvPr/>
        </p:nvSpPr>
        <p:spPr bwMode="auto">
          <a:xfrm>
            <a:off x="5487207" y="3009312"/>
            <a:ext cx="12192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7040">
              <a:defRPr/>
            </a:pPr>
            <a:endParaRPr lang="en-US" dirty="0">
              <a:latin typeface="Arial" charset="0"/>
              <a:ea typeface="ヒラギノ角ゴ Pro W3" pitchFamily="-107" charset="-128"/>
              <a:cs typeface="Arial" charset="0"/>
            </a:endParaRPr>
          </a:p>
        </p:txBody>
      </p:sp>
      <p:sp>
        <p:nvSpPr>
          <p:cNvPr id="2" name="Title 1"/>
          <p:cNvSpPr>
            <a:spLocks noGrp="1"/>
          </p:cNvSpPr>
          <p:nvPr>
            <p:ph type="title"/>
          </p:nvPr>
        </p:nvSpPr>
        <p:spPr>
          <a:xfrm>
            <a:off x="101600" y="285757"/>
            <a:ext cx="11988800" cy="478624"/>
          </a:xfrm>
        </p:spPr>
        <p:txBody>
          <a:bodyPr/>
          <a:lstStyle/>
          <a:p>
            <a:r>
              <a:rPr lang="en-US"/>
              <a:t>Click to edit Master title style</a:t>
            </a:r>
            <a:endParaRPr lang="en-US" dirty="0"/>
          </a:p>
        </p:txBody>
      </p:sp>
      <p:sp>
        <p:nvSpPr>
          <p:cNvPr id="3" name="Content Placeholder 2"/>
          <p:cNvSpPr>
            <a:spLocks noGrp="1"/>
          </p:cNvSpPr>
          <p:nvPr>
            <p:ph idx="1"/>
          </p:nvPr>
        </p:nvSpPr>
        <p:spPr>
          <a:xfrm>
            <a:off x="101602" y="1067105"/>
            <a:ext cx="11988805" cy="2433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0"/>
          </p:nvPr>
        </p:nvSpPr>
        <p:spPr>
          <a:xfrm>
            <a:off x="101602" y="3581407"/>
            <a:ext cx="11988805" cy="2433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6"/>
          <p:cNvSpPr>
            <a:spLocks noGrp="1"/>
          </p:cNvSpPr>
          <p:nvPr>
            <p:ph type="ftr" sz="quarter" idx="11"/>
          </p:nvPr>
        </p:nvSpPr>
        <p:spPr/>
        <p:txBody>
          <a:bodyPr/>
          <a:lstStyle>
            <a:lvl1pPr algn="r" eaLnBrk="0" hangingPunct="0">
              <a:lnSpc>
                <a:spcPct val="90000"/>
              </a:lnSpc>
              <a:defRPr sz="1200" smtClean="0">
                <a:solidFill>
                  <a:srgbClr val="064308"/>
                </a:solidFill>
                <a:latin typeface="Arial"/>
                <a:ea typeface="+mn-ea"/>
                <a:cs typeface="Arial"/>
              </a:defRPr>
            </a:lvl1pPr>
          </a:lstStyle>
          <a:p>
            <a:pPr>
              <a:defRPr/>
            </a:pPr>
            <a:r>
              <a:rPr lang="en-US"/>
              <a:t>Xilin Zhang, 20 Oct. 2023</a:t>
            </a:r>
            <a:endParaRPr lang="en-US" dirty="0"/>
          </a:p>
        </p:txBody>
      </p:sp>
      <p:sp>
        <p:nvSpPr>
          <p:cNvPr id="11" name="Slide Number Placeholder 4"/>
          <p:cNvSpPr>
            <a:spLocks noGrp="1"/>
          </p:cNvSpPr>
          <p:nvPr>
            <p:ph type="sldNum" sz="quarter" idx="12"/>
          </p:nvPr>
        </p:nvSpPr>
        <p:spPr/>
        <p:txBody>
          <a:bodyPr/>
          <a:lstStyle>
            <a:lvl1pPr>
              <a:defRPr/>
            </a:lvl1pPr>
          </a:lstStyle>
          <a:p>
            <a:pPr>
              <a:defRPr/>
            </a:pPr>
            <a:r>
              <a:rPr lang="en-US" dirty="0"/>
              <a:t>, Slide </a:t>
            </a:r>
            <a:fld id="{BCDB990A-6268-4898-A641-7F04AAB15EE6}" type="slidenum">
              <a:rPr lang="en-US"/>
              <a:pPr>
                <a:defRPr/>
              </a:pPr>
              <a:t>‹#›</a:t>
            </a:fld>
            <a:endParaRPr lang="en-US" dirty="0"/>
          </a:p>
        </p:txBody>
      </p:sp>
      <p:sp>
        <p:nvSpPr>
          <p:cNvPr id="13" name="TextBox 12"/>
          <p:cNvSpPr txBox="1"/>
          <p:nvPr userDrawn="1"/>
        </p:nvSpPr>
        <p:spPr>
          <a:xfrm>
            <a:off x="838200" y="6095341"/>
            <a:ext cx="5486399" cy="759182"/>
          </a:xfrm>
          <a:prstGeom prst="rect">
            <a:avLst/>
          </a:prstGeom>
          <a:noFill/>
        </p:spPr>
        <p:txBody>
          <a:bodyPr wrap="square" rtlCol="0">
            <a:spAutoFit/>
          </a:bodyPr>
          <a:lstStyle/>
          <a:p>
            <a:pPr>
              <a:lnSpc>
                <a:spcPts val="1300"/>
              </a:lnSpc>
            </a:pPr>
            <a:r>
              <a:rPr lang="en-US" sz="1200" b="0" kern="1200" dirty="0">
                <a:solidFill>
                  <a:schemeClr val="tx1"/>
                </a:solidFill>
                <a:latin typeface="Arial" pitchFamily="34" charset="0"/>
                <a:ea typeface="ヒラギノ角ゴ Pro W3" charset="-128"/>
                <a:cs typeface="ヒラギノ角ゴ Pro W3"/>
              </a:rPr>
              <a:t>Facility for Rare Isotope Beams</a:t>
            </a:r>
          </a:p>
          <a:p>
            <a:pPr>
              <a:lnSpc>
                <a:spcPts val="1300"/>
              </a:lnSpc>
            </a:pPr>
            <a:r>
              <a:rPr lang="en-US" sz="1200" kern="1200" dirty="0">
                <a:solidFill>
                  <a:schemeClr val="tx1"/>
                </a:solidFill>
                <a:latin typeface="Arial" pitchFamily="34" charset="0"/>
                <a:ea typeface="ヒラギノ角ゴ Pro W3" charset="-128"/>
                <a:cs typeface="ヒラギノ角ゴ Pro W3"/>
              </a:rPr>
              <a:t>U.S. Department of Energy Office of Science | Michigan State University</a:t>
            </a:r>
          </a:p>
          <a:p>
            <a:pPr>
              <a:lnSpc>
                <a:spcPts val="1300"/>
              </a:lnSpc>
            </a:pPr>
            <a:r>
              <a:rPr lang="en-US" sz="1200" kern="1200" dirty="0">
                <a:solidFill>
                  <a:schemeClr val="tx1"/>
                </a:solidFill>
                <a:latin typeface="Arial" pitchFamily="34" charset="0"/>
                <a:ea typeface="ヒラギノ角ゴ Pro W3" charset="-128"/>
                <a:cs typeface="ヒラギノ角ゴ Pro W3"/>
              </a:rPr>
              <a:t>640 South Shaw Lane • East Lansing, MI 48824, USA</a:t>
            </a:r>
          </a:p>
          <a:p>
            <a:pPr>
              <a:lnSpc>
                <a:spcPts val="1300"/>
              </a:lnSpc>
            </a:pPr>
            <a:r>
              <a:rPr lang="en-US" sz="1200" kern="1200" dirty="0">
                <a:solidFill>
                  <a:schemeClr val="tx1"/>
                </a:solidFill>
                <a:latin typeface="Arial" pitchFamily="34" charset="0"/>
                <a:ea typeface="ヒラギノ角ゴ Pro W3" charset="-128"/>
                <a:cs typeface="ヒラギノ角ゴ Pro W3"/>
              </a:rPr>
              <a:t>frib.msu.edu</a:t>
            </a:r>
          </a:p>
        </p:txBody>
      </p:sp>
    </p:spTree>
    <p:extLst>
      <p:ext uri="{BB962C8B-B14F-4D97-AF65-F5344CB8AC3E}">
        <p14:creationId xmlns:p14="http://schemas.microsoft.com/office/powerpoint/2010/main" val="2456740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uarters">
    <p:spTree>
      <p:nvGrpSpPr>
        <p:cNvPr id="1" name=""/>
        <p:cNvGrpSpPr/>
        <p:nvPr/>
      </p:nvGrpSpPr>
      <p:grpSpPr>
        <a:xfrm>
          <a:off x="0" y="0"/>
          <a:ext cx="0" cy="0"/>
          <a:chOff x="0" y="0"/>
          <a:chExt cx="0" cy="0"/>
        </a:xfrm>
      </p:grpSpPr>
      <p:sp>
        <p:nvSpPr>
          <p:cNvPr id="22" name="Rectangle 21"/>
          <p:cNvSpPr/>
          <p:nvPr userDrawn="1"/>
        </p:nvSpPr>
        <p:spPr>
          <a:xfrm>
            <a:off x="-16080" y="6063452"/>
            <a:ext cx="12208079" cy="822960"/>
          </a:xfrm>
          <a:prstGeom prst="rect">
            <a:avLst/>
          </a:prstGeom>
          <a:solidFill>
            <a:srgbClr val="E7E9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428" y="6063452"/>
            <a:ext cx="621425" cy="731520"/>
          </a:xfrm>
          <a:prstGeom prst="rect">
            <a:avLst/>
          </a:prstGeom>
        </p:spPr>
      </p:pic>
      <p:pic>
        <p:nvPicPr>
          <p:cNvPr id="8" name="Picture 4" descr="FRIB_ppt_top.jpg"/>
          <p:cNvPicPr>
            <a:picLocks noChangeAspect="1"/>
          </p:cNvPicPr>
          <p:nvPr/>
        </p:nvPicPr>
        <p:blipFill>
          <a:blip r:embed="rId3" cstate="print"/>
          <a:srcRect/>
          <a:stretch>
            <a:fillRect/>
          </a:stretch>
        </p:blipFill>
        <p:spPr bwMode="auto">
          <a:xfrm>
            <a:off x="0" y="2"/>
            <a:ext cx="12192000" cy="1003102"/>
          </a:xfrm>
          <a:prstGeom prst="rect">
            <a:avLst/>
          </a:prstGeom>
          <a:noFill/>
          <a:ln w="9525">
            <a:noFill/>
            <a:miter lim="800000"/>
            <a:headEnd/>
            <a:tailEnd/>
          </a:ln>
        </p:spPr>
      </p:pic>
      <p:sp>
        <p:nvSpPr>
          <p:cNvPr id="9" name="Text Box 5"/>
          <p:cNvSpPr txBox="1">
            <a:spLocks noChangeArrowheads="1"/>
          </p:cNvSpPr>
          <p:nvPr/>
        </p:nvSpPr>
        <p:spPr bwMode="auto">
          <a:xfrm>
            <a:off x="893039" y="1320109"/>
            <a:ext cx="10486572" cy="3415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7040"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10" name="Rectangle 9"/>
          <p:cNvSpPr>
            <a:spLocks noChangeArrowheads="1"/>
          </p:cNvSpPr>
          <p:nvPr/>
        </p:nvSpPr>
        <p:spPr bwMode="auto">
          <a:xfrm>
            <a:off x="5487207" y="3009312"/>
            <a:ext cx="12192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7040">
              <a:defRPr/>
            </a:pPr>
            <a:endParaRPr lang="en-US" dirty="0">
              <a:latin typeface="Arial" charset="0"/>
              <a:ea typeface="ヒラギノ角ゴ Pro W3" pitchFamily="-107" charset="-128"/>
              <a:cs typeface="Arial" charset="0"/>
            </a:endParaRPr>
          </a:p>
        </p:txBody>
      </p:sp>
      <p:sp>
        <p:nvSpPr>
          <p:cNvPr id="2" name="Title 1"/>
          <p:cNvSpPr>
            <a:spLocks noGrp="1"/>
          </p:cNvSpPr>
          <p:nvPr>
            <p:ph type="title"/>
          </p:nvPr>
        </p:nvSpPr>
        <p:spPr>
          <a:xfrm>
            <a:off x="101606" y="285757"/>
            <a:ext cx="11988797" cy="478624"/>
          </a:xfrm>
        </p:spPr>
        <p:txBody>
          <a:bodyPr/>
          <a:lstStyle/>
          <a:p>
            <a:r>
              <a:rPr lang="en-US"/>
              <a:t>Click to edit Master title style</a:t>
            </a:r>
            <a:endParaRPr lang="en-US" dirty="0"/>
          </a:p>
        </p:txBody>
      </p:sp>
      <p:sp>
        <p:nvSpPr>
          <p:cNvPr id="3" name="Content Placeholder 2"/>
          <p:cNvSpPr>
            <a:spLocks noGrp="1"/>
          </p:cNvSpPr>
          <p:nvPr>
            <p:ph idx="1"/>
          </p:nvPr>
        </p:nvSpPr>
        <p:spPr>
          <a:xfrm>
            <a:off x="101601" y="1067105"/>
            <a:ext cx="5892800" cy="2433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1"/>
          </p:nvPr>
        </p:nvSpPr>
        <p:spPr>
          <a:xfrm>
            <a:off x="6167379" y="1067105"/>
            <a:ext cx="5923033" cy="2433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2"/>
          </p:nvPr>
        </p:nvSpPr>
        <p:spPr>
          <a:xfrm>
            <a:off x="101613" y="3581407"/>
            <a:ext cx="5892799" cy="2433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3"/>
          </p:nvPr>
        </p:nvSpPr>
        <p:spPr>
          <a:xfrm>
            <a:off x="6167379" y="3581407"/>
            <a:ext cx="5923033" cy="2433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6"/>
          <p:cNvSpPr>
            <a:spLocks noGrp="1"/>
          </p:cNvSpPr>
          <p:nvPr>
            <p:ph type="ftr" sz="quarter" idx="14"/>
          </p:nvPr>
        </p:nvSpPr>
        <p:spPr/>
        <p:txBody>
          <a:bodyPr/>
          <a:lstStyle>
            <a:lvl1pPr algn="r" eaLnBrk="0" hangingPunct="0">
              <a:lnSpc>
                <a:spcPct val="90000"/>
              </a:lnSpc>
              <a:defRPr sz="1200" smtClean="0">
                <a:solidFill>
                  <a:srgbClr val="064308"/>
                </a:solidFill>
                <a:latin typeface="Arial"/>
                <a:ea typeface="+mn-ea"/>
                <a:cs typeface="Arial"/>
              </a:defRPr>
            </a:lvl1pPr>
          </a:lstStyle>
          <a:p>
            <a:pPr>
              <a:defRPr/>
            </a:pPr>
            <a:r>
              <a:rPr lang="en-US"/>
              <a:t>Xilin Zhang, 20 Oct. 2023</a:t>
            </a:r>
            <a:endParaRPr lang="en-US" dirty="0"/>
          </a:p>
        </p:txBody>
      </p:sp>
      <p:sp>
        <p:nvSpPr>
          <p:cNvPr id="15" name="Slide Number Placeholder 4"/>
          <p:cNvSpPr>
            <a:spLocks noGrp="1"/>
          </p:cNvSpPr>
          <p:nvPr>
            <p:ph type="sldNum" sz="quarter" idx="15"/>
          </p:nvPr>
        </p:nvSpPr>
        <p:spPr/>
        <p:txBody>
          <a:bodyPr/>
          <a:lstStyle>
            <a:lvl1pPr>
              <a:defRPr/>
            </a:lvl1pPr>
          </a:lstStyle>
          <a:p>
            <a:pPr>
              <a:defRPr/>
            </a:pPr>
            <a:r>
              <a:rPr lang="en-US" dirty="0"/>
              <a:t>, Slide </a:t>
            </a:r>
            <a:fld id="{74887700-F8AD-4E75-9DA6-99EB4D2760D1}" type="slidenum">
              <a:rPr lang="en-US"/>
              <a:pPr>
                <a:defRPr/>
              </a:pPr>
              <a:t>‹#›</a:t>
            </a:fld>
            <a:endParaRPr lang="en-US" dirty="0"/>
          </a:p>
        </p:txBody>
      </p:sp>
      <p:sp>
        <p:nvSpPr>
          <p:cNvPr id="16" name="TextBox 15"/>
          <p:cNvSpPr txBox="1"/>
          <p:nvPr userDrawn="1"/>
        </p:nvSpPr>
        <p:spPr>
          <a:xfrm>
            <a:off x="838200" y="6095341"/>
            <a:ext cx="5486399" cy="759182"/>
          </a:xfrm>
          <a:prstGeom prst="rect">
            <a:avLst/>
          </a:prstGeom>
          <a:noFill/>
        </p:spPr>
        <p:txBody>
          <a:bodyPr wrap="square" rtlCol="0">
            <a:spAutoFit/>
          </a:bodyPr>
          <a:lstStyle/>
          <a:p>
            <a:pPr>
              <a:lnSpc>
                <a:spcPts val="1300"/>
              </a:lnSpc>
            </a:pPr>
            <a:r>
              <a:rPr lang="en-US" sz="1200" b="0" kern="1200" dirty="0">
                <a:solidFill>
                  <a:schemeClr val="tx1"/>
                </a:solidFill>
                <a:latin typeface="Arial" pitchFamily="34" charset="0"/>
                <a:ea typeface="ヒラギノ角ゴ Pro W3" charset="-128"/>
                <a:cs typeface="ヒラギノ角ゴ Pro W3"/>
              </a:rPr>
              <a:t>Facility for Rare Isotope Beams</a:t>
            </a:r>
          </a:p>
          <a:p>
            <a:pPr>
              <a:lnSpc>
                <a:spcPts val="1300"/>
              </a:lnSpc>
            </a:pPr>
            <a:r>
              <a:rPr lang="en-US" sz="1200" kern="1200" dirty="0">
                <a:solidFill>
                  <a:schemeClr val="tx1"/>
                </a:solidFill>
                <a:latin typeface="Arial" pitchFamily="34" charset="0"/>
                <a:ea typeface="ヒラギノ角ゴ Pro W3" charset="-128"/>
                <a:cs typeface="ヒラギノ角ゴ Pro W3"/>
              </a:rPr>
              <a:t>U.S. Department of Energy Office of Science | Michigan State University</a:t>
            </a:r>
          </a:p>
          <a:p>
            <a:pPr>
              <a:lnSpc>
                <a:spcPts val="1300"/>
              </a:lnSpc>
            </a:pPr>
            <a:r>
              <a:rPr lang="en-US" sz="1200" kern="1200" dirty="0">
                <a:solidFill>
                  <a:schemeClr val="tx1"/>
                </a:solidFill>
                <a:latin typeface="Arial" pitchFamily="34" charset="0"/>
                <a:ea typeface="ヒラギノ角ゴ Pro W3" charset="-128"/>
                <a:cs typeface="ヒラギノ角ゴ Pro W3"/>
              </a:rPr>
              <a:t>640 South Shaw Lane • East Lansing, MI 48824, USA</a:t>
            </a:r>
          </a:p>
          <a:p>
            <a:pPr>
              <a:lnSpc>
                <a:spcPts val="1300"/>
              </a:lnSpc>
            </a:pPr>
            <a:r>
              <a:rPr lang="en-US" sz="1200" kern="1200" dirty="0">
                <a:solidFill>
                  <a:schemeClr val="tx1"/>
                </a:solidFill>
                <a:latin typeface="Arial" pitchFamily="34" charset="0"/>
                <a:ea typeface="ヒラギノ角ゴ Pro W3" charset="-128"/>
                <a:cs typeface="ヒラギノ角ゴ Pro W3"/>
              </a:rPr>
              <a:t>frib.msu.edu</a:t>
            </a:r>
          </a:p>
        </p:txBody>
      </p:sp>
    </p:spTree>
    <p:extLst>
      <p:ext uri="{BB962C8B-B14F-4D97-AF65-F5344CB8AC3E}">
        <p14:creationId xmlns:p14="http://schemas.microsoft.com/office/powerpoint/2010/main" val="1178028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3" name="Rectangle 12"/>
          <p:cNvSpPr/>
          <p:nvPr userDrawn="1"/>
        </p:nvSpPr>
        <p:spPr>
          <a:xfrm>
            <a:off x="-16080" y="6063452"/>
            <a:ext cx="12208079" cy="822960"/>
          </a:xfrm>
          <a:prstGeom prst="rect">
            <a:avLst/>
          </a:prstGeom>
          <a:solidFill>
            <a:srgbClr val="E7E9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428" y="6063452"/>
            <a:ext cx="621425" cy="731520"/>
          </a:xfrm>
          <a:prstGeom prst="rect">
            <a:avLst/>
          </a:prstGeom>
        </p:spPr>
      </p:pic>
      <p:pic>
        <p:nvPicPr>
          <p:cNvPr id="4" name="Picture 5" descr="FRIB_ppt_top.jpg"/>
          <p:cNvPicPr>
            <a:picLocks noChangeAspect="1"/>
          </p:cNvPicPr>
          <p:nvPr/>
        </p:nvPicPr>
        <p:blipFill>
          <a:blip r:embed="rId3" cstate="print"/>
          <a:srcRect/>
          <a:stretch>
            <a:fillRect/>
          </a:stretch>
        </p:blipFill>
        <p:spPr bwMode="auto">
          <a:xfrm>
            <a:off x="0" y="2"/>
            <a:ext cx="12192000" cy="1003102"/>
          </a:xfrm>
          <a:prstGeom prst="rect">
            <a:avLst/>
          </a:prstGeom>
          <a:noFill/>
          <a:ln w="9525">
            <a:noFill/>
            <a:miter lim="800000"/>
            <a:headEnd/>
            <a:tailEnd/>
          </a:ln>
        </p:spPr>
      </p:pic>
      <p:sp>
        <p:nvSpPr>
          <p:cNvPr id="5" name="Text Box 5"/>
          <p:cNvSpPr txBox="1">
            <a:spLocks noChangeArrowheads="1"/>
          </p:cNvSpPr>
          <p:nvPr/>
        </p:nvSpPr>
        <p:spPr bwMode="auto">
          <a:xfrm>
            <a:off x="893039" y="1320109"/>
            <a:ext cx="10486572" cy="3415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7040"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6" name="Rectangle 7"/>
          <p:cNvSpPr>
            <a:spLocks noChangeArrowheads="1"/>
          </p:cNvSpPr>
          <p:nvPr/>
        </p:nvSpPr>
        <p:spPr bwMode="auto">
          <a:xfrm>
            <a:off x="5487207" y="3009312"/>
            <a:ext cx="12192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7040">
              <a:defRPr/>
            </a:pPr>
            <a:endParaRPr lang="en-US" dirty="0">
              <a:latin typeface="Arial" charset="0"/>
              <a:ea typeface="ヒラギノ角ゴ Pro W3" pitchFamily="-107" charset="-128"/>
              <a:cs typeface="Arial" charset="0"/>
            </a:endParaRPr>
          </a:p>
        </p:txBody>
      </p:sp>
      <p:sp>
        <p:nvSpPr>
          <p:cNvPr id="2" name="Title 1"/>
          <p:cNvSpPr>
            <a:spLocks noGrp="1"/>
          </p:cNvSpPr>
          <p:nvPr>
            <p:ph type="title"/>
          </p:nvPr>
        </p:nvSpPr>
        <p:spPr>
          <a:xfrm>
            <a:off x="101600" y="285757"/>
            <a:ext cx="11988800" cy="478624"/>
          </a:xfrm>
        </p:spPr>
        <p:txBody>
          <a:bodyPr/>
          <a:lstStyle/>
          <a:p>
            <a:r>
              <a:rPr lang="en-US"/>
              <a:t>Click to edit Master title style</a:t>
            </a:r>
            <a:endParaRPr lang="en-US" dirty="0"/>
          </a:p>
        </p:txBody>
      </p:sp>
      <p:sp>
        <p:nvSpPr>
          <p:cNvPr id="7" name="Footer Placeholder 6"/>
          <p:cNvSpPr>
            <a:spLocks noGrp="1"/>
          </p:cNvSpPr>
          <p:nvPr>
            <p:ph type="ftr" sz="quarter" idx="10"/>
          </p:nvPr>
        </p:nvSpPr>
        <p:spPr/>
        <p:txBody>
          <a:bodyPr/>
          <a:lstStyle>
            <a:lvl1pPr algn="r" eaLnBrk="0" hangingPunct="0">
              <a:lnSpc>
                <a:spcPct val="90000"/>
              </a:lnSpc>
              <a:defRPr sz="1200" smtClean="0">
                <a:solidFill>
                  <a:srgbClr val="064308"/>
                </a:solidFill>
                <a:latin typeface="Arial"/>
                <a:ea typeface="+mn-ea"/>
                <a:cs typeface="Arial"/>
              </a:defRPr>
            </a:lvl1pPr>
          </a:lstStyle>
          <a:p>
            <a:pPr>
              <a:defRPr/>
            </a:pPr>
            <a:r>
              <a:rPr lang="en-US"/>
              <a:t>Xilin Zhang, 20 Oct. 2023</a:t>
            </a:r>
            <a:endParaRPr lang="en-US" dirty="0"/>
          </a:p>
        </p:txBody>
      </p:sp>
      <p:sp>
        <p:nvSpPr>
          <p:cNvPr id="8" name="Slide Number Placeholder 4"/>
          <p:cNvSpPr>
            <a:spLocks noGrp="1"/>
          </p:cNvSpPr>
          <p:nvPr>
            <p:ph type="sldNum" sz="quarter" idx="11"/>
          </p:nvPr>
        </p:nvSpPr>
        <p:spPr/>
        <p:txBody>
          <a:bodyPr/>
          <a:lstStyle>
            <a:lvl1pPr>
              <a:defRPr/>
            </a:lvl1pPr>
          </a:lstStyle>
          <a:p>
            <a:pPr>
              <a:defRPr/>
            </a:pPr>
            <a:r>
              <a:rPr lang="en-US" dirty="0"/>
              <a:t>, Slide </a:t>
            </a:r>
            <a:fld id="{CF988859-7953-4624-98C4-717249B46A15}" type="slidenum">
              <a:rPr lang="en-US"/>
              <a:pPr>
                <a:defRPr/>
              </a:pPr>
              <a:t>‹#›</a:t>
            </a:fld>
            <a:endParaRPr lang="en-US" dirty="0"/>
          </a:p>
        </p:txBody>
      </p:sp>
      <p:sp>
        <p:nvSpPr>
          <p:cNvPr id="11" name="TextBox 10"/>
          <p:cNvSpPr txBox="1"/>
          <p:nvPr userDrawn="1"/>
        </p:nvSpPr>
        <p:spPr>
          <a:xfrm>
            <a:off x="838200" y="6095341"/>
            <a:ext cx="5486399" cy="759182"/>
          </a:xfrm>
          <a:prstGeom prst="rect">
            <a:avLst/>
          </a:prstGeom>
          <a:noFill/>
        </p:spPr>
        <p:txBody>
          <a:bodyPr wrap="square" rtlCol="0">
            <a:spAutoFit/>
          </a:bodyPr>
          <a:lstStyle/>
          <a:p>
            <a:pPr>
              <a:lnSpc>
                <a:spcPts val="1300"/>
              </a:lnSpc>
            </a:pPr>
            <a:r>
              <a:rPr lang="en-US" sz="1200" b="0" kern="1200" dirty="0">
                <a:solidFill>
                  <a:schemeClr val="tx1"/>
                </a:solidFill>
                <a:latin typeface="Arial" pitchFamily="34" charset="0"/>
                <a:ea typeface="ヒラギノ角ゴ Pro W3" charset="-128"/>
                <a:cs typeface="ヒラギノ角ゴ Pro W3"/>
              </a:rPr>
              <a:t>Facility for Rare Isotope Beams</a:t>
            </a:r>
          </a:p>
          <a:p>
            <a:pPr>
              <a:lnSpc>
                <a:spcPts val="1300"/>
              </a:lnSpc>
            </a:pPr>
            <a:r>
              <a:rPr lang="en-US" sz="1200" kern="1200" dirty="0">
                <a:solidFill>
                  <a:schemeClr val="tx1"/>
                </a:solidFill>
                <a:latin typeface="Arial" pitchFamily="34" charset="0"/>
                <a:ea typeface="ヒラギノ角ゴ Pro W3" charset="-128"/>
                <a:cs typeface="ヒラギノ角ゴ Pro W3"/>
              </a:rPr>
              <a:t>U.S. Department of Energy Office of Science | Michigan State University</a:t>
            </a:r>
          </a:p>
          <a:p>
            <a:pPr>
              <a:lnSpc>
                <a:spcPts val="1300"/>
              </a:lnSpc>
            </a:pPr>
            <a:r>
              <a:rPr lang="en-US" sz="1200" kern="1200" dirty="0">
                <a:solidFill>
                  <a:schemeClr val="tx1"/>
                </a:solidFill>
                <a:latin typeface="Arial" pitchFamily="34" charset="0"/>
                <a:ea typeface="ヒラギノ角ゴ Pro W3" charset="-128"/>
                <a:cs typeface="ヒラギノ角ゴ Pro W3"/>
              </a:rPr>
              <a:t>640 South Shaw Lane • East Lansing, MI 48824, USA</a:t>
            </a:r>
          </a:p>
          <a:p>
            <a:pPr>
              <a:lnSpc>
                <a:spcPts val="1300"/>
              </a:lnSpc>
            </a:pPr>
            <a:r>
              <a:rPr lang="en-US" sz="1200" kern="1200" dirty="0">
                <a:solidFill>
                  <a:schemeClr val="tx1"/>
                </a:solidFill>
                <a:latin typeface="Arial" pitchFamily="34" charset="0"/>
                <a:ea typeface="ヒラギノ角ゴ Pro W3" charset="-128"/>
                <a:cs typeface="ヒラギノ角ゴ Pro W3"/>
              </a:rPr>
              <a:t>frib.msu.edu</a:t>
            </a:r>
          </a:p>
        </p:txBody>
      </p:sp>
    </p:spTree>
    <p:extLst>
      <p:ext uri="{BB962C8B-B14F-4D97-AF65-F5344CB8AC3E}">
        <p14:creationId xmlns:p14="http://schemas.microsoft.com/office/powerpoint/2010/main" val="3309516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 clean bottom">
    <p:spTree>
      <p:nvGrpSpPr>
        <p:cNvPr id="1" name=""/>
        <p:cNvGrpSpPr/>
        <p:nvPr/>
      </p:nvGrpSpPr>
      <p:grpSpPr>
        <a:xfrm>
          <a:off x="0" y="0"/>
          <a:ext cx="0" cy="0"/>
          <a:chOff x="0" y="0"/>
          <a:chExt cx="0" cy="0"/>
        </a:xfrm>
      </p:grpSpPr>
      <p:pic>
        <p:nvPicPr>
          <p:cNvPr id="4" name="Picture 4" descr="FRIB_ppt_top.jpg"/>
          <p:cNvPicPr>
            <a:picLocks noChangeAspect="1"/>
          </p:cNvPicPr>
          <p:nvPr/>
        </p:nvPicPr>
        <p:blipFill>
          <a:blip r:embed="rId2" cstate="print"/>
          <a:srcRect/>
          <a:stretch>
            <a:fillRect/>
          </a:stretch>
        </p:blipFill>
        <p:spPr bwMode="auto">
          <a:xfrm>
            <a:off x="0" y="2"/>
            <a:ext cx="12192000" cy="1003102"/>
          </a:xfrm>
          <a:prstGeom prst="rect">
            <a:avLst/>
          </a:prstGeom>
          <a:noFill/>
          <a:ln w="9525">
            <a:noFill/>
            <a:miter lim="800000"/>
            <a:headEnd/>
            <a:tailEnd/>
          </a:ln>
        </p:spPr>
      </p:pic>
      <p:sp>
        <p:nvSpPr>
          <p:cNvPr id="5" name="Text Box 5"/>
          <p:cNvSpPr txBox="1">
            <a:spLocks noChangeArrowheads="1"/>
          </p:cNvSpPr>
          <p:nvPr/>
        </p:nvSpPr>
        <p:spPr bwMode="auto">
          <a:xfrm>
            <a:off x="893039" y="1320109"/>
            <a:ext cx="10486572" cy="3415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7040"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6" name="Rectangle 5"/>
          <p:cNvSpPr>
            <a:spLocks noChangeArrowheads="1"/>
          </p:cNvSpPr>
          <p:nvPr/>
        </p:nvSpPr>
        <p:spPr bwMode="auto">
          <a:xfrm>
            <a:off x="5487207" y="3009312"/>
            <a:ext cx="12192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7040">
              <a:defRPr/>
            </a:pPr>
            <a:endParaRPr lang="en-US" dirty="0">
              <a:latin typeface="Arial" charset="0"/>
              <a:ea typeface="ヒラギノ角ゴ Pro W3" pitchFamily="-107" charset="-128"/>
              <a:cs typeface="Arial" charset="0"/>
            </a:endParaRPr>
          </a:p>
        </p:txBody>
      </p:sp>
      <p:sp>
        <p:nvSpPr>
          <p:cNvPr id="2" name="Title 1"/>
          <p:cNvSpPr>
            <a:spLocks noGrp="1"/>
          </p:cNvSpPr>
          <p:nvPr>
            <p:ph type="title"/>
          </p:nvPr>
        </p:nvSpPr>
        <p:spPr>
          <a:xfrm>
            <a:off x="101600" y="285757"/>
            <a:ext cx="11988800" cy="478624"/>
          </a:xfrm>
        </p:spPr>
        <p:txBody>
          <a:bodyPr/>
          <a:lstStyle/>
          <a:p>
            <a:r>
              <a:rPr lang="en-US"/>
              <a:t>Click to edit Master title style</a:t>
            </a:r>
            <a:endParaRPr lang="en-US" dirty="0"/>
          </a:p>
        </p:txBody>
      </p:sp>
      <p:sp>
        <p:nvSpPr>
          <p:cNvPr id="9" name="Rectangle 8"/>
          <p:cNvSpPr/>
          <p:nvPr userDrawn="1"/>
        </p:nvSpPr>
        <p:spPr>
          <a:xfrm>
            <a:off x="-16079" y="6063452"/>
            <a:ext cx="12192000" cy="8229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7628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p:spTree>
      <p:nvGrpSpPr>
        <p:cNvPr id="1" name=""/>
        <p:cNvGrpSpPr/>
        <p:nvPr/>
      </p:nvGrpSpPr>
      <p:grpSpPr>
        <a:xfrm>
          <a:off x="0" y="0"/>
          <a:ext cx="0" cy="0"/>
          <a:chOff x="0" y="0"/>
          <a:chExt cx="0" cy="0"/>
        </a:xfrm>
      </p:grpSpPr>
      <p:sp>
        <p:nvSpPr>
          <p:cNvPr id="19" name="Rectangle 18"/>
          <p:cNvSpPr/>
          <p:nvPr userDrawn="1"/>
        </p:nvSpPr>
        <p:spPr>
          <a:xfrm>
            <a:off x="-16080" y="6063452"/>
            <a:ext cx="12208079" cy="822960"/>
          </a:xfrm>
          <a:prstGeom prst="rect">
            <a:avLst/>
          </a:prstGeom>
          <a:solidFill>
            <a:srgbClr val="E7E9D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428" y="6063452"/>
            <a:ext cx="621425" cy="731520"/>
          </a:xfrm>
          <a:prstGeom prst="rect">
            <a:avLst/>
          </a:prstGeom>
        </p:spPr>
      </p:pic>
      <p:pic>
        <p:nvPicPr>
          <p:cNvPr id="5" name="Picture 7" descr="FRIB_ppt_top.jpg"/>
          <p:cNvPicPr>
            <a:picLocks noChangeAspect="1"/>
          </p:cNvPicPr>
          <p:nvPr/>
        </p:nvPicPr>
        <p:blipFill>
          <a:blip r:embed="rId3" cstate="print"/>
          <a:srcRect/>
          <a:stretch>
            <a:fillRect/>
          </a:stretch>
        </p:blipFill>
        <p:spPr bwMode="auto">
          <a:xfrm>
            <a:off x="0" y="2"/>
            <a:ext cx="12192000" cy="1003102"/>
          </a:xfrm>
          <a:prstGeom prst="rect">
            <a:avLst/>
          </a:prstGeom>
          <a:noFill/>
          <a:ln w="9525">
            <a:noFill/>
            <a:miter lim="800000"/>
            <a:headEnd/>
            <a:tailEnd/>
          </a:ln>
        </p:spPr>
      </p:pic>
      <p:sp>
        <p:nvSpPr>
          <p:cNvPr id="6" name="Text Box 5"/>
          <p:cNvSpPr txBox="1">
            <a:spLocks noChangeArrowheads="1"/>
          </p:cNvSpPr>
          <p:nvPr/>
        </p:nvSpPr>
        <p:spPr bwMode="auto">
          <a:xfrm>
            <a:off x="893039" y="1320109"/>
            <a:ext cx="10486572" cy="3415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7040" eaLnBrk="0" hangingPunct="0">
              <a:lnSpc>
                <a:spcPct val="90000"/>
              </a:lnSpc>
              <a:defRPr/>
            </a:pPr>
            <a:endParaRPr lang="en-US" dirty="0">
              <a:latin typeface="Helvetica" pitchFamily="-107" charset="0"/>
              <a:ea typeface="ヒラギノ角ゴ Pro W3" pitchFamily="-107" charset="-128"/>
              <a:cs typeface="Arial" charset="0"/>
            </a:endParaRPr>
          </a:p>
        </p:txBody>
      </p:sp>
      <p:sp>
        <p:nvSpPr>
          <p:cNvPr id="7" name="Rectangle 6"/>
          <p:cNvSpPr>
            <a:spLocks noChangeArrowheads="1"/>
          </p:cNvSpPr>
          <p:nvPr/>
        </p:nvSpPr>
        <p:spPr bwMode="auto">
          <a:xfrm>
            <a:off x="5487207" y="3009312"/>
            <a:ext cx="12192000" cy="369265"/>
          </a:xfrm>
          <a:prstGeom prst="rect">
            <a:avLst/>
          </a:prstGeom>
          <a:noFill/>
          <a:ln w="12700">
            <a:noFill/>
            <a:miter lim="800000"/>
            <a:headEnd/>
            <a:tailEnd/>
          </a:ln>
          <a:effectLst>
            <a:outerShdw blurRad="63500" dist="107763" dir="2700000" algn="ctr" rotWithShape="0">
              <a:schemeClr val="folHlink">
                <a:alpha val="74998"/>
              </a:schemeClr>
            </a:outerShdw>
          </a:effectLst>
        </p:spPr>
        <p:txBody>
          <a:bodyPr lIns="91374" tIns="45687" rIns="91374" bIns="45687">
            <a:spAutoFit/>
          </a:bodyPr>
          <a:lstStyle/>
          <a:p>
            <a:pPr defTabSz="457040">
              <a:defRPr/>
            </a:pPr>
            <a:endParaRPr lang="en-US" dirty="0">
              <a:latin typeface="Arial" charset="0"/>
              <a:ea typeface="ヒラギノ角ゴ Pro W3" pitchFamily="-107" charset="-128"/>
              <a:cs typeface="Arial" charset="0"/>
            </a:endParaRPr>
          </a:p>
        </p:txBody>
      </p:sp>
      <p:sp>
        <p:nvSpPr>
          <p:cNvPr id="3" name="Content Placeholder 2"/>
          <p:cNvSpPr>
            <a:spLocks noGrp="1"/>
          </p:cNvSpPr>
          <p:nvPr>
            <p:ph idx="1"/>
          </p:nvPr>
        </p:nvSpPr>
        <p:spPr>
          <a:xfrm>
            <a:off x="101600" y="1067100"/>
            <a:ext cx="11987896" cy="5027414"/>
          </a:xfrm>
        </p:spPr>
        <p:txBody>
          <a:bodyPr/>
          <a:lstStyle>
            <a:lvl3pPr>
              <a:defRPr sz="1800"/>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a:xfrm>
            <a:off x="101600" y="289337"/>
            <a:ext cx="11988800" cy="478624"/>
          </a:xfrm>
        </p:spPr>
        <p:txBody>
          <a:bodyPr/>
          <a:lstStyle/>
          <a:p>
            <a:r>
              <a:rPr lang="en-US"/>
              <a:t>Click to edit Master title style</a:t>
            </a:r>
            <a:endParaRPr lang="en-US" dirty="0"/>
          </a:p>
        </p:txBody>
      </p:sp>
      <p:sp>
        <p:nvSpPr>
          <p:cNvPr id="8" name="Footer Placeholder 6"/>
          <p:cNvSpPr>
            <a:spLocks noGrp="1"/>
          </p:cNvSpPr>
          <p:nvPr>
            <p:ph type="ftr" sz="quarter" idx="10"/>
          </p:nvPr>
        </p:nvSpPr>
        <p:spPr/>
        <p:txBody>
          <a:bodyPr/>
          <a:lstStyle>
            <a:lvl1pPr algn="r" eaLnBrk="0" hangingPunct="0">
              <a:lnSpc>
                <a:spcPct val="90000"/>
              </a:lnSpc>
              <a:defRPr sz="1200" smtClean="0">
                <a:solidFill>
                  <a:srgbClr val="064308"/>
                </a:solidFill>
                <a:latin typeface="Arial"/>
                <a:ea typeface="+mn-ea"/>
                <a:cs typeface="Arial"/>
              </a:defRPr>
            </a:lvl1pPr>
          </a:lstStyle>
          <a:p>
            <a:pPr>
              <a:defRPr/>
            </a:pPr>
            <a:r>
              <a:rPr lang="en-US"/>
              <a:t>Xilin Zhang, 20 Oct. 2023</a:t>
            </a:r>
            <a:endParaRPr lang="en-US" dirty="0"/>
          </a:p>
        </p:txBody>
      </p:sp>
      <p:sp>
        <p:nvSpPr>
          <p:cNvPr id="10" name="Slide Number Placeholder 4"/>
          <p:cNvSpPr>
            <a:spLocks noGrp="1"/>
          </p:cNvSpPr>
          <p:nvPr>
            <p:ph type="sldNum" sz="quarter" idx="11"/>
          </p:nvPr>
        </p:nvSpPr>
        <p:spPr/>
        <p:txBody>
          <a:bodyPr/>
          <a:lstStyle>
            <a:lvl1pPr>
              <a:defRPr/>
            </a:lvl1pPr>
          </a:lstStyle>
          <a:p>
            <a:pPr>
              <a:defRPr/>
            </a:pPr>
            <a:r>
              <a:rPr lang="en-US" dirty="0"/>
              <a:t>, Slide </a:t>
            </a:r>
            <a:fld id="{35AD4620-7552-4207-8973-898801ED212B}" type="slidenum">
              <a:rPr lang="en-US"/>
              <a:pPr>
                <a:defRPr/>
              </a:pPr>
              <a:t>‹#›</a:t>
            </a:fld>
            <a:endParaRPr lang="en-US" dirty="0"/>
          </a:p>
        </p:txBody>
      </p:sp>
      <p:sp>
        <p:nvSpPr>
          <p:cNvPr id="12" name="TextBox 11"/>
          <p:cNvSpPr txBox="1"/>
          <p:nvPr userDrawn="1"/>
        </p:nvSpPr>
        <p:spPr>
          <a:xfrm>
            <a:off x="838200" y="6095341"/>
            <a:ext cx="5486399" cy="759182"/>
          </a:xfrm>
          <a:prstGeom prst="rect">
            <a:avLst/>
          </a:prstGeom>
          <a:noFill/>
        </p:spPr>
        <p:txBody>
          <a:bodyPr wrap="square" rtlCol="0">
            <a:spAutoFit/>
          </a:bodyPr>
          <a:lstStyle/>
          <a:p>
            <a:pPr>
              <a:lnSpc>
                <a:spcPts val="1300"/>
              </a:lnSpc>
            </a:pPr>
            <a:r>
              <a:rPr lang="en-US" sz="1200" b="0" kern="1200" dirty="0">
                <a:solidFill>
                  <a:schemeClr val="tx1"/>
                </a:solidFill>
                <a:latin typeface="Arial" pitchFamily="34" charset="0"/>
                <a:ea typeface="ヒラギノ角ゴ Pro W3" charset="-128"/>
                <a:cs typeface="ヒラギノ角ゴ Pro W3"/>
              </a:rPr>
              <a:t>Facility for Rare Isotope Beams</a:t>
            </a:r>
          </a:p>
          <a:p>
            <a:pPr>
              <a:lnSpc>
                <a:spcPts val="1300"/>
              </a:lnSpc>
            </a:pPr>
            <a:r>
              <a:rPr lang="en-US" sz="1200" kern="1200" dirty="0">
                <a:solidFill>
                  <a:schemeClr val="tx1"/>
                </a:solidFill>
                <a:latin typeface="Arial" pitchFamily="34" charset="0"/>
                <a:ea typeface="ヒラギノ角ゴ Pro W3" charset="-128"/>
                <a:cs typeface="ヒラギノ角ゴ Pro W3"/>
              </a:rPr>
              <a:t>U.S. Department of Energy Office of Science | Michigan State University</a:t>
            </a:r>
          </a:p>
          <a:p>
            <a:pPr>
              <a:lnSpc>
                <a:spcPts val="1300"/>
              </a:lnSpc>
            </a:pPr>
            <a:r>
              <a:rPr lang="en-US" sz="1200" kern="1200" dirty="0">
                <a:solidFill>
                  <a:schemeClr val="tx1"/>
                </a:solidFill>
                <a:latin typeface="Arial" pitchFamily="34" charset="0"/>
                <a:ea typeface="ヒラギノ角ゴ Pro W3" charset="-128"/>
                <a:cs typeface="ヒラギノ角ゴ Pro W3"/>
              </a:rPr>
              <a:t>640 South Shaw Lane • East Lansing, MI 48824, USA</a:t>
            </a:r>
          </a:p>
          <a:p>
            <a:pPr>
              <a:lnSpc>
                <a:spcPts val="1300"/>
              </a:lnSpc>
            </a:pPr>
            <a:r>
              <a:rPr lang="en-US" sz="1200" kern="1200" dirty="0">
                <a:solidFill>
                  <a:schemeClr val="tx1"/>
                </a:solidFill>
                <a:latin typeface="Arial" pitchFamily="34" charset="0"/>
                <a:ea typeface="ヒラギノ角ゴ Pro W3" charset="-128"/>
                <a:cs typeface="ヒラギノ角ゴ Pro W3"/>
              </a:rPr>
              <a:t>frib.msu.edu</a:t>
            </a:r>
          </a:p>
        </p:txBody>
      </p:sp>
    </p:spTree>
    <p:extLst>
      <p:ext uri="{BB962C8B-B14F-4D97-AF65-F5344CB8AC3E}">
        <p14:creationId xmlns:p14="http://schemas.microsoft.com/office/powerpoint/2010/main" val="893770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0798" y="79927"/>
            <a:ext cx="11990413" cy="478624"/>
          </a:xfrm>
          <a:prstGeom prst="rect">
            <a:avLst/>
          </a:prstGeom>
          <a:noFill/>
          <a:ln w="12700">
            <a:noFill/>
            <a:miter lim="800000"/>
            <a:headEnd/>
            <a:tailEnd/>
          </a:ln>
        </p:spPr>
        <p:txBody>
          <a:bodyPr vert="horz" wrap="square" lIns="56076" tIns="22431" rIns="56076" bIns="22431" numCol="1" anchor="ctr" anchorCtr="0" compatLnSpc="1">
            <a:prstTxWarp prst="textNoShape">
              <a:avLst/>
            </a:prstTxWarp>
            <a:spAutoFit/>
          </a:bodyPr>
          <a:lstStyle/>
          <a:p>
            <a:pPr lvl="0"/>
            <a:r>
              <a:rPr lang="en-US"/>
              <a:t>Click to edit Master title style</a:t>
            </a:r>
          </a:p>
        </p:txBody>
      </p:sp>
      <p:sp>
        <p:nvSpPr>
          <p:cNvPr id="1027" name="Rectangle 6"/>
          <p:cNvSpPr>
            <a:spLocks noGrp="1" noChangeArrowheads="1"/>
          </p:cNvSpPr>
          <p:nvPr>
            <p:ph type="body" idx="1"/>
          </p:nvPr>
        </p:nvSpPr>
        <p:spPr bwMode="auto">
          <a:xfrm>
            <a:off x="100798" y="1067100"/>
            <a:ext cx="11990413" cy="502741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6"/>
          <p:cNvSpPr>
            <a:spLocks noGrp="1"/>
          </p:cNvSpPr>
          <p:nvPr>
            <p:ph type="ftr" sz="quarter" idx="3"/>
          </p:nvPr>
        </p:nvSpPr>
        <p:spPr>
          <a:xfrm>
            <a:off x="5520912" y="6356450"/>
            <a:ext cx="5655095" cy="364628"/>
          </a:xfrm>
          <a:prstGeom prst="rect">
            <a:avLst/>
          </a:prstGeom>
        </p:spPr>
        <p:txBody>
          <a:bodyPr lIns="0" tIns="45712" rIns="0" bIns="45712" anchor="b"/>
          <a:lstStyle>
            <a:lvl1pPr algn="r" eaLnBrk="0" hangingPunct="0">
              <a:lnSpc>
                <a:spcPct val="90000"/>
              </a:lnSpc>
              <a:defRPr sz="1200" smtClean="0">
                <a:solidFill>
                  <a:srgbClr val="064308"/>
                </a:solidFill>
                <a:latin typeface="Arial"/>
                <a:ea typeface="+mn-ea"/>
                <a:cs typeface="Arial"/>
              </a:defRPr>
            </a:lvl1pPr>
          </a:lstStyle>
          <a:p>
            <a:pPr>
              <a:defRPr/>
            </a:pPr>
            <a:r>
              <a:rPr lang="en-US"/>
              <a:t>Xilin Zhang, 20 Oct. 2023</a:t>
            </a:r>
            <a:endParaRPr lang="en-US" dirty="0"/>
          </a:p>
        </p:txBody>
      </p:sp>
      <p:sp>
        <p:nvSpPr>
          <p:cNvPr id="9" name="Slide Number Placeholder 4"/>
          <p:cNvSpPr>
            <a:spLocks noGrp="1"/>
          </p:cNvSpPr>
          <p:nvPr>
            <p:ph type="sldNum" sz="quarter" idx="4"/>
          </p:nvPr>
        </p:nvSpPr>
        <p:spPr>
          <a:xfrm>
            <a:off x="11176000" y="6356450"/>
            <a:ext cx="1016000" cy="364628"/>
          </a:xfrm>
          <a:prstGeom prst="rect">
            <a:avLst/>
          </a:prstGeom>
        </p:spPr>
        <p:txBody>
          <a:bodyPr vert="horz" wrap="square" lIns="0" tIns="45712" rIns="0" bIns="45712" numCol="1" anchor="b" anchorCtr="0" compatLnSpc="1">
            <a:prstTxWarp prst="textNoShape">
              <a:avLst/>
            </a:prstTxWarp>
          </a:bodyPr>
          <a:lstStyle>
            <a:lvl1pPr eaLnBrk="0" hangingPunct="0">
              <a:lnSpc>
                <a:spcPct val="90000"/>
              </a:lnSpc>
              <a:defRPr sz="1200">
                <a:solidFill>
                  <a:srgbClr val="064308"/>
                </a:solidFill>
                <a:ea typeface="ヒラギノ角ゴ Pro W3" charset="-128"/>
                <a:cs typeface="+mn-cs"/>
              </a:defRPr>
            </a:lvl1pPr>
          </a:lstStyle>
          <a:p>
            <a:pPr>
              <a:defRPr/>
            </a:pPr>
            <a:r>
              <a:rPr lang="en-US" dirty="0"/>
              <a:t>, Slide </a:t>
            </a:r>
            <a:fld id="{D30A2C6D-39BC-4576-856C-8743CF76CCF1}" type="slidenum">
              <a:rPr lang="en-US" smtClean="0"/>
              <a:pPr>
                <a:defRPr/>
              </a:pPr>
              <a:t>‹#›</a:t>
            </a:fld>
            <a:endParaRPr lang="en-US" dirty="0"/>
          </a:p>
        </p:txBody>
      </p:sp>
    </p:spTree>
    <p:extLst>
      <p:ext uri="{BB962C8B-B14F-4D97-AF65-F5344CB8AC3E}">
        <p14:creationId xmlns:p14="http://schemas.microsoft.com/office/powerpoint/2010/main" val="3239425277"/>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30" r:id="rId10"/>
  </p:sldLayoutIdLst>
  <p:hf hdr="0" dt="0"/>
  <p:txStyles>
    <p:titleStyle>
      <a:lvl1pPr algn="ctr" defTabSz="803370"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1pPr>
      <a:lvl2pPr algn="ctr" defTabSz="803370"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2pPr>
      <a:lvl3pPr algn="ctr" defTabSz="803370"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3pPr>
      <a:lvl4pPr algn="ctr" defTabSz="803370"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4pPr>
      <a:lvl5pPr algn="ctr" defTabSz="803370" rtl="0" eaLnBrk="1" fontAlgn="base" hangingPunct="1">
        <a:lnSpc>
          <a:spcPct val="88000"/>
        </a:lnSpc>
        <a:spcBef>
          <a:spcPct val="0"/>
        </a:spcBef>
        <a:spcAft>
          <a:spcPct val="0"/>
        </a:spcAft>
        <a:defRPr sz="3200" b="1">
          <a:solidFill>
            <a:srgbClr val="064308"/>
          </a:solidFill>
          <a:latin typeface="Arial" charset="0"/>
          <a:ea typeface="ＭＳ Ｐゴシック" pitchFamily="-65" charset="-128"/>
          <a:cs typeface="ＭＳ Ｐゴシック" pitchFamily="-65" charset="-128"/>
        </a:defRPr>
      </a:lvl5pPr>
      <a:lvl6pPr marL="457080" algn="ctr" defTabSz="807828"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6pPr>
      <a:lvl7pPr marL="914162" algn="ctr" defTabSz="807828"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7pPr>
      <a:lvl8pPr marL="1371241" algn="ctr" defTabSz="807828"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8pPr>
      <a:lvl9pPr marL="1828323" algn="ctr" defTabSz="807828" rtl="0" eaLnBrk="1" fontAlgn="base" hangingPunct="1">
        <a:lnSpc>
          <a:spcPct val="88000"/>
        </a:lnSpc>
        <a:spcBef>
          <a:spcPct val="0"/>
        </a:spcBef>
        <a:spcAft>
          <a:spcPct val="0"/>
        </a:spcAft>
        <a:defRPr sz="3200" b="1">
          <a:solidFill>
            <a:srgbClr val="064308"/>
          </a:solidFill>
          <a:latin typeface="Arial" charset="0"/>
          <a:ea typeface="Arial" charset="0"/>
          <a:cs typeface="Arial" charset="0"/>
        </a:defRPr>
      </a:lvl9pPr>
    </p:titleStyle>
    <p:bodyStyle>
      <a:lvl1pPr marL="180195" indent="-180195" algn="l" defTabSz="803370"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94" indent="-151665" algn="l" defTabSz="803370"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641" indent="-160673" algn="l" defTabSz="803370" rtl="0" eaLnBrk="1" fontAlgn="base" hangingPunct="1">
        <a:lnSpc>
          <a:spcPct val="90000"/>
        </a:lnSpc>
        <a:spcBef>
          <a:spcPts val="201"/>
        </a:spcBef>
        <a:spcAft>
          <a:spcPct val="0"/>
        </a:spcAft>
        <a:buSzPct val="100000"/>
        <a:buFont typeface="Lucida Grande" charset="0"/>
        <a:buChar char="»"/>
        <a:defRPr>
          <a:solidFill>
            <a:schemeClr val="tx1"/>
          </a:solidFill>
          <a:latin typeface="Arial" charset="0"/>
          <a:ea typeface="ヒラギノ角ゴ Pro W3" pitchFamily="-111" charset="-128"/>
          <a:cs typeface="ヒラギノ角ゴ Pro W3" pitchFamily="-111" charset="-128"/>
        </a:defRPr>
      </a:lvl3pPr>
      <a:lvl4pPr marL="728290" indent="-133645" algn="l" defTabSz="803370"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3087" indent="-180195" algn="l" defTabSz="803370"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507" indent="-150773" algn="l" defTabSz="807828"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590" indent="-150773" algn="l" defTabSz="807828"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672" indent="-150773" algn="l" defTabSz="807828"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752" indent="-150773" algn="l" defTabSz="807828"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p:bodyStyle>
    <p:otherStyle>
      <a:defPPr>
        <a:defRPr lang="en-US"/>
      </a:defPPr>
      <a:lvl1pPr marL="0" algn="l" defTabSz="914162" rtl="0" eaLnBrk="1" latinLnBrk="0" hangingPunct="1">
        <a:defRPr sz="1800" kern="1200">
          <a:solidFill>
            <a:schemeClr val="tx1"/>
          </a:solidFill>
          <a:latin typeface="+mn-lt"/>
          <a:ea typeface="+mn-ea"/>
          <a:cs typeface="+mn-cs"/>
        </a:defRPr>
      </a:lvl1pPr>
      <a:lvl2pPr marL="457080" algn="l" defTabSz="914162" rtl="0" eaLnBrk="1" latinLnBrk="0" hangingPunct="1">
        <a:defRPr sz="1800" kern="1200">
          <a:solidFill>
            <a:schemeClr val="tx1"/>
          </a:solidFill>
          <a:latin typeface="+mn-lt"/>
          <a:ea typeface="+mn-ea"/>
          <a:cs typeface="+mn-cs"/>
        </a:defRPr>
      </a:lvl2pPr>
      <a:lvl3pPr marL="914162" algn="l" defTabSz="914162" rtl="0" eaLnBrk="1" latinLnBrk="0" hangingPunct="1">
        <a:defRPr sz="1800" kern="1200">
          <a:solidFill>
            <a:schemeClr val="tx1"/>
          </a:solidFill>
          <a:latin typeface="+mn-lt"/>
          <a:ea typeface="+mn-ea"/>
          <a:cs typeface="+mn-cs"/>
        </a:defRPr>
      </a:lvl3pPr>
      <a:lvl4pPr marL="1371241" algn="l" defTabSz="914162" rtl="0" eaLnBrk="1" latinLnBrk="0" hangingPunct="1">
        <a:defRPr sz="1800" kern="1200">
          <a:solidFill>
            <a:schemeClr val="tx1"/>
          </a:solidFill>
          <a:latin typeface="+mn-lt"/>
          <a:ea typeface="+mn-ea"/>
          <a:cs typeface="+mn-cs"/>
        </a:defRPr>
      </a:lvl4pPr>
      <a:lvl5pPr marL="1828323" algn="l" defTabSz="914162" rtl="0" eaLnBrk="1" latinLnBrk="0" hangingPunct="1">
        <a:defRPr sz="1800" kern="1200">
          <a:solidFill>
            <a:schemeClr val="tx1"/>
          </a:solidFill>
          <a:latin typeface="+mn-lt"/>
          <a:ea typeface="+mn-ea"/>
          <a:cs typeface="+mn-cs"/>
        </a:defRPr>
      </a:lvl5pPr>
      <a:lvl6pPr marL="2285406" algn="l" defTabSz="914162" rtl="0" eaLnBrk="1" latinLnBrk="0" hangingPunct="1">
        <a:defRPr sz="1800" kern="1200">
          <a:solidFill>
            <a:schemeClr val="tx1"/>
          </a:solidFill>
          <a:latin typeface="+mn-lt"/>
          <a:ea typeface="+mn-ea"/>
          <a:cs typeface="+mn-cs"/>
        </a:defRPr>
      </a:lvl6pPr>
      <a:lvl7pPr marL="2742487" algn="l" defTabSz="914162" rtl="0" eaLnBrk="1" latinLnBrk="0" hangingPunct="1">
        <a:defRPr sz="1800" kern="1200">
          <a:solidFill>
            <a:schemeClr val="tx1"/>
          </a:solidFill>
          <a:latin typeface="+mn-lt"/>
          <a:ea typeface="+mn-ea"/>
          <a:cs typeface="+mn-cs"/>
        </a:defRPr>
      </a:lvl7pPr>
      <a:lvl8pPr marL="3199566" algn="l" defTabSz="914162" rtl="0" eaLnBrk="1" latinLnBrk="0" hangingPunct="1">
        <a:defRPr sz="1800" kern="1200">
          <a:solidFill>
            <a:schemeClr val="tx1"/>
          </a:solidFill>
          <a:latin typeface="+mn-lt"/>
          <a:ea typeface="+mn-ea"/>
          <a:cs typeface="+mn-cs"/>
        </a:defRPr>
      </a:lvl8pPr>
      <a:lvl9pPr marL="3656647" algn="l" defTabSz="91416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rxiv.org/abs/2008.11288" TargetMode="Externa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emf"/></Relationships>
</file>

<file path=ppt/slides/_rels/slide11.xml.rels><?xml version="1.0" encoding="UTF-8" standalone="yes"?>
<Relationships xmlns="http://schemas.openxmlformats.org/package/2006/relationships"><Relationship Id="rId8" Type="http://schemas.openxmlformats.org/officeDocument/2006/relationships/image" Target="../media/image39.emf"/><Relationship Id="rId3" Type="http://schemas.openxmlformats.org/officeDocument/2006/relationships/image" Target="../media/image34.emf"/><Relationship Id="rId7" Type="http://schemas.openxmlformats.org/officeDocument/2006/relationships/image" Target="../media/image38.emf"/><Relationship Id="rId2" Type="http://schemas.openxmlformats.org/officeDocument/2006/relationships/image" Target="../media/image33.emf"/><Relationship Id="rId1" Type="http://schemas.openxmlformats.org/officeDocument/2006/relationships/slideLayout" Target="../slideLayouts/slideLayout2.xml"/><Relationship Id="rId6" Type="http://schemas.openxmlformats.org/officeDocument/2006/relationships/image" Target="../media/image37.emf"/><Relationship Id="rId11" Type="http://schemas.openxmlformats.org/officeDocument/2006/relationships/image" Target="../media/image41.emf"/><Relationship Id="rId5" Type="http://schemas.openxmlformats.org/officeDocument/2006/relationships/image" Target="../media/image36.emf"/><Relationship Id="rId10" Type="http://schemas.openxmlformats.org/officeDocument/2006/relationships/image" Target="../media/image38.png"/><Relationship Id="rId4" Type="http://schemas.openxmlformats.org/officeDocument/2006/relationships/image" Target="../media/image35.emf"/><Relationship Id="rId9" Type="http://schemas.openxmlformats.org/officeDocument/2006/relationships/image" Target="../media/image40.emf"/></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5.png"/><Relationship Id="rId2" Type="http://schemas.openxmlformats.org/officeDocument/2006/relationships/image" Target="../media/image10.emf"/><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10.emf"/><Relationship Id="rId3" Type="http://schemas.openxmlformats.org/officeDocument/2006/relationships/image" Target="../media/image16.emf"/><Relationship Id="rId7" Type="http://schemas.openxmlformats.org/officeDocument/2006/relationships/image" Target="../media/image130.png"/><Relationship Id="rId12" Type="http://schemas.openxmlformats.org/officeDocument/2006/relationships/image" Target="../media/image22.emf"/><Relationship Id="rId2" Type="http://schemas.openxmlformats.org/officeDocument/2006/relationships/hyperlink" Target="https://arxiv.org/abs/1703.04588" TargetMode="External"/><Relationship Id="rId1" Type="http://schemas.openxmlformats.org/officeDocument/2006/relationships/slideLayout" Target="../slideLayouts/slideLayout2.xml"/><Relationship Id="rId11" Type="http://schemas.openxmlformats.org/officeDocument/2006/relationships/image" Target="../media/image21.emf"/><Relationship Id="rId5" Type="http://schemas.openxmlformats.org/officeDocument/2006/relationships/image" Target="../media/image18.emf"/><Relationship Id="rId10" Type="http://schemas.openxmlformats.org/officeDocument/2006/relationships/image" Target="../media/image20.png"/><Relationship Id="rId4" Type="http://schemas.openxmlformats.org/officeDocument/2006/relationships/image" Target="../media/image17.emf"/><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6"/>
          <p:cNvSpPr>
            <a:spLocks noGrp="1"/>
          </p:cNvSpPr>
          <p:nvPr>
            <p:ph type="subTitle" idx="1"/>
          </p:nvPr>
        </p:nvSpPr>
        <p:spPr/>
        <p:txBody>
          <a:bodyPr/>
          <a:lstStyle/>
          <a:p>
            <a:r>
              <a:rPr lang="en-US" dirty="0"/>
              <a:t>Xilin Zhang (</a:t>
            </a:r>
            <a:r>
              <a:rPr lang="zh-CN" altLang="en-US" dirty="0"/>
              <a:t>张锡霖</a:t>
            </a:r>
            <a:r>
              <a:rPr lang="en-US" dirty="0"/>
              <a:t>)</a:t>
            </a:r>
          </a:p>
          <a:p>
            <a:r>
              <a:rPr lang="en-US" dirty="0" err="1"/>
              <a:t>FRIB</a:t>
            </a:r>
            <a:r>
              <a:rPr lang="en-US" dirty="0"/>
              <a:t>-TA fellow (visiting assistant professor)</a:t>
            </a:r>
            <a:br>
              <a:rPr lang="en-US" dirty="0"/>
            </a:br>
            <a:r>
              <a:rPr lang="en-US" dirty="0"/>
              <a:t>zhangx@frib.msu.edu	</a:t>
            </a:r>
          </a:p>
          <a:p>
            <a:r>
              <a:rPr lang="en-US" dirty="0"/>
              <a:t>20 Oct. 2023</a:t>
            </a:r>
          </a:p>
        </p:txBody>
      </p:sp>
      <p:sp>
        <p:nvSpPr>
          <p:cNvPr id="9219" name="Title 5"/>
          <p:cNvSpPr>
            <a:spLocks noGrp="1"/>
          </p:cNvSpPr>
          <p:nvPr>
            <p:ph type="title"/>
          </p:nvPr>
        </p:nvSpPr>
        <p:spPr/>
        <p:txBody>
          <a:bodyPr/>
          <a:lstStyle/>
          <a:p>
            <a:r>
              <a:rPr lang="en-US" dirty="0"/>
              <a:t>Theory overview on X17 (SM)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graph of a function&#10;&#10;Description automatically generated with medium confidence">
            <a:extLst>
              <a:ext uri="{FF2B5EF4-FFF2-40B4-BE49-F238E27FC236}">
                <a16:creationId xmlns:a16="http://schemas.microsoft.com/office/drawing/2014/main" id="{A347B4D8-C183-6666-9DBD-1BC32F2D036D}"/>
              </a:ext>
            </a:extLst>
          </p:cNvPr>
          <p:cNvPicPr>
            <a:picLocks noChangeAspect="1"/>
          </p:cNvPicPr>
          <p:nvPr/>
        </p:nvPicPr>
        <p:blipFill>
          <a:blip r:embed="rId2"/>
          <a:stretch>
            <a:fillRect/>
          </a:stretch>
        </p:blipFill>
        <p:spPr>
          <a:xfrm>
            <a:off x="8959306" y="1231540"/>
            <a:ext cx="3114078" cy="3284892"/>
          </a:xfrm>
          <a:prstGeom prst="rect">
            <a:avLst/>
          </a:prstGeom>
        </p:spPr>
      </p:pic>
      <p:sp>
        <p:nvSpPr>
          <p:cNvPr id="2" name="Content Placeholder 1">
            <a:extLst>
              <a:ext uri="{FF2B5EF4-FFF2-40B4-BE49-F238E27FC236}">
                <a16:creationId xmlns:a16="http://schemas.microsoft.com/office/drawing/2014/main" id="{82203C73-DECB-314E-3B33-C206DA4771BD}"/>
              </a:ext>
            </a:extLst>
          </p:cNvPr>
          <p:cNvSpPr>
            <a:spLocks noGrp="1"/>
          </p:cNvSpPr>
          <p:nvPr>
            <p:ph idx="1"/>
          </p:nvPr>
        </p:nvSpPr>
        <p:spPr>
          <a:xfrm>
            <a:off x="101600" y="1067100"/>
            <a:ext cx="9042400" cy="4937460"/>
          </a:xfrm>
        </p:spPr>
        <p:txBody>
          <a:bodyPr/>
          <a:lstStyle/>
          <a:p>
            <a:r>
              <a:rPr lang="en-US" dirty="0"/>
              <a:t>Details are in </a:t>
            </a:r>
            <a:r>
              <a:rPr lang="en-US" sz="2000" dirty="0"/>
              <a:t>XZ and G. A. Miller, </a:t>
            </a:r>
            <a:r>
              <a:rPr lang="en-US" sz="2000" dirty="0" err="1"/>
              <a:t>Phys.Lett.B</a:t>
            </a:r>
            <a:r>
              <a:rPr lang="en-US" sz="2000" dirty="0"/>
              <a:t> 813 (2021) 136061 [</a:t>
            </a:r>
            <a:r>
              <a:rPr lang="en-US" sz="2000" b="0" i="0" u="none" strike="noStrike" dirty="0">
                <a:solidFill>
                  <a:srgbClr val="003A8C"/>
                </a:solidFill>
                <a:effectLst/>
                <a:latin typeface="-apple-system"/>
                <a:hlinkClick r:id="rId3"/>
              </a:rPr>
              <a:t>2008.11288</a:t>
            </a:r>
            <a:r>
              <a:rPr lang="en-US" sz="2000" dirty="0"/>
              <a:t>]</a:t>
            </a:r>
          </a:p>
          <a:p>
            <a:r>
              <a:rPr lang="en-US" sz="2000" dirty="0"/>
              <a:t>This was an interesting development, which can be found in the review report: </a:t>
            </a:r>
            <a:r>
              <a:rPr lang="en-US" sz="2000" i="1" dirty="0"/>
              <a:t>Shedding light on X17: community report, </a:t>
            </a:r>
            <a:r>
              <a:rPr lang="en-US" sz="2000" i="1" dirty="0" err="1"/>
              <a:t>Eur.Phys.J.C</a:t>
            </a:r>
            <a:r>
              <a:rPr lang="en-US" sz="2000" i="1" dirty="0"/>
              <a:t> 83 (2023) 3, 230.</a:t>
            </a:r>
          </a:p>
          <a:p>
            <a:pPr lvl="1"/>
            <a:r>
              <a:rPr lang="en-US" sz="1800" dirty="0" err="1"/>
              <a:t>J.L</a:t>
            </a:r>
            <a:r>
              <a:rPr lang="en-US" sz="1800" dirty="0"/>
              <a:t>. Feng et.al., (2016, 2017): </a:t>
            </a:r>
            <a:r>
              <a:rPr lang="en-US" sz="1800" dirty="0" err="1"/>
              <a:t>protophobic</a:t>
            </a:r>
            <a:r>
              <a:rPr lang="en-US" sz="1800" dirty="0"/>
              <a:t> X (17 MeV) in the Be-8 transition</a:t>
            </a:r>
          </a:p>
          <a:p>
            <a:pPr lvl="1"/>
            <a:r>
              <a:rPr lang="en-US" sz="1800" dirty="0" err="1"/>
              <a:t>J.L</a:t>
            </a:r>
            <a:r>
              <a:rPr lang="en-US" sz="1800" dirty="0"/>
              <a:t>. Feng et.al., (2020): consistent explanation in both Be-8 and He-4 transitions</a:t>
            </a:r>
          </a:p>
          <a:p>
            <a:pPr lvl="1"/>
            <a:r>
              <a:rPr lang="en-US" sz="1800" dirty="0"/>
              <a:t>Nontrivial part: the required X properties, including </a:t>
            </a:r>
            <a:r>
              <a:rPr lang="en-US" sz="1800" dirty="0" err="1"/>
              <a:t>protophobia</a:t>
            </a:r>
            <a:r>
              <a:rPr lang="en-US" sz="1800" dirty="0"/>
              <a:t>, couplings and masses, are consistent with existing constraints</a:t>
            </a:r>
          </a:p>
          <a:p>
            <a:pPr lvl="1"/>
            <a:r>
              <a:rPr lang="en-US" sz="1800" dirty="0"/>
              <a:t>Our study: such vector boson would be seen in all the energies measured in the initial </a:t>
            </a:r>
            <a:r>
              <a:rPr lang="en-US" sz="1800" dirty="0" err="1"/>
              <a:t>Atomki</a:t>
            </a:r>
            <a:r>
              <a:rPr lang="en-US" sz="1800" dirty="0"/>
              <a:t> measurement (2015), conflicting their measurements.</a:t>
            </a:r>
          </a:p>
          <a:p>
            <a:endParaRPr lang="en-US" sz="2000" dirty="0"/>
          </a:p>
          <a:p>
            <a:endParaRPr lang="en-US" dirty="0"/>
          </a:p>
        </p:txBody>
      </p:sp>
      <p:sp>
        <p:nvSpPr>
          <p:cNvPr id="3" name="Title 2">
            <a:extLst>
              <a:ext uri="{FF2B5EF4-FFF2-40B4-BE49-F238E27FC236}">
                <a16:creationId xmlns:a16="http://schemas.microsoft.com/office/drawing/2014/main" id="{4E3EF0B2-42C3-CA1E-757D-71417287649D}"/>
              </a:ext>
            </a:extLst>
          </p:cNvPr>
          <p:cNvSpPr>
            <a:spLocks noGrp="1"/>
          </p:cNvSpPr>
          <p:nvPr>
            <p:ph type="title"/>
          </p:nvPr>
        </p:nvSpPr>
        <p:spPr/>
        <p:txBody>
          <a:bodyPr/>
          <a:lstStyle/>
          <a:p>
            <a:r>
              <a:rPr lang="en-US" dirty="0"/>
              <a:t>Can a </a:t>
            </a:r>
            <a:r>
              <a:rPr lang="en-US" dirty="0" err="1"/>
              <a:t>protophobic</a:t>
            </a:r>
            <a:r>
              <a:rPr lang="en-US" dirty="0"/>
              <a:t> vector boson explain?</a:t>
            </a:r>
          </a:p>
        </p:txBody>
      </p:sp>
      <p:sp>
        <p:nvSpPr>
          <p:cNvPr id="4" name="Footer Placeholder 3">
            <a:extLst>
              <a:ext uri="{FF2B5EF4-FFF2-40B4-BE49-F238E27FC236}">
                <a16:creationId xmlns:a16="http://schemas.microsoft.com/office/drawing/2014/main" id="{AE8EAEBC-1CE2-E1BC-649B-874AF1ACF5CA}"/>
              </a:ext>
            </a:extLst>
          </p:cNvPr>
          <p:cNvSpPr>
            <a:spLocks noGrp="1"/>
          </p:cNvSpPr>
          <p:nvPr>
            <p:ph type="ftr" sz="quarter" idx="10"/>
          </p:nvPr>
        </p:nvSpPr>
        <p:spPr/>
        <p:txBody>
          <a:bodyPr/>
          <a:lstStyle/>
          <a:p>
            <a:pPr>
              <a:defRPr/>
            </a:pPr>
            <a:r>
              <a:rPr lang="en-US"/>
              <a:t>Xilin Zhang, 20 Oct. 2023</a:t>
            </a:r>
            <a:endParaRPr lang="en-US" dirty="0"/>
          </a:p>
        </p:txBody>
      </p:sp>
      <p:sp>
        <p:nvSpPr>
          <p:cNvPr id="5" name="Slide Number Placeholder 4">
            <a:extLst>
              <a:ext uri="{FF2B5EF4-FFF2-40B4-BE49-F238E27FC236}">
                <a16:creationId xmlns:a16="http://schemas.microsoft.com/office/drawing/2014/main" id="{03681146-E739-8EC4-9988-523C32C2B848}"/>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10</a:t>
            </a:fld>
            <a:endParaRPr lang="en-US" dirty="0"/>
          </a:p>
        </p:txBody>
      </p:sp>
      <p:pic>
        <p:nvPicPr>
          <p:cNvPr id="6" name="Picture 5">
            <a:extLst>
              <a:ext uri="{FF2B5EF4-FFF2-40B4-BE49-F238E27FC236}">
                <a16:creationId xmlns:a16="http://schemas.microsoft.com/office/drawing/2014/main" id="{D04A5F4A-52BD-BF60-2209-FC0168F92808}"/>
              </a:ext>
            </a:extLst>
          </p:cNvPr>
          <p:cNvPicPr>
            <a:picLocks noChangeAspect="1"/>
          </p:cNvPicPr>
          <p:nvPr/>
        </p:nvPicPr>
        <p:blipFill>
          <a:blip r:embed="rId4"/>
          <a:stretch>
            <a:fillRect/>
          </a:stretch>
        </p:blipFill>
        <p:spPr>
          <a:xfrm>
            <a:off x="5257800" y="3974006"/>
            <a:ext cx="2514600" cy="2010244"/>
          </a:xfrm>
          <a:prstGeom prst="rect">
            <a:avLst/>
          </a:prstGeom>
        </p:spPr>
      </p:pic>
      <p:grpSp>
        <p:nvGrpSpPr>
          <p:cNvPr id="7" name="Group 6">
            <a:extLst>
              <a:ext uri="{FF2B5EF4-FFF2-40B4-BE49-F238E27FC236}">
                <a16:creationId xmlns:a16="http://schemas.microsoft.com/office/drawing/2014/main" id="{485FEC54-4061-1094-EBEB-3E82D9810FF9}"/>
              </a:ext>
            </a:extLst>
          </p:cNvPr>
          <p:cNvGrpSpPr/>
          <p:nvPr/>
        </p:nvGrpSpPr>
        <p:grpSpPr>
          <a:xfrm>
            <a:off x="838316" y="4042620"/>
            <a:ext cx="3470956" cy="1755999"/>
            <a:chOff x="3652943" y="1998017"/>
            <a:chExt cx="7071730" cy="3201129"/>
          </a:xfrm>
        </p:grpSpPr>
        <p:pic>
          <p:nvPicPr>
            <p:cNvPr id="8" name="Picture 7">
              <a:extLst>
                <a:ext uri="{FF2B5EF4-FFF2-40B4-BE49-F238E27FC236}">
                  <a16:creationId xmlns:a16="http://schemas.microsoft.com/office/drawing/2014/main" id="{A6D4C976-15BB-91E7-1C31-C89C9EADC0CA}"/>
                </a:ext>
              </a:extLst>
            </p:cNvPr>
            <p:cNvPicPr>
              <a:picLocks noChangeAspect="1"/>
            </p:cNvPicPr>
            <p:nvPr/>
          </p:nvPicPr>
          <p:blipFill>
            <a:blip r:embed="rId5"/>
            <a:stretch>
              <a:fillRect/>
            </a:stretch>
          </p:blipFill>
          <p:spPr>
            <a:xfrm>
              <a:off x="3652943" y="1998017"/>
              <a:ext cx="3201129" cy="3201129"/>
            </a:xfrm>
            <a:prstGeom prst="rect">
              <a:avLst/>
            </a:prstGeom>
          </p:spPr>
        </p:pic>
        <p:pic>
          <p:nvPicPr>
            <p:cNvPr id="9" name="Picture 8">
              <a:extLst>
                <a:ext uri="{FF2B5EF4-FFF2-40B4-BE49-F238E27FC236}">
                  <a16:creationId xmlns:a16="http://schemas.microsoft.com/office/drawing/2014/main" id="{6B603453-9385-B0DF-D3C1-75B1DA8AD566}"/>
                </a:ext>
              </a:extLst>
            </p:cNvPr>
            <p:cNvPicPr>
              <a:picLocks noChangeAspect="1"/>
            </p:cNvPicPr>
            <p:nvPr/>
          </p:nvPicPr>
          <p:blipFill>
            <a:blip r:embed="rId6"/>
            <a:stretch>
              <a:fillRect/>
            </a:stretch>
          </p:blipFill>
          <p:spPr>
            <a:xfrm>
              <a:off x="7523544" y="1998017"/>
              <a:ext cx="3201129" cy="3201129"/>
            </a:xfrm>
            <a:prstGeom prst="rect">
              <a:avLst/>
            </a:prstGeom>
          </p:spPr>
        </p:pic>
        <p:sp>
          <p:nvSpPr>
            <p:cNvPr id="10" name="Arrow: Right 9">
              <a:extLst>
                <a:ext uri="{FF2B5EF4-FFF2-40B4-BE49-F238E27FC236}">
                  <a16:creationId xmlns:a16="http://schemas.microsoft.com/office/drawing/2014/main" id="{4B47AA95-8F08-20CA-FC33-9DBE85B328DC}"/>
                </a:ext>
              </a:extLst>
            </p:cNvPr>
            <p:cNvSpPr/>
            <p:nvPr/>
          </p:nvSpPr>
          <p:spPr>
            <a:xfrm>
              <a:off x="7104948" y="3427197"/>
              <a:ext cx="669473" cy="3559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4E2F06E-49CD-DEBF-CFA6-8286C17F8FD1}"/>
                </a:ext>
              </a:extLst>
            </p:cNvPr>
            <p:cNvSpPr txBox="1"/>
            <p:nvPr/>
          </p:nvSpPr>
          <p:spPr>
            <a:xfrm>
              <a:off x="6825544" y="2861760"/>
              <a:ext cx="1835947" cy="642920"/>
            </a:xfrm>
            <a:prstGeom prst="rect">
              <a:avLst/>
            </a:prstGeom>
            <a:noFill/>
          </p:spPr>
          <p:txBody>
            <a:bodyPr wrap="square" rtlCol="0">
              <a:spAutoFit/>
            </a:bodyPr>
            <a:lstStyle/>
            <a:p>
              <a:r>
                <a:rPr lang="en-US" sz="2000" dirty="0"/>
                <a:t>Boost</a:t>
              </a:r>
            </a:p>
          </p:txBody>
        </p:sp>
      </p:grpSp>
      <p:sp>
        <p:nvSpPr>
          <p:cNvPr id="19" name="TextBox 18">
            <a:extLst>
              <a:ext uri="{FF2B5EF4-FFF2-40B4-BE49-F238E27FC236}">
                <a16:creationId xmlns:a16="http://schemas.microsoft.com/office/drawing/2014/main" id="{A6510215-D529-FF17-690E-2DA9ED410E79}"/>
              </a:ext>
            </a:extLst>
          </p:cNvPr>
          <p:cNvSpPr txBox="1"/>
          <p:nvPr/>
        </p:nvSpPr>
        <p:spPr>
          <a:xfrm>
            <a:off x="9016494" y="4614164"/>
            <a:ext cx="3208416" cy="923330"/>
          </a:xfrm>
          <a:prstGeom prst="rect">
            <a:avLst/>
          </a:prstGeom>
          <a:noFill/>
        </p:spPr>
        <p:txBody>
          <a:bodyPr wrap="square" rtlCol="0">
            <a:spAutoFit/>
          </a:bodyPr>
          <a:lstStyle/>
          <a:p>
            <a:r>
              <a:rPr lang="en-US" dirty="0" err="1"/>
              <a:t>Krasznahorkay</a:t>
            </a:r>
            <a:r>
              <a:rPr lang="en-US" dirty="0"/>
              <a:t> et al., 2016, the original </a:t>
            </a:r>
            <a:r>
              <a:rPr lang="en-US" dirty="0" err="1"/>
              <a:t>Atomki</a:t>
            </a:r>
            <a:r>
              <a:rPr lang="en-US" dirty="0"/>
              <a:t> </a:t>
            </a:r>
            <a:r>
              <a:rPr lang="en-US" dirty="0" err="1"/>
              <a:t>PRL</a:t>
            </a:r>
            <a:r>
              <a:rPr lang="en-US" dirty="0"/>
              <a:t> report </a:t>
            </a:r>
          </a:p>
        </p:txBody>
      </p:sp>
    </p:spTree>
    <p:extLst>
      <p:ext uri="{BB962C8B-B14F-4D97-AF65-F5344CB8AC3E}">
        <p14:creationId xmlns:p14="http://schemas.microsoft.com/office/powerpoint/2010/main" val="420948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1">
            <a:extLst>
              <a:ext uri="{FF2B5EF4-FFF2-40B4-BE49-F238E27FC236}">
                <a16:creationId xmlns:a16="http://schemas.microsoft.com/office/drawing/2014/main" id="{90E324EE-AB0B-9560-F157-8F8EE527B231}"/>
              </a:ext>
            </a:extLst>
          </p:cNvPr>
          <p:cNvSpPr txBox="1">
            <a:spLocks/>
          </p:cNvSpPr>
          <p:nvPr/>
        </p:nvSpPr>
        <p:spPr bwMode="auto">
          <a:xfrm>
            <a:off x="101601" y="1121068"/>
            <a:ext cx="4395594" cy="48834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80195" indent="-180195" algn="l" defTabSz="803370" rtl="0" eaLnBrk="1" fontAlgn="base" hangingPunct="1">
              <a:lnSpc>
                <a:spcPct val="90000"/>
              </a:lnSpc>
              <a:spcBef>
                <a:spcPts val="1206"/>
              </a:spcBef>
              <a:spcAft>
                <a:spcPct val="0"/>
              </a:spcAft>
              <a:buSzPct val="100000"/>
              <a:buFont typeface="Wingdings" pitchFamily="2" charset="2"/>
              <a:buChar char="§"/>
              <a:defRPr sz="2200">
                <a:solidFill>
                  <a:srgbClr val="064308"/>
                </a:solidFill>
                <a:latin typeface="Arial" charset="0"/>
                <a:ea typeface="ＭＳ Ｐゴシック" pitchFamily="-65" charset="-128"/>
                <a:cs typeface="ＭＳ Ｐゴシック" pitchFamily="-65" charset="-128"/>
              </a:defRPr>
            </a:lvl1pPr>
            <a:lvl2pPr marL="363394" indent="-151665" algn="l" defTabSz="803370" rtl="0" eaLnBrk="1" fontAlgn="base" hangingPunct="1">
              <a:lnSpc>
                <a:spcPct val="90000"/>
              </a:lnSpc>
              <a:spcBef>
                <a:spcPts val="201"/>
              </a:spcBef>
              <a:spcAft>
                <a:spcPct val="0"/>
              </a:spcAft>
              <a:buSzPct val="100000"/>
              <a:buFont typeface="Arial" pitchFamily="34" charset="0"/>
              <a:buChar char="•"/>
              <a:defRPr sz="2000">
                <a:solidFill>
                  <a:schemeClr val="tx1"/>
                </a:solidFill>
                <a:latin typeface="Arial" charset="0"/>
                <a:ea typeface="ＭＳ Ｐゴシック" charset="-128"/>
                <a:cs typeface="ＭＳ Ｐゴシック"/>
              </a:defRPr>
            </a:lvl2pPr>
            <a:lvl3pPr marL="591641" indent="-160673" algn="l" defTabSz="803370" rtl="0" eaLnBrk="1" fontAlgn="base" hangingPunct="1">
              <a:lnSpc>
                <a:spcPct val="90000"/>
              </a:lnSpc>
              <a:spcBef>
                <a:spcPts val="201"/>
              </a:spcBef>
              <a:spcAft>
                <a:spcPct val="0"/>
              </a:spcAft>
              <a:buSzPct val="100000"/>
              <a:buFont typeface="Lucida Grande" charset="0"/>
              <a:buChar char="»"/>
              <a:defRPr sz="1800">
                <a:solidFill>
                  <a:schemeClr val="tx1"/>
                </a:solidFill>
                <a:latin typeface="Arial" charset="0"/>
                <a:ea typeface="ヒラギノ角ゴ Pro W3" pitchFamily="-111" charset="-128"/>
                <a:cs typeface="ヒラギノ角ゴ Pro W3" pitchFamily="-111" charset="-128"/>
              </a:defRPr>
            </a:lvl3pPr>
            <a:lvl4pPr marL="728290" indent="-133645" algn="l" defTabSz="803370" rtl="0" eaLnBrk="1" fontAlgn="base" hangingPunct="1">
              <a:lnSpc>
                <a:spcPct val="90000"/>
              </a:lnSpc>
              <a:spcBef>
                <a:spcPts val="201"/>
              </a:spcBef>
              <a:spcAft>
                <a:spcPct val="0"/>
              </a:spcAft>
              <a:buClr>
                <a:srgbClr val="999999"/>
              </a:buClr>
              <a:buSzPct val="100000"/>
              <a:buFont typeface="Arial" pitchFamily="34" charset="0"/>
              <a:buChar char="•"/>
              <a:defRPr sz="1600">
                <a:solidFill>
                  <a:schemeClr val="tx1"/>
                </a:solidFill>
                <a:latin typeface="+mn-lt"/>
                <a:ea typeface="ヒラギノ角ゴ Pro W3" pitchFamily="-111" charset="-128"/>
                <a:cs typeface="ヒラギノ角ゴ Pro W3"/>
              </a:defRPr>
            </a:lvl4pPr>
            <a:lvl5pPr marL="1003087" indent="-180195" algn="l" defTabSz="803370" rtl="0" eaLnBrk="1" fontAlgn="base" hangingPunct="1">
              <a:lnSpc>
                <a:spcPct val="90000"/>
              </a:lnSpc>
              <a:spcBef>
                <a:spcPts val="201"/>
              </a:spcBef>
              <a:spcAft>
                <a:spcPct val="0"/>
              </a:spcAft>
              <a:buClr>
                <a:srgbClr val="999999"/>
              </a:buClr>
              <a:buSzPct val="100000"/>
              <a:buFont typeface="Lucida Grande" charset="0"/>
              <a:buChar char="»"/>
              <a:defRPr sz="1400">
                <a:solidFill>
                  <a:schemeClr val="tx1"/>
                </a:solidFill>
                <a:latin typeface="+mn-lt"/>
                <a:ea typeface="ヒラギノ角ゴ Pro W3" pitchFamily="-111" charset="-128"/>
                <a:cs typeface="ヒラギノ角ゴ Pro W3"/>
              </a:defRPr>
            </a:lvl5pPr>
            <a:lvl6pPr marL="2223507" indent="-150773" algn="l" defTabSz="807828"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6pPr>
            <a:lvl7pPr marL="2680590" indent="-150773" algn="l" defTabSz="807828"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7pPr>
            <a:lvl8pPr marL="3137672" indent="-150773" algn="l" defTabSz="807828"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8pPr>
            <a:lvl9pPr marL="3594752" indent="-150773" algn="l" defTabSz="807828" rtl="0" eaLnBrk="1" fontAlgn="base" hangingPunct="1">
              <a:lnSpc>
                <a:spcPct val="90000"/>
              </a:lnSpc>
              <a:spcBef>
                <a:spcPct val="10000"/>
              </a:spcBef>
              <a:spcAft>
                <a:spcPct val="0"/>
              </a:spcAft>
              <a:buSzPct val="100000"/>
              <a:buChar char="–"/>
              <a:defRPr sz="1300">
                <a:solidFill>
                  <a:schemeClr val="tx1"/>
                </a:solidFill>
                <a:latin typeface="Helvetica" charset="0"/>
                <a:ea typeface="+mn-ea"/>
                <a:cs typeface="+mn-cs"/>
              </a:defRPr>
            </a:lvl9pPr>
          </a:lstStyle>
          <a:p>
            <a:r>
              <a:rPr lang="en-US" sz="1800" dirty="0"/>
              <a:t>The X production amplitude is directly proportional to photon production</a:t>
            </a:r>
          </a:p>
          <a:p>
            <a:r>
              <a:rPr lang="en-US" sz="1800" dirty="0"/>
              <a:t>Including differences in kinematics and polarization vectors </a:t>
            </a:r>
            <a:r>
              <a:rPr lang="en-US" sz="1800" dirty="0">
                <a:sym typeface="Wingdings" panose="05000000000000000000" pitchFamily="2" charset="2"/>
              </a:rPr>
              <a:t> dominance of the energy-smooth </a:t>
            </a:r>
            <a:r>
              <a:rPr lang="en-US" sz="1800" dirty="0" err="1">
                <a:sym typeface="Wingdings" panose="05000000000000000000" pitchFamily="2" charset="2"/>
              </a:rPr>
              <a:t>nonresonant</a:t>
            </a:r>
            <a:r>
              <a:rPr lang="en-US" sz="1800" dirty="0">
                <a:sym typeface="Wingdings" panose="05000000000000000000" pitchFamily="2" charset="2"/>
              </a:rPr>
              <a:t> </a:t>
            </a:r>
            <a:r>
              <a:rPr lang="en-US" sz="1800" dirty="0">
                <a:solidFill>
                  <a:schemeClr val="accent4">
                    <a:lumMod val="50000"/>
                  </a:schemeClr>
                </a:solidFill>
              </a:rPr>
              <a:t>(Bremsstrahlung)</a:t>
            </a:r>
            <a:r>
              <a:rPr lang="en-US" sz="1800" dirty="0">
                <a:sym typeface="Wingdings" panose="05000000000000000000" pitchFamily="2" charset="2"/>
              </a:rPr>
              <a:t> component </a:t>
            </a:r>
            <a:endParaRPr lang="en-US" sz="1800" dirty="0"/>
          </a:p>
          <a:p>
            <a:r>
              <a:rPr lang="en-US" sz="1800" dirty="0">
                <a:solidFill>
                  <a:schemeClr val="accent4">
                    <a:lumMod val="50000"/>
                  </a:schemeClr>
                </a:solidFill>
              </a:rPr>
              <a:t>Other multipoles only increase the </a:t>
            </a:r>
            <a:r>
              <a:rPr lang="en-US" sz="1800" dirty="0" err="1">
                <a:solidFill>
                  <a:schemeClr val="accent4">
                    <a:lumMod val="50000"/>
                  </a:schemeClr>
                </a:solidFill>
              </a:rPr>
              <a:t>nonresonant</a:t>
            </a:r>
            <a:r>
              <a:rPr lang="en-US" sz="1800" dirty="0">
                <a:solidFill>
                  <a:schemeClr val="accent4">
                    <a:lumMod val="50000"/>
                  </a:schemeClr>
                </a:solidFill>
              </a:rPr>
              <a:t> component</a:t>
            </a:r>
            <a:r>
              <a:rPr lang="en-US" sz="1800" dirty="0">
                <a:solidFill>
                  <a:srgbClr val="0070C0"/>
                </a:solidFill>
              </a:rPr>
              <a:t>  </a:t>
            </a:r>
            <a:endParaRPr lang="en-US" sz="1800" b="1" dirty="0">
              <a:solidFill>
                <a:srgbClr val="0070C0"/>
              </a:solidFill>
            </a:endParaRPr>
          </a:p>
          <a:p>
            <a:r>
              <a:rPr lang="en-US" sz="1800" dirty="0">
                <a:solidFill>
                  <a:schemeClr val="accent4">
                    <a:lumMod val="50000"/>
                  </a:schemeClr>
                </a:solidFill>
              </a:rPr>
              <a:t>This is confirmed in other nuclear microscopic calculations for the Be8 system (</a:t>
            </a:r>
            <a:r>
              <a:rPr lang="en-US" sz="1800" dirty="0" err="1">
                <a:solidFill>
                  <a:schemeClr val="accent4">
                    <a:lumMod val="50000"/>
                  </a:schemeClr>
                </a:solidFill>
              </a:rPr>
              <a:t>Gysbers</a:t>
            </a:r>
            <a:r>
              <a:rPr lang="en-US" sz="1800" dirty="0">
                <a:solidFill>
                  <a:schemeClr val="accent4">
                    <a:lumMod val="50000"/>
                  </a:schemeClr>
                </a:solidFill>
              </a:rPr>
              <a:t> et al, 2023 )</a:t>
            </a:r>
          </a:p>
          <a:p>
            <a:r>
              <a:rPr lang="en-US" sz="1800" dirty="0">
                <a:solidFill>
                  <a:schemeClr val="accent4">
                    <a:lumMod val="50000"/>
                  </a:schemeClr>
                </a:solidFill>
              </a:rPr>
              <a:t>This proportionality is confirmed for the He4 system in a separate study (Viviani et al, 2022)</a:t>
            </a:r>
          </a:p>
          <a:p>
            <a:pPr marL="0" indent="0">
              <a:buNone/>
            </a:pPr>
            <a:r>
              <a:rPr lang="en-US" sz="1800" dirty="0">
                <a:solidFill>
                  <a:schemeClr val="accent4">
                    <a:lumMod val="50000"/>
                  </a:schemeClr>
                </a:solidFill>
              </a:rPr>
              <a:t> </a:t>
            </a:r>
          </a:p>
        </p:txBody>
      </p:sp>
      <p:sp>
        <p:nvSpPr>
          <p:cNvPr id="3" name="Title 2">
            <a:extLst>
              <a:ext uri="{FF2B5EF4-FFF2-40B4-BE49-F238E27FC236}">
                <a16:creationId xmlns:a16="http://schemas.microsoft.com/office/drawing/2014/main" id="{EAD95234-2D34-A036-D441-FA1DD87650B1}"/>
              </a:ext>
            </a:extLst>
          </p:cNvPr>
          <p:cNvSpPr>
            <a:spLocks noGrp="1"/>
          </p:cNvSpPr>
          <p:nvPr>
            <p:ph type="title"/>
          </p:nvPr>
        </p:nvSpPr>
        <p:spPr>
          <a:xfrm>
            <a:off x="-914400" y="321222"/>
            <a:ext cx="11988800" cy="478624"/>
          </a:xfrm>
        </p:spPr>
        <p:txBody>
          <a:bodyPr/>
          <a:lstStyle/>
          <a:p>
            <a:r>
              <a:rPr lang="en-US" dirty="0"/>
              <a:t>Can a </a:t>
            </a:r>
            <a:r>
              <a:rPr lang="en-US" dirty="0" err="1"/>
              <a:t>protophobic</a:t>
            </a:r>
            <a:r>
              <a:rPr lang="en-US" dirty="0"/>
              <a:t> vector boson explain?</a:t>
            </a:r>
          </a:p>
        </p:txBody>
      </p:sp>
      <p:sp>
        <p:nvSpPr>
          <p:cNvPr id="4" name="Footer Placeholder 3">
            <a:extLst>
              <a:ext uri="{FF2B5EF4-FFF2-40B4-BE49-F238E27FC236}">
                <a16:creationId xmlns:a16="http://schemas.microsoft.com/office/drawing/2014/main" id="{092C1A51-35B0-4903-935B-9CFEADA61091}"/>
              </a:ext>
            </a:extLst>
          </p:cNvPr>
          <p:cNvSpPr>
            <a:spLocks noGrp="1"/>
          </p:cNvSpPr>
          <p:nvPr>
            <p:ph type="ftr" sz="quarter" idx="10"/>
          </p:nvPr>
        </p:nvSpPr>
        <p:spPr/>
        <p:txBody>
          <a:bodyPr/>
          <a:lstStyle/>
          <a:p>
            <a:pPr>
              <a:defRPr/>
            </a:pPr>
            <a:r>
              <a:rPr lang="en-US"/>
              <a:t>Xilin Zhang, 20 Oct. 2023</a:t>
            </a:r>
            <a:endParaRPr lang="en-US" dirty="0"/>
          </a:p>
        </p:txBody>
      </p:sp>
      <p:sp>
        <p:nvSpPr>
          <p:cNvPr id="5" name="Slide Number Placeholder 4">
            <a:extLst>
              <a:ext uri="{FF2B5EF4-FFF2-40B4-BE49-F238E27FC236}">
                <a16:creationId xmlns:a16="http://schemas.microsoft.com/office/drawing/2014/main" id="{6B1DD6DC-9BC3-4202-E253-4B5E21A3AA64}"/>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11</a:t>
            </a:fld>
            <a:endParaRPr lang="en-US" dirty="0"/>
          </a:p>
        </p:txBody>
      </p:sp>
      <p:pic>
        <p:nvPicPr>
          <p:cNvPr id="6" name="Content Placeholder 5">
            <a:extLst>
              <a:ext uri="{FF2B5EF4-FFF2-40B4-BE49-F238E27FC236}">
                <a16:creationId xmlns:a16="http://schemas.microsoft.com/office/drawing/2014/main" id="{47603900-6F6D-3EF5-F521-44E4FD76427A}"/>
              </a:ext>
            </a:extLst>
          </p:cNvPr>
          <p:cNvPicPr>
            <a:picLocks noGrp="1" noChangeAspect="1"/>
          </p:cNvPicPr>
          <p:nvPr>
            <p:ph idx="1"/>
          </p:nvPr>
        </p:nvPicPr>
        <p:blipFill>
          <a:blip r:embed="rId2"/>
          <a:stretch>
            <a:fillRect/>
          </a:stretch>
        </p:blipFill>
        <p:spPr>
          <a:xfrm>
            <a:off x="9372600" y="0"/>
            <a:ext cx="2482912" cy="5949883"/>
          </a:xfrm>
          <a:prstGeom prst="rect">
            <a:avLst/>
          </a:prstGeom>
        </p:spPr>
      </p:pic>
      <p:pic>
        <p:nvPicPr>
          <p:cNvPr id="7" name="Picture 6">
            <a:extLst>
              <a:ext uri="{FF2B5EF4-FFF2-40B4-BE49-F238E27FC236}">
                <a16:creationId xmlns:a16="http://schemas.microsoft.com/office/drawing/2014/main" id="{F01D2BD6-2D07-A758-A525-E155C9734E8B}"/>
              </a:ext>
            </a:extLst>
          </p:cNvPr>
          <p:cNvPicPr>
            <a:picLocks noChangeAspect="1"/>
          </p:cNvPicPr>
          <p:nvPr/>
        </p:nvPicPr>
        <p:blipFill>
          <a:blip r:embed="rId3"/>
          <a:stretch>
            <a:fillRect/>
          </a:stretch>
        </p:blipFill>
        <p:spPr>
          <a:xfrm>
            <a:off x="5622917" y="1254461"/>
            <a:ext cx="2486434" cy="419213"/>
          </a:xfrm>
          <a:prstGeom prst="rect">
            <a:avLst/>
          </a:prstGeom>
        </p:spPr>
      </p:pic>
      <p:pic>
        <p:nvPicPr>
          <p:cNvPr id="8" name="Picture 7">
            <a:extLst>
              <a:ext uri="{FF2B5EF4-FFF2-40B4-BE49-F238E27FC236}">
                <a16:creationId xmlns:a16="http://schemas.microsoft.com/office/drawing/2014/main" id="{9AB2603F-D67B-9A12-F1F5-D6F05693EA0C}"/>
              </a:ext>
            </a:extLst>
          </p:cNvPr>
          <p:cNvPicPr>
            <a:picLocks noChangeAspect="1"/>
          </p:cNvPicPr>
          <p:nvPr/>
        </p:nvPicPr>
        <p:blipFill>
          <a:blip r:embed="rId4"/>
          <a:stretch>
            <a:fillRect/>
          </a:stretch>
        </p:blipFill>
        <p:spPr>
          <a:xfrm>
            <a:off x="5600788" y="3157589"/>
            <a:ext cx="2770855" cy="733529"/>
          </a:xfrm>
          <a:prstGeom prst="rect">
            <a:avLst/>
          </a:prstGeom>
        </p:spPr>
      </p:pic>
      <p:grpSp>
        <p:nvGrpSpPr>
          <p:cNvPr id="9" name="Group 8">
            <a:extLst>
              <a:ext uri="{FF2B5EF4-FFF2-40B4-BE49-F238E27FC236}">
                <a16:creationId xmlns:a16="http://schemas.microsoft.com/office/drawing/2014/main" id="{BA2177AE-DCAF-9E30-7DFC-52F3796B4B5E}"/>
              </a:ext>
            </a:extLst>
          </p:cNvPr>
          <p:cNvGrpSpPr/>
          <p:nvPr/>
        </p:nvGrpSpPr>
        <p:grpSpPr>
          <a:xfrm>
            <a:off x="4857754" y="3841252"/>
            <a:ext cx="4547604" cy="547148"/>
            <a:chOff x="1360895" y="4088909"/>
            <a:chExt cx="13664616" cy="1667099"/>
          </a:xfrm>
        </p:grpSpPr>
        <p:pic>
          <p:nvPicPr>
            <p:cNvPr id="10" name="Picture 9">
              <a:extLst>
                <a:ext uri="{FF2B5EF4-FFF2-40B4-BE49-F238E27FC236}">
                  <a16:creationId xmlns:a16="http://schemas.microsoft.com/office/drawing/2014/main" id="{A599F29F-2AF4-0867-0156-DE0B62E55F46}"/>
                </a:ext>
              </a:extLst>
            </p:cNvPr>
            <p:cNvPicPr>
              <a:picLocks noChangeAspect="1"/>
            </p:cNvPicPr>
            <p:nvPr/>
          </p:nvPicPr>
          <p:blipFill>
            <a:blip r:embed="rId5"/>
            <a:stretch>
              <a:fillRect/>
            </a:stretch>
          </p:blipFill>
          <p:spPr>
            <a:xfrm>
              <a:off x="2833511" y="4088909"/>
              <a:ext cx="12192000" cy="1667099"/>
            </a:xfrm>
            <a:prstGeom prst="rect">
              <a:avLst/>
            </a:prstGeom>
          </p:spPr>
        </p:pic>
        <p:pic>
          <p:nvPicPr>
            <p:cNvPr id="11" name="Picture 10">
              <a:extLst>
                <a:ext uri="{FF2B5EF4-FFF2-40B4-BE49-F238E27FC236}">
                  <a16:creationId xmlns:a16="http://schemas.microsoft.com/office/drawing/2014/main" id="{E3CD5376-9E11-837E-7CCF-C90691763895}"/>
                </a:ext>
              </a:extLst>
            </p:cNvPr>
            <p:cNvPicPr>
              <a:picLocks noChangeAspect="1"/>
            </p:cNvPicPr>
            <p:nvPr/>
          </p:nvPicPr>
          <p:blipFill>
            <a:blip r:embed="rId6"/>
            <a:stretch>
              <a:fillRect/>
            </a:stretch>
          </p:blipFill>
          <p:spPr>
            <a:xfrm>
              <a:off x="1360895" y="4241893"/>
              <a:ext cx="1579418" cy="1361130"/>
            </a:xfrm>
            <a:prstGeom prst="rect">
              <a:avLst/>
            </a:prstGeom>
          </p:spPr>
        </p:pic>
      </p:grpSp>
      <p:pic>
        <p:nvPicPr>
          <p:cNvPr id="12" name="Picture 11">
            <a:extLst>
              <a:ext uri="{FF2B5EF4-FFF2-40B4-BE49-F238E27FC236}">
                <a16:creationId xmlns:a16="http://schemas.microsoft.com/office/drawing/2014/main" id="{F4C383FA-E660-A6B3-78E6-FDDD09E42BD4}"/>
              </a:ext>
            </a:extLst>
          </p:cNvPr>
          <p:cNvPicPr>
            <a:picLocks noChangeAspect="1"/>
          </p:cNvPicPr>
          <p:nvPr/>
        </p:nvPicPr>
        <p:blipFill>
          <a:blip r:embed="rId7"/>
          <a:stretch>
            <a:fillRect/>
          </a:stretch>
        </p:blipFill>
        <p:spPr>
          <a:xfrm>
            <a:off x="6636978" y="4507961"/>
            <a:ext cx="1855401" cy="475138"/>
          </a:xfrm>
          <a:prstGeom prst="rect">
            <a:avLst/>
          </a:prstGeom>
        </p:spPr>
      </p:pic>
      <p:grpSp>
        <p:nvGrpSpPr>
          <p:cNvPr id="13" name="Group 12">
            <a:extLst>
              <a:ext uri="{FF2B5EF4-FFF2-40B4-BE49-F238E27FC236}">
                <a16:creationId xmlns:a16="http://schemas.microsoft.com/office/drawing/2014/main" id="{81EA3F1E-B0B3-F33F-12C2-C8A8094F2A9E}"/>
              </a:ext>
            </a:extLst>
          </p:cNvPr>
          <p:cNvGrpSpPr/>
          <p:nvPr/>
        </p:nvGrpSpPr>
        <p:grpSpPr>
          <a:xfrm>
            <a:off x="6664213" y="4947251"/>
            <a:ext cx="1873839" cy="547148"/>
            <a:chOff x="4832207" y="4715953"/>
            <a:chExt cx="5065186" cy="1360552"/>
          </a:xfrm>
        </p:grpSpPr>
        <p:pic>
          <p:nvPicPr>
            <p:cNvPr id="14" name="Picture 13">
              <a:extLst>
                <a:ext uri="{FF2B5EF4-FFF2-40B4-BE49-F238E27FC236}">
                  <a16:creationId xmlns:a16="http://schemas.microsoft.com/office/drawing/2014/main" id="{499144ED-4F19-A4AA-97D3-96913277DE9F}"/>
                </a:ext>
              </a:extLst>
            </p:cNvPr>
            <p:cNvPicPr>
              <a:picLocks noChangeAspect="1"/>
            </p:cNvPicPr>
            <p:nvPr/>
          </p:nvPicPr>
          <p:blipFill>
            <a:blip r:embed="rId8"/>
            <a:stretch>
              <a:fillRect/>
            </a:stretch>
          </p:blipFill>
          <p:spPr>
            <a:xfrm>
              <a:off x="6322920" y="4827058"/>
              <a:ext cx="3574473" cy="1249447"/>
            </a:xfrm>
            <a:prstGeom prst="rect">
              <a:avLst/>
            </a:prstGeom>
          </p:spPr>
        </p:pic>
        <p:pic>
          <p:nvPicPr>
            <p:cNvPr id="15" name="Picture 14">
              <a:extLst>
                <a:ext uri="{FF2B5EF4-FFF2-40B4-BE49-F238E27FC236}">
                  <a16:creationId xmlns:a16="http://schemas.microsoft.com/office/drawing/2014/main" id="{88A667AD-91AF-505F-4821-6ED6B8ED8574}"/>
                </a:ext>
              </a:extLst>
            </p:cNvPr>
            <p:cNvPicPr>
              <a:picLocks noChangeAspect="1"/>
            </p:cNvPicPr>
            <p:nvPr/>
          </p:nvPicPr>
          <p:blipFill>
            <a:blip r:embed="rId9"/>
            <a:stretch>
              <a:fillRect/>
            </a:stretch>
          </p:blipFill>
          <p:spPr>
            <a:xfrm>
              <a:off x="4832207" y="4715953"/>
              <a:ext cx="1524000" cy="1312269"/>
            </a:xfrm>
            <a:prstGeom prst="rect">
              <a:avLst/>
            </a:prstGeom>
          </p:spPr>
        </p:pic>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BC97ECA-3C76-2218-8E0B-71D22C2D9598}"/>
                  </a:ext>
                </a:extLst>
              </p:cNvPr>
              <p:cNvSpPr txBox="1"/>
              <p:nvPr/>
            </p:nvSpPr>
            <p:spPr>
              <a:xfrm>
                <a:off x="4950823" y="4720939"/>
                <a:ext cx="1517549" cy="369332"/>
              </a:xfrm>
              <a:prstGeom prst="rect">
                <a:avLst/>
              </a:prstGeom>
              <a:noFill/>
            </p:spPr>
            <p:txBody>
              <a:bodyPr wrap="square" lIns="0" tIns="0" rIns="0" bIns="0" rtlCol="0">
                <a:spAutoFit/>
              </a:bodyPr>
              <a:lstStyle/>
              <a:p>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𝜀</m:t>
                        </m:r>
                      </m:e>
                      <m:sub>
                        <m:r>
                          <a:rPr lang="en-US" sz="2400" b="0" i="1" smtClean="0">
                            <a:latin typeface="Cambria Math" panose="02040503050406030204" pitchFamily="18" charset="0"/>
                          </a:rPr>
                          <m:t>𝑠</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𝜀</m:t>
                        </m:r>
                      </m:e>
                      <m:sub>
                        <m:r>
                          <a:rPr lang="en-US" sz="2400" b="0" i="1" smtClean="0">
                            <a:latin typeface="Cambria Math" panose="02040503050406030204" pitchFamily="18" charset="0"/>
                          </a:rPr>
                          <m:t>𝑣</m:t>
                        </m:r>
                      </m:sub>
                    </m:sSub>
                  </m:oMath>
                </a14:m>
                <a:r>
                  <a:rPr lang="en-US" sz="2400" dirty="0">
                    <a:sym typeface="Wingdings" panose="05000000000000000000" pitchFamily="2" charset="2"/>
                  </a:rPr>
                  <a:t> </a:t>
                </a:r>
                <a:endParaRPr lang="en-US" sz="2400" dirty="0"/>
              </a:p>
            </p:txBody>
          </p:sp>
        </mc:Choice>
        <mc:Fallback xmlns="">
          <p:sp>
            <p:nvSpPr>
              <p:cNvPr id="16" name="TextBox 15">
                <a:extLst>
                  <a:ext uri="{FF2B5EF4-FFF2-40B4-BE49-F238E27FC236}">
                    <a16:creationId xmlns:a16="http://schemas.microsoft.com/office/drawing/2014/main" id="{CBC97ECA-3C76-2218-8E0B-71D22C2D9598}"/>
                  </a:ext>
                </a:extLst>
              </p:cNvPr>
              <p:cNvSpPr txBox="1">
                <a:spLocks noRot="1" noChangeAspect="1" noMove="1" noResize="1" noEditPoints="1" noAdjustHandles="1" noChangeArrowheads="1" noChangeShapeType="1" noTextEdit="1"/>
              </p:cNvSpPr>
              <p:nvPr/>
            </p:nvSpPr>
            <p:spPr>
              <a:xfrm>
                <a:off x="4950823" y="4720939"/>
                <a:ext cx="1517549" cy="369332"/>
              </a:xfrm>
              <a:prstGeom prst="rect">
                <a:avLst/>
              </a:prstGeom>
              <a:blipFill>
                <a:blip r:embed="rId10"/>
                <a:stretch>
                  <a:fillRect l="-4819" t="-22951" b="-50820"/>
                </a:stretch>
              </a:blipFill>
            </p:spPr>
            <p:txBody>
              <a:bodyPr/>
              <a:lstStyle/>
              <a:p>
                <a:r>
                  <a:rPr lang="en-US">
                    <a:noFill/>
                  </a:rPr>
                  <a:t> </a:t>
                </a:r>
              </a:p>
            </p:txBody>
          </p:sp>
        </mc:Fallback>
      </mc:AlternateContent>
      <p:pic>
        <p:nvPicPr>
          <p:cNvPr id="20" name="Picture 19">
            <a:extLst>
              <a:ext uri="{FF2B5EF4-FFF2-40B4-BE49-F238E27FC236}">
                <a16:creationId xmlns:a16="http://schemas.microsoft.com/office/drawing/2014/main" id="{C765529B-B8F0-8D21-E944-A82121834C18}"/>
              </a:ext>
            </a:extLst>
          </p:cNvPr>
          <p:cNvPicPr>
            <a:picLocks noChangeAspect="1"/>
          </p:cNvPicPr>
          <p:nvPr/>
        </p:nvPicPr>
        <p:blipFill>
          <a:blip r:embed="rId11"/>
          <a:stretch>
            <a:fillRect/>
          </a:stretch>
        </p:blipFill>
        <p:spPr>
          <a:xfrm>
            <a:off x="5622917" y="1824828"/>
            <a:ext cx="2845331" cy="396042"/>
          </a:xfrm>
          <a:prstGeom prst="rect">
            <a:avLst/>
          </a:prstGeom>
        </p:spPr>
      </p:pic>
      <p:sp>
        <p:nvSpPr>
          <p:cNvPr id="21" name="TextBox 20">
            <a:extLst>
              <a:ext uri="{FF2B5EF4-FFF2-40B4-BE49-F238E27FC236}">
                <a16:creationId xmlns:a16="http://schemas.microsoft.com/office/drawing/2014/main" id="{4BF8D26C-56C0-E0DD-6E5F-53F508F4454D}"/>
              </a:ext>
            </a:extLst>
          </p:cNvPr>
          <p:cNvSpPr txBox="1"/>
          <p:nvPr/>
        </p:nvSpPr>
        <p:spPr>
          <a:xfrm>
            <a:off x="4685018" y="2507506"/>
            <a:ext cx="5061351" cy="584775"/>
          </a:xfrm>
          <a:prstGeom prst="rect">
            <a:avLst/>
          </a:prstGeom>
          <a:noFill/>
        </p:spPr>
        <p:txBody>
          <a:bodyPr wrap="square" rtlCol="0">
            <a:spAutoFit/>
          </a:bodyPr>
          <a:lstStyle/>
          <a:p>
            <a:r>
              <a:rPr lang="en-US" sz="1600" dirty="0"/>
              <a:t>R. D. Lawson, Theory of the nuclear shell model (O</a:t>
            </a:r>
            <a:r>
              <a:rPr lang="en-US" sz="1600" b="0" i="0" dirty="0">
                <a:solidFill>
                  <a:srgbClr val="0F1111"/>
                </a:solidFill>
                <a:effectLst/>
                <a:latin typeface="Amazon Ember"/>
              </a:rPr>
              <a:t>xford University Press,</a:t>
            </a:r>
            <a:r>
              <a:rPr lang="en-US" sz="1600" dirty="0"/>
              <a:t>1980) :</a:t>
            </a:r>
          </a:p>
        </p:txBody>
      </p:sp>
    </p:spTree>
    <p:extLst>
      <p:ext uri="{BB962C8B-B14F-4D97-AF65-F5344CB8AC3E}">
        <p14:creationId xmlns:p14="http://schemas.microsoft.com/office/powerpoint/2010/main" val="29618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2FC24BD-F2BF-05C7-76C8-D77E2C454E96}"/>
              </a:ext>
            </a:extLst>
          </p:cNvPr>
          <p:cNvPicPr>
            <a:picLocks noChangeAspect="1"/>
          </p:cNvPicPr>
          <p:nvPr/>
        </p:nvPicPr>
        <p:blipFill>
          <a:blip r:embed="rId2"/>
          <a:stretch>
            <a:fillRect/>
          </a:stretch>
        </p:blipFill>
        <p:spPr>
          <a:xfrm>
            <a:off x="8855084" y="1007811"/>
            <a:ext cx="3016024" cy="5042207"/>
          </a:xfrm>
          <a:prstGeom prst="rect">
            <a:avLst/>
          </a:prstGeom>
        </p:spPr>
      </p:pic>
      <p:sp>
        <p:nvSpPr>
          <p:cNvPr id="2" name="Content Placeholder 1">
            <a:extLst>
              <a:ext uri="{FF2B5EF4-FFF2-40B4-BE49-F238E27FC236}">
                <a16:creationId xmlns:a16="http://schemas.microsoft.com/office/drawing/2014/main" id="{4ABFFFA6-AE51-1C1B-1986-261274346227}"/>
              </a:ext>
            </a:extLst>
          </p:cNvPr>
          <p:cNvSpPr>
            <a:spLocks noGrp="1"/>
          </p:cNvSpPr>
          <p:nvPr>
            <p:ph idx="1"/>
          </p:nvPr>
        </p:nvSpPr>
        <p:spPr>
          <a:xfrm>
            <a:off x="101600" y="1067100"/>
            <a:ext cx="7518400" cy="4937460"/>
          </a:xfrm>
        </p:spPr>
        <p:txBody>
          <a:bodyPr/>
          <a:lstStyle/>
          <a:p>
            <a:r>
              <a:rPr lang="en-US" sz="2000" dirty="0"/>
              <a:t>Story wasn’t finished there…</a:t>
            </a:r>
          </a:p>
          <a:p>
            <a:r>
              <a:rPr lang="en-US" sz="2000" dirty="0"/>
              <a:t>In the 2021 workshop “Shedding light on X17” held at </a:t>
            </a:r>
            <a:r>
              <a:rPr lang="en-US" sz="2000" dirty="0">
                <a:solidFill>
                  <a:schemeClr val="accent4">
                    <a:lumMod val="50000"/>
                  </a:schemeClr>
                </a:solidFill>
              </a:rPr>
              <a:t>Centro </a:t>
            </a:r>
            <a:r>
              <a:rPr lang="en-US" sz="2000" dirty="0" err="1">
                <a:solidFill>
                  <a:schemeClr val="accent4">
                    <a:lumMod val="50000"/>
                  </a:schemeClr>
                </a:solidFill>
              </a:rPr>
              <a:t>Ricerche</a:t>
            </a:r>
            <a:r>
              <a:rPr lang="en-US" sz="2000" dirty="0">
                <a:solidFill>
                  <a:schemeClr val="accent4">
                    <a:lumMod val="50000"/>
                  </a:schemeClr>
                </a:solidFill>
              </a:rPr>
              <a:t> Enrico Fermi (and online), it was presented and later detailed in the summary report (</a:t>
            </a:r>
            <a:r>
              <a:rPr lang="en-US" sz="2000" i="1" dirty="0" err="1"/>
              <a:t>Eur.Phys.J.C</a:t>
            </a:r>
            <a:r>
              <a:rPr lang="en-US" sz="2000" i="1" dirty="0"/>
              <a:t> 83 (2023) 3, 230</a:t>
            </a:r>
            <a:r>
              <a:rPr lang="en-US" sz="2000" dirty="0">
                <a:solidFill>
                  <a:schemeClr val="accent4">
                    <a:lumMod val="50000"/>
                  </a:schemeClr>
                </a:solidFill>
              </a:rPr>
              <a:t>), and then in </a:t>
            </a:r>
            <a:r>
              <a:rPr lang="en-US" sz="2000" dirty="0"/>
              <a:t>arXiv:2205.07744 in 2022:</a:t>
            </a:r>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So, the </a:t>
            </a:r>
            <a:r>
              <a:rPr lang="en-US" sz="2000" dirty="0" err="1"/>
              <a:t>protophobic</a:t>
            </a:r>
            <a:r>
              <a:rPr lang="en-US" sz="2000" dirty="0"/>
              <a:t> vector boson explanation is viable?</a:t>
            </a:r>
            <a:endParaRPr lang="en-US" sz="2000" dirty="0">
              <a:effectLst/>
            </a:endParaRPr>
          </a:p>
          <a:p>
            <a:endParaRPr lang="en-US" sz="2400" dirty="0">
              <a:solidFill>
                <a:schemeClr val="accent4">
                  <a:lumMod val="50000"/>
                </a:schemeClr>
              </a:solidFill>
            </a:endParaRPr>
          </a:p>
          <a:p>
            <a:endParaRPr lang="en-US" dirty="0">
              <a:solidFill>
                <a:schemeClr val="accent4">
                  <a:lumMod val="50000"/>
                </a:schemeClr>
              </a:solidFill>
            </a:endParaRPr>
          </a:p>
        </p:txBody>
      </p:sp>
      <p:sp>
        <p:nvSpPr>
          <p:cNvPr id="3" name="Title 2">
            <a:extLst>
              <a:ext uri="{FF2B5EF4-FFF2-40B4-BE49-F238E27FC236}">
                <a16:creationId xmlns:a16="http://schemas.microsoft.com/office/drawing/2014/main" id="{F9681395-5B67-B796-0BFA-15C1F24AE057}"/>
              </a:ext>
            </a:extLst>
          </p:cNvPr>
          <p:cNvSpPr>
            <a:spLocks noGrp="1"/>
          </p:cNvSpPr>
          <p:nvPr>
            <p:ph type="title"/>
          </p:nvPr>
        </p:nvSpPr>
        <p:spPr/>
        <p:txBody>
          <a:bodyPr/>
          <a:lstStyle/>
          <a:p>
            <a:r>
              <a:rPr lang="en-US" dirty="0"/>
              <a:t>Can a </a:t>
            </a:r>
            <a:r>
              <a:rPr lang="en-US" dirty="0" err="1"/>
              <a:t>protophobic</a:t>
            </a:r>
            <a:r>
              <a:rPr lang="en-US" dirty="0"/>
              <a:t> vector boson explain?</a:t>
            </a:r>
          </a:p>
        </p:txBody>
      </p:sp>
      <p:sp>
        <p:nvSpPr>
          <p:cNvPr id="4" name="Footer Placeholder 3">
            <a:extLst>
              <a:ext uri="{FF2B5EF4-FFF2-40B4-BE49-F238E27FC236}">
                <a16:creationId xmlns:a16="http://schemas.microsoft.com/office/drawing/2014/main" id="{AA1FD616-DBF4-3B6C-1242-970F334664A9}"/>
              </a:ext>
            </a:extLst>
          </p:cNvPr>
          <p:cNvSpPr>
            <a:spLocks noGrp="1"/>
          </p:cNvSpPr>
          <p:nvPr>
            <p:ph type="ftr" sz="quarter" idx="10"/>
          </p:nvPr>
        </p:nvSpPr>
        <p:spPr/>
        <p:txBody>
          <a:bodyPr/>
          <a:lstStyle/>
          <a:p>
            <a:pPr>
              <a:defRPr/>
            </a:pPr>
            <a:r>
              <a:rPr lang="en-US"/>
              <a:t>Xilin Zhang, 20 Oct. 2023</a:t>
            </a:r>
            <a:endParaRPr lang="en-US" dirty="0"/>
          </a:p>
        </p:txBody>
      </p:sp>
      <p:sp>
        <p:nvSpPr>
          <p:cNvPr id="5" name="Slide Number Placeholder 4">
            <a:extLst>
              <a:ext uri="{FF2B5EF4-FFF2-40B4-BE49-F238E27FC236}">
                <a16:creationId xmlns:a16="http://schemas.microsoft.com/office/drawing/2014/main" id="{16594EDA-08D2-8740-3E4B-7BE91BAA3D88}"/>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12</a:t>
            </a:fld>
            <a:endParaRPr lang="en-US" dirty="0"/>
          </a:p>
        </p:txBody>
      </p:sp>
      <p:grpSp>
        <p:nvGrpSpPr>
          <p:cNvPr id="17" name="Group 16">
            <a:extLst>
              <a:ext uri="{FF2B5EF4-FFF2-40B4-BE49-F238E27FC236}">
                <a16:creationId xmlns:a16="http://schemas.microsoft.com/office/drawing/2014/main" id="{7500720A-4898-300E-1AB5-DCD524FDD060}"/>
              </a:ext>
            </a:extLst>
          </p:cNvPr>
          <p:cNvGrpSpPr/>
          <p:nvPr/>
        </p:nvGrpSpPr>
        <p:grpSpPr>
          <a:xfrm>
            <a:off x="305721" y="2971800"/>
            <a:ext cx="4108076" cy="1904181"/>
            <a:chOff x="536300" y="2511589"/>
            <a:chExt cx="4108076" cy="1904181"/>
          </a:xfrm>
        </p:grpSpPr>
        <p:pic>
          <p:nvPicPr>
            <p:cNvPr id="7" name="Picture 6">
              <a:extLst>
                <a:ext uri="{FF2B5EF4-FFF2-40B4-BE49-F238E27FC236}">
                  <a16:creationId xmlns:a16="http://schemas.microsoft.com/office/drawing/2014/main" id="{6E7B8222-04AC-5E71-6C19-67FE21830B93}"/>
                </a:ext>
              </a:extLst>
            </p:cNvPr>
            <p:cNvPicPr>
              <a:picLocks noChangeAspect="1"/>
            </p:cNvPicPr>
            <p:nvPr/>
          </p:nvPicPr>
          <p:blipFill>
            <a:blip r:embed="rId3"/>
            <a:stretch>
              <a:fillRect/>
            </a:stretch>
          </p:blipFill>
          <p:spPr>
            <a:xfrm>
              <a:off x="634754" y="2511589"/>
              <a:ext cx="3581400" cy="605678"/>
            </a:xfrm>
            <a:prstGeom prst="rect">
              <a:avLst/>
            </a:prstGeom>
          </p:spPr>
        </p:pic>
        <p:grpSp>
          <p:nvGrpSpPr>
            <p:cNvPr id="16" name="Group 15">
              <a:extLst>
                <a:ext uri="{FF2B5EF4-FFF2-40B4-BE49-F238E27FC236}">
                  <a16:creationId xmlns:a16="http://schemas.microsoft.com/office/drawing/2014/main" id="{17554781-09B0-C732-31F6-EF87A90C4824}"/>
                </a:ext>
              </a:extLst>
            </p:cNvPr>
            <p:cNvGrpSpPr/>
            <p:nvPr/>
          </p:nvGrpSpPr>
          <p:grpSpPr>
            <a:xfrm>
              <a:off x="536300" y="3117267"/>
              <a:ext cx="4108076" cy="1298503"/>
              <a:chOff x="536300" y="3117267"/>
              <a:chExt cx="4108076" cy="1298503"/>
            </a:xfrm>
          </p:grpSpPr>
          <p:pic>
            <p:nvPicPr>
              <p:cNvPr id="9" name="Picture 8">
                <a:extLst>
                  <a:ext uri="{FF2B5EF4-FFF2-40B4-BE49-F238E27FC236}">
                    <a16:creationId xmlns:a16="http://schemas.microsoft.com/office/drawing/2014/main" id="{080BA82A-7222-3E9B-0BBB-6FB09FFFCD8F}"/>
                  </a:ext>
                </a:extLst>
              </p:cNvPr>
              <p:cNvPicPr>
                <a:picLocks noChangeAspect="1"/>
              </p:cNvPicPr>
              <p:nvPr/>
            </p:nvPicPr>
            <p:blipFill rotWithShape="1">
              <a:blip r:embed="rId4"/>
              <a:srcRect t="70292"/>
              <a:stretch/>
            </p:blipFill>
            <p:spPr>
              <a:xfrm>
                <a:off x="536300" y="3117267"/>
                <a:ext cx="4108076" cy="684531"/>
              </a:xfrm>
              <a:prstGeom prst="rect">
                <a:avLst/>
              </a:prstGeom>
            </p:spPr>
          </p:pic>
          <p:pic>
            <p:nvPicPr>
              <p:cNvPr id="11" name="Picture 10">
                <a:extLst>
                  <a:ext uri="{FF2B5EF4-FFF2-40B4-BE49-F238E27FC236}">
                    <a16:creationId xmlns:a16="http://schemas.microsoft.com/office/drawing/2014/main" id="{5FB8C623-9CE8-FB9C-E5B3-7D38CA87BF51}"/>
                  </a:ext>
                </a:extLst>
              </p:cNvPr>
              <p:cNvPicPr>
                <a:picLocks noChangeAspect="1"/>
              </p:cNvPicPr>
              <p:nvPr/>
            </p:nvPicPr>
            <p:blipFill>
              <a:blip r:embed="rId5"/>
              <a:stretch>
                <a:fillRect/>
              </a:stretch>
            </p:blipFill>
            <p:spPr>
              <a:xfrm>
                <a:off x="536300" y="3802538"/>
                <a:ext cx="3937246" cy="613232"/>
              </a:xfrm>
              <a:prstGeom prst="rect">
                <a:avLst/>
              </a:prstGeom>
            </p:spPr>
          </p:pic>
        </p:grpSp>
      </p:grpSp>
      <p:pic>
        <p:nvPicPr>
          <p:cNvPr id="15" name="Picture 14">
            <a:extLst>
              <a:ext uri="{FF2B5EF4-FFF2-40B4-BE49-F238E27FC236}">
                <a16:creationId xmlns:a16="http://schemas.microsoft.com/office/drawing/2014/main" id="{9ED6213D-3BC6-9F9F-B7BF-10A7BDE7A490}"/>
              </a:ext>
            </a:extLst>
          </p:cNvPr>
          <p:cNvPicPr>
            <a:picLocks noChangeAspect="1"/>
          </p:cNvPicPr>
          <p:nvPr/>
        </p:nvPicPr>
        <p:blipFill>
          <a:blip r:embed="rId6"/>
          <a:stretch>
            <a:fillRect/>
          </a:stretch>
        </p:blipFill>
        <p:spPr>
          <a:xfrm>
            <a:off x="4982796" y="2503195"/>
            <a:ext cx="2851315" cy="2833096"/>
          </a:xfrm>
          <a:prstGeom prst="rect">
            <a:avLst/>
          </a:prstGeom>
        </p:spPr>
      </p:pic>
      <p:sp>
        <p:nvSpPr>
          <p:cNvPr id="23" name="TextBox 22">
            <a:extLst>
              <a:ext uri="{FF2B5EF4-FFF2-40B4-BE49-F238E27FC236}">
                <a16:creationId xmlns:a16="http://schemas.microsoft.com/office/drawing/2014/main" id="{C6817CF4-6BD1-2108-C2DD-A978981AF19C}"/>
              </a:ext>
            </a:extLst>
          </p:cNvPr>
          <p:cNvSpPr txBox="1"/>
          <p:nvPr/>
        </p:nvSpPr>
        <p:spPr>
          <a:xfrm rot="16200000">
            <a:off x="7026506" y="2619268"/>
            <a:ext cx="3005831" cy="400110"/>
          </a:xfrm>
          <a:prstGeom prst="rect">
            <a:avLst/>
          </a:prstGeom>
          <a:noFill/>
        </p:spPr>
        <p:txBody>
          <a:bodyPr wrap="square">
            <a:spAutoFit/>
          </a:bodyPr>
          <a:lstStyle/>
          <a:p>
            <a:r>
              <a:rPr lang="en-US" sz="2000" b="1" dirty="0"/>
              <a:t>arXiv:2205.07744 </a:t>
            </a:r>
          </a:p>
        </p:txBody>
      </p:sp>
    </p:spTree>
    <p:extLst>
      <p:ext uri="{BB962C8B-B14F-4D97-AF65-F5344CB8AC3E}">
        <p14:creationId xmlns:p14="http://schemas.microsoft.com/office/powerpoint/2010/main" val="126997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E90B3E-F8F8-FA3B-089B-77AD5552077B}"/>
              </a:ext>
            </a:extLst>
          </p:cNvPr>
          <p:cNvSpPr>
            <a:spLocks noGrp="1"/>
          </p:cNvSpPr>
          <p:nvPr>
            <p:ph type="title"/>
          </p:nvPr>
        </p:nvSpPr>
        <p:spPr/>
        <p:txBody>
          <a:bodyPr/>
          <a:lstStyle/>
          <a:p>
            <a:r>
              <a:rPr lang="en-US" dirty="0"/>
              <a:t>Other nuclear theory studies</a:t>
            </a:r>
          </a:p>
        </p:txBody>
      </p:sp>
      <p:sp>
        <p:nvSpPr>
          <p:cNvPr id="4" name="Footer Placeholder 3">
            <a:extLst>
              <a:ext uri="{FF2B5EF4-FFF2-40B4-BE49-F238E27FC236}">
                <a16:creationId xmlns:a16="http://schemas.microsoft.com/office/drawing/2014/main" id="{742A0060-8FFA-EA96-5391-D959F6D729A5}"/>
              </a:ext>
            </a:extLst>
          </p:cNvPr>
          <p:cNvSpPr>
            <a:spLocks noGrp="1"/>
          </p:cNvSpPr>
          <p:nvPr>
            <p:ph type="ftr" sz="quarter" idx="10"/>
          </p:nvPr>
        </p:nvSpPr>
        <p:spPr/>
        <p:txBody>
          <a:bodyPr/>
          <a:lstStyle/>
          <a:p>
            <a:pPr>
              <a:defRPr/>
            </a:pPr>
            <a:r>
              <a:rPr lang="en-US"/>
              <a:t>Xilin Zhang, 20 Oct. 2023</a:t>
            </a:r>
            <a:endParaRPr lang="en-US" dirty="0"/>
          </a:p>
        </p:txBody>
      </p:sp>
      <p:sp>
        <p:nvSpPr>
          <p:cNvPr id="5" name="Slide Number Placeholder 4">
            <a:extLst>
              <a:ext uri="{FF2B5EF4-FFF2-40B4-BE49-F238E27FC236}">
                <a16:creationId xmlns:a16="http://schemas.microsoft.com/office/drawing/2014/main" id="{9C7749F5-EB70-DB7C-CE80-6FF9494D81BD}"/>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13</a:t>
            </a:fld>
            <a:endParaRPr lang="en-US" dirty="0"/>
          </a:p>
        </p:txBody>
      </p:sp>
      <p:pic>
        <p:nvPicPr>
          <p:cNvPr id="6" name="Picture 5">
            <a:extLst>
              <a:ext uri="{FF2B5EF4-FFF2-40B4-BE49-F238E27FC236}">
                <a16:creationId xmlns:a16="http://schemas.microsoft.com/office/drawing/2014/main" id="{51938217-D64C-5A0B-C87B-C5C69E8735EC}"/>
              </a:ext>
            </a:extLst>
          </p:cNvPr>
          <p:cNvPicPr>
            <a:picLocks noChangeAspect="1"/>
          </p:cNvPicPr>
          <p:nvPr/>
        </p:nvPicPr>
        <p:blipFill>
          <a:blip r:embed="rId2"/>
          <a:stretch>
            <a:fillRect/>
          </a:stretch>
        </p:blipFill>
        <p:spPr>
          <a:xfrm>
            <a:off x="4260150" y="1445608"/>
            <a:ext cx="4171950" cy="990651"/>
          </a:xfrm>
          <a:prstGeom prst="rect">
            <a:avLst/>
          </a:prstGeom>
        </p:spPr>
      </p:pic>
      <p:sp>
        <p:nvSpPr>
          <p:cNvPr id="7" name="TextBox 6">
            <a:extLst>
              <a:ext uri="{FF2B5EF4-FFF2-40B4-BE49-F238E27FC236}">
                <a16:creationId xmlns:a16="http://schemas.microsoft.com/office/drawing/2014/main" id="{2CC6EB49-D4CB-70A6-1806-8B57F6AC7C57}"/>
              </a:ext>
            </a:extLst>
          </p:cNvPr>
          <p:cNvSpPr txBox="1"/>
          <p:nvPr/>
        </p:nvSpPr>
        <p:spPr>
          <a:xfrm>
            <a:off x="5397874" y="1111970"/>
            <a:ext cx="2567740" cy="369332"/>
          </a:xfrm>
          <a:prstGeom prst="rect">
            <a:avLst/>
          </a:prstGeom>
          <a:noFill/>
        </p:spPr>
        <p:txBody>
          <a:bodyPr wrap="square">
            <a:spAutoFit/>
          </a:bodyPr>
          <a:lstStyle/>
          <a:p>
            <a:r>
              <a:rPr lang="en-US" dirty="0"/>
              <a:t>Viviani et al, 2022</a:t>
            </a:r>
          </a:p>
        </p:txBody>
      </p:sp>
      <p:sp>
        <p:nvSpPr>
          <p:cNvPr id="8" name="TextBox 7">
            <a:extLst>
              <a:ext uri="{FF2B5EF4-FFF2-40B4-BE49-F238E27FC236}">
                <a16:creationId xmlns:a16="http://schemas.microsoft.com/office/drawing/2014/main" id="{C67779CA-CEFB-9FAB-54F4-503DD0529784}"/>
              </a:ext>
            </a:extLst>
          </p:cNvPr>
          <p:cNvSpPr txBox="1"/>
          <p:nvPr/>
        </p:nvSpPr>
        <p:spPr>
          <a:xfrm>
            <a:off x="24291" y="1412168"/>
            <a:ext cx="4314001" cy="369332"/>
          </a:xfrm>
          <a:prstGeom prst="rect">
            <a:avLst/>
          </a:prstGeom>
          <a:noFill/>
        </p:spPr>
        <p:txBody>
          <a:bodyPr wrap="none" rtlCol="0">
            <a:spAutoFit/>
          </a:bodyPr>
          <a:lstStyle/>
          <a:p>
            <a:r>
              <a:rPr lang="en-US" dirty="0" err="1"/>
              <a:t>Gysbers</a:t>
            </a:r>
            <a:r>
              <a:rPr lang="en-US" dirty="0"/>
              <a:t> et al,  2023 [</a:t>
            </a:r>
            <a:r>
              <a:rPr lang="en-US" dirty="0" err="1"/>
              <a:t>arXiv</a:t>
            </a:r>
            <a:r>
              <a:rPr lang="en-US" dirty="0"/>
              <a:t>: 2308.13751]</a:t>
            </a:r>
          </a:p>
        </p:txBody>
      </p:sp>
      <p:pic>
        <p:nvPicPr>
          <p:cNvPr id="9" name="Picture 8">
            <a:extLst>
              <a:ext uri="{FF2B5EF4-FFF2-40B4-BE49-F238E27FC236}">
                <a16:creationId xmlns:a16="http://schemas.microsoft.com/office/drawing/2014/main" id="{6A241D70-E37A-8163-B46E-CC7591310F23}"/>
              </a:ext>
            </a:extLst>
          </p:cNvPr>
          <p:cNvPicPr>
            <a:picLocks noChangeAspect="1"/>
          </p:cNvPicPr>
          <p:nvPr/>
        </p:nvPicPr>
        <p:blipFill>
          <a:blip r:embed="rId3"/>
          <a:stretch>
            <a:fillRect/>
          </a:stretch>
        </p:blipFill>
        <p:spPr>
          <a:xfrm>
            <a:off x="47177" y="1843070"/>
            <a:ext cx="4149991" cy="3322894"/>
          </a:xfrm>
          <a:prstGeom prst="rect">
            <a:avLst/>
          </a:prstGeom>
        </p:spPr>
      </p:pic>
      <p:pic>
        <p:nvPicPr>
          <p:cNvPr id="17" name="Picture 16">
            <a:extLst>
              <a:ext uri="{FF2B5EF4-FFF2-40B4-BE49-F238E27FC236}">
                <a16:creationId xmlns:a16="http://schemas.microsoft.com/office/drawing/2014/main" id="{2389C31D-94BA-66CE-0C28-1C89C3BED5F6}"/>
              </a:ext>
            </a:extLst>
          </p:cNvPr>
          <p:cNvPicPr>
            <a:picLocks noChangeAspect="1"/>
          </p:cNvPicPr>
          <p:nvPr/>
        </p:nvPicPr>
        <p:blipFill>
          <a:blip r:embed="rId4"/>
          <a:stretch>
            <a:fillRect/>
          </a:stretch>
        </p:blipFill>
        <p:spPr>
          <a:xfrm>
            <a:off x="4197168" y="2574169"/>
            <a:ext cx="4018018" cy="2841717"/>
          </a:xfrm>
          <a:prstGeom prst="rect">
            <a:avLst/>
          </a:prstGeom>
        </p:spPr>
      </p:pic>
      <p:sp>
        <p:nvSpPr>
          <p:cNvPr id="19" name="TextBox 18">
            <a:extLst>
              <a:ext uri="{FF2B5EF4-FFF2-40B4-BE49-F238E27FC236}">
                <a16:creationId xmlns:a16="http://schemas.microsoft.com/office/drawing/2014/main" id="{DCEB0F66-40EF-4F54-BC70-DB207E7F5C92}"/>
              </a:ext>
            </a:extLst>
          </p:cNvPr>
          <p:cNvSpPr txBox="1"/>
          <p:nvPr/>
        </p:nvSpPr>
        <p:spPr>
          <a:xfrm>
            <a:off x="4212704" y="5691706"/>
            <a:ext cx="5693296" cy="276999"/>
          </a:xfrm>
          <a:prstGeom prst="rect">
            <a:avLst/>
          </a:prstGeom>
          <a:noFill/>
        </p:spPr>
        <p:txBody>
          <a:bodyPr wrap="square">
            <a:spAutoFit/>
          </a:bodyPr>
          <a:lstStyle/>
          <a:p>
            <a:r>
              <a:rPr lang="en-US" sz="1200" dirty="0"/>
              <a:t>From M. Viviani, Journal of Physics: Conference Series 2391 (2022) 012009</a:t>
            </a:r>
          </a:p>
        </p:txBody>
      </p:sp>
      <p:sp>
        <p:nvSpPr>
          <p:cNvPr id="20" name="TextBox 19">
            <a:extLst>
              <a:ext uri="{FF2B5EF4-FFF2-40B4-BE49-F238E27FC236}">
                <a16:creationId xmlns:a16="http://schemas.microsoft.com/office/drawing/2014/main" id="{88223FD7-1686-0679-2762-2800B20DD722}"/>
              </a:ext>
            </a:extLst>
          </p:cNvPr>
          <p:cNvSpPr txBox="1"/>
          <p:nvPr/>
        </p:nvSpPr>
        <p:spPr>
          <a:xfrm>
            <a:off x="8700117" y="1196739"/>
            <a:ext cx="3278509" cy="646331"/>
          </a:xfrm>
          <a:prstGeom prst="rect">
            <a:avLst/>
          </a:prstGeom>
          <a:noFill/>
        </p:spPr>
        <p:txBody>
          <a:bodyPr wrap="square" rtlCol="0">
            <a:spAutoFit/>
          </a:bodyPr>
          <a:lstStyle/>
          <a:p>
            <a:r>
              <a:rPr lang="en-US" dirty="0"/>
              <a:t>Novel hadronic physics ideas:</a:t>
            </a:r>
          </a:p>
          <a:p>
            <a:endParaRPr lang="en-US" dirty="0"/>
          </a:p>
        </p:txBody>
      </p:sp>
      <p:pic>
        <p:nvPicPr>
          <p:cNvPr id="21" name="Picture 20">
            <a:extLst>
              <a:ext uri="{FF2B5EF4-FFF2-40B4-BE49-F238E27FC236}">
                <a16:creationId xmlns:a16="http://schemas.microsoft.com/office/drawing/2014/main" id="{8727C168-C87B-FF03-F5C0-85877601A261}"/>
              </a:ext>
            </a:extLst>
          </p:cNvPr>
          <p:cNvPicPr>
            <a:picLocks noChangeAspect="1"/>
          </p:cNvPicPr>
          <p:nvPr/>
        </p:nvPicPr>
        <p:blipFill>
          <a:blip r:embed="rId5"/>
          <a:stretch>
            <a:fillRect/>
          </a:stretch>
        </p:blipFill>
        <p:spPr>
          <a:xfrm>
            <a:off x="8183117" y="2704217"/>
            <a:ext cx="3979166" cy="1101267"/>
          </a:xfrm>
          <a:prstGeom prst="rect">
            <a:avLst/>
          </a:prstGeom>
        </p:spPr>
      </p:pic>
      <p:sp>
        <p:nvSpPr>
          <p:cNvPr id="22" name="TextBox 21">
            <a:extLst>
              <a:ext uri="{FF2B5EF4-FFF2-40B4-BE49-F238E27FC236}">
                <a16:creationId xmlns:a16="http://schemas.microsoft.com/office/drawing/2014/main" id="{0ED3FC8E-5596-534F-55CE-D6B3CB49D0B1}"/>
              </a:ext>
            </a:extLst>
          </p:cNvPr>
          <p:cNvSpPr txBox="1"/>
          <p:nvPr/>
        </p:nvSpPr>
        <p:spPr>
          <a:xfrm>
            <a:off x="8153400" y="4073442"/>
            <a:ext cx="4038600" cy="584775"/>
          </a:xfrm>
          <a:prstGeom prst="rect">
            <a:avLst/>
          </a:prstGeom>
          <a:noFill/>
        </p:spPr>
        <p:txBody>
          <a:bodyPr wrap="square" rtlCol="0">
            <a:spAutoFit/>
          </a:bodyPr>
          <a:lstStyle/>
          <a:p>
            <a:r>
              <a:rPr lang="en-US" sz="1600" dirty="0"/>
              <a:t>Invoke EM transition form factor based on novel quark wave function in nuclear state</a:t>
            </a:r>
          </a:p>
        </p:txBody>
      </p:sp>
      <p:sp>
        <p:nvSpPr>
          <p:cNvPr id="24" name="TextBox 23">
            <a:extLst>
              <a:ext uri="{FF2B5EF4-FFF2-40B4-BE49-F238E27FC236}">
                <a16:creationId xmlns:a16="http://schemas.microsoft.com/office/drawing/2014/main" id="{E5B4C680-3210-F3DC-A6FF-3A0BF20068AB}"/>
              </a:ext>
            </a:extLst>
          </p:cNvPr>
          <p:cNvSpPr txBox="1"/>
          <p:nvPr/>
        </p:nvSpPr>
        <p:spPr>
          <a:xfrm>
            <a:off x="9120171" y="2389503"/>
            <a:ext cx="2438400" cy="369332"/>
          </a:xfrm>
          <a:prstGeom prst="rect">
            <a:avLst/>
          </a:prstGeom>
          <a:noFill/>
        </p:spPr>
        <p:txBody>
          <a:bodyPr wrap="square">
            <a:spAutoFit/>
          </a:bodyPr>
          <a:lstStyle/>
          <a:p>
            <a:r>
              <a:rPr lang="en-US" dirty="0"/>
              <a:t>arXiv:2206.14441</a:t>
            </a:r>
          </a:p>
        </p:txBody>
      </p:sp>
    </p:spTree>
    <p:extLst>
      <p:ext uri="{BB962C8B-B14F-4D97-AF65-F5344CB8AC3E}">
        <p14:creationId xmlns:p14="http://schemas.microsoft.com/office/powerpoint/2010/main" val="14431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D4E00C-1A4A-3EFE-B8B9-B76A52C1D329}"/>
              </a:ext>
            </a:extLst>
          </p:cNvPr>
          <p:cNvSpPr>
            <a:spLocks noGrp="1"/>
          </p:cNvSpPr>
          <p:nvPr>
            <p:ph idx="1"/>
          </p:nvPr>
        </p:nvSpPr>
        <p:spPr/>
        <p:txBody>
          <a:bodyPr/>
          <a:lstStyle/>
          <a:p>
            <a:r>
              <a:rPr lang="en-US" dirty="0"/>
              <a:t>Nuclear theory based on one-photon approximation can’t explain the </a:t>
            </a:r>
            <a:r>
              <a:rPr lang="en-US" dirty="0" err="1"/>
              <a:t>Atomki</a:t>
            </a:r>
            <a:r>
              <a:rPr lang="en-US" dirty="0"/>
              <a:t> anomalies</a:t>
            </a:r>
          </a:p>
          <a:p>
            <a:r>
              <a:rPr lang="en-US" dirty="0"/>
              <a:t>Nuclear theory predictions for the pair productions are valuable for experimental simulations. These processes have nontrivial multipoles interferences &amp; anisotropies.</a:t>
            </a:r>
          </a:p>
          <a:p>
            <a:r>
              <a:rPr lang="en-US" dirty="0"/>
              <a:t>Other potentially viable nuclear theory explanations: two-photon exchange diagrams, and novel hadronic structure in nuclear states</a:t>
            </a:r>
          </a:p>
          <a:p>
            <a:r>
              <a:rPr lang="en-US" dirty="0"/>
              <a:t>Nuclear theory is needed to study </a:t>
            </a:r>
            <a:r>
              <a:rPr lang="en-US" dirty="0" err="1"/>
              <a:t>BSM</a:t>
            </a:r>
            <a:r>
              <a:rPr lang="en-US" dirty="0"/>
              <a:t> proposals: such as the debate on X17’s </a:t>
            </a:r>
            <a:r>
              <a:rPr lang="en-US" dirty="0" err="1"/>
              <a:t>protophobic</a:t>
            </a:r>
            <a:r>
              <a:rPr lang="en-US" dirty="0"/>
              <a:t> vector nature, based on nuclear isospin symmetry</a:t>
            </a:r>
          </a:p>
          <a:p>
            <a:r>
              <a:rPr lang="en-US" dirty="0"/>
              <a:t>More experimental approves/disapproves are needed  </a:t>
            </a:r>
          </a:p>
        </p:txBody>
      </p:sp>
      <p:sp>
        <p:nvSpPr>
          <p:cNvPr id="3" name="Title 2">
            <a:extLst>
              <a:ext uri="{FF2B5EF4-FFF2-40B4-BE49-F238E27FC236}">
                <a16:creationId xmlns:a16="http://schemas.microsoft.com/office/drawing/2014/main" id="{CBEDA929-C78C-F28F-17E3-AE0575913283}"/>
              </a:ext>
            </a:extLst>
          </p:cNvPr>
          <p:cNvSpPr>
            <a:spLocks noGrp="1"/>
          </p:cNvSpPr>
          <p:nvPr>
            <p:ph type="title"/>
          </p:nvPr>
        </p:nvSpPr>
        <p:spPr/>
        <p:txBody>
          <a:bodyPr/>
          <a:lstStyle/>
          <a:p>
            <a:r>
              <a:rPr lang="en-US" dirty="0"/>
              <a:t>Summary</a:t>
            </a:r>
          </a:p>
        </p:txBody>
      </p:sp>
      <p:sp>
        <p:nvSpPr>
          <p:cNvPr id="4" name="Footer Placeholder 3">
            <a:extLst>
              <a:ext uri="{FF2B5EF4-FFF2-40B4-BE49-F238E27FC236}">
                <a16:creationId xmlns:a16="http://schemas.microsoft.com/office/drawing/2014/main" id="{E47DF001-0496-D4F4-E49A-7F7F245E462A}"/>
              </a:ext>
            </a:extLst>
          </p:cNvPr>
          <p:cNvSpPr>
            <a:spLocks noGrp="1"/>
          </p:cNvSpPr>
          <p:nvPr>
            <p:ph type="ftr" sz="quarter" idx="10"/>
          </p:nvPr>
        </p:nvSpPr>
        <p:spPr/>
        <p:txBody>
          <a:bodyPr/>
          <a:lstStyle/>
          <a:p>
            <a:pPr>
              <a:defRPr/>
            </a:pPr>
            <a:r>
              <a:rPr lang="en-US"/>
              <a:t>Xilin Zhang, 20 Oct. 2023</a:t>
            </a:r>
            <a:endParaRPr lang="en-US" dirty="0"/>
          </a:p>
        </p:txBody>
      </p:sp>
      <p:sp>
        <p:nvSpPr>
          <p:cNvPr id="5" name="Slide Number Placeholder 4">
            <a:extLst>
              <a:ext uri="{FF2B5EF4-FFF2-40B4-BE49-F238E27FC236}">
                <a16:creationId xmlns:a16="http://schemas.microsoft.com/office/drawing/2014/main" id="{9FB71E4A-B163-E5DA-6CBE-6DC997D175DC}"/>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14</a:t>
            </a:fld>
            <a:endParaRPr lang="en-US" dirty="0"/>
          </a:p>
        </p:txBody>
      </p:sp>
    </p:spTree>
    <p:extLst>
      <p:ext uri="{BB962C8B-B14F-4D97-AF65-F5344CB8AC3E}">
        <p14:creationId xmlns:p14="http://schemas.microsoft.com/office/powerpoint/2010/main" val="3093387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5"/>
          <p:cNvSpPr>
            <a:spLocks noGrp="1"/>
          </p:cNvSpPr>
          <p:nvPr>
            <p:ph idx="1"/>
          </p:nvPr>
        </p:nvSpPr>
        <p:spPr/>
        <p:txBody>
          <a:bodyPr>
            <a:normAutofit/>
          </a:bodyPr>
          <a:lstStyle/>
          <a:p>
            <a:r>
              <a:rPr lang="en-US" sz="1600" dirty="0">
                <a:latin typeface="Arial" pitchFamily="34" charset="0"/>
                <a:ea typeface="ＭＳ Ｐゴシック"/>
                <a:cs typeface="ＭＳ Ｐゴシック"/>
              </a:rPr>
              <a:t>FRIB is a $730 million scientific user facility funded by the Department of Energy Office of Science (DOE-SC), Michigan State University, and the State of Michigan. It is the world’s premier center for rare isotope research, supporting the Office of Nuclear Physics mission in DOE-SC.</a:t>
            </a:r>
          </a:p>
          <a:p>
            <a:r>
              <a:rPr lang="en-US" sz="1600" dirty="0">
                <a:latin typeface="Arial" pitchFamily="34" charset="0"/>
                <a:ea typeface="ＭＳ Ｐゴシック"/>
                <a:cs typeface="ＭＳ Ｐゴシック"/>
              </a:rPr>
              <a:t>FRIB construction started in 2008 and completed ahead of schedule and on budget. The ribbon cutting was held in May 2022, and the first experiments began thereafter. </a:t>
            </a:r>
          </a:p>
          <a:p>
            <a:r>
              <a:rPr lang="en-US" sz="1600" dirty="0"/>
              <a:t>Rare isotopes are atomic nuclei composed of unusual combinations of protons and neutrons and do not naturally exist on Earth.  They are produced in violent astrophysical events, and FRIB can now make them.</a:t>
            </a:r>
          </a:p>
          <a:p>
            <a:r>
              <a:rPr lang="en-US" sz="1600" dirty="0"/>
              <a:t>FRIB enables scientists to discover the properties of rare isotopes and the physics of atomic nuclei, understand the formation of elements in the Universe, test the fundamental interactions and symmetries of nature, and provide societal benefits in medicine, energy, industry, security, environment, and other applications.</a:t>
            </a:r>
            <a:endParaRPr lang="en-US" sz="1600" dirty="0">
              <a:latin typeface="Arial" pitchFamily="34" charset="0"/>
              <a:ea typeface="ＭＳ Ｐゴシック"/>
              <a:cs typeface="ＭＳ Ｐゴシック"/>
            </a:endParaRPr>
          </a:p>
        </p:txBody>
      </p:sp>
      <p:sp>
        <p:nvSpPr>
          <p:cNvPr id="10244" name="Title 4"/>
          <p:cNvSpPr>
            <a:spLocks noGrp="1"/>
          </p:cNvSpPr>
          <p:nvPr>
            <p:ph type="title"/>
          </p:nvPr>
        </p:nvSpPr>
        <p:spPr/>
        <p:txBody>
          <a:bodyPr>
            <a:normAutofit/>
          </a:bodyPr>
          <a:lstStyle/>
          <a:p>
            <a:r>
              <a:rPr lang="en-US" dirty="0">
                <a:latin typeface="Arial" pitchFamily="34" charset="0"/>
                <a:ea typeface="ＭＳ Ｐゴシック"/>
                <a:cs typeface="ＭＳ Ｐゴシック"/>
              </a:rPr>
              <a:t>Facility for Rare Isotope Beams (FRIB)</a:t>
            </a:r>
          </a:p>
        </p:txBody>
      </p:sp>
      <p:pic>
        <p:nvPicPr>
          <p:cNvPr id="8" name="Picture 7"/>
          <p:cNvPicPr>
            <a:picLocks noChangeAspect="1"/>
          </p:cNvPicPr>
          <p:nvPr/>
        </p:nvPicPr>
        <p:blipFill rotWithShape="1">
          <a:blip r:embed="rId3"/>
          <a:srcRect t="1082" b="7743"/>
          <a:stretch/>
        </p:blipFill>
        <p:spPr>
          <a:xfrm>
            <a:off x="5247236" y="3962400"/>
            <a:ext cx="5778799" cy="1745603"/>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5328" t="41489" r="5678"/>
          <a:stretch/>
        </p:blipFill>
        <p:spPr>
          <a:xfrm>
            <a:off x="914400" y="3962400"/>
            <a:ext cx="3977236" cy="1745603"/>
          </a:xfrm>
          <a:prstGeom prst="rect">
            <a:avLst/>
          </a:prstGeom>
        </p:spPr>
      </p:pic>
      <p:sp>
        <p:nvSpPr>
          <p:cNvPr id="3" name="Rectangle 6">
            <a:extLst>
              <a:ext uri="{FF2B5EF4-FFF2-40B4-BE49-F238E27FC236}">
                <a16:creationId xmlns:a16="http://schemas.microsoft.com/office/drawing/2014/main" id="{940FE4D4-0586-3986-8020-E87D064E4760}"/>
              </a:ext>
            </a:extLst>
          </p:cNvPr>
          <p:cNvSpPr>
            <a:spLocks noChangeArrowheads="1"/>
          </p:cNvSpPr>
          <p:nvPr/>
        </p:nvSpPr>
        <p:spPr bwMode="auto">
          <a:xfrm>
            <a:off x="10044113" y="6448426"/>
            <a:ext cx="565150" cy="366713"/>
          </a:xfrm>
          <a:prstGeom prst="rect">
            <a:avLst/>
          </a:prstGeom>
          <a:noFill/>
          <a:ln w="9525">
            <a:noFill/>
            <a:miter lim="800000"/>
            <a:headEnd/>
            <a:tailEnd/>
          </a:ln>
        </p:spPr>
        <p:txBody>
          <a:bodyPr/>
          <a:lstStyle/>
          <a:p>
            <a:pPr algn="r"/>
            <a:fld id="{282259EF-7694-401A-BFFE-7EE93D912FC4}" type="slidenum">
              <a:rPr lang="en-US" sz="1400">
                <a:solidFill>
                  <a:srgbClr val="000000"/>
                </a:solidFill>
              </a:rPr>
              <a:pPr algn="r"/>
              <a:t>2</a:t>
            </a:fld>
            <a:endParaRPr lang="en-US" sz="1400" dirty="0">
              <a:solidFill>
                <a:srgbClr val="000000"/>
              </a:solidFill>
            </a:endParaRPr>
          </a:p>
        </p:txBody>
      </p:sp>
    </p:spTree>
    <p:extLst>
      <p:ext uri="{BB962C8B-B14F-4D97-AF65-F5344CB8AC3E}">
        <p14:creationId xmlns:p14="http://schemas.microsoft.com/office/powerpoint/2010/main" val="2355262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5"/>
          <p:cNvSpPr>
            <a:spLocks noGrp="1"/>
          </p:cNvSpPr>
          <p:nvPr>
            <p:ph idx="1"/>
          </p:nvPr>
        </p:nvSpPr>
        <p:spPr/>
        <p:txBody>
          <a:bodyPr/>
          <a:lstStyle/>
          <a:p>
            <a:r>
              <a:rPr lang="en-US" dirty="0">
                <a:latin typeface="Arial" pitchFamily="34" charset="0"/>
                <a:ea typeface="ＭＳ Ｐゴシック"/>
                <a:cs typeface="ＭＳ Ｐゴシック"/>
              </a:rPr>
              <a:t>The science of FRIB:</a:t>
            </a:r>
            <a:endParaRPr lang="en-US" dirty="0">
              <a:latin typeface="Arial" pitchFamily="34" charset="0"/>
              <a:ea typeface="ＭＳ Ｐゴシック"/>
            </a:endParaRPr>
          </a:p>
          <a:p>
            <a:pPr marL="0" indent="0">
              <a:buNone/>
            </a:pPr>
            <a:endParaRPr lang="en-US" dirty="0">
              <a:latin typeface="Arial" pitchFamily="34" charset="0"/>
              <a:ea typeface="ＭＳ Ｐゴシック"/>
              <a:cs typeface="ＭＳ Ｐゴシック"/>
            </a:endParaRPr>
          </a:p>
        </p:txBody>
      </p:sp>
      <p:sp>
        <p:nvSpPr>
          <p:cNvPr id="10244" name="Title 4"/>
          <p:cNvSpPr>
            <a:spLocks noGrp="1"/>
          </p:cNvSpPr>
          <p:nvPr>
            <p:ph type="title"/>
          </p:nvPr>
        </p:nvSpPr>
        <p:spPr/>
        <p:txBody>
          <a:bodyPr>
            <a:noAutofit/>
          </a:bodyPr>
          <a:lstStyle/>
          <a:p>
            <a:r>
              <a:rPr lang="en-US" sz="3600" dirty="0">
                <a:latin typeface="Arial" pitchFamily="34" charset="0"/>
                <a:ea typeface="ＭＳ Ｐゴシック"/>
                <a:cs typeface="ＭＳ Ｐゴシック"/>
              </a:rPr>
              <a:t>Discovery Potential at FRIB</a:t>
            </a:r>
          </a:p>
        </p:txBody>
      </p:sp>
      <p:sp>
        <p:nvSpPr>
          <p:cNvPr id="2" name="Text Placeholder 1"/>
          <p:cNvSpPr>
            <a:spLocks noGrp="1"/>
          </p:cNvSpPr>
          <p:nvPr>
            <p:ph type="body" sz="quarter" idx="4294967295"/>
          </p:nvPr>
        </p:nvSpPr>
        <p:spPr>
          <a:xfrm>
            <a:off x="0" y="5410200"/>
            <a:ext cx="12088813" cy="584200"/>
          </a:xfrm>
        </p:spPr>
        <p:txBody>
          <a:bodyPr>
            <a:normAutofit lnSpcReduction="10000"/>
          </a:bodyPr>
          <a:lstStyle/>
          <a:p>
            <a:r>
              <a:rPr lang="en-US" dirty="0"/>
              <a:t>FRIB addresses important questions related to fundamental science and applications of atomic nuclei </a:t>
            </a:r>
          </a:p>
        </p:txBody>
      </p:sp>
      <p:pic>
        <p:nvPicPr>
          <p:cNvPr id="7" name="Picture 6">
            <a:extLst>
              <a:ext uri="{FF2B5EF4-FFF2-40B4-BE49-F238E27FC236}">
                <a16:creationId xmlns:a16="http://schemas.microsoft.com/office/drawing/2014/main" id="{EF497EAE-CAEB-BA43-B14F-0393097B2D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9016" y="1828800"/>
            <a:ext cx="2743200" cy="3503814"/>
          </a:xfrm>
          <a:prstGeom prst="rect">
            <a:avLst/>
          </a:prstGeom>
        </p:spPr>
      </p:pic>
      <p:sp>
        <p:nvSpPr>
          <p:cNvPr id="8" name="TextBox 7">
            <a:extLst>
              <a:ext uri="{FF2B5EF4-FFF2-40B4-BE49-F238E27FC236}">
                <a16:creationId xmlns:a16="http://schemas.microsoft.com/office/drawing/2014/main" id="{EE16A8C8-5CFA-CB43-BB9B-98EF6C3F16FE}"/>
              </a:ext>
            </a:extLst>
          </p:cNvPr>
          <p:cNvSpPr txBox="1"/>
          <p:nvPr/>
        </p:nvSpPr>
        <p:spPr>
          <a:xfrm>
            <a:off x="1738559" y="1512468"/>
            <a:ext cx="2841669" cy="1754326"/>
          </a:xfrm>
          <a:prstGeom prst="rect">
            <a:avLst/>
          </a:prstGeom>
          <a:noFill/>
        </p:spPr>
        <p:txBody>
          <a:bodyPr wrap="square" rtlCol="0">
            <a:spAutoFit/>
          </a:bodyPr>
          <a:lstStyle/>
          <a:p>
            <a:r>
              <a:rPr lang="en-US" dirty="0">
                <a:solidFill>
                  <a:srgbClr val="6FB43F"/>
                </a:solidFill>
              </a:rPr>
              <a:t>Discover the properties of rare isotopes and the physics of atomic nuclei. Push the science frontiers and discover new phenomena.</a:t>
            </a:r>
          </a:p>
        </p:txBody>
      </p:sp>
      <p:sp>
        <p:nvSpPr>
          <p:cNvPr id="9" name="TextBox 8">
            <a:extLst>
              <a:ext uri="{FF2B5EF4-FFF2-40B4-BE49-F238E27FC236}">
                <a16:creationId xmlns:a16="http://schemas.microsoft.com/office/drawing/2014/main" id="{C0CF3D01-8612-404B-9CE5-1646790C0FA3}"/>
              </a:ext>
            </a:extLst>
          </p:cNvPr>
          <p:cNvSpPr txBox="1"/>
          <p:nvPr/>
        </p:nvSpPr>
        <p:spPr>
          <a:xfrm>
            <a:off x="1738559" y="3580707"/>
            <a:ext cx="2905313" cy="1477328"/>
          </a:xfrm>
          <a:prstGeom prst="rect">
            <a:avLst/>
          </a:prstGeom>
          <a:noFill/>
        </p:spPr>
        <p:txBody>
          <a:bodyPr wrap="square" rtlCol="0">
            <a:spAutoFit/>
          </a:bodyPr>
          <a:lstStyle/>
          <a:p>
            <a:r>
              <a:rPr lang="en-US" dirty="0">
                <a:solidFill>
                  <a:srgbClr val="145BBA"/>
                </a:solidFill>
              </a:rPr>
              <a:t>Model astrophysical processes, interpret astronomical data, and understand the formation of elements in the Universe</a:t>
            </a:r>
          </a:p>
        </p:txBody>
      </p:sp>
      <p:sp>
        <p:nvSpPr>
          <p:cNvPr id="10" name="TextBox 9">
            <a:extLst>
              <a:ext uri="{FF2B5EF4-FFF2-40B4-BE49-F238E27FC236}">
                <a16:creationId xmlns:a16="http://schemas.microsoft.com/office/drawing/2014/main" id="{40602D05-9213-484A-8587-2208A1E368EC}"/>
              </a:ext>
            </a:extLst>
          </p:cNvPr>
          <p:cNvSpPr txBox="1"/>
          <p:nvPr/>
        </p:nvSpPr>
        <p:spPr>
          <a:xfrm>
            <a:off x="7583642" y="3505200"/>
            <a:ext cx="2851010" cy="1477328"/>
          </a:xfrm>
          <a:prstGeom prst="rect">
            <a:avLst/>
          </a:prstGeom>
          <a:noFill/>
        </p:spPr>
        <p:txBody>
          <a:bodyPr wrap="square" rtlCol="0">
            <a:spAutoFit/>
          </a:bodyPr>
          <a:lstStyle/>
          <a:p>
            <a:r>
              <a:rPr lang="en-US" dirty="0">
                <a:solidFill>
                  <a:srgbClr val="747A4B"/>
                </a:solidFill>
              </a:rPr>
              <a:t>Use isotopes that provide enhanced sensitivity to test the fundamental interactions and symmetries of nature</a:t>
            </a:r>
          </a:p>
        </p:txBody>
      </p:sp>
      <p:sp>
        <p:nvSpPr>
          <p:cNvPr id="11" name="TextBox 10">
            <a:extLst>
              <a:ext uri="{FF2B5EF4-FFF2-40B4-BE49-F238E27FC236}">
                <a16:creationId xmlns:a16="http://schemas.microsoft.com/office/drawing/2014/main" id="{127E52EF-8EA7-4E4B-8406-85B125A1F2A2}"/>
              </a:ext>
            </a:extLst>
          </p:cNvPr>
          <p:cNvSpPr txBox="1"/>
          <p:nvPr/>
        </p:nvSpPr>
        <p:spPr>
          <a:xfrm>
            <a:off x="7583070" y="1600200"/>
            <a:ext cx="2909715" cy="1477328"/>
          </a:xfrm>
          <a:prstGeom prst="rect">
            <a:avLst/>
          </a:prstGeom>
          <a:noFill/>
        </p:spPr>
        <p:txBody>
          <a:bodyPr wrap="square" rtlCol="0">
            <a:spAutoFit/>
          </a:bodyPr>
          <a:lstStyle/>
          <a:p>
            <a:r>
              <a:rPr lang="en-US" dirty="0">
                <a:solidFill>
                  <a:srgbClr val="F4CF3D"/>
                </a:solidFill>
              </a:rPr>
              <a:t>Provide rare isotopes for societal benefits in medicine, energy, industry, security, environment, and other applications</a:t>
            </a:r>
          </a:p>
        </p:txBody>
      </p:sp>
      <p:sp>
        <p:nvSpPr>
          <p:cNvPr id="3" name="Rectangle 6">
            <a:extLst>
              <a:ext uri="{FF2B5EF4-FFF2-40B4-BE49-F238E27FC236}">
                <a16:creationId xmlns:a16="http://schemas.microsoft.com/office/drawing/2014/main" id="{1019E975-81B8-0C42-7D2D-5623A40AD572}"/>
              </a:ext>
            </a:extLst>
          </p:cNvPr>
          <p:cNvSpPr>
            <a:spLocks noChangeArrowheads="1"/>
          </p:cNvSpPr>
          <p:nvPr/>
        </p:nvSpPr>
        <p:spPr bwMode="auto">
          <a:xfrm>
            <a:off x="10044113" y="6448426"/>
            <a:ext cx="565150" cy="366713"/>
          </a:xfrm>
          <a:prstGeom prst="rect">
            <a:avLst/>
          </a:prstGeom>
          <a:noFill/>
          <a:ln w="9525">
            <a:noFill/>
            <a:miter lim="800000"/>
            <a:headEnd/>
            <a:tailEnd/>
          </a:ln>
        </p:spPr>
        <p:txBody>
          <a:bodyPr/>
          <a:lstStyle/>
          <a:p>
            <a:pPr algn="r"/>
            <a:fld id="{282259EF-7694-401A-BFFE-7EE93D912FC4}" type="slidenum">
              <a:rPr lang="en-US" sz="1400">
                <a:solidFill>
                  <a:srgbClr val="000000"/>
                </a:solidFill>
              </a:rPr>
              <a:pPr algn="r"/>
              <a:t>3</a:t>
            </a:fld>
            <a:endParaRPr lang="en-US" sz="1400" dirty="0">
              <a:solidFill>
                <a:srgbClr val="000000"/>
              </a:solidFill>
            </a:endParaRPr>
          </a:p>
        </p:txBody>
      </p:sp>
    </p:spTree>
    <p:extLst>
      <p:ext uri="{BB962C8B-B14F-4D97-AF65-F5344CB8AC3E}">
        <p14:creationId xmlns:p14="http://schemas.microsoft.com/office/powerpoint/2010/main" val="935344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26DA32-A70A-5C6D-57B1-13976FB7A317}"/>
              </a:ext>
            </a:extLst>
          </p:cNvPr>
          <p:cNvSpPr>
            <a:spLocks noGrp="1"/>
          </p:cNvSpPr>
          <p:nvPr>
            <p:ph idx="1"/>
          </p:nvPr>
        </p:nvSpPr>
        <p:spPr/>
        <p:txBody>
          <a:bodyPr/>
          <a:lstStyle/>
          <a:p>
            <a:r>
              <a:rPr lang="en-US" dirty="0"/>
              <a:t>I got my bachelor degree at </a:t>
            </a:r>
            <a:r>
              <a:rPr lang="en-US" dirty="0" err="1"/>
              <a:t>USTC</a:t>
            </a:r>
            <a:r>
              <a:rPr lang="en-US" dirty="0"/>
              <a:t> in 2004</a:t>
            </a:r>
          </a:p>
          <a:p>
            <a:r>
              <a:rPr lang="en-US" dirty="0"/>
              <a:t>Research interests (mostly in nuclear theory):</a:t>
            </a:r>
          </a:p>
          <a:p>
            <a:pPr lvl="1"/>
            <a:r>
              <a:rPr lang="en-US" dirty="0"/>
              <a:t>Nuclear few-body and many-body systems</a:t>
            </a:r>
          </a:p>
          <a:p>
            <a:pPr lvl="1"/>
            <a:r>
              <a:rPr lang="en-US" dirty="0"/>
              <a:t>Effective field theories</a:t>
            </a:r>
          </a:p>
          <a:p>
            <a:pPr lvl="1"/>
            <a:r>
              <a:rPr lang="en-US" dirty="0"/>
              <a:t>Applications of Bayesian statistics  </a:t>
            </a:r>
          </a:p>
          <a:p>
            <a:pPr lvl="1"/>
            <a:r>
              <a:rPr lang="en-US" dirty="0"/>
              <a:t>Machine learning and model reduction methods</a:t>
            </a:r>
          </a:p>
          <a:p>
            <a:pPr lvl="1"/>
            <a:r>
              <a:rPr lang="en-US" dirty="0"/>
              <a:t>Nuclear physics connected to the </a:t>
            </a:r>
            <a:r>
              <a:rPr lang="en-US" dirty="0" err="1"/>
              <a:t>BSM</a:t>
            </a:r>
            <a:r>
              <a:rPr lang="en-US" dirty="0"/>
              <a:t> physics search</a:t>
            </a:r>
          </a:p>
          <a:p>
            <a:endParaRPr lang="en-US" dirty="0"/>
          </a:p>
        </p:txBody>
      </p:sp>
      <p:sp>
        <p:nvSpPr>
          <p:cNvPr id="3" name="Title 2">
            <a:extLst>
              <a:ext uri="{FF2B5EF4-FFF2-40B4-BE49-F238E27FC236}">
                <a16:creationId xmlns:a16="http://schemas.microsoft.com/office/drawing/2014/main" id="{6716962F-CC60-DA78-3C21-9BE593D6DEC9}"/>
              </a:ext>
            </a:extLst>
          </p:cNvPr>
          <p:cNvSpPr>
            <a:spLocks noGrp="1"/>
          </p:cNvSpPr>
          <p:nvPr>
            <p:ph type="title"/>
          </p:nvPr>
        </p:nvSpPr>
        <p:spPr/>
        <p:txBody>
          <a:bodyPr/>
          <a:lstStyle/>
          <a:p>
            <a:r>
              <a:rPr lang="en-US" dirty="0"/>
              <a:t>Myself</a:t>
            </a:r>
          </a:p>
        </p:txBody>
      </p:sp>
      <p:sp>
        <p:nvSpPr>
          <p:cNvPr id="4" name="Footer Placeholder 3">
            <a:extLst>
              <a:ext uri="{FF2B5EF4-FFF2-40B4-BE49-F238E27FC236}">
                <a16:creationId xmlns:a16="http://schemas.microsoft.com/office/drawing/2014/main" id="{61E97766-005B-1690-0876-6A95A7DC49D5}"/>
              </a:ext>
            </a:extLst>
          </p:cNvPr>
          <p:cNvSpPr>
            <a:spLocks noGrp="1"/>
          </p:cNvSpPr>
          <p:nvPr>
            <p:ph type="ftr" sz="quarter" idx="10"/>
          </p:nvPr>
        </p:nvSpPr>
        <p:spPr/>
        <p:txBody>
          <a:bodyPr/>
          <a:lstStyle/>
          <a:p>
            <a:pPr>
              <a:defRPr/>
            </a:pPr>
            <a:r>
              <a:rPr lang="en-US"/>
              <a:t>Xilin Zhang, 20 Oct. 2023</a:t>
            </a:r>
            <a:endParaRPr lang="en-US" dirty="0"/>
          </a:p>
        </p:txBody>
      </p:sp>
      <p:sp>
        <p:nvSpPr>
          <p:cNvPr id="5" name="Slide Number Placeholder 4">
            <a:extLst>
              <a:ext uri="{FF2B5EF4-FFF2-40B4-BE49-F238E27FC236}">
                <a16:creationId xmlns:a16="http://schemas.microsoft.com/office/drawing/2014/main" id="{7AF22D91-7238-72B0-861C-B050A9240330}"/>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4</a:t>
            </a:fld>
            <a:endParaRPr lang="en-US" dirty="0"/>
          </a:p>
        </p:txBody>
      </p:sp>
      <p:pic>
        <p:nvPicPr>
          <p:cNvPr id="7" name="Picture 6" descr="A person wearing glasses and a blue shirt&#10;&#10;Description automatically generated">
            <a:extLst>
              <a:ext uri="{FF2B5EF4-FFF2-40B4-BE49-F238E27FC236}">
                <a16:creationId xmlns:a16="http://schemas.microsoft.com/office/drawing/2014/main" id="{9CAFC558-CD95-874A-C25A-A1CFD2BE3739}"/>
              </a:ext>
            </a:extLst>
          </p:cNvPr>
          <p:cNvPicPr>
            <a:picLocks noChangeAspect="1"/>
          </p:cNvPicPr>
          <p:nvPr/>
        </p:nvPicPr>
        <p:blipFill>
          <a:blip r:embed="rId2"/>
          <a:stretch>
            <a:fillRect/>
          </a:stretch>
        </p:blipFill>
        <p:spPr>
          <a:xfrm>
            <a:off x="8848725" y="1752600"/>
            <a:ext cx="2133600" cy="2667000"/>
          </a:xfrm>
          <a:prstGeom prst="rect">
            <a:avLst/>
          </a:prstGeom>
        </p:spPr>
      </p:pic>
    </p:spTree>
    <p:extLst>
      <p:ext uri="{BB962C8B-B14F-4D97-AF65-F5344CB8AC3E}">
        <p14:creationId xmlns:p14="http://schemas.microsoft.com/office/powerpoint/2010/main" val="1374304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DB6447-F85C-91DA-5386-3EB689533268}"/>
              </a:ext>
            </a:extLst>
          </p:cNvPr>
          <p:cNvSpPr>
            <a:spLocks noGrp="1"/>
          </p:cNvSpPr>
          <p:nvPr>
            <p:ph idx="1"/>
          </p:nvPr>
        </p:nvSpPr>
        <p:spPr/>
        <p:txBody>
          <a:bodyPr/>
          <a:lstStyle/>
          <a:p>
            <a:r>
              <a:rPr lang="en-US" dirty="0"/>
              <a:t>Brief introduction of the </a:t>
            </a:r>
            <a:r>
              <a:rPr lang="en-US" dirty="0" err="1"/>
              <a:t>Atomki</a:t>
            </a:r>
            <a:r>
              <a:rPr lang="en-US" dirty="0"/>
              <a:t> anomalies </a:t>
            </a:r>
          </a:p>
          <a:p>
            <a:r>
              <a:rPr lang="en-US" dirty="0"/>
              <a:t>What are the nuclear theory predictions based on Standard Model (SM)? </a:t>
            </a:r>
          </a:p>
          <a:p>
            <a:r>
              <a:rPr lang="en-US" dirty="0"/>
              <a:t>A nuclear theory input for Beyond-SM (</a:t>
            </a:r>
            <a:r>
              <a:rPr lang="en-US" dirty="0" err="1"/>
              <a:t>BSM</a:t>
            </a:r>
            <a:r>
              <a:rPr lang="en-US" dirty="0"/>
              <a:t>) studies (is X17 a </a:t>
            </a:r>
            <a:r>
              <a:rPr lang="en-US" dirty="0" err="1"/>
              <a:t>protophobic</a:t>
            </a:r>
            <a:r>
              <a:rPr lang="en-US" dirty="0"/>
              <a:t> vector boson?)</a:t>
            </a:r>
          </a:p>
          <a:p>
            <a:r>
              <a:rPr lang="en-US" dirty="0"/>
              <a:t>Summary </a:t>
            </a:r>
          </a:p>
        </p:txBody>
      </p:sp>
      <p:sp>
        <p:nvSpPr>
          <p:cNvPr id="3" name="Title 2">
            <a:extLst>
              <a:ext uri="{FF2B5EF4-FFF2-40B4-BE49-F238E27FC236}">
                <a16:creationId xmlns:a16="http://schemas.microsoft.com/office/drawing/2014/main" id="{ED910662-0768-34B1-15AE-801C52C25278}"/>
              </a:ext>
            </a:extLst>
          </p:cNvPr>
          <p:cNvSpPr>
            <a:spLocks noGrp="1"/>
          </p:cNvSpPr>
          <p:nvPr>
            <p:ph type="title"/>
          </p:nvPr>
        </p:nvSpPr>
        <p:spPr/>
        <p:txBody>
          <a:bodyPr/>
          <a:lstStyle/>
          <a:p>
            <a:r>
              <a:rPr lang="en-US" dirty="0"/>
              <a:t>Outline</a:t>
            </a:r>
          </a:p>
        </p:txBody>
      </p:sp>
      <p:sp>
        <p:nvSpPr>
          <p:cNvPr id="4" name="Footer Placeholder 3">
            <a:extLst>
              <a:ext uri="{FF2B5EF4-FFF2-40B4-BE49-F238E27FC236}">
                <a16:creationId xmlns:a16="http://schemas.microsoft.com/office/drawing/2014/main" id="{5508C6B2-C394-CEE6-A9D8-ACD6B1B7E8A7}"/>
              </a:ext>
            </a:extLst>
          </p:cNvPr>
          <p:cNvSpPr>
            <a:spLocks noGrp="1"/>
          </p:cNvSpPr>
          <p:nvPr>
            <p:ph type="ftr" sz="quarter" idx="10"/>
          </p:nvPr>
        </p:nvSpPr>
        <p:spPr/>
        <p:txBody>
          <a:bodyPr/>
          <a:lstStyle/>
          <a:p>
            <a:pPr>
              <a:defRPr/>
            </a:pPr>
            <a:r>
              <a:rPr lang="en-US"/>
              <a:t>Xilin Zhang, 20 Oct. 2023</a:t>
            </a:r>
            <a:endParaRPr lang="en-US" dirty="0"/>
          </a:p>
        </p:txBody>
      </p:sp>
      <p:sp>
        <p:nvSpPr>
          <p:cNvPr id="5" name="Slide Number Placeholder 4">
            <a:extLst>
              <a:ext uri="{FF2B5EF4-FFF2-40B4-BE49-F238E27FC236}">
                <a16:creationId xmlns:a16="http://schemas.microsoft.com/office/drawing/2014/main" id="{6245D7F4-96F1-77B5-F5DD-CE45A213D8D8}"/>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5</a:t>
            </a:fld>
            <a:endParaRPr lang="en-US" dirty="0"/>
          </a:p>
        </p:txBody>
      </p:sp>
    </p:spTree>
    <p:extLst>
      <p:ext uri="{BB962C8B-B14F-4D97-AF65-F5344CB8AC3E}">
        <p14:creationId xmlns:p14="http://schemas.microsoft.com/office/powerpoint/2010/main" val="314928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C424288-5298-59E7-CF9E-00377534CDC5}"/>
              </a:ext>
            </a:extLst>
          </p:cNvPr>
          <p:cNvPicPr>
            <a:picLocks noChangeAspect="1"/>
          </p:cNvPicPr>
          <p:nvPr/>
        </p:nvPicPr>
        <p:blipFill>
          <a:blip r:embed="rId2"/>
          <a:stretch>
            <a:fillRect/>
          </a:stretch>
        </p:blipFill>
        <p:spPr>
          <a:xfrm>
            <a:off x="8328932" y="4727072"/>
            <a:ext cx="3355068" cy="1312287"/>
          </a:xfrm>
          <a:prstGeom prst="rect">
            <a:avLst/>
          </a:prstGeom>
        </p:spPr>
      </p:pic>
      <p:sp>
        <p:nvSpPr>
          <p:cNvPr id="3" name="Title 2">
            <a:extLst>
              <a:ext uri="{FF2B5EF4-FFF2-40B4-BE49-F238E27FC236}">
                <a16:creationId xmlns:a16="http://schemas.microsoft.com/office/drawing/2014/main" id="{CEE7DCD0-5FFE-D715-0DD5-BB912EA76600}"/>
              </a:ext>
            </a:extLst>
          </p:cNvPr>
          <p:cNvSpPr>
            <a:spLocks noGrp="1"/>
          </p:cNvSpPr>
          <p:nvPr>
            <p:ph type="title"/>
          </p:nvPr>
        </p:nvSpPr>
        <p:spPr/>
        <p:txBody>
          <a:bodyPr/>
          <a:lstStyle/>
          <a:p>
            <a:r>
              <a:rPr lang="en-US" dirty="0" err="1"/>
              <a:t>Atomki</a:t>
            </a:r>
            <a:r>
              <a:rPr lang="en-US" dirty="0"/>
              <a:t> anomalies</a:t>
            </a:r>
          </a:p>
        </p:txBody>
      </p:sp>
      <p:sp>
        <p:nvSpPr>
          <p:cNvPr id="4" name="Footer Placeholder 3">
            <a:extLst>
              <a:ext uri="{FF2B5EF4-FFF2-40B4-BE49-F238E27FC236}">
                <a16:creationId xmlns:a16="http://schemas.microsoft.com/office/drawing/2014/main" id="{3D4755F7-8948-8776-1B95-FF1BBE36972F}"/>
              </a:ext>
            </a:extLst>
          </p:cNvPr>
          <p:cNvSpPr>
            <a:spLocks noGrp="1"/>
          </p:cNvSpPr>
          <p:nvPr>
            <p:ph type="ftr" sz="quarter" idx="10"/>
          </p:nvPr>
        </p:nvSpPr>
        <p:spPr/>
        <p:txBody>
          <a:bodyPr/>
          <a:lstStyle/>
          <a:p>
            <a:pPr>
              <a:defRPr/>
            </a:pPr>
            <a:r>
              <a:rPr lang="en-US"/>
              <a:t>Xilin Zhang, 20 Oct. 2023</a:t>
            </a:r>
            <a:endParaRPr lang="en-US" dirty="0"/>
          </a:p>
        </p:txBody>
      </p:sp>
      <p:sp>
        <p:nvSpPr>
          <p:cNvPr id="5" name="Slide Number Placeholder 4">
            <a:extLst>
              <a:ext uri="{FF2B5EF4-FFF2-40B4-BE49-F238E27FC236}">
                <a16:creationId xmlns:a16="http://schemas.microsoft.com/office/drawing/2014/main" id="{29ECB144-E489-9271-70E5-C85F457A8E10}"/>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6</a:t>
            </a:fld>
            <a:endParaRPr lang="en-US" dirty="0"/>
          </a:p>
        </p:txBody>
      </p:sp>
      <p:pic>
        <p:nvPicPr>
          <p:cNvPr id="7" name="Picture 6">
            <a:extLst>
              <a:ext uri="{FF2B5EF4-FFF2-40B4-BE49-F238E27FC236}">
                <a16:creationId xmlns:a16="http://schemas.microsoft.com/office/drawing/2014/main" id="{EFEBD8DB-BF2F-780F-F3D3-39205D511B1D}"/>
              </a:ext>
            </a:extLst>
          </p:cNvPr>
          <p:cNvPicPr>
            <a:picLocks noChangeAspect="1"/>
          </p:cNvPicPr>
          <p:nvPr/>
        </p:nvPicPr>
        <p:blipFill>
          <a:blip r:embed="rId3"/>
          <a:stretch>
            <a:fillRect/>
          </a:stretch>
        </p:blipFill>
        <p:spPr>
          <a:xfrm>
            <a:off x="6019800" y="1323044"/>
            <a:ext cx="3152939" cy="3261552"/>
          </a:xfrm>
          <a:prstGeom prst="rect">
            <a:avLst/>
          </a:prstGeo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EA79DF9F-2438-D4F5-F201-C3125C31E573}"/>
                  </a:ext>
                </a:extLst>
              </p:cNvPr>
              <p:cNvSpPr txBox="1"/>
              <p:nvPr/>
            </p:nvSpPr>
            <p:spPr>
              <a:xfrm>
                <a:off x="457200" y="4636997"/>
                <a:ext cx="11430000" cy="1051378"/>
              </a:xfrm>
              <a:prstGeom prst="rect">
                <a:avLst/>
              </a:prstGeom>
              <a:noFill/>
            </p:spPr>
            <p:txBody>
              <a:bodyPr wrap="square">
                <a:spAutoFit/>
              </a:bodyPr>
              <a:lstStyle/>
              <a:p>
                <a14:m>
                  <m:oMath xmlns:m="http://schemas.openxmlformats.org/officeDocument/2006/math">
                    <m:r>
                      <a:rPr lang="en-US" b="1" i="1" smtClean="0">
                        <a:latin typeface="Cambria Math" panose="02040503050406030204" pitchFamily="18" charset="0"/>
                      </a:rPr>
                      <m:t>𝒑</m:t>
                    </m:r>
                    <m:r>
                      <a:rPr lang="en-US" b="1" i="1" smtClean="0">
                        <a:latin typeface="Cambria Math" panose="02040503050406030204" pitchFamily="18" charset="0"/>
                      </a:rPr>
                      <m:t>+</m:t>
                    </m:r>
                    <m:sPre>
                      <m:sPrePr>
                        <m:ctrlPr>
                          <a:rPr lang="en-US" b="1" i="1" smtClean="0">
                            <a:latin typeface="Cambria Math" panose="02040503050406030204" pitchFamily="18" charset="0"/>
                          </a:rPr>
                        </m:ctrlPr>
                      </m:sPrePr>
                      <m:sub/>
                      <m:sup>
                        <m:r>
                          <a:rPr lang="en-US" b="1" i="1" smtClean="0">
                            <a:latin typeface="Cambria Math" panose="02040503050406030204" pitchFamily="18" charset="0"/>
                          </a:rPr>
                          <m:t>𝟕</m:t>
                        </m:r>
                      </m:sup>
                      <m:e>
                        <m:r>
                          <a:rPr lang="en-US" b="1" i="1" smtClean="0">
                            <a:latin typeface="Cambria Math" panose="02040503050406030204" pitchFamily="18" charset="0"/>
                          </a:rPr>
                          <m:t>𝑳𝒊</m:t>
                        </m:r>
                        <m:r>
                          <a:rPr lang="en-US" b="1" i="1" smtClean="0">
                            <a:latin typeface="Cambria Math" panose="02040503050406030204" pitchFamily="18" charset="0"/>
                          </a:rPr>
                          <m:t>→</m:t>
                        </m:r>
                        <m:sPre>
                          <m:sPrePr>
                            <m:ctrlPr>
                              <a:rPr lang="en-US" b="1" i="1">
                                <a:latin typeface="Cambria Math" panose="02040503050406030204" pitchFamily="18" charset="0"/>
                              </a:rPr>
                            </m:ctrlPr>
                          </m:sPrePr>
                          <m:sub/>
                          <m:sup>
                            <m:r>
                              <a:rPr lang="en-US" b="1" i="1" smtClean="0">
                                <a:latin typeface="Cambria Math" panose="02040503050406030204" pitchFamily="18" charset="0"/>
                              </a:rPr>
                              <m:t>𝟖</m:t>
                            </m:r>
                          </m:sup>
                          <m:e>
                            <m:r>
                              <a:rPr lang="en-US" b="1" i="1" smtClean="0">
                                <a:latin typeface="Cambria Math" panose="02040503050406030204" pitchFamily="18" charset="0"/>
                              </a:rPr>
                              <m:t>𝑩</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𝒆</m:t>
                                </m:r>
                              </m:e>
                              <m:sub>
                                <m:r>
                                  <a:rPr lang="en-US" b="1" i="1" smtClean="0">
                                    <a:latin typeface="Cambria Math" panose="02040503050406030204" pitchFamily="18" charset="0"/>
                                  </a:rPr>
                                  <m:t>𝒈𝒔</m:t>
                                </m:r>
                              </m:sub>
                            </m:sSub>
                            <m:r>
                              <a:rPr lang="en-US" b="1" i="1" smtClean="0">
                                <a:latin typeface="Cambria Math" panose="02040503050406030204" pitchFamily="18" charset="0"/>
                              </a:rPr>
                              <m:t>+</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𝒆</m:t>
                                </m:r>
                              </m:e>
                              <m:sup>
                                <m:r>
                                  <a:rPr lang="en-US" b="1" i="1" smtClean="0">
                                    <a:latin typeface="Cambria Math" panose="02040503050406030204" pitchFamily="18" charset="0"/>
                                  </a:rPr>
                                  <m:t>+</m:t>
                                </m:r>
                              </m:sup>
                            </m:sSup>
                            <m:r>
                              <a:rPr lang="en-US" b="1" i="1" smtClean="0">
                                <a:latin typeface="Cambria Math" panose="02040503050406030204" pitchFamily="18" charset="0"/>
                              </a:rPr>
                              <m:t>+</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𝒆</m:t>
                                </m:r>
                              </m:e>
                              <m:sup>
                                <m:r>
                                  <a:rPr lang="en-US" b="1" i="1" smtClean="0">
                                    <a:latin typeface="Cambria Math" panose="02040503050406030204" pitchFamily="18" charset="0"/>
                                  </a:rPr>
                                  <m:t>−</m:t>
                                </m:r>
                              </m:sup>
                            </m:sSup>
                          </m:e>
                        </m:sPre>
                      </m:e>
                    </m:sPre>
                  </m:oMath>
                </a14:m>
                <a:r>
                  <a:rPr lang="en-US" b="1" dirty="0"/>
                  <a:t> </a:t>
                </a:r>
                <a:r>
                  <a:rPr lang="en-US" dirty="0"/>
                  <a:t>(</a:t>
                </a:r>
                <a:r>
                  <a:rPr lang="en-US" dirty="0" err="1"/>
                  <a:t>PRL</a:t>
                </a:r>
                <a:r>
                  <a:rPr lang="en-US" dirty="0"/>
                  <a:t> 116, 042501, 2015)</a:t>
                </a:r>
              </a:p>
              <a:p>
                <a14:m>
                  <m:oMath xmlns:m="http://schemas.openxmlformats.org/officeDocument/2006/math">
                    <m:r>
                      <a:rPr lang="en-US" b="1" i="1" smtClean="0">
                        <a:latin typeface="Cambria Math" panose="02040503050406030204" pitchFamily="18" charset="0"/>
                      </a:rPr>
                      <m:t>𝒑</m:t>
                    </m:r>
                    <m:r>
                      <a:rPr lang="en-US" b="1" i="1">
                        <a:latin typeface="Cambria Math" panose="02040503050406030204" pitchFamily="18" charset="0"/>
                      </a:rPr>
                      <m:t>+</m:t>
                    </m:r>
                    <m:sPre>
                      <m:sPrePr>
                        <m:ctrlPr>
                          <a:rPr lang="en-US" b="1" i="1">
                            <a:latin typeface="Cambria Math" panose="02040503050406030204" pitchFamily="18" charset="0"/>
                          </a:rPr>
                        </m:ctrlPr>
                      </m:sPrePr>
                      <m:sub/>
                      <m:sup>
                        <m:r>
                          <a:rPr lang="en-US" b="1" i="1" smtClean="0">
                            <a:latin typeface="Cambria Math" panose="02040503050406030204" pitchFamily="18" charset="0"/>
                          </a:rPr>
                          <m:t>𝟑</m:t>
                        </m:r>
                      </m:sup>
                      <m:e>
                        <m:r>
                          <a:rPr lang="en-US" b="1" i="1" smtClean="0">
                            <a:latin typeface="Cambria Math" panose="02040503050406030204" pitchFamily="18" charset="0"/>
                          </a:rPr>
                          <m:t>𝑯</m:t>
                        </m:r>
                        <m:r>
                          <a:rPr lang="en-US" b="1" i="1">
                            <a:latin typeface="Cambria Math" panose="02040503050406030204" pitchFamily="18" charset="0"/>
                          </a:rPr>
                          <m:t>→</m:t>
                        </m:r>
                        <m:sPre>
                          <m:sPrePr>
                            <m:ctrlPr>
                              <a:rPr lang="en-US" b="1" i="1">
                                <a:latin typeface="Cambria Math" panose="02040503050406030204" pitchFamily="18" charset="0"/>
                              </a:rPr>
                            </m:ctrlPr>
                          </m:sPrePr>
                          <m:sub/>
                          <m:sup>
                            <m:r>
                              <a:rPr lang="en-US" b="1" i="1" smtClean="0">
                                <a:latin typeface="Cambria Math" panose="02040503050406030204" pitchFamily="18" charset="0"/>
                              </a:rPr>
                              <m:t>𝟒</m:t>
                            </m:r>
                          </m:sup>
                          <m:e>
                            <m:r>
                              <a:rPr lang="en-US" b="1" i="1" smtClean="0">
                                <a:latin typeface="Cambria Math" panose="02040503050406030204" pitchFamily="18" charset="0"/>
                              </a:rPr>
                              <m:t>𝑯𝒆</m:t>
                            </m:r>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𝒆</m:t>
                                </m:r>
                              </m:e>
                              <m:sup>
                                <m:r>
                                  <a:rPr lang="en-US" b="1" i="1">
                                    <a:latin typeface="Cambria Math" panose="02040503050406030204" pitchFamily="18" charset="0"/>
                                  </a:rPr>
                                  <m:t>+</m:t>
                                </m:r>
                              </m:sup>
                            </m:sSup>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𝒆</m:t>
                                </m:r>
                              </m:e>
                              <m:sup>
                                <m:r>
                                  <a:rPr lang="en-US" b="1" i="1">
                                    <a:latin typeface="Cambria Math" panose="02040503050406030204" pitchFamily="18" charset="0"/>
                                  </a:rPr>
                                  <m:t>−</m:t>
                                </m:r>
                              </m:sup>
                            </m:sSup>
                          </m:e>
                        </m:sPre>
                      </m:e>
                    </m:sPre>
                  </m:oMath>
                </a14:m>
                <a:r>
                  <a:rPr lang="en-US" dirty="0"/>
                  <a:t> (arXiv:1910.10459 and PRC 104, 044003, 2021)</a:t>
                </a:r>
              </a:p>
              <a:p>
                <a14:m>
                  <m:oMath xmlns:m="http://schemas.openxmlformats.org/officeDocument/2006/math">
                    <m:r>
                      <a:rPr lang="en-US" b="1" i="1">
                        <a:latin typeface="Cambria Math" panose="02040503050406030204" pitchFamily="18" charset="0"/>
                      </a:rPr>
                      <m:t>𝒑</m:t>
                    </m:r>
                    <m:r>
                      <a:rPr lang="en-US" b="1" i="1">
                        <a:latin typeface="Cambria Math" panose="02040503050406030204" pitchFamily="18" charset="0"/>
                      </a:rPr>
                      <m:t>+</m:t>
                    </m:r>
                    <m:sPre>
                      <m:sPrePr>
                        <m:ctrlPr>
                          <a:rPr lang="en-US" b="1" i="1">
                            <a:latin typeface="Cambria Math" panose="02040503050406030204" pitchFamily="18" charset="0"/>
                          </a:rPr>
                        </m:ctrlPr>
                      </m:sPrePr>
                      <m:sub/>
                      <m:sup>
                        <m:r>
                          <a:rPr lang="en-US" b="1" i="1" smtClean="0">
                            <a:latin typeface="Cambria Math" panose="02040503050406030204" pitchFamily="18" charset="0"/>
                          </a:rPr>
                          <m:t>𝟏𝟏</m:t>
                        </m:r>
                      </m:sup>
                      <m:e>
                        <m:r>
                          <a:rPr lang="en-US" b="1" i="1" smtClean="0">
                            <a:latin typeface="Cambria Math" panose="02040503050406030204" pitchFamily="18" charset="0"/>
                          </a:rPr>
                          <m:t>𝑩</m:t>
                        </m:r>
                        <m:r>
                          <a:rPr lang="en-US" b="1" i="1">
                            <a:latin typeface="Cambria Math" panose="02040503050406030204" pitchFamily="18" charset="0"/>
                          </a:rPr>
                          <m:t>→</m:t>
                        </m:r>
                        <m:sPre>
                          <m:sPrePr>
                            <m:ctrlPr>
                              <a:rPr lang="en-US" b="1" i="1">
                                <a:latin typeface="Cambria Math" panose="02040503050406030204" pitchFamily="18" charset="0"/>
                              </a:rPr>
                            </m:ctrlPr>
                          </m:sPrePr>
                          <m:sub/>
                          <m:sup>
                            <m:r>
                              <a:rPr lang="en-US" b="1" i="1" smtClean="0">
                                <a:latin typeface="Cambria Math" panose="02040503050406030204" pitchFamily="18" charset="0"/>
                              </a:rPr>
                              <m:t>𝟏𝟐</m:t>
                            </m:r>
                          </m:sup>
                          <m:e>
                            <m:r>
                              <a:rPr lang="en-US" b="1" i="1" smtClean="0">
                                <a:latin typeface="Cambria Math" panose="02040503050406030204" pitchFamily="18" charset="0"/>
                              </a:rPr>
                              <m:t>𝑪</m:t>
                            </m:r>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𝒆</m:t>
                                </m:r>
                              </m:e>
                              <m:sup>
                                <m:r>
                                  <a:rPr lang="en-US" b="1" i="1">
                                    <a:latin typeface="Cambria Math" panose="02040503050406030204" pitchFamily="18" charset="0"/>
                                  </a:rPr>
                                  <m:t>+</m:t>
                                </m:r>
                              </m:sup>
                            </m:sSup>
                            <m:r>
                              <a:rPr lang="en-US" b="1" i="1">
                                <a:latin typeface="Cambria Math" panose="02040503050406030204" pitchFamily="18" charset="0"/>
                              </a:rPr>
                              <m:t>+</m:t>
                            </m:r>
                            <m:sSup>
                              <m:sSupPr>
                                <m:ctrlPr>
                                  <a:rPr lang="en-US" b="1" i="1">
                                    <a:latin typeface="Cambria Math" panose="02040503050406030204" pitchFamily="18" charset="0"/>
                                  </a:rPr>
                                </m:ctrlPr>
                              </m:sSupPr>
                              <m:e>
                                <m:r>
                                  <a:rPr lang="en-US" b="1" i="1">
                                    <a:latin typeface="Cambria Math" panose="02040503050406030204" pitchFamily="18" charset="0"/>
                                  </a:rPr>
                                  <m:t>𝒆</m:t>
                                </m:r>
                              </m:e>
                              <m:sup>
                                <m:r>
                                  <a:rPr lang="en-US" b="1" i="1">
                                    <a:latin typeface="Cambria Math" panose="02040503050406030204" pitchFamily="18" charset="0"/>
                                  </a:rPr>
                                  <m:t>−</m:t>
                                </m:r>
                              </m:sup>
                            </m:sSup>
                          </m:e>
                        </m:sPre>
                      </m:e>
                    </m:sPre>
                  </m:oMath>
                </a14:m>
                <a:r>
                  <a:rPr lang="en-US" dirty="0"/>
                  <a:t> (PRC 106, L061601, 2022)</a:t>
                </a:r>
              </a:p>
            </p:txBody>
          </p:sp>
        </mc:Choice>
        <mc:Fallback>
          <p:sp>
            <p:nvSpPr>
              <p:cNvPr id="9" name="TextBox 8">
                <a:extLst>
                  <a:ext uri="{FF2B5EF4-FFF2-40B4-BE49-F238E27FC236}">
                    <a16:creationId xmlns:a16="http://schemas.microsoft.com/office/drawing/2014/main" id="{EA79DF9F-2438-D4F5-F201-C3125C31E573}"/>
                  </a:ext>
                </a:extLst>
              </p:cNvPr>
              <p:cNvSpPr txBox="1">
                <a:spLocks noRot="1" noChangeAspect="1" noMove="1" noResize="1" noEditPoints="1" noAdjustHandles="1" noChangeArrowheads="1" noChangeShapeType="1" noTextEdit="1"/>
              </p:cNvSpPr>
              <p:nvPr/>
            </p:nvSpPr>
            <p:spPr>
              <a:xfrm>
                <a:off x="457200" y="4636997"/>
                <a:ext cx="11430000" cy="1051378"/>
              </a:xfrm>
              <a:prstGeom prst="rect">
                <a:avLst/>
              </a:prstGeom>
              <a:blipFill>
                <a:blip r:embed="rId4"/>
                <a:stretch>
                  <a:fillRect t="-1163" b="-7558"/>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D8D7621E-1D10-0E0E-E4C1-595D4CF10CE8}"/>
              </a:ext>
            </a:extLst>
          </p:cNvPr>
          <p:cNvPicPr>
            <a:picLocks noChangeAspect="1"/>
          </p:cNvPicPr>
          <p:nvPr/>
        </p:nvPicPr>
        <p:blipFill>
          <a:blip r:embed="rId5"/>
          <a:stretch>
            <a:fillRect/>
          </a:stretch>
        </p:blipFill>
        <p:spPr>
          <a:xfrm>
            <a:off x="304800" y="1379944"/>
            <a:ext cx="5257800" cy="3001532"/>
          </a:xfrm>
          <a:prstGeom prst="rect">
            <a:avLst/>
          </a:prstGeom>
        </p:spPr>
      </p:pic>
      <p:pic>
        <p:nvPicPr>
          <p:cNvPr id="13" name="Picture 12" descr="A graph of a function&#10;&#10;Description automatically generated with medium confidence">
            <a:extLst>
              <a:ext uri="{FF2B5EF4-FFF2-40B4-BE49-F238E27FC236}">
                <a16:creationId xmlns:a16="http://schemas.microsoft.com/office/drawing/2014/main" id="{97B9153B-8022-856F-104B-23D6F145E03E}"/>
              </a:ext>
            </a:extLst>
          </p:cNvPr>
          <p:cNvPicPr>
            <a:picLocks noChangeAspect="1"/>
          </p:cNvPicPr>
          <p:nvPr/>
        </p:nvPicPr>
        <p:blipFill>
          <a:blip r:embed="rId6"/>
          <a:stretch>
            <a:fillRect/>
          </a:stretch>
        </p:blipFill>
        <p:spPr>
          <a:xfrm>
            <a:off x="9179397" y="1416194"/>
            <a:ext cx="2857328" cy="3014059"/>
          </a:xfrm>
          <a:prstGeom prst="rect">
            <a:avLst/>
          </a:prstGeom>
        </p:spPr>
      </p:pic>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8B411E60-7718-D835-FA4A-C9AF96D5B72A}"/>
                  </a:ext>
                </a:extLst>
              </p:cNvPr>
              <p:cNvSpPr txBox="1"/>
              <p:nvPr/>
            </p:nvSpPr>
            <p:spPr>
              <a:xfrm>
                <a:off x="9847725" y="4424698"/>
                <a:ext cx="2209799" cy="369332"/>
              </a:xfrm>
              <a:prstGeom prst="rect">
                <a:avLst/>
              </a:prstGeom>
              <a:noFill/>
            </p:spPr>
            <p:txBody>
              <a:bodyPr wrap="square" rtlCol="0">
                <a:spAutoFit/>
              </a:bodyPr>
              <a:lstStyle/>
              <a:p>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𝜃</m:t>
                        </m:r>
                      </m:e>
                      <m:sub>
                        <m:r>
                          <a:rPr lang="en-US" b="0" i="1" smtClean="0">
                            <a:solidFill>
                              <a:srgbClr val="FF0000"/>
                            </a:solidFill>
                            <a:latin typeface="Cambria Math" panose="02040503050406030204" pitchFamily="18" charset="0"/>
                          </a:rPr>
                          <m:t>+ −</m:t>
                        </m:r>
                      </m:sub>
                    </m:sSub>
                  </m:oMath>
                </a14:m>
                <a:r>
                  <a:rPr lang="en-US" dirty="0">
                    <a:solidFill>
                      <a:srgbClr val="FF0000"/>
                    </a:solidFill>
                  </a:rPr>
                  <a:t> in my notation</a:t>
                </a:r>
              </a:p>
            </p:txBody>
          </p:sp>
        </mc:Choice>
        <mc:Fallback>
          <p:sp>
            <p:nvSpPr>
              <p:cNvPr id="8" name="TextBox 7">
                <a:extLst>
                  <a:ext uri="{FF2B5EF4-FFF2-40B4-BE49-F238E27FC236}">
                    <a16:creationId xmlns:a16="http://schemas.microsoft.com/office/drawing/2014/main" id="{8B411E60-7718-D835-FA4A-C9AF96D5B72A}"/>
                  </a:ext>
                </a:extLst>
              </p:cNvPr>
              <p:cNvSpPr txBox="1">
                <a:spLocks noRot="1" noChangeAspect="1" noMove="1" noResize="1" noEditPoints="1" noAdjustHandles="1" noChangeArrowheads="1" noChangeShapeType="1" noTextEdit="1"/>
              </p:cNvSpPr>
              <p:nvPr/>
            </p:nvSpPr>
            <p:spPr>
              <a:xfrm>
                <a:off x="9847725" y="4424698"/>
                <a:ext cx="2209799" cy="369332"/>
              </a:xfrm>
              <a:prstGeom prst="rect">
                <a:avLst/>
              </a:prstGeom>
              <a:blipFill>
                <a:blip r:embed="rId7"/>
                <a:stretch>
                  <a:fillRect t="-10000" b="-26667"/>
                </a:stretch>
              </a:blipFill>
            </p:spPr>
            <p:txBody>
              <a:bodyPr/>
              <a:lstStyle/>
              <a:p>
                <a:r>
                  <a:rPr lang="en-US">
                    <a:noFill/>
                  </a:rPr>
                  <a:t> </a:t>
                </a:r>
              </a:p>
            </p:txBody>
          </p:sp>
        </mc:Fallback>
      </mc:AlternateContent>
    </p:spTree>
    <p:extLst>
      <p:ext uri="{BB962C8B-B14F-4D97-AF65-F5344CB8AC3E}">
        <p14:creationId xmlns:p14="http://schemas.microsoft.com/office/powerpoint/2010/main" val="391627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B292AFF-2FF3-05CA-939F-E3D74EC9FA54}"/>
              </a:ext>
            </a:extLst>
          </p:cNvPr>
          <p:cNvSpPr>
            <a:spLocks noGrp="1"/>
          </p:cNvSpPr>
          <p:nvPr>
            <p:ph idx="1"/>
          </p:nvPr>
        </p:nvSpPr>
        <p:spPr/>
        <p:txBody>
          <a:bodyPr/>
          <a:lstStyle/>
          <a:p>
            <a:r>
              <a:rPr lang="en-US" sz="2000" dirty="0"/>
              <a:t>The models used in experimental analysis: </a:t>
            </a:r>
            <a:r>
              <a:rPr lang="nb-NO" sz="2000" dirty="0"/>
              <a:t>M. E. Rose [PR 76, 678 (1949)] without inferences</a:t>
            </a:r>
            <a:endParaRPr lang="en-US" sz="2000" dirty="0"/>
          </a:p>
          <a:p>
            <a:r>
              <a:rPr lang="en-US" sz="2000" dirty="0"/>
              <a:t>Details about our model are in X.Z. and G. A. Miller, </a:t>
            </a:r>
            <a:r>
              <a:rPr lang="en-US" sz="2000" dirty="0" err="1"/>
              <a:t>Phys.Lett.B</a:t>
            </a:r>
            <a:r>
              <a:rPr lang="en-US" sz="2000" dirty="0"/>
              <a:t> 773 (2017) 159-165 [</a:t>
            </a:r>
            <a:r>
              <a:rPr lang="en-US" sz="2000" b="0" i="0" u="none" strike="noStrike" dirty="0">
                <a:solidFill>
                  <a:srgbClr val="003A8C"/>
                </a:solidFill>
                <a:effectLst/>
                <a:latin typeface="-apple-system"/>
                <a:hlinkClick r:id="rId2"/>
              </a:rPr>
              <a:t>1703.04588</a:t>
            </a:r>
            <a:r>
              <a:rPr lang="en-US" sz="2000" dirty="0"/>
              <a:t>]</a:t>
            </a:r>
          </a:p>
          <a:p>
            <a:r>
              <a:rPr lang="en-US" sz="2000" dirty="0"/>
              <a:t>It is about EM multipole (E1, M1, and/or E2) </a:t>
            </a:r>
            <a:r>
              <a:rPr lang="en-US" sz="2000" dirty="0">
                <a:solidFill>
                  <a:srgbClr val="FF0000"/>
                </a:solidFill>
              </a:rPr>
              <a:t>interferences</a:t>
            </a:r>
            <a:r>
              <a:rPr lang="en-US" sz="2000" dirty="0"/>
              <a:t> and potential </a:t>
            </a:r>
            <a:r>
              <a:rPr lang="en-US" sz="2000" dirty="0">
                <a:solidFill>
                  <a:srgbClr val="FF0000"/>
                </a:solidFill>
              </a:rPr>
              <a:t>multipole form factor</a:t>
            </a:r>
            <a:endParaRPr lang="en-US" sz="2000" dirty="0"/>
          </a:p>
          <a:p>
            <a:r>
              <a:rPr lang="en-US" sz="2000" dirty="0"/>
              <a:t>The model was tuned to existing photon data (showing anisotropy)</a:t>
            </a:r>
          </a:p>
          <a:p>
            <a:endParaRPr lang="en-US" sz="2000" dirty="0">
              <a:solidFill>
                <a:srgbClr val="FF0000"/>
              </a:solidFill>
            </a:endParaRPr>
          </a:p>
          <a:p>
            <a:endParaRPr lang="en-US" sz="2000" dirty="0">
              <a:solidFill>
                <a:srgbClr val="FF0000"/>
              </a:solidFill>
            </a:endParaRPr>
          </a:p>
          <a:p>
            <a:endParaRPr lang="en-US" sz="2000" dirty="0">
              <a:solidFill>
                <a:srgbClr val="FF0000"/>
              </a:solidFill>
            </a:endParaRPr>
          </a:p>
          <a:p>
            <a:endParaRPr lang="en-US" sz="2000" dirty="0"/>
          </a:p>
          <a:p>
            <a:endParaRPr lang="en-US" sz="2000" dirty="0"/>
          </a:p>
          <a:p>
            <a:endParaRPr lang="en-US" dirty="0"/>
          </a:p>
        </p:txBody>
      </p:sp>
      <p:sp>
        <p:nvSpPr>
          <p:cNvPr id="3" name="Title 2">
            <a:extLst>
              <a:ext uri="{FF2B5EF4-FFF2-40B4-BE49-F238E27FC236}">
                <a16:creationId xmlns:a16="http://schemas.microsoft.com/office/drawing/2014/main" id="{428CA3E8-9DEF-1415-89E7-643D5C88A381}"/>
              </a:ext>
            </a:extLst>
          </p:cNvPr>
          <p:cNvSpPr>
            <a:spLocks noGrp="1"/>
          </p:cNvSpPr>
          <p:nvPr>
            <p:ph type="title"/>
          </p:nvPr>
        </p:nvSpPr>
        <p:spPr/>
        <p:txBody>
          <a:bodyPr/>
          <a:lstStyle/>
          <a:p>
            <a:r>
              <a:rPr lang="en-US" dirty="0"/>
              <a:t>Can nuclear physics explain?</a:t>
            </a:r>
          </a:p>
        </p:txBody>
      </p:sp>
      <p:sp>
        <p:nvSpPr>
          <p:cNvPr id="4" name="Footer Placeholder 3">
            <a:extLst>
              <a:ext uri="{FF2B5EF4-FFF2-40B4-BE49-F238E27FC236}">
                <a16:creationId xmlns:a16="http://schemas.microsoft.com/office/drawing/2014/main" id="{F50A33C3-DADE-EEE3-D811-A6224955216D}"/>
              </a:ext>
            </a:extLst>
          </p:cNvPr>
          <p:cNvSpPr>
            <a:spLocks noGrp="1"/>
          </p:cNvSpPr>
          <p:nvPr>
            <p:ph type="ftr" sz="quarter" idx="10"/>
          </p:nvPr>
        </p:nvSpPr>
        <p:spPr/>
        <p:txBody>
          <a:bodyPr/>
          <a:lstStyle/>
          <a:p>
            <a:pPr>
              <a:defRPr/>
            </a:pPr>
            <a:r>
              <a:rPr lang="en-US"/>
              <a:t>Xilin Zhang, 20 Oct. 2023</a:t>
            </a:r>
            <a:endParaRPr lang="en-US" dirty="0"/>
          </a:p>
        </p:txBody>
      </p:sp>
      <p:sp>
        <p:nvSpPr>
          <p:cNvPr id="5" name="Slide Number Placeholder 4">
            <a:extLst>
              <a:ext uri="{FF2B5EF4-FFF2-40B4-BE49-F238E27FC236}">
                <a16:creationId xmlns:a16="http://schemas.microsoft.com/office/drawing/2014/main" id="{A849C171-F6C2-8EA9-E297-099DC940F745}"/>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7</a:t>
            </a:fld>
            <a:endParaRPr lang="en-US" dirty="0"/>
          </a:p>
        </p:txBody>
      </p:sp>
      <p:pic>
        <p:nvPicPr>
          <p:cNvPr id="21" name="Picture 20">
            <a:extLst>
              <a:ext uri="{FF2B5EF4-FFF2-40B4-BE49-F238E27FC236}">
                <a16:creationId xmlns:a16="http://schemas.microsoft.com/office/drawing/2014/main" id="{F7E6A0D8-DF9A-3FE8-9666-5A484990CB7F}"/>
              </a:ext>
            </a:extLst>
          </p:cNvPr>
          <p:cNvPicPr>
            <a:picLocks noChangeAspect="1"/>
          </p:cNvPicPr>
          <p:nvPr/>
        </p:nvPicPr>
        <p:blipFill>
          <a:blip r:embed="rId3"/>
          <a:stretch>
            <a:fillRect/>
          </a:stretch>
        </p:blipFill>
        <p:spPr>
          <a:xfrm>
            <a:off x="6166003" y="2875712"/>
            <a:ext cx="2861638" cy="2108757"/>
          </a:xfrm>
          <a:prstGeom prst="rect">
            <a:avLst/>
          </a:prstGeom>
        </p:spPr>
      </p:pic>
      <p:pic>
        <p:nvPicPr>
          <p:cNvPr id="22" name="Picture 21">
            <a:extLst>
              <a:ext uri="{FF2B5EF4-FFF2-40B4-BE49-F238E27FC236}">
                <a16:creationId xmlns:a16="http://schemas.microsoft.com/office/drawing/2014/main" id="{E6B922DA-03C7-67EC-7ECA-B91930A73C8F}"/>
              </a:ext>
            </a:extLst>
          </p:cNvPr>
          <p:cNvPicPr>
            <a:picLocks noChangeAspect="1"/>
          </p:cNvPicPr>
          <p:nvPr/>
        </p:nvPicPr>
        <p:blipFill>
          <a:blip r:embed="rId4"/>
          <a:stretch>
            <a:fillRect/>
          </a:stretch>
        </p:blipFill>
        <p:spPr>
          <a:xfrm>
            <a:off x="9151645" y="2875712"/>
            <a:ext cx="2981640" cy="1931223"/>
          </a:xfrm>
          <a:prstGeom prst="rect">
            <a:avLst/>
          </a:prstGeom>
        </p:spPr>
      </p:pic>
      <p:grpSp>
        <p:nvGrpSpPr>
          <p:cNvPr id="6" name="Group 5">
            <a:extLst>
              <a:ext uri="{FF2B5EF4-FFF2-40B4-BE49-F238E27FC236}">
                <a16:creationId xmlns:a16="http://schemas.microsoft.com/office/drawing/2014/main" id="{521611D4-AE8C-AE2A-B27A-EDA500676E80}"/>
              </a:ext>
            </a:extLst>
          </p:cNvPr>
          <p:cNvGrpSpPr/>
          <p:nvPr/>
        </p:nvGrpSpPr>
        <p:grpSpPr>
          <a:xfrm>
            <a:off x="159628" y="2766364"/>
            <a:ext cx="2482233" cy="2872435"/>
            <a:chOff x="220312" y="1128790"/>
            <a:chExt cx="4246789" cy="4968285"/>
          </a:xfrm>
        </p:grpSpPr>
        <p:pic>
          <p:nvPicPr>
            <p:cNvPr id="7" name="Picture 6">
              <a:extLst>
                <a:ext uri="{FF2B5EF4-FFF2-40B4-BE49-F238E27FC236}">
                  <a16:creationId xmlns:a16="http://schemas.microsoft.com/office/drawing/2014/main" id="{4BE3D378-8C1C-EA95-5772-ABB478D72C6A}"/>
                </a:ext>
              </a:extLst>
            </p:cNvPr>
            <p:cNvPicPr>
              <a:picLocks noChangeAspect="1"/>
            </p:cNvPicPr>
            <p:nvPr/>
          </p:nvPicPr>
          <p:blipFill>
            <a:blip r:embed="rId5"/>
            <a:stretch>
              <a:fillRect/>
            </a:stretch>
          </p:blipFill>
          <p:spPr>
            <a:xfrm>
              <a:off x="220312" y="1128790"/>
              <a:ext cx="4246789" cy="4968285"/>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FAE03055-F2D0-1C04-2676-1AD8C322867D}"/>
                    </a:ext>
                  </a:extLst>
                </p:cNvPr>
                <p:cNvSpPr/>
                <p:nvPr/>
              </p:nvSpPr>
              <p:spPr>
                <a:xfrm rot="16049232">
                  <a:off x="1331911" y="4006574"/>
                  <a:ext cx="322519" cy="5501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p>
                        <m:sSupPr>
                          <m:ctrlPr>
                            <a:rPr lang="en-US" sz="1600" b="1" i="1" smtClean="0">
                              <a:solidFill>
                                <a:schemeClr val="tx1"/>
                              </a:solidFill>
                              <a:latin typeface="Cambria Math" panose="02040503050406030204" pitchFamily="18" charset="0"/>
                            </a:rPr>
                          </m:ctrlPr>
                        </m:sSupPr>
                        <m:e>
                          <m:r>
                            <a:rPr lang="en-US" sz="1600" b="1" i="1" smtClean="0">
                              <a:solidFill>
                                <a:schemeClr val="tx1"/>
                              </a:solidFill>
                              <a:latin typeface="Cambria Math" panose="02040503050406030204" pitchFamily="18" charset="0"/>
                            </a:rPr>
                            <m:t>𝜸</m:t>
                          </m:r>
                        </m:e>
                        <m:sup>
                          <m:r>
                            <a:rPr lang="en-US" sz="1600" b="1" i="1" smtClean="0">
                              <a:solidFill>
                                <a:schemeClr val="tx1"/>
                              </a:solidFill>
                              <a:latin typeface="Cambria Math" panose="02040503050406030204" pitchFamily="18" charset="0"/>
                            </a:rPr>
                            <m:t>∗</m:t>
                          </m:r>
                        </m:sup>
                      </m:sSup>
                    </m:oMath>
                  </a14:m>
                  <a:r>
                    <a:rPr lang="en-US" dirty="0"/>
                    <a:t> </a:t>
                  </a:r>
                </a:p>
              </p:txBody>
            </p:sp>
          </mc:Choice>
          <mc:Fallback xmlns="">
            <p:sp>
              <p:nvSpPr>
                <p:cNvPr id="5" name="Rectangle 4">
                  <a:extLst>
                    <a:ext uri="{FF2B5EF4-FFF2-40B4-BE49-F238E27FC236}">
                      <a16:creationId xmlns:a16="http://schemas.microsoft.com/office/drawing/2014/main" id="{493A87C4-6D82-494A-8F85-6BE05A0D958F}"/>
                    </a:ext>
                  </a:extLst>
                </p:cNvPr>
                <p:cNvSpPr>
                  <a:spLocks noRot="1" noChangeAspect="1" noMove="1" noResize="1" noEditPoints="1" noAdjustHandles="1" noChangeArrowheads="1" noChangeShapeType="1" noTextEdit="1"/>
                </p:cNvSpPr>
                <p:nvPr/>
              </p:nvSpPr>
              <p:spPr>
                <a:xfrm rot="16049232">
                  <a:off x="1331911" y="4006574"/>
                  <a:ext cx="322519" cy="550166"/>
                </a:xfrm>
                <a:prstGeom prst="rect">
                  <a:avLst/>
                </a:prstGeom>
                <a:blipFill>
                  <a:blip r:embed="rId7"/>
                  <a:stretch>
                    <a:fillRect/>
                  </a:stretch>
                </a:blipFill>
                <a:ln>
                  <a:solidFill>
                    <a:schemeClr val="bg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5ECA85BC-8FBE-C089-D7CB-E03165230BC4}"/>
                    </a:ext>
                  </a:extLst>
                </p:cNvPr>
                <p:cNvSpPr/>
                <p:nvPr/>
              </p:nvSpPr>
              <p:spPr>
                <a:xfrm rot="16049232">
                  <a:off x="2182446" y="4006574"/>
                  <a:ext cx="322519" cy="5501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sSup>
                        <m:sSupPr>
                          <m:ctrlPr>
                            <a:rPr lang="en-US" sz="1600" b="1" i="1" smtClean="0">
                              <a:solidFill>
                                <a:schemeClr val="tx1"/>
                              </a:solidFill>
                              <a:latin typeface="Cambria Math" panose="02040503050406030204" pitchFamily="18" charset="0"/>
                            </a:rPr>
                          </m:ctrlPr>
                        </m:sSupPr>
                        <m:e>
                          <m:r>
                            <a:rPr lang="en-US" sz="1600" b="1" i="1" smtClean="0">
                              <a:solidFill>
                                <a:schemeClr val="tx1"/>
                              </a:solidFill>
                              <a:latin typeface="Cambria Math" panose="02040503050406030204" pitchFamily="18" charset="0"/>
                            </a:rPr>
                            <m:t>𝜸</m:t>
                          </m:r>
                        </m:e>
                        <m:sup>
                          <m:r>
                            <a:rPr lang="en-US" sz="1600" b="1" i="1" smtClean="0">
                              <a:solidFill>
                                <a:schemeClr val="tx1"/>
                              </a:solidFill>
                              <a:latin typeface="Cambria Math" panose="02040503050406030204" pitchFamily="18" charset="0"/>
                            </a:rPr>
                            <m:t>∗</m:t>
                          </m:r>
                        </m:sup>
                      </m:sSup>
                    </m:oMath>
                  </a14:m>
                  <a:r>
                    <a:rPr lang="en-US" dirty="0"/>
                    <a:t> </a:t>
                  </a:r>
                </a:p>
              </p:txBody>
            </p:sp>
          </mc:Choice>
          <mc:Fallback xmlns="">
            <p:sp>
              <p:nvSpPr>
                <p:cNvPr id="24" name="Rectangle 23">
                  <a:extLst>
                    <a:ext uri="{FF2B5EF4-FFF2-40B4-BE49-F238E27FC236}">
                      <a16:creationId xmlns:a16="http://schemas.microsoft.com/office/drawing/2014/main" id="{A381F7A3-E815-47C1-AFEB-189C7CB504C0}"/>
                    </a:ext>
                  </a:extLst>
                </p:cNvPr>
                <p:cNvSpPr>
                  <a:spLocks noRot="1" noChangeAspect="1" noMove="1" noResize="1" noEditPoints="1" noAdjustHandles="1" noChangeArrowheads="1" noChangeShapeType="1" noTextEdit="1"/>
                </p:cNvSpPr>
                <p:nvPr/>
              </p:nvSpPr>
              <p:spPr>
                <a:xfrm rot="16049232">
                  <a:off x="2182446" y="4006574"/>
                  <a:ext cx="322519" cy="550166"/>
                </a:xfrm>
                <a:prstGeom prst="rect">
                  <a:avLst/>
                </a:prstGeom>
                <a:blipFill>
                  <a:blip r:embed="rId8"/>
                  <a:stretch>
                    <a:fillRect/>
                  </a:stretch>
                </a:blipFill>
                <a:ln>
                  <a:solidFill>
                    <a:schemeClr val="bg1"/>
                  </a:solidFill>
                </a:ln>
              </p:spPr>
              <p:txBody>
                <a:bodyPr/>
                <a:lstStyle/>
                <a:p>
                  <a:r>
                    <a:rPr lang="en-US">
                      <a:noFill/>
                    </a:rPr>
                    <a:t> </a:t>
                  </a:r>
                </a:p>
              </p:txBody>
            </p:sp>
          </mc:Fallback>
        </mc:AlternateContent>
      </p:grpSp>
      <p:pic>
        <p:nvPicPr>
          <p:cNvPr id="28" name="Picture 27">
            <a:extLst>
              <a:ext uri="{FF2B5EF4-FFF2-40B4-BE49-F238E27FC236}">
                <a16:creationId xmlns:a16="http://schemas.microsoft.com/office/drawing/2014/main" id="{AA47A7F6-3086-C0E7-4FFB-44671C16DB6C}"/>
              </a:ext>
            </a:extLst>
          </p:cNvPr>
          <p:cNvPicPr>
            <a:picLocks noChangeAspect="1"/>
          </p:cNvPicPr>
          <p:nvPr/>
        </p:nvPicPr>
        <p:blipFill>
          <a:blip r:embed="rId9"/>
          <a:stretch>
            <a:fillRect/>
          </a:stretch>
        </p:blipFill>
        <p:spPr>
          <a:xfrm>
            <a:off x="7990654" y="2215067"/>
            <a:ext cx="3876675" cy="390525"/>
          </a:xfrm>
          <a:prstGeom prst="rect">
            <a:avLst/>
          </a:prstGeom>
        </p:spPr>
      </p:pic>
      <mc:AlternateContent xmlns:mc="http://schemas.openxmlformats.org/markup-compatibility/2006">
        <mc:Choice xmlns:a14="http://schemas.microsoft.com/office/drawing/2010/main" Requires="a14">
          <p:sp>
            <p:nvSpPr>
              <p:cNvPr id="29" name="TextBox 28">
                <a:extLst>
                  <a:ext uri="{FF2B5EF4-FFF2-40B4-BE49-F238E27FC236}">
                    <a16:creationId xmlns:a16="http://schemas.microsoft.com/office/drawing/2014/main" id="{875EC425-117F-B182-B83B-16A79C04711C}"/>
                  </a:ext>
                </a:extLst>
              </p:cNvPr>
              <p:cNvSpPr txBox="1"/>
              <p:nvPr/>
            </p:nvSpPr>
            <p:spPr>
              <a:xfrm>
                <a:off x="6301208" y="5077055"/>
                <a:ext cx="5437573"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a:t>More complex </a:t>
                </a:r>
                <a14:m>
                  <m:oMath xmlns:m="http://schemas.openxmlformats.org/officeDocument/2006/math">
                    <m:r>
                      <a:rPr lang="en-US" sz="1600" i="1">
                        <a:latin typeface="Cambria Math" panose="02040503050406030204" pitchFamily="18" charset="0"/>
                      </a:rPr>
                      <m:t>𝜃</m:t>
                    </m:r>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𝜙</m:t>
                        </m:r>
                      </m:e>
                      <m:sub>
                        <m:r>
                          <a:rPr lang="en-US" sz="1600" i="1">
                            <a:latin typeface="Cambria Math" panose="02040503050406030204" pitchFamily="18" charset="0"/>
                          </a:rPr>
                          <m:t> </m:t>
                        </m:r>
                      </m:sub>
                    </m:sSub>
                    <m:r>
                      <a:rPr lang="en-US" sz="1600" i="1">
                        <a:latin typeface="Cambria Math" panose="02040503050406030204" pitchFamily="18" charset="0"/>
                      </a:rPr>
                      <m:t> </m:t>
                    </m:r>
                  </m:oMath>
                </a14:m>
                <a:r>
                  <a:rPr lang="en-US" sz="1600" dirty="0"/>
                  <a:t>dependence for </a:t>
                </a:r>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𝑒</m:t>
                        </m:r>
                      </m:e>
                      <m:sup>
                        <m:r>
                          <a:rPr lang="en-US" sz="1600" b="0" i="1" smtClean="0">
                            <a:latin typeface="Cambria Math" panose="02040503050406030204" pitchFamily="18" charset="0"/>
                          </a:rPr>
                          <m:t>+</m:t>
                        </m:r>
                      </m:sup>
                    </m:sSup>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𝑒</m:t>
                        </m:r>
                      </m:e>
                      <m:sup>
                        <m:r>
                          <a:rPr lang="en-US" sz="1600" b="0" i="1" smtClean="0">
                            <a:latin typeface="Cambria Math" panose="02040503050406030204" pitchFamily="18" charset="0"/>
                          </a:rPr>
                          <m:t>−</m:t>
                        </m:r>
                      </m:sup>
                    </m:sSup>
                  </m:oMath>
                </a14:m>
                <a:r>
                  <a:rPr lang="en-US" sz="1600" dirty="0"/>
                  <a:t> production</a:t>
                </a:r>
              </a:p>
              <a:p>
                <a:pPr marL="285750" indent="-285750">
                  <a:buFont typeface="Arial" panose="020B0604020202020204" pitchFamily="34" charset="0"/>
                  <a:buChar char="•"/>
                </a:pPr>
                <a:r>
                  <a:rPr lang="en-US" sz="1600" dirty="0"/>
                  <a:t>This model is used in the simulations of </a:t>
                </a:r>
                <a:r>
                  <a:rPr lang="en-US" sz="1600" dirty="0" err="1"/>
                  <a:t>MEGII’s</a:t>
                </a:r>
                <a:r>
                  <a:rPr lang="en-US" sz="1600" dirty="0"/>
                  <a:t> search for X17</a:t>
                </a:r>
              </a:p>
            </p:txBody>
          </p:sp>
        </mc:Choice>
        <mc:Fallback>
          <p:sp>
            <p:nvSpPr>
              <p:cNvPr id="29" name="TextBox 28">
                <a:extLst>
                  <a:ext uri="{FF2B5EF4-FFF2-40B4-BE49-F238E27FC236}">
                    <a16:creationId xmlns:a16="http://schemas.microsoft.com/office/drawing/2014/main" id="{875EC425-117F-B182-B83B-16A79C04711C}"/>
                  </a:ext>
                </a:extLst>
              </p:cNvPr>
              <p:cNvSpPr txBox="1">
                <a:spLocks noRot="1" noChangeAspect="1" noMove="1" noResize="1" noEditPoints="1" noAdjustHandles="1" noChangeArrowheads="1" noChangeShapeType="1" noTextEdit="1"/>
              </p:cNvSpPr>
              <p:nvPr/>
            </p:nvSpPr>
            <p:spPr>
              <a:xfrm>
                <a:off x="6301208" y="5077055"/>
                <a:ext cx="5437573" cy="830997"/>
              </a:xfrm>
              <a:prstGeom prst="rect">
                <a:avLst/>
              </a:prstGeom>
              <a:blipFill>
                <a:blip r:embed="rId10"/>
                <a:stretch>
                  <a:fillRect l="-448" t="-2206" b="-8824"/>
                </a:stretch>
              </a:blipFill>
            </p:spPr>
            <p:txBody>
              <a:bodyPr/>
              <a:lstStyle/>
              <a:p>
                <a:r>
                  <a:rPr lang="en-US">
                    <a:noFill/>
                  </a:rPr>
                  <a:t> </a:t>
                </a:r>
              </a:p>
            </p:txBody>
          </p:sp>
        </mc:Fallback>
      </mc:AlternateContent>
      <p:grpSp>
        <p:nvGrpSpPr>
          <p:cNvPr id="12" name="Group 11">
            <a:extLst>
              <a:ext uri="{FF2B5EF4-FFF2-40B4-BE49-F238E27FC236}">
                <a16:creationId xmlns:a16="http://schemas.microsoft.com/office/drawing/2014/main" id="{3114F58E-A505-42F4-B0D4-A520E0BAF056}"/>
              </a:ext>
            </a:extLst>
          </p:cNvPr>
          <p:cNvGrpSpPr/>
          <p:nvPr/>
        </p:nvGrpSpPr>
        <p:grpSpPr>
          <a:xfrm>
            <a:off x="2542840" y="4489014"/>
            <a:ext cx="3167969" cy="1240084"/>
            <a:chOff x="2453700" y="4689400"/>
            <a:chExt cx="3167969" cy="1240084"/>
          </a:xfrm>
        </p:grpSpPr>
        <p:pic>
          <p:nvPicPr>
            <p:cNvPr id="10" name="Picture 9">
              <a:extLst>
                <a:ext uri="{FF2B5EF4-FFF2-40B4-BE49-F238E27FC236}">
                  <a16:creationId xmlns:a16="http://schemas.microsoft.com/office/drawing/2014/main" id="{E66262B3-2EEC-D69D-49C9-AA5871F90432}"/>
                </a:ext>
              </a:extLst>
            </p:cNvPr>
            <p:cNvPicPr>
              <a:picLocks noChangeAspect="1"/>
            </p:cNvPicPr>
            <p:nvPr/>
          </p:nvPicPr>
          <p:blipFill>
            <a:blip r:embed="rId11"/>
            <a:stretch>
              <a:fillRect/>
            </a:stretch>
          </p:blipFill>
          <p:spPr>
            <a:xfrm>
              <a:off x="4366252" y="4689400"/>
              <a:ext cx="1255417" cy="1240084"/>
            </a:xfrm>
            <a:prstGeom prst="rect">
              <a:avLst/>
            </a:prstGeom>
          </p:spPr>
        </p:pic>
        <p:pic>
          <p:nvPicPr>
            <p:cNvPr id="11" name="Picture 10">
              <a:extLst>
                <a:ext uri="{FF2B5EF4-FFF2-40B4-BE49-F238E27FC236}">
                  <a16:creationId xmlns:a16="http://schemas.microsoft.com/office/drawing/2014/main" id="{97324B54-9B5F-BB6D-0BBA-F21DC611EF30}"/>
                </a:ext>
              </a:extLst>
            </p:cNvPr>
            <p:cNvPicPr>
              <a:picLocks noChangeAspect="1"/>
            </p:cNvPicPr>
            <p:nvPr/>
          </p:nvPicPr>
          <p:blipFill>
            <a:blip r:embed="rId12"/>
            <a:stretch>
              <a:fillRect/>
            </a:stretch>
          </p:blipFill>
          <p:spPr>
            <a:xfrm>
              <a:off x="2453700" y="4737526"/>
              <a:ext cx="1613146" cy="1077218"/>
            </a:xfrm>
            <a:prstGeom prst="rect">
              <a:avLst/>
            </a:prstGeom>
          </p:spPr>
        </p:pic>
      </p:grpSp>
      <p:sp>
        <p:nvSpPr>
          <p:cNvPr id="13" name="TextBox 12">
            <a:extLst>
              <a:ext uri="{FF2B5EF4-FFF2-40B4-BE49-F238E27FC236}">
                <a16:creationId xmlns:a16="http://schemas.microsoft.com/office/drawing/2014/main" id="{FF05ABDC-46C0-F588-C3AD-57E2ADA41BDD}"/>
              </a:ext>
            </a:extLst>
          </p:cNvPr>
          <p:cNvSpPr txBox="1"/>
          <p:nvPr/>
        </p:nvSpPr>
        <p:spPr>
          <a:xfrm>
            <a:off x="3175880" y="4198584"/>
            <a:ext cx="533400" cy="369332"/>
          </a:xfrm>
          <a:prstGeom prst="rect">
            <a:avLst/>
          </a:prstGeom>
          <a:noFill/>
        </p:spPr>
        <p:txBody>
          <a:bodyPr wrap="square" rtlCol="0">
            <a:spAutoFit/>
          </a:bodyPr>
          <a:lstStyle/>
          <a:p>
            <a:r>
              <a:rPr lang="en-US" dirty="0"/>
              <a:t>M1</a:t>
            </a:r>
          </a:p>
        </p:txBody>
      </p:sp>
      <p:sp>
        <p:nvSpPr>
          <p:cNvPr id="14" name="TextBox 13">
            <a:extLst>
              <a:ext uri="{FF2B5EF4-FFF2-40B4-BE49-F238E27FC236}">
                <a16:creationId xmlns:a16="http://schemas.microsoft.com/office/drawing/2014/main" id="{8F6354E1-A0CB-3F4C-0AA8-ABF15D2C90E5}"/>
              </a:ext>
            </a:extLst>
          </p:cNvPr>
          <p:cNvSpPr txBox="1"/>
          <p:nvPr/>
        </p:nvSpPr>
        <p:spPr>
          <a:xfrm>
            <a:off x="4980538" y="4135806"/>
            <a:ext cx="533400" cy="369332"/>
          </a:xfrm>
          <a:prstGeom prst="rect">
            <a:avLst/>
          </a:prstGeom>
          <a:noFill/>
        </p:spPr>
        <p:txBody>
          <a:bodyPr wrap="square" rtlCol="0">
            <a:spAutoFit/>
          </a:bodyPr>
          <a:lstStyle/>
          <a:p>
            <a:r>
              <a:rPr lang="en-US" dirty="0"/>
              <a:t>E1</a:t>
            </a:r>
          </a:p>
        </p:txBody>
      </p:sp>
      <p:pic>
        <p:nvPicPr>
          <p:cNvPr id="15" name="Picture 14">
            <a:extLst>
              <a:ext uri="{FF2B5EF4-FFF2-40B4-BE49-F238E27FC236}">
                <a16:creationId xmlns:a16="http://schemas.microsoft.com/office/drawing/2014/main" id="{382A36AA-CEFA-622B-F4A8-C7B52EAD8CA1}"/>
              </a:ext>
            </a:extLst>
          </p:cNvPr>
          <p:cNvPicPr>
            <a:picLocks noChangeAspect="1"/>
          </p:cNvPicPr>
          <p:nvPr/>
        </p:nvPicPr>
        <p:blipFill>
          <a:blip r:embed="rId13"/>
          <a:stretch>
            <a:fillRect/>
          </a:stretch>
        </p:blipFill>
        <p:spPr>
          <a:xfrm>
            <a:off x="2718488" y="2794587"/>
            <a:ext cx="3355068" cy="1312287"/>
          </a:xfrm>
          <a:prstGeom prst="rect">
            <a:avLst/>
          </a:prstGeom>
        </p:spPr>
      </p:pic>
    </p:spTree>
    <p:extLst>
      <p:ext uri="{BB962C8B-B14F-4D97-AF65-F5344CB8AC3E}">
        <p14:creationId xmlns:p14="http://schemas.microsoft.com/office/powerpoint/2010/main" val="394918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4DF851-C84A-711F-EB60-4004F2A8A8F2}"/>
              </a:ext>
            </a:extLst>
          </p:cNvPr>
          <p:cNvPicPr>
            <a:picLocks noChangeAspect="1"/>
          </p:cNvPicPr>
          <p:nvPr/>
        </p:nvPicPr>
        <p:blipFill>
          <a:blip r:embed="rId2"/>
          <a:stretch>
            <a:fillRect/>
          </a:stretch>
        </p:blipFill>
        <p:spPr>
          <a:xfrm>
            <a:off x="8106672" y="1223502"/>
            <a:ext cx="4097165" cy="3487069"/>
          </a:xfrm>
          <a:prstGeom prst="rect">
            <a:avLst/>
          </a:prstGeom>
        </p:spPr>
      </p:pic>
      <p:sp>
        <p:nvSpPr>
          <p:cNvPr id="2" name="Content Placeholder 1">
            <a:extLst>
              <a:ext uri="{FF2B5EF4-FFF2-40B4-BE49-F238E27FC236}">
                <a16:creationId xmlns:a16="http://schemas.microsoft.com/office/drawing/2014/main" id="{573B1DA5-DF33-3CDF-F452-AE29A46C5AB6}"/>
              </a:ext>
            </a:extLst>
          </p:cNvPr>
          <p:cNvSpPr>
            <a:spLocks noGrp="1"/>
          </p:cNvSpPr>
          <p:nvPr>
            <p:ph idx="1"/>
          </p:nvPr>
        </p:nvSpPr>
        <p:spPr>
          <a:xfrm>
            <a:off x="101600" y="1077757"/>
            <a:ext cx="4318000" cy="4937460"/>
          </a:xfrm>
        </p:spPr>
        <p:txBody>
          <a:bodyPr/>
          <a:lstStyle/>
          <a:p>
            <a:r>
              <a:rPr lang="en-US" sz="1800" dirty="0"/>
              <a:t>Interference and anisotropy do NOT explain the anomaly; EM transition form factor can, but it is unphysical (requiring a large distance scale)</a:t>
            </a:r>
          </a:p>
          <a:p>
            <a:r>
              <a:rPr lang="en-US" sz="1800" dirty="0"/>
              <a:t>Other nuclear theory studies for the Be8 system don’t find SM explanations based on one-boson approximation. </a:t>
            </a:r>
          </a:p>
          <a:p>
            <a:r>
              <a:rPr lang="en-US" sz="1800" dirty="0"/>
              <a:t>However, it is possible that the higher order correction due to two-photon exchanges might be relevant. Note the anomalous signal is very small as compared to SM background. </a:t>
            </a:r>
          </a:p>
          <a:p>
            <a:pPr marL="0" indent="0">
              <a:buNone/>
            </a:pPr>
            <a:r>
              <a:rPr lang="en-US" sz="1800" dirty="0"/>
              <a:t> </a:t>
            </a:r>
            <a:r>
              <a:rPr lang="en-US" sz="1800" dirty="0">
                <a:solidFill>
                  <a:srgbClr val="7030A0"/>
                </a:solidFill>
              </a:rPr>
              <a:t>“</a:t>
            </a:r>
            <a:r>
              <a:rPr lang="en-US" sz="1800" i="1" dirty="0">
                <a:solidFill>
                  <a:srgbClr val="7030A0"/>
                </a:solidFill>
              </a:rPr>
              <a:t>A Standard Model Explanation for the </a:t>
            </a:r>
            <a:r>
              <a:rPr lang="en-US" sz="1800" i="1" dirty="0" err="1">
                <a:solidFill>
                  <a:srgbClr val="7030A0"/>
                </a:solidFill>
              </a:rPr>
              <a:t>ATOMKI</a:t>
            </a:r>
            <a:r>
              <a:rPr lang="en-US" sz="1800" i="1" dirty="0">
                <a:solidFill>
                  <a:srgbClr val="7030A0"/>
                </a:solidFill>
              </a:rPr>
              <a:t> Anomaly</a:t>
            </a:r>
            <a:r>
              <a:rPr lang="en-US" sz="1800" dirty="0">
                <a:solidFill>
                  <a:srgbClr val="7030A0"/>
                </a:solidFill>
              </a:rPr>
              <a:t>,” A. </a:t>
            </a:r>
            <a:r>
              <a:rPr lang="en-US" sz="1800" dirty="0" err="1">
                <a:solidFill>
                  <a:srgbClr val="7030A0"/>
                </a:solidFill>
              </a:rPr>
              <a:t>Aleksejevs</a:t>
            </a:r>
            <a:r>
              <a:rPr lang="en-US" sz="1800" dirty="0">
                <a:solidFill>
                  <a:srgbClr val="7030A0"/>
                </a:solidFill>
              </a:rPr>
              <a:t> et al., </a:t>
            </a:r>
            <a:r>
              <a:rPr lang="en-US" sz="1800" dirty="0" err="1">
                <a:solidFill>
                  <a:srgbClr val="7030A0"/>
                </a:solidFill>
              </a:rPr>
              <a:t>arXiv</a:t>
            </a:r>
            <a:r>
              <a:rPr lang="en-US" sz="1800" dirty="0">
                <a:solidFill>
                  <a:srgbClr val="7030A0"/>
                </a:solidFill>
              </a:rPr>
              <a:t>: 2102.01127</a:t>
            </a:r>
            <a:endParaRPr lang="en-US" sz="1800" dirty="0"/>
          </a:p>
          <a:p>
            <a:r>
              <a:rPr lang="en-US" sz="1800" dirty="0">
                <a:solidFill>
                  <a:srgbClr val="FF0000"/>
                </a:solidFill>
              </a:rPr>
              <a:t>Nuclear theory conclusion is uncertain</a:t>
            </a:r>
            <a:r>
              <a:rPr lang="en-US" sz="1800" dirty="0"/>
              <a:t> </a:t>
            </a:r>
          </a:p>
        </p:txBody>
      </p:sp>
      <p:sp>
        <p:nvSpPr>
          <p:cNvPr id="3" name="Title 2">
            <a:extLst>
              <a:ext uri="{FF2B5EF4-FFF2-40B4-BE49-F238E27FC236}">
                <a16:creationId xmlns:a16="http://schemas.microsoft.com/office/drawing/2014/main" id="{E553138B-3548-D416-7982-76697D9A8F47}"/>
              </a:ext>
            </a:extLst>
          </p:cNvPr>
          <p:cNvSpPr>
            <a:spLocks noGrp="1"/>
          </p:cNvSpPr>
          <p:nvPr>
            <p:ph type="title"/>
          </p:nvPr>
        </p:nvSpPr>
        <p:spPr/>
        <p:txBody>
          <a:bodyPr/>
          <a:lstStyle/>
          <a:p>
            <a:r>
              <a:rPr lang="en-US" dirty="0"/>
              <a:t>Can nuclear physics explain?</a:t>
            </a:r>
          </a:p>
        </p:txBody>
      </p:sp>
      <p:sp>
        <p:nvSpPr>
          <p:cNvPr id="4" name="Footer Placeholder 3">
            <a:extLst>
              <a:ext uri="{FF2B5EF4-FFF2-40B4-BE49-F238E27FC236}">
                <a16:creationId xmlns:a16="http://schemas.microsoft.com/office/drawing/2014/main" id="{33B2A526-C3D1-00EB-E46D-7847C278CDD5}"/>
              </a:ext>
            </a:extLst>
          </p:cNvPr>
          <p:cNvSpPr>
            <a:spLocks noGrp="1"/>
          </p:cNvSpPr>
          <p:nvPr>
            <p:ph type="ftr" sz="quarter" idx="10"/>
          </p:nvPr>
        </p:nvSpPr>
        <p:spPr/>
        <p:txBody>
          <a:bodyPr/>
          <a:lstStyle/>
          <a:p>
            <a:pPr>
              <a:defRPr/>
            </a:pPr>
            <a:r>
              <a:rPr lang="en-US"/>
              <a:t>Xilin Zhang, 20 Oct. 2023</a:t>
            </a:r>
            <a:endParaRPr lang="en-US" dirty="0"/>
          </a:p>
        </p:txBody>
      </p:sp>
      <p:sp>
        <p:nvSpPr>
          <p:cNvPr id="5" name="Slide Number Placeholder 4">
            <a:extLst>
              <a:ext uri="{FF2B5EF4-FFF2-40B4-BE49-F238E27FC236}">
                <a16:creationId xmlns:a16="http://schemas.microsoft.com/office/drawing/2014/main" id="{9E193F44-F95B-52D8-808A-2E3CB0D5AFD3}"/>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8</a:t>
            </a:fld>
            <a:endParaRPr lang="en-US" dirty="0"/>
          </a:p>
        </p:txBody>
      </p:sp>
      <p:pic>
        <p:nvPicPr>
          <p:cNvPr id="6" name="Picture 5">
            <a:extLst>
              <a:ext uri="{FF2B5EF4-FFF2-40B4-BE49-F238E27FC236}">
                <a16:creationId xmlns:a16="http://schemas.microsoft.com/office/drawing/2014/main" id="{BFB7EBC9-A75C-9865-D5AB-76D173C10D6F}"/>
              </a:ext>
            </a:extLst>
          </p:cNvPr>
          <p:cNvPicPr>
            <a:picLocks noChangeAspect="1"/>
          </p:cNvPicPr>
          <p:nvPr/>
        </p:nvPicPr>
        <p:blipFill>
          <a:blip r:embed="rId3"/>
          <a:stretch>
            <a:fillRect/>
          </a:stretch>
        </p:blipFill>
        <p:spPr>
          <a:xfrm>
            <a:off x="4337482" y="1221936"/>
            <a:ext cx="3962400" cy="4015647"/>
          </a:xfrm>
          <a:prstGeom prst="rect">
            <a:avLst/>
          </a:prstGeom>
        </p:spPr>
      </p:pic>
      <p:sp>
        <p:nvSpPr>
          <p:cNvPr id="8" name="TextBox 7">
            <a:extLst>
              <a:ext uri="{FF2B5EF4-FFF2-40B4-BE49-F238E27FC236}">
                <a16:creationId xmlns:a16="http://schemas.microsoft.com/office/drawing/2014/main" id="{AE0F6BF1-D10F-6E17-7E6A-146F12EFB702}"/>
              </a:ext>
            </a:extLst>
          </p:cNvPr>
          <p:cNvSpPr txBox="1"/>
          <p:nvPr/>
        </p:nvSpPr>
        <p:spPr>
          <a:xfrm>
            <a:off x="9626600" y="5249479"/>
            <a:ext cx="2057400" cy="369332"/>
          </a:xfrm>
          <a:prstGeom prst="rect">
            <a:avLst/>
          </a:prstGeom>
          <a:noFill/>
        </p:spPr>
        <p:txBody>
          <a:bodyPr wrap="square" rtlCol="0">
            <a:spAutoFit/>
          </a:bodyPr>
          <a:lstStyle/>
          <a:p>
            <a:r>
              <a:rPr lang="en-US" dirty="0">
                <a:solidFill>
                  <a:srgbClr val="FF0000"/>
                </a:solidFill>
              </a:rPr>
              <a:t>M1 form factor?</a:t>
            </a:r>
          </a:p>
        </p:txBody>
      </p:sp>
      <p:sp>
        <p:nvSpPr>
          <p:cNvPr id="9" name="TextBox 8">
            <a:extLst>
              <a:ext uri="{FF2B5EF4-FFF2-40B4-BE49-F238E27FC236}">
                <a16:creationId xmlns:a16="http://schemas.microsoft.com/office/drawing/2014/main" id="{A63CEF3A-52E6-E88E-77AC-F0F59C07B0A4}"/>
              </a:ext>
            </a:extLst>
          </p:cNvPr>
          <p:cNvSpPr txBox="1"/>
          <p:nvPr/>
        </p:nvSpPr>
        <p:spPr>
          <a:xfrm>
            <a:off x="5943600" y="5224853"/>
            <a:ext cx="2057400" cy="369332"/>
          </a:xfrm>
          <a:prstGeom prst="rect">
            <a:avLst/>
          </a:prstGeom>
          <a:noFill/>
        </p:spPr>
        <p:txBody>
          <a:bodyPr wrap="square" rtlCol="0">
            <a:spAutoFit/>
          </a:bodyPr>
          <a:lstStyle/>
          <a:p>
            <a:r>
              <a:rPr lang="en-US" dirty="0">
                <a:solidFill>
                  <a:srgbClr val="FF0000"/>
                </a:solidFill>
              </a:rPr>
              <a:t>Anisotropy?</a:t>
            </a:r>
          </a:p>
        </p:txBody>
      </p:sp>
    </p:spTree>
    <p:extLst>
      <p:ext uri="{BB962C8B-B14F-4D97-AF65-F5344CB8AC3E}">
        <p14:creationId xmlns:p14="http://schemas.microsoft.com/office/powerpoint/2010/main" val="135428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FFCF23-0389-D22B-2BCE-D2CF19898E26}"/>
              </a:ext>
            </a:extLst>
          </p:cNvPr>
          <p:cNvSpPr>
            <a:spLocks noGrp="1"/>
          </p:cNvSpPr>
          <p:nvPr>
            <p:ph type="title"/>
          </p:nvPr>
        </p:nvSpPr>
        <p:spPr/>
        <p:txBody>
          <a:bodyPr/>
          <a:lstStyle/>
          <a:p>
            <a:r>
              <a:rPr lang="en-US" dirty="0"/>
              <a:t>Other nuclear theory studies</a:t>
            </a:r>
          </a:p>
        </p:txBody>
      </p:sp>
      <p:sp>
        <p:nvSpPr>
          <p:cNvPr id="4" name="Footer Placeholder 3">
            <a:extLst>
              <a:ext uri="{FF2B5EF4-FFF2-40B4-BE49-F238E27FC236}">
                <a16:creationId xmlns:a16="http://schemas.microsoft.com/office/drawing/2014/main" id="{97D16E76-0B8E-7553-FBD9-2E36678B484B}"/>
              </a:ext>
            </a:extLst>
          </p:cNvPr>
          <p:cNvSpPr>
            <a:spLocks noGrp="1"/>
          </p:cNvSpPr>
          <p:nvPr>
            <p:ph type="ftr" sz="quarter" idx="10"/>
          </p:nvPr>
        </p:nvSpPr>
        <p:spPr/>
        <p:txBody>
          <a:bodyPr/>
          <a:lstStyle/>
          <a:p>
            <a:pPr>
              <a:defRPr/>
            </a:pPr>
            <a:r>
              <a:rPr lang="en-US"/>
              <a:t>Xilin Zhang, 20 Oct. 2023</a:t>
            </a:r>
            <a:endParaRPr lang="en-US" dirty="0"/>
          </a:p>
        </p:txBody>
      </p:sp>
      <p:sp>
        <p:nvSpPr>
          <p:cNvPr id="5" name="Slide Number Placeholder 4">
            <a:extLst>
              <a:ext uri="{FF2B5EF4-FFF2-40B4-BE49-F238E27FC236}">
                <a16:creationId xmlns:a16="http://schemas.microsoft.com/office/drawing/2014/main" id="{DC999DC4-E8B1-661C-5A0C-566EEEB36252}"/>
              </a:ext>
            </a:extLst>
          </p:cNvPr>
          <p:cNvSpPr>
            <a:spLocks noGrp="1"/>
          </p:cNvSpPr>
          <p:nvPr>
            <p:ph type="sldNum" sz="quarter" idx="11"/>
          </p:nvPr>
        </p:nvSpPr>
        <p:spPr/>
        <p:txBody>
          <a:bodyPr/>
          <a:lstStyle/>
          <a:p>
            <a:pPr>
              <a:defRPr/>
            </a:pPr>
            <a:r>
              <a:rPr lang="en-US"/>
              <a:t>, Slide </a:t>
            </a:r>
            <a:fld id="{35AD4620-7552-4207-8973-898801ED212B}" type="slidenum">
              <a:rPr lang="en-US" smtClean="0"/>
              <a:pPr>
                <a:defRPr/>
              </a:pPr>
              <a:t>9</a:t>
            </a:fld>
            <a:endParaRPr lang="en-US" dirty="0"/>
          </a:p>
        </p:txBody>
      </p:sp>
      <p:pic>
        <p:nvPicPr>
          <p:cNvPr id="7" name="Picture 6">
            <a:extLst>
              <a:ext uri="{FF2B5EF4-FFF2-40B4-BE49-F238E27FC236}">
                <a16:creationId xmlns:a16="http://schemas.microsoft.com/office/drawing/2014/main" id="{C0C242CB-4920-1698-5FF6-6D060035648A}"/>
              </a:ext>
            </a:extLst>
          </p:cNvPr>
          <p:cNvPicPr>
            <a:picLocks noChangeAspect="1"/>
          </p:cNvPicPr>
          <p:nvPr/>
        </p:nvPicPr>
        <p:blipFill>
          <a:blip r:embed="rId2"/>
          <a:stretch>
            <a:fillRect/>
          </a:stretch>
        </p:blipFill>
        <p:spPr>
          <a:xfrm>
            <a:off x="228600" y="1347998"/>
            <a:ext cx="4495800" cy="1166849"/>
          </a:xfrm>
          <a:prstGeom prst="rect">
            <a:avLst/>
          </a:prstGeom>
        </p:spPr>
      </p:pic>
      <p:pic>
        <p:nvPicPr>
          <p:cNvPr id="11" name="Picture 10">
            <a:extLst>
              <a:ext uri="{FF2B5EF4-FFF2-40B4-BE49-F238E27FC236}">
                <a16:creationId xmlns:a16="http://schemas.microsoft.com/office/drawing/2014/main" id="{64DA3DC1-9E56-0B23-3E1F-428F75DAB93F}"/>
              </a:ext>
            </a:extLst>
          </p:cNvPr>
          <p:cNvPicPr>
            <a:picLocks noChangeAspect="1"/>
          </p:cNvPicPr>
          <p:nvPr/>
        </p:nvPicPr>
        <p:blipFill>
          <a:blip r:embed="rId3"/>
          <a:stretch>
            <a:fillRect/>
          </a:stretch>
        </p:blipFill>
        <p:spPr>
          <a:xfrm>
            <a:off x="447583" y="2729939"/>
            <a:ext cx="3784107" cy="3307027"/>
          </a:xfrm>
          <a:prstGeom prst="rect">
            <a:avLst/>
          </a:prstGeom>
        </p:spPr>
      </p:pic>
      <p:sp>
        <p:nvSpPr>
          <p:cNvPr id="14" name="TextBox 13">
            <a:extLst>
              <a:ext uri="{FF2B5EF4-FFF2-40B4-BE49-F238E27FC236}">
                <a16:creationId xmlns:a16="http://schemas.microsoft.com/office/drawing/2014/main" id="{6DA9B3A1-23AC-D72C-255E-3DAA0E38FF0B}"/>
              </a:ext>
            </a:extLst>
          </p:cNvPr>
          <p:cNvSpPr txBox="1"/>
          <p:nvPr/>
        </p:nvSpPr>
        <p:spPr>
          <a:xfrm>
            <a:off x="447583" y="2636609"/>
            <a:ext cx="4953000" cy="369332"/>
          </a:xfrm>
          <a:prstGeom prst="rect">
            <a:avLst/>
          </a:prstGeom>
          <a:noFill/>
        </p:spPr>
        <p:txBody>
          <a:bodyPr wrap="square">
            <a:spAutoFit/>
          </a:bodyPr>
          <a:lstStyle/>
          <a:p>
            <a:r>
              <a:rPr lang="en-US" dirty="0" err="1"/>
              <a:t>Gysbers</a:t>
            </a:r>
            <a:r>
              <a:rPr lang="en-US" dirty="0"/>
              <a:t> et al, 2023 [</a:t>
            </a:r>
            <a:r>
              <a:rPr lang="en-US" dirty="0" err="1"/>
              <a:t>arXiv</a:t>
            </a:r>
            <a:r>
              <a:rPr lang="en-US" dirty="0"/>
              <a:t>: 2308.13751]</a:t>
            </a:r>
          </a:p>
        </p:txBody>
      </p:sp>
      <p:pic>
        <p:nvPicPr>
          <p:cNvPr id="16" name="Picture 15">
            <a:extLst>
              <a:ext uri="{FF2B5EF4-FFF2-40B4-BE49-F238E27FC236}">
                <a16:creationId xmlns:a16="http://schemas.microsoft.com/office/drawing/2014/main" id="{A562AFC4-777E-1AA4-20BC-D1FE4F9C26EF}"/>
              </a:ext>
            </a:extLst>
          </p:cNvPr>
          <p:cNvPicPr>
            <a:picLocks noChangeAspect="1"/>
          </p:cNvPicPr>
          <p:nvPr/>
        </p:nvPicPr>
        <p:blipFill>
          <a:blip r:embed="rId4"/>
          <a:stretch>
            <a:fillRect/>
          </a:stretch>
        </p:blipFill>
        <p:spPr>
          <a:xfrm>
            <a:off x="6152762" y="1570711"/>
            <a:ext cx="4591437" cy="1420978"/>
          </a:xfrm>
          <a:prstGeom prst="rect">
            <a:avLst/>
          </a:prstGeom>
        </p:spPr>
      </p:pic>
      <p:grpSp>
        <p:nvGrpSpPr>
          <p:cNvPr id="28" name="Group 27">
            <a:extLst>
              <a:ext uri="{FF2B5EF4-FFF2-40B4-BE49-F238E27FC236}">
                <a16:creationId xmlns:a16="http://schemas.microsoft.com/office/drawing/2014/main" id="{11728980-A93A-0298-BAEC-292A7F596009}"/>
              </a:ext>
            </a:extLst>
          </p:cNvPr>
          <p:cNvGrpSpPr/>
          <p:nvPr/>
        </p:nvGrpSpPr>
        <p:grpSpPr>
          <a:xfrm>
            <a:off x="6159503" y="3276600"/>
            <a:ext cx="4953000" cy="1313961"/>
            <a:chOff x="6292666" y="3859761"/>
            <a:chExt cx="4686674" cy="1187999"/>
          </a:xfrm>
        </p:grpSpPr>
        <p:pic>
          <p:nvPicPr>
            <p:cNvPr id="24" name="Picture 23">
              <a:extLst>
                <a:ext uri="{FF2B5EF4-FFF2-40B4-BE49-F238E27FC236}">
                  <a16:creationId xmlns:a16="http://schemas.microsoft.com/office/drawing/2014/main" id="{02AC86B5-954F-1B99-4E91-67CF848790DA}"/>
                </a:ext>
              </a:extLst>
            </p:cNvPr>
            <p:cNvPicPr>
              <a:picLocks noChangeAspect="1"/>
            </p:cNvPicPr>
            <p:nvPr/>
          </p:nvPicPr>
          <p:blipFill rotWithShape="1">
            <a:blip r:embed="rId5"/>
            <a:srcRect b="81522"/>
            <a:stretch/>
          </p:blipFill>
          <p:spPr>
            <a:xfrm>
              <a:off x="6292666" y="3859761"/>
              <a:ext cx="4686674" cy="331240"/>
            </a:xfrm>
            <a:prstGeom prst="rect">
              <a:avLst/>
            </a:prstGeom>
          </p:spPr>
        </p:pic>
        <p:pic>
          <p:nvPicPr>
            <p:cNvPr id="26" name="Picture 25">
              <a:extLst>
                <a:ext uri="{FF2B5EF4-FFF2-40B4-BE49-F238E27FC236}">
                  <a16:creationId xmlns:a16="http://schemas.microsoft.com/office/drawing/2014/main" id="{9AC40B01-52C9-89F7-E8F6-CC07CBE32DC3}"/>
                </a:ext>
              </a:extLst>
            </p:cNvPr>
            <p:cNvPicPr>
              <a:picLocks noChangeAspect="1"/>
            </p:cNvPicPr>
            <p:nvPr/>
          </p:nvPicPr>
          <p:blipFill>
            <a:blip r:embed="rId6"/>
            <a:stretch>
              <a:fillRect/>
            </a:stretch>
          </p:blipFill>
          <p:spPr>
            <a:xfrm>
              <a:off x="6331998" y="4360401"/>
              <a:ext cx="3000375" cy="687359"/>
            </a:xfrm>
            <a:prstGeom prst="rect">
              <a:avLst/>
            </a:prstGeom>
          </p:spPr>
        </p:pic>
      </p:grpSp>
      <p:sp>
        <p:nvSpPr>
          <p:cNvPr id="27" name="TextBox 26">
            <a:extLst>
              <a:ext uri="{FF2B5EF4-FFF2-40B4-BE49-F238E27FC236}">
                <a16:creationId xmlns:a16="http://schemas.microsoft.com/office/drawing/2014/main" id="{F083F0CB-1613-B18E-3AAC-2E242B9FC359}"/>
              </a:ext>
            </a:extLst>
          </p:cNvPr>
          <p:cNvSpPr txBox="1"/>
          <p:nvPr/>
        </p:nvSpPr>
        <p:spPr>
          <a:xfrm>
            <a:off x="4208016" y="5176619"/>
            <a:ext cx="8051800" cy="400110"/>
          </a:xfrm>
          <a:prstGeom prst="rect">
            <a:avLst/>
          </a:prstGeom>
          <a:noFill/>
        </p:spPr>
        <p:txBody>
          <a:bodyPr wrap="square">
            <a:spAutoFit/>
          </a:bodyPr>
          <a:lstStyle/>
          <a:p>
            <a:r>
              <a:rPr lang="en-US" sz="2000" dirty="0">
                <a:solidFill>
                  <a:srgbClr val="FF0000"/>
                </a:solidFill>
              </a:rPr>
              <a:t>No nuclear theory explanation based on </a:t>
            </a:r>
            <a:r>
              <a:rPr lang="en-US" sz="2000" b="1" dirty="0">
                <a:solidFill>
                  <a:srgbClr val="FF0000"/>
                </a:solidFill>
              </a:rPr>
              <a:t>one-photon</a:t>
            </a:r>
            <a:r>
              <a:rPr lang="en-US" sz="2000" dirty="0">
                <a:solidFill>
                  <a:srgbClr val="FF0000"/>
                </a:solidFill>
              </a:rPr>
              <a:t> approximation</a:t>
            </a:r>
          </a:p>
        </p:txBody>
      </p:sp>
    </p:spTree>
    <p:extLst>
      <p:ext uri="{BB962C8B-B14F-4D97-AF65-F5344CB8AC3E}">
        <p14:creationId xmlns:p14="http://schemas.microsoft.com/office/powerpoint/2010/main" val="196437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theme/theme1.xml><?xml version="1.0" encoding="utf-8"?>
<a:theme xmlns:a="http://schemas.openxmlformats.org/drawingml/2006/main" name="1_FRIB3">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10_CKG FRIB no-line h">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KG FRIB no-line 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KG FRIB no-line 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KG FRIB no-line 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KG FRIB no-line 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KG FRIB no-line 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KG FRIB no-line 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KG FRIB no-line 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KG FRIB no-line h 8">
        <a:dk1>
          <a:srgbClr val="000000"/>
        </a:dk1>
        <a:lt1>
          <a:srgbClr val="FFFFFF"/>
        </a:lt1>
        <a:dk2>
          <a:srgbClr val="1F1DE8"/>
        </a:dk2>
        <a:lt2>
          <a:srgbClr val="007469"/>
        </a:lt2>
        <a:accent1>
          <a:srgbClr val="FC0128"/>
        </a:accent1>
        <a:accent2>
          <a:srgbClr val="CF16CE"/>
        </a:accent2>
        <a:accent3>
          <a:srgbClr val="FFFFFF"/>
        </a:accent3>
        <a:accent4>
          <a:srgbClr val="000000"/>
        </a:accent4>
        <a:accent5>
          <a:srgbClr val="FDAAAC"/>
        </a:accent5>
        <a:accent6>
          <a:srgbClr val="BB13BA"/>
        </a:accent6>
        <a:hlink>
          <a:srgbClr val="F39FD1"/>
        </a:hlink>
        <a:folHlink>
          <a:srgbClr val="7C0F5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RIB-PowerPoint-Template-16x9-v5" id="{386E0BD5-C86C-4D62-9771-31771216E89C}" vid="{4ACF4385-ADC6-4C4F-9B7B-D66EF0FAE7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Controlled Document" ma:contentTypeID="0x010100A77CE2F963BD5C4AB895E5E1F954079C" ma:contentTypeVersion="16" ma:contentTypeDescription="Create a new document." ma:contentTypeScope="" ma:versionID="afdac9f8058ac176136f3d7adb595399">
  <xsd:schema xmlns:xsd="http://www.w3.org/2001/XMLSchema" xmlns:xs="http://www.w3.org/2001/XMLSchema" xmlns:p="http://schemas.microsoft.com/office/2006/metadata/properties" xmlns:ns1="http://schemas.microsoft.com/sharepoint/v3" xmlns:ns3="6819902c-d263-4340-a3b4-c7375668d2ad" xmlns:ns4="51b9806a-5185-426e-8026-9f8401f8c974" xmlns:ns5="27e6a43e-a4c4-4f52-b0e1-49827a209077" targetNamespace="http://schemas.microsoft.com/office/2006/metadata/properties" ma:root="true" ma:fieldsID="c30e777042fe99c0ff3ef036ff66f7c5" ns1:_="" ns3:_="" ns4:_="" ns5:_="">
    <xsd:import namespace="http://schemas.microsoft.com/sharepoint/v3"/>
    <xsd:import namespace="6819902c-d263-4340-a3b4-c7375668d2ad"/>
    <xsd:import namespace="51b9806a-5185-426e-8026-9f8401f8c974"/>
    <xsd:import namespace="27e6a43e-a4c4-4f52-b0e1-49827a209077"/>
    <xsd:element name="properties">
      <xsd:complexType>
        <xsd:sequence>
          <xsd:element name="documentManagement">
            <xsd:complexType>
              <xsd:all>
                <xsd:element ref="ns3:Filtered_x0020_Document_x0020_Number0" minOccurs="0"/>
                <xsd:element ref="ns4:WBS_x0020_Abbreviation" minOccurs="0"/>
                <xsd:element ref="ns4:Identifier" minOccurs="0"/>
                <xsd:element ref="ns4:Formatted_x0020_Sequence_x0020_Number" minOccurs="0"/>
                <xsd:element ref="ns4:Formatted_x0020_Revision" minOccurs="0"/>
                <xsd:element ref="ns4:InternalSigners" minOccurs="0"/>
                <xsd:element ref="ns4:ExternalSigners" minOccurs="0"/>
                <xsd:element ref="ns4:AuthorizingDoc" minOccurs="0"/>
                <xsd:element ref="ns4:AuthorizedDocs" minOccurs="0"/>
                <xsd:element ref="ns4:AuthorizingComm_x0026_Boards" minOccurs="0"/>
                <xsd:element ref="ns4:Author1" minOccurs="0"/>
                <xsd:element ref="ns4:Revision_x0020_History" minOccurs="0"/>
                <xsd:element ref="ns5:Document_x0020_Number" minOccurs="0"/>
                <xsd:element ref="ns3:k249c3db22e246c8be4b953e603e4d6b" minOccurs="0"/>
                <xsd:element ref="ns3:e9dd64bcc98445289e39b91f109bdcd5" minOccurs="0"/>
                <xsd:element ref="ns3:af7f2bdd3e3f4144927c8f46bf137639" minOccurs="0"/>
                <xsd:element ref="ns3:i71e836a5a224468bea9b04c4fae55f7" minOccurs="0"/>
                <xsd:element ref="ns5:TaxCatchAll" minOccurs="0"/>
                <xsd:element ref="ns1:_dlc_Exempt" minOccurs="0"/>
                <xsd:element ref="ns3:adda98769e204859847d571c1cc4aba8"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31"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19902c-d263-4340-a3b4-c7375668d2ad" elementFormDefault="qualified">
    <xsd:import namespace="http://schemas.microsoft.com/office/2006/documentManagement/types"/>
    <xsd:import namespace="http://schemas.microsoft.com/office/infopath/2007/PartnerControls"/>
    <xsd:element name="Filtered_x0020_Document_x0020_Number0" ma:index="3" nillable="true" ma:displayName="Filtered Document Number" ma:list="9fecad60-3c5f-4b1e-97fe-bd29726213cb" ma:internalName="Filtered_x0020_Document_x0020_Number0" ma:showField="03f48824-29a8-4910-b16b-2538dd33bf46" ma:web="27e6a43e-a4c4-4f52-b0e1-49827a209077">
      <xsd:simpleType>
        <xsd:restriction base="dms:Unknown"/>
      </xsd:simpleType>
    </xsd:element>
    <xsd:element name="k249c3db22e246c8be4b953e603e4d6b" ma:index="24" nillable="true" ma:taxonomy="true" ma:internalName="k249c3db22e246c8be4b953e603e4d6b" ma:taxonomyFieldName="Author_" ma:displayName="Author_" ma:indexed="true" ma:default="" ma:fieldId="{4249c3db-22e2-46c8-be4b-953e603e4d6b}" ma:sspId="e79ac590-b2ba-4d84-8233-e7113f930f2a" ma:termSetId="9a961305-3498-445e-9205-fc8019e3f968" ma:anchorId="00000000-0000-0000-0000-000000000000" ma:open="true" ma:isKeyword="false">
      <xsd:complexType>
        <xsd:sequence>
          <xsd:element ref="pc:Terms" minOccurs="0" maxOccurs="1"/>
        </xsd:sequence>
      </xsd:complexType>
    </xsd:element>
    <xsd:element name="e9dd64bcc98445289e39b91f109bdcd5" ma:index="26" nillable="true" ma:taxonomy="true" ma:internalName="e9dd64bcc98445289e39b91f109bdcd5" ma:taxonomyFieldName="Subcategory_" ma:displayName="Subcategory_" ma:indexed="true" ma:default="" ma:fieldId="{e9dd64bc-c984-4528-9e39-b91f109bdcd5}" ma:sspId="e79ac590-b2ba-4d84-8233-e7113f930f2a" ma:termSetId="df4988c2-6ea7-4775-a660-7ca64affa0f7" ma:anchorId="00000000-0000-0000-0000-000000000000" ma:open="false" ma:isKeyword="false">
      <xsd:complexType>
        <xsd:sequence>
          <xsd:element ref="pc:Terms" minOccurs="0" maxOccurs="1"/>
        </xsd:sequence>
      </xsd:complexType>
    </xsd:element>
    <xsd:element name="af7f2bdd3e3f4144927c8f46bf137639" ma:index="27" nillable="true" ma:taxonomy="true" ma:internalName="af7f2bdd3e3f4144927c8f46bf137639" ma:taxonomyFieldName="_x0057_BS0" ma:displayName="WBS" ma:indexed="true" ma:default="" ma:fieldId="{af7f2bdd-3e3f-4144-927c-8f46bf137639}" ma:sspId="e79ac590-b2ba-4d84-8233-e7113f930f2a" ma:termSetId="5af71c37-dbbc-4bcd-b94e-7a1ec876d16a" ma:anchorId="00000000-0000-0000-0000-000000000000" ma:open="false" ma:isKeyword="false">
      <xsd:complexType>
        <xsd:sequence>
          <xsd:element ref="pc:Terms" minOccurs="0" maxOccurs="1"/>
        </xsd:sequence>
      </xsd:complexType>
    </xsd:element>
    <xsd:element name="i71e836a5a224468bea9b04c4fae55f7" ma:index="28" nillable="true" ma:taxonomy="true" ma:internalName="i71e836a5a224468bea9b04c4fae55f7" ma:taxonomyFieldName="Tags10" ma:displayName="Tags" ma:default="" ma:fieldId="{271e836a-5a22-4468-bea9-b04c4fae55f7}" ma:taxonomyMulti="true" ma:sspId="e79ac590-b2ba-4d84-8233-e7113f930f2a" ma:termSetId="15758f5a-2859-4efe-a184-c420225ff4a1" ma:anchorId="00000000-0000-0000-0000-000000000000" ma:open="false" ma:isKeyword="false">
      <xsd:complexType>
        <xsd:sequence>
          <xsd:element ref="pc:Terms" minOccurs="0" maxOccurs="1"/>
        </xsd:sequence>
      </xsd:complexType>
    </xsd:element>
    <xsd:element name="adda98769e204859847d571c1cc4aba8" ma:index="32" nillable="true" ma:displayName="EC Keywords_0" ma:hidden="true" ma:internalName="adda98769e204859847d571c1cc4aba8">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1b9806a-5185-426e-8026-9f8401f8c974" elementFormDefault="qualified">
    <xsd:import namespace="http://schemas.microsoft.com/office/2006/documentManagement/types"/>
    <xsd:import namespace="http://schemas.microsoft.com/office/infopath/2007/PartnerControls"/>
    <xsd:element name="WBS_x0020_Abbreviation" ma:index="4" nillable="true" ma:displayName="WBS Abbreviation" ma:indexed="true" ma:internalName="WBS_x0020_Abbreviation">
      <xsd:simpleType>
        <xsd:restriction base="dms:Text">
          <xsd:maxLength value="255"/>
        </xsd:restriction>
      </xsd:simpleType>
    </xsd:element>
    <xsd:element name="Identifier" ma:index="5" nillable="true" ma:displayName="Identifier" ma:internalName="Identifier">
      <xsd:simpleType>
        <xsd:restriction base="dms:Text">
          <xsd:maxLength value="255"/>
        </xsd:restriction>
      </xsd:simpleType>
    </xsd:element>
    <xsd:element name="Formatted_x0020_Sequence_x0020_Number" ma:index="6" nillable="true" ma:displayName="Formatted Sequence Number" ma:indexed="true" ma:internalName="Formatted_x0020_Sequence_x0020_Number">
      <xsd:simpleType>
        <xsd:restriction base="dms:Text">
          <xsd:maxLength value="255"/>
        </xsd:restriction>
      </xsd:simpleType>
    </xsd:element>
    <xsd:element name="Formatted_x0020_Revision" ma:index="7" nillable="true" ma:displayName="Formatted Revision" ma:internalName="Formatted_x0020_Revision">
      <xsd:simpleType>
        <xsd:restriction base="dms:Text">
          <xsd:maxLength value="255"/>
        </xsd:restriction>
      </xsd:simpleType>
    </xsd:element>
    <xsd:element name="InternalSigners" ma:index="8" nillable="true" ma:displayName="Internal Signers" ma:list="UserInfo" ma:SharePointGroup="0" ma:internalName="InternalSigners"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Signers" ma:index="9" nillable="true" ma:displayName="External Signers" ma:internalName="ExternalSigners">
      <xsd:simpleType>
        <xsd:restriction base="dms:Note">
          <xsd:maxLength value="255"/>
        </xsd:restriction>
      </xsd:simpleType>
    </xsd:element>
    <xsd:element name="AuthorizingDoc" ma:index="10" nillable="true" ma:displayName="Authorizing Doc" ma:internalName="AuthorizingDoc">
      <xsd:simpleType>
        <xsd:restriction base="dms:Note">
          <xsd:maxLength value="255"/>
        </xsd:restriction>
      </xsd:simpleType>
    </xsd:element>
    <xsd:element name="AuthorizedDocs" ma:index="11" nillable="true" ma:displayName="Authorized Docs" ma:internalName="AuthorizedDocs">
      <xsd:simpleType>
        <xsd:restriction base="dms:Note">
          <xsd:maxLength value="255"/>
        </xsd:restriction>
      </xsd:simpleType>
    </xsd:element>
    <xsd:element name="AuthorizingComm_x0026_Boards" ma:index="12" nillable="true" ma:displayName="Authorizing Comm &amp; Board" ma:internalName="AuthorizingComm_x0026_Boards">
      <xsd:simpleType>
        <xsd:restriction base="dms:Note">
          <xsd:maxLength value="255"/>
        </xsd:restriction>
      </xsd:simpleType>
    </xsd:element>
    <xsd:element name="Author1" ma:index="16" nillable="true" ma:displayName="Author1" ma:internalName="Author1">
      <xsd:simpleType>
        <xsd:restriction base="dms:Text">
          <xsd:maxLength value="255"/>
        </xsd:restriction>
      </xsd:simpleType>
    </xsd:element>
    <xsd:element name="Revision_x0020_History" ma:index="18" nillable="true" ma:displayName="Revision History" ma:internalName="Revision_x0020_History">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e6a43e-a4c4-4f52-b0e1-49827a209077" elementFormDefault="qualified">
    <xsd:import namespace="http://schemas.microsoft.com/office/2006/documentManagement/types"/>
    <xsd:import namespace="http://schemas.microsoft.com/office/infopath/2007/PartnerControls"/>
    <xsd:element name="Document_x0020_Number" ma:index="19" nillable="true" ma:displayName="Document Number" ma:hidden="true" ma:list="{9fecad60-3c5f-4b1e-97fe-bd29726213cb}" ma:internalName="Document_x0020_Number" ma:readOnly="false" ma:showField="Document_x0020_Number" ma:web="27e6a43e-a4c4-4f52-b0e1-49827a209077">
      <xsd:simpleType>
        <xsd:restriction base="dms:Lookup"/>
      </xsd:simpleType>
    </xsd:element>
    <xsd:element name="TaxCatchAll" ma:index="29" nillable="true" ma:displayName="Taxonomy Catch All Column" ma:hidden="true" ma:list="{aa28423a-96a4-4fb2-8cce-b1b4f3e5b10f}" ma:internalName="TaxCatchAll" ma:showField="CatchAllData" ma:web="27e6a43e-a4c4-4f52-b0e1-49827a2090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TaxCatchAll xmlns="27e6a43e-a4c4-4f52-b0e1-49827a209077">
      <Value>447</Value>
      <Value>283</Value>
      <Value>471</Value>
    </TaxCatchAll>
    <Document_x0020_Number xmlns="27e6a43e-a4c4-4f52-b0e1-49827a209077">44668</Document_x0020_Number>
    <AuthorizedDocs xmlns="51b9806a-5185-426e-8026-9f8401f8c974" xsi:nil="true"/>
    <Formatted_x0020_Sequence_x0020_Number xmlns="51b9806a-5185-426e-8026-9f8401f8c974">000454</Formatted_x0020_Sequence_x0020_Number>
    <Author1 xmlns="51b9806a-5185-426e-8026-9f8401f8c974">Parsons, Alex|61354939-8ef1-40bf-a344-a283b52ba8e0</Author1>
    <af7f2bdd3e3f4144927c8f46bf137639 xmlns="6819902c-d263-4340-a3b4-c7375668d2ad">
      <Terms xmlns="http://schemas.microsoft.com/office/infopath/2007/PartnerControls">
        <TermInfo xmlns="http://schemas.microsoft.com/office/infopath/2007/PartnerControls">
          <TermName xmlns="http://schemas.microsoft.com/office/infopath/2007/PartnerControls">S10000 Management and Administration</TermName>
          <TermId xmlns="http://schemas.microsoft.com/office/infopath/2007/PartnerControls">26ad7ea8-87d4-42ac-9781-b7fff1d89416</TermId>
        </TermInfo>
      </Terms>
    </af7f2bdd3e3f4144927c8f46bf137639>
    <WBS_x0020_Abbreviation xmlns="51b9806a-5185-426e-8026-9f8401f8c974">S10000</WBS_x0020_Abbreviation>
    <InternalSigners xmlns="51b9806a-5185-426e-8026-9f8401f8c974">
      <UserInfo>
        <DisplayName>King, Karen</DisplayName>
        <AccountId>18</AccountId>
        <AccountType/>
      </UserInfo>
    </InternalSigners>
    <k249c3db22e246c8be4b953e603e4d6b xmlns="6819902c-d263-4340-a3b4-c7375668d2ad">
      <Terms xmlns="http://schemas.microsoft.com/office/infopath/2007/PartnerControls">
        <TermInfo xmlns="http://schemas.microsoft.com/office/infopath/2007/PartnerControls">
          <TermName xmlns="http://schemas.microsoft.com/office/infopath/2007/PartnerControls">Parsons, Alex</TermName>
          <TermId xmlns="http://schemas.microsoft.com/office/infopath/2007/PartnerControls">61354939-8ef1-40bf-a344-a283b52ba8e0</TermId>
        </TermInfo>
      </Terms>
    </k249c3db22e246c8be4b953e603e4d6b>
    <ExternalSigners xmlns="51b9806a-5185-426e-8026-9f8401f8c974" xsi:nil="true"/>
    <AuthorizingDoc xmlns="51b9806a-5185-426e-8026-9f8401f8c974" xsi:nil="true"/>
    <i71e836a5a224468bea9b04c4fae55f7 xmlns="6819902c-d263-4340-a3b4-c7375668d2ad">
      <Terms xmlns="http://schemas.microsoft.com/office/infopath/2007/PartnerControls"/>
    </i71e836a5a224468bea9b04c4fae55f7>
    <e9dd64bcc98445289e39b91f109bdcd5 xmlns="6819902c-d263-4340-a3b4-c7375668d2ad">
      <Terms xmlns="http://schemas.microsoft.com/office/infopath/2007/PartnerControls">
        <TermInfo xmlns="http://schemas.microsoft.com/office/infopath/2007/PartnerControls">
          <TermName xmlns="http://schemas.microsoft.com/office/infopath/2007/PartnerControls">FM</TermName>
          <TermId xmlns="http://schemas.microsoft.com/office/infopath/2007/PartnerControls">6b363047-e12c-44ec-9837-aeed4884c22d</TermId>
        </TermInfo>
      </Terms>
    </e9dd64bcc98445289e39b91f109bdcd5>
    <Filtered_x0020_Document_x0020_Number0 xmlns="6819902c-d263-4340-a3b4-c7375668d2ad">44668</Filtered_x0020_Document_x0020_Number0>
    <Identifier xmlns="51b9806a-5185-426e-8026-9f8401f8c974">FM</Identifier>
    <Formatted_x0020_Revision xmlns="51b9806a-5185-426e-8026-9f8401f8c974">002</Formatted_x0020_Revision>
    <Revision_x0020_History xmlns="51b9806a-5185-426e-8026-9f8401f8c974">Updated to 16:9 format, updated CA agreement number and added instructions</Revision_x0020_History>
    <adda98769e204859847d571c1cc4aba8 xmlns="6819902c-d263-4340-a3b4-c7375668d2ad" xsi:nil="true"/>
    <AuthorizingComm_x0026_Boards xmlns="51b9806a-5185-426e-8026-9f8401f8c97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p:Policy xmlns:p="office.server.policy" id="" local="true">
  <p:Name>Controlled Document</p:Name>
  <p:Description/>
  <p:Statement/>
  <p:PolicyItems>
    <p:PolicyItem featureId="Microsoft.Office.RecordsManagement.PolicyFeatures.PolicyAudit" staticId="0x0101005B1FD2F7289FF44494593DF6B04CC580|8138272" UniqueId="d2e935fd-7aec-4982-a92c-0eafd6a3e49f">
      <p:Name>Auditing</p:Name>
      <p:Description>Audits user actions on documents and list items to the Audit Log.</p:Description>
      <p:CustomData>
        <Audit>
          <Update/>
          <View/>
          <CheckInOut/>
          <MoveCopy/>
          <DeleteRestore/>
        </Audit>
      </p:CustomData>
    </p:PolicyItem>
  </p:PolicyItems>
</p:Policy>
</file>

<file path=customXml/itemProps1.xml><?xml version="1.0" encoding="utf-8"?>
<ds:datastoreItem xmlns:ds="http://schemas.openxmlformats.org/officeDocument/2006/customXml" ds:itemID="{FFE06786-3749-4132-A4C3-3D8347DA0B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819902c-d263-4340-a3b4-c7375668d2ad"/>
    <ds:schemaRef ds:uri="51b9806a-5185-426e-8026-9f8401f8c974"/>
    <ds:schemaRef ds:uri="27e6a43e-a4c4-4f52-b0e1-49827a2090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BA702D-F6E6-4314-8945-369A109C75F9}">
  <ds:schemaRefs>
    <ds:schemaRef ds:uri="6819902c-d263-4340-a3b4-c7375668d2ad"/>
    <ds:schemaRef ds:uri="27e6a43e-a4c4-4f52-b0e1-49827a209077"/>
    <ds:schemaRef ds:uri="http://purl.org/dc/elements/1.1/"/>
    <ds:schemaRef ds:uri="http://schemas.microsoft.com/office/2006/metadata/properties"/>
    <ds:schemaRef ds:uri="http://schemas.microsoft.com/sharepoint/v3"/>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51b9806a-5185-426e-8026-9f8401f8c974"/>
    <ds:schemaRef ds:uri="http://www.w3.org/XML/1998/namespace"/>
    <ds:schemaRef ds:uri="http://purl.org/dc/dcmitype/"/>
  </ds:schemaRefs>
</ds:datastoreItem>
</file>

<file path=customXml/itemProps3.xml><?xml version="1.0" encoding="utf-8"?>
<ds:datastoreItem xmlns:ds="http://schemas.openxmlformats.org/officeDocument/2006/customXml" ds:itemID="{8B76CD61-6042-403B-B3F6-04E51A8FF76A}">
  <ds:schemaRefs>
    <ds:schemaRef ds:uri="http://schemas.microsoft.com/sharepoint/v3/contenttype/forms"/>
  </ds:schemaRefs>
</ds:datastoreItem>
</file>

<file path=customXml/itemProps4.xml><?xml version="1.0" encoding="utf-8"?>
<ds:datastoreItem xmlns:ds="http://schemas.openxmlformats.org/officeDocument/2006/customXml" ds:itemID="{78822D58-6B40-4CF1-BE72-001701C94AA8}">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emplate/>
  <TotalTime>735</TotalTime>
  <Words>1290</Words>
  <Application>Microsoft Office PowerPoint</Application>
  <PresentationFormat>Widescreen</PresentationFormat>
  <Paragraphs>126</Paragraphs>
  <Slides>14</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Amazon Ember</vt:lpstr>
      <vt:lpstr>-apple-system</vt:lpstr>
      <vt:lpstr>Lucida Grande</vt:lpstr>
      <vt:lpstr>Arial</vt:lpstr>
      <vt:lpstr>Calibri</vt:lpstr>
      <vt:lpstr>Cambria Math</vt:lpstr>
      <vt:lpstr>Helvetica</vt:lpstr>
      <vt:lpstr>Wingdings</vt:lpstr>
      <vt:lpstr>1_FRIB3</vt:lpstr>
      <vt:lpstr>Theory overview on X17 (SM)</vt:lpstr>
      <vt:lpstr>Facility for Rare Isotope Beams (FRIB)</vt:lpstr>
      <vt:lpstr>Discovery Potential at FRIB</vt:lpstr>
      <vt:lpstr>Myself</vt:lpstr>
      <vt:lpstr>Outline</vt:lpstr>
      <vt:lpstr>Atomki anomalies</vt:lpstr>
      <vt:lpstr>Can nuclear physics explain?</vt:lpstr>
      <vt:lpstr>Can nuclear physics explain?</vt:lpstr>
      <vt:lpstr>Other nuclear theory studies</vt:lpstr>
      <vt:lpstr>Can a protophobic vector boson explain?</vt:lpstr>
      <vt:lpstr>Can a protophobic vector boson explain?</vt:lpstr>
      <vt:lpstr>Can a protophobic vector boson explain?</vt:lpstr>
      <vt:lpstr>Other nuclear theory studies</vt:lpstr>
      <vt:lpstr>Summary</vt:lpstr>
    </vt:vector>
  </TitlesOfParts>
  <Company>FRIB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overview on X17 (SM)</dc:title>
  <dc:creator>Xilin Zhang</dc:creator>
  <cp:lastModifiedBy>Zhang, Xilin</cp:lastModifiedBy>
  <cp:revision>61</cp:revision>
  <cp:lastPrinted>2023-04-27T17:51:02Z</cp:lastPrinted>
  <dcterms:created xsi:type="dcterms:W3CDTF">2023-05-16T14:40:51Z</dcterms:created>
  <dcterms:modified xsi:type="dcterms:W3CDTF">2023-10-21T01:36:16Z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0x010100A77CE2F963BD5C4AB895E5E1F954079C</vt:lpwstr>
  </property>
  <property fmtid="{D5CDD505-2E9C-101B-9397-08002B2CF9AE}" pid="3" name="TemplateUrl">
    <vt:lpwstr/>
  </property>
  <property fmtid="{D5CDD505-2E9C-101B-9397-08002B2CF9AE}" pid="4" name="xd_Signature">
    <vt:bool>false</vt:bool>
  </property>
  <property fmtid="{D5CDD505-2E9C-101B-9397-08002B2CF9AE}" pid="5" name="xd_ProgID">
    <vt:lpwstr/>
  </property>
  <property fmtid="{D5CDD505-2E9C-101B-9397-08002B2CF9AE}" pid="6" name="Order">
    <vt:r8>5600</vt:r8>
  </property>
  <property fmtid="{D5CDD505-2E9C-101B-9397-08002B2CF9AE}" pid="7" name="Author_">
    <vt:lpwstr>447;#Parsons, Alex|61354939-8ef1-40bf-a344-a283b52ba8e0</vt:lpwstr>
  </property>
  <property fmtid="{D5CDD505-2E9C-101B-9397-08002B2CF9AE}" pid="8" name="Subcategory_">
    <vt:lpwstr>283;#FM|6b363047-e12c-44ec-9837-aeed4884c22d</vt:lpwstr>
  </property>
  <property fmtid="{D5CDD505-2E9C-101B-9397-08002B2CF9AE}" pid="9" name="ECKeywords">
    <vt:lpwstr/>
  </property>
  <property fmtid="{D5CDD505-2E9C-101B-9397-08002B2CF9AE}" pid="10" name="WBS0">
    <vt:lpwstr>471;#S10000 Management and Administration|26ad7ea8-87d4-42ac-9781-b7fff1d89416</vt:lpwstr>
  </property>
  <property fmtid="{D5CDD505-2E9C-101B-9397-08002B2CF9AE}" pid="11" name="Tags10">
    <vt:lpwstr/>
  </property>
  <property fmtid="{D5CDD505-2E9C-101B-9397-08002B2CF9AE}" pid="12" name="WorkflowChangePath">
    <vt:lpwstr>141c4800-5459-4a0f-8f70-37b212b6aaa7,4;141c4800-5459-4a0f-8f70-37b212b6aaa7,4;141c4800-5459-4a0f-8f70-37b212b6aaa7,4;141c4800-5459-4a0f-8f70-37b212b6aaa7,6;141c4800-5459-4a0f-8f70-37b212b6aaa7,6;141c4800-5459-4a0f-8f70-37b212b6aaa7,6;141c4800-5459-4a0f-8f</vt:lpwstr>
  </property>
  <property fmtid="{D5CDD505-2E9C-101B-9397-08002B2CF9AE}" pid="13" name="DNS">
    <vt:lpwstr>44668;#S10000-FM-000454-R002</vt:lpwstr>
  </property>
  <property fmtid="{D5CDD505-2E9C-101B-9397-08002B2CF9AE}" pid="14" name="Archive Document Workflow">
    <vt:lpwstr>, </vt:lpwstr>
  </property>
  <property fmtid="{D5CDD505-2E9C-101B-9397-08002B2CF9AE}" pid="15" name="Submission Date">
    <vt:filetime>2023-08-09T16:57:02Z</vt:filetime>
  </property>
  <property fmtid="{D5CDD505-2E9C-101B-9397-08002B2CF9AE}" pid="16" name="Subcategory">
    <vt:lpwstr>20</vt:lpwstr>
  </property>
</Properties>
</file>