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16" r:id="rId2"/>
    <p:sldId id="415" r:id="rId3"/>
    <p:sldId id="431" r:id="rId4"/>
    <p:sldId id="482" r:id="rId5"/>
    <p:sldId id="464" r:id="rId6"/>
    <p:sldId id="470" r:id="rId7"/>
    <p:sldId id="471" r:id="rId8"/>
    <p:sldId id="474" r:id="rId9"/>
    <p:sldId id="475" r:id="rId10"/>
    <p:sldId id="476" r:id="rId11"/>
    <p:sldId id="477" r:id="rId12"/>
    <p:sldId id="479" r:id="rId13"/>
    <p:sldId id="483" r:id="rId14"/>
    <p:sldId id="484" r:id="rId15"/>
    <p:sldId id="480" r:id="rId16"/>
    <p:sldId id="461" r:id="rId17"/>
    <p:sldId id="462" r:id="rId18"/>
    <p:sldId id="481" r:id="rId19"/>
    <p:sldId id="485" r:id="rId20"/>
  </p:sldIdLst>
  <p:sldSz cx="12190413" cy="6859588"/>
  <p:notesSz cx="6858000" cy="9144000"/>
  <p:custDataLst>
    <p:tags r:id="rId23"/>
  </p:custDataLst>
  <p:defaultTextStyle>
    <a:defPPr>
      <a:defRPr lang="en-US"/>
    </a:defPPr>
    <a:lvl1pPr marL="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4pPr>
    <a:lvl5pPr marL="217741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5pPr>
    <a:lvl6pPr marL="272161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CB0B1F"/>
    <a:srgbClr val="034A91"/>
    <a:srgbClr val="0000FF"/>
    <a:srgbClr val="00FA00"/>
    <a:srgbClr val="940301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5972"/>
  </p:normalViewPr>
  <p:slideViewPr>
    <p:cSldViewPr>
      <p:cViewPr varScale="1">
        <p:scale>
          <a:sx n="217" d="100"/>
          <a:sy n="217" d="100"/>
        </p:scale>
        <p:origin x="1560" y="176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163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D0FAA-8E3B-4706-AD86-A77CEC145BEC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A110-4396-4B36-B22E-469DD2A27E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D018-5A18-48FE-8E11-8F6DEE57393D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D32B5-2C8E-4622-816E-44CE01889B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4pPr>
    <a:lvl5pPr marL="217741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5pPr>
    <a:lvl6pPr marL="272161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14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10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01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39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1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6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98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40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35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2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02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32B5-2C8E-4622-816E-44CE01889B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2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8" y="0"/>
            <a:ext cx="9146117" cy="6859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"/>
            <a:ext cx="12190413" cy="155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"/>
            <a:ext cx="12190413" cy="155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337" y="142908"/>
            <a:ext cx="10941742" cy="6494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7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61" y="-4406"/>
            <a:ext cx="12254273" cy="6863994"/>
          </a:xfrm>
          <a:prstGeom prst="rect">
            <a:avLst/>
          </a:prstGeom>
        </p:spPr>
      </p:pic>
      <p:pic>
        <p:nvPicPr>
          <p:cNvPr id="9" name="图片 8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4050"/>
            <a:ext cx="2570550" cy="11521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1557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759D3-B92F-4BE5-BE49-ED8937E3BC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g"/><Relationship Id="rId5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6"/>
          <p:cNvSpPr txBox="1"/>
          <p:nvPr/>
        </p:nvSpPr>
        <p:spPr>
          <a:xfrm>
            <a:off x="95325" y="1741569"/>
            <a:ext cx="11904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4000" dirty="0">
                <a:solidFill>
                  <a:srgbClr val="C00000"/>
                </a:solidFill>
                <a:effectLst>
                  <a:outerShdw blurRad="1524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SCEP</a:t>
            </a:r>
            <a:r>
              <a:rPr lang="zh-CN" altLang="en-US" sz="4000" dirty="0">
                <a:solidFill>
                  <a:srgbClr val="C00000"/>
                </a:solidFill>
                <a:effectLst>
                  <a:outerShdw blurRad="1524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：</a:t>
            </a:r>
            <a:endParaRPr lang="en-US" altLang="zh-CN" sz="4000" dirty="0">
              <a:solidFill>
                <a:srgbClr val="C00000"/>
              </a:solidFill>
              <a:effectLst>
                <a:outerShdw blurRad="1524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  <a:p>
            <a:pPr algn="ctr" defTabSz="914400"/>
            <a:r>
              <a:rPr lang="en-US" altLang="zh-CN" sz="4000" dirty="0">
                <a:solidFill>
                  <a:srgbClr val="C00000"/>
                </a:solidFill>
                <a:effectLst>
                  <a:outerShdw blurRad="1524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Magnetic Monopole search experiment using magnetometer and plastic scintillator</a:t>
            </a:r>
            <a:endParaRPr lang="zh-CN" altLang="en-US" sz="4000" dirty="0">
              <a:solidFill>
                <a:srgbClr val="C00000"/>
              </a:solidFill>
              <a:effectLst>
                <a:outerShdw blurRad="1524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5219" y="3645818"/>
            <a:ext cx="8352928" cy="3111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cs typeface="+mn-ea"/>
                <a:sym typeface="+mn-lt"/>
              </a:rPr>
              <a:t>Qing Lin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cs typeface="+mn-ea"/>
                <a:sym typeface="+mn-lt"/>
              </a:rPr>
              <a:t>on behalf of SCEP group</a:t>
            </a:r>
          </a:p>
          <a:p>
            <a:pPr algn="ctr">
              <a:lnSpc>
                <a:spcPct val="150000"/>
              </a:lnSpc>
            </a:pPr>
            <a:r>
              <a:rPr lang="en-US" altLang="zh-CN" sz="2600" dirty="0">
                <a:cs typeface="+mn-ea"/>
                <a:sym typeface="+mn-lt"/>
              </a:rPr>
              <a:t>Deep Space Exploration Lab (DSEL)</a:t>
            </a:r>
          </a:p>
          <a:p>
            <a:pPr algn="ctr">
              <a:lnSpc>
                <a:spcPct val="150000"/>
              </a:lnSpc>
            </a:pPr>
            <a:r>
              <a:rPr lang="en-US" altLang="zh-CN" sz="2600" dirty="0">
                <a:cs typeface="+mn-ea"/>
                <a:sym typeface="+mn-lt"/>
              </a:rPr>
              <a:t>&amp; University of Science and Technology of China</a:t>
            </a:r>
          </a:p>
          <a:p>
            <a:pPr algn="ctr">
              <a:lnSpc>
                <a:spcPct val="150000"/>
              </a:lnSpc>
            </a:pPr>
            <a:r>
              <a:rPr lang="en-US" altLang="zh-CN" sz="2600">
                <a:cs typeface="+mn-ea"/>
                <a:sym typeface="+mn-lt"/>
              </a:rPr>
              <a:t>2023.10.20 </a:t>
            </a:r>
            <a:r>
              <a:rPr lang="en-US" altLang="zh-CN" sz="2600" dirty="0">
                <a:cs typeface="+mn-ea"/>
                <a:sym typeface="+mn-lt"/>
              </a:rPr>
              <a:t>@ MEPA2023, Hefei</a:t>
            </a:r>
            <a:endParaRPr lang="zh-CN" altLang="en-US" sz="2600" dirty="0">
              <a:cs typeface="+mn-ea"/>
              <a:sym typeface="+mn-lt"/>
            </a:endParaRPr>
          </a:p>
        </p:txBody>
      </p:sp>
      <p:cxnSp>
        <p:nvCxnSpPr>
          <p:cNvPr id="12" name="直线连接符 11"/>
          <p:cNvCxnSpPr/>
          <p:nvPr/>
        </p:nvCxnSpPr>
        <p:spPr>
          <a:xfrm>
            <a:off x="4078982" y="3789834"/>
            <a:ext cx="390160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19" y="-4340"/>
            <a:ext cx="10440000" cy="132403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9758E-74F8-BEF8-7917-C412D5A2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0CAE7D56-A4FD-E745-89BD-281CA1E0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" y="90741"/>
            <a:ext cx="1679894" cy="110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543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Validation of Signal Simulation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66F0D1-58F7-DF4C-9489-A7A33A7CEB98}"/>
              </a:ext>
            </a:extLst>
          </p:cNvPr>
          <p:cNvGrpSpPr/>
          <p:nvPr/>
        </p:nvGrpSpPr>
        <p:grpSpPr>
          <a:xfrm>
            <a:off x="506183" y="1844170"/>
            <a:ext cx="5445006" cy="3446907"/>
            <a:chOff x="2161592" y="1240886"/>
            <a:chExt cx="8320189" cy="5199325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E70A05EA-E556-1C4C-98E3-C29748774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0" t="11710" r="4308" b="6328"/>
            <a:stretch/>
          </p:blipFill>
          <p:spPr>
            <a:xfrm>
              <a:off x="2161592" y="1748135"/>
              <a:ext cx="4820816" cy="3810000"/>
            </a:xfrm>
            <a:prstGeom prst="rect">
              <a:avLst/>
            </a:prstGeom>
          </p:spPr>
        </p:pic>
        <p:cxnSp>
          <p:nvCxnSpPr>
            <p:cNvPr id="15" name="直接连接符 9">
              <a:extLst>
                <a:ext uri="{FF2B5EF4-FFF2-40B4-BE49-F238E27FC236}">
                  <a16:creationId xmlns:a16="http://schemas.microsoft.com/office/drawing/2014/main" id="{A52D4E0F-13F0-6F41-B2FC-AB0B06707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9272" y="1566027"/>
              <a:ext cx="1043136" cy="119762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2">
              <a:extLst>
                <a:ext uri="{FF2B5EF4-FFF2-40B4-BE49-F238E27FC236}">
                  <a16:creationId xmlns:a16="http://schemas.microsoft.com/office/drawing/2014/main" id="{0171D35E-0A1A-204C-AF86-4E35CEF3E1DA}"/>
                </a:ext>
              </a:extLst>
            </p:cNvPr>
            <p:cNvSpPr txBox="1"/>
            <p:nvPr/>
          </p:nvSpPr>
          <p:spPr>
            <a:xfrm>
              <a:off x="7086599" y="1240886"/>
              <a:ext cx="3395182" cy="12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C00000"/>
                  </a:solidFill>
                </a:rPr>
                <a:t>Thin&amp;long</a:t>
              </a:r>
              <a:r>
                <a:rPr lang="en-US" altLang="zh-CN" sz="1600" b="1" dirty="0">
                  <a:solidFill>
                    <a:srgbClr val="C00000"/>
                  </a:solidFill>
                </a:rPr>
                <a:t> coil</a:t>
              </a:r>
              <a:r>
                <a:rPr lang="zh-CN" altLang="en-US" sz="1600" b="1" dirty="0">
                  <a:solidFill>
                    <a:srgbClr val="C00000"/>
                  </a:solidFill>
                </a:rPr>
                <a:t>：</a:t>
              </a:r>
              <a:endParaRPr lang="en-US" altLang="zh-CN" sz="1600" b="1" dirty="0">
                <a:solidFill>
                  <a:srgbClr val="C00000"/>
                </a:solidFill>
              </a:endParaRPr>
            </a:p>
            <a:p>
              <a:r>
                <a:rPr lang="en-US" altLang="zh-CN" sz="1600" b="1" dirty="0">
                  <a:solidFill>
                    <a:srgbClr val="C00000"/>
                  </a:solidFill>
                </a:rPr>
                <a:t>Simulate a pulse by MM </a:t>
              </a:r>
              <a:r>
                <a:rPr lang="en-US" altLang="zh-CN" sz="1600" b="1" dirty="0" err="1">
                  <a:solidFill>
                    <a:srgbClr val="C00000"/>
                  </a:solidFill>
                </a:rPr>
                <a:t>transpassing</a:t>
              </a:r>
              <a:r>
                <a:rPr lang="en-US" altLang="zh-CN" sz="1600" b="1" dirty="0">
                  <a:solidFill>
                    <a:srgbClr val="C00000"/>
                  </a:solidFill>
                </a:rPr>
                <a:t>.</a:t>
              </a:r>
            </a:p>
          </p:txBody>
        </p:sp>
        <p:cxnSp>
          <p:nvCxnSpPr>
            <p:cNvPr id="17" name="直接连接符 14">
              <a:extLst>
                <a:ext uri="{FF2B5EF4-FFF2-40B4-BE49-F238E27FC236}">
                  <a16:creationId xmlns:a16="http://schemas.microsoft.com/office/drawing/2014/main" id="{264664C0-3344-4644-AC8C-9641E12D0B87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4566970"/>
              <a:ext cx="685800" cy="11138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7">
              <a:extLst>
                <a:ext uri="{FF2B5EF4-FFF2-40B4-BE49-F238E27FC236}">
                  <a16:creationId xmlns:a16="http://schemas.microsoft.com/office/drawing/2014/main" id="{B8D70426-0E70-8541-A275-7400F599D038}"/>
                </a:ext>
              </a:extLst>
            </p:cNvPr>
            <p:cNvSpPr txBox="1"/>
            <p:nvPr/>
          </p:nvSpPr>
          <p:spPr>
            <a:xfrm>
              <a:off x="5125614" y="5558135"/>
              <a:ext cx="3901782" cy="88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Induction coil</a:t>
              </a:r>
              <a:r>
                <a:rPr lang="zh-CN" altLang="en-US" sz="1600" b="1" dirty="0">
                  <a:solidFill>
                    <a:srgbClr val="C00000"/>
                  </a:solidFill>
                </a:rPr>
                <a:t>：</a:t>
              </a:r>
              <a:endParaRPr lang="en-US" altLang="zh-CN" sz="1600" b="1" dirty="0">
                <a:solidFill>
                  <a:srgbClr val="C00000"/>
                </a:solidFill>
              </a:endParaRPr>
            </a:p>
            <a:p>
              <a:r>
                <a:rPr lang="en-US" altLang="zh-CN" sz="1600" b="1" dirty="0">
                  <a:solidFill>
                    <a:srgbClr val="C00000"/>
                  </a:solidFill>
                </a:rPr>
                <a:t>Capture the MM signal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5B39F-2010-9344-90C7-E0B2A7628B01}"/>
              </a:ext>
            </a:extLst>
          </p:cNvPr>
          <p:cNvGrpSpPr/>
          <p:nvPr/>
        </p:nvGrpSpPr>
        <p:grpSpPr>
          <a:xfrm>
            <a:off x="5735166" y="2157760"/>
            <a:ext cx="3339006" cy="4148569"/>
            <a:chOff x="6442306" y="1234194"/>
            <a:chExt cx="4621452" cy="5170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7EBFBA-0815-A14B-86B6-FB36D42C373C}"/>
                </a:ext>
              </a:extLst>
            </p:cNvPr>
            <p:cNvSpPr txBox="1"/>
            <p:nvPr/>
          </p:nvSpPr>
          <p:spPr>
            <a:xfrm>
              <a:off x="9839622" y="3933849"/>
              <a:ext cx="122413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     </a:t>
              </a:r>
              <a:endParaRPr lang="en-CN" sz="2000" b="1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6BD9A1-15CD-794A-8DC3-C0C42C48120B}"/>
                </a:ext>
              </a:extLst>
            </p:cNvPr>
            <p:cNvSpPr txBox="1"/>
            <p:nvPr/>
          </p:nvSpPr>
          <p:spPr>
            <a:xfrm>
              <a:off x="7427467" y="1234194"/>
              <a:ext cx="2412155" cy="8823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Plan 1:</a:t>
              </a:r>
              <a:endParaRPr lang="en-US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for fast MMs</a:t>
              </a:r>
              <a:endParaRPr lang="en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EC5B9C-A73E-8B41-81F0-023F93B9CC90}"/>
                </a:ext>
              </a:extLst>
            </p:cNvPr>
            <p:cNvSpPr txBox="1"/>
            <p:nvPr/>
          </p:nvSpPr>
          <p:spPr>
            <a:xfrm>
              <a:off x="6442306" y="5369369"/>
              <a:ext cx="4106905" cy="10357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Times" pitchFamily="2" charset="0"/>
                  <a:ea typeface="SimSun" panose="02010600030101010101" pitchFamily="2" charset="-122"/>
                </a:rPr>
                <a:t>Direct readout of induction signal using ADC. Sampling rate high, but with high noise.</a:t>
              </a:r>
              <a:endParaRPr lang="en-CN" sz="1600" b="1" dirty="0">
                <a:solidFill>
                  <a:srgbClr val="0070C0"/>
                </a:solidFill>
                <a:latin typeface="Times" pitchFamily="2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107495-8619-FF4C-B6DB-7FB426FE7990}"/>
              </a:ext>
            </a:extLst>
          </p:cNvPr>
          <p:cNvGrpSpPr/>
          <p:nvPr/>
        </p:nvGrpSpPr>
        <p:grpSpPr>
          <a:xfrm>
            <a:off x="8806902" y="2163559"/>
            <a:ext cx="3143167" cy="4279774"/>
            <a:chOff x="4235663" y="1132733"/>
            <a:chExt cx="4473659" cy="53526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661153-34A7-9441-AC0F-0442F71C3BE4}"/>
                </a:ext>
              </a:extLst>
            </p:cNvPr>
            <p:cNvGrpSpPr/>
            <p:nvPr/>
          </p:nvGrpSpPr>
          <p:grpSpPr>
            <a:xfrm>
              <a:off x="4235663" y="2124763"/>
              <a:ext cx="4436648" cy="2819189"/>
              <a:chOff x="4235663" y="1762357"/>
              <a:chExt cx="4436647" cy="281918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C9B4F9-5100-004A-B229-44C6953EFF26}"/>
                  </a:ext>
                </a:extLst>
              </p:cNvPr>
              <p:cNvSpPr txBox="1"/>
              <p:nvPr/>
            </p:nvSpPr>
            <p:spPr>
              <a:xfrm>
                <a:off x="4235663" y="1762357"/>
                <a:ext cx="1709867" cy="8853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0070C0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          </a:t>
                </a:r>
                <a:endParaRPr lang="en-US" altLang="zh-CN" sz="20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endParaRPr lang="en-CN" sz="20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213E5C-D448-D249-AE4F-136BEA99355A}"/>
                  </a:ext>
                </a:extLst>
              </p:cNvPr>
              <p:cNvSpPr txBox="1"/>
              <p:nvPr/>
            </p:nvSpPr>
            <p:spPr>
              <a:xfrm>
                <a:off x="7953477" y="3277482"/>
                <a:ext cx="513379" cy="4234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0070C0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endParaRPr lang="en-CN" sz="16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233F3BF-4F35-1047-AA71-A07A0E68B7C4}"/>
                  </a:ext>
                </a:extLst>
              </p:cNvPr>
              <p:cNvSpPr txBox="1"/>
              <p:nvPr/>
            </p:nvSpPr>
            <p:spPr>
              <a:xfrm>
                <a:off x="7315200" y="4195757"/>
                <a:ext cx="135711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0070C0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endParaRPr lang="en-CN" sz="16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04A101C-1609-574C-AC28-D02AE7076C22}"/>
                  </a:ext>
                </a:extLst>
              </p:cNvPr>
              <p:cNvSpPr txBox="1"/>
              <p:nvPr/>
            </p:nvSpPr>
            <p:spPr>
              <a:xfrm>
                <a:off x="4572000" y="4242992"/>
                <a:ext cx="135711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0070C0"/>
                    </a:solidFill>
                    <a:latin typeface="SimSun" panose="02010600030101010101" pitchFamily="2" charset="-122"/>
                    <a:ea typeface="SimSun" panose="02010600030101010101" pitchFamily="2" charset="-122"/>
                  </a:rPr>
                  <a:t> </a:t>
                </a:r>
                <a:endParaRPr lang="en-CN" sz="1600" b="1" dirty="0">
                  <a:solidFill>
                    <a:srgbClr val="0070C0"/>
                  </a:solidFill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6BC8B4-7DF9-2C42-A7FD-E1281304EEB3}"/>
                </a:ext>
              </a:extLst>
            </p:cNvPr>
            <p:cNvSpPr txBox="1"/>
            <p:nvPr/>
          </p:nvSpPr>
          <p:spPr>
            <a:xfrm>
              <a:off x="5478564" y="1132733"/>
              <a:ext cx="2480500" cy="88533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Plan 2:</a:t>
              </a:r>
              <a:endParaRPr lang="en-US" altLang="zh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  <a:p>
              <a:r>
                <a:rPr lang="en-US" sz="2000" b="1" dirty="0">
                  <a:solidFill>
                    <a:srgbClr val="FF0000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for slow MMs</a:t>
              </a:r>
              <a:endParaRPr lang="en-CN" sz="20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269E16-1797-AE45-8563-7EF592BC7D10}"/>
                </a:ext>
              </a:extLst>
            </p:cNvPr>
            <p:cNvSpPr txBox="1"/>
            <p:nvPr/>
          </p:nvSpPr>
          <p:spPr>
            <a:xfrm>
              <a:off x="4486760" y="5138098"/>
              <a:ext cx="4222562" cy="13472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0070C0"/>
                  </a:solidFill>
                  <a:latin typeface="Times" pitchFamily="2" charset="0"/>
                  <a:ea typeface="SimSun" panose="02010600030101010101" pitchFamily="2" charset="-122"/>
                </a:rPr>
                <a:t>Induction coil connect to Helmholtz coil, which converts current into magnetic pulse to be detected by magnetometer.</a:t>
              </a:r>
              <a:endParaRPr lang="en-CN" sz="1600" b="1" dirty="0">
                <a:solidFill>
                  <a:srgbClr val="0070C0"/>
                </a:solidFill>
                <a:latin typeface="Times" pitchFamily="2" charset="0"/>
                <a:ea typeface="SimSun" panose="02010600030101010101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704512-EA3F-A152-211E-6AA667D97467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0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58775-5B7A-5C40-B12E-38AEB73761CF}"/>
              </a:ext>
            </a:extLst>
          </p:cNvPr>
          <p:cNvSpPr txBox="1"/>
          <p:nvPr/>
        </p:nvSpPr>
        <p:spPr>
          <a:xfrm>
            <a:off x="6905710" y="1390675"/>
            <a:ext cx="4457246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Two induction signal detection plans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6C83A3-C6C9-2041-94F5-D667010F9509}"/>
              </a:ext>
            </a:extLst>
          </p:cNvPr>
          <p:cNvSpPr/>
          <p:nvPr/>
        </p:nvSpPr>
        <p:spPr>
          <a:xfrm>
            <a:off x="5735166" y="2059723"/>
            <a:ext cx="2987255" cy="446641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A9AA4D-963C-EDDC-8F2B-FA03B94FD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03" y="3288236"/>
            <a:ext cx="2954519" cy="16842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979E0E-AFE1-ACFB-0CD2-97D47E201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38" y="2977983"/>
            <a:ext cx="2963885" cy="22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5775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Preliminary test results: Signal 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91D2F6-6376-FE4F-B968-B96EF8DD6393}"/>
              </a:ext>
            </a:extLst>
          </p:cNvPr>
          <p:cNvSpPr txBox="1"/>
          <p:nvPr/>
        </p:nvSpPr>
        <p:spPr>
          <a:xfrm>
            <a:off x="3091921" y="1264805"/>
            <a:ext cx="56941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" pitchFamily="2" charset="0"/>
                <a:ea typeface="SimSun" panose="02010600030101010101" pitchFamily="2" charset="-122"/>
              </a:rPr>
              <a:t>Plan 1 with large pulsed Delta input</a:t>
            </a:r>
            <a:endParaRPr lang="en-US" altLang="zh-CN" sz="2800" b="1" dirty="0">
              <a:solidFill>
                <a:srgbClr val="FF0000"/>
              </a:solidFill>
              <a:latin typeface="Times" pitchFamily="2" charset="0"/>
              <a:ea typeface="SimSun" panose="02010600030101010101" pitchFamily="2" charset="-122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82AB373E-80B8-E341-9900-BAAFF1BA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131" y="1922128"/>
            <a:ext cx="4320000" cy="3240000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4337EEB3-51AF-BE4E-A172-E6709C984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131" y="1922128"/>
            <a:ext cx="4320000" cy="3240000"/>
          </a:xfrm>
          <a:prstGeom prst="rect">
            <a:avLst/>
          </a:prstGeom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FA5370EF-2E61-4D4B-82C4-222E32192CF8}"/>
              </a:ext>
            </a:extLst>
          </p:cNvPr>
          <p:cNvSpPr txBox="1"/>
          <p:nvPr/>
        </p:nvSpPr>
        <p:spPr>
          <a:xfrm>
            <a:off x="5989222" y="1918149"/>
            <a:ext cx="531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latin typeface="Times" pitchFamily="2" charset="0"/>
              </a:rPr>
              <a:t>Amplify x1.086; Correction with distributed capacitor;</a:t>
            </a:r>
            <a:endParaRPr lang="zh-CN" altLang="en-US" sz="1800" dirty="0">
              <a:latin typeface="Times" pitchFamily="2" charset="0"/>
            </a:endParaRPr>
          </a:p>
        </p:txBody>
      </p:sp>
      <p:sp>
        <p:nvSpPr>
          <p:cNvPr id="16" name="文本框 9">
            <a:extLst>
              <a:ext uri="{FF2B5EF4-FFF2-40B4-BE49-F238E27FC236}">
                <a16:creationId xmlns:a16="http://schemas.microsoft.com/office/drawing/2014/main" id="{4C689FC4-0DEC-2A4A-BC8E-062490867BFC}"/>
              </a:ext>
            </a:extLst>
          </p:cNvPr>
          <p:cNvSpPr txBox="1"/>
          <p:nvPr/>
        </p:nvSpPr>
        <p:spPr>
          <a:xfrm>
            <a:off x="6024909" y="7206082"/>
            <a:ext cx="5791200" cy="116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</a:rPr>
              <a:t>周期对应不上</a:t>
            </a:r>
            <a:r>
              <a:rPr lang="zh-CN" altLang="en-US" sz="1600" dirty="0"/>
              <a:t>，可能是输入电容以及杂散电容的影响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</a:rPr>
              <a:t>幅度对应不上</a:t>
            </a:r>
            <a:r>
              <a:rPr lang="zh-CN" altLang="en-US" sz="1600" dirty="0"/>
              <a:t>，可能是漏磁或绕制工艺的影响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</a:rPr>
              <a:t>衰减对应不上</a:t>
            </a:r>
            <a:r>
              <a:rPr lang="zh-CN" altLang="en-US" sz="1600" dirty="0"/>
              <a:t>，可能是采集卡输入电阻或交流电阻的影响</a:t>
            </a:r>
          </a:p>
        </p:txBody>
      </p:sp>
      <p:graphicFrame>
        <p:nvGraphicFramePr>
          <p:cNvPr id="17" name="Table 11">
            <a:extLst>
              <a:ext uri="{FF2B5EF4-FFF2-40B4-BE49-F238E27FC236}">
                <a16:creationId xmlns:a16="http://schemas.microsoft.com/office/drawing/2014/main" id="{1AFA5F4A-6797-CE4F-9F89-01AC59A5A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79338"/>
              </p:ext>
            </p:extLst>
          </p:nvPr>
        </p:nvGraphicFramePr>
        <p:xfrm>
          <a:off x="1808422" y="5344617"/>
          <a:ext cx="3786279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93">
                  <a:extLst>
                    <a:ext uri="{9D8B030D-6E8A-4147-A177-3AD203B41FA5}">
                      <a16:colId xmlns:a16="http://schemas.microsoft.com/office/drawing/2014/main" val="1911823574"/>
                    </a:ext>
                  </a:extLst>
                </a:gridCol>
                <a:gridCol w="1262093">
                  <a:extLst>
                    <a:ext uri="{9D8B030D-6E8A-4147-A177-3AD203B41FA5}">
                      <a16:colId xmlns:a16="http://schemas.microsoft.com/office/drawing/2014/main" val="1329994025"/>
                    </a:ext>
                  </a:extLst>
                </a:gridCol>
                <a:gridCol w="1262093">
                  <a:extLst>
                    <a:ext uri="{9D8B030D-6E8A-4147-A177-3AD203B41FA5}">
                      <a16:colId xmlns:a16="http://schemas.microsoft.com/office/drawing/2014/main" val="37123556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Observed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845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46kHz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44kHz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36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Amp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4.33V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3.86V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61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1.9ms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1.7ms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4907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BC12CDE-5281-2D96-8ADF-675B65B3D21F}"/>
              </a:ext>
            </a:extLst>
          </p:cNvPr>
          <p:cNvSpPr txBox="1"/>
          <p:nvPr/>
        </p:nvSpPr>
        <p:spPr>
          <a:xfrm>
            <a:off x="11495806" y="6382122"/>
            <a:ext cx="39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67916-40D2-1343-B5D5-B8B4E6D90C21}"/>
              </a:ext>
            </a:extLst>
          </p:cNvPr>
          <p:cNvSpPr txBox="1"/>
          <p:nvPr/>
        </p:nvSpPr>
        <p:spPr>
          <a:xfrm>
            <a:off x="5231110" y="2349674"/>
            <a:ext cx="4090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latin typeface="Times" pitchFamily="2" charset="0"/>
              </a:rPr>
              <a:t>Sim</a:t>
            </a:r>
          </a:p>
          <a:p>
            <a:r>
              <a:rPr lang="en-US" sz="1000" dirty="0" err="1">
                <a:solidFill>
                  <a:schemeClr val="accent4">
                    <a:lumMod val="75000"/>
                  </a:schemeClr>
                </a:solidFill>
                <a:latin typeface="Times" pitchFamily="2" charset="0"/>
              </a:rPr>
              <a:t>Obs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19F7E-DF22-AE4F-9D0C-790D18E4FE1B}"/>
              </a:ext>
            </a:extLst>
          </p:cNvPr>
          <p:cNvSpPr txBox="1"/>
          <p:nvPr/>
        </p:nvSpPr>
        <p:spPr>
          <a:xfrm>
            <a:off x="9551110" y="2321322"/>
            <a:ext cx="4805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latin typeface="Times" pitchFamily="2" charset="0"/>
              </a:rPr>
              <a:t>Sim</a:t>
            </a:r>
          </a:p>
          <a:p>
            <a:r>
              <a:rPr lang="en-US" sz="1000" dirty="0" err="1">
                <a:solidFill>
                  <a:schemeClr val="accent4">
                    <a:lumMod val="75000"/>
                  </a:schemeClr>
                </a:solidFill>
                <a:latin typeface="Times" pitchFamily="2" charset="0"/>
              </a:rPr>
              <a:t>Obs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26B9A17E-4E19-B74C-A385-13D030000F64}"/>
              </a:ext>
            </a:extLst>
          </p:cNvPr>
          <p:cNvSpPr txBox="1"/>
          <p:nvPr/>
        </p:nvSpPr>
        <p:spPr>
          <a:xfrm>
            <a:off x="5989222" y="5315306"/>
            <a:ext cx="5501325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Times" pitchFamily="2" charset="0"/>
              </a:rPr>
              <a:t>Diff on period: </a:t>
            </a:r>
            <a:r>
              <a:rPr lang="en-US" altLang="zh-CN" sz="1800" dirty="0">
                <a:latin typeface="Times" pitchFamily="2" charset="0"/>
              </a:rPr>
              <a:t>Input capacity and distributed capacitance;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Times" pitchFamily="2" charset="0"/>
              </a:rPr>
              <a:t>Diff on amplitude: </a:t>
            </a:r>
            <a:r>
              <a:rPr lang="en-US" altLang="zh-CN" sz="1800" dirty="0">
                <a:latin typeface="Times" pitchFamily="2" charset="0"/>
              </a:rPr>
              <a:t>Field leakage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Times" pitchFamily="2" charset="0"/>
              </a:rPr>
              <a:t>Diff on decay: </a:t>
            </a:r>
            <a:r>
              <a:rPr lang="en-US" altLang="zh-CN" sz="1800" dirty="0">
                <a:latin typeface="Times" pitchFamily="2" charset="0"/>
              </a:rPr>
              <a:t>ADC resistance or AC resistance.</a:t>
            </a:r>
            <a:endParaRPr lang="zh-CN" altLang="en-US" sz="18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5359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Preliminary test results: Noise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CC82FA20-36FB-6846-A790-F30292084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702" y="1528691"/>
            <a:ext cx="3733800" cy="2800350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DD697B25-29BC-3448-AA18-182540366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310" y="1566335"/>
            <a:ext cx="3524250" cy="2643188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447A0A60-9C60-3A40-B306-6F1691A78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310" y="4179386"/>
            <a:ext cx="3436348" cy="2577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C122AC-4D44-4D47-9621-E15BD3182DC4}"/>
              </a:ext>
            </a:extLst>
          </p:cNvPr>
          <p:cNvSpPr txBox="1"/>
          <p:nvPr/>
        </p:nvSpPr>
        <p:spPr>
          <a:xfrm>
            <a:off x="1977320" y="1418493"/>
            <a:ext cx="29450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itchFamily="2" charset="0"/>
                <a:ea typeface="SimSun" panose="02010600030101010101" pitchFamily="2" charset="-122"/>
              </a:rPr>
              <a:t>Induction coil open to air</a:t>
            </a:r>
            <a:endParaRPr lang="en-CN" sz="2000" b="1" dirty="0">
              <a:solidFill>
                <a:srgbClr val="0070C0"/>
              </a:solidFill>
              <a:latin typeface="Times" pitchFamily="2" charset="0"/>
              <a:ea typeface="SimSun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20BAD-99E9-4E46-B80F-55798B961F60}"/>
              </a:ext>
            </a:extLst>
          </p:cNvPr>
          <p:cNvSpPr txBox="1"/>
          <p:nvPr/>
        </p:nvSpPr>
        <p:spPr>
          <a:xfrm>
            <a:off x="7279035" y="1462689"/>
            <a:ext cx="2249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N" sz="2000" b="1" dirty="0">
                <a:solidFill>
                  <a:srgbClr val="0070C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感应线圈铝箔屏蔽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F8F852-009D-6C42-95FF-E4ED5AA5ABF4}"/>
              </a:ext>
            </a:extLst>
          </p:cNvPr>
          <p:cNvSpPr txBox="1"/>
          <p:nvPr/>
        </p:nvSpPr>
        <p:spPr>
          <a:xfrm>
            <a:off x="8080740" y="4128986"/>
            <a:ext cx="14253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itchFamily="2" charset="0"/>
                <a:ea typeface="SimSun" panose="02010600030101010101" pitchFamily="2" charset="-122"/>
              </a:rPr>
              <a:t>ADC noise </a:t>
            </a:r>
            <a:endParaRPr lang="en-CN" sz="2000" b="1" dirty="0">
              <a:solidFill>
                <a:srgbClr val="0070C0"/>
              </a:solidFill>
              <a:latin typeface="Times" pitchFamily="2" charset="0"/>
              <a:ea typeface="SimSun" panose="02010600030101010101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165CE593-2DD1-D248-830C-6DF3420A7912}"/>
              </a:ext>
            </a:extLst>
          </p:cNvPr>
          <p:cNvSpPr txBox="1"/>
          <p:nvPr/>
        </p:nvSpPr>
        <p:spPr>
          <a:xfrm>
            <a:off x="1595526" y="4470060"/>
            <a:ext cx="3973666" cy="208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latin typeface="Times" pitchFamily="2" charset="0"/>
              </a:rPr>
              <a:t>Sources of noise: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" pitchFamily="2" charset="0"/>
              </a:rPr>
              <a:t>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" pitchFamily="2" charset="0"/>
              </a:rPr>
              <a:t>ADC intrinsic noise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" pitchFamily="2" charset="0"/>
              </a:rPr>
              <a:t>Magnetic 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B0556-B721-344F-9B77-7426B4B0E1BF}"/>
              </a:ext>
            </a:extLst>
          </p:cNvPr>
          <p:cNvSpPr txBox="1"/>
          <p:nvPr/>
        </p:nvSpPr>
        <p:spPr>
          <a:xfrm>
            <a:off x="3928649" y="6169198"/>
            <a:ext cx="29017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Need shielding!</a:t>
            </a:r>
            <a:endParaRPr lang="en-US" altLang="zh-CN" sz="28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D0DA5-EDD8-8679-B32C-E5923FE94020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2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67EE2F-2792-B345-BD45-478727C74BA9}"/>
              </a:ext>
            </a:extLst>
          </p:cNvPr>
          <p:cNvSpPr txBox="1"/>
          <p:nvPr/>
        </p:nvSpPr>
        <p:spPr>
          <a:xfrm>
            <a:off x="7349158" y="1461671"/>
            <a:ext cx="28607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" pitchFamily="2" charset="0"/>
                <a:ea typeface="SimSun" panose="02010600030101010101" pitchFamily="2" charset="-122"/>
              </a:rPr>
              <a:t>With simple Al shielding</a:t>
            </a:r>
            <a:endParaRPr lang="en-CN" sz="2000" b="1" dirty="0">
              <a:solidFill>
                <a:srgbClr val="0070C0"/>
              </a:solidFill>
              <a:latin typeface="Times" pitchFamily="2" charset="0"/>
              <a:ea typeface="SimSun" panose="0201060003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D200C7-275C-C24E-BFED-BAF63A3C247C}"/>
              </a:ext>
            </a:extLst>
          </p:cNvPr>
          <p:cNvSpPr txBox="1"/>
          <p:nvPr/>
        </p:nvSpPr>
        <p:spPr>
          <a:xfrm>
            <a:off x="2062758" y="3429794"/>
            <a:ext cx="161426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latin typeface="Times" pitchFamily="2" charset="0"/>
              </a:rPr>
              <a:t>Measured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" pitchFamily="2" charset="0"/>
              </a:rPr>
              <a:t>Sim (thermal only)</a:t>
            </a: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Sim (with ADC noise)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131F37-D563-9047-935F-7A7D5C14ACCE}"/>
              </a:ext>
            </a:extLst>
          </p:cNvPr>
          <p:cNvSpPr txBox="1"/>
          <p:nvPr/>
        </p:nvSpPr>
        <p:spPr>
          <a:xfrm>
            <a:off x="7505282" y="3329454"/>
            <a:ext cx="161426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  <a:latin typeface="Times" pitchFamily="2" charset="0"/>
              </a:rPr>
              <a:t>Measured</a:t>
            </a:r>
          </a:p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Times" pitchFamily="2" charset="0"/>
              </a:rPr>
              <a:t>Sim (thermal only)</a:t>
            </a:r>
          </a:p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Times" pitchFamily="2" charset="0"/>
              </a:rPr>
              <a:t>Sim (with ADC noise)</a:t>
            </a:r>
          </a:p>
        </p:txBody>
      </p:sp>
    </p:spTree>
    <p:extLst>
      <p:ext uri="{BB962C8B-B14F-4D97-AF65-F5344CB8AC3E}">
        <p14:creationId xmlns:p14="http://schemas.microsoft.com/office/powerpoint/2010/main" val="40113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Noise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7D9966CC-C244-F248-A13B-C8CC085E8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269554"/>
            <a:ext cx="1872208" cy="2495303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37E214F7-A4A9-1A4B-9403-564C3A888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886" y="1273723"/>
            <a:ext cx="7560000" cy="2520000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782651FB-704D-534E-A2AB-C2C1B160C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886" y="3992289"/>
            <a:ext cx="7560000" cy="2520000"/>
          </a:xfrm>
          <a:prstGeom prst="rect">
            <a:avLst/>
          </a:prstGeom>
        </p:spPr>
      </p:pic>
      <p:graphicFrame>
        <p:nvGraphicFramePr>
          <p:cNvPr id="16" name="表格 10">
            <a:extLst>
              <a:ext uri="{FF2B5EF4-FFF2-40B4-BE49-F238E27FC236}">
                <a16:creationId xmlns:a16="http://schemas.microsoft.com/office/drawing/2014/main" id="{075963CB-1DF9-6740-96DF-6FB0B4683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11726"/>
              </p:ext>
            </p:extLst>
          </p:nvPr>
        </p:nvGraphicFramePr>
        <p:xfrm>
          <a:off x="10258933" y="2864756"/>
          <a:ext cx="1872207" cy="180020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62822">
                  <a:extLst>
                    <a:ext uri="{9D8B030D-6E8A-4147-A177-3AD203B41FA5}">
                      <a16:colId xmlns:a16="http://schemas.microsoft.com/office/drawing/2014/main" val="2585127581"/>
                    </a:ext>
                  </a:extLst>
                </a:gridCol>
                <a:gridCol w="1209385">
                  <a:extLst>
                    <a:ext uri="{9D8B030D-6E8A-4147-A177-3AD203B41FA5}">
                      <a16:colId xmlns:a16="http://schemas.microsoft.com/office/drawing/2014/main" val="1241954079"/>
                    </a:ext>
                  </a:extLst>
                </a:gridCol>
              </a:tblGrid>
              <a:tr h="7692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No.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Difference (%)</a:t>
                      </a:r>
                      <a:endParaRPr lang="zh-CN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066280"/>
                  </a:ext>
                </a:extLst>
              </a:tr>
              <a:tr h="3083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-8.03%</a:t>
                      </a:r>
                      <a:endParaRPr lang="zh-CN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1809489"/>
                  </a:ext>
                </a:extLst>
              </a:tr>
              <a:tr h="3083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-8.32%</a:t>
                      </a:r>
                      <a:endParaRPr lang="zh-CN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1070720"/>
                  </a:ext>
                </a:extLst>
              </a:tr>
              <a:tr h="4142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-10.01%</a:t>
                      </a:r>
                      <a:endParaRPr lang="zh-CN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840854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A306671-50E7-A141-A41D-BB66254DF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33" y="3899176"/>
            <a:ext cx="2049500" cy="2613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D2D367-98BE-8A45-8622-1EF6B9963063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319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Single Module trigger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04530-401B-79DD-9BE5-FFB2F4783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" y="1638858"/>
            <a:ext cx="4176464" cy="388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F98ED-21AD-728F-8E84-45F058AB323D}"/>
              </a:ext>
            </a:extLst>
          </p:cNvPr>
          <p:cNvSpPr txBox="1"/>
          <p:nvPr/>
        </p:nvSpPr>
        <p:spPr>
          <a:xfrm>
            <a:off x="1630710" y="1225121"/>
            <a:ext cx="130676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SNR~0.2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D7D4048-6168-BAE6-B731-879AC2B17C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A09F8A-C459-B42A-2F04-733C66FA9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63"/>
          <a:stretch/>
        </p:blipFill>
        <p:spPr>
          <a:xfrm>
            <a:off x="4396664" y="4429198"/>
            <a:ext cx="4871436" cy="1999208"/>
          </a:xfrm>
          <a:prstGeom prst="rect">
            <a:avLst/>
          </a:prstGeom>
        </p:spPr>
      </p:pic>
      <p:sp>
        <p:nvSpPr>
          <p:cNvPr id="12" name="AutoShape 6">
            <a:extLst>
              <a:ext uri="{FF2B5EF4-FFF2-40B4-BE49-F238E27FC236}">
                <a16:creationId xmlns:a16="http://schemas.microsoft.com/office/drawing/2014/main" id="{83A1455C-6192-C714-1AEE-DA3A054EF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5EECD-DB4C-65CF-E9A4-F13C175EEE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3" r="53249"/>
          <a:stretch/>
        </p:blipFill>
        <p:spPr>
          <a:xfrm>
            <a:off x="8824093" y="4482494"/>
            <a:ext cx="2448272" cy="2149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0F0665-5A1F-6CFF-F6F6-405003212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64" y="1259351"/>
            <a:ext cx="7445374" cy="2600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BBCA0E-0E23-881A-57F0-3EEE459384F9}"/>
              </a:ext>
            </a:extLst>
          </p:cNvPr>
          <p:cNvSpPr txBox="1"/>
          <p:nvPr/>
        </p:nvSpPr>
        <p:spPr>
          <a:xfrm>
            <a:off x="5517263" y="1748380"/>
            <a:ext cx="1846403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</a:t>
            </a:r>
            <a:r>
              <a:rPr lang="en-CN" dirty="0">
                <a:latin typeface="Times" pitchFamily="2" charset="0"/>
              </a:rPr>
              <a:t>ver-threshold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2F66A9-D415-F027-EE95-B45D3E325BDE}"/>
              </a:ext>
            </a:extLst>
          </p:cNvPr>
          <p:cNvSpPr txBox="1"/>
          <p:nvPr/>
        </p:nvSpPr>
        <p:spPr>
          <a:xfrm>
            <a:off x="9551590" y="1785080"/>
            <a:ext cx="750526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MLP</a:t>
            </a:r>
            <a:endParaRPr lang="en-CN" dirty="0">
              <a:latin typeface="Time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E9677-E720-00EF-99E5-B634DE8F7FA6}"/>
              </a:ext>
            </a:extLst>
          </p:cNvPr>
          <p:cNvSpPr txBox="1"/>
          <p:nvPr/>
        </p:nvSpPr>
        <p:spPr>
          <a:xfrm>
            <a:off x="5578983" y="4077496"/>
            <a:ext cx="140775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Acc: 0.14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A9B1EA-83C4-044F-67FD-43E6D9F582BA}"/>
              </a:ext>
            </a:extLst>
          </p:cNvPr>
          <p:cNvSpPr txBox="1"/>
          <p:nvPr/>
        </p:nvSpPr>
        <p:spPr>
          <a:xfrm>
            <a:off x="6671270" y="3762066"/>
            <a:ext cx="6125440" cy="42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Noise rate</a:t>
            </a:r>
            <a:r>
              <a:rPr lang="en-CN"/>
              <a:t>: </a:t>
            </a:r>
            <a:r>
              <a:rPr lang="zh-CN" altLang="en-US" dirty="0"/>
              <a:t>～</a:t>
            </a:r>
            <a:r>
              <a:rPr lang="en-CN"/>
              <a:t>15</a:t>
            </a:r>
            <a:r>
              <a:rPr lang="en-US" altLang="zh-CN" dirty="0"/>
              <a:t>0</a:t>
            </a:r>
            <a:r>
              <a:rPr lang="en-CN"/>
              <a:t>Hz</a:t>
            </a:r>
            <a:endParaRPr lang="en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3A8F91-AC17-5026-636A-3AE0DBBDAD77}"/>
              </a:ext>
            </a:extLst>
          </p:cNvPr>
          <p:cNvSpPr txBox="1"/>
          <p:nvPr/>
        </p:nvSpPr>
        <p:spPr>
          <a:xfrm>
            <a:off x="9344350" y="4081068"/>
            <a:ext cx="1407758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Acc: 0.29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71109-92EA-0545-B9ED-E520988FCE9C}"/>
              </a:ext>
            </a:extLst>
          </p:cNvPr>
          <p:cNvSpPr txBox="1"/>
          <p:nvPr/>
        </p:nvSpPr>
        <p:spPr>
          <a:xfrm>
            <a:off x="101119" y="5678897"/>
            <a:ext cx="5840894" cy="1082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do: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CNN-based DNN;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MM Track reconstruction -&gt; </a:t>
            </a:r>
            <a:r>
              <a:rPr lang="en-US" dirty="0" err="1"/>
              <a:t>pos</a:t>
            </a:r>
            <a:r>
              <a:rPr lang="en-US" dirty="0"/>
              <a:t> rec. for PS;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06024-368B-7A46-88A8-2CD2E0893E9F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969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Summary 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45F981-2B27-5948-A961-E1CDEDD335E5}"/>
              </a:ext>
            </a:extLst>
          </p:cNvPr>
          <p:cNvSpPr txBox="1"/>
          <p:nvPr/>
        </p:nvSpPr>
        <p:spPr>
          <a:xfrm>
            <a:off x="63957" y="1276878"/>
            <a:ext cx="11692078" cy="544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>
                <a:latin typeface="Times" pitchFamily="2" charset="0"/>
                <a:ea typeface="STKaiti" panose="02010600040101010101" pitchFamily="2" charset="-122"/>
              </a:rPr>
              <a:t>Magnetic monopole could be produced when strong and EW forces separate, and is closely related to the long-standing charge quantization problem;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>
                <a:latin typeface="Times" pitchFamily="2" charset="0"/>
                <a:ea typeface="STKaiti" panose="02010600040101010101" pitchFamily="2" charset="-122"/>
              </a:rPr>
              <a:t> We plan to use coincidence measurement between magnetometer and plastic scintillator for MM searches;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>
                <a:latin typeface="Times" pitchFamily="2" charset="0"/>
                <a:ea typeface="STKaiti" panose="02010600040101010101" pitchFamily="2" charset="-122"/>
              </a:rPr>
              <a:t> We have carried out magnetometer optimization and signal simulation;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600" dirty="0">
                <a:latin typeface="Times" pitchFamily="2" charset="0"/>
                <a:ea typeface="STKaiti" panose="02010600040101010101" pitchFamily="2" charset="-122"/>
              </a:rPr>
              <a:t> MM signal simulation has been validated using delta pulse from thin-long coil;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00" dirty="0">
                <a:latin typeface="Times" pitchFamily="2" charset="0"/>
                <a:ea typeface="STKaiti" panose="02010600040101010101" pitchFamily="2" charset="-122"/>
              </a:rPr>
              <a:t> The thermal noise simulation is close to what we observed, but still some excess may be due to magnetic noises and EM.</a:t>
            </a: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00" dirty="0">
                <a:latin typeface="Times" pitchFamily="2" charset="0"/>
                <a:ea typeface="STKaiti" panose="02010600040101010101" pitchFamily="2" charset="-122"/>
              </a:rPr>
              <a:t>Next step is to make the coil larger and SNR higher for single module.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DD7CF-CE85-2040-954C-0FF6F828DD2E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6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46934" y="2639381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Thanks for listening!</a:t>
            </a:r>
            <a:endParaRPr kumimoji="1" lang="zh-CN" altLang="en-US" sz="40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478830" y="968941"/>
            <a:ext cx="4392488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4DB51B-3DD2-62EC-4C0B-7F4A7705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C9D0CAE-5021-4B44-9DF6-2B43C736E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CD4A9A51-F023-B94F-B76E-605C8390237B}"/>
              </a:ext>
            </a:extLst>
          </p:cNvPr>
          <p:cNvSpPr txBox="1"/>
          <p:nvPr/>
        </p:nvSpPr>
        <p:spPr>
          <a:xfrm>
            <a:off x="3862958" y="501770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5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Email: </a:t>
            </a:r>
            <a:r>
              <a:rPr kumimoji="1" lang="en-US" altLang="zh-CN" sz="2500" b="1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qinglin@ustc.edu.cn</a:t>
            </a:r>
            <a:endParaRPr kumimoji="1" lang="zh-CN" altLang="en-US" sz="2500" b="1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576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Preliminary test results: Noise (with shielding)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E95A0097-1691-9A48-B22F-60AD8013C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91" y="1730381"/>
            <a:ext cx="3100546" cy="2553894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1AD44630-2550-244A-BC59-1F54A3427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10" y="1557586"/>
            <a:ext cx="2342048" cy="3121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F561A-B593-864C-A62F-910481C14C23}"/>
              </a:ext>
            </a:extLst>
          </p:cNvPr>
          <p:cNvSpPr txBox="1"/>
          <p:nvPr/>
        </p:nvSpPr>
        <p:spPr>
          <a:xfrm>
            <a:off x="478582" y="5248476"/>
            <a:ext cx="5097870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copper shielding for rejecting EM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ECEAAE47-8CDA-1647-AE48-E25C3C3A77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73"/>
          <a:stretch/>
        </p:blipFill>
        <p:spPr>
          <a:xfrm>
            <a:off x="5862602" y="1629594"/>
            <a:ext cx="3120000" cy="2080880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84C53243-7285-A041-83A7-4B243822E8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73"/>
          <a:stretch/>
        </p:blipFill>
        <p:spPr>
          <a:xfrm>
            <a:off x="9015344" y="1629594"/>
            <a:ext cx="3120000" cy="208088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E4712937-89A3-A145-B1D9-4E967454B4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98"/>
          <a:stretch/>
        </p:blipFill>
        <p:spPr>
          <a:xfrm>
            <a:off x="8982602" y="4284274"/>
            <a:ext cx="3120000" cy="2061583"/>
          </a:xfrm>
          <a:prstGeom prst="rect">
            <a:avLst/>
          </a:prstGeom>
        </p:spPr>
      </p:pic>
      <p:sp>
        <p:nvSpPr>
          <p:cNvPr id="17" name="矩形: 圆角 17">
            <a:extLst>
              <a:ext uri="{FF2B5EF4-FFF2-40B4-BE49-F238E27FC236}">
                <a16:creationId xmlns:a16="http://schemas.microsoft.com/office/drawing/2014/main" id="{118EDAB5-34E5-2C47-8F15-B1A94F47F713}"/>
              </a:ext>
            </a:extLst>
          </p:cNvPr>
          <p:cNvSpPr/>
          <p:nvPr/>
        </p:nvSpPr>
        <p:spPr>
          <a:xfrm>
            <a:off x="7751390" y="1972885"/>
            <a:ext cx="260065" cy="139429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22">
            <a:extLst>
              <a:ext uri="{FF2B5EF4-FFF2-40B4-BE49-F238E27FC236}">
                <a16:creationId xmlns:a16="http://schemas.microsoft.com/office/drawing/2014/main" id="{6E27116E-A87C-8440-9453-0250FC2E32D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8031315" y="2629112"/>
            <a:ext cx="984029" cy="40922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矩形: 圆角 17">
            <a:extLst>
              <a:ext uri="{FF2B5EF4-FFF2-40B4-BE49-F238E27FC236}">
                <a16:creationId xmlns:a16="http://schemas.microsoft.com/office/drawing/2014/main" id="{320D1F10-46E4-D04A-AD6D-902DB5D24435}"/>
              </a:ext>
            </a:extLst>
          </p:cNvPr>
          <p:cNvSpPr/>
          <p:nvPr/>
        </p:nvSpPr>
        <p:spPr>
          <a:xfrm>
            <a:off x="10741357" y="2100215"/>
            <a:ext cx="1042481" cy="139429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2">
            <a:extLst>
              <a:ext uri="{FF2B5EF4-FFF2-40B4-BE49-F238E27FC236}">
                <a16:creationId xmlns:a16="http://schemas.microsoft.com/office/drawing/2014/main" id="{F0B32A08-3D1C-B249-9180-7EC304091605}"/>
              </a:ext>
            </a:extLst>
          </p:cNvPr>
          <p:cNvCxnSpPr>
            <a:cxnSpLocks/>
          </p:cNvCxnSpPr>
          <p:nvPr/>
        </p:nvCxnSpPr>
        <p:spPr>
          <a:xfrm flipH="1">
            <a:off x="10991750" y="3511255"/>
            <a:ext cx="300073" cy="773019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1D3D2F-882D-4F4F-88DE-C8AEFE8ADA20}"/>
              </a:ext>
            </a:extLst>
          </p:cNvPr>
          <p:cNvSpPr txBox="1"/>
          <p:nvPr/>
        </p:nvSpPr>
        <p:spPr>
          <a:xfrm>
            <a:off x="5822015" y="4499457"/>
            <a:ext cx="3111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It seems to have some EM left from </a:t>
            </a:r>
            <a:r>
              <a:rPr lang="en-US" sz="2000">
                <a:latin typeface="Times" pitchFamily="2" charset="0"/>
              </a:rPr>
              <a:t>utility power;</a:t>
            </a: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The noise is significantly reduced, although still 2x higher than simulation.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83C913-3578-DA4F-9ADB-E31A1E669B38}"/>
              </a:ext>
            </a:extLst>
          </p:cNvPr>
          <p:cNvSpPr txBox="1"/>
          <p:nvPr/>
        </p:nvSpPr>
        <p:spPr>
          <a:xfrm>
            <a:off x="11495806" y="63821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1</a:t>
            </a:r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3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0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1736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Template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cs typeface="+mn-ea"/>
                <a:sym typeface="+mn-lt"/>
              </a:rPr>
              <a:t>Plastic scintillator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A348F0D-0C62-7A47-8559-10604EEC0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364" y="6420263"/>
            <a:ext cx="2743200" cy="368300"/>
          </a:xfrm>
          <a:prstGeom prst="rect">
            <a:avLst/>
          </a:prstGeom>
        </p:spPr>
      </p:pic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95A4E06C-EE8F-BF8D-CAF9-22759D12012E}"/>
              </a:ext>
            </a:extLst>
          </p:cNvPr>
          <p:cNvPicPr/>
          <p:nvPr/>
        </p:nvPicPr>
        <p:blipFill rotWithShape="1">
          <a:blip r:embed="rId6"/>
          <a:srcRect b="40205"/>
          <a:stretch/>
        </p:blipFill>
        <p:spPr>
          <a:xfrm>
            <a:off x="236789" y="1526415"/>
            <a:ext cx="4536504" cy="230029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736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Searches for new physics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下箭头 39">
            <a:extLst>
              <a:ext uri="{FF2B5EF4-FFF2-40B4-BE49-F238E27FC236}">
                <a16:creationId xmlns:a16="http://schemas.microsoft.com/office/drawing/2014/main" id="{E95DAD07-5ED8-9041-8F14-8E6BD0FE70AC}"/>
              </a:ext>
            </a:extLst>
          </p:cNvPr>
          <p:cNvSpPr/>
          <p:nvPr/>
        </p:nvSpPr>
        <p:spPr bwMode="auto">
          <a:xfrm rot="16200000">
            <a:off x="4354570" y="3534711"/>
            <a:ext cx="400111" cy="64633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804030504040204" pitchFamily="34" charset="0"/>
              <a:ea typeface="SimSun" pitchFamily="2" charset="-122"/>
            </a:endParaRPr>
          </a:p>
        </p:txBody>
      </p:sp>
      <p:sp>
        <p:nvSpPr>
          <p:cNvPr id="25" name="矩形 40">
            <a:extLst>
              <a:ext uri="{FF2B5EF4-FFF2-40B4-BE49-F238E27FC236}">
                <a16:creationId xmlns:a16="http://schemas.microsoft.com/office/drawing/2014/main" id="{3384A49E-795B-9B49-89F4-EC24BA6B1FD1}"/>
              </a:ext>
            </a:extLst>
          </p:cNvPr>
          <p:cNvSpPr/>
          <p:nvPr/>
        </p:nvSpPr>
        <p:spPr>
          <a:xfrm>
            <a:off x="3982680" y="3170709"/>
            <a:ext cx="1071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600" b="1" dirty="0">
                <a:latin typeface="Times" pitchFamily="2" charset="0"/>
                <a:ea typeface="Microsoft YaHei" panose="020B0503020204020204" pitchFamily="34" charset="-122"/>
              </a:rPr>
              <a:t>CANNOT</a:t>
            </a:r>
          </a:p>
          <a:p>
            <a:pPr algn="ctr"/>
            <a:r>
              <a:rPr kumimoji="1" lang="en-US" altLang="zh-CN" sz="1600" b="1" dirty="0">
                <a:latin typeface="Times" pitchFamily="2" charset="0"/>
                <a:ea typeface="Microsoft YaHei" panose="020B0503020204020204" pitchFamily="34" charset="-122"/>
              </a:rPr>
              <a:t>Explain</a:t>
            </a:r>
            <a:endParaRPr lang="zh-CN" altLang="en-US" sz="1600" b="1" dirty="0">
              <a:latin typeface="Times" pitchFamily="2" charset="0"/>
            </a:endParaRPr>
          </a:p>
        </p:txBody>
      </p: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6C959E5-1DBA-2343-B83A-311CA5720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19771"/>
              </p:ext>
            </p:extLst>
          </p:nvPr>
        </p:nvGraphicFramePr>
        <p:xfrm>
          <a:off x="4951917" y="1330584"/>
          <a:ext cx="6943721" cy="508967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56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0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45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Topic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Crucial measurement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Significance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Times" pitchFamily="2" charset="0"/>
                          <a:cs typeface="Comic Sans MS"/>
                        </a:rPr>
                        <a:t>Higgs boson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M</a:t>
                      </a:r>
                      <a:r>
                        <a:rPr lang="en-US" sz="1200" b="1" baseline="0" dirty="0">
                          <a:latin typeface="Times" pitchFamily="2" charset="0"/>
                          <a:cs typeface="Comic Sans MS"/>
                        </a:rPr>
                        <a:t> =125 </a:t>
                      </a:r>
                      <a:r>
                        <a:rPr lang="en-US" sz="1200" b="1" baseline="0" dirty="0" err="1">
                          <a:latin typeface="Times" pitchFamily="2" charset="0"/>
                          <a:cs typeface="Comic Sans MS"/>
                        </a:rPr>
                        <a:t>GeV</a:t>
                      </a:r>
                      <a:endParaRPr lang="en-US" sz="1200" b="1" dirty="0"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Confirm spontaneous symmetry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breaking in gauge theory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3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Times" pitchFamily="2" charset="0"/>
                          <a:cs typeface="Comic Sans MS"/>
                        </a:rPr>
                        <a:t>Gravitational waves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" pitchFamily="2" charset="0"/>
                          <a:cs typeface="Comic Sans MS"/>
                        </a:rPr>
                        <a:t>(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Graviton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" pitchFamily="2" charset="0"/>
                          <a:cs typeface="Comic Sans M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Support general relativity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Glueball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,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 exotic hadron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QCD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9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Dark matter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Missing mass in the universe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Antimatter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Baryon number asymmetry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7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Neutrino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 </a:t>
                      </a:r>
                      <a:r>
                        <a:rPr lang="en-US" sz="1200" b="1" kern="1200" baseline="0" dirty="0">
                          <a:solidFill>
                            <a:srgbClr val="00B050"/>
                          </a:solidFill>
                          <a:latin typeface="Times" pitchFamily="2" charset="0"/>
                          <a:ea typeface="+mn-ea"/>
                          <a:cs typeface="Comic Sans MS"/>
                        </a:rPr>
                        <a:t>oscillation</a:t>
                      </a:r>
                      <a:r>
                        <a:rPr lang="en-US" sz="1200" b="1" kern="1200" baseline="0" dirty="0">
                          <a:solidFill>
                            <a:schemeClr val="tx1"/>
                          </a:solidFill>
                          <a:latin typeface="Times" pitchFamily="2" charset="0"/>
                          <a:ea typeface="+mn-ea"/>
                          <a:cs typeface="Comic Sans MS"/>
                        </a:rPr>
                        <a:t> and 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mass 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M &lt; 1 </a:t>
                      </a:r>
                      <a:r>
                        <a:rPr lang="en-US" sz="1200" b="1" dirty="0" err="1">
                          <a:latin typeface="Times" pitchFamily="2" charset="0"/>
                          <a:cs typeface="Comic Sans MS"/>
                        </a:rPr>
                        <a:t>eV</a:t>
                      </a:r>
                      <a:endParaRPr lang="en-US" sz="1200" b="1" dirty="0"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Structure of GUTs. Eventual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fate of the universe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9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Proton decay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Symbol" charset="2"/>
                        </a:rPr>
                        <a:t>t</a:t>
                      </a:r>
                      <a:r>
                        <a:rPr lang="en-US" sz="1200" b="1" baseline="0" dirty="0">
                          <a:latin typeface="Times" pitchFamily="2" charset="0"/>
                          <a:cs typeface="Comic Sans MS"/>
                        </a:rPr>
                        <a:t> </a:t>
                      </a:r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&gt; 1.67x10</a:t>
                      </a:r>
                      <a:r>
                        <a:rPr lang="en-US" sz="1200" b="1" baseline="30000" dirty="0">
                          <a:latin typeface="Times" pitchFamily="2" charset="0"/>
                          <a:cs typeface="Comic Sans MS"/>
                        </a:rPr>
                        <a:t>34</a:t>
                      </a:r>
                      <a:r>
                        <a:rPr lang="en-US" sz="1200" b="1" baseline="0" dirty="0">
                          <a:latin typeface="Times" pitchFamily="2" charset="0"/>
                          <a:cs typeface="Comic Sans MS"/>
                        </a:rPr>
                        <a:t> years</a:t>
                      </a:r>
                      <a:endParaRPr lang="en-US" sz="1200" b="1" dirty="0"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Evidence for validity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of GUTs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3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Magnetic monopole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Existence, mass, electric charge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Electric and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magnetic charge symmetry predicted by Dirac. Structure of gauge field configuration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7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Fractionally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 charged particle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Would confuse all current prejudice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7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Super-symmetric particles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Existence, M &gt; 1 </a:t>
                      </a:r>
                      <a:r>
                        <a:rPr lang="en-US" sz="1200" b="1" dirty="0" err="1">
                          <a:latin typeface="Times" pitchFamily="2" charset="0"/>
                          <a:cs typeface="Comic Sans MS"/>
                        </a:rPr>
                        <a:t>TeV</a:t>
                      </a:r>
                      <a:endParaRPr lang="en-US" sz="1200" b="1" dirty="0"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Hope of understanding gravity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821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" pitchFamily="2" charset="0"/>
                          <a:cs typeface="Comic Sans MS"/>
                        </a:rPr>
                        <a:t>Extra dimension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imes" pitchFamily="2" charset="0"/>
                          <a:cs typeface="Comic Sans MS"/>
                        </a:rPr>
                        <a:t>Existence, Heavy W/Z like particle, graviton, microscopic</a:t>
                      </a:r>
                      <a:r>
                        <a:rPr lang="en-US" sz="1200" b="1" baseline="0" dirty="0">
                          <a:latin typeface="Times" pitchFamily="2" charset="0"/>
                          <a:cs typeface="Comic Sans MS"/>
                        </a:rPr>
                        <a:t> black hole</a:t>
                      </a:r>
                      <a:endParaRPr lang="en-US" sz="1200" b="1" dirty="0"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Hierarchy</a:t>
                      </a:r>
                      <a:r>
                        <a:rPr lang="en-US" sz="1200" b="1" baseline="0" dirty="0">
                          <a:solidFill>
                            <a:srgbClr val="0000FF"/>
                          </a:solidFill>
                          <a:latin typeface="Times" pitchFamily="2" charset="0"/>
                          <a:cs typeface="Comic Sans MS"/>
                        </a:rPr>
                        <a:t> problem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Times" pitchFamily="2" charset="0"/>
                        <a:cs typeface="Comic Sans M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C61B4E5E-A946-6A4F-8380-687093B24A6F}"/>
              </a:ext>
            </a:extLst>
          </p:cNvPr>
          <p:cNvSpPr/>
          <p:nvPr/>
        </p:nvSpPr>
        <p:spPr>
          <a:xfrm>
            <a:off x="5021214" y="4180996"/>
            <a:ext cx="6871584" cy="753689"/>
          </a:xfrm>
          <a:prstGeom prst="rect">
            <a:avLst/>
          </a:prstGeom>
          <a:noFill/>
          <a:ln w="28575">
            <a:solidFill>
              <a:srgbClr val="C322C9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373A0F-FC65-784D-B0D9-60C03A678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9" y="1824560"/>
            <a:ext cx="4032815" cy="3861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5A5B54-8465-3442-BC8B-3DC31FC9DA56}"/>
              </a:ext>
            </a:extLst>
          </p:cNvPr>
          <p:cNvSpPr txBox="1"/>
          <p:nvPr/>
        </p:nvSpPr>
        <p:spPr>
          <a:xfrm>
            <a:off x="11617567" y="650367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91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About Magnetic Monopole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图片 15">
            <a:extLst>
              <a:ext uri="{FF2B5EF4-FFF2-40B4-BE49-F238E27FC236}">
                <a16:creationId xmlns:a16="http://schemas.microsoft.com/office/drawing/2014/main" id="{964FA5CF-2588-4348-A432-2B7F35EC9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82809"/>
            <a:ext cx="1407544" cy="9273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5033C05-C694-AEA6-6622-6A496F12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4" y="2192734"/>
            <a:ext cx="2575104" cy="247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F37C5088-D5CC-B61B-2DA3-188E0147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11" y="2205658"/>
            <a:ext cx="2733893" cy="247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F88A14-EE7F-8FA1-8BD2-47F09E584B4D}"/>
              </a:ext>
            </a:extLst>
          </p:cNvPr>
          <p:cNvSpPr txBox="1"/>
          <p:nvPr/>
        </p:nvSpPr>
        <p:spPr>
          <a:xfrm>
            <a:off x="166460" y="1386196"/>
            <a:ext cx="591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432FF"/>
                </a:solidFill>
                <a:latin typeface="Times" pitchFamily="2" charset="0"/>
                <a:ea typeface="Kaiti TC" panose="02010600040101010101" pitchFamily="2" charset="-120"/>
              </a:rPr>
              <a:t>Asymmetry between electricity and magnetism in Maxwell equation</a:t>
            </a:r>
            <a:endParaRPr lang="en-CN" sz="2000" b="1" dirty="0">
              <a:solidFill>
                <a:srgbClr val="0432FF"/>
              </a:solidFill>
              <a:latin typeface="Times" pitchFamily="2" charset="0"/>
              <a:ea typeface="Kaiti TC" panose="02010600040101010101" pitchFamily="2" charset="-12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0F0476D6-580B-FC2E-989A-770DF418D18C}"/>
              </a:ext>
            </a:extLst>
          </p:cNvPr>
          <p:cNvSpPr/>
          <p:nvPr/>
        </p:nvSpPr>
        <p:spPr>
          <a:xfrm>
            <a:off x="2563249" y="3187478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99811047-5968-5C52-B969-5C6BC102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77" y="5172611"/>
            <a:ext cx="23454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0070C0"/>
                </a:solidFill>
                <a:latin typeface="Times" pitchFamily="2" charset="0"/>
                <a:ea typeface="Kaiti TC" panose="02010600040101010101" pitchFamily="2" charset="-120"/>
              </a:rPr>
              <a:t>Standard Maxwell Equation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02D6667-7F7A-F8EA-8824-B4CE9AA9D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021" y="5085978"/>
            <a:ext cx="253169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70C0"/>
                </a:solidFill>
                <a:latin typeface="Times" pitchFamily="2" charset="0"/>
                <a:ea typeface="Kaiti TC" panose="02010600040101010101" pitchFamily="2" charset="-120"/>
              </a:rPr>
              <a:t>Modified Maxwell Equation with magnetic charge</a:t>
            </a:r>
            <a:endParaRPr lang="en-US" altLang="en-US" sz="2200" dirty="0">
              <a:solidFill>
                <a:srgbClr val="0070C0"/>
              </a:solidFill>
              <a:latin typeface="Times" pitchFamily="2" charset="0"/>
              <a:ea typeface="Kaiti TC" panose="02010600040101010101" pitchFamily="2" charset="-12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6DF1A2F2-7BEB-5B78-FEA0-F1D3CF423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41" y="1319002"/>
            <a:ext cx="5853054" cy="211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168D0E20-7BF7-BDAF-F223-9AF74A22E4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131" y="3643389"/>
            <a:ext cx="2583064" cy="3136105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58E1FBE-4C4F-9176-AA0A-C805EBF9A08C}"/>
              </a:ext>
            </a:extLst>
          </p:cNvPr>
          <p:cNvSpPr/>
          <p:nvPr/>
        </p:nvSpPr>
        <p:spPr>
          <a:xfrm>
            <a:off x="6744587" y="3993966"/>
            <a:ext cx="1368152" cy="640473"/>
          </a:xfrm>
          <a:prstGeom prst="ellipse">
            <a:avLst/>
          </a:prstGeom>
          <a:noFill/>
          <a:ln w="38100">
            <a:solidFill>
              <a:srgbClr val="CB0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CCA7F4-041E-D91E-03EA-B6C2F577DAC5}"/>
              </a:ext>
            </a:extLst>
          </p:cNvPr>
          <p:cNvCxnSpPr>
            <a:cxnSpLocks/>
          </p:cNvCxnSpPr>
          <p:nvPr/>
        </p:nvCxnSpPr>
        <p:spPr>
          <a:xfrm>
            <a:off x="8112739" y="4314202"/>
            <a:ext cx="930186" cy="461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FD2A2E-6D63-CCE5-06FF-98D80C0A97B7}"/>
              </a:ext>
            </a:extLst>
          </p:cNvPr>
          <p:cNvSpPr txBox="1"/>
          <p:nvPr/>
        </p:nvSpPr>
        <p:spPr>
          <a:xfrm>
            <a:off x="8984922" y="4221882"/>
            <a:ext cx="3092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600" dirty="0">
                <a:latin typeface="Times" pitchFamily="2" charset="0"/>
                <a:ea typeface="Kaiti TC" panose="02010600040101010101" pitchFamily="2" charset="-120"/>
              </a:rPr>
              <a:t>GUT considers strong and EW unified at higher energy;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1600" dirty="0">
                <a:latin typeface="Times" pitchFamily="2" charset="0"/>
                <a:ea typeface="Kaiti TC" panose="02010600040101010101" pitchFamily="2" charset="-120"/>
              </a:rPr>
              <a:t>GUT CAN explain the quantization of electric charge naturally;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1600" dirty="0">
                <a:latin typeface="Times" pitchFamily="2" charset="0"/>
                <a:ea typeface="Kaiti TC" panose="02010600040101010101" pitchFamily="2" charset="-120"/>
              </a:rPr>
              <a:t>GUT also predicts the production of MM when strong and EW </a:t>
            </a:r>
            <a:r>
              <a:rPr lang="en-US" altLang="zh-CN" sz="1600" dirty="0" err="1">
                <a:latin typeface="Times" pitchFamily="2" charset="0"/>
                <a:ea typeface="Kaiti TC" panose="02010600040101010101" pitchFamily="2" charset="-120"/>
              </a:rPr>
              <a:t>splitted</a:t>
            </a:r>
            <a:r>
              <a:rPr lang="en-US" altLang="zh-CN" sz="1600" dirty="0">
                <a:latin typeface="Times" pitchFamily="2" charset="0"/>
                <a:ea typeface="Kaiti TC" panose="02010600040101010101" pitchFamily="2" charset="-12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B152F3-A593-534B-BA66-55AB1C2A7AD7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41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8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MM and its evolution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1" name="图片 6" descr="图片包含 游戏机, 交通&#10;&#10;描述已自动生成">
            <a:extLst>
              <a:ext uri="{FF2B5EF4-FFF2-40B4-BE49-F238E27FC236}">
                <a16:creationId xmlns:a16="http://schemas.microsoft.com/office/drawing/2014/main" id="{40842F39-A52A-A747-A7FD-E5D8BA4A5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b="7230"/>
          <a:stretch/>
        </p:blipFill>
        <p:spPr>
          <a:xfrm>
            <a:off x="488957" y="1413570"/>
            <a:ext cx="4897935" cy="237626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779A267-8562-724F-BDAF-11BCC46D8E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2" t="1670" r="633" b="1114"/>
          <a:stretch/>
        </p:blipFill>
        <p:spPr>
          <a:xfrm>
            <a:off x="6383238" y="1269554"/>
            <a:ext cx="4968552" cy="3454231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67E9AD50-EA45-A948-9815-BF1AABBF52D2}"/>
              </a:ext>
            </a:extLst>
          </p:cNvPr>
          <p:cNvSpPr txBox="1"/>
          <p:nvPr/>
        </p:nvSpPr>
        <p:spPr>
          <a:xfrm>
            <a:off x="341931" y="4081656"/>
            <a:ext cx="504496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altLang="zh-CN" sz="1700" dirty="0">
                <a:latin typeface="Times" pitchFamily="2" charset="0"/>
                <a:ea typeface="STKaiti" panose="02010600040101010101" pitchFamily="2" charset="-122"/>
                <a:sym typeface="Wingdings" panose="05000000000000000000" pitchFamily="2" charset="2"/>
              </a:rPr>
              <a:t>MMs were produced right after the big bang, and diluted by the inflation. These GUT MMs have mass in order of ten to the several tens of GeV.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altLang="zh-CN" sz="1700" dirty="0">
                <a:latin typeface="Times" pitchFamily="2" charset="0"/>
                <a:ea typeface="STKaiti" panose="02010600040101010101" pitchFamily="2" charset="-122"/>
                <a:sym typeface="Wingdings" panose="05000000000000000000" pitchFamily="2" charset="2"/>
              </a:rPr>
              <a:t>Lighter MMs can also be produced by other less intense cosmic processes.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altLang="zh-CN" sz="1700" dirty="0">
              <a:latin typeface="Times" pitchFamily="2" charset="0"/>
              <a:ea typeface="STKaiti" panose="02010600040101010101" pitchFamily="2" charset="-122"/>
              <a:sym typeface="Wingdings" panose="05000000000000000000" pitchFamily="2" charset="2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US" sz="1700" dirty="0">
              <a:latin typeface="Times" pitchFamily="2" charset="0"/>
              <a:ea typeface="STKaiti" panose="0201060004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CD6700B-0B07-BA4C-8CB7-EAA1F2348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54" y="5510085"/>
            <a:ext cx="4440983" cy="945500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4B75FCFE-E892-0844-82CF-B06DE54F9314}"/>
              </a:ext>
            </a:extLst>
          </p:cNvPr>
          <p:cNvSpPr txBox="1"/>
          <p:nvPr/>
        </p:nvSpPr>
        <p:spPr>
          <a:xfrm>
            <a:off x="6437675" y="5227960"/>
            <a:ext cx="4799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" pitchFamily="2" charset="0"/>
                <a:ea typeface="STKaiti" panose="02010600040101010101" pitchFamily="2" charset="-122"/>
              </a:rPr>
              <a:t>Parker:</a:t>
            </a:r>
            <a:r>
              <a:rPr lang="zh-CN" altLang="en-US" sz="2000" dirty="0">
                <a:latin typeface="Times" pitchFamily="2" charset="0"/>
                <a:ea typeface="STKaiti" panose="02010600040101010101" pitchFamily="2" charset="-122"/>
              </a:rPr>
              <a:t> </a:t>
            </a:r>
            <a:r>
              <a:rPr lang="en-US" altLang="zh-CN" sz="2000" dirty="0">
                <a:latin typeface="Times" pitchFamily="2" charset="0"/>
                <a:ea typeface="STKaiti" panose="02010600040101010101" pitchFamily="2" charset="-122"/>
              </a:rPr>
              <a:t>Excessive MMs could annihilate the magnetic field in space.</a:t>
            </a:r>
          </a:p>
          <a:p>
            <a:r>
              <a:rPr lang="en-US" altLang="zh-CN" sz="2000" dirty="0">
                <a:latin typeface="Times" pitchFamily="2" charset="0"/>
                <a:ea typeface="STKaiti" panose="02010600040101010101" pitchFamily="2" charset="-122"/>
              </a:rPr>
              <a:t>Density: Excessive MMs could conflict the gravitational observation.</a:t>
            </a:r>
            <a:endParaRPr lang="en-US" sz="2000" dirty="0">
              <a:latin typeface="Times" pitchFamily="2" charset="0"/>
              <a:ea typeface="STKaiti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BCD43-7489-7CE4-9DDE-D575DAD7ACA1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4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402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Status of the searches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3" name="矩形 38">
            <a:extLst>
              <a:ext uri="{FF2B5EF4-FFF2-40B4-BE49-F238E27FC236}">
                <a16:creationId xmlns:a16="http://schemas.microsoft.com/office/drawing/2014/main" id="{FCE9EE73-4D90-E744-879A-ED7332177C79}"/>
              </a:ext>
            </a:extLst>
          </p:cNvPr>
          <p:cNvSpPr/>
          <p:nvPr/>
        </p:nvSpPr>
        <p:spPr>
          <a:xfrm>
            <a:off x="4210281" y="4598854"/>
            <a:ext cx="2825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MACRO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IceCube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41">
            <a:extLst>
              <a:ext uri="{FF2B5EF4-FFF2-40B4-BE49-F238E27FC236}">
                <a16:creationId xmlns:a16="http://schemas.microsoft.com/office/drawing/2014/main" id="{A12C4381-12B6-CB4E-9591-6474B2A03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091" y="1924212"/>
            <a:ext cx="3308918" cy="2668279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id="{B22BBB26-306B-6247-9F31-7142A4BF726E}"/>
              </a:ext>
            </a:extLst>
          </p:cNvPr>
          <p:cNvSpPr/>
          <p:nvPr/>
        </p:nvSpPr>
        <p:spPr>
          <a:xfrm>
            <a:off x="4247235" y="1495300"/>
            <a:ext cx="27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dirty="0">
                <a:latin typeface="Times" pitchFamily="2" charset="0"/>
                <a:ea typeface="微软雅黑" panose="020B0503020204020204" pitchFamily="34" charset="-122"/>
              </a:rPr>
              <a:t>Underground Experiment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305150-E6E8-3C4C-A3B2-C309B0313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951" y="2029860"/>
            <a:ext cx="2567204" cy="2644220"/>
          </a:xfrm>
          <a:prstGeom prst="rect">
            <a:avLst/>
          </a:prstGeom>
        </p:spPr>
      </p:pic>
      <p:sp>
        <p:nvSpPr>
          <p:cNvPr id="19" name="矩形 39">
            <a:extLst>
              <a:ext uri="{FF2B5EF4-FFF2-40B4-BE49-F238E27FC236}">
                <a16:creationId xmlns:a16="http://schemas.microsoft.com/office/drawing/2014/main" id="{67755E71-BC78-FB49-AB59-8A5357203C72}"/>
              </a:ext>
            </a:extLst>
          </p:cNvPr>
          <p:cNvSpPr/>
          <p:nvPr/>
        </p:nvSpPr>
        <p:spPr>
          <a:xfrm>
            <a:off x="8859506" y="1501013"/>
            <a:ext cx="1860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800" b="1" dirty="0">
                <a:latin typeface="Times" pitchFamily="2" charset="0"/>
                <a:ea typeface="微软雅黑" panose="020B0503020204020204" pitchFamily="34" charset="-122"/>
              </a:rPr>
              <a:t>Superconductors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820B2A6-CFDB-A345-985A-3D939C752EC6}"/>
              </a:ext>
            </a:extLst>
          </p:cNvPr>
          <p:cNvSpPr/>
          <p:nvPr/>
        </p:nvSpPr>
        <p:spPr>
          <a:xfrm>
            <a:off x="3862958" y="1495300"/>
            <a:ext cx="3704913" cy="3482408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4E9C73F-F328-FD4C-A41C-C1EA5F62B184}"/>
              </a:ext>
            </a:extLst>
          </p:cNvPr>
          <p:cNvSpPr/>
          <p:nvPr/>
        </p:nvSpPr>
        <p:spPr>
          <a:xfrm>
            <a:off x="8202119" y="1456589"/>
            <a:ext cx="3110300" cy="348240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DAE5F7-4B9B-B84A-8B99-600304CD4586}"/>
              </a:ext>
            </a:extLst>
          </p:cNvPr>
          <p:cNvSpPr txBox="1"/>
          <p:nvPr/>
        </p:nvSpPr>
        <p:spPr>
          <a:xfrm>
            <a:off x="4599381" y="4992214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432FF"/>
                </a:solidFill>
                <a:latin typeface="Times" pitchFamily="2" charset="0"/>
                <a:ea typeface="STKaiti" panose="02010600040101010101" pitchFamily="2" charset="-122"/>
              </a:rPr>
              <a:t>Energy Deposition</a:t>
            </a:r>
            <a:endParaRPr lang="en-US" sz="2400" b="1" dirty="0">
              <a:solidFill>
                <a:srgbClr val="0432FF"/>
              </a:solidFill>
              <a:latin typeface="Times" pitchFamily="2" charset="0"/>
              <a:ea typeface="STKaiti" panose="0201060004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CC8A2-03FD-A94A-B5D3-C323BB97683B}"/>
              </a:ext>
            </a:extLst>
          </p:cNvPr>
          <p:cNvSpPr txBox="1"/>
          <p:nvPr/>
        </p:nvSpPr>
        <p:spPr>
          <a:xfrm>
            <a:off x="9055457" y="4957775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Induction</a:t>
            </a:r>
            <a:endParaRPr lang="en-US" sz="2400" b="1" dirty="0">
              <a:solidFill>
                <a:srgbClr val="FF0000"/>
              </a:solidFill>
              <a:latin typeface="Times" pitchFamily="2" charset="0"/>
              <a:ea typeface="STKaiti" panose="02010600040101010101" pitchFamily="2" charset="-122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1DD71F9-6D83-9243-8728-00D4881F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70" y="1697299"/>
            <a:ext cx="3800851" cy="281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7E1A4B-9CC2-6944-9BB4-DF840E0AF070}"/>
              </a:ext>
            </a:extLst>
          </p:cNvPr>
          <p:cNvSpPr txBox="1"/>
          <p:nvPr/>
        </p:nvSpPr>
        <p:spPr>
          <a:xfrm>
            <a:off x="3787770" y="5447272"/>
            <a:ext cx="3860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Pros</a:t>
            </a:r>
            <a:r>
              <a:rPr lang="zh-CN" altLang="en-US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Large volume, high </a:t>
            </a:r>
            <a:r>
              <a:rPr lang="en-US" altLang="zh-CN" sz="2000" b="1" dirty="0" err="1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sens.</a:t>
            </a:r>
            <a:endParaRPr lang="en-US" altLang="zh-CN" sz="2000" b="1" dirty="0">
              <a:solidFill>
                <a:srgbClr val="0000FF"/>
              </a:solidFill>
              <a:latin typeface="Times" pitchFamily="2" charset="0"/>
              <a:ea typeface="STKaiti" panose="02010600040101010101" pitchFamily="2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Cons</a:t>
            </a:r>
            <a:r>
              <a:rPr lang="zh-CN" altLang="en-US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Need low-background,</a:t>
            </a:r>
          </a:p>
          <a:p>
            <a:r>
              <a:rPr lang="zh-CN" altLang="en-US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            </a:t>
            </a:r>
            <a:r>
              <a:rPr lang="en-US" altLang="zh-CN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Non-unique signal feature.</a:t>
            </a:r>
            <a:endParaRPr lang="en-US" sz="2000" b="1" dirty="0">
              <a:solidFill>
                <a:srgbClr val="FF0000"/>
              </a:solidFill>
              <a:latin typeface="Times" pitchFamily="2" charset="0"/>
              <a:ea typeface="STKaiti" panose="02010600040101010101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85861F-9A64-E24D-9DA8-170B449CC70A}"/>
              </a:ext>
            </a:extLst>
          </p:cNvPr>
          <p:cNvSpPr txBox="1"/>
          <p:nvPr/>
        </p:nvSpPr>
        <p:spPr>
          <a:xfrm>
            <a:off x="8085637" y="5495435"/>
            <a:ext cx="4139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Pros</a:t>
            </a:r>
            <a:r>
              <a:rPr lang="zh-CN" altLang="en-US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Times" pitchFamily="2" charset="0"/>
                <a:ea typeface="STKaiti" panose="02010600040101010101" pitchFamily="2" charset="-122"/>
              </a:rPr>
              <a:t>Smoking-gun signal;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Cons</a:t>
            </a:r>
            <a:r>
              <a:rPr lang="zh-CN" altLang="en-US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Need superconducting temp;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             Small volume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C260A5-26CA-D04C-A153-B2AD6F76118C}"/>
              </a:ext>
            </a:extLst>
          </p:cNvPr>
          <p:cNvSpPr/>
          <p:nvPr/>
        </p:nvSpPr>
        <p:spPr>
          <a:xfrm>
            <a:off x="6561699" y="3496313"/>
            <a:ext cx="309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Times" pitchFamily="2" charset="0"/>
                <a:ea typeface="Microsoft YaHei" panose="020B0503020204020204" pitchFamily="34" charset="-122"/>
              </a:rPr>
              <a:t>No evidence of existence yet</a:t>
            </a:r>
            <a:endParaRPr kumimoji="1" lang="zh-CN" altLang="en-US" sz="1800" b="1" dirty="0">
              <a:latin typeface="Times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00F394A-DFDB-3D40-BB07-8683C67A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9" y="1679966"/>
            <a:ext cx="3003024" cy="169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D4CF7B6-B5DA-834B-AD36-D025A1D4C72A}"/>
              </a:ext>
            </a:extLst>
          </p:cNvPr>
          <p:cNvGrpSpPr/>
          <p:nvPr/>
        </p:nvGrpSpPr>
        <p:grpSpPr>
          <a:xfrm>
            <a:off x="173949" y="3757397"/>
            <a:ext cx="3495235" cy="2582873"/>
            <a:chOff x="402864" y="3767034"/>
            <a:chExt cx="3495235" cy="25828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EF36C91-D7B0-184C-B83B-A54AA2A52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2864" y="3767034"/>
              <a:ext cx="3495235" cy="20360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CA2AFC-8146-3C4E-A6CA-C4EE00DD51EA}"/>
                </a:ext>
              </a:extLst>
            </p:cNvPr>
            <p:cNvSpPr txBox="1"/>
            <p:nvPr/>
          </p:nvSpPr>
          <p:spPr>
            <a:xfrm>
              <a:off x="803339" y="5927484"/>
              <a:ext cx="2646878" cy="422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" pitchFamily="2" charset="0"/>
                  <a:ea typeface="华文楷体" pitchFamily="2" charset="-122"/>
                </a:rPr>
                <a:t>Collider experiments</a:t>
              </a:r>
              <a:endParaRPr lang="en-CN" b="1" dirty="0">
                <a:latin typeface="Times" pitchFamily="2" charset="0"/>
                <a:ea typeface="华文楷体" pitchFamily="2" charset="-122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5FE0AFF-E8C5-ED48-8255-411728E7B71B}"/>
              </a:ext>
            </a:extLst>
          </p:cNvPr>
          <p:cNvSpPr txBox="1"/>
          <p:nvPr/>
        </p:nvSpPr>
        <p:spPr>
          <a:xfrm>
            <a:off x="95642" y="1285584"/>
            <a:ext cx="372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b="1" dirty="0">
                <a:latin typeface="Times" pitchFamily="2" charset="0"/>
                <a:ea typeface="STKaiti" panose="02010600040101010101" pitchFamily="2" charset="-122"/>
              </a:rPr>
              <a:t>Samples from Moon and Meteorites</a:t>
            </a:r>
            <a:endParaRPr lang="en-US" sz="1800" b="1" dirty="0">
              <a:latin typeface="Times" pitchFamily="2" charset="0"/>
              <a:ea typeface="STKaiti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B784B-84BD-E901-AA54-5EC7E18139B5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86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/>
      <p:bldP spid="2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Detection Principle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2" name="图形 9">
            <a:extLst>
              <a:ext uri="{FF2B5EF4-FFF2-40B4-BE49-F238E27FC236}">
                <a16:creationId xmlns:a16="http://schemas.microsoft.com/office/drawing/2014/main" id="{F0CD7C9F-5F3C-B642-A35F-494C5FD2F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8285" y="1859574"/>
            <a:ext cx="4063918" cy="36882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F31368B-A5D5-DD4A-91F6-A3C1EA3F0D39}"/>
              </a:ext>
            </a:extLst>
          </p:cNvPr>
          <p:cNvGrpSpPr/>
          <p:nvPr/>
        </p:nvGrpSpPr>
        <p:grpSpPr>
          <a:xfrm>
            <a:off x="8608765" y="1670431"/>
            <a:ext cx="3458295" cy="1922948"/>
            <a:chOff x="5217744" y="1796396"/>
            <a:chExt cx="3458295" cy="19229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94A1D2-C5CA-B446-B117-0DA52EB48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4" y="1866929"/>
              <a:ext cx="3458294" cy="1852415"/>
            </a:xfrm>
            <a:prstGeom prst="rect">
              <a:avLst/>
            </a:prstGeom>
          </p:spPr>
        </p:pic>
        <p:sp>
          <p:nvSpPr>
            <p:cNvPr id="16" name="矩形标注 16">
              <a:extLst>
                <a:ext uri="{FF2B5EF4-FFF2-40B4-BE49-F238E27FC236}">
                  <a16:creationId xmlns:a16="http://schemas.microsoft.com/office/drawing/2014/main" id="{54AE0DA6-03D3-C347-AACB-558F093B1F65}"/>
                </a:ext>
              </a:extLst>
            </p:cNvPr>
            <p:cNvSpPr/>
            <p:nvPr/>
          </p:nvSpPr>
          <p:spPr>
            <a:xfrm>
              <a:off x="5217745" y="1796396"/>
              <a:ext cx="3458294" cy="1922948"/>
            </a:xfrm>
            <a:prstGeom prst="wedgeRectCallout">
              <a:avLst>
                <a:gd name="adj1" fmla="val -77796"/>
                <a:gd name="adj2" fmla="val 82854"/>
              </a:avLst>
            </a:prstGeom>
            <a:noFill/>
            <a:ln w="22225">
              <a:solidFill>
                <a:srgbClr val="FF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矩形 1">
            <a:extLst>
              <a:ext uri="{FF2B5EF4-FFF2-40B4-BE49-F238E27FC236}">
                <a16:creationId xmlns:a16="http://schemas.microsoft.com/office/drawing/2014/main" id="{2BF9806E-6525-A843-956E-10B38DCD3165}"/>
              </a:ext>
            </a:extLst>
          </p:cNvPr>
          <p:cNvSpPr/>
          <p:nvPr/>
        </p:nvSpPr>
        <p:spPr>
          <a:xfrm>
            <a:off x="8493567" y="4058053"/>
            <a:ext cx="34316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3036FC"/>
                </a:solidFill>
                <a:latin typeface="Times" pitchFamily="2" charset="0"/>
              </a:rPr>
              <a:t>MM passing induction coil, producing induction voltage, which creates a magnetic pulse in middle of a </a:t>
            </a:r>
            <a:r>
              <a:rPr lang="en-US" altLang="zh-CN" sz="2000" b="1" dirty="0" err="1">
                <a:solidFill>
                  <a:srgbClr val="3036FC"/>
                </a:solidFill>
                <a:latin typeface="Times" pitchFamily="2" charset="0"/>
              </a:rPr>
              <a:t>Helmhotz</a:t>
            </a:r>
            <a:r>
              <a:rPr lang="en-US" altLang="zh-CN" sz="2000" b="1" dirty="0">
                <a:solidFill>
                  <a:srgbClr val="3036FC"/>
                </a:solidFill>
                <a:latin typeface="Times" pitchFamily="2" charset="0"/>
              </a:rPr>
              <a:t> coil;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rgbClr val="3036FC"/>
                </a:solidFill>
                <a:latin typeface="Times" pitchFamily="2" charset="0"/>
              </a:rPr>
              <a:t>Magnetometer is able to detect very small magnetic field change;</a:t>
            </a:r>
            <a:endParaRPr lang="zh-CN" altLang="en-US" sz="2000" b="1" dirty="0">
              <a:solidFill>
                <a:srgbClr val="3036FC"/>
              </a:solidFill>
              <a:latin typeface="Time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79944-82E5-ECA3-D2E6-C72F287739A6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6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F39DAB-A925-5347-9FA0-0F03B3C2141A}"/>
              </a:ext>
            </a:extLst>
          </p:cNvPr>
          <p:cNvSpPr txBox="1"/>
          <p:nvPr/>
        </p:nvSpPr>
        <p:spPr>
          <a:xfrm>
            <a:off x="6427375" y="1862436"/>
            <a:ext cx="80855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" pitchFamily="2" charset="0"/>
              </a:rPr>
              <a:t>Time scale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CFA64E-D075-7B47-8983-BEFFC856B4E4}"/>
              </a:ext>
            </a:extLst>
          </p:cNvPr>
          <p:cNvSpPr txBox="1"/>
          <p:nvPr/>
        </p:nvSpPr>
        <p:spPr>
          <a:xfrm>
            <a:off x="7463358" y="1985546"/>
            <a:ext cx="8888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" pitchFamily="2" charset="0"/>
              </a:rPr>
              <a:t>Delta pulse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D2A94-3885-6D4B-914A-C685FEB26AB9}"/>
              </a:ext>
            </a:extLst>
          </p:cNvPr>
          <p:cNvSpPr txBox="1"/>
          <p:nvPr/>
        </p:nvSpPr>
        <p:spPr>
          <a:xfrm>
            <a:off x="6430497" y="3142342"/>
            <a:ext cx="88884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" pitchFamily="2" charset="0"/>
              </a:rPr>
              <a:t>Induction coil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517B6C-B754-374A-88DF-68FDEC56C841}"/>
              </a:ext>
            </a:extLst>
          </p:cNvPr>
          <p:cNvSpPr txBox="1"/>
          <p:nvPr/>
        </p:nvSpPr>
        <p:spPr>
          <a:xfrm>
            <a:off x="5853525" y="5374590"/>
            <a:ext cx="88884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Time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E0BD04-1D93-6A44-A8A2-5CF867F9FF92}"/>
              </a:ext>
            </a:extLst>
          </p:cNvPr>
          <p:cNvSpPr txBox="1"/>
          <p:nvPr/>
        </p:nvSpPr>
        <p:spPr>
          <a:xfrm>
            <a:off x="7122386" y="5119882"/>
            <a:ext cx="88884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Times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EC0867-6B1F-434B-B54A-C9F1ED9B2A93}"/>
              </a:ext>
            </a:extLst>
          </p:cNvPr>
          <p:cNvSpPr txBox="1"/>
          <p:nvPr/>
        </p:nvSpPr>
        <p:spPr>
          <a:xfrm>
            <a:off x="7050065" y="3703682"/>
            <a:ext cx="5573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" pitchFamily="2" charset="0"/>
              </a:rPr>
              <a:t>Voltage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A28FB6-E792-3046-88C1-73C55AE3C4D5}"/>
              </a:ext>
            </a:extLst>
          </p:cNvPr>
          <p:cNvSpPr txBox="1"/>
          <p:nvPr/>
        </p:nvSpPr>
        <p:spPr>
          <a:xfrm>
            <a:off x="5863616" y="4581922"/>
            <a:ext cx="259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Time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6FAE7-E34D-4144-9722-E0955E96B1FE}"/>
              </a:ext>
            </a:extLst>
          </p:cNvPr>
          <p:cNvSpPr txBox="1"/>
          <p:nvPr/>
        </p:nvSpPr>
        <p:spPr>
          <a:xfrm>
            <a:off x="6320244" y="4258466"/>
            <a:ext cx="259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Times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D982E9-169F-5441-A5DD-A0E33A495563}"/>
              </a:ext>
            </a:extLst>
          </p:cNvPr>
          <p:cNvSpPr txBox="1"/>
          <p:nvPr/>
        </p:nvSpPr>
        <p:spPr>
          <a:xfrm>
            <a:off x="5853525" y="3896976"/>
            <a:ext cx="259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F302F-951B-B42C-3C5A-4154B5F8A9D4}"/>
              </a:ext>
            </a:extLst>
          </p:cNvPr>
          <p:cNvSpPr txBox="1"/>
          <p:nvPr/>
        </p:nvSpPr>
        <p:spPr>
          <a:xfrm>
            <a:off x="471679" y="1159248"/>
            <a:ext cx="11022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hangingPunct="1">
              <a:defRPr/>
            </a:pPr>
            <a:r>
              <a:rPr lang="en-US" altLang="zh-CN" sz="2400" b="1" kern="0" dirty="0">
                <a:solidFill>
                  <a:srgbClr val="FF0000"/>
                </a:solidFill>
                <a:latin typeface="Times" pitchFamily="2" charset="0"/>
                <a:cs typeface="Times New Roman" pitchFamily="18" charset="0"/>
              </a:rPr>
              <a:t>New method</a:t>
            </a:r>
            <a:r>
              <a:rPr lang="zh-CN" altLang="en-US" sz="2400" b="1" kern="0" dirty="0">
                <a:solidFill>
                  <a:srgbClr val="FF0000"/>
                </a:solidFill>
                <a:latin typeface="Times" pitchFamily="2" charset="0"/>
                <a:cs typeface="Times New Roman" pitchFamily="18" charset="0"/>
              </a:rPr>
              <a:t>：</a:t>
            </a:r>
            <a:r>
              <a:rPr lang="en-US" altLang="zh-CN" sz="2400" b="1" kern="0" dirty="0">
                <a:solidFill>
                  <a:srgbClr val="FF0000"/>
                </a:solidFill>
                <a:latin typeface="Times" pitchFamily="2" charset="0"/>
                <a:cs typeface="Times New Roman" pitchFamily="18" charset="0"/>
              </a:rPr>
              <a:t>Coincidence between Quantum sensors and Particle detectors</a:t>
            </a:r>
            <a:endParaRPr lang="zh-CN" altLang="en-US" sz="2400" b="1" kern="0" dirty="0">
              <a:solidFill>
                <a:srgbClr val="FF0000"/>
              </a:solidFill>
              <a:latin typeface="Times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78827-8719-0C40-A818-9DB57F4DA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74" y="2013846"/>
            <a:ext cx="4392488" cy="38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3283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Array of detectors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86D19AD5-F92D-E94E-9C6E-066CC7FE2E5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790" y="1835165"/>
            <a:ext cx="3108562" cy="29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0A124-BDA4-E540-B6F6-6BA7034570BD}"/>
              </a:ext>
            </a:extLst>
          </p:cNvPr>
          <p:cNvSpPr txBox="1"/>
          <p:nvPr/>
        </p:nvSpPr>
        <p:spPr>
          <a:xfrm>
            <a:off x="5281906" y="473835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FF0000"/>
                </a:solidFill>
                <a:latin typeface="Times" pitchFamily="2" charset="0"/>
                <a:ea typeface="SimSun" panose="02010600030101010101" pitchFamily="2" charset="-122"/>
              </a:rPr>
              <a:t>Thermal pileup dominates</a:t>
            </a:r>
            <a:endParaRPr lang="en-US" sz="1800" b="1" dirty="0">
              <a:solidFill>
                <a:srgbClr val="FF0000"/>
              </a:solidFill>
              <a:latin typeface="Times" pitchFamily="2" charset="0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B3F63-BF89-C542-9042-4D45DB1168BF}"/>
              </a:ext>
            </a:extLst>
          </p:cNvPr>
          <p:cNvSpPr txBox="1"/>
          <p:nvPr/>
        </p:nvSpPr>
        <p:spPr>
          <a:xfrm>
            <a:off x="5981381" y="1290489"/>
            <a:ext cx="2192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latin typeface="Times" pitchFamily="2" charset="0"/>
              </a:rPr>
              <a:t>Waveforms before/after </a:t>
            </a:r>
          </a:p>
          <a:p>
            <a:pPr algn="ctr"/>
            <a:r>
              <a:rPr lang="en-US" altLang="zh-CN" sz="1600" dirty="0">
                <a:latin typeface="Times" pitchFamily="2" charset="0"/>
              </a:rPr>
              <a:t>circuit shaping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92AB8C-1BFB-D44D-AD3A-D284F0F9C1DA}"/>
              </a:ext>
            </a:extLst>
          </p:cNvPr>
          <p:cNvGrpSpPr/>
          <p:nvPr/>
        </p:nvGrpSpPr>
        <p:grpSpPr>
          <a:xfrm>
            <a:off x="-41295" y="1155800"/>
            <a:ext cx="5544205" cy="3905713"/>
            <a:chOff x="-20239" y="1020825"/>
            <a:chExt cx="6080159" cy="41639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09F8A4-B5D8-504E-84CE-472C22D6238A}"/>
                </a:ext>
              </a:extLst>
            </p:cNvPr>
            <p:cNvSpPr/>
            <p:nvPr/>
          </p:nvSpPr>
          <p:spPr>
            <a:xfrm>
              <a:off x="332510" y="1784065"/>
              <a:ext cx="4857008" cy="184068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E429DB-7500-9944-9189-39EFA78B8A74}"/>
                </a:ext>
              </a:extLst>
            </p:cNvPr>
            <p:cNvSpPr/>
            <p:nvPr/>
          </p:nvSpPr>
          <p:spPr>
            <a:xfrm>
              <a:off x="332509" y="4682033"/>
              <a:ext cx="4857009" cy="184068"/>
            </a:xfrm>
            <a:prstGeom prst="rect">
              <a:avLst/>
            </a:prstGeom>
            <a:solidFill>
              <a:srgbClr val="FF00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EDBF25-B4DA-144F-B158-625E28BDD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189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41D3D2-6FF5-7146-ACA1-2E82634EB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533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8FAD3A8-FE0F-414C-854D-A6B9783394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3877" y="2170727"/>
              <a:ext cx="288000" cy="288000"/>
            </a:xfrm>
            <a:prstGeom prst="ellipse">
              <a:avLst/>
            </a:prstGeom>
            <a:solidFill>
              <a:schemeClr val="tx1">
                <a:alpha val="8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442E0B-DC19-554C-994C-977E200E4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8221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6F3D84-6B2E-F04C-944B-30EAED6AED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565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DA5A139-8F50-C442-868C-75198B1C3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6909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FF579C-F593-294F-89DA-45CA8366B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1253" y="2170727"/>
              <a:ext cx="288000" cy="288000"/>
            </a:xfrm>
            <a:prstGeom prst="ellipse">
              <a:avLst/>
            </a:prstGeom>
            <a:solidFill>
              <a:srgbClr val="0000FF">
                <a:alpha val="80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E95BB30-A621-6542-9CBC-3E32BB58CA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5597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F84FF93-1DAC-6348-8CC1-E08EFAD73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9941" y="2170727"/>
              <a:ext cx="288000" cy="28800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EA510A4-53FD-ED4F-AEEE-1886CEB62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285" y="2170727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FF23A0-36CE-6D47-87DE-6A372C026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189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DA6D14-2C99-A047-B87E-2C8599A150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533" y="2661321"/>
              <a:ext cx="288000" cy="288000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3DA609-212A-3D4C-9618-B9CAEBDDF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3877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66E1813-EF32-334C-803B-0279DCF50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8221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4AADEDF-2BED-F84F-8979-C099541D3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565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13FC57-6F19-B941-99EE-62DCE3D374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6909" y="2661321"/>
              <a:ext cx="288000" cy="288000"/>
            </a:xfrm>
            <a:prstGeom prst="ellipse">
              <a:avLst/>
            </a:prstGeom>
            <a:solidFill>
              <a:srgbClr val="0000FF">
                <a:alpha val="75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57B08F4-770C-3247-AE7A-D60D69049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1253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4B2F76-F945-0C45-AB10-0E2ACB5A8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5597" y="2661321"/>
              <a:ext cx="288000" cy="288000"/>
            </a:xfrm>
            <a:prstGeom prst="ellipse">
              <a:avLst/>
            </a:prstGeom>
            <a:solidFill>
              <a:srgbClr val="FF0000">
                <a:alpha val="69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5FF2C7-24B7-C04E-B0D3-4758B14BCC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9941" y="2661321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7953D8-CBF1-8D48-8CD2-871C11EA4B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285" y="2661321"/>
              <a:ext cx="288000" cy="288000"/>
            </a:xfrm>
            <a:prstGeom prst="ellipse">
              <a:avLst/>
            </a:prstGeom>
            <a:solidFill>
              <a:srgbClr val="FF0000">
                <a:alpha val="83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72926D-019C-D041-89FF-05979353C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189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58776A-8EB5-8A45-8356-3416FD9C5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533" y="3151915"/>
              <a:ext cx="288000" cy="288000"/>
            </a:xfrm>
            <a:prstGeom prst="ellipse">
              <a:avLst/>
            </a:prstGeom>
            <a:solidFill>
              <a:schemeClr val="tx1">
                <a:alpha val="31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4A9F38-6F21-944B-B7CE-9B2DA0AF2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3877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A4477A-4DFD-944C-8028-B5E297C1A1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8221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F45D2A6-D561-844F-B841-D56D91925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565" y="3151915"/>
              <a:ext cx="288000" cy="288000"/>
            </a:xfrm>
            <a:prstGeom prst="ellipse">
              <a:avLst/>
            </a:prstGeom>
            <a:solidFill>
              <a:srgbClr val="0000FF">
                <a:alpha val="70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B5DE444-C3C8-A541-B62A-CF6E45E6C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6909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9536C14-1DDB-F04B-B945-B28204FF5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1253" y="3151915"/>
              <a:ext cx="288000" cy="288000"/>
            </a:xfrm>
            <a:prstGeom prst="ellipse">
              <a:avLst/>
            </a:prstGeom>
            <a:solidFill>
              <a:srgbClr val="FF0000">
                <a:alpha val="43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BC94024-E29D-7B44-85FE-5A6213298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5597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135F690-8700-FA42-A497-9CF047C3D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9941" y="3151915"/>
              <a:ext cx="288000" cy="288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FBE2F1-12E6-9A44-B2A5-21B04DA11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285" y="3151915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CB8DDE-8FC4-1546-BE49-CACB7EBDA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189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BC29E73-5C26-6543-B0C7-A5CC7E025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533" y="3642509"/>
              <a:ext cx="288000" cy="288000"/>
            </a:xfrm>
            <a:prstGeom prst="ellipse">
              <a:avLst/>
            </a:prstGeom>
            <a:solidFill>
              <a:schemeClr val="tx1">
                <a:alpha val="9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148F6F0-5080-944B-8694-D45657B36E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3877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8DA07F-9A4F-3B43-A380-90899BB1B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8221" y="3642509"/>
              <a:ext cx="288000" cy="288000"/>
            </a:xfrm>
            <a:prstGeom prst="ellipse">
              <a:avLst/>
            </a:prstGeom>
            <a:solidFill>
              <a:srgbClr val="0000FF">
                <a:alpha val="60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2542F35-C112-5F48-95ED-37142FED5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565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31DE7BF-B84D-B541-A6E0-DBFFFB428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6909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32BD2F-B024-F741-86F2-34833C0C2F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1253" y="3642509"/>
              <a:ext cx="288000" cy="288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DCF880-E195-A843-9C72-089031994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5597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1080F90-C0CB-3D49-8306-4A3CB66E0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9941" y="3642509"/>
              <a:ext cx="288000" cy="288000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886DDD-DEF6-594B-AFB2-D0139EE40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285" y="3642509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F92F66F-565B-5747-AEFA-ECF0F05BA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189" y="4133103"/>
              <a:ext cx="288000" cy="288000"/>
            </a:xfrm>
            <a:prstGeom prst="ellipse">
              <a:avLst/>
            </a:prstGeom>
            <a:solidFill>
              <a:schemeClr val="tx1">
                <a:alpha val="90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58B8CB5-B7AF-F243-82A3-CEB2DFD600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533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B940D9D-2236-8A45-BF91-B264CC1BC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3877" y="4133103"/>
              <a:ext cx="288000" cy="288000"/>
            </a:xfrm>
            <a:prstGeom prst="ellipse">
              <a:avLst/>
            </a:prstGeom>
            <a:solidFill>
              <a:srgbClr val="0000FF">
                <a:alpha val="30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BCE973D-95E3-EE41-8A14-400DB48C4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8221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32030A8-5C45-FC45-AFC5-BAB44748B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2565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288C410-9253-8A45-853F-47E59F5B9D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6909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94987C2-524C-9940-897E-808AC5507F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1253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7C5D74E-1B1B-1D48-A2A3-5A3B3CD68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5597" y="4133103"/>
              <a:ext cx="288000" cy="288000"/>
            </a:xfrm>
            <a:prstGeom prst="ellipse">
              <a:avLst/>
            </a:prstGeom>
            <a:solidFill>
              <a:srgbClr val="FF0000">
                <a:alpha val="81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467827A-7CAC-A444-A494-B7C3831F81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9941" y="4133103"/>
              <a:ext cx="288000" cy="288000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08DFE8B-7049-EB49-9D95-81301AA30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285" y="4133103"/>
              <a:ext cx="288000" cy="288000"/>
            </a:xfrm>
            <a:prstGeom prst="ellipse">
              <a:avLst/>
            </a:prstGeom>
            <a:solidFill>
              <a:srgbClr val="FF0000">
                <a:alpha val="69000"/>
              </a:srgb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4E9B648-33E4-F94D-8590-1CC23C37EB34}"/>
                </a:ext>
              </a:extLst>
            </p:cNvPr>
            <p:cNvSpPr txBox="1"/>
            <p:nvPr/>
          </p:nvSpPr>
          <p:spPr>
            <a:xfrm>
              <a:off x="3961238" y="1150933"/>
              <a:ext cx="603333" cy="36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rgbClr val="0000FF"/>
                  </a:solidFill>
                  <a:latin typeface="Times" pitchFamily="2" charset="0"/>
                </a:rPr>
                <a:t>MM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A3E66B3-208B-F240-BFB1-0053C7ABAA6C}"/>
                </a:ext>
              </a:extLst>
            </p:cNvPr>
            <p:cNvGrpSpPr/>
            <p:nvPr/>
          </p:nvGrpSpPr>
          <p:grpSpPr>
            <a:xfrm>
              <a:off x="1196216" y="4693092"/>
              <a:ext cx="86244" cy="239900"/>
              <a:chOff x="2099114" y="4781193"/>
              <a:chExt cx="315094" cy="433708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CF03641-9880-0C49-B4AA-25BD87CC95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5656" y="4781193"/>
                <a:ext cx="59931" cy="160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38B4063-9FC9-5D4F-9C07-2394E1A2C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7773" y="4834663"/>
                <a:ext cx="79719" cy="1460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61767FF-5B46-B645-AF15-9F47F0541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621" y="4874970"/>
                <a:ext cx="0" cy="1591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165F2ED-48A0-904E-BC96-3A754BAB9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5587" y="4890845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4512EFD1-E3E5-D749-839A-83C3B52F8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163" y="4975524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61446E42-07AC-8948-A711-C2C88CD790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2772" y="5017815"/>
                <a:ext cx="15602" cy="1478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B88C94C-BB33-A94B-B457-6E3B8736DA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8731" y="4996706"/>
                <a:ext cx="49793" cy="1399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D161F299-4A94-0C47-94F2-59352543B6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114" y="4932862"/>
                <a:ext cx="110427" cy="1123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E359B7AB-2878-C24B-9CEE-032E0C0DC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0656" y="5011644"/>
                <a:ext cx="20951" cy="1539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9A0861F-B76C-C74C-97DC-FC71D27A61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2565" y="5066689"/>
                <a:ext cx="44414" cy="148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9619A68-3B3B-644A-9EF9-2CA522FF634B}"/>
                </a:ext>
              </a:extLst>
            </p:cNvPr>
            <p:cNvGrpSpPr/>
            <p:nvPr/>
          </p:nvGrpSpPr>
          <p:grpSpPr>
            <a:xfrm>
              <a:off x="3969597" y="1761546"/>
              <a:ext cx="86244" cy="239900"/>
              <a:chOff x="2099114" y="4781193"/>
              <a:chExt cx="315094" cy="433708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5A3E77F-4F28-574D-AFCD-F87061D45E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5656" y="4781193"/>
                <a:ext cx="59931" cy="160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C9A9590-65F7-DE48-B726-23E4CD537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7773" y="4834663"/>
                <a:ext cx="79719" cy="1460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802FA6E-9746-7740-AFFD-C62CF7648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621" y="4874970"/>
                <a:ext cx="0" cy="1591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76442D8-8A83-7448-AB0D-8AE122A689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5587" y="4890845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C79B552-8E19-A44C-B2A3-84652CE01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163" y="4975524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5F4B942-629E-E442-ABE1-9198047513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2772" y="5017815"/>
                <a:ext cx="15602" cy="1478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4F6087F-C5A9-EA44-B016-1152CA07C0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8731" y="4996706"/>
                <a:ext cx="49793" cy="1399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2D31A63-DA6C-2540-B8A3-77619EB341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114" y="4932862"/>
                <a:ext cx="110427" cy="1123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24BAA8F-6CCE-7542-A025-34C571A542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0656" y="5011644"/>
                <a:ext cx="20951" cy="1539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0E37348-EAF0-EF47-9C55-60BC9E8C56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2565" y="5066689"/>
                <a:ext cx="44414" cy="148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05E7A4A-134C-B94B-89BF-27ECC1F86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947" y="1566673"/>
              <a:ext cx="1211623" cy="350984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D8AE817-23D4-D048-AFB8-1B13B59B3A8E}"/>
                </a:ext>
              </a:extLst>
            </p:cNvPr>
            <p:cNvSpPr txBox="1"/>
            <p:nvPr/>
          </p:nvSpPr>
          <p:spPr>
            <a:xfrm>
              <a:off x="-20239" y="1020825"/>
              <a:ext cx="3445538" cy="62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" pitchFamily="2" charset="0"/>
                </a:rPr>
                <a:t>Standard particles</a:t>
              </a:r>
            </a:p>
            <a:p>
              <a:pPr algn="ctr"/>
              <a:r>
                <a:rPr lang="en-US" altLang="zh-CN" sz="1600" dirty="0">
                  <a:latin typeface="Times" pitchFamily="2" charset="0"/>
                </a:rPr>
                <a:t>(charged or with magnetic moment)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743AA31-4A13-C446-B7F4-B29BB62C236E}"/>
                </a:ext>
              </a:extLst>
            </p:cNvPr>
            <p:cNvGrpSpPr/>
            <p:nvPr/>
          </p:nvGrpSpPr>
          <p:grpSpPr>
            <a:xfrm>
              <a:off x="491421" y="4665832"/>
              <a:ext cx="86244" cy="239900"/>
              <a:chOff x="2099114" y="4781193"/>
              <a:chExt cx="315094" cy="433708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ECC4B73-1974-5F48-BC64-29F94329FC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5656" y="4781193"/>
                <a:ext cx="59931" cy="160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211787D-A3CF-F745-8D3F-0D7439B19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7773" y="4834663"/>
                <a:ext cx="79719" cy="1460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59BC86E-8050-E14A-9CE7-3BA7E54F1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621" y="4874970"/>
                <a:ext cx="0" cy="1591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A08D938-7DE4-924C-8ACE-932EE2FAE2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5587" y="4890845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B92C834-6583-7046-991A-7B25EB7FB4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163" y="4975524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6EDC3414-57D1-FB44-91BC-5A783812B6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2772" y="5017815"/>
                <a:ext cx="15602" cy="1478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B8ADF314-83DE-C34F-948E-88F09552B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8731" y="4996706"/>
                <a:ext cx="49793" cy="1399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F279C53-E286-DE47-81B6-67FA68EFEA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114" y="4932862"/>
                <a:ext cx="110427" cy="1123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42F9F9E-69EA-3149-8894-CBA927FAF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0656" y="5011644"/>
                <a:ext cx="20951" cy="1539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0EED4FA-2946-D84A-874B-B48E4A4126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2565" y="5066689"/>
                <a:ext cx="44414" cy="148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3BC116C-5E47-934F-8E62-FDD9419654E7}"/>
                </a:ext>
              </a:extLst>
            </p:cNvPr>
            <p:cNvGrpSpPr/>
            <p:nvPr/>
          </p:nvGrpSpPr>
          <p:grpSpPr>
            <a:xfrm>
              <a:off x="1490397" y="1749088"/>
              <a:ext cx="86244" cy="239900"/>
              <a:chOff x="2099114" y="4781193"/>
              <a:chExt cx="315094" cy="433708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5E09BF1-48F5-484A-AD6F-1FD4C43298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5656" y="4781193"/>
                <a:ext cx="59931" cy="160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A1A68933-8DEC-4A43-912C-72F4C5C13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7773" y="4834663"/>
                <a:ext cx="79719" cy="1460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FBD25CD-F386-B848-BC7F-76622FE01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5621" y="4874970"/>
                <a:ext cx="0" cy="1591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E8942EB-B2DC-A34F-8006-8B6D7E777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5587" y="4890845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DBCF018-DC04-924D-9ABE-334E66775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2163" y="4975524"/>
                <a:ext cx="52045" cy="14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35DA7C9-CC41-1349-B716-DF8C6B45CC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2772" y="5017815"/>
                <a:ext cx="15602" cy="1478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61F7547-B8F7-B644-AF11-6CB36D1D42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8731" y="4996706"/>
                <a:ext cx="49793" cy="13996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13731AD-2A7B-7F45-95F8-50F3C05794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9114" y="4932862"/>
                <a:ext cx="110427" cy="1123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16C7D9F-7BCC-8449-8068-DC13086511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0656" y="5011644"/>
                <a:ext cx="20951" cy="1539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173ADFD-19E9-B040-8A0C-EFF5999F1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2565" y="5066689"/>
                <a:ext cx="44414" cy="148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F5864E6-57AF-084D-A5BE-5C4B2F7491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1883" y="2603611"/>
              <a:ext cx="1695061" cy="2407961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8A8A8F1-9A86-704E-82A5-E9AFB86843BF}"/>
                </a:ext>
              </a:extLst>
            </p:cNvPr>
            <p:cNvSpPr txBox="1"/>
            <p:nvPr/>
          </p:nvSpPr>
          <p:spPr>
            <a:xfrm>
              <a:off x="4472127" y="2327086"/>
              <a:ext cx="1587793" cy="360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rgbClr val="FF0000"/>
                  </a:solidFill>
                  <a:latin typeface="Times" pitchFamily="2" charset="0"/>
                </a:rPr>
                <a:t>Thermal pileup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CA68E436-560D-1045-B3CC-E8A4E0B308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145" y="1485578"/>
              <a:ext cx="3491346" cy="369916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BF586C-570F-D1BB-1F87-FFE17DEC7C3B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7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1C1A51F-C2C8-15B2-7DEC-F8815C3D8A3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944" y="4971188"/>
            <a:ext cx="3078543" cy="18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713241BA-3B2E-FB06-1848-CC07029E34E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0777" y="1835165"/>
            <a:ext cx="3349360" cy="2744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9B321-58AC-799F-B2B6-35B9AAA33FAD}"/>
              </a:ext>
            </a:extLst>
          </p:cNvPr>
          <p:cNvSpPr txBox="1"/>
          <p:nvPr/>
        </p:nvSpPr>
        <p:spPr>
          <a:xfrm>
            <a:off x="8840910" y="1294964"/>
            <a:ext cx="3128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" pitchFamily="2" charset="0"/>
              </a:rPr>
              <a:t>Noise rate vs coincidence requirement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130CF-F851-A5D7-A344-3FE6175B23B3}"/>
              </a:ext>
            </a:extLst>
          </p:cNvPr>
          <p:cNvSpPr txBox="1"/>
          <p:nvPr/>
        </p:nvSpPr>
        <p:spPr>
          <a:xfrm>
            <a:off x="5195363" y="5052076"/>
            <a:ext cx="6315023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Charged particle induces 1e-14V</a:t>
            </a:r>
            <a:r>
              <a:rPr lang="zh-CN" altLang="en-US" sz="1800" dirty="0">
                <a:latin typeface="Times" pitchFamily="2" charset="0"/>
                <a:ea typeface="SimSun" panose="02010600030101010101" pitchFamily="2" charset="-122"/>
              </a:rPr>
              <a:t>（</a:t>
            </a: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1e-5c</a:t>
            </a:r>
            <a:r>
              <a:rPr lang="zh-CN" altLang="en-US" sz="1800" dirty="0">
                <a:latin typeface="Times" pitchFamily="2" charset="0"/>
                <a:ea typeface="SimSun" panose="02010600030101010101" pitchFamily="2" charset="-122"/>
              </a:rPr>
              <a:t>），</a:t>
            </a: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Magnetic moment (electron) induces 1e-17V;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Single module SNR low, requiring larger coils’ coincidence;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Coincidence btw induction and energy deposition reduces thermal pileup;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The rejection of </a:t>
            </a:r>
            <a:r>
              <a:rPr lang="en-US" altLang="zh-CN" sz="1800" dirty="0" err="1">
                <a:latin typeface="Times" pitchFamily="2" charset="0"/>
                <a:ea typeface="SimSun" panose="02010600030101010101" pitchFamily="2" charset="-122"/>
              </a:rPr>
              <a:t>bkg</a:t>
            </a:r>
            <a:r>
              <a:rPr lang="en-US" altLang="zh-CN" sz="1800" dirty="0">
                <a:latin typeface="Times" pitchFamily="2" charset="0"/>
                <a:ea typeface="SimSun" panose="02010600030101010101" pitchFamily="2" charset="-122"/>
              </a:rPr>
              <a:t> depends on the reconstruction quality;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B9BBF-3203-7269-17BC-CBD07803ED04}"/>
              </a:ext>
            </a:extLst>
          </p:cNvPr>
          <p:cNvSpPr txBox="1"/>
          <p:nvPr/>
        </p:nvSpPr>
        <p:spPr>
          <a:xfrm>
            <a:off x="9182352" y="4630233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800" dirty="0">
                <a:latin typeface="Times" pitchFamily="2" charset="0"/>
              </a:rPr>
              <a:t>SNR</a:t>
            </a:r>
            <a:r>
              <a:rPr lang="zh-CN" altLang="en-US" sz="1800" dirty="0">
                <a:latin typeface="Times" pitchFamily="2" charset="0"/>
              </a:rPr>
              <a:t>～ </a:t>
            </a:r>
            <a:r>
              <a:rPr lang="en-US" altLang="zh-CN" sz="1800" dirty="0">
                <a:latin typeface="Times" pitchFamily="2" charset="0"/>
              </a:rPr>
              <a:t>0.2 </a:t>
            </a:r>
            <a:r>
              <a:rPr lang="en-US" altLang="zh-CN" sz="1800">
                <a:latin typeface="Times" pitchFamily="2" charset="0"/>
              </a:rPr>
              <a:t>(room </a:t>
            </a:r>
            <a:r>
              <a:rPr lang="en-US" altLang="zh-CN" sz="1800" dirty="0">
                <a:latin typeface="Times" pitchFamily="2" charset="0"/>
              </a:rPr>
              <a:t>temp)</a:t>
            </a:r>
            <a:endParaRPr lang="en-CN" sz="1800" dirty="0">
              <a:latin typeface="Times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9658AC8-1E15-7C4F-8E49-E4C62EE88A49}"/>
              </a:ext>
            </a:extLst>
          </p:cNvPr>
          <p:cNvSpPr txBox="1"/>
          <p:nvPr/>
        </p:nvSpPr>
        <p:spPr>
          <a:xfrm>
            <a:off x="2051404" y="5929239"/>
            <a:ext cx="843501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dE</a:t>
            </a:r>
            <a:r>
              <a:rPr lang="en-US" dirty="0">
                <a:latin typeface="Times" pitchFamily="2" charset="0"/>
              </a:rPr>
              <a:t>/dx</a:t>
            </a:r>
          </a:p>
        </p:txBody>
      </p:sp>
      <p:pic>
        <p:nvPicPr>
          <p:cNvPr id="121" name="R-C.eba61311b034d8bddcc690eaf0d27421.gif" descr="R-C.eba61311b034d8bddcc690eaf0d27421.gif">
            <a:extLst>
              <a:ext uri="{FF2B5EF4-FFF2-40B4-BE49-F238E27FC236}">
                <a16:creationId xmlns:a16="http://schemas.microsoft.com/office/drawing/2014/main" id="{E4852A7A-3A11-074E-ADCB-BE7FDDB1940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85000"/>
                    </a14:imgEffect>
                    <a14:imgEffect>
                      <a14:brightnessContrast bright="-43000" contrast="-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542" y="2290481"/>
            <a:ext cx="2636200" cy="15283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34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719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Sensitivity optimization of Magnetometer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027B3-72D3-E241-8008-F4E21F6B939B}"/>
              </a:ext>
            </a:extLst>
          </p:cNvPr>
          <p:cNvSpPr txBox="1"/>
          <p:nvPr/>
        </p:nvSpPr>
        <p:spPr>
          <a:xfrm>
            <a:off x="8841096" y="199092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 dirty="0">
              <a:latin typeface="Times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0F7B5-BC3D-274C-8E6C-5970B37AA3BB}"/>
              </a:ext>
            </a:extLst>
          </p:cNvPr>
          <p:cNvSpPr txBox="1"/>
          <p:nvPr/>
        </p:nvSpPr>
        <p:spPr>
          <a:xfrm>
            <a:off x="1474286" y="3845034"/>
            <a:ext cx="14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8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Laser system</a:t>
            </a:r>
            <a:endParaRPr lang="en-US" sz="1800" b="1" dirty="0">
              <a:solidFill>
                <a:srgbClr val="FF0000"/>
              </a:solidFill>
              <a:latin typeface="Times" pitchFamily="2" charset="0"/>
              <a:ea typeface="STKaiti" panose="020106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BDAC1E-F0B6-584E-901C-E93A9364D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530" y="1256400"/>
            <a:ext cx="3458352" cy="259376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5236F6-3E2E-4C46-958F-ABD321166620}"/>
              </a:ext>
            </a:extLst>
          </p:cNvPr>
          <p:cNvCxnSpPr>
            <a:cxnSpLocks/>
          </p:cNvCxnSpPr>
          <p:nvPr/>
        </p:nvCxnSpPr>
        <p:spPr>
          <a:xfrm flipH="1" flipV="1">
            <a:off x="1922281" y="3133485"/>
            <a:ext cx="106003" cy="7166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1A8588-0256-854A-B5F7-508652E4FE40}"/>
              </a:ext>
            </a:extLst>
          </p:cNvPr>
          <p:cNvCxnSpPr>
            <a:cxnSpLocks/>
          </p:cNvCxnSpPr>
          <p:nvPr/>
        </p:nvCxnSpPr>
        <p:spPr>
          <a:xfrm flipH="1">
            <a:off x="3195496" y="1629594"/>
            <a:ext cx="811478" cy="86576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30D9D6-36B7-4E48-B93C-29FFEFCA6CAF}"/>
              </a:ext>
            </a:extLst>
          </p:cNvPr>
          <p:cNvSpPr txBox="1"/>
          <p:nvPr/>
        </p:nvSpPr>
        <p:spPr>
          <a:xfrm>
            <a:off x="768682" y="4478524"/>
            <a:ext cx="5148419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Times" pitchFamily="2" charset="0"/>
                <a:ea typeface="STKaiti" panose="02010600040101010101" pitchFamily="2" charset="-122"/>
              </a:rPr>
              <a:t>Observed high noise rate of magnetometer: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Times" pitchFamily="2" charset="0"/>
                <a:ea typeface="STKaiti" panose="02010600040101010101" pitchFamily="2" charset="-122"/>
              </a:rPr>
              <a:t>Power of laser not enough;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Times" pitchFamily="2" charset="0"/>
                <a:ea typeface="STKaiti" panose="02010600040101010101" pitchFamily="2" charset="-122"/>
              </a:rPr>
              <a:t>Non-uniform heating of gas chamber, causing the number density low</a:t>
            </a:r>
            <a:r>
              <a:rPr lang="zh-CN" altLang="en-US" dirty="0">
                <a:latin typeface="Times" pitchFamily="2" charset="0"/>
                <a:ea typeface="STKaiti" panose="02010600040101010101" pitchFamily="2" charset="-122"/>
              </a:rPr>
              <a:t>；</a:t>
            </a:r>
            <a:endParaRPr lang="en-US" altLang="zh-CN" dirty="0">
              <a:latin typeface="Times" pitchFamily="2" charset="0"/>
              <a:ea typeface="STKaiti" panose="02010600040101010101" pitchFamily="2" charset="-122"/>
            </a:endParaRPr>
          </a:p>
          <a:p>
            <a:pPr algn="l"/>
            <a:r>
              <a:rPr lang="en-US" altLang="zh-CN" dirty="0">
                <a:latin typeface="Times" pitchFamily="2" charset="0"/>
                <a:ea typeface="STKaiti" panose="02010600040101010101" pitchFamily="2" charset="-122"/>
              </a:rPr>
              <a:t>We have updated the laser system and heater design.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E5A418-0D37-7746-82B7-E825BC074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862" y="1339847"/>
            <a:ext cx="5219268" cy="2306810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942024A9-507F-214F-BD11-75612BFD99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714" t="38575" r="19728" b="14111"/>
          <a:stretch/>
        </p:blipFill>
        <p:spPr>
          <a:xfrm>
            <a:off x="8841096" y="3957893"/>
            <a:ext cx="1940392" cy="2011887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35F3ED69-8630-EC43-8A25-E091B670A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354" y="3985211"/>
            <a:ext cx="2011887" cy="20118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13280A-8550-8144-B8BA-4D166DA88E25}"/>
              </a:ext>
            </a:extLst>
          </p:cNvPr>
          <p:cNvSpPr txBox="1"/>
          <p:nvPr/>
        </p:nvSpPr>
        <p:spPr>
          <a:xfrm>
            <a:off x="6562823" y="3651622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STKaiti" panose="02010600040101010101" pitchFamily="2" charset="-122"/>
                <a:ea typeface="STKaiti" panose="02010600040101010101" pitchFamily="2" charset="-122"/>
              </a:rPr>
              <a:t>New design</a:t>
            </a:r>
            <a:r>
              <a:rPr lang="zh-CN" altLang="en-US" sz="1600" dirty="0">
                <a:latin typeface="STKaiti" panose="02010600040101010101" pitchFamily="2" charset="-122"/>
                <a:ea typeface="STKaiti" panose="02010600040101010101" pitchFamily="2" charset="-122"/>
              </a:rPr>
              <a:t>：</a:t>
            </a:r>
            <a:r>
              <a:rPr lang="en-US" altLang="zh-CN" sz="1600" dirty="0">
                <a:latin typeface="STKaiti" panose="02010600040101010101" pitchFamily="2" charset="-122"/>
                <a:ea typeface="STKaiti" panose="02010600040101010101" pitchFamily="2" charset="-122"/>
              </a:rPr>
              <a:t>340deg</a:t>
            </a:r>
            <a:endParaRPr lang="en-US" sz="1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FE49F5-3A75-6D41-9124-F0324B7DB2CB}"/>
              </a:ext>
            </a:extLst>
          </p:cNvPr>
          <p:cNvSpPr txBox="1"/>
          <p:nvPr/>
        </p:nvSpPr>
        <p:spPr>
          <a:xfrm>
            <a:off x="8914868" y="3646657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STKaiti" panose="02010600040101010101" pitchFamily="2" charset="-122"/>
                <a:ea typeface="STKaiti" panose="02010600040101010101" pitchFamily="2" charset="-122"/>
              </a:rPr>
              <a:t>Old design: 140deg</a:t>
            </a:r>
            <a:endParaRPr lang="en-US" sz="1600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47D1C5-90D3-4445-89C7-978536B35E7B}"/>
              </a:ext>
            </a:extLst>
          </p:cNvPr>
          <p:cNvCxnSpPr>
            <a:cxnSpLocks/>
          </p:cNvCxnSpPr>
          <p:nvPr/>
        </p:nvCxnSpPr>
        <p:spPr>
          <a:xfrm flipH="1" flipV="1">
            <a:off x="7963351" y="5165401"/>
            <a:ext cx="514890" cy="1028314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C363BF-1F67-2E41-8067-2BF34CFE73C5}"/>
              </a:ext>
            </a:extLst>
          </p:cNvPr>
          <p:cNvCxnSpPr>
            <a:cxnSpLocks/>
          </p:cNvCxnSpPr>
          <p:nvPr/>
        </p:nvCxnSpPr>
        <p:spPr>
          <a:xfrm flipV="1">
            <a:off x="8780208" y="4838752"/>
            <a:ext cx="1037026" cy="1442264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65FF9A2C-A1FB-CB4F-8A7F-A4CE3F0338F1}"/>
              </a:ext>
            </a:extLst>
          </p:cNvPr>
          <p:cNvSpPr/>
          <p:nvPr/>
        </p:nvSpPr>
        <p:spPr>
          <a:xfrm>
            <a:off x="7575449" y="4645484"/>
            <a:ext cx="756361" cy="70209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3B3EED-AB2E-B84C-9AE2-745395B5F2D8}"/>
              </a:ext>
            </a:extLst>
          </p:cNvPr>
          <p:cNvSpPr/>
          <p:nvPr/>
        </p:nvSpPr>
        <p:spPr>
          <a:xfrm>
            <a:off x="9777366" y="4345285"/>
            <a:ext cx="503198" cy="50504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7D92A8-F542-7649-8A35-0E7AF588618F}"/>
              </a:ext>
            </a:extLst>
          </p:cNvPr>
          <p:cNvSpPr txBox="1"/>
          <p:nvPr/>
        </p:nvSpPr>
        <p:spPr>
          <a:xfrm>
            <a:off x="7770355" y="6313852"/>
            <a:ext cx="2826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latin typeface="STKaiti" panose="02010600040101010101" pitchFamily="2" charset="-122"/>
                <a:ea typeface="STKaiti" panose="02010600040101010101" pitchFamily="2" charset="-122"/>
              </a:rPr>
              <a:t>Gas chamber of magnetometer</a:t>
            </a:r>
            <a:endParaRPr lang="en-US" sz="16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1816E-94D6-D7B3-79C4-35C13E9645E7}"/>
              </a:ext>
            </a:extLst>
          </p:cNvPr>
          <p:cNvSpPr txBox="1"/>
          <p:nvPr/>
        </p:nvSpPr>
        <p:spPr>
          <a:xfrm>
            <a:off x="3748336" y="120717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" pitchFamily="2" charset="0"/>
                <a:ea typeface="STKaiti" panose="02010600040101010101" pitchFamily="2" charset="-122"/>
              </a:rPr>
              <a:t>Magnetic Shielding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02285-5A17-9985-08E0-60A953BBCA66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8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3BDCB6-10AD-CC47-8A49-374FE797AB9A}"/>
              </a:ext>
            </a:extLst>
          </p:cNvPr>
          <p:cNvSpPr txBox="1"/>
          <p:nvPr/>
        </p:nvSpPr>
        <p:spPr>
          <a:xfrm>
            <a:off x="6466354" y="1268726"/>
            <a:ext cx="11402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Time domain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B019BC-D18D-3E40-90BD-29E519BFDA0E}"/>
              </a:ext>
            </a:extLst>
          </p:cNvPr>
          <p:cNvSpPr txBox="1"/>
          <p:nvPr/>
        </p:nvSpPr>
        <p:spPr>
          <a:xfrm>
            <a:off x="9014176" y="1234026"/>
            <a:ext cx="15263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731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0"/>
          <p:cNvSpPr txBox="1"/>
          <p:nvPr/>
        </p:nvSpPr>
        <p:spPr>
          <a:xfrm>
            <a:off x="622598" y="477466"/>
            <a:ext cx="8845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Signal Simulation and Shaping circuit optimization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662" y="-26590"/>
            <a:ext cx="1990751" cy="15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9527" y="-395892"/>
            <a:ext cx="1060938" cy="55440"/>
            <a:chOff x="5565531" y="1088292"/>
            <a:chExt cx="1060938" cy="5544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5565531" y="1088292"/>
              <a:ext cx="1060938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868866" y="1143732"/>
              <a:ext cx="454269" cy="0"/>
            </a:xfrm>
            <a:prstGeom prst="line">
              <a:avLst/>
            </a:prstGeom>
            <a:ln w="9525">
              <a:gradFill>
                <a:gsLst>
                  <a:gs pos="0">
                    <a:schemeClr val="bg1">
                      <a:alpha val="0"/>
                    </a:schemeClr>
                  </a:gs>
                  <a:gs pos="68000">
                    <a:schemeClr val="bg1"/>
                  </a:gs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15">
            <a:extLst>
              <a:ext uri="{FF2B5EF4-FFF2-40B4-BE49-F238E27FC236}">
                <a16:creationId xmlns:a16="http://schemas.microsoft.com/office/drawing/2014/main" id="{6A20D439-846C-B146-96C7-899F4B01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0" y="117426"/>
            <a:ext cx="1407544" cy="92736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B1ACEE-3983-7E4F-98E6-6A24E8D85506}"/>
              </a:ext>
            </a:extLst>
          </p:cNvPr>
          <p:cNvSpPr/>
          <p:nvPr/>
        </p:nvSpPr>
        <p:spPr>
          <a:xfrm>
            <a:off x="163558" y="1345862"/>
            <a:ext cx="2118168" cy="8912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Induction Voltage</a:t>
            </a:r>
            <a:endParaRPr lang="en-US" sz="2400" dirty="0">
              <a:solidFill>
                <a:srgbClr val="0000FF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E5F6787-B73F-1340-8463-61802CC44C74}"/>
              </a:ext>
            </a:extLst>
          </p:cNvPr>
          <p:cNvSpPr/>
          <p:nvPr/>
        </p:nvSpPr>
        <p:spPr>
          <a:xfrm>
            <a:off x="2981026" y="1345861"/>
            <a:ext cx="2764420" cy="8912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Circuit shaping</a:t>
            </a:r>
            <a:endParaRPr lang="en-US" sz="24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55A543E-5BC1-6847-A558-B2AA6A7991A0}"/>
              </a:ext>
            </a:extLst>
          </p:cNvPr>
          <p:cNvSpPr/>
          <p:nvPr/>
        </p:nvSpPr>
        <p:spPr>
          <a:xfrm>
            <a:off x="6255700" y="1345861"/>
            <a:ext cx="2287929" cy="8912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Readout by Magnetometer</a:t>
            </a:r>
            <a:endParaRPr lang="en-US" sz="24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F355D-26BA-FD42-9E38-BDC506F892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976"/>
          <a:stretch/>
        </p:blipFill>
        <p:spPr>
          <a:xfrm>
            <a:off x="30834" y="2347180"/>
            <a:ext cx="2593275" cy="1694081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0D3C2591-BE66-C743-819F-2EE29EBEAE20}"/>
              </a:ext>
            </a:extLst>
          </p:cNvPr>
          <p:cNvSpPr/>
          <p:nvPr/>
        </p:nvSpPr>
        <p:spPr>
          <a:xfrm>
            <a:off x="2446925" y="1610360"/>
            <a:ext cx="474562" cy="4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D5C5DBA-2E14-7647-A421-4B165E392020}"/>
              </a:ext>
            </a:extLst>
          </p:cNvPr>
          <p:cNvSpPr/>
          <p:nvPr/>
        </p:nvSpPr>
        <p:spPr>
          <a:xfrm>
            <a:off x="5781138" y="1542631"/>
            <a:ext cx="474562" cy="4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85D36B12-8575-0C4D-BE61-AB04270C8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600" t="9913" r="7289" b="7323"/>
          <a:stretch/>
        </p:blipFill>
        <p:spPr>
          <a:xfrm>
            <a:off x="6077809" y="2299729"/>
            <a:ext cx="2588903" cy="1881409"/>
          </a:xfrm>
          <a:prstGeom prst="rect">
            <a:avLst/>
          </a:prstGeom>
        </p:spPr>
      </p:pic>
      <p:pic>
        <p:nvPicPr>
          <p:cNvPr id="20" name="图片 21">
            <a:extLst>
              <a:ext uri="{FF2B5EF4-FFF2-40B4-BE49-F238E27FC236}">
                <a16:creationId xmlns:a16="http://schemas.microsoft.com/office/drawing/2014/main" id="{D1181A17-C848-0A4E-8CA6-00E2927B746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2"/>
          <a:stretch/>
        </p:blipFill>
        <p:spPr bwMode="auto">
          <a:xfrm>
            <a:off x="2866240" y="2355960"/>
            <a:ext cx="2879206" cy="182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B47766A4-E9A3-CC4A-9303-494968391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46" y="4728023"/>
            <a:ext cx="2154857" cy="16167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89B79A-BB59-3B49-886A-311F9FA6B6DE}"/>
              </a:ext>
            </a:extLst>
          </p:cNvPr>
          <p:cNvSpPr txBox="1"/>
          <p:nvPr/>
        </p:nvSpPr>
        <p:spPr>
          <a:xfrm>
            <a:off x="6440465" y="4354643"/>
            <a:ext cx="2127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" pitchFamily="2" charset="0"/>
              </a:rPr>
              <a:t>A test under room temp</a:t>
            </a:r>
            <a:endParaRPr lang="en-US" sz="1600" dirty="0">
              <a:latin typeface="Times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06CE48-7294-CF4F-A471-3EB27F8DBEC4}"/>
              </a:ext>
            </a:extLst>
          </p:cNvPr>
          <p:cNvSpPr txBox="1"/>
          <p:nvPr/>
        </p:nvSpPr>
        <p:spPr>
          <a:xfrm>
            <a:off x="200967" y="4382249"/>
            <a:ext cx="3437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latin typeface="Times" pitchFamily="2" charset="0"/>
                <a:ea typeface="STKaiti" panose="02010600040101010101" pitchFamily="2" charset="-122"/>
              </a:rPr>
              <a:t>Key parameters affecting SNR</a:t>
            </a:r>
            <a:r>
              <a:rPr lang="zh-CN" altLang="en-US" sz="1800" dirty="0">
                <a:latin typeface="Times" pitchFamily="2" charset="0"/>
                <a:ea typeface="STKaiti" panose="02010600040101010101" pitchFamily="2" charset="-122"/>
              </a:rPr>
              <a:t>：</a:t>
            </a:r>
            <a:endParaRPr lang="en-US" altLang="zh-CN" sz="1800" dirty="0">
              <a:latin typeface="Times" pitchFamily="2" charset="0"/>
              <a:ea typeface="STKaiti" panose="02010600040101010101" pitchFamily="2" charset="-122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TKaiti" panose="02010600040101010101" pitchFamily="2" charset="-122"/>
              </a:rPr>
              <a:t>Resistors, capacitors, and inductors in circuit</a:t>
            </a:r>
            <a:r>
              <a:rPr lang="zh-CN" altLang="en-US" sz="1800" dirty="0">
                <a:latin typeface="Times" pitchFamily="2" charset="0"/>
                <a:ea typeface="STKaiti" panose="02010600040101010101" pitchFamily="2" charset="-122"/>
              </a:rPr>
              <a:t>；</a:t>
            </a:r>
            <a:endParaRPr lang="en-US" altLang="zh-CN" sz="1800" dirty="0">
              <a:latin typeface="Times" pitchFamily="2" charset="0"/>
              <a:ea typeface="STKaiti" panose="02010600040101010101" pitchFamily="2" charset="-122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altLang="zh-CN" sz="1800" dirty="0">
                <a:latin typeface="Times" pitchFamily="2" charset="0"/>
                <a:ea typeface="STKaiti" panose="02010600040101010101" pitchFamily="2" charset="-122"/>
              </a:rPr>
              <a:t>AC resistance of the induction coil (dependence on coil winding not well modeled)</a:t>
            </a:r>
          </a:p>
          <a:p>
            <a:pPr algn="l"/>
            <a:r>
              <a:rPr lang="en-US" sz="1800" dirty="0">
                <a:latin typeface="Times" pitchFamily="2" charset="0"/>
                <a:ea typeface="STKaiti" panose="02010600040101010101" pitchFamily="2" charset="-122"/>
              </a:rPr>
              <a:t>We need measurement of AC resistance of each coil.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9124F-AEB1-F5E2-7B4D-FCB52DB14ACC}"/>
              </a:ext>
            </a:extLst>
          </p:cNvPr>
          <p:cNvSpPr txBox="1"/>
          <p:nvPr/>
        </p:nvSpPr>
        <p:spPr>
          <a:xfrm>
            <a:off x="11495806" y="638212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90000"/>
                  </a:schemeClr>
                </a:solidFill>
              </a:rPr>
              <a:t>9</a:t>
            </a: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D279D12-3AF9-84D8-B12F-C1CCD1D1588D}"/>
              </a:ext>
            </a:extLst>
          </p:cNvPr>
          <p:cNvSpPr/>
          <p:nvPr/>
        </p:nvSpPr>
        <p:spPr>
          <a:xfrm>
            <a:off x="8656694" y="1519999"/>
            <a:ext cx="474562" cy="4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01F5CC-2D38-8F8D-BC89-FF94354D1F0B}"/>
              </a:ext>
            </a:extLst>
          </p:cNvPr>
          <p:cNvSpPr/>
          <p:nvPr/>
        </p:nvSpPr>
        <p:spPr>
          <a:xfrm>
            <a:off x="9414023" y="1337179"/>
            <a:ext cx="2287929" cy="8912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Optimal filter </a:t>
            </a:r>
            <a:endParaRPr lang="en-US" sz="2400" dirty="0">
              <a:solidFill>
                <a:srgbClr val="FF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6DD2C-E123-B41A-3882-5DFCDE741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175" y="2265960"/>
            <a:ext cx="3145168" cy="2925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590839-6858-8C21-4F3D-9DBDD55E79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18" y="4643957"/>
            <a:ext cx="2588904" cy="19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E537D9D-201A-4F4A-95EC-C981C97A31C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RESENTATION_TITLE" val="蓝色海洋帆船"/>
  <p:tag name="ISPRING_ULTRA_SCORM_SLIDE_COUNT" val="1"/>
  <p:tag name="ISPRING_RESOURCE_PATHS_HASH_PRESENTER" val="f1b361f060b523e117fc5f0f4d3a02d69376a27"/>
  <p:tag name="ISPRING_PLAYERS_CUSTOMIZATION" val="UEsDBBQAAgAIAA+KhE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D4qE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APioRIkWs8zL8CAABVCgAAIQAAAHVuaXZlcnNhbC9mbGFzaF9za2luX3NldHRpbmdzLnhtbJVW227bMAx931cE2Xud7tJugBsgTVOgQLcWa9F32WZsIbJkSHS6/P0kWaqlJE68EAUi8hySokimqdpQPv80maS5YEK+ACLlpTIar5vQ4maatYiCX+SCI3C84ELWhE3nn+/tJ00s8hxLbEGO5axJDn2Yy6vZ/WI5huJifL82MkTIRd0QvnsUpbjISL4ppWh5cTa1ateAZJRvNHL283q5GgzAqMIHhDrKafXDyDhKI0EpMCldrYycZTGSAfORZvYzktOHOn37PdqWKoqWtrg0MkRrSAlxkX8sjAzjufYev8q1kdMEhL+ooV+/GBmEMrIDGTu/+2ZkkCGatvmfHmmkKE1BY87pR/zgMEEKPX4mq5mRswRzIRPo7Cu48ti73gUg9zWc+9SMqxTs2dR1byGYR88YzFG2kCb+1NlUJd6fWtTzAfM1YUoDQlUPetZJP5NWeTexrsf9gXfKi9CX0/SQN8HaGpZdwoG7WN/jl8tbuytCpx+6IEMJW6cMUuyVPfK3rusBMlD2yBdGC3jibHeYwb6pI/lHviXuOU/XX1uBE30snNWfvNVEejSjq4JUncJjalHAXJl0XmkN5t3SxOq6lJKDnFJOtrQkSAX/ZXDZzl5GpcmewfXa8c5KkSKDYw1nc9RrOiyXPcf96KxxQ3Y/C/3luvME9Ra/mRJEkle1/llS04nj6THRhZkmxxlmT2o4yAe+FgHHxh4i1URuQL4KwcaG4QJBjXUvuuEagqdJUIM0OV7l1Dk5Vn7e1hnIlX41CspXOVZ2wIqWFdN/+EbhHYo9xoC1o2Kl/XFCP/oyULgmACLzyndtd+gsdcuQMtiCH/5AYa88dLdU6S4dargFPsIaw5ZzmlE96XZF3yvxDgn0R/BvOq3I8Z5lRNsjyZS9WTT5fg33uUSL2a8z03zhJrNn10uRY20/rKBWmn8n/wFQSwMEFAACAAgAD4qE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D4qESHSPggmeAQAAHwYAAB8AAAB1bml2ZXJzYWwvaHRtbF9za2luX3NldHRpbmdzLmpzjZTLbsIwEEX3fAVytxWCPoB2h3hIlVhUKruqCycMIcKxI9ukpIh/bya8YmdS6tngy/Edz0SefatdLBay9mt7X/4u9+/uvtQANau3cO/qokFPUGdGxEtYxAmIWALzkOx89CIfrgRlzGRpGuQfaGsqfkzhPysuTBVPCQtNaIY6nBHgN6HtqMM/F7FVqetYU6XRwdZaJTuhkhak7UilE14y7G5WrmqJHqwy0DfQFQ/BMe31u7PRuIm8Oj4PMKpcqJKUy3yuItUJeLiJtNrKZVP+dZ6CLj755gh0XwbjqWMnYmPfLCR+4ukQo5lMNRgDp7z9KQYJCx6AqPh2y/UH6hjXC/LoLDaxPdOjHkaVTnkEtS4NRxguJguvWjcHGHXOws4eiccHDIcQPAdds5o8YTigSrfpPz5gqlWEHamh9Z5fUKH4MpbRKXUXg+Twsmjb1L1roeX1J8x5Qsp7Qmvq+SVNs8MHDQFaZyyd8xov75yyE5QoiRyK0KhpldFzxPpzBPefbcat5eE6KcZDMRyLNnC9Ab1QShS3/7p1Tz9X6/ALUEsDBBQAAgAIAA+KhE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+KhEiE3p1XbgAAAHAAAAAcAAAAdW5pdmVyc2FsL2xvY2FsX3NldHRpbmdzLnhtbLOxr8jNUShLLSrOzM+zVTLUM1BSSM1Lzk/JzEu3VQoNcdO1UFIoLknMS0nMyc9LtVXKy1dSsLfjssnJT07MCU4tKQEqLFYoyEmsTC0KSc0FMkpS/RJzgSpftK96um6Wgq6CL9C0tMzUFCV9Oy4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+KhEhFV2oBTAgAAHkgAAApAAAAdW5pdmVyc2FsL3NraW5fY3VzdG9taXphdGlvbl9zZXR0aW5ncy54bWy1Wttu47wRvu9TEC5+oAWK+CCfUnhd6EAnwjqyf0tJdlsUBm0xsRBJdCXau/nhi971HfoAvehFH6pAgT5Gh5QUS47tSMnW2gSr4cw3wznx4AziJy/UNzFngfcL4R4Lbcq5Fz7Gw18hNFgyn0XTiMaUx/U95d4LXfbNDB+YoAE15iR0SeTqYjQeNtBIflC/p/aNPry1tXYL9dq4hfvIwB0dxi4V41LRYcxoNfVB/QAiwY3okob8OOqgXhh9LWCGMY24Gbr0+1ApcueHijO4iojrAV887LbFs8u07oy2eFC72el18K6lKorSRXrHaBqNXa932VObCDfanYay0/otpaWgZqfTvOzumr1WR4G30WUXUNr4sovavXa7ZexauAXSSFU1o6Xvespls6mCNty/1HejkdZrNFCz2VTaxq7TVUZaAwG3Ahiq0hcOVAxFU7o7VVObfQWN9JE2au+wgbt6B/VbuNto7NqapjQae+fuZ5d3155aejqZO98APBqCo6Mit+pHkmuw3EQRMDs0WPuEU7QgMbVIQD/V/vu3f/7nX3+vpXkpczjjyswpUhMikEOQHybig7p8yUakBfkSyNOR536qLTacs/BiyUIOZl2ELAqIXxv+OsmSdA5lJNmWRlXkHsiS7tX15KesWKoLMheec0JLFqxJ+Dxmj+xiQZZPjxHbhG4pM1fPaxr5XvgE3I3Lno7PKvK9mJucBgX7cF885cXW0JliKszrYvGUkvTJgvqZxob8VJDbq3zbIweiWy/2uBRVm+I5J7omj7QYgL4qnvMyIWgpRq0nnreFOP3OgV0Rhd46y+6TZxoVlSSN8awUW2/WVfNpHbFH4eyi3NuBfpHzGfSZ8FFY2BBPKSExQaGwVJRSt8n5GweM6ethLxkEoAWCm28uKUlCTrW5PrmZqtbX+XhyNZlr5lVtqCdViURZ/qbV7X9vdrq/HdRTuZJI9o06HhexkATrNMphWc5sMp4DIB7PLfzFqQ3F78qik1tnbFq4Nkz/UxlgOsN3taH4XUb0djbDljO3x6aB56Y9tyaO9MsYO9ioDb+yDVqRLUWcoa1HvyG+ogjasxdRFPueKwdEy/bCDS2hz5jcqKY1n2HbmZm6Y06s2tBmUfT8O4lMNnwFybMiMXK9mCx86kq1kCJyXLQX0C53Ygj+8ZUHnCwgXnhRRvtMvTetq7kzmYztObaMjFIb4tBFRkSEpupAM9XGM8CIYPGN3ic+l9knEZDq+5VBrs2r6zH8OMKQa+9x5cMPf4c1UwwhmdKwhCAkDp5B1tn2/WRmCB+CQkTQmsTxNxa5haTJh64EtmnpE0hN3cnhOwImw4bAe+ESUocueQm8G2zb6hWea5MvkONQm5OKQpPPUJKfKwp9xTbUELZLiFnqnXmliooQZZgVSFaDSyLy3X9GZLkEOeHNrcc2MVCEh6FMZDXGF5U12fjnWwikqY5PVHsCDM6Wb4/eloIpkQvLXAld0IZ0bIjs+vnW/ON8pJpjbMwh3YzJ/dyRXVIoDcgzChlHxN2ScAm7WLokG6iEZxhzPVeOichLE/6y8X5BhKf956e0dVkG/vLTO0wqNLwjlsEWGZTBNmXN39Iu3JbO4J2GiFw/aUUZB7zbBFvHljozJz8mRLEXbPykS/+IQL0YVzVYb9rxcX+VD9v/wRg7acGaCR1N81glIQwrsVhyYPH0Kwma1gjUTZN+Dg1fnEUrAViTFMNi6AMwd+C5giF34NFqEPdYs00HNlv3dCFOHyWEZa0mUTseb3FG9CkcxV9KdUEfGOyXfEq2yUYG1i4Z/jJRzm2VCkuLYzpjMNwCzMckqQDV9wJxhioHe3uDM1ckq0FhPvds47uyun3vSa4I4OdNQF/vwx4iFkiqT+Isr5NF6Q8fNCSZ4izRO622gXgp0NKxytXnhyJmY3WmX8911dKxOFGIevbLy0F1CJ+MHXs+VjWBAGUSEL5cwSr8IM555bGSE4GBRyrgpZO3KYmWq3//9R/lYQ7sSagopf6+Kg4Uv+ia+AXvTxbjNP5zCRxH1Yqi8qWkYHqgykTLn68cExL0hxxZSLIsBSwQV1ylVEMJpGFUHUfVr2+gSmxZFGwTwV6wIsiNOvsMjU/u9WvDGxI9QeN0GPOrAknPi9zklW3YH3E33PdCWlH8wyuRmLxjTueqYcizP9So7y2fkuXXhQNMes2HfPZYBU+/Vi3ozgeQ1PV4dUy5uGVdC1pC8r5vCNuja90LYX+h4hPo4bxwPxPyiPlTcbP1+ioXGMRFHKTxkEfiSJ+95TniFfuWxm74QPwY2PKkQ9Yp2DAVm8UUskg75J6J2nHzuCnlkPGO+bAu6Ml0ctBF+qGUrmvy5jev4IX2ynI4ZqVDOdP3xEN+i37nr/hzxEN+W6wpEzjXvbbpcCgvml3HaSTK08vEDnhoKLtUypO9FXmEBWNxLRvnJpISipwBc+lQro2OF9C0nAUtb3D9hMWD8GX7ciNkFs9y2rH42qEwsE/f+vn8HXCP+/R0cst5QAnmXS3fj1VAynOsBJKvDw6dkVARf17TTzU4iJDlSnT6uIZSjE814c7kS5lTcuusn4l2lpOU1pwXDWQ/l+28kspQdPFqqlhS7OeFBvVXfhrUz0VokMKeDmC4CRY0wpADHnS5NEJFYp59lV2F3ckd6YHcidE8AF8BdghnpKwScoRCYsltVVYtyUt+HPaW3PPplmatKkfIOef8/AcxVMf55Fb5mD7wfHqnlMpVkPa6fS4We2COflJKnsjySg5GKhYdJ4tYzv5It8oWn72NR5ajrE2LdM93aMYPol4/ogp4T3l/UM8vs9CjXn2xekgDUcA7+dcF/wNQSwMEFAACAAgAEIqESPq3IlkpDQAAWh0AABcAAAB1bml2ZXJzYWwvdW5pdmVyc2FsLnBuZ+2Ze1hS6b7HV05Nt6PmtD2WolQ2NU2m6Iz3C5mV03a8VCqZATpWjjfIFDURzZkp65RRu/Iy3qaxvKGYmuABBduWWIpoCKiIlCRsRaBERVTgLGfa55zn2f+df84//sHiedfzWe/7u7y/3/qu570ZEuRvvMVyCwAAxie+O3oKAD4rAgCj6U2fg3dCwpa7wL91Kaf8jwDkfsgUOFgf6xvoCwBNxK0r0RvA8eZL30WkAIBJ1+pvHQtbcx4AIKoTR31DM1AKkVh+Pp3A+qgzzRR44h8G4O+PnzDDx205tc3ul5C7Vwfu/lqy78Y6367Rx7t2bHq4KffoV+aJ563qfnvT+lvuDdSLoX8fO3x0+Pq2G+YHpuuip5cT4HIZfsGbyRAL9i6XeZl4FY24y/qKUy5ejC1P6e/TvIm3zNarKxrJaCYjc/IhImjl7UY4aOPVkuMO4Z7hfv1d7M6seR5CWLwOAKLK4l85lq6XBmfP3k87AlLDVb/O7oVhx9oGg8ARQK+jtIey2Gm2qyyCV1CYvdgFpfz3iGYGMk8dcjcDwOFfOtcDwK4jUUYAsG03DCRubAODCBzd9D143bN+H3g1M9oO2rFpDV/D1/A1fA1fw9fwNXwNX8PX8DV8DV/D1/D/f/zFE/TKhMVB8K7b/+nT/kWxkbpVkE1ZmrMVowlvdQhEOmP5IAm+8nMOQzGkqBMiqC0YLNUGADrT1MsGZYfm2EkqM2sGy6QibIeeOXOKmHTlrd8xht1WcarO9jRFPs9aRXszPiwME43TRKIlcD05QUVvFFE8H/ZXWj7iN0TKIgJTBpdiLXAVymb98qgnTLXcs1Vh3C7iKZR8WXs5YWFku6jtSR40O2P+9cHGsctaNQfOzJy4uT/ISzfHpd6WXUJlTj0pEeoT0Mujtclq3SkuW3IRV5E/hcrRzZ+WdE/SxxvlNrY3LySWKAf9oaK2cplzzmxxxr3LD4wACErx2L27DaLU9mJb5d6kONoVoq+IOmWdjN8oPdagWbW61L/jJFPd7xk8/ixdUgh6PR5pT3Jr6D148TUyXYS7TCu901WThI6OEK7kbrRp21lsnixhfAVdGsjjZ7uFqHlx7EhufvJ8W82PpGTJihe2Gn97b0FTHO2sgKbPtBMsXmE88INqQwSKrzYAPXWml8Sa8kZqYwfrcaQmwpXjWLvspo3WjeeOiGpu/R5Z0VLn+n7+ODNIbox3ZddPPMar0fh6qes8Dkk/B5UhhIQ7raN4xMkIWaFZOHTfECFMJvfLTa7IP2zN5UmiZwbJUSUaF4amQ5Vkizuj2eEud4q37tYGcnkeRJb6kZG6wW32XYj/AaDTM8z6y6EOqU0JRhQr8mJVKeUYEedIVPmg24NLgl31h4tto63xMLEHrsJORd/S5IG8nlMGxVscNPJ/G1aTH/c6wyu0/ZDmOJ/pKqKC8Y9FHi9rZE1Rpo7/2F/4pMPc3wcyATqcUV2nkuIaqayaSAPobVOt5mStKmZLX4oldoGe3DLq963Kdzp06HbHeQgqXZzfea47vAx9/OxOrqnEgz5F3TBGY/VcKWySpwox4iupHJbfPwqMgZlqk0IvqQppjxNG8dkpt6dDRjA6zZcwTlz7iKqbXYD9EGtu7ow6x2ilLSsV/9anXLrVOYakJgJRcNZKpUsZxqqPduVOmO5AAcZqxi+qnJvRIs63mn7KwnFDz/HTxTTVePIZXJEcMq9Oh8lnk3ckFjN/didNsXZXXciCN9tbCZwTl0ykVZ9MA0ts8e9cwahgOIaflLeaU/rsJLRVGI3ARkbZ5yFZZf5UH1lrQFS4F3lZbWp+SMIKuz5plWNSSUm5xm/DTjN2mEWsQ2gCCADMZ/2O5xHVti+kV6YzpZdINSWyiOPjicKY93a9NaxJH+pk2tY+poFuSHQQz+UcWXXJNU/P0wjDqIcuglmcaWf2O8A4teP1RFel3M40GNL9qClASCaWjvJxm+J3+rp3hw3lJ7cKLp3zMfRwbnAcRVni/B31vfLU0+083TgS1U+7Tes3a6CPFQTew6NE6uQyT/0/0OFiPV+eULEst3cQNa+7KiqVBf9taGNXQA5Oo3ZlGV5Bc+aH2vLgCxPTDvoVMSJnoVo8nOk9idUv0V0bK/s56gc0siWiujdZmCr8gc9uCRQVnGVpm5OtErynxa0286qg/EYFQiZTnJnOlM9mcr7ltKQWJDmWypaLjLa7tSm1w7WGTTlLXCuDoY85b7imfcY9ZAUMkxl4QQdFGS+C7SGhJAJjtE5gGM/0nn+Xkg9Vbf+a3O01CUctVdzv9W9XVAptWjDlSd0wf9QxcdbI4uEOq/isl+nGrf0xhIMuCTuEMdyQXlJc/3S9mPWXos7nOA4rmvu0FOOjSO39HHChL2EFQgGPMAT7vTr0TH9hfmdpZfUPH1hwvRicfgcfhua8geskxKCqYo0Jv9059Hw/V1kn3PfHmiFyV/tIi6KYrNi+03LkPXcj/M43McuY0bTYk8R8TEniHljuz/JyYldV9G1VkOdqhNlfMC0ju5ww3aiXHuINF6/MQsll53x+J10PvPftwjTb0f0HimdqmoXIpRinTvzGNKaM80XRhUSWo+6yVYHfhoveLrSk5pud603IeB+TkuuODM8/vZCjTmvC/K6FXAva+e4Mfix+BXLY/LsL7uy2ckxRZfzMPEQshqyjeCWmIf6c+bRfQ4KIcpY5KmmzhxV2OX3hHyqAqczKrL+GBVADXcyKrNpXZntJnBy9ej8824nUG3/O1fQSSal1S7TsXlT+maV6fKBIQIteOcze9JtZnnNoBk/jIOvyZk2a/7Xliur9Jq6HdR6Lv/txzAqDluQkl45UXaeJYjoSvAUbpO3lT/gJDLJ2YNgSTrRaL8Ue+lRPZf/B2vKKmD1XSWLZ4BPnFyXEisva2UkeQSNKd8of+EVBk0mexu2Q0LlBq1XS4inWPVzA4aDOfXiY/1Fj26vd5T1mkb1FddGRe9nw7G9MiEj9m2mffxrQZCPBV86rLLspOw3lMnloKR82kaXXT8EoWA+YvGkw6X7geunfrbDtTZkfnm8M3jNbHFseIa+tLvcorqpquEKTG2VX/xH6yVR1XHWkC/B0ZDvRgFim0YiWLi/ZTrBet2c47cFm+tE37ftTRdGV9GnKq/qS2BLL7sw+/K6E4f2wBE6SsbMCwpd8ePsuJDfi00axiDedBDfdR5evPZ2T2FykxQdPkbrpGx82pMsLs4IvTaNd+AwQrr7dhQI+kvf0AIbWCcmj8mHg3lFuG5nEEb0Lne00PylJf9ZDfBFWvaje42z3WQqK9ciomRKcdMvJxNZGjkz2IdMhe2Byx8EkYtJ66WN9T5b10ui19/s0Yymc6dcPD5Is0Fn3tkoD0EtvXj0aqNeMcLIpBMZMJd6HfNrgeydYS/v4qV8oUHhFLMlzHPeEQBAdu8auGiBF1cUVMOfOPg8tJH6oV8v71GGX8nv9s8rCqN5gIxMOKc5iiB6hFHsoHpqwcibvya9VlBNlaJsvPMmxPnYZiWJ190II8Vrm96nCGKtc91qoqlZ1zv6zWSvxosJ6QYGtqFH3fiR6zfZM369YOW8FG9PTaiaeKbXNRKW27YT1X08ZTqRJXHQVA6sbNHBCFY06KqIU4dQQ+kG0/iT9UNpHygap8FFkxYhOI2Zmzr7aH/xSksLxTg+4O3RB/W3F8pgsPF1M0BziJjum+r6ME6kvQEXqj9tWo09fBgUWFh1DjKBa/9GUGcT2AUwecnPfK1Bc4L+GBFjsveAu2ghffJ7mgclBhiSf1WSN+GuyvH7BjACd2eN/CIQWVp3wczBDMWFMSzzfL2ZjrrtZker7f6HJSLzknJjV/iMtCSaXuoeLl5UJCpfhvM7S1Lwefrp9oW/zik2V33kHin2NWwOeMSNpyLhXd2G1HSwgxM/lKCzxJFW/utDcterGVjnTAQwn3PWNrofDIyGw3d+Voe80QrW1cIST/1YLfwuwFLzRCydZs+mcV4/V2WhQjSoaMnQM61S5D7i+yyvNyVVtJUIyesfzLVAZ796z55x2UbUf8uDtSxMWzOHurVSqKkvmSX3xl2rvuQE/BRi6PJ+hKjK9YBDMhhtdrSf0CZEE2dNIVUQgl42361/S2AtGPGEO0/t30sO1+30+3uRN9hYK786AqjQ4Hdmp4jnq8kCv5N9ngfa08ZpyoCmFx92k3v+Zt3g3G9SqN0ybCS5j83JBMOOWtjaYUGf8+t3/Llbg6i2yT493d89Yq9kd5+aEMpOPu0FNFmHSun9iW39zeuVPTQxiRN7n/Ckne7i6mFMK8TgjefElALCUezoM4peM/A9BaAOh9ABMfIChZWPJNoS5wftw9KeOCCpqz4f/Itbb5nrR+mbrdZ/O8+ZIaF2d9eZ/jqQl2P850AtnWs+8BJ9/W193IMFtc59ltk6Opm4H5+r04P0tpm1nkfOK1JUZIWpLrixbneJ6PCu+R2xK4hnWjduf+vH+g2LI6rnhiWNBR8lHon76L1BLAwQUAAIACAAQioRIy/yDJEoAAABqAAAAGwAAAHVuaXZlcnNhbC91bml2ZXJzYWwucG5nLnhtbLOxr8jNUShLLSrOzM+zVTLUM1Cyt+PlsikoSi3LTC1XqACKAQUhQEmhEsg1QnDLM1NKMmyVLCzNEGIZqZnpGSW2SmbmCIX6QCMBUEsBAgAAFAACAAgAD4qESA5qJE5iBAAABREAAB0AAAAAAAAAAQAAAAAAAAAAAHVuaXZlcnNhbC9jb21tb25fbWVzc2FnZXMubG5nUEsBAgAAFAACAAgAD4qESAh+CyMpAwAAhgwAACcAAAAAAAAAAQAAAAAAnQQAAHVuaXZlcnNhbC9mbGFzaF9wdWJsaXNoaW5nX3NldHRpbmdzLnhtbFBLAQIAABQAAgAIAA+KhEiRazzMvwIAAFUKAAAhAAAAAAAAAAEAAAAAAAsIAAB1bml2ZXJzYWwvZmxhc2hfc2tpbl9zZXR0aW5ncy54bWxQSwECAAAUAAIACAAPioRIKpYPZ/4CAACXCwAAJgAAAAAAAAABAAAAAAAJCwAAdW5pdmVyc2FsL2h0bWxfcHVibGlzaGluZ19zZXR0aW5ncy54bWxQSwECAAAUAAIACAAPioRIdI+CCZ4BAAAfBgAAHwAAAAAAAAABAAAAAABLDgAAdW5pdmVyc2FsL2h0bWxfc2tpbl9zZXR0aW5ncy5qc1BLAQIAABQAAgAIAA+KhEg9PC/RwQAAAOUBAAAaAAAAAAAAAAEAAAAAACYQAAB1bml2ZXJzYWwvaTE4bl9wcmVzZXRzLnhtbFBLAQIAABQAAgAIAA+KhEiE3p1XbgAAAHAAAAAcAAAAAAAAAAEAAAAAAB8RAAB1bml2ZXJzYWwvbG9jYWxfc2V0dGluZ3MueG1sUEsBAgAAFAACAAgARJRXRyO0Tvv7AgAAsAgAABQAAAAAAAAAAQAAAAAAxxEAAHVuaXZlcnNhbC9wbGF5ZXIueG1sUEsBAgAAFAACAAgAD4qESEVXagFMCAAAeSAAACkAAAAAAAAAAQAAAAAA9BQAAHVuaXZlcnNhbC9za2luX2N1c3RvbWl6YXRpb25fc2V0dGluZ3MueG1sUEsBAgAAFAACAAgAEIqESPq3IlkpDQAAWh0AABcAAAAAAAAAAAAAAAAAhx0AAHVuaXZlcnNhbC91bml2ZXJzYWwucG5nUEsBAgAAFAACAAgAEIqESMv8gyRKAAAAagAAABsAAAAAAAAAAQAAAAAA5SoAAHVuaXZlcnNhbC91bml2ZXJzYWwucG5nLnhtbFBLBQYAAAAACwALAEkDAABoK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034A9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1F3864"/>
      </a:folHlink>
    </a:clrScheme>
    <a:fontScheme name="kmtzzoo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Macintosh PowerPoint</Application>
  <PresentationFormat>Custom</PresentationFormat>
  <Paragraphs>243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Kaiti TC</vt:lpstr>
      <vt:lpstr>Microsoft YaHei</vt:lpstr>
      <vt:lpstr>Microsoft YaHei</vt:lpstr>
      <vt:lpstr>宋体</vt:lpstr>
      <vt:lpstr>宋体</vt:lpstr>
      <vt:lpstr>华文楷体</vt:lpstr>
      <vt:lpstr>华文楷体</vt:lpstr>
      <vt:lpstr>Arial</vt:lpstr>
      <vt:lpstr>Calibri</vt:lpstr>
      <vt:lpstr>Comic Sans MS</vt:lpstr>
      <vt:lpstr>Symbol</vt:lpstr>
      <vt:lpstr>Times</vt:lpstr>
      <vt:lpstr>Times New Roman</vt:lpstr>
      <vt:lpstr>Verdana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蓝色海洋帆船</dc:title>
  <dc:creator/>
  <cp:lastModifiedBy/>
  <cp:revision>5</cp:revision>
  <dcterms:created xsi:type="dcterms:W3CDTF">2022-09-16T02:59:28Z</dcterms:created>
  <dcterms:modified xsi:type="dcterms:W3CDTF">2023-10-18T03:49:27Z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5705A230BB253482C4E42363C51095E3</vt:lpwstr>
  </property>
  <property fmtid="{D5CDD505-2E9C-101B-9397-08002B2CF9AE}" pid="3" name="KSOProductBuildVer">
    <vt:lpwstr>2052-4.6.1.7467</vt:lpwstr>
  </property>
</Properties>
</file>