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258" r:id="rId2"/>
    <p:sldId id="1341" r:id="rId3"/>
    <p:sldId id="1327" r:id="rId4"/>
    <p:sldId id="1356" r:id="rId5"/>
    <p:sldId id="1355" r:id="rId6"/>
    <p:sldId id="1360" r:id="rId7"/>
    <p:sldId id="1361" r:id="rId8"/>
    <p:sldId id="1358" r:id="rId9"/>
    <p:sldId id="1364" r:id="rId10"/>
    <p:sldId id="1363" r:id="rId11"/>
    <p:sldId id="1365" r:id="rId12"/>
    <p:sldId id="1366" r:id="rId13"/>
    <p:sldId id="1367" r:id="rId14"/>
    <p:sldId id="1368" r:id="rId15"/>
    <p:sldId id="1370" r:id="rId16"/>
    <p:sldId id="1369" r:id="rId17"/>
    <p:sldId id="1371" r:id="rId18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8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91439" autoAdjust="0"/>
  </p:normalViewPr>
  <p:slideViewPr>
    <p:cSldViewPr>
      <p:cViewPr>
        <p:scale>
          <a:sx n="75" d="100"/>
          <a:sy n="75" d="100"/>
        </p:scale>
        <p:origin x="132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2025/3/17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49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57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Cross </a:t>
            </a:r>
            <a:r>
              <a:rPr lang="zh-CN" altLang="en-US" dirty="0"/>
              <a:t>中 温度对交流电阻的影响与平行对交流电阻的影响略有不同，频率临界点 往后移动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30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47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74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22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41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emf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g"/><Relationship Id="rId7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18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09E27F4-55ED-4386-AA9F-F37DA1F3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F20508-DAEE-4E0A-A58C-C66500D4B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磁芯线圈测试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24A931-2C43-4ABC-954F-F6AC1B385BC2}"/>
              </a:ext>
            </a:extLst>
          </p:cNvPr>
          <p:cNvSpPr txBox="1"/>
          <p:nvPr/>
        </p:nvSpPr>
        <p:spPr>
          <a:xfrm>
            <a:off x="381000" y="1093204"/>
            <a:ext cx="7239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线圈：</a:t>
            </a:r>
            <a:r>
              <a:rPr lang="en-US" altLang="zh-CN" dirty="0"/>
              <a:t>Coil1_2 </a:t>
            </a:r>
            <a:r>
              <a:rPr lang="zh-CN" altLang="en-US" dirty="0"/>
              <a:t>； </a:t>
            </a:r>
            <a:r>
              <a:rPr lang="en-US" altLang="zh-CN" dirty="0"/>
              <a:t>Coil2_1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磁芯：</a:t>
            </a:r>
            <a:r>
              <a:rPr lang="en-US" altLang="zh-CN" dirty="0"/>
              <a:t>Core1_1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测试温度：</a:t>
            </a:r>
            <a:r>
              <a:rPr lang="en-US" altLang="zh-CN" dirty="0"/>
              <a:t>26</a:t>
            </a:r>
            <a:r>
              <a:rPr lang="zh-CN" altLang="en-US" dirty="0"/>
              <a:t>℃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电感值：</a:t>
            </a:r>
            <a:endParaRPr lang="en-US" altLang="zh-CN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9574832-C06E-42F8-BE25-E0306565F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35334"/>
              </p:ext>
            </p:extLst>
          </p:nvPr>
        </p:nvGraphicFramePr>
        <p:xfrm>
          <a:off x="1028700" y="2871010"/>
          <a:ext cx="7086600" cy="35471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53236">
                  <a:extLst>
                    <a:ext uri="{9D8B030D-6E8A-4147-A177-3AD203B41FA5}">
                      <a16:colId xmlns:a16="http://schemas.microsoft.com/office/drawing/2014/main" val="307092300"/>
                    </a:ext>
                  </a:extLst>
                </a:gridCol>
                <a:gridCol w="2616682">
                  <a:extLst>
                    <a:ext uri="{9D8B030D-6E8A-4147-A177-3AD203B41FA5}">
                      <a16:colId xmlns:a16="http://schemas.microsoft.com/office/drawing/2014/main" val="3801401555"/>
                    </a:ext>
                  </a:extLst>
                </a:gridCol>
                <a:gridCol w="2616682">
                  <a:extLst>
                    <a:ext uri="{9D8B030D-6E8A-4147-A177-3AD203B41FA5}">
                      <a16:colId xmlns:a16="http://schemas.microsoft.com/office/drawing/2014/main" val="921365300"/>
                    </a:ext>
                  </a:extLst>
                </a:gridCol>
              </a:tblGrid>
              <a:tr h="177800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619525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磁芯半径（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Coil1_2_Core1_1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Coil2_1_Core1_1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977554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0.06623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0.12982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886305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0.06810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0.13357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03448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0.13735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639371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0.070354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0.13812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484930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0.13889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778368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0.071142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0.13967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8654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0.071534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0.14044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504816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0.07195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0.14123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328596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0.07399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0.14522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8385137"/>
                  </a:ext>
                </a:extLst>
              </a:tr>
              <a:tr h="177800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L_test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735371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Coil1_2_Core1_1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Coil1_2_Core1_1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920784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054369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439734B6-8E3E-4210-939F-F73F0631AD93}"/>
              </a:ext>
            </a:extLst>
          </p:cNvPr>
          <p:cNvSpPr txBox="1"/>
          <p:nvPr/>
        </p:nvSpPr>
        <p:spPr>
          <a:xfrm>
            <a:off x="4772025" y="1219200"/>
            <a:ext cx="39624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相同的磁芯表现出不同的半径？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磁芯为非圆柱形形状，对于不同高度的线圈，表现出的等效半径不同</a:t>
            </a:r>
            <a:r>
              <a:rPr lang="en-US" altLang="zh-CN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9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CF8A2D-7456-4228-A641-C3E501A3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313CFD-6224-46B9-B4F7-6D1BE741E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修正半径后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8BB0BC-883B-43DF-ACAB-10836DE2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752600"/>
            <a:ext cx="5334000" cy="40005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51C5EBE-AC9A-4F48-8901-732F5678FAAD}"/>
              </a:ext>
            </a:extLst>
          </p:cNvPr>
          <p:cNvSpPr txBox="1"/>
          <p:nvPr/>
        </p:nvSpPr>
        <p:spPr>
          <a:xfrm>
            <a:off x="5457825" y="324433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磁导率虚部依旧存在较大偏差</a:t>
            </a:r>
          </a:p>
        </p:txBody>
      </p:sp>
    </p:spTree>
    <p:extLst>
      <p:ext uri="{BB962C8B-B14F-4D97-AF65-F5344CB8AC3E}">
        <p14:creationId xmlns:p14="http://schemas.microsoft.com/office/powerpoint/2010/main" val="84889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55CA37D-9D74-4BAD-8FA3-3DCFF1E3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CD7A15-B5E2-48A6-BD9E-30D4C51C4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再修正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511BBA-6904-46C5-97CC-2B1CA680F616}"/>
              </a:ext>
            </a:extLst>
          </p:cNvPr>
          <p:cNvSpPr txBox="1"/>
          <p:nvPr/>
        </p:nvSpPr>
        <p:spPr>
          <a:xfrm>
            <a:off x="228600" y="1371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修正</a:t>
            </a:r>
            <a:r>
              <a:rPr lang="en-US" altLang="zh-CN" dirty="0"/>
              <a:t>coil2_1</a:t>
            </a:r>
            <a:r>
              <a:rPr lang="zh-CN" altLang="en-US" dirty="0"/>
              <a:t>的实测结果，使得二者磁导率虚部接近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3D79ECA-FBA7-40D5-8BF7-FD79F691A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76842"/>
            <a:ext cx="5105400" cy="3829050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F55C1F7-CC12-4019-8392-20922719B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64548"/>
              </p:ext>
            </p:extLst>
          </p:nvPr>
        </p:nvGraphicFramePr>
        <p:xfrm>
          <a:off x="6172200" y="1740932"/>
          <a:ext cx="2209800" cy="42649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12670102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755424233"/>
                    </a:ext>
                  </a:extLst>
                </a:gridCol>
              </a:tblGrid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 (kHz)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/>
                        <a:t>修正系数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2209033554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1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1.000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2119678324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2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1.000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579356004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3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1.000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1062567077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0.990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2276939651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5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0.970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3644692676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6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0.960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3948614979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7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0.945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2220411936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8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0.930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3629593080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9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0.920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1272230456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10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0.905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1356217494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11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0.890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2773101520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12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0.890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1482235382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13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0.890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1004157173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14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0.890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124652192"/>
                  </a:ext>
                </a:extLst>
              </a:tr>
              <a:tr h="2262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15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0.890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1315702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84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41C357-B8FE-4510-8057-AAAD6D45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435A43-D5B3-421A-9FFD-A311CFBB5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修正后结果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EC4837-2C84-4E3C-A5D6-0FB714449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0" y="1981200"/>
            <a:ext cx="4320000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31B54F-F7F8-4EA4-8388-7E69847CF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800" y="1981200"/>
            <a:ext cx="4320000" cy="324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3A8C18C-5E4E-4873-9D79-52E61639C6DF}"/>
              </a:ext>
            </a:extLst>
          </p:cNvPr>
          <p:cNvSpPr txBox="1"/>
          <p:nvPr/>
        </p:nvSpPr>
        <p:spPr>
          <a:xfrm>
            <a:off x="228600" y="1279330"/>
            <a:ext cx="80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修正后，磁导率虚部可以做到基本吻合，右图为磁导率虚部的指数拟合结果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DE43A7F-A2B1-4347-A149-42B2B3DCB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800" y="5334000"/>
            <a:ext cx="3952381" cy="1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1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8A03B72-61EA-4D3D-9CB8-ED473DA4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21EA5B-9CBE-4672-8F77-F32F55A364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检验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AFA1C1-175B-4DF4-95C1-61959E215431}"/>
              </a:ext>
            </a:extLst>
          </p:cNvPr>
          <p:cNvSpPr txBox="1"/>
          <p:nvPr/>
        </p:nvSpPr>
        <p:spPr>
          <a:xfrm>
            <a:off x="228600" y="1269805"/>
            <a:ext cx="7571303" cy="88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将磁导率虚部的拟合函数代入仿真模型，比较仿真与实测的交流电阻结果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</a:t>
            </a:r>
            <a:r>
              <a:rPr lang="en-US" altLang="zh-CN" dirty="0"/>
              <a:t>-9.86%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1D53F12-64B6-4716-AD57-AC92F04C8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446024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9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磁力仪方案样机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18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2213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F68F98-1731-4312-A316-4A61F6D6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ED554B-92BB-4B9B-BF18-DD264ADBD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磁场转换线圈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0BBAA0-CAA7-49C2-B8B1-CDF8A9586A65}"/>
              </a:ext>
            </a:extLst>
          </p:cNvPr>
          <p:cNvSpPr txBox="1"/>
          <p:nvPr/>
        </p:nvSpPr>
        <p:spPr>
          <a:xfrm>
            <a:off x="239486" y="1183465"/>
            <a:ext cx="8001000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磁场转换线圈热噪声：匝数，半径，线径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磁噪声：匝密度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结构设计：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外置磁场转换线圈</a:t>
            </a:r>
            <a:r>
              <a:rPr lang="en-US" altLang="zh-CN" dirty="0"/>
              <a:t>+</a:t>
            </a:r>
            <a:r>
              <a:rPr lang="zh-CN" altLang="en-US" dirty="0"/>
              <a:t>加热室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现有加热室尺寸：</a:t>
            </a:r>
            <a:r>
              <a:rPr lang="en-US" altLang="zh-CN" dirty="0"/>
              <a:t>9cm×9cm×6.5cm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直接在加热室上绕制线圈（已有成功经验）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联合仿真：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线圈：适用密绕线圈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单层匝数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线圈内径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线径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线距：线径</a:t>
            </a:r>
            <a:r>
              <a:rPr lang="en-US" altLang="zh-CN" dirty="0"/>
              <a:t>×1.1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C845F6-26E2-48E0-9B24-982C17936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641" y="1325286"/>
            <a:ext cx="2945873" cy="20789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7586835-DFE7-4534-BFDD-708D38ADB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429000"/>
            <a:ext cx="3872008" cy="334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C9C777-39A3-4EFA-95DD-6C8EA24C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3FC5CC-C83F-4626-BA00-85A431C1C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部分结果（</a:t>
            </a:r>
            <a:r>
              <a:rPr lang="en-US" altLang="zh-CN" dirty="0"/>
              <a:t>SNR0= 3.80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0BDAE2-9C0C-46BB-A974-B4400FC13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00" y="1495425"/>
            <a:ext cx="3360000" cy="25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A04934-FCCA-43DC-83C1-1AFF0D5C5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350" y="1495425"/>
            <a:ext cx="3360000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EA1F3A-812E-4C2A-B145-1888F2987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0" y="-787579"/>
            <a:ext cx="7696200" cy="41659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2FF431-2C26-4FB2-B7F6-0235C670A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262912"/>
            <a:ext cx="335999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3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2FE263-E003-48C1-A82C-8AB446CB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B13B5E-6B58-42E0-A64A-4BA6F6A06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4A2A3EC-95B6-494D-AF40-AE6D21949763}"/>
                  </a:ext>
                </a:extLst>
              </p:cNvPr>
              <p:cNvSpPr txBox="1"/>
              <p:nvPr/>
            </p:nvSpPr>
            <p:spPr>
              <a:xfrm>
                <a:off x="76200" y="1247965"/>
                <a:ext cx="5410200" cy="532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8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仿真模型的准确性</a:t>
                </a:r>
                <a:endParaRPr lang="en-US" altLang="zh-CN" dirty="0"/>
              </a:p>
              <a:p>
                <a:pPr marL="742950" lvl="1" indent="-285750">
                  <a:lnSpc>
                    <a:spcPct val="1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zh-CN" altLang="en-US" dirty="0"/>
                  <a:t> 求解的正确性</a:t>
                </a:r>
                <a:endParaRPr lang="en-US" altLang="zh-CN" dirty="0"/>
              </a:p>
              <a:p>
                <a:pPr>
                  <a:lnSpc>
                    <a:spcPct val="1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𝑐𝑜𝑖𝑙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𝑠𝑖𝑚𝑢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742950" lvl="1" indent="-285750">
                  <a:lnSpc>
                    <a:spcPct val="18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磁芯中磁场分布的一致性</a:t>
                </a:r>
                <a:r>
                  <a:rPr lang="en-US" altLang="zh-CN" dirty="0"/>
                  <a:t>	</a:t>
                </a:r>
              </a:p>
              <a:p>
                <a:pPr>
                  <a:lnSpc>
                    <a:spcPct val="1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𝑜𝑟𝑒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80000"/>
                  </a:lnSpc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随着</m:t>
                    </m:r>
                  </m:oMath>
                </a14:m>
                <a:r>
                  <a:rPr lang="zh-CN" altLang="en-US" dirty="0"/>
                  <a:t>线圈和磁芯的参数而改变</a:t>
                </a:r>
                <a:endParaRPr lang="en-US" altLang="zh-CN" dirty="0"/>
              </a:p>
              <a:p>
                <a:pPr marL="742950" lvl="1" indent="-285750">
                  <a:lnSpc>
                    <a:spcPct val="18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zh-CN" altLang="en-US" dirty="0"/>
                  <a:t>直接与磁滞回线相关，应该是材料相关项与线圈以及磁芯的几何参数无关</a:t>
                </a:r>
                <a:endParaRPr lang="en-US" altLang="zh-CN" dirty="0"/>
              </a:p>
              <a:p>
                <a:pPr lvl="1">
                  <a:lnSpc>
                    <a:spcPct val="1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4A2A3EC-95B6-494D-AF40-AE6D21949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47965"/>
                <a:ext cx="5410200" cy="5325882"/>
              </a:xfrm>
              <a:prstGeom prst="rect">
                <a:avLst/>
              </a:prstGeom>
              <a:blipFill>
                <a:blip r:embed="rId3"/>
                <a:stretch>
                  <a:fillRect l="-789" r="-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2495EC4-86B1-4725-8313-75646ED9B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419600"/>
            <a:ext cx="2426850" cy="18201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2555B2E-5DBD-40E2-BBD9-BFEA65812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824" y="4815428"/>
            <a:ext cx="1517976" cy="83243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84BF3C4-92C1-4E50-BCD5-D41F216A766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026373"/>
            <a:ext cx="5159538" cy="32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1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5DD57F-1E08-410E-87E5-5D724F5C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315D92-8BF9-4C49-8BD4-358C1A3FB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仿真模型的准确性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B1D1A5-B0CB-4224-9187-860D32F31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801" y="1484400"/>
            <a:ext cx="4319999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CAAEC0-2B0C-447F-83FB-FDB25FB5ED9C}"/>
                  </a:ext>
                </a:extLst>
              </p:cNvPr>
              <p:cNvSpPr txBox="1"/>
              <p:nvPr/>
            </p:nvSpPr>
            <p:spPr>
              <a:xfrm>
                <a:off x="128176" y="1185665"/>
                <a:ext cx="7872824" cy="807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先前结论：对于空气芯线圈的交流电阻在</a:t>
                </a:r>
                <a:r>
                  <a:rPr lang="en-US" altLang="zh-CN" sz="1600" dirty="0"/>
                  <a:t>1-9kHz</a:t>
                </a:r>
                <a:r>
                  <a:rPr lang="zh-CN" altLang="en-US" sz="1600" dirty="0"/>
                  <a:t>，仿真和测试符合较好，故可能可以相信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磁芯</a:t>
                </a:r>
                <a14:m>
                  <m:oMath xmlns:m="http://schemas.openxmlformats.org/officeDocument/2006/math">
                    <m:r>
                      <a:rPr lang="zh-CN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线圈</m:t>
                    </m:r>
                    <m:r>
                      <a:rPr lang="zh-CN" alt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中</m:t>
                    </m:r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</m:oMath>
                </a14:m>
                <a:r>
                  <a:rPr lang="zh-CN" altLang="en-US" sz="1600" dirty="0"/>
                  <a:t>的准确性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CAAEC0-2B0C-447F-83FB-FDB25FB5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6" y="1185665"/>
                <a:ext cx="7872824" cy="807529"/>
              </a:xfrm>
              <a:prstGeom prst="rect">
                <a:avLst/>
              </a:prstGeom>
              <a:blipFill>
                <a:blip r:embed="rId4"/>
                <a:stretch>
                  <a:fillRect l="-387" b="-82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8B24DA-13E4-4B06-80D2-83BE23CA002F}"/>
                  </a:ext>
                </a:extLst>
              </p:cNvPr>
              <p:cNvSpPr txBox="1"/>
              <p:nvPr/>
            </p:nvSpPr>
            <p:spPr>
              <a:xfrm>
                <a:off x="128176" y="2438400"/>
                <a:ext cx="5205824" cy="4246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缺陷：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缺少更高频的结果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要验证模型与实际的符合度，还需验证电感值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可能的影响因素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温度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测试结果的误差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模型偏差（线圈排布</a:t>
                </a:r>
                <a:r>
                  <a:rPr lang="en-US" altLang="zh-CN" sz="1600" dirty="0"/>
                  <a:t>+</a:t>
                </a:r>
                <a:r>
                  <a:rPr lang="zh-CN" altLang="en-US" sz="1600" dirty="0"/>
                  <a:t>半径）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工艺的偏差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8B24DA-13E4-4B06-80D2-83BE23CA0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6" y="2438400"/>
                <a:ext cx="5205824" cy="4246740"/>
              </a:xfrm>
              <a:prstGeom prst="rect">
                <a:avLst/>
              </a:prstGeom>
              <a:blipFill>
                <a:blip r:embed="rId5"/>
                <a:stretch>
                  <a:fillRect l="-585" b="-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342CFF9C-0F81-4A6B-93BD-D43627C6E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851" y="1484400"/>
            <a:ext cx="4320000" cy="3240000"/>
          </a:xfrm>
          <a:prstGeom prst="rect">
            <a:avLst/>
          </a:prstGeom>
        </p:spPr>
      </p:pic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6E36BED4-DC35-4494-87FA-DB6715037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62341"/>
              </p:ext>
            </p:extLst>
          </p:nvPr>
        </p:nvGraphicFramePr>
        <p:xfrm>
          <a:off x="4438651" y="4787286"/>
          <a:ext cx="4648200" cy="20516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92164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2063872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  <a:gridCol w="1292164">
                  <a:extLst>
                    <a:ext uri="{9D8B030D-6E8A-4147-A177-3AD203B41FA5}">
                      <a16:colId xmlns:a16="http://schemas.microsoft.com/office/drawing/2014/main" val="3799937277"/>
                    </a:ext>
                  </a:extLst>
                </a:gridCol>
              </a:tblGrid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</a:rPr>
                        <a:t>L_test</a:t>
                      </a:r>
                      <a:r>
                        <a:rPr lang="en-US" sz="1050" u="none" strike="noStrike" dirty="0">
                          <a:effectLst/>
                        </a:rPr>
                        <a:t>(</a:t>
                      </a:r>
                      <a:r>
                        <a:rPr lang="en-US" altLang="zh-CN" sz="1050" u="none" strike="noStrike" dirty="0">
                          <a:effectLst/>
                        </a:rPr>
                        <a:t>H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</a:rPr>
                        <a:t>L_simu</a:t>
                      </a:r>
                      <a:r>
                        <a:rPr lang="en-US" sz="1050" u="none" strike="noStrike" dirty="0">
                          <a:effectLst/>
                        </a:rPr>
                        <a:t>(H)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coil1_1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1.7129E-02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1.7809E-02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243009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coil1_2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1.7104E-02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359023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coil1_3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1.6603E-02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97908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77709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coil2_1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3.0731E-02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3.1744E-02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7170382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coil2_2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3.0976E-02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980561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coil2_3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3.1014E-02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768383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135285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4.4878E-02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4.6671E-02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coil3_2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4.5708E-02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17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coil3_3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4.5356E-02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8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4830B-E4C1-47A7-8E40-4604C480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359C69-E281-4246-833E-6D2027812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影响因素总结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59C0CA5-46F9-43E6-A4D9-15A06BFF9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08111"/>
              </p:ext>
            </p:extLst>
          </p:nvPr>
        </p:nvGraphicFramePr>
        <p:xfrm>
          <a:off x="0" y="1905000"/>
          <a:ext cx="9144003" cy="49701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7961">
                  <a:extLst>
                    <a:ext uri="{9D8B030D-6E8A-4147-A177-3AD203B41FA5}">
                      <a16:colId xmlns:a16="http://schemas.microsoft.com/office/drawing/2014/main" val="4224021009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354536450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700873961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2382896019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1309082992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277593476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496340955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370566477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495786981"/>
                    </a:ext>
                  </a:extLst>
                </a:gridCol>
                <a:gridCol w="817338">
                  <a:extLst>
                    <a:ext uri="{9D8B030D-6E8A-4147-A177-3AD203B41FA5}">
                      <a16:colId xmlns:a16="http://schemas.microsoft.com/office/drawing/2014/main" val="3604433107"/>
                    </a:ext>
                  </a:extLst>
                </a:gridCol>
              </a:tblGrid>
              <a:tr h="691518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低频电阻（</a:t>
                      </a:r>
                      <a:r>
                        <a:rPr lang="en-US" altLang="zh-CN" dirty="0"/>
                        <a:t>@1kHz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高频电阻（</a:t>
                      </a:r>
                      <a:r>
                        <a:rPr lang="en-US" altLang="zh-CN" dirty="0"/>
                        <a:t>@15kHz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电感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148922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影响因素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65066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温度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变化</a:t>
                      </a:r>
                      <a:r>
                        <a:rPr lang="en-US" altLang="zh-CN" dirty="0"/>
                        <a:t>+5k @ 293.15k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1.84%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-1.02%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-1.15%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-1.21%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58841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测试误差</a:t>
                      </a:r>
                      <a:endParaRPr lang="en-US" altLang="zh-CN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altLang="zh-CN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Bootstrap 1000</a:t>
                      </a:r>
                      <a:r>
                        <a:rPr lang="zh-CN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次</a:t>
                      </a:r>
                      <a:endParaRPr lang="en-US" altLang="zh-CN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#2 @ ~298.15k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1.34%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1.67%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1.90%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22362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模型偏差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线圈排布</a:t>
                      </a:r>
                      <a:endParaRPr lang="en-US" altLang="zh-CN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1.89%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1.43%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2.11%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73527"/>
                  </a:ext>
                </a:extLst>
              </a:tr>
              <a:tr h="8038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模型偏差</a:t>
                      </a:r>
                      <a:endParaRPr lang="en-US" altLang="zh-CN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半径偏差</a:t>
                      </a:r>
                      <a:endParaRPr lang="en-US" altLang="zh-CN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变化</a:t>
                      </a:r>
                      <a:r>
                        <a:rPr lang="en-US" altLang="zh-CN" dirty="0"/>
                        <a:t>+1mm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@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20mm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4.17%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4.16%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4.16%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3.44%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7.16%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7.79%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048566"/>
                  </a:ext>
                </a:extLst>
              </a:tr>
              <a:tr h="6915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工艺偏差</a:t>
                      </a:r>
                      <a:endParaRPr lang="en-US" altLang="zh-CN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@ ~298.15k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2.78%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1.75%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2409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B1BEF5-CE73-4EA6-B403-F0FB85848D7A}"/>
                  </a:ext>
                </a:extLst>
              </p:cNvPr>
              <p:cNvSpPr txBox="1"/>
              <p:nvPr/>
            </p:nvSpPr>
            <p:spPr>
              <a:xfrm>
                <a:off x="457200" y="1138774"/>
                <a:ext cx="3657600" cy="667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B1BEF5-CE73-4EA6-B403-F0FB85848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38774"/>
                <a:ext cx="3657600" cy="667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945801-3A19-42B9-B2CA-6C8BAB8DC6C6}"/>
                  </a:ext>
                </a:extLst>
              </p:cNvPr>
              <p:cNvSpPr txBox="1"/>
              <p:nvPr/>
            </p:nvSpPr>
            <p:spPr>
              <a:xfrm>
                <a:off x="3352800" y="1121784"/>
                <a:ext cx="3657600" cy="61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𝒔𝒕𝒅</m:t>
                          </m:r>
                        </m:num>
                        <m:den>
                          <m: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𝒎𝒆𝒂𝒏</m:t>
                          </m:r>
                        </m:den>
                      </m:f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945801-3A19-42B9-B2CA-6C8BAB8DC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121784"/>
                <a:ext cx="3657600" cy="6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DC0C664B-9015-496D-9DDA-6B7DBDF8A5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247980"/>
              </p:ext>
            </p:extLst>
          </p:nvPr>
        </p:nvGraphicFramePr>
        <p:xfrm>
          <a:off x="10363200" y="2286000"/>
          <a:ext cx="3976688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Worksheet" r:id="rId5" imgW="12430089" imgH="4771940" progId="Excel.Sheet.12">
                  <p:embed/>
                </p:oleObj>
              </mc:Choice>
              <mc:Fallback>
                <p:oleObj name="Worksheet" r:id="rId5" imgW="12430089" imgH="47719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63200" y="2286000"/>
                        <a:ext cx="3976688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1C382E2A-D712-4138-9C48-927C142C4592}"/>
              </a:ext>
            </a:extLst>
          </p:cNvPr>
          <p:cNvSpPr/>
          <p:nvPr/>
        </p:nvSpPr>
        <p:spPr>
          <a:xfrm>
            <a:off x="6896100" y="1202371"/>
            <a:ext cx="2286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7092C0-1D85-41F6-80CC-ED017BDE4BA9}"/>
              </a:ext>
            </a:extLst>
          </p:cNvPr>
          <p:cNvSpPr txBox="1"/>
          <p:nvPr/>
        </p:nvSpPr>
        <p:spPr>
          <a:xfrm>
            <a:off x="7162800" y="11320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仿真结果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35BE534-6700-49F3-BA2A-3BC98CE2047C}"/>
              </a:ext>
            </a:extLst>
          </p:cNvPr>
          <p:cNvSpPr/>
          <p:nvPr/>
        </p:nvSpPr>
        <p:spPr>
          <a:xfrm>
            <a:off x="6916316" y="1582293"/>
            <a:ext cx="2286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2ED602-7A3D-40C7-B434-206451C9D37E}"/>
              </a:ext>
            </a:extLst>
          </p:cNvPr>
          <p:cNvSpPr txBox="1"/>
          <p:nvPr/>
        </p:nvSpPr>
        <p:spPr>
          <a:xfrm>
            <a:off x="7162800" y="15119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测试结果</a:t>
            </a:r>
          </a:p>
        </p:txBody>
      </p:sp>
    </p:spTree>
    <p:extLst>
      <p:ext uri="{BB962C8B-B14F-4D97-AF65-F5344CB8AC3E}">
        <p14:creationId xmlns:p14="http://schemas.microsoft.com/office/powerpoint/2010/main" val="335042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coil1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3025187" cy="1712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25</a:t>
            </a:r>
            <a:r>
              <a:rPr lang="zh-CN" altLang="en-US" dirty="0"/>
              <a:t>摄氏度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相对偏差：</a:t>
            </a:r>
            <a:r>
              <a:rPr lang="en-US" altLang="zh-CN" dirty="0"/>
              <a:t>0.42%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5E672A7-ACA6-4491-8F66-99AF99B25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48156"/>
              </p:ext>
            </p:extLst>
          </p:nvPr>
        </p:nvGraphicFramePr>
        <p:xfrm>
          <a:off x="553009" y="3048000"/>
          <a:ext cx="3124200" cy="18972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0.016924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0.017050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0.017301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0.017428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0.017554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8723445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64064"/>
              </p:ext>
            </p:extLst>
          </p:nvPr>
        </p:nvGraphicFramePr>
        <p:xfrm>
          <a:off x="553009" y="5156707"/>
          <a:ext cx="3124200" cy="11901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41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1.7129E-02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1.7104E-02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1.6603E-02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70543"/>
              </p:ext>
            </p:extLst>
          </p:nvPr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@15kHz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-4.06%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2.11%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pic>
        <p:nvPicPr>
          <p:cNvPr id="19" name="图片 18">
            <a:extLst>
              <a:ext uri="{FF2B5EF4-FFF2-40B4-BE49-F238E27FC236}">
                <a16:creationId xmlns:a16="http://schemas.microsoft.com/office/drawing/2014/main" id="{F7D2DEEA-8E71-41DF-AD0C-F6CE712F1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943718"/>
            <a:ext cx="5257800" cy="33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8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coil2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3025187" cy="1712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25</a:t>
            </a:r>
            <a:r>
              <a:rPr lang="zh-CN" altLang="en-US" dirty="0"/>
              <a:t>摄氏度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相对偏差：</a:t>
            </a:r>
            <a:r>
              <a:rPr lang="en-US" altLang="zh-CN" dirty="0"/>
              <a:t>1.00%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5E672A7-ACA6-4491-8F66-99AF99B25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31465"/>
              </p:ext>
            </p:extLst>
          </p:nvPr>
        </p:nvGraphicFramePr>
        <p:xfrm>
          <a:off x="553009" y="3048000"/>
          <a:ext cx="3124200" cy="18972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0.030686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0.030921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0.031039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50717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0.031157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0.031393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0.031630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97573"/>
              </p:ext>
            </p:extLst>
          </p:nvPr>
        </p:nvGraphicFramePr>
        <p:xfrm>
          <a:off x="553009" y="5156707"/>
          <a:ext cx="3124200" cy="11901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41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3.0731E-02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3.0976E-02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3.1014E-02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66115"/>
              </p:ext>
            </p:extLst>
          </p:nvPr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@15kHz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-4.74%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-1.93%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0E958305-6D26-4606-9F6B-21AA465B6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784" y="1768411"/>
            <a:ext cx="5505450" cy="33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5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coil3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3025187" cy="1712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25</a:t>
            </a:r>
            <a:r>
              <a:rPr lang="zh-CN" altLang="en-US" dirty="0"/>
              <a:t>摄氏度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相对偏差：</a:t>
            </a:r>
            <a:r>
              <a:rPr lang="en-US" altLang="zh-CN" dirty="0"/>
              <a:t>1.80%</a:t>
            </a:r>
            <a:endParaRPr lang="zh-CN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08273"/>
              </p:ext>
            </p:extLst>
          </p:nvPr>
        </p:nvGraphicFramePr>
        <p:xfrm>
          <a:off x="553009" y="5156707"/>
          <a:ext cx="3124200" cy="11901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41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coil3_1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4.4878E-02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coil3_2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4.5708E-02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coil3_3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4.5356E-02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202039"/>
              </p:ext>
            </p:extLst>
          </p:nvPr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@15kHz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-3.39%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-7.97%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6B24FEA1-927A-4C5D-BE8C-5DB25F7CB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78110"/>
              </p:ext>
            </p:extLst>
          </p:nvPr>
        </p:nvGraphicFramePr>
        <p:xfrm>
          <a:off x="553009" y="3048000"/>
          <a:ext cx="3124200" cy="18972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0.044974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0.045330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0.045509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873120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0.045687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0.046046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</a:tbl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ABEB3CE7-EF2D-41FD-A98A-250C73D8D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03" y="1880102"/>
            <a:ext cx="5451394" cy="30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1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A53206-945D-47DB-A54A-7FEA31AF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DDD2EA-51F5-4BFE-8EC0-EAFD3738AC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磁芯线圈误差来源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AC3131-04AE-4419-9440-AF3C83EFF0A8}"/>
              </a:ext>
            </a:extLst>
          </p:cNvPr>
          <p:cNvSpPr txBox="1"/>
          <p:nvPr/>
        </p:nvSpPr>
        <p:spPr>
          <a:xfrm>
            <a:off x="125508" y="1219200"/>
            <a:ext cx="4648200" cy="7265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温度（磁芯对温度的影响更加敏感）</a:t>
            </a:r>
            <a:endParaRPr lang="en-US" altLang="zh-CN" sz="18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磁芯的形状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磁芯的位置</a:t>
            </a:r>
            <a:endParaRPr lang="en-US" altLang="zh-CN" dirty="0"/>
          </a:p>
          <a:p>
            <a:pPr lvl="1">
              <a:lnSpc>
                <a:spcPct val="130000"/>
              </a:lnSpc>
            </a:pPr>
            <a:r>
              <a:rPr lang="en-US" altLang="zh-CN" dirty="0"/>
              <a:t>R</a:t>
            </a:r>
            <a:r>
              <a:rPr lang="zh-CN" altLang="en-US" dirty="0"/>
              <a:t>方向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电感：</a:t>
            </a:r>
            <a:r>
              <a:rPr lang="en-US" altLang="zh-CN" dirty="0"/>
              <a:t>0.18%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高频电阻（</a:t>
            </a:r>
            <a:r>
              <a:rPr lang="en-US" altLang="zh-CN" dirty="0"/>
              <a:t>@15kHz</a:t>
            </a:r>
            <a:r>
              <a:rPr lang="zh-CN" altLang="en-US" dirty="0"/>
              <a:t>）：</a:t>
            </a:r>
            <a:r>
              <a:rPr lang="en-US" altLang="zh-CN" dirty="0"/>
              <a:t>0.94%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Z</a:t>
            </a:r>
            <a:r>
              <a:rPr lang="zh-CN" altLang="en-US" dirty="0"/>
              <a:t>方向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电感：</a:t>
            </a:r>
            <a:r>
              <a:rPr lang="en-US" altLang="zh-CN" dirty="0"/>
              <a:t>6.96%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高频电阻（</a:t>
            </a:r>
            <a:r>
              <a:rPr lang="en-US" altLang="zh-CN" dirty="0"/>
              <a:t>@15kHz</a:t>
            </a:r>
            <a:r>
              <a:rPr lang="zh-CN" altLang="en-US" dirty="0"/>
              <a:t>）：</a:t>
            </a:r>
            <a:r>
              <a:rPr lang="en-US" altLang="zh-CN" dirty="0"/>
              <a:t>1.86%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</a:t>
            </a:r>
            <a:r>
              <a:rPr lang="en-US" altLang="zh-CN" dirty="0"/>
              <a:t>+</a:t>
            </a:r>
            <a:r>
              <a:rPr lang="zh-CN" altLang="en-US" dirty="0"/>
              <a:t>线圈的一致性 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Coil1_1;Coil1_2;Coil1_3  </a:t>
            </a:r>
            <a:br>
              <a:rPr lang="en-US" altLang="zh-CN" dirty="0"/>
            </a:br>
            <a:r>
              <a:rPr lang="zh-CN" altLang="en-US" dirty="0"/>
              <a:t>（绕制参数完全相同的三只线圈）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Core1_0;Core1_1;Core1_2;Core1_3</a:t>
            </a:r>
            <a:r>
              <a:rPr lang="zh-CN" altLang="en-US" dirty="0"/>
              <a:t>（材料几何尺寸完全相同的四只磁芯）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组间：</a:t>
            </a:r>
            <a:r>
              <a:rPr lang="en-US" altLang="zh-CN" dirty="0">
                <a:solidFill>
                  <a:srgbClr val="FF0000"/>
                </a:solidFill>
              </a:rPr>
              <a:t>19.2%</a:t>
            </a:r>
            <a:r>
              <a:rPr lang="zh-CN" altLang="en-US" dirty="0">
                <a:solidFill>
                  <a:srgbClr val="FF0000"/>
                </a:solidFill>
              </a:rPr>
              <a:t>；组内：</a:t>
            </a:r>
            <a:r>
              <a:rPr lang="en-US" altLang="zh-CN" dirty="0">
                <a:solidFill>
                  <a:srgbClr val="FF0000"/>
                </a:solidFill>
              </a:rPr>
              <a:t>3.01%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CE2888-475B-4C88-ABBF-74296B8E8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9" t="32523" r="36563" b="26253"/>
          <a:stretch/>
        </p:blipFill>
        <p:spPr>
          <a:xfrm>
            <a:off x="4800600" y="1219200"/>
            <a:ext cx="1548000" cy="15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8A9D63-0BB4-47DE-8940-B5FE8F305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9" t="42824" r="17634" b="11621"/>
          <a:stretch/>
        </p:blipFill>
        <p:spPr>
          <a:xfrm>
            <a:off x="6781800" y="1219200"/>
            <a:ext cx="2189853" cy="1548000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55A02EAD-DDBC-4EE5-8881-4BDA72418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19813"/>
              </p:ext>
            </p:extLst>
          </p:nvPr>
        </p:nvGraphicFramePr>
        <p:xfrm>
          <a:off x="4325734" y="2988550"/>
          <a:ext cx="2400000" cy="14173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18529">
                  <a:extLst>
                    <a:ext uri="{9D8B030D-6E8A-4147-A177-3AD203B41FA5}">
                      <a16:colId xmlns:a16="http://schemas.microsoft.com/office/drawing/2014/main" val="57318049"/>
                    </a:ext>
                  </a:extLst>
                </a:gridCol>
                <a:gridCol w="718529">
                  <a:extLst>
                    <a:ext uri="{9D8B030D-6E8A-4147-A177-3AD203B41FA5}">
                      <a16:colId xmlns:a16="http://schemas.microsoft.com/office/drawing/2014/main" val="233626175"/>
                    </a:ext>
                  </a:extLst>
                </a:gridCol>
                <a:gridCol w="962942">
                  <a:extLst>
                    <a:ext uri="{9D8B030D-6E8A-4147-A177-3AD203B41FA5}">
                      <a16:colId xmlns:a16="http://schemas.microsoft.com/office/drawing/2014/main" val="927292210"/>
                    </a:ext>
                  </a:extLst>
                </a:gridCol>
              </a:tblGrid>
              <a:tr h="9161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L(H)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3441117"/>
                  </a:ext>
                </a:extLst>
              </a:tr>
              <a:tr h="91610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R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方向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0.070234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7183464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0.070111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3610039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0.070210·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6156742"/>
                  </a:ext>
                </a:extLst>
              </a:tr>
              <a:tr h="916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Z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方向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0.065243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7862037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0.069382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9714745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0.069784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9420664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0.065513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9765075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6B023E50-E0A3-48D2-9007-95D2D69B2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718" y="4595150"/>
            <a:ext cx="2976000" cy="2232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F3CF0B6-EE56-41D0-A115-8C7D55F42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654244"/>
            <a:ext cx="4283314" cy="2232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4838B2D-24C8-4115-A38F-8D5DC04E5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718" y="2854244"/>
            <a:ext cx="2400000" cy="18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7CB520-0E1E-4DCA-8BEE-67E2C98C1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718" y="2858034"/>
            <a:ext cx="2400000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73A025-831B-4535-848F-13B3BBD12F02}"/>
                  </a:ext>
                </a:extLst>
              </p:cNvPr>
              <p:cNvSpPr txBox="1"/>
              <p:nvPr/>
            </p:nvSpPr>
            <p:spPr>
              <a:xfrm>
                <a:off x="2295525" y="2194223"/>
                <a:ext cx="2514600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73A025-831B-4535-848F-13B3BBD12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25" y="2194223"/>
                <a:ext cx="2514600" cy="609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3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09E27F4-55ED-4386-AA9F-F37DA1F3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F20508-DAEE-4E0A-A58C-C66500D4B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磁芯线圈测试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24A931-2C43-4ABC-954F-F6AC1B385BC2}"/>
              </a:ext>
            </a:extLst>
          </p:cNvPr>
          <p:cNvSpPr txBox="1"/>
          <p:nvPr/>
        </p:nvSpPr>
        <p:spPr>
          <a:xfrm>
            <a:off x="381000" y="1066800"/>
            <a:ext cx="72390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线圈：</a:t>
            </a:r>
            <a:r>
              <a:rPr lang="en-US" altLang="zh-CN" dirty="0"/>
              <a:t>Coil1_2 </a:t>
            </a:r>
            <a:r>
              <a:rPr lang="zh-CN" altLang="en-US" dirty="0"/>
              <a:t>； </a:t>
            </a:r>
            <a:r>
              <a:rPr lang="en-US" altLang="zh-CN" dirty="0"/>
              <a:t>Coil2_1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磁芯：</a:t>
            </a:r>
            <a:r>
              <a:rPr lang="en-US" altLang="zh-CN" dirty="0"/>
              <a:t>Core1_1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测试温度：</a:t>
            </a:r>
            <a:r>
              <a:rPr lang="en-US" altLang="zh-CN" dirty="0"/>
              <a:t>26</a:t>
            </a:r>
            <a:r>
              <a:rPr lang="zh-CN" altLang="en-US" dirty="0"/>
              <a:t>℃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电感值：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电阻值：</a:t>
            </a:r>
            <a:endParaRPr lang="en-US" altLang="zh-CN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9574832-C06E-42F8-BE25-E0306565F369}"/>
              </a:ext>
            </a:extLst>
          </p:cNvPr>
          <p:cNvGraphicFramePr>
            <a:graphicFrameLocks noGrp="1"/>
          </p:cNvGraphicFramePr>
          <p:nvPr/>
        </p:nvGraphicFramePr>
        <p:xfrm>
          <a:off x="952500" y="2821305"/>
          <a:ext cx="7239000" cy="76009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92114">
                  <a:extLst>
                    <a:ext uri="{9D8B030D-6E8A-4147-A177-3AD203B41FA5}">
                      <a16:colId xmlns:a16="http://schemas.microsoft.com/office/drawing/2014/main" val="307092300"/>
                    </a:ext>
                  </a:extLst>
                </a:gridCol>
                <a:gridCol w="2373443">
                  <a:extLst>
                    <a:ext uri="{9D8B030D-6E8A-4147-A177-3AD203B41FA5}">
                      <a16:colId xmlns:a16="http://schemas.microsoft.com/office/drawing/2014/main" val="3801401555"/>
                    </a:ext>
                  </a:extLst>
                </a:gridCol>
                <a:gridCol w="2373443">
                  <a:extLst>
                    <a:ext uri="{9D8B030D-6E8A-4147-A177-3AD203B41FA5}">
                      <a16:colId xmlns:a16="http://schemas.microsoft.com/office/drawing/2014/main" val="76549405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L_test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977554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dirty="0"/>
                        <a:t>Coil1_2_Core1_1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0.073985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886305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Coil2_1_Core1_1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0.145050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0344802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349B6F4D-F31D-474C-87C4-E6AC3FF4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799" y="4109400"/>
            <a:ext cx="3360000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C5A304-7014-409F-9084-E9577059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4109400"/>
            <a:ext cx="3359999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AC335F-D919-442F-82A5-EF703AD36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000" y="4109400"/>
            <a:ext cx="335999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30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523087</TotalTime>
  <Words>1129</Words>
  <Application>Microsoft Office PowerPoint</Application>
  <PresentationFormat>全屏显示(4:3)</PresentationFormat>
  <Paragraphs>408</Paragraphs>
  <Slides>17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Arial</vt:lpstr>
      <vt:lpstr>Cambria Math</vt:lpstr>
      <vt:lpstr>Wingdings</vt:lpstr>
      <vt:lpstr>Office 主题​​</vt:lpstr>
      <vt:lpstr>Worksheet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磁力仪方案样机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6653</cp:revision>
  <cp:lastPrinted>2023-09-04T07:35:07Z</cp:lastPrinted>
  <dcterms:created xsi:type="dcterms:W3CDTF">1601-01-01T00:00:00Z</dcterms:created>
  <dcterms:modified xsi:type="dcterms:W3CDTF">2025-03-18T08:56:21Z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